
<file path=[Content_Types].xml><?xml version="1.0" encoding="utf-8"?>
<Types xmlns="http://schemas.openxmlformats.org/package/2006/content-types">
  <Override PartName="/ppt/slideLayouts/slideLayout8.xml" ContentType="application/vnd.openxmlformats-officedocument.presentationml.slideLayout+xml"/>
  <Override PartName="/ppt/slides/slide22.xml" ContentType="application/vnd.openxmlformats-officedocument.presentationml.slide+xml"/>
  <Override PartName="/ppt/slides/slide28.xml" ContentType="application/vnd.openxmlformats-officedocument.presentationml.slide+xml"/>
  <Override PartName="/ppt/slides/slide2.xml" ContentType="application/vnd.openxmlformats-officedocument.presentationml.slide+xml"/>
  <Override PartName="/docProps/app.xml" ContentType="application/vnd.openxmlformats-officedocument.extended-properties+xml"/>
  <Override PartName="/ppt/slides/slide11.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21.xml" ContentType="application/vnd.openxmlformats-officedocument.presentationml.slide+xml"/>
  <Override PartName="/ppt/slideLayouts/slideLayout5.xml" ContentType="application/vnd.openxmlformats-officedocument.presentationml.slideLayout+xml"/>
  <Override PartName="/ppt/slides/slide23.xml" ContentType="application/vnd.openxmlformats-officedocument.presentationml.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26.xml" ContentType="application/vnd.openxmlformats-officedocument.presentationml.slide+xml"/>
  <Override PartName="/ppt/slideMasters/slideMaster1.xml" ContentType="application/vnd.openxmlformats-officedocument.presentationml.slideMaster+xml"/>
  <Override PartName="/ppt/viewProps.xml" ContentType="application/vnd.openxmlformats-officedocument.presentationml.viewProps+xml"/>
  <Override PartName="/ppt/slides/slide25.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ppt/slides/slide5.xml" ContentType="application/vnd.openxmlformats-officedocument.presentationml.slide+xml"/>
  <Override PartName="/ppt/slides/slide10.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s/slide3.xml" ContentType="application/vnd.openxmlformats-officedocument.presentationml.slide+xml"/>
  <Override PartName="/ppt/slides/slide4.xml" ContentType="application/vnd.openxmlformats-officedocument.presentationml.slide+xml"/>
  <Override PartName="/ppt/slides/slide27.xml" ContentType="application/vnd.openxmlformats-officedocument.presentationml.slide+xml"/>
  <Override PartName="/ppt/slideLayouts/slideLayout11.xml" ContentType="application/vnd.openxmlformats-officedocument.presentationml.slideLayout+xml"/>
  <Override PartName="/docProps/core.xml" ContentType="application/vnd.openxmlformats-package.core-properties+xml"/>
  <Override PartName="/ppt/slides/slide8.xml" ContentType="application/vnd.openxmlformats-officedocument.presentationml.slide+xml"/>
  <Override PartName="/ppt/slides/slide15.xml" ContentType="application/vnd.openxmlformats-officedocument.presentationml.slide+xml"/>
  <Default Extension="bin" ContentType="application/vnd.openxmlformats-officedocument.presentationml.printerSettings"/>
  <Default Extension="rels" ContentType="application/vnd.openxmlformats-package.relationships+xml"/>
  <Override PartName="/ppt/slides/slide9.xml" ContentType="application/vnd.openxmlformats-officedocument.presentationml.slide+xml"/>
  <Override PartName="/ppt/slides/slide2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7" r:id="rId3"/>
    <p:sldId id="258" r:id="rId4"/>
    <p:sldId id="259" r:id="rId5"/>
    <p:sldId id="260" r:id="rId6"/>
    <p:sldId id="262" r:id="rId7"/>
    <p:sldId id="282" r:id="rId8"/>
    <p:sldId id="263" r:id="rId9"/>
    <p:sldId id="264" r:id="rId10"/>
    <p:sldId id="283" r:id="rId11"/>
    <p:sldId id="265" r:id="rId12"/>
    <p:sldId id="261" r:id="rId13"/>
    <p:sldId id="266" r:id="rId14"/>
    <p:sldId id="267" r:id="rId15"/>
    <p:sldId id="268" r:id="rId16"/>
    <p:sldId id="269" r:id="rId17"/>
    <p:sldId id="276" r:id="rId18"/>
    <p:sldId id="274" r:id="rId19"/>
    <p:sldId id="270" r:id="rId20"/>
    <p:sldId id="271" r:id="rId21"/>
    <p:sldId id="272" r:id="rId22"/>
    <p:sldId id="273" r:id="rId23"/>
    <p:sldId id="275" r:id="rId24"/>
    <p:sldId id="277" r:id="rId25"/>
    <p:sldId id="278" r:id="rId26"/>
    <p:sldId id="279" r:id="rId27"/>
    <p:sldId id="280" r:id="rId28"/>
    <p:sldId id="281"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showOutlineIcons="0">
    <p:restoredLeft sz="15620"/>
    <p:restoredTop sz="94660"/>
  </p:normalViewPr>
  <p:slideViewPr>
    <p:cSldViewPr snapToObjects="1">
      <p:cViewPr varScale="1">
        <p:scale>
          <a:sx n="97" d="100"/>
          <a:sy n="97" d="100"/>
        </p:scale>
        <p:origin x="-672" y="-1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1" Type="http://schemas.openxmlformats.org/officeDocument/2006/relationships/presProps" Target="presProps.xml"/><Relationship Id="rId34" Type="http://schemas.openxmlformats.org/officeDocument/2006/relationships/tableStyles" Target="tableStyles.xml"/><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slide" Target="slides/slide24.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32" Type="http://schemas.openxmlformats.org/officeDocument/2006/relationships/viewProps" Target="viewProps.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slide" Target="slides/slide26.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slide" Target="slides/slide27.xml"/><Relationship Id="rId26" Type="http://schemas.openxmlformats.org/officeDocument/2006/relationships/slide" Target="slides/slide25.xml"/><Relationship Id="rId30" Type="http://schemas.openxmlformats.org/officeDocument/2006/relationships/printerSettings" Target="printerSettings/printerSettings1.bin"/><Relationship Id="rId11" Type="http://schemas.openxmlformats.org/officeDocument/2006/relationships/slide" Target="slides/slide10.xml"/><Relationship Id="rId29" Type="http://schemas.openxmlformats.org/officeDocument/2006/relationships/slide" Target="slides/slide28.xml"/><Relationship Id="rId6" Type="http://schemas.openxmlformats.org/officeDocument/2006/relationships/slide" Target="slides/slide5.xml"/><Relationship Id="rId16" Type="http://schemas.openxmlformats.org/officeDocument/2006/relationships/slide" Target="slides/slide15.xml"/><Relationship Id="rId3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40E4D24-267D-7E48-836C-71D9CE1E87E0}" type="datetimeFigureOut">
              <a:rPr lang="en-US" smtClean="0"/>
              <a:pPr/>
              <a:t>4/30/15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40E4D24-267D-7E48-836C-71D9CE1E87E0}" type="datetimeFigureOut">
              <a:rPr lang="en-US" smtClean="0"/>
              <a:pPr/>
              <a:t>4/30/15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40E4D24-267D-7E48-836C-71D9CE1E87E0}" type="datetimeFigureOut">
              <a:rPr lang="en-US" smtClean="0"/>
              <a:pPr/>
              <a:t>4/30/15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40E4D24-267D-7E48-836C-71D9CE1E87E0}" type="datetimeFigureOut">
              <a:rPr lang="en-US" smtClean="0"/>
              <a:pPr/>
              <a:t>4/30/15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40E4D24-267D-7E48-836C-71D9CE1E87E0}" type="datetimeFigureOut">
              <a:rPr lang="en-US" smtClean="0"/>
              <a:pPr/>
              <a:t>4/30/15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40E4D24-267D-7E48-836C-71D9CE1E87E0}" type="datetimeFigureOut">
              <a:rPr lang="en-US" smtClean="0"/>
              <a:pPr/>
              <a:t>4/30/15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0E4D24-267D-7E48-836C-71D9CE1E87E0}" type="datetimeFigureOut">
              <a:rPr lang="en-US" smtClean="0"/>
              <a:pPr/>
              <a:t>4/30/15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40E4D24-267D-7E48-836C-71D9CE1E87E0}" type="datetimeFigureOut">
              <a:rPr lang="en-US" smtClean="0"/>
              <a:pPr/>
              <a:t>4/30/15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40E4D24-267D-7E48-836C-71D9CE1E87E0}" type="datetimeFigureOut">
              <a:rPr lang="en-US" smtClean="0"/>
              <a:pPr/>
              <a:t>4/30/15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40E4D24-267D-7E48-836C-71D9CE1E87E0}" type="datetimeFigureOut">
              <a:rPr lang="en-US" smtClean="0"/>
              <a:pPr/>
              <a:t>4/30/15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40E4D24-267D-7E48-836C-71D9CE1E87E0}" type="datetimeFigureOut">
              <a:rPr lang="en-US" smtClean="0"/>
              <a:pPr/>
              <a:t>4/30/15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22B155-C67D-2444-820E-1F4619B67DF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0E4D24-267D-7E48-836C-71D9CE1E87E0}" type="datetimeFigureOut">
              <a:rPr lang="en-US" smtClean="0"/>
              <a:pPr/>
              <a:t>4/30/15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22B155-C67D-2444-820E-1F4619B67DF7}"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4" Type="http://schemas.openxmlformats.org/officeDocument/2006/relationships/image" Target="../media/image6.jpeg"/><Relationship Id="rId1" Type="http://schemas.openxmlformats.org/officeDocument/2006/relationships/slideLayout" Target="../slideLayouts/slideLayout2.xml"/><Relationship Id="rId2" Type="http://schemas.openxmlformats.org/officeDocument/2006/relationships/image" Target="../media/image4.jpeg"/><Relationship Id="rId3" Type="http://schemas.openxmlformats.org/officeDocument/2006/relationships/image" Target="../media/image5.jpeg"/></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3"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Jews and Christians in Conflict and Dialogue</a:t>
            </a:r>
            <a:endParaRPr lang="en-US" dirty="0"/>
          </a:p>
        </p:txBody>
      </p:sp>
      <p:sp>
        <p:nvSpPr>
          <p:cNvPr id="3" name="Subtitle 2"/>
          <p:cNvSpPr>
            <a:spLocks noGrp="1"/>
          </p:cNvSpPr>
          <p:nvPr>
            <p:ph type="subTitle" idx="1"/>
          </p:nvPr>
        </p:nvSpPr>
        <p:spPr/>
        <p:txBody>
          <a:bodyPr/>
          <a:lstStyle/>
          <a:p>
            <a:r>
              <a:rPr lang="en-US" dirty="0" smtClean="0"/>
              <a:t>The Reformers: </a:t>
            </a:r>
            <a:endParaRPr lang="en-US" dirty="0" smtClean="0"/>
          </a:p>
          <a:p>
            <a:endParaRPr lang="en-US" dirty="0"/>
          </a:p>
          <a:p>
            <a:r>
              <a:rPr lang="en-US" dirty="0" smtClean="0"/>
              <a:t>Martin Luther</a:t>
            </a:r>
            <a:r>
              <a:rPr lang="en-US" dirty="0" smtClean="0"/>
              <a:t> and </a:t>
            </a:r>
            <a:r>
              <a:rPr lang="en-US" dirty="0" smtClean="0"/>
              <a:t>John </a:t>
            </a:r>
            <a:r>
              <a:rPr lang="en-US" dirty="0" smtClean="0"/>
              <a:t>Calvin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Expulsions of Jews in Europe</a:t>
            </a:r>
            <a:endParaRPr lang="en-US" dirty="0"/>
          </a:p>
        </p:txBody>
      </p:sp>
      <p:sp>
        <p:nvSpPr>
          <p:cNvPr id="3" name="Content Placeholder 2"/>
          <p:cNvSpPr>
            <a:spLocks noGrp="1"/>
          </p:cNvSpPr>
          <p:nvPr>
            <p:ph idx="1"/>
          </p:nvPr>
        </p:nvSpPr>
        <p:spPr/>
        <p:txBody>
          <a:bodyPr/>
          <a:lstStyle/>
          <a:p>
            <a:endParaRPr lang="en-US" dirty="0" smtClean="0"/>
          </a:p>
          <a:p>
            <a:r>
              <a:rPr lang="en-US" dirty="0" smtClean="0"/>
              <a:t>England</a:t>
            </a:r>
            <a:r>
              <a:rPr lang="en-US" dirty="0" smtClean="0"/>
              <a:t> </a:t>
            </a:r>
            <a:r>
              <a:rPr lang="en-US" dirty="0" smtClean="0"/>
              <a:t>(1290)</a:t>
            </a:r>
          </a:p>
          <a:p>
            <a:r>
              <a:rPr lang="en-US" dirty="0" smtClean="0"/>
              <a:t>France </a:t>
            </a:r>
            <a:r>
              <a:rPr lang="en-US" dirty="0" smtClean="0"/>
              <a:t>(1394)</a:t>
            </a:r>
          </a:p>
          <a:p>
            <a:r>
              <a:rPr lang="en-US" dirty="0" smtClean="0"/>
              <a:t>Spain </a:t>
            </a:r>
            <a:r>
              <a:rPr lang="en-US" dirty="0" smtClean="0"/>
              <a:t>(1492)</a:t>
            </a:r>
          </a:p>
          <a:p>
            <a:r>
              <a:rPr lang="en-US" dirty="0" smtClean="0"/>
              <a:t>Portugal </a:t>
            </a:r>
            <a:r>
              <a:rPr lang="en-US" dirty="0" smtClean="0"/>
              <a:t>(1498)</a:t>
            </a:r>
            <a:endParaRPr lang="en-US" dirty="0" smtClean="0"/>
          </a:p>
          <a:p>
            <a:r>
              <a:rPr lang="en-US" dirty="0" smtClean="0"/>
              <a:t>Germany (</a:t>
            </a:r>
            <a:r>
              <a:rPr lang="en-US" dirty="0" smtClean="0"/>
              <a:t>1388-1519)</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Martin Luther (1483-1546)</a:t>
            </a:r>
            <a:endParaRPr lang="en-US" dirty="0"/>
          </a:p>
        </p:txBody>
      </p:sp>
      <p:sp>
        <p:nvSpPr>
          <p:cNvPr id="3" name="Content Placeholder 2"/>
          <p:cNvSpPr>
            <a:spLocks noGrp="1"/>
          </p:cNvSpPr>
          <p:nvPr>
            <p:ph idx="1"/>
          </p:nvPr>
        </p:nvSpPr>
        <p:spPr/>
        <p:txBody>
          <a:bodyPr/>
          <a:lstStyle/>
          <a:p>
            <a:pPr>
              <a:buNone/>
            </a:pPr>
            <a:r>
              <a:rPr lang="en-US" dirty="0" smtClean="0"/>
              <a:t>	</a:t>
            </a:r>
          </a:p>
          <a:p>
            <a:pPr>
              <a:buNone/>
            </a:pPr>
            <a:endParaRPr lang="en-US" dirty="0" smtClean="0"/>
          </a:p>
          <a:p>
            <a:pPr>
              <a:buNone/>
            </a:pPr>
            <a:r>
              <a:rPr lang="en-US" dirty="0" smtClean="0"/>
              <a:t>	The architect of the </a:t>
            </a:r>
          </a:p>
          <a:p>
            <a:pPr>
              <a:buNone/>
            </a:pPr>
            <a:r>
              <a:rPr lang="en-US" dirty="0" smtClean="0"/>
              <a:t>	</a:t>
            </a:r>
            <a:r>
              <a:rPr lang="en-US" dirty="0" smtClean="0"/>
              <a:t>Protestant Reformation</a:t>
            </a:r>
          </a:p>
          <a:p>
            <a:endParaRPr lang="en-US" dirty="0"/>
          </a:p>
        </p:txBody>
      </p:sp>
      <p:pic>
        <p:nvPicPr>
          <p:cNvPr id="4" name="Picture 3" descr="lce1107_17.jpg"/>
          <p:cNvPicPr>
            <a:picLocks noChangeAspect="1"/>
          </p:cNvPicPr>
          <p:nvPr/>
        </p:nvPicPr>
        <p:blipFill>
          <a:blip r:embed="rId2"/>
          <a:stretch>
            <a:fillRect/>
          </a:stretch>
        </p:blipFill>
        <p:spPr>
          <a:xfrm>
            <a:off x="4953000" y="1752600"/>
            <a:ext cx="3121152" cy="474268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Luther’s </a:t>
            </a:r>
            <a:r>
              <a:rPr lang="en-US" dirty="0" smtClean="0"/>
              <a:t>Writings on the Jews</a:t>
            </a:r>
            <a:endParaRPr lang="en-US" dirty="0"/>
          </a:p>
        </p:txBody>
      </p:sp>
      <p:sp>
        <p:nvSpPr>
          <p:cNvPr id="3" name="Content Placeholder 2"/>
          <p:cNvSpPr>
            <a:spLocks noGrp="1"/>
          </p:cNvSpPr>
          <p:nvPr>
            <p:ph idx="1"/>
          </p:nvPr>
        </p:nvSpPr>
        <p:spPr/>
        <p:txBody>
          <a:bodyPr>
            <a:normAutofit/>
          </a:bodyPr>
          <a:lstStyle/>
          <a:p>
            <a:endParaRPr lang="en-US" dirty="0" smtClean="0"/>
          </a:p>
          <a:p>
            <a:r>
              <a:rPr lang="en-US" dirty="0" smtClean="0"/>
              <a:t>Two essays and two supplements on the Jews.</a:t>
            </a:r>
          </a:p>
          <a:p>
            <a:r>
              <a:rPr lang="en-US" dirty="0" smtClean="0"/>
              <a:t>First essay (</a:t>
            </a:r>
            <a:r>
              <a:rPr lang="en-US" dirty="0" smtClean="0"/>
              <a:t>1522):</a:t>
            </a:r>
            <a:r>
              <a:rPr lang="en-US" dirty="0" smtClean="0"/>
              <a:t> seeks to protect the rights of the Jews. </a:t>
            </a:r>
          </a:p>
          <a:p>
            <a:r>
              <a:rPr lang="en-US" dirty="0" smtClean="0"/>
              <a:t>Second essay (</a:t>
            </a:r>
            <a:r>
              <a:rPr lang="en-US" dirty="0" smtClean="0"/>
              <a:t>1543)</a:t>
            </a:r>
            <a:r>
              <a:rPr lang="en-US" dirty="0" smtClean="0"/>
              <a:t> and supplements: condemnation of the Jews for their unbelief, and encouragement of people to persecute them.</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Jesus Was Born a Jew </a:t>
            </a:r>
            <a:r>
              <a:rPr lang="en-US" dirty="0" smtClean="0"/>
              <a:t>(</a:t>
            </a:r>
            <a:r>
              <a:rPr lang="en-US" dirty="0" smtClean="0"/>
              <a:t>1523)</a:t>
            </a:r>
            <a:r>
              <a:rPr lang="en-US" dirty="0" smtClean="0"/>
              <a:t> </a:t>
            </a:r>
            <a:r>
              <a:rPr lang="en-US" dirty="0" smtClean="0">
                <a:solidFill>
                  <a:srgbClr val="FFFF00"/>
                </a:solidFill>
              </a:rPr>
              <a:t>Background</a:t>
            </a:r>
            <a:endParaRPr lang="en-US" dirty="0">
              <a:solidFill>
                <a:srgbClr val="FFFF00"/>
              </a:solidFill>
            </a:endParaRPr>
          </a:p>
        </p:txBody>
      </p:sp>
      <p:sp>
        <p:nvSpPr>
          <p:cNvPr id="3" name="Content Placeholder 2"/>
          <p:cNvSpPr>
            <a:spLocks noGrp="1"/>
          </p:cNvSpPr>
          <p:nvPr>
            <p:ph idx="1"/>
          </p:nvPr>
        </p:nvSpPr>
        <p:spPr/>
        <p:txBody>
          <a:bodyPr>
            <a:normAutofit lnSpcReduction="10000"/>
          </a:bodyPr>
          <a:lstStyle/>
          <a:p>
            <a:pPr>
              <a:buNone/>
            </a:pPr>
            <a:endParaRPr lang="en-US" dirty="0" smtClean="0"/>
          </a:p>
          <a:p>
            <a:r>
              <a:rPr lang="en-US" dirty="0" smtClean="0"/>
              <a:t>Luther</a:t>
            </a:r>
            <a:r>
              <a:rPr lang="en-US" dirty="0" smtClean="0"/>
              <a:t> was accused of being a heretic and a </a:t>
            </a:r>
            <a:r>
              <a:rPr lang="en-US" dirty="0" err="1" smtClean="0"/>
              <a:t>Judaizer</a:t>
            </a:r>
            <a:r>
              <a:rPr lang="en-US" dirty="0" smtClean="0"/>
              <a:t> (seeking to make Christianity more Jewish) by preaching that Joseph was Jesus’ natural and biological father (thus going against Catholic teaching about the virginal birth of Jesus)</a:t>
            </a:r>
            <a:r>
              <a:rPr lang="en-US" dirty="0" smtClean="0"/>
              <a:t>.</a:t>
            </a:r>
          </a:p>
          <a:p>
            <a:r>
              <a:rPr lang="en-US" dirty="0" smtClean="0"/>
              <a:t>Luther</a:t>
            </a:r>
            <a:r>
              <a:rPr lang="en-US" dirty="0" smtClean="0"/>
              <a:t> was thus encouraged to defend himself against such accusations.</a:t>
            </a:r>
            <a:endParaRPr lang="en-US" dirty="0" smtClean="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Jesus Was Born a Jew </a:t>
            </a:r>
            <a:r>
              <a:rPr lang="en-US" dirty="0" smtClean="0"/>
              <a:t>(</a:t>
            </a:r>
            <a:r>
              <a:rPr lang="en-US" dirty="0" smtClean="0"/>
              <a:t>1523)</a:t>
            </a:r>
            <a:r>
              <a:rPr lang="en-US" dirty="0" smtClean="0"/>
              <a:t> </a:t>
            </a:r>
            <a:br>
              <a:rPr lang="en-US" dirty="0" smtClean="0"/>
            </a:br>
            <a:r>
              <a:rPr lang="en-US" sz="4000" dirty="0" smtClean="0">
                <a:solidFill>
                  <a:srgbClr val="FFFF00"/>
                </a:solidFill>
              </a:rPr>
              <a:t>Contents</a:t>
            </a:r>
            <a:endParaRPr lang="en-US" sz="4000" dirty="0">
              <a:solidFill>
                <a:srgbClr val="FFFF00"/>
              </a:solidFill>
            </a:endParaRPr>
          </a:p>
        </p:txBody>
      </p:sp>
      <p:sp>
        <p:nvSpPr>
          <p:cNvPr id="3" name="Content Placeholder 2"/>
          <p:cNvSpPr>
            <a:spLocks noGrp="1"/>
          </p:cNvSpPr>
          <p:nvPr>
            <p:ph idx="1"/>
          </p:nvPr>
        </p:nvSpPr>
        <p:spPr/>
        <p:txBody>
          <a:bodyPr>
            <a:normAutofit/>
          </a:bodyPr>
          <a:lstStyle/>
          <a:p>
            <a:endParaRPr lang="en-US" dirty="0" smtClean="0"/>
          </a:p>
          <a:p>
            <a:r>
              <a:rPr lang="en-US" dirty="0" smtClean="0"/>
              <a:t>Jesus was a Jew who was born of Abraham and the virgin Mary. </a:t>
            </a:r>
          </a:p>
          <a:p>
            <a:r>
              <a:rPr lang="en-US" dirty="0" smtClean="0"/>
              <a:t>Emphasis on the </a:t>
            </a:r>
            <a:r>
              <a:rPr lang="en-US" dirty="0" err="1" smtClean="0"/>
              <a:t>fulfilment</a:t>
            </a:r>
            <a:r>
              <a:rPr lang="en-US" dirty="0" smtClean="0"/>
              <a:t> of OT prophecies.</a:t>
            </a:r>
          </a:p>
          <a:p>
            <a:r>
              <a:rPr lang="en-US" dirty="0" smtClean="0"/>
              <a:t>Praise of German Jews: due to the corrupt nature of the Church (Catholic), the Jews – claimed Luther – could not be blamed for refusing baptism. </a:t>
            </a:r>
            <a:endParaRPr lang="en-US" dirty="0" smtClean="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Jesus Was Born a Jew </a:t>
            </a:r>
            <a:r>
              <a:rPr lang="en-US" dirty="0" smtClean="0"/>
              <a:t>(</a:t>
            </a:r>
            <a:r>
              <a:rPr lang="en-US" dirty="0" smtClean="0"/>
              <a:t>1523)</a:t>
            </a:r>
            <a:r>
              <a:rPr lang="en-US" dirty="0" smtClean="0"/>
              <a:t> </a:t>
            </a:r>
            <a:br>
              <a:rPr lang="en-US" dirty="0" smtClean="0"/>
            </a:br>
            <a:r>
              <a:rPr lang="en-US" sz="4000" dirty="0" smtClean="0">
                <a:solidFill>
                  <a:srgbClr val="FFFF00"/>
                </a:solidFill>
              </a:rPr>
              <a:t>Contents</a:t>
            </a:r>
            <a:br>
              <a:rPr lang="en-US" sz="4000" dirty="0" smtClean="0">
                <a:solidFill>
                  <a:srgbClr val="FFFF00"/>
                </a:solidFill>
              </a:rPr>
            </a:br>
            <a:endParaRPr lang="en-US" sz="4000" dirty="0">
              <a:solidFill>
                <a:srgbClr val="FFFF00"/>
              </a:solidFill>
            </a:endParaRPr>
          </a:p>
        </p:txBody>
      </p:sp>
      <p:sp>
        <p:nvSpPr>
          <p:cNvPr id="3" name="Content Placeholder 2"/>
          <p:cNvSpPr>
            <a:spLocks noGrp="1"/>
          </p:cNvSpPr>
          <p:nvPr>
            <p:ph idx="1"/>
          </p:nvPr>
        </p:nvSpPr>
        <p:spPr/>
        <p:txBody>
          <a:bodyPr>
            <a:normAutofit/>
          </a:bodyPr>
          <a:lstStyle/>
          <a:p>
            <a:pPr>
              <a:buNone/>
            </a:pPr>
            <a:r>
              <a:rPr lang="en-US" dirty="0" smtClean="0"/>
              <a:t>	</a:t>
            </a:r>
          </a:p>
          <a:p>
            <a:pPr>
              <a:buNone/>
            </a:pPr>
            <a:r>
              <a:rPr lang="en-US" dirty="0" smtClean="0"/>
              <a:t>	</a:t>
            </a:r>
            <a:r>
              <a:rPr lang="en-US" dirty="0" smtClean="0"/>
              <a:t>Appeal for greater toleranc</a:t>
            </a:r>
            <a:r>
              <a:rPr lang="en-US" dirty="0" smtClean="0"/>
              <a:t>e towards the Jews, in the hope that they may turn to Christ</a:t>
            </a:r>
            <a:r>
              <a:rPr lang="en-US" dirty="0" smtClean="0"/>
              <a:t>.</a:t>
            </a:r>
            <a:endParaRPr lang="en-US" dirty="0" smtClean="0"/>
          </a:p>
          <a:p>
            <a:pPr>
              <a:buNone/>
            </a:pPr>
            <a:r>
              <a:rPr lang="en-US" dirty="0" smtClean="0">
                <a:solidFill>
                  <a:srgbClr val="FFFF00"/>
                </a:solidFill>
              </a:rPr>
              <a:t>	</a:t>
            </a:r>
            <a:r>
              <a:rPr lang="en-US" sz="2323" dirty="0" smtClean="0">
                <a:solidFill>
                  <a:srgbClr val="FFFF00"/>
                </a:solidFill>
              </a:rPr>
              <a:t>It is necessary for us to welcome them into our midst and to allow them to compete with us, by giving them work and a home in society, so that they may enjoy being in our company, hear our teaching, and experience the Christian way of living</a:t>
            </a:r>
            <a:r>
              <a:rPr lang="en-US" sz="2323" dirty="0" smtClean="0">
                <a:solidFill>
                  <a:srgbClr val="FFFF00"/>
                </a:solidFill>
              </a:rPr>
              <a:t>. If some of them continue to be stubborn, what of it? After all, not all of us can claim to be good Christians.  </a:t>
            </a:r>
            <a:endParaRPr lang="en-US" sz="2323" dirty="0" smtClean="0">
              <a:solidFill>
                <a:srgbClr val="FFFF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
            </a:r>
            <a:br>
              <a:rPr lang="en-US" i="1" dirty="0" smtClean="0"/>
            </a:br>
            <a:r>
              <a:rPr lang="en-US" i="1" dirty="0" smtClean="0"/>
              <a:t>Jesus Was Born a Jew </a:t>
            </a:r>
            <a:r>
              <a:rPr lang="en-US" dirty="0" smtClean="0"/>
              <a:t>(</a:t>
            </a:r>
            <a:r>
              <a:rPr lang="en-US" dirty="0" smtClean="0"/>
              <a:t>1523)</a:t>
            </a:r>
            <a:r>
              <a:rPr lang="en-US" dirty="0" smtClean="0"/>
              <a:t> </a:t>
            </a:r>
            <a:br>
              <a:rPr lang="en-US" dirty="0" smtClean="0"/>
            </a:br>
            <a:r>
              <a:rPr lang="en-US" sz="4000" dirty="0" smtClean="0">
                <a:solidFill>
                  <a:srgbClr val="FFFF00"/>
                </a:solidFill>
              </a:rPr>
              <a:t>Effect</a:t>
            </a:r>
            <a:endParaRPr lang="en-US" sz="4000" dirty="0">
              <a:solidFill>
                <a:srgbClr val="FFFF00"/>
              </a:solidFill>
            </a:endParaRPr>
          </a:p>
        </p:txBody>
      </p:sp>
      <p:sp>
        <p:nvSpPr>
          <p:cNvPr id="3" name="Content Placeholder 2"/>
          <p:cNvSpPr>
            <a:spLocks noGrp="1"/>
          </p:cNvSpPr>
          <p:nvPr>
            <p:ph idx="1"/>
          </p:nvPr>
        </p:nvSpPr>
        <p:spPr/>
        <p:txBody>
          <a:bodyPr>
            <a:normAutofit fontScale="92500" lnSpcReduction="10000"/>
          </a:bodyPr>
          <a:lstStyle/>
          <a:p>
            <a:endParaRPr lang="en-US" dirty="0" smtClean="0"/>
          </a:p>
          <a:p>
            <a:r>
              <a:rPr lang="en-US" dirty="0" smtClean="0"/>
              <a:t>Luther’s work was welcomed by the Jews.</a:t>
            </a:r>
          </a:p>
          <a:p>
            <a:r>
              <a:rPr lang="en-US" dirty="0" smtClean="0"/>
              <a:t>Some even regarded him as the ‘forerunner of the Messiah’</a:t>
            </a:r>
            <a:r>
              <a:rPr lang="en-US" dirty="0" smtClean="0"/>
              <a:t>.</a:t>
            </a:r>
            <a:endParaRPr lang="en-US" dirty="0" smtClean="0"/>
          </a:p>
          <a:p>
            <a:r>
              <a:rPr lang="en-US" dirty="0" smtClean="0"/>
              <a:t>A Spanish translation was prepared for the baptized Jews of Spain.</a:t>
            </a:r>
          </a:p>
          <a:p>
            <a:r>
              <a:rPr lang="en-US" dirty="0" smtClean="0"/>
              <a:t>Regarded as a missionary document to be </a:t>
            </a:r>
            <a:r>
              <a:rPr lang="en-US" dirty="0" smtClean="0"/>
              <a:t>emulated</a:t>
            </a:r>
            <a:r>
              <a:rPr lang="en-US" dirty="0" smtClean="0"/>
              <a:t>.</a:t>
            </a:r>
            <a:endParaRPr lang="en-US" dirty="0" smtClean="0"/>
          </a:p>
          <a:p>
            <a:pPr>
              <a:buNone/>
            </a:pPr>
            <a:r>
              <a:rPr lang="en-US" dirty="0" smtClean="0">
                <a:solidFill>
                  <a:srgbClr val="FFFF00"/>
                </a:solidFill>
              </a:rPr>
              <a:t>	</a:t>
            </a:r>
            <a:endParaRPr lang="en-US" sz="2323" dirty="0" smtClean="0">
              <a:solidFill>
                <a:srgbClr val="FFFF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in Luther’s Attitude (</a:t>
            </a:r>
            <a:r>
              <a:rPr lang="en-US" dirty="0" smtClean="0"/>
              <a:t>1)</a:t>
            </a:r>
            <a:endParaRPr lang="en-US" dirty="0"/>
          </a:p>
        </p:txBody>
      </p:sp>
      <p:sp>
        <p:nvSpPr>
          <p:cNvPr id="3" name="Content Placeholder 2"/>
          <p:cNvSpPr>
            <a:spLocks noGrp="1"/>
          </p:cNvSpPr>
          <p:nvPr>
            <p:ph idx="1"/>
          </p:nvPr>
        </p:nvSpPr>
        <p:spPr/>
        <p:txBody>
          <a:bodyPr>
            <a:normAutofit/>
          </a:bodyPr>
          <a:lstStyle/>
          <a:p>
            <a:r>
              <a:rPr lang="en-US" dirty="0" smtClean="0"/>
              <a:t>A sect i</a:t>
            </a:r>
            <a:r>
              <a:rPr lang="en-US" dirty="0" smtClean="0"/>
              <a:t>n Moravia was adopting Jewish customs and practices </a:t>
            </a:r>
            <a:r>
              <a:rPr lang="en-US" dirty="0" smtClean="0"/>
              <a:t>(</a:t>
            </a:r>
            <a:r>
              <a:rPr lang="en-US" dirty="0" smtClean="0"/>
              <a:t>e</a:t>
            </a:r>
            <a:r>
              <a:rPr lang="en-US" dirty="0" smtClean="0"/>
              <a:t>.g. circumcision, Sabbath observance).</a:t>
            </a:r>
          </a:p>
          <a:p>
            <a:r>
              <a:rPr lang="en-US" dirty="0" smtClean="0"/>
              <a:t>Were Jews proselytizing among Protestants? </a:t>
            </a:r>
          </a:p>
          <a:p>
            <a:r>
              <a:rPr lang="en-US" dirty="0" smtClean="0"/>
              <a:t>Luther</a:t>
            </a:r>
            <a:r>
              <a:rPr lang="en-US" dirty="0" smtClean="0"/>
              <a:t> wrote an open letter to Wolfgang </a:t>
            </a:r>
            <a:r>
              <a:rPr lang="en-US" dirty="0" err="1" smtClean="0"/>
              <a:t>Schlik</a:t>
            </a:r>
            <a:r>
              <a:rPr lang="en-US" dirty="0" smtClean="0"/>
              <a:t>,</a:t>
            </a:r>
            <a:r>
              <a:rPr lang="en-US" dirty="0" smtClean="0"/>
              <a:t> </a:t>
            </a:r>
            <a:r>
              <a:rPr lang="en-US" i="1" dirty="0" smtClean="0"/>
              <a:t>Against the </a:t>
            </a:r>
            <a:r>
              <a:rPr lang="en-US" i="1" dirty="0" err="1" smtClean="0"/>
              <a:t>Sabbatarians</a:t>
            </a:r>
            <a:r>
              <a:rPr lang="en-US" i="1" dirty="0" smtClean="0"/>
              <a:t> </a:t>
            </a:r>
            <a:r>
              <a:rPr lang="en-US" dirty="0" smtClean="0"/>
              <a:t>(</a:t>
            </a:r>
            <a:r>
              <a:rPr lang="en-US" dirty="0" smtClean="0"/>
              <a:t>1538).</a:t>
            </a: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in Luther’s Attitude</a:t>
            </a:r>
            <a:r>
              <a:rPr lang="en-US" dirty="0" smtClean="0"/>
              <a:t> </a:t>
            </a:r>
            <a:r>
              <a:rPr lang="en-US" dirty="0" smtClean="0"/>
              <a:t>(1)</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Emphasis on the stubbornness and unbelief of the Jews.</a:t>
            </a:r>
            <a:endParaRPr lang="en-US" dirty="0" smtClean="0"/>
          </a:p>
          <a:p>
            <a:pPr>
              <a:buNone/>
            </a:pPr>
            <a:r>
              <a:rPr lang="en-US" dirty="0" smtClean="0"/>
              <a:t>	</a:t>
            </a:r>
          </a:p>
          <a:p>
            <a:pPr>
              <a:buNone/>
            </a:pPr>
            <a:r>
              <a:rPr lang="en-US" dirty="0" smtClean="0">
                <a:solidFill>
                  <a:srgbClr val="FFFF00"/>
                </a:solidFill>
              </a:rPr>
              <a:t>	Given th</a:t>
            </a:r>
            <a:r>
              <a:rPr lang="en-US" dirty="0" smtClean="0">
                <a:solidFill>
                  <a:srgbClr val="FFFF00"/>
                </a:solidFill>
              </a:rPr>
              <a:t>at fifteen hundred years of unlimited wandering has not persuaded the Jews to know Christ, you can – with a clear conscience – give up all hope for the</a:t>
            </a:r>
            <a:r>
              <a:rPr lang="en-US" dirty="0" smtClean="0">
                <a:solidFill>
                  <a:srgbClr val="FFFF00"/>
                </a:solidFill>
              </a:rPr>
              <a:t>m</a:t>
            </a:r>
            <a:r>
              <a:rPr lang="en-US" dirty="0" smtClean="0">
                <a:solidFill>
                  <a:srgbClr val="FFFF00"/>
                </a:solidFill>
              </a:rPr>
              <a:t> (Letter to </a:t>
            </a:r>
            <a:r>
              <a:rPr lang="en-US" dirty="0" err="1" smtClean="0">
                <a:solidFill>
                  <a:srgbClr val="FFFF00"/>
                </a:solidFill>
              </a:rPr>
              <a:t>Schlik</a:t>
            </a:r>
            <a:r>
              <a:rPr lang="en-US" dirty="0" smtClean="0">
                <a:solidFill>
                  <a:srgbClr val="FFFF00"/>
                </a:solidFill>
              </a:rPr>
              <a:t>).</a:t>
            </a:r>
          </a:p>
          <a:p>
            <a:pPr>
              <a:buNone/>
            </a:pPr>
            <a:endParaRPr lang="en-US" dirty="0" smtClean="0"/>
          </a:p>
          <a:p>
            <a:r>
              <a:rPr lang="en-US" dirty="0" smtClean="0"/>
              <a:t>Why the delay before the Jews could return to their land? Is it not due to their sin of rejecting Christ?</a:t>
            </a:r>
          </a:p>
          <a:p>
            <a:r>
              <a:rPr lang="en-US" dirty="0" smtClean="0"/>
              <a:t>God has turned his back on his elect nation.</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in Luther’s Attitude (</a:t>
            </a:r>
            <a:r>
              <a:rPr lang="en-US" dirty="0" smtClean="0"/>
              <a:t>2)</a:t>
            </a:r>
            <a:endParaRPr lang="en-US" dirty="0"/>
          </a:p>
        </p:txBody>
      </p:sp>
      <p:sp>
        <p:nvSpPr>
          <p:cNvPr id="3" name="Content Placeholder 2"/>
          <p:cNvSpPr>
            <a:spLocks noGrp="1"/>
          </p:cNvSpPr>
          <p:nvPr>
            <p:ph idx="1"/>
          </p:nvPr>
        </p:nvSpPr>
        <p:spPr/>
        <p:txBody>
          <a:bodyPr>
            <a:normAutofit/>
          </a:bodyPr>
          <a:lstStyle/>
          <a:p>
            <a:r>
              <a:rPr lang="en-US" dirty="0" smtClean="0"/>
              <a:t>Frederick,</a:t>
            </a:r>
            <a:r>
              <a:rPr lang="en-US" dirty="0" smtClean="0"/>
              <a:t> </a:t>
            </a:r>
            <a:r>
              <a:rPr lang="en-US" dirty="0" smtClean="0"/>
              <a:t>the prince of</a:t>
            </a:r>
            <a:r>
              <a:rPr lang="en-US" dirty="0" smtClean="0"/>
              <a:t> </a:t>
            </a:r>
            <a:r>
              <a:rPr lang="en-US" dirty="0" smtClean="0"/>
              <a:t>Saxony,</a:t>
            </a:r>
            <a:r>
              <a:rPr lang="en-US" dirty="0" smtClean="0"/>
              <a:t> removes the right of Jews to </a:t>
            </a:r>
            <a:r>
              <a:rPr lang="en-US" dirty="0" smtClean="0"/>
              <a:t>dwell in his principality </a:t>
            </a:r>
            <a:r>
              <a:rPr lang="en-US" dirty="0" smtClean="0"/>
              <a:t>(</a:t>
            </a:r>
            <a:r>
              <a:rPr lang="en-US" dirty="0" smtClean="0"/>
              <a:t>1536).</a:t>
            </a:r>
          </a:p>
          <a:p>
            <a:r>
              <a:rPr lang="en-US" dirty="0" smtClean="0"/>
              <a:t>Frederick</a:t>
            </a:r>
            <a:r>
              <a:rPr lang="en-US" dirty="0" smtClean="0"/>
              <a:t> was one of the main sponsors and benefactors of the Protestant Reformation.</a:t>
            </a:r>
          </a:p>
          <a:p>
            <a:r>
              <a:rPr lang="en-US" dirty="0" smtClean="0"/>
              <a:t>A prominent Jew (</a:t>
            </a:r>
            <a:r>
              <a:rPr lang="en-US" dirty="0" err="1" smtClean="0"/>
              <a:t>Josel</a:t>
            </a:r>
            <a:r>
              <a:rPr lang="en-US" dirty="0" smtClean="0"/>
              <a:t> of </a:t>
            </a:r>
            <a:r>
              <a:rPr lang="en-US" dirty="0" err="1" smtClean="0"/>
              <a:t>Rosheim</a:t>
            </a:r>
            <a:r>
              <a:rPr lang="en-US" dirty="0" smtClean="0"/>
              <a:t>) called on Luther to intercede on their behalf. </a:t>
            </a:r>
          </a:p>
          <a:p>
            <a:r>
              <a:rPr lang="en-US" dirty="0" smtClean="0"/>
              <a:t>Luther</a:t>
            </a:r>
            <a:r>
              <a:rPr lang="en-US" dirty="0" smtClean="0"/>
              <a:t> refused to help a nation </a:t>
            </a:r>
            <a:r>
              <a:rPr lang="en-US" dirty="0" smtClean="0"/>
              <a:t>that had refused to turn to Christ.</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a:t>
            </a:r>
            <a:r>
              <a:rPr lang="en-US" dirty="0" smtClean="0"/>
              <a:t>1543)</a:t>
            </a:r>
            <a:r>
              <a:rPr lang="en-US" dirty="0" smtClean="0"/>
              <a:t/>
            </a:r>
            <a:br>
              <a:rPr lang="en-US" dirty="0" smtClean="0"/>
            </a:br>
            <a:r>
              <a:rPr lang="en-US" sz="3600" dirty="0" smtClean="0">
                <a:solidFill>
                  <a:srgbClr val="FFFF00"/>
                </a:solidFill>
              </a:rPr>
              <a:t>Background</a:t>
            </a:r>
            <a:endParaRPr lang="en-US" i="1" dirty="0"/>
          </a:p>
        </p:txBody>
      </p:sp>
      <p:sp>
        <p:nvSpPr>
          <p:cNvPr id="3" name="Content Placeholder 2"/>
          <p:cNvSpPr>
            <a:spLocks noGrp="1"/>
          </p:cNvSpPr>
          <p:nvPr>
            <p:ph idx="1"/>
          </p:nvPr>
        </p:nvSpPr>
        <p:spPr/>
        <p:txBody>
          <a:bodyPr>
            <a:normAutofit lnSpcReduction="10000"/>
          </a:bodyPr>
          <a:lstStyle/>
          <a:p>
            <a:r>
              <a:rPr lang="en-US" dirty="0" smtClean="0"/>
              <a:t>Luther</a:t>
            </a:r>
            <a:r>
              <a:rPr lang="en-US" dirty="0" smtClean="0"/>
              <a:t> </a:t>
            </a:r>
            <a:r>
              <a:rPr lang="en-US" dirty="0" smtClean="0"/>
              <a:t>receives a copy of a Jewish tract </a:t>
            </a:r>
            <a:r>
              <a:rPr lang="en-US" dirty="0" smtClean="0"/>
              <a:t>(a dialogue between a Jew and a Christian) that attacked Christian teaching (the tract has not survived).</a:t>
            </a:r>
          </a:p>
          <a:p>
            <a:r>
              <a:rPr lang="en-US" dirty="0" smtClean="0"/>
              <a:t>Luther wrote the following texts: </a:t>
            </a:r>
            <a:endParaRPr lang="en-US" dirty="0" smtClean="0"/>
          </a:p>
          <a:p>
            <a:pPr>
              <a:buNone/>
            </a:pPr>
            <a:r>
              <a:rPr lang="en-US" i="1" dirty="0" smtClean="0"/>
              <a:t>	</a:t>
            </a:r>
            <a:r>
              <a:rPr lang="en-US" i="1" dirty="0" smtClean="0">
                <a:solidFill>
                  <a:srgbClr val="FFFF00"/>
                </a:solidFill>
              </a:rPr>
              <a:t>On</a:t>
            </a:r>
            <a:r>
              <a:rPr lang="en-US" i="1" dirty="0" smtClean="0">
                <a:solidFill>
                  <a:srgbClr val="FFFF00"/>
                </a:solidFill>
              </a:rPr>
              <a:t> the Jews and their Lies </a:t>
            </a:r>
            <a:r>
              <a:rPr lang="en-US" dirty="0" smtClean="0">
                <a:solidFill>
                  <a:srgbClr val="FFFF00"/>
                </a:solidFill>
              </a:rPr>
              <a:t>(January </a:t>
            </a:r>
            <a:r>
              <a:rPr lang="en-US" dirty="0" smtClean="0">
                <a:solidFill>
                  <a:srgbClr val="FFFF00"/>
                </a:solidFill>
              </a:rPr>
              <a:t>1543)</a:t>
            </a:r>
          </a:p>
          <a:p>
            <a:pPr>
              <a:buNone/>
            </a:pPr>
            <a:r>
              <a:rPr lang="en-US" dirty="0" smtClean="0">
                <a:solidFill>
                  <a:srgbClr val="FFFF00"/>
                </a:solidFill>
              </a:rPr>
              <a:t>	</a:t>
            </a:r>
            <a:r>
              <a:rPr lang="en-US" i="1" dirty="0" smtClean="0">
                <a:solidFill>
                  <a:srgbClr val="FFFF00"/>
                </a:solidFill>
              </a:rPr>
              <a:t>The Unknowable Name and the Generations of Christ </a:t>
            </a:r>
            <a:r>
              <a:rPr lang="en-US" dirty="0" smtClean="0">
                <a:solidFill>
                  <a:srgbClr val="FFFF00"/>
                </a:solidFill>
              </a:rPr>
              <a:t>(March </a:t>
            </a:r>
            <a:r>
              <a:rPr lang="en-US" dirty="0" smtClean="0">
                <a:solidFill>
                  <a:srgbClr val="FFFF00"/>
                </a:solidFill>
              </a:rPr>
              <a:t>1543)</a:t>
            </a:r>
          </a:p>
          <a:p>
            <a:pPr>
              <a:buNone/>
            </a:pPr>
            <a:r>
              <a:rPr lang="en-US" dirty="0" smtClean="0">
                <a:solidFill>
                  <a:srgbClr val="FFFF00"/>
                </a:solidFill>
              </a:rPr>
              <a:t>	</a:t>
            </a:r>
            <a:r>
              <a:rPr lang="en-US" i="1" dirty="0" smtClean="0">
                <a:solidFill>
                  <a:srgbClr val="FFFF00"/>
                </a:solidFill>
              </a:rPr>
              <a:t>The Last Words of David </a:t>
            </a:r>
            <a:r>
              <a:rPr lang="en-US" dirty="0" smtClean="0">
                <a:solidFill>
                  <a:srgbClr val="FFFF00"/>
                </a:solidFill>
              </a:rPr>
              <a:t>(August </a:t>
            </a:r>
            <a:r>
              <a:rPr lang="en-US" dirty="0" smtClean="0">
                <a:solidFill>
                  <a:srgbClr val="FFFF00"/>
                </a:solidFill>
              </a:rPr>
              <a:t>1543)</a:t>
            </a:r>
            <a:endParaRPr lang="en-US" dirty="0">
              <a:solidFill>
                <a:srgbClr val="FFFF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a:t>
            </a:r>
            <a:r>
              <a:rPr lang="en-US" dirty="0" smtClean="0"/>
              <a:t>1543)</a:t>
            </a:r>
            <a:br>
              <a:rPr lang="en-US" dirty="0" smtClean="0"/>
            </a:br>
            <a:r>
              <a:rPr lang="en-US" sz="3600" dirty="0" smtClean="0">
                <a:solidFill>
                  <a:srgbClr val="FFFF00"/>
                </a:solidFill>
              </a:rPr>
              <a:t>Contents</a:t>
            </a:r>
            <a:endParaRPr lang="en-US" i="1" dirty="0"/>
          </a:p>
        </p:txBody>
      </p:sp>
      <p:sp>
        <p:nvSpPr>
          <p:cNvPr id="3" name="Content Placeholder 2"/>
          <p:cNvSpPr>
            <a:spLocks noGrp="1"/>
          </p:cNvSpPr>
          <p:nvPr>
            <p:ph idx="1"/>
          </p:nvPr>
        </p:nvSpPr>
        <p:spPr/>
        <p:txBody>
          <a:bodyPr>
            <a:normAutofit fontScale="92500" lnSpcReduction="20000"/>
          </a:bodyPr>
          <a:lstStyle/>
          <a:p>
            <a:r>
              <a:rPr lang="en-US" dirty="0" smtClean="0"/>
              <a:t>The Jews have no privileges since the coming of Christ.</a:t>
            </a:r>
          </a:p>
          <a:p>
            <a:r>
              <a:rPr lang="en-US" dirty="0" smtClean="0"/>
              <a:t>Repetition of accusations: </a:t>
            </a:r>
            <a:endParaRPr lang="en-US" dirty="0" smtClean="0"/>
          </a:p>
          <a:p>
            <a:pPr>
              <a:buNone/>
            </a:pPr>
            <a:r>
              <a:rPr lang="en-US" dirty="0" smtClean="0"/>
              <a:t>	</a:t>
            </a:r>
            <a:r>
              <a:rPr lang="en-US" sz="2595" dirty="0" smtClean="0">
                <a:solidFill>
                  <a:srgbClr val="FFFF00"/>
                </a:solidFill>
              </a:rPr>
              <a:t>-</a:t>
            </a:r>
            <a:r>
              <a:rPr lang="en-US" sz="2595" dirty="0" smtClean="0">
                <a:solidFill>
                  <a:srgbClr val="FFFF00"/>
                </a:solidFill>
              </a:rPr>
              <a:t> poisoning of wells</a:t>
            </a:r>
          </a:p>
          <a:p>
            <a:pPr>
              <a:buNone/>
            </a:pPr>
            <a:r>
              <a:rPr lang="en-US" sz="2595" dirty="0" smtClean="0">
                <a:solidFill>
                  <a:srgbClr val="FFFF00"/>
                </a:solidFill>
              </a:rPr>
              <a:t>	-</a:t>
            </a:r>
            <a:r>
              <a:rPr lang="en-US" sz="2595" dirty="0" smtClean="0">
                <a:solidFill>
                  <a:srgbClr val="FFFF00"/>
                </a:solidFill>
              </a:rPr>
              <a:t> murder of Christian children</a:t>
            </a:r>
          </a:p>
          <a:p>
            <a:pPr>
              <a:buNone/>
            </a:pPr>
            <a:r>
              <a:rPr lang="en-US" dirty="0" smtClean="0"/>
              <a:t>	</a:t>
            </a:r>
          </a:p>
          <a:p>
            <a:pPr>
              <a:buNone/>
            </a:pPr>
            <a:r>
              <a:rPr lang="en-US" dirty="0" smtClean="0"/>
              <a:t>	</a:t>
            </a:r>
            <a:r>
              <a:rPr lang="en-US" sz="2800" dirty="0" smtClean="0"/>
              <a:t>‘The devil and all his angels have possessed this nation…. There is the devil incarnate’. </a:t>
            </a:r>
          </a:p>
          <a:p>
            <a:pPr>
              <a:buNone/>
            </a:pPr>
            <a:r>
              <a:rPr lang="en-US" sz="2800" dirty="0" smtClean="0"/>
              <a:t>	Germany should follow the example of Spain and expel all Jews. </a:t>
            </a:r>
          </a:p>
          <a:p>
            <a:pPr>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a:t>
            </a:r>
            <a:r>
              <a:rPr lang="en-US" dirty="0" smtClean="0"/>
              <a:t>1543)</a:t>
            </a:r>
            <a:r>
              <a:rPr lang="en-US" dirty="0" smtClean="0"/>
              <a:t/>
            </a:r>
            <a:br>
              <a:rPr lang="en-US" dirty="0" smtClean="0"/>
            </a:br>
            <a:r>
              <a:rPr lang="en-US" sz="3600" dirty="0" smtClean="0">
                <a:solidFill>
                  <a:srgbClr val="FFFF00"/>
                </a:solidFill>
              </a:rPr>
              <a:t>Contents</a:t>
            </a:r>
            <a:endParaRPr lang="en-US" i="1" dirty="0"/>
          </a:p>
        </p:txBody>
      </p:sp>
      <p:sp>
        <p:nvSpPr>
          <p:cNvPr id="3" name="Content Placeholder 2"/>
          <p:cNvSpPr>
            <a:spLocks noGrp="1"/>
          </p:cNvSpPr>
          <p:nvPr>
            <p:ph idx="1"/>
          </p:nvPr>
        </p:nvSpPr>
        <p:spPr/>
        <p:txBody>
          <a:bodyPr>
            <a:normAutofit fontScale="92500" lnSpcReduction="20000"/>
          </a:bodyPr>
          <a:lstStyle/>
          <a:p>
            <a:pPr>
              <a:buNone/>
            </a:pPr>
            <a:endParaRPr lang="en-US" sz="2000" dirty="0" smtClean="0"/>
          </a:p>
          <a:p>
            <a:pPr>
              <a:buNone/>
            </a:pPr>
            <a:r>
              <a:rPr lang="en-US" sz="2000" dirty="0" smtClean="0">
                <a:solidFill>
                  <a:srgbClr val="FFFF00"/>
                </a:solidFill>
              </a:rPr>
              <a:t>We are to blame for not seeking vengeance fo</a:t>
            </a:r>
            <a:r>
              <a:rPr lang="en-US" sz="2000" dirty="0" smtClean="0">
                <a:solidFill>
                  <a:srgbClr val="FFFF00"/>
                </a:solidFill>
              </a:rPr>
              <a:t>r</a:t>
            </a:r>
          </a:p>
          <a:p>
            <a:pPr>
              <a:buNone/>
            </a:pPr>
            <a:r>
              <a:rPr lang="en-US" sz="2000" dirty="0" smtClean="0">
                <a:solidFill>
                  <a:srgbClr val="FFFF00"/>
                </a:solidFill>
              </a:rPr>
              <a:t>the innocent blood of our Lord and of all the </a:t>
            </a:r>
          </a:p>
          <a:p>
            <a:pPr>
              <a:buNone/>
            </a:pPr>
            <a:r>
              <a:rPr lang="en-US" sz="2000" dirty="0" smtClean="0">
                <a:solidFill>
                  <a:srgbClr val="FFFF00"/>
                </a:solidFill>
              </a:rPr>
              <a:t>Christians poured out for three hundred</a:t>
            </a:r>
          </a:p>
          <a:p>
            <a:pPr>
              <a:buNone/>
            </a:pPr>
            <a:r>
              <a:rPr lang="en-US" sz="2000" dirty="0" smtClean="0">
                <a:solidFill>
                  <a:srgbClr val="FFFF00"/>
                </a:solidFill>
              </a:rPr>
              <a:t>y</a:t>
            </a:r>
            <a:r>
              <a:rPr lang="en-US" sz="2000" dirty="0" smtClean="0">
                <a:solidFill>
                  <a:srgbClr val="FFFF00"/>
                </a:solidFill>
              </a:rPr>
              <a:t>ears after the destruction of Jerusalem, and all </a:t>
            </a:r>
          </a:p>
          <a:p>
            <a:pPr>
              <a:buNone/>
            </a:pPr>
            <a:r>
              <a:rPr lang="en-US" sz="2000" dirty="0" smtClean="0">
                <a:solidFill>
                  <a:srgbClr val="FFFF00"/>
                </a:solidFill>
              </a:rPr>
              <a:t>the blood of the children that was poured out </a:t>
            </a:r>
          </a:p>
          <a:p>
            <a:pPr>
              <a:buNone/>
            </a:pPr>
            <a:r>
              <a:rPr lang="en-US" sz="2000" dirty="0" smtClean="0">
                <a:solidFill>
                  <a:srgbClr val="FFFF00"/>
                </a:solidFill>
              </a:rPr>
              <a:t>since then….</a:t>
            </a:r>
          </a:p>
          <a:p>
            <a:pPr>
              <a:buNone/>
            </a:pPr>
            <a:r>
              <a:rPr lang="en-US" sz="2000" dirty="0" smtClean="0">
                <a:solidFill>
                  <a:srgbClr val="FFFF00"/>
                </a:solidFill>
              </a:rPr>
              <a:t>We are to blame for not killing them. Rather, we </a:t>
            </a:r>
          </a:p>
          <a:p>
            <a:pPr>
              <a:buNone/>
            </a:pPr>
            <a:r>
              <a:rPr lang="en-US" sz="2000" dirty="0" smtClean="0">
                <a:solidFill>
                  <a:srgbClr val="FFFF00"/>
                </a:solidFill>
              </a:rPr>
              <a:t>a</a:t>
            </a:r>
            <a:r>
              <a:rPr lang="en-US" sz="2000" dirty="0" smtClean="0">
                <a:solidFill>
                  <a:srgbClr val="FFFF00"/>
                </a:solidFill>
              </a:rPr>
              <a:t>llow them to live without any obstacles in our </a:t>
            </a:r>
          </a:p>
          <a:p>
            <a:pPr>
              <a:buNone/>
            </a:pPr>
            <a:r>
              <a:rPr lang="en-US" sz="2000" dirty="0" smtClean="0">
                <a:solidFill>
                  <a:srgbClr val="FFFF00"/>
                </a:solidFill>
              </a:rPr>
              <a:t>midst, despite all their murdering, cursing, </a:t>
            </a:r>
          </a:p>
          <a:p>
            <a:pPr>
              <a:buNone/>
            </a:pPr>
            <a:r>
              <a:rPr lang="en-US" sz="2000" dirty="0" smtClean="0">
                <a:solidFill>
                  <a:srgbClr val="FFFF00"/>
                </a:solidFill>
              </a:rPr>
              <a:t>blaspheming, lying and slandering. We protect </a:t>
            </a:r>
          </a:p>
          <a:p>
            <a:pPr>
              <a:buNone/>
            </a:pPr>
            <a:r>
              <a:rPr lang="en-US" sz="2000" dirty="0" smtClean="0">
                <a:solidFill>
                  <a:srgbClr val="FFFF00"/>
                </a:solidFill>
              </a:rPr>
              <a:t>a</a:t>
            </a:r>
            <a:r>
              <a:rPr lang="en-US" sz="2000" dirty="0" smtClean="0">
                <a:solidFill>
                  <a:srgbClr val="FFFF00"/>
                </a:solidFill>
              </a:rPr>
              <a:t>nd defend their synagogues, their homes, their</a:t>
            </a:r>
          </a:p>
          <a:p>
            <a:pPr>
              <a:buNone/>
            </a:pPr>
            <a:r>
              <a:rPr lang="en-US" sz="2000" dirty="0" smtClean="0">
                <a:solidFill>
                  <a:srgbClr val="FFFF00"/>
                </a:solidFill>
              </a:rPr>
              <a:t>l</a:t>
            </a:r>
            <a:r>
              <a:rPr lang="en-US" sz="2000" dirty="0" smtClean="0">
                <a:solidFill>
                  <a:srgbClr val="FFFF00"/>
                </a:solidFill>
              </a:rPr>
              <a:t>ives and their property. </a:t>
            </a:r>
          </a:p>
          <a:p>
            <a:pPr>
              <a:buNone/>
            </a:pPr>
            <a:r>
              <a:rPr lang="en-US" sz="2000" dirty="0" smtClean="0">
                <a:solidFill>
                  <a:srgbClr val="FFFF00"/>
                </a:solidFill>
              </a:rPr>
              <a:t> </a:t>
            </a:r>
            <a:r>
              <a:rPr lang="en-US" sz="2000" dirty="0" smtClean="0">
                <a:solidFill>
                  <a:srgbClr val="FFFF00"/>
                </a:solidFill>
              </a:rPr>
              <a:t> </a:t>
            </a:r>
          </a:p>
        </p:txBody>
      </p:sp>
      <p:pic>
        <p:nvPicPr>
          <p:cNvPr id="4" name="Picture 3" descr="on_the_jews_and_their_lies.jpg"/>
          <p:cNvPicPr>
            <a:picLocks noChangeAspect="1"/>
          </p:cNvPicPr>
          <p:nvPr/>
        </p:nvPicPr>
        <p:blipFill>
          <a:blip r:embed="rId2"/>
          <a:stretch>
            <a:fillRect/>
          </a:stretch>
        </p:blipFill>
        <p:spPr>
          <a:xfrm>
            <a:off x="5448300" y="1427163"/>
            <a:ext cx="3238500" cy="4699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a:t>
            </a:r>
            <a:r>
              <a:rPr lang="en-US" dirty="0" smtClean="0"/>
              <a:t>1543)</a:t>
            </a:r>
            <a:r>
              <a:rPr lang="en-US" dirty="0" smtClean="0"/>
              <a:t/>
            </a:r>
            <a:br>
              <a:rPr lang="en-US" dirty="0" smtClean="0"/>
            </a:br>
            <a:r>
              <a:rPr lang="en-US" sz="3600" dirty="0" smtClean="0">
                <a:solidFill>
                  <a:srgbClr val="FFFF00"/>
                </a:solidFill>
              </a:rPr>
              <a:t>Contents</a:t>
            </a:r>
            <a:r>
              <a:rPr lang="en-US" sz="3600" i="1" dirty="0" smtClean="0">
                <a:solidFill>
                  <a:srgbClr val="FFFF00"/>
                </a:solidFill>
              </a:rPr>
              <a:t>:</a:t>
            </a:r>
            <a:r>
              <a:rPr lang="en-US" sz="3600" i="1" dirty="0" smtClean="0">
                <a:solidFill>
                  <a:srgbClr val="FFFF00"/>
                </a:solidFill>
              </a:rPr>
              <a:t> </a:t>
            </a:r>
            <a:r>
              <a:rPr lang="en-US" sz="3600" dirty="0" smtClean="0">
                <a:solidFill>
                  <a:srgbClr val="FFFF00"/>
                </a:solidFill>
              </a:rPr>
              <a:t>Seven Proposals </a:t>
            </a:r>
            <a:endParaRPr lang="en-US" i="1" dirty="0"/>
          </a:p>
        </p:txBody>
      </p:sp>
      <p:sp>
        <p:nvSpPr>
          <p:cNvPr id="3" name="Content Placeholder 2"/>
          <p:cNvSpPr>
            <a:spLocks noGrp="1"/>
          </p:cNvSpPr>
          <p:nvPr>
            <p:ph idx="1"/>
          </p:nvPr>
        </p:nvSpPr>
        <p:spPr/>
        <p:txBody>
          <a:bodyPr>
            <a:normAutofit fontScale="62500" lnSpcReduction="20000"/>
          </a:bodyPr>
          <a:lstStyle/>
          <a:p>
            <a:pPr marL="457200" indent="-457200">
              <a:buNone/>
            </a:pPr>
            <a:endParaRPr lang="en-US" sz="2000" dirty="0" smtClean="0"/>
          </a:p>
          <a:p>
            <a:pPr marL="742950" indent="-742950">
              <a:buAutoNum type="arabicPeriod"/>
            </a:pPr>
            <a:r>
              <a:rPr lang="en-US" sz="3840" dirty="0" smtClean="0"/>
              <a:t>Burn their synagogues and schools where they teach blasphemy. </a:t>
            </a:r>
            <a:endParaRPr lang="en-US" sz="3613" dirty="0" smtClean="0"/>
          </a:p>
          <a:p>
            <a:pPr marL="742950" indent="-742950">
              <a:buAutoNum type="arabicPeriod"/>
            </a:pPr>
            <a:r>
              <a:rPr lang="en-US" sz="3613" dirty="0" smtClean="0"/>
              <a:t>Destroy their homes and cast them out to live like gypsies in sheds in order to remind them of their status as wanderers.</a:t>
            </a:r>
          </a:p>
          <a:p>
            <a:pPr marL="742950" indent="-742950">
              <a:buAutoNum type="arabicPeriod"/>
            </a:pPr>
            <a:r>
              <a:rPr lang="en-US" sz="3613" dirty="0" smtClean="0"/>
              <a:t>Confiscate the Talmud and the prayer books of the Jews.</a:t>
            </a:r>
          </a:p>
          <a:p>
            <a:pPr marL="742950" indent="-742950">
              <a:buAutoNum type="arabicPeriod"/>
            </a:pPr>
            <a:r>
              <a:rPr lang="en-US" sz="3613" dirty="0" smtClean="0"/>
              <a:t>Prevent every rabbi from teaching the faith.</a:t>
            </a:r>
          </a:p>
          <a:p>
            <a:pPr marL="742950" indent="-742950">
              <a:buAutoNum type="arabicPeriod"/>
            </a:pPr>
            <a:r>
              <a:rPr lang="en-US" sz="3613" dirty="0" smtClean="0"/>
              <a:t>The state should not protect them on the highways.</a:t>
            </a:r>
          </a:p>
          <a:p>
            <a:pPr marL="742950" indent="-742950">
              <a:buAutoNum type="arabicPeriod"/>
            </a:pPr>
            <a:r>
              <a:rPr lang="en-US" sz="3613" dirty="0" smtClean="0"/>
              <a:t>Prohibit the borrowing of money with interest, the Church to claim their property.</a:t>
            </a:r>
          </a:p>
          <a:p>
            <a:pPr marL="742950" indent="-742950">
              <a:buAutoNum type="arabicPeriod"/>
            </a:pPr>
            <a:r>
              <a:rPr lang="en-US" sz="3613" dirty="0" smtClean="0"/>
              <a:t>Enforce every Jew to work with their hands in order to earn their bread. </a:t>
            </a:r>
          </a:p>
          <a:p>
            <a:pPr>
              <a:buNone/>
            </a:pPr>
            <a:r>
              <a:rPr lang="en-US" sz="3613" dirty="0" smtClean="0"/>
              <a:t> </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a:t>
            </a:r>
            <a:r>
              <a:rPr lang="en-US" dirty="0" smtClean="0"/>
              <a:t>1543)</a:t>
            </a:r>
            <a:br>
              <a:rPr lang="en-US" dirty="0" smtClean="0"/>
            </a:br>
            <a:r>
              <a:rPr lang="en-US" sz="3600" dirty="0" smtClean="0">
                <a:solidFill>
                  <a:srgbClr val="FFFF00"/>
                </a:solidFill>
              </a:rPr>
              <a:t>Effect</a:t>
            </a:r>
            <a:endParaRPr lang="en-US" i="1" dirty="0"/>
          </a:p>
        </p:txBody>
      </p:sp>
      <p:sp>
        <p:nvSpPr>
          <p:cNvPr id="3" name="Content Placeholder 2"/>
          <p:cNvSpPr>
            <a:spLocks noGrp="1"/>
          </p:cNvSpPr>
          <p:nvPr>
            <p:ph idx="1"/>
          </p:nvPr>
        </p:nvSpPr>
        <p:spPr>
          <a:xfrm>
            <a:off x="457200" y="1600200"/>
            <a:ext cx="8229600" cy="4343401"/>
          </a:xfrm>
        </p:spPr>
        <p:txBody>
          <a:bodyPr>
            <a:normAutofit/>
          </a:bodyPr>
          <a:lstStyle/>
          <a:p>
            <a:pPr marL="457200" indent="-457200"/>
            <a:r>
              <a:rPr lang="en-US" sz="2800" dirty="0" smtClean="0"/>
              <a:t>Many of Luther’s fellow Protestants were astounded at his extreme and scathing words about the Jews.</a:t>
            </a:r>
            <a:endParaRPr lang="en-US" sz="2800" dirty="0" smtClean="0"/>
          </a:p>
          <a:p>
            <a:pPr marL="457200" indent="-457200"/>
            <a:r>
              <a:rPr lang="en-US" sz="2800" dirty="0" smtClean="0"/>
              <a:t>The Christians of Germany were reluctant to support Luther because they were financially dependent on the Jews.</a:t>
            </a:r>
          </a:p>
          <a:p>
            <a:pPr marL="457200" indent="-457200"/>
            <a:r>
              <a:rPr lang="en-US" sz="2800" dirty="0" smtClean="0"/>
              <a:t>The Church of Rome accuses Luther of ‘writing in blood’ and of inciting violence against the Jews.</a:t>
            </a:r>
            <a:endParaRPr lang="en-US" sz="2800" dirty="0" smtClean="0"/>
          </a:p>
          <a:p>
            <a:pPr marL="457200" indent="-457200"/>
            <a:r>
              <a:rPr lang="en-US" sz="2800" dirty="0" smtClean="0"/>
              <a:t>Henry </a:t>
            </a:r>
            <a:r>
              <a:rPr lang="en-US" sz="2800" dirty="0" err="1" smtClean="0"/>
              <a:t>Bullinger</a:t>
            </a:r>
            <a:r>
              <a:rPr lang="en-US" sz="2800" dirty="0" smtClean="0"/>
              <a:t>:</a:t>
            </a:r>
            <a:r>
              <a:rPr lang="en-US" sz="2800" dirty="0" smtClean="0"/>
              <a:t> the words of a pig’s shepherd’</a:t>
            </a:r>
            <a:r>
              <a:rPr lang="en-US" sz="2800" dirty="0" smtClean="0"/>
              <a:t>.</a:t>
            </a:r>
          </a:p>
          <a:p>
            <a:pPr marL="457200" indent="-457200">
              <a:buNone/>
            </a:pPr>
            <a:endParaRPr lang="en-US" sz="28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a:t>
            </a:r>
            <a:r>
              <a:rPr lang="en-US" dirty="0" smtClean="0"/>
              <a:t>1543)</a:t>
            </a:r>
            <a:br>
              <a:rPr lang="en-US" dirty="0" smtClean="0"/>
            </a:br>
            <a:r>
              <a:rPr lang="en-US" sz="3600" dirty="0" smtClean="0">
                <a:solidFill>
                  <a:srgbClr val="FFFF00"/>
                </a:solidFill>
              </a:rPr>
              <a:t>Effect</a:t>
            </a:r>
            <a:endParaRPr lang="en-US" i="1" dirty="0"/>
          </a:p>
        </p:txBody>
      </p:sp>
      <p:sp>
        <p:nvSpPr>
          <p:cNvPr id="3" name="Content Placeholder 2"/>
          <p:cNvSpPr>
            <a:spLocks noGrp="1"/>
          </p:cNvSpPr>
          <p:nvPr>
            <p:ph idx="1"/>
          </p:nvPr>
        </p:nvSpPr>
        <p:spPr>
          <a:xfrm>
            <a:off x="457200" y="1600200"/>
            <a:ext cx="8229600" cy="4343401"/>
          </a:xfrm>
        </p:spPr>
        <p:txBody>
          <a:bodyPr>
            <a:normAutofit fontScale="47500" lnSpcReduction="20000"/>
          </a:bodyPr>
          <a:lstStyle/>
          <a:p>
            <a:pPr marL="457200" indent="-457200">
              <a:buNone/>
            </a:pPr>
            <a:r>
              <a:rPr lang="en-US" sz="2800" dirty="0" smtClean="0"/>
              <a:t>	</a:t>
            </a:r>
            <a:r>
              <a:rPr lang="en-US" sz="5053" dirty="0" smtClean="0"/>
              <a:t>Luther gave his last sermon (</a:t>
            </a:r>
            <a:r>
              <a:rPr lang="en-US" sz="5053" dirty="0" smtClean="0"/>
              <a:t>15</a:t>
            </a:r>
            <a:r>
              <a:rPr lang="en-US" sz="5053" dirty="0" smtClean="0"/>
              <a:t> February </a:t>
            </a:r>
            <a:r>
              <a:rPr lang="en-US" sz="5053" dirty="0" smtClean="0"/>
              <a:t>1546,</a:t>
            </a:r>
            <a:r>
              <a:rPr lang="en-US" sz="5053" dirty="0" smtClean="0"/>
              <a:t> three days before his death) </a:t>
            </a:r>
            <a:r>
              <a:rPr lang="en-US" sz="5053" dirty="0" smtClean="0"/>
              <a:t>i</a:t>
            </a:r>
            <a:r>
              <a:rPr lang="en-US" sz="5053" dirty="0" smtClean="0"/>
              <a:t>n </a:t>
            </a:r>
            <a:r>
              <a:rPr lang="en-US" sz="5053" dirty="0" err="1" smtClean="0"/>
              <a:t>Eisleben</a:t>
            </a:r>
            <a:r>
              <a:rPr lang="en-US" sz="5053" dirty="0" smtClean="0"/>
              <a:t>,</a:t>
            </a:r>
            <a:r>
              <a:rPr lang="en-US" sz="5053" dirty="0" smtClean="0"/>
              <a:t> the town of his birth.</a:t>
            </a:r>
          </a:p>
          <a:p>
            <a:pPr marL="457200" indent="-457200">
              <a:buNone/>
            </a:pPr>
            <a:r>
              <a:rPr lang="en-US" sz="2800" dirty="0" smtClean="0"/>
              <a:t>	</a:t>
            </a:r>
          </a:p>
          <a:p>
            <a:pPr marL="457200" indent="-457200">
              <a:buNone/>
            </a:pPr>
            <a:r>
              <a:rPr lang="en-US" sz="2000" dirty="0" smtClean="0">
                <a:solidFill>
                  <a:srgbClr val="FFFF00"/>
                </a:solidFill>
              </a:rPr>
              <a:t>	</a:t>
            </a:r>
            <a:r>
              <a:rPr lang="en-US" sz="4364" dirty="0" smtClean="0">
                <a:solidFill>
                  <a:srgbClr val="FFFF00"/>
                </a:solidFill>
              </a:rPr>
              <a:t>I </a:t>
            </a:r>
            <a:r>
              <a:rPr lang="en-US" sz="4364" dirty="0" smtClean="0">
                <a:solidFill>
                  <a:srgbClr val="FFFF00"/>
                </a:solidFill>
              </a:rPr>
              <a:t> observe that the Jews are still in your midst. Now, we must deal with them in a Christian way and seek to lead them to the Christian Faith…. We must invite them to turn to the Messiah and to receive baptism from him…. If they refuse, we must prohibit them from remaining in our midst because they disrespect and blaspheme Christ. If they cease with their blasphemy, we must forgive them in good will; however, if they refuse, we must banish them from our midst…</a:t>
            </a:r>
            <a:r>
              <a:rPr lang="en-US" sz="4364" dirty="0" smtClean="0">
                <a:solidFill>
                  <a:srgbClr val="FFFF00"/>
                </a:solidFill>
              </a:rPr>
              <a:t>.</a:t>
            </a:r>
          </a:p>
          <a:p>
            <a:pPr marL="457200" indent="-457200">
              <a:buNone/>
            </a:pPr>
            <a:endParaRPr lang="en-US" sz="2581" dirty="0" smtClean="0">
              <a:solidFill>
                <a:srgbClr val="FFFF00"/>
              </a:solidFill>
            </a:endParaRPr>
          </a:p>
          <a:p>
            <a:pPr marL="457200" indent="-457200">
              <a:buNone/>
            </a:pPr>
            <a:endParaRPr lang="en-US" sz="2581" dirty="0" smtClean="0">
              <a:solidFill>
                <a:srgbClr val="FFFF00"/>
              </a:solidFill>
            </a:endParaRPr>
          </a:p>
          <a:p>
            <a:pPr marL="457200" indent="-457200">
              <a:buNone/>
            </a:pPr>
            <a:endParaRPr lang="en-US" sz="2581" dirty="0" smtClean="0">
              <a:solidFill>
                <a:srgbClr val="FFFF00"/>
              </a:solidFill>
            </a:endParaRPr>
          </a:p>
          <a:p>
            <a:pPr marL="457200" indent="-457200">
              <a:buNone/>
            </a:pPr>
            <a:r>
              <a:rPr lang="en-US" sz="4211" dirty="0" smtClean="0"/>
              <a:t>	Luther’s writings had minimal influence between 1600 and </a:t>
            </a:r>
            <a:r>
              <a:rPr lang="en-US" sz="4211" dirty="0" smtClean="0"/>
              <a:t>1900</a:t>
            </a:r>
            <a:r>
              <a:rPr lang="en-US" sz="2581" dirty="0" smtClean="0"/>
              <a:t>.</a:t>
            </a:r>
            <a:r>
              <a:rPr lang="en-US" sz="2581" dirty="0" smtClean="0">
                <a:solidFill>
                  <a:srgbClr val="FFFF00"/>
                </a:solidFill>
              </a:rPr>
              <a:t> </a:t>
            </a:r>
            <a:r>
              <a:rPr lang="en-US" sz="2581" dirty="0" smtClean="0"/>
              <a:t> </a:t>
            </a:r>
          </a:p>
          <a:p>
            <a:pPr>
              <a:buNone/>
            </a:pPr>
            <a:r>
              <a:rPr lang="en-US" sz="2000" dirty="0" smtClean="0"/>
              <a:t> </a:t>
            </a: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Effect</a:t>
            </a:r>
            <a:endParaRPr lang="en-US" dirty="0"/>
          </a:p>
        </p:txBody>
      </p:sp>
      <p:pic>
        <p:nvPicPr>
          <p:cNvPr id="4" name="Content Placeholder 3" descr="Jews-and-Their-Lies-cover-Martin-Luther.jpg"/>
          <p:cNvPicPr>
            <a:picLocks noGrp="1" noChangeAspect="1"/>
          </p:cNvPicPr>
          <p:nvPr>
            <p:ph idx="1"/>
          </p:nvPr>
        </p:nvPicPr>
        <p:blipFill>
          <a:blip r:embed="rId2"/>
          <a:stretch>
            <a:fillRect/>
          </a:stretch>
        </p:blipFill>
        <p:spPr>
          <a:xfrm>
            <a:off x="1981200" y="1600200"/>
            <a:ext cx="5105400" cy="4343400"/>
          </a:xfrm>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How does one account for the change in </a:t>
            </a:r>
            <a:br>
              <a:rPr lang="en-US" sz="3200" dirty="0" smtClean="0"/>
            </a:br>
            <a:r>
              <a:rPr lang="en-US" sz="3200" dirty="0" smtClean="0"/>
              <a:t>Martin Luther’s attitude towards the Jews?</a:t>
            </a:r>
            <a:endParaRPr lang="en-US" sz="3200" dirty="0"/>
          </a:p>
        </p:txBody>
      </p:sp>
      <p:sp>
        <p:nvSpPr>
          <p:cNvPr id="3" name="Content Placeholder 2"/>
          <p:cNvSpPr>
            <a:spLocks noGrp="1"/>
          </p:cNvSpPr>
          <p:nvPr>
            <p:ph idx="1"/>
          </p:nvPr>
        </p:nvSpPr>
        <p:spPr/>
        <p:txBody>
          <a:bodyPr>
            <a:normAutofit fontScale="77500" lnSpcReduction="20000"/>
          </a:bodyPr>
          <a:lstStyle/>
          <a:p>
            <a:r>
              <a:rPr lang="en-US" dirty="0" smtClean="0">
                <a:solidFill>
                  <a:srgbClr val="FFFF00"/>
                </a:solidFill>
              </a:rPr>
              <a:t>Disappointment</a:t>
            </a:r>
            <a:r>
              <a:rPr lang="en-US" dirty="0" smtClean="0"/>
              <a:t> upon realizing that they were not going to accept baptism (the impetus for his tract in 1523</a:t>
            </a:r>
            <a:r>
              <a:rPr lang="en-US" dirty="0" smtClean="0"/>
              <a:t>).</a:t>
            </a:r>
            <a:r>
              <a:rPr lang="en-US" dirty="0" smtClean="0"/>
              <a:t> They were not ‘the </a:t>
            </a:r>
            <a:r>
              <a:rPr lang="en-US" dirty="0" smtClean="0"/>
              <a:t>Christians of the future’ after all.</a:t>
            </a:r>
            <a:endParaRPr lang="en-US" dirty="0" smtClean="0"/>
          </a:p>
          <a:p>
            <a:r>
              <a:rPr lang="en-US" dirty="0" smtClean="0">
                <a:solidFill>
                  <a:srgbClr val="FFFF00"/>
                </a:solidFill>
              </a:rPr>
              <a:t>Illness</a:t>
            </a:r>
            <a:r>
              <a:rPr lang="en-US" dirty="0" smtClean="0"/>
              <a:t>: physical (and mental?</a:t>
            </a:r>
            <a:r>
              <a:rPr lang="en-US" dirty="0" smtClean="0"/>
              <a:t>)</a:t>
            </a:r>
            <a:r>
              <a:rPr lang="en-US" dirty="0" smtClean="0"/>
              <a:t> ill health during his last years.</a:t>
            </a:r>
          </a:p>
          <a:p>
            <a:r>
              <a:rPr lang="en-US" dirty="0" smtClean="0">
                <a:solidFill>
                  <a:srgbClr val="FFFF00"/>
                </a:solidFill>
              </a:rPr>
              <a:t>Theology</a:t>
            </a:r>
            <a:r>
              <a:rPr lang="en-US" dirty="0" smtClean="0"/>
              <a:t>: the Old Testament was a prophecy for the coming of Christ and the emphasis should be placed on its spiritual significance (different </a:t>
            </a:r>
            <a:r>
              <a:rPr lang="en-US" dirty="0" smtClean="0"/>
              <a:t>from the Jewish rabbis</a:t>
            </a:r>
            <a:r>
              <a:rPr lang="en-US" dirty="0" smtClean="0"/>
              <a:t>)</a:t>
            </a:r>
            <a:r>
              <a:rPr lang="en-US" dirty="0" smtClean="0"/>
              <a:t>.</a:t>
            </a:r>
            <a:r>
              <a:rPr lang="en-US" dirty="0" smtClean="0"/>
              <a:t> Rejection of Jewish attitudes towards grace based on works (</a:t>
            </a:r>
            <a:r>
              <a:rPr lang="en-US" dirty="0" smtClean="0"/>
              <a:t>rather than faith)</a:t>
            </a:r>
            <a:r>
              <a:rPr lang="en-US" dirty="0" smtClean="0"/>
              <a:t>.</a:t>
            </a:r>
          </a:p>
          <a:p>
            <a:r>
              <a:rPr lang="en-US" dirty="0" smtClean="0">
                <a:solidFill>
                  <a:srgbClr val="FFFF00"/>
                </a:solidFill>
              </a:rPr>
              <a:t>The last days </a:t>
            </a:r>
            <a:r>
              <a:rPr lang="en-US" dirty="0" smtClean="0"/>
              <a:t>and the three servants of the Antichrist: the Pope, the Muslim, the Jew.</a:t>
            </a:r>
          </a:p>
          <a:p>
            <a:r>
              <a:rPr lang="en-US" dirty="0" smtClean="0"/>
              <a:t>A change of tacti</a:t>
            </a:r>
            <a:r>
              <a:rPr lang="en-US" dirty="0" smtClean="0"/>
              <a:t>c rather than a change of attitude</a:t>
            </a:r>
            <a:r>
              <a:rPr lang="en-US" dirty="0" smtClean="0"/>
              <a:t>? </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Luther’s Legacy?</a:t>
            </a:r>
            <a:endParaRPr lang="en-US" dirty="0"/>
          </a:p>
        </p:txBody>
      </p:sp>
      <p:pic>
        <p:nvPicPr>
          <p:cNvPr id="4" name="Content Placeholder 3" descr="3pb5wm.jpg"/>
          <p:cNvPicPr>
            <a:picLocks noGrp="1" noChangeAspect="1"/>
          </p:cNvPicPr>
          <p:nvPr>
            <p:ph idx="1"/>
          </p:nvPr>
        </p:nvPicPr>
        <p:blipFill>
          <a:blip r:embed="rId2"/>
          <a:stretch>
            <a:fillRect/>
          </a:stretch>
        </p:blipFill>
        <p:spPr>
          <a:xfrm>
            <a:off x="228600" y="3424238"/>
            <a:ext cx="2819400" cy="3154362"/>
          </a:xfrm>
        </p:spPr>
      </p:pic>
      <p:pic>
        <p:nvPicPr>
          <p:cNvPr id="5" name="Picture 4" descr="0253001021.jpg"/>
          <p:cNvPicPr>
            <a:picLocks noChangeAspect="1"/>
          </p:cNvPicPr>
          <p:nvPr/>
        </p:nvPicPr>
        <p:blipFill>
          <a:blip r:embed="rId3"/>
          <a:stretch>
            <a:fillRect/>
          </a:stretch>
        </p:blipFill>
        <p:spPr>
          <a:xfrm>
            <a:off x="2921000" y="1417638"/>
            <a:ext cx="3251200" cy="4826000"/>
          </a:xfrm>
          <a:prstGeom prst="rect">
            <a:avLst/>
          </a:prstGeom>
        </p:spPr>
      </p:pic>
      <p:pic>
        <p:nvPicPr>
          <p:cNvPr id="6" name="Picture 5" descr="images.jpeg"/>
          <p:cNvPicPr>
            <a:picLocks noChangeAspect="1"/>
          </p:cNvPicPr>
          <p:nvPr/>
        </p:nvPicPr>
        <p:blipFill>
          <a:blip r:embed="rId4"/>
          <a:stretch>
            <a:fillRect/>
          </a:stretch>
        </p:blipFill>
        <p:spPr>
          <a:xfrm>
            <a:off x="6172200" y="1219200"/>
            <a:ext cx="2755900" cy="29591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222" dirty="0" smtClean="0"/>
              <a:t>Daniel </a:t>
            </a:r>
            <a:r>
              <a:rPr lang="en-US" sz="2222" dirty="0" err="1" smtClean="0"/>
              <a:t>Botkin</a:t>
            </a:r>
            <a:r>
              <a:rPr lang="en-US" sz="2222" dirty="0" smtClean="0"/>
              <a:t>,</a:t>
            </a:r>
            <a:r>
              <a:rPr lang="en-US" sz="2222" dirty="0" smtClean="0"/>
              <a:t> ‘Luther </a:t>
            </a:r>
            <a:r>
              <a:rPr lang="en-US" sz="2222" dirty="0" err="1" smtClean="0"/>
              <a:t>Baptising</a:t>
            </a:r>
            <a:r>
              <a:rPr lang="en-US" sz="2222" dirty="0" smtClean="0"/>
              <a:t> Jews’</a:t>
            </a:r>
            <a:br>
              <a:rPr lang="en-US" sz="2222" dirty="0" smtClean="0"/>
            </a:br>
            <a:r>
              <a:rPr lang="en-US" sz="2222" dirty="0" smtClean="0"/>
              <a:t>If a Jew came to him for baptism, he would tie a millstone around his neck and throw him into the river in the name of Abraham, Isaac and Jacob</a:t>
            </a:r>
            <a:endParaRPr lang="en-US" dirty="0"/>
          </a:p>
        </p:txBody>
      </p:sp>
      <p:pic>
        <p:nvPicPr>
          <p:cNvPr id="4" name="Content Placeholder 3" descr="Botkin.Luther Baptizing Jews.jpg"/>
          <p:cNvPicPr>
            <a:picLocks noGrp="1" noChangeAspect="1"/>
          </p:cNvPicPr>
          <p:nvPr>
            <p:ph idx="1"/>
          </p:nvPr>
        </p:nvPicPr>
        <p:blipFill>
          <a:blip r:embed="rId2"/>
          <a:stretch>
            <a:fillRect/>
          </a:stretch>
        </p:blipFill>
        <p:spPr>
          <a:xfrm>
            <a:off x="2057400" y="1752600"/>
            <a:ext cx="5029200" cy="4419600"/>
          </a:xfrm>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Luther’s Legacy?</a:t>
            </a:r>
            <a:endParaRPr lang="en-US" dirty="0"/>
          </a:p>
        </p:txBody>
      </p:sp>
      <p:pic>
        <p:nvPicPr>
          <p:cNvPr id="4" name="Content Placeholder 3" descr="martin-luther-legacy-jews-l.jpg"/>
          <p:cNvPicPr>
            <a:picLocks noGrp="1" noChangeAspect="1"/>
          </p:cNvPicPr>
          <p:nvPr>
            <p:ph idx="1"/>
          </p:nvPr>
        </p:nvPicPr>
        <p:blipFill>
          <a:blip r:embed="rId2"/>
          <a:stretch>
            <a:fillRect/>
          </a:stretch>
        </p:blipFill>
        <p:spPr>
          <a:xfrm>
            <a:off x="4114800" y="1417638"/>
            <a:ext cx="4826000" cy="3124200"/>
          </a:xfrm>
        </p:spPr>
      </p:pic>
      <p:pic>
        <p:nvPicPr>
          <p:cNvPr id="5" name="Picture 4" descr="martin-luther-hitler.jpg"/>
          <p:cNvPicPr>
            <a:picLocks noChangeAspect="1"/>
          </p:cNvPicPr>
          <p:nvPr/>
        </p:nvPicPr>
        <p:blipFill>
          <a:blip r:embed="rId3"/>
          <a:stretch>
            <a:fillRect/>
          </a:stretch>
        </p:blipFill>
        <p:spPr>
          <a:xfrm>
            <a:off x="939800" y="1417638"/>
            <a:ext cx="3175000" cy="49911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Luther</a:t>
            </a:r>
            <a:r>
              <a:rPr lang="en-US" dirty="0" smtClean="0"/>
              <a:t> and the Nazis</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t>Kristallnacht</a:t>
            </a:r>
            <a:r>
              <a:rPr lang="en-US" dirty="0" smtClean="0"/>
              <a:t> (1938):</a:t>
            </a:r>
            <a:r>
              <a:rPr lang="en-US" dirty="0" smtClean="0"/>
              <a:t> a pamphlet that outlined Luthe</a:t>
            </a:r>
            <a:r>
              <a:rPr lang="en-US" dirty="0" smtClean="0"/>
              <a:t>r’s recommendations on how to deal with the Jews</a:t>
            </a:r>
            <a:r>
              <a:rPr lang="en-US" dirty="0" smtClean="0"/>
              <a:t>.</a:t>
            </a:r>
            <a:endParaRPr lang="en-US" dirty="0" smtClean="0"/>
          </a:p>
          <a:p>
            <a:r>
              <a:rPr lang="en-US" dirty="0" smtClean="0"/>
              <a:t>Julius </a:t>
            </a:r>
            <a:r>
              <a:rPr lang="en-US" dirty="0" err="1" smtClean="0"/>
              <a:t>Streicher</a:t>
            </a:r>
            <a:r>
              <a:rPr lang="en-US" dirty="0" smtClean="0"/>
              <a:t>,</a:t>
            </a:r>
            <a:r>
              <a:rPr lang="en-US" dirty="0" smtClean="0"/>
              <a:t> </a:t>
            </a:r>
            <a:r>
              <a:rPr lang="en-US" dirty="0" smtClean="0"/>
              <a:t>in</a:t>
            </a:r>
            <a:r>
              <a:rPr lang="en-US" dirty="0" smtClean="0"/>
              <a:t> </a:t>
            </a:r>
            <a:r>
              <a:rPr lang="en-US" dirty="0" err="1" smtClean="0"/>
              <a:t>Nüremberg</a:t>
            </a:r>
            <a:r>
              <a:rPr lang="en-US" dirty="0" smtClean="0"/>
              <a:t> 1946: </a:t>
            </a:r>
            <a:r>
              <a:rPr lang="en-US" dirty="0" smtClean="0"/>
              <a:t>‘Martin </a:t>
            </a:r>
            <a:r>
              <a:rPr lang="en-US" dirty="0" smtClean="0"/>
              <a:t>Luther</a:t>
            </a:r>
            <a:r>
              <a:rPr lang="en-US" dirty="0" smtClean="0"/>
              <a:t> should be standing with me in the dock’</a:t>
            </a:r>
            <a:r>
              <a:rPr lang="en-US" dirty="0" smtClean="0"/>
              <a:t>.</a:t>
            </a:r>
            <a:endParaRPr lang="en-US" dirty="0" smtClean="0"/>
          </a:p>
          <a:p>
            <a:r>
              <a:rPr lang="en-US" dirty="0" smtClean="0"/>
              <a:t>Hitler used Luther’s final writings while composing  </a:t>
            </a:r>
            <a:r>
              <a:rPr lang="en-US" i="1" dirty="0" err="1" smtClean="0"/>
              <a:t>Mein</a:t>
            </a:r>
            <a:r>
              <a:rPr lang="en-US" i="1" dirty="0" smtClean="0"/>
              <a:t> </a:t>
            </a:r>
            <a:r>
              <a:rPr lang="en-US" i="1" dirty="0" err="1" smtClean="0"/>
              <a:t>Kampf</a:t>
            </a:r>
            <a:r>
              <a:rPr lang="en-US" i="1" dirty="0" smtClean="0"/>
              <a:t> </a:t>
            </a:r>
            <a:r>
              <a:rPr lang="en-US" dirty="0" smtClean="0"/>
              <a:t>(a claim made by P</a:t>
            </a:r>
            <a:r>
              <a:rPr lang="en-US" dirty="0" smtClean="0"/>
              <a:t>.E. Wiener, </a:t>
            </a:r>
            <a:r>
              <a:rPr lang="en-US" i="1" dirty="0" smtClean="0"/>
              <a:t>Martin Luther: Hitler’s Spiritual Ancestor).</a:t>
            </a:r>
            <a:endParaRPr lang="en-US" i="1" dirty="0" smtClean="0"/>
          </a:p>
          <a:p>
            <a:r>
              <a:rPr lang="en-US" dirty="0" smtClean="0"/>
              <a:t>Many believe, however, that there is a fundamental difference between the anti-Jewish writings of Luther and the racist, anti-Semitic policies of Hitler. </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a:t>
            </a:r>
            <a:r>
              <a:rPr lang="en-US" dirty="0" smtClean="0"/>
              <a:t>Calvin</a:t>
            </a:r>
            <a:endParaRPr lang="en-US" dirty="0"/>
          </a:p>
        </p:txBody>
      </p:sp>
      <p:pic>
        <p:nvPicPr>
          <p:cNvPr id="4" name="Content Placeholder 3" descr="John-Calvin.jpg"/>
          <p:cNvPicPr>
            <a:picLocks noGrp="1" noChangeAspect="1"/>
          </p:cNvPicPr>
          <p:nvPr>
            <p:ph idx="1"/>
          </p:nvPr>
        </p:nvPicPr>
        <p:blipFill>
          <a:blip r:embed="rId2"/>
          <a:stretch>
            <a:fillRect/>
          </a:stretch>
        </p:blipFill>
        <p:spPr>
          <a:xfrm>
            <a:off x="2670335" y="1600200"/>
            <a:ext cx="3803330" cy="4525963"/>
          </a:xfrm>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Calvin and the Jews</a:t>
            </a:r>
            <a:endParaRPr lang="en-US" dirty="0"/>
          </a:p>
        </p:txBody>
      </p:sp>
      <p:sp>
        <p:nvSpPr>
          <p:cNvPr id="3" name="Content Placeholder 2"/>
          <p:cNvSpPr>
            <a:spLocks noGrp="1"/>
          </p:cNvSpPr>
          <p:nvPr>
            <p:ph idx="1"/>
          </p:nvPr>
        </p:nvSpPr>
        <p:spPr/>
        <p:txBody>
          <a:bodyPr/>
          <a:lstStyle/>
          <a:p>
            <a:r>
              <a:rPr lang="en-US" dirty="0" smtClean="0"/>
              <a:t>France (</a:t>
            </a:r>
            <a:r>
              <a:rPr lang="en-US" dirty="0" smtClean="0"/>
              <a:t>1509-1535) –</a:t>
            </a:r>
            <a:r>
              <a:rPr lang="en-US" dirty="0" smtClean="0"/>
              <a:t> </a:t>
            </a:r>
            <a:r>
              <a:rPr lang="en-US" dirty="0" smtClean="0"/>
              <a:t>no Jews in the country since </a:t>
            </a:r>
            <a:r>
              <a:rPr lang="en-US" dirty="0" smtClean="0"/>
              <a:t>1394.</a:t>
            </a:r>
          </a:p>
          <a:p>
            <a:r>
              <a:rPr lang="en-US" dirty="0" smtClean="0"/>
              <a:t>No Jews in Geneva (</a:t>
            </a:r>
            <a:r>
              <a:rPr lang="en-US" dirty="0" smtClean="0"/>
              <a:t>1536- )</a:t>
            </a:r>
            <a:r>
              <a:rPr lang="en-US" dirty="0" smtClean="0"/>
              <a:t> for half a century.</a:t>
            </a:r>
          </a:p>
          <a:p>
            <a:r>
              <a:rPr lang="en-US" dirty="0" smtClean="0"/>
              <a:t>Calvin discussed Judaism and the Jews with theologians from Germany during his visits to Strasbourg, Worms and </a:t>
            </a:r>
            <a:r>
              <a:rPr lang="en-US" dirty="0" smtClean="0"/>
              <a:t>Frankfurt.</a:t>
            </a:r>
          </a:p>
          <a:p>
            <a:pPr>
              <a:buNone/>
            </a:pPr>
            <a:endParaRPr lang="en-US" dirty="0" smtClean="0"/>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t>Calvin’s Attitude: </a:t>
            </a:r>
            <a:br>
              <a:rPr lang="en-US" sz="3600" dirty="0" smtClean="0"/>
            </a:br>
            <a:r>
              <a:rPr lang="en-US" sz="3600" dirty="0" smtClean="0"/>
              <a:t>The Influence of the Scriptures</a:t>
            </a:r>
            <a:endParaRPr lang="en-US" sz="3600" dirty="0"/>
          </a:p>
        </p:txBody>
      </p:sp>
      <p:sp>
        <p:nvSpPr>
          <p:cNvPr id="3" name="Content Placeholder 2"/>
          <p:cNvSpPr>
            <a:spLocks noGrp="1"/>
          </p:cNvSpPr>
          <p:nvPr>
            <p:ph idx="1"/>
          </p:nvPr>
        </p:nvSpPr>
        <p:spPr/>
        <p:txBody>
          <a:bodyPr>
            <a:normAutofit fontScale="85000" lnSpcReduction="20000"/>
          </a:bodyPr>
          <a:lstStyle/>
          <a:p>
            <a:r>
              <a:rPr lang="en-US" dirty="0" smtClean="0"/>
              <a:t>Emphasis on the language and grammar of the biblical texts.</a:t>
            </a:r>
          </a:p>
          <a:p>
            <a:r>
              <a:rPr lang="en-US" dirty="0" smtClean="0"/>
              <a:t>Emphasis on the historical aspects of the Bible: the aims of the original authors.</a:t>
            </a:r>
          </a:p>
          <a:p>
            <a:r>
              <a:rPr lang="en-US" dirty="0" smtClean="0"/>
              <a:t>The influence of rabbinic commentators such as </a:t>
            </a:r>
            <a:r>
              <a:rPr lang="en-US" dirty="0" err="1" smtClean="0"/>
              <a:t>Rashi</a:t>
            </a:r>
            <a:r>
              <a:rPr lang="en-US" dirty="0" smtClean="0"/>
              <a:t> and </a:t>
            </a:r>
            <a:r>
              <a:rPr lang="en-US" dirty="0" err="1" smtClean="0"/>
              <a:t>Ibn</a:t>
            </a:r>
            <a:r>
              <a:rPr lang="en-US" dirty="0" smtClean="0"/>
              <a:t> Ezra.</a:t>
            </a:r>
            <a:endParaRPr lang="en-US" dirty="0" smtClean="0"/>
          </a:p>
          <a:p>
            <a:r>
              <a:rPr lang="en-US" dirty="0" smtClean="0"/>
              <a:t>Rather than interpreting the texts from an allegorical and spiritual perspective (and viewing the OT as a prediction and preparation for the NT)</a:t>
            </a:r>
            <a:r>
              <a:rPr lang="en-US" dirty="0" smtClean="0"/>
              <a:t>,</a:t>
            </a:r>
            <a:r>
              <a:rPr lang="en-US" dirty="0" smtClean="0"/>
              <a:t> Calvin emphasized the historical aspects (e.g., it is not necessary to find references to Christ in the OT)</a:t>
            </a:r>
            <a:r>
              <a:rPr lang="en-US" dirty="0" smtClean="0"/>
              <a:t>.</a:t>
            </a:r>
            <a:endParaRPr lang="en-US" dirty="0" smtClean="0"/>
          </a:p>
          <a:p>
            <a:r>
              <a:rPr lang="en-US" dirty="0" smtClean="0"/>
              <a:t>The ‘firstborn son’ is Judaism.</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God’s Eternal Covenant with the Jews</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The New Covenant</a:t>
            </a:r>
          </a:p>
          <a:p>
            <a:pPr>
              <a:buNone/>
            </a:pPr>
            <a:r>
              <a:rPr lang="en-US" sz="2400" dirty="0" smtClean="0"/>
              <a:t>(Jer. 31:31-33)</a:t>
            </a:r>
          </a:p>
          <a:p>
            <a:pPr>
              <a:buNone/>
            </a:pPr>
            <a:r>
              <a:rPr lang="en-US" dirty="0" smtClean="0"/>
              <a:t>	</a:t>
            </a:r>
            <a:r>
              <a:rPr lang="en-US" sz="2000" dirty="0" smtClean="0">
                <a:solidFill>
                  <a:srgbClr val="FFFF00"/>
                </a:solidFill>
              </a:rPr>
              <a:t>God does not say: ‘I give them a </a:t>
            </a:r>
          </a:p>
          <a:p>
            <a:pPr>
              <a:buNone/>
            </a:pPr>
            <a:r>
              <a:rPr lang="en-US" sz="2000" dirty="0" smtClean="0">
                <a:solidFill>
                  <a:srgbClr val="FFFF00"/>
                </a:solidFill>
              </a:rPr>
              <a:t>	</a:t>
            </a:r>
            <a:r>
              <a:rPr lang="en-US" sz="2000" dirty="0" smtClean="0">
                <a:solidFill>
                  <a:srgbClr val="FFFF00"/>
                </a:solidFill>
              </a:rPr>
              <a:t>different law’; but rather, ‘I write my </a:t>
            </a:r>
          </a:p>
          <a:p>
            <a:pPr>
              <a:buNone/>
            </a:pPr>
            <a:r>
              <a:rPr lang="en-US" sz="2000" dirty="0" smtClean="0">
                <a:solidFill>
                  <a:srgbClr val="FFFF00"/>
                </a:solidFill>
              </a:rPr>
              <a:t>	law on their hearts – the same law</a:t>
            </a:r>
          </a:p>
          <a:p>
            <a:pPr>
              <a:buNone/>
            </a:pPr>
            <a:r>
              <a:rPr lang="en-US" sz="2000" dirty="0" smtClean="0">
                <a:solidFill>
                  <a:srgbClr val="FFFF00"/>
                </a:solidFill>
              </a:rPr>
              <a:t>	that was onc</a:t>
            </a:r>
            <a:r>
              <a:rPr lang="en-US" sz="2000" dirty="0" smtClean="0">
                <a:solidFill>
                  <a:srgbClr val="FFFF00"/>
                </a:solidFill>
              </a:rPr>
              <a:t>e given to their fathers.’ </a:t>
            </a:r>
          </a:p>
          <a:p>
            <a:pPr>
              <a:buNone/>
            </a:pPr>
            <a:r>
              <a:rPr lang="en-US" sz="2000" dirty="0" smtClean="0">
                <a:solidFill>
                  <a:srgbClr val="FFFF00"/>
                </a:solidFill>
              </a:rPr>
              <a:t>	God does not therefore offer </a:t>
            </a:r>
          </a:p>
          <a:p>
            <a:pPr>
              <a:buNone/>
            </a:pPr>
            <a:r>
              <a:rPr lang="en-US" sz="2000" dirty="0" smtClean="0">
                <a:solidFill>
                  <a:srgbClr val="FFFF00"/>
                </a:solidFill>
              </a:rPr>
              <a:t>	</a:t>
            </a:r>
            <a:r>
              <a:rPr lang="en-US" sz="2000" dirty="0" smtClean="0">
                <a:solidFill>
                  <a:srgbClr val="FFFF00"/>
                </a:solidFill>
              </a:rPr>
              <a:t>something </a:t>
            </a:r>
            <a:r>
              <a:rPr lang="en-US" sz="2000" dirty="0" smtClean="0">
                <a:solidFill>
                  <a:srgbClr val="FFFF00"/>
                </a:solidFill>
              </a:rPr>
              <a:t>that is new in terms of </a:t>
            </a:r>
          </a:p>
          <a:p>
            <a:pPr>
              <a:buNone/>
            </a:pPr>
            <a:r>
              <a:rPr lang="en-US" sz="2000" dirty="0" smtClean="0">
                <a:solidFill>
                  <a:srgbClr val="FFFF00"/>
                </a:solidFill>
              </a:rPr>
              <a:t>	</a:t>
            </a:r>
            <a:r>
              <a:rPr lang="en-US" sz="2000" dirty="0" smtClean="0">
                <a:solidFill>
                  <a:srgbClr val="FFFF00"/>
                </a:solidFill>
              </a:rPr>
              <a:t>substance; the difference can be </a:t>
            </a:r>
          </a:p>
          <a:p>
            <a:pPr>
              <a:buNone/>
            </a:pPr>
            <a:r>
              <a:rPr lang="en-US" sz="2000" dirty="0" smtClean="0">
                <a:solidFill>
                  <a:srgbClr val="FFFF00"/>
                </a:solidFill>
              </a:rPr>
              <a:t>	</a:t>
            </a:r>
            <a:r>
              <a:rPr lang="en-US" sz="2000" dirty="0" smtClean="0">
                <a:solidFill>
                  <a:srgbClr val="FFFF00"/>
                </a:solidFill>
              </a:rPr>
              <a:t>found only in the form (Calvin,</a:t>
            </a:r>
          </a:p>
          <a:p>
            <a:pPr>
              <a:buNone/>
            </a:pPr>
            <a:r>
              <a:rPr lang="en-US" sz="2000" dirty="0" smtClean="0">
                <a:solidFill>
                  <a:srgbClr val="FFFF00"/>
                </a:solidFill>
              </a:rPr>
              <a:t>	Commentary on Jeremiah). </a:t>
            </a:r>
            <a:r>
              <a:rPr lang="en-US" sz="2000" dirty="0" smtClean="0">
                <a:solidFill>
                  <a:srgbClr val="FFFF00"/>
                </a:solidFill>
              </a:rPr>
              <a:t> </a:t>
            </a:r>
            <a:endParaRPr lang="en-US" sz="2000" dirty="0" smtClean="0">
              <a:solidFill>
                <a:srgbClr val="FFFF00"/>
              </a:solidFill>
            </a:endParaRPr>
          </a:p>
          <a:p>
            <a:pPr>
              <a:buNone/>
            </a:pPr>
            <a:r>
              <a:rPr lang="en-US" sz="2000" dirty="0" smtClean="0">
                <a:solidFill>
                  <a:srgbClr val="FFFF00"/>
                </a:solidFill>
              </a:rPr>
              <a:t>	</a:t>
            </a:r>
          </a:p>
          <a:p>
            <a:pPr>
              <a:buNone/>
            </a:pPr>
            <a:r>
              <a:rPr lang="en-US" sz="2000" dirty="0" smtClean="0">
                <a:solidFill>
                  <a:srgbClr val="FFFF00"/>
                </a:solidFill>
              </a:rPr>
              <a:t>	</a:t>
            </a:r>
            <a:endParaRPr lang="en-US" sz="2000" dirty="0">
              <a:solidFill>
                <a:srgbClr val="FFFF00"/>
              </a:solidFill>
            </a:endParaRPr>
          </a:p>
        </p:txBody>
      </p:sp>
      <p:pic>
        <p:nvPicPr>
          <p:cNvPr id="4" name="Picture 3" descr="john-calvin-1.jpg"/>
          <p:cNvPicPr>
            <a:picLocks noChangeAspect="1"/>
          </p:cNvPicPr>
          <p:nvPr/>
        </p:nvPicPr>
        <p:blipFill>
          <a:blip r:embed="rId2"/>
          <a:stretch>
            <a:fillRect/>
          </a:stretch>
        </p:blipFill>
        <p:spPr>
          <a:xfrm>
            <a:off x="4724400" y="1828800"/>
            <a:ext cx="4114800" cy="4525963"/>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4343400"/>
          </a:xfrm>
        </p:spPr>
        <p:txBody>
          <a:bodyPr>
            <a:normAutofit fontScale="90000"/>
          </a:bodyPr>
          <a:lstStyle/>
          <a:p>
            <a:pPr algn="l"/>
            <a:r>
              <a:rPr lang="en-US" sz="3200" i="1" dirty="0" smtClean="0"/>
              <a:t>Answer to the Questions and Objections of a </a:t>
            </a:r>
            <a:r>
              <a:rPr lang="en-US" sz="3200" i="1" smtClean="0"/>
              <a:t>Jew</a:t>
            </a:r>
            <a:br>
              <a:rPr lang="en-US" sz="3200" i="1" smtClean="0"/>
            </a:br>
            <a:r>
              <a:rPr lang="en-US" sz="3200" smtClean="0"/>
              <a:t>It </a:t>
            </a:r>
            <a:r>
              <a:rPr lang="en-US" sz="3200" dirty="0" smtClean="0"/>
              <a:t>is possible that the essay is based on </a:t>
            </a:r>
            <a:r>
              <a:rPr lang="en-US" sz="3200" dirty="0" smtClean="0"/>
              <a:t>Calvin’s meeting with the Jew </a:t>
            </a:r>
            <a:r>
              <a:rPr lang="en-US" sz="3200" dirty="0" err="1" smtClean="0"/>
              <a:t>Josel</a:t>
            </a:r>
            <a:r>
              <a:rPr lang="en-US" sz="3200" dirty="0" smtClean="0"/>
              <a:t> of </a:t>
            </a:r>
            <a:r>
              <a:rPr lang="en-US" sz="3200" dirty="0" err="1" smtClean="0"/>
              <a:t>Rosheim</a:t>
            </a:r>
            <a:r>
              <a:rPr lang="en-US" sz="3200" dirty="0" smtClean="0"/>
              <a:t> </a:t>
            </a:r>
            <a:r>
              <a:rPr lang="en-US" sz="3111" dirty="0" smtClean="0"/>
              <a:t>(</a:t>
            </a:r>
            <a:r>
              <a:rPr lang="en-US" sz="3111" dirty="0" smtClean="0"/>
              <a:t>Frankfurt 1539).</a:t>
            </a:r>
            <a:r>
              <a:rPr lang="en-US" sz="3111" dirty="0" smtClean="0"/>
              <a:t/>
            </a:r>
            <a:br>
              <a:rPr lang="en-US" sz="3111" dirty="0" smtClean="0"/>
            </a:br>
            <a:r>
              <a:rPr lang="en-US" sz="3111" dirty="0" smtClean="0"/>
              <a:t>What are the differences between Christians and Jews? The </a:t>
            </a:r>
            <a:r>
              <a:rPr lang="en-US" sz="3111" dirty="0" smtClean="0"/>
              <a:t>coming of the Messiah</a:t>
            </a:r>
            <a:r>
              <a:rPr lang="en-US" sz="3111" dirty="0" smtClean="0"/>
              <a:t>, the divinity of Christ, </a:t>
            </a:r>
            <a:r>
              <a:rPr lang="en-US" sz="3111" dirty="0" smtClean="0"/>
              <a:t>the Jewish law</a:t>
            </a:r>
            <a:r>
              <a:rPr lang="en-US" sz="3111" dirty="0" smtClean="0"/>
              <a:t>, the Jews and the crucifixion.</a:t>
            </a:r>
            <a:br>
              <a:rPr lang="en-US" sz="3111" dirty="0" smtClean="0"/>
            </a:br>
            <a:r>
              <a:rPr lang="en-US" sz="3111" dirty="0" smtClean="0"/>
              <a:t>The essay has a conciliatory tone; he quotes frequently from the OT rather than the NT.</a:t>
            </a:r>
            <a:r>
              <a:rPr lang="en-US" sz="3200" dirty="0" smtClean="0"/>
              <a:t/>
            </a:r>
            <a:br>
              <a:rPr lang="en-US" sz="3200" dirty="0" smtClean="0"/>
            </a:br>
            <a:r>
              <a:rPr lang="en-US" sz="3200" i="1" dirty="0" smtClean="0"/>
              <a:t/>
            </a:r>
            <a:br>
              <a:rPr lang="en-US" sz="3200" i="1" dirty="0" smtClean="0"/>
            </a:br>
            <a:endParaRPr lang="en-US" sz="3200" i="1" dirty="0"/>
          </a:p>
        </p:txBody>
      </p:sp>
      <p:pic>
        <p:nvPicPr>
          <p:cNvPr id="4" name="Content Placeholder 3" descr="calvin2x-topper-medium.jpg"/>
          <p:cNvPicPr>
            <a:picLocks noGrp="1" noChangeAspect="1"/>
          </p:cNvPicPr>
          <p:nvPr>
            <p:ph idx="1"/>
          </p:nvPr>
        </p:nvPicPr>
        <p:blipFill>
          <a:blip r:embed="rId2"/>
          <a:stretch>
            <a:fillRect/>
          </a:stretch>
        </p:blipFill>
        <p:spPr>
          <a:xfrm>
            <a:off x="1574800" y="4419600"/>
            <a:ext cx="5994400" cy="205740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341</TotalTime>
  <Words>1848</Words>
  <Application>Microsoft Macintosh PowerPoint</Application>
  <PresentationFormat>On-screen Show (4:3)</PresentationFormat>
  <Paragraphs>151</Paragraphs>
  <Slides>28</Slides>
  <Notes>0</Notes>
  <HiddenSlides>0</HiddenSlides>
  <MMClips>0</MMClips>
  <ScaleCrop>false</ScaleCrop>
  <HeadingPairs>
    <vt:vector size="4" baseType="variant">
      <vt:variant>
        <vt:lpstr>Design Template</vt:lpstr>
      </vt:variant>
      <vt:variant>
        <vt:i4>1</vt:i4>
      </vt:variant>
      <vt:variant>
        <vt:lpstr>Slide Titles</vt:lpstr>
      </vt:variant>
      <vt:variant>
        <vt:i4>28</vt:i4>
      </vt:variant>
    </vt:vector>
  </HeadingPairs>
  <TitlesOfParts>
    <vt:vector size="29" baseType="lpstr">
      <vt:lpstr>Office Theme</vt:lpstr>
      <vt:lpstr>Jews and Christians in Conflict and Dialogue</vt:lpstr>
      <vt:lpstr>Expulsions of Jews in Europe</vt:lpstr>
      <vt:lpstr>Martin Luther (1483-1546)</vt:lpstr>
      <vt:lpstr>Luther’s Writings on the Jews</vt:lpstr>
      <vt:lpstr>Jesus Was Born a Jew (1523) Background</vt:lpstr>
      <vt:lpstr>Jesus Was Born a Jew (1523)  Contents</vt:lpstr>
      <vt:lpstr>Jesus Was Born a Jew (1523)  Contents </vt:lpstr>
      <vt:lpstr> Jesus Was Born a Jew (1523)  Effect</vt:lpstr>
      <vt:lpstr>Change in Luther’s Attitude (1)</vt:lpstr>
      <vt:lpstr>Change in Luther’s Attitude (1)</vt:lpstr>
      <vt:lpstr>Change in Luther’s Attitude (2)</vt:lpstr>
      <vt:lpstr>On the Jews and their Lies (1543) Background</vt:lpstr>
      <vt:lpstr>On the Jews and their Lies (1543) Contents</vt:lpstr>
      <vt:lpstr>On the Jews and their Lies (1543) Contents</vt:lpstr>
      <vt:lpstr>On the Jews and their Lies (1543) Contents: Seven Proposals </vt:lpstr>
      <vt:lpstr>On the Jews and their Lies (1543) Effect</vt:lpstr>
      <vt:lpstr>On the Jews and their Lies (1543) Effect</vt:lpstr>
      <vt:lpstr>Effect</vt:lpstr>
      <vt:lpstr>How does one account for the change in  Martin Luther’s attitude towards the Jews?</vt:lpstr>
      <vt:lpstr>Luther’s Legacy?</vt:lpstr>
      <vt:lpstr>Daniel Botkin, ‘Luther Baptising Jews’ If a Jew came to him for baptism, he would tie a millstone around his neck and throw him into the river in the name of Abraham, Isaac and Jacob</vt:lpstr>
      <vt:lpstr>Luther’s Legacy?</vt:lpstr>
      <vt:lpstr>Luther and the Nazis</vt:lpstr>
      <vt:lpstr>John Calvin</vt:lpstr>
      <vt:lpstr>Calvin and the Jews</vt:lpstr>
      <vt:lpstr>Calvin’s Attitude:  The Influence of the Scriptures</vt:lpstr>
      <vt:lpstr>God’s Eternal Covenant with the Jews</vt:lpstr>
      <vt:lpstr>Answer to the Questions and Objections of a Jew It is possible that the essay is based on Calvin’s meeting with the Jew Josel of Rosheim (Frankfurt 1539). What are the differences between Christians and Jews? The coming of the Messiah, the divinity of Christ, the Jewish law, the Jews and the crucifixion. The essay has a conciliatory tone; he quotes frequently from the OT rather than the NT.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53</cp:revision>
  <dcterms:created xsi:type="dcterms:W3CDTF">2015-04-30T20:20:30Z</dcterms:created>
  <dcterms:modified xsi:type="dcterms:W3CDTF">2015-04-30T21:52:31Z</dcterms:modified>
</cp:coreProperties>
</file>