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70" r:id="rId4"/>
    <p:sldId id="258" r:id="rId5"/>
    <p:sldId id="261" r:id="rId6"/>
    <p:sldId id="266" r:id="rId7"/>
    <p:sldId id="262" r:id="rId8"/>
    <p:sldId id="271" r:id="rId9"/>
    <p:sldId id="263"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21" autoAdjust="0"/>
    <p:restoredTop sz="94291" autoAdjust="0"/>
  </p:normalViewPr>
  <p:slideViewPr>
    <p:cSldViewPr snapToGrid="0">
      <p:cViewPr varScale="1">
        <p:scale>
          <a:sx n="68" d="100"/>
          <a:sy n="68" d="100"/>
        </p:scale>
        <p:origin x="60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D3424F-CE25-4E1E-AF14-F67151A49E32}" type="datetimeFigureOut">
              <a:rPr lang="en-GB" smtClean="0"/>
              <a:pPr/>
              <a:t>25/03/2019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4596F5-A12F-4123-9B56-12CD732E7DF1}" type="slidenum">
              <a:rPr lang="en-GB" smtClean="0"/>
              <a:pPr/>
              <a:t>‹#›</a:t>
            </a:fld>
            <a:endParaRPr lang="en-GB"/>
          </a:p>
        </p:txBody>
      </p:sp>
    </p:spTree>
    <p:extLst>
      <p:ext uri="{BB962C8B-B14F-4D97-AF65-F5344CB8AC3E}">
        <p14:creationId xmlns:p14="http://schemas.microsoft.com/office/powerpoint/2010/main" val="1530808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4596F5-A12F-4123-9B56-12CD732E7DF1}" type="slidenum">
              <a:rPr lang="en-GB" smtClean="0"/>
              <a:pPr/>
              <a:t>5</a:t>
            </a:fld>
            <a:endParaRPr lang="en-GB"/>
          </a:p>
        </p:txBody>
      </p:sp>
    </p:spTree>
    <p:extLst>
      <p:ext uri="{BB962C8B-B14F-4D97-AF65-F5344CB8AC3E}">
        <p14:creationId xmlns:p14="http://schemas.microsoft.com/office/powerpoint/2010/main" val="1890374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4596F5-A12F-4123-9B56-12CD732E7DF1}" type="slidenum">
              <a:rPr lang="en-GB" smtClean="0"/>
              <a:pPr/>
              <a:t>7</a:t>
            </a:fld>
            <a:endParaRPr lang="en-GB"/>
          </a:p>
        </p:txBody>
      </p:sp>
    </p:spTree>
    <p:extLst>
      <p:ext uri="{BB962C8B-B14F-4D97-AF65-F5344CB8AC3E}">
        <p14:creationId xmlns:p14="http://schemas.microsoft.com/office/powerpoint/2010/main" val="2204266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3/25/2019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1bXWGOnnbTU"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businesswales.gov.wales/bigideas/understanding-entrepreneurship-acro-model" TargetMode="External"/><Relationship Id="rId13" Type="http://schemas.openxmlformats.org/officeDocument/2006/relationships/hyperlink" Target="https://businesswales.gov.wales/bigideas/youth-entrepreneurship-strategy" TargetMode="External"/><Relationship Id="rId3" Type="http://schemas.openxmlformats.org/officeDocument/2006/relationships/hyperlink" Target="https://physicsworld.com/a/multiphysics-simulation-charts-the-migration-of-harmful-proteins-in-the-brain/" TargetMode="External"/><Relationship Id="rId7" Type="http://schemas.openxmlformats.org/officeDocument/2006/relationships/hyperlink" Target="https://crackingideas.com/third_party/Cracking+Ideas/Lesson+Plans" TargetMode="External"/><Relationship Id="rId12" Type="http://schemas.openxmlformats.org/officeDocument/2006/relationships/hyperlink" Target="https://learning.gov.wales/docs/learningwales/publications/130415-lnf-guidance-en.pdf" TargetMode="External"/><Relationship Id="rId2" Type="http://schemas.openxmlformats.org/officeDocument/2006/relationships/hyperlink" Target="https://www.linkedin.com/learning/teaching-techniques-writing-effective-learning-objectives" TargetMode="External"/><Relationship Id="rId1" Type="http://schemas.openxmlformats.org/officeDocument/2006/relationships/slideLayout" Target="../slideLayouts/slideLayout6.xml"/><Relationship Id="rId6" Type="http://schemas.openxmlformats.org/officeDocument/2006/relationships/hyperlink" Target="https://news.abs-cbn.com/business/01/27/18/business-mentor-are-you-ready-to-become-an-entrepreneur" TargetMode="External"/><Relationship Id="rId11" Type="http://schemas.openxmlformats.org/officeDocument/2006/relationships/hyperlink" Target="http://www.businessdictionary.com/definition/enterprise.html" TargetMode="External"/><Relationship Id="rId5" Type="http://schemas.openxmlformats.org/officeDocument/2006/relationships/hyperlink" Target="https://crackingideas.com/third_party/Cracking+Ideas" TargetMode="External"/><Relationship Id="rId10" Type="http://schemas.openxmlformats.org/officeDocument/2006/relationships/hyperlink" Target="http://erasmus.lagiraudiere.com/entrepreneurial-education.html" TargetMode="External"/><Relationship Id="rId4" Type="http://schemas.openxmlformats.org/officeDocument/2006/relationships/hyperlink" Target="https://www.gov.uk/government/publications/ip-in-education/ip-in-education" TargetMode="External"/><Relationship Id="rId9" Type="http://schemas.openxmlformats.org/officeDocument/2006/relationships/hyperlink" Target="https://www.eship.ox.ac.uk/what-does-it-mean-be-entrepreneurial" TargetMode="External"/><Relationship Id="rId14" Type="http://schemas.openxmlformats.org/officeDocument/2006/relationships/hyperlink" Target="https://gweddill.gov.wales/docs/dcells/publications/150225-successful-future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2612" y="2692400"/>
            <a:ext cx="8001000" cy="977900"/>
          </a:xfrm>
        </p:spPr>
        <p:txBody>
          <a:bodyPr/>
          <a:lstStyle/>
          <a:p>
            <a:r>
              <a:rPr lang="en-GB" dirty="0"/>
              <a:t>Cracking Ideas</a:t>
            </a:r>
          </a:p>
        </p:txBody>
      </p:sp>
      <p:sp>
        <p:nvSpPr>
          <p:cNvPr id="3" name="Subtitle 2"/>
          <p:cNvSpPr>
            <a:spLocks noGrp="1"/>
          </p:cNvSpPr>
          <p:nvPr>
            <p:ph type="subTitle" idx="1"/>
          </p:nvPr>
        </p:nvSpPr>
        <p:spPr/>
        <p:txBody>
          <a:bodyPr/>
          <a:lstStyle/>
          <a:p>
            <a:r>
              <a:rPr lang="en-GB" dirty="0"/>
              <a:t>Promoting innovation </a:t>
            </a:r>
          </a:p>
        </p:txBody>
      </p:sp>
    </p:spTree>
    <p:extLst>
      <p:ext uri="{BB962C8B-B14F-4D97-AF65-F5344CB8AC3E}">
        <p14:creationId xmlns:p14="http://schemas.microsoft.com/office/powerpoint/2010/main" val="471092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8534400" cy="1507067"/>
          </a:xfrm>
        </p:spPr>
        <p:txBody>
          <a:bodyPr/>
          <a:lstStyle/>
          <a:p>
            <a:r>
              <a:rPr lang="en-GB" dirty="0"/>
              <a:t>Presentation objectives</a:t>
            </a:r>
          </a:p>
        </p:txBody>
      </p:sp>
      <p:sp>
        <p:nvSpPr>
          <p:cNvPr id="8" name="TextBox 7"/>
          <p:cNvSpPr txBox="1"/>
          <p:nvPr/>
        </p:nvSpPr>
        <p:spPr>
          <a:xfrm>
            <a:off x="427892" y="1560279"/>
            <a:ext cx="11394831" cy="1200329"/>
          </a:xfrm>
          <a:prstGeom prst="rect">
            <a:avLst/>
          </a:prstGeom>
          <a:noFill/>
        </p:spPr>
        <p:txBody>
          <a:bodyPr wrap="square" rtlCol="0">
            <a:spAutoFit/>
          </a:bodyPr>
          <a:lstStyle/>
          <a:p>
            <a:pPr marL="285750" indent="-285750">
              <a:buFont typeface="Arial" panose="020B0604020202020204" pitchFamily="34" charset="0"/>
              <a:buChar char="•"/>
            </a:pPr>
            <a:r>
              <a:rPr lang="en-GB" dirty="0"/>
              <a:t>To understand how ‘Cracking Ideas’ encourages entrepreneurial thinking.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find out what skills are developed throughout the initiative.</a:t>
            </a:r>
          </a:p>
          <a:p>
            <a:pPr marL="285750" indent="-285750">
              <a:buFont typeface="Arial" panose="020B0604020202020204" pitchFamily="34" charset="0"/>
              <a:buChar char="•"/>
            </a:pPr>
            <a:endParaRPr lang="en-GB" dirty="0"/>
          </a:p>
        </p:txBody>
      </p:sp>
      <p:pic>
        <p:nvPicPr>
          <p:cNvPr id="1026" name="Picture 2" descr="Image result for learning objectives">
            <a:extLst>
              <a:ext uri="{FF2B5EF4-FFF2-40B4-BE49-F238E27FC236}">
                <a16:creationId xmlns:a16="http://schemas.microsoft.com/office/drawing/2014/main" id="{AD61C156-F9C5-48E0-B1D3-079C132D3B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27" y="3429000"/>
            <a:ext cx="4651513" cy="26164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17314E9-C42F-4CCF-A5BB-F47994664664}"/>
              </a:ext>
            </a:extLst>
          </p:cNvPr>
          <p:cNvSpPr txBox="1"/>
          <p:nvPr/>
        </p:nvSpPr>
        <p:spPr>
          <a:xfrm>
            <a:off x="768627" y="6045476"/>
            <a:ext cx="5533293" cy="246221"/>
          </a:xfrm>
          <a:prstGeom prst="rect">
            <a:avLst/>
          </a:prstGeom>
          <a:noFill/>
        </p:spPr>
        <p:txBody>
          <a:bodyPr wrap="square" rtlCol="0">
            <a:spAutoFit/>
          </a:bodyPr>
          <a:lstStyle/>
          <a:p>
            <a:r>
              <a:rPr lang="en-GB" sz="1000" dirty="0" err="1"/>
              <a:t>Linkedin</a:t>
            </a:r>
            <a:r>
              <a:rPr lang="en-GB" sz="1000" dirty="0"/>
              <a:t> (2019)</a:t>
            </a:r>
          </a:p>
        </p:txBody>
      </p:sp>
      <p:sp>
        <p:nvSpPr>
          <p:cNvPr id="3" name="TextBox 2"/>
          <p:cNvSpPr txBox="1"/>
          <p:nvPr/>
        </p:nvSpPr>
        <p:spPr>
          <a:xfrm>
            <a:off x="427892" y="2637498"/>
            <a:ext cx="9372600" cy="646331"/>
          </a:xfrm>
          <a:prstGeom prst="rect">
            <a:avLst/>
          </a:prstGeom>
          <a:noFill/>
        </p:spPr>
        <p:txBody>
          <a:bodyPr wrap="square" rtlCol="0">
            <a:spAutoFit/>
          </a:bodyPr>
          <a:lstStyle/>
          <a:p>
            <a:pPr marL="285750" indent="-285750">
              <a:buFont typeface="Arial" panose="020B0604020202020204" pitchFamily="34" charset="0"/>
              <a:buChar char="•"/>
            </a:pPr>
            <a:r>
              <a:rPr lang="en-GB" dirty="0"/>
              <a:t>To identify how these skills are transferrable in to school and personal life.</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C3464C7C-C819-4BA4-8248-6111C73DB31C}"/>
              </a:ext>
            </a:extLst>
          </p:cNvPr>
          <p:cNvSpPr txBox="1"/>
          <p:nvPr/>
        </p:nvSpPr>
        <p:spPr>
          <a:xfrm>
            <a:off x="5880295" y="3429000"/>
            <a:ext cx="5533293" cy="646331"/>
          </a:xfrm>
          <a:prstGeom prst="rect">
            <a:avLst/>
          </a:prstGeom>
          <a:noFill/>
        </p:spPr>
        <p:txBody>
          <a:bodyPr wrap="square" rtlCol="0">
            <a:spAutoFit/>
          </a:bodyPr>
          <a:lstStyle/>
          <a:p>
            <a:pPr marL="285750" indent="-285750">
              <a:buFont typeface="Arial" panose="020B0604020202020204" pitchFamily="34" charset="0"/>
              <a:buChar char="•"/>
            </a:pPr>
            <a:r>
              <a:rPr lang="en-GB" dirty="0"/>
              <a:t>Find out the rationale for this initiative.</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621D8E4B-8736-4097-A212-A1B102FB7A4E}"/>
              </a:ext>
            </a:extLst>
          </p:cNvPr>
          <p:cNvSpPr txBox="1"/>
          <p:nvPr/>
        </p:nvSpPr>
        <p:spPr>
          <a:xfrm>
            <a:off x="5870510" y="3952221"/>
            <a:ext cx="5219114" cy="923330"/>
          </a:xfrm>
          <a:prstGeom prst="rect">
            <a:avLst/>
          </a:prstGeom>
          <a:noFill/>
        </p:spPr>
        <p:txBody>
          <a:bodyPr wrap="square" rtlCol="0">
            <a:spAutoFit/>
          </a:bodyPr>
          <a:lstStyle/>
          <a:p>
            <a:pPr marL="285750" indent="-285750">
              <a:buFont typeface="Arial" panose="020B0604020202020204" pitchFamily="34" charset="0"/>
              <a:buChar char="•"/>
            </a:pPr>
            <a:r>
              <a:rPr lang="en-GB" dirty="0"/>
              <a:t>Discuss potential limitations to ‘Cracking Ideas.</a:t>
            </a:r>
          </a:p>
          <a:p>
            <a:endParaRPr lang="en-GB" dirty="0"/>
          </a:p>
        </p:txBody>
      </p:sp>
    </p:spTree>
    <p:extLst>
      <p:ext uri="{BB962C8B-B14F-4D97-AF65-F5344CB8AC3E}">
        <p14:creationId xmlns:p14="http://schemas.microsoft.com/office/powerpoint/2010/main" val="3971722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par>
                                <p:cTn id="33" presetID="10" presetClass="entr" presetSubtype="0" fill="hold" nodeType="withEffect">
                                  <p:stCondLst>
                                    <p:cond delay="0"/>
                                  </p:stCondLst>
                                  <p:childTnLst>
                                    <p:set>
                                      <p:cBhvr>
                                        <p:cTn id="34" dur="1" fill="hold">
                                          <p:stCondLst>
                                            <p:cond delay="0"/>
                                          </p:stCondLst>
                                        </p:cTn>
                                        <p:tgtEl>
                                          <p:spTgt spid="1026"/>
                                        </p:tgtEl>
                                        <p:attrNameLst>
                                          <p:attrName>style.visibility</p:attrName>
                                        </p:attrNameLst>
                                      </p:cBhvr>
                                      <p:to>
                                        <p:strVal val="visible"/>
                                      </p:to>
                                    </p:set>
                                    <p:animEffect transition="in" filter="fade">
                                      <p:cBhvr>
                                        <p:cTn id="35" dur="500"/>
                                        <p:tgtEl>
                                          <p:spTgt spid="10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
                                        </p:tgtEl>
                                        <p:attrNameLst>
                                          <p:attrName>style.visibility</p:attrName>
                                        </p:attrNameLst>
                                      </p:cBhvr>
                                      <p:to>
                                        <p:strVal val="visible"/>
                                      </p:to>
                                    </p:set>
                                    <p:animEffect transition="in" filter="fade">
                                      <p:cBhvr>
                                        <p:cTn id="3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E9E2A-314F-445C-8881-DCE8DF07D5BF}"/>
              </a:ext>
            </a:extLst>
          </p:cNvPr>
          <p:cNvSpPr>
            <a:spLocks noGrp="1"/>
          </p:cNvSpPr>
          <p:nvPr>
            <p:ph type="title"/>
          </p:nvPr>
        </p:nvSpPr>
        <p:spPr>
          <a:xfrm>
            <a:off x="0" y="56009"/>
            <a:ext cx="8534400" cy="1507067"/>
          </a:xfrm>
        </p:spPr>
        <p:txBody>
          <a:bodyPr/>
          <a:lstStyle/>
          <a:p>
            <a:r>
              <a:rPr lang="en-GB" dirty="0"/>
              <a:t>Terminology</a:t>
            </a:r>
          </a:p>
        </p:txBody>
      </p:sp>
      <p:sp>
        <p:nvSpPr>
          <p:cNvPr id="5" name="TextBox 4">
            <a:extLst>
              <a:ext uri="{FF2B5EF4-FFF2-40B4-BE49-F238E27FC236}">
                <a16:creationId xmlns:a16="http://schemas.microsoft.com/office/drawing/2014/main" id="{5ED0F827-5573-472B-9D4B-8C80AC70C7D5}"/>
              </a:ext>
            </a:extLst>
          </p:cNvPr>
          <p:cNvSpPr txBox="1"/>
          <p:nvPr/>
        </p:nvSpPr>
        <p:spPr>
          <a:xfrm>
            <a:off x="393895" y="1171242"/>
            <a:ext cx="10930597" cy="1200329"/>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graphicFrame>
        <p:nvGraphicFramePr>
          <p:cNvPr id="6" name="Table 5">
            <a:extLst>
              <a:ext uri="{FF2B5EF4-FFF2-40B4-BE49-F238E27FC236}">
                <a16:creationId xmlns:a16="http://schemas.microsoft.com/office/drawing/2014/main" id="{0D152504-19CE-4ED5-B548-43EEFF6E5F72}"/>
              </a:ext>
            </a:extLst>
          </p:cNvPr>
          <p:cNvGraphicFramePr>
            <a:graphicFrameLocks noGrp="1"/>
          </p:cNvGraphicFramePr>
          <p:nvPr>
            <p:extLst>
              <p:ext uri="{D42A27DB-BD31-4B8C-83A1-F6EECF244321}">
                <p14:modId xmlns:p14="http://schemas.microsoft.com/office/powerpoint/2010/main" val="2966512366"/>
              </p:ext>
            </p:extLst>
          </p:nvPr>
        </p:nvGraphicFramePr>
        <p:xfrm>
          <a:off x="220782" y="1171241"/>
          <a:ext cx="11863366" cy="5285829"/>
        </p:xfrm>
        <a:graphic>
          <a:graphicData uri="http://schemas.openxmlformats.org/drawingml/2006/table">
            <a:tbl>
              <a:tblPr firstRow="1" bandRow="1">
                <a:tableStyleId>{5C22544A-7EE6-4342-B048-85BDC9FD1C3A}</a:tableStyleId>
              </a:tblPr>
              <a:tblGrid>
                <a:gridCol w="5931683">
                  <a:extLst>
                    <a:ext uri="{9D8B030D-6E8A-4147-A177-3AD203B41FA5}">
                      <a16:colId xmlns:a16="http://schemas.microsoft.com/office/drawing/2014/main" val="1439943450"/>
                    </a:ext>
                  </a:extLst>
                </a:gridCol>
                <a:gridCol w="5931683">
                  <a:extLst>
                    <a:ext uri="{9D8B030D-6E8A-4147-A177-3AD203B41FA5}">
                      <a16:colId xmlns:a16="http://schemas.microsoft.com/office/drawing/2014/main" val="97351274"/>
                    </a:ext>
                  </a:extLst>
                </a:gridCol>
              </a:tblGrid>
              <a:tr h="439977">
                <a:tc>
                  <a:txBody>
                    <a:bodyPr/>
                    <a:lstStyle/>
                    <a:p>
                      <a:r>
                        <a:rPr lang="en-GB" dirty="0"/>
                        <a:t>Word</a:t>
                      </a:r>
                    </a:p>
                  </a:txBody>
                  <a:tcPr/>
                </a:tc>
                <a:tc>
                  <a:txBody>
                    <a:bodyPr/>
                    <a:lstStyle/>
                    <a:p>
                      <a:r>
                        <a:rPr lang="en-GB" dirty="0"/>
                        <a:t>Meaning</a:t>
                      </a:r>
                    </a:p>
                  </a:txBody>
                  <a:tcPr/>
                </a:tc>
                <a:extLst>
                  <a:ext uri="{0D108BD9-81ED-4DB2-BD59-A6C34878D82A}">
                    <a16:rowId xmlns:a16="http://schemas.microsoft.com/office/drawing/2014/main" val="3607825435"/>
                  </a:ext>
                </a:extLst>
              </a:tr>
              <a:tr h="1099941">
                <a:tc>
                  <a:txBody>
                    <a:bodyPr/>
                    <a:lstStyle/>
                    <a:p>
                      <a:r>
                        <a:rPr lang="en-GB" dirty="0"/>
                        <a:t>Entrepreneur</a:t>
                      </a:r>
                    </a:p>
                  </a:txBody>
                  <a:tcPr/>
                </a:tc>
                <a:tc>
                  <a:txBody>
                    <a:bodyPr/>
                    <a:lstStyle/>
                    <a:p>
                      <a:r>
                        <a:rPr lang="en-GB" dirty="0"/>
                        <a:t>A business creator who is ‘</a:t>
                      </a:r>
                      <a:r>
                        <a:rPr lang="en-GB" sz="1800" b="0" i="0" kern="1200" dirty="0">
                          <a:solidFill>
                            <a:schemeClr val="dk1"/>
                          </a:solidFill>
                          <a:effectLst/>
                          <a:latin typeface="+mn-lt"/>
                          <a:ea typeface="+mn-ea"/>
                          <a:cs typeface="+mn-cs"/>
                        </a:rPr>
                        <a:t>innovative, creative, resourceful and adaptable’ (Enterprising Oxford, 2019).</a:t>
                      </a:r>
                      <a:endParaRPr lang="en-GB" dirty="0"/>
                    </a:p>
                  </a:txBody>
                  <a:tcPr/>
                </a:tc>
                <a:extLst>
                  <a:ext uri="{0D108BD9-81ED-4DB2-BD59-A6C34878D82A}">
                    <a16:rowId xmlns:a16="http://schemas.microsoft.com/office/drawing/2014/main" val="545646429"/>
                  </a:ext>
                </a:extLst>
              </a:tr>
              <a:tr h="769959">
                <a:tc>
                  <a:txBody>
                    <a:bodyPr/>
                    <a:lstStyle/>
                    <a:p>
                      <a:r>
                        <a:rPr lang="en-GB" dirty="0"/>
                        <a:t>Entrepreneurial Thinking</a:t>
                      </a:r>
                    </a:p>
                  </a:txBody>
                  <a:tcPr/>
                </a:tc>
                <a:tc>
                  <a:txBody>
                    <a:bodyPr/>
                    <a:lstStyle/>
                    <a:p>
                      <a:r>
                        <a:rPr lang="en-GB" dirty="0"/>
                        <a:t>‘</a:t>
                      </a:r>
                      <a:r>
                        <a:rPr lang="en-GB" sz="1800" b="0" i="0" kern="1200" dirty="0">
                          <a:solidFill>
                            <a:schemeClr val="dk1"/>
                          </a:solidFill>
                          <a:effectLst/>
                          <a:latin typeface="+mn-lt"/>
                          <a:ea typeface="+mn-ea"/>
                          <a:cs typeface="+mn-cs"/>
                        </a:rPr>
                        <a:t>Enables people to be flexible, adaptable, and see opportunities’ (Enterprising Oxford, 2019).</a:t>
                      </a:r>
                      <a:endParaRPr lang="en-GB" dirty="0"/>
                    </a:p>
                  </a:txBody>
                  <a:tcPr/>
                </a:tc>
                <a:extLst>
                  <a:ext uri="{0D108BD9-81ED-4DB2-BD59-A6C34878D82A}">
                    <a16:rowId xmlns:a16="http://schemas.microsoft.com/office/drawing/2014/main" val="3933477233"/>
                  </a:ext>
                </a:extLst>
              </a:tr>
              <a:tr h="1099941">
                <a:tc>
                  <a:txBody>
                    <a:bodyPr/>
                    <a:lstStyle/>
                    <a:p>
                      <a:r>
                        <a:rPr lang="en-GB" dirty="0"/>
                        <a:t>Entrepreneurial Education</a:t>
                      </a:r>
                    </a:p>
                  </a:txBody>
                  <a:tcPr/>
                </a:tc>
                <a:tc>
                  <a:txBody>
                    <a:bodyPr/>
                    <a:lstStyle/>
                    <a:p>
                      <a:r>
                        <a:rPr lang="en-GB" sz="1800" b="0" i="0" kern="1200" dirty="0">
                          <a:solidFill>
                            <a:schemeClr val="dk1"/>
                          </a:solidFill>
                          <a:effectLst/>
                          <a:latin typeface="+mn-lt"/>
                          <a:ea typeface="+mn-ea"/>
                          <a:cs typeface="+mn-cs"/>
                        </a:rPr>
                        <a:t>‘Provides students with the knowledge, skills and motivation to encourage entrepreneurial success in a variety of settings’ (Erasmus, No Date).</a:t>
                      </a:r>
                      <a:endParaRPr lang="en-GB" dirty="0"/>
                    </a:p>
                  </a:txBody>
                  <a:tcPr/>
                </a:tc>
                <a:extLst>
                  <a:ext uri="{0D108BD9-81ED-4DB2-BD59-A6C34878D82A}">
                    <a16:rowId xmlns:a16="http://schemas.microsoft.com/office/drawing/2014/main" val="3243129703"/>
                  </a:ext>
                </a:extLst>
              </a:tr>
              <a:tr h="446087">
                <a:tc>
                  <a:txBody>
                    <a:bodyPr/>
                    <a:lstStyle/>
                    <a:p>
                      <a:r>
                        <a:rPr lang="en-GB" dirty="0"/>
                        <a:t>Enterprise</a:t>
                      </a:r>
                    </a:p>
                  </a:txBody>
                  <a:tcPr/>
                </a:tc>
                <a:tc>
                  <a:txBody>
                    <a:bodyPr/>
                    <a:lstStyle/>
                    <a:p>
                      <a:r>
                        <a:rPr lang="en-GB" dirty="0"/>
                        <a:t>‘A business or company’ (Business Dictionary, 2019)</a:t>
                      </a:r>
                    </a:p>
                  </a:txBody>
                  <a:tcPr/>
                </a:tc>
                <a:extLst>
                  <a:ext uri="{0D108BD9-81ED-4DB2-BD59-A6C34878D82A}">
                    <a16:rowId xmlns:a16="http://schemas.microsoft.com/office/drawing/2014/main" val="4152448470"/>
                  </a:ext>
                </a:extLst>
              </a:tr>
              <a:tr h="1429924">
                <a:tc>
                  <a:txBody>
                    <a:bodyPr/>
                    <a:lstStyle/>
                    <a:p>
                      <a:r>
                        <a:rPr lang="en-GB" dirty="0"/>
                        <a:t>Intellectual Property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‘Intellectual property refers to creations of the mind; inventions; literary and artistic symbols, names and images used in commerce’ (WIPO, 2008, Page 2)</a:t>
                      </a:r>
                    </a:p>
                  </a:txBody>
                  <a:tcPr/>
                </a:tc>
                <a:extLst>
                  <a:ext uri="{0D108BD9-81ED-4DB2-BD59-A6C34878D82A}">
                    <a16:rowId xmlns:a16="http://schemas.microsoft.com/office/drawing/2014/main" val="374714749"/>
                  </a:ext>
                </a:extLst>
              </a:tr>
            </a:tbl>
          </a:graphicData>
        </a:graphic>
      </p:graphicFrame>
    </p:spTree>
    <p:extLst>
      <p:ext uri="{BB962C8B-B14F-4D97-AF65-F5344CB8AC3E}">
        <p14:creationId xmlns:p14="http://schemas.microsoft.com/office/powerpoint/2010/main" val="1514839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816"/>
            <a:ext cx="8534400" cy="1507067"/>
          </a:xfrm>
        </p:spPr>
        <p:txBody>
          <a:bodyPr/>
          <a:lstStyle/>
          <a:p>
            <a:r>
              <a:rPr lang="en-GB" dirty="0"/>
              <a:t>What you need to know</a:t>
            </a:r>
          </a:p>
        </p:txBody>
      </p:sp>
      <p:sp>
        <p:nvSpPr>
          <p:cNvPr id="3" name="TextBox 2"/>
          <p:cNvSpPr txBox="1"/>
          <p:nvPr/>
        </p:nvSpPr>
        <p:spPr>
          <a:xfrm>
            <a:off x="261257" y="1522883"/>
            <a:ext cx="11615895" cy="3139321"/>
          </a:xfrm>
          <a:prstGeom prst="rect">
            <a:avLst/>
          </a:prstGeom>
          <a:noFill/>
        </p:spPr>
        <p:txBody>
          <a:bodyPr wrap="square" rtlCol="0">
            <a:spAutoFit/>
          </a:bodyPr>
          <a:lstStyle/>
          <a:p>
            <a:pPr marL="285750" indent="-285750">
              <a:buFont typeface="Arial" panose="020B0604020202020204" pitchFamily="34" charset="0"/>
              <a:buChar char="•"/>
            </a:pPr>
            <a:r>
              <a:rPr lang="en-GB" dirty="0"/>
              <a:t>Cracking ideas is an initiative that is divided in to two sections – Ages 5-16 and 16+, and serves the UK (this presentation will focus on primary age in Wales).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initiative has been developed by the UK Intellectual Property Office.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Free education resources, competitions and lesson plans.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Helps teachers and students understand the meaning of intellectual property.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Lesson plans are linked to the current curriculum, allowing the topic to be discussed within a range of subjects.</a:t>
            </a:r>
          </a:p>
        </p:txBody>
      </p:sp>
      <p:sp>
        <p:nvSpPr>
          <p:cNvPr id="4" name="TextBox 3"/>
          <p:cNvSpPr txBox="1"/>
          <p:nvPr/>
        </p:nvSpPr>
        <p:spPr>
          <a:xfrm>
            <a:off x="10600813" y="6442501"/>
            <a:ext cx="10172700" cy="276999"/>
          </a:xfrm>
          <a:prstGeom prst="rect">
            <a:avLst/>
          </a:prstGeom>
          <a:noFill/>
        </p:spPr>
        <p:txBody>
          <a:bodyPr wrap="square" rtlCol="0">
            <a:spAutoFit/>
          </a:bodyPr>
          <a:lstStyle/>
          <a:p>
            <a:r>
              <a:rPr lang="en-GB" sz="1200" dirty="0"/>
              <a:t>Gov (2018)</a:t>
            </a:r>
          </a:p>
        </p:txBody>
      </p:sp>
      <p:pic>
        <p:nvPicPr>
          <p:cNvPr id="2050" name="Picture 2" descr="Image result for brain">
            <a:extLst>
              <a:ext uri="{FF2B5EF4-FFF2-40B4-BE49-F238E27FC236}">
                <a16:creationId xmlns:a16="http://schemas.microsoft.com/office/drawing/2014/main" id="{B4B2BE60-0FA9-4318-A744-2F7B23D10A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715" y="4699931"/>
            <a:ext cx="2508093" cy="18810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D3D869-FAD6-468C-8C8B-409A83B3B64B}"/>
              </a:ext>
            </a:extLst>
          </p:cNvPr>
          <p:cNvSpPr txBox="1"/>
          <p:nvPr/>
        </p:nvSpPr>
        <p:spPr>
          <a:xfrm>
            <a:off x="0" y="6554688"/>
            <a:ext cx="5800299" cy="246221"/>
          </a:xfrm>
          <a:prstGeom prst="rect">
            <a:avLst/>
          </a:prstGeom>
          <a:noFill/>
        </p:spPr>
        <p:txBody>
          <a:bodyPr wrap="square" rtlCol="0">
            <a:spAutoFit/>
          </a:bodyPr>
          <a:lstStyle/>
          <a:p>
            <a:r>
              <a:rPr lang="en-GB" sz="1000" dirty="0"/>
              <a:t>Physics world (2019)</a:t>
            </a:r>
          </a:p>
        </p:txBody>
      </p:sp>
    </p:spTree>
    <p:extLst>
      <p:ext uri="{BB962C8B-B14F-4D97-AF65-F5344CB8AC3E}">
        <p14:creationId xmlns:p14="http://schemas.microsoft.com/office/powerpoint/2010/main" val="2933212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50"/>
                                        </p:tgtEl>
                                        <p:attrNameLst>
                                          <p:attrName>style.visibility</p:attrName>
                                        </p:attrNameLst>
                                      </p:cBhvr>
                                      <p:to>
                                        <p:strVal val="visible"/>
                                      </p:to>
                                    </p:set>
                                    <p:animEffect transition="in" filter="fade">
                                      <p:cBhvr>
                                        <p:cTn id="37" dur="500"/>
                                        <p:tgtEl>
                                          <p:spTgt spid="205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fade">
                                      <p:cBhvr>
                                        <p:cTn id="40" dur="500"/>
                                        <p:tgtEl>
                                          <p:spTgt spid="5"/>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Entrepreneurial thinking</a:t>
            </a:r>
          </a:p>
        </p:txBody>
      </p:sp>
      <p:sp>
        <p:nvSpPr>
          <p:cNvPr id="3" name="TextBox 2">
            <a:extLst>
              <a:ext uri="{FF2B5EF4-FFF2-40B4-BE49-F238E27FC236}">
                <a16:creationId xmlns:a16="http://schemas.microsoft.com/office/drawing/2014/main" id="{17D93D7F-960A-4543-B88B-F70F5B0B54A8}"/>
              </a:ext>
            </a:extLst>
          </p:cNvPr>
          <p:cNvSpPr txBox="1"/>
          <p:nvPr/>
        </p:nvSpPr>
        <p:spPr>
          <a:xfrm>
            <a:off x="212035" y="1325217"/>
            <a:ext cx="11834191" cy="1754326"/>
          </a:xfrm>
          <a:prstGeom prst="rect">
            <a:avLst/>
          </a:prstGeom>
          <a:noFill/>
        </p:spPr>
        <p:txBody>
          <a:bodyPr wrap="square" rtlCol="0">
            <a:spAutoFit/>
          </a:bodyPr>
          <a:lstStyle/>
          <a:p>
            <a:r>
              <a:rPr lang="en-GB" dirty="0"/>
              <a:t>Cracking ideas house a large number of pre-made lesson plans to encourage different ways of entrepreneurial thinking. They focus on skills such as creative thinking and product development.</a:t>
            </a:r>
          </a:p>
          <a:p>
            <a:endParaRPr lang="en-GB" dirty="0"/>
          </a:p>
          <a:p>
            <a:r>
              <a:rPr lang="en-GB" dirty="0"/>
              <a:t>They provide a brief on each lesson plan which identifies the skills that will be learned and the subjects in which the lesson would be relevant.</a:t>
            </a:r>
          </a:p>
          <a:p>
            <a:endParaRPr lang="en-GB" dirty="0"/>
          </a:p>
        </p:txBody>
      </p:sp>
      <p:pic>
        <p:nvPicPr>
          <p:cNvPr id="4" name="Picture 3">
            <a:extLst>
              <a:ext uri="{FF2B5EF4-FFF2-40B4-BE49-F238E27FC236}">
                <a16:creationId xmlns:a16="http://schemas.microsoft.com/office/drawing/2014/main" id="{5636563E-744E-4617-A451-12969D8B11AF}"/>
              </a:ext>
            </a:extLst>
          </p:cNvPr>
          <p:cNvPicPr>
            <a:picLocks noChangeAspect="1"/>
          </p:cNvPicPr>
          <p:nvPr/>
        </p:nvPicPr>
        <p:blipFill>
          <a:blip r:embed="rId3"/>
          <a:stretch>
            <a:fillRect/>
          </a:stretch>
        </p:blipFill>
        <p:spPr>
          <a:xfrm>
            <a:off x="680831" y="3953632"/>
            <a:ext cx="4858578" cy="2564250"/>
          </a:xfrm>
          <a:prstGeom prst="rect">
            <a:avLst/>
          </a:prstGeom>
        </p:spPr>
      </p:pic>
      <p:sp>
        <p:nvSpPr>
          <p:cNvPr id="5" name="TextBox 4">
            <a:extLst>
              <a:ext uri="{FF2B5EF4-FFF2-40B4-BE49-F238E27FC236}">
                <a16:creationId xmlns:a16="http://schemas.microsoft.com/office/drawing/2014/main" id="{453E4781-90DC-499B-B9E4-CCA0503BD658}"/>
              </a:ext>
            </a:extLst>
          </p:cNvPr>
          <p:cNvSpPr txBox="1"/>
          <p:nvPr/>
        </p:nvSpPr>
        <p:spPr>
          <a:xfrm>
            <a:off x="680831" y="6560974"/>
            <a:ext cx="6361043" cy="253916"/>
          </a:xfrm>
          <a:prstGeom prst="rect">
            <a:avLst/>
          </a:prstGeom>
          <a:noFill/>
        </p:spPr>
        <p:txBody>
          <a:bodyPr wrap="square" rtlCol="0">
            <a:spAutoFit/>
          </a:bodyPr>
          <a:lstStyle/>
          <a:p>
            <a:r>
              <a:rPr lang="en-GB" sz="1050" dirty="0"/>
              <a:t>Cracking ideas (2019)</a:t>
            </a:r>
          </a:p>
        </p:txBody>
      </p:sp>
      <p:pic>
        <p:nvPicPr>
          <p:cNvPr id="3074" name="Picture 2" descr="Image result for entrepreneur">
            <a:extLst>
              <a:ext uri="{FF2B5EF4-FFF2-40B4-BE49-F238E27FC236}">
                <a16:creationId xmlns:a16="http://schemas.microsoft.com/office/drawing/2014/main" id="{8173A1E9-DA43-4F75-8AAB-BE50E0718C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1874" y="3703169"/>
            <a:ext cx="4179819" cy="27850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F2059-A2D6-4540-96D5-6FA3F3745716}"/>
              </a:ext>
            </a:extLst>
          </p:cNvPr>
          <p:cNvSpPr txBox="1"/>
          <p:nvPr/>
        </p:nvSpPr>
        <p:spPr>
          <a:xfrm>
            <a:off x="6785115" y="6471143"/>
            <a:ext cx="5141842" cy="246221"/>
          </a:xfrm>
          <a:prstGeom prst="rect">
            <a:avLst/>
          </a:prstGeom>
          <a:noFill/>
        </p:spPr>
        <p:txBody>
          <a:bodyPr wrap="square" rtlCol="0">
            <a:spAutoFit/>
          </a:bodyPr>
          <a:lstStyle/>
          <a:p>
            <a:r>
              <a:rPr lang="en-GB" sz="1000" dirty="0"/>
              <a:t>ABC news (2018)</a:t>
            </a:r>
          </a:p>
        </p:txBody>
      </p:sp>
      <p:sp>
        <p:nvSpPr>
          <p:cNvPr id="7" name="TextBox 6"/>
          <p:cNvSpPr txBox="1"/>
          <p:nvPr/>
        </p:nvSpPr>
        <p:spPr>
          <a:xfrm>
            <a:off x="212035" y="2914627"/>
            <a:ext cx="11634857" cy="1200329"/>
          </a:xfrm>
          <a:prstGeom prst="rect">
            <a:avLst/>
          </a:prstGeom>
          <a:noFill/>
        </p:spPr>
        <p:txBody>
          <a:bodyPr wrap="square" rtlCol="0">
            <a:spAutoFit/>
          </a:bodyPr>
          <a:lstStyle/>
          <a:p>
            <a:r>
              <a:rPr lang="en-GB" dirty="0"/>
              <a:t>Entrepreneurial traits can be further broken down into ideal personality traits including imaginative, intuitive and authoritative. These can be included in lesson plans to encourage entrepreneurial traits such as innovation, intuition and authority. </a:t>
            </a:r>
          </a:p>
          <a:p>
            <a:endParaRPr lang="en-GB" dirty="0"/>
          </a:p>
        </p:txBody>
      </p:sp>
    </p:spTree>
    <p:extLst>
      <p:ext uri="{BB962C8B-B14F-4D97-AF65-F5344CB8AC3E}">
        <p14:creationId xmlns:p14="http://schemas.microsoft.com/office/powerpoint/2010/main" val="4011284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par>
                                <p:cTn id="26" presetID="10" presetClass="entr" presetSubtype="0" fill="hold" nodeType="withEffect">
                                  <p:stCondLst>
                                    <p:cond delay="0"/>
                                  </p:stCondLst>
                                  <p:childTnLst>
                                    <p:set>
                                      <p:cBhvr>
                                        <p:cTn id="27" dur="1" fill="hold">
                                          <p:stCondLst>
                                            <p:cond delay="0"/>
                                          </p:stCondLst>
                                        </p:cTn>
                                        <p:tgtEl>
                                          <p:spTgt spid="3074"/>
                                        </p:tgtEl>
                                        <p:attrNameLst>
                                          <p:attrName>style.visibility</p:attrName>
                                        </p:attrNameLst>
                                      </p:cBhvr>
                                      <p:to>
                                        <p:strVal val="visible"/>
                                      </p:to>
                                    </p:set>
                                    <p:animEffect transition="in" filter="fade">
                                      <p:cBhvr>
                                        <p:cTn id="28" dur="500"/>
                                        <p:tgtEl>
                                          <p:spTgt spid="307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932"/>
            <a:ext cx="8534400" cy="1507067"/>
          </a:xfrm>
        </p:spPr>
        <p:txBody>
          <a:bodyPr/>
          <a:lstStyle/>
          <a:p>
            <a:r>
              <a:rPr lang="en-GB" dirty="0"/>
              <a:t>Entrepreneurial thinking</a:t>
            </a:r>
          </a:p>
        </p:txBody>
      </p:sp>
      <p:sp>
        <p:nvSpPr>
          <p:cNvPr id="3" name="TextBox 2"/>
          <p:cNvSpPr txBox="1"/>
          <p:nvPr/>
        </p:nvSpPr>
        <p:spPr>
          <a:xfrm>
            <a:off x="152400" y="1396999"/>
            <a:ext cx="11163300" cy="2308324"/>
          </a:xfrm>
          <a:prstGeom prst="rect">
            <a:avLst/>
          </a:prstGeom>
          <a:noFill/>
        </p:spPr>
        <p:txBody>
          <a:bodyPr wrap="square" rtlCol="0">
            <a:spAutoFit/>
          </a:bodyPr>
          <a:lstStyle/>
          <a:p>
            <a:r>
              <a:rPr lang="en-GB" dirty="0"/>
              <a:t>Cracking ideas uses practical sessions to help children understand the values of Intellectual property.</a:t>
            </a:r>
          </a:p>
          <a:p>
            <a:endParaRPr lang="en-GB" dirty="0"/>
          </a:p>
          <a:p>
            <a:r>
              <a:rPr lang="en-GB" dirty="0"/>
              <a:t>One example of this is their collaboration with </a:t>
            </a:r>
            <a:r>
              <a:rPr lang="en-GB" dirty="0" err="1"/>
              <a:t>Aardman</a:t>
            </a:r>
            <a:r>
              <a:rPr lang="en-GB" dirty="0"/>
              <a:t> Animations, the creators of Wallace and Gromit. They use plasticine modelling, drawing and acting to demonstrate the levels of creativity that goes in to creating this type of entertainment based business. This session can be incorporated into many classes and helps the students understand the creative process and develop inventing skills.    </a:t>
            </a:r>
          </a:p>
        </p:txBody>
      </p:sp>
      <p:graphicFrame>
        <p:nvGraphicFramePr>
          <p:cNvPr id="4" name="Table 3"/>
          <p:cNvGraphicFramePr>
            <a:graphicFrameLocks noGrp="1"/>
          </p:cNvGraphicFramePr>
          <p:nvPr>
            <p:extLst>
              <p:ext uri="{D42A27DB-BD31-4B8C-83A1-F6EECF244321}">
                <p14:modId xmlns:p14="http://schemas.microsoft.com/office/powerpoint/2010/main" val="185317096"/>
              </p:ext>
            </p:extLst>
          </p:nvPr>
        </p:nvGraphicFramePr>
        <p:xfrm>
          <a:off x="406400" y="4008966"/>
          <a:ext cx="8153400" cy="25958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89400">
                  <a:extLst>
                    <a:ext uri="{9D8B030D-6E8A-4147-A177-3AD203B41FA5}">
                      <a16:colId xmlns:a16="http://schemas.microsoft.com/office/drawing/2014/main" val="20001"/>
                    </a:ext>
                  </a:extLst>
                </a:gridCol>
              </a:tblGrid>
              <a:tr h="370840">
                <a:tc>
                  <a:txBody>
                    <a:bodyPr/>
                    <a:lstStyle/>
                    <a:p>
                      <a:r>
                        <a:rPr lang="en-GB" dirty="0"/>
                        <a:t>Subjects</a:t>
                      </a:r>
                    </a:p>
                  </a:txBody>
                  <a:tcPr/>
                </a:tc>
                <a:tc>
                  <a:txBody>
                    <a:bodyPr/>
                    <a:lstStyle/>
                    <a:p>
                      <a:r>
                        <a:rPr lang="en-GB" dirty="0"/>
                        <a:t>How this is used</a:t>
                      </a:r>
                    </a:p>
                  </a:txBody>
                  <a:tcPr/>
                </a:tc>
                <a:extLst>
                  <a:ext uri="{0D108BD9-81ED-4DB2-BD59-A6C34878D82A}">
                    <a16:rowId xmlns:a16="http://schemas.microsoft.com/office/drawing/2014/main" val="10000"/>
                  </a:ext>
                </a:extLst>
              </a:tr>
              <a:tr h="370840">
                <a:tc>
                  <a:txBody>
                    <a:bodyPr/>
                    <a:lstStyle/>
                    <a:p>
                      <a:r>
                        <a:rPr lang="en-GB" dirty="0"/>
                        <a:t>Art &amp; Design.</a:t>
                      </a:r>
                    </a:p>
                  </a:txBody>
                  <a:tcPr/>
                </a:tc>
                <a:tc>
                  <a:txBody>
                    <a:bodyPr/>
                    <a:lstStyle/>
                    <a:p>
                      <a:r>
                        <a:rPr lang="en-GB" dirty="0"/>
                        <a:t>Designing and modelling.</a:t>
                      </a:r>
                    </a:p>
                  </a:txBody>
                  <a:tcPr/>
                </a:tc>
                <a:extLst>
                  <a:ext uri="{0D108BD9-81ED-4DB2-BD59-A6C34878D82A}">
                    <a16:rowId xmlns:a16="http://schemas.microsoft.com/office/drawing/2014/main" val="10001"/>
                  </a:ext>
                </a:extLst>
              </a:tr>
              <a:tr h="370840">
                <a:tc>
                  <a:txBody>
                    <a:bodyPr/>
                    <a:lstStyle/>
                    <a:p>
                      <a:r>
                        <a:rPr lang="en-GB" dirty="0"/>
                        <a:t>Business Studies.</a:t>
                      </a:r>
                    </a:p>
                  </a:txBody>
                  <a:tcPr/>
                </a:tc>
                <a:tc>
                  <a:txBody>
                    <a:bodyPr/>
                    <a:lstStyle/>
                    <a:p>
                      <a:r>
                        <a:rPr lang="en-GB" dirty="0"/>
                        <a:t>How the business works.</a:t>
                      </a:r>
                    </a:p>
                  </a:txBody>
                  <a:tcPr/>
                </a:tc>
                <a:extLst>
                  <a:ext uri="{0D108BD9-81ED-4DB2-BD59-A6C34878D82A}">
                    <a16:rowId xmlns:a16="http://schemas.microsoft.com/office/drawing/2014/main" val="10002"/>
                  </a:ext>
                </a:extLst>
              </a:tr>
              <a:tr h="370840">
                <a:tc>
                  <a:txBody>
                    <a:bodyPr/>
                    <a:lstStyle/>
                    <a:p>
                      <a:r>
                        <a:rPr lang="en-GB" dirty="0"/>
                        <a:t>Design Technology.</a:t>
                      </a:r>
                    </a:p>
                  </a:txBody>
                  <a:tcPr/>
                </a:tc>
                <a:tc>
                  <a:txBody>
                    <a:bodyPr/>
                    <a:lstStyle/>
                    <a:p>
                      <a:r>
                        <a:rPr lang="en-GB" dirty="0"/>
                        <a:t>Creating sets.</a:t>
                      </a:r>
                    </a:p>
                  </a:txBody>
                  <a:tcPr/>
                </a:tc>
                <a:extLst>
                  <a:ext uri="{0D108BD9-81ED-4DB2-BD59-A6C34878D82A}">
                    <a16:rowId xmlns:a16="http://schemas.microsoft.com/office/drawing/2014/main" val="10003"/>
                  </a:ext>
                </a:extLst>
              </a:tr>
              <a:tr h="370840">
                <a:tc>
                  <a:txBody>
                    <a:bodyPr/>
                    <a:lstStyle/>
                    <a:p>
                      <a:r>
                        <a:rPr lang="en-GB" dirty="0"/>
                        <a:t>Media Studies.</a:t>
                      </a:r>
                    </a:p>
                  </a:txBody>
                  <a:tcPr/>
                </a:tc>
                <a:tc>
                  <a:txBody>
                    <a:bodyPr/>
                    <a:lstStyle/>
                    <a:p>
                      <a:r>
                        <a:rPr lang="en-GB" dirty="0"/>
                        <a:t>Filming,</a:t>
                      </a:r>
                      <a:r>
                        <a:rPr lang="en-GB" baseline="0" dirty="0"/>
                        <a:t> acting and production.</a:t>
                      </a:r>
                      <a:endParaRPr lang="en-GB" dirty="0"/>
                    </a:p>
                  </a:txBody>
                  <a:tcPr/>
                </a:tc>
                <a:extLst>
                  <a:ext uri="{0D108BD9-81ED-4DB2-BD59-A6C34878D82A}">
                    <a16:rowId xmlns:a16="http://schemas.microsoft.com/office/drawing/2014/main" val="10004"/>
                  </a:ext>
                </a:extLst>
              </a:tr>
              <a:tr h="370840">
                <a:tc>
                  <a:txBody>
                    <a:bodyPr/>
                    <a:lstStyle/>
                    <a:p>
                      <a:r>
                        <a:rPr lang="en-GB" dirty="0"/>
                        <a:t>English.</a:t>
                      </a:r>
                    </a:p>
                  </a:txBody>
                  <a:tcPr/>
                </a:tc>
                <a:tc>
                  <a:txBody>
                    <a:bodyPr/>
                    <a:lstStyle/>
                    <a:p>
                      <a:r>
                        <a:rPr lang="en-GB" dirty="0"/>
                        <a:t>Writing script</a:t>
                      </a:r>
                      <a:r>
                        <a:rPr lang="en-GB" baseline="0" dirty="0"/>
                        <a:t>s and acting.</a:t>
                      </a:r>
                      <a:endParaRPr lang="en-GB" dirty="0"/>
                    </a:p>
                  </a:txBody>
                  <a:tcPr/>
                </a:tc>
                <a:extLst>
                  <a:ext uri="{0D108BD9-81ED-4DB2-BD59-A6C34878D82A}">
                    <a16:rowId xmlns:a16="http://schemas.microsoft.com/office/drawing/2014/main" val="10005"/>
                  </a:ext>
                </a:extLst>
              </a:tr>
              <a:tr h="370840">
                <a:tc>
                  <a:txBody>
                    <a:bodyPr/>
                    <a:lstStyle/>
                    <a:p>
                      <a:r>
                        <a:rPr lang="en-GB" dirty="0"/>
                        <a:t>Science.</a:t>
                      </a:r>
                    </a:p>
                  </a:txBody>
                  <a:tcPr/>
                </a:tc>
                <a:tc>
                  <a:txBody>
                    <a:bodyPr/>
                    <a:lstStyle/>
                    <a:p>
                      <a:r>
                        <a:rPr lang="en-GB" dirty="0"/>
                        <a:t>Special</a:t>
                      </a:r>
                      <a:r>
                        <a:rPr lang="en-GB" baseline="0" dirty="0"/>
                        <a:t> effects and design.</a:t>
                      </a:r>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8534400" y="6404791"/>
            <a:ext cx="2882900" cy="246221"/>
          </a:xfrm>
          <a:prstGeom prst="rect">
            <a:avLst/>
          </a:prstGeom>
          <a:noFill/>
        </p:spPr>
        <p:txBody>
          <a:bodyPr wrap="square" rtlCol="0">
            <a:spAutoFit/>
          </a:bodyPr>
          <a:lstStyle/>
          <a:p>
            <a:r>
              <a:rPr lang="en-GB" sz="1000" dirty="0"/>
              <a:t>Cracking ideas (2019)</a:t>
            </a:r>
          </a:p>
        </p:txBody>
      </p:sp>
    </p:spTree>
    <p:extLst>
      <p:ext uri="{BB962C8B-B14F-4D97-AF65-F5344CB8AC3E}">
        <p14:creationId xmlns:p14="http://schemas.microsoft.com/office/powerpoint/2010/main" val="285796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Transferable skills </a:t>
            </a:r>
          </a:p>
        </p:txBody>
      </p:sp>
      <p:sp>
        <p:nvSpPr>
          <p:cNvPr id="3" name="TextBox 2">
            <a:extLst>
              <a:ext uri="{FF2B5EF4-FFF2-40B4-BE49-F238E27FC236}">
                <a16:creationId xmlns:a16="http://schemas.microsoft.com/office/drawing/2014/main" id="{DFDD1BC4-3C0A-40E4-B8CC-1988C87CEE6B}"/>
              </a:ext>
            </a:extLst>
          </p:cNvPr>
          <p:cNvSpPr txBox="1"/>
          <p:nvPr/>
        </p:nvSpPr>
        <p:spPr>
          <a:xfrm>
            <a:off x="198783" y="1179443"/>
            <a:ext cx="11622156" cy="646331"/>
          </a:xfrm>
          <a:prstGeom prst="rect">
            <a:avLst/>
          </a:prstGeom>
          <a:noFill/>
        </p:spPr>
        <p:txBody>
          <a:bodyPr wrap="square" rtlCol="0">
            <a:spAutoFit/>
          </a:bodyPr>
          <a:lstStyle/>
          <a:p>
            <a:r>
              <a:rPr lang="en-GB" dirty="0"/>
              <a:t>Various skills that are nurtured during ‘cracking ideas’ classes can be transferred into other subjects and later life.</a:t>
            </a:r>
          </a:p>
        </p:txBody>
      </p:sp>
      <p:graphicFrame>
        <p:nvGraphicFramePr>
          <p:cNvPr id="5" name="Table 4">
            <a:extLst>
              <a:ext uri="{FF2B5EF4-FFF2-40B4-BE49-F238E27FC236}">
                <a16:creationId xmlns:a16="http://schemas.microsoft.com/office/drawing/2014/main" id="{E10846E1-E18C-4C3E-8AF0-03A2A2138EB5}"/>
              </a:ext>
            </a:extLst>
          </p:cNvPr>
          <p:cNvGraphicFramePr>
            <a:graphicFrameLocks noGrp="1"/>
          </p:cNvGraphicFramePr>
          <p:nvPr>
            <p:extLst>
              <p:ext uri="{D42A27DB-BD31-4B8C-83A1-F6EECF244321}">
                <p14:modId xmlns:p14="http://schemas.microsoft.com/office/powerpoint/2010/main" val="2669640793"/>
              </p:ext>
            </p:extLst>
          </p:nvPr>
        </p:nvGraphicFramePr>
        <p:xfrm>
          <a:off x="443948" y="1945640"/>
          <a:ext cx="2471531" cy="2966720"/>
        </p:xfrm>
        <a:graphic>
          <a:graphicData uri="http://schemas.openxmlformats.org/drawingml/2006/table">
            <a:tbl>
              <a:tblPr firstRow="1" bandRow="1">
                <a:tableStyleId>{5C22544A-7EE6-4342-B048-85BDC9FD1C3A}</a:tableStyleId>
              </a:tblPr>
              <a:tblGrid>
                <a:gridCol w="2471531">
                  <a:extLst>
                    <a:ext uri="{9D8B030D-6E8A-4147-A177-3AD203B41FA5}">
                      <a16:colId xmlns:a16="http://schemas.microsoft.com/office/drawing/2014/main" val="2507879037"/>
                    </a:ext>
                  </a:extLst>
                </a:gridCol>
              </a:tblGrid>
              <a:tr h="370840">
                <a:tc>
                  <a:txBody>
                    <a:bodyPr/>
                    <a:lstStyle/>
                    <a:p>
                      <a:r>
                        <a:rPr lang="en-GB" dirty="0"/>
                        <a:t>Skills</a:t>
                      </a:r>
                    </a:p>
                  </a:txBody>
                  <a:tcPr/>
                </a:tc>
                <a:extLst>
                  <a:ext uri="{0D108BD9-81ED-4DB2-BD59-A6C34878D82A}">
                    <a16:rowId xmlns:a16="http://schemas.microsoft.com/office/drawing/2014/main" val="3907016211"/>
                  </a:ext>
                </a:extLst>
              </a:tr>
              <a:tr h="370840">
                <a:tc>
                  <a:txBody>
                    <a:bodyPr/>
                    <a:lstStyle/>
                    <a:p>
                      <a:r>
                        <a:rPr lang="en-GB" dirty="0"/>
                        <a:t>Communication</a:t>
                      </a:r>
                    </a:p>
                  </a:txBody>
                  <a:tcPr/>
                </a:tc>
                <a:extLst>
                  <a:ext uri="{0D108BD9-81ED-4DB2-BD59-A6C34878D82A}">
                    <a16:rowId xmlns:a16="http://schemas.microsoft.com/office/drawing/2014/main" val="3203599389"/>
                  </a:ext>
                </a:extLst>
              </a:tr>
              <a:tr h="370840">
                <a:tc>
                  <a:txBody>
                    <a:bodyPr/>
                    <a:lstStyle/>
                    <a:p>
                      <a:r>
                        <a:rPr lang="en-GB" dirty="0"/>
                        <a:t>Conflict resolution</a:t>
                      </a:r>
                    </a:p>
                  </a:txBody>
                  <a:tcPr/>
                </a:tc>
                <a:extLst>
                  <a:ext uri="{0D108BD9-81ED-4DB2-BD59-A6C34878D82A}">
                    <a16:rowId xmlns:a16="http://schemas.microsoft.com/office/drawing/2014/main" val="2267079707"/>
                  </a:ext>
                </a:extLst>
              </a:tr>
              <a:tr h="370840">
                <a:tc>
                  <a:txBody>
                    <a:bodyPr/>
                    <a:lstStyle/>
                    <a:p>
                      <a:r>
                        <a:rPr lang="en-GB" dirty="0"/>
                        <a:t>Intuition</a:t>
                      </a:r>
                    </a:p>
                  </a:txBody>
                  <a:tcPr/>
                </a:tc>
                <a:extLst>
                  <a:ext uri="{0D108BD9-81ED-4DB2-BD59-A6C34878D82A}">
                    <a16:rowId xmlns:a16="http://schemas.microsoft.com/office/drawing/2014/main" val="2208952567"/>
                  </a:ext>
                </a:extLst>
              </a:tr>
              <a:tr h="370840">
                <a:tc>
                  <a:txBody>
                    <a:bodyPr/>
                    <a:lstStyle/>
                    <a:p>
                      <a:r>
                        <a:rPr lang="en-GB" dirty="0"/>
                        <a:t>Initiative</a:t>
                      </a:r>
                    </a:p>
                  </a:txBody>
                  <a:tcPr/>
                </a:tc>
                <a:extLst>
                  <a:ext uri="{0D108BD9-81ED-4DB2-BD59-A6C34878D82A}">
                    <a16:rowId xmlns:a16="http://schemas.microsoft.com/office/drawing/2014/main" val="2326552921"/>
                  </a:ext>
                </a:extLst>
              </a:tr>
              <a:tr h="370840">
                <a:tc>
                  <a:txBody>
                    <a:bodyPr/>
                    <a:lstStyle/>
                    <a:p>
                      <a:r>
                        <a:rPr lang="en-GB" dirty="0"/>
                        <a:t>Authority</a:t>
                      </a:r>
                    </a:p>
                  </a:txBody>
                  <a:tcPr/>
                </a:tc>
                <a:extLst>
                  <a:ext uri="{0D108BD9-81ED-4DB2-BD59-A6C34878D82A}">
                    <a16:rowId xmlns:a16="http://schemas.microsoft.com/office/drawing/2014/main" val="127563353"/>
                  </a:ext>
                </a:extLst>
              </a:tr>
              <a:tr h="370840">
                <a:tc>
                  <a:txBody>
                    <a:bodyPr/>
                    <a:lstStyle/>
                    <a:p>
                      <a:r>
                        <a:rPr lang="en-GB" dirty="0"/>
                        <a:t>Creativity</a:t>
                      </a:r>
                    </a:p>
                  </a:txBody>
                  <a:tcPr/>
                </a:tc>
                <a:extLst>
                  <a:ext uri="{0D108BD9-81ED-4DB2-BD59-A6C34878D82A}">
                    <a16:rowId xmlns:a16="http://schemas.microsoft.com/office/drawing/2014/main" val="2550402686"/>
                  </a:ext>
                </a:extLst>
              </a:tr>
              <a:tr h="370840">
                <a:tc>
                  <a:txBody>
                    <a:bodyPr/>
                    <a:lstStyle/>
                    <a:p>
                      <a:r>
                        <a:rPr lang="en-GB" dirty="0"/>
                        <a:t>Reading and Writing</a:t>
                      </a:r>
                    </a:p>
                  </a:txBody>
                  <a:tcPr/>
                </a:tc>
                <a:extLst>
                  <a:ext uri="{0D108BD9-81ED-4DB2-BD59-A6C34878D82A}">
                    <a16:rowId xmlns:a16="http://schemas.microsoft.com/office/drawing/2014/main" val="2507155292"/>
                  </a:ext>
                </a:extLst>
              </a:tr>
            </a:tbl>
          </a:graphicData>
        </a:graphic>
      </p:graphicFrame>
      <p:sp>
        <p:nvSpPr>
          <p:cNvPr id="6" name="TextBox 5">
            <a:extLst>
              <a:ext uri="{FF2B5EF4-FFF2-40B4-BE49-F238E27FC236}">
                <a16:creationId xmlns:a16="http://schemas.microsoft.com/office/drawing/2014/main" id="{21ABA971-A655-45CB-8C23-679FB4546D22}"/>
              </a:ext>
            </a:extLst>
          </p:cNvPr>
          <p:cNvSpPr txBox="1"/>
          <p:nvPr/>
        </p:nvSpPr>
        <p:spPr>
          <a:xfrm>
            <a:off x="3286539" y="2067339"/>
            <a:ext cx="8534400" cy="923330"/>
          </a:xfrm>
          <a:prstGeom prst="rect">
            <a:avLst/>
          </a:prstGeom>
          <a:noFill/>
        </p:spPr>
        <p:txBody>
          <a:bodyPr wrap="square" rtlCol="0">
            <a:spAutoFit/>
          </a:bodyPr>
          <a:lstStyle/>
          <a:p>
            <a:r>
              <a:rPr lang="en-GB" dirty="0"/>
              <a:t>These skills are not necessarily the ‘</a:t>
            </a:r>
            <a:r>
              <a:rPr lang="en-GB" dirty="0" err="1"/>
              <a:t>entrepreurial</a:t>
            </a:r>
            <a:r>
              <a:rPr lang="en-GB" dirty="0"/>
              <a:t> skills’ that are taught during the sessions, however, they are additional skills that will be picked up by the students when completing the tasks.</a:t>
            </a:r>
          </a:p>
        </p:txBody>
      </p:sp>
      <p:sp>
        <p:nvSpPr>
          <p:cNvPr id="7" name="TextBox 6">
            <a:extLst>
              <a:ext uri="{FF2B5EF4-FFF2-40B4-BE49-F238E27FC236}">
                <a16:creationId xmlns:a16="http://schemas.microsoft.com/office/drawing/2014/main" id="{D8D25AFE-D07F-42B0-A49D-2440187651CE}"/>
              </a:ext>
            </a:extLst>
          </p:cNvPr>
          <p:cNvSpPr txBox="1"/>
          <p:nvPr/>
        </p:nvSpPr>
        <p:spPr>
          <a:xfrm>
            <a:off x="3286539" y="3232234"/>
            <a:ext cx="8706678" cy="2031325"/>
          </a:xfrm>
          <a:prstGeom prst="rect">
            <a:avLst/>
          </a:prstGeom>
          <a:noFill/>
        </p:spPr>
        <p:txBody>
          <a:bodyPr wrap="square" rtlCol="0">
            <a:spAutoFit/>
          </a:bodyPr>
          <a:lstStyle/>
          <a:p>
            <a:r>
              <a:rPr lang="en-GB" dirty="0"/>
              <a:t>The Welsh Government studied a number of entrepreneurs to help identify if there were any common skills across all participants.  They found a number of transferrable skills which could be grouped into four categories – attitude, creativity, relationships and organisation.  These categories formed the basis of the ACRO skills model.  The introduction of this model was aimed to meet the needs of businesses in the 21</a:t>
            </a:r>
            <a:r>
              <a:rPr lang="en-GB" baseline="30000" dirty="0"/>
              <a:t>st</a:t>
            </a:r>
            <a:r>
              <a:rPr lang="en-GB" dirty="0"/>
              <a:t> Century and it showed that entrepreneurial skills are useful in all career paths and also day to day life.</a:t>
            </a:r>
          </a:p>
        </p:txBody>
      </p:sp>
      <p:sp>
        <p:nvSpPr>
          <p:cNvPr id="8" name="TextBox 7">
            <a:extLst>
              <a:ext uri="{FF2B5EF4-FFF2-40B4-BE49-F238E27FC236}">
                <a16:creationId xmlns:a16="http://schemas.microsoft.com/office/drawing/2014/main" id="{81613806-0777-43EC-8C66-0FBB28F9350E}"/>
              </a:ext>
            </a:extLst>
          </p:cNvPr>
          <p:cNvSpPr txBox="1"/>
          <p:nvPr/>
        </p:nvSpPr>
        <p:spPr>
          <a:xfrm>
            <a:off x="443948" y="5416555"/>
            <a:ext cx="11376991" cy="923330"/>
          </a:xfrm>
          <a:prstGeom prst="rect">
            <a:avLst/>
          </a:prstGeom>
          <a:noFill/>
        </p:spPr>
        <p:txBody>
          <a:bodyPr wrap="square" rtlCol="0">
            <a:spAutoFit/>
          </a:bodyPr>
          <a:lstStyle/>
          <a:p>
            <a:r>
              <a:rPr lang="en-GB" dirty="0"/>
              <a:t>Cracking ideas provides students with the understanding that their ideas have meaning and value, and the skills they use to develop these ideas are transferrable not only in their future careers but also across daily life.</a:t>
            </a:r>
          </a:p>
        </p:txBody>
      </p:sp>
      <p:sp>
        <p:nvSpPr>
          <p:cNvPr id="9" name="TextBox 8">
            <a:extLst>
              <a:ext uri="{FF2B5EF4-FFF2-40B4-BE49-F238E27FC236}">
                <a16:creationId xmlns:a16="http://schemas.microsoft.com/office/drawing/2014/main" id="{96B28E0E-F2D2-4FBA-821F-29442C483430}"/>
              </a:ext>
            </a:extLst>
          </p:cNvPr>
          <p:cNvSpPr txBox="1"/>
          <p:nvPr/>
        </p:nvSpPr>
        <p:spPr>
          <a:xfrm>
            <a:off x="10614787" y="6339885"/>
            <a:ext cx="6970643" cy="338554"/>
          </a:xfrm>
          <a:prstGeom prst="rect">
            <a:avLst/>
          </a:prstGeom>
          <a:noFill/>
        </p:spPr>
        <p:txBody>
          <a:bodyPr wrap="square" rtlCol="0">
            <a:spAutoFit/>
          </a:bodyPr>
          <a:lstStyle/>
          <a:p>
            <a:r>
              <a:rPr lang="en-GB" sz="1600" dirty="0"/>
              <a:t>Gov (2019)</a:t>
            </a:r>
          </a:p>
        </p:txBody>
      </p:sp>
      <p:sp>
        <p:nvSpPr>
          <p:cNvPr id="4" name="TextBox 3">
            <a:extLst>
              <a:ext uri="{FF2B5EF4-FFF2-40B4-BE49-F238E27FC236}">
                <a16:creationId xmlns:a16="http://schemas.microsoft.com/office/drawing/2014/main" id="{FD02CF64-8969-4526-9408-E26D798B4807}"/>
              </a:ext>
            </a:extLst>
          </p:cNvPr>
          <p:cNvSpPr txBox="1"/>
          <p:nvPr/>
        </p:nvSpPr>
        <p:spPr>
          <a:xfrm>
            <a:off x="5707626" y="368710"/>
            <a:ext cx="5751871" cy="646331"/>
          </a:xfrm>
          <a:prstGeom prst="rect">
            <a:avLst/>
          </a:prstGeom>
          <a:noFill/>
        </p:spPr>
        <p:txBody>
          <a:bodyPr wrap="square" rtlCol="0">
            <a:spAutoFit/>
          </a:bodyPr>
          <a:lstStyle/>
          <a:p>
            <a:r>
              <a:rPr lang="en-GB" dirty="0">
                <a:hlinkClick r:id="rId3"/>
              </a:rPr>
              <a:t>https://www.youtube.com/watch?v=1bXWGOnnbTU</a:t>
            </a:r>
            <a:endParaRPr lang="en-GB" dirty="0"/>
          </a:p>
        </p:txBody>
      </p:sp>
    </p:spTree>
    <p:extLst>
      <p:ext uri="{BB962C8B-B14F-4D97-AF65-F5344CB8AC3E}">
        <p14:creationId xmlns:p14="http://schemas.microsoft.com/office/powerpoint/2010/main" val="3342772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Possible limitations</a:t>
            </a:r>
          </a:p>
        </p:txBody>
      </p:sp>
      <p:graphicFrame>
        <p:nvGraphicFramePr>
          <p:cNvPr id="3" name="Table 2">
            <a:extLst>
              <a:ext uri="{FF2B5EF4-FFF2-40B4-BE49-F238E27FC236}">
                <a16:creationId xmlns:a16="http://schemas.microsoft.com/office/drawing/2014/main" id="{60B19745-26A7-41B7-904E-355643B2A124}"/>
              </a:ext>
            </a:extLst>
          </p:cNvPr>
          <p:cNvGraphicFramePr>
            <a:graphicFrameLocks noGrp="1"/>
          </p:cNvGraphicFramePr>
          <p:nvPr>
            <p:extLst>
              <p:ext uri="{D42A27DB-BD31-4B8C-83A1-F6EECF244321}">
                <p14:modId xmlns:p14="http://schemas.microsoft.com/office/powerpoint/2010/main" val="3515293282"/>
              </p:ext>
            </p:extLst>
          </p:nvPr>
        </p:nvGraphicFramePr>
        <p:xfrm>
          <a:off x="406400" y="1214120"/>
          <a:ext cx="8128000" cy="43027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995972459"/>
                    </a:ext>
                  </a:extLst>
                </a:gridCol>
                <a:gridCol w="4064000">
                  <a:extLst>
                    <a:ext uri="{9D8B030D-6E8A-4147-A177-3AD203B41FA5}">
                      <a16:colId xmlns:a16="http://schemas.microsoft.com/office/drawing/2014/main" val="1950306500"/>
                    </a:ext>
                  </a:extLst>
                </a:gridCol>
              </a:tblGrid>
              <a:tr h="370840">
                <a:tc>
                  <a:txBody>
                    <a:bodyPr/>
                    <a:lstStyle/>
                    <a:p>
                      <a:r>
                        <a:rPr lang="en-GB" dirty="0"/>
                        <a:t>Limitation</a:t>
                      </a:r>
                    </a:p>
                  </a:txBody>
                  <a:tcPr/>
                </a:tc>
                <a:tc>
                  <a:txBody>
                    <a:bodyPr/>
                    <a:lstStyle/>
                    <a:p>
                      <a:r>
                        <a:rPr lang="en-GB" dirty="0"/>
                        <a:t>Reason</a:t>
                      </a:r>
                    </a:p>
                  </a:txBody>
                  <a:tcPr/>
                </a:tc>
                <a:extLst>
                  <a:ext uri="{0D108BD9-81ED-4DB2-BD59-A6C34878D82A}">
                    <a16:rowId xmlns:a16="http://schemas.microsoft.com/office/drawing/2014/main" val="3351992241"/>
                  </a:ext>
                </a:extLst>
              </a:tr>
              <a:tr h="370840">
                <a:tc>
                  <a:txBody>
                    <a:bodyPr/>
                    <a:lstStyle/>
                    <a:p>
                      <a:r>
                        <a:rPr lang="en-GB" dirty="0"/>
                        <a:t>Teachers participation</a:t>
                      </a:r>
                    </a:p>
                  </a:txBody>
                  <a:tcPr/>
                </a:tc>
                <a:tc>
                  <a:txBody>
                    <a:bodyPr/>
                    <a:lstStyle/>
                    <a:p>
                      <a:r>
                        <a:rPr lang="en-GB" dirty="0"/>
                        <a:t>Teachers face immense pressure to achieve results and they may not wish to deviate from their normal teaching plans.</a:t>
                      </a:r>
                    </a:p>
                  </a:txBody>
                  <a:tcPr/>
                </a:tc>
                <a:extLst>
                  <a:ext uri="{0D108BD9-81ED-4DB2-BD59-A6C34878D82A}">
                    <a16:rowId xmlns:a16="http://schemas.microsoft.com/office/drawing/2014/main" val="2584890384"/>
                  </a:ext>
                </a:extLst>
              </a:tr>
              <a:tr h="370840">
                <a:tc>
                  <a:txBody>
                    <a:bodyPr/>
                    <a:lstStyle/>
                    <a:p>
                      <a:r>
                        <a:rPr lang="en-GB" dirty="0"/>
                        <a:t>Time</a:t>
                      </a:r>
                    </a:p>
                  </a:txBody>
                  <a:tcPr/>
                </a:tc>
                <a:tc>
                  <a:txBody>
                    <a:bodyPr/>
                    <a:lstStyle/>
                    <a:p>
                      <a:r>
                        <a:rPr lang="en-GB" dirty="0"/>
                        <a:t>A lesson taught using cracking ideas takes away from what the teacher was originally going to teach.</a:t>
                      </a:r>
                    </a:p>
                  </a:txBody>
                  <a:tcPr/>
                </a:tc>
                <a:extLst>
                  <a:ext uri="{0D108BD9-81ED-4DB2-BD59-A6C34878D82A}">
                    <a16:rowId xmlns:a16="http://schemas.microsoft.com/office/drawing/2014/main" val="2222245864"/>
                  </a:ext>
                </a:extLst>
              </a:tr>
              <a:tr h="370840">
                <a:tc>
                  <a:txBody>
                    <a:bodyPr/>
                    <a:lstStyle/>
                    <a:p>
                      <a:r>
                        <a:rPr lang="en-GB" dirty="0"/>
                        <a:t>Creativity of the students</a:t>
                      </a:r>
                    </a:p>
                  </a:txBody>
                  <a:tcPr/>
                </a:tc>
                <a:tc>
                  <a:txBody>
                    <a:bodyPr/>
                    <a:lstStyle/>
                    <a:p>
                      <a:r>
                        <a:rPr lang="en-GB" dirty="0"/>
                        <a:t>Some children are not, and do not want to be creative. Cracking ideas forces you to be creative.</a:t>
                      </a:r>
                    </a:p>
                  </a:txBody>
                  <a:tcPr/>
                </a:tc>
                <a:extLst>
                  <a:ext uri="{0D108BD9-81ED-4DB2-BD59-A6C34878D82A}">
                    <a16:rowId xmlns:a16="http://schemas.microsoft.com/office/drawing/2014/main" val="2226985695"/>
                  </a:ext>
                </a:extLst>
              </a:tr>
              <a:tr h="370840">
                <a:tc>
                  <a:txBody>
                    <a:bodyPr/>
                    <a:lstStyle/>
                    <a:p>
                      <a:r>
                        <a:rPr lang="en-GB" dirty="0"/>
                        <a:t>Motivation and passion</a:t>
                      </a:r>
                    </a:p>
                  </a:txBody>
                  <a:tcPr/>
                </a:tc>
                <a:tc>
                  <a:txBody>
                    <a:bodyPr/>
                    <a:lstStyle/>
                    <a:p>
                      <a:r>
                        <a:rPr lang="en-GB" dirty="0"/>
                        <a:t>Participation needs to be enjoyed and embraced.</a:t>
                      </a:r>
                    </a:p>
                  </a:txBody>
                  <a:tcPr/>
                </a:tc>
                <a:extLst>
                  <a:ext uri="{0D108BD9-81ED-4DB2-BD59-A6C34878D82A}">
                    <a16:rowId xmlns:a16="http://schemas.microsoft.com/office/drawing/2014/main" val="2386353838"/>
                  </a:ext>
                </a:extLst>
              </a:tr>
            </a:tbl>
          </a:graphicData>
        </a:graphic>
      </p:graphicFrame>
    </p:spTree>
    <p:extLst>
      <p:ext uri="{BB962C8B-B14F-4D97-AF65-F5344CB8AC3E}">
        <p14:creationId xmlns:p14="http://schemas.microsoft.com/office/powerpoint/2010/main" val="3866387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9B97DE-A353-45A4-BCA4-DD7988C45502}"/>
              </a:ext>
            </a:extLst>
          </p:cNvPr>
          <p:cNvSpPr txBox="1"/>
          <p:nvPr/>
        </p:nvSpPr>
        <p:spPr>
          <a:xfrm>
            <a:off x="3896751" y="502010"/>
            <a:ext cx="2658793" cy="584775"/>
          </a:xfrm>
          <a:prstGeom prst="rect">
            <a:avLst/>
          </a:prstGeom>
          <a:noFill/>
          <a:ln>
            <a:solidFill>
              <a:schemeClr val="bg1"/>
            </a:solidFill>
          </a:ln>
        </p:spPr>
        <p:txBody>
          <a:bodyPr wrap="square" rtlCol="0">
            <a:spAutoFit/>
          </a:bodyPr>
          <a:lstStyle/>
          <a:p>
            <a:pPr algn="ctr"/>
            <a:r>
              <a:rPr lang="en-GB" sz="3200" dirty="0"/>
              <a:t>Rationale</a:t>
            </a:r>
          </a:p>
        </p:txBody>
      </p:sp>
      <p:sp>
        <p:nvSpPr>
          <p:cNvPr id="7" name="TextBox 6">
            <a:extLst>
              <a:ext uri="{FF2B5EF4-FFF2-40B4-BE49-F238E27FC236}">
                <a16:creationId xmlns:a16="http://schemas.microsoft.com/office/drawing/2014/main" id="{FC572D02-F55F-48FE-9DE5-4FD19E87CE17}"/>
              </a:ext>
            </a:extLst>
          </p:cNvPr>
          <p:cNvSpPr txBox="1"/>
          <p:nvPr/>
        </p:nvSpPr>
        <p:spPr>
          <a:xfrm>
            <a:off x="1064455" y="1797093"/>
            <a:ext cx="731520" cy="369332"/>
          </a:xfrm>
          <a:prstGeom prst="rect">
            <a:avLst/>
          </a:prstGeom>
          <a:noFill/>
          <a:ln>
            <a:solidFill>
              <a:schemeClr val="bg1"/>
            </a:solidFill>
          </a:ln>
        </p:spPr>
        <p:txBody>
          <a:bodyPr wrap="square" rtlCol="0">
            <a:spAutoFit/>
          </a:bodyPr>
          <a:lstStyle/>
          <a:p>
            <a:pPr algn="ctr"/>
            <a:r>
              <a:rPr lang="en-GB" dirty="0"/>
              <a:t>LNF</a:t>
            </a:r>
          </a:p>
        </p:txBody>
      </p:sp>
      <p:sp>
        <p:nvSpPr>
          <p:cNvPr id="8" name="TextBox 7">
            <a:extLst>
              <a:ext uri="{FF2B5EF4-FFF2-40B4-BE49-F238E27FC236}">
                <a16:creationId xmlns:a16="http://schemas.microsoft.com/office/drawing/2014/main" id="{72C2F5BF-059F-47C6-BBCA-EBF04D4BE7B0}"/>
              </a:ext>
            </a:extLst>
          </p:cNvPr>
          <p:cNvSpPr txBox="1"/>
          <p:nvPr/>
        </p:nvSpPr>
        <p:spPr>
          <a:xfrm>
            <a:off x="4614203" y="1797093"/>
            <a:ext cx="1223890" cy="369332"/>
          </a:xfrm>
          <a:prstGeom prst="rect">
            <a:avLst/>
          </a:prstGeom>
          <a:noFill/>
          <a:ln>
            <a:solidFill>
              <a:schemeClr val="bg1"/>
            </a:solidFill>
          </a:ln>
        </p:spPr>
        <p:txBody>
          <a:bodyPr wrap="square" rtlCol="0">
            <a:spAutoFit/>
          </a:bodyPr>
          <a:lstStyle/>
          <a:p>
            <a:pPr algn="ctr"/>
            <a:r>
              <a:rPr lang="en-GB" dirty="0"/>
              <a:t>YES</a:t>
            </a:r>
          </a:p>
        </p:txBody>
      </p:sp>
      <p:sp>
        <p:nvSpPr>
          <p:cNvPr id="9" name="TextBox 8">
            <a:extLst>
              <a:ext uri="{FF2B5EF4-FFF2-40B4-BE49-F238E27FC236}">
                <a16:creationId xmlns:a16="http://schemas.microsoft.com/office/drawing/2014/main" id="{92AB9592-D9F7-4E6B-A4CF-88AC7DCC2B07}"/>
              </a:ext>
            </a:extLst>
          </p:cNvPr>
          <p:cNvSpPr txBox="1"/>
          <p:nvPr/>
        </p:nvSpPr>
        <p:spPr>
          <a:xfrm>
            <a:off x="8656321" y="1797093"/>
            <a:ext cx="2250831" cy="369332"/>
          </a:xfrm>
          <a:prstGeom prst="rect">
            <a:avLst/>
          </a:prstGeom>
          <a:noFill/>
          <a:ln>
            <a:solidFill>
              <a:schemeClr val="bg1"/>
            </a:solidFill>
          </a:ln>
        </p:spPr>
        <p:txBody>
          <a:bodyPr wrap="square" rtlCol="0">
            <a:spAutoFit/>
          </a:bodyPr>
          <a:lstStyle/>
          <a:p>
            <a:pPr algn="ctr"/>
            <a:r>
              <a:rPr lang="en-GB" dirty="0"/>
              <a:t>Successful Futures</a:t>
            </a:r>
          </a:p>
        </p:txBody>
      </p:sp>
      <p:cxnSp>
        <p:nvCxnSpPr>
          <p:cNvPr id="12" name="Straight Arrow Connector 11">
            <a:extLst>
              <a:ext uri="{FF2B5EF4-FFF2-40B4-BE49-F238E27FC236}">
                <a16:creationId xmlns:a16="http://schemas.microsoft.com/office/drawing/2014/main" id="{5DA979A8-7C47-4870-AE36-A37B9964BE4C}"/>
              </a:ext>
            </a:extLst>
          </p:cNvPr>
          <p:cNvCxnSpPr/>
          <p:nvPr/>
        </p:nvCxnSpPr>
        <p:spPr>
          <a:xfrm flipH="1">
            <a:off x="1941342" y="1086785"/>
            <a:ext cx="1744393" cy="53100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E966C96-EB48-445A-BFBE-BA4FE5F3DBAA}"/>
              </a:ext>
            </a:extLst>
          </p:cNvPr>
          <p:cNvCxnSpPr>
            <a:cxnSpLocks/>
          </p:cNvCxnSpPr>
          <p:nvPr/>
        </p:nvCxnSpPr>
        <p:spPr>
          <a:xfrm>
            <a:off x="5247248" y="1183472"/>
            <a:ext cx="1" cy="516933"/>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21BCAFCB-AC6E-4FD3-A082-15AF5DE95929}"/>
              </a:ext>
            </a:extLst>
          </p:cNvPr>
          <p:cNvCxnSpPr/>
          <p:nvPr/>
        </p:nvCxnSpPr>
        <p:spPr>
          <a:xfrm>
            <a:off x="6794695" y="1086785"/>
            <a:ext cx="1575582" cy="53100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B944BCDE-09F5-4B5D-B170-4C8BA9F99CF1}"/>
              </a:ext>
            </a:extLst>
          </p:cNvPr>
          <p:cNvSpPr txBox="1"/>
          <p:nvPr/>
        </p:nvSpPr>
        <p:spPr>
          <a:xfrm>
            <a:off x="241495" y="3193366"/>
            <a:ext cx="3108960" cy="2585323"/>
          </a:xfrm>
          <a:prstGeom prst="rect">
            <a:avLst/>
          </a:prstGeom>
          <a:noFill/>
          <a:ln>
            <a:solidFill>
              <a:schemeClr val="bg1"/>
            </a:solidFill>
          </a:ln>
        </p:spPr>
        <p:txBody>
          <a:bodyPr wrap="square" rtlCol="0">
            <a:spAutoFit/>
          </a:bodyPr>
          <a:lstStyle/>
          <a:p>
            <a:pPr algn="ctr"/>
            <a:r>
              <a:rPr lang="en-GB" dirty="0"/>
              <a:t>‘The LNF focuses on the learners’ acquisition of and ability to apply the skills and concepts they have learned to complete realistic tasks appropriate for their stage of development’ (Welsh Government, 2013).</a:t>
            </a:r>
          </a:p>
        </p:txBody>
      </p:sp>
      <p:cxnSp>
        <p:nvCxnSpPr>
          <p:cNvPr id="19" name="Straight Arrow Connector 18">
            <a:extLst>
              <a:ext uri="{FF2B5EF4-FFF2-40B4-BE49-F238E27FC236}">
                <a16:creationId xmlns:a16="http://schemas.microsoft.com/office/drawing/2014/main" id="{8E73F64D-0DB2-4DFE-BB94-395341D3B73E}"/>
              </a:ext>
            </a:extLst>
          </p:cNvPr>
          <p:cNvCxnSpPr>
            <a:cxnSpLocks/>
          </p:cNvCxnSpPr>
          <p:nvPr/>
        </p:nvCxnSpPr>
        <p:spPr>
          <a:xfrm>
            <a:off x="1430215" y="2257865"/>
            <a:ext cx="4690" cy="844061"/>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4B9D9196-6C85-4CBC-9611-C562C74B6216}"/>
              </a:ext>
            </a:extLst>
          </p:cNvPr>
          <p:cNvSpPr txBox="1"/>
          <p:nvPr/>
        </p:nvSpPr>
        <p:spPr>
          <a:xfrm>
            <a:off x="3674012" y="2679895"/>
            <a:ext cx="3854546" cy="4031873"/>
          </a:xfrm>
          <a:prstGeom prst="rect">
            <a:avLst/>
          </a:prstGeom>
          <a:noFill/>
          <a:ln>
            <a:solidFill>
              <a:schemeClr val="bg1"/>
            </a:solidFill>
          </a:ln>
        </p:spPr>
        <p:txBody>
          <a:bodyPr wrap="square" rtlCol="0">
            <a:spAutoFit/>
          </a:bodyPr>
          <a:lstStyle/>
          <a:p>
            <a:pPr algn="ctr"/>
            <a:r>
              <a:rPr lang="en-GB" sz="1600" dirty="0"/>
              <a:t>‘The themes of YES Strategy remain the focus of Welsh Government’s delivery programme for 2015-2020:</a:t>
            </a:r>
            <a:br>
              <a:rPr lang="en-GB" sz="1600" dirty="0"/>
            </a:br>
            <a:endParaRPr lang="en-GB" sz="1600" dirty="0"/>
          </a:p>
          <a:p>
            <a:pPr marL="285750" indent="-285750" algn="ctr">
              <a:buFont typeface="Arial" panose="020B0604020202020204" pitchFamily="34" charset="0"/>
              <a:buChar char="•"/>
            </a:pPr>
            <a:r>
              <a:rPr lang="en-GB" sz="1600" dirty="0"/>
              <a:t>Engaging: Promoting the value of entrepreneurship to create opportunities and develop young people</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a:t>Empowering: Providing young people with entrepreneurial learning opportunities</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a:t>Equipping: Supporting young people to create and grow businesses’ (Business Wales, 2015)</a:t>
            </a:r>
          </a:p>
        </p:txBody>
      </p:sp>
      <p:cxnSp>
        <p:nvCxnSpPr>
          <p:cNvPr id="22" name="Straight Arrow Connector 21">
            <a:extLst>
              <a:ext uri="{FF2B5EF4-FFF2-40B4-BE49-F238E27FC236}">
                <a16:creationId xmlns:a16="http://schemas.microsoft.com/office/drawing/2014/main" id="{A860F50B-89F8-4BC7-80C3-03CF979E050B}"/>
              </a:ext>
            </a:extLst>
          </p:cNvPr>
          <p:cNvCxnSpPr/>
          <p:nvPr/>
        </p:nvCxnSpPr>
        <p:spPr>
          <a:xfrm flipH="1">
            <a:off x="5247248" y="2257865"/>
            <a:ext cx="239152" cy="27432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F673794B-CB99-4F54-84CB-BC9943D5836E}"/>
              </a:ext>
            </a:extLst>
          </p:cNvPr>
          <p:cNvSpPr txBox="1"/>
          <p:nvPr/>
        </p:nvSpPr>
        <p:spPr>
          <a:xfrm>
            <a:off x="8243668" y="2679895"/>
            <a:ext cx="3418449" cy="2862322"/>
          </a:xfrm>
          <a:prstGeom prst="rect">
            <a:avLst/>
          </a:prstGeom>
          <a:noFill/>
          <a:ln>
            <a:solidFill>
              <a:schemeClr val="bg1"/>
            </a:solidFill>
          </a:ln>
        </p:spPr>
        <p:txBody>
          <a:bodyPr wrap="square" rtlCol="0">
            <a:spAutoFit/>
          </a:bodyPr>
          <a:lstStyle/>
          <a:p>
            <a:pPr algn="ctr"/>
            <a:r>
              <a:rPr lang="en-GB" dirty="0"/>
              <a:t>‘Teachers should be able to help children and young people to make links across learning, bringing together different aspects to address important issues relating, for example, to citizenship, enterprise, financial capability and sustainability’ (Donaldson, 2015)</a:t>
            </a:r>
          </a:p>
        </p:txBody>
      </p:sp>
      <p:cxnSp>
        <p:nvCxnSpPr>
          <p:cNvPr id="25" name="Straight Arrow Connector 24">
            <a:extLst>
              <a:ext uri="{FF2B5EF4-FFF2-40B4-BE49-F238E27FC236}">
                <a16:creationId xmlns:a16="http://schemas.microsoft.com/office/drawing/2014/main" id="{89C93D94-4449-4B1F-B14C-3A1ABFCFE3DB}"/>
              </a:ext>
            </a:extLst>
          </p:cNvPr>
          <p:cNvCxnSpPr/>
          <p:nvPr/>
        </p:nvCxnSpPr>
        <p:spPr>
          <a:xfrm>
            <a:off x="9481625" y="2363372"/>
            <a:ext cx="393895" cy="168813"/>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4080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fade">
                                      <p:cBhvr>
                                        <p:cTn id="45" dur="500"/>
                                        <p:tgtEl>
                                          <p:spTgt spid="17"/>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fade">
                                      <p:cBhvr>
                                        <p:cTn id="53" dur="500"/>
                                        <p:tgtEl>
                                          <p:spTgt spid="20"/>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25"/>
                                        </p:tgtEl>
                                        <p:attrNameLst>
                                          <p:attrName>style.visibility</p:attrName>
                                        </p:attrNameLst>
                                      </p:cBhvr>
                                      <p:to>
                                        <p:strVal val="visible"/>
                                      </p:to>
                                    </p:set>
                                    <p:animEffect transition="in" filter="fade">
                                      <p:cBhvr>
                                        <p:cTn id="58" dur="500"/>
                                        <p:tgtEl>
                                          <p:spTgt spid="25"/>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fade">
                                      <p:cBhvr>
                                        <p:cTn id="6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7" grpId="0" animBg="1"/>
      <p:bldP spid="20" grpId="0" animBg="1"/>
      <p:bldP spid="2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2349304"/>
            <a:ext cx="8534400" cy="1507067"/>
          </a:xfrm>
        </p:spPr>
        <p:txBody>
          <a:bodyPr/>
          <a:lstStyle/>
          <a:p>
            <a:r>
              <a:rPr lang="en-GB" dirty="0"/>
              <a:t>To Conclude</a:t>
            </a:r>
          </a:p>
        </p:txBody>
      </p:sp>
      <p:sp>
        <p:nvSpPr>
          <p:cNvPr id="3" name="TextBox 2">
            <a:extLst>
              <a:ext uri="{FF2B5EF4-FFF2-40B4-BE49-F238E27FC236}">
                <a16:creationId xmlns:a16="http://schemas.microsoft.com/office/drawing/2014/main" id="{96779748-8CC9-4CCE-A4B1-8A6987D87A30}"/>
              </a:ext>
            </a:extLst>
          </p:cNvPr>
          <p:cNvSpPr txBox="1"/>
          <p:nvPr/>
        </p:nvSpPr>
        <p:spPr>
          <a:xfrm>
            <a:off x="759655" y="4290646"/>
            <a:ext cx="6231988" cy="369332"/>
          </a:xfrm>
          <a:prstGeom prst="rect">
            <a:avLst/>
          </a:prstGeom>
          <a:noFill/>
        </p:spPr>
        <p:txBody>
          <a:bodyPr wrap="square" rtlCol="0">
            <a:spAutoFit/>
          </a:bodyPr>
          <a:lstStyle/>
          <a:p>
            <a:r>
              <a:rPr lang="en-GB" dirty="0"/>
              <a:t>Any Questions?</a:t>
            </a:r>
          </a:p>
        </p:txBody>
      </p:sp>
    </p:spTree>
    <p:extLst>
      <p:ext uri="{BB962C8B-B14F-4D97-AF65-F5344CB8AC3E}">
        <p14:creationId xmlns:p14="http://schemas.microsoft.com/office/powerpoint/2010/main" val="276513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EEF8-019A-40C6-A305-A45D5D04C251}"/>
              </a:ext>
            </a:extLst>
          </p:cNvPr>
          <p:cNvSpPr>
            <a:spLocks noGrp="1"/>
          </p:cNvSpPr>
          <p:nvPr>
            <p:ph type="title"/>
          </p:nvPr>
        </p:nvSpPr>
        <p:spPr>
          <a:xfrm>
            <a:off x="0" y="41941"/>
            <a:ext cx="8534400" cy="1507067"/>
          </a:xfrm>
        </p:spPr>
        <p:txBody>
          <a:bodyPr/>
          <a:lstStyle/>
          <a:p>
            <a:r>
              <a:rPr lang="en-GB" dirty="0"/>
              <a:t>References.</a:t>
            </a:r>
          </a:p>
        </p:txBody>
      </p:sp>
      <p:sp>
        <p:nvSpPr>
          <p:cNvPr id="3" name="TextBox 2">
            <a:extLst>
              <a:ext uri="{FF2B5EF4-FFF2-40B4-BE49-F238E27FC236}">
                <a16:creationId xmlns:a16="http://schemas.microsoft.com/office/drawing/2014/main" id="{9FD9A220-2FC0-4143-AEA9-66E492D6A952}"/>
              </a:ext>
            </a:extLst>
          </p:cNvPr>
          <p:cNvSpPr txBox="1"/>
          <p:nvPr/>
        </p:nvSpPr>
        <p:spPr>
          <a:xfrm>
            <a:off x="239151" y="1350498"/>
            <a:ext cx="11718387" cy="4985980"/>
          </a:xfrm>
          <a:prstGeom prst="rect">
            <a:avLst/>
          </a:prstGeom>
          <a:noFill/>
        </p:spPr>
        <p:txBody>
          <a:bodyPr wrap="square" rtlCol="0">
            <a:spAutoFit/>
          </a:bodyPr>
          <a:lstStyle/>
          <a:p>
            <a:pPr marL="285750" indent="-285750">
              <a:buFont typeface="Arial" panose="020B0604020202020204" pitchFamily="34" charset="0"/>
              <a:buChar char="•"/>
            </a:pPr>
            <a:r>
              <a:rPr lang="en-GB" sz="1000" dirty="0" err="1"/>
              <a:t>Linkedin</a:t>
            </a:r>
            <a:r>
              <a:rPr lang="en-GB" sz="1000" dirty="0"/>
              <a:t> (2019) – PHOTO available at </a:t>
            </a:r>
            <a:r>
              <a:rPr lang="en-GB" sz="1000" dirty="0">
                <a:hlinkClick r:id="rId2"/>
              </a:rPr>
              <a:t>https://www.linkedin.com/learning/teaching-techniques-writing-effective-learning-objectives</a:t>
            </a:r>
            <a:endParaRPr lang="en-GB" sz="1000" dirty="0"/>
          </a:p>
          <a:p>
            <a:pPr marL="285750" indent="-285750">
              <a:buFont typeface="Arial" panose="020B0604020202020204" pitchFamily="34" charset="0"/>
              <a:buChar char="•"/>
            </a:pPr>
            <a:r>
              <a:rPr lang="en-GB" sz="1000" dirty="0"/>
              <a:t>Physics world (2019) – PHOTO available at </a:t>
            </a:r>
            <a:r>
              <a:rPr lang="en-GB" sz="1000" dirty="0">
                <a:hlinkClick r:id="rId3"/>
              </a:rPr>
              <a:t>https://physicsworld.com/a/multiphysics-simulation-charts-the-migration-of-harmful-proteins-in-the-brain/</a:t>
            </a:r>
            <a:endParaRPr lang="en-GB" sz="1000" dirty="0"/>
          </a:p>
          <a:p>
            <a:pPr marL="285750" indent="-285750">
              <a:buFont typeface="Arial" panose="020B0604020202020204" pitchFamily="34" charset="0"/>
              <a:buChar char="•"/>
            </a:pPr>
            <a:r>
              <a:rPr lang="en-GB" sz="1000" dirty="0"/>
              <a:t>Gov (2018) – available at  </a:t>
            </a:r>
            <a:r>
              <a:rPr lang="en-GB" sz="1000" dirty="0">
                <a:hlinkClick r:id="rId4"/>
              </a:rPr>
              <a:t>https://www.gov.uk/government/publications/ip-in-education/ip-in-education</a:t>
            </a:r>
            <a:endParaRPr lang="en-GB" sz="1000" dirty="0"/>
          </a:p>
          <a:p>
            <a:pPr marL="285750" indent="-285750">
              <a:buFont typeface="Arial" panose="020B0604020202020204" pitchFamily="34" charset="0"/>
              <a:buChar char="•"/>
            </a:pPr>
            <a:r>
              <a:rPr lang="en-GB" sz="1000" dirty="0"/>
              <a:t>WIPO (2008) – </a:t>
            </a:r>
            <a:r>
              <a:rPr lang="en-GB" sz="1000" i="1" dirty="0"/>
              <a:t>‘What is intellectual property’. </a:t>
            </a:r>
            <a:r>
              <a:rPr lang="en-GB" sz="1000" dirty="0"/>
              <a:t>WIPO. Switzerland.</a:t>
            </a:r>
          </a:p>
          <a:p>
            <a:pPr marL="285750" indent="-285750">
              <a:buFont typeface="Arial" panose="020B0604020202020204" pitchFamily="34" charset="0"/>
              <a:buChar char="•"/>
            </a:pPr>
            <a:r>
              <a:rPr lang="en-GB" sz="1000" dirty="0"/>
              <a:t>Cracking ideas (2019) – PHOTO available at Cracking ideas - </a:t>
            </a:r>
            <a:r>
              <a:rPr lang="en-GB" sz="1000" dirty="0">
                <a:hlinkClick r:id="rId5"/>
              </a:rPr>
              <a:t>https://crackingideas.com/third_party/Cracking+Ideas</a:t>
            </a:r>
            <a:endParaRPr lang="en-GB" sz="1000" dirty="0"/>
          </a:p>
          <a:p>
            <a:pPr marL="285750" indent="-285750">
              <a:buFont typeface="Arial" panose="020B0604020202020204" pitchFamily="34" charset="0"/>
              <a:buChar char="•"/>
            </a:pPr>
            <a:r>
              <a:rPr lang="en-GB" sz="1000" dirty="0"/>
              <a:t>ABC news (2018) – PHOTO available at </a:t>
            </a:r>
            <a:r>
              <a:rPr lang="en-GB" sz="1000" dirty="0">
                <a:hlinkClick r:id="rId6"/>
              </a:rPr>
              <a:t>https://news.abs-cbn.com/business/01/27/18/business-mentor-are-you-ready-to-become-an-entrepreneur</a:t>
            </a:r>
            <a:endParaRPr lang="en-GB" sz="1000" dirty="0"/>
          </a:p>
          <a:p>
            <a:pPr marL="285750" indent="-285750">
              <a:buFont typeface="Arial" panose="020B0604020202020204" pitchFamily="34" charset="0"/>
              <a:buChar char="•"/>
            </a:pPr>
            <a:r>
              <a:rPr lang="en-GB" sz="1000" dirty="0"/>
              <a:t>Cracking ideas (2019) – Available at </a:t>
            </a:r>
            <a:r>
              <a:rPr lang="en-GB" sz="1000" dirty="0">
                <a:hlinkClick r:id="rId7"/>
              </a:rPr>
              <a:t>https://crackingideas.com/third_party/Cracking+Ideas/Lesson+Plans#resource-filter</a:t>
            </a:r>
            <a:endParaRPr lang="en-GB" sz="1000" dirty="0"/>
          </a:p>
          <a:p>
            <a:pPr marL="285750" indent="-285750">
              <a:buFont typeface="Arial" panose="020B0604020202020204" pitchFamily="34" charset="0"/>
              <a:buChar char="•"/>
            </a:pPr>
            <a:r>
              <a:rPr lang="en-GB" sz="1000" dirty="0"/>
              <a:t>Gov (2019) – Available at </a:t>
            </a:r>
            <a:r>
              <a:rPr lang="en-GB" sz="1000" dirty="0">
                <a:hlinkClick r:id="rId8"/>
              </a:rPr>
              <a:t>https://businesswales.gov.wales/bigideas/understanding-entrepreneurship-acro-model</a:t>
            </a:r>
            <a:endParaRPr lang="en-GB" sz="1000" dirty="0"/>
          </a:p>
          <a:p>
            <a:pPr marL="285750" indent="-285750">
              <a:buFont typeface="Arial" panose="020B0604020202020204" pitchFamily="34" charset="0"/>
              <a:buChar char="•"/>
            </a:pPr>
            <a:r>
              <a:rPr lang="en-GB" sz="1000" dirty="0"/>
              <a:t>Enterprising Oxford (2019) – Available at </a:t>
            </a:r>
            <a:r>
              <a:rPr lang="en-GB" sz="1000" dirty="0">
                <a:hlinkClick r:id="rId9"/>
              </a:rPr>
              <a:t>https://www.eship.ox.ac.uk/what-does-it-mean-be-entrepreneurial</a:t>
            </a:r>
            <a:endParaRPr lang="en-GB" sz="1000" dirty="0"/>
          </a:p>
          <a:p>
            <a:pPr marL="285750" indent="-285750">
              <a:buFont typeface="Arial" panose="020B0604020202020204" pitchFamily="34" charset="0"/>
              <a:buChar char="•"/>
            </a:pPr>
            <a:r>
              <a:rPr lang="en-GB" sz="1000" dirty="0"/>
              <a:t>Erasmus (No Date) – Available at </a:t>
            </a:r>
            <a:r>
              <a:rPr lang="en-GB" sz="1000" dirty="0">
                <a:hlinkClick r:id="rId10"/>
              </a:rPr>
              <a:t>http://erasmus.lagiraudiere.com/entrepreneurial-education.html</a:t>
            </a:r>
            <a:endParaRPr lang="en-GB" sz="1000" dirty="0"/>
          </a:p>
          <a:p>
            <a:pPr marL="285750" indent="-285750">
              <a:buFont typeface="Arial" panose="020B0604020202020204" pitchFamily="34" charset="0"/>
              <a:buChar char="•"/>
            </a:pPr>
            <a:r>
              <a:rPr lang="en-GB" sz="1000" dirty="0"/>
              <a:t>Business Dictionary (2019) – Available at </a:t>
            </a:r>
            <a:r>
              <a:rPr lang="en-GB" sz="1000" dirty="0">
                <a:hlinkClick r:id="rId11"/>
              </a:rPr>
              <a:t>http://www.businessdictionary.com/definition/enterprise.html</a:t>
            </a:r>
            <a:endParaRPr lang="en-GB" sz="1000" dirty="0"/>
          </a:p>
          <a:p>
            <a:pPr marL="285750" indent="-285750">
              <a:buFont typeface="Arial" panose="020B0604020202020204" pitchFamily="34" charset="0"/>
              <a:buChar char="•"/>
            </a:pPr>
            <a:r>
              <a:rPr lang="en-GB" sz="1000" dirty="0"/>
              <a:t>Welsh Government (2013) – Available at </a:t>
            </a:r>
            <a:r>
              <a:rPr lang="en-GB" sz="1000" dirty="0">
                <a:hlinkClick r:id="rId12"/>
              </a:rPr>
              <a:t>https://learning.gov.wales/docs/learningwales/publications/130415-lnf-guidance-en.pdf</a:t>
            </a:r>
            <a:endParaRPr lang="en-GB" sz="1000" dirty="0"/>
          </a:p>
          <a:p>
            <a:pPr marL="285750" indent="-285750">
              <a:buFont typeface="Arial" panose="020B0604020202020204" pitchFamily="34" charset="0"/>
              <a:buChar char="•"/>
            </a:pPr>
            <a:r>
              <a:rPr lang="en-GB" sz="1000" dirty="0"/>
              <a:t>Business Wales (2015) – Available at </a:t>
            </a:r>
            <a:r>
              <a:rPr lang="en-GB" sz="1000" dirty="0">
                <a:hlinkClick r:id="rId13"/>
              </a:rPr>
              <a:t>https://businesswales.gov.wales/bigideas/youth-entrepreneurship-strategy</a:t>
            </a:r>
            <a:endParaRPr lang="en-GB" sz="1000" dirty="0"/>
          </a:p>
          <a:p>
            <a:pPr marL="285750" indent="-285750">
              <a:buFont typeface="Arial" panose="020B0604020202020204" pitchFamily="34" charset="0"/>
              <a:buChar char="•"/>
            </a:pPr>
            <a:r>
              <a:rPr lang="en-GB" sz="1000" dirty="0"/>
              <a:t>Donaldson, G. (2015) – Successful futures document – Available at </a:t>
            </a:r>
            <a:r>
              <a:rPr lang="en-GB" sz="1000" dirty="0">
                <a:hlinkClick r:id="rId14"/>
              </a:rPr>
              <a:t>https://gweddill.gov.wales/docs/dcells/publications/150225-successful-futures-en.pdf</a:t>
            </a: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endParaRPr lang="en-GB" sz="1000" dirty="0"/>
          </a:p>
          <a:p>
            <a:endParaRPr lang="en-GB" dirty="0"/>
          </a:p>
        </p:txBody>
      </p:sp>
    </p:spTree>
    <p:extLst>
      <p:ext uri="{BB962C8B-B14F-4D97-AF65-F5344CB8AC3E}">
        <p14:creationId xmlns:p14="http://schemas.microsoft.com/office/powerpoint/2010/main" val="225496381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694</TotalTime>
  <Words>1225</Words>
  <Application>Microsoft Office PowerPoint</Application>
  <PresentationFormat>Widescreen</PresentationFormat>
  <Paragraphs>135</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Slice</vt:lpstr>
      <vt:lpstr>Cracking Ideas</vt:lpstr>
      <vt:lpstr>Presentation objectives</vt:lpstr>
      <vt:lpstr>Terminology</vt:lpstr>
      <vt:lpstr>What you need to know</vt:lpstr>
      <vt:lpstr>Entrepreneurial thinking</vt:lpstr>
      <vt:lpstr>Entrepreneurial thinking</vt:lpstr>
      <vt:lpstr>Transferable skills </vt:lpstr>
      <vt:lpstr>Possible limitations</vt:lpstr>
      <vt:lpstr>PowerPoint Presentation</vt:lpstr>
      <vt:lpstr>To Conclude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Cracking Ideas</dc:title>
  <dc:creator>Ryan Samuel</dc:creator>
  <cp:lastModifiedBy>Ryan Samuel (P151793)</cp:lastModifiedBy>
  <cp:revision>43</cp:revision>
  <dcterms:created xsi:type="dcterms:W3CDTF">2019-03-15T18:00:30Z</dcterms:created>
  <dcterms:modified xsi:type="dcterms:W3CDTF">2019-03-25T22:53:38Z</dcterms:modified>
</cp:coreProperties>
</file>