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954" r:id="rId1"/>
  </p:sldMasterIdLst>
  <p:notesMasterIdLst>
    <p:notesMasterId r:id="rId20"/>
  </p:notesMasterIdLst>
  <p:sldIdLst>
    <p:sldId id="256" r:id="rId2"/>
    <p:sldId id="339" r:id="rId3"/>
    <p:sldId id="318" r:id="rId4"/>
    <p:sldId id="333" r:id="rId5"/>
    <p:sldId id="335" r:id="rId6"/>
    <p:sldId id="321" r:id="rId7"/>
    <p:sldId id="336" r:id="rId8"/>
    <p:sldId id="320" r:id="rId9"/>
    <p:sldId id="319" r:id="rId10"/>
    <p:sldId id="322" r:id="rId11"/>
    <p:sldId id="324" r:id="rId12"/>
    <p:sldId id="323" r:id="rId13"/>
    <p:sldId id="325" r:id="rId14"/>
    <p:sldId id="327" r:id="rId15"/>
    <p:sldId id="326" r:id="rId16"/>
    <p:sldId id="329" r:id="rId17"/>
    <p:sldId id="328" r:id="rId18"/>
    <p:sldId id="337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09" autoAdjust="0"/>
    <p:restoredTop sz="94660"/>
  </p:normalViewPr>
  <p:slideViewPr>
    <p:cSldViewPr>
      <p:cViewPr varScale="1">
        <p:scale>
          <a:sx n="109" d="100"/>
          <a:sy n="109" d="100"/>
        </p:scale>
        <p:origin x="166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488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32691-5CE1-4871-A6F8-7AB88A2387B6}" type="datetimeFigureOut">
              <a:rPr lang="en-GB" smtClean="0"/>
              <a:t>03/10/2019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C406E2-42FC-40B9-BB22-B42255A6880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525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4832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Idea was conceived</a:t>
            </a:r>
          </a:p>
          <a:p>
            <a:pPr marL="171450" indent="-171450">
              <a:buFontTx/>
              <a:buChar char="-"/>
            </a:pPr>
            <a:r>
              <a:rPr lang="en-GB" dirty="0" smtClean="0"/>
              <a:t>Initial sketch of concept</a:t>
            </a:r>
          </a:p>
          <a:p>
            <a:pPr marL="171450" indent="-171450">
              <a:buFontTx/>
              <a:buChar char="-"/>
            </a:pPr>
            <a:r>
              <a:rPr lang="en-GB" dirty="0" smtClean="0"/>
              <a:t>Mock</a:t>
            </a:r>
            <a:r>
              <a:rPr lang="en-GB" baseline="0" dirty="0" smtClean="0"/>
              <a:t> up made from card and existing parts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CAD drawing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Prototype – focus groups, issues </a:t>
            </a:r>
            <a:r>
              <a:rPr lang="en-GB" baseline="0" dirty="0" err="1" smtClean="0"/>
              <a:t>etc</a:t>
            </a: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Final version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857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arthritis, muscle issues </a:t>
            </a:r>
            <a:r>
              <a:rPr lang="en-GB" dirty="0" err="1" smtClean="0"/>
              <a:t>etc</a:t>
            </a:r>
            <a:endParaRPr lang="en-GB" dirty="0" smtClean="0"/>
          </a:p>
          <a:p>
            <a:pPr marL="171450" indent="-171450">
              <a:buFontTx/>
              <a:buChar char="-"/>
            </a:pPr>
            <a:r>
              <a:rPr lang="en-GB" dirty="0" smtClean="0"/>
              <a:t>Adapting</a:t>
            </a:r>
            <a:r>
              <a:rPr lang="en-GB" baseline="0" dirty="0" smtClean="0"/>
              <a:t> design to wider uses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1558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Mount</a:t>
            </a:r>
            <a:r>
              <a:rPr lang="en-GB" baseline="0" dirty="0" smtClean="0"/>
              <a:t> Blanc – design legend $525.00</a:t>
            </a:r>
          </a:p>
          <a:p>
            <a:r>
              <a:rPr lang="en-GB" baseline="0" dirty="0" smtClean="0"/>
              <a:t>Space Pen – went to the moon $50.00</a:t>
            </a:r>
          </a:p>
          <a:p>
            <a:r>
              <a:rPr lang="en-GB" baseline="0" dirty="0" smtClean="0"/>
              <a:t>Everyday Bic Pen $cents</a:t>
            </a:r>
          </a:p>
          <a:p>
            <a:endParaRPr lang="en-GB" baseline="0" dirty="0" smtClean="0"/>
          </a:p>
          <a:p>
            <a:r>
              <a:rPr lang="en-GB" baseline="0" dirty="0" smtClean="0"/>
              <a:t>Mount Blanc is owned by </a:t>
            </a:r>
            <a:r>
              <a:rPr lang="en-GB" baseline="0" dirty="0" err="1" smtClean="0"/>
              <a:t>Richemont</a:t>
            </a:r>
            <a:r>
              <a:rPr lang="en-GB" baseline="0" dirty="0" smtClean="0"/>
              <a:t>, who also own Cartier, operating profit of $119 million in 2012</a:t>
            </a:r>
          </a:p>
          <a:p>
            <a:r>
              <a:rPr lang="en-GB" baseline="0" dirty="0" smtClean="0"/>
              <a:t>BIC sold by </a:t>
            </a:r>
            <a:r>
              <a:rPr lang="en-GB" baseline="0" dirty="0" err="1" smtClean="0"/>
              <a:t>Societe</a:t>
            </a:r>
            <a:r>
              <a:rPr lang="en-GB" baseline="0" dirty="0" smtClean="0"/>
              <a:t> BIC, stationary arm so $94.7million profit in 2012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6785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Hygenic</a:t>
            </a:r>
            <a:r>
              <a:rPr lang="en-GB" dirty="0" smtClean="0"/>
              <a:t>?</a:t>
            </a:r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Energy Efficient</a:t>
            </a:r>
          </a:p>
          <a:p>
            <a:r>
              <a:rPr lang="en-GB" baseline="0" dirty="0" smtClean="0"/>
              <a:t>Aesthetic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0814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Mini 1959</a:t>
            </a:r>
            <a:r>
              <a:rPr lang="en-GB" baseline="0" dirty="0" smtClean="0"/>
              <a:t> – Petrol rationing = small car, a real economy car, only 10ft long, revolutionized motoring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1147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4994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380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9419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63917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668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7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2911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169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35189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83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5647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05/10/2017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Manufacturing Technology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9D33E8B-57F9-4C11-A9C8-09B723510201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8798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56" r:id="rId2"/>
    <p:sldLayoutId id="2147483957" r:id="rId3"/>
    <p:sldLayoutId id="2147483958" r:id="rId4"/>
    <p:sldLayoutId id="2147483959" r:id="rId5"/>
    <p:sldLayoutId id="2147483960" r:id="rId6"/>
    <p:sldLayoutId id="2147483961" r:id="rId7"/>
    <p:sldLayoutId id="2147483962" r:id="rId8"/>
    <p:sldLayoutId id="2147483963" r:id="rId9"/>
    <p:sldLayoutId id="2147483964" r:id="rId10"/>
    <p:sldLayoutId id="214748396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U-imkEarvU" TargetMode="External"/><Relationship Id="rId2" Type="http://schemas.openxmlformats.org/officeDocument/2006/relationships/hyperlink" Target="https://youtu.be/f1dFyj1QzG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z0v5hZngnHAyXM&amp;tbnid=Y2HfrmdltOVuTM:&amp;ved=0CAUQjRw&amp;url=http://blogs.eciad.ca/humn-306-su01-2013/public-bathroom-hand-dryers-making-a-bad-situation-worse/&amp;ei=UKtGUre3LOHD7Aa97YGADA&amp;bvm=bv.53217764,d.ZGU&amp;psig=AFQjCNFaNxPvwiKKNPQzxILEskYtNamg6w&amp;ust=1380449419202935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dyj8i_iolmvkYM&amp;tbnid=wXGvB9ZxAUe4QM:&amp;ved=0CAUQjRw&amp;url=http://www.vogue.co.uk/spy/15th-anniversary/david-gandy/original-mini&amp;ei=g6tGUtnXN6Xm7Aa094DoAw&amp;bvm=bv.53217764,d.ZGU&amp;psig=AFQjCNHFILC0sTVgJFdd5C78zXQ0MZ0Scw&amp;ust=1380449525399452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://www.google.co.uk/url?sa=i&amp;rct=j&amp;q=&amp;esrc=s&amp;frm=1&amp;source=images&amp;cd=&amp;cad=rja&amp;docid=MUtNiFHcmsC23M&amp;tbnid=wpU2UYL_RDczDM:&amp;ved=0CAUQjRw&amp;url=http://www.autoexpress.co.uk/mini/mini/61351/new-mini-hatch-way&amp;ei=natGUuC1MK6O7AaOvoDoBg&amp;bvm=bv.53217764,d.ZGU&amp;psig=AFQjCNEXLt19LZ94vnyROTmkcs1JxaK_YA&amp;ust=1380449560403622" TargetMode="Externa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gCYUs-1IDjN27M&amp;tbnid=Y-U3bYWfPM3s2M:&amp;ved=0CAUQjRw&amp;url=http://www.crime.gr/9043/articles/telos-epoxis-gia-to-mini-disc-apo-tin-so/article.aspx&amp;ei=ZKxGUqSvBsrA7AaV7IDYDQ&amp;bvm=bv.53217764,d.ZGU&amp;psig=AFQjCNGYUTUsTbC7NemPDElt9HA9zhFHRA&amp;ust=1380449757957253" TargetMode="External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http://www.google.co.uk/url?sa=i&amp;rct=j&amp;q=&amp;esrc=s&amp;frm=1&amp;source=images&amp;cd=&amp;cad=rja&amp;docid=2IEKQCXQ1ZQjhM&amp;tbnid=fb3E2H7My40NJM:&amp;ved=0CAUQjRw&amp;url=http://support.apple.com/kb/HT1353&amp;ei=kaxGUtjHOfL07Abq9oD4Cw&amp;bvm=bv.53217764,d.ZGU&amp;psig=AFQjCNF7yhLy_5ETTVcbyvKeBu0q-8Eh6A&amp;ust=13804498056334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DMSMVmD3F5_2-M&amp;tbnid=MOb3KkQWF0yVlM:&amp;ved=0CAUQjRw&amp;url=http://www.avland.co.uk/sony/dne511/&amp;ei=K6xGUpiPF6ay7Aa-24HYCQ&amp;bvm=bv.53217764,d.ZGU&amp;psig=AFQjCNEYNafx72E7VwvgOuNOn_tNaJD0bA&amp;ust=1380449700501888" TargetMode="External"/><Relationship Id="rId5" Type="http://schemas.openxmlformats.org/officeDocument/2006/relationships/image" Target="../media/image17.jpeg"/><Relationship Id="rId4" Type="http://schemas.openxmlformats.org/officeDocument/2006/relationships/hyperlink" Target="http://www.google.co.uk/url?sa=i&amp;rct=j&amp;q=&amp;esrc=s&amp;frm=1&amp;source=images&amp;cd=&amp;cad=rja&amp;docid=kSzK_4y5zgwYZM&amp;tbnid=qLVFTG07SZrIWM:&amp;ved=0CAUQjRw&amp;url=http://www.ebcak.com/archives/65&amp;ei=86tGUqj5ConC7AbKzIDQCQ&amp;bvm=bv.53217764,d.ZGU&amp;psig=AFQjCNH1kroZbNNKWpEwiZmoVaJmzgBsqQ&amp;ust=1380449626017515" TargetMode="External"/><Relationship Id="rId9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Manufacturing and Materials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October 2019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5781443"/>
            <a:ext cx="2657475" cy="90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17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- Learning to use SolidWorks</a:t>
            </a:r>
          </a:p>
          <a:p>
            <a:endParaRPr lang="en-GB" dirty="0"/>
          </a:p>
          <a:p>
            <a:r>
              <a:rPr lang="en-GB" dirty="0" smtClean="0"/>
              <a:t>- </a:t>
            </a:r>
            <a:r>
              <a:rPr lang="en-GB" dirty="0" smtClean="0"/>
              <a:t>Materials &amp; Manufacturing Lectures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0740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Engineering Design?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2133" y="2204864"/>
            <a:ext cx="7704667" cy="379495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Profession of applying scientific principles to the design, construction and maintenance of products and services.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or</a:t>
            </a:r>
            <a:endParaRPr lang="en-GB" dirty="0"/>
          </a:p>
          <a:p>
            <a:r>
              <a:rPr lang="en-GB" dirty="0" smtClean="0"/>
              <a:t>Taking a concept and turning it into a design that can be manufactured</a:t>
            </a:r>
          </a:p>
          <a:p>
            <a:pPr marL="914400" lvl="3" indent="0">
              <a:buNone/>
            </a:pPr>
            <a:r>
              <a:rPr lang="en-GB" dirty="0" smtClean="0"/>
              <a:t>			</a:t>
            </a:r>
          </a:p>
          <a:p>
            <a:pPr marL="914400" lvl="3" indent="0">
              <a:buNone/>
            </a:pPr>
            <a:r>
              <a:rPr lang="en-GB" dirty="0"/>
              <a:t>	</a:t>
            </a:r>
            <a:r>
              <a:rPr lang="en-GB" dirty="0" smtClean="0"/>
              <a:t>		</a:t>
            </a:r>
            <a:r>
              <a:rPr lang="en-GB" sz="2000" dirty="0" smtClean="0"/>
              <a:t>or</a:t>
            </a:r>
            <a:endParaRPr lang="en-GB" dirty="0"/>
          </a:p>
          <a:p>
            <a:r>
              <a:rPr lang="en-GB" dirty="0" smtClean="0"/>
              <a:t>Starting with a problem, designing a device to solve it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20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know if a design is successful?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988840"/>
            <a:ext cx="7643192" cy="4325112"/>
          </a:xfrm>
        </p:spPr>
        <p:txBody>
          <a:bodyPr/>
          <a:lstStyle/>
          <a:p>
            <a:r>
              <a:rPr lang="en-GB" sz="2400" dirty="0" smtClean="0">
                <a:solidFill>
                  <a:srgbClr val="FF0000"/>
                </a:solidFill>
              </a:rPr>
              <a:t>C</a:t>
            </a:r>
            <a:r>
              <a:rPr lang="en-GB" i="1" dirty="0" smtClean="0"/>
              <a:t>ost</a:t>
            </a:r>
            <a:endParaRPr lang="en-GB" dirty="0" smtClean="0"/>
          </a:p>
          <a:p>
            <a:r>
              <a:rPr lang="en-GB" sz="2400" dirty="0" smtClean="0">
                <a:solidFill>
                  <a:srgbClr val="FF0000"/>
                </a:solidFill>
              </a:rPr>
              <a:t>A</a:t>
            </a:r>
            <a:r>
              <a:rPr lang="en-GB" i="1" dirty="0" smtClean="0"/>
              <a:t>esthetics</a:t>
            </a:r>
            <a:endParaRPr lang="en-GB" dirty="0" smtClean="0"/>
          </a:p>
          <a:p>
            <a:r>
              <a:rPr lang="en-GB" sz="2400" dirty="0" smtClean="0">
                <a:solidFill>
                  <a:srgbClr val="FF0000"/>
                </a:solidFill>
              </a:rPr>
              <a:t>F</a:t>
            </a:r>
            <a:r>
              <a:rPr lang="en-GB" i="1" dirty="0" smtClean="0"/>
              <a:t>unction</a:t>
            </a:r>
            <a:endParaRPr lang="en-GB" dirty="0" smtClean="0"/>
          </a:p>
          <a:p>
            <a:r>
              <a:rPr lang="en-GB" sz="2400" dirty="0" smtClean="0">
                <a:solidFill>
                  <a:srgbClr val="FF0000"/>
                </a:solidFill>
              </a:rPr>
              <a:t>E</a:t>
            </a:r>
            <a:r>
              <a:rPr lang="en-GB" i="1" dirty="0" smtClean="0"/>
              <a:t>rgonomics</a:t>
            </a:r>
            <a:endParaRPr lang="en-GB" dirty="0" smtClean="0"/>
          </a:p>
          <a:p>
            <a:r>
              <a:rPr lang="en-GB" sz="2400" dirty="0" smtClean="0">
                <a:solidFill>
                  <a:srgbClr val="FF0000"/>
                </a:solidFill>
              </a:rPr>
              <a:t>Q</a:t>
            </a:r>
            <a:r>
              <a:rPr lang="en-GB" i="1" dirty="0" smtClean="0"/>
              <a:t>uality</a:t>
            </a:r>
            <a:endParaRPr lang="en-GB" dirty="0" smtClean="0"/>
          </a:p>
          <a:p>
            <a:r>
              <a:rPr lang="en-GB" sz="2400" dirty="0" smtClean="0">
                <a:solidFill>
                  <a:srgbClr val="FF0000"/>
                </a:solidFill>
              </a:rPr>
              <a:t>U</a:t>
            </a:r>
            <a:r>
              <a:rPr lang="en-GB" i="1" dirty="0" smtClean="0"/>
              <a:t>ser</a:t>
            </a:r>
            <a:endParaRPr lang="en-GB" dirty="0" smtClean="0"/>
          </a:p>
          <a:p>
            <a:r>
              <a:rPr lang="en-GB" sz="2400" dirty="0" smtClean="0">
                <a:solidFill>
                  <a:srgbClr val="FF0000"/>
                </a:solidFill>
              </a:rPr>
              <a:t>E</a:t>
            </a:r>
            <a:r>
              <a:rPr lang="en-GB" i="1" dirty="0" smtClean="0"/>
              <a:t>nvironment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533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do you consider to be a good design engineer?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2708920"/>
            <a:ext cx="7704667" cy="3332816"/>
          </a:xfrm>
        </p:spPr>
        <p:txBody>
          <a:bodyPr/>
          <a:lstStyle/>
          <a:p>
            <a:r>
              <a:rPr lang="en-GB" dirty="0" smtClean="0"/>
              <a:t>Could be an individual or a company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Dyson</a:t>
            </a:r>
          </a:p>
          <a:p>
            <a:r>
              <a:rPr lang="en-GB" dirty="0" smtClean="0"/>
              <a:t>Apple</a:t>
            </a:r>
          </a:p>
          <a:p>
            <a:r>
              <a:rPr lang="en-GB" dirty="0" smtClean="0"/>
              <a:t>Ferrari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7652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James Dyson Foundation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We’re </a:t>
            </a:r>
            <a:r>
              <a:rPr lang="en-GB" dirty="0"/>
              <a:t>design engineering </a:t>
            </a:r>
            <a:r>
              <a:rPr lang="en-GB" dirty="0" smtClean="0"/>
              <a:t>enthusiasts. Some </a:t>
            </a:r>
            <a:r>
              <a:rPr lang="en-GB" dirty="0"/>
              <a:t>of us are, by our own </a:t>
            </a:r>
            <a:r>
              <a:rPr lang="en-GB" dirty="0" smtClean="0"/>
              <a:t>admission, more </a:t>
            </a:r>
            <a:r>
              <a:rPr lang="en-GB" dirty="0"/>
              <a:t>enthusiast than engineer. </a:t>
            </a:r>
            <a:r>
              <a:rPr lang="en-GB" dirty="0" smtClean="0"/>
              <a:t>But that </a:t>
            </a:r>
            <a:r>
              <a:rPr lang="en-GB" dirty="0"/>
              <a:t>doesn’t matter because all </a:t>
            </a:r>
            <a:r>
              <a:rPr lang="en-GB" dirty="0" smtClean="0"/>
              <a:t>of us </a:t>
            </a:r>
            <a:r>
              <a:rPr lang="en-GB" dirty="0"/>
              <a:t>— including those who do </a:t>
            </a:r>
            <a:r>
              <a:rPr lang="en-GB" dirty="0" smtClean="0"/>
              <a:t>design engineering </a:t>
            </a:r>
            <a:r>
              <a:rPr lang="en-GB" dirty="0"/>
              <a:t>for a living — get </a:t>
            </a:r>
            <a:r>
              <a:rPr lang="en-GB" dirty="0" smtClean="0"/>
              <a:t>our kicks </a:t>
            </a:r>
            <a:r>
              <a:rPr lang="en-GB" dirty="0"/>
              <a:t>not from knowing the </a:t>
            </a:r>
            <a:r>
              <a:rPr lang="en-GB" dirty="0" smtClean="0"/>
              <a:t>answers, but </a:t>
            </a:r>
            <a:r>
              <a:rPr lang="en-GB" dirty="0"/>
              <a:t>discovering the solutions.</a:t>
            </a:r>
          </a:p>
        </p:txBody>
      </p:sp>
    </p:spTree>
    <p:extLst>
      <p:ext uri="{BB962C8B-B14F-4D97-AF65-F5344CB8AC3E}">
        <p14:creationId xmlns:p14="http://schemas.microsoft.com/office/powerpoint/2010/main" val="2454481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Concept to Product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Dyson Product Development </a:t>
            </a:r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youtu.be/f1dFyj1QzG0</a:t>
            </a:r>
            <a:endParaRPr lang="en-GB" u="sng" dirty="0" smtClean="0"/>
          </a:p>
          <a:p>
            <a:endParaRPr lang="en-GB" u="sng" dirty="0"/>
          </a:p>
          <a:p>
            <a:r>
              <a:rPr lang="en-GB" dirty="0" smtClean="0"/>
              <a:t>IKEA Design Process</a:t>
            </a:r>
          </a:p>
          <a:p>
            <a:r>
              <a:rPr lang="en-GB" u="sng" dirty="0">
                <a:hlinkClick r:id="rId3"/>
              </a:rPr>
              <a:t>https://youtu.be/jU-imkEarvU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6933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520664" y="764704"/>
            <a:ext cx="8229600" cy="1066800"/>
          </a:xfrm>
        </p:spPr>
        <p:txBody>
          <a:bodyPr/>
          <a:lstStyle/>
          <a:p>
            <a:r>
              <a:rPr lang="en-GB" dirty="0" smtClean="0"/>
              <a:t>Concept to Product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2854" y="1742082"/>
            <a:ext cx="8229600" cy="4525963"/>
          </a:xfrm>
        </p:spPr>
        <p:txBody>
          <a:bodyPr/>
          <a:lstStyle/>
          <a:p>
            <a:r>
              <a:rPr lang="en-GB" dirty="0" smtClean="0"/>
              <a:t>Dyson DC22 – A vacuum machine small enough to fit on sheet of A3 paper!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14" y="2395697"/>
            <a:ext cx="4695825" cy="2790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82854" y="544460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Concept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971600" y="4869160"/>
            <a:ext cx="360040" cy="57544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06545"/>
            <a:ext cx="4343400" cy="288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5785208" y="228445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Initial Mock up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4824028" y="2450505"/>
            <a:ext cx="936104" cy="6794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127" y="2653784"/>
            <a:ext cx="3072254" cy="30722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1749694" y="5813941"/>
            <a:ext cx="1668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CAD Drawing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 flipV="1">
            <a:off x="2843808" y="5444609"/>
            <a:ext cx="299492" cy="3693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115" y="3501008"/>
            <a:ext cx="3886855" cy="2474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7399772" y="27902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Prototype</a:t>
            </a:r>
            <a:endParaRPr lang="en-GB" dirty="0"/>
          </a:p>
        </p:txBody>
      </p:sp>
      <p:cxnSp>
        <p:nvCxnSpPr>
          <p:cNvPr id="19" name="Straight Arrow Connector 18"/>
          <p:cNvCxnSpPr/>
          <p:nvPr/>
        </p:nvCxnSpPr>
        <p:spPr>
          <a:xfrm flipH="1">
            <a:off x="6973340" y="3237947"/>
            <a:ext cx="449534" cy="52612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4"/>
            <a:ext cx="3716389" cy="24494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78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culinare.com/images/main/miniCanOpener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341" y="5351790"/>
            <a:ext cx="20288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to device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3566" y="2046403"/>
            <a:ext cx="8229600" cy="4325112"/>
          </a:xfrm>
        </p:spPr>
        <p:txBody>
          <a:bodyPr/>
          <a:lstStyle/>
          <a:p>
            <a:r>
              <a:rPr lang="en-GB" dirty="0" smtClean="0"/>
              <a:t>Elderly or disabled consumer struggling to open jars or tins.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http://www.culinare.com/images/main/jarOpener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32" y="2905993"/>
            <a:ext cx="2746995" cy="313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978741" y="2734125"/>
            <a:ext cx="58219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One Touch Jar Opener by </a:t>
            </a:r>
            <a:r>
              <a:rPr lang="en-GB" b="1" i="1" dirty="0" smtClean="0"/>
              <a:t>Culinare – Making life easier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Is a quick and easy solution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Ideal for those with limited hand mobility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Place onto jar and press the button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059001" y="4391237"/>
            <a:ext cx="46805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success of One Touch Jar </a:t>
            </a:r>
            <a:r>
              <a:rPr lang="en-GB" dirty="0" smtClean="0"/>
              <a:t>Opener, they have now designed </a:t>
            </a:r>
            <a:r>
              <a:rPr lang="en-GB" b="1" dirty="0" smtClean="0"/>
              <a:t>One Touch Mini Can Opener</a:t>
            </a:r>
            <a:r>
              <a:rPr lang="en-GB" dirty="0" smtClean="0"/>
              <a:t> as well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46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827966"/>
            <a:ext cx="8229600" cy="1066800"/>
          </a:xfrm>
        </p:spPr>
        <p:txBody>
          <a:bodyPr/>
          <a:lstStyle/>
          <a:p>
            <a:r>
              <a:rPr lang="en-GB" dirty="0" smtClean="0"/>
              <a:t>Three aspects to design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5085184"/>
            <a:ext cx="8229600" cy="936104"/>
          </a:xfrm>
        </p:spPr>
        <p:txBody>
          <a:bodyPr>
            <a:normAutofit/>
          </a:bodyPr>
          <a:lstStyle/>
          <a:p>
            <a:r>
              <a:rPr lang="en-GB" dirty="0" smtClean="0"/>
              <a:t>Design teams will normal have experts in all fields</a:t>
            </a:r>
            <a:endParaRPr lang="en-GB" dirty="0"/>
          </a:p>
        </p:txBody>
      </p:sp>
      <p:sp>
        <p:nvSpPr>
          <p:cNvPr id="7" name="Isosceles Triangle 6"/>
          <p:cNvSpPr/>
          <p:nvPr/>
        </p:nvSpPr>
        <p:spPr>
          <a:xfrm>
            <a:off x="2987824" y="2317522"/>
            <a:ext cx="3168352" cy="20882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042284" y="189476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Aesthetics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051720" y="44782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Engineering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652120" y="4560803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Manufacturing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58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 animBg="1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Exercise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Think about what he prefect pen design would be</a:t>
            </a:r>
          </a:p>
          <a:p>
            <a:endParaRPr lang="en-GB" dirty="0"/>
          </a:p>
          <a:p>
            <a:r>
              <a:rPr lang="en-GB" dirty="0" smtClean="0"/>
              <a:t>Considering the three aspects of design;</a:t>
            </a:r>
          </a:p>
          <a:p>
            <a:pPr lvl="1"/>
            <a:r>
              <a:rPr lang="en-GB" dirty="0" smtClean="0"/>
              <a:t>Aesthetics</a:t>
            </a:r>
          </a:p>
          <a:p>
            <a:pPr lvl="1"/>
            <a:r>
              <a:rPr lang="en-GB" dirty="0" smtClean="0"/>
              <a:t>Engineering </a:t>
            </a:r>
          </a:p>
          <a:p>
            <a:pPr lvl="1"/>
            <a:r>
              <a:rPr lang="en-GB" dirty="0" smtClean="0"/>
              <a:t>Manufacturing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You may look online for examples to help with the design consideration process. </a:t>
            </a:r>
          </a:p>
          <a:p>
            <a:endParaRPr lang="en-GB" dirty="0"/>
          </a:p>
          <a:p>
            <a:r>
              <a:rPr lang="en-GB" dirty="0" smtClean="0"/>
              <a:t>You have 5 minutes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56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Aspect of Design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82133" y="2132856"/>
            <a:ext cx="7704667" cy="3866960"/>
          </a:xfrm>
        </p:spPr>
        <p:txBody>
          <a:bodyPr>
            <a:normAutofit/>
          </a:bodyPr>
          <a:lstStyle/>
          <a:p>
            <a:r>
              <a:rPr lang="en-GB" dirty="0" smtClean="0"/>
              <a:t>Good Aesthetics (Mont Blanc)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Good Engineering (Space Pen)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Good Manufacturing (</a:t>
            </a:r>
            <a:r>
              <a:rPr lang="en-GB" dirty="0" err="1" smtClean="0"/>
              <a:t>Bic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7" name="Picture 4" descr="luxurycorner_1664_409733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2492896"/>
            <a:ext cx="5040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5" descr="Original Chrome Plated AG7 Space Pen- &#10;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72053" y="4053533"/>
            <a:ext cx="531495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6133759"/>
              </p:ext>
            </p:extLst>
          </p:nvPr>
        </p:nvGraphicFramePr>
        <p:xfrm>
          <a:off x="2548929" y="5236345"/>
          <a:ext cx="46482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3" name="Photo Editor Photo" r:id="rId6" imgW="2476190" imgH="1238423" progId="MSPhotoEd.3">
                  <p:embed/>
                </p:oleObj>
              </mc:Choice>
              <mc:Fallback>
                <p:oleObj name="Photo Editor Photo" r:id="rId6" imgW="2476190" imgH="1238423" progId="MSPhotoEd.3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34450" b="36049"/>
                      <a:stretch>
                        <a:fillRect/>
                      </a:stretch>
                    </p:blipFill>
                    <p:spPr bwMode="auto">
                      <a:xfrm>
                        <a:off x="2548929" y="5236345"/>
                        <a:ext cx="4648200" cy="685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4217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982133" y="160337"/>
            <a:ext cx="7704667" cy="1316134"/>
          </a:xfrm>
        </p:spPr>
        <p:txBody>
          <a:bodyPr/>
          <a:lstStyle/>
          <a:p>
            <a:r>
              <a:rPr lang="en-GB" dirty="0" smtClean="0"/>
              <a:t>Design Examples – Hand Dryers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08485" y="5589240"/>
            <a:ext cx="2869787" cy="986640"/>
          </a:xfrm>
        </p:spPr>
        <p:txBody>
          <a:bodyPr/>
          <a:lstStyle/>
          <a:p>
            <a:r>
              <a:rPr lang="en-GB" dirty="0" smtClean="0"/>
              <a:t>Dyson </a:t>
            </a:r>
            <a:r>
              <a:rPr lang="en-GB" dirty="0" err="1" smtClean="0"/>
              <a:t>Airblade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7" name="AutoShape 2" descr="data:image/jpeg;base64,/9j/4AAQSkZJRgABAQAAAQABAAD/2wCEAAkGBxESDxUQEhQSEBAVEBEQDxQVEBQPEA8UFBQWFxURFBQYHCggGBolHBQUITEhJSkrLi4uFx8zODMsNygtLisBCgoKDg0OFxAQFSwcHBw0LCwtLCwsLS4sLSwsLCwsLCw3LSs3LC0tLiwrLCwsLSw3NywvNy8sOC03LDc3OC43Nf/AABEIAQMAwgMBIgACEQEDEQH/xAAcAAABBAMBAAAAAAAAAAAAAAAABAUGBwIDCAH/xABNEAABAwIBBgcLCAgGAgMAAAABAAIDBBEFBhIhMVFhBxNBcYGRoQgiMjQ1dISxs7TBIyRCYnKistEUM0NSY3OCkqPC0uHw8RaDFURk/8QAGAEAAwEBAAAAAAAAAAAAAAAAAAECAwT/xAArEQEAAwEAAQIDBwUBAAAAAAAAAQIxERIDIUGBoRMUIlFxkdEjQrHh8AT/2gAMAwEAAhEDEQA/ALxVSd0X4nS+dO9k5W2qk7ovxOl86d7JycaVslQyEIWznCEIQAluD4XNVTsp4G58rzZo1ADlc48jQNJKRK++DDJ9lBT8ZIPnczQZSdcLdbYBs2u2nmCUyqI6UYPwVUMVOI5mCol1ySnOaS62kMse9aOQJLW8D9A7wOPhP1Zc4f4gcp6yvaVtbVNUdlfIVBW8Cx/ZVRG6SEO+81w9SYa3gkxFngGCUbpCxx6HNt2roESgr3Qn5SPGHL9ZkRicWl9JNb6gbN7MlMtTSyRm0jHxH67HRn7wC65MYWuSlY4WIBGwi4R5F4ORAULqGvyKw+Y3kpYHE8vFNa7+5oBUereCLDX+A2WE/UmcbdD84J+ReLn9CuCu4FB+xqnDdJCH9rS31KPV3BHiTL5hp5hyZsjmOPQ9oHan2C8ZQBCf67IvEotL6Se21jeOH+GSmOeNzDmvDmO/dc0sd1HSmXGCEL1BJrwM+XaX0j3aVdPLmHgZ8u0vpHu0q6eWV9bUwIQhSsKpO6L8TpfOneycrbVSd0X4nS+dO9k5ONK2SoZCELZzhCEICUcH2EiarEjheOG0h2Of9AdenoCuFsqh+RGGmGjaSLOk+Vdo26h1WU1w7Bp5RcNs3adAUTLSIeNlK2NndtTq3JotHfyMb0rB+DM5J4r7yl0+ELaxw5VtbibgiowmZouA2Ru1rrpAHi+aQWu2HQgHVmMFKGY0OVMhjWDokBJ2Ysw8q3srmHlChrmFYZ7xylHAnbZ2nlWQcFBBXSDlK2sxt4Rw+psWhaaiijeLPa142OaHDqKjMWUZ5Usiyjbyo4OtOIZAYZLfPpYQTrLG8S7rjIVJcJGGYfS1YgonSFzWn9IaX8YxjtFg1x0313BJ5NSs3hDy9/R6ZwiPyju8Z9sjXzAaeey5/jkLnuc4lzjdzidZJNySnE+5THsnnAz5dpfSPdpV08uYeBny7S+ke7Srp5K+nTAhCFCwqk7ovxOl86d7JyttVJ3RfidL5072Tk40rZKhkIT7kvkzJWudZ7YY2+E9wJuTqa1o1lbMDEhT2fgxmt8nPHJuzc3/ADfBM9ZkLXx/sw8fVd/qsjo5K2cGxjNhiHFh0YjZmutraALE9CfKrKuWUZlOwmw0nU1vTqHWqoybNWyIwyxyANFmkszmlh1DPGjRz7E8V9fPK0Nc85gFsxveNO821lc/q/ae0UiPn8Pl8XR6fh/dM/JIKqudf5arYx3K1l5Hfd/NaBPEf/sTc5hkt61F45ANGrdayXU8guDvWX2PqTvqz8oj+JafaUjKfvMpLSvnabwztl+rfMf1H80qdiXGd7M2zxr0Zr27/rDtUdwLD6hk7+MkbPTvGfGbWfG7923WnupLTZkhNvoSfSjO88oS763pe8z5x+nJ+ntP0kv6d/aPwz9P9HukwmZ4FgHNOp9xYhOsWTthd7wOb8yotDW10IzYhxjeQtN2HeLalora6rOmeeOmbsc8B3QBcnsVz/6fS53zgo9C/eeMpg/B6cftB1hJ5MAa79XIx266g36TCddVM87Wwy29aUQSabx1ZB5BI18Y63XU/evT+Pf2n+Ffd7/l9YPlbhEkfhNIG3wh1hNz6RONJlDUw2EwD4zoDvCY7+r804OiinBkg71+t8R5d7VvS9bx2s9hjas1nkxxFn0qR1MJaL9XOpQae6ieX9XxNOQ3Q93es53aL9AuqJVWVVUaioNjeOO8ce+x753Sb9SZ2wZqd209hZJq+OwHOURotiU8DPl2l9I92lXTy5h4GfLtL6R7tKunkr6KYEIQpWFUndF+J0vnTvZOVtqpe6J8TpfO3eycnXU2yVHMg726uPIrATHQx3HfObnu53afiquwyPjHxxDW+VjOi93di6Tw6FjY2s0aGgdQWtpZenHxRd2GnegQSt1OPWpn+jNK8OHtKjrTiGO4z6TWu52gnrWMha7w2E9Od2PuFMnYWFpfhA2I6OILUYRTSaSC07c0tP3CB2JP/wCOt+hJfcXNceohqnUmCjYkkuB7kdBioaZ8fhXttzSe0XHat9bEJAGsIc4kC1xovt2Jc7CHDwS4cxIWmWkl5bPGxzQ5BI/lLWwxWhje4ytFpSLsa47iComagZ2nwt+vrViSxG1nxAjYCc3+w3b2Jsq8GpJB30eYdoYW25uLLR2KYpWJ7Ee6/Oec77InHKLrJ0U3HMljmAjFmyREHvhyuaQDp6k8yZJxH9XMWnku5r/uuDD94rH/AMdqGai1w5nNPYC0daojzgspvmg2B1g6WnnanOWJ8DhIzvQLEi98zeDys9SY8Kila8Xbz5pDwOctJsnfKPHI4YwbgyW0DQde0LD1PS5Pn6ftb6T+v8tK+p38N8/x/wB+SVQY3RyDvs0O5eTTyqouEyqbLXFrP1TNDdlw1ov6+tN7cYJe52oFxIA1C/IBsWFcwyAzXBu83Gm40DX1LaESZhEm3G2WDec/BPoYmfKMW4v+v/KqjU2w98DPl2l9I92lXTy5h4GfLtL6R7tKunlN9FMCEIUrCqTui/E6Xzp3snK21UndF+J0vnTvZOTjStkqr4P4c/EI9jA+TqFvirugriFTvBoLVEj9kYH9xP5KzGVIWksq4k0GJFOEGIhQ9lQlEdUp4rqax1YKUMkBUNhrjtS6HEylw/JKQAUGEFMkOJhLYsQG1Lh9grdSArS+gC2srAtzZwUj9jXNhotq3DnOgKOieF4vmv1kXABBs4NFhvLm8nKL61OHWIsm5+Dwkg8WARa1nWZoNx3urkHJyJ9HEZrsNjaBdpLnEhrQO+cRpOg6tGu+pN7cN77NtJC4+D33eutrALTr3KZYiwMka91s0xvjzjoax7iCCTyA2+6kfEB5jjBa6QSNkeWaWta03JOy4s3pT6XijFVFJC0ve7PDdWc0E9dlXuUcr5C6SQ3ILQByAEXt2qxcu5rFsQ5SXHmH/Sq3KuqzIr8sk+aOZgI/yjrVfAoJIyEthfYW5DYH/n/NaYaaoTnE8kEctiRzgXHqUqK8xMGVOuPmf/lUntfTyHSOY6Qo1lb4cf2XesKo1FsO/Az5dpfSPdpV08uYeBny7S+ke7Srp5TfTpgQhClYVSd0X4nS+dO9k5W2qk7ovxOl86d7JycaVslW3B+Lccf5Y/EpkJSodkD4M32o/U9Su60lFcKW1JW1lYUgui6DO8dclMddvTAHLY2RA4ksdclMeIb1FWzlbmVRS4SXxYkdqWRYooWysW5lajgTmLFQlceJjaoGyu3reyvS4OynorgRY2I5eW6yjnY1pzQ1u4ANF+hQlmJb0so8Ru4C+ixJ5gL/AAS4fZRnKyqvUvdyMaR1a/Uqp4QJbOhi5WxF7udxtf7pVg4lJnFx/fkaOguF+y6rDLWXPrpByNDGDoaCe0lOcOGrDpSQFIsLN3tG1wHWVHMPboUjwzw2fbb6wkZ1pNMbPsMHU0D4KN5X/rWD+GfxFSagHyben1qL5YH5do/hD8TlcIth54GfLtL6R7tKunlzDwM+XaX0j3aVdPKL6dMCEIUrCqTui/E6Xzp3snK21UndFeJ0vnTvZOTjStkq04Pz30zd0Z6s5TIsUQ4OWfOS395h7NKtH/4u60lnT3hGixeZqkD8KWh+FlJRmzV7Zew1DHOcNLAI+MBcM3Obcgu3AW5du5KmQBwu0hwuRcEOFxrGhMEoXoSk05WJhKA03Xoes+LWJYgPRKVmJytRasSEAqFUU4YXU34w7IHnpNh8UyJxws2jmP1I2/3PH5JA3Si7mD67ndTXf6gqlxqUurJj/Hk6g4gepW4wfKs/lvPaxVVUUZM0jjyyPPW4pWOGdCFIMP8ACB2EHqTVSwFO0QzWk7GuPYlBnnDh8iz7DT1i6ieWHjP/AKmetymlJHaNo2NaOxQrK/xs7mMHZf4rSGd8PfAz5dpfSPdpV08uYeBny7S+ke7Srp5Z31VMCEIUrCqTui/E6Xzp3snK21UndF+J0vnTvZOTjStkqnyOrxFVxE6s8NP9Wj4q6afEmrndriDcaCNIOwjlVn4bivGRNkH0mgncfpDoN1paGVFjR1TCt7cw7FA4sRI5UshxYjlS4s/Ypk3DMxzW5sJe4ue9jAHOuLOuQQSSNtxtBSabI6Muz45Hsdnl40NdmXLSQzQM3wbHaHOve+jTBje9OUGNDakHuEYAI85kjuMZ3vFFznuLe9YHZztLj3wkI0m2cNiVvwKI3AJJLRmkDUQWabaL375Zw4o0pWyqadiAZKnJ5wPe2dobovcm4bcjdnOSGpwd7NY0WabjS0XFwL6rqYMlHIbdKycbtLdFjutbVqto+iOpHQgD6IrQ6lKnMmHtKSS4SE+hDHQlKqdubTTH68Q6s4p8mwpIsQpsylk+2z1OQDDGPlR/LP4mqKzUIz3fad61Kx+ubvjf2OZ+ah+J4hxdXLGeR9xzOAcPxJWOreykDdOwH1LIU94zvIaOc6fgtP6Vn2a3SSdXKdB/76E9RsFomctnTSbrkBo+609JRByUtZyKvsrT88fuDB9wKxgFW+VR+ey/aZ7NquGdsSDgZ8u0vpHu0q6eXMPAz5dpfSPdpV08s76qmBCEKVhVJ3RfidL5072TlbaqTui/E6Xzp3snJxpWyVDJ/wAlsRzXGFxs1xuzc793p9fOmBerZhE8WTnr0TFRnAsWc93FP0usS13Kbawd9tN9yfwN6hrE9KW1RW+Ot3puLd6xIKDP0WInal0OLHaomJCFsbUlBJvBjR2pfDje9QBlYlEdcgLFixgFKo8RaVXMdfvSqPEztRwLBNS0ppyhsaaS21h7SPio/Hip2pZHWcZFKz+Hnj+hwP5pcBimdZ8btpcz+5pPrYE2442MfKviEg1PI8Jo5CdyXTgmG40uaGvA2lljbpsR0rxzg4XGkEAjeCmEZwNjpJ5JYQI2hjjGHWu1gGmQ31f7p+oYvpaTcAC+vNGq/PpPSsXwgN0AAZ7DYCw8IadG66WxNRw5lm0Kscpz89m/mW6mgKz3OtoGk9g3lVXjx+dzaSflpBc7nEKoZ2SfgZ8u0vpHu0q6eXMPAz5dpfSPdpV08s76umBCEKVhVJ3RfidL5072TlbaqTui/E6Xzp3snJxpWyVDIQhbOc5ZOG1XF9u3WCFa0uExO5M3mVS4IbVMR/it9autoSldTDNgDvoOvuKb58NmZraSN2lTJoW5oUr6rxziNYtziyLhWFJQRv8ACaD0JBUZLQu0tu0oHUMsEWKkFTknINLHBya6jCZ2a2HoQCMPIWbagrB2cNYI5wvM4IMpbVpzwXEAJmhx71143czxb4pisF6GHkQEhguLsOtrnNPQUmtmHMOhhN4zyC/7M/DdzLOKoz3Z/K4DP+0BYlb3AEWIBB1g6QUyJ5296eg9RC2tk5G6Tynkb+Z3LEUrP3dGy7i3qvZbmjkGgciAGNt8dpO0qqMXN6mY/wAeb2jlbTQqixA3mkO2WQ9bynCLJdwM+XaX0j3aVdPLmHgZ8u0vpHu0q6eWd9XTAhCFKwqk7ovxOl86d7JyttVJ3RfidL5072Tk40rZKhkIQtnOVYX+vjP8Vn4grxjGhUjhbflW7ntPaFelNHdo5h6krLp8XjQtrVkI1kGKFs2LcFqaFtCCbGrItBWDVmEETT4bC/wmNPQmqqyThd4N2lSAIQaEVWSEg8Bwcmqowadmtp6FZi8cEx1V9PI5h0g25tScY6trnWGg2udnQprPh8T/AAmg9CimN0TIqhgYLBzLn7yD6wWQWAWwJhk1U7UOu9x2uce0q4uS+4qmbpwiybcDPl2l9I92lXTy5h4GfLtL6R7tKunlnfV0wIQhSsKpO6L8TpfOneycrbVSd0X4nS+dO9k5ONK2SoZCELZznDCPDHOFfuHMBY37LfUueaaXNN1bGAZWh0TTYGwDXDlBA0hKyvT2YTriF4YE1UuUcTtZtzp1gr43aiD0qGo4lHFpW1zStnFhA4Q5i9zUt4leGFBcI7ISowrAxIHGgrxbjGsCxBca1F8rR85h/kk/eepS5qi+Vo+cxebA/fkTEG9q2NWti2tTN5PoY47GOPYVTLdXQrjxE2glOyKQ/dKp0JwiybcDPl2l9I92lXTy5h4GfLtL6R7tKunlnfV0wIQhSsKpO6L8TpfOneycrbVSd0X4nS+dO9k5ONK2SoZCELZzhSfIhmfJIwki7WuG4gn81GFJ8gj85dvjPrCJOupVJQSDUQ4b9BSczyM1h7e0J9AXpbtUNem6lyilbqdnbinqjyyI8MJsnw6J2ttjtGhIZcFI8B55ijh9T+iyohf9K3OneCvjdqcD0qnpKSZmtt94RDiUjDoc5p3pcNdTXArLMCquiyrmby5w60+0WWw1PFkuBNXQrW6BNlJlNC/6QCdIq1jtRCCJ5YlD8rh87j3UjPxuU7lIIUEyrdesG6mYO3/dOAbWLc1aWLcxURLjrrUc5/8Azy/gKqJWzlKbUU/8l46xb4qpk4Z2TbgZ8u0vpHu0q6eXMPAz5dpfSPdpV08s760pgQhClYVSd0X4nS+dO9k5W2qk7ovxOl86d7JycaVslQyEIWznClGQg+c/0O+Ci6lWQXjTR9VyBGwsQRoMaXMi0IMKzbm8sXmalphWBiTIlAWEtMx3hNB6ErMS8MaOgzT4HGfBu07khlwaVvguDgpNmLEtQEPeyVmtrhvC3U+MSM1PI59ClDm9KST4dG7W0dGhB9aIMrpmjT33akoxcz1LidfFj1j8l5PgDfoOITXV4fLEWyX1OGnaDyFASRi3MWhi3MTI25WutQTfZaOt7QqsVm5au+YSbzEP8VirJOGdk24GfLtL6R7tKunlzDwM+XaX0j3aVdPLO+tKYEIQpWFUndF+J0vnTvZOVtqpO6L8TpfOneycnGlbJUMhCFs5wluF17oZGyN1tPWNRHSCUiQgLLw3LSM2BcWHY8XH9w+KklLjbHi+hw2tIcOxUiCt0FU9hu1xadoJB7EvFUXle8VXG7UR06FuzAVTdHlVOzwiJB9Yaf7h8bqQUGWzPpB8Z3d+38+xLxVF4WGYVgYEyYflMx/gvY/dezurWneHE2HXoUr16YVrdEl7HtdqIXpiQDY6Ja3Rp0dCtToEA2OYmvHY/kCdj2dpUhfCmnGmfNn/AMyIfi/JMNLFuatLda2NTIyZcO+ZO3vj/Ff4Kt1OsvcQZxQpwbyF7XuA+i0A69l7hQVOGdtTbgZ8u0vpHu0q6eXMPAz5dpfSPdpV08s760pgQhClYVSd0X4nS+dO9k5W2qk7ovxOl86d7JycaVslQyEIWznCEIQAhCEAL268QgM2yEJyo8enj1PdbYe+HUU1IQEzoctHDw29LTbsP5qS4fljE7Rn5p2P73t1dqqheh5CXIOLTC9qfGmuFzYjaDoS6OsjdyqhaXEZIzdrnN5iQnuiyvmb4VnjeM09YS8Vx6n5rjc0EaEx46z5LN2zR9geozQ5aRnws5h/ub1jT2JVUY22XNzXteA9pNnAkDUSRr5UuKi0SXWTFlLlEKccXHZ05HOIgfpHfsH/AA45T5TMiHFwuD5iNLhZzYhtO127k5dhgD3kkkkkkkkk3JJ1klVEImwkkLiXOJc4m7iTck7SsUITQm3Az5dpfSPdpV08uYeBny7S+ke7Srp5ZX1tTAhCFKwqk7ovxOl86d7Jy8QnGlbJUOhCFs5whCEAIQhACEIQAhCEAIQhACEIQGQKHIQmTFCEJGEIQgJtwM+XaX0j3aVdPIQsr62pgQhClb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ata:image/jpeg;base64,/9j/4AAQSkZJRgABAQAAAQABAAD/2wCEAAkGBxESDxUQEhQSEBAVEBEQDxQVEBQPEA8UFBQWFxURFBQYHCggGBolHBQUITEhJSkrLi4uFx8zODMsNygtLisBCgoKDg0OFxAQFSwcHBw0LCwtLCwsLS4sLSwsLCwsLCw3LSs3LC0tLiwrLCwsLSw3NywvNy8sOC03LDc3OC43Nf/AABEIAQMAwgMBIgACEQEDEQH/xAAcAAABBAMBAAAAAAAAAAAAAAAABAUGBwIDCAH/xABNEAABAwIBBgcLCAgGAgMAAAABAAIDBBEFBhIhMVFhBxNBcYGRoQgiMjQ1dISxs7TBIyRCYnKistEUM0NSY3OCkqPC0uHw8RaDFURk/8QAGAEAAwEBAAAAAAAAAAAAAAAAAAECAwT/xAArEQEAAwEAAQIDBwUBAAAAAAAAAQIxERIDIUGBoRMUIlFxkdEjQrHh8AT/2gAMAwEAAhEDEQA/ALxVSd0X4nS+dO9k5W2qk7ovxOl86d7JycaVslQyEIWznCEIQAluD4XNVTsp4G58rzZo1ADlc48jQNJKRK++DDJ9lBT8ZIPnczQZSdcLdbYBs2u2nmCUyqI6UYPwVUMVOI5mCol1ySnOaS62kMse9aOQJLW8D9A7wOPhP1Zc4f4gcp6yvaVtbVNUdlfIVBW8Cx/ZVRG6SEO+81w9SYa3gkxFngGCUbpCxx6HNt2roESgr3Qn5SPGHL9ZkRicWl9JNb6gbN7MlMtTSyRm0jHxH67HRn7wC65MYWuSlY4WIBGwi4R5F4ORAULqGvyKw+Y3kpYHE8vFNa7+5oBUereCLDX+A2WE/UmcbdD84J+ReLn9CuCu4FB+xqnDdJCH9rS31KPV3BHiTL5hp5hyZsjmOPQ9oHan2C8ZQBCf67IvEotL6Se21jeOH+GSmOeNzDmvDmO/dc0sd1HSmXGCEL1BJrwM+XaX0j3aVdPLmHgZ8u0vpHu0q6eWV9bUwIQhSsKpO6L8TpfOneycrbVSd0X4nS+dO9k5ONK2SoZCELZzhCEICUcH2EiarEjheOG0h2Of9AdenoCuFsqh+RGGmGjaSLOk+Vdo26h1WU1w7Bp5RcNs3adAUTLSIeNlK2NndtTq3JotHfyMb0rB+DM5J4r7yl0+ELaxw5VtbibgiowmZouA2Ru1rrpAHi+aQWu2HQgHVmMFKGY0OVMhjWDokBJ2Ysw8q3srmHlChrmFYZ7xylHAnbZ2nlWQcFBBXSDlK2sxt4Rw+psWhaaiijeLPa142OaHDqKjMWUZ5Usiyjbyo4OtOIZAYZLfPpYQTrLG8S7rjIVJcJGGYfS1YgonSFzWn9IaX8YxjtFg1x0313BJ5NSs3hDy9/R6ZwiPyju8Z9sjXzAaeey5/jkLnuc4lzjdzidZJNySnE+5THsnnAz5dpfSPdpV08uYeBny7S+ke7Srp5K+nTAhCFCwqk7ovxOl86d7JyttVJ3RfidL5072Tk40rZKhkIT7kvkzJWudZ7YY2+E9wJuTqa1o1lbMDEhT2fgxmt8nPHJuzc3/ADfBM9ZkLXx/sw8fVd/qsjo5K2cGxjNhiHFh0YjZmutraALE9CfKrKuWUZlOwmw0nU1vTqHWqoybNWyIwyxyANFmkszmlh1DPGjRz7E8V9fPK0Nc85gFsxveNO821lc/q/ae0UiPn8Pl8XR6fh/dM/JIKqudf5arYx3K1l5Hfd/NaBPEf/sTc5hkt61F45ANGrdayXU8guDvWX2PqTvqz8oj+JafaUjKfvMpLSvnabwztl+rfMf1H80qdiXGd7M2zxr0Zr27/rDtUdwLD6hk7+MkbPTvGfGbWfG7923WnupLTZkhNvoSfSjO88oS763pe8z5x+nJ+ntP0kv6d/aPwz9P9HukwmZ4FgHNOp9xYhOsWTthd7wOb8yotDW10IzYhxjeQtN2HeLalora6rOmeeOmbsc8B3QBcnsVz/6fS53zgo9C/eeMpg/B6cftB1hJ5MAa79XIx266g36TCddVM87Wwy29aUQSabx1ZB5BI18Y63XU/evT+Pf2n+Ffd7/l9YPlbhEkfhNIG3wh1hNz6RONJlDUw2EwD4zoDvCY7+r804OiinBkg71+t8R5d7VvS9bx2s9hjas1nkxxFn0qR1MJaL9XOpQae6ieX9XxNOQ3Q93es53aL9AuqJVWVVUaioNjeOO8ce+x753Sb9SZ2wZqd209hZJq+OwHOURotiU8DPl2l9I92lXTy5h4GfLtL6R7tKunkr6KYEIQpWFUndF+J0vnTvZOVtqpe6J8TpfO3eycnXU2yVHMg726uPIrATHQx3HfObnu53afiquwyPjHxxDW+VjOi93di6Tw6FjY2s0aGgdQWtpZenHxRd2GnegQSt1OPWpn+jNK8OHtKjrTiGO4z6TWu52gnrWMha7w2E9Od2PuFMnYWFpfhA2I6OILUYRTSaSC07c0tP3CB2JP/wCOt+hJfcXNceohqnUmCjYkkuB7kdBioaZ8fhXttzSe0XHat9bEJAGsIc4kC1xovt2Jc7CHDwS4cxIWmWkl5bPGxzQ5BI/lLWwxWhje4ytFpSLsa47iComagZ2nwt+vrViSxG1nxAjYCc3+w3b2Jsq8GpJB30eYdoYW25uLLR2KYpWJ7Ee6/Oec77InHKLrJ0U3HMljmAjFmyREHvhyuaQDp6k8yZJxH9XMWnku5r/uuDD94rH/AMdqGai1w5nNPYC0daojzgspvmg2B1g6WnnanOWJ8DhIzvQLEi98zeDys9SY8Kila8Xbz5pDwOctJsnfKPHI4YwbgyW0DQde0LD1PS5Pn6ftb6T+v8tK+p38N8/x/wB+SVQY3RyDvs0O5eTTyqouEyqbLXFrP1TNDdlw1ov6+tN7cYJe52oFxIA1C/IBsWFcwyAzXBu83Gm40DX1LaESZhEm3G2WDec/BPoYmfKMW4v+v/KqjU2w98DPl2l9I92lXTy5h4GfLtL6R7tKunlN9FMCEIUrCqTui/E6Xzp3snK21UndF+J0vnTvZOTjStkqr4P4c/EI9jA+TqFvirugriFTvBoLVEj9kYH9xP5KzGVIWksq4k0GJFOEGIhQ9lQlEdUp4rqax1YKUMkBUNhrjtS6HEylw/JKQAUGEFMkOJhLYsQG1Lh9grdSArS+gC2srAtzZwUj9jXNhotq3DnOgKOieF4vmv1kXABBs4NFhvLm8nKL61OHWIsm5+Dwkg8WARa1nWZoNx3urkHJyJ9HEZrsNjaBdpLnEhrQO+cRpOg6tGu+pN7cN77NtJC4+D33eutrALTr3KZYiwMka91s0xvjzjoax7iCCTyA2+6kfEB5jjBa6QSNkeWaWta03JOy4s3pT6XijFVFJC0ve7PDdWc0E9dlXuUcr5C6SQ3ILQByAEXt2qxcu5rFsQ5SXHmH/Sq3KuqzIr8sk+aOZgI/yjrVfAoJIyEthfYW5DYH/n/NaYaaoTnE8kEctiRzgXHqUqK8xMGVOuPmf/lUntfTyHSOY6Qo1lb4cf2XesKo1FsO/Az5dpfSPdpV08uYeBny7S+ke7Srp5TfTpgQhClYVSd0X4nS+dO9k5W2qk7ovxOl86d7JycaVslW3B+Lccf5Y/EpkJSodkD4M32o/U9Su60lFcKW1JW1lYUgui6DO8dclMddvTAHLY2RA4ksdclMeIb1FWzlbmVRS4SXxYkdqWRYooWysW5lajgTmLFQlceJjaoGyu3reyvS4OynorgRY2I5eW6yjnY1pzQ1u4ANF+hQlmJb0so8Ru4C+ixJ5gL/AAS4fZRnKyqvUvdyMaR1a/Uqp4QJbOhi5WxF7udxtf7pVg4lJnFx/fkaOguF+y6rDLWXPrpByNDGDoaCe0lOcOGrDpSQFIsLN3tG1wHWVHMPboUjwzw2fbb6wkZ1pNMbPsMHU0D4KN5X/rWD+GfxFSagHyben1qL5YH5do/hD8TlcIth54GfLtL6R7tKunlzDwM+XaX0j3aVdPKL6dMCEIUrCqTui/E6Xzp3snK21UndFeJ0vnTvZOTjStkq04Pz30zd0Z6s5TIsUQ4OWfOS395h7NKtH/4u60lnT3hGixeZqkD8KWh+FlJRmzV7Zew1DHOcNLAI+MBcM3Obcgu3AW5du5KmQBwu0hwuRcEOFxrGhMEoXoSk05WJhKA03Xoes+LWJYgPRKVmJytRasSEAqFUU4YXU34w7IHnpNh8UyJxws2jmP1I2/3PH5JA3Si7mD67ndTXf6gqlxqUurJj/Hk6g4gepW4wfKs/lvPaxVVUUZM0jjyyPPW4pWOGdCFIMP8ACB2EHqTVSwFO0QzWk7GuPYlBnnDh8iz7DT1i6ieWHjP/AKmetymlJHaNo2NaOxQrK/xs7mMHZf4rSGd8PfAz5dpfSPdpV08uYeBny7S+ke7Srp5Z31VMCEIUrCqTui/E6Xzp3snK21UndF+J0vnTvZOTjStkqnyOrxFVxE6s8NP9Wj4q6afEmrndriDcaCNIOwjlVn4bivGRNkH0mgncfpDoN1paGVFjR1TCt7cw7FA4sRI5UshxYjlS4s/Ypk3DMxzW5sJe4ue9jAHOuLOuQQSSNtxtBSabI6Muz45Hsdnl40NdmXLSQzQM3wbHaHOve+jTBje9OUGNDakHuEYAI85kjuMZ3vFFznuLe9YHZztLj3wkI0m2cNiVvwKI3AJJLRmkDUQWabaL375Zw4o0pWyqadiAZKnJ5wPe2dobovcm4bcjdnOSGpwd7NY0WabjS0XFwL6rqYMlHIbdKycbtLdFjutbVqto+iOpHQgD6IrQ6lKnMmHtKSS4SE+hDHQlKqdubTTH68Q6s4p8mwpIsQpsylk+2z1OQDDGPlR/LP4mqKzUIz3fad61Kx+ubvjf2OZ+ah+J4hxdXLGeR9xzOAcPxJWOreykDdOwH1LIU94zvIaOc6fgtP6Vn2a3SSdXKdB/76E9RsFomctnTSbrkBo+609JRByUtZyKvsrT88fuDB9wKxgFW+VR+ey/aZ7NquGdsSDgZ8u0vpHu0q6eXMPAz5dpfSPdpV08s76qmBCEKVhVJ3RfidL5072TlbaqTui/E6Xzp3snJxpWyVDJ/wAlsRzXGFxs1xuzc793p9fOmBerZhE8WTnr0TFRnAsWc93FP0usS13Kbawd9tN9yfwN6hrE9KW1RW+Ot3puLd6xIKDP0WInal0OLHaomJCFsbUlBJvBjR2pfDje9QBlYlEdcgLFixgFKo8RaVXMdfvSqPEztRwLBNS0ppyhsaaS21h7SPio/Hip2pZHWcZFKz+Hnj+hwP5pcBimdZ8btpcz+5pPrYE2442MfKviEg1PI8Jo5CdyXTgmG40uaGvA2lljbpsR0rxzg4XGkEAjeCmEZwNjpJ5JYQI2hjjGHWu1gGmQ31f7p+oYvpaTcAC+vNGq/PpPSsXwgN0AAZ7DYCw8IadG66WxNRw5lm0Kscpz89m/mW6mgKz3OtoGk9g3lVXjx+dzaSflpBc7nEKoZ2SfgZ8u0vpHu0q6eXMPAz5dpfSPdpV08s76umBCEKVhVJ3RfidL5072TlbaqTui/E6Xzp3snJxpWyVDIQhbOc5ZOG1XF9u3WCFa0uExO5M3mVS4IbVMR/it9autoSldTDNgDvoOvuKb58NmZraSN2lTJoW5oUr6rxziNYtziyLhWFJQRv8ACaD0JBUZLQu0tu0oHUMsEWKkFTknINLHBya6jCZ2a2HoQCMPIWbagrB2cNYI5wvM4IMpbVpzwXEAJmhx71143czxb4pisF6GHkQEhguLsOtrnNPQUmtmHMOhhN4zyC/7M/DdzLOKoz3Z/K4DP+0BYlb3AEWIBB1g6QUyJ5296eg9RC2tk5G6Tynkb+Z3LEUrP3dGy7i3qvZbmjkGgciAGNt8dpO0qqMXN6mY/wAeb2jlbTQqixA3mkO2WQ9bynCLJdwM+XaX0j3aVdPLmHgZ8u0vpHu0q6eWd9XTAhCFKwqk7ovxOl86d7JyttVJ3RfidL5072Tk40rZKhkIQtnOVYX+vjP8Vn4grxjGhUjhbflW7ntPaFelNHdo5h6krLp8XjQtrVkI1kGKFs2LcFqaFtCCbGrItBWDVmEETT4bC/wmNPQmqqyThd4N2lSAIQaEVWSEg8Bwcmqowadmtp6FZi8cEx1V9PI5h0g25tScY6trnWGg2udnQprPh8T/AAmg9CimN0TIqhgYLBzLn7yD6wWQWAWwJhk1U7UOu9x2uce0q4uS+4qmbpwiybcDPl2l9I92lXTy5h4GfLtL6R7tKunlnfV0wIQhSsKpO6L8TpfOneycrbVSd0X4nS+dO9k5ONK2SoZCELZznDCPDHOFfuHMBY37LfUueaaXNN1bGAZWh0TTYGwDXDlBA0hKyvT2YTriF4YE1UuUcTtZtzp1gr43aiD0qGo4lHFpW1zStnFhA4Q5i9zUt4leGFBcI7ISowrAxIHGgrxbjGsCxBca1F8rR85h/kk/eepS5qi+Vo+cxebA/fkTEG9q2NWti2tTN5PoY47GOPYVTLdXQrjxE2glOyKQ/dKp0JwiybcDPl2l9I92lXTy5h4GfLtL6R7tKunlnfV0wIQhSsKpO6L8TpfOneycrbVSd0X4nS+dO9k5ONK2SoZCELZzhSfIhmfJIwki7WuG4gn81GFJ8gj85dvjPrCJOupVJQSDUQ4b9BSczyM1h7e0J9AXpbtUNem6lyilbqdnbinqjyyI8MJsnw6J2ttjtGhIZcFI8B55ijh9T+iyohf9K3OneCvjdqcD0qnpKSZmtt94RDiUjDoc5p3pcNdTXArLMCquiyrmby5w60+0WWw1PFkuBNXQrW6BNlJlNC/6QCdIq1jtRCCJ5YlD8rh87j3UjPxuU7lIIUEyrdesG6mYO3/dOAbWLc1aWLcxURLjrrUc5/8Azy/gKqJWzlKbUU/8l46xb4qpk4Z2TbgZ8u0vpHu0q6eXMPAz5dpfSPdpV08s760pgQhClYVSd0X4nS+dO9k5W2qk7ovxOl86d7JycaVslQyEIWznClGQg+c/0O+Ci6lWQXjTR9VyBGwsQRoMaXMi0IMKzbm8sXmalphWBiTIlAWEtMx3hNB6ErMS8MaOgzT4HGfBu07khlwaVvguDgpNmLEtQEPeyVmtrhvC3U+MSM1PI59ClDm9KST4dG7W0dGhB9aIMrpmjT33akoxcz1LidfFj1j8l5PgDfoOITXV4fLEWyX1OGnaDyFASRi3MWhi3MTI25WutQTfZaOt7QqsVm5au+YSbzEP8VirJOGdk24GfLtL6R7tKunlzDwM+XaX0j3aVdPLO+tKYEIQpWFUndF+J0vnTvZOVtqpO6L8TpfOneycnGlbJUMhCFs5wluF17oZGyN1tPWNRHSCUiQgLLw3LSM2BcWHY8XH9w+KklLjbHi+hw2tIcOxUiCt0FU9hu1xadoJB7EvFUXle8VXG7UR06FuzAVTdHlVOzwiJB9Yaf7h8bqQUGWzPpB8Z3d+38+xLxVF4WGYVgYEyYflMx/gvY/dezurWneHE2HXoUr16YVrdEl7HtdqIXpiQDY6Ja3Rp0dCtToEA2OYmvHY/kCdj2dpUhfCmnGmfNn/AMyIfi/JMNLFuatLda2NTIyZcO+ZO3vj/Ff4Kt1OsvcQZxQpwbyF7XuA+i0A69l7hQVOGdtTbgZ8u0vpHu0q6eXMPAz5dpfSPdpV08s760pgQhClYVSd0X4nS+dO9k5W2qk7ovxOl86d7JycaVslQyEIWznCEIQAhCEAL268QgM2yEJyo8enj1PdbYe+HUU1IQEzoctHDw29LTbsP5qS4fljE7Rn5p2P73t1dqqheh5CXIOLTC9qfGmuFzYjaDoS6OsjdyqhaXEZIzdrnN5iQnuiyvmb4VnjeM09YS8Vx6n5rjc0EaEx46z5LN2zR9geozQ5aRnws5h/ub1jT2JVUY22XNzXteA9pNnAkDUSRr5UuKi0SXWTFlLlEKccXHZ05HOIgfpHfsH/AA45T5TMiHFwuD5iNLhZzYhtO127k5dhgD3kkkkkkkkk3JJ1klVEImwkkLiXOJc4m7iTck7SsUITQm3Az5dpfSPdpV08uYeBny7S+ke7Srp5ZX1tTAhCFKwqk7ovxOl86d7Jy8QnGlbJUOhCFs5whCEAIQhACEIQAhCEAIQhACEIQGQKHIQmTFCEJGEIQgJtwM+XaX0j3aVdPIQsr62pgQhClb//2Q==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6" descr="data:image/jpeg;base64,/9j/4AAQSkZJRgABAQAAAQABAAD/2wCEAAkGBxESDxUQEhQSEBAVEBEQDxQVEBQPEA8UFBQWFxURFBQYHCggGBolHBQUITEhJSkrLi4uFx8zODMsNygtLisBCgoKDg0OFxAQFSwcHBw0LCwtLCwsLS4sLSwsLCwsLCw3LSs3LC0tLiwrLCwsLSw3NywvNy8sOC03LDc3OC43Nf/AABEIAQMAwgMBIgACEQEDEQH/xAAcAAABBAMBAAAAAAAAAAAAAAAABAUGBwIDCAH/xABNEAABAwIBBgcLCAgGAgMAAAABAAIDBBEFBhIhMVFhBxNBcYGRoQgiMjQ1dISxs7TBIyRCYnKistEUM0NSY3OCkqPC0uHw8RaDFURk/8QAGAEAAwEBAAAAAAAAAAAAAAAAAAECAwT/xAArEQEAAwEAAQIDBwUBAAAAAAAAAQIxERIDIUGBoRMUIlFxkdEjQrHh8AT/2gAMAwEAAhEDEQA/ALxVSd0X4nS+dO9k5W2qk7ovxOl86d7JycaVslQyEIWznCEIQAluD4XNVTsp4G58rzZo1ADlc48jQNJKRK++DDJ9lBT8ZIPnczQZSdcLdbYBs2u2nmCUyqI6UYPwVUMVOI5mCol1ySnOaS62kMse9aOQJLW8D9A7wOPhP1Zc4f4gcp6yvaVtbVNUdlfIVBW8Cx/ZVRG6SEO+81w9SYa3gkxFngGCUbpCxx6HNt2roESgr3Qn5SPGHL9ZkRicWl9JNb6gbN7MlMtTSyRm0jHxH67HRn7wC65MYWuSlY4WIBGwi4R5F4ORAULqGvyKw+Y3kpYHE8vFNa7+5oBUereCLDX+A2WE/UmcbdD84J+ReLn9CuCu4FB+xqnDdJCH9rS31KPV3BHiTL5hp5hyZsjmOPQ9oHan2C8ZQBCf67IvEotL6Se21jeOH+GSmOeNzDmvDmO/dc0sd1HSmXGCEL1BJrwM+XaX0j3aVdPLmHgZ8u0vpHu0q6eWV9bUwIQhSsKpO6L8TpfOneycrbVSd0X4nS+dO9k5ONK2SoZCELZzhCEICUcH2EiarEjheOG0h2Of9AdenoCuFsqh+RGGmGjaSLOk+Vdo26h1WU1w7Bp5RcNs3adAUTLSIeNlK2NndtTq3JotHfyMb0rB+DM5J4r7yl0+ELaxw5VtbibgiowmZouA2Ru1rrpAHi+aQWu2HQgHVmMFKGY0OVMhjWDokBJ2Ysw8q3srmHlChrmFYZ7xylHAnbZ2nlWQcFBBXSDlK2sxt4Rw+psWhaaiijeLPa142OaHDqKjMWUZ5Usiyjbyo4OtOIZAYZLfPpYQTrLG8S7rjIVJcJGGYfS1YgonSFzWn9IaX8YxjtFg1x0313BJ5NSs3hDy9/R6ZwiPyju8Z9sjXzAaeey5/jkLnuc4lzjdzidZJNySnE+5THsnnAz5dpfSPdpV08uYeBny7S+ke7Srp5K+nTAhCFCwqk7ovxOl86d7JyttVJ3RfidL5072Tk40rZKhkIT7kvkzJWudZ7YY2+E9wJuTqa1o1lbMDEhT2fgxmt8nPHJuzc3/ADfBM9ZkLXx/sw8fVd/qsjo5K2cGxjNhiHFh0YjZmutraALE9CfKrKuWUZlOwmw0nU1vTqHWqoybNWyIwyxyANFmkszmlh1DPGjRz7E8V9fPK0Nc85gFsxveNO821lc/q/ae0UiPn8Pl8XR6fh/dM/JIKqudf5arYx3K1l5Hfd/NaBPEf/sTc5hkt61F45ANGrdayXU8guDvWX2PqTvqz8oj+JafaUjKfvMpLSvnabwztl+rfMf1H80qdiXGd7M2zxr0Zr27/rDtUdwLD6hk7+MkbPTvGfGbWfG7923WnupLTZkhNvoSfSjO88oS763pe8z5x+nJ+ntP0kv6d/aPwz9P9HukwmZ4FgHNOp9xYhOsWTthd7wOb8yotDW10IzYhxjeQtN2HeLalora6rOmeeOmbsc8B3QBcnsVz/6fS53zgo9C/eeMpg/B6cftB1hJ5MAa79XIx266g36TCddVM87Wwy29aUQSabx1ZB5BI18Y63XU/evT+Pf2n+Ffd7/l9YPlbhEkfhNIG3wh1hNz6RONJlDUw2EwD4zoDvCY7+r804OiinBkg71+t8R5d7VvS9bx2s9hjas1nkxxFn0qR1MJaL9XOpQae6ieX9XxNOQ3Q93es53aL9AuqJVWVVUaioNjeOO8ce+x753Sb9SZ2wZqd209hZJq+OwHOURotiU8DPl2l9I92lXTy5h4GfLtL6R7tKunkr6KYEIQpWFUndF+J0vnTvZOVtqpe6J8TpfO3eycnXU2yVHMg726uPIrATHQx3HfObnu53afiquwyPjHxxDW+VjOi93di6Tw6FjY2s0aGgdQWtpZenHxRd2GnegQSt1OPWpn+jNK8OHtKjrTiGO4z6TWu52gnrWMha7w2E9Od2PuFMnYWFpfhA2I6OILUYRTSaSC07c0tP3CB2JP/wCOt+hJfcXNceohqnUmCjYkkuB7kdBioaZ8fhXttzSe0XHat9bEJAGsIc4kC1xovt2Jc7CHDwS4cxIWmWkl5bPGxzQ5BI/lLWwxWhje4ytFpSLsa47iComagZ2nwt+vrViSxG1nxAjYCc3+w3b2Jsq8GpJB30eYdoYW25uLLR2KYpWJ7Ee6/Oec77InHKLrJ0U3HMljmAjFmyREHvhyuaQDp6k8yZJxH9XMWnku5r/uuDD94rH/AMdqGai1w5nNPYC0daojzgspvmg2B1g6WnnanOWJ8DhIzvQLEi98zeDys9SY8Kila8Xbz5pDwOctJsnfKPHI4YwbgyW0DQde0LD1PS5Pn6ftb6T+v8tK+p38N8/x/wB+SVQY3RyDvs0O5eTTyqouEyqbLXFrP1TNDdlw1ov6+tN7cYJe52oFxIA1C/IBsWFcwyAzXBu83Gm40DX1LaESZhEm3G2WDec/BPoYmfKMW4v+v/KqjU2w98DPl2l9I92lXTy5h4GfLtL6R7tKunlN9FMCEIUrCqTui/E6Xzp3snK21UndF+J0vnTvZOTjStkqr4P4c/EI9jA+TqFvirugriFTvBoLVEj9kYH9xP5KzGVIWksq4k0GJFOEGIhQ9lQlEdUp4rqax1YKUMkBUNhrjtS6HEylw/JKQAUGEFMkOJhLYsQG1Lh9grdSArS+gC2srAtzZwUj9jXNhotq3DnOgKOieF4vmv1kXABBs4NFhvLm8nKL61OHWIsm5+Dwkg8WARa1nWZoNx3urkHJyJ9HEZrsNjaBdpLnEhrQO+cRpOg6tGu+pN7cN77NtJC4+D33eutrALTr3KZYiwMka91s0xvjzjoax7iCCTyA2+6kfEB5jjBa6QSNkeWaWta03JOy4s3pT6XijFVFJC0ve7PDdWc0E9dlXuUcr5C6SQ3ILQByAEXt2qxcu5rFsQ5SXHmH/Sq3KuqzIr8sk+aOZgI/yjrVfAoJIyEthfYW5DYH/n/NaYaaoTnE8kEctiRzgXHqUqK8xMGVOuPmf/lUntfTyHSOY6Qo1lb4cf2XesKo1FsO/Az5dpfSPdpV08uYeBny7S+ke7Srp5TfTpgQhClYVSd0X4nS+dO9k5W2qk7ovxOl86d7JycaVslW3B+Lccf5Y/EpkJSodkD4M32o/U9Su60lFcKW1JW1lYUgui6DO8dclMddvTAHLY2RA4ksdclMeIb1FWzlbmVRS4SXxYkdqWRYooWysW5lajgTmLFQlceJjaoGyu3reyvS4OynorgRY2I5eW6yjnY1pzQ1u4ANF+hQlmJb0so8Ru4C+ixJ5gL/AAS4fZRnKyqvUvdyMaR1a/Uqp4QJbOhi5WxF7udxtf7pVg4lJnFx/fkaOguF+y6rDLWXPrpByNDGDoaCe0lOcOGrDpSQFIsLN3tG1wHWVHMPboUjwzw2fbb6wkZ1pNMbPsMHU0D4KN5X/rWD+GfxFSagHyben1qL5YH5do/hD8TlcIth54GfLtL6R7tKunlzDwM+XaX0j3aVdPKL6dMCEIUrCqTui/E6Xzp3snK21UndFeJ0vnTvZOTjStkq04Pz30zd0Z6s5TIsUQ4OWfOS395h7NKtH/4u60lnT3hGixeZqkD8KWh+FlJRmzV7Zew1DHOcNLAI+MBcM3Obcgu3AW5du5KmQBwu0hwuRcEOFxrGhMEoXoSk05WJhKA03Xoes+LWJYgPRKVmJytRasSEAqFUU4YXU34w7IHnpNh8UyJxws2jmP1I2/3PH5JA3Si7mD67ndTXf6gqlxqUurJj/Hk6g4gepW4wfKs/lvPaxVVUUZM0jjyyPPW4pWOGdCFIMP8ACB2EHqTVSwFO0QzWk7GuPYlBnnDh8iz7DT1i6ieWHjP/AKmetymlJHaNo2NaOxQrK/xs7mMHZf4rSGd8PfAz5dpfSPdpV08uYeBny7S+ke7Srp5Z31VMCEIUrCqTui/E6Xzp3snK21UndF+J0vnTvZOTjStkqnyOrxFVxE6s8NP9Wj4q6afEmrndriDcaCNIOwjlVn4bivGRNkH0mgncfpDoN1paGVFjR1TCt7cw7FA4sRI5UshxYjlS4s/Ypk3DMxzW5sJe4ue9jAHOuLOuQQSSNtxtBSabI6Muz45Hsdnl40NdmXLSQzQM3wbHaHOve+jTBje9OUGNDakHuEYAI85kjuMZ3vFFznuLe9YHZztLj3wkI0m2cNiVvwKI3AJJLRmkDUQWabaL375Zw4o0pWyqadiAZKnJ5wPe2dobovcm4bcjdnOSGpwd7NY0WabjS0XFwL6rqYMlHIbdKycbtLdFjutbVqto+iOpHQgD6IrQ6lKnMmHtKSS4SE+hDHQlKqdubTTH68Q6s4p8mwpIsQpsylk+2z1OQDDGPlR/LP4mqKzUIz3fad61Kx+ubvjf2OZ+ah+J4hxdXLGeR9xzOAcPxJWOreykDdOwH1LIU94zvIaOc6fgtP6Vn2a3SSdXKdB/76E9RsFomctnTSbrkBo+609JRByUtZyKvsrT88fuDB9wKxgFW+VR+ey/aZ7NquGdsSDgZ8u0vpHu0q6eXMPAz5dpfSPdpV08s76qmBCEKVhVJ3RfidL5072TlbaqTui/E6Xzp3snJxpWyVDJ/wAlsRzXGFxs1xuzc793p9fOmBerZhE8WTnr0TFRnAsWc93FP0usS13Kbawd9tN9yfwN6hrE9KW1RW+Ot3puLd6xIKDP0WInal0OLHaomJCFsbUlBJvBjR2pfDje9QBlYlEdcgLFixgFKo8RaVXMdfvSqPEztRwLBNS0ppyhsaaS21h7SPio/Hip2pZHWcZFKz+Hnj+hwP5pcBimdZ8btpcz+5pPrYE2442MfKviEg1PI8Jo5CdyXTgmG40uaGvA2lljbpsR0rxzg4XGkEAjeCmEZwNjpJ5JYQI2hjjGHWu1gGmQ31f7p+oYvpaTcAC+vNGq/PpPSsXwgN0AAZ7DYCw8IadG66WxNRw5lm0Kscpz89m/mW6mgKz3OtoGk9g3lVXjx+dzaSflpBc7nEKoZ2SfgZ8u0vpHu0q6eXMPAz5dpfSPdpV08s76umBCEKVhVJ3RfidL5072TlbaqTui/E6Xzp3snJxpWyVDIQhbOc5ZOG1XF9u3WCFa0uExO5M3mVS4IbVMR/it9autoSldTDNgDvoOvuKb58NmZraSN2lTJoW5oUr6rxziNYtziyLhWFJQRv8ACaD0JBUZLQu0tu0oHUMsEWKkFTknINLHBya6jCZ2a2HoQCMPIWbagrB2cNYI5wvM4IMpbVpzwXEAJmhx71143czxb4pisF6GHkQEhguLsOtrnNPQUmtmHMOhhN4zyC/7M/DdzLOKoz3Z/K4DP+0BYlb3AEWIBB1g6QUyJ5296eg9RC2tk5G6Tynkb+Z3LEUrP3dGy7i3qvZbmjkGgciAGNt8dpO0qqMXN6mY/wAeb2jlbTQqixA3mkO2WQ9bynCLJdwM+XaX0j3aVdPLmHgZ8u0vpHu0q6eWd9XTAhCFKwqk7ovxOl86d7JyttVJ3RfidL5072Tk40rZKhkIQtnOVYX+vjP8Vn4grxjGhUjhbflW7ntPaFelNHdo5h6krLp8XjQtrVkI1kGKFs2LcFqaFtCCbGrItBWDVmEETT4bC/wmNPQmqqyThd4N2lSAIQaEVWSEg8Bwcmqowadmtp6FZi8cEx1V9PI5h0g25tScY6trnWGg2udnQprPh8T/AAmg9CimN0TIqhgYLBzLn7yD6wWQWAWwJhk1U7UOu9x2uce0q4uS+4qmbpwiybcDPl2l9I92lXTy5h4GfLtL6R7tKunlnfV0wIQhSsKpO6L8TpfOneycrbVSd0X4nS+dO9k5ONK2SoZCELZznDCPDHOFfuHMBY37LfUueaaXNN1bGAZWh0TTYGwDXDlBA0hKyvT2YTriF4YE1UuUcTtZtzp1gr43aiD0qGo4lHFpW1zStnFhA4Q5i9zUt4leGFBcI7ISowrAxIHGgrxbjGsCxBca1F8rR85h/kk/eepS5qi+Vo+cxebA/fkTEG9q2NWti2tTN5PoY47GOPYVTLdXQrjxE2glOyKQ/dKp0JwiybcDPl2l9I92lXTy5h4GfLtL6R7tKunlnfV0wIQhSsKpO6L8TpfOneycrbVSd0X4nS+dO9k5ONK2SoZCELZzhSfIhmfJIwki7WuG4gn81GFJ8gj85dvjPrCJOupVJQSDUQ4b9BSczyM1h7e0J9AXpbtUNem6lyilbqdnbinqjyyI8MJsnw6J2ttjtGhIZcFI8B55ijh9T+iyohf9K3OneCvjdqcD0qnpKSZmtt94RDiUjDoc5p3pcNdTXArLMCquiyrmby5w60+0WWw1PFkuBNXQrW6BNlJlNC/6QCdIq1jtRCCJ5YlD8rh87j3UjPxuU7lIIUEyrdesG6mYO3/dOAbWLc1aWLcxURLjrrUc5/8Azy/gKqJWzlKbUU/8l46xb4qpk4Z2TbgZ8u0vpHu0q6eXMPAz5dpfSPdpV08s760pgQhClYVSd0X4nS+dO9k5W2qk7ovxOl86d7JycaVslQyEIWznClGQg+c/0O+Ci6lWQXjTR9VyBGwsQRoMaXMi0IMKzbm8sXmalphWBiTIlAWEtMx3hNB6ErMS8MaOgzT4HGfBu07khlwaVvguDgpNmLEtQEPeyVmtrhvC3U+MSM1PI59ClDm9KST4dG7W0dGhB9aIMrpmjT33akoxcz1LidfFj1j8l5PgDfoOITXV4fLEWyX1OGnaDyFASRi3MWhi3MTI25WutQTfZaOt7QqsVm5au+YSbzEP8VirJOGdk24GfLtL6R7tKunlzDwM+XaX0j3aVdPLO+tKYEIQpWFUndF+J0vnTvZOVtqpO6L8TpfOneycnGlbJUMhCFs5wluF17oZGyN1tPWNRHSCUiQgLLw3LSM2BcWHY8XH9w+KklLjbHi+hw2tIcOxUiCt0FU9hu1xadoJB7EvFUXle8VXG7UR06FuzAVTdHlVOzwiJB9Yaf7h8bqQUGWzPpB8Z3d+38+xLxVF4WGYVgYEyYflMx/gvY/dezurWneHE2HXoUr16YVrdEl7HtdqIXpiQDY6Ja3Rp0dCtToEA2OYmvHY/kCdj2dpUhfCmnGmfNn/AMyIfi/JMNLFuatLda2NTIyZcO+ZO3vj/Ff4Kt1OsvcQZxQpwbyF7XuA+i0A69l7hQVOGdtTbgZ8u0vpHu0q6eXMPAz5dpfSPdpV08s760pgQhClYVSd0X4nS+dO9k5W2qk7ovxOl86d7JycaVslQyEIWznCEIQAhCEAL268QgM2yEJyo8enj1PdbYe+HUU1IQEzoctHDw29LTbsP5qS4fljE7Rn5p2P73t1dqqheh5CXIOLTC9qfGmuFzYjaDoS6OsjdyqhaXEZIzdrnN5iQnuiyvmb4VnjeM09YS8Vx6n5rjc0EaEx46z5LN2zR9geozQ5aRnws5h/ub1jT2JVUY22XNzXteA9pNnAkDUSRr5UuKi0SXWTFlLlEKccXHZ05HOIgfpHfsH/AA45T5TMiHFwuD5iNLhZzYhtO127k5dhgD3kkkkkkkkk3JJ1klVEImwkkLiXOJc4m7iTck7SsUITQm3Az5dpfSPdpV08uYeBny7S+ke7Srp5ZX1tTAhCFKwqk7ovxOl86d7Jy8QnGlbJUOhCFs5whCEAIQhACEIQAhCEAIQhACEIQGQKHIQmTFCEJGEIQgJtwM+XaX0j3aVdPIQsr62pgQhClb//2Q=="/>
          <p:cNvSpPr>
            <a:spLocks noChangeAspect="1" noChangeArrowheads="1"/>
          </p:cNvSpPr>
          <p:nvPr/>
        </p:nvSpPr>
        <p:spPr bwMode="auto">
          <a:xfrm>
            <a:off x="3683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10" name="Picture 14" descr="http://blogs.eciad.ca/humn-306-su01-2013/files/2013/07/dyson-airblade-hand-dryer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28800"/>
            <a:ext cx="2453239" cy="375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57469"/>
            <a:ext cx="3672408" cy="3622781"/>
          </a:xfrm>
          <a:prstGeom prst="rect">
            <a:avLst/>
          </a:prstGeom>
        </p:spPr>
      </p:pic>
      <p:sp>
        <p:nvSpPr>
          <p:cNvPr id="10" name="Content Placeholder 1"/>
          <p:cNvSpPr txBox="1">
            <a:spLocks/>
          </p:cNvSpPr>
          <p:nvPr/>
        </p:nvSpPr>
        <p:spPr>
          <a:xfrm>
            <a:off x="1934823" y="5661248"/>
            <a:ext cx="2869787" cy="986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Traditional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075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811559"/>
          </a:xfrm>
        </p:spPr>
        <p:txBody>
          <a:bodyPr/>
          <a:lstStyle/>
          <a:p>
            <a:r>
              <a:rPr lang="en-GB" dirty="0" smtClean="0"/>
              <a:t>Design Examples - Mini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Mini</a:t>
            </a:r>
            <a:endParaRPr lang="en-GB" dirty="0"/>
          </a:p>
        </p:txBody>
      </p:sp>
      <p:pic>
        <p:nvPicPr>
          <p:cNvPr id="5122" name="Picture 2" descr="http://cdni.condenast.co.uk/642x390/a_c/8Classic-Mini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3795" y="2019308"/>
            <a:ext cx="6115050" cy="37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static.autoexpress.co.uk/sites/autoexpressuk/files/styles/gallery/public/new-mini-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16" y="2780928"/>
            <a:ext cx="56102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348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6" name="Picture 12" descr="http://km.support.apple.com/library/APPLE/APPLECARE_ALLGEOS/HT1353/HT1353_3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752" y="3562349"/>
            <a:ext cx="2857500" cy="3295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99592" y="206665"/>
            <a:ext cx="4165931" cy="1345595"/>
          </a:xfrm>
        </p:spPr>
        <p:txBody>
          <a:bodyPr/>
          <a:lstStyle/>
          <a:p>
            <a:r>
              <a:rPr lang="en-GB" dirty="0" smtClean="0"/>
              <a:t>Design Examples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13275" y="530120"/>
            <a:ext cx="7704667" cy="3332816"/>
          </a:xfrm>
        </p:spPr>
        <p:txBody>
          <a:bodyPr/>
          <a:lstStyle/>
          <a:p>
            <a:r>
              <a:rPr lang="en-GB" dirty="0" smtClean="0"/>
              <a:t>Personal Music players</a:t>
            </a:r>
          </a:p>
          <a:p>
            <a:endParaRPr lang="en-GB" dirty="0"/>
          </a:p>
        </p:txBody>
      </p:sp>
      <p:pic>
        <p:nvPicPr>
          <p:cNvPr id="6148" name="Picture 4" descr="http://www.ebcak.com/wp-content/uploads/2008/03/walkman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018" y="62880"/>
            <a:ext cx="323096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avland.co.uk/sony/dne511/dne511silverlrg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374" y="2780928"/>
            <a:ext cx="3104338" cy="199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crime.gr/media/pics/11323-Sony-MZ-R900-L-Portable-Mini-Disc-Player-0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45" y="4412371"/>
            <a:ext cx="3003684" cy="2090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Straight Arrow Connector 8"/>
          <p:cNvCxnSpPr/>
          <p:nvPr/>
        </p:nvCxnSpPr>
        <p:spPr>
          <a:xfrm flipH="1">
            <a:off x="6254728" y="2492896"/>
            <a:ext cx="693536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3067340" y="4378866"/>
            <a:ext cx="1008112" cy="6428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3302400" y="5457653"/>
            <a:ext cx="295232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14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is….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Refusing to accept that the best solution has been found</a:t>
            </a:r>
          </a:p>
          <a:p>
            <a:endParaRPr lang="en-GB" dirty="0"/>
          </a:p>
          <a:p>
            <a:r>
              <a:rPr lang="en-GB" dirty="0" smtClean="0"/>
              <a:t>Demanding the best from your self and your team</a:t>
            </a:r>
          </a:p>
          <a:p>
            <a:endParaRPr lang="en-GB" dirty="0"/>
          </a:p>
          <a:p>
            <a:r>
              <a:rPr lang="en-GB" dirty="0" smtClean="0"/>
              <a:t>Difficult to do well, but incredibly rewarding when you do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440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needed for design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Decision making</a:t>
            </a:r>
          </a:p>
          <a:p>
            <a:endParaRPr lang="en-GB" dirty="0"/>
          </a:p>
          <a:p>
            <a:r>
              <a:rPr lang="en-GB" dirty="0" smtClean="0"/>
              <a:t>Project management</a:t>
            </a:r>
          </a:p>
          <a:p>
            <a:endParaRPr lang="en-GB" dirty="0"/>
          </a:p>
          <a:p>
            <a:r>
              <a:rPr lang="en-GB" dirty="0" smtClean="0"/>
              <a:t>Communication</a:t>
            </a:r>
          </a:p>
          <a:p>
            <a:endParaRPr lang="en-GB" dirty="0"/>
          </a:p>
          <a:p>
            <a:r>
              <a:rPr lang="en-GB" dirty="0" smtClean="0"/>
              <a:t>Collaboration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5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Made up of </a:t>
            </a:r>
            <a:r>
              <a:rPr lang="en-GB" dirty="0" smtClean="0"/>
              <a:t>two </a:t>
            </a:r>
            <a:r>
              <a:rPr lang="en-GB" dirty="0" smtClean="0"/>
              <a:t>parts</a:t>
            </a:r>
          </a:p>
          <a:p>
            <a:pPr lvl="1"/>
            <a:r>
              <a:rPr lang="en-GB" dirty="0" smtClean="0"/>
              <a:t>Part A is a </a:t>
            </a:r>
            <a:r>
              <a:rPr lang="en-GB" dirty="0" smtClean="0"/>
              <a:t>simple component</a:t>
            </a:r>
            <a:endParaRPr lang="en-GB" dirty="0" smtClean="0"/>
          </a:p>
          <a:p>
            <a:pPr lvl="1"/>
            <a:r>
              <a:rPr lang="en-GB" dirty="0" smtClean="0"/>
              <a:t>Part B </a:t>
            </a:r>
            <a:r>
              <a:rPr lang="en-GB" dirty="0" smtClean="0"/>
              <a:t>is a robot arm and grabber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All to be submitted via Moodle.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88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1283</TotalTime>
  <Words>526</Words>
  <Application>Microsoft Office PowerPoint</Application>
  <PresentationFormat>On-screen Show (4:3)</PresentationFormat>
  <Paragraphs>130</Paragraphs>
  <Slides>18</Slides>
  <Notes>6</Notes>
  <HiddenSlides>2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Retrospect</vt:lpstr>
      <vt:lpstr>Photo Editor Photo</vt:lpstr>
      <vt:lpstr>Manufacturing and Materials</vt:lpstr>
      <vt:lpstr>Module Content </vt:lpstr>
      <vt:lpstr>What is Engineering Design?</vt:lpstr>
      <vt:lpstr>How can we know if a design is successful? </vt:lpstr>
      <vt:lpstr>Who do you consider to be a good design engineer? </vt:lpstr>
      <vt:lpstr>James Dyson Foundation</vt:lpstr>
      <vt:lpstr>Concept to Product Process</vt:lpstr>
      <vt:lpstr>Concept to Product</vt:lpstr>
      <vt:lpstr>Problem to device</vt:lpstr>
      <vt:lpstr>Three aspects to design</vt:lpstr>
      <vt:lpstr>Design Exercise</vt:lpstr>
      <vt:lpstr>Three Aspect of Design</vt:lpstr>
      <vt:lpstr>Design Examples – Hand Dryers</vt:lpstr>
      <vt:lpstr>Design Examples - Mini</vt:lpstr>
      <vt:lpstr>Design Examples</vt:lpstr>
      <vt:lpstr>Design is….</vt:lpstr>
      <vt:lpstr>Skills needed for design</vt:lpstr>
      <vt:lpstr>Assignment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78</cp:revision>
  <dcterms:created xsi:type="dcterms:W3CDTF">2013-09-24T08:30:12Z</dcterms:created>
  <dcterms:modified xsi:type="dcterms:W3CDTF">2019-10-03T07:04:11Z</dcterms:modified>
</cp:coreProperties>
</file>