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A53A51-FCC7-330B-B2EE-4D28492B0DF7}" v="160" dt="2025-12-08T09:21:56.0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5BBE71-589D-456A-8AEE-4265E65663F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23BC554-5D1B-4627-A847-9EA72440BABF}">
      <dgm:prSet/>
      <dgm:spPr/>
      <dgm:t>
        <a:bodyPr/>
        <a:lstStyle/>
        <a:p>
          <a:r>
            <a:rPr lang="en-US"/>
            <a:t>Sustainability for the Trend Toward Increased. </a:t>
          </a:r>
        </a:p>
      </dgm:t>
    </dgm:pt>
    <dgm:pt modelId="{C3A76707-F452-4FB9-AC0A-2DE252B610EB}" type="parTrans" cxnId="{1002DC52-EE03-4D2A-BC98-0464B0950F02}">
      <dgm:prSet/>
      <dgm:spPr/>
      <dgm:t>
        <a:bodyPr/>
        <a:lstStyle/>
        <a:p>
          <a:endParaRPr lang="en-US"/>
        </a:p>
      </dgm:t>
    </dgm:pt>
    <dgm:pt modelId="{23FE098F-38DC-4E1C-84E4-CD3D60D8DEF1}" type="sibTrans" cxnId="{1002DC52-EE03-4D2A-BC98-0464B0950F02}">
      <dgm:prSet/>
      <dgm:spPr/>
      <dgm:t>
        <a:bodyPr/>
        <a:lstStyle/>
        <a:p>
          <a:endParaRPr lang="en-US"/>
        </a:p>
      </dgm:t>
    </dgm:pt>
    <dgm:pt modelId="{7909908F-F13B-4E0B-A695-2116116B4773}">
      <dgm:prSet/>
      <dgm:spPr/>
      <dgm:t>
        <a:bodyPr/>
        <a:lstStyle/>
        <a:p>
          <a:r>
            <a:rPr lang="en-US"/>
            <a:t>As a matter of fact, we can see that- "Gen Z and Millennials show preference to environmentally safe brands" (Deloitte 2023). </a:t>
          </a:r>
        </a:p>
      </dgm:t>
    </dgm:pt>
    <dgm:pt modelId="{1DDEAB92-F7F6-4F47-957A-822ED404CDCD}" type="parTrans" cxnId="{8F120C5E-E5C6-4687-BFB0-FF1FDFD8B298}">
      <dgm:prSet/>
      <dgm:spPr/>
      <dgm:t>
        <a:bodyPr/>
        <a:lstStyle/>
        <a:p>
          <a:endParaRPr lang="en-US"/>
        </a:p>
      </dgm:t>
    </dgm:pt>
    <dgm:pt modelId="{6755A8C5-8E1E-40E8-B97D-DA778E10BB6B}" type="sibTrans" cxnId="{8F120C5E-E5C6-4687-BFB0-FF1FDFD8B298}">
      <dgm:prSet/>
      <dgm:spPr/>
      <dgm:t>
        <a:bodyPr/>
        <a:lstStyle/>
        <a:p>
          <a:endParaRPr lang="en-US"/>
        </a:p>
      </dgm:t>
    </dgm:pt>
    <dgm:pt modelId="{A0A28CDC-D419-463C-9B27-D6CB4671840F}">
      <dgm:prSet/>
      <dgm:spPr/>
      <dgm:t>
        <a:bodyPr/>
        <a:lstStyle/>
        <a:p>
          <a:r>
            <a:rPr lang="en-US"/>
            <a:t>Also, demands for organic, less sugar food products and vegan products are on the rise. </a:t>
          </a:r>
        </a:p>
      </dgm:t>
    </dgm:pt>
    <dgm:pt modelId="{81784DD6-7136-4A03-B595-4C2B5843DB14}" type="parTrans" cxnId="{10D69072-D37A-4698-B63D-F564E0D5C75A}">
      <dgm:prSet/>
      <dgm:spPr/>
      <dgm:t>
        <a:bodyPr/>
        <a:lstStyle/>
        <a:p>
          <a:endParaRPr lang="en-US"/>
        </a:p>
      </dgm:t>
    </dgm:pt>
    <dgm:pt modelId="{CF07A233-6944-48A9-8208-3A482FD5AFCC}" type="sibTrans" cxnId="{10D69072-D37A-4698-B63D-F564E0D5C75A}">
      <dgm:prSet/>
      <dgm:spPr/>
      <dgm:t>
        <a:bodyPr/>
        <a:lstStyle/>
        <a:p>
          <a:endParaRPr lang="en-US"/>
        </a:p>
      </dgm:t>
    </dgm:pt>
    <dgm:pt modelId="{9C226A5B-B13A-4AD2-BCC5-548B74A6A6DE}">
      <dgm:prSet/>
      <dgm:spPr/>
      <dgm:t>
        <a:bodyPr/>
        <a:lstStyle/>
        <a:p>
          <a:r>
            <a:rPr lang="en-US"/>
            <a:t>London demographic is backing the Eco-Friendly cafes.</a:t>
          </a:r>
        </a:p>
      </dgm:t>
    </dgm:pt>
    <dgm:pt modelId="{A2873CE9-86AF-4225-BF44-FDB02FCA8A57}" type="parTrans" cxnId="{415C8052-B198-42DA-9780-6875C3F7D1B0}">
      <dgm:prSet/>
      <dgm:spPr/>
      <dgm:t>
        <a:bodyPr/>
        <a:lstStyle/>
        <a:p>
          <a:endParaRPr lang="en-US"/>
        </a:p>
      </dgm:t>
    </dgm:pt>
    <dgm:pt modelId="{99D8BA69-D26F-4ECD-90B2-913C7821D701}" type="sibTrans" cxnId="{415C8052-B198-42DA-9780-6875C3F7D1B0}">
      <dgm:prSet/>
      <dgm:spPr/>
      <dgm:t>
        <a:bodyPr/>
        <a:lstStyle/>
        <a:p>
          <a:endParaRPr lang="en-US"/>
        </a:p>
      </dgm:t>
    </dgm:pt>
    <dgm:pt modelId="{CD17A48F-BB6D-43C6-B6E7-95084327A0E5}" type="pres">
      <dgm:prSet presAssocID="{BE5BBE71-589D-456A-8AEE-4265E65663F8}" presName="root" presStyleCnt="0">
        <dgm:presLayoutVars>
          <dgm:dir/>
          <dgm:resizeHandles val="exact"/>
        </dgm:presLayoutVars>
      </dgm:prSet>
      <dgm:spPr/>
    </dgm:pt>
    <dgm:pt modelId="{6C088CB8-ACDB-46AB-9F59-9AF237AF93EC}" type="pres">
      <dgm:prSet presAssocID="{823BC554-5D1B-4627-A847-9EA72440BABF}" presName="compNode" presStyleCnt="0"/>
      <dgm:spPr/>
    </dgm:pt>
    <dgm:pt modelId="{CC65462F-AB85-4724-96F2-385901F7523A}" type="pres">
      <dgm:prSet presAssocID="{823BC554-5D1B-4627-A847-9EA72440BABF}" presName="bgRect" presStyleLbl="bgShp" presStyleIdx="0" presStyleCnt="4"/>
      <dgm:spPr/>
    </dgm:pt>
    <dgm:pt modelId="{098BF47C-C320-48E7-90AF-4076BC745F72}" type="pres">
      <dgm:prSet presAssocID="{823BC554-5D1B-4627-A847-9EA72440BAB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19143CD3-8F7F-4715-A247-0D5E5BBDDF21}" type="pres">
      <dgm:prSet presAssocID="{823BC554-5D1B-4627-A847-9EA72440BABF}" presName="spaceRect" presStyleCnt="0"/>
      <dgm:spPr/>
    </dgm:pt>
    <dgm:pt modelId="{AE8BED59-9230-4360-86F2-10D36DCA861A}" type="pres">
      <dgm:prSet presAssocID="{823BC554-5D1B-4627-A847-9EA72440BABF}" presName="parTx" presStyleLbl="revTx" presStyleIdx="0" presStyleCnt="4">
        <dgm:presLayoutVars>
          <dgm:chMax val="0"/>
          <dgm:chPref val="0"/>
        </dgm:presLayoutVars>
      </dgm:prSet>
      <dgm:spPr/>
    </dgm:pt>
    <dgm:pt modelId="{D1EF0DC3-06BA-4E86-9284-C662D800A322}" type="pres">
      <dgm:prSet presAssocID="{23FE098F-38DC-4E1C-84E4-CD3D60D8DEF1}" presName="sibTrans" presStyleCnt="0"/>
      <dgm:spPr/>
    </dgm:pt>
    <dgm:pt modelId="{64C11F42-00EB-4591-B03C-919472B069E9}" type="pres">
      <dgm:prSet presAssocID="{7909908F-F13B-4E0B-A695-2116116B4773}" presName="compNode" presStyleCnt="0"/>
      <dgm:spPr/>
    </dgm:pt>
    <dgm:pt modelId="{8B9A9D1E-18D0-4F90-AFA8-405FCFCA108A}" type="pres">
      <dgm:prSet presAssocID="{7909908F-F13B-4E0B-A695-2116116B4773}" presName="bgRect" presStyleLbl="bgShp" presStyleIdx="1" presStyleCnt="4"/>
      <dgm:spPr/>
    </dgm:pt>
    <dgm:pt modelId="{8F0B414E-935E-4C28-B5D3-6AAC96847015}" type="pres">
      <dgm:prSet presAssocID="{7909908F-F13B-4E0B-A695-2116116B477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 Sign"/>
        </a:ext>
      </dgm:extLst>
    </dgm:pt>
    <dgm:pt modelId="{C8C44CFB-AF79-4A9D-83BE-79D05E01160D}" type="pres">
      <dgm:prSet presAssocID="{7909908F-F13B-4E0B-A695-2116116B4773}" presName="spaceRect" presStyleCnt="0"/>
      <dgm:spPr/>
    </dgm:pt>
    <dgm:pt modelId="{ADFB303F-84CC-435A-B88B-CB98ABEB6F5D}" type="pres">
      <dgm:prSet presAssocID="{7909908F-F13B-4E0B-A695-2116116B4773}" presName="parTx" presStyleLbl="revTx" presStyleIdx="1" presStyleCnt="4">
        <dgm:presLayoutVars>
          <dgm:chMax val="0"/>
          <dgm:chPref val="0"/>
        </dgm:presLayoutVars>
      </dgm:prSet>
      <dgm:spPr/>
    </dgm:pt>
    <dgm:pt modelId="{6E8620A5-99D5-4C31-B932-563A6A30FDA2}" type="pres">
      <dgm:prSet presAssocID="{6755A8C5-8E1E-40E8-B97D-DA778E10BB6B}" presName="sibTrans" presStyleCnt="0"/>
      <dgm:spPr/>
    </dgm:pt>
    <dgm:pt modelId="{4D26ADE0-3D5B-4C06-8D8E-0C82DEC8019E}" type="pres">
      <dgm:prSet presAssocID="{A0A28CDC-D419-463C-9B27-D6CB4671840F}" presName="compNode" presStyleCnt="0"/>
      <dgm:spPr/>
    </dgm:pt>
    <dgm:pt modelId="{0BDF13C1-C7E4-4F25-9274-4E39711DEC56}" type="pres">
      <dgm:prSet presAssocID="{A0A28CDC-D419-463C-9B27-D6CB4671840F}" presName="bgRect" presStyleLbl="bgShp" presStyleIdx="2" presStyleCnt="4"/>
      <dgm:spPr/>
    </dgm:pt>
    <dgm:pt modelId="{B6E52175-8346-411A-9AA4-6A89A9F16CD2}" type="pres">
      <dgm:prSet presAssocID="{A0A28CDC-D419-463C-9B27-D6CB4671840F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rries"/>
        </a:ext>
      </dgm:extLst>
    </dgm:pt>
    <dgm:pt modelId="{07460D79-C80D-4B4C-A358-5AD1FC85A616}" type="pres">
      <dgm:prSet presAssocID="{A0A28CDC-D419-463C-9B27-D6CB4671840F}" presName="spaceRect" presStyleCnt="0"/>
      <dgm:spPr/>
    </dgm:pt>
    <dgm:pt modelId="{213674CC-AA0B-4A1A-90DD-3F4815827A58}" type="pres">
      <dgm:prSet presAssocID="{A0A28CDC-D419-463C-9B27-D6CB4671840F}" presName="parTx" presStyleLbl="revTx" presStyleIdx="2" presStyleCnt="4">
        <dgm:presLayoutVars>
          <dgm:chMax val="0"/>
          <dgm:chPref val="0"/>
        </dgm:presLayoutVars>
      </dgm:prSet>
      <dgm:spPr/>
    </dgm:pt>
    <dgm:pt modelId="{80BDC34B-58C2-4363-AC09-BF75FAEC5E8F}" type="pres">
      <dgm:prSet presAssocID="{CF07A233-6944-48A9-8208-3A482FD5AFCC}" presName="sibTrans" presStyleCnt="0"/>
      <dgm:spPr/>
    </dgm:pt>
    <dgm:pt modelId="{B5F12EF6-C834-4CC0-8C79-1E00D01D573E}" type="pres">
      <dgm:prSet presAssocID="{9C226A5B-B13A-4AD2-BCC5-548B74A6A6DE}" presName="compNode" presStyleCnt="0"/>
      <dgm:spPr/>
    </dgm:pt>
    <dgm:pt modelId="{02507B23-77E9-4E8A-9C98-0C0A27C3E62A}" type="pres">
      <dgm:prSet presAssocID="{9C226A5B-B13A-4AD2-BCC5-548B74A6A6DE}" presName="bgRect" presStyleLbl="bgShp" presStyleIdx="3" presStyleCnt="4"/>
      <dgm:spPr/>
    </dgm:pt>
    <dgm:pt modelId="{D2E1042A-A901-4B4C-876E-8770239E5D78}" type="pres">
      <dgm:prSet presAssocID="{9C226A5B-B13A-4AD2-BCC5-548B74A6A6D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7CCA060C-24CF-4ACA-B3B5-1DA1BD3386D1}" type="pres">
      <dgm:prSet presAssocID="{9C226A5B-B13A-4AD2-BCC5-548B74A6A6DE}" presName="spaceRect" presStyleCnt="0"/>
      <dgm:spPr/>
    </dgm:pt>
    <dgm:pt modelId="{0EEA41E6-18F7-461D-889E-F6E382226F55}" type="pres">
      <dgm:prSet presAssocID="{9C226A5B-B13A-4AD2-BCC5-548B74A6A6DE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98BF723-A3AD-402E-B68D-FC72F36935A0}" type="presOf" srcId="{823BC554-5D1B-4627-A847-9EA72440BABF}" destId="{AE8BED59-9230-4360-86F2-10D36DCA861A}" srcOrd="0" destOrd="0" presId="urn:microsoft.com/office/officeart/2018/2/layout/IconVerticalSolidList"/>
    <dgm:cxn modelId="{755CD637-21B8-4495-A67C-FA7F8793BE5A}" type="presOf" srcId="{9C226A5B-B13A-4AD2-BCC5-548B74A6A6DE}" destId="{0EEA41E6-18F7-461D-889E-F6E382226F55}" srcOrd="0" destOrd="0" presId="urn:microsoft.com/office/officeart/2018/2/layout/IconVerticalSolidList"/>
    <dgm:cxn modelId="{8F120C5E-E5C6-4687-BFB0-FF1FDFD8B298}" srcId="{BE5BBE71-589D-456A-8AEE-4265E65663F8}" destId="{7909908F-F13B-4E0B-A695-2116116B4773}" srcOrd="1" destOrd="0" parTransId="{1DDEAB92-F7F6-4F47-957A-822ED404CDCD}" sibTransId="{6755A8C5-8E1E-40E8-B97D-DA778E10BB6B}"/>
    <dgm:cxn modelId="{4414846A-0C57-464C-9AE5-09DC54A8C830}" type="presOf" srcId="{BE5BBE71-589D-456A-8AEE-4265E65663F8}" destId="{CD17A48F-BB6D-43C6-B6E7-95084327A0E5}" srcOrd="0" destOrd="0" presId="urn:microsoft.com/office/officeart/2018/2/layout/IconVerticalSolidList"/>
    <dgm:cxn modelId="{415C8052-B198-42DA-9780-6875C3F7D1B0}" srcId="{BE5BBE71-589D-456A-8AEE-4265E65663F8}" destId="{9C226A5B-B13A-4AD2-BCC5-548B74A6A6DE}" srcOrd="3" destOrd="0" parTransId="{A2873CE9-86AF-4225-BF44-FDB02FCA8A57}" sibTransId="{99D8BA69-D26F-4ECD-90B2-913C7821D701}"/>
    <dgm:cxn modelId="{10D69072-D37A-4698-B63D-F564E0D5C75A}" srcId="{BE5BBE71-589D-456A-8AEE-4265E65663F8}" destId="{A0A28CDC-D419-463C-9B27-D6CB4671840F}" srcOrd="2" destOrd="0" parTransId="{81784DD6-7136-4A03-B595-4C2B5843DB14}" sibTransId="{CF07A233-6944-48A9-8208-3A482FD5AFCC}"/>
    <dgm:cxn modelId="{1002DC52-EE03-4D2A-BC98-0464B0950F02}" srcId="{BE5BBE71-589D-456A-8AEE-4265E65663F8}" destId="{823BC554-5D1B-4627-A847-9EA72440BABF}" srcOrd="0" destOrd="0" parTransId="{C3A76707-F452-4FB9-AC0A-2DE252B610EB}" sibTransId="{23FE098F-38DC-4E1C-84E4-CD3D60D8DEF1}"/>
    <dgm:cxn modelId="{EE41737F-5FDA-4D3D-B927-0D3485598AA3}" type="presOf" srcId="{7909908F-F13B-4E0B-A695-2116116B4773}" destId="{ADFB303F-84CC-435A-B88B-CB98ABEB6F5D}" srcOrd="0" destOrd="0" presId="urn:microsoft.com/office/officeart/2018/2/layout/IconVerticalSolidList"/>
    <dgm:cxn modelId="{64199999-45AD-4D6B-A975-2DE633F89B31}" type="presOf" srcId="{A0A28CDC-D419-463C-9B27-D6CB4671840F}" destId="{213674CC-AA0B-4A1A-90DD-3F4815827A58}" srcOrd="0" destOrd="0" presId="urn:microsoft.com/office/officeart/2018/2/layout/IconVerticalSolidList"/>
    <dgm:cxn modelId="{4A46FF53-1244-4BB8-9AD8-A9E091A31D88}" type="presParOf" srcId="{CD17A48F-BB6D-43C6-B6E7-95084327A0E5}" destId="{6C088CB8-ACDB-46AB-9F59-9AF237AF93EC}" srcOrd="0" destOrd="0" presId="urn:microsoft.com/office/officeart/2018/2/layout/IconVerticalSolidList"/>
    <dgm:cxn modelId="{F63F604F-73EE-4C1D-8C6B-AF9C9F271CC5}" type="presParOf" srcId="{6C088CB8-ACDB-46AB-9F59-9AF237AF93EC}" destId="{CC65462F-AB85-4724-96F2-385901F7523A}" srcOrd="0" destOrd="0" presId="urn:microsoft.com/office/officeart/2018/2/layout/IconVerticalSolidList"/>
    <dgm:cxn modelId="{CF30A09B-99BF-436D-8CFD-4C46013079A7}" type="presParOf" srcId="{6C088CB8-ACDB-46AB-9F59-9AF237AF93EC}" destId="{098BF47C-C320-48E7-90AF-4076BC745F72}" srcOrd="1" destOrd="0" presId="urn:microsoft.com/office/officeart/2018/2/layout/IconVerticalSolidList"/>
    <dgm:cxn modelId="{6B03B65F-CDA0-47CF-880C-578961E1B101}" type="presParOf" srcId="{6C088CB8-ACDB-46AB-9F59-9AF237AF93EC}" destId="{19143CD3-8F7F-4715-A247-0D5E5BBDDF21}" srcOrd="2" destOrd="0" presId="urn:microsoft.com/office/officeart/2018/2/layout/IconVerticalSolidList"/>
    <dgm:cxn modelId="{F096F985-1138-48A6-A60E-464D2174ADFC}" type="presParOf" srcId="{6C088CB8-ACDB-46AB-9F59-9AF237AF93EC}" destId="{AE8BED59-9230-4360-86F2-10D36DCA861A}" srcOrd="3" destOrd="0" presId="urn:microsoft.com/office/officeart/2018/2/layout/IconVerticalSolidList"/>
    <dgm:cxn modelId="{CA9F2850-4CEC-4F73-B627-0EF2BFD79305}" type="presParOf" srcId="{CD17A48F-BB6D-43C6-B6E7-95084327A0E5}" destId="{D1EF0DC3-06BA-4E86-9284-C662D800A322}" srcOrd="1" destOrd="0" presId="urn:microsoft.com/office/officeart/2018/2/layout/IconVerticalSolidList"/>
    <dgm:cxn modelId="{343E49AC-9F57-4FA6-9768-E1C64F4CB6EE}" type="presParOf" srcId="{CD17A48F-BB6D-43C6-B6E7-95084327A0E5}" destId="{64C11F42-00EB-4591-B03C-919472B069E9}" srcOrd="2" destOrd="0" presId="urn:microsoft.com/office/officeart/2018/2/layout/IconVerticalSolidList"/>
    <dgm:cxn modelId="{2FDEC798-DEDA-46AF-B282-A270C296BAC2}" type="presParOf" srcId="{64C11F42-00EB-4591-B03C-919472B069E9}" destId="{8B9A9D1E-18D0-4F90-AFA8-405FCFCA108A}" srcOrd="0" destOrd="0" presId="urn:microsoft.com/office/officeart/2018/2/layout/IconVerticalSolidList"/>
    <dgm:cxn modelId="{54CA6B6A-DFCC-4B24-8411-2AC23BA59CCC}" type="presParOf" srcId="{64C11F42-00EB-4591-B03C-919472B069E9}" destId="{8F0B414E-935E-4C28-B5D3-6AAC96847015}" srcOrd="1" destOrd="0" presId="urn:microsoft.com/office/officeart/2018/2/layout/IconVerticalSolidList"/>
    <dgm:cxn modelId="{87426152-C621-4E30-99D1-63A8B1C4F181}" type="presParOf" srcId="{64C11F42-00EB-4591-B03C-919472B069E9}" destId="{C8C44CFB-AF79-4A9D-83BE-79D05E01160D}" srcOrd="2" destOrd="0" presId="urn:microsoft.com/office/officeart/2018/2/layout/IconVerticalSolidList"/>
    <dgm:cxn modelId="{B77637D5-8045-4624-A7EA-DAB11065E8E3}" type="presParOf" srcId="{64C11F42-00EB-4591-B03C-919472B069E9}" destId="{ADFB303F-84CC-435A-B88B-CB98ABEB6F5D}" srcOrd="3" destOrd="0" presId="urn:microsoft.com/office/officeart/2018/2/layout/IconVerticalSolidList"/>
    <dgm:cxn modelId="{B4EB8792-F1AB-4A34-98D4-6EC8712824E3}" type="presParOf" srcId="{CD17A48F-BB6D-43C6-B6E7-95084327A0E5}" destId="{6E8620A5-99D5-4C31-B932-563A6A30FDA2}" srcOrd="3" destOrd="0" presId="urn:microsoft.com/office/officeart/2018/2/layout/IconVerticalSolidList"/>
    <dgm:cxn modelId="{7FE377FA-D795-4F4F-866D-0898E83F44C2}" type="presParOf" srcId="{CD17A48F-BB6D-43C6-B6E7-95084327A0E5}" destId="{4D26ADE0-3D5B-4C06-8D8E-0C82DEC8019E}" srcOrd="4" destOrd="0" presId="urn:microsoft.com/office/officeart/2018/2/layout/IconVerticalSolidList"/>
    <dgm:cxn modelId="{8615FD82-A816-4693-A2CE-EABCC53F6CA2}" type="presParOf" srcId="{4D26ADE0-3D5B-4C06-8D8E-0C82DEC8019E}" destId="{0BDF13C1-C7E4-4F25-9274-4E39711DEC56}" srcOrd="0" destOrd="0" presId="urn:microsoft.com/office/officeart/2018/2/layout/IconVerticalSolidList"/>
    <dgm:cxn modelId="{0FB025B7-A6EA-4565-AE27-2BD2352A1EB2}" type="presParOf" srcId="{4D26ADE0-3D5B-4C06-8D8E-0C82DEC8019E}" destId="{B6E52175-8346-411A-9AA4-6A89A9F16CD2}" srcOrd="1" destOrd="0" presId="urn:microsoft.com/office/officeart/2018/2/layout/IconVerticalSolidList"/>
    <dgm:cxn modelId="{3E8F80C8-5ED0-4450-8C8F-89D1FE00D37C}" type="presParOf" srcId="{4D26ADE0-3D5B-4C06-8D8E-0C82DEC8019E}" destId="{07460D79-C80D-4B4C-A358-5AD1FC85A616}" srcOrd="2" destOrd="0" presId="urn:microsoft.com/office/officeart/2018/2/layout/IconVerticalSolidList"/>
    <dgm:cxn modelId="{76990B6E-29C0-4D48-9E73-BB82DB5133C8}" type="presParOf" srcId="{4D26ADE0-3D5B-4C06-8D8E-0C82DEC8019E}" destId="{213674CC-AA0B-4A1A-90DD-3F4815827A58}" srcOrd="3" destOrd="0" presId="urn:microsoft.com/office/officeart/2018/2/layout/IconVerticalSolidList"/>
    <dgm:cxn modelId="{E835F92F-025B-4119-9898-F24B790B7E21}" type="presParOf" srcId="{CD17A48F-BB6D-43C6-B6E7-95084327A0E5}" destId="{80BDC34B-58C2-4363-AC09-BF75FAEC5E8F}" srcOrd="5" destOrd="0" presId="urn:microsoft.com/office/officeart/2018/2/layout/IconVerticalSolidList"/>
    <dgm:cxn modelId="{650A1583-65E1-45A6-854C-D125302512E3}" type="presParOf" srcId="{CD17A48F-BB6D-43C6-B6E7-95084327A0E5}" destId="{B5F12EF6-C834-4CC0-8C79-1E00D01D573E}" srcOrd="6" destOrd="0" presId="urn:microsoft.com/office/officeart/2018/2/layout/IconVerticalSolidList"/>
    <dgm:cxn modelId="{67C86435-6B6A-4EF7-A6B8-A51C6CD5771F}" type="presParOf" srcId="{B5F12EF6-C834-4CC0-8C79-1E00D01D573E}" destId="{02507B23-77E9-4E8A-9C98-0C0A27C3E62A}" srcOrd="0" destOrd="0" presId="urn:microsoft.com/office/officeart/2018/2/layout/IconVerticalSolidList"/>
    <dgm:cxn modelId="{1F1B0028-C703-4089-8E55-7F6F3E12594A}" type="presParOf" srcId="{B5F12EF6-C834-4CC0-8C79-1E00D01D573E}" destId="{D2E1042A-A901-4B4C-876E-8770239E5D78}" srcOrd="1" destOrd="0" presId="urn:microsoft.com/office/officeart/2018/2/layout/IconVerticalSolidList"/>
    <dgm:cxn modelId="{FD2D3ABE-B38E-4EB9-9A37-CE1CF1CFE911}" type="presParOf" srcId="{B5F12EF6-C834-4CC0-8C79-1E00D01D573E}" destId="{7CCA060C-24CF-4ACA-B3B5-1DA1BD3386D1}" srcOrd="2" destOrd="0" presId="urn:microsoft.com/office/officeart/2018/2/layout/IconVerticalSolidList"/>
    <dgm:cxn modelId="{99F87109-1AE8-49BE-BD4E-B3E3427DB6CC}" type="presParOf" srcId="{B5F12EF6-C834-4CC0-8C79-1E00D01D573E}" destId="{0EEA41E6-18F7-461D-889E-F6E382226F5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65462F-AB85-4724-96F2-385901F7523A}">
      <dsp:nvSpPr>
        <dsp:cNvPr id="0" name=""/>
        <dsp:cNvSpPr/>
      </dsp:nvSpPr>
      <dsp:spPr>
        <a:xfrm>
          <a:off x="0" y="1698"/>
          <a:ext cx="9618133" cy="86107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8BF47C-C320-48E7-90AF-4076BC745F72}">
      <dsp:nvSpPr>
        <dsp:cNvPr id="0" name=""/>
        <dsp:cNvSpPr/>
      </dsp:nvSpPr>
      <dsp:spPr>
        <a:xfrm>
          <a:off x="260473" y="195439"/>
          <a:ext cx="473588" cy="4735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8BED59-9230-4360-86F2-10D36DCA861A}">
      <dsp:nvSpPr>
        <dsp:cNvPr id="0" name=""/>
        <dsp:cNvSpPr/>
      </dsp:nvSpPr>
      <dsp:spPr>
        <a:xfrm>
          <a:off x="994536" y="1698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Sustainability for the Trend Toward Increased. </a:t>
          </a:r>
        </a:p>
      </dsp:txBody>
      <dsp:txXfrm>
        <a:off x="994536" y="1698"/>
        <a:ext cx="8623596" cy="861070"/>
      </dsp:txXfrm>
    </dsp:sp>
    <dsp:sp modelId="{8B9A9D1E-18D0-4F90-AFA8-405FCFCA108A}">
      <dsp:nvSpPr>
        <dsp:cNvPr id="0" name=""/>
        <dsp:cNvSpPr/>
      </dsp:nvSpPr>
      <dsp:spPr>
        <a:xfrm>
          <a:off x="0" y="1078036"/>
          <a:ext cx="9618133" cy="86107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0B414E-935E-4C28-B5D3-6AAC96847015}">
      <dsp:nvSpPr>
        <dsp:cNvPr id="0" name=""/>
        <dsp:cNvSpPr/>
      </dsp:nvSpPr>
      <dsp:spPr>
        <a:xfrm>
          <a:off x="260473" y="1271777"/>
          <a:ext cx="473588" cy="4735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FB303F-84CC-435A-B88B-CB98ABEB6F5D}">
      <dsp:nvSpPr>
        <dsp:cNvPr id="0" name=""/>
        <dsp:cNvSpPr/>
      </dsp:nvSpPr>
      <dsp:spPr>
        <a:xfrm>
          <a:off x="994536" y="1078036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As a matter of fact, we can see that- "Gen Z and Millennials show preference to environmentally safe brands" (Deloitte 2023). </a:t>
          </a:r>
        </a:p>
      </dsp:txBody>
      <dsp:txXfrm>
        <a:off x="994536" y="1078036"/>
        <a:ext cx="8623596" cy="861070"/>
      </dsp:txXfrm>
    </dsp:sp>
    <dsp:sp modelId="{0BDF13C1-C7E4-4F25-9274-4E39711DEC56}">
      <dsp:nvSpPr>
        <dsp:cNvPr id="0" name=""/>
        <dsp:cNvSpPr/>
      </dsp:nvSpPr>
      <dsp:spPr>
        <a:xfrm>
          <a:off x="0" y="2154374"/>
          <a:ext cx="9618133" cy="86107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E52175-8346-411A-9AA4-6A89A9F16CD2}">
      <dsp:nvSpPr>
        <dsp:cNvPr id="0" name=""/>
        <dsp:cNvSpPr/>
      </dsp:nvSpPr>
      <dsp:spPr>
        <a:xfrm>
          <a:off x="260473" y="2348115"/>
          <a:ext cx="473588" cy="4735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3674CC-AA0B-4A1A-90DD-3F4815827A58}">
      <dsp:nvSpPr>
        <dsp:cNvPr id="0" name=""/>
        <dsp:cNvSpPr/>
      </dsp:nvSpPr>
      <dsp:spPr>
        <a:xfrm>
          <a:off x="994536" y="2154374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Also, demands for organic, less sugar food products and vegan products are on the rise. </a:t>
          </a:r>
        </a:p>
      </dsp:txBody>
      <dsp:txXfrm>
        <a:off x="994536" y="2154374"/>
        <a:ext cx="8623596" cy="861070"/>
      </dsp:txXfrm>
    </dsp:sp>
    <dsp:sp modelId="{02507B23-77E9-4E8A-9C98-0C0A27C3E62A}">
      <dsp:nvSpPr>
        <dsp:cNvPr id="0" name=""/>
        <dsp:cNvSpPr/>
      </dsp:nvSpPr>
      <dsp:spPr>
        <a:xfrm>
          <a:off x="0" y="3230712"/>
          <a:ext cx="9618133" cy="86107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E1042A-A901-4B4C-876E-8770239E5D78}">
      <dsp:nvSpPr>
        <dsp:cNvPr id="0" name=""/>
        <dsp:cNvSpPr/>
      </dsp:nvSpPr>
      <dsp:spPr>
        <a:xfrm>
          <a:off x="260473" y="3424453"/>
          <a:ext cx="473588" cy="47358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EA41E6-18F7-461D-889E-F6E382226F55}">
      <dsp:nvSpPr>
        <dsp:cNvPr id="0" name=""/>
        <dsp:cNvSpPr/>
      </dsp:nvSpPr>
      <dsp:spPr>
        <a:xfrm>
          <a:off x="994536" y="3230712"/>
          <a:ext cx="8623596" cy="861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30" tIns="91130" rIns="91130" bIns="9113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London demographic is backing the Eco-Friendly cafes.</a:t>
          </a:r>
        </a:p>
      </dsp:txBody>
      <dsp:txXfrm>
        <a:off x="994536" y="3230712"/>
        <a:ext cx="8623596" cy="8610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C10F13-A360-4993-A3D7-747EA02B2697}" type="datetimeFigureOut">
              <a:t>12/8/2025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AD7E09-6DAD-402A-9407-E36BFED80B3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019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111111"/>
                </a:solidFill>
              </a:rPr>
              <a:t>Welcome to my pitch for </a:t>
            </a:r>
            <a:r>
              <a:rPr lang="en-US" dirty="0" err="1">
                <a:solidFill>
                  <a:srgbClr val="111111"/>
                </a:solidFill>
              </a:rPr>
              <a:t>EcoSip</a:t>
            </a:r>
            <a:r>
              <a:rPr lang="en-US" dirty="0">
                <a:solidFill>
                  <a:srgbClr val="111111"/>
                </a:solidFill>
              </a:rPr>
              <a:t> Refill Cafe, an environmentally conscious start up for the London food and beverage industry.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The idea to address the increasing expectations of society in terms of sustainability, waste reduction and ethical consumption.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During this presentation, I will describe the idea for business, external environment, our marketing strategies, and financial needs.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The goal is to show how </a:t>
            </a:r>
            <a:r>
              <a:rPr lang="en-US" dirty="0" err="1">
                <a:solidFill>
                  <a:srgbClr val="111111"/>
                </a:solidFill>
              </a:rPr>
              <a:t>EcoSip</a:t>
            </a:r>
            <a:r>
              <a:rPr lang="en-US" dirty="0">
                <a:solidFill>
                  <a:srgbClr val="111111"/>
                </a:solidFill>
              </a:rPr>
              <a:t> fits into the growing arena of sustainable cafes to provide a commercially viable model with relevant industry research attached.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AD7E09-6DAD-402A-9407-E36BFED80B30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409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solidFill>
                  <a:srgbClr val="111111"/>
                </a:solidFill>
              </a:rPr>
              <a:t>EcoSip</a:t>
            </a:r>
            <a:r>
              <a:rPr lang="en-US" dirty="0">
                <a:solidFill>
                  <a:srgbClr val="111111"/>
                </a:solidFill>
              </a:rPr>
              <a:t> Refill Cafe is used to circular consumption model, that encourages customers to use reusable cups and containers.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This approach is in accordance with consumer trends in the UK which shows growing support for businesses implementing sustainable </a:t>
            </a:r>
            <a:r>
              <a:rPr lang="en-US" dirty="0" err="1">
                <a:solidFill>
                  <a:srgbClr val="111111"/>
                </a:solidFill>
              </a:rPr>
              <a:t>practises</a:t>
            </a:r>
            <a:r>
              <a:rPr lang="en-US" dirty="0">
                <a:solidFill>
                  <a:srgbClr val="111111"/>
                </a:solidFill>
              </a:rPr>
              <a:t>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Operating as the private limited company can introduce a telemark of protecting personal assets; while the flat team structure makes operations efficient and cost-effective.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The value proposition of the cafe is high quality beverages coupled with environmental responsibility, which still remains a significant motivator for younger urban demographics.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AD7E09-6DAD-402A-9407-E36BFED80B30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9420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111111"/>
                </a:solidFill>
              </a:rPr>
              <a:t>The political situation in the UK is generally good for </a:t>
            </a:r>
            <a:r>
              <a:rPr lang="en-US" dirty="0" err="1">
                <a:solidFill>
                  <a:srgbClr val="111111"/>
                </a:solidFill>
              </a:rPr>
              <a:t>EcoSip</a:t>
            </a:r>
            <a:r>
              <a:rPr lang="en-US" dirty="0">
                <a:solidFill>
                  <a:srgbClr val="111111"/>
                </a:solidFill>
              </a:rPr>
              <a:t>, in particular the long-term commitment of the government to cut single-use plastics.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London boroughs have also introduced incentives for businesses to adopt sustainable models, as this will lead to more opportunities to save costs and obtain brand legitimacy.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This conducive political landscape looses the barriers to market entry and helps </a:t>
            </a:r>
            <a:r>
              <a:rPr lang="en-US" dirty="0" err="1">
                <a:solidFill>
                  <a:srgbClr val="111111"/>
                </a:solidFill>
              </a:rPr>
              <a:t>EcoSip</a:t>
            </a:r>
            <a:r>
              <a:rPr lang="en-US" dirty="0">
                <a:solidFill>
                  <a:srgbClr val="111111"/>
                </a:solidFill>
              </a:rPr>
              <a:t> position itself as being a compliant and environmentally responsible enterprise in line with national goals of sustainability.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AD7E09-6DAD-402A-9407-E36BFED80B30}" type="slidenum"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042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111111"/>
                </a:solidFill>
              </a:rPr>
              <a:t>The economic environment is challenging and full of opportunities.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Inflation has caused an increase in the cost of </a:t>
            </a:r>
            <a:r>
              <a:rPr lang="en-US" dirty="0" err="1">
                <a:solidFill>
                  <a:srgbClr val="111111"/>
                </a:solidFill>
              </a:rPr>
              <a:t>labour</a:t>
            </a:r>
            <a:r>
              <a:rPr lang="en-US" dirty="0">
                <a:solidFill>
                  <a:srgbClr val="111111"/>
                </a:solidFill>
              </a:rPr>
              <a:t> and raw materials, as well as utilities, and for an efficient budget.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However, the UK cafe industry continues to demonstrate that there is a strong consumer demand, in particular by professionals and students.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Research has shown that consumers are more ready to pay higher prices for sustainable and ethically produced products, which is how </a:t>
            </a:r>
            <a:r>
              <a:rPr lang="en-US" dirty="0" err="1">
                <a:solidFill>
                  <a:srgbClr val="111111"/>
                </a:solidFill>
              </a:rPr>
              <a:t>EcoSip</a:t>
            </a:r>
            <a:r>
              <a:rPr lang="en-US" dirty="0">
                <a:solidFill>
                  <a:srgbClr val="111111"/>
                </a:solidFill>
              </a:rPr>
              <a:t> can be value-based about premium pricing.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Careful financial planning will assist in relieving pressure from the London operational costs.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AD7E09-6DAD-402A-9407-E36BFED80B30}" type="slidenum"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5637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solidFill>
                  <a:srgbClr val="111111"/>
                </a:solidFill>
              </a:rPr>
              <a:t>EcoSip</a:t>
            </a:r>
            <a:r>
              <a:rPr lang="en-US" dirty="0">
                <a:solidFill>
                  <a:srgbClr val="111111"/>
                </a:solidFill>
              </a:rPr>
              <a:t> is very well received from the social atmosphere.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Young consumers have gained into brands that are responsible for the environment.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London is perceived as one of the most sustainable markets in the U. K. Demand for healthier food, vegan and organic continues to grow.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This is the right time for </a:t>
            </a:r>
            <a:r>
              <a:rPr lang="en-US" dirty="0" err="1">
                <a:solidFill>
                  <a:srgbClr val="111111"/>
                </a:solidFill>
              </a:rPr>
              <a:t>EcoSip's</a:t>
            </a:r>
            <a:r>
              <a:rPr lang="en-US" dirty="0">
                <a:solidFill>
                  <a:srgbClr val="111111"/>
                </a:solidFill>
              </a:rPr>
              <a:t> menu product offering.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Social nature creates some demand but also cause loyal customer base that also reflects business that have a sustainable image.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AD7E09-6DAD-402A-9407-E36BFED80B30}" type="slidenum"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304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solidFill>
                  <a:srgbClr val="111111"/>
                </a:solidFill>
              </a:rPr>
              <a:t>Technology plays an important part of the modern hospitality industry.</a:t>
            </a:r>
            <a:r>
              <a:rPr lang="en-US" dirty="0"/>
              <a:t> </a:t>
            </a:r>
            <a:r>
              <a:rPr lang="en-US">
                <a:solidFill>
                  <a:srgbClr val="111111"/>
                </a:solidFill>
              </a:rPr>
              <a:t>The majority of consumers give tremendous importance to ease, speedy services and digital payment options and so it only seemed catchy for </a:t>
            </a:r>
            <a:r>
              <a:rPr lang="en-US" err="1">
                <a:solidFill>
                  <a:srgbClr val="111111"/>
                </a:solidFill>
              </a:rPr>
              <a:t>EcoSip's</a:t>
            </a:r>
            <a:r>
              <a:rPr lang="en-US">
                <a:solidFill>
                  <a:srgbClr val="111111"/>
                </a:solidFill>
              </a:rPr>
              <a:t> service model.</a:t>
            </a:r>
            <a:r>
              <a:rPr lang="en-US" dirty="0"/>
              <a:t> </a:t>
            </a:r>
            <a:r>
              <a:rPr lang="en-US">
                <a:solidFill>
                  <a:srgbClr val="111111"/>
                </a:solidFill>
              </a:rPr>
              <a:t>Our simple online ordering system not only would work towards making the queue shorter but improving the service experience.</a:t>
            </a:r>
            <a:r>
              <a:rPr lang="en-US" dirty="0"/>
              <a:t> </a:t>
            </a:r>
            <a:r>
              <a:rPr lang="en-US">
                <a:solidFill>
                  <a:srgbClr val="111111"/>
                </a:solidFill>
              </a:rPr>
              <a:t>Sustainability-focused digital actions, actionable items that aim at traceability in the context of re-used containers and offering rewards would allow improving customer engagement and customer differentiation to become achievable within a cyber concept without that much effort.</a:t>
            </a:r>
            <a:r>
              <a:rPr lang="en-US" dirty="0"/>
              <a:t> </a:t>
            </a:r>
            <a:br>
              <a:rPr lang="en-US" dirty="0">
                <a:cs typeface="+mn-lt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AD7E09-6DAD-402A-9407-E36BFED80B30}" type="slidenum"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03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111111"/>
                </a:solidFill>
              </a:rPr>
              <a:t>Environment considerations have been at the core the business ethos of </a:t>
            </a:r>
            <a:r>
              <a:rPr lang="en-US" dirty="0" err="1">
                <a:solidFill>
                  <a:srgbClr val="111111"/>
                </a:solidFill>
              </a:rPr>
              <a:t>EcoSip</a:t>
            </a:r>
            <a:r>
              <a:rPr lang="en-US" dirty="0">
                <a:solidFill>
                  <a:srgbClr val="111111"/>
                </a:solidFill>
              </a:rPr>
              <a:t>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As the UK moves towards net zero targets, customers, and regulators alike, have been demonstrating growing appreciation of those businesses that are lowering waste and emissions.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The refill model has a substantial impact on the problem of packaging waste by </a:t>
            </a:r>
            <a:r>
              <a:rPr lang="en-US" dirty="0" err="1">
                <a:solidFill>
                  <a:srgbClr val="111111"/>
                </a:solidFill>
              </a:rPr>
              <a:t>minimising</a:t>
            </a:r>
            <a:r>
              <a:rPr lang="en-US" dirty="0">
                <a:solidFill>
                  <a:srgbClr val="111111"/>
                </a:solidFill>
              </a:rPr>
              <a:t> the impact on the environment while also saving money in terms of long-term waste management costs.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Brand reputation is also increased by marketing the cafe as an environmentally responsible business, for the number of people who appreciate sustainability.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AD7E09-6DAD-402A-9407-E36BFED80B30}" type="slidenum"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2625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111111"/>
                </a:solidFill>
              </a:rPr>
              <a:t>To almost restore the two finance options, the marketing strategy has based it on all 7P's systems.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The product aims to ensure the last one, which is that of sustainability and quality, and then finally the pricing strategy - a feature that respects the willingness of the public in terms of them being costly if they want eco-friendly products.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The London sites are definitely positioned in and around a more environmentally oriented and regional chattier area of main lanes.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The venue employs influencer marketing creating engagement with defined likes on their social media platforms and advocates working with sustainability ambassadors.</a:t>
            </a:r>
            <a:r>
              <a:rPr lang="en-US" dirty="0"/>
              <a:t> </a:t>
            </a:r>
            <a:r>
              <a:rPr lang="en-US" dirty="0">
                <a:solidFill>
                  <a:srgbClr val="111111"/>
                </a:solidFill>
              </a:rPr>
              <a:t>The cafe is themed and inhabited with earnestly actualized environmental elements which enhance the remoteness experienced by the customers.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AD7E09-6DAD-402A-9407-E36BFED80B30}" type="slidenum"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812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>
                <a:solidFill>
                  <a:srgbClr val="111111"/>
                </a:solidFill>
              </a:rPr>
              <a:t>EcoSip</a:t>
            </a:r>
            <a:r>
              <a:rPr lang="en-US">
                <a:solidFill>
                  <a:srgbClr val="111111"/>
                </a:solidFill>
              </a:rPr>
              <a:t> requires GBP35,000 to be set-up successfully.</a:t>
            </a:r>
            <a:r>
              <a:rPr lang="en-US" dirty="0"/>
              <a:t> </a:t>
            </a:r>
            <a:r>
              <a:rPr lang="en-US">
                <a:solidFill>
                  <a:srgbClr val="111111"/>
                </a:solidFill>
              </a:rPr>
              <a:t>To fight financial risks and also to ensure that there is enough funds available to fund the work, a fair amount of the work is undertaken under the personal expense in conjunction with a start up </a:t>
            </a:r>
            <a:r>
              <a:rPr lang="en-US" err="1">
                <a:solidFill>
                  <a:srgbClr val="111111"/>
                </a:solidFill>
              </a:rPr>
              <a:t>programme</a:t>
            </a:r>
            <a:r>
              <a:rPr lang="en-US">
                <a:solidFill>
                  <a:srgbClr val="111111"/>
                </a:solidFill>
              </a:rPr>
              <a:t> loan from the government.</a:t>
            </a:r>
            <a:r>
              <a:rPr lang="en-US" dirty="0"/>
              <a:t> </a:t>
            </a:r>
            <a:r>
              <a:rPr lang="en-US">
                <a:solidFill>
                  <a:srgbClr val="111111"/>
                </a:solidFill>
              </a:rPr>
              <a:t>Major costs include especially equipped coffee equipment, eco-friendly interiors, branding, a modicum of coverage via marketing etc.</a:t>
            </a:r>
            <a:r>
              <a:rPr lang="en-US" dirty="0"/>
              <a:t> </a:t>
            </a:r>
            <a:r>
              <a:rPr lang="en-US">
                <a:solidFill>
                  <a:srgbClr val="111111"/>
                </a:solidFill>
              </a:rPr>
              <a:t>In return, </a:t>
            </a:r>
            <a:r>
              <a:rPr lang="en-US" err="1">
                <a:solidFill>
                  <a:srgbClr val="111111"/>
                </a:solidFill>
              </a:rPr>
              <a:t>favourable</a:t>
            </a:r>
            <a:r>
              <a:rPr lang="en-US">
                <a:solidFill>
                  <a:srgbClr val="111111"/>
                </a:solidFill>
              </a:rPr>
              <a:t> repayment terms and entrepreneurship services are provided, the latter being particularly fruitful for start-up hospitality companies with a focus on sustainable growth.</a:t>
            </a:r>
            <a:r>
              <a:rPr lang="en-US" dirty="0"/>
              <a:t> </a:t>
            </a:r>
            <a:br>
              <a:rPr lang="en-US" dirty="0">
                <a:cs typeface="+mn-lt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AD7E09-6DAD-402A-9407-E36BFED80B30}" type="slidenum"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282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52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275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2623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12/8/2025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418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703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63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480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818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377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063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18134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5128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05526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4074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223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984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838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ntel.com/" TargetMode="External"/><Relationship Id="rId3" Type="http://schemas.openxmlformats.org/officeDocument/2006/relationships/hyperlink" Target="https://www.gov.uk/set-up-limited-company" TargetMode="External"/><Relationship Id="rId7" Type="http://schemas.openxmlformats.org/officeDocument/2006/relationships/hyperlink" Target="https://www.london.gov.uk/" TargetMode="External"/><Relationship Id="rId12" Type="http://schemas.openxmlformats.org/officeDocument/2006/relationships/hyperlink" Target="https://www.gov.uk/" TargetMode="External"/><Relationship Id="rId2" Type="http://schemas.openxmlformats.org/officeDocument/2006/relationships/hyperlink" Target="https://www.startuploans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llenmacarthurfoundation.org/" TargetMode="External"/><Relationship Id="rId11" Type="http://schemas.openxmlformats.org/officeDocument/2006/relationships/hyperlink" Target="https://www.statista.com/" TargetMode="External"/><Relationship Id="rId5" Type="http://schemas.openxmlformats.org/officeDocument/2006/relationships/hyperlink" Target="https://www.gov.uk/defra" TargetMode="External"/><Relationship Id="rId10" Type="http://schemas.openxmlformats.org/officeDocument/2006/relationships/hyperlink" Target="https://www.pwc.co.uk/" TargetMode="External"/><Relationship Id="rId4" Type="http://schemas.openxmlformats.org/officeDocument/2006/relationships/hyperlink" Target="https://www2.deloitte.com/" TargetMode="External"/><Relationship Id="rId9" Type="http://schemas.openxmlformats.org/officeDocument/2006/relationships/hyperlink" Target="https://www.ncr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spresso machine with ground coffee">
            <a:extLst>
              <a:ext uri="{FF2B5EF4-FFF2-40B4-BE49-F238E27FC236}">
                <a16:creationId xmlns:a16="http://schemas.microsoft.com/office/drawing/2014/main" id="{64743B97-2536-34EA-1DF9-A4A4E2893F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6148" t="9090" r="16121" b="9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80563" y="1678665"/>
            <a:ext cx="3887839" cy="237216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 err="1">
                <a:ea typeface="+mj-lt"/>
                <a:cs typeface="+mj-lt"/>
              </a:rPr>
              <a:t>EcoSip</a:t>
            </a:r>
            <a:r>
              <a:rPr lang="en-US" sz="3400">
                <a:ea typeface="+mj-lt"/>
                <a:cs typeface="+mj-lt"/>
              </a:rPr>
              <a:t> Refill Café – Sustainable Coffee Start-Up Pitch</a:t>
            </a:r>
            <a:endParaRPr lang="en-US" sz="3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80563" y="4050833"/>
            <a:ext cx="3893440" cy="109689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 </a:t>
            </a:r>
            <a:r>
              <a:rPr lang="en-US" dirty="0">
                <a:latin typeface="Aptos"/>
                <a:cs typeface="Arial"/>
              </a:rPr>
              <a:t>Student: Kevin Connor</a:t>
            </a:r>
            <a:br>
              <a:rPr lang="en-US" dirty="0">
                <a:latin typeface="Aptos"/>
                <a:cs typeface="Arial"/>
              </a:rPr>
            </a:br>
            <a:r>
              <a:rPr lang="en-US" dirty="0">
                <a:latin typeface="Aptos"/>
                <a:cs typeface="Arial"/>
              </a:rPr>
              <a:t> </a:t>
            </a:r>
            <a:r>
              <a:rPr lang="en-US" dirty="0"/>
              <a:t> </a:t>
            </a:r>
            <a:r>
              <a:rPr lang="en-US" dirty="0">
                <a:latin typeface="Aptos"/>
                <a:cs typeface="Arial"/>
              </a:rPr>
              <a:t>Student ID: 2325150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5FEA3-A2FE-530E-7380-0152AB94D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111"/>
                </a:solidFill>
                <a:ea typeface="+mj-lt"/>
                <a:cs typeface="+mj-lt"/>
              </a:rPr>
              <a:t>Overview of Business idea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FA70A-D908-C5F9-568B-439E422C3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EcoSip is a refill-based cafe serving Premium coffee, tea, smoothies and healthy snacks.(Mintel, 2024)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 dirty="0">
              <a:solidFill>
                <a:srgbClr val="404040"/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Ellen MacArthur Foundation have more than 14 repurposed suggestions to </a:t>
            </a:r>
            <a:r>
              <a:rPr lang="en-US" dirty="0" err="1">
                <a:solidFill>
                  <a:srgbClr val="111111"/>
                </a:solidFill>
                <a:ea typeface="+mn-lt"/>
                <a:cs typeface="+mn-lt"/>
              </a:rPr>
              <a:t>guideBring</a:t>
            </a:r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 Your </a:t>
            </a:r>
            <a:r>
              <a:rPr lang="en-US" dirty="0" err="1">
                <a:solidFill>
                  <a:srgbClr val="111111"/>
                </a:solidFill>
                <a:ea typeface="+mn-lt"/>
                <a:cs typeface="+mn-lt"/>
              </a:rPr>
              <a:t>Ownthree</a:t>
            </a:r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 or borrow in-store options.</a:t>
            </a:r>
            <a:endParaRPr lang="en-US" dirty="0">
              <a:solidFill>
                <a:srgbClr val="404040"/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Ellen MacArthur Foundation 2023 customers can bring your own containers or borrow people in-store options.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>
              <a:solidFill>
                <a:srgbClr val="404040"/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Private Limited Company (Ltd) For liability protection (Companies House 2024).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>
              <a:solidFill>
                <a:srgbClr val="404040"/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Flat </a:t>
            </a:r>
            <a:r>
              <a:rPr lang="en-US" dirty="0" err="1">
                <a:solidFill>
                  <a:srgbClr val="111111"/>
                </a:solidFill>
                <a:ea typeface="+mn-lt"/>
                <a:cs typeface="+mn-lt"/>
              </a:rPr>
              <a:t>organisational</a:t>
            </a:r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 structure - to reduce the operational costs (Burns 2022)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 </a:t>
            </a:r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Core value - Sustainability &amp; convenience to London's eco-conscious consumers.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74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96362B-DB94-871E-A4E1-7C726F60F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6047" y="609600"/>
            <a:ext cx="6487955" cy="1320800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Political Factors (PESTEL)</a:t>
            </a:r>
            <a:endParaRPr lang="en-US" dirty="0"/>
          </a:p>
        </p:txBody>
      </p:sp>
      <p:pic>
        <p:nvPicPr>
          <p:cNvPr id="5" name="Picture 4" descr="Giraffe in the grass">
            <a:extLst>
              <a:ext uri="{FF2B5EF4-FFF2-40B4-BE49-F238E27FC236}">
                <a16:creationId xmlns:a16="http://schemas.microsoft.com/office/drawing/2014/main" id="{A216F51A-EEB3-2C31-1471-74D80457B93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26117" r="45642" b="9082"/>
          <a:stretch>
            <a:fillRect/>
          </a:stretch>
        </p:blipFill>
        <p:spPr>
          <a:xfrm>
            <a:off x="20" y="10"/>
            <a:ext cx="2734036" cy="6876278"/>
          </a:xfrm>
          <a:custGeom>
            <a:avLst/>
            <a:gdLst/>
            <a:ahLst/>
            <a:cxnLst/>
            <a:rect l="l" t="t" r="r" b="b"/>
            <a:pathLst>
              <a:path w="2734056" h="6858000">
                <a:moveTo>
                  <a:pt x="0" y="0"/>
                </a:moveTo>
                <a:lnTo>
                  <a:pt x="1674254" y="0"/>
                </a:lnTo>
                <a:lnTo>
                  <a:pt x="2734056" y="6850199"/>
                </a:lnTo>
                <a:lnTo>
                  <a:pt x="2734056" y="6858000"/>
                </a:lnTo>
                <a:lnTo>
                  <a:pt x="842596" y="6858000"/>
                </a:lnTo>
                <a:lnTo>
                  <a:pt x="0" y="1191846"/>
                </a:lnTo>
                <a:close/>
              </a:path>
            </a:pathLst>
          </a:cu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518E5A25-92C5-4F27-8E26-0AAAB0CDC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1191846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DD23DF-613C-9F74-DCA6-FF0BE9250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6047" y="2160589"/>
            <a:ext cx="6487955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ea typeface="+mn-lt"/>
                <a:cs typeface="+mn-lt"/>
              </a:rPr>
              <a:t>The decreasing use of one-time use plastics is an increasing industrial strategy in the UK (UK Government 2024).</a:t>
            </a:r>
          </a:p>
          <a:p>
            <a:r>
              <a:rPr lang="en-US">
                <a:ea typeface="+mn-lt"/>
                <a:cs typeface="+mn-lt"/>
              </a:rPr>
              <a:t>Zero waste initiatives are promoted broadly by London boroughs.</a:t>
            </a:r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Green start-up grants.</a:t>
            </a:r>
            <a:endParaRPr lang="en-US" dirty="0"/>
          </a:p>
          <a:p>
            <a:r>
              <a:rPr lang="en-US">
                <a:ea typeface="+mn-lt"/>
                <a:cs typeface="+mn-lt"/>
              </a:rPr>
              <a:t>Regulative support helps cafés make their environment of refills.</a:t>
            </a:r>
            <a:endParaRPr lang="en-US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2140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0D3D8-F097-12BA-977C-531A000AD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US" dirty="0">
                <a:ea typeface="+mj-lt"/>
                <a:cs typeface="+mj-lt"/>
              </a:rPr>
              <a:t>Economic Factors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DA8EE-A43B-E5FF-2078-476FEAB68F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• Inflation is lifting operational costs for hospitality firms.</a:t>
            </a:r>
            <a:endParaRPr lang="en-US" sz="1500"/>
          </a:p>
          <a:p>
            <a:pPr>
              <a:lnSpc>
                <a:spcPct val="90000"/>
              </a:lnSpc>
            </a:pPr>
            <a:endParaRPr lang="en-US" sz="1500"/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• At no point would demand for coffee outside the home diminish. Statista 2024.</a:t>
            </a:r>
            <a:endParaRPr lang="en-US" sz="1500"/>
          </a:p>
          <a:p>
            <a:pPr>
              <a:lnSpc>
                <a:spcPct val="90000"/>
              </a:lnSpc>
            </a:pPr>
            <a:endParaRPr lang="en-US" sz="1500"/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• Environmentally conscious customers understand they have to pay premium prices. PwC 2023.</a:t>
            </a:r>
            <a:endParaRPr lang="en-US" sz="1500"/>
          </a:p>
          <a:p>
            <a:pPr>
              <a:lnSpc>
                <a:spcPct val="90000"/>
              </a:lnSpc>
            </a:pPr>
            <a:endParaRPr lang="en-US" sz="1500"/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• Allocating considerably larger financial resources for London rents and overhead.</a:t>
            </a:r>
            <a:endParaRPr lang="en-US" sz="15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52EC2E-FB37-42DC-FC4C-CD425FF6DC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295" r="39455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65898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30ECB8-C869-81BF-A187-9D6E69C3C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US" dirty="0">
                <a:ea typeface="+mj-lt"/>
                <a:cs typeface="+mj-lt"/>
              </a:rPr>
              <a:t>Social factors</a:t>
            </a:r>
            <a:endParaRPr lang="en-US" dirty="0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1EB5F66-D8A6-F77A-8B1D-1A91E0E1C5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3081708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69686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oday Tech News Updates: Top Seven Things to Know on 30 July 2021">
            <a:extLst>
              <a:ext uri="{FF2B5EF4-FFF2-40B4-BE49-F238E27FC236}">
                <a16:creationId xmlns:a16="http://schemas.microsoft.com/office/drawing/2014/main" id="{A59EDD46-BD7B-7815-5737-01EAE71F53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690"/>
          <a:stretch>
            <a:fillRect/>
          </a:stretch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E3C800-5213-94D9-6A0D-7A064C9EA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Technological factors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2BC63-D5E1-3EE6-CC8D-06EECD87D4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851122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ea typeface="+mn-lt"/>
                <a:cs typeface="+mn-lt"/>
              </a:rPr>
              <a:t> Evolution in Digital Ordering and Non-Cash Payments post pandemic (NCR 2023).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Opportunity for introduce mobile pre order systems.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Cup returns-Apps that track cup returns are encouraging sustainable </a:t>
            </a:r>
            <a:r>
              <a:rPr lang="en-US" err="1">
                <a:ea typeface="+mn-lt"/>
                <a:cs typeface="+mn-lt"/>
              </a:rPr>
              <a:t>behaviour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Large number of app developers are working for better customer experience and efficiency.</a:t>
            </a:r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55527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rowing empty plastic bottle into the trash">
            <a:extLst>
              <a:ext uri="{FF2B5EF4-FFF2-40B4-BE49-F238E27FC236}">
                <a16:creationId xmlns:a16="http://schemas.microsoft.com/office/drawing/2014/main" id="{B8214285-A4D6-27D1-D5DE-2FAE5B6AA1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813" r="16078" b="-2"/>
          <a:stretch>
            <a:fillRect/>
          </a:stretch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B09D695-1FFB-1E22-CDAF-81ECC707D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 Environmental Factors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E89A5-AC6A-162C-1F42-B9A0DCA76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851122" cy="388077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400">
                <a:ea typeface="+mn-lt"/>
                <a:cs typeface="+mn-lt"/>
              </a:rPr>
              <a:t>Universitas </a:t>
            </a:r>
            <a:r>
              <a:rPr lang="en-US" sz="1400" err="1">
                <a:ea typeface="+mn-lt"/>
                <a:cs typeface="+mn-lt"/>
              </a:rPr>
              <a:t>ElSCs</a:t>
            </a:r>
            <a:r>
              <a:rPr lang="en-US" sz="1400">
                <a:ea typeface="+mn-lt"/>
                <a:cs typeface="+mn-lt"/>
              </a:rPr>
              <a:t> net zero commitments drive support for low waste business models (universitas) </a:t>
            </a:r>
            <a:r>
              <a:rPr lang="en-US" sz="1400" err="1">
                <a:ea typeface="+mn-lt"/>
                <a:cs typeface="+mn-lt"/>
              </a:rPr>
              <a:t>DeFRA</a:t>
            </a:r>
            <a:r>
              <a:rPr lang="en-US" sz="1400">
                <a:ea typeface="+mn-lt"/>
                <a:cs typeface="+mn-lt"/>
              </a:rPr>
              <a:t> 2023.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>
                <a:ea typeface="+mn-lt"/>
                <a:cs typeface="+mn-lt"/>
              </a:rPr>
              <a:t>In the global environments, the majority of these approaches are present in the technological methods: </a:t>
            </a:r>
          </a:p>
          <a:p>
            <a:pPr>
              <a:lnSpc>
                <a:spcPct val="90000"/>
              </a:lnSpc>
            </a:pPr>
            <a:r>
              <a:rPr lang="en-US" sz="1400">
                <a:ea typeface="+mn-lt"/>
                <a:cs typeface="+mn-lt"/>
              </a:rPr>
              <a:t> Seeding early interest in such models </a:t>
            </a:r>
          </a:p>
          <a:p>
            <a:pPr>
              <a:lnSpc>
                <a:spcPct val="90000"/>
              </a:lnSpc>
            </a:pPr>
            <a:r>
              <a:rPr lang="en-US" sz="1400">
                <a:ea typeface="+mn-lt"/>
                <a:cs typeface="+mn-lt"/>
              </a:rPr>
              <a:t>Refill systems are creating less waste and thus have also attributed to goodwill created for environmentally reasons - i.e. ecofriendly operations sow brand differentiation. </a:t>
            </a:r>
          </a:p>
          <a:p>
            <a:pPr>
              <a:lnSpc>
                <a:spcPct val="90000"/>
              </a:lnSpc>
            </a:pPr>
            <a:r>
              <a:rPr lang="en-US" sz="1400">
                <a:ea typeface="+mn-lt"/>
                <a:cs typeface="+mn-lt"/>
              </a:rPr>
              <a:t>As on one hand, in trying to dispose of waste for the greater plan of cost savings in the long term, the costs of refilling are low.</a:t>
            </a:r>
            <a:endParaRPr lang="en-US" sz="14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74174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4F12B-7FA8-B2D3-9A10-0CFE42A9B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6047" y="609600"/>
            <a:ext cx="6487955" cy="1320800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Overview of Marketing Strategy (7Ps)</a:t>
            </a:r>
            <a:endParaRPr lang="en-US" dirty="0"/>
          </a:p>
        </p:txBody>
      </p:sp>
      <p:pic>
        <p:nvPicPr>
          <p:cNvPr id="5" name="Picture 4" descr="A row of samples for medical testing">
            <a:extLst>
              <a:ext uri="{FF2B5EF4-FFF2-40B4-BE49-F238E27FC236}">
                <a16:creationId xmlns:a16="http://schemas.microsoft.com/office/drawing/2014/main" id="{30B86A27-783C-9CAB-9346-F21E2C7DA79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 l="59241" r="13648" b="9083"/>
          <a:stretch>
            <a:fillRect/>
          </a:stretch>
        </p:blipFill>
        <p:spPr>
          <a:xfrm>
            <a:off x="20" y="10"/>
            <a:ext cx="2734036" cy="6876278"/>
          </a:xfrm>
          <a:custGeom>
            <a:avLst/>
            <a:gdLst/>
            <a:ahLst/>
            <a:cxnLst/>
            <a:rect l="l" t="t" r="r" b="b"/>
            <a:pathLst>
              <a:path w="2734056" h="6858000">
                <a:moveTo>
                  <a:pt x="0" y="0"/>
                </a:moveTo>
                <a:lnTo>
                  <a:pt x="1674254" y="0"/>
                </a:lnTo>
                <a:lnTo>
                  <a:pt x="2734056" y="6850199"/>
                </a:lnTo>
                <a:lnTo>
                  <a:pt x="2734056" y="6858000"/>
                </a:lnTo>
                <a:lnTo>
                  <a:pt x="842596" y="6858000"/>
                </a:lnTo>
                <a:lnTo>
                  <a:pt x="0" y="1191846"/>
                </a:lnTo>
                <a:close/>
              </a:path>
            </a:pathLst>
          </a:cu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518E5A25-92C5-4F27-8E26-0AAAB0CDC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1191846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DF4BC0-B6E7-F5AA-3517-785F98DDC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6047" y="2160589"/>
            <a:ext cx="6487955" cy="388077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Product: High-end drinks as well as healthy snacks in reusable packaging</a:t>
            </a:r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 Price: In premiumirotpp.com price is value-based, but with discount on reusable containers. </a:t>
            </a:r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Place: Central/East London targeting young, working professionals besides having also an eye for selling amongst student population. </a:t>
            </a:r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Promotion: Social media, eco influencer partnerships, launch events. </a:t>
            </a:r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People-Staff training in sustainability and customer laser-sharp focus. </a:t>
            </a:r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Processes: Digital ordering is fast and easy, and an environmentally friendly and hygienic refill service. </a:t>
            </a:r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Physical evidence: Unique eco-designing, green branding and socially sustainable narrative images. </a:t>
            </a:r>
            <a:br>
              <a:rPr lang="en-US" sz="1500">
                <a:ea typeface="+mn-lt"/>
                <a:cs typeface="+mn-lt"/>
              </a:rPr>
            </a:br>
            <a:endParaRPr lang="en-US" sz="150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04561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06271-2E7C-4BC4-A86D-E417822DA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US" dirty="0">
                <a:ea typeface="+mj-lt"/>
                <a:cs typeface="+mj-lt"/>
              </a:rPr>
              <a:t>Funding Requirements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8162-F843-A414-883B-9ABB7F3673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Total start-up capital needed: £35,000.</a:t>
            </a:r>
            <a:br>
              <a:rPr lang="en-US" sz="1500">
                <a:ea typeface="+mn-lt"/>
                <a:cs typeface="+mn-lt"/>
              </a:rPr>
            </a:br>
            <a:endParaRPr lang="en-US" sz="1500">
              <a:ea typeface="+mn-lt"/>
              <a:cs typeface="+mn-lt"/>
            </a:endParaRPr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Owner contribution: £20,000.</a:t>
            </a:r>
            <a:br>
              <a:rPr lang="en-US" sz="1500">
                <a:ea typeface="+mn-lt"/>
                <a:cs typeface="+mn-lt"/>
              </a:rPr>
            </a:br>
            <a:endParaRPr lang="en-US" sz="1500">
              <a:ea typeface="+mn-lt"/>
              <a:cs typeface="+mn-lt"/>
            </a:endParaRPr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Start-Up Loan: £15,000 (British Business Bank 2024).</a:t>
            </a:r>
            <a:br>
              <a:rPr lang="en-US" sz="1500">
                <a:ea typeface="+mn-lt"/>
                <a:cs typeface="+mn-lt"/>
              </a:rPr>
            </a:br>
            <a:endParaRPr lang="en-US" sz="1500">
              <a:ea typeface="+mn-lt"/>
              <a:cs typeface="+mn-lt"/>
            </a:endParaRPr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Budget Look: equipment, interior, POS, stock, Legal fees, Marketing, staff training</a:t>
            </a:r>
            <a:br>
              <a:rPr lang="en-US" sz="1500">
                <a:ea typeface="+mn-lt"/>
                <a:cs typeface="+mn-lt"/>
              </a:rPr>
            </a:br>
            <a:endParaRPr lang="en-US" sz="1500">
              <a:ea typeface="+mn-lt"/>
              <a:cs typeface="+mn-lt"/>
            </a:endParaRPr>
          </a:p>
          <a:p>
            <a:pPr>
              <a:lnSpc>
                <a:spcPct val="90000"/>
              </a:lnSpc>
            </a:pPr>
            <a:r>
              <a:rPr lang="en-US" sz="1500">
                <a:ea typeface="+mn-lt"/>
                <a:cs typeface="+mn-lt"/>
              </a:rPr>
              <a:t>Balance of financial backing will help reduce financial risk and promote sustainable growth.</a:t>
            </a:r>
            <a:endParaRPr lang="en-US" sz="1500"/>
          </a:p>
        </p:txBody>
      </p:sp>
      <p:pic>
        <p:nvPicPr>
          <p:cNvPr id="5" name="Picture 4" descr="Desk with productivity items">
            <a:extLst>
              <a:ext uri="{FF2B5EF4-FFF2-40B4-BE49-F238E27FC236}">
                <a16:creationId xmlns:a16="http://schemas.microsoft.com/office/drawing/2014/main" id="{2045890D-26DE-44C1-F7BB-66AB4229C93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945" r="15622" b="-4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07924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DEB45-61EB-8EF8-D918-30DC76C1F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Conclusion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FE8D2-AFCC-52C4-2BC1-A116994EA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err="1">
                <a:solidFill>
                  <a:srgbClr val="111111"/>
                </a:solidFill>
                <a:ea typeface="+mn-lt"/>
                <a:cs typeface="+mn-lt"/>
              </a:rPr>
              <a:t>EcoSip</a:t>
            </a:r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 is aimed to meet the rising demand for a sustainable cafe.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 dirty="0">
              <a:solidFill>
                <a:srgbClr val="404040"/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It has firm congruence with supportable environmental, technological and social trends.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 dirty="0">
              <a:solidFill>
                <a:srgbClr val="404040"/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Marketing strategy and pricing would be helpful for supporting their entry to a competitive market.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>
              <a:solidFill>
                <a:srgbClr val="404040"/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Viability and reflects financial: Responsible funding: Financial model gives the viability.</a:t>
            </a:r>
            <a:r>
              <a:rPr lang="en-US" dirty="0">
                <a:ea typeface="+mn-lt"/>
                <a:cs typeface="+mn-lt"/>
              </a:rPr>
              <a:t> </a:t>
            </a:r>
            <a:endParaRPr lang="en-US">
              <a:solidFill>
                <a:srgbClr val="404040"/>
              </a:solidFill>
              <a:ea typeface="+mn-lt"/>
              <a:cs typeface="+mn-lt"/>
            </a:endParaRPr>
          </a:p>
          <a:p>
            <a:r>
              <a:rPr lang="en-US" dirty="0" err="1">
                <a:solidFill>
                  <a:srgbClr val="111111"/>
                </a:solidFill>
                <a:ea typeface="+mn-lt"/>
                <a:cs typeface="+mn-lt"/>
              </a:rPr>
              <a:t>EcoSip</a:t>
            </a:r>
            <a:r>
              <a:rPr lang="en-US" dirty="0">
                <a:solidFill>
                  <a:srgbClr val="111111"/>
                </a:solidFill>
                <a:ea typeface="+mn-lt"/>
                <a:cs typeface="+mn-lt"/>
              </a:rPr>
              <a:t> is in a good position to ensure longevity in the current market in London.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2319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94BA5-BBD8-412E-443E-D62C00560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C8A55D-F426-52A2-FCDD-223CBEB441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55000" lnSpcReduction="20000"/>
          </a:bodyPr>
          <a:lstStyle/>
          <a:p>
            <a:r>
              <a:rPr lang="en-US" dirty="0">
                <a:ea typeface="+mn-lt"/>
                <a:cs typeface="+mn-lt"/>
              </a:rPr>
              <a:t>British Business Bank (2024) </a:t>
            </a:r>
            <a:r>
              <a:rPr lang="en-US" i="1" dirty="0">
                <a:ea typeface="+mn-lt"/>
                <a:cs typeface="+mn-lt"/>
              </a:rPr>
              <a:t>Start-Up Loans </a:t>
            </a:r>
            <a:r>
              <a:rPr lang="en-US" i="1" dirty="0" err="1">
                <a:ea typeface="+mn-lt"/>
                <a:cs typeface="+mn-lt"/>
              </a:rPr>
              <a:t>Programme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2"/>
              </a:rPr>
              <a:t>https://www.startuploans.co.uk</a:t>
            </a:r>
            <a:r>
              <a:rPr lang="en-US" dirty="0">
                <a:ea typeface="+mn-lt"/>
                <a:cs typeface="+mn-lt"/>
              </a:rPr>
              <a:t> (Accessed: 8 December 2025).</a:t>
            </a:r>
            <a:endParaRPr lang="en-US" dirty="0"/>
          </a:p>
          <a:p>
            <a:r>
              <a:rPr lang="en-US">
                <a:ea typeface="+mn-lt"/>
                <a:cs typeface="+mn-lt"/>
              </a:rPr>
              <a:t>Burns, P. (2022) </a:t>
            </a:r>
            <a:r>
              <a:rPr lang="en-US" i="1">
                <a:ea typeface="+mn-lt"/>
                <a:cs typeface="+mn-lt"/>
              </a:rPr>
              <a:t>Entrepreneurship and Small Business</a:t>
            </a:r>
            <a:r>
              <a:rPr lang="en-US">
                <a:ea typeface="+mn-lt"/>
                <a:cs typeface="+mn-lt"/>
              </a:rPr>
              <a:t>. 5th </a:t>
            </a:r>
            <a:r>
              <a:rPr lang="en-US" err="1">
                <a:ea typeface="+mn-lt"/>
                <a:cs typeface="+mn-lt"/>
              </a:rPr>
              <a:t>edn</a:t>
            </a:r>
            <a:r>
              <a:rPr lang="en-US">
                <a:ea typeface="+mn-lt"/>
                <a:cs typeface="+mn-lt"/>
              </a:rPr>
              <a:t>. London: Palgrave Macmillan.</a:t>
            </a:r>
            <a:endParaRPr lang="en-US"/>
          </a:p>
          <a:p>
            <a:r>
              <a:rPr lang="en-US">
                <a:ea typeface="+mn-lt"/>
                <a:cs typeface="+mn-lt"/>
              </a:rPr>
              <a:t>Companies House (2024) </a:t>
            </a:r>
            <a:r>
              <a:rPr lang="en-US" i="1">
                <a:ea typeface="+mn-lt"/>
                <a:cs typeface="+mn-lt"/>
              </a:rPr>
              <a:t>Set up a private limited company</a:t>
            </a:r>
            <a:r>
              <a:rPr lang="en-US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3"/>
              </a:rPr>
              <a:t>https://www.gov.uk/set-up-limited-company</a:t>
            </a:r>
            <a:r>
              <a:rPr lang="en-US">
                <a:ea typeface="+mn-lt"/>
                <a:cs typeface="+mn-lt"/>
              </a:rPr>
              <a:t> (Accessed: 8 December 2025).</a:t>
            </a:r>
            <a:endParaRPr lang="en-US"/>
          </a:p>
          <a:p>
            <a:r>
              <a:rPr lang="en-US">
                <a:ea typeface="+mn-lt"/>
                <a:cs typeface="+mn-lt"/>
              </a:rPr>
              <a:t>Deloitte (2023) </a:t>
            </a:r>
            <a:r>
              <a:rPr lang="en-US" i="1">
                <a:ea typeface="+mn-lt"/>
                <a:cs typeface="+mn-lt"/>
              </a:rPr>
              <a:t>Gen Z and Millennial Consumer Sustainability Survey</a:t>
            </a:r>
            <a:r>
              <a:rPr lang="en-US">
                <a:ea typeface="+mn-lt"/>
                <a:cs typeface="+mn-lt"/>
              </a:rPr>
              <a:t>. Deloitte Insights. Available at: </a:t>
            </a:r>
            <a:r>
              <a:rPr lang="en-US" dirty="0">
                <a:ea typeface="+mn-lt"/>
                <a:cs typeface="+mn-lt"/>
                <a:hlinkClick r:id="rId4"/>
              </a:rPr>
              <a:t>https://www2.deloitte.com</a:t>
            </a:r>
            <a:r>
              <a:rPr lang="en-US">
                <a:ea typeface="+mn-lt"/>
                <a:cs typeface="+mn-lt"/>
              </a:rPr>
              <a:t> (Accessed: 8 December 2025).</a:t>
            </a:r>
            <a:endParaRPr lang="en-US"/>
          </a:p>
          <a:p>
            <a:r>
              <a:rPr lang="en-US" dirty="0">
                <a:ea typeface="+mn-lt"/>
                <a:cs typeface="+mn-lt"/>
              </a:rPr>
              <a:t>DEFRA (2023) </a:t>
            </a:r>
            <a:r>
              <a:rPr lang="en-US" i="1" dirty="0">
                <a:ea typeface="+mn-lt"/>
                <a:cs typeface="+mn-lt"/>
              </a:rPr>
              <a:t>UK Net Zero Strategy: Progress Update</a:t>
            </a:r>
            <a:r>
              <a:rPr lang="en-US" dirty="0">
                <a:ea typeface="+mn-lt"/>
                <a:cs typeface="+mn-lt"/>
              </a:rPr>
              <a:t>. Department for Environment, Food &amp; Rural Affairs. Available at: </a:t>
            </a:r>
            <a:r>
              <a:rPr lang="en-US" dirty="0">
                <a:ea typeface="+mn-lt"/>
                <a:cs typeface="+mn-lt"/>
                <a:hlinkClick r:id="rId5"/>
              </a:rPr>
              <a:t>https://www.gov.uk/defra</a:t>
            </a:r>
            <a:r>
              <a:rPr lang="en-US" dirty="0">
                <a:ea typeface="+mn-lt"/>
                <a:cs typeface="+mn-lt"/>
              </a:rPr>
              <a:t> (Accessed: 8 December 2025).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Ellen MacArthur Foundation (2023) </a:t>
            </a:r>
            <a:r>
              <a:rPr lang="en-US" i="1" dirty="0">
                <a:ea typeface="+mn-lt"/>
                <a:cs typeface="+mn-lt"/>
              </a:rPr>
              <a:t>Circular Economy and Reuse Systems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6"/>
              </a:rPr>
              <a:t>https://ellenmacarthurfoundation.org</a:t>
            </a:r>
            <a:r>
              <a:rPr lang="en-US" dirty="0">
                <a:ea typeface="+mn-lt"/>
                <a:cs typeface="+mn-lt"/>
              </a:rPr>
              <a:t> (Accessed: 8 December 2025).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Kotler, P., Bowen, J. and Makens, J. (2022) </a:t>
            </a:r>
            <a:r>
              <a:rPr lang="en-US" i="1" dirty="0">
                <a:ea typeface="+mn-lt"/>
                <a:cs typeface="+mn-lt"/>
              </a:rPr>
              <a:t>Marketing for Hospitality and Tourism</a:t>
            </a:r>
            <a:r>
              <a:rPr lang="en-US" dirty="0">
                <a:ea typeface="+mn-lt"/>
                <a:cs typeface="+mn-lt"/>
              </a:rPr>
              <a:t>. 8th </a:t>
            </a:r>
            <a:r>
              <a:rPr lang="en-US" dirty="0" err="1">
                <a:ea typeface="+mn-lt"/>
                <a:cs typeface="+mn-lt"/>
              </a:rPr>
              <a:t>edn</a:t>
            </a:r>
            <a:r>
              <a:rPr lang="en-US" dirty="0">
                <a:ea typeface="+mn-lt"/>
                <a:cs typeface="+mn-lt"/>
              </a:rPr>
              <a:t>. Harlow: Pearson.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London.gov.uk (2024) </a:t>
            </a:r>
            <a:r>
              <a:rPr lang="en-US" i="1" dirty="0">
                <a:ea typeface="+mn-lt"/>
                <a:cs typeface="+mn-lt"/>
              </a:rPr>
              <a:t>Business Climate Challenge Grants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7"/>
              </a:rPr>
              <a:t>https://www.london.gov.uk</a:t>
            </a:r>
            <a:r>
              <a:rPr lang="en-US" dirty="0">
                <a:ea typeface="+mn-lt"/>
                <a:cs typeface="+mn-lt"/>
              </a:rPr>
              <a:t> (Accessed: 8 December 2025).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Mintel (2024) </a:t>
            </a:r>
            <a:r>
              <a:rPr lang="en-US" i="1" dirty="0">
                <a:ea typeface="+mn-lt"/>
                <a:cs typeface="+mn-lt"/>
              </a:rPr>
              <a:t>UK Coffee Shop Market Report</a:t>
            </a:r>
            <a:r>
              <a:rPr lang="en-US" dirty="0">
                <a:ea typeface="+mn-lt"/>
                <a:cs typeface="+mn-lt"/>
              </a:rPr>
              <a:t>. Mintel Group Ltd. Available at: </a:t>
            </a:r>
            <a:r>
              <a:rPr lang="en-US" dirty="0">
                <a:ea typeface="+mn-lt"/>
                <a:cs typeface="+mn-lt"/>
                <a:hlinkClick r:id="rId8"/>
              </a:rPr>
              <a:t>https://www.mintel.com</a:t>
            </a:r>
            <a:r>
              <a:rPr lang="en-US" dirty="0">
                <a:ea typeface="+mn-lt"/>
                <a:cs typeface="+mn-lt"/>
              </a:rPr>
              <a:t> (Accessed: 8 December 2025).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NCR (2023) </a:t>
            </a:r>
            <a:r>
              <a:rPr lang="en-US" i="1" dirty="0">
                <a:ea typeface="+mn-lt"/>
                <a:cs typeface="+mn-lt"/>
              </a:rPr>
              <a:t>Hospitality POS Technology Trends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9"/>
              </a:rPr>
              <a:t>https://www.ncr.com</a:t>
            </a:r>
            <a:r>
              <a:rPr lang="en-US" dirty="0">
                <a:ea typeface="+mn-lt"/>
                <a:cs typeface="+mn-lt"/>
              </a:rPr>
              <a:t> (Accessed: 8 December 2025).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PwC (2023) </a:t>
            </a:r>
            <a:r>
              <a:rPr lang="en-US" i="1" dirty="0">
                <a:ea typeface="+mn-lt"/>
                <a:cs typeface="+mn-lt"/>
              </a:rPr>
              <a:t>Sustainability and Consumer Buying </a:t>
            </a:r>
            <a:r>
              <a:rPr lang="en-US" i="1" dirty="0" err="1">
                <a:ea typeface="+mn-lt"/>
                <a:cs typeface="+mn-lt"/>
              </a:rPr>
              <a:t>Behaviour</a:t>
            </a:r>
            <a:r>
              <a:rPr lang="en-US" i="1" dirty="0">
                <a:ea typeface="+mn-lt"/>
                <a:cs typeface="+mn-lt"/>
              </a:rPr>
              <a:t> Report</a:t>
            </a:r>
            <a:r>
              <a:rPr lang="en-US" dirty="0">
                <a:ea typeface="+mn-lt"/>
                <a:cs typeface="+mn-lt"/>
              </a:rPr>
              <a:t>. PricewaterhouseCoopers. Available at: </a:t>
            </a:r>
            <a:r>
              <a:rPr lang="en-US" dirty="0">
                <a:ea typeface="+mn-lt"/>
                <a:cs typeface="+mn-lt"/>
                <a:hlinkClick r:id="rId10"/>
              </a:rPr>
              <a:t>https://www.pwc.co.uk</a:t>
            </a:r>
            <a:r>
              <a:rPr lang="en-US" dirty="0">
                <a:ea typeface="+mn-lt"/>
                <a:cs typeface="+mn-lt"/>
              </a:rPr>
              <a:t> (Accessed: 8 December 2025).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Statista (2024) </a:t>
            </a:r>
            <a:r>
              <a:rPr lang="en-US" i="1" dirty="0">
                <a:ea typeface="+mn-lt"/>
                <a:cs typeface="+mn-lt"/>
              </a:rPr>
              <a:t>Coffee Shop Industry in the United Kingdom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11"/>
              </a:rPr>
              <a:t>https://www.statista.com</a:t>
            </a:r>
            <a:r>
              <a:rPr lang="en-US" dirty="0">
                <a:ea typeface="+mn-lt"/>
                <a:cs typeface="+mn-lt"/>
              </a:rPr>
              <a:t> (Accessed: 8 December 2025).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UK Government (2024) </a:t>
            </a:r>
            <a:r>
              <a:rPr lang="en-US" i="1" dirty="0">
                <a:ea typeface="+mn-lt"/>
                <a:cs typeface="+mn-lt"/>
              </a:rPr>
              <a:t>Single-Use Plastics Ban Legislation</a:t>
            </a:r>
            <a:r>
              <a:rPr lang="en-US" dirty="0">
                <a:ea typeface="+mn-lt"/>
                <a:cs typeface="+mn-lt"/>
              </a:rPr>
              <a:t>. Available at: </a:t>
            </a:r>
            <a:r>
              <a:rPr lang="en-US" dirty="0">
                <a:ea typeface="+mn-lt"/>
                <a:cs typeface="+mn-lt"/>
                <a:hlinkClick r:id="rId12"/>
              </a:rPr>
              <a:t>https://www.gov.uk</a:t>
            </a:r>
            <a:r>
              <a:rPr lang="en-US" dirty="0">
                <a:ea typeface="+mn-lt"/>
                <a:cs typeface="+mn-lt"/>
              </a:rPr>
              <a:t> (Accessed: 8 December 2025).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6771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Facet</vt:lpstr>
      <vt:lpstr>EcoSip Refill Café – Sustainable Coffee Start-Up Pitch</vt:lpstr>
      <vt:lpstr>Overview of Business idea</vt:lpstr>
      <vt:lpstr>Political Factors (PESTEL)</vt:lpstr>
      <vt:lpstr>Economic Factors</vt:lpstr>
      <vt:lpstr>Social factors</vt:lpstr>
      <vt:lpstr>Technological factors</vt:lpstr>
      <vt:lpstr> Environmental Factors</vt:lpstr>
      <vt:lpstr>Overview of Marketing Strategy (7Ps)</vt:lpstr>
      <vt:lpstr>Funding Requirements</vt:lpstr>
      <vt:lpstr>Conclusion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99</cp:revision>
  <dcterms:created xsi:type="dcterms:W3CDTF">2025-12-08T09:03:10Z</dcterms:created>
  <dcterms:modified xsi:type="dcterms:W3CDTF">2025-12-08T09:23:26Z</dcterms:modified>
</cp:coreProperties>
</file>