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13"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B5FA8D-B42B-4B91-BB58-111B49480DBD}" v="7" dt="2026-04-28T11:56:35.9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9570" autoAdjust="0"/>
  </p:normalViewPr>
  <p:slideViewPr>
    <p:cSldViewPr snapToGrid="0">
      <p:cViewPr varScale="1">
        <p:scale>
          <a:sx n="88" d="100"/>
          <a:sy n="88" d="100"/>
        </p:scale>
        <p:origin x="1288" y="17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balan" userId="420a92c62c6b9000" providerId="LiveId" clId="{D2BB4A41-E1D3-4531-BD27-E59BE9962975}"/>
    <pc:docChg chg="undo custSel addSld delSld modSld sldOrd">
      <pc:chgData name="diana balan" userId="420a92c62c6b9000" providerId="LiveId" clId="{D2BB4A41-E1D3-4531-BD27-E59BE9962975}" dt="2026-04-28T12:08:37.730" v="192"/>
      <pc:docMkLst>
        <pc:docMk/>
      </pc:docMkLst>
      <pc:sldChg chg="addSp delSp modSp mod">
        <pc:chgData name="diana balan" userId="420a92c62c6b9000" providerId="LiveId" clId="{D2BB4A41-E1D3-4531-BD27-E59BE9962975}" dt="2026-04-28T12:05:59.157" v="180" actId="21"/>
        <pc:sldMkLst>
          <pc:docMk/>
          <pc:sldMk cId="0" sldId="256"/>
        </pc:sldMkLst>
        <pc:spChg chg="add del mod">
          <ac:chgData name="diana balan" userId="420a92c62c6b9000" providerId="LiveId" clId="{D2BB4A41-E1D3-4531-BD27-E59BE9962975}" dt="2026-04-28T12:05:59.157" v="180" actId="21"/>
          <ac:spMkLst>
            <pc:docMk/>
            <pc:sldMk cId="0" sldId="256"/>
            <ac:spMk id="3" creationId="{77448553-9F17-CF70-8497-ACB9FE74504D}"/>
          </ac:spMkLst>
        </pc:spChg>
        <pc:spChg chg="mod">
          <ac:chgData name="diana balan" userId="420a92c62c6b9000" providerId="LiveId" clId="{D2BB4A41-E1D3-4531-BD27-E59BE9962975}" dt="2026-04-28T12:05:34.593" v="176" actId="207"/>
          <ac:spMkLst>
            <pc:docMk/>
            <pc:sldMk cId="0" sldId="256"/>
            <ac:spMk id="85" creationId="{00000000-0000-0000-0000-000000000000}"/>
          </ac:spMkLst>
        </pc:spChg>
        <pc:picChg chg="mod">
          <ac:chgData name="diana balan" userId="420a92c62c6b9000" providerId="LiveId" clId="{D2BB4A41-E1D3-4531-BD27-E59BE9962975}" dt="2026-04-28T12:05:25.406" v="175" actId="1076"/>
          <ac:picMkLst>
            <pc:docMk/>
            <pc:sldMk cId="0" sldId="256"/>
            <ac:picMk id="84" creationId="{00000000-0000-0000-0000-000000000000}"/>
          </ac:picMkLst>
        </pc:picChg>
      </pc:sldChg>
      <pc:sldChg chg="modSp mod">
        <pc:chgData name="diana balan" userId="420a92c62c6b9000" providerId="LiveId" clId="{D2BB4A41-E1D3-4531-BD27-E59BE9962975}" dt="2026-04-28T12:06:12.325" v="181" actId="207"/>
        <pc:sldMkLst>
          <pc:docMk/>
          <pc:sldMk cId="0" sldId="257"/>
        </pc:sldMkLst>
        <pc:spChg chg="mod">
          <ac:chgData name="diana balan" userId="420a92c62c6b9000" providerId="LiveId" clId="{D2BB4A41-E1D3-4531-BD27-E59BE9962975}" dt="2026-04-28T12:06:12.325" v="181" actId="207"/>
          <ac:spMkLst>
            <pc:docMk/>
            <pc:sldMk cId="0" sldId="257"/>
            <ac:spMk id="3" creationId="{A34A3277-850D-7B7D-C6FC-6368015E372E}"/>
          </ac:spMkLst>
        </pc:spChg>
      </pc:sldChg>
      <pc:sldChg chg="modSp mod">
        <pc:chgData name="diana balan" userId="420a92c62c6b9000" providerId="LiveId" clId="{D2BB4A41-E1D3-4531-BD27-E59BE9962975}" dt="2026-04-28T12:06:24.513" v="182" actId="207"/>
        <pc:sldMkLst>
          <pc:docMk/>
          <pc:sldMk cId="0" sldId="259"/>
        </pc:sldMkLst>
        <pc:spChg chg="mod">
          <ac:chgData name="diana balan" userId="420a92c62c6b9000" providerId="LiveId" clId="{D2BB4A41-E1D3-4531-BD27-E59BE9962975}" dt="2026-04-28T12:06:24.513" v="182" actId="207"/>
          <ac:spMkLst>
            <pc:docMk/>
            <pc:sldMk cId="0" sldId="259"/>
            <ac:spMk id="147" creationId="{00000000-0000-0000-0000-000000000000}"/>
          </ac:spMkLst>
        </pc:spChg>
      </pc:sldChg>
      <pc:sldChg chg="modSp mod">
        <pc:chgData name="diana balan" userId="420a92c62c6b9000" providerId="LiveId" clId="{D2BB4A41-E1D3-4531-BD27-E59BE9962975}" dt="2026-04-28T12:06:34.360" v="183" actId="207"/>
        <pc:sldMkLst>
          <pc:docMk/>
          <pc:sldMk cId="0" sldId="261"/>
        </pc:sldMkLst>
        <pc:spChg chg="mod">
          <ac:chgData name="diana balan" userId="420a92c62c6b9000" providerId="LiveId" clId="{D2BB4A41-E1D3-4531-BD27-E59BE9962975}" dt="2026-04-28T12:06:34.360" v="183" actId="207"/>
          <ac:spMkLst>
            <pc:docMk/>
            <pc:sldMk cId="0" sldId="261"/>
            <ac:spMk id="197" creationId="{00000000-0000-0000-0000-000000000000}"/>
          </ac:spMkLst>
        </pc:spChg>
      </pc:sldChg>
      <pc:sldChg chg="modSp mod">
        <pc:chgData name="diana balan" userId="420a92c62c6b9000" providerId="LiveId" clId="{D2BB4A41-E1D3-4531-BD27-E59BE9962975}" dt="2026-04-28T12:06:41.865" v="184" actId="207"/>
        <pc:sldMkLst>
          <pc:docMk/>
          <pc:sldMk cId="0" sldId="262"/>
        </pc:sldMkLst>
        <pc:spChg chg="mod">
          <ac:chgData name="diana balan" userId="420a92c62c6b9000" providerId="LiveId" clId="{D2BB4A41-E1D3-4531-BD27-E59BE9962975}" dt="2026-04-28T12:06:41.865" v="184" actId="207"/>
          <ac:spMkLst>
            <pc:docMk/>
            <pc:sldMk cId="0" sldId="262"/>
            <ac:spMk id="211" creationId="{00000000-0000-0000-0000-000000000000}"/>
          </ac:spMkLst>
        </pc:spChg>
      </pc:sldChg>
      <pc:sldChg chg="delSp mod">
        <pc:chgData name="diana balan" userId="420a92c62c6b9000" providerId="LiveId" clId="{D2BB4A41-E1D3-4531-BD27-E59BE9962975}" dt="2026-04-28T12:07:56.425" v="186" actId="21"/>
        <pc:sldMkLst>
          <pc:docMk/>
          <pc:sldMk cId="0" sldId="267"/>
        </pc:sldMkLst>
        <pc:spChg chg="del">
          <ac:chgData name="diana balan" userId="420a92c62c6b9000" providerId="LiveId" clId="{D2BB4A41-E1D3-4531-BD27-E59BE9962975}" dt="2026-04-28T12:07:56.425" v="186" actId="21"/>
          <ac:spMkLst>
            <pc:docMk/>
            <pc:sldMk cId="0" sldId="267"/>
            <ac:spMk id="303" creationId="{00000000-0000-0000-0000-000000000000}"/>
          </ac:spMkLst>
        </pc:spChg>
      </pc:sldChg>
      <pc:sldChg chg="modSp mod ord">
        <pc:chgData name="diana balan" userId="420a92c62c6b9000" providerId="LiveId" clId="{D2BB4A41-E1D3-4531-BD27-E59BE9962975}" dt="2026-04-28T12:08:37.730" v="192"/>
        <pc:sldMkLst>
          <pc:docMk/>
          <pc:sldMk cId="0" sldId="268"/>
        </pc:sldMkLst>
        <pc:spChg chg="mod">
          <ac:chgData name="diana balan" userId="420a92c62c6b9000" providerId="LiveId" clId="{D2BB4A41-E1D3-4531-BD27-E59BE9962975}" dt="2026-04-28T12:07:24.760" v="185" actId="207"/>
          <ac:spMkLst>
            <pc:docMk/>
            <pc:sldMk cId="0" sldId="268"/>
            <ac:spMk id="2" creationId="{71116160-F069-35A2-7D61-6097DCEF8076}"/>
          </ac:spMkLst>
        </pc:spChg>
      </pc:sldChg>
      <pc:sldChg chg="addSp modSp new mod ord">
        <pc:chgData name="diana balan" userId="420a92c62c6b9000" providerId="LiveId" clId="{D2BB4A41-E1D3-4531-BD27-E59BE9962975}" dt="2026-04-28T12:08:21.503" v="190" actId="167"/>
        <pc:sldMkLst>
          <pc:docMk/>
          <pc:sldMk cId="238826938" sldId="269"/>
        </pc:sldMkLst>
        <pc:spChg chg="add mod">
          <ac:chgData name="diana balan" userId="420a92c62c6b9000" providerId="LiveId" clId="{D2BB4A41-E1D3-4531-BD27-E59BE9962975}" dt="2026-04-28T12:08:07.528" v="188" actId="1076"/>
          <ac:spMkLst>
            <pc:docMk/>
            <pc:sldMk cId="238826938" sldId="269"/>
            <ac:spMk id="303" creationId="{00000000-0000-0000-0000-000000000000}"/>
          </ac:spMkLst>
        </pc:spChg>
        <pc:picChg chg="add mod ord">
          <ac:chgData name="diana balan" userId="420a92c62c6b9000" providerId="LiveId" clId="{D2BB4A41-E1D3-4531-BD27-E59BE9962975}" dt="2026-04-28T12:08:21.503" v="190" actId="167"/>
          <ac:picMkLst>
            <pc:docMk/>
            <pc:sldMk cId="238826938" sldId="269"/>
            <ac:picMk id="2" creationId="{C484166B-FEBC-6528-40A1-D3378BF2D27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9" name="Google Shape;8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Introduction</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presentation presents the idea of a Helen Eco Retreat </a:t>
            </a:r>
            <a:r>
              <a:rPr lang="en-GB" sz="1100" b="0" i="0" u="none" strike="noStrike" cap="none" dirty="0" err="1">
                <a:solidFill>
                  <a:srgbClr val="000000"/>
                </a:solidFill>
                <a:effectLst/>
                <a:latin typeface="Arial"/>
                <a:ea typeface="Arial"/>
                <a:cs typeface="Arial"/>
                <a:sym typeface="Arial"/>
              </a:rPr>
              <a:t>Măgura</a:t>
            </a:r>
            <a:r>
              <a:rPr lang="en-GB" sz="1100" b="0" i="0" u="none" strike="noStrike" cap="none" dirty="0">
                <a:solidFill>
                  <a:srgbClr val="000000"/>
                </a:solidFill>
                <a:effectLst/>
                <a:latin typeface="Arial"/>
                <a:ea typeface="Arial"/>
                <a:cs typeface="Arial"/>
                <a:sym typeface="Arial"/>
              </a:rPr>
              <a:t> Bacau and how the latter can be a sustainable hotel. The primary motive is to demonstrate the possibility of hospitality businesses to minimise their environmental impact and provide their guests with a good experience. Sustainability is a growing concern in the tourism industry particularly to the travellers who are increasingly sensitive to climate change and ethical tourism. Hotels will become more responsible in their actions and contribute to the long-term environmental and social objectives.</a:t>
            </a:r>
            <a:endParaRPr lang="en-BD" sz="1100" b="0" i="0" u="none" strike="noStrike" cap="none" dirty="0">
              <a:solidFill>
                <a:srgbClr val="000000"/>
              </a:solidFill>
              <a:effectLst/>
              <a:latin typeface="Arial"/>
              <a:ea typeface="Arial"/>
              <a:cs typeface="Arial"/>
              <a:sym typeface="Arial"/>
            </a:endParaRPr>
          </a:p>
        </p:txBody>
      </p:sp>
      <p:sp>
        <p:nvSpPr>
          <p:cNvPr id="126" name="Google Shape;12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Hotel Concept Overview</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Helen Eco Retreat </a:t>
            </a:r>
            <a:r>
              <a:rPr lang="en-GB" sz="1100" b="0" i="0" u="none" strike="noStrike" cap="none" dirty="0" err="1">
                <a:solidFill>
                  <a:srgbClr val="000000"/>
                </a:solidFill>
                <a:effectLst/>
                <a:latin typeface="Arial"/>
                <a:ea typeface="Arial"/>
                <a:cs typeface="Arial"/>
                <a:sym typeface="Arial"/>
              </a:rPr>
              <a:t>Măgura</a:t>
            </a:r>
            <a:r>
              <a:rPr lang="en-GB" sz="1100" b="0" i="0" u="none" strike="noStrike" cap="none" dirty="0">
                <a:solidFill>
                  <a:srgbClr val="000000"/>
                </a:solidFill>
                <a:effectLst/>
                <a:latin typeface="Arial"/>
                <a:ea typeface="Arial"/>
                <a:cs typeface="Arial"/>
                <a:sym typeface="Arial"/>
              </a:rPr>
              <a:t> Bacau is a proposed small eco-hotel in a rural area of Romania, in close contact with nature. The concept is to transform the current Helen Hotel into a more environmentally friendly and responsible company (Curtis and Mont, 2020). The hotel will be a boutique hotel, i.e. it is aimed at giving a more personal and unique experience rather than mass tourism. It is significant as the number of travellers who want to visit quiet and authentic locations is rapidly growing instead of tourist destinations.</a:t>
            </a:r>
            <a:endParaRPr lang="en-BD"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brand of the hotel is premised on sustainability, comfort and local culture. It will be a blend of contemporary design as well as the traditional Romanian touches including the local materials and culture. This assists in establishing a solid brand identity and makes the hotel to be unique (Raut et al., 2019). The notion is also indicative of the increasing need in sustainable tourism where travellers are willing to visit destinations that are environmentally concerned. The hotel, in general, strives to experience something valuable and conserve the local environment.</a:t>
            </a:r>
            <a:endParaRPr lang="en-BD"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 </a:t>
            </a:r>
            <a:endParaRPr lang="en-BD" sz="1100" b="0" i="0" u="none" strike="noStrike" cap="none" dirty="0">
              <a:solidFill>
                <a:srgbClr val="000000"/>
              </a:solidFill>
              <a:effectLst/>
              <a:latin typeface="Arial"/>
              <a:ea typeface="Arial"/>
              <a:cs typeface="Arial"/>
              <a:sym typeface="Arial"/>
            </a:endParaRPr>
          </a:p>
        </p:txBody>
      </p:sp>
      <p:sp>
        <p:nvSpPr>
          <p:cNvPr id="144" name="Google Shape;14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Target Market</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This hotel will primarily focus on the eco-friendly travellers, particularly the travellers. These travellers are more conscious about environmental problems, and they would want to stay in hotels which adhere to sustainable practices (</a:t>
            </a:r>
            <a:r>
              <a:rPr lang="en-GB" sz="1100" b="0" i="0" u="none" strike="noStrike" cap="none" dirty="0" err="1">
                <a:solidFill>
                  <a:srgbClr val="000000"/>
                </a:solidFill>
                <a:effectLst/>
                <a:latin typeface="Arial"/>
                <a:ea typeface="Arial"/>
                <a:cs typeface="Arial"/>
                <a:sym typeface="Arial"/>
              </a:rPr>
              <a:t>Nosratabadi</a:t>
            </a:r>
            <a:r>
              <a:rPr lang="en-GB" sz="1100" b="0" i="0" u="none" strike="noStrike" cap="none" dirty="0">
                <a:solidFill>
                  <a:srgbClr val="000000"/>
                </a:solidFill>
                <a:effectLst/>
                <a:latin typeface="Arial"/>
                <a:ea typeface="Arial"/>
                <a:cs typeface="Arial"/>
                <a:sym typeface="Arial"/>
              </a:rPr>
              <a:t> et al., 2019). There is an increasing demand of responsible tourism, with lots of individuals desiring their travel decisions to be less detrimental to the environment.</a:t>
            </a:r>
            <a:endParaRPr lang="en-BD"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Another group of people that the hotel is aimed at is people seeking unique and meaningful experiences. They do not want to stay in huge hotels but in smaller ones where they can feel in touch with nature and the culture of the people. This form of tourism is referred to as niche tourism in which tourists specialise in certain areas of interest like sustainability or culture.</a:t>
            </a:r>
            <a:endParaRPr lang="en-BD"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A second category is that of wellness travellers who desire to have a relaxing time, connect to the natural world, and to enhance their wellbeing. These tourists are lured into serene places such as </a:t>
            </a:r>
            <a:r>
              <a:rPr lang="en-GB" sz="1100" b="0" i="0" u="none" strike="noStrike" cap="none" dirty="0" err="1">
                <a:solidFill>
                  <a:srgbClr val="000000"/>
                </a:solidFill>
                <a:effectLst/>
                <a:latin typeface="Arial"/>
                <a:ea typeface="Arial"/>
                <a:cs typeface="Arial"/>
                <a:sym typeface="Arial"/>
              </a:rPr>
              <a:t>Măgura</a:t>
            </a:r>
            <a:r>
              <a:rPr lang="en-GB" sz="1100" b="0" i="0" u="none" strike="noStrike" cap="none" dirty="0">
                <a:solidFill>
                  <a:srgbClr val="000000"/>
                </a:solidFill>
                <a:effectLst/>
                <a:latin typeface="Arial"/>
                <a:ea typeface="Arial"/>
                <a:cs typeface="Arial"/>
                <a:sym typeface="Arial"/>
              </a:rPr>
              <a:t> Bacau. </a:t>
            </a:r>
            <a:endParaRPr lang="en-BD" sz="1100" b="0" i="0" u="none" strike="noStrike" cap="none" dirty="0">
              <a:solidFill>
                <a:srgbClr val="000000"/>
              </a:solidFill>
              <a:effectLst/>
              <a:latin typeface="Arial"/>
              <a:ea typeface="Arial"/>
              <a:cs typeface="Arial"/>
              <a:sym typeface="Arial"/>
            </a:endParaRPr>
          </a:p>
        </p:txBody>
      </p:sp>
      <p:sp>
        <p:nvSpPr>
          <p:cNvPr id="163" name="Google Shape;163;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Sustainability Vision</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Helen Eco Retreat </a:t>
            </a:r>
            <a:r>
              <a:rPr lang="en-GB" sz="1100" b="0" i="0" u="none" strike="noStrike" cap="none" dirty="0" err="1">
                <a:solidFill>
                  <a:srgbClr val="000000"/>
                </a:solidFill>
                <a:effectLst/>
                <a:latin typeface="Arial"/>
                <a:ea typeface="Arial"/>
                <a:cs typeface="Arial"/>
                <a:sym typeface="Arial"/>
              </a:rPr>
              <a:t>Măgura</a:t>
            </a:r>
            <a:r>
              <a:rPr lang="en-GB" sz="1100" b="0" i="0" u="none" strike="noStrike" cap="none" dirty="0">
                <a:solidFill>
                  <a:srgbClr val="000000"/>
                </a:solidFill>
                <a:effectLst/>
                <a:latin typeface="Arial"/>
                <a:ea typeface="Arial"/>
                <a:cs typeface="Arial"/>
                <a:sym typeface="Arial"/>
              </a:rPr>
              <a:t> Bacau vision of sustainability is to act in a responsible and balanced manner. The hotel has a goal of preserving the environment and the local community and succeeding financially (Rezaee, 2016). This is aligned to the triple bottom line strategy, which businesses are concerned with the sustainability of the environment, society and economy. In order to further reinforce the aspect of environmental sustainability, the hotel shall invest further in the aspect of protecting biodiversity by preserving the habitats around the area and sponsoring reforestation programmes. It will also keep a check on its carbon footprint on a regular basis and implement eco-certifications to make it accountable. Guests will be suggested to engage in conservation, reinforcing the environmental consciousness and long-term responsibility to care about the environment.</a:t>
            </a:r>
            <a:endParaRPr lang="en-BD"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Becoming carbon-neutral by cutting carbon emissions and promoting environmental activities such as planting trees is one of the primary objectives. The hotel will also aim at collaborating closely with the local community by establishing employment opportunities and engaging the local suppliers. The hotel will focus on the social sustainability agenda, including fair employment practices, staff wellbeing, and continuous training opportunities. It will be keen to foster local culture by organising events and workshops and collaborating with artisan in these camps. The hotel will also promote cultural conservation and enhance community by encouraging the presence of meaningful interactions between guests and residents within the hotel.</a:t>
            </a:r>
            <a:endParaRPr lang="en-BD"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hotel will also conserve the natural environment through waste reduction, water conservation and renewable energy (Schaltegger et al., 2019). These activities allow the conservation of the area to visitors. In general, it is aimed at establishing long-term positive gains to the guests and local community and to operate a successful and responsible hotel. In terms of economics, the hotel will work in helping the local economy by sourcing goods and services to the businesses and farmers in the area. This minimises leakage of the economies and provides stable income generation in the community. The financial robustness in the long term will be obtained with the help of efficient management of resources, sustainable investments, and the attraction of the increasing market of eco-conscious travellers.</a:t>
            </a:r>
            <a:endParaRPr lang="en-BD" sz="1100" b="0" i="0" u="none" strike="noStrike" cap="none" dirty="0">
              <a:solidFill>
                <a:srgbClr val="000000"/>
              </a:solidFill>
              <a:effectLst/>
              <a:latin typeface="Arial"/>
              <a:ea typeface="Arial"/>
              <a:cs typeface="Arial"/>
              <a:sym typeface="Arial"/>
            </a:endParaRPr>
          </a:p>
        </p:txBody>
      </p:sp>
      <p:sp>
        <p:nvSpPr>
          <p:cNvPr id="181" name="Google Shape;181;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Energy and Environmental Strategies</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hotel will tap renewable energy sources, like solar panels and energy efficient systems to minimise its carbon footprint. Intelligent technologies will be used to manage the consumption of energy in rooms and common spaces (Freudenreich et al., 2020). These measures are significant in terms of cost savings and enhancement of the environmental performance. Green management practices demonstrate that it is possible to run a hotel more efficiently, as well as to care about the environment, which is a goal of green management practices.</a:t>
            </a:r>
            <a:endParaRPr lang="en-BD" sz="1100" b="0" i="0" u="none" strike="noStrike" cap="none" dirty="0">
              <a:solidFill>
                <a:srgbClr val="000000"/>
              </a:solidFill>
              <a:effectLst/>
              <a:latin typeface="Arial"/>
              <a:ea typeface="Arial"/>
              <a:cs typeface="Arial"/>
              <a:sym typeface="Arial"/>
            </a:endParaRPr>
          </a:p>
        </p:txBody>
      </p:sp>
      <p:sp>
        <p:nvSpPr>
          <p:cNvPr id="201" name="Google Shape;20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Resource Management (Water &amp; Waste)</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Rainwater collection and installation of efficient systems like low flow taps and showers will be used to control water conservation. Recycling and composting will help to minimise waste, with the goal of zero waste approach (Hanaysha et al., 2022). Such practices encourage the sustainable utilisation of resources and minimise environmental harm. In contemporary business, the concepts of the circular economy, in which waste is reused, gain relevance.</a:t>
            </a:r>
            <a:endParaRPr lang="en-BD" sz="1100" b="0" i="0" u="none" strike="noStrike" cap="none" dirty="0">
              <a:solidFill>
                <a:srgbClr val="000000"/>
              </a:solidFill>
              <a:effectLst/>
              <a:latin typeface="Arial"/>
              <a:ea typeface="Arial"/>
              <a:cs typeface="Arial"/>
              <a:sym typeface="Arial"/>
            </a:endParaRPr>
          </a:p>
        </p:txBody>
      </p:sp>
      <p:sp>
        <p:nvSpPr>
          <p:cNvPr id="219" name="Google Shape;21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Food and Local Economy</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hotel will have farm to table food with food being provided by local farmers. This will cut down on transport emissions and help in boosting the local economy. It also provides fresh and high-quality food to the guests (Schaltegger et al., 2019). The backing of the local business assists in minimising economic leakage, a typical tourism problem. Rural tourism is able to enhance local development and generate income that is more stable among communities.</a:t>
            </a:r>
            <a:endParaRPr lang="en-BD"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 </a:t>
            </a:r>
            <a:endParaRPr lang="en-BD" sz="1100" b="0" i="0" u="none" strike="noStrike" cap="none" dirty="0">
              <a:solidFill>
                <a:srgbClr val="000000"/>
              </a:solidFill>
              <a:effectLst/>
              <a:latin typeface="Arial"/>
              <a:ea typeface="Arial"/>
              <a:cs typeface="Arial"/>
              <a:sym typeface="Arial"/>
            </a:endParaRPr>
          </a:p>
        </p:txBody>
      </p:sp>
      <p:sp>
        <p:nvSpPr>
          <p:cNvPr id="241" name="Google Shape;24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Community Engagement</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hotel will collaborate with the local community closely by providing them with employment and training. It will also contribute to the local traditions and culture with the help of guest activities (Geissdoerfer et al., 2018). Collaborations with local firms and suppliers will boost the local economy. Responsible hospitality implies that tourism must not destroy the local lifestyle but must rather be a way of enhancing the lives of local people.</a:t>
            </a:r>
            <a:endParaRPr lang="en-BD" sz="1100" b="0" i="0" u="none" strike="noStrike" cap="none" dirty="0">
              <a:solidFill>
                <a:srgbClr val="000000"/>
              </a:solidFill>
              <a:effectLst/>
              <a:latin typeface="Arial"/>
              <a:ea typeface="Arial"/>
              <a:cs typeface="Arial"/>
              <a:sym typeface="Arial"/>
            </a:endParaRPr>
          </a:p>
        </p:txBody>
      </p:sp>
      <p:sp>
        <p:nvSpPr>
          <p:cNvPr id="260" name="Google Shape;260;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Guest Experience and Innovation</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guest experience will be based on learning and comfort. The guests will be in a position to participate in farming, conservation, and cultural activities. This renders the stay more significant and memorable (</a:t>
            </a:r>
            <a:r>
              <a:rPr lang="en-GB" sz="1100" b="0" i="0" u="none" strike="noStrike" cap="none" dirty="0" err="1">
                <a:solidFill>
                  <a:srgbClr val="000000"/>
                </a:solidFill>
                <a:effectLst/>
                <a:latin typeface="Arial"/>
                <a:ea typeface="Arial"/>
                <a:cs typeface="Arial"/>
                <a:sym typeface="Arial"/>
              </a:rPr>
              <a:t>Nosratabadi</a:t>
            </a:r>
            <a:r>
              <a:rPr lang="en-GB" sz="1100" b="0" i="0" u="none" strike="noStrike" cap="none" dirty="0">
                <a:solidFill>
                  <a:srgbClr val="000000"/>
                </a:solidFill>
                <a:effectLst/>
                <a:latin typeface="Arial"/>
                <a:ea typeface="Arial"/>
                <a:cs typeface="Arial"/>
                <a:sym typeface="Arial"/>
              </a:rPr>
              <a:t> et al., 2019). Digital tools, like apps displaying energy and water consumption, will also be utilised by the hotel in order to make guests aware of their contribution. Such data-driven strategies are increasingly employed in sustainable businesses (Singh et al., 2023). </a:t>
            </a:r>
            <a:endParaRPr lang="en-BD" sz="1100" b="0" i="0" u="none" strike="noStrike" cap="none" dirty="0">
              <a:solidFill>
                <a:srgbClr val="000000"/>
              </a:solidFill>
              <a:effectLst/>
              <a:latin typeface="Arial"/>
              <a:ea typeface="Arial"/>
              <a:cs typeface="Arial"/>
              <a:sym typeface="Arial"/>
            </a:endParaRPr>
          </a:p>
        </p:txBody>
      </p:sp>
      <p:sp>
        <p:nvSpPr>
          <p:cNvPr id="278" name="Google Shape;278;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Conclusion</a:t>
            </a:r>
            <a:endParaRPr lang="en-BD" sz="1100" b="1"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Finally, </a:t>
            </a:r>
            <a:r>
              <a:rPr lang="en-GB" sz="1100" b="0" i="0" u="none" strike="noStrike" cap="none">
                <a:solidFill>
                  <a:srgbClr val="000000"/>
                </a:solidFill>
                <a:effectLst/>
                <a:latin typeface="Arial"/>
                <a:ea typeface="Arial"/>
                <a:cs typeface="Arial"/>
                <a:sym typeface="Arial"/>
              </a:rPr>
              <a:t>the presentation reveals </a:t>
            </a:r>
            <a:r>
              <a:rPr lang="en-GB" sz="1100" b="0" i="0" u="none" strike="noStrike" cap="none" dirty="0">
                <a:solidFill>
                  <a:srgbClr val="000000"/>
                </a:solidFill>
                <a:effectLst/>
                <a:latin typeface="Arial"/>
                <a:ea typeface="Arial"/>
                <a:cs typeface="Arial"/>
                <a:sym typeface="Arial"/>
              </a:rPr>
              <a:t>that a hotel can be sustainable and at the same time offer a high-quality guest experience. It is a concept aimed at minimising environmental impact, benefiting the local community, and economic value creation. Such a strategy is significant to tourism in the future, particularly with travellers increasingly responsible in their decision making. Sustainable hotels are able to mitigate the adverse impacts of tourism and at the same time promote the growth in the sector. </a:t>
            </a:r>
            <a:endParaRPr lang="en-BD" sz="1100" b="0" i="0" u="none" strike="noStrike" cap="none" dirty="0">
              <a:solidFill>
                <a:srgbClr val="000000"/>
              </a:solidFill>
              <a:effectLst/>
              <a:latin typeface="Arial"/>
              <a:ea typeface="Arial"/>
              <a:cs typeface="Arial"/>
              <a:sym typeface="Arial"/>
            </a:endParaRPr>
          </a:p>
          <a:p>
            <a:br>
              <a:rPr lang="en-US" sz="1100" b="0" i="0" u="none" strike="noStrike" cap="none" dirty="0">
                <a:solidFill>
                  <a:srgbClr val="000000"/>
                </a:solidFill>
                <a:effectLst/>
                <a:latin typeface="Arial"/>
                <a:ea typeface="Arial"/>
                <a:cs typeface="Arial"/>
                <a:sym typeface="Arial"/>
              </a:rPr>
            </a:br>
            <a:endParaRPr lang="en-BD" dirty="0">
              <a:effectLst/>
            </a:endParaRPr>
          </a:p>
          <a:p>
            <a:r>
              <a:rPr lang="en-US" sz="1100" b="0" i="0" u="none" strike="noStrike" cap="none" dirty="0">
                <a:solidFill>
                  <a:srgbClr val="000000"/>
                </a:solidFill>
                <a:effectLst/>
                <a:latin typeface="Arial"/>
                <a:ea typeface="Arial"/>
                <a:cs typeface="Arial"/>
                <a:sym typeface="Arial"/>
              </a:rPr>
              <a:t> </a:t>
            </a:r>
            <a:endParaRPr lang="en-BD" sz="1100" b="0" i="0" u="none" strike="noStrike" cap="none" dirty="0">
              <a:solidFill>
                <a:srgbClr val="000000"/>
              </a:solidFill>
              <a:effectLst/>
              <a:latin typeface="Arial"/>
              <a:ea typeface="Arial"/>
              <a:cs typeface="Arial"/>
              <a:sym typeface="Arial"/>
            </a:endParaRPr>
          </a:p>
        </p:txBody>
      </p:sp>
      <p:sp>
        <p:nvSpPr>
          <p:cNvPr id="298" name="Google Shape;298;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References</a:t>
            </a:r>
            <a:endParaRPr lang="en-BD" sz="1100" b="1"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Bowen, J. and Morosan, C., (2018) Beware hospitality industry: the robots are coming. Worldwide Hospitality and Tourism Themes, 10(6), pp.726-733.</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Curtis, S.K. and Mont, O. (2020) Sharing economy business models for sustainability. Journal of Cleaner Production, 266, p.121519.</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err="1">
                <a:solidFill>
                  <a:srgbClr val="000000"/>
                </a:solidFill>
                <a:effectLst/>
                <a:latin typeface="Arial"/>
                <a:ea typeface="Arial"/>
                <a:cs typeface="Arial"/>
                <a:sym typeface="Arial"/>
              </a:rPr>
              <a:t>Freudenreich</a:t>
            </a:r>
            <a:r>
              <a:rPr lang="en-US" sz="1100" b="0" i="0" u="none" strike="noStrike" cap="none" dirty="0">
                <a:solidFill>
                  <a:srgbClr val="000000"/>
                </a:solidFill>
                <a:effectLst/>
                <a:latin typeface="Arial"/>
                <a:ea typeface="Arial"/>
                <a:cs typeface="Arial"/>
                <a:sym typeface="Arial"/>
              </a:rPr>
              <a:t>, B., </a:t>
            </a:r>
            <a:r>
              <a:rPr lang="en-US" sz="1100" b="0" i="0" u="none" strike="noStrike" cap="none" dirty="0" err="1">
                <a:solidFill>
                  <a:srgbClr val="000000"/>
                </a:solidFill>
                <a:effectLst/>
                <a:latin typeface="Arial"/>
                <a:ea typeface="Arial"/>
                <a:cs typeface="Arial"/>
                <a:sym typeface="Arial"/>
              </a:rPr>
              <a:t>Lüdeke</a:t>
            </a:r>
            <a:r>
              <a:rPr lang="en-US" sz="1100" b="0" i="0" u="none" strike="noStrike" cap="none" dirty="0">
                <a:solidFill>
                  <a:srgbClr val="000000"/>
                </a:solidFill>
                <a:effectLst/>
                <a:latin typeface="Arial"/>
                <a:ea typeface="Arial"/>
                <a:cs typeface="Arial"/>
                <a:sym typeface="Arial"/>
              </a:rPr>
              <a:t>-Freund, F. and </a:t>
            </a:r>
            <a:r>
              <a:rPr lang="en-US" sz="1100" b="0" i="0" u="none" strike="noStrike" cap="none" dirty="0" err="1">
                <a:solidFill>
                  <a:srgbClr val="000000"/>
                </a:solidFill>
                <a:effectLst/>
                <a:latin typeface="Arial"/>
                <a:ea typeface="Arial"/>
                <a:cs typeface="Arial"/>
                <a:sym typeface="Arial"/>
              </a:rPr>
              <a:t>Schaltegger</a:t>
            </a:r>
            <a:r>
              <a:rPr lang="en-US" sz="1100" b="0" i="0" u="none" strike="noStrike" cap="none" dirty="0">
                <a:solidFill>
                  <a:srgbClr val="000000"/>
                </a:solidFill>
                <a:effectLst/>
                <a:latin typeface="Arial"/>
                <a:ea typeface="Arial"/>
                <a:cs typeface="Arial"/>
                <a:sym typeface="Arial"/>
              </a:rPr>
              <a:t>, S. (2020) A stakeholder theory perspective on business models: Value creation for sustainability. Journal of Business Ethics, 166(1), pp.3–18.</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Geissdoerfer, M., Vladimirova, D. and Evans, S. (2018) Sustainable business model innovation: A review. Journal of Cleaner Production, 198, pp.401–416.</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err="1">
                <a:solidFill>
                  <a:srgbClr val="000000"/>
                </a:solidFill>
                <a:effectLst/>
                <a:latin typeface="Arial"/>
                <a:ea typeface="Arial"/>
                <a:cs typeface="Arial"/>
                <a:sym typeface="Arial"/>
              </a:rPr>
              <a:t>Hanaysha</a:t>
            </a:r>
            <a:r>
              <a:rPr lang="en-US" sz="1100" b="0" i="0" u="none" strike="noStrike" cap="none" dirty="0">
                <a:solidFill>
                  <a:srgbClr val="000000"/>
                </a:solidFill>
                <a:effectLst/>
                <a:latin typeface="Arial"/>
                <a:ea typeface="Arial"/>
                <a:cs typeface="Arial"/>
                <a:sym typeface="Arial"/>
              </a:rPr>
              <a:t>, J.R., Al-Shaikh, M.E., </a:t>
            </a:r>
            <a:r>
              <a:rPr lang="en-US" sz="1100" b="0" i="0" u="none" strike="noStrike" cap="none" dirty="0" err="1">
                <a:solidFill>
                  <a:srgbClr val="000000"/>
                </a:solidFill>
                <a:effectLst/>
                <a:latin typeface="Arial"/>
                <a:ea typeface="Arial"/>
                <a:cs typeface="Arial"/>
                <a:sym typeface="Arial"/>
              </a:rPr>
              <a:t>Joghee</a:t>
            </a:r>
            <a:r>
              <a:rPr lang="en-US" sz="1100" b="0" i="0" u="none" strike="noStrike" cap="none" dirty="0">
                <a:solidFill>
                  <a:srgbClr val="000000"/>
                </a:solidFill>
                <a:effectLst/>
                <a:latin typeface="Arial"/>
                <a:ea typeface="Arial"/>
                <a:cs typeface="Arial"/>
                <a:sym typeface="Arial"/>
              </a:rPr>
              <a:t>, S. and Alzoubi, H.M. (2022) Impact of innovation capabilities on business sustainability in small and medium enterprises. FIIB Business Review, 11(1), pp.67–78.</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Higgins-</a:t>
            </a:r>
            <a:r>
              <a:rPr lang="en-US" sz="1100" b="0" i="0" u="none" strike="noStrike" cap="none" dirty="0" err="1">
                <a:solidFill>
                  <a:srgbClr val="000000"/>
                </a:solidFill>
                <a:effectLst/>
                <a:latin typeface="Arial"/>
                <a:ea typeface="Arial"/>
                <a:cs typeface="Arial"/>
                <a:sym typeface="Arial"/>
              </a:rPr>
              <a:t>Desbiolles</a:t>
            </a:r>
            <a:r>
              <a:rPr lang="en-US" sz="1100" b="0" i="0" u="none" strike="noStrike" cap="none" dirty="0">
                <a:solidFill>
                  <a:srgbClr val="000000"/>
                </a:solidFill>
                <a:effectLst/>
                <a:latin typeface="Arial"/>
                <a:ea typeface="Arial"/>
                <a:cs typeface="Arial"/>
                <a:sym typeface="Arial"/>
              </a:rPr>
              <a:t>, F., Moskwa, E. and Wijesinghe, G., (2019) How sustainable is sustainable hospitality research? A review of sustainable restaurant literature from 1991 to 2015. Current Issues in Tourism, 22(13), pp.1551-1580.</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err="1">
                <a:solidFill>
                  <a:srgbClr val="000000"/>
                </a:solidFill>
                <a:effectLst/>
                <a:latin typeface="Arial"/>
                <a:ea typeface="Arial"/>
                <a:cs typeface="Arial"/>
                <a:sym typeface="Arial"/>
              </a:rPr>
              <a:t>Kansakar</a:t>
            </a:r>
            <a:r>
              <a:rPr lang="en-US" sz="1100" b="0" i="0" u="none" strike="noStrike" cap="none" dirty="0">
                <a:solidFill>
                  <a:srgbClr val="000000"/>
                </a:solidFill>
                <a:effectLst/>
                <a:latin typeface="Arial"/>
                <a:ea typeface="Arial"/>
                <a:cs typeface="Arial"/>
                <a:sym typeface="Arial"/>
              </a:rPr>
              <a:t>, P., Munir, A. and Shabani, N., (2019) Technology in the hospitality industry: Prospects and challenges. IEEE Consumer Electronics Magazine, 8(3), pp.60-65.</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Khan, N., </a:t>
            </a:r>
            <a:r>
              <a:rPr lang="en-US" sz="1100" b="0" i="0" u="none" strike="noStrike" cap="none" dirty="0" err="1">
                <a:solidFill>
                  <a:srgbClr val="000000"/>
                </a:solidFill>
                <a:effectLst/>
                <a:latin typeface="Arial"/>
                <a:ea typeface="Arial"/>
                <a:cs typeface="Arial"/>
                <a:sym typeface="Arial"/>
              </a:rPr>
              <a:t>Acuti</a:t>
            </a:r>
            <a:r>
              <a:rPr lang="en-US" sz="1100" b="0" i="0" u="none" strike="noStrike" cap="none" dirty="0">
                <a:solidFill>
                  <a:srgbClr val="000000"/>
                </a:solidFill>
                <a:effectLst/>
                <a:latin typeface="Arial"/>
                <a:ea typeface="Arial"/>
                <a:cs typeface="Arial"/>
                <a:sym typeface="Arial"/>
              </a:rPr>
              <a:t>, D., Lemarie, L. and </a:t>
            </a:r>
            <a:r>
              <a:rPr lang="en-US" sz="1100" b="0" i="0" u="none" strike="noStrike" cap="none" dirty="0" err="1">
                <a:solidFill>
                  <a:srgbClr val="000000"/>
                </a:solidFill>
                <a:effectLst/>
                <a:latin typeface="Arial"/>
                <a:ea typeface="Arial"/>
                <a:cs typeface="Arial"/>
                <a:sym typeface="Arial"/>
              </a:rPr>
              <a:t>Viglia</a:t>
            </a:r>
            <a:r>
              <a:rPr lang="en-US" sz="1100" b="0" i="0" u="none" strike="noStrike" cap="none" dirty="0">
                <a:solidFill>
                  <a:srgbClr val="000000"/>
                </a:solidFill>
                <a:effectLst/>
                <a:latin typeface="Arial"/>
                <a:ea typeface="Arial"/>
                <a:cs typeface="Arial"/>
                <a:sym typeface="Arial"/>
              </a:rPr>
              <a:t>, G., (2024) The intention-</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gap in sustainable hospitality: a critical literature review. International Journal of Contemporary Hospitality Management, 36(5), pp.1627-1646.</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Khatter, A., (2023) Challenges and solutions for environmental sustainability in the hospitality sector. Sustainability, 15(15), p.11491.</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Meza-Ruiz, I.D., Rocha-Lona, L., del Rocío Soto-Flores, M., Garza-Reyes, J.A., Kumar, V. and Lopez-Torres, G.C. (2017) ‘Measuring business sustainability maturity-levels and best practices’, Procedia Manufacturing, 11, pp.751–759.</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Morrison, A.M., (2022) Hospitality and travel marketing. Routledge.</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err="1">
                <a:solidFill>
                  <a:srgbClr val="000000"/>
                </a:solidFill>
                <a:effectLst/>
                <a:latin typeface="Arial"/>
                <a:ea typeface="Arial"/>
                <a:cs typeface="Arial"/>
                <a:sym typeface="Arial"/>
              </a:rPr>
              <a:t>Nosratabadi</a:t>
            </a:r>
            <a:r>
              <a:rPr lang="en-US" sz="1100" b="0" i="0" u="none" strike="noStrike" cap="none" dirty="0">
                <a:solidFill>
                  <a:srgbClr val="000000"/>
                </a:solidFill>
                <a:effectLst/>
                <a:latin typeface="Arial"/>
                <a:ea typeface="Arial"/>
                <a:cs typeface="Arial"/>
                <a:sym typeface="Arial"/>
              </a:rPr>
              <a:t>, S., </a:t>
            </a:r>
            <a:r>
              <a:rPr lang="en-US" sz="1100" b="0" i="0" u="none" strike="noStrike" cap="none" dirty="0" err="1">
                <a:solidFill>
                  <a:srgbClr val="000000"/>
                </a:solidFill>
                <a:effectLst/>
                <a:latin typeface="Arial"/>
                <a:ea typeface="Arial"/>
                <a:cs typeface="Arial"/>
                <a:sym typeface="Arial"/>
              </a:rPr>
              <a:t>Mosavi</a:t>
            </a:r>
            <a:r>
              <a:rPr lang="en-US" sz="1100" b="0" i="0" u="none" strike="noStrike" cap="none" dirty="0">
                <a:solidFill>
                  <a:srgbClr val="000000"/>
                </a:solidFill>
                <a:effectLst/>
                <a:latin typeface="Arial"/>
                <a:ea typeface="Arial"/>
                <a:cs typeface="Arial"/>
                <a:sym typeface="Arial"/>
              </a:rPr>
              <a:t>, A., </a:t>
            </a:r>
            <a:r>
              <a:rPr lang="en-US" sz="1100" b="0" i="0" u="none" strike="noStrike" cap="none" dirty="0" err="1">
                <a:solidFill>
                  <a:srgbClr val="000000"/>
                </a:solidFill>
                <a:effectLst/>
                <a:latin typeface="Arial"/>
                <a:ea typeface="Arial"/>
                <a:cs typeface="Arial"/>
                <a:sym typeface="Arial"/>
              </a:rPr>
              <a:t>Shamshirband</a:t>
            </a:r>
            <a:r>
              <a:rPr lang="en-US" sz="1100" b="0" i="0" u="none" strike="noStrike" cap="none" dirty="0">
                <a:solidFill>
                  <a:srgbClr val="000000"/>
                </a:solidFill>
                <a:effectLst/>
                <a:latin typeface="Arial"/>
                <a:ea typeface="Arial"/>
                <a:cs typeface="Arial"/>
                <a:sym typeface="Arial"/>
              </a:rPr>
              <a:t>, S., </a:t>
            </a:r>
            <a:r>
              <a:rPr lang="en-US" sz="1100" b="0" i="0" u="none" strike="noStrike" cap="none" dirty="0" err="1">
                <a:solidFill>
                  <a:srgbClr val="000000"/>
                </a:solidFill>
                <a:effectLst/>
                <a:latin typeface="Arial"/>
                <a:ea typeface="Arial"/>
                <a:cs typeface="Arial"/>
                <a:sym typeface="Arial"/>
              </a:rPr>
              <a:t>Zavadskas</a:t>
            </a:r>
            <a:r>
              <a:rPr lang="en-US" sz="1100" b="0" i="0" u="none" strike="noStrike" cap="none" dirty="0">
                <a:solidFill>
                  <a:srgbClr val="000000"/>
                </a:solidFill>
                <a:effectLst/>
                <a:latin typeface="Arial"/>
                <a:ea typeface="Arial"/>
                <a:cs typeface="Arial"/>
                <a:sym typeface="Arial"/>
              </a:rPr>
              <a:t>, E.K., </a:t>
            </a:r>
            <a:r>
              <a:rPr lang="en-US" sz="1100" b="0" i="0" u="none" strike="noStrike" cap="none" dirty="0" err="1">
                <a:solidFill>
                  <a:srgbClr val="000000"/>
                </a:solidFill>
                <a:effectLst/>
                <a:latin typeface="Arial"/>
                <a:ea typeface="Arial"/>
                <a:cs typeface="Arial"/>
                <a:sym typeface="Arial"/>
              </a:rPr>
              <a:t>Rakotonirainy</a:t>
            </a:r>
            <a:r>
              <a:rPr lang="en-US" sz="1100" b="0" i="0" u="none" strike="noStrike" cap="none" dirty="0">
                <a:solidFill>
                  <a:srgbClr val="000000"/>
                </a:solidFill>
                <a:effectLst/>
                <a:latin typeface="Arial"/>
                <a:ea typeface="Arial"/>
                <a:cs typeface="Arial"/>
                <a:sym typeface="Arial"/>
              </a:rPr>
              <a:t>, A. and Chau, K.W. (2019) Sustainable business models: A review. Sustainability, 11(6), p.1663.</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Raut, R.D., Mangla, S.K., </a:t>
            </a:r>
            <a:r>
              <a:rPr lang="en-US" sz="1100" b="0" i="0" u="none" strike="noStrike" cap="none" dirty="0" err="1">
                <a:solidFill>
                  <a:srgbClr val="000000"/>
                </a:solidFill>
                <a:effectLst/>
                <a:latin typeface="Arial"/>
                <a:ea typeface="Arial"/>
                <a:cs typeface="Arial"/>
                <a:sym typeface="Arial"/>
              </a:rPr>
              <a:t>Narwane</a:t>
            </a:r>
            <a:r>
              <a:rPr lang="en-US" sz="1100" b="0" i="0" u="none" strike="noStrike" cap="none" dirty="0">
                <a:solidFill>
                  <a:srgbClr val="000000"/>
                </a:solidFill>
                <a:effectLst/>
                <a:latin typeface="Arial"/>
                <a:ea typeface="Arial"/>
                <a:cs typeface="Arial"/>
                <a:sym typeface="Arial"/>
              </a:rPr>
              <a:t>, V.S., Gardas, B.B., </a:t>
            </a:r>
            <a:r>
              <a:rPr lang="en-US" sz="1100" b="0" i="0" u="none" strike="noStrike" cap="none" dirty="0" err="1">
                <a:solidFill>
                  <a:srgbClr val="000000"/>
                </a:solidFill>
                <a:effectLst/>
                <a:latin typeface="Arial"/>
                <a:ea typeface="Arial"/>
                <a:cs typeface="Arial"/>
                <a:sym typeface="Arial"/>
              </a:rPr>
              <a:t>Priyadarshinee</a:t>
            </a:r>
            <a:r>
              <a:rPr lang="en-US" sz="1100" b="0" i="0" u="none" strike="noStrike" cap="none" dirty="0">
                <a:solidFill>
                  <a:srgbClr val="000000"/>
                </a:solidFill>
                <a:effectLst/>
                <a:latin typeface="Arial"/>
                <a:ea typeface="Arial"/>
                <a:cs typeface="Arial"/>
                <a:sym typeface="Arial"/>
              </a:rPr>
              <a:t>, P. and Narkhede, B.E. (2019) Linking big data analytics and operational sustainability practices for sustainable business management. Journal of Cleaner Production, 224, pp.10–24.</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Rezaee, Z. (2016) Business sustainability research: A theoretical and integrated perspective. Journal of Accounting Literature, 36(1), pp.48–64.</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Ruel, H. and Njoku, E., (2021) AI redefining the hospitality industry. Journal of Tourism Futures, 7(1), pp.53-66.</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err="1">
                <a:solidFill>
                  <a:srgbClr val="000000"/>
                </a:solidFill>
                <a:effectLst/>
                <a:latin typeface="Arial"/>
                <a:ea typeface="Arial"/>
                <a:cs typeface="Arial"/>
                <a:sym typeface="Arial"/>
              </a:rPr>
              <a:t>Schaltegger</a:t>
            </a:r>
            <a:r>
              <a:rPr lang="en-US" sz="1100" b="0" i="0" u="none" strike="noStrike" cap="none" dirty="0">
                <a:solidFill>
                  <a:srgbClr val="000000"/>
                </a:solidFill>
                <a:effectLst/>
                <a:latin typeface="Arial"/>
                <a:ea typeface="Arial"/>
                <a:cs typeface="Arial"/>
                <a:sym typeface="Arial"/>
              </a:rPr>
              <a:t>, S., </a:t>
            </a:r>
            <a:r>
              <a:rPr lang="en-US" sz="1100" b="0" i="0" u="none" strike="noStrike" cap="none" dirty="0" err="1">
                <a:solidFill>
                  <a:srgbClr val="000000"/>
                </a:solidFill>
                <a:effectLst/>
                <a:latin typeface="Arial"/>
                <a:ea typeface="Arial"/>
                <a:cs typeface="Arial"/>
                <a:sym typeface="Arial"/>
              </a:rPr>
              <a:t>Hörisch</a:t>
            </a:r>
            <a:r>
              <a:rPr lang="en-US" sz="1100" b="0" i="0" u="none" strike="noStrike" cap="none" dirty="0">
                <a:solidFill>
                  <a:srgbClr val="000000"/>
                </a:solidFill>
                <a:effectLst/>
                <a:latin typeface="Arial"/>
                <a:ea typeface="Arial"/>
                <a:cs typeface="Arial"/>
                <a:sym typeface="Arial"/>
              </a:rPr>
              <a:t>, J. and Freeman, R.E. (2019) Business cases for sustainability: A stakeholder theory perspective. Organization &amp; Environment, 32(3), pp.191–212.</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Singh, S., Rajest, S.S., </a:t>
            </a:r>
            <a:r>
              <a:rPr lang="en-US" sz="1100" b="0" i="0" u="none" strike="noStrike" cap="none" dirty="0" err="1">
                <a:solidFill>
                  <a:srgbClr val="000000"/>
                </a:solidFill>
                <a:effectLst/>
                <a:latin typeface="Arial"/>
                <a:ea typeface="Arial"/>
                <a:cs typeface="Arial"/>
                <a:sym typeface="Arial"/>
              </a:rPr>
              <a:t>Hadoussa</a:t>
            </a:r>
            <a:r>
              <a:rPr lang="en-US" sz="1100" b="0" i="0" u="none" strike="noStrike" cap="none" dirty="0">
                <a:solidFill>
                  <a:srgbClr val="000000"/>
                </a:solidFill>
                <a:effectLst/>
                <a:latin typeface="Arial"/>
                <a:ea typeface="Arial"/>
                <a:cs typeface="Arial"/>
                <a:sym typeface="Arial"/>
              </a:rPr>
              <a:t>, S., Obaid, A.J. and Regin, R. (eds.) (2023) Data-driven intelligent business sustainability. Hershey: IGI Global.</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err="1">
                <a:solidFill>
                  <a:srgbClr val="000000"/>
                </a:solidFill>
                <a:effectLst/>
                <a:latin typeface="Arial"/>
                <a:ea typeface="Arial"/>
                <a:cs typeface="Arial"/>
                <a:sym typeface="Arial"/>
              </a:rPr>
              <a:t>Viglia</a:t>
            </a:r>
            <a:r>
              <a:rPr lang="en-US" sz="1100" b="0" i="0" u="none" strike="noStrike" cap="none" dirty="0">
                <a:solidFill>
                  <a:srgbClr val="000000"/>
                </a:solidFill>
                <a:effectLst/>
                <a:latin typeface="Arial"/>
                <a:ea typeface="Arial"/>
                <a:cs typeface="Arial"/>
                <a:sym typeface="Arial"/>
              </a:rPr>
              <a:t>, G. and </a:t>
            </a:r>
            <a:r>
              <a:rPr lang="en-US" sz="1100" b="0" i="0" u="none" strike="noStrike" cap="none" dirty="0" err="1">
                <a:solidFill>
                  <a:srgbClr val="000000"/>
                </a:solidFill>
                <a:effectLst/>
                <a:latin typeface="Arial"/>
                <a:ea typeface="Arial"/>
                <a:cs typeface="Arial"/>
                <a:sym typeface="Arial"/>
              </a:rPr>
              <a:t>Dolnicar</a:t>
            </a:r>
            <a:r>
              <a:rPr lang="en-US" sz="1100" b="0" i="0" u="none" strike="noStrike" cap="none" dirty="0">
                <a:solidFill>
                  <a:srgbClr val="000000"/>
                </a:solidFill>
                <a:effectLst/>
                <a:latin typeface="Arial"/>
                <a:ea typeface="Arial"/>
                <a:cs typeface="Arial"/>
                <a:sym typeface="Arial"/>
              </a:rPr>
              <a:t>, S., (2020) A review of experiments in tourism and hospitality. Annals of tourism research, 80, p.102858.</a:t>
            </a:r>
            <a:endParaRPr lang="en-BD" sz="1100" b="0" i="0" u="none" strike="noStrike" cap="none" dirty="0">
              <a:solidFill>
                <a:srgbClr val="000000"/>
              </a:solidFill>
              <a:effectLst/>
              <a:latin typeface="Arial"/>
              <a:ea typeface="Arial"/>
              <a:cs typeface="Arial"/>
              <a:sym typeface="Arial"/>
            </a:endParaRPr>
          </a:p>
        </p:txBody>
      </p:sp>
      <p:sp>
        <p:nvSpPr>
          <p:cNvPr id="314" name="Google Shape;314;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GB"/>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1451579" y="329307"/>
            <a:ext cx="5626774" cy="309201"/>
          </a:xfrm>
        </p:spPr>
        <p:txBody>
          <a:bodyPr/>
          <a:lstStyle/>
          <a:p>
            <a:endParaRPr lang="en-GB"/>
          </a:p>
        </p:txBody>
      </p:sp>
      <p:sp>
        <p:nvSpPr>
          <p:cNvPr id="6" name="Slide Number Placeholder 5"/>
          <p:cNvSpPr>
            <a:spLocks noGrp="1"/>
          </p:cNvSpPr>
          <p:nvPr>
            <p:ph type="sldNum" sz="quarter" idx="12"/>
          </p:nvPr>
        </p:nvSpPr>
        <p:spPr>
          <a:xfrm>
            <a:off x="476834" y="798973"/>
            <a:ext cx="811019" cy="503578"/>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08150804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92496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GB"/>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260292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516785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118016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20324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379940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228923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GB"/>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76947273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22090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131512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marL="0" lvl="0" indent="0" algn="r" rtl="0">
              <a:spcBef>
                <a:spcPts val="0"/>
              </a:spcBef>
              <a:spcAft>
                <a:spcPts val="0"/>
              </a:spcAft>
              <a:buNone/>
            </a:pPr>
            <a:fld id="{00000000-1234-1234-1234-123412341234}" type="slidenum">
              <a:rPr lang="en-US" smtClean="0"/>
              <a:t>‹#›</a:t>
            </a:fld>
            <a:endParaRPr lang="en-US"/>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9210683"/>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sldNum="0" hdr="0" ftr="0" dt="0"/>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1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21.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22.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3" descr="image.png"/>
          <p:cNvPicPr preferRelativeResize="0"/>
          <p:nvPr/>
        </p:nvPicPr>
        <p:blipFill rotWithShape="1">
          <a:blip r:embed="rId3">
            <a:alphaModFix/>
          </a:blip>
          <a:srcRect/>
          <a:stretch/>
        </p:blipFill>
        <p:spPr>
          <a:xfrm>
            <a:off x="0" y="-146649"/>
            <a:ext cx="12192000" cy="6858000"/>
          </a:xfrm>
          <a:prstGeom prst="rect">
            <a:avLst/>
          </a:prstGeom>
          <a:noFill/>
          <a:ln>
            <a:noFill/>
          </a:ln>
        </p:spPr>
      </p:pic>
      <p:sp>
        <p:nvSpPr>
          <p:cNvPr id="85" name="Google Shape;85;p13"/>
          <p:cNvSpPr txBox="1"/>
          <p:nvPr/>
        </p:nvSpPr>
        <p:spPr>
          <a:xfrm>
            <a:off x="891436" y="1023640"/>
            <a:ext cx="10409128" cy="4739759"/>
          </a:xfrm>
          <a:prstGeom prst="rect">
            <a:avLst/>
          </a:prstGeom>
          <a:noFill/>
          <a:ln>
            <a:noFill/>
          </a:ln>
        </p:spPr>
        <p:txBody>
          <a:bodyPr spcFirstLastPara="1" wrap="square" lIns="0" tIns="0" rIns="0" bIns="0" anchor="t" anchorCtr="0">
            <a:spAutoFit/>
          </a:bodyPr>
          <a:lstStyle/>
          <a:p>
            <a:pPr lvl="0" algn="ctr">
              <a:lnSpc>
                <a:spcPct val="110000"/>
              </a:lnSpc>
            </a:pPr>
            <a:r>
              <a:rPr lang="en-US" sz="2800" b="1" dirty="0">
                <a:solidFill>
                  <a:schemeClr val="bg1"/>
                </a:solidFill>
              </a:rPr>
              <a:t>Module Code </a:t>
            </a:r>
          </a:p>
          <a:p>
            <a:pPr lvl="0" algn="ctr">
              <a:lnSpc>
                <a:spcPct val="110000"/>
              </a:lnSpc>
            </a:pPr>
            <a:r>
              <a:rPr lang="en-US" sz="2800" dirty="0">
                <a:solidFill>
                  <a:schemeClr val="bg1"/>
                </a:solidFill>
              </a:rPr>
              <a:t>BMIH4011/D</a:t>
            </a:r>
          </a:p>
          <a:p>
            <a:pPr lvl="0" algn="ctr">
              <a:lnSpc>
                <a:spcPct val="110000"/>
              </a:lnSpc>
            </a:pPr>
            <a:r>
              <a:rPr lang="en-US" sz="2800" dirty="0">
                <a:solidFill>
                  <a:schemeClr val="bg1"/>
                </a:solidFill>
              </a:rPr>
              <a:t>  Lecturer:   Daniel Payne               </a:t>
            </a:r>
          </a:p>
          <a:p>
            <a:pPr lvl="0" algn="ctr">
              <a:lnSpc>
                <a:spcPct val="110000"/>
              </a:lnSpc>
            </a:pPr>
            <a:r>
              <a:rPr lang="en-US" sz="2800" dirty="0">
                <a:solidFill>
                  <a:schemeClr val="bg1"/>
                </a:solidFill>
              </a:rPr>
              <a:t>Sustainable Hospitality</a:t>
            </a:r>
          </a:p>
          <a:p>
            <a:pPr lvl="0" algn="ctr">
              <a:lnSpc>
                <a:spcPct val="110000"/>
              </a:lnSpc>
            </a:pPr>
            <a:r>
              <a:rPr lang="en-US" sz="2800" dirty="0">
                <a:solidFill>
                  <a:schemeClr val="bg1"/>
                </a:solidFill>
              </a:rPr>
              <a:t>Student ID:  2132762</a:t>
            </a:r>
          </a:p>
          <a:p>
            <a:pPr lvl="0" algn="ctr">
              <a:lnSpc>
                <a:spcPct val="110000"/>
              </a:lnSpc>
            </a:pPr>
            <a:r>
              <a:rPr lang="en-US" sz="2800" dirty="0">
                <a:solidFill>
                  <a:schemeClr val="bg1"/>
                </a:solidFill>
              </a:rPr>
              <a:t>Student Name: Elena Diana Balan</a:t>
            </a:r>
          </a:p>
          <a:p>
            <a:pPr lvl="0" algn="ctr">
              <a:lnSpc>
                <a:spcPct val="110000"/>
              </a:lnSpc>
            </a:pPr>
            <a:endParaRPr lang="en-US" sz="2800" dirty="0">
              <a:solidFill>
                <a:schemeClr val="bg1"/>
              </a:solidFill>
            </a:endParaRPr>
          </a:p>
          <a:p>
            <a:pPr lvl="0" algn="ctr">
              <a:lnSpc>
                <a:spcPct val="110000"/>
              </a:lnSpc>
            </a:pPr>
            <a:r>
              <a:rPr lang="en-US" sz="2800" b="1" dirty="0">
                <a:solidFill>
                  <a:schemeClr val="bg1"/>
                </a:solidFill>
              </a:rPr>
              <a:t>Title:</a:t>
            </a:r>
          </a:p>
          <a:p>
            <a:pPr lvl="0" algn="ctr">
              <a:lnSpc>
                <a:spcPct val="110000"/>
              </a:lnSpc>
            </a:pPr>
            <a:r>
              <a:rPr lang="en-US" sz="2800" dirty="0">
                <a:solidFill>
                  <a:schemeClr val="bg1"/>
                </a:solidFill>
              </a:rPr>
              <a:t>Developing Helen Eco Retreat </a:t>
            </a:r>
            <a:r>
              <a:rPr lang="en-US" sz="2800" dirty="0" err="1">
                <a:solidFill>
                  <a:schemeClr val="bg1"/>
                </a:solidFill>
              </a:rPr>
              <a:t>Măgura</a:t>
            </a:r>
            <a:r>
              <a:rPr lang="en-US" sz="2800" dirty="0">
                <a:solidFill>
                  <a:schemeClr val="bg1"/>
                </a:solidFill>
              </a:rPr>
              <a:t> Bacău Through Sustainable Hospitality and Responsible Guest Experience</a:t>
            </a:r>
            <a:endParaRPr lang="en-US"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pic>
        <p:nvPicPr>
          <p:cNvPr id="91" name="Google Shape;91;p14"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22" name="Google Shape;122;p14"/>
          <p:cNvSpPr txBox="1"/>
          <p:nvPr/>
        </p:nvSpPr>
        <p:spPr>
          <a:xfrm>
            <a:off x="571500" y="919311"/>
            <a:ext cx="11601450" cy="4953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000000"/>
                </a:solidFill>
                <a:latin typeface="Arial"/>
                <a:ea typeface="Arial"/>
                <a:cs typeface="Arial"/>
                <a:sym typeface="Arial"/>
              </a:rPr>
              <a:t>Table of Contents</a:t>
            </a:r>
            <a:endParaRPr/>
          </a:p>
        </p:txBody>
      </p:sp>
      <p:sp>
        <p:nvSpPr>
          <p:cNvPr id="123" name="Google Shape;123;p14"/>
          <p:cNvSpPr/>
          <p:nvPr/>
        </p:nvSpPr>
        <p:spPr>
          <a:xfrm>
            <a:off x="571500" y="1490811"/>
            <a:ext cx="11049000" cy="19050"/>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Google Shape;131;p15">
            <a:extLst>
              <a:ext uri="{FF2B5EF4-FFF2-40B4-BE49-F238E27FC236}">
                <a16:creationId xmlns:a16="http://schemas.microsoft.com/office/drawing/2014/main" id="{A34A3277-850D-7B7D-C6FC-6368015E372E}"/>
              </a:ext>
            </a:extLst>
          </p:cNvPr>
          <p:cNvSpPr txBox="1"/>
          <p:nvPr/>
        </p:nvSpPr>
        <p:spPr>
          <a:xfrm>
            <a:off x="571500" y="1622958"/>
            <a:ext cx="11049000" cy="4739759"/>
          </a:xfrm>
          <a:prstGeom prst="rect">
            <a:avLst/>
          </a:prstGeom>
          <a:noFill/>
          <a:ln>
            <a:noFill/>
          </a:ln>
        </p:spPr>
        <p:txBody>
          <a:bodyPr spcFirstLastPara="1" wrap="square" lIns="0" tIns="0" rIns="0" bIns="0" anchor="t" anchorCtr="0">
            <a:spAutoFit/>
          </a:bodyPr>
          <a:lstStyle/>
          <a:p>
            <a:pPr lvl="0" algn="just">
              <a:lnSpc>
                <a:spcPct val="140000"/>
              </a:lnSpc>
            </a:pPr>
            <a:r>
              <a:rPr lang="en-US" sz="2000" dirty="0">
                <a:solidFill>
                  <a:schemeClr val="bg1"/>
                </a:solidFill>
              </a:rPr>
              <a:t>Introduction</a:t>
            </a:r>
          </a:p>
          <a:p>
            <a:pPr lvl="0" algn="just">
              <a:lnSpc>
                <a:spcPct val="140000"/>
              </a:lnSpc>
            </a:pPr>
            <a:r>
              <a:rPr lang="en-US" sz="2000" dirty="0">
                <a:solidFill>
                  <a:schemeClr val="bg1"/>
                </a:solidFill>
              </a:rPr>
              <a:t>Hotel Concept Overview	</a:t>
            </a:r>
          </a:p>
          <a:p>
            <a:pPr lvl="0" algn="just">
              <a:lnSpc>
                <a:spcPct val="140000"/>
              </a:lnSpc>
            </a:pPr>
            <a:r>
              <a:rPr lang="en-US" sz="2000" dirty="0">
                <a:solidFill>
                  <a:schemeClr val="bg1"/>
                </a:solidFill>
              </a:rPr>
              <a:t>Target Market	</a:t>
            </a:r>
          </a:p>
          <a:p>
            <a:pPr lvl="0" algn="just">
              <a:lnSpc>
                <a:spcPct val="140000"/>
              </a:lnSpc>
            </a:pPr>
            <a:r>
              <a:rPr lang="en-US" sz="2000" dirty="0">
                <a:solidFill>
                  <a:schemeClr val="bg1"/>
                </a:solidFill>
              </a:rPr>
              <a:t>Sustainability Vision	</a:t>
            </a:r>
          </a:p>
          <a:p>
            <a:pPr lvl="0" algn="just">
              <a:lnSpc>
                <a:spcPct val="140000"/>
              </a:lnSpc>
            </a:pPr>
            <a:r>
              <a:rPr lang="en-US" sz="2000" dirty="0">
                <a:solidFill>
                  <a:schemeClr val="bg1"/>
                </a:solidFill>
              </a:rPr>
              <a:t>Energy and Environmental Strategies	</a:t>
            </a:r>
          </a:p>
          <a:p>
            <a:pPr lvl="0" algn="just">
              <a:lnSpc>
                <a:spcPct val="140000"/>
              </a:lnSpc>
            </a:pPr>
            <a:r>
              <a:rPr lang="en-US" sz="2000" dirty="0">
                <a:solidFill>
                  <a:schemeClr val="bg1"/>
                </a:solidFill>
              </a:rPr>
              <a:t>Resource Management (Water &amp; Waste)	</a:t>
            </a:r>
          </a:p>
          <a:p>
            <a:pPr lvl="0" algn="just">
              <a:lnSpc>
                <a:spcPct val="140000"/>
              </a:lnSpc>
            </a:pPr>
            <a:r>
              <a:rPr lang="en-US" sz="2000" dirty="0">
                <a:solidFill>
                  <a:schemeClr val="bg1"/>
                </a:solidFill>
              </a:rPr>
              <a:t>Food and Local Economy	</a:t>
            </a:r>
          </a:p>
          <a:p>
            <a:pPr lvl="0" algn="just">
              <a:lnSpc>
                <a:spcPct val="140000"/>
              </a:lnSpc>
            </a:pPr>
            <a:r>
              <a:rPr lang="en-US" sz="2000" dirty="0">
                <a:solidFill>
                  <a:schemeClr val="bg1"/>
                </a:solidFill>
              </a:rPr>
              <a:t>Community Engagement	</a:t>
            </a:r>
          </a:p>
          <a:p>
            <a:pPr lvl="0" algn="just">
              <a:lnSpc>
                <a:spcPct val="140000"/>
              </a:lnSpc>
            </a:pPr>
            <a:r>
              <a:rPr lang="en-US" sz="2000" dirty="0">
                <a:solidFill>
                  <a:schemeClr val="bg1"/>
                </a:solidFill>
              </a:rPr>
              <a:t>Guest Experience and Innovation	</a:t>
            </a:r>
          </a:p>
          <a:p>
            <a:pPr lvl="0" algn="just">
              <a:lnSpc>
                <a:spcPct val="140000"/>
              </a:lnSpc>
            </a:pPr>
            <a:r>
              <a:rPr lang="en-US" sz="2000" dirty="0">
                <a:solidFill>
                  <a:schemeClr val="bg1"/>
                </a:solidFill>
              </a:rPr>
              <a:t>Conclusion</a:t>
            </a:r>
          </a:p>
          <a:p>
            <a:pPr lvl="0" algn="just">
              <a:lnSpc>
                <a:spcPct val="140000"/>
              </a:lnSpc>
            </a:pPr>
            <a:r>
              <a:rPr lang="en-US" sz="2000" dirty="0">
                <a:solidFill>
                  <a:schemeClr val="bg1"/>
                </a:solidFill>
              </a:rPr>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pic>
        <p:nvPicPr>
          <p:cNvPr id="128" name="Google Shape;128;p15"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29" name="Google Shape;129;p15" descr="image.png"/>
          <p:cNvPicPr preferRelativeResize="0"/>
          <p:nvPr/>
        </p:nvPicPr>
        <p:blipFill rotWithShape="1">
          <a:blip r:embed="rId4">
            <a:alphaModFix/>
          </a:blip>
          <a:srcRect/>
          <a:stretch/>
        </p:blipFill>
        <p:spPr>
          <a:xfrm>
            <a:off x="6381750" y="1971228"/>
            <a:ext cx="5238750" cy="3810000"/>
          </a:xfrm>
          <a:prstGeom prst="rect">
            <a:avLst/>
          </a:prstGeom>
          <a:noFill/>
          <a:ln>
            <a:noFill/>
          </a:ln>
        </p:spPr>
      </p:pic>
      <p:sp>
        <p:nvSpPr>
          <p:cNvPr id="130" name="Google Shape;130;p15"/>
          <p:cNvSpPr txBox="1"/>
          <p:nvPr/>
        </p:nvSpPr>
        <p:spPr>
          <a:xfrm>
            <a:off x="6381750" y="5876478"/>
            <a:ext cx="5238750" cy="226216"/>
          </a:xfrm>
          <a:prstGeom prst="rect">
            <a:avLst/>
          </a:prstGeom>
          <a:noFill/>
          <a:ln>
            <a:noFill/>
          </a:ln>
        </p:spPr>
        <p:txBody>
          <a:bodyPr spcFirstLastPara="1" wrap="square" lIns="0" tIns="0" rIns="0" bIns="0" anchor="t" anchorCtr="0">
            <a:spAutoFit/>
          </a:bodyPr>
          <a:lstStyle/>
          <a:p>
            <a:pPr lvl="0" algn="ctr">
              <a:lnSpc>
                <a:spcPct val="140000"/>
              </a:lnSpc>
            </a:pPr>
            <a:r>
              <a:rPr lang="en-US" sz="1050" b="0" i="1" u="none" strike="noStrike" cap="none" dirty="0">
                <a:solidFill>
                  <a:schemeClr val="bg1"/>
                </a:solidFill>
                <a:latin typeface="Arial"/>
                <a:ea typeface="Arial"/>
                <a:cs typeface="Arial"/>
                <a:sym typeface="Arial"/>
              </a:rPr>
              <a:t>Fig: Scenic landscape of Măgura Bacău, </a:t>
            </a:r>
            <a:r>
              <a:rPr lang="en-US" sz="1050" i="1" dirty="0">
                <a:solidFill>
                  <a:schemeClr val="bg1"/>
                </a:solidFill>
              </a:rPr>
              <a:t>Romania (Rezaee, 2016)</a:t>
            </a:r>
            <a:endParaRPr dirty="0">
              <a:solidFill>
                <a:schemeClr val="bg1"/>
              </a:solidFill>
            </a:endParaRPr>
          </a:p>
        </p:txBody>
      </p:sp>
      <p:sp>
        <p:nvSpPr>
          <p:cNvPr id="131" name="Google Shape;131;p15"/>
          <p:cNvSpPr txBox="1"/>
          <p:nvPr/>
        </p:nvSpPr>
        <p:spPr>
          <a:xfrm>
            <a:off x="904875" y="2610445"/>
            <a:ext cx="4905375" cy="710964"/>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dirty="0">
                <a:solidFill>
                  <a:srgbClr val="000000"/>
                </a:solidFill>
                <a:latin typeface="Arial"/>
                <a:ea typeface="Arial"/>
                <a:cs typeface="Arial"/>
                <a:sym typeface="Arial"/>
              </a:rPr>
              <a:t>Presents Helen Eco Retreat Măgura Bacău as a sustainable hotel concept</a:t>
            </a:r>
            <a:endParaRPr dirty="0"/>
          </a:p>
        </p:txBody>
      </p:sp>
      <p:sp>
        <p:nvSpPr>
          <p:cNvPr id="132" name="Google Shape;132;p15"/>
          <p:cNvSpPr txBox="1"/>
          <p:nvPr/>
        </p:nvSpPr>
        <p:spPr>
          <a:xfrm>
            <a:off x="904875" y="3387625"/>
            <a:ext cx="4905375" cy="710964"/>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dirty="0">
                <a:solidFill>
                  <a:srgbClr val="000000"/>
                </a:solidFill>
                <a:latin typeface="Arial"/>
                <a:ea typeface="Arial"/>
                <a:cs typeface="Arial"/>
                <a:sym typeface="Arial"/>
              </a:rPr>
              <a:t>Focus on reducing environmental impact while maintaining guest experience</a:t>
            </a:r>
            <a:endParaRPr dirty="0"/>
          </a:p>
        </p:txBody>
      </p:sp>
      <p:sp>
        <p:nvSpPr>
          <p:cNvPr id="134" name="Google Shape;134;p15"/>
          <p:cNvSpPr txBox="1"/>
          <p:nvPr/>
        </p:nvSpPr>
        <p:spPr>
          <a:xfrm>
            <a:off x="904875" y="4236095"/>
            <a:ext cx="4905375" cy="710964"/>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Emphasises need for responsible hospitality practices and long-term impact</a:t>
            </a:r>
            <a:endParaRPr/>
          </a:p>
        </p:txBody>
      </p:sp>
      <p:pic>
        <p:nvPicPr>
          <p:cNvPr id="135" name="Google Shape;135;p15" descr="image.png"/>
          <p:cNvPicPr preferRelativeResize="0"/>
          <p:nvPr/>
        </p:nvPicPr>
        <p:blipFill rotWithShape="1">
          <a:blip r:embed="rId5">
            <a:alphaModFix/>
          </a:blip>
          <a:srcRect/>
          <a:stretch/>
        </p:blipFill>
        <p:spPr>
          <a:xfrm>
            <a:off x="6381750" y="1971228"/>
            <a:ext cx="5238750" cy="3810000"/>
          </a:xfrm>
          <a:prstGeom prst="rect">
            <a:avLst/>
          </a:prstGeom>
          <a:noFill/>
          <a:ln>
            <a:noFill/>
          </a:ln>
        </p:spPr>
      </p:pic>
      <p:sp>
        <p:nvSpPr>
          <p:cNvPr id="136" name="Google Shape;136;p15"/>
          <p:cNvSpPr txBox="1"/>
          <p:nvPr/>
        </p:nvSpPr>
        <p:spPr>
          <a:xfrm>
            <a:off x="571500" y="919311"/>
            <a:ext cx="11601450" cy="4953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000000"/>
                </a:solidFill>
                <a:latin typeface="Arial"/>
                <a:ea typeface="Arial"/>
                <a:cs typeface="Arial"/>
                <a:sym typeface="Arial"/>
              </a:rPr>
              <a:t>Introduction</a:t>
            </a:r>
            <a:endParaRPr/>
          </a:p>
        </p:txBody>
      </p:sp>
      <p:sp>
        <p:nvSpPr>
          <p:cNvPr id="137" name="Google Shape;137;p15"/>
          <p:cNvSpPr/>
          <p:nvPr/>
        </p:nvSpPr>
        <p:spPr>
          <a:xfrm>
            <a:off x="571500" y="1490811"/>
            <a:ext cx="11049000" cy="19050"/>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38" name="Google Shape;138;p15" descr="image.png"/>
          <p:cNvPicPr preferRelativeResize="0"/>
          <p:nvPr/>
        </p:nvPicPr>
        <p:blipFill rotWithShape="1">
          <a:blip r:embed="rId6">
            <a:alphaModFix/>
          </a:blip>
          <a:srcRect/>
          <a:stretch/>
        </p:blipFill>
        <p:spPr>
          <a:xfrm>
            <a:off x="571500" y="2610445"/>
            <a:ext cx="209550" cy="219075"/>
          </a:xfrm>
          <a:prstGeom prst="rect">
            <a:avLst/>
          </a:prstGeom>
          <a:noFill/>
          <a:ln>
            <a:noFill/>
          </a:ln>
        </p:spPr>
      </p:pic>
      <p:pic>
        <p:nvPicPr>
          <p:cNvPr id="139" name="Google Shape;139;p15" descr="image.png"/>
          <p:cNvPicPr preferRelativeResize="0"/>
          <p:nvPr/>
        </p:nvPicPr>
        <p:blipFill rotWithShape="1">
          <a:blip r:embed="rId6">
            <a:alphaModFix/>
          </a:blip>
          <a:srcRect/>
          <a:stretch/>
        </p:blipFill>
        <p:spPr>
          <a:xfrm>
            <a:off x="571500" y="3387625"/>
            <a:ext cx="209550" cy="219075"/>
          </a:xfrm>
          <a:prstGeom prst="rect">
            <a:avLst/>
          </a:prstGeom>
          <a:noFill/>
          <a:ln>
            <a:noFill/>
          </a:ln>
        </p:spPr>
      </p:pic>
      <p:pic>
        <p:nvPicPr>
          <p:cNvPr id="141" name="Google Shape;141;p15" descr="image.png"/>
          <p:cNvPicPr preferRelativeResize="0"/>
          <p:nvPr/>
        </p:nvPicPr>
        <p:blipFill rotWithShape="1">
          <a:blip r:embed="rId6">
            <a:alphaModFix/>
          </a:blip>
          <a:srcRect/>
          <a:stretch/>
        </p:blipFill>
        <p:spPr>
          <a:xfrm>
            <a:off x="571500" y="4236095"/>
            <a:ext cx="209550" cy="2190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pic>
        <p:nvPicPr>
          <p:cNvPr id="146" name="Google Shape;146;p16"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47" name="Google Shape;147;p16"/>
          <p:cNvSpPr txBox="1"/>
          <p:nvPr/>
        </p:nvSpPr>
        <p:spPr>
          <a:xfrm>
            <a:off x="571500" y="1097905"/>
            <a:ext cx="5200650" cy="507831"/>
          </a:xfrm>
          <a:prstGeom prst="rect">
            <a:avLst/>
          </a:prstGeom>
          <a:noFill/>
          <a:ln>
            <a:noFill/>
          </a:ln>
        </p:spPr>
        <p:txBody>
          <a:bodyPr spcFirstLastPara="1" wrap="square" lIns="0" tIns="0" rIns="0" bIns="0" anchor="t" anchorCtr="0">
            <a:spAutoFit/>
          </a:bodyPr>
          <a:lstStyle/>
          <a:p>
            <a:pPr lvl="0"/>
            <a:r>
              <a:rPr lang="en-US" sz="3300" b="1" dirty="0">
                <a:solidFill>
                  <a:schemeClr val="bg1"/>
                </a:solidFill>
              </a:rPr>
              <a:t>Hotel Concept Overview</a:t>
            </a:r>
            <a:endParaRPr dirty="0">
              <a:solidFill>
                <a:schemeClr val="bg1"/>
              </a:solidFill>
            </a:endParaRPr>
          </a:p>
        </p:txBody>
      </p:sp>
      <p:sp>
        <p:nvSpPr>
          <p:cNvPr id="148" name="Google Shape;148;p16"/>
          <p:cNvSpPr/>
          <p:nvPr/>
        </p:nvSpPr>
        <p:spPr>
          <a:xfrm>
            <a:off x="571500" y="1669405"/>
            <a:ext cx="4953000" cy="19050"/>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49" name="Google Shape;149;p16" descr="image.png"/>
          <p:cNvPicPr preferRelativeResize="0"/>
          <p:nvPr/>
        </p:nvPicPr>
        <p:blipFill rotWithShape="1">
          <a:blip r:embed="rId4">
            <a:alphaModFix/>
          </a:blip>
          <a:srcRect/>
          <a:stretch/>
        </p:blipFill>
        <p:spPr>
          <a:xfrm>
            <a:off x="6800848" y="865639"/>
            <a:ext cx="5200651" cy="5517194"/>
          </a:xfrm>
          <a:prstGeom prst="rect">
            <a:avLst/>
          </a:prstGeom>
          <a:noFill/>
          <a:ln>
            <a:noFill/>
          </a:ln>
        </p:spPr>
      </p:pic>
      <p:sp>
        <p:nvSpPr>
          <p:cNvPr id="151" name="Google Shape;151;p16"/>
          <p:cNvSpPr txBox="1"/>
          <p:nvPr/>
        </p:nvSpPr>
        <p:spPr>
          <a:xfrm>
            <a:off x="904875" y="2221855"/>
            <a:ext cx="4619625" cy="710964"/>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Small eco-boutique hotel in rural Romania, close to nature</a:t>
            </a:r>
            <a:endParaRPr/>
          </a:p>
        </p:txBody>
      </p:sp>
      <p:sp>
        <p:nvSpPr>
          <p:cNvPr id="152" name="Google Shape;152;p16"/>
          <p:cNvSpPr txBox="1"/>
          <p:nvPr/>
        </p:nvSpPr>
        <p:spPr>
          <a:xfrm>
            <a:off x="904875" y="2999035"/>
            <a:ext cx="4619625" cy="710964"/>
          </a:xfrm>
          <a:prstGeom prst="rect">
            <a:avLst/>
          </a:prstGeom>
          <a:noFill/>
          <a:ln>
            <a:noFill/>
          </a:ln>
        </p:spPr>
        <p:txBody>
          <a:bodyPr spcFirstLastPara="1" wrap="square" lIns="0" tIns="0" rIns="0" bIns="0" anchor="t" anchorCtr="0">
            <a:spAutoFit/>
          </a:bodyPr>
          <a:lstStyle/>
          <a:p>
            <a:pPr lvl="0" algn="just">
              <a:lnSpc>
                <a:spcPct val="140000"/>
              </a:lnSpc>
            </a:pPr>
            <a:r>
              <a:rPr lang="en-US" sz="1650" b="0" i="0" u="none" strike="noStrike" cap="none" dirty="0">
                <a:solidFill>
                  <a:srgbClr val="000000"/>
                </a:solidFill>
                <a:latin typeface="Arial"/>
                <a:ea typeface="Arial"/>
                <a:cs typeface="Arial"/>
                <a:sym typeface="Arial"/>
              </a:rPr>
              <a:t>Aims to transform existing hotel into a sustainable business </a:t>
            </a:r>
            <a:r>
              <a:rPr lang="en-US" sz="1650" dirty="0">
                <a:solidFill>
                  <a:srgbClr val="000000"/>
                </a:solidFill>
                <a:latin typeface="Arial"/>
                <a:ea typeface="Arial"/>
                <a:cs typeface="Arial"/>
                <a:sym typeface="Arial"/>
              </a:rPr>
              <a:t>(Curtis and Mont, 2020)</a:t>
            </a:r>
            <a:endParaRPr dirty="0"/>
          </a:p>
        </p:txBody>
      </p:sp>
      <p:sp>
        <p:nvSpPr>
          <p:cNvPr id="153" name="Google Shape;153;p16"/>
          <p:cNvSpPr txBox="1"/>
          <p:nvPr/>
        </p:nvSpPr>
        <p:spPr>
          <a:xfrm>
            <a:off x="904875" y="3776216"/>
            <a:ext cx="4619625" cy="710964"/>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Targets travellers seeking authentic, non-mass tourism experiences</a:t>
            </a:r>
            <a:endParaRPr/>
          </a:p>
        </p:txBody>
      </p:sp>
      <p:sp>
        <p:nvSpPr>
          <p:cNvPr id="154" name="Google Shape;154;p16"/>
          <p:cNvSpPr txBox="1"/>
          <p:nvPr/>
        </p:nvSpPr>
        <p:spPr>
          <a:xfrm>
            <a:off x="904875" y="4553396"/>
            <a:ext cx="4619625" cy="710964"/>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Combines modern design with Romanian culture and materials</a:t>
            </a:r>
            <a:endParaRPr/>
          </a:p>
        </p:txBody>
      </p:sp>
      <p:sp>
        <p:nvSpPr>
          <p:cNvPr id="155" name="Google Shape;155;p16"/>
          <p:cNvSpPr txBox="1"/>
          <p:nvPr/>
        </p:nvSpPr>
        <p:spPr>
          <a:xfrm>
            <a:off x="904875" y="5330576"/>
            <a:ext cx="4619625"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dirty="0">
                <a:solidFill>
                  <a:srgbClr val="000000"/>
                </a:solidFill>
                <a:latin typeface="Arial"/>
                <a:ea typeface="Arial"/>
                <a:cs typeface="Arial"/>
                <a:sym typeface="Arial"/>
              </a:rPr>
              <a:t>Reflects growing demand for sustainable tourism</a:t>
            </a:r>
            <a:endParaRPr dirty="0"/>
          </a:p>
        </p:txBody>
      </p:sp>
      <p:pic>
        <p:nvPicPr>
          <p:cNvPr id="156" name="Google Shape;156;p16" descr="image.png"/>
          <p:cNvPicPr preferRelativeResize="0"/>
          <p:nvPr/>
        </p:nvPicPr>
        <p:blipFill rotWithShape="1">
          <a:blip r:embed="rId5">
            <a:alphaModFix/>
          </a:blip>
          <a:srcRect/>
          <a:stretch/>
        </p:blipFill>
        <p:spPr>
          <a:xfrm>
            <a:off x="571500" y="2221855"/>
            <a:ext cx="209550" cy="219075"/>
          </a:xfrm>
          <a:prstGeom prst="rect">
            <a:avLst/>
          </a:prstGeom>
          <a:noFill/>
          <a:ln>
            <a:noFill/>
          </a:ln>
        </p:spPr>
      </p:pic>
      <p:pic>
        <p:nvPicPr>
          <p:cNvPr id="157" name="Google Shape;157;p16" descr="image.png"/>
          <p:cNvPicPr preferRelativeResize="0"/>
          <p:nvPr/>
        </p:nvPicPr>
        <p:blipFill rotWithShape="1">
          <a:blip r:embed="rId5">
            <a:alphaModFix/>
          </a:blip>
          <a:srcRect/>
          <a:stretch/>
        </p:blipFill>
        <p:spPr>
          <a:xfrm>
            <a:off x="571500" y="2999035"/>
            <a:ext cx="209550" cy="219075"/>
          </a:xfrm>
          <a:prstGeom prst="rect">
            <a:avLst/>
          </a:prstGeom>
          <a:noFill/>
          <a:ln>
            <a:noFill/>
          </a:ln>
        </p:spPr>
      </p:pic>
      <p:pic>
        <p:nvPicPr>
          <p:cNvPr id="158" name="Google Shape;158;p16" descr="image.png"/>
          <p:cNvPicPr preferRelativeResize="0"/>
          <p:nvPr/>
        </p:nvPicPr>
        <p:blipFill rotWithShape="1">
          <a:blip r:embed="rId5">
            <a:alphaModFix/>
          </a:blip>
          <a:srcRect/>
          <a:stretch/>
        </p:blipFill>
        <p:spPr>
          <a:xfrm>
            <a:off x="571500" y="3776216"/>
            <a:ext cx="209550" cy="219075"/>
          </a:xfrm>
          <a:prstGeom prst="rect">
            <a:avLst/>
          </a:prstGeom>
          <a:noFill/>
          <a:ln>
            <a:noFill/>
          </a:ln>
        </p:spPr>
      </p:pic>
      <p:pic>
        <p:nvPicPr>
          <p:cNvPr id="159" name="Google Shape;159;p16" descr="image.png"/>
          <p:cNvPicPr preferRelativeResize="0"/>
          <p:nvPr/>
        </p:nvPicPr>
        <p:blipFill rotWithShape="1">
          <a:blip r:embed="rId5">
            <a:alphaModFix/>
          </a:blip>
          <a:srcRect/>
          <a:stretch/>
        </p:blipFill>
        <p:spPr>
          <a:xfrm>
            <a:off x="571500" y="4553396"/>
            <a:ext cx="209550" cy="219075"/>
          </a:xfrm>
          <a:prstGeom prst="rect">
            <a:avLst/>
          </a:prstGeom>
          <a:noFill/>
          <a:ln>
            <a:noFill/>
          </a:ln>
        </p:spPr>
      </p:pic>
      <p:pic>
        <p:nvPicPr>
          <p:cNvPr id="160" name="Google Shape;160;p16" descr="image.png"/>
          <p:cNvPicPr preferRelativeResize="0"/>
          <p:nvPr/>
        </p:nvPicPr>
        <p:blipFill rotWithShape="1">
          <a:blip r:embed="rId5">
            <a:alphaModFix/>
          </a:blip>
          <a:srcRect/>
          <a:stretch/>
        </p:blipFill>
        <p:spPr>
          <a:xfrm>
            <a:off x="571500" y="5330576"/>
            <a:ext cx="209550" cy="219075"/>
          </a:xfrm>
          <a:prstGeom prst="rect">
            <a:avLst/>
          </a:prstGeom>
          <a:noFill/>
          <a:ln>
            <a:noFill/>
          </a:ln>
        </p:spPr>
      </p:pic>
      <p:sp>
        <p:nvSpPr>
          <p:cNvPr id="2" name="Google Shape;130;p15">
            <a:extLst>
              <a:ext uri="{FF2B5EF4-FFF2-40B4-BE49-F238E27FC236}">
                <a16:creationId xmlns:a16="http://schemas.microsoft.com/office/drawing/2014/main" id="{DB332ED4-4DE4-4EE9-B28F-4FA8A5241E80}"/>
              </a:ext>
            </a:extLst>
          </p:cNvPr>
          <p:cNvSpPr txBox="1"/>
          <p:nvPr/>
        </p:nvSpPr>
        <p:spPr>
          <a:xfrm>
            <a:off x="6669848" y="6562290"/>
            <a:ext cx="5238750" cy="226216"/>
          </a:xfrm>
          <a:prstGeom prst="rect">
            <a:avLst/>
          </a:prstGeom>
          <a:noFill/>
          <a:ln>
            <a:noFill/>
          </a:ln>
        </p:spPr>
        <p:txBody>
          <a:bodyPr spcFirstLastPara="1" wrap="square" lIns="0" tIns="0" rIns="0" bIns="0" anchor="t" anchorCtr="0">
            <a:spAutoFit/>
          </a:bodyPr>
          <a:lstStyle/>
          <a:p>
            <a:pPr lvl="0" algn="ctr">
              <a:lnSpc>
                <a:spcPct val="140000"/>
              </a:lnSpc>
            </a:pPr>
            <a:r>
              <a:rPr lang="en-US" sz="1050" b="0" i="1" u="none" strike="noStrike" cap="none" dirty="0">
                <a:solidFill>
                  <a:schemeClr val="bg1"/>
                </a:solidFill>
                <a:latin typeface="Arial"/>
                <a:ea typeface="Arial"/>
                <a:cs typeface="Arial"/>
                <a:sym typeface="Arial"/>
              </a:rPr>
              <a:t>Fig: Modern Boutique Eco-hotel concept </a:t>
            </a:r>
            <a:r>
              <a:rPr lang="en-US" sz="1050" i="1" dirty="0">
                <a:solidFill>
                  <a:schemeClr val="bg1"/>
                </a:solidFill>
              </a:rPr>
              <a:t>(Curtis and Mont, 2020)</a:t>
            </a:r>
            <a:endParaRPr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pic>
        <p:nvPicPr>
          <p:cNvPr id="165" name="Google Shape;165;p17"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67" name="Google Shape;167;p17"/>
          <p:cNvSpPr txBox="1"/>
          <p:nvPr/>
        </p:nvSpPr>
        <p:spPr>
          <a:xfrm>
            <a:off x="571500" y="6406604"/>
            <a:ext cx="5238750" cy="226216"/>
          </a:xfrm>
          <a:prstGeom prst="rect">
            <a:avLst/>
          </a:prstGeom>
          <a:noFill/>
          <a:ln>
            <a:noFill/>
          </a:ln>
        </p:spPr>
        <p:txBody>
          <a:bodyPr spcFirstLastPara="1" wrap="square" lIns="0" tIns="0" rIns="0" bIns="0" anchor="t" anchorCtr="0">
            <a:spAutoFit/>
          </a:bodyPr>
          <a:lstStyle/>
          <a:p>
            <a:pPr lvl="0" algn="ctr">
              <a:lnSpc>
                <a:spcPct val="140000"/>
              </a:lnSpc>
            </a:pPr>
            <a:r>
              <a:rPr lang="en-US" sz="1050" b="0" i="1" u="none" strike="noStrike" cap="none" dirty="0">
                <a:solidFill>
                  <a:schemeClr val="bg1"/>
                </a:solidFill>
                <a:latin typeface="Arial"/>
                <a:ea typeface="Arial"/>
                <a:cs typeface="Arial"/>
                <a:sym typeface="Arial"/>
              </a:rPr>
              <a:t>Fig: Eco-conscious </a:t>
            </a:r>
            <a:r>
              <a:rPr lang="en-US" sz="1050" b="0" i="1" u="none" strike="noStrike" cap="none" dirty="0" err="1">
                <a:solidFill>
                  <a:schemeClr val="bg1"/>
                </a:solidFill>
                <a:latin typeface="Arial"/>
                <a:ea typeface="Arial"/>
                <a:cs typeface="Arial"/>
                <a:sym typeface="Arial"/>
              </a:rPr>
              <a:t>travellers</a:t>
            </a:r>
            <a:r>
              <a:rPr lang="en-US" sz="1050" b="0" i="1" u="none" strike="noStrike" cap="none" dirty="0">
                <a:solidFill>
                  <a:schemeClr val="bg1"/>
                </a:solidFill>
                <a:latin typeface="Arial"/>
                <a:ea typeface="Arial"/>
                <a:cs typeface="Arial"/>
                <a:sym typeface="Arial"/>
              </a:rPr>
              <a:t> in Romania</a:t>
            </a:r>
            <a:r>
              <a:rPr lang="en-US" sz="1050" i="1" dirty="0">
                <a:solidFill>
                  <a:schemeClr val="bg1"/>
                </a:solidFill>
              </a:rPr>
              <a:t> (Rezaee, 2016)</a:t>
            </a:r>
            <a:endParaRPr dirty="0">
              <a:solidFill>
                <a:schemeClr val="bg1"/>
              </a:solidFill>
            </a:endParaRPr>
          </a:p>
        </p:txBody>
      </p:sp>
      <p:sp>
        <p:nvSpPr>
          <p:cNvPr id="169" name="Google Shape;169;p17"/>
          <p:cNvSpPr txBox="1"/>
          <p:nvPr/>
        </p:nvSpPr>
        <p:spPr>
          <a:xfrm>
            <a:off x="6715125" y="3152923"/>
            <a:ext cx="4905375" cy="710964"/>
          </a:xfrm>
          <a:prstGeom prst="rect">
            <a:avLst/>
          </a:prstGeom>
          <a:noFill/>
          <a:ln>
            <a:noFill/>
          </a:ln>
        </p:spPr>
        <p:txBody>
          <a:bodyPr spcFirstLastPara="1" wrap="square" lIns="0" tIns="0" rIns="0" bIns="0" anchor="t" anchorCtr="0">
            <a:spAutoFit/>
          </a:bodyPr>
          <a:lstStyle/>
          <a:p>
            <a:pPr lvl="0">
              <a:lnSpc>
                <a:spcPct val="140000"/>
              </a:lnSpc>
            </a:pPr>
            <a:r>
              <a:rPr lang="en-US" sz="1650" b="0" i="0" u="none" strike="noStrike" cap="none" dirty="0">
                <a:solidFill>
                  <a:srgbClr val="000000"/>
                </a:solidFill>
                <a:latin typeface="Arial"/>
                <a:ea typeface="Arial"/>
                <a:cs typeface="Arial"/>
                <a:sym typeface="Arial"/>
              </a:rPr>
              <a:t>Focus on eco-conscious </a:t>
            </a:r>
            <a:r>
              <a:rPr lang="en-US" sz="1650" b="0" i="0" u="none" strike="noStrike" cap="none" dirty="0" err="1">
                <a:solidFill>
                  <a:srgbClr val="000000"/>
                </a:solidFill>
                <a:latin typeface="Arial"/>
                <a:ea typeface="Arial"/>
                <a:cs typeface="Arial"/>
                <a:sym typeface="Arial"/>
              </a:rPr>
              <a:t>travellers</a:t>
            </a:r>
            <a:r>
              <a:rPr lang="en-US" sz="1650" b="0" i="0" u="none" strike="noStrike" cap="none" dirty="0">
                <a:solidFill>
                  <a:srgbClr val="000000"/>
                </a:solidFill>
                <a:latin typeface="Arial"/>
                <a:ea typeface="Arial"/>
                <a:cs typeface="Arial"/>
                <a:sym typeface="Arial"/>
              </a:rPr>
              <a:t> interested in sustainability </a:t>
            </a:r>
            <a:r>
              <a:rPr lang="en-US" sz="1650" dirty="0">
                <a:solidFill>
                  <a:srgbClr val="000000"/>
                </a:solidFill>
                <a:latin typeface="Arial"/>
                <a:ea typeface="Arial"/>
                <a:cs typeface="Arial"/>
                <a:sym typeface="Arial"/>
              </a:rPr>
              <a:t>(Rezaee, 2016)</a:t>
            </a:r>
            <a:endParaRPr dirty="0"/>
          </a:p>
        </p:txBody>
      </p:sp>
      <p:sp>
        <p:nvSpPr>
          <p:cNvPr id="170" name="Google Shape;170;p17"/>
          <p:cNvSpPr txBox="1"/>
          <p:nvPr/>
        </p:nvSpPr>
        <p:spPr>
          <a:xfrm>
            <a:off x="6715125" y="3930104"/>
            <a:ext cx="4905375" cy="586680"/>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650" b="0" i="0" u="none" strike="noStrike" cap="none" dirty="0">
                <a:solidFill>
                  <a:srgbClr val="000000"/>
                </a:solidFill>
                <a:latin typeface="Arial"/>
                <a:ea typeface="Arial"/>
                <a:cs typeface="Arial"/>
                <a:sym typeface="Arial"/>
              </a:rPr>
              <a:t>Appeals to niche tourists seeking cultural and meaningful experiences</a:t>
            </a:r>
            <a:endParaRPr lang="en-US" dirty="0"/>
          </a:p>
        </p:txBody>
      </p:sp>
      <p:sp>
        <p:nvSpPr>
          <p:cNvPr id="171" name="Google Shape;171;p17"/>
          <p:cNvSpPr txBox="1"/>
          <p:nvPr/>
        </p:nvSpPr>
        <p:spPr>
          <a:xfrm>
            <a:off x="6715125" y="4707284"/>
            <a:ext cx="4905375" cy="293340"/>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Targets guests avoiding large, mass-market hotels</a:t>
            </a:r>
            <a:endParaRPr/>
          </a:p>
        </p:txBody>
      </p:sp>
      <p:sp>
        <p:nvSpPr>
          <p:cNvPr id="172" name="Google Shape;172;p17"/>
          <p:cNvSpPr txBox="1"/>
          <p:nvPr/>
        </p:nvSpPr>
        <p:spPr>
          <a:xfrm>
            <a:off x="6715125" y="5191125"/>
            <a:ext cx="4905375" cy="586680"/>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Includes wellness travellers seeking relaxation and nature connection</a:t>
            </a:r>
            <a:endParaRPr/>
          </a:p>
        </p:txBody>
      </p:sp>
      <p:sp>
        <p:nvSpPr>
          <p:cNvPr id="173" name="Google Shape;173;p17"/>
          <p:cNvSpPr txBox="1"/>
          <p:nvPr/>
        </p:nvSpPr>
        <p:spPr>
          <a:xfrm>
            <a:off x="571500" y="919311"/>
            <a:ext cx="11601450" cy="4953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000000"/>
                </a:solidFill>
                <a:latin typeface="Arial"/>
                <a:ea typeface="Arial"/>
                <a:cs typeface="Arial"/>
                <a:sym typeface="Arial"/>
              </a:rPr>
              <a:t>Target Market</a:t>
            </a:r>
            <a:endParaRPr/>
          </a:p>
        </p:txBody>
      </p:sp>
      <p:sp>
        <p:nvSpPr>
          <p:cNvPr id="174" name="Google Shape;174;p17"/>
          <p:cNvSpPr/>
          <p:nvPr/>
        </p:nvSpPr>
        <p:spPr>
          <a:xfrm>
            <a:off x="571500" y="1490811"/>
            <a:ext cx="11049000" cy="19050"/>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75" name="Google Shape;175;p17" descr="image.png"/>
          <p:cNvPicPr preferRelativeResize="0"/>
          <p:nvPr/>
        </p:nvPicPr>
        <p:blipFill rotWithShape="1">
          <a:blip r:embed="rId4">
            <a:alphaModFix/>
          </a:blip>
          <a:srcRect/>
          <a:stretch/>
        </p:blipFill>
        <p:spPr>
          <a:xfrm>
            <a:off x="6381750" y="3152923"/>
            <a:ext cx="209550" cy="219075"/>
          </a:xfrm>
          <a:prstGeom prst="rect">
            <a:avLst/>
          </a:prstGeom>
          <a:noFill/>
          <a:ln>
            <a:noFill/>
          </a:ln>
        </p:spPr>
      </p:pic>
      <p:pic>
        <p:nvPicPr>
          <p:cNvPr id="176" name="Google Shape;176;p17" descr="image.png"/>
          <p:cNvPicPr preferRelativeResize="0"/>
          <p:nvPr/>
        </p:nvPicPr>
        <p:blipFill rotWithShape="1">
          <a:blip r:embed="rId4">
            <a:alphaModFix/>
          </a:blip>
          <a:srcRect/>
          <a:stretch/>
        </p:blipFill>
        <p:spPr>
          <a:xfrm>
            <a:off x="6381750" y="3930104"/>
            <a:ext cx="209550" cy="219075"/>
          </a:xfrm>
          <a:prstGeom prst="rect">
            <a:avLst/>
          </a:prstGeom>
          <a:noFill/>
          <a:ln>
            <a:noFill/>
          </a:ln>
        </p:spPr>
      </p:pic>
      <p:pic>
        <p:nvPicPr>
          <p:cNvPr id="177" name="Google Shape;177;p17" descr="image.png"/>
          <p:cNvPicPr preferRelativeResize="0"/>
          <p:nvPr/>
        </p:nvPicPr>
        <p:blipFill rotWithShape="1">
          <a:blip r:embed="rId4">
            <a:alphaModFix/>
          </a:blip>
          <a:srcRect/>
          <a:stretch/>
        </p:blipFill>
        <p:spPr>
          <a:xfrm>
            <a:off x="6381750" y="4707284"/>
            <a:ext cx="209550" cy="219075"/>
          </a:xfrm>
          <a:prstGeom prst="rect">
            <a:avLst/>
          </a:prstGeom>
          <a:noFill/>
          <a:ln>
            <a:noFill/>
          </a:ln>
        </p:spPr>
      </p:pic>
      <p:pic>
        <p:nvPicPr>
          <p:cNvPr id="178" name="Google Shape;178;p17" descr="image.png"/>
          <p:cNvPicPr preferRelativeResize="0"/>
          <p:nvPr/>
        </p:nvPicPr>
        <p:blipFill rotWithShape="1">
          <a:blip r:embed="rId4">
            <a:alphaModFix/>
          </a:blip>
          <a:srcRect/>
          <a:stretch/>
        </p:blipFill>
        <p:spPr>
          <a:xfrm>
            <a:off x="6381750" y="5191125"/>
            <a:ext cx="209550" cy="219075"/>
          </a:xfrm>
          <a:prstGeom prst="rect">
            <a:avLst/>
          </a:prstGeom>
          <a:noFill/>
          <a:ln>
            <a:noFill/>
          </a:ln>
        </p:spPr>
      </p:pic>
      <p:pic>
        <p:nvPicPr>
          <p:cNvPr id="1026" name="Picture 2" descr="Eco-Friendly Options for Budget-Conscious Travelers">
            <a:extLst>
              <a:ext uri="{FF2B5EF4-FFF2-40B4-BE49-F238E27FC236}">
                <a16:creationId xmlns:a16="http://schemas.microsoft.com/office/drawing/2014/main" id="{F43DE0A1-DC84-C3E9-03FC-C5BD7A1CF6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5447" y="2802284"/>
            <a:ext cx="5141119" cy="3429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pic>
        <p:nvPicPr>
          <p:cNvPr id="183" name="Google Shape;183;p18"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84" name="Google Shape;184;p18" descr="image.png"/>
          <p:cNvPicPr preferRelativeResize="0"/>
          <p:nvPr/>
        </p:nvPicPr>
        <p:blipFill rotWithShape="1">
          <a:blip r:embed="rId4">
            <a:alphaModFix/>
          </a:blip>
          <a:srcRect/>
          <a:stretch/>
        </p:blipFill>
        <p:spPr>
          <a:xfrm>
            <a:off x="571500" y="2235100"/>
            <a:ext cx="3492400" cy="2985045"/>
          </a:xfrm>
          <a:prstGeom prst="rect">
            <a:avLst/>
          </a:prstGeom>
          <a:noFill/>
          <a:ln>
            <a:noFill/>
          </a:ln>
        </p:spPr>
      </p:pic>
      <p:pic>
        <p:nvPicPr>
          <p:cNvPr id="185" name="Google Shape;185;p18" descr="image.png"/>
          <p:cNvPicPr preferRelativeResize="0"/>
          <p:nvPr/>
        </p:nvPicPr>
        <p:blipFill rotWithShape="1">
          <a:blip r:embed="rId5">
            <a:alphaModFix/>
          </a:blip>
          <a:srcRect/>
          <a:stretch/>
        </p:blipFill>
        <p:spPr>
          <a:xfrm>
            <a:off x="4349650" y="2235100"/>
            <a:ext cx="3492549" cy="2985045"/>
          </a:xfrm>
          <a:prstGeom prst="rect">
            <a:avLst/>
          </a:prstGeom>
          <a:noFill/>
          <a:ln>
            <a:noFill/>
          </a:ln>
        </p:spPr>
      </p:pic>
      <p:pic>
        <p:nvPicPr>
          <p:cNvPr id="186" name="Google Shape;186;p18" descr="image.png"/>
          <p:cNvPicPr preferRelativeResize="0"/>
          <p:nvPr/>
        </p:nvPicPr>
        <p:blipFill rotWithShape="1">
          <a:blip r:embed="rId6">
            <a:alphaModFix/>
          </a:blip>
          <a:srcRect/>
          <a:stretch/>
        </p:blipFill>
        <p:spPr>
          <a:xfrm>
            <a:off x="8127950" y="2235100"/>
            <a:ext cx="3492400" cy="2985045"/>
          </a:xfrm>
          <a:prstGeom prst="rect">
            <a:avLst/>
          </a:prstGeom>
          <a:noFill/>
          <a:ln>
            <a:noFill/>
          </a:ln>
        </p:spPr>
      </p:pic>
      <p:sp>
        <p:nvSpPr>
          <p:cNvPr id="187" name="Google Shape;187;p18"/>
          <p:cNvSpPr txBox="1"/>
          <p:nvPr/>
        </p:nvSpPr>
        <p:spPr>
          <a:xfrm>
            <a:off x="571500" y="5505896"/>
            <a:ext cx="11049000"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1" u="none" strike="noStrike" cap="none">
                <a:solidFill>
                  <a:srgbClr val="000000"/>
                </a:solidFill>
                <a:latin typeface="Arial"/>
                <a:ea typeface="Arial"/>
                <a:cs typeface="Arial"/>
                <a:sym typeface="Arial"/>
              </a:rPr>
              <a:t>Focus on energy, water, waste for a positive footprint on environment and society.</a:t>
            </a:r>
            <a:endParaRPr/>
          </a:p>
        </p:txBody>
      </p:sp>
      <p:sp>
        <p:nvSpPr>
          <p:cNvPr id="188" name="Google Shape;188;p18"/>
          <p:cNvSpPr txBox="1"/>
          <p:nvPr/>
        </p:nvSpPr>
        <p:spPr>
          <a:xfrm>
            <a:off x="794228" y="3368575"/>
            <a:ext cx="3046943" cy="3238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250" b="1" i="0" u="none" strike="noStrike" cap="none" dirty="0">
                <a:solidFill>
                  <a:srgbClr val="166534"/>
                </a:solidFill>
                <a:latin typeface="Arial"/>
                <a:ea typeface="Arial"/>
                <a:cs typeface="Arial"/>
                <a:sym typeface="Arial"/>
              </a:rPr>
              <a:t>Environmental</a:t>
            </a:r>
            <a:endParaRPr dirty="0"/>
          </a:p>
        </p:txBody>
      </p:sp>
      <p:sp>
        <p:nvSpPr>
          <p:cNvPr id="189" name="Google Shape;189;p18"/>
          <p:cNvSpPr txBox="1"/>
          <p:nvPr/>
        </p:nvSpPr>
        <p:spPr>
          <a:xfrm>
            <a:off x="866775" y="3901975"/>
            <a:ext cx="2901850" cy="1292662"/>
          </a:xfrm>
          <a:prstGeom prst="rect">
            <a:avLst/>
          </a:prstGeom>
          <a:noFill/>
          <a:ln>
            <a:noFill/>
          </a:ln>
        </p:spPr>
        <p:txBody>
          <a:bodyPr spcFirstLastPara="1" wrap="square" lIns="0" tIns="0" rIns="0" bIns="0" anchor="t" anchorCtr="0">
            <a:spAutoFit/>
          </a:bodyPr>
          <a:lstStyle/>
          <a:p>
            <a:pPr lvl="0" algn="just">
              <a:lnSpc>
                <a:spcPct val="140000"/>
              </a:lnSpc>
            </a:pPr>
            <a:r>
              <a:rPr lang="en-US" sz="1200" b="0" i="0" u="none" strike="noStrike" cap="none" dirty="0">
                <a:solidFill>
                  <a:srgbClr val="000000"/>
                </a:solidFill>
                <a:latin typeface="Arial"/>
                <a:ea typeface="Arial"/>
                <a:cs typeface="Arial"/>
                <a:sym typeface="Arial"/>
              </a:rPr>
              <a:t>Goal to become carbon-neutral through emission reduction and resource conservation</a:t>
            </a:r>
            <a:r>
              <a:rPr lang="en-US" sz="1200" dirty="0">
                <a:solidFill>
                  <a:srgbClr val="000000"/>
                </a:solidFill>
                <a:latin typeface="Arial"/>
                <a:ea typeface="Arial"/>
                <a:cs typeface="Arial"/>
                <a:sym typeface="Arial"/>
              </a:rPr>
              <a:t>. Promotes renewable energy use and sustainable building practices to </a:t>
            </a:r>
            <a:r>
              <a:rPr lang="en-US" sz="1200" dirty="0" err="1">
                <a:solidFill>
                  <a:srgbClr val="000000"/>
                </a:solidFill>
                <a:latin typeface="Arial"/>
                <a:ea typeface="Arial"/>
                <a:cs typeface="Arial"/>
                <a:sym typeface="Arial"/>
              </a:rPr>
              <a:t>minimise</a:t>
            </a:r>
            <a:r>
              <a:rPr lang="en-US" sz="1200" dirty="0">
                <a:solidFill>
                  <a:srgbClr val="000000"/>
                </a:solidFill>
                <a:latin typeface="Arial"/>
                <a:ea typeface="Arial"/>
                <a:cs typeface="Arial"/>
                <a:sym typeface="Arial"/>
              </a:rPr>
              <a:t> environmental impact.</a:t>
            </a:r>
            <a:endParaRPr sz="1200" dirty="0"/>
          </a:p>
        </p:txBody>
      </p:sp>
      <p:sp>
        <p:nvSpPr>
          <p:cNvPr id="190" name="Google Shape;190;p18"/>
          <p:cNvSpPr txBox="1"/>
          <p:nvPr/>
        </p:nvSpPr>
        <p:spPr>
          <a:xfrm>
            <a:off x="4572375" y="3368575"/>
            <a:ext cx="3047099" cy="3238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250" b="1" i="0" u="none" strike="noStrike" cap="none">
                <a:solidFill>
                  <a:srgbClr val="166534"/>
                </a:solidFill>
                <a:latin typeface="Arial"/>
                <a:ea typeface="Arial"/>
                <a:cs typeface="Arial"/>
                <a:sym typeface="Arial"/>
              </a:rPr>
              <a:t>Social</a:t>
            </a:r>
            <a:endParaRPr/>
          </a:p>
        </p:txBody>
      </p:sp>
      <p:sp>
        <p:nvSpPr>
          <p:cNvPr id="191" name="Google Shape;191;p18"/>
          <p:cNvSpPr txBox="1"/>
          <p:nvPr/>
        </p:nvSpPr>
        <p:spPr>
          <a:xfrm>
            <a:off x="4644925" y="3901975"/>
            <a:ext cx="2901999" cy="1292662"/>
          </a:xfrm>
          <a:prstGeom prst="rect">
            <a:avLst/>
          </a:prstGeom>
          <a:noFill/>
          <a:ln>
            <a:noFill/>
          </a:ln>
        </p:spPr>
        <p:txBody>
          <a:bodyPr spcFirstLastPara="1" wrap="square" lIns="0" tIns="0" rIns="0" bIns="0" anchor="t" anchorCtr="0">
            <a:spAutoFit/>
          </a:bodyPr>
          <a:lstStyle/>
          <a:p>
            <a:pPr lvl="0" algn="just">
              <a:lnSpc>
                <a:spcPct val="140000"/>
              </a:lnSpc>
            </a:pPr>
            <a:r>
              <a:rPr lang="en-US" sz="1200" b="0" i="0" u="none" strike="noStrike" cap="none" dirty="0">
                <a:solidFill>
                  <a:srgbClr val="000000"/>
                </a:solidFill>
                <a:latin typeface="Arial"/>
                <a:ea typeface="Arial"/>
                <a:cs typeface="Arial"/>
                <a:sym typeface="Arial"/>
              </a:rPr>
              <a:t>Supports local community via jobs and local sourcing, </a:t>
            </a:r>
            <a:r>
              <a:rPr lang="en-US" sz="1200" b="0" i="0" u="none" strike="noStrike" cap="none" dirty="0" err="1">
                <a:solidFill>
                  <a:srgbClr val="000000"/>
                </a:solidFill>
                <a:latin typeface="Arial"/>
                <a:ea typeface="Arial"/>
                <a:cs typeface="Arial"/>
                <a:sym typeface="Arial"/>
              </a:rPr>
              <a:t>emphasising</a:t>
            </a:r>
            <a:r>
              <a:rPr lang="en-US" sz="1200" b="0" i="0" u="none" strike="noStrike" cap="none" dirty="0">
                <a:solidFill>
                  <a:srgbClr val="000000"/>
                </a:solidFill>
                <a:latin typeface="Arial"/>
                <a:ea typeface="Arial"/>
                <a:cs typeface="Arial"/>
                <a:sym typeface="Arial"/>
              </a:rPr>
              <a:t> long-term impact</a:t>
            </a:r>
            <a:r>
              <a:rPr lang="en-US" sz="1200" dirty="0">
                <a:solidFill>
                  <a:srgbClr val="000000"/>
                </a:solidFill>
                <a:latin typeface="Arial"/>
                <a:ea typeface="Arial"/>
                <a:cs typeface="Arial"/>
                <a:sym typeface="Arial"/>
              </a:rPr>
              <a:t>. Encourages cultural preservation and meaningful guest interaction with local traditions and lifestyles.</a:t>
            </a:r>
            <a:endParaRPr sz="1200" dirty="0"/>
          </a:p>
        </p:txBody>
      </p:sp>
      <p:sp>
        <p:nvSpPr>
          <p:cNvPr id="192" name="Google Shape;192;p18"/>
          <p:cNvSpPr txBox="1"/>
          <p:nvPr/>
        </p:nvSpPr>
        <p:spPr>
          <a:xfrm>
            <a:off x="8350679" y="3368575"/>
            <a:ext cx="3046943" cy="3238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250" b="1" i="0" u="none" strike="noStrike" cap="none">
                <a:solidFill>
                  <a:srgbClr val="166534"/>
                </a:solidFill>
                <a:latin typeface="Arial"/>
                <a:ea typeface="Arial"/>
                <a:cs typeface="Arial"/>
                <a:sym typeface="Arial"/>
              </a:rPr>
              <a:t>Economic</a:t>
            </a:r>
            <a:endParaRPr/>
          </a:p>
        </p:txBody>
      </p:sp>
      <p:sp>
        <p:nvSpPr>
          <p:cNvPr id="193" name="Google Shape;193;p18"/>
          <p:cNvSpPr txBox="1"/>
          <p:nvPr/>
        </p:nvSpPr>
        <p:spPr>
          <a:xfrm>
            <a:off x="8423225" y="3901975"/>
            <a:ext cx="2901850" cy="1292662"/>
          </a:xfrm>
          <a:prstGeom prst="rect">
            <a:avLst/>
          </a:prstGeom>
          <a:noFill/>
          <a:ln>
            <a:noFill/>
          </a:ln>
        </p:spPr>
        <p:txBody>
          <a:bodyPr spcFirstLastPara="1" wrap="square" lIns="0" tIns="0" rIns="0" bIns="0" anchor="t" anchorCtr="0">
            <a:spAutoFit/>
          </a:bodyPr>
          <a:lstStyle/>
          <a:p>
            <a:pPr lvl="0" algn="just">
              <a:lnSpc>
                <a:spcPct val="140000"/>
              </a:lnSpc>
            </a:pPr>
            <a:r>
              <a:rPr lang="en-US" sz="1200" b="0" i="0" u="none" strike="noStrike" cap="none" dirty="0">
                <a:solidFill>
                  <a:srgbClr val="000000"/>
                </a:solidFill>
                <a:latin typeface="Arial"/>
                <a:ea typeface="Arial"/>
                <a:cs typeface="Arial"/>
                <a:sym typeface="Arial"/>
              </a:rPr>
              <a:t>Based on triple bottom line: environmental, social, economic (Rezaee, 2016</a:t>
            </a:r>
            <a:r>
              <a:rPr lang="en-US" sz="1200" dirty="0">
                <a:solidFill>
                  <a:srgbClr val="000000"/>
                </a:solidFill>
                <a:latin typeface="Arial"/>
                <a:ea typeface="Arial"/>
                <a:cs typeface="Arial"/>
                <a:sym typeface="Arial"/>
              </a:rPr>
              <a:t>). Enhances local economic growth by reducing leakage and supporting small businesses and suppliers.</a:t>
            </a:r>
            <a:endParaRPr sz="1200" dirty="0"/>
          </a:p>
        </p:txBody>
      </p:sp>
      <p:pic>
        <p:nvPicPr>
          <p:cNvPr id="194" name="Google Shape;194;p18" descr="image.png"/>
          <p:cNvPicPr preferRelativeResize="0"/>
          <p:nvPr/>
        </p:nvPicPr>
        <p:blipFill rotWithShape="1">
          <a:blip r:embed="rId7">
            <a:alphaModFix/>
          </a:blip>
          <a:srcRect/>
          <a:stretch/>
        </p:blipFill>
        <p:spPr>
          <a:xfrm>
            <a:off x="2079575" y="2549425"/>
            <a:ext cx="476250" cy="476250"/>
          </a:xfrm>
          <a:prstGeom prst="rect">
            <a:avLst/>
          </a:prstGeom>
          <a:noFill/>
          <a:ln>
            <a:noFill/>
          </a:ln>
        </p:spPr>
      </p:pic>
      <p:pic>
        <p:nvPicPr>
          <p:cNvPr id="195" name="Google Shape;195;p18" descr="image.png"/>
          <p:cNvPicPr preferRelativeResize="0"/>
          <p:nvPr/>
        </p:nvPicPr>
        <p:blipFill rotWithShape="1">
          <a:blip r:embed="rId8">
            <a:alphaModFix/>
          </a:blip>
          <a:srcRect/>
          <a:stretch/>
        </p:blipFill>
        <p:spPr>
          <a:xfrm>
            <a:off x="5795813" y="2549425"/>
            <a:ext cx="600075" cy="476250"/>
          </a:xfrm>
          <a:prstGeom prst="rect">
            <a:avLst/>
          </a:prstGeom>
          <a:noFill/>
          <a:ln>
            <a:noFill/>
          </a:ln>
        </p:spPr>
      </p:pic>
      <p:pic>
        <p:nvPicPr>
          <p:cNvPr id="196" name="Google Shape;196;p18" descr="image.png"/>
          <p:cNvPicPr preferRelativeResize="0"/>
          <p:nvPr/>
        </p:nvPicPr>
        <p:blipFill rotWithShape="1">
          <a:blip r:embed="rId9">
            <a:alphaModFix/>
          </a:blip>
          <a:srcRect/>
          <a:stretch/>
        </p:blipFill>
        <p:spPr>
          <a:xfrm>
            <a:off x="9636025" y="2549425"/>
            <a:ext cx="476250" cy="476250"/>
          </a:xfrm>
          <a:prstGeom prst="rect">
            <a:avLst/>
          </a:prstGeom>
          <a:noFill/>
          <a:ln>
            <a:noFill/>
          </a:ln>
        </p:spPr>
      </p:pic>
      <p:sp>
        <p:nvSpPr>
          <p:cNvPr id="197" name="Google Shape;197;p18"/>
          <p:cNvSpPr txBox="1"/>
          <p:nvPr/>
        </p:nvSpPr>
        <p:spPr>
          <a:xfrm>
            <a:off x="571500" y="919311"/>
            <a:ext cx="11601450" cy="507831"/>
          </a:xfrm>
          <a:prstGeom prst="rect">
            <a:avLst/>
          </a:prstGeom>
          <a:noFill/>
          <a:ln>
            <a:noFill/>
          </a:ln>
        </p:spPr>
        <p:txBody>
          <a:bodyPr spcFirstLastPara="1" wrap="square" lIns="0" tIns="0" rIns="0" bIns="0" anchor="t" anchorCtr="0">
            <a:spAutoFit/>
          </a:bodyPr>
          <a:lstStyle/>
          <a:p>
            <a:pPr lvl="0"/>
            <a:r>
              <a:rPr lang="en-US" sz="3300" b="1" dirty="0">
                <a:solidFill>
                  <a:schemeClr val="bg1"/>
                </a:solidFill>
              </a:rPr>
              <a:t>Sustainability Vision</a:t>
            </a:r>
            <a:endParaRPr dirty="0">
              <a:solidFill>
                <a:schemeClr val="bg1"/>
              </a:solidFill>
            </a:endParaRPr>
          </a:p>
        </p:txBody>
      </p:sp>
      <p:sp>
        <p:nvSpPr>
          <p:cNvPr id="198" name="Google Shape;198;p18"/>
          <p:cNvSpPr/>
          <p:nvPr/>
        </p:nvSpPr>
        <p:spPr>
          <a:xfrm>
            <a:off x="571500" y="1490811"/>
            <a:ext cx="11049000" cy="19050"/>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pic>
        <p:nvPicPr>
          <p:cNvPr id="203" name="Google Shape;203;p19"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04" name="Google Shape;204;p19" descr="image.png"/>
          <p:cNvPicPr preferRelativeResize="0"/>
          <p:nvPr/>
        </p:nvPicPr>
        <p:blipFill rotWithShape="1">
          <a:blip r:embed="rId4">
            <a:alphaModFix/>
          </a:blip>
          <a:srcRect/>
          <a:stretch/>
        </p:blipFill>
        <p:spPr>
          <a:xfrm>
            <a:off x="6381750" y="1971228"/>
            <a:ext cx="5238750" cy="3810000"/>
          </a:xfrm>
          <a:prstGeom prst="rect">
            <a:avLst/>
          </a:prstGeom>
          <a:noFill/>
          <a:ln>
            <a:noFill/>
          </a:ln>
        </p:spPr>
      </p:pic>
      <p:sp>
        <p:nvSpPr>
          <p:cNvPr id="205" name="Google Shape;205;p19"/>
          <p:cNvSpPr txBox="1"/>
          <p:nvPr/>
        </p:nvSpPr>
        <p:spPr>
          <a:xfrm>
            <a:off x="6381750" y="5876478"/>
            <a:ext cx="5238750" cy="226216"/>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050" b="0" i="1" u="none" strike="noStrike" cap="none" dirty="0">
                <a:solidFill>
                  <a:schemeClr val="bg1"/>
                </a:solidFill>
                <a:latin typeface="Arial"/>
                <a:ea typeface="Arial"/>
                <a:cs typeface="Arial"/>
                <a:sym typeface="Arial"/>
              </a:rPr>
              <a:t>Fig: Renewable energy integration on hotel rooftop</a:t>
            </a:r>
            <a:r>
              <a:rPr lang="en-US" sz="1050" i="1" dirty="0">
                <a:solidFill>
                  <a:schemeClr val="bg1"/>
                </a:solidFill>
              </a:rPr>
              <a:t> (Raut et al., 2019)</a:t>
            </a:r>
            <a:endParaRPr dirty="0">
              <a:solidFill>
                <a:schemeClr val="bg1"/>
              </a:solidFill>
            </a:endParaRPr>
          </a:p>
        </p:txBody>
      </p:sp>
      <p:sp>
        <p:nvSpPr>
          <p:cNvPr id="206" name="Google Shape;206;p19"/>
          <p:cNvSpPr txBox="1"/>
          <p:nvPr/>
        </p:nvSpPr>
        <p:spPr>
          <a:xfrm>
            <a:off x="904875" y="2903785"/>
            <a:ext cx="4905375"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Use of renewable energy (e.g., solar panels)</a:t>
            </a:r>
            <a:endParaRPr/>
          </a:p>
        </p:txBody>
      </p:sp>
      <p:sp>
        <p:nvSpPr>
          <p:cNvPr id="207" name="Google Shape;207;p19"/>
          <p:cNvSpPr txBox="1"/>
          <p:nvPr/>
        </p:nvSpPr>
        <p:spPr>
          <a:xfrm>
            <a:off x="904875" y="3387625"/>
            <a:ext cx="4905375" cy="710964"/>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Implementation of energy-efficient and smart systems</a:t>
            </a:r>
            <a:endParaRPr/>
          </a:p>
        </p:txBody>
      </p:sp>
      <p:sp>
        <p:nvSpPr>
          <p:cNvPr id="208" name="Google Shape;208;p19"/>
          <p:cNvSpPr txBox="1"/>
          <p:nvPr/>
        </p:nvSpPr>
        <p:spPr>
          <a:xfrm>
            <a:off x="904875" y="4164806"/>
            <a:ext cx="4905375"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Reduces carbon footprint and operational costs</a:t>
            </a:r>
            <a:endParaRPr/>
          </a:p>
        </p:txBody>
      </p:sp>
      <p:sp>
        <p:nvSpPr>
          <p:cNvPr id="209" name="Google Shape;209;p19"/>
          <p:cNvSpPr txBox="1"/>
          <p:nvPr/>
        </p:nvSpPr>
        <p:spPr>
          <a:xfrm>
            <a:off x="904875" y="4648646"/>
            <a:ext cx="4905375" cy="710964"/>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dirty="0">
                <a:solidFill>
                  <a:srgbClr val="000000"/>
                </a:solidFill>
                <a:latin typeface="Arial"/>
                <a:ea typeface="Arial"/>
                <a:cs typeface="Arial"/>
                <a:sym typeface="Arial"/>
              </a:rPr>
              <a:t>Supports green management practices (Raut et al., 2019)</a:t>
            </a:r>
            <a:endParaRPr dirty="0"/>
          </a:p>
        </p:txBody>
      </p:sp>
      <p:pic>
        <p:nvPicPr>
          <p:cNvPr id="210" name="Google Shape;210;p19" descr="image.png"/>
          <p:cNvPicPr preferRelativeResize="0"/>
          <p:nvPr/>
        </p:nvPicPr>
        <p:blipFill rotWithShape="1">
          <a:blip r:embed="rId5">
            <a:alphaModFix/>
          </a:blip>
          <a:srcRect/>
          <a:stretch/>
        </p:blipFill>
        <p:spPr>
          <a:xfrm>
            <a:off x="6381750" y="1971228"/>
            <a:ext cx="5238750" cy="3810000"/>
          </a:xfrm>
          <a:prstGeom prst="rect">
            <a:avLst/>
          </a:prstGeom>
          <a:noFill/>
          <a:ln>
            <a:noFill/>
          </a:ln>
        </p:spPr>
      </p:pic>
      <p:sp>
        <p:nvSpPr>
          <p:cNvPr id="211" name="Google Shape;211;p19"/>
          <p:cNvSpPr txBox="1"/>
          <p:nvPr/>
        </p:nvSpPr>
        <p:spPr>
          <a:xfrm>
            <a:off x="571500" y="919311"/>
            <a:ext cx="11601450" cy="507831"/>
          </a:xfrm>
          <a:prstGeom prst="rect">
            <a:avLst/>
          </a:prstGeom>
          <a:noFill/>
          <a:ln>
            <a:noFill/>
          </a:ln>
        </p:spPr>
        <p:txBody>
          <a:bodyPr spcFirstLastPara="1" wrap="square" lIns="0" tIns="0" rIns="0" bIns="0" anchor="t" anchorCtr="0">
            <a:spAutoFit/>
          </a:bodyPr>
          <a:lstStyle/>
          <a:p>
            <a:pPr lvl="0"/>
            <a:r>
              <a:rPr lang="en-US" sz="3300" b="1" dirty="0">
                <a:solidFill>
                  <a:schemeClr val="bg1"/>
                </a:solidFill>
              </a:rPr>
              <a:t>Energy and Environmental Strategies</a:t>
            </a:r>
            <a:endParaRPr dirty="0">
              <a:solidFill>
                <a:schemeClr val="bg1"/>
              </a:solidFill>
            </a:endParaRPr>
          </a:p>
        </p:txBody>
      </p:sp>
      <p:sp>
        <p:nvSpPr>
          <p:cNvPr id="212" name="Google Shape;212;p19"/>
          <p:cNvSpPr/>
          <p:nvPr/>
        </p:nvSpPr>
        <p:spPr>
          <a:xfrm>
            <a:off x="571500" y="1490811"/>
            <a:ext cx="11049000" cy="19050"/>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13" name="Google Shape;213;p19" descr="image.png"/>
          <p:cNvPicPr preferRelativeResize="0"/>
          <p:nvPr/>
        </p:nvPicPr>
        <p:blipFill rotWithShape="1">
          <a:blip r:embed="rId6">
            <a:alphaModFix/>
          </a:blip>
          <a:srcRect/>
          <a:stretch/>
        </p:blipFill>
        <p:spPr>
          <a:xfrm>
            <a:off x="571500" y="2903785"/>
            <a:ext cx="209550" cy="219075"/>
          </a:xfrm>
          <a:prstGeom prst="rect">
            <a:avLst/>
          </a:prstGeom>
          <a:noFill/>
          <a:ln>
            <a:noFill/>
          </a:ln>
        </p:spPr>
      </p:pic>
      <p:pic>
        <p:nvPicPr>
          <p:cNvPr id="214" name="Google Shape;214;p19" descr="image.png"/>
          <p:cNvPicPr preferRelativeResize="0"/>
          <p:nvPr/>
        </p:nvPicPr>
        <p:blipFill rotWithShape="1">
          <a:blip r:embed="rId6">
            <a:alphaModFix/>
          </a:blip>
          <a:srcRect/>
          <a:stretch/>
        </p:blipFill>
        <p:spPr>
          <a:xfrm>
            <a:off x="571500" y="3387625"/>
            <a:ext cx="209550" cy="219075"/>
          </a:xfrm>
          <a:prstGeom prst="rect">
            <a:avLst/>
          </a:prstGeom>
          <a:noFill/>
          <a:ln>
            <a:noFill/>
          </a:ln>
        </p:spPr>
      </p:pic>
      <p:pic>
        <p:nvPicPr>
          <p:cNvPr id="215" name="Google Shape;215;p19" descr="image.png"/>
          <p:cNvPicPr preferRelativeResize="0"/>
          <p:nvPr/>
        </p:nvPicPr>
        <p:blipFill rotWithShape="1">
          <a:blip r:embed="rId6">
            <a:alphaModFix/>
          </a:blip>
          <a:srcRect/>
          <a:stretch/>
        </p:blipFill>
        <p:spPr>
          <a:xfrm>
            <a:off x="571500" y="4164806"/>
            <a:ext cx="209550" cy="219075"/>
          </a:xfrm>
          <a:prstGeom prst="rect">
            <a:avLst/>
          </a:prstGeom>
          <a:noFill/>
          <a:ln>
            <a:noFill/>
          </a:ln>
        </p:spPr>
      </p:pic>
      <p:pic>
        <p:nvPicPr>
          <p:cNvPr id="216" name="Google Shape;216;p19" descr="image.png"/>
          <p:cNvPicPr preferRelativeResize="0"/>
          <p:nvPr/>
        </p:nvPicPr>
        <p:blipFill rotWithShape="1">
          <a:blip r:embed="rId6">
            <a:alphaModFix/>
          </a:blip>
          <a:srcRect/>
          <a:stretch/>
        </p:blipFill>
        <p:spPr>
          <a:xfrm>
            <a:off x="571500" y="4648646"/>
            <a:ext cx="209550" cy="2190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pic>
        <p:nvPicPr>
          <p:cNvPr id="221" name="Google Shape;221;p20"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22" name="Google Shape;222;p20" descr="image.png"/>
          <p:cNvPicPr preferRelativeResize="0"/>
          <p:nvPr/>
        </p:nvPicPr>
        <p:blipFill rotWithShape="1">
          <a:blip r:embed="rId4">
            <a:alphaModFix/>
          </a:blip>
          <a:srcRect/>
          <a:stretch/>
        </p:blipFill>
        <p:spPr>
          <a:xfrm>
            <a:off x="571500" y="2362795"/>
            <a:ext cx="3555950" cy="2381250"/>
          </a:xfrm>
          <a:prstGeom prst="rect">
            <a:avLst/>
          </a:prstGeom>
          <a:noFill/>
          <a:ln>
            <a:noFill/>
          </a:ln>
        </p:spPr>
      </p:pic>
      <p:pic>
        <p:nvPicPr>
          <p:cNvPr id="223" name="Google Shape;223;p20" descr="image.png"/>
          <p:cNvPicPr preferRelativeResize="0"/>
          <p:nvPr/>
        </p:nvPicPr>
        <p:blipFill rotWithShape="1">
          <a:blip r:embed="rId5">
            <a:alphaModFix/>
          </a:blip>
          <a:srcRect/>
          <a:stretch/>
        </p:blipFill>
        <p:spPr>
          <a:xfrm>
            <a:off x="8064400" y="2362795"/>
            <a:ext cx="3556099" cy="2381250"/>
          </a:xfrm>
          <a:prstGeom prst="rect">
            <a:avLst/>
          </a:prstGeom>
          <a:noFill/>
          <a:ln>
            <a:noFill/>
          </a:ln>
        </p:spPr>
      </p:pic>
      <p:sp>
        <p:nvSpPr>
          <p:cNvPr id="224" name="Google Shape;224;p20"/>
          <p:cNvSpPr txBox="1"/>
          <p:nvPr/>
        </p:nvSpPr>
        <p:spPr>
          <a:xfrm>
            <a:off x="571350" y="4870474"/>
            <a:ext cx="3555950" cy="19389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900" b="0" i="1" u="none" strike="noStrike" cap="none" dirty="0">
                <a:solidFill>
                  <a:schemeClr val="bg1"/>
                </a:solidFill>
                <a:latin typeface="Arial"/>
                <a:ea typeface="Arial"/>
                <a:cs typeface="Arial"/>
                <a:sym typeface="Arial"/>
              </a:rPr>
              <a:t>Fig: Sustainable Waste (Singh et al., 2023)</a:t>
            </a:r>
            <a:endParaRPr sz="1100" dirty="0">
              <a:solidFill>
                <a:schemeClr val="bg1"/>
              </a:solidFill>
            </a:endParaRPr>
          </a:p>
        </p:txBody>
      </p:sp>
      <p:sp>
        <p:nvSpPr>
          <p:cNvPr id="225" name="Google Shape;225;p20"/>
          <p:cNvSpPr txBox="1"/>
          <p:nvPr/>
        </p:nvSpPr>
        <p:spPr>
          <a:xfrm>
            <a:off x="571500" y="5199384"/>
            <a:ext cx="3555950" cy="29334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650" b="0" i="0" u="none" strike="noStrike" cap="none" dirty="0">
                <a:solidFill>
                  <a:srgbClr val="000000"/>
                </a:solidFill>
                <a:latin typeface="Arial"/>
                <a:ea typeface="Arial"/>
                <a:cs typeface="Arial"/>
                <a:sym typeface="Arial"/>
              </a:rPr>
              <a:t>Recycling and Composting</a:t>
            </a:r>
            <a:endParaRPr dirty="0"/>
          </a:p>
        </p:txBody>
      </p:sp>
      <p:sp>
        <p:nvSpPr>
          <p:cNvPr id="226" name="Google Shape;226;p20"/>
          <p:cNvSpPr txBox="1"/>
          <p:nvPr/>
        </p:nvSpPr>
        <p:spPr>
          <a:xfrm>
            <a:off x="8064400" y="5199384"/>
            <a:ext cx="3556099" cy="29334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650" b="0" i="0" u="none" strike="noStrike" cap="none" dirty="0">
                <a:solidFill>
                  <a:srgbClr val="000000"/>
                </a:solidFill>
                <a:latin typeface="Arial"/>
                <a:ea typeface="Arial"/>
                <a:cs typeface="Arial"/>
                <a:sym typeface="Arial"/>
              </a:rPr>
              <a:t>Conservation Systems</a:t>
            </a:r>
            <a:endParaRPr dirty="0"/>
          </a:p>
        </p:txBody>
      </p:sp>
      <p:pic>
        <p:nvPicPr>
          <p:cNvPr id="227" name="Google Shape;227;p20" descr="image.png"/>
          <p:cNvPicPr preferRelativeResize="0"/>
          <p:nvPr/>
        </p:nvPicPr>
        <p:blipFill rotWithShape="1">
          <a:blip r:embed="rId6">
            <a:alphaModFix/>
          </a:blip>
          <a:srcRect/>
          <a:stretch/>
        </p:blipFill>
        <p:spPr>
          <a:xfrm>
            <a:off x="571500" y="2362795"/>
            <a:ext cx="3555950" cy="2381250"/>
          </a:xfrm>
          <a:prstGeom prst="rect">
            <a:avLst/>
          </a:prstGeom>
          <a:noFill/>
          <a:ln>
            <a:noFill/>
          </a:ln>
        </p:spPr>
      </p:pic>
      <p:sp>
        <p:nvSpPr>
          <p:cNvPr id="228" name="Google Shape;228;p20"/>
          <p:cNvSpPr txBox="1"/>
          <p:nvPr/>
        </p:nvSpPr>
        <p:spPr>
          <a:xfrm>
            <a:off x="4651325" y="2553295"/>
            <a:ext cx="3222575" cy="293340"/>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Rainwater harvesting systems</a:t>
            </a:r>
            <a:endParaRPr/>
          </a:p>
        </p:txBody>
      </p:sp>
      <p:sp>
        <p:nvSpPr>
          <p:cNvPr id="229" name="Google Shape;229;p20"/>
          <p:cNvSpPr txBox="1"/>
          <p:nvPr/>
        </p:nvSpPr>
        <p:spPr>
          <a:xfrm>
            <a:off x="4651325" y="3037135"/>
            <a:ext cx="3222575" cy="293340"/>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Low-flow water fixtures</a:t>
            </a:r>
            <a:endParaRPr/>
          </a:p>
        </p:txBody>
      </p:sp>
      <p:sp>
        <p:nvSpPr>
          <p:cNvPr id="230" name="Google Shape;230;p20"/>
          <p:cNvSpPr txBox="1"/>
          <p:nvPr/>
        </p:nvSpPr>
        <p:spPr>
          <a:xfrm>
            <a:off x="4651325" y="3520975"/>
            <a:ext cx="3222575" cy="293340"/>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Zero-waste approach</a:t>
            </a:r>
            <a:endParaRPr/>
          </a:p>
        </p:txBody>
      </p:sp>
      <p:sp>
        <p:nvSpPr>
          <p:cNvPr id="231" name="Google Shape;231;p20"/>
          <p:cNvSpPr txBox="1"/>
          <p:nvPr/>
        </p:nvSpPr>
        <p:spPr>
          <a:xfrm>
            <a:off x="4651325" y="4004816"/>
            <a:ext cx="3222575" cy="293340"/>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Circular economy principles</a:t>
            </a:r>
            <a:endParaRPr/>
          </a:p>
        </p:txBody>
      </p:sp>
      <p:sp>
        <p:nvSpPr>
          <p:cNvPr id="233" name="Google Shape;233;p20"/>
          <p:cNvSpPr txBox="1"/>
          <p:nvPr/>
        </p:nvSpPr>
        <p:spPr>
          <a:xfrm>
            <a:off x="571500" y="919311"/>
            <a:ext cx="11601450" cy="4953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000000"/>
                </a:solidFill>
                <a:latin typeface="Arial"/>
                <a:ea typeface="Arial"/>
                <a:cs typeface="Arial"/>
                <a:sym typeface="Arial"/>
              </a:rPr>
              <a:t>Resource Management (Water &amp; Waste)</a:t>
            </a:r>
            <a:endParaRPr dirty="0"/>
          </a:p>
        </p:txBody>
      </p:sp>
      <p:sp>
        <p:nvSpPr>
          <p:cNvPr id="234" name="Google Shape;234;p20"/>
          <p:cNvSpPr/>
          <p:nvPr/>
        </p:nvSpPr>
        <p:spPr>
          <a:xfrm>
            <a:off x="571500" y="1490811"/>
            <a:ext cx="11049000" cy="19050"/>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35" name="Google Shape;235;p20" descr="image.png"/>
          <p:cNvPicPr preferRelativeResize="0"/>
          <p:nvPr/>
        </p:nvPicPr>
        <p:blipFill rotWithShape="1">
          <a:blip r:embed="rId7">
            <a:alphaModFix/>
          </a:blip>
          <a:srcRect/>
          <a:stretch/>
        </p:blipFill>
        <p:spPr>
          <a:xfrm>
            <a:off x="4317950" y="2553295"/>
            <a:ext cx="209550" cy="219075"/>
          </a:xfrm>
          <a:prstGeom prst="rect">
            <a:avLst/>
          </a:prstGeom>
          <a:noFill/>
          <a:ln>
            <a:noFill/>
          </a:ln>
        </p:spPr>
      </p:pic>
      <p:pic>
        <p:nvPicPr>
          <p:cNvPr id="236" name="Google Shape;236;p20" descr="image.png"/>
          <p:cNvPicPr preferRelativeResize="0"/>
          <p:nvPr/>
        </p:nvPicPr>
        <p:blipFill rotWithShape="1">
          <a:blip r:embed="rId7">
            <a:alphaModFix/>
          </a:blip>
          <a:srcRect/>
          <a:stretch/>
        </p:blipFill>
        <p:spPr>
          <a:xfrm>
            <a:off x="4317950" y="3037135"/>
            <a:ext cx="209550" cy="219075"/>
          </a:xfrm>
          <a:prstGeom prst="rect">
            <a:avLst/>
          </a:prstGeom>
          <a:noFill/>
          <a:ln>
            <a:noFill/>
          </a:ln>
        </p:spPr>
      </p:pic>
      <p:pic>
        <p:nvPicPr>
          <p:cNvPr id="237" name="Google Shape;237;p20" descr="image.png"/>
          <p:cNvPicPr preferRelativeResize="0"/>
          <p:nvPr/>
        </p:nvPicPr>
        <p:blipFill rotWithShape="1">
          <a:blip r:embed="rId7">
            <a:alphaModFix/>
          </a:blip>
          <a:srcRect/>
          <a:stretch/>
        </p:blipFill>
        <p:spPr>
          <a:xfrm>
            <a:off x="4317950" y="3520975"/>
            <a:ext cx="209550" cy="219075"/>
          </a:xfrm>
          <a:prstGeom prst="rect">
            <a:avLst/>
          </a:prstGeom>
          <a:noFill/>
          <a:ln>
            <a:noFill/>
          </a:ln>
        </p:spPr>
      </p:pic>
      <p:pic>
        <p:nvPicPr>
          <p:cNvPr id="238" name="Google Shape;238;p20" descr="image.png"/>
          <p:cNvPicPr preferRelativeResize="0"/>
          <p:nvPr/>
        </p:nvPicPr>
        <p:blipFill rotWithShape="1">
          <a:blip r:embed="rId7">
            <a:alphaModFix/>
          </a:blip>
          <a:srcRect/>
          <a:stretch/>
        </p:blipFill>
        <p:spPr>
          <a:xfrm>
            <a:off x="4317950" y="4004816"/>
            <a:ext cx="209550" cy="219075"/>
          </a:xfrm>
          <a:prstGeom prst="rect">
            <a:avLst/>
          </a:prstGeom>
          <a:noFill/>
          <a:ln>
            <a:noFill/>
          </a:ln>
        </p:spPr>
      </p:pic>
      <p:pic>
        <p:nvPicPr>
          <p:cNvPr id="2050" name="Picture 2" descr="Rain Collection for the Garden - Southern Living Plants">
            <a:extLst>
              <a:ext uri="{FF2B5EF4-FFF2-40B4-BE49-F238E27FC236}">
                <a16:creationId xmlns:a16="http://schemas.microsoft.com/office/drawing/2014/main" id="{3800295B-AE6F-B1ED-EB40-407F6A88704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07817" y="2448892"/>
            <a:ext cx="3512682" cy="2266578"/>
          </a:xfrm>
          <a:prstGeom prst="rect">
            <a:avLst/>
          </a:prstGeom>
          <a:noFill/>
          <a:extLst>
            <a:ext uri="{909E8E84-426E-40DD-AFC4-6F175D3DCCD1}">
              <a14:hiddenFill xmlns:a14="http://schemas.microsoft.com/office/drawing/2010/main">
                <a:solidFill>
                  <a:srgbClr val="FFFFFF"/>
                </a:solidFill>
              </a14:hiddenFill>
            </a:ext>
          </a:extLst>
        </p:spPr>
      </p:pic>
      <p:sp>
        <p:nvSpPr>
          <p:cNvPr id="2" name="Google Shape;224;p20">
            <a:extLst>
              <a:ext uri="{FF2B5EF4-FFF2-40B4-BE49-F238E27FC236}">
                <a16:creationId xmlns:a16="http://schemas.microsoft.com/office/drawing/2014/main" id="{E10324EB-570A-4404-2C1C-F5172DB45CD5}"/>
              </a:ext>
            </a:extLst>
          </p:cNvPr>
          <p:cNvSpPr txBox="1"/>
          <p:nvPr/>
        </p:nvSpPr>
        <p:spPr>
          <a:xfrm>
            <a:off x="8107817" y="4790124"/>
            <a:ext cx="3555950" cy="193899"/>
          </a:xfrm>
          <a:prstGeom prst="rect">
            <a:avLst/>
          </a:prstGeom>
          <a:noFill/>
          <a:ln>
            <a:noFill/>
          </a:ln>
        </p:spPr>
        <p:txBody>
          <a:bodyPr spcFirstLastPara="1" wrap="square" lIns="0" tIns="0" rIns="0" bIns="0" anchor="t" anchorCtr="0">
            <a:spAutoFit/>
          </a:bodyPr>
          <a:lstStyle/>
          <a:p>
            <a:pPr lvl="0" algn="ctr">
              <a:lnSpc>
                <a:spcPct val="140000"/>
              </a:lnSpc>
            </a:pPr>
            <a:r>
              <a:rPr lang="en-US" sz="900" b="0" i="1" u="none" strike="noStrike" cap="none" dirty="0">
                <a:solidFill>
                  <a:schemeClr val="bg1"/>
                </a:solidFill>
                <a:latin typeface="Arial"/>
                <a:ea typeface="Arial"/>
                <a:cs typeface="Arial"/>
                <a:sym typeface="Arial"/>
              </a:rPr>
              <a:t>Fig: Rainwater Collection </a:t>
            </a:r>
            <a:r>
              <a:rPr lang="en-US" sz="900" i="1" dirty="0">
                <a:solidFill>
                  <a:schemeClr val="bg1"/>
                </a:solidFill>
                <a:latin typeface="Arial"/>
                <a:ea typeface="Arial"/>
                <a:cs typeface="Arial"/>
                <a:sym typeface="Arial"/>
              </a:rPr>
              <a:t>(Schaltegger et al., 2019)</a:t>
            </a:r>
            <a:endParaRPr sz="1100"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pic>
        <p:nvPicPr>
          <p:cNvPr id="243" name="Google Shape;243;p21"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44" name="Google Shape;244;p21" descr="image.png"/>
          <p:cNvPicPr preferRelativeResize="0"/>
          <p:nvPr/>
        </p:nvPicPr>
        <p:blipFill rotWithShape="1">
          <a:blip r:embed="rId4">
            <a:alphaModFix/>
          </a:blip>
          <a:srcRect/>
          <a:stretch/>
        </p:blipFill>
        <p:spPr>
          <a:xfrm>
            <a:off x="733425" y="518894"/>
            <a:ext cx="5200650" cy="5750490"/>
          </a:xfrm>
          <a:prstGeom prst="rect">
            <a:avLst/>
          </a:prstGeom>
          <a:noFill/>
          <a:ln>
            <a:noFill/>
          </a:ln>
        </p:spPr>
      </p:pic>
      <p:sp>
        <p:nvSpPr>
          <p:cNvPr id="246" name="Google Shape;246;p21"/>
          <p:cNvSpPr txBox="1"/>
          <p:nvPr/>
        </p:nvSpPr>
        <p:spPr>
          <a:xfrm>
            <a:off x="6667500" y="1223664"/>
            <a:ext cx="5200650" cy="9715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000000"/>
                </a:solidFill>
                <a:latin typeface="Arial"/>
                <a:ea typeface="Arial"/>
                <a:cs typeface="Arial"/>
                <a:sym typeface="Arial"/>
              </a:rPr>
              <a:t>Food and Local Economy</a:t>
            </a:r>
            <a:endParaRPr/>
          </a:p>
        </p:txBody>
      </p:sp>
      <p:sp>
        <p:nvSpPr>
          <p:cNvPr id="247" name="Google Shape;247;p21"/>
          <p:cNvSpPr/>
          <p:nvPr/>
        </p:nvSpPr>
        <p:spPr>
          <a:xfrm>
            <a:off x="6667500" y="2271414"/>
            <a:ext cx="4953000" cy="19050"/>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48" name="Google Shape;248;p21"/>
          <p:cNvSpPr txBox="1"/>
          <p:nvPr/>
        </p:nvSpPr>
        <p:spPr>
          <a:xfrm>
            <a:off x="7000875" y="2823864"/>
            <a:ext cx="4619625"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Promotes farm-to-table dining using local produce</a:t>
            </a:r>
            <a:endParaRPr/>
          </a:p>
        </p:txBody>
      </p:sp>
      <p:sp>
        <p:nvSpPr>
          <p:cNvPr id="249" name="Google Shape;249;p21"/>
          <p:cNvSpPr txBox="1"/>
          <p:nvPr/>
        </p:nvSpPr>
        <p:spPr>
          <a:xfrm>
            <a:off x="7000875" y="3601045"/>
            <a:ext cx="4619625"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Reduces transport emissions</a:t>
            </a:r>
            <a:endParaRPr/>
          </a:p>
        </p:txBody>
      </p:sp>
      <p:sp>
        <p:nvSpPr>
          <p:cNvPr id="250" name="Google Shape;250;p21"/>
          <p:cNvSpPr txBox="1"/>
          <p:nvPr/>
        </p:nvSpPr>
        <p:spPr>
          <a:xfrm>
            <a:off x="7000875" y="4084885"/>
            <a:ext cx="4619625"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Supports local farmers and businesses</a:t>
            </a:r>
            <a:endParaRPr/>
          </a:p>
        </p:txBody>
      </p:sp>
      <p:sp>
        <p:nvSpPr>
          <p:cNvPr id="251" name="Google Shape;251;p21"/>
          <p:cNvSpPr txBox="1"/>
          <p:nvPr/>
        </p:nvSpPr>
        <p:spPr>
          <a:xfrm>
            <a:off x="7000875" y="4568725"/>
            <a:ext cx="4619625"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Minimises economic leakage in tourism</a:t>
            </a:r>
            <a:endParaRPr/>
          </a:p>
        </p:txBody>
      </p:sp>
      <p:sp>
        <p:nvSpPr>
          <p:cNvPr id="252" name="Google Shape;252;p21"/>
          <p:cNvSpPr txBox="1"/>
          <p:nvPr/>
        </p:nvSpPr>
        <p:spPr>
          <a:xfrm>
            <a:off x="7000875" y="5052566"/>
            <a:ext cx="4619625" cy="710964"/>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dirty="0">
                <a:solidFill>
                  <a:srgbClr val="000000"/>
                </a:solidFill>
                <a:latin typeface="Arial"/>
                <a:ea typeface="Arial"/>
                <a:cs typeface="Arial"/>
                <a:sym typeface="Arial"/>
              </a:rPr>
              <a:t>Enhances rural development and income stability (Singh et al., 2023)</a:t>
            </a:r>
            <a:endParaRPr dirty="0"/>
          </a:p>
        </p:txBody>
      </p:sp>
      <p:sp>
        <p:nvSpPr>
          <p:cNvPr id="2" name="Google Shape;205;p19">
            <a:extLst>
              <a:ext uri="{FF2B5EF4-FFF2-40B4-BE49-F238E27FC236}">
                <a16:creationId xmlns:a16="http://schemas.microsoft.com/office/drawing/2014/main" id="{BB05F384-6F08-25C2-E650-3BBD465A7F47}"/>
              </a:ext>
            </a:extLst>
          </p:cNvPr>
          <p:cNvSpPr txBox="1"/>
          <p:nvPr/>
        </p:nvSpPr>
        <p:spPr>
          <a:xfrm>
            <a:off x="507043" y="6450584"/>
            <a:ext cx="5238750" cy="226216"/>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050" b="0" i="1" u="none" strike="noStrike" cap="none" dirty="0">
                <a:solidFill>
                  <a:schemeClr val="bg1"/>
                </a:solidFill>
                <a:latin typeface="Arial"/>
                <a:ea typeface="Arial"/>
                <a:cs typeface="Arial"/>
                <a:sym typeface="Arial"/>
              </a:rPr>
              <a:t>Fig: Farm-to-table Dining Experience (Singh et al., 2023)</a:t>
            </a:r>
            <a:endParaRPr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pic>
        <p:nvPicPr>
          <p:cNvPr id="262" name="Google Shape;262;p22"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63" name="Google Shape;263;p22" descr="image.png"/>
          <p:cNvPicPr preferRelativeResize="0"/>
          <p:nvPr/>
        </p:nvPicPr>
        <p:blipFill rotWithShape="1">
          <a:blip r:embed="rId4">
            <a:alphaModFix/>
          </a:blip>
          <a:srcRect/>
          <a:stretch/>
        </p:blipFill>
        <p:spPr>
          <a:xfrm>
            <a:off x="6381750" y="1971228"/>
            <a:ext cx="5238750" cy="3810000"/>
          </a:xfrm>
          <a:prstGeom prst="rect">
            <a:avLst/>
          </a:prstGeom>
          <a:noFill/>
          <a:ln>
            <a:noFill/>
          </a:ln>
        </p:spPr>
      </p:pic>
      <p:sp>
        <p:nvSpPr>
          <p:cNvPr id="264" name="Google Shape;264;p22"/>
          <p:cNvSpPr txBox="1"/>
          <p:nvPr/>
        </p:nvSpPr>
        <p:spPr>
          <a:xfrm>
            <a:off x="6381750" y="5876478"/>
            <a:ext cx="5238750" cy="226216"/>
          </a:xfrm>
          <a:prstGeom prst="rect">
            <a:avLst/>
          </a:prstGeom>
          <a:noFill/>
          <a:ln>
            <a:noFill/>
          </a:ln>
        </p:spPr>
        <p:txBody>
          <a:bodyPr spcFirstLastPara="1" wrap="square" lIns="0" tIns="0" rIns="0" bIns="0" anchor="t" anchorCtr="0">
            <a:spAutoFit/>
          </a:bodyPr>
          <a:lstStyle/>
          <a:p>
            <a:pPr lvl="0" algn="ctr">
              <a:lnSpc>
                <a:spcPct val="140000"/>
              </a:lnSpc>
            </a:pPr>
            <a:r>
              <a:rPr lang="en-US" sz="1050" b="0" i="1" u="none" strike="noStrike" cap="none" dirty="0">
                <a:solidFill>
                  <a:schemeClr val="bg1"/>
                </a:solidFill>
                <a:latin typeface="Arial"/>
                <a:ea typeface="Arial"/>
                <a:cs typeface="Arial"/>
                <a:sym typeface="Arial"/>
              </a:rPr>
              <a:t>Fig: Engagement with local Romanian traditions</a:t>
            </a:r>
            <a:r>
              <a:rPr lang="en-US" sz="1050" i="1" dirty="0">
                <a:solidFill>
                  <a:schemeClr val="bg1"/>
                </a:solidFill>
              </a:rPr>
              <a:t> (</a:t>
            </a:r>
            <a:r>
              <a:rPr lang="en-US" sz="1050" i="1" dirty="0" err="1">
                <a:solidFill>
                  <a:schemeClr val="bg1"/>
                </a:solidFill>
              </a:rPr>
              <a:t>Freudenreich</a:t>
            </a:r>
            <a:r>
              <a:rPr lang="en-US" sz="1050" i="1" dirty="0">
                <a:solidFill>
                  <a:schemeClr val="bg1"/>
                </a:solidFill>
              </a:rPr>
              <a:t> et al., 2020)</a:t>
            </a:r>
            <a:endParaRPr dirty="0">
              <a:solidFill>
                <a:schemeClr val="bg1"/>
              </a:solidFill>
            </a:endParaRPr>
          </a:p>
        </p:txBody>
      </p:sp>
      <p:sp>
        <p:nvSpPr>
          <p:cNvPr id="265" name="Google Shape;265;p22"/>
          <p:cNvSpPr txBox="1"/>
          <p:nvPr/>
        </p:nvSpPr>
        <p:spPr>
          <a:xfrm>
            <a:off x="904875" y="2757041"/>
            <a:ext cx="4905375"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Provides employment and training for local residents</a:t>
            </a:r>
            <a:endParaRPr/>
          </a:p>
        </p:txBody>
      </p:sp>
      <p:sp>
        <p:nvSpPr>
          <p:cNvPr id="266" name="Google Shape;266;p22"/>
          <p:cNvSpPr txBox="1"/>
          <p:nvPr/>
        </p:nvSpPr>
        <p:spPr>
          <a:xfrm>
            <a:off x="904875" y="3240881"/>
            <a:ext cx="4905375" cy="710964"/>
          </a:xfrm>
          <a:prstGeom prst="rect">
            <a:avLst/>
          </a:prstGeom>
          <a:noFill/>
          <a:ln>
            <a:noFill/>
          </a:ln>
        </p:spPr>
        <p:txBody>
          <a:bodyPr spcFirstLastPara="1" wrap="square" lIns="0" tIns="0" rIns="0" bIns="0" anchor="t" anchorCtr="0">
            <a:spAutoFit/>
          </a:bodyPr>
          <a:lstStyle/>
          <a:p>
            <a:pPr lvl="0" algn="just">
              <a:lnSpc>
                <a:spcPct val="140000"/>
              </a:lnSpc>
            </a:pPr>
            <a:r>
              <a:rPr lang="en-US" sz="1650" b="0" i="0" u="none" strike="noStrike" cap="none" dirty="0">
                <a:solidFill>
                  <a:srgbClr val="000000"/>
                </a:solidFill>
                <a:latin typeface="Arial"/>
                <a:ea typeface="Arial"/>
                <a:cs typeface="Arial"/>
                <a:sym typeface="Arial"/>
              </a:rPr>
              <a:t>Supports local culture and traditions through guest </a:t>
            </a:r>
            <a:r>
              <a:rPr lang="en-US" sz="1650" dirty="0">
                <a:solidFill>
                  <a:srgbClr val="000000"/>
                </a:solidFill>
                <a:latin typeface="Arial"/>
                <a:ea typeface="Arial"/>
                <a:cs typeface="Arial"/>
                <a:sym typeface="Arial"/>
              </a:rPr>
              <a:t>activities (Raut et al., 2019)</a:t>
            </a:r>
            <a:endParaRPr dirty="0"/>
          </a:p>
        </p:txBody>
      </p:sp>
      <p:sp>
        <p:nvSpPr>
          <p:cNvPr id="267" name="Google Shape;267;p22"/>
          <p:cNvSpPr txBox="1"/>
          <p:nvPr/>
        </p:nvSpPr>
        <p:spPr>
          <a:xfrm>
            <a:off x="904875" y="4018061"/>
            <a:ext cx="4905375" cy="710964"/>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Builds partnerships with local suppliers and businesses</a:t>
            </a:r>
            <a:endParaRPr/>
          </a:p>
        </p:txBody>
      </p:sp>
      <p:sp>
        <p:nvSpPr>
          <p:cNvPr id="268" name="Google Shape;268;p22"/>
          <p:cNvSpPr txBox="1"/>
          <p:nvPr/>
        </p:nvSpPr>
        <p:spPr>
          <a:xfrm>
            <a:off x="904875" y="4795242"/>
            <a:ext cx="4905375" cy="710964"/>
          </a:xfrm>
          <a:prstGeom prst="rect">
            <a:avLst/>
          </a:prstGeom>
          <a:noFill/>
          <a:ln>
            <a:noFill/>
          </a:ln>
        </p:spPr>
        <p:txBody>
          <a:bodyPr spcFirstLastPara="1" wrap="square" lIns="0" tIns="0" rIns="0" bIns="0" anchor="t" anchorCtr="0">
            <a:spAutoFit/>
          </a:bodyPr>
          <a:lstStyle/>
          <a:p>
            <a:pPr lvl="0" algn="just">
              <a:lnSpc>
                <a:spcPct val="140000"/>
              </a:lnSpc>
            </a:pPr>
            <a:r>
              <a:rPr lang="en-US" sz="1650" b="0" i="0" u="none" strike="noStrike" cap="none" dirty="0">
                <a:solidFill>
                  <a:srgbClr val="000000"/>
                </a:solidFill>
                <a:latin typeface="Arial"/>
                <a:ea typeface="Arial"/>
                <a:cs typeface="Arial"/>
                <a:sym typeface="Arial"/>
              </a:rPr>
              <a:t>Encourages responsible tourism development </a:t>
            </a:r>
            <a:r>
              <a:rPr lang="en-US" sz="1650" dirty="0">
                <a:solidFill>
                  <a:srgbClr val="000000"/>
                </a:solidFill>
                <a:latin typeface="Arial"/>
                <a:ea typeface="Arial"/>
                <a:cs typeface="Arial"/>
                <a:sym typeface="Arial"/>
              </a:rPr>
              <a:t>(</a:t>
            </a:r>
            <a:r>
              <a:rPr lang="en-US" sz="1650" dirty="0" err="1">
                <a:solidFill>
                  <a:srgbClr val="000000"/>
                </a:solidFill>
                <a:latin typeface="Arial"/>
                <a:ea typeface="Arial"/>
                <a:cs typeface="Arial"/>
                <a:sym typeface="Arial"/>
              </a:rPr>
              <a:t>Freudenreich</a:t>
            </a:r>
            <a:r>
              <a:rPr lang="en-US" sz="1650" dirty="0">
                <a:solidFill>
                  <a:srgbClr val="000000"/>
                </a:solidFill>
                <a:latin typeface="Arial"/>
                <a:ea typeface="Arial"/>
                <a:cs typeface="Arial"/>
                <a:sym typeface="Arial"/>
              </a:rPr>
              <a:t> et al., 2020)</a:t>
            </a:r>
            <a:endParaRPr dirty="0"/>
          </a:p>
        </p:txBody>
      </p:sp>
      <p:pic>
        <p:nvPicPr>
          <p:cNvPr id="269" name="Google Shape;269;p22" descr="image.png"/>
          <p:cNvPicPr preferRelativeResize="0"/>
          <p:nvPr/>
        </p:nvPicPr>
        <p:blipFill rotWithShape="1">
          <a:blip r:embed="rId5">
            <a:alphaModFix/>
          </a:blip>
          <a:srcRect/>
          <a:stretch/>
        </p:blipFill>
        <p:spPr>
          <a:xfrm>
            <a:off x="6381750" y="1971228"/>
            <a:ext cx="5238750" cy="3810000"/>
          </a:xfrm>
          <a:prstGeom prst="rect">
            <a:avLst/>
          </a:prstGeom>
          <a:noFill/>
          <a:ln>
            <a:noFill/>
          </a:ln>
        </p:spPr>
      </p:pic>
      <p:sp>
        <p:nvSpPr>
          <p:cNvPr id="270" name="Google Shape;270;p22"/>
          <p:cNvSpPr txBox="1"/>
          <p:nvPr/>
        </p:nvSpPr>
        <p:spPr>
          <a:xfrm>
            <a:off x="571500" y="919311"/>
            <a:ext cx="11601450" cy="4953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000000"/>
                </a:solidFill>
                <a:latin typeface="Arial"/>
                <a:ea typeface="Arial"/>
                <a:cs typeface="Arial"/>
                <a:sym typeface="Arial"/>
              </a:rPr>
              <a:t>Community Engagement</a:t>
            </a:r>
            <a:endParaRPr/>
          </a:p>
        </p:txBody>
      </p:sp>
      <p:sp>
        <p:nvSpPr>
          <p:cNvPr id="271" name="Google Shape;271;p22"/>
          <p:cNvSpPr/>
          <p:nvPr/>
        </p:nvSpPr>
        <p:spPr>
          <a:xfrm>
            <a:off x="571500" y="1490811"/>
            <a:ext cx="11049000" cy="19050"/>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72" name="Google Shape;272;p22" descr="image.png"/>
          <p:cNvPicPr preferRelativeResize="0"/>
          <p:nvPr/>
        </p:nvPicPr>
        <p:blipFill rotWithShape="1">
          <a:blip r:embed="rId6">
            <a:alphaModFix/>
          </a:blip>
          <a:srcRect/>
          <a:stretch/>
        </p:blipFill>
        <p:spPr>
          <a:xfrm>
            <a:off x="571500" y="2757041"/>
            <a:ext cx="209550" cy="219075"/>
          </a:xfrm>
          <a:prstGeom prst="rect">
            <a:avLst/>
          </a:prstGeom>
          <a:noFill/>
          <a:ln>
            <a:noFill/>
          </a:ln>
        </p:spPr>
      </p:pic>
      <p:pic>
        <p:nvPicPr>
          <p:cNvPr id="273" name="Google Shape;273;p22" descr="image.png"/>
          <p:cNvPicPr preferRelativeResize="0"/>
          <p:nvPr/>
        </p:nvPicPr>
        <p:blipFill rotWithShape="1">
          <a:blip r:embed="rId6">
            <a:alphaModFix/>
          </a:blip>
          <a:srcRect/>
          <a:stretch/>
        </p:blipFill>
        <p:spPr>
          <a:xfrm>
            <a:off x="571500" y="3240881"/>
            <a:ext cx="209550" cy="219075"/>
          </a:xfrm>
          <a:prstGeom prst="rect">
            <a:avLst/>
          </a:prstGeom>
          <a:noFill/>
          <a:ln>
            <a:noFill/>
          </a:ln>
        </p:spPr>
      </p:pic>
      <p:pic>
        <p:nvPicPr>
          <p:cNvPr id="274" name="Google Shape;274;p22" descr="image.png"/>
          <p:cNvPicPr preferRelativeResize="0"/>
          <p:nvPr/>
        </p:nvPicPr>
        <p:blipFill rotWithShape="1">
          <a:blip r:embed="rId6">
            <a:alphaModFix/>
          </a:blip>
          <a:srcRect/>
          <a:stretch/>
        </p:blipFill>
        <p:spPr>
          <a:xfrm>
            <a:off x="571500" y="4018061"/>
            <a:ext cx="209550" cy="219075"/>
          </a:xfrm>
          <a:prstGeom prst="rect">
            <a:avLst/>
          </a:prstGeom>
          <a:noFill/>
          <a:ln>
            <a:noFill/>
          </a:ln>
        </p:spPr>
      </p:pic>
      <p:pic>
        <p:nvPicPr>
          <p:cNvPr id="275" name="Google Shape;275;p22" descr="image.png"/>
          <p:cNvPicPr preferRelativeResize="0"/>
          <p:nvPr/>
        </p:nvPicPr>
        <p:blipFill rotWithShape="1">
          <a:blip r:embed="rId6">
            <a:alphaModFix/>
          </a:blip>
          <a:srcRect/>
          <a:stretch/>
        </p:blipFill>
        <p:spPr>
          <a:xfrm>
            <a:off x="571500" y="4795242"/>
            <a:ext cx="209550" cy="2190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pic>
        <p:nvPicPr>
          <p:cNvPr id="280" name="Google Shape;280;p23"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81" name="Google Shape;281;p23" descr="image.png"/>
          <p:cNvPicPr preferRelativeResize="0"/>
          <p:nvPr/>
        </p:nvPicPr>
        <p:blipFill rotWithShape="1">
          <a:blip r:embed="rId4">
            <a:alphaModFix/>
          </a:blip>
          <a:srcRect/>
          <a:stretch/>
        </p:blipFill>
        <p:spPr>
          <a:xfrm>
            <a:off x="571500" y="1971228"/>
            <a:ext cx="5238750" cy="3810000"/>
          </a:xfrm>
          <a:prstGeom prst="rect">
            <a:avLst/>
          </a:prstGeom>
          <a:noFill/>
          <a:ln>
            <a:noFill/>
          </a:ln>
        </p:spPr>
      </p:pic>
      <p:sp>
        <p:nvSpPr>
          <p:cNvPr id="282" name="Google Shape;282;p23"/>
          <p:cNvSpPr txBox="1"/>
          <p:nvPr/>
        </p:nvSpPr>
        <p:spPr>
          <a:xfrm>
            <a:off x="571500" y="5876478"/>
            <a:ext cx="5238750" cy="226216"/>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1050" b="0" i="1" u="none" strike="noStrike" cap="none" dirty="0">
                <a:solidFill>
                  <a:schemeClr val="bg1"/>
                </a:solidFill>
                <a:latin typeface="Arial"/>
                <a:ea typeface="Arial"/>
                <a:cs typeface="Arial"/>
                <a:sym typeface="Arial"/>
              </a:rPr>
              <a:t>Fig: Digital sustainability tracking for guests</a:t>
            </a:r>
            <a:r>
              <a:rPr lang="en-US" sz="1050" i="1" dirty="0">
                <a:solidFill>
                  <a:schemeClr val="bg1"/>
                </a:solidFill>
              </a:rPr>
              <a:t> (Singh et al., 2023)</a:t>
            </a:r>
            <a:endParaRPr dirty="0">
              <a:solidFill>
                <a:schemeClr val="bg1"/>
              </a:solidFill>
            </a:endParaRPr>
          </a:p>
        </p:txBody>
      </p:sp>
      <p:pic>
        <p:nvPicPr>
          <p:cNvPr id="283" name="Google Shape;283;p23" descr="image.png"/>
          <p:cNvPicPr preferRelativeResize="0"/>
          <p:nvPr/>
        </p:nvPicPr>
        <p:blipFill rotWithShape="1">
          <a:blip r:embed="rId5">
            <a:alphaModFix/>
          </a:blip>
          <a:srcRect/>
          <a:stretch/>
        </p:blipFill>
        <p:spPr>
          <a:xfrm>
            <a:off x="571500" y="1971228"/>
            <a:ext cx="5238750" cy="3810000"/>
          </a:xfrm>
          <a:prstGeom prst="rect">
            <a:avLst/>
          </a:prstGeom>
          <a:noFill/>
          <a:ln>
            <a:noFill/>
          </a:ln>
        </p:spPr>
      </p:pic>
      <p:sp>
        <p:nvSpPr>
          <p:cNvPr id="284" name="Google Shape;284;p23"/>
          <p:cNvSpPr txBox="1"/>
          <p:nvPr/>
        </p:nvSpPr>
        <p:spPr>
          <a:xfrm>
            <a:off x="6715125" y="2661791"/>
            <a:ext cx="4905375" cy="710964"/>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Offers interactive experiences (farming, conservation, culture)</a:t>
            </a:r>
            <a:endParaRPr/>
          </a:p>
        </p:txBody>
      </p:sp>
      <p:sp>
        <p:nvSpPr>
          <p:cNvPr id="285" name="Google Shape;285;p23"/>
          <p:cNvSpPr txBox="1"/>
          <p:nvPr/>
        </p:nvSpPr>
        <p:spPr>
          <a:xfrm>
            <a:off x="6715125" y="3438971"/>
            <a:ext cx="4905375"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Focus on meaningful and educational stays</a:t>
            </a:r>
            <a:endParaRPr/>
          </a:p>
        </p:txBody>
      </p:sp>
      <p:sp>
        <p:nvSpPr>
          <p:cNvPr id="286" name="Google Shape;286;p23"/>
          <p:cNvSpPr txBox="1"/>
          <p:nvPr/>
        </p:nvSpPr>
        <p:spPr>
          <a:xfrm>
            <a:off x="6715125" y="3922811"/>
            <a:ext cx="4905375"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Uses digital tools to track energy and water usage</a:t>
            </a:r>
            <a:endParaRPr/>
          </a:p>
        </p:txBody>
      </p:sp>
      <p:sp>
        <p:nvSpPr>
          <p:cNvPr id="287" name="Google Shape;287;p23"/>
          <p:cNvSpPr txBox="1"/>
          <p:nvPr/>
        </p:nvSpPr>
        <p:spPr>
          <a:xfrm>
            <a:off x="6715125" y="4406651"/>
            <a:ext cx="4905375"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Encourages guest awareness and participation</a:t>
            </a:r>
            <a:endParaRPr/>
          </a:p>
        </p:txBody>
      </p:sp>
      <p:sp>
        <p:nvSpPr>
          <p:cNvPr id="288" name="Google Shape;288;p23"/>
          <p:cNvSpPr txBox="1"/>
          <p:nvPr/>
        </p:nvSpPr>
        <p:spPr>
          <a:xfrm>
            <a:off x="6715125" y="4890492"/>
            <a:ext cx="4905375" cy="710964"/>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Reflects trends in data-driven sustainability (Singh et al., 2023)</a:t>
            </a:r>
            <a:endParaRPr/>
          </a:p>
        </p:txBody>
      </p:sp>
      <p:sp>
        <p:nvSpPr>
          <p:cNvPr id="289" name="Google Shape;289;p23"/>
          <p:cNvSpPr txBox="1"/>
          <p:nvPr/>
        </p:nvSpPr>
        <p:spPr>
          <a:xfrm>
            <a:off x="571500" y="919311"/>
            <a:ext cx="11601450" cy="4953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000000"/>
                </a:solidFill>
                <a:latin typeface="Arial"/>
                <a:ea typeface="Arial"/>
                <a:cs typeface="Arial"/>
                <a:sym typeface="Arial"/>
              </a:rPr>
              <a:t>Guest Experience and Innovation</a:t>
            </a:r>
            <a:endParaRPr dirty="0"/>
          </a:p>
        </p:txBody>
      </p:sp>
      <p:sp>
        <p:nvSpPr>
          <p:cNvPr id="290" name="Google Shape;290;p23"/>
          <p:cNvSpPr/>
          <p:nvPr/>
        </p:nvSpPr>
        <p:spPr>
          <a:xfrm>
            <a:off x="571500" y="1490811"/>
            <a:ext cx="11049000" cy="19050"/>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91" name="Google Shape;291;p23" descr="image.png"/>
          <p:cNvPicPr preferRelativeResize="0"/>
          <p:nvPr/>
        </p:nvPicPr>
        <p:blipFill rotWithShape="1">
          <a:blip r:embed="rId6">
            <a:alphaModFix/>
          </a:blip>
          <a:srcRect/>
          <a:stretch/>
        </p:blipFill>
        <p:spPr>
          <a:xfrm>
            <a:off x="6381750" y="2661791"/>
            <a:ext cx="209550" cy="219075"/>
          </a:xfrm>
          <a:prstGeom prst="rect">
            <a:avLst/>
          </a:prstGeom>
          <a:noFill/>
          <a:ln>
            <a:noFill/>
          </a:ln>
        </p:spPr>
      </p:pic>
      <p:pic>
        <p:nvPicPr>
          <p:cNvPr id="292" name="Google Shape;292;p23" descr="image.png"/>
          <p:cNvPicPr preferRelativeResize="0"/>
          <p:nvPr/>
        </p:nvPicPr>
        <p:blipFill rotWithShape="1">
          <a:blip r:embed="rId6">
            <a:alphaModFix/>
          </a:blip>
          <a:srcRect/>
          <a:stretch/>
        </p:blipFill>
        <p:spPr>
          <a:xfrm>
            <a:off x="6381750" y="3438971"/>
            <a:ext cx="209550" cy="219075"/>
          </a:xfrm>
          <a:prstGeom prst="rect">
            <a:avLst/>
          </a:prstGeom>
          <a:noFill/>
          <a:ln>
            <a:noFill/>
          </a:ln>
        </p:spPr>
      </p:pic>
      <p:pic>
        <p:nvPicPr>
          <p:cNvPr id="293" name="Google Shape;293;p23" descr="image.png"/>
          <p:cNvPicPr preferRelativeResize="0"/>
          <p:nvPr/>
        </p:nvPicPr>
        <p:blipFill rotWithShape="1">
          <a:blip r:embed="rId6">
            <a:alphaModFix/>
          </a:blip>
          <a:srcRect/>
          <a:stretch/>
        </p:blipFill>
        <p:spPr>
          <a:xfrm>
            <a:off x="6381750" y="3922811"/>
            <a:ext cx="209550" cy="219075"/>
          </a:xfrm>
          <a:prstGeom prst="rect">
            <a:avLst/>
          </a:prstGeom>
          <a:noFill/>
          <a:ln>
            <a:noFill/>
          </a:ln>
        </p:spPr>
      </p:pic>
      <p:pic>
        <p:nvPicPr>
          <p:cNvPr id="294" name="Google Shape;294;p23" descr="image.png"/>
          <p:cNvPicPr preferRelativeResize="0"/>
          <p:nvPr/>
        </p:nvPicPr>
        <p:blipFill rotWithShape="1">
          <a:blip r:embed="rId6">
            <a:alphaModFix/>
          </a:blip>
          <a:srcRect/>
          <a:stretch/>
        </p:blipFill>
        <p:spPr>
          <a:xfrm>
            <a:off x="6381750" y="4406651"/>
            <a:ext cx="209550" cy="219075"/>
          </a:xfrm>
          <a:prstGeom prst="rect">
            <a:avLst/>
          </a:prstGeom>
          <a:noFill/>
          <a:ln>
            <a:noFill/>
          </a:ln>
        </p:spPr>
      </p:pic>
      <p:pic>
        <p:nvPicPr>
          <p:cNvPr id="295" name="Google Shape;295;p23" descr="image.png"/>
          <p:cNvPicPr preferRelativeResize="0"/>
          <p:nvPr/>
        </p:nvPicPr>
        <p:blipFill rotWithShape="1">
          <a:blip r:embed="rId6">
            <a:alphaModFix/>
          </a:blip>
          <a:srcRect/>
          <a:stretch/>
        </p:blipFill>
        <p:spPr>
          <a:xfrm>
            <a:off x="6381750" y="4890492"/>
            <a:ext cx="209550" cy="2190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pic>
        <p:nvPicPr>
          <p:cNvPr id="300" name="Google Shape;300;p24"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301" name="Google Shape;301;p24"/>
          <p:cNvSpPr txBox="1"/>
          <p:nvPr/>
        </p:nvSpPr>
        <p:spPr>
          <a:xfrm>
            <a:off x="295275" y="1500782"/>
            <a:ext cx="11601450" cy="4953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300" b="1" i="0" u="none" strike="noStrike" cap="none">
                <a:solidFill>
                  <a:srgbClr val="000000"/>
                </a:solidFill>
                <a:latin typeface="Arial"/>
                <a:ea typeface="Arial"/>
                <a:cs typeface="Arial"/>
                <a:sym typeface="Arial"/>
              </a:rPr>
              <a:t>Conclusion</a:t>
            </a:r>
            <a:endParaRPr/>
          </a:p>
        </p:txBody>
      </p:sp>
      <p:sp>
        <p:nvSpPr>
          <p:cNvPr id="302" name="Google Shape;302;p24"/>
          <p:cNvSpPr/>
          <p:nvPr/>
        </p:nvSpPr>
        <p:spPr>
          <a:xfrm>
            <a:off x="571500" y="2072282"/>
            <a:ext cx="11049000" cy="19050"/>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04" name="Google Shape;304;p24"/>
          <p:cNvSpPr txBox="1"/>
          <p:nvPr/>
        </p:nvSpPr>
        <p:spPr>
          <a:xfrm>
            <a:off x="3251596" y="2624732"/>
            <a:ext cx="6022032"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dirty="0">
                <a:solidFill>
                  <a:srgbClr val="000000"/>
                </a:solidFill>
                <a:latin typeface="Arial"/>
                <a:ea typeface="Arial"/>
                <a:cs typeface="Arial"/>
                <a:sym typeface="Arial"/>
              </a:rPr>
              <a:t>Demonstrates that hotels can be sustainable and high-quality</a:t>
            </a:r>
            <a:endParaRPr dirty="0"/>
          </a:p>
        </p:txBody>
      </p:sp>
      <p:sp>
        <p:nvSpPr>
          <p:cNvPr id="305" name="Google Shape;305;p24"/>
          <p:cNvSpPr txBox="1"/>
          <p:nvPr/>
        </p:nvSpPr>
        <p:spPr>
          <a:xfrm>
            <a:off x="3251596" y="3108573"/>
            <a:ext cx="6022032"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Balances environmental protection, community benefit, and profit</a:t>
            </a:r>
            <a:endParaRPr/>
          </a:p>
        </p:txBody>
      </p:sp>
      <p:sp>
        <p:nvSpPr>
          <p:cNvPr id="306" name="Google Shape;306;p24"/>
          <p:cNvSpPr txBox="1"/>
          <p:nvPr/>
        </p:nvSpPr>
        <p:spPr>
          <a:xfrm>
            <a:off x="3251596" y="3592413"/>
            <a:ext cx="6022032"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dirty="0">
                <a:solidFill>
                  <a:srgbClr val="000000"/>
                </a:solidFill>
                <a:latin typeface="Arial"/>
                <a:ea typeface="Arial"/>
                <a:cs typeface="Arial"/>
                <a:sym typeface="Arial"/>
              </a:rPr>
              <a:t>Aligns with increasing demand for responsible tourism</a:t>
            </a:r>
            <a:endParaRPr dirty="0"/>
          </a:p>
        </p:txBody>
      </p:sp>
      <p:sp>
        <p:nvSpPr>
          <p:cNvPr id="307" name="Google Shape;307;p24"/>
          <p:cNvSpPr txBox="1"/>
          <p:nvPr/>
        </p:nvSpPr>
        <p:spPr>
          <a:xfrm>
            <a:off x="3251596" y="4076253"/>
            <a:ext cx="6022032" cy="35548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1650" b="0" i="0" u="none" strike="noStrike" cap="none">
                <a:solidFill>
                  <a:srgbClr val="000000"/>
                </a:solidFill>
                <a:latin typeface="Arial"/>
                <a:ea typeface="Arial"/>
                <a:cs typeface="Arial"/>
                <a:sym typeface="Arial"/>
              </a:rPr>
              <a:t>Supports future growth of sustainable hospitality sector</a:t>
            </a:r>
            <a:endParaRPr/>
          </a:p>
        </p:txBody>
      </p:sp>
      <p:pic>
        <p:nvPicPr>
          <p:cNvPr id="308" name="Google Shape;308;p24" descr="image.png"/>
          <p:cNvPicPr preferRelativeResize="0"/>
          <p:nvPr/>
        </p:nvPicPr>
        <p:blipFill rotWithShape="1">
          <a:blip r:embed="rId4">
            <a:alphaModFix/>
          </a:blip>
          <a:srcRect/>
          <a:stretch/>
        </p:blipFill>
        <p:spPr>
          <a:xfrm>
            <a:off x="2918221" y="2624732"/>
            <a:ext cx="209550" cy="219075"/>
          </a:xfrm>
          <a:prstGeom prst="rect">
            <a:avLst/>
          </a:prstGeom>
          <a:noFill/>
          <a:ln>
            <a:noFill/>
          </a:ln>
        </p:spPr>
      </p:pic>
      <p:pic>
        <p:nvPicPr>
          <p:cNvPr id="309" name="Google Shape;309;p24" descr="image.png"/>
          <p:cNvPicPr preferRelativeResize="0"/>
          <p:nvPr/>
        </p:nvPicPr>
        <p:blipFill rotWithShape="1">
          <a:blip r:embed="rId4">
            <a:alphaModFix/>
          </a:blip>
          <a:srcRect/>
          <a:stretch/>
        </p:blipFill>
        <p:spPr>
          <a:xfrm>
            <a:off x="2918221" y="3108573"/>
            <a:ext cx="209550" cy="219075"/>
          </a:xfrm>
          <a:prstGeom prst="rect">
            <a:avLst/>
          </a:prstGeom>
          <a:noFill/>
          <a:ln>
            <a:noFill/>
          </a:ln>
        </p:spPr>
      </p:pic>
      <p:pic>
        <p:nvPicPr>
          <p:cNvPr id="310" name="Google Shape;310;p24" descr="image.png"/>
          <p:cNvPicPr preferRelativeResize="0"/>
          <p:nvPr/>
        </p:nvPicPr>
        <p:blipFill rotWithShape="1">
          <a:blip r:embed="rId4">
            <a:alphaModFix/>
          </a:blip>
          <a:srcRect/>
          <a:stretch/>
        </p:blipFill>
        <p:spPr>
          <a:xfrm>
            <a:off x="2918221" y="3592413"/>
            <a:ext cx="209550" cy="219075"/>
          </a:xfrm>
          <a:prstGeom prst="rect">
            <a:avLst/>
          </a:prstGeom>
          <a:noFill/>
          <a:ln>
            <a:noFill/>
          </a:ln>
        </p:spPr>
      </p:pic>
      <p:pic>
        <p:nvPicPr>
          <p:cNvPr id="311" name="Google Shape;311;p24" descr="image.png"/>
          <p:cNvPicPr preferRelativeResize="0"/>
          <p:nvPr/>
        </p:nvPicPr>
        <p:blipFill rotWithShape="1">
          <a:blip r:embed="rId4">
            <a:alphaModFix/>
          </a:blip>
          <a:srcRect/>
          <a:stretch/>
        </p:blipFill>
        <p:spPr>
          <a:xfrm>
            <a:off x="2918221" y="4076253"/>
            <a:ext cx="209550" cy="2190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300;p24" descr="image.png">
            <a:extLst>
              <a:ext uri="{FF2B5EF4-FFF2-40B4-BE49-F238E27FC236}">
                <a16:creationId xmlns:a16="http://schemas.microsoft.com/office/drawing/2014/main" id="{C484166B-FEBC-6528-40A1-D3378BF2D270}"/>
              </a:ext>
            </a:extLst>
          </p:cNvPr>
          <p:cNvPicPr preferRelativeResize="0"/>
          <p:nvPr/>
        </p:nvPicPr>
        <p:blipFill rotWithShape="1">
          <a:blip r:embed="rId2">
            <a:alphaModFix/>
          </a:blip>
          <a:srcRect/>
          <a:stretch/>
        </p:blipFill>
        <p:spPr>
          <a:xfrm>
            <a:off x="0" y="0"/>
            <a:ext cx="12192000" cy="6858000"/>
          </a:xfrm>
          <a:prstGeom prst="rect">
            <a:avLst/>
          </a:prstGeom>
          <a:noFill/>
          <a:ln>
            <a:noFill/>
          </a:ln>
        </p:spPr>
      </p:pic>
      <p:sp>
        <p:nvSpPr>
          <p:cNvPr id="303" name="Google Shape;303;p24"/>
          <p:cNvSpPr txBox="1"/>
          <p:nvPr/>
        </p:nvSpPr>
        <p:spPr>
          <a:xfrm>
            <a:off x="3924895" y="2674143"/>
            <a:ext cx="4818310" cy="452432"/>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r>
              <a:rPr lang="en-US" sz="2100" b="0" i="1" u="none" strike="noStrike" cap="none" dirty="0">
                <a:solidFill>
                  <a:srgbClr val="15803D"/>
                </a:solidFill>
                <a:latin typeface="Arial"/>
                <a:ea typeface="Arial"/>
                <a:cs typeface="Arial"/>
                <a:sym typeface="Arial"/>
              </a:rPr>
              <a:t>Thank you for your attention. Questions?</a:t>
            </a:r>
            <a:endParaRPr dirty="0"/>
          </a:p>
        </p:txBody>
      </p:sp>
    </p:spTree>
    <p:extLst>
      <p:ext uri="{BB962C8B-B14F-4D97-AF65-F5344CB8AC3E}">
        <p14:creationId xmlns:p14="http://schemas.microsoft.com/office/powerpoint/2010/main" val="2388269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pic>
        <p:nvPicPr>
          <p:cNvPr id="316" name="Google Shape;316;p25"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350" name="Google Shape;350;p25"/>
          <p:cNvSpPr txBox="1"/>
          <p:nvPr/>
        </p:nvSpPr>
        <p:spPr>
          <a:xfrm>
            <a:off x="571500" y="919311"/>
            <a:ext cx="11601450" cy="507831"/>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000000"/>
                </a:solidFill>
                <a:latin typeface="Arial"/>
                <a:ea typeface="Arial"/>
                <a:cs typeface="Arial"/>
                <a:sym typeface="Arial"/>
              </a:rPr>
              <a:t>References</a:t>
            </a:r>
            <a:endParaRPr dirty="0"/>
          </a:p>
        </p:txBody>
      </p:sp>
      <p:sp>
        <p:nvSpPr>
          <p:cNvPr id="351" name="Google Shape;351;p25"/>
          <p:cNvSpPr/>
          <p:nvPr/>
        </p:nvSpPr>
        <p:spPr>
          <a:xfrm>
            <a:off x="571500" y="1490811"/>
            <a:ext cx="11049000" cy="19050"/>
          </a:xfrm>
          <a:prstGeom prst="rect">
            <a:avLst/>
          </a:prstGeom>
          <a:solidFill>
            <a:srgbClr val="22C55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Google Shape;304;p24">
            <a:extLst>
              <a:ext uri="{FF2B5EF4-FFF2-40B4-BE49-F238E27FC236}">
                <a16:creationId xmlns:a16="http://schemas.microsoft.com/office/drawing/2014/main" id="{71116160-F069-35A2-7D61-6097DCEF8076}"/>
              </a:ext>
            </a:extLst>
          </p:cNvPr>
          <p:cNvSpPr txBox="1"/>
          <p:nvPr/>
        </p:nvSpPr>
        <p:spPr>
          <a:xfrm>
            <a:off x="571500" y="1573530"/>
            <a:ext cx="11140336" cy="5170646"/>
          </a:xfrm>
          <a:prstGeom prst="rect">
            <a:avLst/>
          </a:prstGeom>
          <a:noFill/>
          <a:ln>
            <a:noFill/>
          </a:ln>
        </p:spPr>
        <p:txBody>
          <a:bodyPr spcFirstLastPara="1" wrap="square" lIns="0" tIns="0" rIns="0" bIns="0" anchor="t" anchorCtr="0">
            <a:spAutoFit/>
          </a:bodyPr>
          <a:lstStyle/>
          <a:p>
            <a:pPr lvl="0" algn="just">
              <a:lnSpc>
                <a:spcPct val="140000"/>
              </a:lnSpc>
            </a:pPr>
            <a:r>
              <a:rPr lang="en-US" sz="1000" dirty="0">
                <a:solidFill>
                  <a:schemeClr val="bg1"/>
                </a:solidFill>
                <a:latin typeface="Arial" panose="020B0604020202020204" pitchFamily="34" charset="0"/>
                <a:cs typeface="Arial" panose="020B0604020202020204" pitchFamily="34" charset="0"/>
              </a:rPr>
              <a:t>Bowen, J. and Morosan, C., (2018) Beware hospitality industry: the robots are coming. Worldwide Hospitality and Tourism Themes, 10(6), pp.726-733.</a:t>
            </a:r>
          </a:p>
          <a:p>
            <a:pPr lvl="0" algn="just">
              <a:lnSpc>
                <a:spcPct val="140000"/>
              </a:lnSpc>
            </a:pPr>
            <a:r>
              <a:rPr lang="en-US" sz="1000" dirty="0">
                <a:solidFill>
                  <a:schemeClr val="bg1"/>
                </a:solidFill>
                <a:latin typeface="Arial" panose="020B0604020202020204" pitchFamily="34" charset="0"/>
                <a:cs typeface="Arial" panose="020B0604020202020204" pitchFamily="34" charset="0"/>
              </a:rPr>
              <a:t>Curtis, S.K. and Mont, O. (2020) Sharing economy business models for sustainability. Journal of Cleaner Production, 266, p.121519.</a:t>
            </a:r>
          </a:p>
          <a:p>
            <a:pPr lvl="0" algn="just">
              <a:lnSpc>
                <a:spcPct val="140000"/>
              </a:lnSpc>
            </a:pPr>
            <a:r>
              <a:rPr lang="en-US" sz="1000" dirty="0" err="1">
                <a:solidFill>
                  <a:schemeClr val="bg1"/>
                </a:solidFill>
                <a:latin typeface="Arial" panose="020B0604020202020204" pitchFamily="34" charset="0"/>
                <a:cs typeface="Arial" panose="020B0604020202020204" pitchFamily="34" charset="0"/>
              </a:rPr>
              <a:t>Freudenreich</a:t>
            </a:r>
            <a:r>
              <a:rPr lang="en-US" sz="1000" dirty="0">
                <a:solidFill>
                  <a:schemeClr val="bg1"/>
                </a:solidFill>
                <a:latin typeface="Arial" panose="020B0604020202020204" pitchFamily="34" charset="0"/>
                <a:cs typeface="Arial" panose="020B0604020202020204" pitchFamily="34" charset="0"/>
              </a:rPr>
              <a:t>, B., </a:t>
            </a:r>
            <a:r>
              <a:rPr lang="en-US" sz="1000" dirty="0" err="1">
                <a:solidFill>
                  <a:schemeClr val="bg1"/>
                </a:solidFill>
                <a:latin typeface="Arial" panose="020B0604020202020204" pitchFamily="34" charset="0"/>
                <a:cs typeface="Arial" panose="020B0604020202020204" pitchFamily="34" charset="0"/>
              </a:rPr>
              <a:t>Lüdeke</a:t>
            </a:r>
            <a:r>
              <a:rPr lang="en-US" sz="1000" dirty="0">
                <a:solidFill>
                  <a:schemeClr val="bg1"/>
                </a:solidFill>
                <a:latin typeface="Arial" panose="020B0604020202020204" pitchFamily="34" charset="0"/>
                <a:cs typeface="Arial" panose="020B0604020202020204" pitchFamily="34" charset="0"/>
              </a:rPr>
              <a:t>-Freund, F. and </a:t>
            </a:r>
            <a:r>
              <a:rPr lang="en-US" sz="1000" dirty="0" err="1">
                <a:solidFill>
                  <a:schemeClr val="bg1"/>
                </a:solidFill>
                <a:latin typeface="Arial" panose="020B0604020202020204" pitchFamily="34" charset="0"/>
                <a:cs typeface="Arial" panose="020B0604020202020204" pitchFamily="34" charset="0"/>
              </a:rPr>
              <a:t>Schaltegger</a:t>
            </a:r>
            <a:r>
              <a:rPr lang="en-US" sz="1000" dirty="0">
                <a:solidFill>
                  <a:schemeClr val="bg1"/>
                </a:solidFill>
                <a:latin typeface="Arial" panose="020B0604020202020204" pitchFamily="34" charset="0"/>
                <a:cs typeface="Arial" panose="020B0604020202020204" pitchFamily="34" charset="0"/>
              </a:rPr>
              <a:t>, S. (2020) A stakeholder theory perspective on business models: Value creation for sustainability. Journal of Business Ethics, 166(1), pp.3–18.</a:t>
            </a:r>
          </a:p>
          <a:p>
            <a:pPr lvl="0" algn="just">
              <a:lnSpc>
                <a:spcPct val="140000"/>
              </a:lnSpc>
            </a:pPr>
            <a:r>
              <a:rPr lang="en-US" sz="1000" dirty="0">
                <a:solidFill>
                  <a:schemeClr val="bg1"/>
                </a:solidFill>
                <a:latin typeface="Arial" panose="020B0604020202020204" pitchFamily="34" charset="0"/>
                <a:cs typeface="Arial" panose="020B0604020202020204" pitchFamily="34" charset="0"/>
              </a:rPr>
              <a:t>Geissdoerfer, M., Vladimirova, D. and Evans, S. (2018) Sustainable business model innovation: A review. Journal of Cleaner Production, 198, pp.401–416.</a:t>
            </a:r>
          </a:p>
          <a:p>
            <a:pPr lvl="0" algn="just">
              <a:lnSpc>
                <a:spcPct val="140000"/>
              </a:lnSpc>
            </a:pPr>
            <a:r>
              <a:rPr lang="en-US" sz="1000" dirty="0" err="1">
                <a:solidFill>
                  <a:schemeClr val="bg1"/>
                </a:solidFill>
                <a:latin typeface="Arial" panose="020B0604020202020204" pitchFamily="34" charset="0"/>
                <a:cs typeface="Arial" panose="020B0604020202020204" pitchFamily="34" charset="0"/>
              </a:rPr>
              <a:t>Hanaysha</a:t>
            </a:r>
            <a:r>
              <a:rPr lang="en-US" sz="1000" dirty="0">
                <a:solidFill>
                  <a:schemeClr val="bg1"/>
                </a:solidFill>
                <a:latin typeface="Arial" panose="020B0604020202020204" pitchFamily="34" charset="0"/>
                <a:cs typeface="Arial" panose="020B0604020202020204" pitchFamily="34" charset="0"/>
              </a:rPr>
              <a:t>, J.R., Al-Shaikh, M.E., </a:t>
            </a:r>
            <a:r>
              <a:rPr lang="en-US" sz="1000" dirty="0" err="1">
                <a:solidFill>
                  <a:schemeClr val="bg1"/>
                </a:solidFill>
                <a:latin typeface="Arial" panose="020B0604020202020204" pitchFamily="34" charset="0"/>
                <a:cs typeface="Arial" panose="020B0604020202020204" pitchFamily="34" charset="0"/>
              </a:rPr>
              <a:t>Joghee</a:t>
            </a:r>
            <a:r>
              <a:rPr lang="en-US" sz="1000" dirty="0">
                <a:solidFill>
                  <a:schemeClr val="bg1"/>
                </a:solidFill>
                <a:latin typeface="Arial" panose="020B0604020202020204" pitchFamily="34" charset="0"/>
                <a:cs typeface="Arial" panose="020B0604020202020204" pitchFamily="34" charset="0"/>
              </a:rPr>
              <a:t>, S. and Alzoubi, H.M. (2022) Impact of innovation capabilities on business sustainability in small and medium enterprises. FIIB Business Review, 11(1), pp.67–78.</a:t>
            </a:r>
          </a:p>
          <a:p>
            <a:pPr lvl="0" algn="just">
              <a:lnSpc>
                <a:spcPct val="140000"/>
              </a:lnSpc>
            </a:pPr>
            <a:r>
              <a:rPr lang="en-US" sz="1000" dirty="0">
                <a:solidFill>
                  <a:schemeClr val="bg1"/>
                </a:solidFill>
                <a:latin typeface="Arial" panose="020B0604020202020204" pitchFamily="34" charset="0"/>
                <a:cs typeface="Arial" panose="020B0604020202020204" pitchFamily="34" charset="0"/>
              </a:rPr>
              <a:t>Higgins-</a:t>
            </a:r>
            <a:r>
              <a:rPr lang="en-US" sz="1000" dirty="0" err="1">
                <a:solidFill>
                  <a:schemeClr val="bg1"/>
                </a:solidFill>
                <a:latin typeface="Arial" panose="020B0604020202020204" pitchFamily="34" charset="0"/>
                <a:cs typeface="Arial" panose="020B0604020202020204" pitchFamily="34" charset="0"/>
              </a:rPr>
              <a:t>Desbiolles</a:t>
            </a:r>
            <a:r>
              <a:rPr lang="en-US" sz="1000" dirty="0">
                <a:solidFill>
                  <a:schemeClr val="bg1"/>
                </a:solidFill>
                <a:latin typeface="Arial" panose="020B0604020202020204" pitchFamily="34" charset="0"/>
                <a:cs typeface="Arial" panose="020B0604020202020204" pitchFamily="34" charset="0"/>
              </a:rPr>
              <a:t>, F., Moskwa, E. and Wijesinghe, G., (2019) How sustainable is sustainable hospitality research? A review of sustainable restaurant literature from 1991 to 2015. Current Issues in Tourism, 22(13), pp.1551-1580.</a:t>
            </a:r>
          </a:p>
          <a:p>
            <a:pPr lvl="0" algn="just">
              <a:lnSpc>
                <a:spcPct val="140000"/>
              </a:lnSpc>
            </a:pPr>
            <a:r>
              <a:rPr lang="en-US" sz="1000" dirty="0" err="1">
                <a:solidFill>
                  <a:schemeClr val="bg1"/>
                </a:solidFill>
                <a:latin typeface="Arial" panose="020B0604020202020204" pitchFamily="34" charset="0"/>
                <a:cs typeface="Arial" panose="020B0604020202020204" pitchFamily="34" charset="0"/>
              </a:rPr>
              <a:t>Kansakar</a:t>
            </a:r>
            <a:r>
              <a:rPr lang="en-US" sz="1000" dirty="0">
                <a:solidFill>
                  <a:schemeClr val="bg1"/>
                </a:solidFill>
                <a:latin typeface="Arial" panose="020B0604020202020204" pitchFamily="34" charset="0"/>
                <a:cs typeface="Arial" panose="020B0604020202020204" pitchFamily="34" charset="0"/>
              </a:rPr>
              <a:t>, P., Munir, A. and Shabani, N., (2019) Technology in the hospitality industry: Prospects and challenges. IEEE Consumer Electronics Magazine, 8(3), pp.60-65.</a:t>
            </a:r>
          </a:p>
          <a:p>
            <a:pPr lvl="0" algn="just">
              <a:lnSpc>
                <a:spcPct val="140000"/>
              </a:lnSpc>
            </a:pPr>
            <a:r>
              <a:rPr lang="en-US" sz="1000" dirty="0">
                <a:solidFill>
                  <a:schemeClr val="bg1"/>
                </a:solidFill>
                <a:latin typeface="Arial" panose="020B0604020202020204" pitchFamily="34" charset="0"/>
                <a:cs typeface="Arial" panose="020B0604020202020204" pitchFamily="34" charset="0"/>
              </a:rPr>
              <a:t>Khan, N., </a:t>
            </a:r>
            <a:r>
              <a:rPr lang="en-US" sz="1000" dirty="0" err="1">
                <a:solidFill>
                  <a:schemeClr val="bg1"/>
                </a:solidFill>
                <a:latin typeface="Arial" panose="020B0604020202020204" pitchFamily="34" charset="0"/>
                <a:cs typeface="Arial" panose="020B0604020202020204" pitchFamily="34" charset="0"/>
              </a:rPr>
              <a:t>Acuti</a:t>
            </a:r>
            <a:r>
              <a:rPr lang="en-US" sz="1000" dirty="0">
                <a:solidFill>
                  <a:schemeClr val="bg1"/>
                </a:solidFill>
                <a:latin typeface="Arial" panose="020B0604020202020204" pitchFamily="34" charset="0"/>
                <a:cs typeface="Arial" panose="020B0604020202020204" pitchFamily="34" charset="0"/>
              </a:rPr>
              <a:t>, D., Lemarie, L. and </a:t>
            </a:r>
            <a:r>
              <a:rPr lang="en-US" sz="1000" dirty="0" err="1">
                <a:solidFill>
                  <a:schemeClr val="bg1"/>
                </a:solidFill>
                <a:latin typeface="Arial" panose="020B0604020202020204" pitchFamily="34" charset="0"/>
                <a:cs typeface="Arial" panose="020B0604020202020204" pitchFamily="34" charset="0"/>
              </a:rPr>
              <a:t>Viglia</a:t>
            </a:r>
            <a:r>
              <a:rPr lang="en-US" sz="1000" dirty="0">
                <a:solidFill>
                  <a:schemeClr val="bg1"/>
                </a:solidFill>
                <a:latin typeface="Arial" panose="020B0604020202020204" pitchFamily="34" charset="0"/>
                <a:cs typeface="Arial" panose="020B0604020202020204" pitchFamily="34" charset="0"/>
              </a:rPr>
              <a:t>, G., (2024) The intention-</a:t>
            </a:r>
            <a:r>
              <a:rPr lang="en-US" sz="1000" dirty="0" err="1">
                <a:solidFill>
                  <a:schemeClr val="bg1"/>
                </a:solidFill>
                <a:latin typeface="Arial" panose="020B0604020202020204" pitchFamily="34" charset="0"/>
                <a:cs typeface="Arial" panose="020B0604020202020204" pitchFamily="34" charset="0"/>
              </a:rPr>
              <a:t>behaviour</a:t>
            </a:r>
            <a:r>
              <a:rPr lang="en-US" sz="1000" dirty="0">
                <a:solidFill>
                  <a:schemeClr val="bg1"/>
                </a:solidFill>
                <a:latin typeface="Arial" panose="020B0604020202020204" pitchFamily="34" charset="0"/>
                <a:cs typeface="Arial" panose="020B0604020202020204" pitchFamily="34" charset="0"/>
              </a:rPr>
              <a:t> gap in sustainable hospitality: a critical literature review. International Journal of Contemporary Hospitality Management, 36(5), pp.1627-1646.</a:t>
            </a:r>
          </a:p>
          <a:p>
            <a:pPr lvl="0" algn="just">
              <a:lnSpc>
                <a:spcPct val="140000"/>
              </a:lnSpc>
            </a:pPr>
            <a:r>
              <a:rPr lang="en-US" sz="1000" dirty="0">
                <a:solidFill>
                  <a:schemeClr val="bg1"/>
                </a:solidFill>
                <a:latin typeface="Arial" panose="020B0604020202020204" pitchFamily="34" charset="0"/>
                <a:cs typeface="Arial" panose="020B0604020202020204" pitchFamily="34" charset="0"/>
              </a:rPr>
              <a:t>Khatter, A., (2023) Challenges and solutions for environmental sustainability in the hospitality sector. Sustainability, 15(15), p.11491.</a:t>
            </a:r>
          </a:p>
          <a:p>
            <a:pPr lvl="0" algn="just">
              <a:lnSpc>
                <a:spcPct val="140000"/>
              </a:lnSpc>
            </a:pPr>
            <a:r>
              <a:rPr lang="en-US" sz="1000" dirty="0">
                <a:solidFill>
                  <a:schemeClr val="bg1"/>
                </a:solidFill>
                <a:latin typeface="Arial" panose="020B0604020202020204" pitchFamily="34" charset="0"/>
                <a:cs typeface="Arial" panose="020B0604020202020204" pitchFamily="34" charset="0"/>
              </a:rPr>
              <a:t>Meza-Ruiz, I.D., Rocha-Lona, L., del Rocío Soto-Flores, M., Garza-Reyes, J.A., Kumar, V. and Lopez-Torres, G.C. (2017) ‘Measuring business sustainability maturity-levels and best practices’, Procedia Manufacturing, 11, pp.751–759.</a:t>
            </a:r>
          </a:p>
          <a:p>
            <a:pPr lvl="0" algn="just">
              <a:lnSpc>
                <a:spcPct val="140000"/>
              </a:lnSpc>
            </a:pPr>
            <a:r>
              <a:rPr lang="en-US" sz="1000" dirty="0">
                <a:solidFill>
                  <a:schemeClr val="bg1"/>
                </a:solidFill>
                <a:latin typeface="Arial" panose="020B0604020202020204" pitchFamily="34" charset="0"/>
                <a:cs typeface="Arial" panose="020B0604020202020204" pitchFamily="34" charset="0"/>
              </a:rPr>
              <a:t>Morrison, A.M., (2022) Hospitality and travel marketing. Routledge.</a:t>
            </a:r>
          </a:p>
          <a:p>
            <a:pPr lvl="0" algn="just">
              <a:lnSpc>
                <a:spcPct val="140000"/>
              </a:lnSpc>
            </a:pPr>
            <a:r>
              <a:rPr lang="en-US" sz="1000" dirty="0" err="1">
                <a:solidFill>
                  <a:schemeClr val="bg1"/>
                </a:solidFill>
                <a:latin typeface="Arial" panose="020B0604020202020204" pitchFamily="34" charset="0"/>
                <a:cs typeface="Arial" panose="020B0604020202020204" pitchFamily="34" charset="0"/>
              </a:rPr>
              <a:t>Nosratabadi</a:t>
            </a:r>
            <a:r>
              <a:rPr lang="en-US" sz="1000" dirty="0">
                <a:solidFill>
                  <a:schemeClr val="bg1"/>
                </a:solidFill>
                <a:latin typeface="Arial" panose="020B0604020202020204" pitchFamily="34" charset="0"/>
                <a:cs typeface="Arial" panose="020B0604020202020204" pitchFamily="34" charset="0"/>
              </a:rPr>
              <a:t>, S., </a:t>
            </a:r>
            <a:r>
              <a:rPr lang="en-US" sz="1000" dirty="0" err="1">
                <a:solidFill>
                  <a:schemeClr val="bg1"/>
                </a:solidFill>
                <a:latin typeface="Arial" panose="020B0604020202020204" pitchFamily="34" charset="0"/>
                <a:cs typeface="Arial" panose="020B0604020202020204" pitchFamily="34" charset="0"/>
              </a:rPr>
              <a:t>Mosavi</a:t>
            </a:r>
            <a:r>
              <a:rPr lang="en-US" sz="1000" dirty="0">
                <a:solidFill>
                  <a:schemeClr val="bg1"/>
                </a:solidFill>
                <a:latin typeface="Arial" panose="020B0604020202020204" pitchFamily="34" charset="0"/>
                <a:cs typeface="Arial" panose="020B0604020202020204" pitchFamily="34" charset="0"/>
              </a:rPr>
              <a:t>, A., </a:t>
            </a:r>
            <a:r>
              <a:rPr lang="en-US" sz="1000" dirty="0" err="1">
                <a:solidFill>
                  <a:schemeClr val="bg1"/>
                </a:solidFill>
                <a:latin typeface="Arial" panose="020B0604020202020204" pitchFamily="34" charset="0"/>
                <a:cs typeface="Arial" panose="020B0604020202020204" pitchFamily="34" charset="0"/>
              </a:rPr>
              <a:t>Shamshirband</a:t>
            </a:r>
            <a:r>
              <a:rPr lang="en-US" sz="1000" dirty="0">
                <a:solidFill>
                  <a:schemeClr val="bg1"/>
                </a:solidFill>
                <a:latin typeface="Arial" panose="020B0604020202020204" pitchFamily="34" charset="0"/>
                <a:cs typeface="Arial" panose="020B0604020202020204" pitchFamily="34" charset="0"/>
              </a:rPr>
              <a:t>, S., </a:t>
            </a:r>
            <a:r>
              <a:rPr lang="en-US" sz="1000" dirty="0" err="1">
                <a:solidFill>
                  <a:schemeClr val="bg1"/>
                </a:solidFill>
                <a:latin typeface="Arial" panose="020B0604020202020204" pitchFamily="34" charset="0"/>
                <a:cs typeface="Arial" panose="020B0604020202020204" pitchFamily="34" charset="0"/>
              </a:rPr>
              <a:t>Zavadskas</a:t>
            </a:r>
            <a:r>
              <a:rPr lang="en-US" sz="1000" dirty="0">
                <a:solidFill>
                  <a:schemeClr val="bg1"/>
                </a:solidFill>
                <a:latin typeface="Arial" panose="020B0604020202020204" pitchFamily="34" charset="0"/>
                <a:cs typeface="Arial" panose="020B0604020202020204" pitchFamily="34" charset="0"/>
              </a:rPr>
              <a:t>, E.K., </a:t>
            </a:r>
            <a:r>
              <a:rPr lang="en-US" sz="1000" dirty="0" err="1">
                <a:solidFill>
                  <a:schemeClr val="bg1"/>
                </a:solidFill>
                <a:latin typeface="Arial" panose="020B0604020202020204" pitchFamily="34" charset="0"/>
                <a:cs typeface="Arial" panose="020B0604020202020204" pitchFamily="34" charset="0"/>
              </a:rPr>
              <a:t>Rakotonirainy</a:t>
            </a:r>
            <a:r>
              <a:rPr lang="en-US" sz="1000" dirty="0">
                <a:solidFill>
                  <a:schemeClr val="bg1"/>
                </a:solidFill>
                <a:latin typeface="Arial" panose="020B0604020202020204" pitchFamily="34" charset="0"/>
                <a:cs typeface="Arial" panose="020B0604020202020204" pitchFamily="34" charset="0"/>
              </a:rPr>
              <a:t>, A. and Chau, K.W. (2019) Sustainable business models: A review. Sustainability, 11(6), p.1663.</a:t>
            </a:r>
          </a:p>
          <a:p>
            <a:pPr lvl="0" algn="just">
              <a:lnSpc>
                <a:spcPct val="140000"/>
              </a:lnSpc>
            </a:pPr>
            <a:r>
              <a:rPr lang="en-US" sz="1000" dirty="0">
                <a:solidFill>
                  <a:schemeClr val="bg1"/>
                </a:solidFill>
                <a:latin typeface="Arial" panose="020B0604020202020204" pitchFamily="34" charset="0"/>
                <a:cs typeface="Arial" panose="020B0604020202020204" pitchFamily="34" charset="0"/>
              </a:rPr>
              <a:t>Raut, R.D., Mangla, S.K., </a:t>
            </a:r>
            <a:r>
              <a:rPr lang="en-US" sz="1000" dirty="0" err="1">
                <a:solidFill>
                  <a:schemeClr val="bg1"/>
                </a:solidFill>
                <a:latin typeface="Arial" panose="020B0604020202020204" pitchFamily="34" charset="0"/>
                <a:cs typeface="Arial" panose="020B0604020202020204" pitchFamily="34" charset="0"/>
              </a:rPr>
              <a:t>Narwane</a:t>
            </a:r>
            <a:r>
              <a:rPr lang="en-US" sz="1000" dirty="0">
                <a:solidFill>
                  <a:schemeClr val="bg1"/>
                </a:solidFill>
                <a:latin typeface="Arial" panose="020B0604020202020204" pitchFamily="34" charset="0"/>
                <a:cs typeface="Arial" panose="020B0604020202020204" pitchFamily="34" charset="0"/>
              </a:rPr>
              <a:t>, V.S., Gardas, B.B., </a:t>
            </a:r>
            <a:r>
              <a:rPr lang="en-US" sz="1000" dirty="0" err="1">
                <a:solidFill>
                  <a:schemeClr val="bg1"/>
                </a:solidFill>
                <a:latin typeface="Arial" panose="020B0604020202020204" pitchFamily="34" charset="0"/>
                <a:cs typeface="Arial" panose="020B0604020202020204" pitchFamily="34" charset="0"/>
              </a:rPr>
              <a:t>Priyadarshinee</a:t>
            </a:r>
            <a:r>
              <a:rPr lang="en-US" sz="1000" dirty="0">
                <a:solidFill>
                  <a:schemeClr val="bg1"/>
                </a:solidFill>
                <a:latin typeface="Arial" panose="020B0604020202020204" pitchFamily="34" charset="0"/>
                <a:cs typeface="Arial" panose="020B0604020202020204" pitchFamily="34" charset="0"/>
              </a:rPr>
              <a:t>, P. and Narkhede, B.E. (2019) Linking big data analytics and operational sustainability practices for sustainable business management. Journal of Cleaner Production, 224, pp.10–24.</a:t>
            </a:r>
          </a:p>
          <a:p>
            <a:pPr lvl="0" algn="just">
              <a:lnSpc>
                <a:spcPct val="140000"/>
              </a:lnSpc>
            </a:pPr>
            <a:r>
              <a:rPr lang="en-US" sz="1000" dirty="0">
                <a:solidFill>
                  <a:schemeClr val="bg1"/>
                </a:solidFill>
                <a:latin typeface="Arial" panose="020B0604020202020204" pitchFamily="34" charset="0"/>
                <a:cs typeface="Arial" panose="020B0604020202020204" pitchFamily="34" charset="0"/>
              </a:rPr>
              <a:t>Rezaee, Z. (2016) Business sustainability research: A theoretical and integrated perspective. Journal of Accounting Literature, 36(1), pp.48–64.</a:t>
            </a:r>
          </a:p>
          <a:p>
            <a:pPr lvl="0" algn="just">
              <a:lnSpc>
                <a:spcPct val="140000"/>
              </a:lnSpc>
            </a:pPr>
            <a:r>
              <a:rPr lang="en-US" sz="1000" dirty="0">
                <a:solidFill>
                  <a:schemeClr val="bg1"/>
                </a:solidFill>
                <a:latin typeface="Arial" panose="020B0604020202020204" pitchFamily="34" charset="0"/>
                <a:cs typeface="Arial" panose="020B0604020202020204" pitchFamily="34" charset="0"/>
              </a:rPr>
              <a:t>Ruel, H. and Njoku, E., (2021) AI redefining the hospitality industry. Journal of Tourism Futures, 7(1), pp.53-66.</a:t>
            </a:r>
          </a:p>
          <a:p>
            <a:pPr lvl="0" algn="just">
              <a:lnSpc>
                <a:spcPct val="140000"/>
              </a:lnSpc>
            </a:pPr>
            <a:r>
              <a:rPr lang="en-US" sz="1000" dirty="0" err="1">
                <a:solidFill>
                  <a:schemeClr val="bg1"/>
                </a:solidFill>
                <a:latin typeface="Arial" panose="020B0604020202020204" pitchFamily="34" charset="0"/>
                <a:cs typeface="Arial" panose="020B0604020202020204" pitchFamily="34" charset="0"/>
              </a:rPr>
              <a:t>Schaltegger</a:t>
            </a:r>
            <a:r>
              <a:rPr lang="en-US" sz="1000" dirty="0">
                <a:solidFill>
                  <a:schemeClr val="bg1"/>
                </a:solidFill>
                <a:latin typeface="Arial" panose="020B0604020202020204" pitchFamily="34" charset="0"/>
                <a:cs typeface="Arial" panose="020B0604020202020204" pitchFamily="34" charset="0"/>
              </a:rPr>
              <a:t>, S., </a:t>
            </a:r>
            <a:r>
              <a:rPr lang="en-US" sz="1000" dirty="0" err="1">
                <a:solidFill>
                  <a:schemeClr val="bg1"/>
                </a:solidFill>
                <a:latin typeface="Arial" panose="020B0604020202020204" pitchFamily="34" charset="0"/>
                <a:cs typeface="Arial" panose="020B0604020202020204" pitchFamily="34" charset="0"/>
              </a:rPr>
              <a:t>Hörisch</a:t>
            </a:r>
            <a:r>
              <a:rPr lang="en-US" sz="1000" dirty="0">
                <a:solidFill>
                  <a:schemeClr val="bg1"/>
                </a:solidFill>
                <a:latin typeface="Arial" panose="020B0604020202020204" pitchFamily="34" charset="0"/>
                <a:cs typeface="Arial" panose="020B0604020202020204" pitchFamily="34" charset="0"/>
              </a:rPr>
              <a:t>, J. and Freeman, R.E. (2019) Business cases for sustainability: A stakeholder theory perspective. Organization &amp; Environment, 32(3), pp.191–212.</a:t>
            </a:r>
          </a:p>
          <a:p>
            <a:pPr lvl="0" algn="just">
              <a:lnSpc>
                <a:spcPct val="140000"/>
              </a:lnSpc>
            </a:pPr>
            <a:r>
              <a:rPr lang="en-US" sz="1000" dirty="0">
                <a:solidFill>
                  <a:schemeClr val="bg1"/>
                </a:solidFill>
                <a:latin typeface="Arial" panose="020B0604020202020204" pitchFamily="34" charset="0"/>
                <a:cs typeface="Arial" panose="020B0604020202020204" pitchFamily="34" charset="0"/>
              </a:rPr>
              <a:t>Singh, S., Rajest, S.S., </a:t>
            </a:r>
            <a:r>
              <a:rPr lang="en-US" sz="1000" dirty="0" err="1">
                <a:solidFill>
                  <a:schemeClr val="bg1"/>
                </a:solidFill>
                <a:latin typeface="Arial" panose="020B0604020202020204" pitchFamily="34" charset="0"/>
                <a:cs typeface="Arial" panose="020B0604020202020204" pitchFamily="34" charset="0"/>
              </a:rPr>
              <a:t>Hadoussa</a:t>
            </a:r>
            <a:r>
              <a:rPr lang="en-US" sz="1000" dirty="0">
                <a:solidFill>
                  <a:schemeClr val="bg1"/>
                </a:solidFill>
                <a:latin typeface="Arial" panose="020B0604020202020204" pitchFamily="34" charset="0"/>
                <a:cs typeface="Arial" panose="020B0604020202020204" pitchFamily="34" charset="0"/>
              </a:rPr>
              <a:t>, S., Obaid, A.J. and Regin, R. (eds.) (2023) Data-driven intelligent business sustainability. Hershey: IGI Global.</a:t>
            </a:r>
          </a:p>
          <a:p>
            <a:pPr lvl="0" algn="just">
              <a:lnSpc>
                <a:spcPct val="140000"/>
              </a:lnSpc>
            </a:pPr>
            <a:r>
              <a:rPr lang="en-US" sz="1000" dirty="0" err="1">
                <a:solidFill>
                  <a:schemeClr val="bg1"/>
                </a:solidFill>
                <a:latin typeface="Arial" panose="020B0604020202020204" pitchFamily="34" charset="0"/>
                <a:cs typeface="Arial" panose="020B0604020202020204" pitchFamily="34" charset="0"/>
              </a:rPr>
              <a:t>Viglia</a:t>
            </a:r>
            <a:r>
              <a:rPr lang="en-US" sz="1000" dirty="0">
                <a:solidFill>
                  <a:schemeClr val="bg1"/>
                </a:solidFill>
                <a:latin typeface="Arial" panose="020B0604020202020204" pitchFamily="34" charset="0"/>
                <a:cs typeface="Arial" panose="020B0604020202020204" pitchFamily="34" charset="0"/>
              </a:rPr>
              <a:t>, G. and </a:t>
            </a:r>
            <a:r>
              <a:rPr lang="en-US" sz="1000" dirty="0" err="1">
                <a:solidFill>
                  <a:schemeClr val="bg1"/>
                </a:solidFill>
                <a:latin typeface="Arial" panose="020B0604020202020204" pitchFamily="34" charset="0"/>
                <a:cs typeface="Arial" panose="020B0604020202020204" pitchFamily="34" charset="0"/>
              </a:rPr>
              <a:t>Dolnicar</a:t>
            </a:r>
            <a:r>
              <a:rPr lang="en-US" sz="1000" dirty="0">
                <a:solidFill>
                  <a:schemeClr val="bg1"/>
                </a:solidFill>
                <a:latin typeface="Arial" panose="020B0604020202020204" pitchFamily="34" charset="0"/>
                <a:cs typeface="Arial" panose="020B0604020202020204" pitchFamily="34" charset="0"/>
              </a:rPr>
              <a:t>, S., (2020) A review of experiments in tourism and hospitality. Annals of tourism research, 80, p.102858.</a:t>
            </a:r>
          </a:p>
          <a:p>
            <a:pPr lvl="0" algn="just">
              <a:lnSpc>
                <a:spcPct val="140000"/>
              </a:lnSpc>
            </a:pPr>
            <a:endParaRPr lang="en-US" sz="1000"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Gallery">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80</TotalTime>
  <Words>3416</Words>
  <Application>Microsoft Macintosh PowerPoint</Application>
  <PresentationFormat>Widescreen</PresentationFormat>
  <Paragraphs>155</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Rockwell</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MyPC</cp:lastModifiedBy>
  <cp:revision>16</cp:revision>
  <dcterms:modified xsi:type="dcterms:W3CDTF">2026-05-06T09:37:37Z</dcterms:modified>
</cp:coreProperties>
</file>