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2"/>
  </p:notesMasterIdLst>
  <p:sldIdLst>
    <p:sldId id="256" r:id="rId2"/>
    <p:sldId id="262" r:id="rId3"/>
    <p:sldId id="263" r:id="rId4"/>
    <p:sldId id="259" r:id="rId5"/>
    <p:sldId id="260" r:id="rId6"/>
    <p:sldId id="261" r:id="rId7"/>
    <p:sldId id="257" r:id="rId8"/>
    <p:sldId id="264" r:id="rId9"/>
    <p:sldId id="265" r:id="rId10"/>
    <p:sldId id="258"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660"/>
  </p:normalViewPr>
  <p:slideViewPr>
    <p:cSldViewPr snapToGrid="0">
      <p:cViewPr varScale="1">
        <p:scale>
          <a:sx n="68" d="100"/>
          <a:sy n="68" d="100"/>
        </p:scale>
        <p:origin x="816" y="72"/>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EE5707D-3C66-42BA-BAFC-43887177B0FB}" type="datetimeFigureOut">
              <a:rPr lang="en-GB" smtClean="0"/>
              <a:t>08/01/2019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7EA7CAB-1C64-498E-9E66-19D20AA0CD37}" type="slidenum">
              <a:rPr lang="en-GB" smtClean="0"/>
              <a:t>‹#›</a:t>
            </a:fld>
            <a:endParaRPr lang="en-GB"/>
          </a:p>
        </p:txBody>
      </p:sp>
    </p:spTree>
    <p:extLst>
      <p:ext uri="{BB962C8B-B14F-4D97-AF65-F5344CB8AC3E}">
        <p14:creationId xmlns:p14="http://schemas.microsoft.com/office/powerpoint/2010/main" val="41881640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idea of play and children and young people playing games in this modern day and age may sometimes be seen as an idea of the past. With technology playing a huge part in their lives. Children and young people request the latest technology ranging from smartphones to tablets. Young people also involve themselves in all sorts of social media platforms. Boyd in his book about children and teenagers social media usage says that “The social media tools that teens use are direct descendants of the hangouts and other public places in which teens have been congregating for decades”. Even though there are new technologies that children and young people are interested in there is still increasing evidence to support the importance of play. This can be through participation and engagement workers or facilities that are still available to young people which encourage outdoor physical adventure and activity.</a:t>
            </a:r>
          </a:p>
        </p:txBody>
      </p:sp>
      <p:sp>
        <p:nvSpPr>
          <p:cNvPr id="4" name="Slide Number Placeholder 3"/>
          <p:cNvSpPr>
            <a:spLocks noGrp="1"/>
          </p:cNvSpPr>
          <p:nvPr>
            <p:ph type="sldNum" sz="quarter" idx="10"/>
          </p:nvPr>
        </p:nvSpPr>
        <p:spPr/>
        <p:txBody>
          <a:bodyPr/>
          <a:lstStyle/>
          <a:p>
            <a:fld id="{E7EA7CAB-1C64-498E-9E66-19D20AA0CD37}" type="slidenum">
              <a:rPr lang="en-GB" smtClean="0"/>
              <a:t>2</a:t>
            </a:fld>
            <a:endParaRPr lang="en-GB"/>
          </a:p>
        </p:txBody>
      </p:sp>
    </p:spTree>
    <p:extLst>
      <p:ext uri="{BB962C8B-B14F-4D97-AF65-F5344CB8AC3E}">
        <p14:creationId xmlns:p14="http://schemas.microsoft.com/office/powerpoint/2010/main" val="25342808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several tools and methods that can be used to engage children and young people. These tools can range from toys and dolls to building dens and having access to outdoor adventurous areas. Burrell discusses some of these tools used and says “The baskets of shells, stones and other props that can furnish all these games of make believe will be enjoyed by the younger nursery children”. This can also be supported by </a:t>
            </a:r>
            <a:r>
              <a:rPr lang="en-GB" dirty="0" err="1"/>
              <a:t>Lancy</a:t>
            </a:r>
            <a:r>
              <a:rPr lang="en-GB" dirty="0"/>
              <a:t> who using Piaget as an example says “Piaget can also be credited with calling the attention of developmental psychology to the young child's fascination with objects” </a:t>
            </a:r>
          </a:p>
        </p:txBody>
      </p:sp>
      <p:sp>
        <p:nvSpPr>
          <p:cNvPr id="4" name="Slide Number Placeholder 3"/>
          <p:cNvSpPr>
            <a:spLocks noGrp="1"/>
          </p:cNvSpPr>
          <p:nvPr>
            <p:ph type="sldNum" sz="quarter" idx="10"/>
          </p:nvPr>
        </p:nvSpPr>
        <p:spPr/>
        <p:txBody>
          <a:bodyPr/>
          <a:lstStyle/>
          <a:p>
            <a:fld id="{E7EA7CAB-1C64-498E-9E66-19D20AA0CD37}" type="slidenum">
              <a:rPr lang="en-GB" smtClean="0"/>
              <a:t>3</a:t>
            </a:fld>
            <a:endParaRPr lang="en-GB"/>
          </a:p>
        </p:txBody>
      </p:sp>
    </p:spTree>
    <p:extLst>
      <p:ext uri="{BB962C8B-B14F-4D97-AF65-F5344CB8AC3E}">
        <p14:creationId xmlns:p14="http://schemas.microsoft.com/office/powerpoint/2010/main" val="29457921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Learning outdoors, for children and young people can sometimes be a unique and lifechanging experience. There is substantial evidence that suggests that learning outdoors can lead to increase in children and young peoples health and wellbeing. When we look at the importance of outdoor learning Waite says that “the prevalence of outdoor education suggests that policy makers, outdoor educators, teachers, parents and indeed children, believe these activities to be of value”.</a:t>
            </a:r>
          </a:p>
        </p:txBody>
      </p:sp>
      <p:sp>
        <p:nvSpPr>
          <p:cNvPr id="4" name="Slide Number Placeholder 3"/>
          <p:cNvSpPr>
            <a:spLocks noGrp="1"/>
          </p:cNvSpPr>
          <p:nvPr>
            <p:ph type="sldNum" sz="quarter" idx="10"/>
          </p:nvPr>
        </p:nvSpPr>
        <p:spPr/>
        <p:txBody>
          <a:bodyPr/>
          <a:lstStyle/>
          <a:p>
            <a:fld id="{E7EA7CAB-1C64-498E-9E66-19D20AA0CD37}" type="slidenum">
              <a:rPr lang="en-GB" smtClean="0"/>
              <a:t>4</a:t>
            </a:fld>
            <a:endParaRPr lang="en-GB"/>
          </a:p>
        </p:txBody>
      </p:sp>
    </p:spTree>
    <p:extLst>
      <p:ext uri="{BB962C8B-B14F-4D97-AF65-F5344CB8AC3E}">
        <p14:creationId xmlns:p14="http://schemas.microsoft.com/office/powerpoint/2010/main" val="39683582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many opportunities for outdoor learning in Wales. For example Forest Schools. Forest schools is an interactive outdoor approach to learning. There are several residential centres throughout Wales, for example in Swansea there is </a:t>
            </a:r>
            <a:r>
              <a:rPr lang="en-GB" dirty="0" err="1"/>
              <a:t>Borfa</a:t>
            </a:r>
            <a:r>
              <a:rPr lang="en-GB" dirty="0"/>
              <a:t> House and </a:t>
            </a:r>
            <a:r>
              <a:rPr lang="en-GB" dirty="0" err="1"/>
              <a:t>Rhosilli</a:t>
            </a:r>
            <a:r>
              <a:rPr lang="en-GB" dirty="0"/>
              <a:t> activity centre which all provide unique opportunities and experiences to </a:t>
            </a:r>
            <a:r>
              <a:rPr lang="en-GB" dirty="0" err="1"/>
              <a:t>childrens</a:t>
            </a:r>
            <a:r>
              <a:rPr lang="en-GB" dirty="0"/>
              <a:t> and young people. Waite argues that greater benefits of programmes at outdoor centres are to be found in the affective domain, making contribution to personal social aspects of learning. </a:t>
            </a:r>
          </a:p>
        </p:txBody>
      </p:sp>
      <p:sp>
        <p:nvSpPr>
          <p:cNvPr id="4" name="Slide Number Placeholder 3"/>
          <p:cNvSpPr>
            <a:spLocks noGrp="1"/>
          </p:cNvSpPr>
          <p:nvPr>
            <p:ph type="sldNum" sz="quarter" idx="10"/>
          </p:nvPr>
        </p:nvSpPr>
        <p:spPr/>
        <p:txBody>
          <a:bodyPr/>
          <a:lstStyle/>
          <a:p>
            <a:fld id="{E7EA7CAB-1C64-498E-9E66-19D20AA0CD37}" type="slidenum">
              <a:rPr lang="en-GB" smtClean="0"/>
              <a:t>5</a:t>
            </a:fld>
            <a:endParaRPr lang="en-GB"/>
          </a:p>
        </p:txBody>
      </p:sp>
    </p:spTree>
    <p:extLst>
      <p:ext uri="{BB962C8B-B14F-4D97-AF65-F5344CB8AC3E}">
        <p14:creationId xmlns:p14="http://schemas.microsoft.com/office/powerpoint/2010/main" val="34623473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has been proven that by allowing children and young people the </a:t>
            </a:r>
            <a:r>
              <a:rPr lang="en-GB" dirty="0" err="1"/>
              <a:t>opurtunity</a:t>
            </a:r>
            <a:r>
              <a:rPr lang="en-GB" dirty="0"/>
              <a:t> to play can have a huge positive impact on their health and wellbeing. This can range from a period early in their lives and later on in their lives. The idea of play allows children and young people to develop holistically. Waite says “being in an outdoor environment gives very young children the opportunity to experience more aspects of the natural world, and stimulates their senses.</a:t>
            </a:r>
          </a:p>
        </p:txBody>
      </p:sp>
      <p:sp>
        <p:nvSpPr>
          <p:cNvPr id="4" name="Slide Number Placeholder 3"/>
          <p:cNvSpPr>
            <a:spLocks noGrp="1"/>
          </p:cNvSpPr>
          <p:nvPr>
            <p:ph type="sldNum" sz="quarter" idx="10"/>
          </p:nvPr>
        </p:nvSpPr>
        <p:spPr/>
        <p:txBody>
          <a:bodyPr/>
          <a:lstStyle/>
          <a:p>
            <a:fld id="{E7EA7CAB-1C64-498E-9E66-19D20AA0CD37}" type="slidenum">
              <a:rPr lang="en-GB" smtClean="0"/>
              <a:t>6</a:t>
            </a:fld>
            <a:endParaRPr lang="en-GB"/>
          </a:p>
        </p:txBody>
      </p:sp>
    </p:spTree>
    <p:extLst>
      <p:ext uri="{BB962C8B-B14F-4D97-AF65-F5344CB8AC3E}">
        <p14:creationId xmlns:p14="http://schemas.microsoft.com/office/powerpoint/2010/main" val="376738580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several policy documents that surround the wellbeing of children and young people. A key document is the Wellbeing of future generations Act 2015 which aims to improve Wales’ social, economic, environmental and cultural wellbeing. As you can see from the chart there are 7 key sections of the act which focus on the aims of the Act.</a:t>
            </a:r>
          </a:p>
        </p:txBody>
      </p:sp>
      <p:sp>
        <p:nvSpPr>
          <p:cNvPr id="4" name="Slide Number Placeholder 3"/>
          <p:cNvSpPr>
            <a:spLocks noGrp="1"/>
          </p:cNvSpPr>
          <p:nvPr>
            <p:ph type="sldNum" sz="quarter" idx="10"/>
          </p:nvPr>
        </p:nvSpPr>
        <p:spPr/>
        <p:txBody>
          <a:bodyPr/>
          <a:lstStyle/>
          <a:p>
            <a:fld id="{E7EA7CAB-1C64-498E-9E66-19D20AA0CD37}" type="slidenum">
              <a:rPr lang="en-GB" smtClean="0"/>
              <a:t>7</a:t>
            </a:fld>
            <a:endParaRPr lang="en-GB"/>
          </a:p>
        </p:txBody>
      </p:sp>
    </p:spTree>
    <p:extLst>
      <p:ext uri="{BB962C8B-B14F-4D97-AF65-F5344CB8AC3E}">
        <p14:creationId xmlns:p14="http://schemas.microsoft.com/office/powerpoint/2010/main" val="21577303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Another piece of supporting policy is the UNCRC. Article 31 states that children and young people have the right to have fun in a way that they want too. Article 24 supports young people having the best health that they possibly can and Article 27 focuses on young peoples wellbeing.</a:t>
            </a:r>
          </a:p>
        </p:txBody>
      </p:sp>
      <p:sp>
        <p:nvSpPr>
          <p:cNvPr id="4" name="Slide Number Placeholder 3"/>
          <p:cNvSpPr>
            <a:spLocks noGrp="1"/>
          </p:cNvSpPr>
          <p:nvPr>
            <p:ph type="sldNum" sz="quarter" idx="10"/>
          </p:nvPr>
        </p:nvSpPr>
        <p:spPr/>
        <p:txBody>
          <a:bodyPr/>
          <a:lstStyle/>
          <a:p>
            <a:fld id="{E7EA7CAB-1C64-498E-9E66-19D20AA0CD37}" type="slidenum">
              <a:rPr lang="en-GB" smtClean="0"/>
              <a:t>8</a:t>
            </a:fld>
            <a:endParaRPr lang="en-GB"/>
          </a:p>
        </p:txBody>
      </p:sp>
    </p:spTree>
    <p:extLst>
      <p:ext uri="{BB962C8B-B14F-4D97-AF65-F5344CB8AC3E}">
        <p14:creationId xmlns:p14="http://schemas.microsoft.com/office/powerpoint/2010/main" val="137428232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activity can be done with children and young people it is a very quick activity that provides them with a tool that can benefit their health and wellbeing.</a:t>
            </a:r>
          </a:p>
        </p:txBody>
      </p:sp>
      <p:sp>
        <p:nvSpPr>
          <p:cNvPr id="4" name="Slide Number Placeholder 3"/>
          <p:cNvSpPr>
            <a:spLocks noGrp="1"/>
          </p:cNvSpPr>
          <p:nvPr>
            <p:ph type="sldNum" sz="quarter" idx="10"/>
          </p:nvPr>
        </p:nvSpPr>
        <p:spPr/>
        <p:txBody>
          <a:bodyPr/>
          <a:lstStyle/>
          <a:p>
            <a:fld id="{E7EA7CAB-1C64-498E-9E66-19D20AA0CD37}" type="slidenum">
              <a:rPr lang="en-GB" smtClean="0"/>
              <a:t>9</a:t>
            </a:fld>
            <a:endParaRPr lang="en-GB"/>
          </a:p>
        </p:txBody>
      </p:sp>
    </p:spTree>
    <p:extLst>
      <p:ext uri="{BB962C8B-B14F-4D97-AF65-F5344CB8AC3E}">
        <p14:creationId xmlns:p14="http://schemas.microsoft.com/office/powerpoint/2010/main" val="4397799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6AD6EE87-EBD5-4F12-A48A-63ACA297AC8F}" type="datetimeFigureOut">
              <a:rPr lang="en-US" dirty="0"/>
              <a:t>1/8/2019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5D3794B-289A-4A80-97D7-111025398D45}" type="datetimeFigureOut">
              <a:rPr lang="en-US" dirty="0"/>
              <a:t>1/8/2019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A61015F-7CC6-4D0A-9D87-873EA4C304CC}" type="datetimeFigureOut">
              <a:rPr lang="en-US" dirty="0"/>
              <a:t>1/8/2019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3C6A301-0538-44EC-B09D-202E1042A48B}" type="datetimeFigureOut">
              <a:rPr lang="en-US" dirty="0"/>
              <a:t>1/8/2019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789574A-8875-45EF-8EA2-3CAA0F7ABC4C}" type="datetimeFigureOut">
              <a:rPr lang="en-US" dirty="0"/>
              <a:t>1/8/2019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7EF4D4C-5367-4C26-9E2B-D8088D7FCA81}" type="datetimeFigureOut">
              <a:rPr lang="en-US" dirty="0"/>
              <a:t>1/8/2019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6E91E96-98B0-4413-9547-46F3504108EF}" type="datetimeFigureOut">
              <a:rPr lang="en-US" dirty="0"/>
              <a:t>1/8/2019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05C68B11-C5A8-448C-8CE9-B1A273C79CFC}" type="datetimeFigureOut">
              <a:rPr lang="en-US" dirty="0"/>
              <a:t>1/8/2019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C7616CA0-919D-4A49-9C8A-62FDFB3A5183}" type="datetimeFigureOut">
              <a:rPr lang="en-US" dirty="0"/>
              <a:t>1/8/2019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67E5644-1E61-4311-A31E-84CB9C7AA8A9}" type="slidenum">
              <a:rPr lang="en-US" dirty="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CD73815-2707-4475-8F1A-B873CB631BB4}" type="datetimeFigureOut">
              <a:rPr lang="en-US" dirty="0"/>
              <a:t>1/8/2019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A4AFB99-0EAB-4182-AFF8-E214C82A68F6}" type="datetimeFigureOut">
              <a:rPr lang="en-US" dirty="0"/>
              <a:t>1/8/2019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90298CD5-6C1E-4009-B41F-6DF62E31D3BE}" type="datetimeFigureOut">
              <a:rPr lang="en-US" dirty="0"/>
              <a:pPr/>
              <a:t>1/8/2019</a:t>
            </a:fld>
            <a:endParaRPr lang="en-US" dirty="0"/>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US" dirty="0"/>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4FAB73BC-B049-4115-A692-8D63A059BFB8}" type="slidenum">
              <a:rPr lang="en-US" dirty="0"/>
              <a:pPr/>
              <a:t>‹#›</a:t>
            </a:fld>
            <a:endParaRPr lang="en-US" dirty="0"/>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58" r:id="rId10"/>
    <p:sldLayoutId id="2147483659"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youtube.com/watch?v=8F4313CBRbo"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www.wales.nhs.uk/sitesplus/documents/888/PHW%20-%20Our%20Well-being%20Statement%20-%202018.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AFF8EC-86B1-4A4A-9159-EBCBF845A786}"/>
              </a:ext>
            </a:extLst>
          </p:cNvPr>
          <p:cNvSpPr>
            <a:spLocks noGrp="1"/>
          </p:cNvSpPr>
          <p:nvPr>
            <p:ph type="ctrTitle"/>
          </p:nvPr>
        </p:nvSpPr>
        <p:spPr>
          <a:xfrm>
            <a:off x="381000" y="4960137"/>
            <a:ext cx="7772400" cy="1463040"/>
          </a:xfrm>
        </p:spPr>
        <p:txBody>
          <a:bodyPr>
            <a:normAutofit fontScale="90000"/>
          </a:bodyPr>
          <a:lstStyle/>
          <a:p>
            <a:br>
              <a:rPr lang="en-GB" sz="2200" dirty="0"/>
            </a:br>
            <a:r>
              <a:rPr lang="en-GB" sz="2200" dirty="0"/>
              <a:t>Paper planes and pebbles: explore the evidence for investment in creative approaches intended to enhance the health and well-being of children and/or young people in Wales</a:t>
            </a:r>
            <a:r>
              <a:rPr lang="en-GB" dirty="0"/>
              <a:t>. </a:t>
            </a:r>
            <a:r>
              <a:rPr lang="en-GB" sz="2700" dirty="0"/>
              <a:t>ECCH7001</a:t>
            </a:r>
            <a:br>
              <a:rPr lang="en-GB" dirty="0"/>
            </a:br>
            <a:endParaRPr lang="en-GB" dirty="0"/>
          </a:p>
        </p:txBody>
      </p:sp>
      <p:sp>
        <p:nvSpPr>
          <p:cNvPr id="3" name="Subtitle 2">
            <a:extLst>
              <a:ext uri="{FF2B5EF4-FFF2-40B4-BE49-F238E27FC236}">
                <a16:creationId xmlns:a16="http://schemas.microsoft.com/office/drawing/2014/main" id="{173C3423-A4DE-4240-A951-6422C6EAFD9E}"/>
              </a:ext>
            </a:extLst>
          </p:cNvPr>
          <p:cNvSpPr>
            <a:spLocks noGrp="1"/>
          </p:cNvSpPr>
          <p:nvPr>
            <p:ph type="subTitle" idx="1"/>
          </p:nvPr>
        </p:nvSpPr>
        <p:spPr/>
        <p:txBody>
          <a:bodyPr/>
          <a:lstStyle/>
          <a:p>
            <a:r>
              <a:rPr lang="en-GB" dirty="0"/>
              <a:t>Curtis Cana </a:t>
            </a:r>
          </a:p>
          <a:p>
            <a:r>
              <a:rPr lang="en-GB" dirty="0"/>
              <a:t>1500738</a:t>
            </a:r>
          </a:p>
        </p:txBody>
      </p:sp>
    </p:spTree>
    <p:extLst>
      <p:ext uri="{BB962C8B-B14F-4D97-AF65-F5344CB8AC3E}">
        <p14:creationId xmlns:p14="http://schemas.microsoft.com/office/powerpoint/2010/main" val="5934809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DB051B-072B-4270-9C83-1CFDB8BEFDC4}"/>
              </a:ext>
            </a:extLst>
          </p:cNvPr>
          <p:cNvSpPr>
            <a:spLocks noGrp="1"/>
          </p:cNvSpPr>
          <p:nvPr>
            <p:ph type="title"/>
          </p:nvPr>
        </p:nvSpPr>
        <p:spPr/>
        <p:txBody>
          <a:bodyPr/>
          <a:lstStyle/>
          <a:p>
            <a:r>
              <a:rPr lang="en-GB" dirty="0"/>
              <a:t>The importance of Play</a:t>
            </a:r>
          </a:p>
        </p:txBody>
      </p:sp>
      <p:sp>
        <p:nvSpPr>
          <p:cNvPr id="3" name="Content Placeholder 2">
            <a:extLst>
              <a:ext uri="{FF2B5EF4-FFF2-40B4-BE49-F238E27FC236}">
                <a16:creationId xmlns:a16="http://schemas.microsoft.com/office/drawing/2014/main" id="{5C6943D8-69A9-45AC-B9C5-59C045BC05B1}"/>
              </a:ext>
            </a:extLst>
          </p:cNvPr>
          <p:cNvSpPr>
            <a:spLocks noGrp="1"/>
          </p:cNvSpPr>
          <p:nvPr>
            <p:ph idx="1"/>
          </p:nvPr>
        </p:nvSpPr>
        <p:spPr/>
        <p:txBody>
          <a:bodyPr/>
          <a:lstStyle/>
          <a:p>
            <a:r>
              <a:rPr lang="en-GB" dirty="0"/>
              <a:t>The notion of ‘play’ and the idea of children and young people playing games can, in a modern day image be viewed as a idea of the past. Technology is vastly taking over children and young peoples lives. Children and Young People request the latest technology from smartphones to tablets. Young People involve themselves on all sorts of social media platforms and online gaming virtual worlds. Boyd (2014, pg. 20) states that “ The social media tools that teens use are direct descendants of the hangouts and other public places in which teens have been congregating for decades”.</a:t>
            </a:r>
          </a:p>
          <a:p>
            <a:r>
              <a:rPr lang="en-GB" dirty="0"/>
              <a:t>Even though there are these new technological advancements that children </a:t>
            </a:r>
          </a:p>
          <a:p>
            <a:r>
              <a:rPr lang="en-GB" dirty="0"/>
              <a:t>And young people are becoming more hooked on, there is still </a:t>
            </a:r>
          </a:p>
          <a:p>
            <a:r>
              <a:rPr lang="en-GB" dirty="0"/>
              <a:t>Evidence to support the importance of play. </a:t>
            </a:r>
          </a:p>
        </p:txBody>
      </p:sp>
      <p:pic>
        <p:nvPicPr>
          <p:cNvPr id="1028" name="Picture 4" descr="Image result for technology and children">
            <a:extLst>
              <a:ext uri="{FF2B5EF4-FFF2-40B4-BE49-F238E27FC236}">
                <a16:creationId xmlns:a16="http://schemas.microsoft.com/office/drawing/2014/main" id="{6187CD56-C490-4A3C-A0EA-9B26BCDDBFC1}"/>
              </a:ext>
            </a:extLst>
          </p:cNvPr>
          <p:cNvPicPr>
            <a:picLocks noChangeAspect="1" noChangeArrowheads="1"/>
          </p:cNvPicPr>
          <p:nvPr/>
        </p:nvPicPr>
        <p:blipFill>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8539089" y="4773169"/>
            <a:ext cx="3188678" cy="179363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059557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Image result for children using toys">
            <a:extLst>
              <a:ext uri="{FF2B5EF4-FFF2-40B4-BE49-F238E27FC236}">
                <a16:creationId xmlns:a16="http://schemas.microsoft.com/office/drawing/2014/main" id="{EDABD9C3-56EC-4658-9361-C2AF02D366E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62772" y="3513519"/>
            <a:ext cx="3736723" cy="3037757"/>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237C1732-B654-4FF7-ADC6-C26D22F8029E}"/>
              </a:ext>
            </a:extLst>
          </p:cNvPr>
          <p:cNvSpPr>
            <a:spLocks noGrp="1"/>
          </p:cNvSpPr>
          <p:nvPr>
            <p:ph type="title"/>
          </p:nvPr>
        </p:nvSpPr>
        <p:spPr/>
        <p:txBody>
          <a:bodyPr/>
          <a:lstStyle/>
          <a:p>
            <a:r>
              <a:rPr lang="en-GB" dirty="0"/>
              <a:t>What tools can be used to support development in play?</a:t>
            </a:r>
          </a:p>
        </p:txBody>
      </p:sp>
      <p:sp>
        <p:nvSpPr>
          <p:cNvPr id="3" name="Content Placeholder 2">
            <a:extLst>
              <a:ext uri="{FF2B5EF4-FFF2-40B4-BE49-F238E27FC236}">
                <a16:creationId xmlns:a16="http://schemas.microsoft.com/office/drawing/2014/main" id="{5DEF7EE9-7853-44B6-A15E-223A770D813C}"/>
              </a:ext>
            </a:extLst>
          </p:cNvPr>
          <p:cNvSpPr>
            <a:spLocks noGrp="1"/>
          </p:cNvSpPr>
          <p:nvPr>
            <p:ph idx="1"/>
          </p:nvPr>
        </p:nvSpPr>
        <p:spPr/>
        <p:txBody>
          <a:bodyPr>
            <a:noAutofit/>
          </a:bodyPr>
          <a:lstStyle/>
          <a:p>
            <a:pPr>
              <a:lnSpc>
                <a:spcPct val="160000"/>
              </a:lnSpc>
            </a:pPr>
            <a:r>
              <a:rPr lang="en-GB" sz="1600" dirty="0"/>
              <a:t>Several tools/ methods can be used to engage children and young people. These tools can range from toys to dolls. Burrell (2005, pg. 89) discusses some of these tools and says “ The baskets of shells, stones and other props that can furnish all these games of make believe will be enjoyed by the younger nursery children”.  This can also be supported by </a:t>
            </a:r>
            <a:r>
              <a:rPr lang="en-GB" sz="1600" dirty="0" err="1"/>
              <a:t>Lancy</a:t>
            </a:r>
            <a:r>
              <a:rPr lang="en-GB" sz="1600" dirty="0"/>
              <a:t> (2015) who uses a theory from Piaget as an example by saying </a:t>
            </a:r>
          </a:p>
          <a:p>
            <a:pPr>
              <a:lnSpc>
                <a:spcPct val="160000"/>
              </a:lnSpc>
            </a:pPr>
            <a:r>
              <a:rPr lang="en-GB" sz="1600" dirty="0"/>
              <a:t>“Piaget can also be credited with calling the attention of developmental psychology to the young </a:t>
            </a:r>
          </a:p>
          <a:p>
            <a:pPr>
              <a:lnSpc>
                <a:spcPct val="160000"/>
              </a:lnSpc>
            </a:pPr>
            <a:r>
              <a:rPr lang="en-GB" sz="1600" dirty="0"/>
              <a:t>child's fascination with objects. With tools being an important factor, creating environments for </a:t>
            </a:r>
          </a:p>
          <a:p>
            <a:pPr>
              <a:lnSpc>
                <a:spcPct val="160000"/>
              </a:lnSpc>
            </a:pPr>
            <a:r>
              <a:rPr lang="en-GB" sz="1600" dirty="0"/>
              <a:t>play is just as important. This can be in the form of dens and vibrant garden or </a:t>
            </a:r>
          </a:p>
          <a:p>
            <a:pPr>
              <a:lnSpc>
                <a:spcPct val="160000"/>
              </a:lnSpc>
            </a:pPr>
            <a:r>
              <a:rPr lang="en-GB" sz="1600" dirty="0"/>
              <a:t>play spaces for children to play, grow and develop.</a:t>
            </a:r>
          </a:p>
        </p:txBody>
      </p:sp>
    </p:spTree>
    <p:extLst>
      <p:ext uri="{BB962C8B-B14F-4D97-AF65-F5344CB8AC3E}">
        <p14:creationId xmlns:p14="http://schemas.microsoft.com/office/powerpoint/2010/main" val="21008157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B57BF5-8ABF-4ECC-9828-C0F4D6E69F65}"/>
              </a:ext>
            </a:extLst>
          </p:cNvPr>
          <p:cNvSpPr>
            <a:spLocks noGrp="1"/>
          </p:cNvSpPr>
          <p:nvPr>
            <p:ph type="title"/>
          </p:nvPr>
        </p:nvSpPr>
        <p:spPr/>
        <p:txBody>
          <a:bodyPr/>
          <a:lstStyle/>
          <a:p>
            <a:r>
              <a:rPr lang="en-GB" dirty="0"/>
              <a:t>Creative Approaches: Learning Outdoors</a:t>
            </a:r>
          </a:p>
        </p:txBody>
      </p:sp>
      <p:sp>
        <p:nvSpPr>
          <p:cNvPr id="3" name="Content Placeholder 2">
            <a:extLst>
              <a:ext uri="{FF2B5EF4-FFF2-40B4-BE49-F238E27FC236}">
                <a16:creationId xmlns:a16="http://schemas.microsoft.com/office/drawing/2014/main" id="{9DD37718-52D7-43AC-BC1E-CC8BE36320F0}"/>
              </a:ext>
            </a:extLst>
          </p:cNvPr>
          <p:cNvSpPr>
            <a:spLocks noGrp="1"/>
          </p:cNvSpPr>
          <p:nvPr>
            <p:ph idx="1"/>
          </p:nvPr>
        </p:nvSpPr>
        <p:spPr/>
        <p:txBody>
          <a:bodyPr/>
          <a:lstStyle/>
          <a:p>
            <a:pPr marL="0" indent="0">
              <a:buNone/>
            </a:pPr>
            <a:r>
              <a:rPr lang="en-GB" dirty="0"/>
              <a:t>Learning outdoors for children and young people can sometimes be a unique and lifechanging experience. </a:t>
            </a:r>
          </a:p>
          <a:p>
            <a:pPr marL="0" indent="0">
              <a:buNone/>
            </a:pPr>
            <a:r>
              <a:rPr lang="en-GB" dirty="0"/>
              <a:t>There is evidence that suggests that children and young people who learn outdoors are more happy and have a higher self esteem. When discussing the importance of outdoor learning, Waite (2011, pg. 137) says that “ The prevalence of outdoor adventure education suggests that policy makers, outdoor educators, teachers, parents and indeed children believe these activities to be of value”.</a:t>
            </a:r>
          </a:p>
        </p:txBody>
      </p:sp>
      <p:pic>
        <p:nvPicPr>
          <p:cNvPr id="1026" name="Picture 2" descr="Image result for outdoor education">
            <a:extLst>
              <a:ext uri="{FF2B5EF4-FFF2-40B4-BE49-F238E27FC236}">
                <a16:creationId xmlns:a16="http://schemas.microsoft.com/office/drawing/2014/main" id="{52D05ED6-1F8E-459D-9D5F-B9C1FAC63F7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80363" y="4605528"/>
            <a:ext cx="3810000" cy="1905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803087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FF03DB-9358-4E9E-82E1-AA1270289E1A}"/>
              </a:ext>
            </a:extLst>
          </p:cNvPr>
          <p:cNvSpPr>
            <a:spLocks noGrp="1"/>
          </p:cNvSpPr>
          <p:nvPr>
            <p:ph type="title"/>
          </p:nvPr>
        </p:nvSpPr>
        <p:spPr/>
        <p:txBody>
          <a:bodyPr/>
          <a:lstStyle/>
          <a:p>
            <a:r>
              <a:rPr lang="en-GB" dirty="0"/>
              <a:t>Where does learning outdoors take place?</a:t>
            </a:r>
          </a:p>
        </p:txBody>
      </p:sp>
      <p:sp>
        <p:nvSpPr>
          <p:cNvPr id="3" name="Content Placeholder 2">
            <a:extLst>
              <a:ext uri="{FF2B5EF4-FFF2-40B4-BE49-F238E27FC236}">
                <a16:creationId xmlns:a16="http://schemas.microsoft.com/office/drawing/2014/main" id="{834ED37E-5497-4B50-92A9-89F8FD3304B1}"/>
              </a:ext>
            </a:extLst>
          </p:cNvPr>
          <p:cNvSpPr>
            <a:spLocks noGrp="1"/>
          </p:cNvSpPr>
          <p:nvPr>
            <p:ph idx="1"/>
          </p:nvPr>
        </p:nvSpPr>
        <p:spPr>
          <a:xfrm>
            <a:off x="1024128" y="2286000"/>
            <a:ext cx="9720073" cy="4178968"/>
          </a:xfrm>
        </p:spPr>
        <p:txBody>
          <a:bodyPr>
            <a:normAutofit lnSpcReduction="10000"/>
          </a:bodyPr>
          <a:lstStyle/>
          <a:p>
            <a:r>
              <a:rPr lang="en-GB" dirty="0"/>
              <a:t>Learning outdoors and creative play can take place in many settings such as:</a:t>
            </a:r>
          </a:p>
          <a:p>
            <a:endParaRPr lang="en-GB" dirty="0"/>
          </a:p>
          <a:p>
            <a:r>
              <a:rPr lang="en-GB" dirty="0"/>
              <a:t>- Forest Schools</a:t>
            </a:r>
          </a:p>
          <a:p>
            <a:r>
              <a:rPr lang="en-GB" dirty="0"/>
              <a:t>- Residential Centres</a:t>
            </a:r>
          </a:p>
          <a:p>
            <a:r>
              <a:rPr lang="en-GB" dirty="0"/>
              <a:t>- Outdoor Learning Wales</a:t>
            </a:r>
          </a:p>
          <a:p>
            <a:endParaRPr lang="en-GB" dirty="0"/>
          </a:p>
          <a:p>
            <a:endParaRPr lang="en-GB" dirty="0"/>
          </a:p>
          <a:p>
            <a:r>
              <a:rPr lang="en-GB" dirty="0"/>
              <a:t>Waite (2011, pg. 154) argues that “greater benefits of programmes at outdoor centres are to be found in the affective domain, making contributions to personal and social aspects of learning.</a:t>
            </a:r>
          </a:p>
        </p:txBody>
      </p:sp>
      <p:pic>
        <p:nvPicPr>
          <p:cNvPr id="1032" name="Picture 8" descr="Image result for learning outdoors in wales">
            <a:extLst>
              <a:ext uri="{FF2B5EF4-FFF2-40B4-BE49-F238E27FC236}">
                <a16:creationId xmlns:a16="http://schemas.microsoft.com/office/drawing/2014/main" id="{13D99226-1360-4D5A-A03D-F9220F1CDF1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86437" y="2820043"/>
            <a:ext cx="3181075" cy="21295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050047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9662EE-5F35-4416-A267-21FB0A73DAEB}"/>
              </a:ext>
            </a:extLst>
          </p:cNvPr>
          <p:cNvSpPr>
            <a:spLocks noGrp="1"/>
          </p:cNvSpPr>
          <p:nvPr>
            <p:ph type="title"/>
          </p:nvPr>
        </p:nvSpPr>
        <p:spPr/>
        <p:txBody>
          <a:bodyPr/>
          <a:lstStyle/>
          <a:p>
            <a:r>
              <a:rPr lang="en-GB" dirty="0"/>
              <a:t>What is the effect on a child's health and wellbeing?</a:t>
            </a:r>
          </a:p>
        </p:txBody>
      </p:sp>
      <p:sp>
        <p:nvSpPr>
          <p:cNvPr id="3" name="Content Placeholder 2">
            <a:extLst>
              <a:ext uri="{FF2B5EF4-FFF2-40B4-BE49-F238E27FC236}">
                <a16:creationId xmlns:a16="http://schemas.microsoft.com/office/drawing/2014/main" id="{7A15DD16-704E-4AEB-ABCD-F88B568A6F1B}"/>
              </a:ext>
            </a:extLst>
          </p:cNvPr>
          <p:cNvSpPr>
            <a:spLocks noGrp="1"/>
          </p:cNvSpPr>
          <p:nvPr>
            <p:ph idx="1"/>
          </p:nvPr>
        </p:nvSpPr>
        <p:spPr/>
        <p:txBody>
          <a:bodyPr/>
          <a:lstStyle/>
          <a:p>
            <a:r>
              <a:rPr lang="en-GB" dirty="0"/>
              <a:t>It has been proven that by allowing children and young people the opportunity to ‘play’ can have a huge positive impact on their health and wellbeing. This can range from the period of now and into the future of that individuals life. The notion of play allows children and young people to develop as a person. Waite (2011, pg. 23) says “being in an outdoor environment gives very young children the opportunity to experience more aspects of the natural world, and stimulates their senses”. </a:t>
            </a:r>
          </a:p>
        </p:txBody>
      </p:sp>
    </p:spTree>
    <p:extLst>
      <p:ext uri="{BB962C8B-B14F-4D97-AF65-F5344CB8AC3E}">
        <p14:creationId xmlns:p14="http://schemas.microsoft.com/office/powerpoint/2010/main" val="36928390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Image result for well being of future generations act">
            <a:extLst>
              <a:ext uri="{FF2B5EF4-FFF2-40B4-BE49-F238E27FC236}">
                <a16:creationId xmlns:a16="http://schemas.microsoft.com/office/drawing/2014/main" id="{B10F1D74-F87B-468E-B497-C654028DD4F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829745" y="3644348"/>
            <a:ext cx="3187615" cy="3213652"/>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3497589F-3634-408E-A012-865425B51182}"/>
              </a:ext>
            </a:extLst>
          </p:cNvPr>
          <p:cNvSpPr>
            <a:spLocks noGrp="1"/>
          </p:cNvSpPr>
          <p:nvPr>
            <p:ph type="title"/>
          </p:nvPr>
        </p:nvSpPr>
        <p:spPr/>
        <p:txBody>
          <a:bodyPr/>
          <a:lstStyle/>
          <a:p>
            <a:r>
              <a:rPr lang="en-GB" dirty="0"/>
              <a:t>What does policy say?</a:t>
            </a:r>
          </a:p>
        </p:txBody>
      </p:sp>
      <p:sp>
        <p:nvSpPr>
          <p:cNvPr id="3" name="Content Placeholder 2">
            <a:extLst>
              <a:ext uri="{FF2B5EF4-FFF2-40B4-BE49-F238E27FC236}">
                <a16:creationId xmlns:a16="http://schemas.microsoft.com/office/drawing/2014/main" id="{42E67336-78A6-4AC7-9065-0458E0ED627D}"/>
              </a:ext>
            </a:extLst>
          </p:cNvPr>
          <p:cNvSpPr>
            <a:spLocks noGrp="1"/>
          </p:cNvSpPr>
          <p:nvPr>
            <p:ph idx="1"/>
          </p:nvPr>
        </p:nvSpPr>
        <p:spPr/>
        <p:txBody>
          <a:bodyPr/>
          <a:lstStyle/>
          <a:p>
            <a:r>
              <a:rPr lang="en-GB" dirty="0"/>
              <a:t>The Well-being of Future Generations (Wales) Act 2015 aims to improve Wales’ social, economic, environmental and cultural well-being. Public bodies in the Act, including Public Health Wales, are required to think more about the long-term, work better with people, communities and each other, look to prevent problems, and take a more joined-up approach.</a:t>
            </a:r>
          </a:p>
        </p:txBody>
      </p:sp>
      <p:sp>
        <p:nvSpPr>
          <p:cNvPr id="4" name="Rectangle 3">
            <a:extLst>
              <a:ext uri="{FF2B5EF4-FFF2-40B4-BE49-F238E27FC236}">
                <a16:creationId xmlns:a16="http://schemas.microsoft.com/office/drawing/2014/main" id="{1D3C0AC0-B02F-4FA5-92CB-47380E8D92B6}"/>
              </a:ext>
            </a:extLst>
          </p:cNvPr>
          <p:cNvSpPr/>
          <p:nvPr/>
        </p:nvSpPr>
        <p:spPr>
          <a:xfrm>
            <a:off x="433771" y="6309360"/>
            <a:ext cx="2723759" cy="369332"/>
          </a:xfrm>
          <a:prstGeom prst="rect">
            <a:avLst/>
          </a:prstGeom>
        </p:spPr>
        <p:txBody>
          <a:bodyPr wrap="none">
            <a:spAutoFit/>
          </a:bodyPr>
          <a:lstStyle/>
          <a:p>
            <a:r>
              <a:rPr lang="en-GB" dirty="0"/>
              <a:t>Public Health Wales (2018)</a:t>
            </a:r>
          </a:p>
        </p:txBody>
      </p:sp>
    </p:spTree>
    <p:extLst>
      <p:ext uri="{BB962C8B-B14F-4D97-AF65-F5344CB8AC3E}">
        <p14:creationId xmlns:p14="http://schemas.microsoft.com/office/powerpoint/2010/main" val="1812458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2F6F40-A1AF-468A-AFA8-3CF83A11E99A}"/>
              </a:ext>
            </a:extLst>
          </p:cNvPr>
          <p:cNvSpPr>
            <a:spLocks noGrp="1"/>
          </p:cNvSpPr>
          <p:nvPr>
            <p:ph type="title"/>
          </p:nvPr>
        </p:nvSpPr>
        <p:spPr/>
        <p:txBody>
          <a:bodyPr/>
          <a:lstStyle/>
          <a:p>
            <a:r>
              <a:rPr lang="en-GB" dirty="0"/>
              <a:t>The United Nations Convention of the rights of the child</a:t>
            </a:r>
          </a:p>
        </p:txBody>
      </p:sp>
      <p:sp>
        <p:nvSpPr>
          <p:cNvPr id="3" name="Content Placeholder 2">
            <a:extLst>
              <a:ext uri="{FF2B5EF4-FFF2-40B4-BE49-F238E27FC236}">
                <a16:creationId xmlns:a16="http://schemas.microsoft.com/office/drawing/2014/main" id="{EA480EE1-9C59-422E-8A93-33D338504661}"/>
              </a:ext>
            </a:extLst>
          </p:cNvPr>
          <p:cNvSpPr>
            <a:spLocks noGrp="1"/>
          </p:cNvSpPr>
          <p:nvPr>
            <p:ph idx="1"/>
          </p:nvPr>
        </p:nvSpPr>
        <p:spPr/>
        <p:txBody>
          <a:bodyPr/>
          <a:lstStyle/>
          <a:p>
            <a:r>
              <a:rPr lang="en-GB" b="1" dirty="0"/>
              <a:t>Article 31</a:t>
            </a:r>
            <a:r>
              <a:rPr lang="en-GB" dirty="0"/>
              <a:t> of the UNCRC says that children and young people have the right to have fun in the way they want to, whether by playing sports, watching films, or something else entirely. </a:t>
            </a:r>
          </a:p>
          <a:p>
            <a:r>
              <a:rPr lang="en-GB" dirty="0"/>
              <a:t>A clear link can be made to </a:t>
            </a:r>
            <a:r>
              <a:rPr lang="en-GB" b="1" dirty="0"/>
              <a:t>Article 24 </a:t>
            </a:r>
            <a:r>
              <a:rPr lang="en-GB" dirty="0"/>
              <a:t>which is in relation to ensuring young people have the best health that they possibly can. And finally a clear link to </a:t>
            </a:r>
            <a:r>
              <a:rPr lang="en-GB" b="1" dirty="0"/>
              <a:t>Article 27 </a:t>
            </a:r>
            <a:r>
              <a:rPr lang="en-GB" dirty="0"/>
              <a:t>can be made which focuses on the basic needs of children and young people being met which effects their wellbeing.</a:t>
            </a:r>
          </a:p>
          <a:p>
            <a:pPr algn="r"/>
            <a:endParaRPr lang="en-GB" dirty="0"/>
          </a:p>
        </p:txBody>
      </p:sp>
      <p:pic>
        <p:nvPicPr>
          <p:cNvPr id="1026" name="Picture 2" descr="Image result for un logo">
            <a:extLst>
              <a:ext uri="{FF2B5EF4-FFF2-40B4-BE49-F238E27FC236}">
                <a16:creationId xmlns:a16="http://schemas.microsoft.com/office/drawing/2014/main" id="{A2BC78C4-BEB6-4B58-94EF-F0AF8EF3E66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522523" y="4297680"/>
            <a:ext cx="2443353" cy="24433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613958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B31F6A-460C-4A63-8B5C-3245E379E34B}"/>
              </a:ext>
            </a:extLst>
          </p:cNvPr>
          <p:cNvSpPr>
            <a:spLocks noGrp="1"/>
          </p:cNvSpPr>
          <p:nvPr>
            <p:ph type="title"/>
          </p:nvPr>
        </p:nvSpPr>
        <p:spPr/>
        <p:txBody>
          <a:bodyPr/>
          <a:lstStyle/>
          <a:p>
            <a:r>
              <a:rPr lang="en-GB" dirty="0"/>
              <a:t>Activity: stress ball</a:t>
            </a:r>
          </a:p>
        </p:txBody>
      </p:sp>
      <p:sp>
        <p:nvSpPr>
          <p:cNvPr id="3" name="Content Placeholder 2">
            <a:extLst>
              <a:ext uri="{FF2B5EF4-FFF2-40B4-BE49-F238E27FC236}">
                <a16:creationId xmlns:a16="http://schemas.microsoft.com/office/drawing/2014/main" id="{8520EB59-C334-4C5C-A21D-CB5BBCC34F70}"/>
              </a:ext>
            </a:extLst>
          </p:cNvPr>
          <p:cNvSpPr>
            <a:spLocks noGrp="1"/>
          </p:cNvSpPr>
          <p:nvPr>
            <p:ph idx="1"/>
          </p:nvPr>
        </p:nvSpPr>
        <p:spPr/>
        <p:txBody>
          <a:bodyPr>
            <a:normAutofit/>
          </a:bodyPr>
          <a:lstStyle/>
          <a:p>
            <a:r>
              <a:rPr lang="en-GB" dirty="0"/>
              <a:t>1. Stretch out your balloon</a:t>
            </a:r>
          </a:p>
          <a:p>
            <a:r>
              <a:rPr lang="en-GB" dirty="0"/>
              <a:t>2. Fill the balloon with rice or flour</a:t>
            </a:r>
          </a:p>
          <a:p>
            <a:r>
              <a:rPr lang="en-GB" dirty="0"/>
              <a:t>3. Put a funnel into the neck of the balloon but let out as much air as you can</a:t>
            </a:r>
          </a:p>
          <a:p>
            <a:r>
              <a:rPr lang="en-GB" dirty="0"/>
              <a:t>4. Slowly fill the balloon</a:t>
            </a:r>
          </a:p>
          <a:p>
            <a:r>
              <a:rPr lang="en-GB" dirty="0"/>
              <a:t>5. Remove the funnel from the balloon and let out as much air as you can. ...</a:t>
            </a:r>
          </a:p>
          <a:p>
            <a:r>
              <a:rPr lang="en-GB" dirty="0"/>
              <a:t>6. Tie the neck of the balloon closed tightly.</a:t>
            </a:r>
          </a:p>
          <a:p>
            <a:r>
              <a:rPr lang="en-GB" dirty="0"/>
              <a:t>7. Snip off the excess rubber.</a:t>
            </a:r>
          </a:p>
          <a:p>
            <a:r>
              <a:rPr lang="en-GB" dirty="0">
                <a:hlinkClick r:id="rId3"/>
              </a:rPr>
              <a:t>https://www.youtube.com/watch?v=8F4313CBRbo</a:t>
            </a:r>
            <a:r>
              <a:rPr lang="en-GB" dirty="0"/>
              <a:t> </a:t>
            </a:r>
          </a:p>
          <a:p>
            <a:endParaRPr lang="en-GB" dirty="0"/>
          </a:p>
          <a:p>
            <a:endParaRPr lang="en-GB" dirty="0"/>
          </a:p>
        </p:txBody>
      </p:sp>
    </p:spTree>
    <p:extLst>
      <p:ext uri="{BB962C8B-B14F-4D97-AF65-F5344CB8AC3E}">
        <p14:creationId xmlns:p14="http://schemas.microsoft.com/office/powerpoint/2010/main" val="34367179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D45FCA-F7B6-4985-8C8D-77ADC47B9C25}"/>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D1945DCA-DD8B-47DA-AD72-BE3D8378AF6C}"/>
              </a:ext>
            </a:extLst>
          </p:cNvPr>
          <p:cNvSpPr>
            <a:spLocks noGrp="1"/>
          </p:cNvSpPr>
          <p:nvPr>
            <p:ph idx="1"/>
          </p:nvPr>
        </p:nvSpPr>
        <p:spPr/>
        <p:txBody>
          <a:bodyPr>
            <a:normAutofit fontScale="92500"/>
          </a:bodyPr>
          <a:lstStyle/>
          <a:p>
            <a:r>
              <a:rPr lang="en-GB" dirty="0"/>
              <a:t>Boyd, D (2014) Its Complicated: the social lives of networked teens, USA, Yale University Press </a:t>
            </a:r>
          </a:p>
          <a:p>
            <a:r>
              <a:rPr lang="en-GB" dirty="0"/>
              <a:t>Burrell, A (2005) Promoting Children's Wellbeing, Stafford, Network Educational Press</a:t>
            </a:r>
          </a:p>
          <a:p>
            <a:r>
              <a:rPr lang="en-GB" dirty="0" err="1"/>
              <a:t>Lancy</a:t>
            </a:r>
            <a:r>
              <a:rPr lang="en-GB" dirty="0"/>
              <a:t>, D (2015) The Anthropology of Childhood, Cambridge, Cambridge University Press</a:t>
            </a:r>
          </a:p>
          <a:p>
            <a:r>
              <a:rPr lang="en-GB" dirty="0"/>
              <a:t>Public Health Wales (2018) Our Wellbeing Statement, NHS Wales. Available at: </a:t>
            </a:r>
            <a:r>
              <a:rPr lang="en-GB" dirty="0">
                <a:hlinkClick r:id="rId2"/>
              </a:rPr>
              <a:t>http://www.wales.nhs.uk/sitesplus/documents/888/PHW%20-%20Our%20Well-being%20Statement%20-%202018.pdf</a:t>
            </a:r>
            <a:r>
              <a:rPr lang="en-GB" dirty="0"/>
              <a:t> </a:t>
            </a:r>
          </a:p>
          <a:p>
            <a:r>
              <a:rPr lang="en-GB" dirty="0"/>
              <a:t>UNCRC, (1990) United Nation Convention of the Rights of The Child, United Nations</a:t>
            </a:r>
          </a:p>
          <a:p>
            <a:r>
              <a:rPr lang="en-GB" dirty="0"/>
              <a:t>Waite, S (2011) Children Learning Outside the Classroom, London, SAGE Publications Ltd</a:t>
            </a:r>
          </a:p>
        </p:txBody>
      </p:sp>
    </p:spTree>
    <p:extLst>
      <p:ext uri="{BB962C8B-B14F-4D97-AF65-F5344CB8AC3E}">
        <p14:creationId xmlns:p14="http://schemas.microsoft.com/office/powerpoint/2010/main" val="426382338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Integral</Template>
  <TotalTime>427</TotalTime>
  <Words>1562</Words>
  <Application>Microsoft Office PowerPoint</Application>
  <PresentationFormat>Widescreen</PresentationFormat>
  <Paragraphs>66</Paragraphs>
  <Slides>10</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Calibri</vt:lpstr>
      <vt:lpstr>Tw Cen MT</vt:lpstr>
      <vt:lpstr>Tw Cen MT Condensed</vt:lpstr>
      <vt:lpstr>Wingdings 3</vt:lpstr>
      <vt:lpstr>Integral</vt:lpstr>
      <vt:lpstr> Paper planes and pebbles: explore the evidence for investment in creative approaches intended to enhance the health and well-being of children and/or young people in Wales. ECCH7001 </vt:lpstr>
      <vt:lpstr>The importance of Play</vt:lpstr>
      <vt:lpstr>What tools can be used to support development in play?</vt:lpstr>
      <vt:lpstr>Creative Approaches: Learning Outdoors</vt:lpstr>
      <vt:lpstr>Where does learning outdoors take place?</vt:lpstr>
      <vt:lpstr>What is the effect on a child's health and wellbeing?</vt:lpstr>
      <vt:lpstr>What does policy say?</vt:lpstr>
      <vt:lpstr>The United Nations Convention of the rights of the child</vt:lpstr>
      <vt:lpstr>Activity: stress ball</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Paper planes and pebbles: explore the evidence for investment in creative approaches intended to enhance the health and well-being of children and/or young people in Wales. </dc:title>
  <dc:creator>Cana, Curtis</dc:creator>
  <cp:lastModifiedBy>Cana, Curtis</cp:lastModifiedBy>
  <cp:revision>69</cp:revision>
  <dcterms:created xsi:type="dcterms:W3CDTF">2018-12-19T19:59:49Z</dcterms:created>
  <dcterms:modified xsi:type="dcterms:W3CDTF">2019-01-08T20:16:19Z</dcterms:modified>
</cp:coreProperties>
</file>