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73" r:id="rId3"/>
    <p:sldId id="260" r:id="rId4"/>
    <p:sldId id="262" r:id="rId5"/>
    <p:sldId id="263" r:id="rId6"/>
    <p:sldId id="264" r:id="rId7"/>
    <p:sldId id="265" r:id="rId8"/>
    <p:sldId id="266" r:id="rId9"/>
    <p:sldId id="267" r:id="rId10"/>
    <p:sldId id="268" r:id="rId11"/>
    <p:sldId id="275" r:id="rId12"/>
    <p:sldId id="276" r:id="rId13"/>
    <p:sldId id="277" r:id="rId14"/>
    <p:sldId id="258" r:id="rId15"/>
    <p:sldId id="269" r:id="rId16"/>
    <p:sldId id="270" r:id="rId17"/>
    <p:sldId id="271" r:id="rId18"/>
    <p:sldId id="272" r:id="rId19"/>
    <p:sldId id="274" r:id="rId20"/>
    <p:sldId id="278" r:id="rId21"/>
    <p:sldId id="279" r:id="rId22"/>
    <p:sldId id="280" r:id="rId23"/>
    <p:sldId id="25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129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617166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12129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3764813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05793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02987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72944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46601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34035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65562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52676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4126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extLst>
              <a:ext uri="{28A0092B-C50C-407E-A947-70E740481C1C}">
                <a14:useLocalDpi xmlns:a14="http://schemas.microsoft.com/office/drawing/2010/main" val="0"/>
              </a:ext>
            </a:extLst>
          </a:blip>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defTabSz="457200"/>
            <a:fld id="{308DE1FB-C7C7-46C8-871C-9C7D4E7CD2B9}" type="datetimeFigureOut">
              <a:rPr lang="en-GB" smtClean="0">
                <a:solidFill>
                  <a:prstClr val="white">
                    <a:shade val="50000"/>
                  </a:prstClr>
                </a:solidFill>
              </a:rPr>
              <a:pPr defTabSz="457200"/>
              <a:t>30/11/2020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defTabSz="457200"/>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defTabSz="457200"/>
            <a:fld id="{9B803AD2-645E-455D-911A-70CBBBABEE28}" type="slidenum">
              <a:rPr lang="en-GB" smtClean="0">
                <a:solidFill>
                  <a:prstClr val="white">
                    <a:shade val="50000"/>
                  </a:prstClr>
                </a:solidFill>
              </a:rPr>
              <a:pPr defTabSz="457200"/>
              <a:t>‹#›</a:t>
            </a:fld>
            <a:endParaRPr lang="en-GB" dirty="0">
              <a:solidFill>
                <a:prstClr val="white">
                  <a:shade val="50000"/>
                </a:prstClr>
              </a:solidFill>
            </a:endParaRPr>
          </a:p>
        </p:txBody>
      </p:sp>
    </p:spTree>
    <p:extLst>
      <p:ext uri="{BB962C8B-B14F-4D97-AF65-F5344CB8AC3E}">
        <p14:creationId xmlns:p14="http://schemas.microsoft.com/office/powerpoint/2010/main" val="218485509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jpeg"/><Relationship Id="rId1" Type="http://schemas.openxmlformats.org/officeDocument/2006/relationships/slideLayout" Target="../slideLayouts/slideLayout5.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8" Type="http://schemas.openxmlformats.org/officeDocument/2006/relationships/image" Target="../media/image30.emf"/><Relationship Id="rId3" Type="http://schemas.openxmlformats.org/officeDocument/2006/relationships/image" Target="../media/image25.png"/><Relationship Id="rId7" Type="http://schemas.openxmlformats.org/officeDocument/2006/relationships/image" Target="../media/image29.jpeg"/><Relationship Id="rId2" Type="http://schemas.openxmlformats.org/officeDocument/2006/relationships/image" Target="../media/image24.jpeg"/><Relationship Id="rId1" Type="http://schemas.openxmlformats.org/officeDocument/2006/relationships/slideLayout" Target="../slideLayouts/slideLayout5.xml"/><Relationship Id="rId6" Type="http://schemas.openxmlformats.org/officeDocument/2006/relationships/image" Target="../media/image28.jpeg"/><Relationship Id="rId5" Type="http://schemas.openxmlformats.org/officeDocument/2006/relationships/image" Target="../media/image27.png"/><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Reframing the World: The Emergence and significance of global history </a:t>
            </a:r>
            <a:endParaRPr lang="en-GB" dirty="0">
              <a:solidFill>
                <a:schemeClr val="bg1"/>
              </a:solidFill>
            </a:endParaRPr>
          </a:p>
        </p:txBody>
      </p:sp>
      <p:sp>
        <p:nvSpPr>
          <p:cNvPr id="3" name="Subtitle 2"/>
          <p:cNvSpPr>
            <a:spLocks noGrp="1"/>
          </p:cNvSpPr>
          <p:nvPr>
            <p:ph type="subTitle" idx="1"/>
          </p:nvPr>
        </p:nvSpPr>
        <p:spPr>
          <a:xfrm>
            <a:off x="1381944" y="6192258"/>
            <a:ext cx="6400800" cy="665742"/>
          </a:xfrm>
        </p:spPr>
        <p:txBody>
          <a:bodyPr>
            <a:normAutofit/>
          </a:bodyPr>
          <a:lstStyle/>
          <a:p>
            <a:r>
              <a:rPr lang="en-GB" sz="3200" b="1" dirty="0" smtClean="0">
                <a:solidFill>
                  <a:schemeClr val="bg1"/>
                </a:solidFill>
              </a:rPr>
              <a:t>HPHP4010</a:t>
            </a:r>
          </a:p>
        </p:txBody>
      </p:sp>
      <p:sp>
        <p:nvSpPr>
          <p:cNvPr id="4" name="Subtitle 2"/>
          <p:cNvSpPr txBox="1">
            <a:spLocks/>
          </p:cNvSpPr>
          <p:nvPr/>
        </p:nvSpPr>
        <p:spPr>
          <a:xfrm>
            <a:off x="0" y="2892265"/>
            <a:ext cx="9144000" cy="1944216"/>
          </a:xfrm>
          <a:prstGeom prst="rect">
            <a:avLst/>
          </a:prstGeom>
        </p:spPr>
        <p:txBody>
          <a:bodyPr vert="horz">
            <a:normAutofit/>
          </a:bodyPr>
          <a:lstStyle/>
          <a:p>
            <a:pPr algn="ctr">
              <a:spcBef>
                <a:spcPct val="20000"/>
              </a:spcBef>
              <a:buClr>
                <a:prstClr val="white">
                  <a:shade val="95000"/>
                </a:prstClr>
              </a:buClr>
              <a:buSzPct val="65000"/>
              <a:defRPr/>
            </a:pPr>
            <a:r>
              <a:rPr lang="en-GB" sz="4000" dirty="0" smtClean="0">
                <a:solidFill>
                  <a:prstClr val="black"/>
                </a:solidFill>
              </a:rPr>
              <a:t>The Indian Ocean World: from the Bronze Age to the </a:t>
            </a:r>
            <a:r>
              <a:rPr lang="en-GB" sz="4000" dirty="0">
                <a:solidFill>
                  <a:prstClr val="black"/>
                </a:solidFill>
              </a:rPr>
              <a:t>F</a:t>
            </a:r>
            <a:r>
              <a:rPr lang="en-GB" sz="4000" dirty="0" smtClean="0">
                <a:solidFill>
                  <a:prstClr val="black"/>
                </a:solidFill>
              </a:rPr>
              <a:t>irst Millennium AD </a:t>
            </a:r>
            <a:r>
              <a:rPr lang="en-GB" sz="2800" dirty="0" smtClean="0">
                <a:solidFill>
                  <a:prstClr val="black"/>
                </a:solidFill>
              </a:rPr>
              <a:t> </a:t>
            </a:r>
            <a:endParaRPr lang="en-GB" sz="2800" dirty="0">
              <a:solidFill>
                <a:prstClr val="black"/>
              </a:solidFill>
            </a:endParaRPr>
          </a:p>
        </p:txBody>
      </p:sp>
      <p:pic>
        <p:nvPicPr>
          <p:cNvPr id="5" name="Picture 4"/>
          <p:cNvPicPr>
            <a:picLocks noChangeAspect="1"/>
          </p:cNvPicPr>
          <p:nvPr/>
        </p:nvPicPr>
        <p:blipFill>
          <a:blip r:embed="rId2"/>
          <a:stretch>
            <a:fillRect/>
          </a:stretch>
        </p:blipFill>
        <p:spPr>
          <a:xfrm>
            <a:off x="3317448" y="4238902"/>
            <a:ext cx="2426529" cy="1953356"/>
          </a:xfrm>
          <a:prstGeom prst="rect">
            <a:avLst/>
          </a:prstGeom>
        </p:spPr>
      </p:pic>
    </p:spTree>
    <p:extLst>
      <p:ext uri="{BB962C8B-B14F-4D97-AF65-F5344CB8AC3E}">
        <p14:creationId xmlns:p14="http://schemas.microsoft.com/office/powerpoint/2010/main" val="568091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Mesopotamia and the Indus</a:t>
            </a:r>
            <a:endParaRPr lang="en-GB" dirty="0">
              <a:solidFill>
                <a:schemeClr val="bg1"/>
              </a:solidFill>
            </a:endParaRPr>
          </a:p>
        </p:txBody>
      </p:sp>
      <p:sp>
        <p:nvSpPr>
          <p:cNvPr id="4" name="Content Placeholder 3"/>
          <p:cNvSpPr>
            <a:spLocks noGrp="1"/>
          </p:cNvSpPr>
          <p:nvPr>
            <p:ph sz="half" idx="1"/>
          </p:nvPr>
        </p:nvSpPr>
        <p:spPr>
          <a:xfrm>
            <a:off x="0" y="1417639"/>
            <a:ext cx="9144000" cy="2355871"/>
          </a:xfrm>
        </p:spPr>
        <p:txBody>
          <a:bodyPr>
            <a:normAutofit lnSpcReduction="10000"/>
          </a:bodyPr>
          <a:lstStyle/>
          <a:p>
            <a:r>
              <a:rPr lang="en-GB" sz="2800" dirty="0" smtClean="0">
                <a:solidFill>
                  <a:schemeClr val="bg1"/>
                </a:solidFill>
              </a:rPr>
              <a:t>Various texts </a:t>
            </a:r>
            <a:r>
              <a:rPr lang="en-GB" sz="2800" dirty="0">
                <a:solidFill>
                  <a:schemeClr val="bg1"/>
                </a:solidFill>
              </a:rPr>
              <a:t>mention the movement of precious stones and ivory, via intermediary lands such as </a:t>
            </a:r>
            <a:r>
              <a:rPr lang="en-GB" sz="2800" dirty="0" err="1">
                <a:solidFill>
                  <a:schemeClr val="bg1"/>
                </a:solidFill>
              </a:rPr>
              <a:t>Mekkan</a:t>
            </a:r>
            <a:r>
              <a:rPr lang="en-GB" sz="2800" dirty="0">
                <a:solidFill>
                  <a:schemeClr val="bg1"/>
                </a:solidFill>
              </a:rPr>
              <a:t> (Oman) and </a:t>
            </a:r>
            <a:r>
              <a:rPr lang="en-GB" sz="2800" dirty="0" err="1">
                <a:solidFill>
                  <a:schemeClr val="bg1"/>
                </a:solidFill>
              </a:rPr>
              <a:t>Telmun</a:t>
            </a:r>
            <a:r>
              <a:rPr lang="en-GB" sz="2800" dirty="0">
                <a:solidFill>
                  <a:schemeClr val="bg1"/>
                </a:solidFill>
              </a:rPr>
              <a:t> (Bahrain</a:t>
            </a:r>
            <a:r>
              <a:rPr lang="en-GB" sz="2800" dirty="0" smtClean="0">
                <a:solidFill>
                  <a:schemeClr val="bg1"/>
                </a:solidFill>
              </a:rPr>
              <a:t>).</a:t>
            </a:r>
          </a:p>
          <a:p>
            <a:pPr lvl="1"/>
            <a:r>
              <a:rPr lang="en-GB" dirty="0" smtClean="0">
                <a:solidFill>
                  <a:schemeClr val="bg1"/>
                </a:solidFill>
              </a:rPr>
              <a:t>Akkadian </a:t>
            </a:r>
            <a:r>
              <a:rPr lang="en-GB" dirty="0">
                <a:solidFill>
                  <a:schemeClr val="bg1"/>
                </a:solidFill>
              </a:rPr>
              <a:t>King Sargon (c. 2334–2284 </a:t>
            </a:r>
            <a:r>
              <a:rPr lang="en-GB" dirty="0" smtClean="0">
                <a:solidFill>
                  <a:schemeClr val="bg1"/>
                </a:solidFill>
              </a:rPr>
              <a:t>BC) </a:t>
            </a:r>
            <a:r>
              <a:rPr lang="en-GB" dirty="0">
                <a:solidFill>
                  <a:schemeClr val="bg1"/>
                </a:solidFill>
              </a:rPr>
              <a:t>boasted that ships from Oman sailed directly to the riverbanks of his capital, bringing ivory from India.</a:t>
            </a:r>
          </a:p>
          <a:p>
            <a:pPr lvl="1"/>
            <a:endParaRPr lang="en-GB" dirty="0" smtClean="0">
              <a:solidFill>
                <a:schemeClr val="bg1"/>
              </a:solidFill>
            </a:endParaRPr>
          </a:p>
          <a:p>
            <a:endParaRPr lang="en-GB" dirty="0">
              <a:solidFill>
                <a:schemeClr val="bg1"/>
              </a:solidFill>
            </a:endParaRPr>
          </a:p>
        </p:txBody>
      </p:sp>
      <p:pic>
        <p:nvPicPr>
          <p:cNvPr id="1026" name="Picture 2" descr="Indus Valley-Mesopotamia-Egypt trade routes | Ancient indian history,  Mesopotamia, History"/>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43211" y="3678210"/>
            <a:ext cx="4700790" cy="3179790"/>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p:cNvSpPr txBox="1">
            <a:spLocks/>
          </p:cNvSpPr>
          <p:nvPr/>
        </p:nvSpPr>
        <p:spPr>
          <a:xfrm>
            <a:off x="0" y="5499279"/>
            <a:ext cx="4340180" cy="1358720"/>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Achaemenid </a:t>
            </a:r>
            <a:r>
              <a:rPr lang="en-GB" dirty="0">
                <a:solidFill>
                  <a:schemeClr val="bg1"/>
                </a:solidFill>
              </a:rPr>
              <a:t>Persians and </a:t>
            </a:r>
            <a:r>
              <a:rPr lang="en-GB" dirty="0" smtClean="0">
                <a:solidFill>
                  <a:schemeClr val="bg1"/>
                </a:solidFill>
              </a:rPr>
              <a:t>the voyage </a:t>
            </a:r>
            <a:r>
              <a:rPr lang="en-GB" dirty="0">
                <a:solidFill>
                  <a:schemeClr val="bg1"/>
                </a:solidFill>
              </a:rPr>
              <a:t>of </a:t>
            </a:r>
            <a:r>
              <a:rPr lang="en-GB" dirty="0" err="1">
                <a:solidFill>
                  <a:schemeClr val="bg1"/>
                </a:solidFill>
              </a:rPr>
              <a:t>Scylax</a:t>
            </a:r>
            <a:r>
              <a:rPr lang="en-GB" dirty="0">
                <a:solidFill>
                  <a:schemeClr val="bg1"/>
                </a:solidFill>
              </a:rPr>
              <a:t> of </a:t>
            </a:r>
            <a:r>
              <a:rPr lang="en-GB" dirty="0" err="1">
                <a:solidFill>
                  <a:schemeClr val="bg1"/>
                </a:solidFill>
              </a:rPr>
              <a:t>Caryanda</a:t>
            </a:r>
            <a:r>
              <a:rPr lang="en-GB" dirty="0">
                <a:solidFill>
                  <a:schemeClr val="bg1"/>
                </a:solidFill>
              </a:rPr>
              <a:t>.</a:t>
            </a:r>
          </a:p>
        </p:txBody>
      </p:sp>
      <p:pic>
        <p:nvPicPr>
          <p:cNvPr id="8" name="Picture 7"/>
          <p:cNvPicPr>
            <a:picLocks noChangeAspect="1"/>
          </p:cNvPicPr>
          <p:nvPr/>
        </p:nvPicPr>
        <p:blipFill>
          <a:blip r:embed="rId3"/>
          <a:stretch>
            <a:fillRect/>
          </a:stretch>
        </p:blipFill>
        <p:spPr>
          <a:xfrm>
            <a:off x="1223093" y="3773510"/>
            <a:ext cx="2215968" cy="1725769"/>
          </a:xfrm>
          <a:prstGeom prst="rect">
            <a:avLst/>
          </a:prstGeom>
        </p:spPr>
      </p:pic>
    </p:spTree>
    <p:extLst>
      <p:ext uri="{BB962C8B-B14F-4D97-AF65-F5344CB8AC3E}">
        <p14:creationId xmlns:p14="http://schemas.microsoft.com/office/powerpoint/2010/main" val="20824699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The Pharaonic era</a:t>
            </a:r>
            <a:endParaRPr lang="en-GB" dirty="0">
              <a:solidFill>
                <a:schemeClr val="bg1"/>
              </a:solidFill>
            </a:endParaRPr>
          </a:p>
        </p:txBody>
      </p:sp>
      <p:sp>
        <p:nvSpPr>
          <p:cNvPr id="4" name="Content Placeholder 3"/>
          <p:cNvSpPr>
            <a:spLocks noGrp="1"/>
          </p:cNvSpPr>
          <p:nvPr>
            <p:ph sz="half" idx="1"/>
          </p:nvPr>
        </p:nvSpPr>
        <p:spPr>
          <a:xfrm>
            <a:off x="-1" y="1287887"/>
            <a:ext cx="5067837" cy="5570113"/>
          </a:xfrm>
        </p:spPr>
        <p:txBody>
          <a:bodyPr>
            <a:normAutofit fontScale="92500"/>
          </a:bodyPr>
          <a:lstStyle/>
          <a:p>
            <a:r>
              <a:rPr lang="en-GB" dirty="0" smtClean="0">
                <a:solidFill>
                  <a:schemeClr val="bg1"/>
                </a:solidFill>
              </a:rPr>
              <a:t>Crossing the ED and sailing down the Red Sea to reach “Punt”.</a:t>
            </a:r>
          </a:p>
          <a:p>
            <a:endParaRPr lang="en-GB" sz="500" dirty="0">
              <a:solidFill>
                <a:schemeClr val="bg1"/>
              </a:solidFill>
            </a:endParaRPr>
          </a:p>
          <a:p>
            <a:r>
              <a:rPr lang="en-GB" dirty="0" smtClean="0">
                <a:solidFill>
                  <a:schemeClr val="bg1"/>
                </a:solidFill>
              </a:rPr>
              <a:t>Punt a nebulous locations – East Africa above the Bab el-Mandeb? Southern Arabian Peninsula? </a:t>
            </a:r>
          </a:p>
          <a:p>
            <a:endParaRPr lang="en-GB" sz="500" dirty="0" smtClean="0">
              <a:solidFill>
                <a:schemeClr val="bg1"/>
              </a:solidFill>
            </a:endParaRPr>
          </a:p>
          <a:p>
            <a:r>
              <a:rPr lang="en-GB" dirty="0" smtClean="0">
                <a:solidFill>
                  <a:schemeClr val="bg1"/>
                </a:solidFill>
              </a:rPr>
              <a:t>Earliest </a:t>
            </a:r>
            <a:r>
              <a:rPr lang="en-GB" dirty="0">
                <a:solidFill>
                  <a:schemeClr val="bg1"/>
                </a:solidFill>
              </a:rPr>
              <a:t>recorded expedition </a:t>
            </a:r>
            <a:r>
              <a:rPr lang="en-GB" dirty="0" smtClean="0">
                <a:solidFill>
                  <a:schemeClr val="bg1"/>
                </a:solidFill>
              </a:rPr>
              <a:t>sent </a:t>
            </a:r>
            <a:r>
              <a:rPr lang="en-GB" dirty="0">
                <a:solidFill>
                  <a:schemeClr val="bg1"/>
                </a:solidFill>
              </a:rPr>
              <a:t>out by </a:t>
            </a:r>
            <a:r>
              <a:rPr lang="en-GB" dirty="0" err="1">
                <a:solidFill>
                  <a:schemeClr val="bg1"/>
                </a:solidFill>
              </a:rPr>
              <a:t>Sahura</a:t>
            </a:r>
            <a:r>
              <a:rPr lang="en-GB" dirty="0">
                <a:solidFill>
                  <a:schemeClr val="bg1"/>
                </a:solidFill>
              </a:rPr>
              <a:t> (2458-2446 BC</a:t>
            </a:r>
            <a:r>
              <a:rPr lang="en-GB" dirty="0" smtClean="0">
                <a:solidFill>
                  <a:schemeClr val="bg1"/>
                </a:solidFill>
              </a:rPr>
              <a:t>);</a:t>
            </a:r>
          </a:p>
          <a:p>
            <a:pPr lvl="1"/>
            <a:r>
              <a:rPr lang="en-GB" dirty="0" smtClean="0">
                <a:solidFill>
                  <a:schemeClr val="bg1"/>
                </a:solidFill>
              </a:rPr>
              <a:t>Periodic ones sent out under different Pharaohs, e.g. Mentuhotep </a:t>
            </a:r>
            <a:r>
              <a:rPr lang="en-GB" dirty="0">
                <a:solidFill>
                  <a:schemeClr val="bg1"/>
                </a:solidFill>
              </a:rPr>
              <a:t>III (2004-1992 BC</a:t>
            </a:r>
            <a:r>
              <a:rPr lang="en-GB" dirty="0" smtClean="0">
                <a:solidFill>
                  <a:schemeClr val="bg1"/>
                </a:solidFill>
              </a:rPr>
              <a:t>); Hatshepsut </a:t>
            </a:r>
            <a:r>
              <a:rPr lang="en-GB" dirty="0">
                <a:solidFill>
                  <a:schemeClr val="bg1"/>
                </a:solidFill>
              </a:rPr>
              <a:t>(1508-1458 </a:t>
            </a:r>
            <a:r>
              <a:rPr lang="en-GB" dirty="0" smtClean="0">
                <a:solidFill>
                  <a:schemeClr val="bg1"/>
                </a:solidFill>
              </a:rPr>
              <a:t>BC).</a:t>
            </a:r>
          </a:p>
          <a:p>
            <a:pPr lvl="1"/>
            <a:endParaRPr lang="en-GB" sz="600" dirty="0">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4887632" y="1417638"/>
            <a:ext cx="4088360" cy="4385334"/>
          </a:xfrm>
          <a:prstGeom prst="rect">
            <a:avLst/>
          </a:prstGeom>
        </p:spPr>
      </p:pic>
      <p:sp>
        <p:nvSpPr>
          <p:cNvPr id="7" name="Rectangle 6"/>
          <p:cNvSpPr/>
          <p:nvPr/>
        </p:nvSpPr>
        <p:spPr>
          <a:xfrm>
            <a:off x="5009882" y="5802972"/>
            <a:ext cx="4024066" cy="892552"/>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600" dirty="0">
                <a:solidFill>
                  <a:prstClr val="black"/>
                </a:solidFill>
              </a:rPr>
              <a:t>Remains from the site of </a:t>
            </a:r>
            <a:r>
              <a:rPr lang="en-GB" sz="2600" dirty="0" err="1">
                <a:solidFill>
                  <a:prstClr val="black"/>
                </a:solidFill>
              </a:rPr>
              <a:t>Mersa</a:t>
            </a:r>
            <a:r>
              <a:rPr lang="en-GB" sz="2600" dirty="0">
                <a:solidFill>
                  <a:prstClr val="black"/>
                </a:solidFill>
              </a:rPr>
              <a:t> </a:t>
            </a:r>
            <a:r>
              <a:rPr lang="en-GB" sz="2600" dirty="0" err="1">
                <a:solidFill>
                  <a:prstClr val="black"/>
                </a:solidFill>
              </a:rPr>
              <a:t>Gawasis</a:t>
            </a:r>
            <a:r>
              <a:rPr lang="en-GB" sz="2600" dirty="0">
                <a:solidFill>
                  <a:prstClr val="black"/>
                </a:solidFill>
              </a:rPr>
              <a:t>. </a:t>
            </a:r>
          </a:p>
        </p:txBody>
      </p:sp>
      <p:pic>
        <p:nvPicPr>
          <p:cNvPr id="3" name="Picture 2"/>
          <p:cNvPicPr>
            <a:picLocks noChangeAspect="1"/>
          </p:cNvPicPr>
          <p:nvPr/>
        </p:nvPicPr>
        <p:blipFill>
          <a:blip r:embed="rId3"/>
          <a:stretch>
            <a:fillRect/>
          </a:stretch>
        </p:blipFill>
        <p:spPr>
          <a:xfrm>
            <a:off x="168008" y="1287887"/>
            <a:ext cx="4733925" cy="4162425"/>
          </a:xfrm>
          <a:prstGeom prst="rect">
            <a:avLst/>
          </a:prstGeom>
        </p:spPr>
      </p:pic>
      <p:pic>
        <p:nvPicPr>
          <p:cNvPr id="5" name="Picture 4"/>
          <p:cNvPicPr>
            <a:picLocks noChangeAspect="1"/>
          </p:cNvPicPr>
          <p:nvPr/>
        </p:nvPicPr>
        <p:blipFill>
          <a:blip r:embed="rId4"/>
          <a:stretch>
            <a:fillRect/>
          </a:stretch>
        </p:blipFill>
        <p:spPr>
          <a:xfrm>
            <a:off x="4891303" y="1287887"/>
            <a:ext cx="4261224" cy="3195918"/>
          </a:xfrm>
          <a:prstGeom prst="rect">
            <a:avLst/>
          </a:prstGeom>
        </p:spPr>
      </p:pic>
      <p:pic>
        <p:nvPicPr>
          <p:cNvPr id="8" name="Picture 7"/>
          <p:cNvPicPr>
            <a:picLocks noChangeAspect="1"/>
          </p:cNvPicPr>
          <p:nvPr/>
        </p:nvPicPr>
        <p:blipFill>
          <a:blip r:embed="rId5"/>
          <a:stretch>
            <a:fillRect/>
          </a:stretch>
        </p:blipFill>
        <p:spPr>
          <a:xfrm>
            <a:off x="6381750" y="4099970"/>
            <a:ext cx="2762250" cy="2762250"/>
          </a:xfrm>
          <a:prstGeom prst="rect">
            <a:avLst/>
          </a:prstGeom>
        </p:spPr>
      </p:pic>
      <p:sp>
        <p:nvSpPr>
          <p:cNvPr id="9" name="Rectangle 8"/>
          <p:cNvSpPr/>
          <p:nvPr/>
        </p:nvSpPr>
        <p:spPr>
          <a:xfrm>
            <a:off x="141789" y="5433640"/>
            <a:ext cx="6182006" cy="1323439"/>
          </a:xfrm>
          <a:prstGeom prst="rect">
            <a:avLst/>
          </a:prstGeom>
          <a:solidFill>
            <a:srgbClr val="92D050"/>
          </a:solidFill>
        </p:spPr>
        <p:txBody>
          <a:bodyPr wrap="square">
            <a:spAutoFit/>
          </a:bodyPr>
          <a:lstStyle/>
          <a:p>
            <a:r>
              <a:rPr lang="en-GB" sz="2000" dirty="0" smtClean="0">
                <a:solidFill>
                  <a:schemeClr val="bg1"/>
                </a:solidFill>
              </a:rPr>
              <a:t>Royal entourage from Punt, delivering gifts to the court of </a:t>
            </a:r>
            <a:r>
              <a:rPr lang="en-GB" sz="2000" dirty="0">
                <a:solidFill>
                  <a:schemeClr val="bg1"/>
                </a:solidFill>
              </a:rPr>
              <a:t>Queen </a:t>
            </a:r>
            <a:r>
              <a:rPr lang="en-GB" sz="2000" dirty="0" smtClean="0">
                <a:solidFill>
                  <a:schemeClr val="bg1"/>
                </a:solidFill>
              </a:rPr>
              <a:t>Hatshepsut. Relief from the temple of </a:t>
            </a:r>
            <a:r>
              <a:rPr lang="en-GB" sz="2000" dirty="0" err="1" smtClean="0">
                <a:solidFill>
                  <a:schemeClr val="bg1"/>
                </a:solidFill>
              </a:rPr>
              <a:t>Deir</a:t>
            </a:r>
            <a:r>
              <a:rPr lang="en-GB" sz="2000" dirty="0" smtClean="0">
                <a:solidFill>
                  <a:schemeClr val="bg1"/>
                </a:solidFill>
              </a:rPr>
              <a:t>-el-</a:t>
            </a:r>
            <a:r>
              <a:rPr lang="en-GB" sz="2000" dirty="0" err="1" smtClean="0">
                <a:solidFill>
                  <a:schemeClr val="bg1"/>
                </a:solidFill>
              </a:rPr>
              <a:t>Bahari</a:t>
            </a:r>
            <a:r>
              <a:rPr lang="en-GB" sz="2000" dirty="0" smtClean="0">
                <a:solidFill>
                  <a:schemeClr val="bg1"/>
                </a:solidFill>
              </a:rPr>
              <a:t>. Ca. first half of the Fifteenth century BC.</a:t>
            </a:r>
            <a:endParaRPr lang="en-GB" sz="2000" dirty="0">
              <a:solidFill>
                <a:schemeClr val="bg1"/>
              </a:solidFill>
            </a:endParaRPr>
          </a:p>
        </p:txBody>
      </p:sp>
    </p:spTree>
    <p:extLst>
      <p:ext uri="{BB962C8B-B14F-4D97-AF65-F5344CB8AC3E}">
        <p14:creationId xmlns:p14="http://schemas.microsoft.com/office/powerpoint/2010/main" val="2737019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par>
                                <p:cTn id="8" presetID="6" presetClass="entr" presetSubtype="16"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circle(in)">
                                      <p:cBhvr>
                                        <p:cTn id="10" dur="2000"/>
                                        <p:tgtEl>
                                          <p:spTgt spid="3"/>
                                        </p:tgtEl>
                                      </p:cBhvr>
                                    </p:animEffect>
                                  </p:childTnLst>
                                </p:cTn>
                              </p:par>
                              <p:par>
                                <p:cTn id="11" presetID="6" presetClass="entr" presetSubtype="16"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par>
                                <p:cTn id="14" presetID="6" presetClass="entr" presetSubtype="16"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ircle(in)">
                                      <p:cBhvr>
                                        <p:cTn id="16"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Ptolemaic Establishment of Ports</a:t>
            </a:r>
            <a:endParaRPr lang="en-GB" dirty="0">
              <a:solidFill>
                <a:schemeClr val="bg1"/>
              </a:solidFill>
            </a:endParaRPr>
          </a:p>
        </p:txBody>
      </p:sp>
      <p:sp>
        <p:nvSpPr>
          <p:cNvPr id="4" name="Content Placeholder 3"/>
          <p:cNvSpPr>
            <a:spLocks noGrp="1"/>
          </p:cNvSpPr>
          <p:nvPr>
            <p:ph sz="half" idx="1"/>
          </p:nvPr>
        </p:nvSpPr>
        <p:spPr>
          <a:xfrm>
            <a:off x="1" y="1417638"/>
            <a:ext cx="5642264" cy="5440362"/>
          </a:xfrm>
        </p:spPr>
        <p:txBody>
          <a:bodyPr>
            <a:normAutofit/>
          </a:bodyPr>
          <a:lstStyle/>
          <a:p>
            <a:r>
              <a:rPr lang="en-GB" sz="2300" dirty="0" smtClean="0">
                <a:solidFill>
                  <a:schemeClr val="bg1"/>
                </a:solidFill>
              </a:rPr>
              <a:t>Ports</a:t>
            </a:r>
          </a:p>
          <a:p>
            <a:pPr lvl="1"/>
            <a:r>
              <a:rPr lang="en-GB" sz="2000" dirty="0" smtClean="0">
                <a:solidFill>
                  <a:schemeClr val="bg1"/>
                </a:solidFill>
              </a:rPr>
              <a:t>Arsinoe; Philoteras; Nechesia; Berenike </a:t>
            </a:r>
            <a:r>
              <a:rPr lang="en-GB" sz="2000" dirty="0" err="1" smtClean="0">
                <a:solidFill>
                  <a:schemeClr val="bg1"/>
                </a:solidFill>
              </a:rPr>
              <a:t>Trogoditika</a:t>
            </a:r>
            <a:r>
              <a:rPr lang="en-GB" sz="2000" dirty="0" smtClean="0">
                <a:solidFill>
                  <a:schemeClr val="bg1"/>
                </a:solidFill>
              </a:rPr>
              <a:t>; Myos Hormos </a:t>
            </a:r>
          </a:p>
          <a:p>
            <a:pPr lvl="1"/>
            <a:endParaRPr lang="en-GB" sz="500" dirty="0">
              <a:solidFill>
                <a:schemeClr val="bg1"/>
              </a:solidFill>
            </a:endParaRPr>
          </a:p>
          <a:p>
            <a:endParaRPr lang="en-GB" sz="500" dirty="0">
              <a:solidFill>
                <a:schemeClr val="bg1"/>
              </a:solidFill>
            </a:endParaRPr>
          </a:p>
        </p:txBody>
      </p:sp>
      <p:pic>
        <p:nvPicPr>
          <p:cNvPr id="3" name="Content Placeholder 2"/>
          <p:cNvPicPr>
            <a:picLocks noGrp="1" noChangeAspect="1"/>
          </p:cNvPicPr>
          <p:nvPr>
            <p:ph sz="half" idx="2"/>
          </p:nvPr>
        </p:nvPicPr>
        <p:blipFill>
          <a:blip r:embed="rId2"/>
          <a:stretch>
            <a:fillRect/>
          </a:stretch>
        </p:blipFill>
        <p:spPr>
          <a:xfrm>
            <a:off x="5538355" y="3020559"/>
            <a:ext cx="3470563" cy="3734326"/>
          </a:xfrm>
          <a:prstGeom prst="rect">
            <a:avLst/>
          </a:prstGeom>
        </p:spPr>
      </p:pic>
      <p:sp>
        <p:nvSpPr>
          <p:cNvPr id="6" name="Rectangle 5"/>
          <p:cNvSpPr/>
          <p:nvPr/>
        </p:nvSpPr>
        <p:spPr>
          <a:xfrm>
            <a:off x="5538355" y="1600200"/>
            <a:ext cx="3470563" cy="1323439"/>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000" dirty="0">
                <a:solidFill>
                  <a:prstClr val="black"/>
                </a:solidFill>
              </a:rPr>
              <a:t>Canal to Suez (re)excavated by Ptolemy II Philadelphos.</a:t>
            </a:r>
          </a:p>
        </p:txBody>
      </p:sp>
      <p:pic>
        <p:nvPicPr>
          <p:cNvPr id="7" name="Picture 6"/>
          <p:cNvPicPr>
            <a:picLocks noChangeAspect="1"/>
          </p:cNvPicPr>
          <p:nvPr/>
        </p:nvPicPr>
        <p:blipFill>
          <a:blip r:embed="rId3"/>
          <a:stretch>
            <a:fillRect/>
          </a:stretch>
        </p:blipFill>
        <p:spPr>
          <a:xfrm>
            <a:off x="372343" y="2691612"/>
            <a:ext cx="4793671" cy="3778370"/>
          </a:xfrm>
          <a:prstGeom prst="rect">
            <a:avLst/>
          </a:prstGeom>
        </p:spPr>
      </p:pic>
      <p:sp>
        <p:nvSpPr>
          <p:cNvPr id="8" name="Rectangle 7"/>
          <p:cNvSpPr/>
          <p:nvPr/>
        </p:nvSpPr>
        <p:spPr>
          <a:xfrm>
            <a:off x="457199" y="6479325"/>
            <a:ext cx="4925291" cy="369332"/>
          </a:xfrm>
          <a:prstGeom prst="rect">
            <a:avLst/>
          </a:prstGeom>
        </p:spPr>
        <p:txBody>
          <a:bodyPr wrap="square">
            <a:spAutoFit/>
          </a:bodyPr>
          <a:lstStyle/>
          <a:p>
            <a:r>
              <a:rPr lang="en-GB" dirty="0">
                <a:solidFill>
                  <a:schemeClr val="bg1"/>
                </a:solidFill>
              </a:rPr>
              <a:t>Tracks leading from Edfu and from Koptos.</a:t>
            </a:r>
          </a:p>
        </p:txBody>
      </p:sp>
    </p:spTree>
    <p:extLst>
      <p:ext uri="{BB962C8B-B14F-4D97-AF65-F5344CB8AC3E}">
        <p14:creationId xmlns:p14="http://schemas.microsoft.com/office/powerpoint/2010/main" val="31172275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Evidence for Exchange</a:t>
            </a:r>
            <a:endParaRPr lang="en-GB" dirty="0">
              <a:solidFill>
                <a:schemeClr val="bg1"/>
              </a:solidFill>
            </a:endParaRPr>
          </a:p>
        </p:txBody>
      </p:sp>
      <p:sp>
        <p:nvSpPr>
          <p:cNvPr id="4" name="Content Placeholder 3"/>
          <p:cNvSpPr>
            <a:spLocks noGrp="1"/>
          </p:cNvSpPr>
          <p:nvPr>
            <p:ph sz="half" idx="1"/>
          </p:nvPr>
        </p:nvSpPr>
        <p:spPr>
          <a:xfrm>
            <a:off x="103031" y="1600200"/>
            <a:ext cx="4392769" cy="5148330"/>
          </a:xfrm>
        </p:spPr>
        <p:txBody>
          <a:bodyPr>
            <a:normAutofit fontScale="92500"/>
          </a:bodyPr>
          <a:lstStyle/>
          <a:p>
            <a:r>
              <a:rPr lang="en-GB" dirty="0" smtClean="0">
                <a:solidFill>
                  <a:schemeClr val="bg1"/>
                </a:solidFill>
              </a:rPr>
              <a:t>Evidence from Delos relating to incense and ivory trade.</a:t>
            </a:r>
          </a:p>
          <a:p>
            <a:endParaRPr lang="en-GB" sz="500" dirty="0">
              <a:solidFill>
                <a:schemeClr val="bg1"/>
              </a:solidFill>
            </a:endParaRPr>
          </a:p>
          <a:p>
            <a:r>
              <a:rPr lang="en-GB" dirty="0" smtClean="0">
                <a:solidFill>
                  <a:schemeClr val="bg1"/>
                </a:solidFill>
              </a:rPr>
              <a:t>Sacred </a:t>
            </a:r>
            <a:r>
              <a:rPr lang="en-GB" dirty="0">
                <a:solidFill>
                  <a:schemeClr val="bg1"/>
                </a:solidFill>
              </a:rPr>
              <a:t>animal necropolis at north </a:t>
            </a:r>
            <a:r>
              <a:rPr lang="en-GB" dirty="0" smtClean="0">
                <a:solidFill>
                  <a:schemeClr val="bg1"/>
                </a:solidFill>
              </a:rPr>
              <a:t>Saqqara.</a:t>
            </a:r>
          </a:p>
          <a:p>
            <a:pPr lvl="1"/>
            <a:r>
              <a:rPr lang="pt-BR" i="1" dirty="0">
                <a:solidFill>
                  <a:schemeClr val="bg1"/>
                </a:solidFill>
              </a:rPr>
              <a:t>Papio hamadryas anubis </a:t>
            </a:r>
            <a:r>
              <a:rPr lang="pt-BR" dirty="0">
                <a:solidFill>
                  <a:schemeClr val="bg1"/>
                </a:solidFill>
              </a:rPr>
              <a:t>(Olive Baboons</a:t>
            </a:r>
            <a:r>
              <a:rPr lang="pt-BR" dirty="0" smtClean="0">
                <a:solidFill>
                  <a:schemeClr val="bg1"/>
                </a:solidFill>
              </a:rPr>
              <a:t>)</a:t>
            </a:r>
          </a:p>
          <a:p>
            <a:pPr lvl="1"/>
            <a:r>
              <a:rPr lang="pt-BR" i="1" dirty="0">
                <a:solidFill>
                  <a:schemeClr val="bg1"/>
                </a:solidFill>
              </a:rPr>
              <a:t>Cercopithecus</a:t>
            </a:r>
            <a:r>
              <a:rPr lang="pt-BR" dirty="0">
                <a:solidFill>
                  <a:schemeClr val="bg1"/>
                </a:solidFill>
              </a:rPr>
              <a:t> (African green </a:t>
            </a:r>
            <a:r>
              <a:rPr lang="pt-BR" dirty="0" smtClean="0">
                <a:solidFill>
                  <a:schemeClr val="bg1"/>
                </a:solidFill>
              </a:rPr>
              <a:t>monkeys) </a:t>
            </a:r>
          </a:p>
          <a:p>
            <a:pPr lvl="1"/>
            <a:endParaRPr lang="pt-BR" sz="500" dirty="0">
              <a:solidFill>
                <a:schemeClr val="bg1"/>
              </a:solidFill>
            </a:endParaRPr>
          </a:p>
          <a:p>
            <a:r>
              <a:rPr lang="pt-BR" dirty="0">
                <a:solidFill>
                  <a:schemeClr val="bg1"/>
                </a:solidFill>
              </a:rPr>
              <a:t>Loan agreement relating to the Spice-Bearing </a:t>
            </a:r>
            <a:r>
              <a:rPr lang="pt-BR" dirty="0" smtClean="0">
                <a:solidFill>
                  <a:schemeClr val="bg1"/>
                </a:solidFill>
              </a:rPr>
              <a:t>(</a:t>
            </a:r>
            <a:r>
              <a:rPr lang="el-GR" dirty="0">
                <a:solidFill>
                  <a:schemeClr val="bg1"/>
                </a:solidFill>
              </a:rPr>
              <a:t>Ἀρωματόφορος) </a:t>
            </a:r>
            <a:r>
              <a:rPr lang="pt-BR" dirty="0" smtClean="0">
                <a:solidFill>
                  <a:schemeClr val="bg1"/>
                </a:solidFill>
              </a:rPr>
              <a:t>land.</a:t>
            </a:r>
            <a:endParaRPr lang="en-GB" dirty="0">
              <a:solidFill>
                <a:schemeClr val="bg1"/>
              </a:solidFill>
            </a:endParaRPr>
          </a:p>
        </p:txBody>
      </p:sp>
      <p:sp>
        <p:nvSpPr>
          <p:cNvPr id="5" name="Content Placeholder 4"/>
          <p:cNvSpPr>
            <a:spLocks noGrp="1"/>
          </p:cNvSpPr>
          <p:nvPr>
            <p:ph sz="half" idx="2"/>
          </p:nvPr>
        </p:nvSpPr>
        <p:spPr>
          <a:xfrm>
            <a:off x="4495800" y="1600200"/>
            <a:ext cx="4533900" cy="5257800"/>
          </a:xfrm>
        </p:spPr>
        <p:txBody>
          <a:bodyPr>
            <a:normAutofit fontScale="92500"/>
          </a:bodyPr>
          <a:lstStyle/>
          <a:p>
            <a:pPr marL="137160" indent="0">
              <a:buNone/>
            </a:pPr>
            <a:r>
              <a:rPr lang="en-GB" dirty="0">
                <a:solidFill>
                  <a:schemeClr val="bg1"/>
                </a:solidFill>
              </a:rPr>
              <a:t>“Sphinxes, </a:t>
            </a:r>
            <a:r>
              <a:rPr lang="en-GB" dirty="0" err="1">
                <a:solidFill>
                  <a:schemeClr val="bg1"/>
                </a:solidFill>
              </a:rPr>
              <a:t>dogheads</a:t>
            </a:r>
            <a:r>
              <a:rPr lang="en-GB" dirty="0">
                <a:solidFill>
                  <a:schemeClr val="bg1"/>
                </a:solidFill>
              </a:rPr>
              <a:t> and </a:t>
            </a:r>
            <a:r>
              <a:rPr lang="en-GB" dirty="0" err="1">
                <a:solidFill>
                  <a:schemeClr val="bg1"/>
                </a:solidFill>
              </a:rPr>
              <a:t>cepi</a:t>
            </a:r>
            <a:r>
              <a:rPr lang="en-GB" dirty="0">
                <a:solidFill>
                  <a:schemeClr val="bg1"/>
                </a:solidFill>
              </a:rPr>
              <a:t> are sent to Alexandria from the country of the Trogodytes and from Ethiopia. Sphinxes resemble the animals as depicted in pictures… they are mischievous and so receptive of systematic training that their gracefulness in everything causes amazement…” - </a:t>
            </a:r>
            <a:r>
              <a:rPr lang="en-GB" b="1" dirty="0">
                <a:solidFill>
                  <a:schemeClr val="bg1"/>
                </a:solidFill>
              </a:rPr>
              <a:t>Agatharchides 74a = Photius, </a:t>
            </a:r>
            <a:r>
              <a:rPr lang="en-GB" b="1" i="1" dirty="0">
                <a:solidFill>
                  <a:schemeClr val="bg1"/>
                </a:solidFill>
              </a:rPr>
              <a:t>Cod</a:t>
            </a:r>
            <a:r>
              <a:rPr lang="en-GB" b="1" dirty="0">
                <a:solidFill>
                  <a:schemeClr val="bg1"/>
                </a:solidFill>
              </a:rPr>
              <a:t>. 250.73, p.455b</a:t>
            </a:r>
            <a:r>
              <a:rPr lang="en-GB" dirty="0">
                <a:solidFill>
                  <a:schemeClr val="bg1"/>
                </a:solidFill>
              </a:rPr>
              <a:t>. </a:t>
            </a:r>
          </a:p>
        </p:txBody>
      </p:sp>
    </p:spTree>
    <p:extLst>
      <p:ext uri="{BB962C8B-B14F-4D97-AF65-F5344CB8AC3E}">
        <p14:creationId xmlns:p14="http://schemas.microsoft.com/office/powerpoint/2010/main" val="195772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Egypto</a:t>
            </a:r>
            <a:r>
              <a:rPr lang="en-GB" dirty="0" smtClean="0">
                <a:solidFill>
                  <a:schemeClr val="bg1"/>
                </a:solidFill>
              </a:rPr>
              <a:t>-Arabian Contact</a:t>
            </a:r>
            <a:endParaRPr lang="en-GB" dirty="0">
              <a:solidFill>
                <a:schemeClr val="bg1"/>
              </a:solidFill>
            </a:endParaRPr>
          </a:p>
        </p:txBody>
      </p:sp>
      <p:sp>
        <p:nvSpPr>
          <p:cNvPr id="4" name="Content Placeholder 3"/>
          <p:cNvSpPr>
            <a:spLocks noGrp="1"/>
          </p:cNvSpPr>
          <p:nvPr>
            <p:ph sz="half" idx="1"/>
          </p:nvPr>
        </p:nvSpPr>
        <p:spPr>
          <a:xfrm>
            <a:off x="0" y="1643731"/>
            <a:ext cx="4741718" cy="3206317"/>
          </a:xfrm>
        </p:spPr>
        <p:txBody>
          <a:bodyPr>
            <a:normAutofit fontScale="92500" lnSpcReduction="10000"/>
          </a:bodyPr>
          <a:lstStyle/>
          <a:p>
            <a:r>
              <a:rPr lang="en-GB" i="1" dirty="0">
                <a:solidFill>
                  <a:schemeClr val="bg1"/>
                </a:solidFill>
              </a:rPr>
              <a:t>P. </a:t>
            </a:r>
            <a:r>
              <a:rPr lang="en-GB" i="1" dirty="0" smtClean="0">
                <a:solidFill>
                  <a:schemeClr val="bg1"/>
                </a:solidFill>
              </a:rPr>
              <a:t>Cairo</a:t>
            </a:r>
            <a:r>
              <a:rPr lang="en-GB" dirty="0" smtClean="0">
                <a:solidFill>
                  <a:schemeClr val="bg1"/>
                </a:solidFill>
              </a:rPr>
              <a:t> </a:t>
            </a:r>
            <a:r>
              <a:rPr lang="en-GB" i="1" dirty="0" smtClean="0">
                <a:solidFill>
                  <a:schemeClr val="bg1"/>
                </a:solidFill>
              </a:rPr>
              <a:t>Zen</a:t>
            </a:r>
            <a:r>
              <a:rPr lang="en-GB" dirty="0" smtClean="0">
                <a:solidFill>
                  <a:schemeClr val="bg1"/>
                </a:solidFill>
              </a:rPr>
              <a:t>. </a:t>
            </a:r>
            <a:r>
              <a:rPr lang="en-GB" dirty="0">
                <a:solidFill>
                  <a:schemeClr val="bg1"/>
                </a:solidFill>
              </a:rPr>
              <a:t>59536 – “Minaean frankincense”.</a:t>
            </a:r>
          </a:p>
          <a:p>
            <a:endParaRPr lang="en-GB" sz="500" dirty="0">
              <a:solidFill>
                <a:schemeClr val="bg1"/>
              </a:solidFill>
            </a:endParaRPr>
          </a:p>
          <a:p>
            <a:r>
              <a:rPr lang="en-GB" dirty="0">
                <a:solidFill>
                  <a:schemeClr val="bg1"/>
                </a:solidFill>
              </a:rPr>
              <a:t>Zayd‘il bin Zayd - Memphis - importer of myrrh and calamus.</a:t>
            </a:r>
          </a:p>
          <a:p>
            <a:endParaRPr lang="en-GB" sz="500" dirty="0">
              <a:solidFill>
                <a:schemeClr val="bg1"/>
              </a:solidFill>
            </a:endParaRPr>
          </a:p>
          <a:p>
            <a:r>
              <a:rPr lang="en-GB" dirty="0">
                <a:solidFill>
                  <a:schemeClr val="bg1"/>
                </a:solidFill>
              </a:rPr>
              <a:t>Sabaean merchants – Larimnum - Agatharchides 5.103a + b. </a:t>
            </a:r>
          </a:p>
          <a:p>
            <a:endParaRPr lang="en-GB" dirty="0"/>
          </a:p>
        </p:txBody>
      </p:sp>
      <p:pic>
        <p:nvPicPr>
          <p:cNvPr id="6" name="Content Placeholder 5"/>
          <p:cNvPicPr>
            <a:picLocks noGrp="1" noChangeAspect="1"/>
          </p:cNvPicPr>
          <p:nvPr>
            <p:ph sz="half" idx="2"/>
          </p:nvPr>
        </p:nvPicPr>
        <p:blipFill>
          <a:blip r:embed="rId2"/>
          <a:stretch>
            <a:fillRect/>
          </a:stretch>
        </p:blipFill>
        <p:spPr>
          <a:xfrm>
            <a:off x="4887191" y="1449472"/>
            <a:ext cx="4038600" cy="3325212"/>
          </a:xfrm>
          <a:prstGeom prst="rect">
            <a:avLst/>
          </a:prstGeom>
        </p:spPr>
      </p:pic>
      <p:sp>
        <p:nvSpPr>
          <p:cNvPr id="8" name="Content Placeholder 2"/>
          <p:cNvSpPr txBox="1">
            <a:spLocks/>
          </p:cNvSpPr>
          <p:nvPr/>
        </p:nvSpPr>
        <p:spPr>
          <a:xfrm>
            <a:off x="0" y="4774684"/>
            <a:ext cx="9143999" cy="2083316"/>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Qana’ (Kane of the </a:t>
            </a:r>
            <a:r>
              <a:rPr lang="en-GB" i="1" dirty="0" smtClean="0">
                <a:solidFill>
                  <a:schemeClr val="bg1"/>
                </a:solidFill>
              </a:rPr>
              <a:t>PME</a:t>
            </a:r>
            <a:r>
              <a:rPr lang="en-GB" dirty="0" smtClean="0">
                <a:solidFill>
                  <a:schemeClr val="bg1"/>
                </a:solidFill>
              </a:rPr>
              <a:t>) – </a:t>
            </a:r>
            <a:r>
              <a:rPr lang="en-GB" dirty="0" err="1" smtClean="0">
                <a:solidFill>
                  <a:schemeClr val="bg1"/>
                </a:solidFill>
              </a:rPr>
              <a:t>Koan</a:t>
            </a:r>
            <a:r>
              <a:rPr lang="en-GB" dirty="0" smtClean="0">
                <a:solidFill>
                  <a:schemeClr val="bg1"/>
                </a:solidFill>
              </a:rPr>
              <a:t> amphorae.</a:t>
            </a:r>
          </a:p>
          <a:p>
            <a:endParaRPr lang="en-GB" sz="500" dirty="0" smtClean="0">
              <a:solidFill>
                <a:schemeClr val="bg1"/>
              </a:solidFill>
            </a:endParaRPr>
          </a:p>
          <a:p>
            <a:r>
              <a:rPr lang="en-GB" dirty="0" smtClean="0">
                <a:solidFill>
                  <a:schemeClr val="bg1"/>
                </a:solidFill>
              </a:rPr>
              <a:t>Khor Rori (Moscha Limen of the PME) imitations of the Athenian tetradrachmae (head/owl series).</a:t>
            </a:r>
          </a:p>
          <a:p>
            <a:endParaRPr lang="en-GB" sz="500" dirty="0" smtClean="0">
              <a:solidFill>
                <a:schemeClr val="bg1"/>
              </a:solidFill>
            </a:endParaRPr>
          </a:p>
          <a:p>
            <a:r>
              <a:rPr lang="en-GB" dirty="0" smtClean="0">
                <a:solidFill>
                  <a:schemeClr val="bg1"/>
                </a:solidFill>
              </a:rPr>
              <a:t>Bust of Athena found at Jabal al-Lawdh (c.3rd -2nd century BC). </a:t>
            </a:r>
            <a:endParaRPr lang="en-GB" dirty="0">
              <a:solidFill>
                <a:schemeClr val="bg1"/>
              </a:solidFill>
            </a:endParaRPr>
          </a:p>
        </p:txBody>
      </p:sp>
    </p:spTree>
    <p:extLst>
      <p:ext uri="{BB962C8B-B14F-4D97-AF65-F5344CB8AC3E}">
        <p14:creationId xmlns:p14="http://schemas.microsoft.com/office/powerpoint/2010/main" val="16510407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005" y="-200173"/>
            <a:ext cx="8229600" cy="1417638"/>
          </a:xfrm>
        </p:spPr>
        <p:txBody>
          <a:bodyPr/>
          <a:lstStyle/>
          <a:p>
            <a:r>
              <a:rPr lang="en-GB" dirty="0" smtClean="0">
                <a:solidFill>
                  <a:schemeClr val="bg1"/>
                </a:solidFill>
              </a:rPr>
              <a:t>Nodes</a:t>
            </a:r>
            <a:endParaRPr lang="en-GB" dirty="0">
              <a:solidFill>
                <a:schemeClr val="bg1"/>
              </a:solidFill>
            </a:endParaRPr>
          </a:p>
        </p:txBody>
      </p:sp>
      <p:sp>
        <p:nvSpPr>
          <p:cNvPr id="4" name="Content Placeholder 3"/>
          <p:cNvSpPr>
            <a:spLocks noGrp="1"/>
          </p:cNvSpPr>
          <p:nvPr>
            <p:ph sz="half" idx="1"/>
          </p:nvPr>
        </p:nvSpPr>
        <p:spPr>
          <a:xfrm>
            <a:off x="-1" y="2857499"/>
            <a:ext cx="3948545" cy="4000501"/>
          </a:xfrm>
        </p:spPr>
        <p:txBody>
          <a:bodyPr>
            <a:normAutofit fontScale="92500" lnSpcReduction="20000"/>
          </a:bodyPr>
          <a:lstStyle/>
          <a:p>
            <a:pPr marL="137160" indent="0">
              <a:buNone/>
            </a:pPr>
            <a:r>
              <a:rPr lang="en-GB" dirty="0">
                <a:solidFill>
                  <a:schemeClr val="bg1"/>
                </a:solidFill>
              </a:rPr>
              <a:t>“</a:t>
            </a:r>
            <a:r>
              <a:rPr lang="en-GB" dirty="0" err="1">
                <a:solidFill>
                  <a:schemeClr val="bg1"/>
                </a:solidFill>
              </a:rPr>
              <a:t>Eudaimon</a:t>
            </a:r>
            <a:r>
              <a:rPr lang="en-GB" dirty="0">
                <a:solidFill>
                  <a:schemeClr val="bg1"/>
                </a:solidFill>
              </a:rPr>
              <a:t> Arabia [prosperous Arabia], a full-fledged city in earlier days, was called </a:t>
            </a:r>
            <a:r>
              <a:rPr lang="en-GB" dirty="0" err="1">
                <a:solidFill>
                  <a:schemeClr val="bg1"/>
                </a:solidFill>
              </a:rPr>
              <a:t>Eudaimon</a:t>
            </a:r>
            <a:r>
              <a:rPr lang="en-GB" dirty="0">
                <a:solidFill>
                  <a:schemeClr val="bg1"/>
                </a:solidFill>
              </a:rPr>
              <a:t> when, since vessels from India did not go on to Egypt and those from Egypt did not dare sail to the places further on but came only this far, it used to receive cargoes from both…” – </a:t>
            </a:r>
            <a:r>
              <a:rPr lang="en-GB" b="1" i="1" dirty="0">
                <a:solidFill>
                  <a:schemeClr val="bg1"/>
                </a:solidFill>
              </a:rPr>
              <a:t>PME</a:t>
            </a:r>
            <a:r>
              <a:rPr lang="en-GB" b="1" dirty="0">
                <a:solidFill>
                  <a:schemeClr val="bg1"/>
                </a:solidFill>
              </a:rPr>
              <a:t> 26</a:t>
            </a:r>
            <a:r>
              <a:rPr lang="en-GB" dirty="0">
                <a:solidFill>
                  <a:schemeClr val="bg1"/>
                </a:solidFill>
              </a:rPr>
              <a:t>.</a:t>
            </a:r>
          </a:p>
          <a:p>
            <a:pPr marL="137160" indent="0">
              <a:buNone/>
            </a:pPr>
            <a:endParaRPr lang="en-GB" dirty="0">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4104409" y="2646431"/>
            <a:ext cx="4821383" cy="4024527"/>
          </a:xfrm>
          <a:prstGeom prst="rect">
            <a:avLst/>
          </a:prstGeom>
        </p:spPr>
      </p:pic>
      <p:sp>
        <p:nvSpPr>
          <p:cNvPr id="7" name="Donut 6"/>
          <p:cNvSpPr/>
          <p:nvPr/>
        </p:nvSpPr>
        <p:spPr>
          <a:xfrm>
            <a:off x="5496791" y="4655125"/>
            <a:ext cx="477981" cy="405247"/>
          </a:xfrm>
          <a:prstGeom prst="donut">
            <a:avLst>
              <a:gd name="adj" fmla="val 2778"/>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Donut 8"/>
          <p:cNvSpPr/>
          <p:nvPr/>
        </p:nvSpPr>
        <p:spPr>
          <a:xfrm>
            <a:off x="7138555" y="4755574"/>
            <a:ext cx="1153391" cy="384464"/>
          </a:xfrm>
          <a:prstGeom prst="donut">
            <a:avLst>
              <a:gd name="adj" fmla="val 2778"/>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Rectangle 9"/>
          <p:cNvSpPr/>
          <p:nvPr/>
        </p:nvSpPr>
        <p:spPr>
          <a:xfrm>
            <a:off x="207818" y="1039001"/>
            <a:ext cx="8717974" cy="1631216"/>
          </a:xfrm>
          <a:prstGeom prst="rect">
            <a:avLst/>
          </a:prstGeom>
        </p:spPr>
        <p:txBody>
          <a:bodyPr wrap="square">
            <a:spAutoFit/>
          </a:bodyPr>
          <a:lstStyle/>
          <a:p>
            <a:r>
              <a:rPr lang="en-GB" sz="2000" dirty="0">
                <a:solidFill>
                  <a:schemeClr val="bg1"/>
                </a:solidFill>
              </a:rPr>
              <a:t>“…Fortune Islands… In these islands one can see riding at anchor merchant vessels from neighbouring countries. Most of those encountered there are from the port Alexander built on the Indus River. Not a few, however, come from Persia and Carmania and the whole nearby region.” </a:t>
            </a:r>
            <a:r>
              <a:rPr lang="en-GB" sz="2000" b="1" dirty="0">
                <a:solidFill>
                  <a:schemeClr val="bg1"/>
                </a:solidFill>
              </a:rPr>
              <a:t>Agatharkhides</a:t>
            </a:r>
            <a:r>
              <a:rPr lang="en-GB" sz="2000" b="1" i="1" dirty="0">
                <a:solidFill>
                  <a:schemeClr val="bg1"/>
                </a:solidFill>
              </a:rPr>
              <a:t> </a:t>
            </a:r>
            <a:r>
              <a:rPr lang="en-GB" sz="2000" b="1" dirty="0">
                <a:solidFill>
                  <a:schemeClr val="bg1"/>
                </a:solidFill>
              </a:rPr>
              <a:t>5.105a = Photius, </a:t>
            </a:r>
            <a:r>
              <a:rPr lang="en-GB" sz="2000" b="1" i="1" dirty="0">
                <a:solidFill>
                  <a:schemeClr val="bg1"/>
                </a:solidFill>
              </a:rPr>
              <a:t>Cod</a:t>
            </a:r>
            <a:r>
              <a:rPr lang="en-GB" sz="2000" b="1" dirty="0">
                <a:solidFill>
                  <a:schemeClr val="bg1"/>
                </a:solidFill>
              </a:rPr>
              <a:t>. 250.103, 459b</a:t>
            </a:r>
            <a:r>
              <a:rPr lang="en-GB" sz="2000" dirty="0">
                <a:solidFill>
                  <a:schemeClr val="bg1"/>
                </a:solidFill>
              </a:rPr>
              <a:t>. </a:t>
            </a:r>
          </a:p>
        </p:txBody>
      </p:sp>
    </p:spTree>
    <p:extLst>
      <p:ext uri="{BB962C8B-B14F-4D97-AF65-F5344CB8AC3E}">
        <p14:creationId xmlns:p14="http://schemas.microsoft.com/office/powerpoint/2010/main" val="24612828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solidFill>
                  <a:schemeClr val="bg1"/>
                </a:solidFill>
              </a:rPr>
              <a:t>Discovery of the Monsoon?</a:t>
            </a:r>
            <a:endParaRPr lang="en-GB" b="1" dirty="0">
              <a:solidFill>
                <a:schemeClr val="bg1"/>
              </a:solidFill>
            </a:endParaRPr>
          </a:p>
        </p:txBody>
      </p:sp>
      <p:sp>
        <p:nvSpPr>
          <p:cNvPr id="3" name="Content Placeholder 2"/>
          <p:cNvSpPr>
            <a:spLocks noGrp="1"/>
          </p:cNvSpPr>
          <p:nvPr>
            <p:ph sz="half" idx="1"/>
          </p:nvPr>
        </p:nvSpPr>
        <p:spPr>
          <a:xfrm>
            <a:off x="0" y="903141"/>
            <a:ext cx="4210962" cy="3317947"/>
          </a:xfrm>
        </p:spPr>
        <p:txBody>
          <a:bodyPr>
            <a:normAutofit/>
          </a:bodyPr>
          <a:lstStyle/>
          <a:p>
            <a:r>
              <a:rPr lang="en-GB" dirty="0" err="1" smtClean="0">
                <a:solidFill>
                  <a:schemeClr val="bg1"/>
                </a:solidFill>
              </a:rPr>
              <a:t>Eudoxus</a:t>
            </a:r>
            <a:r>
              <a:rPr lang="en-GB" dirty="0" smtClean="0">
                <a:solidFill>
                  <a:schemeClr val="bg1"/>
                </a:solidFill>
              </a:rPr>
              <a:t> of </a:t>
            </a:r>
            <a:r>
              <a:rPr lang="en-GB" dirty="0" err="1" smtClean="0">
                <a:solidFill>
                  <a:schemeClr val="bg1"/>
                </a:solidFill>
              </a:rPr>
              <a:t>Cyzicus</a:t>
            </a:r>
            <a:r>
              <a:rPr lang="en-GB" dirty="0" smtClean="0">
                <a:solidFill>
                  <a:schemeClr val="bg1"/>
                </a:solidFill>
              </a:rPr>
              <a:t> - </a:t>
            </a:r>
            <a:r>
              <a:rPr lang="en-GB" b="1" dirty="0">
                <a:solidFill>
                  <a:schemeClr val="bg1"/>
                </a:solidFill>
              </a:rPr>
              <a:t>Strabo </a:t>
            </a:r>
            <a:r>
              <a:rPr lang="en-GB" b="1" i="1" dirty="0" smtClean="0">
                <a:solidFill>
                  <a:schemeClr val="bg1"/>
                </a:solidFill>
              </a:rPr>
              <a:t>Geog. </a:t>
            </a:r>
            <a:r>
              <a:rPr lang="en-GB" b="1" dirty="0" smtClean="0">
                <a:solidFill>
                  <a:schemeClr val="bg1"/>
                </a:solidFill>
              </a:rPr>
              <a:t>2.3.4-5</a:t>
            </a:r>
            <a:r>
              <a:rPr lang="en-GB" dirty="0" smtClean="0">
                <a:solidFill>
                  <a:schemeClr val="bg1"/>
                </a:solidFill>
              </a:rPr>
              <a:t>.</a:t>
            </a:r>
          </a:p>
          <a:p>
            <a:endParaRPr lang="en-GB" sz="100" dirty="0">
              <a:solidFill>
                <a:schemeClr val="bg1"/>
              </a:solidFill>
            </a:endParaRPr>
          </a:p>
          <a:p>
            <a:r>
              <a:rPr lang="en-GB" dirty="0" err="1" smtClean="0">
                <a:solidFill>
                  <a:schemeClr val="bg1"/>
                </a:solidFill>
              </a:rPr>
              <a:t>Hippalos</a:t>
            </a:r>
            <a:r>
              <a:rPr lang="en-GB" dirty="0">
                <a:solidFill>
                  <a:schemeClr val="bg1"/>
                </a:solidFill>
              </a:rPr>
              <a:t> - </a:t>
            </a:r>
            <a:r>
              <a:rPr lang="en-GB" b="1" i="1" dirty="0" smtClean="0">
                <a:solidFill>
                  <a:schemeClr val="bg1"/>
                </a:solidFill>
              </a:rPr>
              <a:t>PME</a:t>
            </a:r>
            <a:r>
              <a:rPr lang="en-GB" b="1" dirty="0" smtClean="0">
                <a:solidFill>
                  <a:schemeClr val="bg1"/>
                </a:solidFill>
              </a:rPr>
              <a:t> 57; </a:t>
            </a:r>
            <a:r>
              <a:rPr lang="en-GB" b="1" dirty="0">
                <a:solidFill>
                  <a:schemeClr val="bg1"/>
                </a:solidFill>
              </a:rPr>
              <a:t>Pliny </a:t>
            </a:r>
            <a:r>
              <a:rPr lang="en-GB" b="1" i="1" dirty="0">
                <a:solidFill>
                  <a:schemeClr val="bg1"/>
                </a:solidFill>
              </a:rPr>
              <a:t>NH</a:t>
            </a:r>
            <a:r>
              <a:rPr lang="en-GB" b="1" dirty="0">
                <a:solidFill>
                  <a:schemeClr val="bg1"/>
                </a:solidFill>
              </a:rPr>
              <a:t> 6.26.100, </a:t>
            </a:r>
            <a:r>
              <a:rPr lang="en-GB" b="1" dirty="0" smtClean="0">
                <a:solidFill>
                  <a:schemeClr val="bg1"/>
                </a:solidFill>
              </a:rPr>
              <a:t>104-05</a:t>
            </a:r>
            <a:r>
              <a:rPr lang="en-GB" dirty="0" smtClean="0">
                <a:solidFill>
                  <a:schemeClr val="bg1"/>
                </a:solidFill>
              </a:rPr>
              <a:t>.</a:t>
            </a:r>
          </a:p>
          <a:p>
            <a:endParaRPr lang="en-GB" sz="100" dirty="0">
              <a:solidFill>
                <a:schemeClr val="bg1"/>
              </a:solidFill>
            </a:endParaRPr>
          </a:p>
          <a:p>
            <a:r>
              <a:rPr lang="en-GB" dirty="0" smtClean="0">
                <a:solidFill>
                  <a:schemeClr val="bg1"/>
                </a:solidFill>
              </a:rPr>
              <a:t>Conspiracy of silence by Arab merchants?</a:t>
            </a:r>
          </a:p>
          <a:p>
            <a:endParaRPr lang="en-GB" sz="500" dirty="0">
              <a:solidFill>
                <a:schemeClr val="bg1"/>
              </a:solidFill>
            </a:endParaRPr>
          </a:p>
          <a:p>
            <a:pPr marL="0" indent="0">
              <a:buNone/>
            </a:pPr>
            <a:endParaRPr lang="en-GB" dirty="0"/>
          </a:p>
          <a:p>
            <a:pPr marL="0" indent="0">
              <a:buNone/>
            </a:pPr>
            <a:endParaRPr lang="en-GB" dirty="0"/>
          </a:p>
        </p:txBody>
      </p:sp>
      <p:pic>
        <p:nvPicPr>
          <p:cNvPr id="6" name="Content Placeholder 5"/>
          <p:cNvPicPr>
            <a:picLocks noGrp="1" noChangeAspect="1"/>
          </p:cNvPicPr>
          <p:nvPr>
            <p:ph sz="half" idx="2"/>
          </p:nvPr>
        </p:nvPicPr>
        <p:blipFill>
          <a:blip r:embed="rId2"/>
          <a:stretch>
            <a:fillRect/>
          </a:stretch>
        </p:blipFill>
        <p:spPr>
          <a:xfrm>
            <a:off x="1043608" y="4063985"/>
            <a:ext cx="7278960" cy="2701303"/>
          </a:xfrm>
          <a:prstGeom prst="rect">
            <a:avLst/>
          </a:prstGeom>
        </p:spPr>
      </p:pic>
      <p:sp>
        <p:nvSpPr>
          <p:cNvPr id="7" name="Rectangle 6"/>
          <p:cNvSpPr/>
          <p:nvPr/>
        </p:nvSpPr>
        <p:spPr>
          <a:xfrm>
            <a:off x="4210962" y="903141"/>
            <a:ext cx="4753526" cy="3000821"/>
          </a:xfrm>
          <a:prstGeom prst="rect">
            <a:avLst/>
          </a:prstGeom>
        </p:spPr>
        <p:txBody>
          <a:bodyPr wrap="square">
            <a:spAutoFit/>
          </a:bodyPr>
          <a:lstStyle/>
          <a:p>
            <a:r>
              <a:rPr lang="en-GB" sz="2100" dirty="0">
                <a:solidFill>
                  <a:schemeClr val="bg1"/>
                </a:solidFill>
              </a:rPr>
              <a:t>“The whole coastal route just described, from Kane and </a:t>
            </a:r>
            <a:r>
              <a:rPr lang="en-GB" sz="2100" dirty="0" err="1">
                <a:solidFill>
                  <a:schemeClr val="bg1"/>
                </a:solidFill>
              </a:rPr>
              <a:t>Eudaimon</a:t>
            </a:r>
            <a:r>
              <a:rPr lang="en-GB" sz="2100" dirty="0">
                <a:solidFill>
                  <a:schemeClr val="bg1"/>
                </a:solidFill>
              </a:rPr>
              <a:t> Arabia, men formerly used to sail over in small vessels, following the curves of the bay. The ship captain </a:t>
            </a:r>
            <a:r>
              <a:rPr lang="en-GB" sz="2100" dirty="0" err="1">
                <a:solidFill>
                  <a:schemeClr val="bg1"/>
                </a:solidFill>
              </a:rPr>
              <a:t>Hippalos</a:t>
            </a:r>
            <a:r>
              <a:rPr lang="en-GB" sz="2100" dirty="0">
                <a:solidFill>
                  <a:schemeClr val="bg1"/>
                </a:solidFill>
              </a:rPr>
              <a:t>, by plotting the location of the ports of trade and the configuration of the sea, was the first to discover the route over open water.” – </a:t>
            </a:r>
            <a:r>
              <a:rPr lang="en-GB" sz="2100" b="1" i="1" dirty="0">
                <a:solidFill>
                  <a:schemeClr val="bg1"/>
                </a:solidFill>
              </a:rPr>
              <a:t>PME </a:t>
            </a:r>
            <a:r>
              <a:rPr lang="en-GB" sz="2100" b="1" dirty="0">
                <a:solidFill>
                  <a:schemeClr val="bg1"/>
                </a:solidFill>
              </a:rPr>
              <a:t>57</a:t>
            </a:r>
            <a:r>
              <a:rPr lang="en-GB" sz="2100" dirty="0">
                <a:solidFill>
                  <a:schemeClr val="bg1"/>
                </a:solidFill>
              </a:rPr>
              <a:t>.</a:t>
            </a:r>
          </a:p>
        </p:txBody>
      </p:sp>
    </p:spTree>
    <p:extLst>
      <p:ext uri="{BB962C8B-B14F-4D97-AF65-F5344CB8AC3E}">
        <p14:creationId xmlns:p14="http://schemas.microsoft.com/office/powerpoint/2010/main" val="38373032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Roman Annexation of Egypt</a:t>
            </a:r>
            <a:endParaRPr lang="en-GB" dirty="0">
              <a:solidFill>
                <a:schemeClr val="bg1"/>
              </a:solidFill>
            </a:endParaRPr>
          </a:p>
        </p:txBody>
      </p:sp>
      <p:sp>
        <p:nvSpPr>
          <p:cNvPr id="4" name="Content Placeholder 3"/>
          <p:cNvSpPr>
            <a:spLocks noGrp="1"/>
          </p:cNvSpPr>
          <p:nvPr>
            <p:ph sz="half" idx="1"/>
          </p:nvPr>
        </p:nvSpPr>
        <p:spPr>
          <a:xfrm>
            <a:off x="103909" y="1600200"/>
            <a:ext cx="8738755" cy="5257800"/>
          </a:xfrm>
        </p:spPr>
        <p:txBody>
          <a:bodyPr>
            <a:normAutofit/>
          </a:bodyPr>
          <a:lstStyle/>
          <a:p>
            <a:r>
              <a:rPr lang="en-GB" dirty="0" smtClean="0">
                <a:solidFill>
                  <a:schemeClr val="bg1"/>
                </a:solidFill>
              </a:rPr>
              <a:t>“Roman</a:t>
            </a:r>
            <a:r>
              <a:rPr lang="en-GB" dirty="0">
                <a:solidFill>
                  <a:schemeClr val="bg1"/>
                </a:solidFill>
              </a:rPr>
              <a:t>” period began with Octavian’s (i.e. Augustus, who receives this title in 27 BC) annexation of Egypt in 30 </a:t>
            </a:r>
            <a:r>
              <a:rPr lang="en-GB" dirty="0" smtClean="0">
                <a:solidFill>
                  <a:schemeClr val="bg1"/>
                </a:solidFill>
              </a:rPr>
              <a:t>BC.</a:t>
            </a:r>
          </a:p>
          <a:p>
            <a:endParaRPr lang="en-GB" sz="500" dirty="0">
              <a:solidFill>
                <a:schemeClr val="bg1"/>
              </a:solidFill>
            </a:endParaRPr>
          </a:p>
          <a:p>
            <a:r>
              <a:rPr lang="en-GB" dirty="0" smtClean="0">
                <a:solidFill>
                  <a:schemeClr val="bg1"/>
                </a:solidFill>
              </a:rPr>
              <a:t>Participation by a range of ethic groups with the Roman Empire – Graeco-Egyptians, Italians, </a:t>
            </a:r>
            <a:r>
              <a:rPr lang="en-GB" dirty="0" err="1" smtClean="0">
                <a:solidFill>
                  <a:schemeClr val="bg1"/>
                </a:solidFill>
              </a:rPr>
              <a:t>Palymrenes</a:t>
            </a:r>
            <a:r>
              <a:rPr lang="en-GB" dirty="0" smtClean="0">
                <a:solidFill>
                  <a:schemeClr val="bg1"/>
                </a:solidFill>
              </a:rPr>
              <a:t>, etc. – along various other international merchants (Indian, Arabians, Persians, etc.)</a:t>
            </a:r>
          </a:p>
          <a:p>
            <a:endParaRPr lang="en-GB" sz="500" dirty="0">
              <a:solidFill>
                <a:schemeClr val="bg1"/>
              </a:solidFill>
            </a:endParaRPr>
          </a:p>
          <a:p>
            <a:r>
              <a:rPr lang="en-GB" dirty="0">
                <a:solidFill>
                  <a:schemeClr val="bg1"/>
                </a:solidFill>
              </a:rPr>
              <a:t>Muziris Papyrus (P. Vindob G 40822) - Verso mentions a consignment of ivory, cloth(?) and nard weighing 3.5 tons </a:t>
            </a:r>
            <a:r>
              <a:rPr lang="en-GB" dirty="0" smtClean="0">
                <a:solidFill>
                  <a:schemeClr val="bg1"/>
                </a:solidFill>
              </a:rPr>
              <a:t>– other goods possible including pepper and </a:t>
            </a:r>
            <a:r>
              <a:rPr lang="en-GB" dirty="0" err="1" smtClean="0">
                <a:solidFill>
                  <a:schemeClr val="bg1"/>
                </a:solidFill>
              </a:rPr>
              <a:t>malabathron</a:t>
            </a:r>
            <a:r>
              <a:rPr lang="en-GB" dirty="0" smtClean="0">
                <a:solidFill>
                  <a:schemeClr val="bg1"/>
                </a:solidFill>
              </a:rPr>
              <a:t> – total cargo about 9.3 million sestertii (equivalent) on value. </a:t>
            </a:r>
          </a:p>
          <a:p>
            <a:endParaRPr lang="en-GB" dirty="0">
              <a:solidFill>
                <a:schemeClr val="bg1"/>
              </a:solidFill>
            </a:endParaRPr>
          </a:p>
        </p:txBody>
      </p:sp>
    </p:spTree>
    <p:extLst>
      <p:ext uri="{BB962C8B-B14F-4D97-AF65-F5344CB8AC3E}">
        <p14:creationId xmlns:p14="http://schemas.microsoft.com/office/powerpoint/2010/main" val="22322411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340768"/>
          </a:xfrm>
        </p:spPr>
        <p:txBody>
          <a:bodyPr/>
          <a:lstStyle/>
          <a:p>
            <a:r>
              <a:rPr lang="en-GB" b="1" dirty="0" smtClean="0">
                <a:solidFill>
                  <a:schemeClr val="bg1"/>
                </a:solidFill>
              </a:rPr>
              <a:t>Ship Construction</a:t>
            </a:r>
            <a:endParaRPr lang="en-GB" b="1" dirty="0">
              <a:solidFill>
                <a:schemeClr val="bg1"/>
              </a:solidFill>
            </a:endParaRPr>
          </a:p>
        </p:txBody>
      </p:sp>
      <p:sp>
        <p:nvSpPr>
          <p:cNvPr id="4" name="Content Placeholder 3"/>
          <p:cNvSpPr>
            <a:spLocks noGrp="1"/>
          </p:cNvSpPr>
          <p:nvPr>
            <p:ph sz="half" idx="1"/>
          </p:nvPr>
        </p:nvSpPr>
        <p:spPr>
          <a:xfrm>
            <a:off x="107504" y="1125822"/>
            <a:ext cx="8784976" cy="1468760"/>
          </a:xfrm>
        </p:spPr>
        <p:txBody>
          <a:bodyPr>
            <a:normAutofit/>
          </a:bodyPr>
          <a:lstStyle/>
          <a:p>
            <a:r>
              <a:rPr lang="en-GB" sz="2200" dirty="0">
                <a:solidFill>
                  <a:schemeClr val="bg1"/>
                </a:solidFill>
              </a:rPr>
              <a:t>The square-rigged merchant </a:t>
            </a:r>
            <a:r>
              <a:rPr lang="en-GB" sz="2200" dirty="0" smtClean="0">
                <a:solidFill>
                  <a:schemeClr val="bg1"/>
                </a:solidFill>
              </a:rPr>
              <a:t>in </a:t>
            </a:r>
            <a:r>
              <a:rPr lang="en-GB" sz="2200" dirty="0">
                <a:solidFill>
                  <a:schemeClr val="bg1"/>
                </a:solidFill>
              </a:rPr>
              <a:t>the Mediterranean </a:t>
            </a:r>
            <a:r>
              <a:rPr lang="en-GB" sz="2200" dirty="0" smtClean="0">
                <a:solidFill>
                  <a:schemeClr val="bg1"/>
                </a:solidFill>
              </a:rPr>
              <a:t>- capacity </a:t>
            </a:r>
            <a:r>
              <a:rPr lang="en-GB" sz="2200" dirty="0">
                <a:solidFill>
                  <a:schemeClr val="bg1"/>
                </a:solidFill>
              </a:rPr>
              <a:t>from 75 to several hundred </a:t>
            </a:r>
            <a:r>
              <a:rPr lang="en-GB" sz="2200" dirty="0" smtClean="0">
                <a:solidFill>
                  <a:schemeClr val="bg1"/>
                </a:solidFill>
              </a:rPr>
              <a:t>tons (at extreme end 1000 tons).</a:t>
            </a:r>
          </a:p>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6579055"/>
            <a:ext cx="1878013" cy="280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ontent Placeholder 3"/>
          <p:cNvSpPr txBox="1">
            <a:spLocks/>
          </p:cNvSpPr>
          <p:nvPr/>
        </p:nvSpPr>
        <p:spPr>
          <a:xfrm>
            <a:off x="107504" y="1988840"/>
            <a:ext cx="5976664" cy="5076564"/>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sz="2600" dirty="0" smtClean="0">
                <a:solidFill>
                  <a:prstClr val="black"/>
                </a:solidFill>
              </a:rPr>
              <a:t>Shell </a:t>
            </a:r>
            <a:r>
              <a:rPr lang="en-GB" sz="2600" dirty="0">
                <a:solidFill>
                  <a:prstClr val="black"/>
                </a:solidFill>
              </a:rPr>
              <a:t>of planks held together by thousands of closely-set mortise-and-</a:t>
            </a:r>
            <a:r>
              <a:rPr lang="en-GB" sz="2600" dirty="0" err="1">
                <a:solidFill>
                  <a:prstClr val="black"/>
                </a:solidFill>
              </a:rPr>
              <a:t>tenon</a:t>
            </a:r>
            <a:r>
              <a:rPr lang="en-GB" sz="2600" dirty="0">
                <a:solidFill>
                  <a:prstClr val="black"/>
                </a:solidFill>
              </a:rPr>
              <a:t> joints, and sets of frames that were inserted </a:t>
            </a:r>
            <a:r>
              <a:rPr lang="en-GB" sz="2600" dirty="0" smtClean="0">
                <a:solidFill>
                  <a:prstClr val="black"/>
                </a:solidFill>
              </a:rPr>
              <a:t>afterwards</a:t>
            </a:r>
          </a:p>
          <a:p>
            <a:endParaRPr lang="en-GB" sz="900" dirty="0" smtClean="0">
              <a:solidFill>
                <a:prstClr val="black"/>
              </a:solidFill>
            </a:endParaRPr>
          </a:p>
          <a:p>
            <a:r>
              <a:rPr lang="en-GB" sz="2600" dirty="0" smtClean="0">
                <a:solidFill>
                  <a:prstClr val="black"/>
                </a:solidFill>
              </a:rPr>
              <a:t>Dimensions </a:t>
            </a:r>
            <a:r>
              <a:rPr lang="en-GB" sz="2600" dirty="0">
                <a:solidFill>
                  <a:prstClr val="black"/>
                </a:solidFill>
              </a:rPr>
              <a:t>of </a:t>
            </a:r>
            <a:r>
              <a:rPr lang="en-GB" sz="2600" dirty="0" smtClean="0">
                <a:solidFill>
                  <a:prstClr val="black"/>
                </a:solidFill>
              </a:rPr>
              <a:t>harbour </a:t>
            </a:r>
            <a:r>
              <a:rPr lang="en-GB" sz="2600" dirty="0">
                <a:solidFill>
                  <a:prstClr val="black"/>
                </a:solidFill>
              </a:rPr>
              <a:t>at </a:t>
            </a:r>
            <a:r>
              <a:rPr lang="en-GB" sz="2600" dirty="0" smtClean="0">
                <a:solidFill>
                  <a:prstClr val="black"/>
                </a:solidFill>
              </a:rPr>
              <a:t>Berenike - 19-22 </a:t>
            </a:r>
            <a:r>
              <a:rPr lang="en-GB" sz="2600" dirty="0">
                <a:solidFill>
                  <a:prstClr val="black"/>
                </a:solidFill>
              </a:rPr>
              <a:t>m wide and up to </a:t>
            </a:r>
            <a:r>
              <a:rPr lang="en-GB" sz="2600" dirty="0" smtClean="0">
                <a:solidFill>
                  <a:prstClr val="black"/>
                </a:solidFill>
              </a:rPr>
              <a:t>60-61 </a:t>
            </a:r>
            <a:r>
              <a:rPr lang="en-GB" sz="2600" dirty="0">
                <a:solidFill>
                  <a:prstClr val="black"/>
                </a:solidFill>
              </a:rPr>
              <a:t>m in </a:t>
            </a:r>
            <a:r>
              <a:rPr lang="en-GB" sz="2600" dirty="0" smtClean="0">
                <a:solidFill>
                  <a:prstClr val="black"/>
                </a:solidFill>
              </a:rPr>
              <a:t>length.</a:t>
            </a:r>
          </a:p>
          <a:p>
            <a:endParaRPr lang="en-GB" sz="900" dirty="0">
              <a:solidFill>
                <a:prstClr val="black"/>
              </a:solidFill>
            </a:endParaRPr>
          </a:p>
          <a:p>
            <a:r>
              <a:rPr lang="en-GB" sz="2600" dirty="0" smtClean="0">
                <a:solidFill>
                  <a:prstClr val="black"/>
                </a:solidFill>
              </a:rPr>
              <a:t>Brail-rings</a:t>
            </a:r>
            <a:r>
              <a:rPr lang="en-GB" sz="2600" dirty="0">
                <a:solidFill>
                  <a:prstClr val="black"/>
                </a:solidFill>
              </a:rPr>
              <a:t>, a deadeye, various sheaves from rigging-blocks, and several fragments of sailcloth - S/S </a:t>
            </a:r>
            <a:r>
              <a:rPr lang="en-GB" sz="2600" dirty="0" smtClean="0">
                <a:solidFill>
                  <a:prstClr val="black"/>
                </a:solidFill>
              </a:rPr>
              <a:t>(Egyptian) and </a:t>
            </a:r>
            <a:r>
              <a:rPr lang="en-GB" sz="2600" dirty="0">
                <a:solidFill>
                  <a:prstClr val="black"/>
                </a:solidFill>
              </a:rPr>
              <a:t>Z/Z (Indian) </a:t>
            </a:r>
            <a:r>
              <a:rPr lang="en-GB" sz="2600" dirty="0" smtClean="0">
                <a:solidFill>
                  <a:prstClr val="black"/>
                </a:solidFill>
              </a:rPr>
              <a:t>material.</a:t>
            </a:r>
          </a:p>
          <a:p>
            <a:endParaRPr lang="en-GB" sz="900" dirty="0">
              <a:solidFill>
                <a:prstClr val="black"/>
              </a:solidFill>
            </a:endParaRPr>
          </a:p>
          <a:p>
            <a:r>
              <a:rPr lang="en-GB" sz="2600" i="1" dirty="0">
                <a:solidFill>
                  <a:prstClr val="black"/>
                </a:solidFill>
              </a:rPr>
              <a:t>O. </a:t>
            </a:r>
            <a:r>
              <a:rPr lang="en-GB" sz="2600" i="1" dirty="0" err="1">
                <a:solidFill>
                  <a:prstClr val="black"/>
                </a:solidFill>
              </a:rPr>
              <a:t>Krok</a:t>
            </a:r>
            <a:r>
              <a:rPr lang="en-GB" sz="2600" i="1" dirty="0">
                <a:solidFill>
                  <a:prstClr val="black"/>
                </a:solidFill>
              </a:rPr>
              <a:t>. 41 </a:t>
            </a:r>
            <a:r>
              <a:rPr lang="en-GB" sz="2600" dirty="0" smtClean="0">
                <a:solidFill>
                  <a:prstClr val="black"/>
                </a:solidFill>
              </a:rPr>
              <a:t>– wagon with shipbuilding wood.</a:t>
            </a:r>
          </a:p>
          <a:p>
            <a:endParaRPr lang="en-GB" sz="900" i="1" dirty="0">
              <a:solidFill>
                <a:prstClr val="black"/>
              </a:solidFill>
            </a:endParaRPr>
          </a:p>
          <a:p>
            <a:r>
              <a:rPr lang="en-GB" sz="2600" dirty="0">
                <a:solidFill>
                  <a:prstClr val="black"/>
                </a:solidFill>
              </a:rPr>
              <a:t>Koptos Tariff - tolls paid by shipbuilders’ servants and </a:t>
            </a:r>
            <a:r>
              <a:rPr lang="en-GB" sz="2600" dirty="0" smtClean="0">
                <a:solidFill>
                  <a:prstClr val="black"/>
                </a:solidFill>
              </a:rPr>
              <a:t>artisans – also on </a:t>
            </a:r>
            <a:r>
              <a:rPr lang="en-GB" sz="2600" dirty="0">
                <a:solidFill>
                  <a:prstClr val="black"/>
                </a:solidFill>
              </a:rPr>
              <a:t>components such as masts and </a:t>
            </a:r>
            <a:r>
              <a:rPr lang="en-GB" sz="2600" dirty="0" smtClean="0">
                <a:solidFill>
                  <a:prstClr val="black"/>
                </a:solidFill>
              </a:rPr>
              <a:t>yardarms. </a:t>
            </a:r>
          </a:p>
          <a:p>
            <a:endParaRPr lang="en-GB" sz="2600" dirty="0">
              <a:solidFill>
                <a:prstClr val="black"/>
              </a:solidFill>
            </a:endParaRPr>
          </a:p>
          <a:p>
            <a:endParaRPr lang="en-GB" sz="2600" dirty="0" smtClean="0">
              <a:solidFill>
                <a:prstClr val="black"/>
              </a:solidFill>
            </a:endParaRPr>
          </a:p>
        </p:txBody>
      </p:sp>
      <p:pic>
        <p:nvPicPr>
          <p:cNvPr id="2050" name="Picture 2"/>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2454" t="32245" r="14578" b="10499"/>
          <a:stretch/>
        </p:blipFill>
        <p:spPr bwMode="auto">
          <a:xfrm>
            <a:off x="6012160" y="2060848"/>
            <a:ext cx="2978428" cy="44913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31708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939784"/>
          </a:xfrm>
        </p:spPr>
        <p:txBody>
          <a:bodyPr/>
          <a:lstStyle/>
          <a:p>
            <a:r>
              <a:rPr lang="en-GB" b="1" dirty="0" smtClean="0">
                <a:solidFill>
                  <a:schemeClr val="bg1"/>
                </a:solidFill>
              </a:rPr>
              <a:t>Imports into the Mediterranean</a:t>
            </a:r>
            <a:endParaRPr lang="en-GB" b="1" dirty="0">
              <a:solidFill>
                <a:schemeClr val="bg1"/>
              </a:solidFill>
            </a:endParaRPr>
          </a:p>
        </p:txBody>
      </p:sp>
      <p:sp>
        <p:nvSpPr>
          <p:cNvPr id="6" name="Content Placeholder 5"/>
          <p:cNvSpPr>
            <a:spLocks noGrp="1"/>
          </p:cNvSpPr>
          <p:nvPr>
            <p:ph sz="half" idx="2"/>
          </p:nvPr>
        </p:nvSpPr>
        <p:spPr>
          <a:xfrm>
            <a:off x="107503" y="1214422"/>
            <a:ext cx="7056783" cy="4086786"/>
          </a:xfrm>
        </p:spPr>
        <p:txBody>
          <a:bodyPr/>
          <a:lstStyle/>
          <a:p>
            <a:r>
              <a:rPr lang="en-GB" dirty="0" smtClean="0">
                <a:solidFill>
                  <a:schemeClr val="bg1"/>
                </a:solidFill>
              </a:rPr>
              <a:t>A variety of different products imported from bulkier goods to low weight high value items.</a:t>
            </a:r>
          </a:p>
          <a:p>
            <a:r>
              <a:rPr lang="en-GB" dirty="0" smtClean="0">
                <a:solidFill>
                  <a:schemeClr val="bg1"/>
                </a:solidFill>
              </a:rPr>
              <a:t>Spices and aromatics – pepper (esp. </a:t>
            </a:r>
            <a:r>
              <a:rPr lang="en-GB" dirty="0">
                <a:solidFill>
                  <a:schemeClr val="bg1"/>
                </a:solidFill>
              </a:rPr>
              <a:t>b</a:t>
            </a:r>
            <a:r>
              <a:rPr lang="en-GB" dirty="0" smtClean="0">
                <a:solidFill>
                  <a:schemeClr val="bg1"/>
                </a:solidFill>
              </a:rPr>
              <a:t>lack), cassia, frankincense, nard.</a:t>
            </a:r>
          </a:p>
          <a:p>
            <a:r>
              <a:rPr lang="en-GB" dirty="0" smtClean="0">
                <a:solidFill>
                  <a:schemeClr val="bg1"/>
                </a:solidFill>
              </a:rPr>
              <a:t>Textiles – silks, </a:t>
            </a:r>
            <a:r>
              <a:rPr lang="en-GB" dirty="0" err="1" smtClean="0">
                <a:solidFill>
                  <a:schemeClr val="bg1"/>
                </a:solidFill>
              </a:rPr>
              <a:t>Seric</a:t>
            </a:r>
            <a:r>
              <a:rPr lang="en-GB" dirty="0" smtClean="0">
                <a:solidFill>
                  <a:schemeClr val="bg1"/>
                </a:solidFill>
              </a:rPr>
              <a:t> skins, cotton cloth.</a:t>
            </a:r>
          </a:p>
          <a:p>
            <a:r>
              <a:rPr lang="en-GB" dirty="0" smtClean="0">
                <a:solidFill>
                  <a:schemeClr val="bg1"/>
                </a:solidFill>
              </a:rPr>
              <a:t>Precious gems – beryl, opal.</a:t>
            </a:r>
          </a:p>
          <a:p>
            <a:r>
              <a:rPr lang="en-GB" dirty="0" smtClean="0">
                <a:solidFill>
                  <a:schemeClr val="bg1"/>
                </a:solidFill>
              </a:rPr>
              <a:t>Woods – teak, ebony.</a:t>
            </a:r>
          </a:p>
          <a:p>
            <a:r>
              <a:rPr lang="en-GB" dirty="0" smtClean="0">
                <a:solidFill>
                  <a:schemeClr val="bg1"/>
                </a:solidFill>
              </a:rPr>
              <a:t>Animals (exotic pets and food)</a:t>
            </a:r>
          </a:p>
          <a:p>
            <a:r>
              <a:rPr lang="en-GB" dirty="0" smtClean="0">
                <a:solidFill>
                  <a:schemeClr val="bg1"/>
                </a:solidFill>
              </a:rPr>
              <a:t>Slaves</a:t>
            </a:r>
            <a:endParaRPr lang="en-GB" dirty="0">
              <a:solidFill>
                <a:schemeClr val="bg1"/>
              </a:solidFill>
            </a:endParaRPr>
          </a:p>
        </p:txBody>
      </p:sp>
      <p:pic>
        <p:nvPicPr>
          <p:cNvPr id="5" name="Content Placeholder 4" descr="black-pepper.jpg"/>
          <p:cNvPicPr>
            <a:picLocks noGrp="1" noChangeAspect="1"/>
          </p:cNvPicPr>
          <p:nvPr>
            <p:ph sz="quarter" idx="4"/>
          </p:nvPr>
        </p:nvPicPr>
        <p:blipFill rotWithShape="1">
          <a:blip r:embed="rId2" cstate="print"/>
          <a:srcRect t="8069" r="3854"/>
          <a:stretch/>
        </p:blipFill>
        <p:spPr>
          <a:xfrm>
            <a:off x="7164287" y="1484784"/>
            <a:ext cx="1800201" cy="1429900"/>
          </a:xfrm>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7812" y="5229200"/>
            <a:ext cx="1217078" cy="11807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5831" r="3629"/>
          <a:stretch/>
        </p:blipFill>
        <p:spPr bwMode="auto">
          <a:xfrm>
            <a:off x="7164289" y="3068414"/>
            <a:ext cx="1800200" cy="36729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83140" y="4797152"/>
            <a:ext cx="2736304" cy="175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3"/>
          <p:cNvPicPr>
            <a:picLocks noChangeAspect="1" noChangeArrowheads="1"/>
          </p:cNvPicPr>
          <p:nvPr/>
        </p:nvPicPr>
        <p:blipFill rotWithShape="1">
          <a:blip r:embed="rId6">
            <a:extLst>
              <a:ext uri="{28A0092B-C50C-407E-A947-70E740481C1C}">
                <a14:useLocalDpi xmlns:a14="http://schemas.microsoft.com/office/drawing/2010/main" val="0"/>
              </a:ext>
            </a:extLst>
          </a:blip>
          <a:srcRect l="7933" r="9279"/>
          <a:stretch/>
        </p:blipFill>
        <p:spPr bwMode="auto">
          <a:xfrm>
            <a:off x="2928390" y="5229200"/>
            <a:ext cx="1224137" cy="11559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3528811" y="6590955"/>
            <a:ext cx="4030693" cy="246221"/>
          </a:xfrm>
          <a:prstGeom prst="rect">
            <a:avLst/>
          </a:prstGeom>
        </p:spPr>
        <p:txBody>
          <a:bodyPr wrap="square">
            <a:spAutoFit/>
          </a:bodyPr>
          <a:lstStyle/>
          <a:p>
            <a:pPr algn="ctr"/>
            <a:r>
              <a:rPr lang="en-GB" sz="1000" dirty="0" smtClean="0">
                <a:solidFill>
                  <a:schemeClr val="bg1"/>
                </a:solidFill>
              </a:rPr>
              <a:t>Peacock Mosaic – Antioch – Worchester Art Museum</a:t>
            </a:r>
            <a:endParaRPr lang="en-GB" sz="1000" dirty="0">
              <a:solidFill>
                <a:schemeClr val="bg1"/>
              </a:solidFill>
            </a:endParaRPr>
          </a:p>
        </p:txBody>
      </p:sp>
      <p:sp>
        <p:nvSpPr>
          <p:cNvPr id="12" name="Rectangle 11"/>
          <p:cNvSpPr/>
          <p:nvPr/>
        </p:nvSpPr>
        <p:spPr>
          <a:xfrm>
            <a:off x="2902280" y="6409799"/>
            <a:ext cx="1396603" cy="400110"/>
          </a:xfrm>
          <a:prstGeom prst="rect">
            <a:avLst/>
          </a:prstGeom>
        </p:spPr>
        <p:txBody>
          <a:bodyPr wrap="square">
            <a:spAutoFit/>
          </a:bodyPr>
          <a:lstStyle/>
          <a:p>
            <a:r>
              <a:rPr lang="en-GB" sz="1000" dirty="0">
                <a:solidFill>
                  <a:schemeClr val="bg1"/>
                </a:solidFill>
                <a:ea typeface="Calibri"/>
                <a:cs typeface="Times New Roman"/>
              </a:rPr>
              <a:t>Frankincense </a:t>
            </a:r>
            <a:r>
              <a:rPr lang="en-GB" sz="1000" dirty="0" smtClean="0">
                <a:solidFill>
                  <a:schemeClr val="bg1"/>
                </a:solidFill>
                <a:ea typeface="Calibri"/>
                <a:cs typeface="Times New Roman"/>
              </a:rPr>
              <a:t> -   </a:t>
            </a:r>
          </a:p>
          <a:p>
            <a:r>
              <a:rPr lang="en-GB" sz="1000" i="1" dirty="0" err="1" smtClean="0">
                <a:solidFill>
                  <a:schemeClr val="bg1"/>
                </a:solidFill>
                <a:ea typeface="Calibri"/>
                <a:cs typeface="Times New Roman"/>
              </a:rPr>
              <a:t>Boswellia</a:t>
            </a:r>
            <a:r>
              <a:rPr lang="en-GB" sz="1000" i="1" dirty="0" smtClean="0">
                <a:solidFill>
                  <a:schemeClr val="bg1"/>
                </a:solidFill>
                <a:ea typeface="Calibri"/>
                <a:cs typeface="Times New Roman"/>
              </a:rPr>
              <a:t> </a:t>
            </a:r>
            <a:r>
              <a:rPr lang="en-GB" sz="1000" i="1" dirty="0">
                <a:solidFill>
                  <a:schemeClr val="bg1"/>
                </a:solidFill>
                <a:ea typeface="Calibri"/>
                <a:cs typeface="Times New Roman"/>
              </a:rPr>
              <a:t>Sacra</a:t>
            </a:r>
            <a:r>
              <a:rPr lang="en-GB" sz="1000" dirty="0">
                <a:solidFill>
                  <a:schemeClr val="bg1"/>
                </a:solidFill>
                <a:ea typeface="Calibri"/>
                <a:cs typeface="Times New Roman"/>
              </a:rPr>
              <a:t> </a:t>
            </a:r>
            <a:endParaRPr lang="en-GB" sz="1000" dirty="0">
              <a:solidFill>
                <a:schemeClr val="bg1"/>
              </a:solidFill>
            </a:endParaRPr>
          </a:p>
        </p:txBody>
      </p:sp>
      <p:sp>
        <p:nvSpPr>
          <p:cNvPr id="13" name="Rectangle 12"/>
          <p:cNvSpPr/>
          <p:nvPr/>
        </p:nvSpPr>
        <p:spPr>
          <a:xfrm>
            <a:off x="342255" y="6422965"/>
            <a:ext cx="1056700" cy="400110"/>
          </a:xfrm>
          <a:prstGeom prst="rect">
            <a:avLst/>
          </a:prstGeom>
        </p:spPr>
        <p:txBody>
          <a:bodyPr wrap="none">
            <a:spAutoFit/>
          </a:bodyPr>
          <a:lstStyle/>
          <a:p>
            <a:r>
              <a:rPr lang="en-GB" sz="1000" dirty="0">
                <a:solidFill>
                  <a:schemeClr val="bg1"/>
                </a:solidFill>
              </a:rPr>
              <a:t>Black Pepper – </a:t>
            </a:r>
            <a:endParaRPr lang="en-GB" sz="1000" dirty="0" smtClean="0">
              <a:solidFill>
                <a:schemeClr val="bg1"/>
              </a:solidFill>
            </a:endParaRPr>
          </a:p>
          <a:p>
            <a:r>
              <a:rPr lang="en-GB" sz="1000" i="1" dirty="0" smtClean="0">
                <a:solidFill>
                  <a:schemeClr val="bg1"/>
                </a:solidFill>
              </a:rPr>
              <a:t>Piper </a:t>
            </a:r>
            <a:r>
              <a:rPr lang="en-GB" sz="1000" i="1" dirty="0" err="1">
                <a:solidFill>
                  <a:schemeClr val="bg1"/>
                </a:solidFill>
              </a:rPr>
              <a:t>Nigrum</a:t>
            </a:r>
            <a:endParaRPr lang="en-GB" sz="1000" i="1" dirty="0">
              <a:solidFill>
                <a:schemeClr val="bg1"/>
              </a:solidFill>
            </a:endParaRPr>
          </a:p>
        </p:txBody>
      </p:sp>
      <p:pic>
        <p:nvPicPr>
          <p:cNvPr id="14"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26007" y="5229200"/>
            <a:ext cx="1429962" cy="1180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Rectangle 14"/>
          <p:cNvSpPr/>
          <p:nvPr/>
        </p:nvSpPr>
        <p:spPr>
          <a:xfrm>
            <a:off x="1454443" y="6409799"/>
            <a:ext cx="1419401" cy="400110"/>
          </a:xfrm>
          <a:prstGeom prst="rect">
            <a:avLst/>
          </a:prstGeom>
        </p:spPr>
        <p:txBody>
          <a:bodyPr wrap="square">
            <a:spAutoFit/>
          </a:bodyPr>
          <a:lstStyle/>
          <a:p>
            <a:r>
              <a:rPr lang="en-GB" sz="1000" dirty="0">
                <a:solidFill>
                  <a:schemeClr val="bg1"/>
                </a:solidFill>
              </a:rPr>
              <a:t>Cassia </a:t>
            </a:r>
            <a:r>
              <a:rPr lang="en-GB" sz="1000" dirty="0" smtClean="0">
                <a:solidFill>
                  <a:schemeClr val="bg1"/>
                </a:solidFill>
              </a:rPr>
              <a:t>– </a:t>
            </a:r>
          </a:p>
          <a:p>
            <a:r>
              <a:rPr lang="en-GB" sz="1000" i="1" dirty="0" err="1" smtClean="0">
                <a:solidFill>
                  <a:schemeClr val="bg1"/>
                </a:solidFill>
              </a:rPr>
              <a:t>Cinnamomum</a:t>
            </a:r>
            <a:r>
              <a:rPr lang="en-GB" sz="1000" i="1" dirty="0" smtClean="0">
                <a:solidFill>
                  <a:schemeClr val="bg1"/>
                </a:solidFill>
              </a:rPr>
              <a:t> </a:t>
            </a:r>
            <a:r>
              <a:rPr lang="en-GB" sz="1000" i="1" dirty="0">
                <a:solidFill>
                  <a:schemeClr val="bg1"/>
                </a:solidFill>
              </a:rPr>
              <a:t>cassia </a:t>
            </a:r>
          </a:p>
        </p:txBody>
      </p:sp>
      <p:pic>
        <p:nvPicPr>
          <p:cNvPr id="16"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04048" y="3356992"/>
            <a:ext cx="2015396" cy="13411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83893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Exports from the Mediterranean</a:t>
            </a:r>
            <a:endParaRPr lang="en-GB" b="1" dirty="0">
              <a:solidFill>
                <a:schemeClr val="bg1"/>
              </a:solidFill>
            </a:endParaRPr>
          </a:p>
        </p:txBody>
      </p:sp>
      <p:sp>
        <p:nvSpPr>
          <p:cNvPr id="4" name="Content Placeholder 3"/>
          <p:cNvSpPr>
            <a:spLocks noGrp="1"/>
          </p:cNvSpPr>
          <p:nvPr>
            <p:ph sz="half" idx="2"/>
          </p:nvPr>
        </p:nvSpPr>
        <p:spPr>
          <a:xfrm>
            <a:off x="107504" y="1417638"/>
            <a:ext cx="5688632" cy="4340237"/>
          </a:xfrm>
        </p:spPr>
        <p:txBody>
          <a:bodyPr>
            <a:normAutofit/>
          </a:bodyPr>
          <a:lstStyle/>
          <a:p>
            <a:r>
              <a:rPr lang="en-GB" dirty="0" smtClean="0">
                <a:solidFill>
                  <a:schemeClr val="bg1"/>
                </a:solidFill>
              </a:rPr>
              <a:t>Mixed types of goods.</a:t>
            </a:r>
          </a:p>
          <a:p>
            <a:r>
              <a:rPr lang="en-GB" dirty="0" smtClean="0">
                <a:solidFill>
                  <a:schemeClr val="bg1"/>
                </a:solidFill>
              </a:rPr>
              <a:t>Heavy/bulky items – non-precious metals, e.g. copper.</a:t>
            </a:r>
          </a:p>
          <a:p>
            <a:r>
              <a:rPr lang="en-GB" dirty="0" smtClean="0">
                <a:solidFill>
                  <a:schemeClr val="bg1"/>
                </a:solidFill>
              </a:rPr>
              <a:t>Crafted goods – bronze-wares, glass, reworked imports (silk!).</a:t>
            </a:r>
          </a:p>
          <a:p>
            <a:r>
              <a:rPr lang="en-GB" dirty="0" smtClean="0">
                <a:solidFill>
                  <a:schemeClr val="bg1"/>
                </a:solidFill>
              </a:rPr>
              <a:t>Foodstuffs and drink – wine, olive oil, maybe </a:t>
            </a:r>
            <a:r>
              <a:rPr lang="en-GB" dirty="0" err="1" smtClean="0">
                <a:solidFill>
                  <a:schemeClr val="bg1"/>
                </a:solidFill>
              </a:rPr>
              <a:t>garum</a:t>
            </a:r>
            <a:r>
              <a:rPr lang="en-GB" dirty="0" smtClean="0">
                <a:solidFill>
                  <a:schemeClr val="bg1"/>
                </a:solidFill>
              </a:rPr>
              <a:t>?</a:t>
            </a:r>
          </a:p>
          <a:p>
            <a:r>
              <a:rPr lang="en-GB" dirty="0" smtClean="0">
                <a:solidFill>
                  <a:schemeClr val="bg1"/>
                </a:solidFill>
              </a:rPr>
              <a:t>Mediterranean red coral.</a:t>
            </a:r>
          </a:p>
          <a:p>
            <a:r>
              <a:rPr lang="en-GB" dirty="0" smtClean="0">
                <a:solidFill>
                  <a:schemeClr val="bg1"/>
                </a:solidFill>
              </a:rPr>
              <a:t>Gold and silver crafted wares.</a:t>
            </a:r>
          </a:p>
          <a:p>
            <a:r>
              <a:rPr lang="en-GB" dirty="0" err="1" smtClean="0">
                <a:solidFill>
                  <a:schemeClr val="bg1"/>
                </a:solidFill>
              </a:rPr>
              <a:t>Peridot</a:t>
            </a:r>
            <a:r>
              <a:rPr lang="en-GB" dirty="0">
                <a:solidFill>
                  <a:schemeClr val="bg1"/>
                </a:solidFill>
              </a:rPr>
              <a:t> (</a:t>
            </a:r>
            <a:r>
              <a:rPr lang="en-GB" i="1" dirty="0" err="1" smtClean="0">
                <a:solidFill>
                  <a:schemeClr val="bg1"/>
                </a:solidFill>
              </a:rPr>
              <a:t>chrysolithon</a:t>
            </a:r>
            <a:r>
              <a:rPr lang="en-GB" i="1" dirty="0">
                <a:solidFill>
                  <a:schemeClr val="bg1"/>
                </a:solidFill>
              </a:rPr>
              <a:t> </a:t>
            </a:r>
            <a:r>
              <a:rPr lang="en-GB" dirty="0">
                <a:solidFill>
                  <a:schemeClr val="bg1"/>
                </a:solidFill>
              </a:rPr>
              <a:t>/ </a:t>
            </a:r>
            <a:r>
              <a:rPr lang="en-GB" i="1" dirty="0" err="1" smtClean="0">
                <a:solidFill>
                  <a:schemeClr val="bg1"/>
                </a:solidFill>
              </a:rPr>
              <a:t>topazos</a:t>
            </a:r>
            <a:r>
              <a:rPr lang="en-GB" dirty="0" smtClean="0">
                <a:solidFill>
                  <a:schemeClr val="bg1"/>
                </a:solidFill>
              </a:rPr>
              <a:t>)</a:t>
            </a:r>
          </a:p>
          <a:p>
            <a:endParaRPr lang="en-GB" dirty="0" smtClean="0"/>
          </a:p>
          <a:p>
            <a:endParaRPr lang="en-GB" dirty="0" smtClean="0"/>
          </a:p>
          <a:p>
            <a:endParaRPr lang="en-GB" dirty="0"/>
          </a:p>
        </p:txBody>
      </p:sp>
      <p:pic>
        <p:nvPicPr>
          <p:cNvPr id="5" name="Content Placeholder 4" descr="Beaker_477.jpg"/>
          <p:cNvPicPr>
            <a:picLocks noGrp="1" noChangeAspect="1"/>
          </p:cNvPicPr>
          <p:nvPr>
            <p:ph sz="quarter" idx="4"/>
          </p:nvPr>
        </p:nvPicPr>
        <p:blipFill rotWithShape="1">
          <a:blip r:embed="rId2" cstate="print"/>
          <a:srcRect l="19552" r="18424"/>
          <a:stretch/>
        </p:blipFill>
        <p:spPr>
          <a:xfrm>
            <a:off x="7227848" y="1455054"/>
            <a:ext cx="1916152" cy="2659434"/>
          </a:xfrm>
        </p:spPr>
      </p:pic>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7748" y="2850490"/>
            <a:ext cx="1651937" cy="1937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7227848" y="4168235"/>
            <a:ext cx="1916152" cy="2551090"/>
          </a:xfrm>
          <a:prstGeom prst="rect">
            <a:avLst/>
          </a:prstGeom>
        </p:spPr>
      </p:pic>
      <p:pic>
        <p:nvPicPr>
          <p:cNvPr id="7"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5623" t="6810" r="5191" b="4131"/>
          <a:stretch/>
        </p:blipFill>
        <p:spPr bwMode="auto">
          <a:xfrm>
            <a:off x="5389716" y="4714126"/>
            <a:ext cx="1851752" cy="2091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descr="http://www.traderoots.com/PhotosImages/coral_rough.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8627"/>
          <a:stretch/>
        </p:blipFill>
        <p:spPr bwMode="auto">
          <a:xfrm>
            <a:off x="1952305" y="5686889"/>
            <a:ext cx="1381060" cy="10864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www.ayanajewellery.com/wp-content/uploads/2015/07/peridot-02.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3528" y="5686889"/>
            <a:ext cx="1477804" cy="110835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rotWithShape="1">
          <a:blip r:embed="rId8"/>
          <a:srcRect l="8977" t="44130" r="52871" b="39999"/>
          <a:stretch/>
        </p:blipFill>
        <p:spPr>
          <a:xfrm>
            <a:off x="3484338" y="5731808"/>
            <a:ext cx="1687160" cy="992446"/>
          </a:xfrm>
          <a:prstGeom prst="rect">
            <a:avLst/>
          </a:prstGeom>
        </p:spPr>
      </p:pic>
      <p:pic>
        <p:nvPicPr>
          <p:cNvPr id="9" name="Picture 8"/>
          <p:cNvPicPr>
            <a:picLocks noChangeAspect="1"/>
          </p:cNvPicPr>
          <p:nvPr/>
        </p:nvPicPr>
        <p:blipFill rotWithShape="1">
          <a:blip r:embed="rId8"/>
          <a:srcRect l="8846" t="15102" r="50120" b="65727"/>
          <a:stretch/>
        </p:blipFill>
        <p:spPr>
          <a:xfrm>
            <a:off x="5551968" y="1442858"/>
            <a:ext cx="1907717" cy="1260322"/>
          </a:xfrm>
          <a:prstGeom prst="rect">
            <a:avLst/>
          </a:prstGeom>
        </p:spPr>
      </p:pic>
    </p:spTree>
    <p:extLst>
      <p:ext uri="{BB962C8B-B14F-4D97-AF65-F5344CB8AC3E}">
        <p14:creationId xmlns:p14="http://schemas.microsoft.com/office/powerpoint/2010/main" val="13162089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5868"/>
            <a:ext cx="9144000" cy="725501"/>
          </a:xfrm>
        </p:spPr>
        <p:txBody>
          <a:bodyPr>
            <a:normAutofit/>
          </a:bodyPr>
          <a:lstStyle/>
          <a:p>
            <a:pPr algn="ctr"/>
            <a:r>
              <a:rPr lang="en-GB" sz="3400" b="1" dirty="0" smtClean="0">
                <a:solidFill>
                  <a:schemeClr val="bg1"/>
                </a:solidFill>
                <a:latin typeface="+mn-lt"/>
              </a:rPr>
              <a:t>Roman and imitation coins found in India</a:t>
            </a:r>
            <a:endParaRPr lang="en-GB" sz="3400" b="1" dirty="0">
              <a:solidFill>
                <a:schemeClr val="bg1"/>
              </a:solidFill>
              <a:latin typeface="+mn-lt"/>
            </a:endParaRPr>
          </a:p>
        </p:txBody>
      </p:sp>
      <p:pic>
        <p:nvPicPr>
          <p:cNvPr id="5" name="Content Placeholder 4" descr="aureus.jpg"/>
          <p:cNvPicPr>
            <a:picLocks noGrp="1" noChangeAspect="1"/>
          </p:cNvPicPr>
          <p:nvPr>
            <p:ph idx="1"/>
          </p:nvPr>
        </p:nvPicPr>
        <p:blipFill>
          <a:blip r:embed="rId2" cstate="print"/>
          <a:stretch>
            <a:fillRect/>
          </a:stretch>
        </p:blipFill>
        <p:spPr>
          <a:xfrm>
            <a:off x="4716016" y="4622372"/>
            <a:ext cx="4043358" cy="2058228"/>
          </a:xfrm>
        </p:spPr>
      </p:pic>
      <p:sp>
        <p:nvSpPr>
          <p:cNvPr id="4" name="Text Placeholder 3"/>
          <p:cNvSpPr>
            <a:spLocks noGrp="1"/>
          </p:cNvSpPr>
          <p:nvPr>
            <p:ph type="body" sz="half" idx="2"/>
          </p:nvPr>
        </p:nvSpPr>
        <p:spPr>
          <a:xfrm>
            <a:off x="323528" y="1052736"/>
            <a:ext cx="8435846" cy="3528392"/>
          </a:xfrm>
        </p:spPr>
        <p:txBody>
          <a:bodyPr>
            <a:normAutofit lnSpcReduction="10000"/>
          </a:bodyPr>
          <a:lstStyle/>
          <a:p>
            <a:pPr>
              <a:buFont typeface="Arial" pitchFamily="34" charset="0"/>
              <a:buChar char="•"/>
            </a:pPr>
            <a:r>
              <a:rPr lang="en-GB" sz="1800" dirty="0" smtClean="0">
                <a:solidFill>
                  <a:schemeClr val="bg1"/>
                </a:solidFill>
              </a:rPr>
              <a:t> </a:t>
            </a:r>
            <a:r>
              <a:rPr lang="en-GB" sz="2100" dirty="0" smtClean="0">
                <a:solidFill>
                  <a:schemeClr val="bg1"/>
                </a:solidFill>
              </a:rPr>
              <a:t>Around 6,000 </a:t>
            </a:r>
            <a:r>
              <a:rPr lang="en-GB" sz="2100" i="1" dirty="0" smtClean="0">
                <a:solidFill>
                  <a:schemeClr val="bg1"/>
                </a:solidFill>
              </a:rPr>
              <a:t>denarii</a:t>
            </a:r>
            <a:r>
              <a:rPr lang="en-GB" sz="2100" dirty="0" smtClean="0">
                <a:solidFill>
                  <a:schemeClr val="bg1"/>
                </a:solidFill>
              </a:rPr>
              <a:t> (silver coins) and 1,500 </a:t>
            </a:r>
            <a:r>
              <a:rPr lang="en-GB" sz="2100" i="1" dirty="0" smtClean="0">
                <a:solidFill>
                  <a:schemeClr val="bg1"/>
                </a:solidFill>
              </a:rPr>
              <a:t>aurei </a:t>
            </a:r>
            <a:r>
              <a:rPr lang="en-GB" sz="2100" dirty="0" smtClean="0">
                <a:solidFill>
                  <a:schemeClr val="bg1"/>
                </a:solidFill>
              </a:rPr>
              <a:t>(gold coins) found in India, including some imitations.</a:t>
            </a:r>
          </a:p>
          <a:p>
            <a:pPr>
              <a:buFont typeface="Arial" pitchFamily="34" charset="0"/>
              <a:buChar char="•"/>
            </a:pPr>
            <a:r>
              <a:rPr lang="en-GB" sz="2100" i="1" dirty="0" smtClean="0">
                <a:solidFill>
                  <a:schemeClr val="bg1"/>
                </a:solidFill>
              </a:rPr>
              <a:t> </a:t>
            </a:r>
            <a:r>
              <a:rPr lang="en-GB" sz="2100" dirty="0" smtClean="0">
                <a:solidFill>
                  <a:schemeClr val="bg1"/>
                </a:solidFill>
              </a:rPr>
              <a:t>Possibly an extra 8,000 </a:t>
            </a:r>
            <a:r>
              <a:rPr lang="en-GB" sz="2100" i="1" dirty="0" smtClean="0">
                <a:solidFill>
                  <a:schemeClr val="bg1"/>
                </a:solidFill>
              </a:rPr>
              <a:t>aurei </a:t>
            </a:r>
            <a:r>
              <a:rPr lang="en-GB" sz="2100" dirty="0" smtClean="0">
                <a:solidFill>
                  <a:schemeClr val="bg1"/>
                </a:solidFill>
              </a:rPr>
              <a:t>in </a:t>
            </a:r>
            <a:r>
              <a:rPr lang="en-GB" sz="2100" dirty="0" err="1" smtClean="0">
                <a:solidFill>
                  <a:schemeClr val="bg1"/>
                </a:solidFill>
              </a:rPr>
              <a:t>Kottayam</a:t>
            </a:r>
            <a:r>
              <a:rPr lang="en-GB" sz="2100" dirty="0" smtClean="0">
                <a:solidFill>
                  <a:schemeClr val="bg1"/>
                </a:solidFill>
              </a:rPr>
              <a:t> hoard.</a:t>
            </a:r>
          </a:p>
          <a:p>
            <a:pPr>
              <a:buFont typeface="Arial" pitchFamily="34" charset="0"/>
              <a:buChar char="•"/>
            </a:pPr>
            <a:r>
              <a:rPr lang="en-GB" sz="2100" i="1" dirty="0" smtClean="0">
                <a:solidFill>
                  <a:schemeClr val="bg1"/>
                </a:solidFill>
              </a:rPr>
              <a:t> </a:t>
            </a:r>
            <a:r>
              <a:rPr lang="en-GB" sz="2100" dirty="0" smtClean="0">
                <a:solidFill>
                  <a:schemeClr val="bg1"/>
                </a:solidFill>
              </a:rPr>
              <a:t>Most of the coins Julio-Claudian (30 BC-AD 68), and mostly found in southern and central India.</a:t>
            </a:r>
          </a:p>
          <a:p>
            <a:pPr>
              <a:buFont typeface="Arial" pitchFamily="34" charset="0"/>
              <a:buChar char="•"/>
            </a:pPr>
            <a:r>
              <a:rPr lang="en-GB" sz="2100" i="1" dirty="0" smtClean="0">
                <a:solidFill>
                  <a:schemeClr val="bg1"/>
                </a:solidFill>
              </a:rPr>
              <a:t> </a:t>
            </a:r>
            <a:r>
              <a:rPr lang="en-GB" sz="2100" dirty="0" smtClean="0">
                <a:solidFill>
                  <a:schemeClr val="bg1"/>
                </a:solidFill>
              </a:rPr>
              <a:t>Most aurei probably exported from reigns of Nero to Antoninus Pius.</a:t>
            </a:r>
          </a:p>
          <a:p>
            <a:pPr>
              <a:buFont typeface="Arial" pitchFamily="34" charset="0"/>
              <a:buChar char="•"/>
            </a:pPr>
            <a:r>
              <a:rPr lang="en-GB" sz="2100" dirty="0" smtClean="0">
                <a:solidFill>
                  <a:schemeClr val="bg1"/>
                </a:solidFill>
              </a:rPr>
              <a:t> One </a:t>
            </a:r>
            <a:r>
              <a:rPr lang="en-GB" sz="2100" i="1" dirty="0" smtClean="0">
                <a:solidFill>
                  <a:schemeClr val="bg1"/>
                </a:solidFill>
              </a:rPr>
              <a:t>aureus </a:t>
            </a:r>
            <a:r>
              <a:rPr lang="en-GB" sz="2100" dirty="0" smtClean="0">
                <a:solidFill>
                  <a:schemeClr val="bg1"/>
                </a:solidFill>
              </a:rPr>
              <a:t>equal to 25 </a:t>
            </a:r>
            <a:r>
              <a:rPr lang="en-GB" sz="2100" i="1" dirty="0" smtClean="0">
                <a:solidFill>
                  <a:schemeClr val="bg1"/>
                </a:solidFill>
              </a:rPr>
              <a:t>denarii </a:t>
            </a:r>
            <a:r>
              <a:rPr lang="en-GB" sz="2100" dirty="0" smtClean="0">
                <a:solidFill>
                  <a:schemeClr val="bg1"/>
                </a:solidFill>
              </a:rPr>
              <a:t>(in Roman Empire)</a:t>
            </a:r>
          </a:p>
          <a:p>
            <a:pPr>
              <a:buFont typeface="Arial" pitchFamily="34" charset="0"/>
              <a:buChar char="•"/>
            </a:pPr>
            <a:r>
              <a:rPr lang="en-GB" sz="2100" dirty="0" smtClean="0">
                <a:solidFill>
                  <a:schemeClr val="bg1"/>
                </a:solidFill>
              </a:rPr>
              <a:t> </a:t>
            </a:r>
            <a:r>
              <a:rPr lang="en-GB" sz="2100" i="1" dirty="0" smtClean="0">
                <a:solidFill>
                  <a:schemeClr val="bg1"/>
                </a:solidFill>
              </a:rPr>
              <a:t>Aureus </a:t>
            </a:r>
            <a:r>
              <a:rPr lang="en-GB" sz="2100" dirty="0" smtClean="0">
                <a:solidFill>
                  <a:schemeClr val="bg1"/>
                </a:solidFill>
              </a:rPr>
              <a:t>= 8 g. / 7.3 g </a:t>
            </a:r>
          </a:p>
          <a:p>
            <a:pPr>
              <a:buFont typeface="Arial" pitchFamily="34" charset="0"/>
              <a:buChar char="•"/>
            </a:pPr>
            <a:r>
              <a:rPr lang="en-GB" sz="2100" dirty="0" smtClean="0">
                <a:solidFill>
                  <a:schemeClr val="bg1"/>
                </a:solidFill>
              </a:rPr>
              <a:t> </a:t>
            </a:r>
            <a:r>
              <a:rPr lang="en-GB" sz="2100" i="1" dirty="0" smtClean="0">
                <a:solidFill>
                  <a:schemeClr val="bg1"/>
                </a:solidFill>
              </a:rPr>
              <a:t>Denarius </a:t>
            </a:r>
            <a:r>
              <a:rPr lang="en-GB" sz="2100" dirty="0" smtClean="0">
                <a:solidFill>
                  <a:schemeClr val="bg1"/>
                </a:solidFill>
              </a:rPr>
              <a:t>= 3.9 g. / 3.4 g</a:t>
            </a:r>
          </a:p>
          <a:p>
            <a:pPr>
              <a:buFont typeface="Arial" pitchFamily="34" charset="0"/>
              <a:buChar char="•"/>
            </a:pPr>
            <a:endParaRPr lang="en-GB" sz="1800" i="1"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4653136"/>
            <a:ext cx="4071937"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417852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242541"/>
          </a:xfrm>
        </p:spPr>
        <p:txBody>
          <a:bodyPr>
            <a:normAutofit/>
          </a:bodyPr>
          <a:lstStyle/>
          <a:p>
            <a:r>
              <a:rPr lang="en-GB" sz="7200" dirty="0">
                <a:solidFill>
                  <a:schemeClr val="bg1"/>
                </a:solidFill>
              </a:rPr>
              <a:t>Living in Foreign </a:t>
            </a:r>
            <a:r>
              <a:rPr lang="en-GB" sz="7200" dirty="0" smtClean="0">
                <a:solidFill>
                  <a:schemeClr val="bg1"/>
                </a:solidFill>
              </a:rPr>
              <a:t>Lands</a:t>
            </a:r>
            <a:endParaRPr lang="en-GB" sz="7200" dirty="0">
              <a:solidFill>
                <a:schemeClr val="bg1"/>
              </a:solidFill>
            </a:endParaRPr>
          </a:p>
        </p:txBody>
      </p:sp>
    </p:spTree>
    <p:extLst>
      <p:ext uri="{BB962C8B-B14F-4D97-AF65-F5344CB8AC3E}">
        <p14:creationId xmlns:p14="http://schemas.microsoft.com/office/powerpoint/2010/main" val="36517624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bg1"/>
                </a:solidFill>
              </a:rPr>
              <a:t>Living in Foreign Lands</a:t>
            </a:r>
            <a:endParaRPr lang="en-GB" b="1" dirty="0">
              <a:solidFill>
                <a:schemeClr val="bg1"/>
              </a:solidFill>
            </a:endParaRPr>
          </a:p>
        </p:txBody>
      </p:sp>
      <p:sp>
        <p:nvSpPr>
          <p:cNvPr id="3" name="Content Placeholder 2"/>
          <p:cNvSpPr>
            <a:spLocks noGrp="1"/>
          </p:cNvSpPr>
          <p:nvPr>
            <p:ph idx="1"/>
          </p:nvPr>
        </p:nvSpPr>
        <p:spPr>
          <a:xfrm>
            <a:off x="0" y="1417638"/>
            <a:ext cx="9040091" cy="5326062"/>
          </a:xfrm>
        </p:spPr>
        <p:txBody>
          <a:bodyPr>
            <a:normAutofit fontScale="92500"/>
          </a:bodyPr>
          <a:lstStyle/>
          <a:p>
            <a:r>
              <a:rPr lang="en-GB" sz="2800" dirty="0" smtClean="0">
                <a:solidFill>
                  <a:schemeClr val="bg1"/>
                </a:solidFill>
              </a:rPr>
              <a:t>Why have merchant Diaspora? </a:t>
            </a:r>
          </a:p>
          <a:p>
            <a:endParaRPr lang="en-GB" sz="500" dirty="0">
              <a:solidFill>
                <a:schemeClr val="bg1"/>
              </a:solidFill>
            </a:endParaRPr>
          </a:p>
          <a:p>
            <a:r>
              <a:rPr lang="en-GB" sz="2800" dirty="0" smtClean="0">
                <a:solidFill>
                  <a:schemeClr val="bg1"/>
                </a:solidFill>
              </a:rPr>
              <a:t>Rhythm of the south-western and north-eastern monsoons:</a:t>
            </a:r>
          </a:p>
          <a:p>
            <a:pPr lvl="1"/>
            <a:r>
              <a:rPr lang="en-GB" sz="2400" dirty="0" smtClean="0">
                <a:solidFill>
                  <a:schemeClr val="bg1"/>
                </a:solidFill>
              </a:rPr>
              <a:t>Arrive on Indian coast around end of September</a:t>
            </a:r>
          </a:p>
          <a:p>
            <a:pPr lvl="1"/>
            <a:r>
              <a:rPr lang="en-GB" sz="2400" dirty="0" smtClean="0">
                <a:solidFill>
                  <a:schemeClr val="bg1"/>
                </a:solidFill>
              </a:rPr>
              <a:t>Return voyage to Egypt during December or early January</a:t>
            </a:r>
          </a:p>
          <a:p>
            <a:pPr lvl="1"/>
            <a:r>
              <a:rPr lang="en-GB" sz="2400" dirty="0" smtClean="0">
                <a:solidFill>
                  <a:schemeClr val="bg1"/>
                </a:solidFill>
              </a:rPr>
              <a:t>Two to three months to conduct your business</a:t>
            </a:r>
          </a:p>
          <a:p>
            <a:pPr lvl="1"/>
            <a:endParaRPr lang="en-GB" sz="500" dirty="0">
              <a:solidFill>
                <a:schemeClr val="bg1"/>
              </a:solidFill>
            </a:endParaRPr>
          </a:p>
          <a:p>
            <a:r>
              <a:rPr lang="en-GB" sz="2800" dirty="0" smtClean="0">
                <a:solidFill>
                  <a:schemeClr val="bg1"/>
                </a:solidFill>
              </a:rPr>
              <a:t>Resident agents working on behalf of wealthy backers – consortia:</a:t>
            </a:r>
          </a:p>
          <a:p>
            <a:pPr lvl="1"/>
            <a:r>
              <a:rPr lang="en-GB" sz="2400" dirty="0" smtClean="0">
                <a:solidFill>
                  <a:schemeClr val="bg1"/>
                </a:solidFill>
              </a:rPr>
              <a:t>Develop longer-term partnerships with local merchants/suppliers</a:t>
            </a:r>
          </a:p>
          <a:p>
            <a:pPr lvl="1"/>
            <a:r>
              <a:rPr lang="en-GB" sz="2400" dirty="0" smtClean="0">
                <a:solidFill>
                  <a:schemeClr val="bg1"/>
                </a:solidFill>
              </a:rPr>
              <a:t>Acquire goods in advance and dispose of cargo after departure</a:t>
            </a:r>
          </a:p>
          <a:p>
            <a:pPr lvl="1"/>
            <a:r>
              <a:rPr lang="en-GB" sz="2400" dirty="0" smtClean="0">
                <a:solidFill>
                  <a:schemeClr val="bg1"/>
                </a:solidFill>
              </a:rPr>
              <a:t>More immediate knowledge of market changes </a:t>
            </a:r>
          </a:p>
          <a:p>
            <a:pPr lvl="1"/>
            <a:endParaRPr lang="en-GB" sz="500" dirty="0">
              <a:solidFill>
                <a:schemeClr val="bg1"/>
              </a:solidFill>
            </a:endParaRPr>
          </a:p>
        </p:txBody>
      </p:sp>
    </p:spTree>
    <p:extLst>
      <p:ext uri="{BB962C8B-B14F-4D97-AF65-F5344CB8AC3E}">
        <p14:creationId xmlns:p14="http://schemas.microsoft.com/office/powerpoint/2010/main" val="296464437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Indian and Arabians in Egypt</a:t>
            </a:r>
            <a:endParaRPr lang="en-GB" dirty="0">
              <a:solidFill>
                <a:schemeClr val="bg1"/>
              </a:solidFill>
            </a:endParaRPr>
          </a:p>
        </p:txBody>
      </p:sp>
      <p:sp>
        <p:nvSpPr>
          <p:cNvPr id="3" name="Content Placeholder 2"/>
          <p:cNvSpPr>
            <a:spLocks noGrp="1"/>
          </p:cNvSpPr>
          <p:nvPr>
            <p:ph idx="1"/>
          </p:nvPr>
        </p:nvSpPr>
        <p:spPr>
          <a:xfrm>
            <a:off x="1" y="1600200"/>
            <a:ext cx="9144000" cy="5257800"/>
          </a:xfrm>
        </p:spPr>
        <p:txBody>
          <a:bodyPr>
            <a:normAutofit lnSpcReduction="10000"/>
          </a:bodyPr>
          <a:lstStyle/>
          <a:p>
            <a:r>
              <a:rPr lang="en-GB" dirty="0" smtClean="0">
                <a:solidFill>
                  <a:schemeClr val="bg1"/>
                </a:solidFill>
              </a:rPr>
              <a:t>Arabians at Myos Hormos and Berenike:</a:t>
            </a:r>
          </a:p>
          <a:p>
            <a:pPr lvl="1"/>
            <a:r>
              <a:rPr lang="en-GB" sz="2500" dirty="0" smtClean="0">
                <a:solidFill>
                  <a:schemeClr val="bg1"/>
                </a:solidFill>
              </a:rPr>
              <a:t>Epigraphy (graffiti, writing on sherds), material culture (beehive vessel).</a:t>
            </a:r>
          </a:p>
          <a:p>
            <a:pPr lvl="1"/>
            <a:endParaRPr lang="en-GB" sz="100" dirty="0">
              <a:solidFill>
                <a:schemeClr val="bg1"/>
              </a:solidFill>
            </a:endParaRPr>
          </a:p>
          <a:p>
            <a:r>
              <a:rPr lang="en-GB" dirty="0" smtClean="0">
                <a:solidFill>
                  <a:schemeClr val="bg1"/>
                </a:solidFill>
              </a:rPr>
              <a:t>Indians at Myos Hormos and Berenike</a:t>
            </a:r>
          </a:p>
          <a:p>
            <a:pPr lvl="1"/>
            <a:r>
              <a:rPr lang="en-GB" dirty="0" smtClean="0">
                <a:solidFill>
                  <a:schemeClr val="bg1"/>
                </a:solidFill>
              </a:rPr>
              <a:t>Rice (kernels </a:t>
            </a:r>
            <a:r>
              <a:rPr lang="en-GB" dirty="0">
                <a:solidFill>
                  <a:schemeClr val="bg1"/>
                </a:solidFill>
              </a:rPr>
              <a:t>and </a:t>
            </a:r>
            <a:r>
              <a:rPr lang="en-GB" dirty="0" smtClean="0">
                <a:solidFill>
                  <a:schemeClr val="bg1"/>
                </a:solidFill>
              </a:rPr>
              <a:t>chaff) found </a:t>
            </a:r>
            <a:r>
              <a:rPr lang="en-GB" dirty="0">
                <a:solidFill>
                  <a:schemeClr val="bg1"/>
                </a:solidFill>
              </a:rPr>
              <a:t>at </a:t>
            </a:r>
            <a:r>
              <a:rPr lang="en-GB" dirty="0" smtClean="0">
                <a:solidFill>
                  <a:schemeClr val="bg1"/>
                </a:solidFill>
              </a:rPr>
              <a:t>Berenike</a:t>
            </a:r>
          </a:p>
          <a:p>
            <a:pPr lvl="1"/>
            <a:r>
              <a:rPr lang="en-GB" dirty="0" smtClean="0">
                <a:solidFill>
                  <a:schemeClr val="bg1"/>
                </a:solidFill>
              </a:rPr>
              <a:t>Utilitarian and domestic wares – personal baggage?</a:t>
            </a:r>
          </a:p>
          <a:p>
            <a:pPr lvl="2"/>
            <a:endParaRPr lang="en-GB" sz="100" dirty="0">
              <a:solidFill>
                <a:schemeClr val="bg1"/>
              </a:solidFill>
            </a:endParaRPr>
          </a:p>
          <a:p>
            <a:pPr lvl="1"/>
            <a:r>
              <a:rPr lang="en-GB" dirty="0">
                <a:solidFill>
                  <a:schemeClr val="bg1"/>
                </a:solidFill>
              </a:rPr>
              <a:t>Indian scripts and symbols </a:t>
            </a:r>
            <a:r>
              <a:rPr lang="en-GB" dirty="0" smtClean="0">
                <a:solidFill>
                  <a:schemeClr val="bg1"/>
                </a:solidFill>
              </a:rPr>
              <a:t>found in </a:t>
            </a:r>
            <a:r>
              <a:rPr lang="en-GB" dirty="0">
                <a:solidFill>
                  <a:schemeClr val="bg1"/>
                </a:solidFill>
              </a:rPr>
              <a:t>Eastern Desert </a:t>
            </a:r>
            <a:r>
              <a:rPr lang="en-GB" dirty="0" smtClean="0">
                <a:solidFill>
                  <a:schemeClr val="bg1"/>
                </a:solidFill>
              </a:rPr>
              <a:t>(e.g. </a:t>
            </a:r>
            <a:r>
              <a:rPr lang="en-GB" i="1" dirty="0" err="1" smtClean="0">
                <a:solidFill>
                  <a:schemeClr val="bg1"/>
                </a:solidFill>
              </a:rPr>
              <a:t>svastikas</a:t>
            </a:r>
            <a:r>
              <a:rPr lang="en-GB" dirty="0" smtClean="0">
                <a:solidFill>
                  <a:schemeClr val="bg1"/>
                </a:solidFill>
              </a:rPr>
              <a:t>)</a:t>
            </a:r>
          </a:p>
          <a:p>
            <a:endParaRPr lang="en-GB" sz="100" i="1" dirty="0">
              <a:solidFill>
                <a:schemeClr val="bg1"/>
              </a:solidFill>
            </a:endParaRPr>
          </a:p>
          <a:p>
            <a:pPr lvl="2"/>
            <a:r>
              <a:rPr lang="en-GB" dirty="0" smtClean="0">
                <a:solidFill>
                  <a:schemeClr val="bg1"/>
                </a:solidFill>
              </a:rPr>
              <a:t>Names of Indians </a:t>
            </a:r>
            <a:r>
              <a:rPr lang="en-GB" i="1" dirty="0">
                <a:solidFill>
                  <a:schemeClr val="bg1"/>
                </a:solidFill>
              </a:rPr>
              <a:t>– </a:t>
            </a:r>
            <a:r>
              <a:rPr lang="en-GB" dirty="0" err="1">
                <a:solidFill>
                  <a:schemeClr val="bg1"/>
                </a:solidFill>
              </a:rPr>
              <a:t>Kanan</a:t>
            </a:r>
            <a:r>
              <a:rPr lang="en-GB" dirty="0">
                <a:solidFill>
                  <a:schemeClr val="bg1"/>
                </a:solidFill>
              </a:rPr>
              <a:t> and </a:t>
            </a:r>
            <a:r>
              <a:rPr lang="en-GB" dirty="0" err="1" smtClean="0">
                <a:solidFill>
                  <a:schemeClr val="bg1"/>
                </a:solidFill>
              </a:rPr>
              <a:t>Cātan</a:t>
            </a:r>
            <a:r>
              <a:rPr lang="en-GB" dirty="0" smtClean="0">
                <a:solidFill>
                  <a:schemeClr val="bg1"/>
                </a:solidFill>
              </a:rPr>
              <a:t> – Brahmi script (Myos </a:t>
            </a:r>
            <a:r>
              <a:rPr lang="en-GB" dirty="0">
                <a:solidFill>
                  <a:schemeClr val="bg1"/>
                </a:solidFill>
              </a:rPr>
              <a:t>Hormos) cf. </a:t>
            </a:r>
            <a:r>
              <a:rPr lang="en-GB" dirty="0" err="1" smtClean="0">
                <a:solidFill>
                  <a:schemeClr val="bg1"/>
                </a:solidFill>
              </a:rPr>
              <a:t>Kanan</a:t>
            </a:r>
            <a:r>
              <a:rPr lang="en-GB" dirty="0" smtClean="0">
                <a:solidFill>
                  <a:schemeClr val="bg1"/>
                </a:solidFill>
              </a:rPr>
              <a:t> </a:t>
            </a:r>
            <a:r>
              <a:rPr lang="en-GB" dirty="0">
                <a:solidFill>
                  <a:schemeClr val="bg1"/>
                </a:solidFill>
              </a:rPr>
              <a:t>(Arikamedu); ‘</a:t>
            </a:r>
            <a:r>
              <a:rPr lang="en-GB" dirty="0" err="1">
                <a:solidFill>
                  <a:schemeClr val="bg1"/>
                </a:solidFill>
              </a:rPr>
              <a:t>Korran</a:t>
            </a:r>
            <a:r>
              <a:rPr lang="en-GB" dirty="0">
                <a:solidFill>
                  <a:schemeClr val="bg1"/>
                </a:solidFill>
              </a:rPr>
              <a:t>, the chieftain</a:t>
            </a:r>
            <a:r>
              <a:rPr lang="en-GB" dirty="0" smtClean="0">
                <a:solidFill>
                  <a:schemeClr val="bg1"/>
                </a:solidFill>
              </a:rPr>
              <a:t>’ – Brahmi script (Berenike); </a:t>
            </a:r>
            <a:r>
              <a:rPr lang="sv-SE" dirty="0">
                <a:solidFill>
                  <a:schemeClr val="bg1"/>
                </a:solidFill>
              </a:rPr>
              <a:t>Halaka, Vinhudala [=Visnudatta], and Nakada [=Nagadatta</a:t>
            </a:r>
            <a:r>
              <a:rPr lang="sv-SE" dirty="0" smtClean="0">
                <a:solidFill>
                  <a:schemeClr val="bg1"/>
                </a:solidFill>
              </a:rPr>
              <a:t>?] – ostrakon list good </a:t>
            </a:r>
            <a:r>
              <a:rPr lang="en-GB" dirty="0" smtClean="0">
                <a:solidFill>
                  <a:schemeClr val="bg1"/>
                </a:solidFill>
              </a:rPr>
              <a:t>(</a:t>
            </a:r>
            <a:r>
              <a:rPr lang="en-GB" dirty="0">
                <a:solidFill>
                  <a:schemeClr val="bg1"/>
                </a:solidFill>
              </a:rPr>
              <a:t>oil, meat, wine</a:t>
            </a:r>
            <a:r>
              <a:rPr lang="en-GB" dirty="0" smtClean="0">
                <a:solidFill>
                  <a:schemeClr val="bg1"/>
                </a:solidFill>
              </a:rPr>
              <a:t>) – Prakrit southwest, south central India (Myos Hormos).</a:t>
            </a:r>
            <a:endParaRPr lang="en-GB" dirty="0">
              <a:solidFill>
                <a:schemeClr val="bg1"/>
              </a:solidFill>
            </a:endParaRPr>
          </a:p>
        </p:txBody>
      </p:sp>
    </p:spTree>
    <p:extLst>
      <p:ext uri="{BB962C8B-B14F-4D97-AF65-F5344CB8AC3E}">
        <p14:creationId xmlns:p14="http://schemas.microsoft.com/office/powerpoint/2010/main" val="37431214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Identifying Romans in India</a:t>
            </a:r>
            <a:endParaRPr lang="en-GB" b="1" dirty="0">
              <a:solidFill>
                <a:schemeClr val="bg1"/>
              </a:solidFill>
            </a:endParaRPr>
          </a:p>
        </p:txBody>
      </p:sp>
      <p:sp>
        <p:nvSpPr>
          <p:cNvPr id="3" name="Content Placeholder 2"/>
          <p:cNvSpPr>
            <a:spLocks noGrp="1"/>
          </p:cNvSpPr>
          <p:nvPr>
            <p:ph idx="1"/>
          </p:nvPr>
        </p:nvSpPr>
        <p:spPr>
          <a:xfrm>
            <a:off x="270163" y="1600200"/>
            <a:ext cx="8614063" cy="5039591"/>
          </a:xfrm>
        </p:spPr>
        <p:txBody>
          <a:bodyPr>
            <a:normAutofit lnSpcReduction="10000"/>
          </a:bodyPr>
          <a:lstStyle/>
          <a:p>
            <a:r>
              <a:rPr lang="en-GB" dirty="0" smtClean="0">
                <a:solidFill>
                  <a:schemeClr val="bg1"/>
                </a:solidFill>
              </a:rPr>
              <a:t>Foodstuffs – exclusively Mediterranean?</a:t>
            </a:r>
          </a:p>
          <a:p>
            <a:pPr lvl="1"/>
            <a:r>
              <a:rPr lang="en-GB" dirty="0" smtClean="0">
                <a:solidFill>
                  <a:schemeClr val="bg1"/>
                </a:solidFill>
              </a:rPr>
              <a:t>Olive oil (Arikamedu) – use in finely crafted “</a:t>
            </a:r>
            <a:r>
              <a:rPr lang="en-GB" dirty="0" err="1" smtClean="0">
                <a:solidFill>
                  <a:schemeClr val="bg1"/>
                </a:solidFill>
              </a:rPr>
              <a:t>Yavana</a:t>
            </a:r>
            <a:r>
              <a:rPr lang="en-GB" dirty="0" smtClean="0">
                <a:solidFill>
                  <a:schemeClr val="bg1"/>
                </a:solidFill>
              </a:rPr>
              <a:t>” vessels? </a:t>
            </a:r>
            <a:r>
              <a:rPr lang="en-GB" dirty="0">
                <a:solidFill>
                  <a:schemeClr val="bg1"/>
                </a:solidFill>
              </a:rPr>
              <a:t>-</a:t>
            </a:r>
            <a:r>
              <a:rPr lang="en-GB" i="1" dirty="0">
                <a:solidFill>
                  <a:schemeClr val="bg1"/>
                </a:solidFill>
              </a:rPr>
              <a:t> </a:t>
            </a:r>
            <a:r>
              <a:rPr lang="en-GB" i="1" dirty="0" err="1">
                <a:solidFill>
                  <a:schemeClr val="bg1"/>
                </a:solidFill>
              </a:rPr>
              <a:t>Perungadai</a:t>
            </a:r>
            <a:r>
              <a:rPr lang="en-GB" i="1" dirty="0">
                <a:solidFill>
                  <a:schemeClr val="bg1"/>
                </a:solidFill>
              </a:rPr>
              <a:t> </a:t>
            </a:r>
            <a:r>
              <a:rPr lang="en-GB" dirty="0" smtClean="0">
                <a:solidFill>
                  <a:schemeClr val="bg1"/>
                </a:solidFill>
              </a:rPr>
              <a:t>1.17.15.</a:t>
            </a:r>
          </a:p>
          <a:p>
            <a:pPr lvl="1"/>
            <a:r>
              <a:rPr lang="en-GB" dirty="0" err="1" smtClean="0">
                <a:solidFill>
                  <a:schemeClr val="bg1"/>
                </a:solidFill>
              </a:rPr>
              <a:t>Garum</a:t>
            </a:r>
            <a:r>
              <a:rPr lang="en-GB" dirty="0" smtClean="0">
                <a:solidFill>
                  <a:schemeClr val="bg1"/>
                </a:solidFill>
              </a:rPr>
              <a:t> (Arikamedu</a:t>
            </a:r>
            <a:r>
              <a:rPr lang="en-GB" dirty="0">
                <a:solidFill>
                  <a:schemeClr val="bg1"/>
                </a:solidFill>
              </a:rPr>
              <a:t>) – trade in refined fish - </a:t>
            </a:r>
            <a:r>
              <a:rPr lang="en-GB" i="1" dirty="0" err="1">
                <a:solidFill>
                  <a:schemeClr val="bg1"/>
                </a:solidFill>
              </a:rPr>
              <a:t>Puranannuru</a:t>
            </a:r>
            <a:r>
              <a:rPr lang="en-GB" dirty="0">
                <a:solidFill>
                  <a:schemeClr val="bg1"/>
                </a:solidFill>
              </a:rPr>
              <a:t> 374; </a:t>
            </a:r>
            <a:r>
              <a:rPr lang="en-GB" i="1" dirty="0" err="1">
                <a:solidFill>
                  <a:schemeClr val="bg1"/>
                </a:solidFill>
              </a:rPr>
              <a:t>Porunarattrupadai</a:t>
            </a:r>
            <a:r>
              <a:rPr lang="en-GB" dirty="0">
                <a:solidFill>
                  <a:schemeClr val="bg1"/>
                </a:solidFill>
              </a:rPr>
              <a:t> </a:t>
            </a:r>
            <a:r>
              <a:rPr lang="en-GB" dirty="0" smtClean="0">
                <a:solidFill>
                  <a:schemeClr val="bg1"/>
                </a:solidFill>
              </a:rPr>
              <a:t>250-60.</a:t>
            </a:r>
          </a:p>
          <a:p>
            <a:endParaRPr lang="en-GB" sz="900" dirty="0"/>
          </a:p>
          <a:p>
            <a:pPr marL="0" indent="0">
              <a:buNone/>
            </a:pPr>
            <a:r>
              <a:rPr lang="en-GB" dirty="0" smtClean="0">
                <a:solidFill>
                  <a:schemeClr val="bg1"/>
                </a:solidFill>
              </a:rPr>
              <a:t>“[Port of </a:t>
            </a:r>
            <a:r>
              <a:rPr lang="en-GB" dirty="0" err="1" smtClean="0">
                <a:solidFill>
                  <a:schemeClr val="bg1"/>
                </a:solidFill>
              </a:rPr>
              <a:t>Muziris</a:t>
            </a:r>
            <a:r>
              <a:rPr lang="en-GB" dirty="0" smtClean="0">
                <a:solidFill>
                  <a:schemeClr val="bg1"/>
                </a:solidFill>
              </a:rPr>
              <a:t>]… grain </a:t>
            </a:r>
            <a:r>
              <a:rPr lang="en-GB" dirty="0">
                <a:solidFill>
                  <a:schemeClr val="bg1"/>
                </a:solidFill>
              </a:rPr>
              <a:t>in sufficient amount for those involved with shipping, because the [sc. local] merchants do not use it.” - </a:t>
            </a:r>
            <a:r>
              <a:rPr lang="en-GB" i="1" dirty="0">
                <a:solidFill>
                  <a:schemeClr val="bg1"/>
                </a:solidFill>
              </a:rPr>
              <a:t>Periplus</a:t>
            </a:r>
            <a:r>
              <a:rPr lang="en-GB" dirty="0">
                <a:solidFill>
                  <a:schemeClr val="bg1"/>
                </a:solidFill>
              </a:rPr>
              <a:t> </a:t>
            </a:r>
            <a:r>
              <a:rPr lang="en-GB" dirty="0" smtClean="0">
                <a:solidFill>
                  <a:schemeClr val="bg1"/>
                </a:solidFill>
              </a:rPr>
              <a:t>56.18.21-22. </a:t>
            </a:r>
          </a:p>
          <a:p>
            <a:endParaRPr lang="en-GB" sz="900" dirty="0" smtClean="0">
              <a:solidFill>
                <a:schemeClr val="bg1"/>
              </a:solidFill>
            </a:endParaRPr>
          </a:p>
          <a:p>
            <a:r>
              <a:rPr lang="en-GB" dirty="0" smtClean="0">
                <a:solidFill>
                  <a:schemeClr val="bg1"/>
                </a:solidFill>
              </a:rPr>
              <a:t>Gaian</a:t>
            </a:r>
            <a:r>
              <a:rPr lang="en-GB" dirty="0">
                <a:solidFill>
                  <a:schemeClr val="bg1"/>
                </a:solidFill>
              </a:rPr>
              <a:t>, also known as </a:t>
            </a:r>
            <a:r>
              <a:rPr lang="en-GB" dirty="0" err="1" smtClean="0">
                <a:solidFill>
                  <a:schemeClr val="bg1"/>
                </a:solidFill>
              </a:rPr>
              <a:t>Diodoros</a:t>
            </a:r>
            <a:r>
              <a:rPr lang="en-GB" dirty="0" smtClean="0">
                <a:solidFill>
                  <a:schemeClr val="bg1"/>
                </a:solidFill>
              </a:rPr>
              <a:t>, given </a:t>
            </a:r>
            <a:r>
              <a:rPr lang="en-GB" dirty="0">
                <a:solidFill>
                  <a:schemeClr val="bg1"/>
                </a:solidFill>
              </a:rPr>
              <a:t>tax exemption </a:t>
            </a:r>
            <a:r>
              <a:rPr lang="en-GB" dirty="0" smtClean="0">
                <a:solidFill>
                  <a:schemeClr val="bg1"/>
                </a:solidFill>
              </a:rPr>
              <a:t>in census </a:t>
            </a:r>
            <a:r>
              <a:rPr lang="en-GB" dirty="0">
                <a:solidFill>
                  <a:schemeClr val="bg1"/>
                </a:solidFill>
              </a:rPr>
              <a:t>list from </a:t>
            </a:r>
            <a:r>
              <a:rPr lang="en-GB" dirty="0" err="1">
                <a:solidFill>
                  <a:schemeClr val="bg1"/>
                </a:solidFill>
              </a:rPr>
              <a:t>Arsinoe</a:t>
            </a:r>
            <a:r>
              <a:rPr lang="en-GB" dirty="0">
                <a:solidFill>
                  <a:schemeClr val="bg1"/>
                </a:solidFill>
              </a:rPr>
              <a:t> (AD 72/73</a:t>
            </a:r>
            <a:r>
              <a:rPr lang="en-GB" dirty="0" smtClean="0">
                <a:solidFill>
                  <a:schemeClr val="bg1"/>
                </a:solidFill>
              </a:rPr>
              <a:t>) due to absence in India.</a:t>
            </a:r>
          </a:p>
          <a:p>
            <a:pPr lvl="1"/>
            <a:endParaRPr lang="en-GB" dirty="0"/>
          </a:p>
          <a:p>
            <a:endParaRPr lang="en-GB" dirty="0"/>
          </a:p>
        </p:txBody>
      </p:sp>
      <p:sp>
        <p:nvSpPr>
          <p:cNvPr id="4" name="Content Placeholder 2"/>
          <p:cNvSpPr txBox="1">
            <a:spLocks/>
          </p:cNvSpPr>
          <p:nvPr/>
        </p:nvSpPr>
        <p:spPr>
          <a:xfrm>
            <a:off x="218209" y="1417638"/>
            <a:ext cx="8707582" cy="1335953"/>
          </a:xfrm>
          <a:prstGeom prst="rect">
            <a:avLst/>
          </a:prstGeom>
          <a:solidFill>
            <a:schemeClr val="accent2"/>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200" i="1" dirty="0" err="1" smtClean="0">
                <a:solidFill>
                  <a:schemeClr val="bg1"/>
                </a:solidFill>
              </a:rPr>
              <a:t>Templum</a:t>
            </a:r>
            <a:r>
              <a:rPr lang="en-GB" sz="3200" i="1" dirty="0" smtClean="0">
                <a:solidFill>
                  <a:schemeClr val="bg1"/>
                </a:solidFill>
              </a:rPr>
              <a:t> </a:t>
            </a:r>
            <a:r>
              <a:rPr lang="en-GB" sz="3200" i="1" dirty="0" err="1" smtClean="0">
                <a:solidFill>
                  <a:schemeClr val="bg1"/>
                </a:solidFill>
              </a:rPr>
              <a:t>Augusti</a:t>
            </a:r>
            <a:r>
              <a:rPr lang="en-GB" sz="3200" i="1" dirty="0" smtClean="0">
                <a:solidFill>
                  <a:schemeClr val="bg1"/>
                </a:solidFill>
              </a:rPr>
              <a:t> </a:t>
            </a:r>
            <a:r>
              <a:rPr lang="en-GB" sz="3200" dirty="0" smtClean="0">
                <a:solidFill>
                  <a:schemeClr val="bg1"/>
                </a:solidFill>
              </a:rPr>
              <a:t>or temple of Agastya at Cape Comorin?</a:t>
            </a:r>
            <a:r>
              <a:rPr lang="en-GB" sz="3200" i="1" dirty="0" smtClean="0">
                <a:solidFill>
                  <a:schemeClr val="bg1"/>
                </a:solidFill>
              </a:rPr>
              <a:t> </a:t>
            </a:r>
            <a:endParaRPr lang="en-GB" sz="3200" i="1" dirty="0">
              <a:solidFill>
                <a:schemeClr val="bg1"/>
              </a:solidFill>
            </a:endParaRPr>
          </a:p>
        </p:txBody>
      </p:sp>
      <p:pic>
        <p:nvPicPr>
          <p:cNvPr id="5" name="Picture 4"/>
          <p:cNvPicPr>
            <a:picLocks noChangeAspect="1"/>
          </p:cNvPicPr>
          <p:nvPr/>
        </p:nvPicPr>
        <p:blipFill rotWithShape="1">
          <a:blip r:embed="rId2"/>
          <a:srcRect l="8378" r="7838" b="22703"/>
          <a:stretch/>
        </p:blipFill>
        <p:spPr>
          <a:xfrm>
            <a:off x="5118939" y="2808163"/>
            <a:ext cx="3806852" cy="3883583"/>
          </a:xfrm>
          <a:prstGeom prst="rect">
            <a:avLst/>
          </a:prstGeom>
        </p:spPr>
      </p:pic>
      <p:pic>
        <p:nvPicPr>
          <p:cNvPr id="6" name="Picture 5"/>
          <p:cNvPicPr>
            <a:picLocks noChangeAspect="1"/>
          </p:cNvPicPr>
          <p:nvPr/>
        </p:nvPicPr>
        <p:blipFill>
          <a:blip r:embed="rId3"/>
          <a:stretch>
            <a:fillRect/>
          </a:stretch>
        </p:blipFill>
        <p:spPr>
          <a:xfrm>
            <a:off x="219075" y="2808163"/>
            <a:ext cx="4758170" cy="3883583"/>
          </a:xfrm>
          <a:prstGeom prst="rect">
            <a:avLst/>
          </a:prstGeom>
        </p:spPr>
      </p:pic>
    </p:spTree>
    <p:extLst>
      <p:ext uri="{BB962C8B-B14F-4D97-AF65-F5344CB8AC3E}">
        <p14:creationId xmlns:p14="http://schemas.microsoft.com/office/powerpoint/2010/main" val="2326761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1133341"/>
          </a:xfrm>
        </p:spPr>
        <p:txBody>
          <a:bodyPr/>
          <a:lstStyle/>
          <a:p>
            <a:r>
              <a:rPr lang="en-GB" dirty="0" err="1" smtClean="0">
                <a:solidFill>
                  <a:schemeClr val="bg1"/>
                </a:solidFill>
              </a:rPr>
              <a:t>Yavanas</a:t>
            </a:r>
            <a:endParaRPr lang="en-GB" dirty="0">
              <a:solidFill>
                <a:schemeClr val="bg1"/>
              </a:solidFill>
            </a:endParaRPr>
          </a:p>
        </p:txBody>
      </p:sp>
      <p:sp>
        <p:nvSpPr>
          <p:cNvPr id="4" name="Content Placeholder 3"/>
          <p:cNvSpPr>
            <a:spLocks noGrp="1"/>
          </p:cNvSpPr>
          <p:nvPr>
            <p:ph sz="half" idx="1"/>
          </p:nvPr>
        </p:nvSpPr>
        <p:spPr>
          <a:xfrm>
            <a:off x="0" y="1133341"/>
            <a:ext cx="4237149" cy="5724659"/>
          </a:xfrm>
        </p:spPr>
        <p:txBody>
          <a:bodyPr>
            <a:normAutofit lnSpcReduction="10000"/>
          </a:bodyPr>
          <a:lstStyle/>
          <a:p>
            <a:r>
              <a:rPr lang="en-GB" dirty="0" err="1">
                <a:solidFill>
                  <a:schemeClr val="bg1"/>
                </a:solidFill>
              </a:rPr>
              <a:t>Yavana</a:t>
            </a:r>
            <a:r>
              <a:rPr lang="en-GB" dirty="0">
                <a:solidFill>
                  <a:schemeClr val="bg1"/>
                </a:solidFill>
              </a:rPr>
              <a:t> derives from the Persian for Ionians, </a:t>
            </a:r>
            <a:r>
              <a:rPr lang="en-GB" dirty="0" err="1">
                <a:solidFill>
                  <a:schemeClr val="bg1"/>
                </a:solidFill>
              </a:rPr>
              <a:t>Yauna</a:t>
            </a:r>
            <a:r>
              <a:rPr lang="en-GB" dirty="0">
                <a:solidFill>
                  <a:schemeClr val="bg1"/>
                </a:solidFill>
              </a:rPr>
              <a:t>, which was transmuted into the </a:t>
            </a:r>
            <a:r>
              <a:rPr lang="en-GB" dirty="0" err="1">
                <a:solidFill>
                  <a:schemeClr val="bg1"/>
                </a:solidFill>
              </a:rPr>
              <a:t>Prakrit</a:t>
            </a:r>
            <a:r>
              <a:rPr lang="en-GB" dirty="0">
                <a:solidFill>
                  <a:schemeClr val="bg1"/>
                </a:solidFill>
              </a:rPr>
              <a:t> term </a:t>
            </a:r>
            <a:r>
              <a:rPr lang="en-GB" dirty="0" err="1">
                <a:solidFill>
                  <a:schemeClr val="bg1"/>
                </a:solidFill>
              </a:rPr>
              <a:t>Yona</a:t>
            </a:r>
            <a:r>
              <a:rPr lang="en-GB" dirty="0">
                <a:solidFill>
                  <a:schemeClr val="bg1"/>
                </a:solidFill>
              </a:rPr>
              <a:t>, and the Sanskrit </a:t>
            </a:r>
            <a:r>
              <a:rPr lang="en-GB" dirty="0" err="1">
                <a:solidFill>
                  <a:schemeClr val="bg1"/>
                </a:solidFill>
              </a:rPr>
              <a:t>Yavana</a:t>
            </a:r>
            <a:r>
              <a:rPr lang="en-GB" dirty="0">
                <a:solidFill>
                  <a:schemeClr val="bg1"/>
                </a:solidFill>
              </a:rPr>
              <a:t>. </a:t>
            </a:r>
            <a:endParaRPr lang="en-GB" dirty="0" smtClean="0">
              <a:solidFill>
                <a:schemeClr val="bg1"/>
              </a:solidFill>
            </a:endParaRPr>
          </a:p>
          <a:p>
            <a:endParaRPr lang="en-GB" sz="500" dirty="0">
              <a:solidFill>
                <a:schemeClr val="bg1"/>
              </a:solidFill>
            </a:endParaRPr>
          </a:p>
          <a:p>
            <a:r>
              <a:rPr lang="en-GB" dirty="0" err="1">
                <a:solidFill>
                  <a:schemeClr val="bg1"/>
                </a:solidFill>
              </a:rPr>
              <a:t>Sangam</a:t>
            </a:r>
            <a:r>
              <a:rPr lang="en-GB" dirty="0">
                <a:solidFill>
                  <a:schemeClr val="bg1"/>
                </a:solidFill>
              </a:rPr>
              <a:t> corpus of poems – dated very broadly c.300 BC to AD 600 - works within this corpus are dated within a century or two.</a:t>
            </a:r>
          </a:p>
          <a:p>
            <a:endParaRPr lang="en-GB" sz="500" dirty="0" smtClean="0">
              <a:solidFill>
                <a:schemeClr val="bg1"/>
              </a:solidFill>
            </a:endParaRPr>
          </a:p>
          <a:p>
            <a:r>
              <a:rPr lang="en-GB" dirty="0" smtClean="0">
                <a:solidFill>
                  <a:schemeClr val="bg1"/>
                </a:solidFill>
              </a:rPr>
              <a:t>Also inscriptions from Deccan region.</a:t>
            </a:r>
            <a:endParaRPr lang="en-GB" dirty="0">
              <a:solidFill>
                <a:schemeClr val="bg1"/>
              </a:solidFill>
            </a:endParaRPr>
          </a:p>
          <a:p>
            <a:endParaRPr lang="en-GB" dirty="0"/>
          </a:p>
        </p:txBody>
      </p:sp>
      <p:sp>
        <p:nvSpPr>
          <p:cNvPr id="5" name="Content Placeholder 4"/>
          <p:cNvSpPr>
            <a:spLocks noGrp="1"/>
          </p:cNvSpPr>
          <p:nvPr>
            <p:ph sz="half" idx="2"/>
          </p:nvPr>
        </p:nvSpPr>
        <p:spPr>
          <a:xfrm>
            <a:off x="3953815" y="5100034"/>
            <a:ext cx="5190186" cy="1757966"/>
          </a:xfrm>
        </p:spPr>
        <p:txBody>
          <a:bodyPr>
            <a:normAutofit lnSpcReduction="10000"/>
          </a:bodyPr>
          <a:lstStyle/>
          <a:p>
            <a:pPr marL="137160" indent="0">
              <a:buNone/>
            </a:pPr>
            <a:r>
              <a:rPr lang="en-GB" sz="1900" dirty="0">
                <a:solidFill>
                  <a:schemeClr val="bg1"/>
                </a:solidFill>
              </a:rPr>
              <a:t>“…the rich </a:t>
            </a:r>
            <a:r>
              <a:rPr lang="en-GB" sz="1900" dirty="0" err="1">
                <a:solidFill>
                  <a:schemeClr val="bg1"/>
                </a:solidFill>
              </a:rPr>
              <a:t>Muciṟi</a:t>
            </a:r>
            <a:r>
              <a:rPr lang="en-GB" sz="1900" dirty="0">
                <a:solidFill>
                  <a:schemeClr val="bg1"/>
                </a:solidFill>
              </a:rPr>
              <a:t> [</a:t>
            </a:r>
            <a:r>
              <a:rPr lang="en-GB" sz="1900" dirty="0" err="1">
                <a:solidFill>
                  <a:schemeClr val="bg1"/>
                </a:solidFill>
              </a:rPr>
              <a:t>Muziris</a:t>
            </a:r>
            <a:r>
              <a:rPr lang="en-GB" sz="1900" dirty="0">
                <a:solidFill>
                  <a:schemeClr val="bg1"/>
                </a:solidFill>
              </a:rPr>
              <a:t>] where ships, the perfect and wonderful constructions of the </a:t>
            </a:r>
            <a:r>
              <a:rPr lang="en-GB" sz="1900" dirty="0" err="1">
                <a:solidFill>
                  <a:schemeClr val="bg1"/>
                </a:solidFill>
              </a:rPr>
              <a:t>Yavaṉar</a:t>
            </a:r>
            <a:r>
              <a:rPr lang="en-GB" sz="1900" dirty="0">
                <a:solidFill>
                  <a:schemeClr val="bg1"/>
                </a:solidFill>
              </a:rPr>
              <a:t>, having come with gold, returned carrying pepper, churning the white surf of the great </a:t>
            </a:r>
            <a:r>
              <a:rPr lang="en-GB" sz="1900" dirty="0" err="1">
                <a:solidFill>
                  <a:schemeClr val="bg1"/>
                </a:solidFill>
              </a:rPr>
              <a:t>Cuḷḷi</a:t>
            </a:r>
            <a:r>
              <a:rPr lang="en-GB" sz="1900" dirty="0">
                <a:solidFill>
                  <a:schemeClr val="bg1"/>
                </a:solidFill>
              </a:rPr>
              <a:t> river which belongs to the </a:t>
            </a:r>
            <a:r>
              <a:rPr lang="en-GB" sz="1900" dirty="0" err="1">
                <a:solidFill>
                  <a:schemeClr val="bg1"/>
                </a:solidFill>
              </a:rPr>
              <a:t>Cēralar</a:t>
            </a:r>
            <a:r>
              <a:rPr lang="en-GB" sz="1900" dirty="0">
                <a:solidFill>
                  <a:schemeClr val="bg1"/>
                </a:solidFill>
              </a:rPr>
              <a:t>.” - </a:t>
            </a:r>
            <a:r>
              <a:rPr lang="en-GB" sz="1900" b="1" i="1" dirty="0" err="1">
                <a:solidFill>
                  <a:schemeClr val="bg1"/>
                </a:solidFill>
              </a:rPr>
              <a:t>Akanāṉūṟu</a:t>
            </a:r>
            <a:r>
              <a:rPr lang="en-GB" sz="1900" b="1" i="1" dirty="0">
                <a:solidFill>
                  <a:schemeClr val="bg1"/>
                </a:solidFill>
              </a:rPr>
              <a:t> </a:t>
            </a:r>
            <a:r>
              <a:rPr lang="en-GB" sz="1900" b="1" dirty="0">
                <a:solidFill>
                  <a:schemeClr val="bg1"/>
                </a:solidFill>
              </a:rPr>
              <a:t>159, 7-11</a:t>
            </a:r>
            <a:r>
              <a:rPr lang="en-GB" sz="1900" dirty="0">
                <a:solidFill>
                  <a:schemeClr val="bg1"/>
                </a:solidFill>
              </a:rPr>
              <a:t>.</a:t>
            </a:r>
            <a:r>
              <a:rPr lang="en-GB" sz="1900" b="1" dirty="0">
                <a:solidFill>
                  <a:schemeClr val="bg1"/>
                </a:solidFill>
              </a:rPr>
              <a:t> </a:t>
            </a:r>
          </a:p>
          <a:p>
            <a:pPr marL="137160" indent="0">
              <a:buNone/>
            </a:pPr>
            <a:endParaRPr lang="en-GB" dirty="0"/>
          </a:p>
        </p:txBody>
      </p:sp>
      <p:pic>
        <p:nvPicPr>
          <p:cNvPr id="6" name="Picture 5"/>
          <p:cNvPicPr>
            <a:picLocks noChangeAspect="1"/>
          </p:cNvPicPr>
          <p:nvPr/>
        </p:nvPicPr>
        <p:blipFill>
          <a:blip r:embed="rId2"/>
          <a:stretch>
            <a:fillRect/>
          </a:stretch>
        </p:blipFill>
        <p:spPr>
          <a:xfrm>
            <a:off x="4237149" y="1600200"/>
            <a:ext cx="2454310" cy="3149846"/>
          </a:xfrm>
          <a:prstGeom prst="rect">
            <a:avLst/>
          </a:prstGeom>
        </p:spPr>
      </p:pic>
      <p:sp>
        <p:nvSpPr>
          <p:cNvPr id="8" name="Rectangle 7"/>
          <p:cNvSpPr/>
          <p:nvPr/>
        </p:nvSpPr>
        <p:spPr>
          <a:xfrm>
            <a:off x="6691459" y="1600200"/>
            <a:ext cx="2452541" cy="3188565"/>
          </a:xfrm>
          <a:prstGeom prst="rect">
            <a:avLst/>
          </a:prstGeom>
        </p:spPr>
        <p:txBody>
          <a:bodyPr wrap="square">
            <a:spAutoFit/>
          </a:bodyPr>
          <a:lstStyle/>
          <a:p>
            <a:pPr lvl="0">
              <a:spcBef>
                <a:spcPct val="20000"/>
              </a:spcBef>
            </a:pPr>
            <a:r>
              <a:rPr lang="en-GB" b="1" dirty="0">
                <a:solidFill>
                  <a:prstClr val="black"/>
                </a:solidFill>
              </a:rPr>
              <a:t>Do all references to </a:t>
            </a:r>
            <a:r>
              <a:rPr lang="en-GB" b="1" dirty="0" err="1">
                <a:solidFill>
                  <a:prstClr val="black"/>
                </a:solidFill>
              </a:rPr>
              <a:t>Yavanas</a:t>
            </a:r>
            <a:r>
              <a:rPr lang="en-GB" b="1" dirty="0">
                <a:solidFill>
                  <a:prstClr val="black"/>
                </a:solidFill>
              </a:rPr>
              <a:t> really indicate Romans?</a:t>
            </a:r>
          </a:p>
          <a:p>
            <a:pPr marL="285750" indent="-285750">
              <a:spcBef>
                <a:spcPct val="20000"/>
              </a:spcBef>
              <a:buFont typeface="Arial" panose="020B0604020202020204" pitchFamily="34" charset="0"/>
              <a:buChar char="–"/>
            </a:pPr>
            <a:r>
              <a:rPr lang="en-GB" sz="1600" b="1" dirty="0" err="1">
                <a:solidFill>
                  <a:prstClr val="black"/>
                </a:solidFill>
              </a:rPr>
              <a:t>Kârla</a:t>
            </a:r>
            <a:r>
              <a:rPr lang="en-GB" sz="1600" b="1" dirty="0">
                <a:solidFill>
                  <a:prstClr val="black"/>
                </a:solidFill>
              </a:rPr>
              <a:t> </a:t>
            </a:r>
            <a:r>
              <a:rPr lang="en-GB" sz="1600" b="1" dirty="0" err="1">
                <a:solidFill>
                  <a:prstClr val="black"/>
                </a:solidFill>
              </a:rPr>
              <a:t>Inser</a:t>
            </a:r>
            <a:r>
              <a:rPr lang="en-GB" sz="1600" b="1" dirty="0">
                <a:solidFill>
                  <a:prstClr val="black"/>
                </a:solidFill>
              </a:rPr>
              <a:t> no.17 </a:t>
            </a:r>
            <a:r>
              <a:rPr lang="en-GB" sz="1600" dirty="0">
                <a:solidFill>
                  <a:prstClr val="black"/>
                </a:solidFill>
              </a:rPr>
              <a:t>– inscription set up by Andhra queen </a:t>
            </a:r>
            <a:r>
              <a:rPr lang="en-GB" sz="1600" dirty="0" err="1">
                <a:solidFill>
                  <a:prstClr val="black"/>
                </a:solidFill>
              </a:rPr>
              <a:t>Bālasrī</a:t>
            </a:r>
            <a:r>
              <a:rPr lang="en-GB" sz="1600" dirty="0">
                <a:solidFill>
                  <a:prstClr val="black"/>
                </a:solidFill>
              </a:rPr>
              <a:t>, dating to 1</a:t>
            </a:r>
            <a:r>
              <a:rPr lang="en-GB" sz="1600" baseline="30000" dirty="0">
                <a:solidFill>
                  <a:prstClr val="black"/>
                </a:solidFill>
              </a:rPr>
              <a:t>st</a:t>
            </a:r>
            <a:r>
              <a:rPr lang="en-GB" sz="1600" dirty="0">
                <a:solidFill>
                  <a:prstClr val="black"/>
                </a:solidFill>
              </a:rPr>
              <a:t> or 2</a:t>
            </a:r>
            <a:r>
              <a:rPr lang="en-GB" sz="1600" baseline="30000" dirty="0">
                <a:solidFill>
                  <a:prstClr val="black"/>
                </a:solidFill>
              </a:rPr>
              <a:t>nd</a:t>
            </a:r>
            <a:r>
              <a:rPr lang="en-GB" sz="1600" dirty="0">
                <a:solidFill>
                  <a:prstClr val="black"/>
                </a:solidFill>
              </a:rPr>
              <a:t> C AD, recording the routing of the </a:t>
            </a:r>
            <a:r>
              <a:rPr lang="en-GB" sz="1600" dirty="0" err="1">
                <a:solidFill>
                  <a:prstClr val="black"/>
                </a:solidFill>
              </a:rPr>
              <a:t>Sakas</a:t>
            </a:r>
            <a:r>
              <a:rPr lang="en-GB" sz="1600" dirty="0">
                <a:solidFill>
                  <a:prstClr val="black"/>
                </a:solidFill>
              </a:rPr>
              <a:t>, </a:t>
            </a:r>
            <a:r>
              <a:rPr lang="en-GB" sz="1600" dirty="0" err="1">
                <a:solidFill>
                  <a:prstClr val="black"/>
                </a:solidFill>
              </a:rPr>
              <a:t>Yavanas</a:t>
            </a:r>
            <a:r>
              <a:rPr lang="en-GB" sz="1600" dirty="0">
                <a:solidFill>
                  <a:prstClr val="black"/>
                </a:solidFill>
              </a:rPr>
              <a:t> and </a:t>
            </a:r>
            <a:r>
              <a:rPr lang="en-GB" sz="1600" dirty="0" err="1">
                <a:solidFill>
                  <a:prstClr val="black"/>
                </a:solidFill>
              </a:rPr>
              <a:t>Pahlans</a:t>
            </a:r>
            <a:r>
              <a:rPr lang="en-GB" sz="1600" dirty="0">
                <a:solidFill>
                  <a:prstClr val="black"/>
                </a:solidFill>
              </a:rPr>
              <a:t> from the Deccan forever.</a:t>
            </a:r>
          </a:p>
        </p:txBody>
      </p:sp>
    </p:spTree>
    <p:extLst>
      <p:ext uri="{BB962C8B-B14F-4D97-AF65-F5344CB8AC3E}">
        <p14:creationId xmlns:p14="http://schemas.microsoft.com/office/powerpoint/2010/main" val="13052183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242541"/>
          </a:xfrm>
        </p:spPr>
        <p:txBody>
          <a:bodyPr>
            <a:normAutofit/>
          </a:bodyPr>
          <a:lstStyle/>
          <a:p>
            <a:r>
              <a:rPr lang="en-GB" sz="7200" dirty="0" smtClean="0">
                <a:solidFill>
                  <a:schemeClr val="bg1"/>
                </a:solidFill>
              </a:rPr>
              <a:t>Migration to New Lands</a:t>
            </a:r>
            <a:endParaRPr lang="en-GB" sz="7200" dirty="0">
              <a:solidFill>
                <a:schemeClr val="bg1"/>
              </a:solidFill>
            </a:endParaRPr>
          </a:p>
        </p:txBody>
      </p:sp>
    </p:spTree>
    <p:extLst>
      <p:ext uri="{BB962C8B-B14F-4D97-AF65-F5344CB8AC3E}">
        <p14:creationId xmlns:p14="http://schemas.microsoft.com/office/powerpoint/2010/main" val="33628040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rmAutofit/>
          </a:bodyPr>
          <a:lstStyle/>
          <a:p>
            <a:r>
              <a:rPr lang="en-GB" b="1" dirty="0" smtClean="0">
                <a:solidFill>
                  <a:schemeClr val="bg1"/>
                </a:solidFill>
              </a:rPr>
              <a:t>Austronesian Migration to Madagascar</a:t>
            </a:r>
            <a:endParaRPr lang="en-GB" b="1" dirty="0">
              <a:solidFill>
                <a:schemeClr val="bg1"/>
              </a:solidFill>
            </a:endParaRPr>
          </a:p>
        </p:txBody>
      </p:sp>
      <p:sp>
        <p:nvSpPr>
          <p:cNvPr id="3" name="Content Placeholder 2"/>
          <p:cNvSpPr>
            <a:spLocks noGrp="1"/>
          </p:cNvSpPr>
          <p:nvPr>
            <p:ph idx="1"/>
          </p:nvPr>
        </p:nvSpPr>
        <p:spPr>
          <a:xfrm>
            <a:off x="124691" y="1496292"/>
            <a:ext cx="8821882" cy="5081154"/>
          </a:xfrm>
        </p:spPr>
        <p:txBody>
          <a:bodyPr>
            <a:normAutofit fontScale="92500" lnSpcReduction="10000"/>
          </a:bodyPr>
          <a:lstStyle/>
          <a:p>
            <a:r>
              <a:rPr lang="en-GB" dirty="0" smtClean="0">
                <a:solidFill>
                  <a:schemeClr val="bg1"/>
                </a:solidFill>
              </a:rPr>
              <a:t>Contact between Southeast Asia and East Africa since 300 BC?</a:t>
            </a:r>
          </a:p>
          <a:p>
            <a:endParaRPr lang="en-GB" sz="500" dirty="0" smtClean="0">
              <a:solidFill>
                <a:schemeClr val="bg1"/>
              </a:solidFill>
            </a:endParaRPr>
          </a:p>
          <a:p>
            <a:r>
              <a:rPr lang="en-GB" dirty="0" smtClean="0">
                <a:solidFill>
                  <a:schemeClr val="bg1"/>
                </a:solidFill>
              </a:rPr>
              <a:t>Y-chromosomal influence from Borneo – but maternal lines Polynesian ancestors? Or mixed Austronesian and Bantu genes in mitochondrial and Y-chromosome DNA?</a:t>
            </a:r>
          </a:p>
          <a:p>
            <a:endParaRPr lang="en-GB" sz="500" dirty="0">
              <a:solidFill>
                <a:schemeClr val="bg1"/>
              </a:solidFill>
            </a:endParaRPr>
          </a:p>
          <a:p>
            <a:r>
              <a:rPr lang="en-GB" dirty="0" smtClean="0">
                <a:solidFill>
                  <a:schemeClr val="bg1"/>
                </a:solidFill>
              </a:rPr>
              <a:t>Influence of Barito language group on Malagasy (but also Bantu influence)</a:t>
            </a:r>
          </a:p>
          <a:p>
            <a:endParaRPr lang="en-GB" sz="500" dirty="0">
              <a:solidFill>
                <a:schemeClr val="bg1"/>
              </a:solidFill>
            </a:endParaRPr>
          </a:p>
          <a:p>
            <a:r>
              <a:rPr lang="en-GB" dirty="0" smtClean="0">
                <a:solidFill>
                  <a:schemeClr val="bg1"/>
                </a:solidFill>
              </a:rPr>
              <a:t>Over-hunting of Mega Fauna?</a:t>
            </a:r>
          </a:p>
          <a:p>
            <a:endParaRPr lang="en-GB" sz="500" dirty="0" smtClean="0">
              <a:solidFill>
                <a:schemeClr val="bg1"/>
              </a:solidFill>
            </a:endParaRPr>
          </a:p>
          <a:p>
            <a:r>
              <a:rPr lang="en-GB" dirty="0" smtClean="0">
                <a:solidFill>
                  <a:schemeClr val="bg1"/>
                </a:solidFill>
              </a:rPr>
              <a:t>Importation of plants – yam, rice, bananas</a:t>
            </a:r>
          </a:p>
          <a:p>
            <a:endParaRPr lang="en-GB" sz="500" dirty="0">
              <a:solidFill>
                <a:schemeClr val="bg1"/>
              </a:solidFill>
            </a:endParaRPr>
          </a:p>
          <a:p>
            <a:r>
              <a:rPr lang="en-GB" dirty="0" smtClean="0">
                <a:solidFill>
                  <a:schemeClr val="bg1"/>
                </a:solidFill>
              </a:rPr>
              <a:t>Musical instruments – xylophone </a:t>
            </a:r>
            <a:endParaRPr lang="en-GB" dirty="0">
              <a:solidFill>
                <a:schemeClr val="bg1"/>
              </a:solidFill>
            </a:endParaRPr>
          </a:p>
          <a:p>
            <a:endParaRPr lang="en-GB" dirty="0" smtClean="0">
              <a:solidFill>
                <a:schemeClr val="bg1"/>
              </a:solidFill>
            </a:endParaRPr>
          </a:p>
          <a:p>
            <a:endParaRPr lang="en-GB" dirty="0"/>
          </a:p>
          <a:p>
            <a:endParaRPr lang="en-GB" dirty="0" smtClean="0"/>
          </a:p>
          <a:p>
            <a:endParaRPr lang="en-GB" dirty="0"/>
          </a:p>
          <a:p>
            <a:endParaRPr lang="en-GB" dirty="0"/>
          </a:p>
        </p:txBody>
      </p:sp>
      <p:pic>
        <p:nvPicPr>
          <p:cNvPr id="4" name="Picture 3"/>
          <p:cNvPicPr>
            <a:picLocks noChangeAspect="1"/>
          </p:cNvPicPr>
          <p:nvPr/>
        </p:nvPicPr>
        <p:blipFill>
          <a:blip r:embed="rId2"/>
          <a:stretch>
            <a:fillRect/>
          </a:stretch>
        </p:blipFill>
        <p:spPr>
          <a:xfrm>
            <a:off x="7048298" y="4633700"/>
            <a:ext cx="2095702" cy="1113994"/>
          </a:xfrm>
          <a:prstGeom prst="rect">
            <a:avLst/>
          </a:prstGeom>
        </p:spPr>
      </p:pic>
      <p:pic>
        <p:nvPicPr>
          <p:cNvPr id="5" name="Picture 4"/>
          <p:cNvPicPr>
            <a:picLocks noChangeAspect="1"/>
          </p:cNvPicPr>
          <p:nvPr/>
        </p:nvPicPr>
        <p:blipFill>
          <a:blip r:embed="rId3"/>
          <a:stretch>
            <a:fillRect/>
          </a:stretch>
        </p:blipFill>
        <p:spPr>
          <a:xfrm>
            <a:off x="7048298" y="5747694"/>
            <a:ext cx="2095702" cy="1110306"/>
          </a:xfrm>
          <a:prstGeom prst="rect">
            <a:avLst/>
          </a:prstGeom>
        </p:spPr>
      </p:pic>
    </p:spTree>
    <p:extLst>
      <p:ext uri="{BB962C8B-B14F-4D97-AF65-F5344CB8AC3E}">
        <p14:creationId xmlns:p14="http://schemas.microsoft.com/office/powerpoint/2010/main" val="43692940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4707" y="2468826"/>
            <a:ext cx="8778348" cy="4389174"/>
          </a:xfrm>
          <a:prstGeom prst="rect">
            <a:avLst/>
          </a:prstGeom>
        </p:spPr>
      </p:pic>
      <p:pic>
        <p:nvPicPr>
          <p:cNvPr id="4" name="Picture 3"/>
          <p:cNvPicPr>
            <a:picLocks noChangeAspect="1"/>
          </p:cNvPicPr>
          <p:nvPr/>
        </p:nvPicPr>
        <p:blipFill>
          <a:blip r:embed="rId3"/>
          <a:stretch>
            <a:fillRect/>
          </a:stretch>
        </p:blipFill>
        <p:spPr>
          <a:xfrm>
            <a:off x="0" y="0"/>
            <a:ext cx="6102932" cy="5574793"/>
          </a:xfrm>
          <a:prstGeom prst="rect">
            <a:avLst/>
          </a:prstGeom>
        </p:spPr>
      </p:pic>
      <p:pic>
        <p:nvPicPr>
          <p:cNvPr id="5" name="Picture 4"/>
          <p:cNvPicPr>
            <a:picLocks noChangeAspect="1"/>
          </p:cNvPicPr>
          <p:nvPr/>
        </p:nvPicPr>
        <p:blipFill>
          <a:blip r:embed="rId4"/>
          <a:stretch>
            <a:fillRect/>
          </a:stretch>
        </p:blipFill>
        <p:spPr>
          <a:xfrm>
            <a:off x="5854821" y="0"/>
            <a:ext cx="3289179" cy="2614411"/>
          </a:xfrm>
          <a:prstGeom prst="rect">
            <a:avLst/>
          </a:prstGeom>
        </p:spPr>
      </p:pic>
    </p:spTree>
    <p:extLst>
      <p:ext uri="{BB962C8B-B14F-4D97-AF65-F5344CB8AC3E}">
        <p14:creationId xmlns:p14="http://schemas.microsoft.com/office/powerpoint/2010/main" val="221421503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63092"/>
          </a:xfrm>
        </p:spPr>
        <p:txBody>
          <a:bodyPr>
            <a:normAutofit fontScale="90000"/>
          </a:bodyPr>
          <a:lstStyle/>
          <a:p>
            <a:r>
              <a:rPr lang="en-GB" b="1" dirty="0" smtClean="0">
                <a:solidFill>
                  <a:schemeClr val="bg1"/>
                </a:solidFill>
              </a:rPr>
              <a:t>Borobudur Ship – Java 8</a:t>
            </a:r>
            <a:r>
              <a:rPr lang="en-GB" b="1" baseline="30000" dirty="0" smtClean="0">
                <a:solidFill>
                  <a:schemeClr val="bg1"/>
                </a:solidFill>
              </a:rPr>
              <a:t>th</a:t>
            </a:r>
            <a:r>
              <a:rPr lang="en-GB" b="1" dirty="0" smtClean="0">
                <a:solidFill>
                  <a:schemeClr val="bg1"/>
                </a:solidFill>
              </a:rPr>
              <a:t> Century AD</a:t>
            </a:r>
            <a:endParaRPr lang="en-GB" b="1"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299558" y="1072166"/>
            <a:ext cx="5858093" cy="4040747"/>
          </a:xfrm>
          <a:prstGeom prst="rect">
            <a:avLst/>
          </a:prstGeom>
        </p:spPr>
      </p:pic>
      <p:pic>
        <p:nvPicPr>
          <p:cNvPr id="3" name="Picture 2"/>
          <p:cNvPicPr>
            <a:picLocks noChangeAspect="1"/>
          </p:cNvPicPr>
          <p:nvPr/>
        </p:nvPicPr>
        <p:blipFill>
          <a:blip r:embed="rId3"/>
          <a:stretch>
            <a:fillRect/>
          </a:stretch>
        </p:blipFill>
        <p:spPr>
          <a:xfrm>
            <a:off x="99745" y="4856087"/>
            <a:ext cx="4304830" cy="2001913"/>
          </a:xfrm>
          <a:prstGeom prst="rect">
            <a:avLst/>
          </a:prstGeom>
        </p:spPr>
      </p:pic>
      <p:pic>
        <p:nvPicPr>
          <p:cNvPr id="5" name="Picture 4"/>
          <p:cNvPicPr>
            <a:picLocks noChangeAspect="1"/>
          </p:cNvPicPr>
          <p:nvPr/>
        </p:nvPicPr>
        <p:blipFill>
          <a:blip r:embed="rId4"/>
          <a:stretch>
            <a:fillRect/>
          </a:stretch>
        </p:blipFill>
        <p:spPr>
          <a:xfrm>
            <a:off x="4378818" y="4895866"/>
            <a:ext cx="4765182" cy="1962134"/>
          </a:xfrm>
          <a:prstGeom prst="rect">
            <a:avLst/>
          </a:prstGeom>
        </p:spPr>
      </p:pic>
      <p:pic>
        <p:nvPicPr>
          <p:cNvPr id="6" name="Picture 5"/>
          <p:cNvPicPr>
            <a:picLocks noChangeAspect="1"/>
          </p:cNvPicPr>
          <p:nvPr/>
        </p:nvPicPr>
        <p:blipFill>
          <a:blip r:embed="rId5"/>
          <a:stretch>
            <a:fillRect/>
          </a:stretch>
        </p:blipFill>
        <p:spPr>
          <a:xfrm>
            <a:off x="6325560" y="2575775"/>
            <a:ext cx="2818440" cy="2320091"/>
          </a:xfrm>
          <a:prstGeom prst="rect">
            <a:avLst/>
          </a:prstGeom>
        </p:spPr>
      </p:pic>
      <p:sp>
        <p:nvSpPr>
          <p:cNvPr id="7" name="Rectangle 6"/>
          <p:cNvSpPr/>
          <p:nvPr/>
        </p:nvSpPr>
        <p:spPr>
          <a:xfrm>
            <a:off x="6325560" y="1752349"/>
            <a:ext cx="2786536" cy="830997"/>
          </a:xfrm>
          <a:prstGeom prst="rect">
            <a:avLst/>
          </a:prstGeom>
        </p:spPr>
        <p:txBody>
          <a:bodyPr wrap="square">
            <a:spAutoFit/>
          </a:bodyPr>
          <a:lstStyle/>
          <a:p>
            <a:r>
              <a:rPr lang="en-GB" sz="2400" dirty="0">
                <a:solidFill>
                  <a:schemeClr val="bg1"/>
                </a:solidFill>
              </a:rPr>
              <a:t>Single and Double Outrigger </a:t>
            </a:r>
            <a:r>
              <a:rPr lang="en-GB" sz="2400" dirty="0" smtClean="0">
                <a:solidFill>
                  <a:schemeClr val="bg1"/>
                </a:solidFill>
              </a:rPr>
              <a:t>Canoes</a:t>
            </a:r>
            <a:endParaRPr lang="en-GB" sz="2400" dirty="0">
              <a:solidFill>
                <a:schemeClr val="bg1"/>
              </a:solidFill>
            </a:endParaRPr>
          </a:p>
        </p:txBody>
      </p:sp>
    </p:spTree>
    <p:extLst>
      <p:ext uri="{BB962C8B-B14F-4D97-AF65-F5344CB8AC3E}">
        <p14:creationId xmlns:p14="http://schemas.microsoft.com/office/powerpoint/2010/main" val="380438374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417638"/>
            <a:ext cx="9144000" cy="5440362"/>
          </a:xfrm>
        </p:spPr>
        <p:txBody>
          <a:bodyPr>
            <a:normAutofit fontScale="92500"/>
          </a:bodyPr>
          <a:lstStyle/>
          <a:p>
            <a:r>
              <a:rPr lang="en-GB" dirty="0" smtClean="0">
                <a:solidFill>
                  <a:schemeClr val="bg1"/>
                </a:solidFill>
              </a:rPr>
              <a:t>Cobb, M. A. 2018. </a:t>
            </a:r>
            <a:r>
              <a:rPr lang="en-GB" i="1" dirty="0" smtClean="0">
                <a:solidFill>
                  <a:schemeClr val="bg1"/>
                </a:solidFill>
              </a:rPr>
              <a:t>Rome and the Indian Ocean Trade from Augustus to the Early Third Century CE</a:t>
            </a:r>
            <a:r>
              <a:rPr lang="en-GB" dirty="0" smtClean="0">
                <a:solidFill>
                  <a:schemeClr val="bg1"/>
                </a:solidFill>
              </a:rPr>
              <a:t>. Leiden: Brill.</a:t>
            </a:r>
          </a:p>
          <a:p>
            <a:endParaRPr lang="en-GB" sz="600" dirty="0" smtClean="0">
              <a:solidFill>
                <a:schemeClr val="bg1"/>
              </a:solidFill>
            </a:endParaRPr>
          </a:p>
          <a:p>
            <a:r>
              <a:rPr lang="en-GB" dirty="0" err="1">
                <a:solidFill>
                  <a:schemeClr val="bg1"/>
                </a:solidFill>
              </a:rPr>
              <a:t>Manguin</a:t>
            </a:r>
            <a:r>
              <a:rPr lang="en-GB" dirty="0">
                <a:solidFill>
                  <a:schemeClr val="bg1"/>
                </a:solidFill>
              </a:rPr>
              <a:t>, P.-Y. </a:t>
            </a:r>
            <a:r>
              <a:rPr lang="en-GB" dirty="0" smtClean="0">
                <a:solidFill>
                  <a:schemeClr val="bg1"/>
                </a:solidFill>
              </a:rPr>
              <a:t>1996</a:t>
            </a:r>
            <a:r>
              <a:rPr lang="en-GB" dirty="0">
                <a:solidFill>
                  <a:schemeClr val="bg1"/>
                </a:solidFill>
              </a:rPr>
              <a:t>.</a:t>
            </a:r>
            <a:r>
              <a:rPr lang="en-GB" dirty="0" smtClean="0">
                <a:solidFill>
                  <a:schemeClr val="bg1"/>
                </a:solidFill>
              </a:rPr>
              <a:t> </a:t>
            </a:r>
            <a:r>
              <a:rPr lang="en-GB" dirty="0">
                <a:solidFill>
                  <a:schemeClr val="bg1"/>
                </a:solidFill>
              </a:rPr>
              <a:t>‘Southeast Asian Shipping in the Indian Ocean during the First Millennium A.D.’, in </a:t>
            </a:r>
            <a:r>
              <a:rPr lang="en-GB" i="1" dirty="0">
                <a:solidFill>
                  <a:schemeClr val="bg1"/>
                </a:solidFill>
              </a:rPr>
              <a:t>Tradition and Archaeology: Early Maritime Contacts in the Indian Ocean </a:t>
            </a:r>
            <a:r>
              <a:rPr lang="en-GB" dirty="0">
                <a:solidFill>
                  <a:schemeClr val="bg1"/>
                </a:solidFill>
              </a:rPr>
              <a:t>(eds., Ray, H. P. and </a:t>
            </a:r>
            <a:r>
              <a:rPr lang="en-GB" dirty="0" err="1">
                <a:solidFill>
                  <a:schemeClr val="bg1"/>
                </a:solidFill>
              </a:rPr>
              <a:t>Salles</a:t>
            </a:r>
            <a:r>
              <a:rPr lang="en-GB" dirty="0">
                <a:solidFill>
                  <a:schemeClr val="bg1"/>
                </a:solidFill>
              </a:rPr>
              <a:t>, J.-F.) New Delhi: </a:t>
            </a:r>
            <a:r>
              <a:rPr lang="en-GB" dirty="0" smtClean="0">
                <a:solidFill>
                  <a:schemeClr val="bg1"/>
                </a:solidFill>
              </a:rPr>
              <a:t>Manohar, pp. </a:t>
            </a:r>
            <a:r>
              <a:rPr lang="en-GB" dirty="0">
                <a:solidFill>
                  <a:schemeClr val="bg1"/>
                </a:solidFill>
              </a:rPr>
              <a:t>181-198</a:t>
            </a:r>
            <a:r>
              <a:rPr lang="en-GB" dirty="0" smtClean="0">
                <a:solidFill>
                  <a:schemeClr val="bg1"/>
                </a:solidFill>
              </a:rPr>
              <a:t>.</a:t>
            </a:r>
          </a:p>
          <a:p>
            <a:endParaRPr lang="en-GB" sz="500" dirty="0" smtClean="0">
              <a:solidFill>
                <a:schemeClr val="bg1"/>
              </a:solidFill>
            </a:endParaRPr>
          </a:p>
          <a:p>
            <a:r>
              <a:rPr lang="en-GB" dirty="0" err="1" smtClean="0">
                <a:solidFill>
                  <a:schemeClr val="bg1"/>
                </a:solidFill>
              </a:rPr>
              <a:t>Seland</a:t>
            </a:r>
            <a:r>
              <a:rPr lang="en-GB" dirty="0">
                <a:solidFill>
                  <a:schemeClr val="bg1"/>
                </a:solidFill>
              </a:rPr>
              <a:t>, E. H. 2008. The Indian Ocean and the Globalisation of the Ancient World. </a:t>
            </a:r>
            <a:r>
              <a:rPr lang="en-GB" i="1" dirty="0">
                <a:solidFill>
                  <a:schemeClr val="bg1"/>
                </a:solidFill>
              </a:rPr>
              <a:t>Ancient West &amp; East </a:t>
            </a:r>
            <a:r>
              <a:rPr lang="en-GB" dirty="0">
                <a:solidFill>
                  <a:schemeClr val="bg1"/>
                </a:solidFill>
              </a:rPr>
              <a:t>7: 67-79.</a:t>
            </a:r>
          </a:p>
          <a:p>
            <a:endParaRPr lang="en-GB" sz="500" dirty="0" smtClean="0">
              <a:solidFill>
                <a:schemeClr val="bg1"/>
              </a:solidFill>
            </a:endParaRPr>
          </a:p>
          <a:p>
            <a:r>
              <a:rPr lang="en-GB" dirty="0" err="1" smtClean="0">
                <a:solidFill>
                  <a:schemeClr val="bg1"/>
                </a:solidFill>
              </a:rPr>
              <a:t>Tieken</a:t>
            </a:r>
            <a:r>
              <a:rPr lang="en-GB" dirty="0">
                <a:solidFill>
                  <a:schemeClr val="bg1"/>
                </a:solidFill>
              </a:rPr>
              <a:t>, H. 2003. ‘The </a:t>
            </a:r>
            <a:r>
              <a:rPr lang="en-GB" dirty="0" err="1">
                <a:solidFill>
                  <a:schemeClr val="bg1"/>
                </a:solidFill>
              </a:rPr>
              <a:t>Yavanas</a:t>
            </a:r>
            <a:r>
              <a:rPr lang="en-GB" dirty="0">
                <a:solidFill>
                  <a:schemeClr val="bg1"/>
                </a:solidFill>
              </a:rPr>
              <a:t>’ Clothes in Old Tamil Literature’, </a:t>
            </a:r>
            <a:r>
              <a:rPr lang="en-GB" i="1" dirty="0">
                <a:solidFill>
                  <a:schemeClr val="bg1"/>
                </a:solidFill>
              </a:rPr>
              <a:t>Indo-Iranian Journal </a:t>
            </a:r>
            <a:r>
              <a:rPr lang="en-GB" dirty="0">
                <a:solidFill>
                  <a:schemeClr val="bg1"/>
                </a:solidFill>
              </a:rPr>
              <a:t>46: 261-271.</a:t>
            </a:r>
          </a:p>
          <a:p>
            <a:endParaRPr lang="en-GB" dirty="0"/>
          </a:p>
        </p:txBody>
      </p:sp>
    </p:spTree>
    <p:extLst>
      <p:ext uri="{BB962C8B-B14F-4D97-AF65-F5344CB8AC3E}">
        <p14:creationId xmlns:p14="http://schemas.microsoft.com/office/powerpoint/2010/main" val="34430773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2785</TotalTime>
  <Words>1803</Words>
  <Application>Microsoft Office PowerPoint</Application>
  <PresentationFormat>On-screen Show (4:3)</PresentationFormat>
  <Paragraphs>169</Paragraphs>
  <Slides>23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Book Antiqua</vt:lpstr>
      <vt:lpstr>Calibri</vt:lpstr>
      <vt:lpstr>Lucida Sans</vt:lpstr>
      <vt:lpstr>Times New Roman</vt:lpstr>
      <vt:lpstr>Wingdings</vt:lpstr>
      <vt:lpstr>Wingdings 2</vt:lpstr>
      <vt:lpstr>Wingdings 3</vt:lpstr>
      <vt:lpstr>Apex</vt:lpstr>
      <vt:lpstr>Reframing the World: The Emergence and significance of global history </vt:lpstr>
      <vt:lpstr>Mesopotamia and the Indus</vt:lpstr>
      <vt:lpstr>The Pharaonic era</vt:lpstr>
      <vt:lpstr>Ptolemaic Establishment of Ports</vt:lpstr>
      <vt:lpstr>Evidence for Exchange</vt:lpstr>
      <vt:lpstr>Egypto-Arabian Contact</vt:lpstr>
      <vt:lpstr>Nodes</vt:lpstr>
      <vt:lpstr>Discovery of the Monsoon?</vt:lpstr>
      <vt:lpstr>Roman Annexation of Egypt</vt:lpstr>
      <vt:lpstr>Ship Construction</vt:lpstr>
      <vt:lpstr>Imports into the Mediterranean</vt:lpstr>
      <vt:lpstr>Exports from the Mediterranean</vt:lpstr>
      <vt:lpstr>Roman and imitation coins found in India</vt:lpstr>
      <vt:lpstr>Living in Foreign Lands</vt:lpstr>
      <vt:lpstr>Living in Foreign Lands</vt:lpstr>
      <vt:lpstr>Indian and Arabians in Egypt</vt:lpstr>
      <vt:lpstr>Identifying Romans in India</vt:lpstr>
      <vt:lpstr>Yavanas</vt:lpstr>
      <vt:lpstr>Migration to New Lands</vt:lpstr>
      <vt:lpstr>Austronesian Migration to Madagascar</vt:lpstr>
      <vt:lpstr>PowerPoint Presentation</vt:lpstr>
      <vt:lpstr>Borobudur Ship – Java 8th Century AD</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Reframing the World: The Emergence and significance of global history </dc:title>
  <dc:creator>Matthew Cobb</dc:creator>
  <cp:lastModifiedBy>Matthew Cobb</cp:lastModifiedBy>
  <cp:revision>22</cp:revision>
  <dcterms:created xsi:type="dcterms:W3CDTF">2020-11-20T14:02:20Z</dcterms:created>
  <dcterms:modified xsi:type="dcterms:W3CDTF">2020-11-30T11:15:29Z</dcterms:modified>
</cp:coreProperties>
</file>