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6" d="100"/>
          <a:sy n="66" d="100"/>
        </p:scale>
        <p:origin x="-1494" y="-15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A51790BE-FA83-4ABF-8CCD-0408FF8913F5}"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F66A07E9-D59E-4BA8-B4AE-79947D009E4F}"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1E04BD6E-8A68-4FF0-BCDA-593604716340}"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7927CB6A-EC3D-4187-B95A-586B2B5EE926}"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0C40EC38-EE0B-4396-8281-EF395C8F53FB}"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6B939E83-D646-4792-A991-F22517FA6887}"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499AAA99-0AB6-41ED-BA6D-E87FEC59CA30}"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12B7991C-0360-4DDB-928F-5676EF06BC35}"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8D7A2C65-FD81-4096-9361-18C9BFD40DE3}"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9E64F9CE-6928-4CC5-8527-002C490B19B1}"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4E620ADD-2080-4720-A4A9-58A1CC2FE9D8}"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DD84F84-51CB-4FF9-9404-8D402333F8EB}"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a:t>Materials Handling</a:t>
            </a:r>
          </a:p>
        </p:txBody>
      </p:sp>
      <p:sp>
        <p:nvSpPr>
          <p:cNvPr id="2051" name="Rectangle 3"/>
          <p:cNvSpPr>
            <a:spLocks noGrp="1" noChangeArrowheads="1"/>
          </p:cNvSpPr>
          <p:nvPr>
            <p:ph type="subTitle" idx="1"/>
          </p:nvPr>
        </p:nvSpPr>
        <p:spPr>
          <a:xfrm>
            <a:off x="1371600" y="3981450"/>
            <a:ext cx="6400800" cy="1752600"/>
          </a:xfrm>
        </p:spPr>
        <p:txBody>
          <a:bodyPr/>
          <a:lstStyle/>
          <a:p>
            <a:r>
              <a:rPr lang="en-GB"/>
              <a:t>Andrew Thorn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t>Materials Handling</a:t>
            </a:r>
          </a:p>
        </p:txBody>
      </p:sp>
      <p:sp>
        <p:nvSpPr>
          <p:cNvPr id="3075" name="Rectangle 3"/>
          <p:cNvSpPr>
            <a:spLocks noGrp="1" noChangeArrowheads="1"/>
          </p:cNvSpPr>
          <p:nvPr>
            <p:ph type="body" idx="1"/>
          </p:nvPr>
        </p:nvSpPr>
        <p:spPr/>
        <p:txBody>
          <a:bodyPr/>
          <a:lstStyle/>
          <a:p>
            <a:pPr>
              <a:buFontTx/>
              <a:buNone/>
            </a:pPr>
            <a:r>
              <a:rPr lang="en-GB"/>
              <a:t>Three main aspects</a:t>
            </a:r>
          </a:p>
          <a:p>
            <a:pPr>
              <a:buFontTx/>
              <a:buNone/>
            </a:pPr>
            <a:endParaRPr lang="en-GB"/>
          </a:p>
          <a:p>
            <a:r>
              <a:rPr lang="en-GB"/>
              <a:t>Physical</a:t>
            </a:r>
          </a:p>
          <a:p>
            <a:r>
              <a:rPr lang="en-GB"/>
              <a:t>Management</a:t>
            </a:r>
          </a:p>
          <a:p>
            <a:r>
              <a:rPr lang="en-GB"/>
              <a:t>Technology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sz="4000"/>
              <a:t>Types of Material Handling System</a:t>
            </a:r>
          </a:p>
        </p:txBody>
      </p:sp>
      <p:sp>
        <p:nvSpPr>
          <p:cNvPr id="4099" name="Rectangle 3"/>
          <p:cNvSpPr>
            <a:spLocks noGrp="1" noChangeArrowheads="1"/>
          </p:cNvSpPr>
          <p:nvPr>
            <p:ph type="body" idx="1"/>
          </p:nvPr>
        </p:nvSpPr>
        <p:spPr/>
        <p:txBody>
          <a:bodyPr/>
          <a:lstStyle/>
          <a:p>
            <a:r>
              <a:rPr lang="en-GB"/>
              <a:t>Manual</a:t>
            </a:r>
          </a:p>
          <a:p>
            <a:r>
              <a:rPr lang="en-GB"/>
              <a:t>Mechanised</a:t>
            </a:r>
          </a:p>
          <a:p>
            <a:r>
              <a:rPr lang="en-GB"/>
              <a:t>Automated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en-GB"/>
              <a:t>Materials Handling</a:t>
            </a:r>
          </a:p>
        </p:txBody>
      </p:sp>
      <p:sp>
        <p:nvSpPr>
          <p:cNvPr id="5123" name="Rectangle 3"/>
          <p:cNvSpPr>
            <a:spLocks noGrp="1" noChangeArrowheads="1"/>
          </p:cNvSpPr>
          <p:nvPr>
            <p:ph type="body" idx="1"/>
          </p:nvPr>
        </p:nvSpPr>
        <p:spPr/>
        <p:txBody>
          <a:bodyPr/>
          <a:lstStyle/>
          <a:p>
            <a:pPr>
              <a:buFontTx/>
              <a:buNone/>
            </a:pPr>
            <a:r>
              <a:rPr lang="en-GB"/>
              <a:t>Equipment Selection equation</a:t>
            </a:r>
          </a:p>
          <a:p>
            <a:pPr>
              <a:buFontTx/>
              <a:buNone/>
            </a:pPr>
            <a:endParaRPr lang="en-GB"/>
          </a:p>
          <a:p>
            <a:pPr>
              <a:buFontTx/>
              <a:buNone/>
            </a:pPr>
            <a:r>
              <a:rPr lang="en-GB"/>
              <a:t>What + Where + When = Equipment 						selection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274638"/>
            <a:ext cx="8229600" cy="633412"/>
          </a:xfrm>
        </p:spPr>
        <p:txBody>
          <a:bodyPr/>
          <a:lstStyle/>
          <a:p>
            <a:r>
              <a:rPr lang="en-GB" sz="4000"/>
              <a:t>Equipment Selection</a:t>
            </a:r>
          </a:p>
        </p:txBody>
      </p:sp>
      <p:sp>
        <p:nvSpPr>
          <p:cNvPr id="6147" name="Rectangle 3"/>
          <p:cNvSpPr>
            <a:spLocks noGrp="1" noChangeArrowheads="1"/>
          </p:cNvSpPr>
          <p:nvPr>
            <p:ph type="body" idx="1"/>
          </p:nvPr>
        </p:nvSpPr>
        <p:spPr>
          <a:xfrm>
            <a:off x="457200" y="1125538"/>
            <a:ext cx="8229600" cy="5399087"/>
          </a:xfrm>
        </p:spPr>
        <p:txBody>
          <a:bodyPr/>
          <a:lstStyle/>
          <a:p>
            <a:pPr>
              <a:lnSpc>
                <a:spcPct val="90000"/>
              </a:lnSpc>
              <a:buFontTx/>
              <a:buNone/>
            </a:pPr>
            <a:r>
              <a:rPr lang="en-GB" sz="2800" b="1" u="sng"/>
              <a:t>What</a:t>
            </a:r>
            <a:r>
              <a:rPr lang="en-GB" sz="2800"/>
              <a:t>: - type of material being handled in the 	     facility</a:t>
            </a:r>
            <a:endParaRPr lang="en-GB" sz="2800" b="1" u="sng"/>
          </a:p>
          <a:p>
            <a:pPr>
              <a:lnSpc>
                <a:spcPct val="90000"/>
              </a:lnSpc>
              <a:buFontTx/>
              <a:buNone/>
            </a:pPr>
            <a:r>
              <a:rPr lang="en-GB" sz="2800" b="1" u="sng"/>
              <a:t>Where</a:t>
            </a:r>
            <a:r>
              <a:rPr lang="en-GB" sz="2800"/>
              <a:t>: - routing the material throughout the                     	       facility</a:t>
            </a:r>
          </a:p>
          <a:p>
            <a:pPr>
              <a:lnSpc>
                <a:spcPct val="90000"/>
              </a:lnSpc>
              <a:buFontTx/>
              <a:buNone/>
            </a:pPr>
            <a:r>
              <a:rPr lang="en-GB" sz="2800"/>
              <a:t>		- type of movement</a:t>
            </a:r>
          </a:p>
          <a:p>
            <a:pPr>
              <a:lnSpc>
                <a:spcPct val="90000"/>
              </a:lnSpc>
              <a:buFontTx/>
              <a:buNone/>
            </a:pPr>
            <a:r>
              <a:rPr lang="en-GB" sz="2800"/>
              <a:t>		- length of movement</a:t>
            </a:r>
          </a:p>
          <a:p>
            <a:pPr>
              <a:lnSpc>
                <a:spcPct val="90000"/>
              </a:lnSpc>
              <a:buFontTx/>
              <a:buNone/>
            </a:pPr>
            <a:r>
              <a:rPr lang="en-GB" sz="2800"/>
              <a:t>		- limitations of movement</a:t>
            </a:r>
          </a:p>
          <a:p>
            <a:pPr>
              <a:lnSpc>
                <a:spcPct val="90000"/>
              </a:lnSpc>
              <a:buFontTx/>
              <a:buNone/>
            </a:pPr>
            <a:r>
              <a:rPr lang="en-GB" sz="2800"/>
              <a:t>		- building limitations</a:t>
            </a:r>
          </a:p>
          <a:p>
            <a:pPr>
              <a:lnSpc>
                <a:spcPct val="90000"/>
              </a:lnSpc>
              <a:buFontTx/>
              <a:buNone/>
            </a:pPr>
            <a:r>
              <a:rPr lang="en-GB" sz="2800"/>
              <a:t>		- mobility requirements</a:t>
            </a:r>
          </a:p>
          <a:p>
            <a:pPr>
              <a:lnSpc>
                <a:spcPct val="90000"/>
              </a:lnSpc>
              <a:buFontTx/>
              <a:buNone/>
            </a:pPr>
            <a:r>
              <a:rPr lang="en-GB" sz="2800"/>
              <a:t>		- transfer requirements</a:t>
            </a:r>
          </a:p>
          <a:p>
            <a:pPr>
              <a:lnSpc>
                <a:spcPct val="90000"/>
              </a:lnSpc>
              <a:buFontTx/>
              <a:buNone/>
            </a:pPr>
            <a:r>
              <a:rPr lang="en-GB" sz="2800" b="1" u="sng"/>
              <a:t>When</a:t>
            </a:r>
            <a:r>
              <a:rPr lang="en-GB" sz="2800"/>
              <a:t>: - material in right place at right time</a:t>
            </a:r>
            <a:endParaRPr lang="en-GB" sz="2800" b="1" u="sng"/>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633412"/>
          </a:xfrm>
        </p:spPr>
        <p:txBody>
          <a:bodyPr/>
          <a:lstStyle/>
          <a:p>
            <a:r>
              <a:rPr lang="en-GB" sz="4000"/>
              <a:t>Rules of Equipment Selection</a:t>
            </a:r>
          </a:p>
        </p:txBody>
      </p:sp>
      <p:sp>
        <p:nvSpPr>
          <p:cNvPr id="7171" name="Rectangle 3"/>
          <p:cNvSpPr>
            <a:spLocks noGrp="1" noChangeArrowheads="1"/>
          </p:cNvSpPr>
          <p:nvPr>
            <p:ph type="body" idx="1"/>
          </p:nvPr>
        </p:nvSpPr>
        <p:spPr>
          <a:xfrm>
            <a:off x="457200" y="1052513"/>
            <a:ext cx="8229600" cy="5472112"/>
          </a:xfrm>
        </p:spPr>
        <p:txBody>
          <a:bodyPr/>
          <a:lstStyle/>
          <a:p>
            <a:pPr>
              <a:lnSpc>
                <a:spcPct val="90000"/>
              </a:lnSpc>
            </a:pPr>
            <a:r>
              <a:rPr lang="en-GB"/>
              <a:t>Use mechanical equipment</a:t>
            </a:r>
          </a:p>
          <a:p>
            <a:pPr>
              <a:lnSpc>
                <a:spcPct val="90000"/>
              </a:lnSpc>
            </a:pPr>
            <a:r>
              <a:rPr lang="en-GB"/>
              <a:t>Use existing equipment whenever possible</a:t>
            </a:r>
          </a:p>
          <a:p>
            <a:pPr>
              <a:lnSpc>
                <a:spcPct val="90000"/>
              </a:lnSpc>
            </a:pPr>
            <a:r>
              <a:rPr lang="en-GB"/>
              <a:t>Keep cost considerations in mind</a:t>
            </a:r>
          </a:p>
          <a:p>
            <a:pPr>
              <a:lnSpc>
                <a:spcPct val="90000"/>
              </a:lnSpc>
            </a:pPr>
            <a:r>
              <a:rPr lang="en-GB"/>
              <a:t>Standardise equipment</a:t>
            </a:r>
          </a:p>
          <a:p>
            <a:pPr>
              <a:lnSpc>
                <a:spcPct val="90000"/>
              </a:lnSpc>
            </a:pPr>
            <a:r>
              <a:rPr lang="en-GB"/>
              <a:t>Integrate equipment</a:t>
            </a:r>
          </a:p>
          <a:p>
            <a:pPr>
              <a:lnSpc>
                <a:spcPct val="90000"/>
              </a:lnSpc>
            </a:pPr>
            <a:r>
              <a:rPr lang="en-GB"/>
              <a:t>Provide alternative methods</a:t>
            </a:r>
          </a:p>
          <a:p>
            <a:pPr>
              <a:lnSpc>
                <a:spcPct val="90000"/>
              </a:lnSpc>
            </a:pPr>
            <a:r>
              <a:rPr lang="en-GB"/>
              <a:t>Check facility limitation</a:t>
            </a:r>
          </a:p>
          <a:p>
            <a:pPr>
              <a:lnSpc>
                <a:spcPct val="90000"/>
              </a:lnSpc>
            </a:pPr>
            <a:r>
              <a:rPr lang="en-GB"/>
              <a:t>Consider unit cost</a:t>
            </a:r>
          </a:p>
          <a:p>
            <a:pPr>
              <a:lnSpc>
                <a:spcPct val="90000"/>
              </a:lnSpc>
            </a:pPr>
            <a:r>
              <a:rPr lang="en-GB"/>
              <a:t>Plan for the future</a:t>
            </a:r>
          </a:p>
          <a:p>
            <a:pPr>
              <a:lnSpc>
                <a:spcPct val="90000"/>
              </a:lnSpc>
            </a:pPr>
            <a:r>
              <a:rPr lang="en-GB"/>
              <a:t>Maintenance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GB" sz="4000"/>
              <a:t>Symptoms of inefficient Material Handling</a:t>
            </a:r>
          </a:p>
        </p:txBody>
      </p:sp>
      <p:sp>
        <p:nvSpPr>
          <p:cNvPr id="8195" name="Rectangle 3"/>
          <p:cNvSpPr>
            <a:spLocks noGrp="1" noChangeArrowheads="1"/>
          </p:cNvSpPr>
          <p:nvPr>
            <p:ph type="body" idx="1"/>
          </p:nvPr>
        </p:nvSpPr>
        <p:spPr>
          <a:xfrm>
            <a:off x="457200" y="1600200"/>
            <a:ext cx="8229600" cy="5068888"/>
          </a:xfrm>
        </p:spPr>
        <p:txBody>
          <a:bodyPr/>
          <a:lstStyle/>
          <a:p>
            <a:pPr>
              <a:lnSpc>
                <a:spcPct val="90000"/>
              </a:lnSpc>
              <a:buFontTx/>
              <a:buNone/>
            </a:pPr>
            <a:r>
              <a:rPr lang="en-GB"/>
              <a:t>	Material handling can account for 30 to 70% of  manufacturing cost</a:t>
            </a:r>
          </a:p>
          <a:p>
            <a:pPr>
              <a:lnSpc>
                <a:spcPct val="90000"/>
              </a:lnSpc>
              <a:buFontTx/>
              <a:buNone/>
            </a:pPr>
            <a:endParaRPr lang="en-GB"/>
          </a:p>
          <a:p>
            <a:pPr>
              <a:lnSpc>
                <a:spcPct val="90000"/>
              </a:lnSpc>
              <a:buFontTx/>
              <a:buNone/>
            </a:pPr>
            <a:r>
              <a:rPr lang="en-GB"/>
              <a:t>Symptoms</a:t>
            </a:r>
          </a:p>
          <a:p>
            <a:pPr>
              <a:lnSpc>
                <a:spcPct val="90000"/>
              </a:lnSpc>
            </a:pPr>
            <a:r>
              <a:rPr lang="en-GB"/>
              <a:t>Aisles cluttered</a:t>
            </a:r>
          </a:p>
          <a:p>
            <a:pPr>
              <a:lnSpc>
                <a:spcPct val="90000"/>
              </a:lnSpc>
            </a:pPr>
            <a:r>
              <a:rPr lang="en-GB"/>
              <a:t>Over handling of products</a:t>
            </a:r>
          </a:p>
          <a:p>
            <a:pPr>
              <a:lnSpc>
                <a:spcPct val="90000"/>
              </a:lnSpc>
            </a:pPr>
            <a:r>
              <a:rPr lang="en-GB"/>
              <a:t>Lack of gravity flow movement</a:t>
            </a:r>
          </a:p>
          <a:p>
            <a:pPr>
              <a:lnSpc>
                <a:spcPct val="90000"/>
              </a:lnSpc>
            </a:pPr>
            <a:r>
              <a:rPr lang="en-GB"/>
              <a:t>Lack of standardisation</a:t>
            </a:r>
          </a:p>
          <a:p>
            <a:pPr>
              <a:lnSpc>
                <a:spcPct val="90000"/>
              </a:lnSpc>
            </a:pPr>
            <a:r>
              <a:rPr lang="en-GB"/>
              <a:t>Excess scrap</a:t>
            </a:r>
          </a:p>
          <a:p>
            <a:pPr>
              <a:lnSpc>
                <a:spcPct val="90000"/>
              </a:lnSpc>
            </a:pPr>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sz="4000"/>
              <a:t>Symptoms of inefficient Material Handling (2)</a:t>
            </a:r>
          </a:p>
        </p:txBody>
      </p:sp>
      <p:sp>
        <p:nvSpPr>
          <p:cNvPr id="9219" name="Rectangle 3"/>
          <p:cNvSpPr>
            <a:spLocks noGrp="1" noChangeArrowheads="1"/>
          </p:cNvSpPr>
          <p:nvPr>
            <p:ph type="body" idx="1"/>
          </p:nvPr>
        </p:nvSpPr>
        <p:spPr/>
        <p:txBody>
          <a:bodyPr/>
          <a:lstStyle/>
          <a:p>
            <a:r>
              <a:rPr lang="en-GB"/>
              <a:t>Flow inefficiencies</a:t>
            </a:r>
          </a:p>
          <a:p>
            <a:r>
              <a:rPr lang="en-GB"/>
              <a:t>High loss and damage</a:t>
            </a:r>
          </a:p>
          <a:p>
            <a:r>
              <a:rPr lang="en-GB"/>
              <a:t>Idle cube storage</a:t>
            </a:r>
          </a:p>
          <a:p>
            <a:r>
              <a:rPr lang="en-GB"/>
              <a:t>Dirty facilities</a:t>
            </a:r>
          </a:p>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633412"/>
          </a:xfrm>
        </p:spPr>
        <p:txBody>
          <a:bodyPr/>
          <a:lstStyle/>
          <a:p>
            <a:r>
              <a:rPr lang="en-GB" sz="4000"/>
              <a:t>Material Handling Checklist</a:t>
            </a:r>
          </a:p>
        </p:txBody>
      </p:sp>
      <p:sp>
        <p:nvSpPr>
          <p:cNvPr id="10243" name="Rectangle 3"/>
          <p:cNvSpPr>
            <a:spLocks noGrp="1" noChangeArrowheads="1"/>
          </p:cNvSpPr>
          <p:nvPr>
            <p:ph type="body" idx="1"/>
          </p:nvPr>
        </p:nvSpPr>
        <p:spPr>
          <a:xfrm>
            <a:off x="457200" y="981075"/>
            <a:ext cx="8229600" cy="5543550"/>
          </a:xfrm>
        </p:spPr>
        <p:txBody>
          <a:bodyPr/>
          <a:lstStyle/>
          <a:p>
            <a:pPr>
              <a:lnSpc>
                <a:spcPct val="90000"/>
              </a:lnSpc>
            </a:pPr>
            <a:r>
              <a:rPr lang="en-GB"/>
              <a:t>Is equipment more than 10 years old?</a:t>
            </a:r>
          </a:p>
          <a:p>
            <a:pPr>
              <a:lnSpc>
                <a:spcPct val="90000"/>
              </a:lnSpc>
            </a:pPr>
            <a:r>
              <a:rPr lang="en-GB"/>
              <a:t>Are breakdowns a result of poor preventative maintenance</a:t>
            </a:r>
          </a:p>
          <a:p>
            <a:pPr>
              <a:lnSpc>
                <a:spcPct val="90000"/>
              </a:lnSpc>
            </a:pPr>
            <a:r>
              <a:rPr lang="en-GB"/>
              <a:t>Are there excessive employee accidents due to manual handling of materials</a:t>
            </a:r>
          </a:p>
          <a:p>
            <a:pPr>
              <a:lnSpc>
                <a:spcPct val="90000"/>
              </a:lnSpc>
            </a:pPr>
            <a:r>
              <a:rPr lang="en-GB"/>
              <a:t>Are materials weighing more than 23kg handled manually</a:t>
            </a:r>
          </a:p>
          <a:p>
            <a:pPr>
              <a:lnSpc>
                <a:spcPct val="90000"/>
              </a:lnSpc>
            </a:pPr>
            <a:r>
              <a:rPr lang="en-GB"/>
              <a:t>Are there many handling tasks that require two or more employees?</a:t>
            </a:r>
          </a:p>
          <a:p>
            <a:pPr>
              <a:lnSpc>
                <a:spcPct val="90000"/>
              </a:lnSpc>
            </a:pPr>
            <a:r>
              <a:rPr lang="en-GB"/>
              <a:t>Are skilled employees wasting time handling materials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GB"/>
              <a:t>Material Handling Checklist (2)</a:t>
            </a:r>
          </a:p>
        </p:txBody>
      </p:sp>
      <p:sp>
        <p:nvSpPr>
          <p:cNvPr id="11267" name="Rectangle 3"/>
          <p:cNvSpPr>
            <a:spLocks noGrp="1" noChangeArrowheads="1"/>
          </p:cNvSpPr>
          <p:nvPr>
            <p:ph type="body" idx="1"/>
          </p:nvPr>
        </p:nvSpPr>
        <p:spPr/>
        <p:txBody>
          <a:bodyPr/>
          <a:lstStyle/>
          <a:p>
            <a:r>
              <a:rPr lang="en-GB"/>
              <a:t>Is high storage space being wasted</a:t>
            </a:r>
          </a:p>
          <a:p>
            <a:r>
              <a:rPr lang="en-GB"/>
              <a:t>Are high demurrage charges experienced</a:t>
            </a:r>
          </a:p>
          <a:p>
            <a:r>
              <a:rPr lang="en-GB"/>
              <a:t>Is material being damaged during handling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sz="4000"/>
              <a:t>Ten Principles of Material Handling</a:t>
            </a:r>
          </a:p>
        </p:txBody>
      </p:sp>
      <p:sp>
        <p:nvSpPr>
          <p:cNvPr id="12291" name="Rectangle 3"/>
          <p:cNvSpPr>
            <a:spLocks noGrp="1" noChangeArrowheads="1"/>
          </p:cNvSpPr>
          <p:nvPr>
            <p:ph type="body" idx="1"/>
          </p:nvPr>
        </p:nvSpPr>
        <p:spPr>
          <a:xfrm>
            <a:off x="457200" y="1600200"/>
            <a:ext cx="8229600" cy="4997450"/>
          </a:xfrm>
        </p:spPr>
        <p:txBody>
          <a:bodyPr/>
          <a:lstStyle/>
          <a:p>
            <a:pPr>
              <a:lnSpc>
                <a:spcPct val="90000"/>
              </a:lnSpc>
            </a:pPr>
            <a:r>
              <a:rPr lang="en-GB" sz="2800"/>
              <a:t>Planning Principle</a:t>
            </a:r>
          </a:p>
          <a:p>
            <a:pPr>
              <a:lnSpc>
                <a:spcPct val="90000"/>
              </a:lnSpc>
            </a:pPr>
            <a:r>
              <a:rPr lang="en-GB" sz="2800"/>
              <a:t>Standardisation Principle</a:t>
            </a:r>
          </a:p>
          <a:p>
            <a:pPr>
              <a:lnSpc>
                <a:spcPct val="90000"/>
              </a:lnSpc>
            </a:pPr>
            <a:r>
              <a:rPr lang="en-GB" sz="2800"/>
              <a:t>Work Principle</a:t>
            </a:r>
          </a:p>
          <a:p>
            <a:pPr>
              <a:lnSpc>
                <a:spcPct val="90000"/>
              </a:lnSpc>
            </a:pPr>
            <a:r>
              <a:rPr lang="en-GB" sz="2800"/>
              <a:t>Ergonomic Principle</a:t>
            </a:r>
          </a:p>
          <a:p>
            <a:pPr>
              <a:lnSpc>
                <a:spcPct val="90000"/>
              </a:lnSpc>
            </a:pPr>
            <a:r>
              <a:rPr lang="en-GB" sz="2800"/>
              <a:t>Unit load Principle</a:t>
            </a:r>
          </a:p>
          <a:p>
            <a:pPr>
              <a:lnSpc>
                <a:spcPct val="90000"/>
              </a:lnSpc>
            </a:pPr>
            <a:r>
              <a:rPr lang="en-GB" sz="2800"/>
              <a:t>Space Utilisation Principle</a:t>
            </a:r>
          </a:p>
          <a:p>
            <a:pPr>
              <a:lnSpc>
                <a:spcPct val="90000"/>
              </a:lnSpc>
            </a:pPr>
            <a:r>
              <a:rPr lang="en-GB" sz="2800"/>
              <a:t>System Principle</a:t>
            </a:r>
          </a:p>
          <a:p>
            <a:pPr>
              <a:lnSpc>
                <a:spcPct val="90000"/>
              </a:lnSpc>
            </a:pPr>
            <a:r>
              <a:rPr lang="en-GB" sz="2800"/>
              <a:t>Automation Principle</a:t>
            </a:r>
          </a:p>
          <a:p>
            <a:pPr>
              <a:lnSpc>
                <a:spcPct val="90000"/>
              </a:lnSpc>
            </a:pPr>
            <a:r>
              <a:rPr lang="en-GB" sz="2800"/>
              <a:t>Environmental Principle</a:t>
            </a:r>
          </a:p>
          <a:p>
            <a:pPr>
              <a:lnSpc>
                <a:spcPct val="90000"/>
              </a:lnSpc>
            </a:pPr>
            <a:r>
              <a:rPr lang="en-GB" sz="2800"/>
              <a:t>Life Cycle Cost Principle</a:t>
            </a:r>
          </a:p>
          <a:p>
            <a:pPr>
              <a:lnSpc>
                <a:spcPct val="90000"/>
              </a:lnSpc>
            </a:pPr>
            <a:endParaRPr lang="en-GB" sz="2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sz="4000"/>
              <a:t>Material Handling Productivity Ratios</a:t>
            </a:r>
          </a:p>
        </p:txBody>
      </p:sp>
      <p:sp>
        <p:nvSpPr>
          <p:cNvPr id="13315" name="Rectangle 3"/>
          <p:cNvSpPr>
            <a:spLocks noGrp="1" noChangeArrowheads="1"/>
          </p:cNvSpPr>
          <p:nvPr>
            <p:ph type="body" idx="1"/>
          </p:nvPr>
        </p:nvSpPr>
        <p:spPr/>
        <p:txBody>
          <a:bodyPr/>
          <a:lstStyle/>
          <a:p>
            <a:r>
              <a:rPr lang="en-GB"/>
              <a:t>Manual Handling Labour ratio</a:t>
            </a:r>
          </a:p>
          <a:p>
            <a:r>
              <a:rPr lang="en-GB"/>
              <a:t>Handling Equipment Utilisation ratio</a:t>
            </a:r>
          </a:p>
          <a:p>
            <a:r>
              <a:rPr lang="en-GB"/>
              <a:t>Storage Space Utilisation ratio</a:t>
            </a:r>
          </a:p>
          <a:p>
            <a:r>
              <a:rPr lang="en-GB"/>
              <a:t>Movement Operation ratio</a:t>
            </a:r>
          </a:p>
          <a:p>
            <a:r>
              <a:rPr lang="en-GB"/>
              <a:t>Manufacturing Cycle Efficiency ratio</a:t>
            </a:r>
          </a:p>
          <a:p>
            <a:r>
              <a:rPr lang="en-GB"/>
              <a:t>Damaged loads ratio</a:t>
            </a:r>
          </a:p>
          <a:p>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t>Material Handling Ratios</a:t>
            </a:r>
          </a:p>
        </p:txBody>
      </p:sp>
      <p:sp>
        <p:nvSpPr>
          <p:cNvPr id="14339" name="Rectangle 3"/>
          <p:cNvSpPr>
            <a:spLocks noGrp="1" noChangeArrowheads="1"/>
          </p:cNvSpPr>
          <p:nvPr>
            <p:ph type="body" idx="1"/>
          </p:nvPr>
        </p:nvSpPr>
        <p:spPr>
          <a:xfrm>
            <a:off x="179388" y="1600200"/>
            <a:ext cx="8785225" cy="4525963"/>
          </a:xfrm>
        </p:spPr>
        <p:txBody>
          <a:bodyPr/>
          <a:lstStyle/>
          <a:p>
            <a:pPr>
              <a:buFontTx/>
              <a:buNone/>
            </a:pPr>
            <a:r>
              <a:rPr lang="en-GB"/>
              <a:t>MHL = </a:t>
            </a:r>
            <a:r>
              <a:rPr lang="en-GB" sz="2800" u="sng"/>
              <a:t>Persons assigned to material handling duties</a:t>
            </a:r>
            <a:endParaRPr lang="en-GB" sz="2800"/>
          </a:p>
          <a:p>
            <a:pPr>
              <a:buFontTx/>
              <a:buNone/>
            </a:pPr>
            <a:r>
              <a:rPr lang="en-GB" sz="2800"/>
              <a:t>				Total operating personnel</a:t>
            </a:r>
          </a:p>
          <a:p>
            <a:pPr>
              <a:buFontTx/>
              <a:buNone/>
            </a:pPr>
            <a:endParaRPr lang="en-GB" sz="2800"/>
          </a:p>
          <a:p>
            <a:pPr>
              <a:buFontTx/>
              <a:buNone/>
            </a:pPr>
            <a:r>
              <a:rPr lang="en-GB" sz="2800"/>
              <a:t>HEU = 	</a:t>
            </a:r>
            <a:r>
              <a:rPr lang="en-GB" sz="2800" u="sng"/>
              <a:t>Items moved per hour</a:t>
            </a:r>
          </a:p>
          <a:p>
            <a:pPr>
              <a:buFontTx/>
              <a:buNone/>
            </a:pPr>
            <a:r>
              <a:rPr lang="en-GB" sz="2800"/>
              <a:t>			Theoretical capacity</a:t>
            </a:r>
          </a:p>
          <a:p>
            <a:pPr>
              <a:buFontTx/>
              <a:buNone/>
            </a:pPr>
            <a:endParaRPr lang="en-GB" sz="2800"/>
          </a:p>
          <a:p>
            <a:pPr>
              <a:buFontTx/>
              <a:buNone/>
            </a:pPr>
            <a:r>
              <a:rPr lang="en-GB" sz="2800"/>
              <a:t>SSU =	</a:t>
            </a:r>
            <a:r>
              <a:rPr lang="en-GB" sz="2800" u="sng"/>
              <a:t>Storage space occupied</a:t>
            </a:r>
          </a:p>
          <a:p>
            <a:pPr>
              <a:buFontTx/>
              <a:buNone/>
            </a:pPr>
            <a:r>
              <a:rPr lang="en-GB" sz="2800"/>
              <a:t>			Total available storage space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a:t>Materials Handling Ratios</a:t>
            </a:r>
          </a:p>
        </p:txBody>
      </p:sp>
      <p:sp>
        <p:nvSpPr>
          <p:cNvPr id="15363" name="Rectangle 3"/>
          <p:cNvSpPr>
            <a:spLocks noGrp="1" noChangeArrowheads="1"/>
          </p:cNvSpPr>
          <p:nvPr>
            <p:ph type="body" idx="1"/>
          </p:nvPr>
        </p:nvSpPr>
        <p:spPr>
          <a:xfrm>
            <a:off x="179388" y="1600200"/>
            <a:ext cx="8785225" cy="4525963"/>
          </a:xfrm>
        </p:spPr>
        <p:txBody>
          <a:bodyPr/>
          <a:lstStyle/>
          <a:p>
            <a:pPr>
              <a:buFontTx/>
              <a:buNone/>
            </a:pPr>
            <a:r>
              <a:rPr lang="en-GB"/>
              <a:t>M/O = </a:t>
            </a:r>
            <a:r>
              <a:rPr lang="en-GB" u="sng"/>
              <a:t>Number of moves</a:t>
            </a:r>
          </a:p>
          <a:p>
            <a:pPr>
              <a:buFontTx/>
              <a:buNone/>
            </a:pPr>
            <a:r>
              <a:rPr lang="en-GB"/>
              <a:t>	       Number of productive operations</a:t>
            </a:r>
          </a:p>
          <a:p>
            <a:pPr>
              <a:buFontTx/>
              <a:buNone/>
            </a:pPr>
            <a:endParaRPr lang="en-GB"/>
          </a:p>
          <a:p>
            <a:pPr>
              <a:buFontTx/>
              <a:buNone/>
            </a:pPr>
            <a:r>
              <a:rPr lang="en-GB"/>
              <a:t>MCE = </a:t>
            </a:r>
            <a:r>
              <a:rPr lang="en-GB" sz="2800" u="sng"/>
              <a:t>Time spent in facility structure operations</a:t>
            </a:r>
          </a:p>
          <a:p>
            <a:pPr>
              <a:buFontTx/>
              <a:buNone/>
            </a:pPr>
            <a:r>
              <a:rPr lang="en-GB" sz="2800"/>
              <a:t>		    Time spent in the facility structure</a:t>
            </a:r>
          </a:p>
          <a:p>
            <a:pPr>
              <a:buFontTx/>
              <a:buNone/>
            </a:pPr>
            <a:endParaRPr lang="en-GB" sz="2800"/>
          </a:p>
          <a:p>
            <a:pPr>
              <a:buFontTx/>
              <a:buNone/>
            </a:pPr>
            <a:r>
              <a:rPr lang="en-GB"/>
              <a:t>DL = </a:t>
            </a:r>
            <a:r>
              <a:rPr lang="en-GB" u="sng"/>
              <a:t>Number of damaged loads</a:t>
            </a:r>
          </a:p>
          <a:p>
            <a:pPr>
              <a:buFontTx/>
              <a:buNone/>
            </a:pPr>
            <a:r>
              <a:rPr lang="en-GB"/>
              <a:t>		Total number of loads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t>Manual V Automated</a:t>
            </a:r>
          </a:p>
        </p:txBody>
      </p:sp>
      <p:sp>
        <p:nvSpPr>
          <p:cNvPr id="16387" name="Rectangle 3"/>
          <p:cNvSpPr>
            <a:spLocks noGrp="1" noChangeArrowheads="1"/>
          </p:cNvSpPr>
          <p:nvPr>
            <p:ph type="body" idx="1"/>
          </p:nvPr>
        </p:nvSpPr>
        <p:spPr/>
        <p:txBody>
          <a:bodyPr/>
          <a:lstStyle/>
          <a:p>
            <a:pPr>
              <a:buFontTx/>
              <a:buNone/>
            </a:pPr>
            <a:r>
              <a:rPr lang="en-GB"/>
              <a:t>Question</a:t>
            </a:r>
          </a:p>
          <a:p>
            <a:pPr>
              <a:buFontTx/>
              <a:buNone/>
            </a:pPr>
            <a:endParaRPr lang="en-GB"/>
          </a:p>
          <a:p>
            <a:pPr>
              <a:buFontTx/>
              <a:buNone/>
            </a:pPr>
            <a:r>
              <a:rPr lang="en-GB"/>
              <a:t>	What are the arguments for and against the choice of manual v automated materials handling system</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457200" y="274638"/>
            <a:ext cx="8435975" cy="1143000"/>
          </a:xfrm>
        </p:spPr>
        <p:txBody>
          <a:bodyPr/>
          <a:lstStyle/>
          <a:p>
            <a:r>
              <a:rPr lang="en-GB" sz="4000"/>
              <a:t>Issues in Material Handling Systems</a:t>
            </a:r>
          </a:p>
        </p:txBody>
      </p:sp>
      <p:sp>
        <p:nvSpPr>
          <p:cNvPr id="17411" name="Rectangle 3"/>
          <p:cNvSpPr>
            <a:spLocks noGrp="1" noChangeArrowheads="1"/>
          </p:cNvSpPr>
          <p:nvPr>
            <p:ph type="body" idx="1"/>
          </p:nvPr>
        </p:nvSpPr>
        <p:spPr/>
        <p:txBody>
          <a:bodyPr/>
          <a:lstStyle/>
          <a:p>
            <a:r>
              <a:rPr lang="en-GB"/>
              <a:t>Reliability</a:t>
            </a:r>
          </a:p>
          <a:p>
            <a:r>
              <a:rPr lang="en-GB"/>
              <a:t>Total integration</a:t>
            </a:r>
          </a:p>
          <a:p>
            <a:r>
              <a:rPr lang="en-GB"/>
              <a:t>Flexibility and modularity</a:t>
            </a:r>
          </a:p>
          <a:p>
            <a:r>
              <a:rPr lang="en-GB"/>
              <a:t>Upgradeability</a:t>
            </a:r>
          </a:p>
          <a:p>
            <a:r>
              <a:rPr lang="en-GB"/>
              <a:t>Automated identification</a:t>
            </a:r>
          </a:p>
          <a:p>
            <a:r>
              <a:rPr lang="en-GB"/>
              <a:t>Ease of use</a:t>
            </a:r>
          </a:p>
          <a:p>
            <a:r>
              <a:rPr lang="en-GB"/>
              <a:t>maintainability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sz="4000"/>
              <a:t>Types of Material Handling Equipment</a:t>
            </a:r>
          </a:p>
        </p:txBody>
      </p:sp>
      <p:sp>
        <p:nvSpPr>
          <p:cNvPr id="18435" name="Rectangle 3"/>
          <p:cNvSpPr>
            <a:spLocks noGrp="1" noChangeArrowheads="1"/>
          </p:cNvSpPr>
          <p:nvPr>
            <p:ph type="body" idx="1"/>
          </p:nvPr>
        </p:nvSpPr>
        <p:spPr/>
        <p:txBody>
          <a:bodyPr/>
          <a:lstStyle/>
          <a:p>
            <a:r>
              <a:rPr lang="en-GB"/>
              <a:t>Handtrucks</a:t>
            </a:r>
          </a:p>
          <a:p>
            <a:r>
              <a:rPr lang="en-GB"/>
              <a:t>Powered trucks</a:t>
            </a:r>
          </a:p>
          <a:p>
            <a:r>
              <a:rPr lang="en-GB"/>
              <a:t>Cranes and hoists</a:t>
            </a:r>
          </a:p>
          <a:p>
            <a:r>
              <a:rPr lang="en-GB"/>
              <a:t>Conveyors</a:t>
            </a:r>
          </a:p>
          <a:p>
            <a:r>
              <a:rPr lang="en-GB"/>
              <a:t>AGVS</a:t>
            </a:r>
          </a:p>
          <a:p>
            <a:r>
              <a:rPr lang="en-GB"/>
              <a:t>Other handling equipment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sz="4000"/>
              <a:t>Material handling analysis techniques</a:t>
            </a:r>
          </a:p>
        </p:txBody>
      </p:sp>
      <p:sp>
        <p:nvSpPr>
          <p:cNvPr id="19459" name="Rectangle 3"/>
          <p:cNvSpPr>
            <a:spLocks noGrp="1" noChangeArrowheads="1"/>
          </p:cNvSpPr>
          <p:nvPr>
            <p:ph type="body" idx="1"/>
          </p:nvPr>
        </p:nvSpPr>
        <p:spPr/>
        <p:txBody>
          <a:bodyPr/>
          <a:lstStyle/>
          <a:p>
            <a:pPr>
              <a:buFontTx/>
              <a:buNone/>
            </a:pPr>
            <a:r>
              <a:rPr lang="en-GB"/>
              <a:t>	Used to represent the material handling problem for visualisation and analysis purposes</a:t>
            </a:r>
          </a:p>
          <a:p>
            <a:r>
              <a:rPr lang="en-GB"/>
              <a:t>Graphical techniques</a:t>
            </a:r>
          </a:p>
          <a:p>
            <a:r>
              <a:rPr lang="en-GB"/>
              <a:t>Quantitative approaches</a:t>
            </a:r>
          </a:p>
          <a:p>
            <a:pPr>
              <a:buFontTx/>
              <a:buNone/>
            </a:pPr>
            <a:r>
              <a:rPr lang="en-GB"/>
              <a:t>	- flow rates</a:t>
            </a:r>
          </a:p>
          <a:p>
            <a:pPr>
              <a:buFontTx/>
              <a:buNone/>
            </a:pPr>
            <a:r>
              <a:rPr lang="en-GB"/>
              <a:t>	- operation &amp; times</a:t>
            </a:r>
          </a:p>
          <a:p>
            <a:pPr>
              <a:buFontTx/>
              <a:buNone/>
            </a:pPr>
            <a:r>
              <a:rPr lang="en-GB"/>
              <a:t>	- efficiency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777875"/>
          </a:xfrm>
        </p:spPr>
        <p:txBody>
          <a:bodyPr/>
          <a:lstStyle/>
          <a:p>
            <a:r>
              <a:rPr lang="en-GB"/>
              <a:t>From-to-Charts</a:t>
            </a:r>
          </a:p>
        </p:txBody>
      </p:sp>
      <p:sp>
        <p:nvSpPr>
          <p:cNvPr id="20483" name="Rectangle 3"/>
          <p:cNvSpPr>
            <a:spLocks noGrp="1" noChangeArrowheads="1"/>
          </p:cNvSpPr>
          <p:nvPr>
            <p:ph type="body" idx="1"/>
          </p:nvPr>
        </p:nvSpPr>
        <p:spPr>
          <a:xfrm>
            <a:off x="457200" y="1196975"/>
            <a:ext cx="8229600" cy="4929188"/>
          </a:xfrm>
        </p:spPr>
        <p:txBody>
          <a:bodyPr/>
          <a:lstStyle/>
          <a:p>
            <a:pPr>
              <a:lnSpc>
                <a:spcPct val="90000"/>
              </a:lnSpc>
              <a:buFontTx/>
              <a:buNone/>
            </a:pPr>
            <a:r>
              <a:rPr lang="en-GB"/>
              <a:t>	Showing the number of deliveries required between different stations in a layout</a:t>
            </a:r>
          </a:p>
          <a:p>
            <a:pPr algn="ctr">
              <a:lnSpc>
                <a:spcPct val="90000"/>
              </a:lnSpc>
              <a:buFontTx/>
              <a:buNone/>
            </a:pPr>
            <a:r>
              <a:rPr lang="en-GB"/>
              <a:t>To</a:t>
            </a:r>
          </a:p>
          <a:p>
            <a:pPr>
              <a:lnSpc>
                <a:spcPct val="90000"/>
              </a:lnSpc>
              <a:buFontTx/>
              <a:buNone/>
            </a:pPr>
            <a:r>
              <a:rPr lang="en-GB"/>
              <a:t>From	</a:t>
            </a:r>
            <a:r>
              <a:rPr lang="en-GB" b="1"/>
              <a:t>1	2	3	4	5</a:t>
            </a:r>
          </a:p>
          <a:p>
            <a:pPr>
              <a:lnSpc>
                <a:spcPct val="90000"/>
              </a:lnSpc>
              <a:buFontTx/>
              <a:buNone/>
            </a:pPr>
            <a:r>
              <a:rPr lang="en-GB"/>
              <a:t>1			0	9	5	6	0</a:t>
            </a:r>
          </a:p>
          <a:p>
            <a:pPr>
              <a:lnSpc>
                <a:spcPct val="90000"/>
              </a:lnSpc>
              <a:buFontTx/>
              <a:buNone/>
            </a:pPr>
            <a:r>
              <a:rPr lang="en-GB"/>
              <a:t>2			0	0	0	0	9</a:t>
            </a:r>
          </a:p>
          <a:p>
            <a:pPr>
              <a:lnSpc>
                <a:spcPct val="90000"/>
              </a:lnSpc>
              <a:buFontTx/>
              <a:buNone/>
            </a:pPr>
            <a:r>
              <a:rPr lang="en-GB"/>
              <a:t>3			0	0	0	2	3</a:t>
            </a:r>
          </a:p>
          <a:p>
            <a:pPr>
              <a:lnSpc>
                <a:spcPct val="90000"/>
              </a:lnSpc>
              <a:buFontTx/>
              <a:buNone/>
            </a:pPr>
            <a:r>
              <a:rPr lang="en-GB"/>
              <a:t>4			0	0	0	0	8</a:t>
            </a:r>
          </a:p>
          <a:p>
            <a:pPr>
              <a:lnSpc>
                <a:spcPct val="90000"/>
              </a:lnSpc>
              <a:buFontTx/>
              <a:buNone/>
            </a:pPr>
            <a:r>
              <a:rPr lang="en-GB"/>
              <a:t>5			0	0	0	0	0</a:t>
            </a:r>
          </a:p>
        </p:txBody>
      </p:sp>
      <p:sp>
        <p:nvSpPr>
          <p:cNvPr id="20484" name="Line 4"/>
          <p:cNvSpPr>
            <a:spLocks noChangeShapeType="1"/>
          </p:cNvSpPr>
          <p:nvPr/>
        </p:nvSpPr>
        <p:spPr bwMode="auto">
          <a:xfrm>
            <a:off x="2268538" y="3213100"/>
            <a:ext cx="4248150" cy="0"/>
          </a:xfrm>
          <a:prstGeom prst="line">
            <a:avLst/>
          </a:prstGeom>
          <a:noFill/>
          <a:ln w="9525">
            <a:solidFill>
              <a:schemeClr val="tx1"/>
            </a:solidFill>
            <a:round/>
            <a:headEnd/>
            <a:tailEnd/>
          </a:ln>
          <a:effectLst/>
        </p:spPr>
        <p:txBody>
          <a:bodyPr/>
          <a:lstStyle/>
          <a:p>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57200" y="274638"/>
            <a:ext cx="8229600" cy="777875"/>
          </a:xfrm>
        </p:spPr>
        <p:txBody>
          <a:bodyPr/>
          <a:lstStyle/>
          <a:p>
            <a:r>
              <a:rPr lang="en-GB"/>
              <a:t>From-to-Charts</a:t>
            </a:r>
          </a:p>
        </p:txBody>
      </p:sp>
      <p:sp>
        <p:nvSpPr>
          <p:cNvPr id="21507" name="Rectangle 3"/>
          <p:cNvSpPr>
            <a:spLocks noGrp="1" noChangeArrowheads="1"/>
          </p:cNvSpPr>
          <p:nvPr>
            <p:ph type="body" idx="1"/>
          </p:nvPr>
        </p:nvSpPr>
        <p:spPr>
          <a:xfrm>
            <a:off x="457200" y="1052513"/>
            <a:ext cx="8229600" cy="5073650"/>
          </a:xfrm>
        </p:spPr>
        <p:txBody>
          <a:bodyPr/>
          <a:lstStyle/>
          <a:p>
            <a:pPr>
              <a:lnSpc>
                <a:spcPct val="90000"/>
              </a:lnSpc>
              <a:buFontTx/>
              <a:buNone/>
            </a:pPr>
            <a:r>
              <a:rPr lang="en-GB"/>
              <a:t>	Showing distances between different stations</a:t>
            </a:r>
          </a:p>
          <a:p>
            <a:pPr>
              <a:lnSpc>
                <a:spcPct val="90000"/>
              </a:lnSpc>
              <a:buFontTx/>
              <a:buNone/>
            </a:pPr>
            <a:endParaRPr lang="en-GB"/>
          </a:p>
          <a:p>
            <a:pPr>
              <a:lnSpc>
                <a:spcPct val="90000"/>
              </a:lnSpc>
              <a:buFontTx/>
              <a:buNone/>
            </a:pPr>
            <a:r>
              <a:rPr lang="en-GB" b="1"/>
              <a:t>From	  1	  2	  3	  4	  5</a:t>
            </a:r>
            <a:endParaRPr lang="en-GB"/>
          </a:p>
          <a:p>
            <a:pPr>
              <a:lnSpc>
                <a:spcPct val="90000"/>
              </a:lnSpc>
              <a:buFontTx/>
              <a:buNone/>
            </a:pPr>
            <a:r>
              <a:rPr lang="en-GB"/>
              <a:t>1			0	200	400	700	N/A</a:t>
            </a:r>
          </a:p>
          <a:p>
            <a:pPr>
              <a:lnSpc>
                <a:spcPct val="90000"/>
              </a:lnSpc>
              <a:buFontTx/>
              <a:buNone/>
            </a:pPr>
            <a:r>
              <a:rPr lang="en-GB"/>
              <a:t>2			N/A	  0	N/A	N/A	300</a:t>
            </a:r>
          </a:p>
          <a:p>
            <a:pPr>
              <a:lnSpc>
                <a:spcPct val="90000"/>
              </a:lnSpc>
              <a:buFontTx/>
              <a:buNone/>
            </a:pPr>
            <a:r>
              <a:rPr lang="en-GB"/>
              <a:t>3			N/A	N/A	  0	300	600</a:t>
            </a:r>
          </a:p>
          <a:p>
            <a:pPr>
              <a:lnSpc>
                <a:spcPct val="90000"/>
              </a:lnSpc>
              <a:buFontTx/>
              <a:buNone/>
            </a:pPr>
            <a:r>
              <a:rPr lang="en-GB"/>
              <a:t>4			N/A	N/A	N/A	  0	300</a:t>
            </a:r>
          </a:p>
          <a:p>
            <a:pPr>
              <a:lnSpc>
                <a:spcPct val="90000"/>
              </a:lnSpc>
              <a:buFontTx/>
              <a:buNone/>
            </a:pPr>
            <a:r>
              <a:rPr lang="en-GB"/>
              <a:t>5			N/A	N/A	N/A	N/A	N/A</a:t>
            </a:r>
            <a:endParaRPr lang="en-GB" b="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t>Quantitative Measures</a:t>
            </a:r>
          </a:p>
        </p:txBody>
      </p:sp>
      <p:sp>
        <p:nvSpPr>
          <p:cNvPr id="22531" name="Rectangle 3"/>
          <p:cNvSpPr>
            <a:spLocks noGrp="1" noChangeArrowheads="1"/>
          </p:cNvSpPr>
          <p:nvPr>
            <p:ph type="body" idx="1"/>
          </p:nvPr>
        </p:nvSpPr>
        <p:spPr/>
        <p:txBody>
          <a:bodyPr/>
          <a:lstStyle/>
          <a:p>
            <a:pPr>
              <a:lnSpc>
                <a:spcPct val="90000"/>
              </a:lnSpc>
              <a:buFontTx/>
              <a:buNone/>
            </a:pPr>
            <a:r>
              <a:rPr lang="en-GB"/>
              <a:t>Transport Work (TW)</a:t>
            </a:r>
          </a:p>
          <a:p>
            <a:pPr>
              <a:lnSpc>
                <a:spcPct val="90000"/>
              </a:lnSpc>
            </a:pPr>
            <a:r>
              <a:rPr lang="en-GB"/>
              <a:t>TW = R</a:t>
            </a:r>
            <a:r>
              <a:rPr lang="en-GB" baseline="-25000"/>
              <a:t>f</a:t>
            </a:r>
            <a:r>
              <a:rPr lang="en-GB"/>
              <a:t> L</a:t>
            </a:r>
            <a:r>
              <a:rPr lang="en-GB" baseline="-25000"/>
              <a:t>d</a:t>
            </a:r>
            <a:endParaRPr lang="en-GB"/>
          </a:p>
          <a:p>
            <a:pPr>
              <a:lnSpc>
                <a:spcPct val="90000"/>
              </a:lnSpc>
              <a:buFontTx/>
              <a:buNone/>
            </a:pPr>
            <a:r>
              <a:rPr lang="en-GB"/>
              <a:t>	</a:t>
            </a:r>
          </a:p>
          <a:p>
            <a:pPr>
              <a:lnSpc>
                <a:spcPct val="90000"/>
              </a:lnSpc>
              <a:buFontTx/>
              <a:buNone/>
            </a:pPr>
            <a:r>
              <a:rPr lang="en-GB"/>
              <a:t>	R</a:t>
            </a:r>
            <a:r>
              <a:rPr lang="en-GB" baseline="-25000"/>
              <a:t>f</a:t>
            </a:r>
            <a:r>
              <a:rPr lang="en-GB"/>
              <a:t> = Flow rate</a:t>
            </a:r>
          </a:p>
          <a:p>
            <a:pPr>
              <a:lnSpc>
                <a:spcPct val="90000"/>
              </a:lnSpc>
              <a:buFontTx/>
              <a:buNone/>
            </a:pPr>
            <a:r>
              <a:rPr lang="en-GB"/>
              <a:t>	L</a:t>
            </a:r>
            <a:r>
              <a:rPr lang="en-GB" baseline="-25000"/>
              <a:t>d</a:t>
            </a:r>
            <a:r>
              <a:rPr lang="en-GB"/>
              <a:t> = Length of delivery</a:t>
            </a:r>
          </a:p>
          <a:p>
            <a:pPr>
              <a:lnSpc>
                <a:spcPct val="90000"/>
              </a:lnSpc>
              <a:buFontTx/>
              <a:buNone/>
            </a:pPr>
            <a:endParaRPr lang="en-GB"/>
          </a:p>
          <a:p>
            <a:pPr>
              <a:lnSpc>
                <a:spcPct val="90000"/>
              </a:lnSpc>
              <a:buFontTx/>
              <a:buNone/>
            </a:pPr>
            <a:r>
              <a:rPr lang="en-GB"/>
              <a:t>	Units for TW are components/h multiplied by the distance (m)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a:t>Quantitative Measures</a:t>
            </a:r>
          </a:p>
        </p:txBody>
      </p:sp>
      <p:sp>
        <p:nvSpPr>
          <p:cNvPr id="23555" name="Rectangle 3"/>
          <p:cNvSpPr>
            <a:spLocks noGrp="1" noChangeArrowheads="1"/>
          </p:cNvSpPr>
          <p:nvPr>
            <p:ph type="body" idx="1"/>
          </p:nvPr>
        </p:nvSpPr>
        <p:spPr>
          <a:xfrm>
            <a:off x="457200" y="1600200"/>
            <a:ext cx="8229600" cy="4997450"/>
          </a:xfrm>
        </p:spPr>
        <p:txBody>
          <a:bodyPr/>
          <a:lstStyle/>
          <a:p>
            <a:pPr>
              <a:buFontTx/>
              <a:buNone/>
            </a:pPr>
            <a:r>
              <a:rPr lang="en-GB" sz="2800"/>
              <a:t>Total Transport Work (TTW)</a:t>
            </a:r>
          </a:p>
          <a:p>
            <a:pPr>
              <a:buFontTx/>
              <a:buNone/>
            </a:pPr>
            <a:endParaRPr lang="en-GB" sz="2800"/>
          </a:p>
          <a:p>
            <a:pPr>
              <a:buFontTx/>
              <a:buNone/>
            </a:pPr>
            <a:r>
              <a:rPr lang="en-GB" sz="2800"/>
              <a:t>TTW = </a:t>
            </a:r>
            <a:r>
              <a:rPr lang="en-GB" sz="2800">
                <a:cs typeface="Arial" charset="0"/>
              </a:rPr>
              <a:t>∑ </a:t>
            </a:r>
            <a:r>
              <a:rPr lang="en-GB" sz="2800"/>
              <a:t>R</a:t>
            </a:r>
            <a:r>
              <a:rPr lang="en-GB" sz="2800" baseline="-25000"/>
              <a:t>f</a:t>
            </a:r>
            <a:r>
              <a:rPr lang="en-GB" sz="2800"/>
              <a:t> L</a:t>
            </a:r>
            <a:r>
              <a:rPr lang="en-GB" sz="2800" baseline="-25000"/>
              <a:t>d</a:t>
            </a:r>
            <a:endParaRPr lang="en-GB" sz="2800"/>
          </a:p>
          <a:p>
            <a:pPr>
              <a:buFontTx/>
              <a:buNone/>
            </a:pPr>
            <a:endParaRPr lang="en-GB" sz="2800"/>
          </a:p>
          <a:p>
            <a:r>
              <a:rPr lang="en-GB" sz="2800"/>
              <a:t>TTW is the sum of the individual TW values for each delivery</a:t>
            </a:r>
          </a:p>
          <a:p>
            <a:r>
              <a:rPr lang="en-GB" sz="2800"/>
              <a:t>TTW provides a measure of the total requirements that must be satisfied by the material handling system.</a:t>
            </a:r>
          </a:p>
          <a:p>
            <a:pPr>
              <a:buFontTx/>
              <a:buNone/>
            </a:pPr>
            <a:r>
              <a:rPr lang="en-GB" sz="2800"/>
              <a: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t>Quantitative Measures</a:t>
            </a:r>
          </a:p>
        </p:txBody>
      </p:sp>
      <p:sp>
        <p:nvSpPr>
          <p:cNvPr id="24579" name="Rectangle 3"/>
          <p:cNvSpPr>
            <a:spLocks noGrp="1" noChangeArrowheads="1"/>
          </p:cNvSpPr>
          <p:nvPr>
            <p:ph type="body" idx="1"/>
          </p:nvPr>
        </p:nvSpPr>
        <p:spPr>
          <a:xfrm>
            <a:off x="457200" y="1600200"/>
            <a:ext cx="8435975" cy="4525963"/>
          </a:xfrm>
        </p:spPr>
        <p:txBody>
          <a:bodyPr/>
          <a:lstStyle/>
          <a:p>
            <a:pPr>
              <a:buFontTx/>
              <a:buNone/>
            </a:pPr>
            <a:r>
              <a:rPr lang="en-GB"/>
              <a:t>Total Transport Work Example</a:t>
            </a:r>
          </a:p>
          <a:p>
            <a:pPr>
              <a:buFontTx/>
              <a:buNone/>
            </a:pPr>
            <a:r>
              <a:rPr lang="en-GB"/>
              <a:t>	Using the data in slides 19 and 20 TTW can be calculated</a:t>
            </a:r>
          </a:p>
          <a:p>
            <a:pPr>
              <a:buFontTx/>
              <a:buNone/>
            </a:pPr>
            <a:endParaRPr lang="en-GB"/>
          </a:p>
          <a:p>
            <a:pPr>
              <a:buFontTx/>
              <a:buNone/>
            </a:pPr>
            <a:r>
              <a:rPr lang="en-GB"/>
              <a:t>TTW = 9 x 200 + 5 x 400 + 6 x 700 + 2 x 300 + 9 x 300 + 3 x 600 + 8 x 300 </a:t>
            </a:r>
          </a:p>
          <a:p>
            <a:pPr>
              <a:buFontTx/>
              <a:buNone/>
            </a:pPr>
            <a:endParaRPr lang="en-GB"/>
          </a:p>
          <a:p>
            <a:pPr>
              <a:buFontTx/>
              <a:buNone/>
            </a:pPr>
            <a:r>
              <a:rPr lang="en-GB"/>
              <a:t>	= 15,500 parts m/h</a:t>
            </a:r>
          </a:p>
          <a:p>
            <a:pPr>
              <a:buFontTx/>
              <a:buNone/>
            </a:pPr>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GB"/>
              <a:t>Inefficiencies in handling</a:t>
            </a:r>
          </a:p>
        </p:txBody>
      </p:sp>
      <p:sp>
        <p:nvSpPr>
          <p:cNvPr id="25603" name="Rectangle 3"/>
          <p:cNvSpPr>
            <a:spLocks noGrp="1" noChangeArrowheads="1"/>
          </p:cNvSpPr>
          <p:nvPr>
            <p:ph type="body" idx="1"/>
          </p:nvPr>
        </p:nvSpPr>
        <p:spPr/>
        <p:txBody>
          <a:bodyPr/>
          <a:lstStyle/>
          <a:p>
            <a:pPr>
              <a:lnSpc>
                <a:spcPct val="90000"/>
              </a:lnSpc>
              <a:buFontTx/>
              <a:buNone/>
            </a:pPr>
            <a:r>
              <a:rPr lang="en-GB"/>
              <a:t>Reasons for</a:t>
            </a:r>
          </a:p>
          <a:p>
            <a:pPr>
              <a:lnSpc>
                <a:spcPct val="90000"/>
              </a:lnSpc>
            </a:pPr>
            <a:r>
              <a:rPr lang="en-GB"/>
              <a:t>Lost time</a:t>
            </a:r>
          </a:p>
          <a:p>
            <a:pPr>
              <a:lnSpc>
                <a:spcPct val="90000"/>
              </a:lnSpc>
            </a:pPr>
            <a:r>
              <a:rPr lang="en-GB"/>
              <a:t>Capacity constraints</a:t>
            </a:r>
          </a:p>
          <a:p>
            <a:pPr>
              <a:lnSpc>
                <a:spcPct val="90000"/>
              </a:lnSpc>
            </a:pPr>
            <a:r>
              <a:rPr lang="en-GB"/>
              <a:t>Loading and unloading time</a:t>
            </a:r>
          </a:p>
          <a:p>
            <a:pPr>
              <a:lnSpc>
                <a:spcPct val="90000"/>
              </a:lnSpc>
            </a:pPr>
            <a:r>
              <a:rPr lang="en-GB"/>
              <a:t>Return trips with no loads</a:t>
            </a:r>
          </a:p>
          <a:p>
            <a:pPr>
              <a:lnSpc>
                <a:spcPct val="90000"/>
              </a:lnSpc>
            </a:pPr>
            <a:r>
              <a:rPr lang="en-GB"/>
              <a:t>Downtime for maintenance</a:t>
            </a:r>
          </a:p>
          <a:p>
            <a:pPr>
              <a:lnSpc>
                <a:spcPct val="90000"/>
              </a:lnSpc>
            </a:pPr>
            <a:r>
              <a:rPr lang="en-GB"/>
              <a:t>Traffic congestion</a:t>
            </a:r>
          </a:p>
          <a:p>
            <a:pPr>
              <a:lnSpc>
                <a:spcPct val="90000"/>
              </a:lnSpc>
            </a:pPr>
            <a:r>
              <a:rPr lang="en-GB"/>
              <a:t>Scheduling problems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74638"/>
            <a:ext cx="8229600" cy="777875"/>
          </a:xfrm>
        </p:spPr>
        <p:txBody>
          <a:bodyPr/>
          <a:lstStyle/>
          <a:p>
            <a:r>
              <a:rPr lang="en-GB"/>
              <a:t>Explanation of losses</a:t>
            </a:r>
          </a:p>
        </p:txBody>
      </p:sp>
      <p:sp>
        <p:nvSpPr>
          <p:cNvPr id="26627" name="Rectangle 3"/>
          <p:cNvSpPr>
            <a:spLocks noGrp="1" noChangeArrowheads="1"/>
          </p:cNvSpPr>
          <p:nvPr>
            <p:ph type="body" idx="1"/>
          </p:nvPr>
        </p:nvSpPr>
        <p:spPr>
          <a:xfrm>
            <a:off x="457200" y="1125538"/>
            <a:ext cx="8229600" cy="5000625"/>
          </a:xfrm>
        </p:spPr>
        <p:txBody>
          <a:bodyPr/>
          <a:lstStyle/>
          <a:p>
            <a:r>
              <a:rPr lang="en-GB" sz="2800"/>
              <a:t>Distance between origination point and destination point is represented by L</a:t>
            </a:r>
            <a:r>
              <a:rPr lang="en-GB" sz="2800" baseline="-25000"/>
              <a:t>d</a:t>
            </a:r>
            <a:endParaRPr lang="en-GB" sz="2800"/>
          </a:p>
          <a:p>
            <a:r>
              <a:rPr lang="en-GB" sz="2800"/>
              <a:t>If V</a:t>
            </a:r>
            <a:r>
              <a:rPr lang="en-GB" sz="2800" baseline="-25000"/>
              <a:t>c</a:t>
            </a:r>
            <a:r>
              <a:rPr lang="en-GB" sz="2800"/>
              <a:t> represents speed of handling system then the time of delivery is L</a:t>
            </a:r>
            <a:r>
              <a:rPr lang="en-GB" sz="2800" baseline="-25000"/>
              <a:t>d</a:t>
            </a:r>
            <a:r>
              <a:rPr lang="en-GB" sz="2800"/>
              <a:t> / V</a:t>
            </a:r>
            <a:r>
              <a:rPr lang="en-GB" sz="2800" baseline="-25000"/>
              <a:t>c</a:t>
            </a:r>
            <a:r>
              <a:rPr lang="en-GB" sz="2800"/>
              <a:t>.  This is considered as the productive time of the handling system.</a:t>
            </a:r>
          </a:p>
          <a:p>
            <a:r>
              <a:rPr lang="en-GB" sz="2800"/>
              <a:t>Each delivery may involve unloading and loading taking time away from the available time for transporting materials</a:t>
            </a:r>
          </a:p>
          <a:p>
            <a:r>
              <a:rPr lang="en-GB" sz="2800"/>
              <a:t>Loading and unloading activities can be combined into a single term T</a:t>
            </a:r>
            <a:r>
              <a:rPr lang="en-GB" sz="2800" baseline="-25000"/>
              <a:t>h</a:t>
            </a:r>
            <a:endParaRPr lang="en-GB" sz="2800"/>
          </a:p>
          <a:p>
            <a:pPr>
              <a:buFontTx/>
              <a:buNone/>
            </a:pPr>
            <a:endParaRPr lang="en-GB" sz="28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GB"/>
              <a:t>Explanation of losses</a:t>
            </a:r>
          </a:p>
        </p:txBody>
      </p:sp>
      <p:sp>
        <p:nvSpPr>
          <p:cNvPr id="27651" name="Rectangle 3"/>
          <p:cNvSpPr>
            <a:spLocks noGrp="1" noChangeArrowheads="1"/>
          </p:cNvSpPr>
          <p:nvPr>
            <p:ph type="body" idx="1"/>
          </p:nvPr>
        </p:nvSpPr>
        <p:spPr/>
        <p:txBody>
          <a:bodyPr/>
          <a:lstStyle/>
          <a:p>
            <a:r>
              <a:rPr lang="en-GB"/>
              <a:t>For a considerable amount of time  the carriers are travelling without a load and this is considered an inefficiency</a:t>
            </a:r>
          </a:p>
          <a:p>
            <a:r>
              <a:rPr lang="en-GB"/>
              <a:t>Empty travelling time can determined.  If distance moved empty is L</a:t>
            </a:r>
            <a:r>
              <a:rPr lang="en-GB" baseline="-25000"/>
              <a:t>e</a:t>
            </a:r>
            <a:r>
              <a:rPr lang="en-GB"/>
              <a:t> then empty travelling time is L</a:t>
            </a:r>
            <a:r>
              <a:rPr lang="en-GB" baseline="-25000"/>
              <a:t>e</a:t>
            </a:r>
            <a:r>
              <a:rPr lang="en-GB"/>
              <a:t> / V</a:t>
            </a:r>
            <a:r>
              <a:rPr lang="en-GB" baseline="-25000"/>
              <a:t>c</a:t>
            </a:r>
          </a:p>
          <a:p>
            <a:r>
              <a:rPr lang="en-GB"/>
              <a:t>This assumes no stops along route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t>Explanation of Losses</a:t>
            </a:r>
          </a:p>
        </p:txBody>
      </p:sp>
      <p:sp>
        <p:nvSpPr>
          <p:cNvPr id="28675" name="Rectangle 3"/>
          <p:cNvSpPr>
            <a:spLocks noGrp="1" noChangeArrowheads="1"/>
          </p:cNvSpPr>
          <p:nvPr>
            <p:ph type="body" idx="1"/>
          </p:nvPr>
        </p:nvSpPr>
        <p:spPr/>
        <p:txBody>
          <a:bodyPr/>
          <a:lstStyle/>
          <a:p>
            <a:r>
              <a:rPr lang="en-GB"/>
              <a:t>Additional inefficiencies in material handling system include traffic congestion and poor scheduling and are sometimes defined by a term called the </a:t>
            </a:r>
            <a:r>
              <a:rPr lang="en-GB" b="1"/>
              <a:t>traffic factor F</a:t>
            </a:r>
            <a:r>
              <a:rPr lang="en-GB" b="1" baseline="-25000"/>
              <a:t>t</a:t>
            </a:r>
            <a:endParaRPr lang="en-GB" b="1"/>
          </a:p>
          <a:p>
            <a:r>
              <a:rPr lang="en-GB"/>
              <a:t>Systems with negligible losses have a traffic factor of 1.0</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GB" sz="4000"/>
              <a:t>Efficiency of Material Handling System</a:t>
            </a:r>
          </a:p>
        </p:txBody>
      </p:sp>
      <p:sp>
        <p:nvSpPr>
          <p:cNvPr id="29699" name="Rectangle 3"/>
          <p:cNvSpPr>
            <a:spLocks noGrp="1" noChangeArrowheads="1"/>
          </p:cNvSpPr>
          <p:nvPr>
            <p:ph type="body" idx="1"/>
          </p:nvPr>
        </p:nvSpPr>
        <p:spPr>
          <a:xfrm>
            <a:off x="457200" y="1600200"/>
            <a:ext cx="8435975" cy="4525963"/>
          </a:xfrm>
        </p:spPr>
        <p:txBody>
          <a:bodyPr/>
          <a:lstStyle/>
          <a:p>
            <a:pPr>
              <a:buFontTx/>
              <a:buNone/>
            </a:pPr>
            <a:r>
              <a:rPr lang="en-GB"/>
              <a:t>	The various losses can be incorporated into a measure of efficiency for a material handling system, as follows</a:t>
            </a:r>
          </a:p>
          <a:p>
            <a:pPr>
              <a:buFontTx/>
              <a:buNone/>
            </a:pPr>
            <a:endParaRPr lang="en-GB"/>
          </a:p>
          <a:p>
            <a:pPr>
              <a:buFontTx/>
              <a:buNone/>
            </a:pPr>
            <a:r>
              <a:rPr lang="en-GB"/>
              <a:t>E</a:t>
            </a:r>
            <a:r>
              <a:rPr lang="en-GB" baseline="-25000"/>
              <a:t>h</a:t>
            </a:r>
            <a:r>
              <a:rPr lang="en-GB"/>
              <a:t> =            L</a:t>
            </a:r>
            <a:r>
              <a:rPr lang="en-GB" baseline="-25000"/>
              <a:t>d</a:t>
            </a:r>
            <a:r>
              <a:rPr lang="en-GB"/>
              <a:t> / V</a:t>
            </a:r>
            <a:r>
              <a:rPr lang="en-GB" baseline="-25000"/>
              <a:t>c		</a:t>
            </a:r>
            <a:r>
              <a:rPr lang="en-GB"/>
              <a:t>F</a:t>
            </a:r>
            <a:r>
              <a:rPr lang="en-GB" baseline="-25000"/>
              <a:t>t</a:t>
            </a:r>
          </a:p>
          <a:p>
            <a:pPr>
              <a:buFontTx/>
              <a:buNone/>
            </a:pPr>
            <a:r>
              <a:rPr lang="en-GB" baseline="-25000"/>
              <a:t>	     </a:t>
            </a:r>
            <a:r>
              <a:rPr lang="en-GB"/>
              <a:t>L</a:t>
            </a:r>
            <a:r>
              <a:rPr lang="en-GB" baseline="-25000"/>
              <a:t>d</a:t>
            </a:r>
            <a:r>
              <a:rPr lang="en-GB"/>
              <a:t> / V</a:t>
            </a:r>
            <a:r>
              <a:rPr lang="en-GB" baseline="-25000"/>
              <a:t>c</a:t>
            </a:r>
            <a:r>
              <a:rPr lang="en-GB" u="sng"/>
              <a:t> </a:t>
            </a:r>
            <a:r>
              <a:rPr lang="en-GB"/>
              <a:t>+ T + L</a:t>
            </a:r>
            <a:r>
              <a:rPr lang="en-GB" baseline="-25000"/>
              <a:t>e</a:t>
            </a:r>
            <a:r>
              <a:rPr lang="en-GB"/>
              <a:t> / V</a:t>
            </a:r>
            <a:r>
              <a:rPr lang="en-GB" baseline="-25000"/>
              <a:t>c</a:t>
            </a:r>
          </a:p>
          <a:p>
            <a:pPr>
              <a:buFontTx/>
              <a:buNone/>
            </a:pPr>
            <a:endParaRPr lang="en-GB" baseline="-25000"/>
          </a:p>
          <a:p>
            <a:pPr>
              <a:buFontTx/>
              <a:buNone/>
            </a:pPr>
            <a:r>
              <a:rPr lang="en-GB"/>
              <a:t>E</a:t>
            </a:r>
            <a:r>
              <a:rPr lang="en-GB" baseline="-25000"/>
              <a:t>h</a:t>
            </a:r>
            <a:r>
              <a:rPr lang="en-GB"/>
              <a:t> = Overall efficiency of the handling system</a:t>
            </a:r>
            <a:endParaRPr lang="en-GB" baseline="-25000"/>
          </a:p>
        </p:txBody>
      </p:sp>
      <p:sp>
        <p:nvSpPr>
          <p:cNvPr id="29700" name="Line 4"/>
          <p:cNvSpPr>
            <a:spLocks noChangeShapeType="1"/>
          </p:cNvSpPr>
          <p:nvPr/>
        </p:nvSpPr>
        <p:spPr bwMode="auto">
          <a:xfrm>
            <a:off x="1258888" y="4365625"/>
            <a:ext cx="3600450" cy="0"/>
          </a:xfrm>
          <a:prstGeom prst="line">
            <a:avLst/>
          </a:prstGeom>
          <a:noFill/>
          <a:ln w="9525">
            <a:solidFill>
              <a:schemeClr val="tx1"/>
            </a:solidFill>
            <a:round/>
            <a:headEnd/>
            <a:tailEnd/>
          </a:ln>
          <a:effectLst/>
        </p:spPr>
        <p:txBody>
          <a:bodyPr/>
          <a:lstStyle/>
          <a:p>
            <a:endParaRPr lang="en-GB"/>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t>Effect of plant Layout</a:t>
            </a:r>
          </a:p>
        </p:txBody>
      </p:sp>
      <p:sp>
        <p:nvSpPr>
          <p:cNvPr id="30723" name="Rectangle 3"/>
          <p:cNvSpPr>
            <a:spLocks noGrp="1" noChangeArrowheads="1"/>
          </p:cNvSpPr>
          <p:nvPr>
            <p:ph type="body" idx="1"/>
          </p:nvPr>
        </p:nvSpPr>
        <p:spPr/>
        <p:txBody>
          <a:bodyPr/>
          <a:lstStyle/>
          <a:p>
            <a:r>
              <a:rPr lang="en-GB"/>
              <a:t>New or existing</a:t>
            </a:r>
          </a:p>
          <a:p>
            <a:r>
              <a:rPr lang="en-GB"/>
              <a:t>New plant handling system should be considered as part of the layout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en-GB"/>
              <a:t>Conveyor Question</a:t>
            </a:r>
          </a:p>
        </p:txBody>
      </p:sp>
      <p:sp>
        <p:nvSpPr>
          <p:cNvPr id="31747" name="Rectangle 3"/>
          <p:cNvSpPr>
            <a:spLocks noGrp="1" noChangeArrowheads="1"/>
          </p:cNvSpPr>
          <p:nvPr>
            <p:ph type="body" idx="1"/>
          </p:nvPr>
        </p:nvSpPr>
        <p:spPr/>
        <p:txBody>
          <a:bodyPr/>
          <a:lstStyle/>
          <a:p>
            <a:pPr>
              <a:lnSpc>
                <a:spcPct val="90000"/>
              </a:lnSpc>
              <a:buFontTx/>
              <a:buNone/>
            </a:pPr>
            <a:r>
              <a:rPr lang="en-GB"/>
              <a:t>	A re-circulating conveyor has total length of 50m.  Its speed is 10 m/min and spacing of part carriers along its length is 2.5m.  Each carrier can hold two parts.  Robots are used to load and unload the conveyor at its load and unload stations.  The time required to load a part is 0.20min and the unloading time is the same.  The required loading and unloading rates are both 1 part/min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en-GB"/>
              <a:t>Conveyor Question (2)</a:t>
            </a:r>
          </a:p>
        </p:txBody>
      </p:sp>
      <p:sp>
        <p:nvSpPr>
          <p:cNvPr id="32771" name="Rectangle 3"/>
          <p:cNvSpPr>
            <a:spLocks noGrp="1" noChangeArrowheads="1"/>
          </p:cNvSpPr>
          <p:nvPr>
            <p:ph type="body" idx="1"/>
          </p:nvPr>
        </p:nvSpPr>
        <p:spPr>
          <a:xfrm>
            <a:off x="457200" y="1600200"/>
            <a:ext cx="8229600" cy="5068888"/>
          </a:xfrm>
        </p:spPr>
        <p:txBody>
          <a:bodyPr/>
          <a:lstStyle/>
          <a:p>
            <a:pPr marL="609600" indent="-609600">
              <a:lnSpc>
                <a:spcPct val="90000"/>
              </a:lnSpc>
              <a:buFontTx/>
              <a:buAutoNum type="alphaLcParenBoth"/>
            </a:pPr>
            <a:r>
              <a:rPr lang="en-GB"/>
              <a:t>What is the maximum possible flow rate of parts on the conveyor system?</a:t>
            </a:r>
          </a:p>
          <a:p>
            <a:pPr marL="609600" indent="-609600">
              <a:lnSpc>
                <a:spcPct val="90000"/>
              </a:lnSpc>
              <a:buFontTx/>
              <a:buAutoNum type="alphaLcParenBoth"/>
            </a:pPr>
            <a:r>
              <a:rPr lang="en-GB"/>
              <a:t>How many parts could be contained on the conveyor system if every carrier were filled to capacity?</a:t>
            </a:r>
          </a:p>
          <a:p>
            <a:pPr marL="609600" indent="-609600">
              <a:lnSpc>
                <a:spcPct val="90000"/>
              </a:lnSpc>
              <a:buFontTx/>
              <a:buAutoNum type="alphaLcParenBoth"/>
            </a:pPr>
            <a:r>
              <a:rPr lang="en-GB"/>
              <a:t>How much time is required for the conveyor to make one complete loop?</a:t>
            </a:r>
          </a:p>
          <a:p>
            <a:pPr marL="609600" indent="-609600">
              <a:lnSpc>
                <a:spcPct val="90000"/>
              </a:lnSpc>
              <a:buFontTx/>
              <a:buAutoNum type="alphaLcParenBoth"/>
            </a:pPr>
            <a:r>
              <a:rPr lang="en-GB"/>
              <a:t>Evaluate the conveyor system design with respect to the three principles developed by Kwo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sz="4000"/>
              <a:t>Automated Guided vehicle Systems</a:t>
            </a:r>
          </a:p>
        </p:txBody>
      </p:sp>
      <p:sp>
        <p:nvSpPr>
          <p:cNvPr id="33795" name="Rectangle 3"/>
          <p:cNvSpPr>
            <a:spLocks noGrp="1" noChangeArrowheads="1"/>
          </p:cNvSpPr>
          <p:nvPr>
            <p:ph type="body" idx="1"/>
          </p:nvPr>
        </p:nvSpPr>
        <p:spPr/>
        <p:txBody>
          <a:bodyPr/>
          <a:lstStyle/>
          <a:p>
            <a:pPr>
              <a:buFontTx/>
              <a:buNone/>
            </a:pPr>
            <a:r>
              <a:rPr lang="en-GB"/>
              <a:t>Three types</a:t>
            </a:r>
          </a:p>
          <a:p>
            <a:pPr>
              <a:buFontTx/>
              <a:buNone/>
            </a:pPr>
            <a:endParaRPr lang="en-GB"/>
          </a:p>
          <a:p>
            <a:r>
              <a:rPr lang="en-GB"/>
              <a:t>Driverless trains</a:t>
            </a:r>
          </a:p>
          <a:p>
            <a:r>
              <a:rPr lang="en-GB"/>
              <a:t>AGVS pallet trucks</a:t>
            </a:r>
          </a:p>
          <a:p>
            <a:r>
              <a:rPr lang="en-GB"/>
              <a:t>AGVS unit load carriers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en-GB"/>
              <a:t>Applications</a:t>
            </a:r>
          </a:p>
        </p:txBody>
      </p:sp>
      <p:sp>
        <p:nvSpPr>
          <p:cNvPr id="34819" name="Rectangle 3"/>
          <p:cNvSpPr>
            <a:spLocks noGrp="1" noChangeArrowheads="1"/>
          </p:cNvSpPr>
          <p:nvPr>
            <p:ph type="body" idx="1"/>
          </p:nvPr>
        </p:nvSpPr>
        <p:spPr/>
        <p:txBody>
          <a:bodyPr/>
          <a:lstStyle/>
          <a:p>
            <a:r>
              <a:rPr lang="en-GB"/>
              <a:t>Storage distribution systems</a:t>
            </a:r>
          </a:p>
          <a:p>
            <a:r>
              <a:rPr lang="en-GB"/>
              <a:t>Assembly line operations</a:t>
            </a:r>
          </a:p>
          <a:p>
            <a:r>
              <a:rPr lang="en-GB"/>
              <a:t>Flexible manufacturing systems</a:t>
            </a:r>
          </a:p>
          <a:p>
            <a:r>
              <a:rPr lang="en-GB"/>
              <a:t>Driverless train operations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GB"/>
              <a:t>Vehicle guidance</a:t>
            </a:r>
          </a:p>
        </p:txBody>
      </p:sp>
      <p:sp>
        <p:nvSpPr>
          <p:cNvPr id="35843" name="Rectangle 3"/>
          <p:cNvSpPr>
            <a:spLocks noGrp="1" noChangeArrowheads="1"/>
          </p:cNvSpPr>
          <p:nvPr>
            <p:ph type="body" idx="1"/>
          </p:nvPr>
        </p:nvSpPr>
        <p:spPr/>
        <p:txBody>
          <a:bodyPr/>
          <a:lstStyle/>
          <a:p>
            <a:r>
              <a:rPr lang="en-GB"/>
              <a:t>Guidance system refers to the method by which the AGVS pathways are defined and the vehicle control systems that follow the pathways</a:t>
            </a:r>
          </a:p>
          <a:p>
            <a:r>
              <a:rPr lang="en-GB"/>
              <a:t>Two principal methods currently in use to define the pathways along the floor: embedded guide wires and paint strips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GB"/>
              <a:t>Vehicle guidance</a:t>
            </a:r>
          </a:p>
        </p:txBody>
      </p:sp>
      <p:sp>
        <p:nvSpPr>
          <p:cNvPr id="36867" name="Rectangle 3"/>
          <p:cNvSpPr>
            <a:spLocks noGrp="1" noChangeArrowheads="1"/>
          </p:cNvSpPr>
          <p:nvPr>
            <p:ph type="body" idx="1"/>
          </p:nvPr>
        </p:nvSpPr>
        <p:spPr/>
        <p:txBody>
          <a:bodyPr/>
          <a:lstStyle/>
          <a:p>
            <a:r>
              <a:rPr lang="en-GB" b="1" u="sng"/>
              <a:t>Guide wire method</a:t>
            </a:r>
            <a:r>
              <a:rPr lang="en-GB"/>
              <a:t>: -wires are usually embedded in a small channel cut into the surface of the floor.  A frequency generator provides the guidance signal carried in the wire.  This signal level creates a magnetic field along the pathway that is followed by sensors on board each vehicle.</a:t>
            </a:r>
            <a:endParaRPr lang="en-GB" b="1" u="sng"/>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GB"/>
              <a:t>Vehicle guidance</a:t>
            </a:r>
          </a:p>
        </p:txBody>
      </p:sp>
      <p:sp>
        <p:nvSpPr>
          <p:cNvPr id="37891" name="Rectangle 3"/>
          <p:cNvSpPr>
            <a:spLocks noGrp="1" noChangeArrowheads="1"/>
          </p:cNvSpPr>
          <p:nvPr>
            <p:ph type="body" idx="1"/>
          </p:nvPr>
        </p:nvSpPr>
        <p:spPr/>
        <p:txBody>
          <a:bodyPr/>
          <a:lstStyle/>
          <a:p>
            <a:r>
              <a:rPr lang="en-GB" b="1" u="sng"/>
              <a:t>Paint strips</a:t>
            </a:r>
            <a:r>
              <a:rPr lang="en-GB"/>
              <a:t>: - are used to define the vehicle pathways, the vehicle possesses an optical sensor system that is capable of tracking the paint.  The strips can be taped, sprayed or painted on the floor</a:t>
            </a:r>
            <a:endParaRPr lang="en-GB" b="1" u="sng"/>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GB"/>
              <a:t>Quantitative Analysis</a:t>
            </a:r>
          </a:p>
        </p:txBody>
      </p:sp>
      <p:sp>
        <p:nvSpPr>
          <p:cNvPr id="38915" name="Rectangle 3"/>
          <p:cNvSpPr>
            <a:spLocks noGrp="1" noChangeArrowheads="1"/>
          </p:cNvSpPr>
          <p:nvPr>
            <p:ph type="body" idx="1"/>
          </p:nvPr>
        </p:nvSpPr>
        <p:spPr/>
        <p:txBody>
          <a:bodyPr/>
          <a:lstStyle/>
          <a:p>
            <a:pPr marL="609600" indent="-609600">
              <a:lnSpc>
                <a:spcPct val="90000"/>
              </a:lnSpc>
              <a:buFontTx/>
              <a:buNone/>
            </a:pPr>
            <a:r>
              <a:rPr lang="en-GB"/>
              <a:t>Assumptions</a:t>
            </a:r>
          </a:p>
          <a:p>
            <a:pPr marL="609600" indent="-609600">
              <a:lnSpc>
                <a:spcPct val="90000"/>
              </a:lnSpc>
              <a:buFontTx/>
              <a:buNone/>
            </a:pPr>
            <a:endParaRPr lang="en-GB"/>
          </a:p>
          <a:p>
            <a:pPr marL="609600" indent="-609600">
              <a:lnSpc>
                <a:spcPct val="90000"/>
              </a:lnSpc>
              <a:buFontTx/>
              <a:buAutoNum type="arabicPeriod"/>
            </a:pPr>
            <a:r>
              <a:rPr lang="en-GB"/>
              <a:t>Vehicle operates at a constant velocity throughout its operation</a:t>
            </a:r>
          </a:p>
          <a:p>
            <a:pPr marL="609600" indent="-609600">
              <a:lnSpc>
                <a:spcPct val="90000"/>
              </a:lnSpc>
              <a:buFontTx/>
              <a:buAutoNum type="arabicPeriod"/>
            </a:pPr>
            <a:r>
              <a:rPr lang="en-GB"/>
              <a:t>Ignore the effects of acceleration &amp; deceleration </a:t>
            </a:r>
          </a:p>
          <a:p>
            <a:pPr marL="609600" indent="-609600">
              <a:lnSpc>
                <a:spcPct val="90000"/>
              </a:lnSpc>
              <a:buFontTx/>
              <a:buAutoNum type="arabicPeriod"/>
            </a:pPr>
            <a:r>
              <a:rPr lang="en-GB"/>
              <a:t>Ignore speed differences that might result from the load carried and other factors that would affect speed</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GB"/>
              <a:t>Quantitative analysis</a:t>
            </a:r>
          </a:p>
        </p:txBody>
      </p:sp>
      <p:sp>
        <p:nvSpPr>
          <p:cNvPr id="39939" name="Rectangle 3"/>
          <p:cNvSpPr>
            <a:spLocks noGrp="1" noChangeArrowheads="1"/>
          </p:cNvSpPr>
          <p:nvPr>
            <p:ph type="body" idx="1"/>
          </p:nvPr>
        </p:nvSpPr>
        <p:spPr>
          <a:xfrm>
            <a:off x="457200" y="1600200"/>
            <a:ext cx="8507413" cy="4525963"/>
          </a:xfrm>
        </p:spPr>
        <p:txBody>
          <a:bodyPr/>
          <a:lstStyle/>
          <a:p>
            <a:pPr marL="609600" indent="-609600">
              <a:buFontTx/>
              <a:buNone/>
            </a:pPr>
            <a:r>
              <a:rPr lang="en-GB" b="1" u="sng"/>
              <a:t>Time elements</a:t>
            </a:r>
          </a:p>
          <a:p>
            <a:pPr marL="609600" indent="-609600">
              <a:buFontTx/>
              <a:buAutoNum type="arabicPeriod"/>
            </a:pPr>
            <a:r>
              <a:rPr lang="en-GB"/>
              <a:t>The loading operation at the pickup station and unloading operation at drop-off station to obtain (T</a:t>
            </a:r>
            <a:r>
              <a:rPr lang="en-GB" baseline="-25000"/>
              <a:t>h</a:t>
            </a:r>
            <a:r>
              <a:rPr lang="en-GB"/>
              <a:t>) the (total handling time)</a:t>
            </a:r>
          </a:p>
          <a:p>
            <a:pPr marL="609600" indent="-609600">
              <a:buFontTx/>
              <a:buAutoNum type="arabicPeriod"/>
            </a:pPr>
            <a:r>
              <a:rPr lang="en-GB"/>
              <a:t>The travel time to the drop-off station </a:t>
            </a:r>
          </a:p>
          <a:p>
            <a:pPr marL="609600" indent="-609600">
              <a:buFontTx/>
              <a:buNone/>
            </a:pPr>
            <a:r>
              <a:rPr lang="en-GB"/>
              <a:t>	(L</a:t>
            </a:r>
            <a:r>
              <a:rPr lang="en-GB" baseline="-25000"/>
              <a:t>d</a:t>
            </a:r>
            <a:r>
              <a:rPr lang="en-GB"/>
              <a:t> / V</a:t>
            </a:r>
            <a:r>
              <a:rPr lang="en-GB" baseline="-25000"/>
              <a:t>c</a:t>
            </a:r>
            <a:r>
              <a:rPr lang="en-GB"/>
              <a:t>)</a:t>
            </a:r>
          </a:p>
          <a:p>
            <a:pPr marL="609600" indent="-609600">
              <a:buFontTx/>
              <a:buNone/>
            </a:pPr>
            <a:r>
              <a:rPr lang="en-GB"/>
              <a:t>3.   The empty travel time of the vehicle between deliveries (L</a:t>
            </a:r>
            <a:r>
              <a:rPr lang="en-GB" baseline="-25000"/>
              <a:t>e</a:t>
            </a:r>
            <a:r>
              <a:rPr lang="en-GB"/>
              <a:t> / V</a:t>
            </a:r>
            <a:r>
              <a:rPr lang="en-GB" baseline="-25000"/>
              <a:t>c</a:t>
            </a:r>
            <a:r>
              <a:rPr lang="en-GB"/>
              <a: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en-GB"/>
              <a:t>Quantitative analysis</a:t>
            </a:r>
          </a:p>
        </p:txBody>
      </p:sp>
      <p:sp>
        <p:nvSpPr>
          <p:cNvPr id="40963" name="Rectangle 3"/>
          <p:cNvSpPr>
            <a:spLocks noGrp="1" noChangeArrowheads="1"/>
          </p:cNvSpPr>
          <p:nvPr>
            <p:ph type="body" idx="1"/>
          </p:nvPr>
        </p:nvSpPr>
        <p:spPr/>
        <p:txBody>
          <a:bodyPr/>
          <a:lstStyle/>
          <a:p>
            <a:pPr>
              <a:buFontTx/>
              <a:buNone/>
            </a:pPr>
            <a:r>
              <a:rPr lang="en-GB"/>
              <a:t>	Ignoring any effect of traffic congestion, the total time per delivery per vehicle is given by:</a:t>
            </a:r>
          </a:p>
          <a:p>
            <a:pPr>
              <a:buFontTx/>
              <a:buNone/>
            </a:pPr>
            <a:endParaRPr lang="en-GB"/>
          </a:p>
          <a:p>
            <a:pPr>
              <a:buFontTx/>
              <a:buNone/>
            </a:pPr>
            <a:r>
              <a:rPr lang="en-GB"/>
              <a:t>	T = </a:t>
            </a:r>
            <a:r>
              <a:rPr lang="en-GB" u="sng"/>
              <a:t>L</a:t>
            </a:r>
            <a:r>
              <a:rPr lang="en-GB" u="sng" baseline="-25000"/>
              <a:t>d</a:t>
            </a:r>
            <a:r>
              <a:rPr lang="en-GB"/>
              <a:t>  + T</a:t>
            </a:r>
            <a:r>
              <a:rPr lang="en-GB" baseline="-25000"/>
              <a:t>h</a:t>
            </a:r>
            <a:r>
              <a:rPr lang="en-GB"/>
              <a:t>  +  </a:t>
            </a:r>
            <a:r>
              <a:rPr lang="en-GB" u="sng"/>
              <a:t>L</a:t>
            </a:r>
            <a:r>
              <a:rPr lang="en-GB" u="sng" baseline="-25000"/>
              <a:t>e</a:t>
            </a:r>
            <a:endParaRPr lang="en-GB"/>
          </a:p>
          <a:p>
            <a:pPr>
              <a:buFontTx/>
              <a:buNone/>
            </a:pPr>
            <a:r>
              <a:rPr lang="en-GB"/>
              <a:t>		 V</a:t>
            </a:r>
            <a:r>
              <a:rPr lang="en-GB" baseline="-25000"/>
              <a:t>c</a:t>
            </a:r>
            <a:r>
              <a:rPr lang="en-GB"/>
              <a:t>		   V</a:t>
            </a:r>
            <a:r>
              <a:rPr lang="en-GB" baseline="-25000"/>
              <a:t>c</a:t>
            </a:r>
            <a:endParaRPr lang="en-GB"/>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GB"/>
              <a:t>Quantitative analysis</a:t>
            </a:r>
          </a:p>
        </p:txBody>
      </p:sp>
      <p:sp>
        <p:nvSpPr>
          <p:cNvPr id="41987" name="Rectangle 3"/>
          <p:cNvSpPr>
            <a:spLocks noGrp="1" noChangeArrowheads="1"/>
          </p:cNvSpPr>
          <p:nvPr>
            <p:ph type="body" idx="1"/>
          </p:nvPr>
        </p:nvSpPr>
        <p:spPr/>
        <p:txBody>
          <a:bodyPr/>
          <a:lstStyle/>
          <a:p>
            <a:r>
              <a:rPr lang="en-GB"/>
              <a:t>The sources of inefficiency in an AGVS that are accounted for by the traffic factor F</a:t>
            </a:r>
            <a:r>
              <a:rPr lang="en-GB" baseline="-25000"/>
              <a:t>t</a:t>
            </a:r>
            <a:r>
              <a:rPr lang="en-GB"/>
              <a:t> include blocking of vehicles waiting in line, poor scheduling, inefficient routing of vehicles and poor layout of the guide path.  The number of vehicles waiting at intersections, and vehicles waiting in line in the system relative to the size of the layout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GB"/>
              <a:t>Quantitative analysis</a:t>
            </a:r>
          </a:p>
        </p:txBody>
      </p:sp>
      <p:sp>
        <p:nvSpPr>
          <p:cNvPr id="43011" name="Rectangle 3"/>
          <p:cNvSpPr>
            <a:spLocks noGrp="1" noChangeArrowheads="1"/>
          </p:cNvSpPr>
          <p:nvPr>
            <p:ph type="body" idx="1"/>
          </p:nvPr>
        </p:nvSpPr>
        <p:spPr/>
        <p:txBody>
          <a:bodyPr/>
          <a:lstStyle/>
          <a:p>
            <a:pPr>
              <a:buFontTx/>
              <a:buNone/>
            </a:pPr>
            <a:r>
              <a:rPr lang="en-GB"/>
              <a:t>	To estimate the number of deliveries that can be made per hour by a single vehicle, we assume the T</a:t>
            </a:r>
            <a:r>
              <a:rPr lang="en-GB" baseline="-25000"/>
              <a:t>v</a:t>
            </a:r>
            <a:r>
              <a:rPr lang="en-GB"/>
              <a:t> is given in minutes and the traffic factor is expressed as a decimal fraction</a:t>
            </a:r>
          </a:p>
          <a:p>
            <a:pPr>
              <a:buFontTx/>
              <a:buNone/>
            </a:pPr>
            <a:r>
              <a:rPr lang="en-GB"/>
              <a:t>Number of deliveries/hour/vehicle = </a:t>
            </a:r>
            <a:r>
              <a:rPr lang="en-GB" u="sng"/>
              <a:t>60F</a:t>
            </a:r>
            <a:endParaRPr lang="en-GB"/>
          </a:p>
          <a:p>
            <a:pPr>
              <a:buFontTx/>
              <a:buNone/>
            </a:pPr>
            <a:r>
              <a:rPr lang="en-GB"/>
              <a:t>								  T</a:t>
            </a:r>
            <a:r>
              <a:rPr lang="en-GB" baseline="-25000"/>
              <a:t>v</a:t>
            </a:r>
            <a:endParaRPr lang="en-GB"/>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GB"/>
              <a:t>Quantitative analysis</a:t>
            </a:r>
          </a:p>
        </p:txBody>
      </p:sp>
      <p:sp>
        <p:nvSpPr>
          <p:cNvPr id="44035" name="Rectangle 3"/>
          <p:cNvSpPr>
            <a:spLocks noGrp="1" noChangeArrowheads="1"/>
          </p:cNvSpPr>
          <p:nvPr>
            <p:ph type="body" idx="1"/>
          </p:nvPr>
        </p:nvSpPr>
        <p:spPr>
          <a:xfrm>
            <a:off x="457200" y="1600200"/>
            <a:ext cx="8229600" cy="4924425"/>
          </a:xfrm>
        </p:spPr>
        <p:txBody>
          <a:bodyPr/>
          <a:lstStyle/>
          <a:p>
            <a:pPr>
              <a:buFontTx/>
              <a:buNone/>
            </a:pPr>
            <a:r>
              <a:rPr lang="en-GB"/>
              <a:t>	The total number of vehicles required in the system can be estimated based on number of deliveries per hour that each vehicle can make and the total number of deliveries that must be made by the system.</a:t>
            </a:r>
          </a:p>
          <a:p>
            <a:pPr>
              <a:buFontTx/>
              <a:buNone/>
            </a:pPr>
            <a:r>
              <a:rPr lang="en-GB"/>
              <a:t>No of AGVS = </a:t>
            </a:r>
          </a:p>
          <a:p>
            <a:pPr>
              <a:buFontTx/>
              <a:buNone/>
            </a:pPr>
            <a:r>
              <a:rPr lang="en-GB"/>
              <a:t>	</a:t>
            </a:r>
            <a:r>
              <a:rPr lang="en-GB" u="sng"/>
              <a:t>Number of deliveries required/hour</a:t>
            </a:r>
            <a:endParaRPr lang="en-GB"/>
          </a:p>
          <a:p>
            <a:pPr>
              <a:buFontTx/>
              <a:buNone/>
            </a:pPr>
            <a:r>
              <a:rPr lang="en-GB"/>
              <a:t>	Number of deliveries/hour/vehicle</a:t>
            </a:r>
            <a:endParaRPr lang="en-GB" u="sng"/>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505</TotalTime>
  <Words>943</Words>
  <Application>Microsoft Office PowerPoint</Application>
  <PresentationFormat>On-screen Show (4:3)</PresentationFormat>
  <Paragraphs>249</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Default Design</vt:lpstr>
      <vt:lpstr>Materials Handling</vt:lpstr>
      <vt:lpstr>Materials Handling</vt:lpstr>
      <vt:lpstr>Types of Material Handling System</vt:lpstr>
      <vt:lpstr>Materials Handling</vt:lpstr>
      <vt:lpstr>Equipment Selection</vt:lpstr>
      <vt:lpstr>Rules of Equipment Selection</vt:lpstr>
      <vt:lpstr>Symptoms of inefficient Material Handling</vt:lpstr>
      <vt:lpstr>Symptoms of inefficient Material Handling (2)</vt:lpstr>
      <vt:lpstr>Material Handling Checklist</vt:lpstr>
      <vt:lpstr>Material Handling Checklist (2)</vt:lpstr>
      <vt:lpstr>Ten Principles of Material Handling</vt:lpstr>
      <vt:lpstr>Material Handling Productivity Ratios</vt:lpstr>
      <vt:lpstr>Material Handling Ratios</vt:lpstr>
      <vt:lpstr>Materials Handling Ratios</vt:lpstr>
      <vt:lpstr>Manual V Automated</vt:lpstr>
      <vt:lpstr>Issues in Material Handling Systems</vt:lpstr>
      <vt:lpstr>Types of Material Handling Equipment</vt:lpstr>
      <vt:lpstr>Material handling analysis techniques</vt:lpstr>
      <vt:lpstr>From-to-Charts</vt:lpstr>
      <vt:lpstr>From-to-Charts</vt:lpstr>
      <vt:lpstr>Quantitative Measures</vt:lpstr>
      <vt:lpstr>Quantitative Measures</vt:lpstr>
      <vt:lpstr>Quantitative Measures</vt:lpstr>
      <vt:lpstr>Inefficiencies in handling</vt:lpstr>
      <vt:lpstr>Explanation of losses</vt:lpstr>
      <vt:lpstr>Explanation of losses</vt:lpstr>
      <vt:lpstr>Explanation of Losses</vt:lpstr>
      <vt:lpstr>Efficiency of Material Handling System</vt:lpstr>
      <vt:lpstr>Effect of plant Layout</vt:lpstr>
      <vt:lpstr>Conveyor Question</vt:lpstr>
      <vt:lpstr>Conveyor Question (2)</vt:lpstr>
      <vt:lpstr>Automated Guided vehicle Systems</vt:lpstr>
      <vt:lpstr>Applications</vt:lpstr>
      <vt:lpstr>Vehicle guidance</vt:lpstr>
      <vt:lpstr>Vehicle guidance</vt:lpstr>
      <vt:lpstr>Vehicle guidance</vt:lpstr>
      <vt:lpstr>Quantitative Analysis</vt:lpstr>
      <vt:lpstr>Quantitative analysis</vt:lpstr>
      <vt:lpstr>Quantitative analysis</vt:lpstr>
      <vt:lpstr>Quantitative analysis</vt:lpstr>
      <vt:lpstr>Quantitative analysis</vt:lpstr>
      <vt:lpstr>Quantitative analysis</vt:lpstr>
    </vt:vector>
  </TitlesOfParts>
  <Company>SIHE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Materials Handling</dc:title>
  <dc:creator>com-at2</dc:creator>
  <cp:lastModifiedBy>Andrew Thorn</cp:lastModifiedBy>
  <cp:revision>5</cp:revision>
  <dcterms:created xsi:type="dcterms:W3CDTF">2006-03-09T11:20:48Z</dcterms:created>
  <dcterms:modified xsi:type="dcterms:W3CDTF">2016-08-05T21:14:09Z</dcterms:modified>
</cp:coreProperties>
</file>