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735"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9144000" cy="5143500" type="screen16x9"/>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45" d="100"/>
          <a:sy n="145" d="100"/>
        </p:scale>
        <p:origin x="624" y="126"/>
      </p:cViewPr>
      <p:guideLst>
        <p:guide orient="horz" pos="162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extLst>
      <p:ext uri="{BB962C8B-B14F-4D97-AF65-F5344CB8AC3E}">
        <p14:creationId xmlns:p14="http://schemas.microsoft.com/office/powerpoint/2010/main" val="568390082"/>
      </p:ext>
    </p:extLst>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 name="Google Shape;5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2969570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5"/>
        <p:cNvGrpSpPr/>
        <p:nvPr/>
      </p:nvGrpSpPr>
      <p:grpSpPr>
        <a:xfrm>
          <a:off x="0" y="0"/>
          <a:ext cx="0" cy="0"/>
          <a:chOff x="0" y="0"/>
          <a:chExt cx="0" cy="0"/>
        </a:xfrm>
      </p:grpSpPr>
      <p:sp>
        <p:nvSpPr>
          <p:cNvPr id="56" name="Google Shape;56;g3da66705a82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7" name="Google Shape;57;g3da66705a82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 sz="1200" b="1" i="1">
                <a:solidFill>
                  <a:schemeClr val="dk1"/>
                </a:solidFill>
                <a:latin typeface="Times New Roman"/>
                <a:ea typeface="Times New Roman"/>
                <a:cs typeface="Times New Roman"/>
                <a:sym typeface="Times New Roman"/>
              </a:rPr>
              <a:t>Green Haven Florists</a:t>
            </a:r>
            <a:r>
              <a:rPr lang="en" sz="1200">
                <a:solidFill>
                  <a:schemeClr val="dk1"/>
                </a:solidFill>
                <a:latin typeface="Times New Roman"/>
                <a:ea typeface="Times New Roman"/>
                <a:cs typeface="Times New Roman"/>
                <a:sym typeface="Times New Roman"/>
              </a:rPr>
              <a:t> is a small, self-governing flower shop presently facing a substantial decline in success. Over the past 12 months, in-store auctions have released by 30%—a deficit that has not been counterbalanced even by a diffident surge in online orders (Gauth, 2016). This performance determination analyse the commercial challenges, by way of well as the auctions and working issues now opposite the firm. The flowery business includes the procedures of obtaining, spacing, and vending flowers. Real answers determination remain drew using the 5W2H, PESTEL, besides Fishbone models, besides important recommendations will be obtainable in conclusion.</a:t>
            </a:r>
            <a:endParaRPr sz="1200">
              <a:solidFill>
                <a:schemeClr val="dk1"/>
              </a:solidFill>
              <a:latin typeface="Times New Roman"/>
              <a:ea typeface="Times New Roman"/>
              <a:cs typeface="Times New Roman"/>
              <a:sym typeface="Times New Roman"/>
            </a:endParaRPr>
          </a:p>
          <a:p>
            <a:pPr marL="0" lvl="0" indent="0" algn="l" rtl="0">
              <a:spcBef>
                <a:spcPts val="1200"/>
              </a:spcBef>
              <a:spcAft>
                <a:spcPts val="0"/>
              </a:spcAft>
              <a:buNone/>
            </a:pPr>
            <a:endParaRPr/>
          </a:p>
        </p:txBody>
      </p:sp>
    </p:spTree>
    <p:extLst>
      <p:ext uri="{BB962C8B-B14F-4D97-AF65-F5344CB8AC3E}">
        <p14:creationId xmlns:p14="http://schemas.microsoft.com/office/powerpoint/2010/main" val="3421841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2"/>
        <p:cNvGrpSpPr/>
        <p:nvPr/>
      </p:nvGrpSpPr>
      <p:grpSpPr>
        <a:xfrm>
          <a:off x="0" y="0"/>
          <a:ext cx="0" cy="0"/>
          <a:chOff x="0" y="0"/>
          <a:chExt cx="0" cy="0"/>
        </a:xfrm>
      </p:grpSpPr>
      <p:sp>
        <p:nvSpPr>
          <p:cNvPr id="63" name="Google Shape;63;g3da66705a82_0_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4" name="Google Shape;64;g3da66705a82_0_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Green Haven Florists is an self-governing flower shop situated in Norwich, UK, recognised in 2016 by Liam and Priya Patel. Identified for their customised floral preparations besides ecological practices, the commercial helped a custom including walk-in clienteles, corporate clients, besides wedding-related proceedings. Though, owing to a letdown to familiarise to changing marketplace dynamics, amplified competition, and growing operational charges, in-store auctions have weakened by 30% (Gauth, 2016). So, together income besides customer footstep have reduced, thus jeopardising the constancy of the commercial.</a:t>
            </a:r>
            <a:endParaRPr sz="1200">
              <a:solidFill>
                <a:schemeClr val="dk1"/>
              </a:solidFill>
              <a:latin typeface="Times New Roman"/>
              <a:ea typeface="Times New Roman"/>
              <a:cs typeface="Times New Roman"/>
              <a:sym typeface="Times New Roman"/>
            </a:endParaRPr>
          </a:p>
          <a:p>
            <a:pPr marL="0" lvl="0" indent="0" algn="l" rtl="0">
              <a:spcBef>
                <a:spcPts val="1200"/>
              </a:spcBef>
              <a:spcAft>
                <a:spcPts val="0"/>
              </a:spcAft>
              <a:buNone/>
            </a:pPr>
            <a:endParaRPr/>
          </a:p>
        </p:txBody>
      </p:sp>
    </p:spTree>
    <p:extLst>
      <p:ext uri="{BB962C8B-B14F-4D97-AF65-F5344CB8AC3E}">
        <p14:creationId xmlns:p14="http://schemas.microsoft.com/office/powerpoint/2010/main" val="298671438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9"/>
        <p:cNvGrpSpPr/>
        <p:nvPr/>
      </p:nvGrpSpPr>
      <p:grpSpPr>
        <a:xfrm>
          <a:off x="0" y="0"/>
          <a:ext cx="0" cy="0"/>
          <a:chOff x="0" y="0"/>
          <a:chExt cx="0" cy="0"/>
        </a:xfrm>
      </p:grpSpPr>
      <p:sp>
        <p:nvSpPr>
          <p:cNvPr id="70" name="Google Shape;70;g3da66705a82_0_1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1" name="Google Shape;71;g3da66705a82_0_1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challenges fronting Green Haven Florists are complicated. Completed the previous 12 months, in-store auctions have weakened by 30%, besides online orders consume failed to counterbalance this damage. The commercial has confronted abridged footfall on the high street, together with increasing costs for introduced flowers besides ecological packing. Customers consume spoken dissatisfaction concerning the out-of-date website besides limited delivery choices (AIPH, 2024).</a:t>
            </a:r>
            <a:endParaRPr sz="1200">
              <a:solidFill>
                <a:schemeClr val="dk1"/>
              </a:solidFill>
              <a:latin typeface="Times New Roman"/>
              <a:ea typeface="Times New Roman"/>
              <a:cs typeface="Times New Roman"/>
              <a:sym typeface="Times New Roman"/>
            </a:endParaRPr>
          </a:p>
          <a:p>
            <a:pPr marL="0" lvl="0" indent="0" algn="l" rtl="0">
              <a:spcBef>
                <a:spcPts val="1200"/>
              </a:spcBef>
              <a:spcAft>
                <a:spcPts val="0"/>
              </a:spcAft>
              <a:buNone/>
            </a:pPr>
            <a:endParaRPr/>
          </a:p>
        </p:txBody>
      </p:sp>
    </p:spTree>
    <p:extLst>
      <p:ext uri="{BB962C8B-B14F-4D97-AF65-F5344CB8AC3E}">
        <p14:creationId xmlns:p14="http://schemas.microsoft.com/office/powerpoint/2010/main" val="308997403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6"/>
        <p:cNvGrpSpPr/>
        <p:nvPr/>
      </p:nvGrpSpPr>
      <p:grpSpPr>
        <a:xfrm>
          <a:off x="0" y="0"/>
          <a:ext cx="0" cy="0"/>
          <a:chOff x="0" y="0"/>
          <a:chExt cx="0" cy="0"/>
        </a:xfrm>
      </p:grpSpPr>
      <p:sp>
        <p:nvSpPr>
          <p:cNvPr id="77" name="Google Shape;77;g3da66705a82_0_1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8" name="Google Shape;78;g3da66705a82_0_1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5W2H model enables a planned analysis of the tests fronting Green Haven Florists. Now, "What" mentions to deteriorating auctions besides growing prices; "Why" opinions to rivalry and an out-of-date website; "Where" includes together Norwich High Street besides online stations; "When" shelters the previous 12 months; besides "Who" includes clienteles, the proprietor, and contestants (Luo et al., 2024). The "How" constituent includes advertising, processes, besides digital expansion, while "How Much" discloses a 30% failure in income. This model shows actual in strategic preparation besides aids in sympathetic the overall commercial landscape.</a:t>
            </a:r>
            <a:endParaRPr sz="1200">
              <a:solidFill>
                <a:schemeClr val="dk1"/>
              </a:solidFill>
              <a:latin typeface="Times New Roman"/>
              <a:ea typeface="Times New Roman"/>
              <a:cs typeface="Times New Roman"/>
              <a:sym typeface="Times New Roman"/>
            </a:endParaRPr>
          </a:p>
          <a:p>
            <a:pPr marL="0" lvl="0" indent="0" algn="l" rtl="0">
              <a:spcBef>
                <a:spcPts val="1200"/>
              </a:spcBef>
              <a:spcAft>
                <a:spcPts val="0"/>
              </a:spcAft>
              <a:buNone/>
            </a:pPr>
            <a:endParaRPr/>
          </a:p>
        </p:txBody>
      </p:sp>
    </p:spTree>
    <p:extLst>
      <p:ext uri="{BB962C8B-B14F-4D97-AF65-F5344CB8AC3E}">
        <p14:creationId xmlns:p14="http://schemas.microsoft.com/office/powerpoint/2010/main" val="232922079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
        <p:cNvGrpSpPr/>
        <p:nvPr/>
      </p:nvGrpSpPr>
      <p:grpSpPr>
        <a:xfrm>
          <a:off x="0" y="0"/>
          <a:ext cx="0" cy="0"/>
          <a:chOff x="0" y="0"/>
          <a:chExt cx="0" cy="0"/>
        </a:xfrm>
      </p:grpSpPr>
      <p:sp>
        <p:nvSpPr>
          <p:cNvPr id="84" name="Google Shape;84;g3da66705a82_0_2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5" name="Google Shape;85;g3da66705a82_0_2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PESTEL outline is real for analysing the external situation of Green Haven Florists, taking into explanation political, economic, social, technological, environmental, besides legal factors (idhsustainabletrade, 2023). It assistances in sympathetic sustainability subjects besides industry-specific tests—such as the incomplete obtainability of water, through only 0.4% of the world's supply existence usable (as cited). Therefore, while added data is obligatory to inform exact choices, it however provides a critical logical framework.</a:t>
            </a:r>
            <a:endParaRPr sz="1200">
              <a:solidFill>
                <a:schemeClr val="dk1"/>
              </a:solidFill>
              <a:latin typeface="Times New Roman"/>
              <a:ea typeface="Times New Roman"/>
              <a:cs typeface="Times New Roman"/>
              <a:sym typeface="Times New Roman"/>
            </a:endParaRPr>
          </a:p>
          <a:p>
            <a:pPr marL="0" lvl="0" indent="0" algn="l" rtl="0">
              <a:spcBef>
                <a:spcPts val="1200"/>
              </a:spcBef>
              <a:spcAft>
                <a:spcPts val="0"/>
              </a:spcAft>
              <a:buNone/>
            </a:pPr>
            <a:endParaRPr/>
          </a:p>
        </p:txBody>
      </p:sp>
    </p:spTree>
    <p:extLst>
      <p:ext uri="{BB962C8B-B14F-4D97-AF65-F5344CB8AC3E}">
        <p14:creationId xmlns:p14="http://schemas.microsoft.com/office/powerpoint/2010/main" val="77903350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0"/>
        <p:cNvGrpSpPr/>
        <p:nvPr/>
      </p:nvGrpSpPr>
      <p:grpSpPr>
        <a:xfrm>
          <a:off x="0" y="0"/>
          <a:ext cx="0" cy="0"/>
          <a:chOff x="0" y="0"/>
          <a:chExt cx="0" cy="0"/>
        </a:xfrm>
      </p:grpSpPr>
      <p:sp>
        <p:nvSpPr>
          <p:cNvPr id="91" name="Google Shape;91;g3da66705a82_0_3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2" name="Google Shape;92;g3da66705a82_0_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A PESTEL examination obviously highlights numerous external influences impacting Green Haven Florists. Politically, introduction policies production a character; economically, increase besides growing flower values disturb effectiveness. Socially, globally aware customers seek contemporary amenities. Technologically, an out-of-date website besides incomplete digital advertising labors posture challenges (Lab, 2026). Environmentally, sustainable wrapping upsurges prices, although legal responsibilities confuse processes. This examination aids in expressing plans and delivers leadership on familiarising to marketplace anxieties.</a:t>
            </a:r>
            <a:endParaRPr sz="1200">
              <a:solidFill>
                <a:schemeClr val="dk1"/>
              </a:solidFill>
              <a:latin typeface="Times New Roman"/>
              <a:ea typeface="Times New Roman"/>
              <a:cs typeface="Times New Roman"/>
              <a:sym typeface="Times New Roman"/>
            </a:endParaRPr>
          </a:p>
          <a:p>
            <a:pPr marL="0" lvl="0" indent="0" algn="l" rtl="0">
              <a:spcBef>
                <a:spcPts val="1200"/>
              </a:spcBef>
              <a:spcAft>
                <a:spcPts val="0"/>
              </a:spcAft>
              <a:buNone/>
            </a:pPr>
            <a:endParaRPr/>
          </a:p>
        </p:txBody>
      </p:sp>
    </p:spTree>
    <p:extLst>
      <p:ext uri="{BB962C8B-B14F-4D97-AF65-F5344CB8AC3E}">
        <p14:creationId xmlns:p14="http://schemas.microsoft.com/office/powerpoint/2010/main" val="165133573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8"/>
        <p:cNvGrpSpPr/>
        <p:nvPr/>
      </p:nvGrpSpPr>
      <p:grpSpPr>
        <a:xfrm>
          <a:off x="0" y="0"/>
          <a:ext cx="0" cy="0"/>
          <a:chOff x="0" y="0"/>
          <a:chExt cx="0" cy="0"/>
        </a:xfrm>
      </p:grpSpPr>
      <p:sp>
        <p:nvSpPr>
          <p:cNvPr id="99" name="Google Shape;99;g3da66705a82_0_3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0" name="Google Shape;100;g3da66705a82_0_3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Cause-and-Effect (or Fishbone) Diagram aids in classifying the root reasons of a problematic, where the "head" represents the core subject and the "bones" denote numerous reasons and sub-causes. Though it visually abridges examination, it might generalise compound or external issues and rely deeply on accurate data (Kumah et.al., 2024). This tool does not provide direct solutions, but rather deepens the investigative procedure. In the case of Green Haven, it highlights problems connected to recruitment, procedures, and advertising; yet, a complete understanding requires external examination.</a:t>
            </a:r>
            <a:endParaRPr sz="1200">
              <a:solidFill>
                <a:schemeClr val="dk1"/>
              </a:solidFill>
              <a:latin typeface="Times New Roman"/>
              <a:ea typeface="Times New Roman"/>
              <a:cs typeface="Times New Roman"/>
              <a:sym typeface="Times New Roman"/>
            </a:endParaRPr>
          </a:p>
          <a:p>
            <a:pPr marL="0" lvl="0" indent="0" algn="l" rtl="0">
              <a:spcBef>
                <a:spcPts val="1200"/>
              </a:spcBef>
              <a:spcAft>
                <a:spcPts val="0"/>
              </a:spcAft>
              <a:buNone/>
            </a:pPr>
            <a:endParaRPr/>
          </a:p>
        </p:txBody>
      </p:sp>
    </p:spTree>
    <p:extLst>
      <p:ext uri="{BB962C8B-B14F-4D97-AF65-F5344CB8AC3E}">
        <p14:creationId xmlns:p14="http://schemas.microsoft.com/office/powerpoint/2010/main" val="77091847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5"/>
        <p:cNvGrpSpPr/>
        <p:nvPr/>
      </p:nvGrpSpPr>
      <p:grpSpPr>
        <a:xfrm>
          <a:off x="0" y="0"/>
          <a:ext cx="0" cy="0"/>
          <a:chOff x="0" y="0"/>
          <a:chExt cx="0" cy="0"/>
        </a:xfrm>
      </p:grpSpPr>
      <p:sp>
        <p:nvSpPr>
          <p:cNvPr id="106" name="Google Shape;106;g3da66705a82_0_4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7" name="Google Shape;107;g3da66705a82_0_4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Fishbone Diagram classifies the root causes behindhand the weakening in auctions at Green Haven Florists. Crossways six categories—People, Processes, Technology, Environment, Materials, and Management—the examination highlights subjects such as limited numerical services, incompetent distribution, an outmoded website, rivalry, and high prices (British Florist Association, 2025). </a:t>
            </a:r>
            <a:endParaRPr sz="1200">
              <a:solidFill>
                <a:schemeClr val="dk1"/>
              </a:solidFill>
              <a:latin typeface="Times New Roman"/>
              <a:ea typeface="Times New Roman"/>
              <a:cs typeface="Times New Roman"/>
              <a:sym typeface="Times New Roman"/>
            </a:endParaRPr>
          </a:p>
          <a:p>
            <a:pPr marL="0" lvl="0" indent="0" algn="l" rtl="0">
              <a:spcBef>
                <a:spcPts val="1200"/>
              </a:spcBef>
              <a:spcAft>
                <a:spcPts val="0"/>
              </a:spcAft>
              <a:buNone/>
            </a:pPr>
            <a:endParaRPr/>
          </a:p>
        </p:txBody>
      </p:sp>
    </p:spTree>
    <p:extLst>
      <p:ext uri="{BB962C8B-B14F-4D97-AF65-F5344CB8AC3E}">
        <p14:creationId xmlns:p14="http://schemas.microsoft.com/office/powerpoint/2010/main" val="319998891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2"/>
        <p:cNvGrpSpPr/>
        <p:nvPr/>
      </p:nvGrpSpPr>
      <p:grpSpPr>
        <a:xfrm>
          <a:off x="0" y="0"/>
          <a:ext cx="0" cy="0"/>
          <a:chOff x="0" y="0"/>
          <a:chExt cx="0" cy="0"/>
        </a:xfrm>
      </p:grpSpPr>
      <p:sp>
        <p:nvSpPr>
          <p:cNvPr id="113" name="Google Shape;113;g3da66705a82_0_4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4" name="Google Shape;114;g3da66705a82_0_4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1200"/>
              </a:spcAft>
              <a:buClr>
                <a:schemeClr val="dk1"/>
              </a:buClr>
              <a:buSzPts val="1100"/>
              <a:buFont typeface="Arial"/>
              <a:buNone/>
            </a:pPr>
            <a:r>
              <a:rPr lang="en" sz="1200">
                <a:solidFill>
                  <a:schemeClr val="dk1"/>
                </a:solidFill>
                <a:latin typeface="Times New Roman"/>
                <a:ea typeface="Times New Roman"/>
                <a:cs typeface="Times New Roman"/>
                <a:sym typeface="Times New Roman"/>
              </a:rPr>
              <a:t>Amongst Green Haven Florists' main challenges is a 30% decline in in-store auctions over the past 12 months—a deficit that has not been counterbalance by online sales. Rivalry, increasing costs for introductions and sustainable resources, and a weak digital attendance have additional complex the condition (Gauth, 2025).  The answer needs an combined approach—counting e-commerce growth and the application of a CRM scheme—to safeguard long-term development and client satisfaction.</a:t>
            </a:r>
            <a:endParaRPr/>
          </a:p>
        </p:txBody>
      </p:sp>
    </p:spTree>
    <p:extLst>
      <p:ext uri="{BB962C8B-B14F-4D97-AF65-F5344CB8AC3E}">
        <p14:creationId xmlns:p14="http://schemas.microsoft.com/office/powerpoint/2010/main" val="195029050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9"/>
        <p:cNvGrpSpPr/>
        <p:nvPr/>
      </p:nvGrpSpPr>
      <p:grpSpPr>
        <a:xfrm>
          <a:off x="0" y="0"/>
          <a:ext cx="0" cy="0"/>
          <a:chOff x="0" y="0"/>
          <a:chExt cx="0" cy="0"/>
        </a:xfrm>
      </p:grpSpPr>
      <p:sp>
        <p:nvSpPr>
          <p:cNvPr id="120" name="Google Shape;120;g3da66705a82_0_5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1" name="Google Shape;121;g3da66705a82_0_5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94613092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1" y="-1"/>
            <a:ext cx="9144002" cy="51435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11" name="Group 10"/>
          <p:cNvGrpSpPr/>
          <p:nvPr/>
        </p:nvGrpSpPr>
        <p:grpSpPr>
          <a:xfrm>
            <a:off x="1" y="0"/>
            <a:ext cx="1728788" cy="5143501"/>
            <a:chOff x="0" y="0"/>
            <a:chExt cx="2305051" cy="6858001"/>
          </a:xfrm>
          <a:gradFill flip="none" rotWithShape="1">
            <a:gsLst>
              <a:gs pos="0">
                <a:schemeClr val="tx2"/>
              </a:gs>
              <a:gs pos="100000">
                <a:schemeClr val="tx2">
                  <a:lumMod val="75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ctrTitle"/>
          </p:nvPr>
        </p:nvSpPr>
        <p:spPr>
          <a:xfrm>
            <a:off x="1407319" y="841772"/>
            <a:ext cx="6593681" cy="1790700"/>
          </a:xfrm>
        </p:spPr>
        <p:txBody>
          <a:bodyPr anchor="b">
            <a:normAutofit/>
          </a:bodyPr>
          <a:lstStyle>
            <a:lvl1pPr algn="l">
              <a:defRPr sz="3600"/>
            </a:lvl1pPr>
          </a:lstStyle>
          <a:p>
            <a:r>
              <a:rPr lang="en-US" smtClean="0"/>
              <a:t>Click to edit Master title style</a:t>
            </a:r>
            <a:endParaRPr lang="en-US" dirty="0"/>
          </a:p>
        </p:txBody>
      </p:sp>
      <p:sp>
        <p:nvSpPr>
          <p:cNvPr id="3" name="Subtitle 2"/>
          <p:cNvSpPr>
            <a:spLocks noGrp="1"/>
          </p:cNvSpPr>
          <p:nvPr>
            <p:ph type="subTitle" idx="1"/>
          </p:nvPr>
        </p:nvSpPr>
        <p:spPr>
          <a:xfrm>
            <a:off x="1407319" y="2701528"/>
            <a:ext cx="6593681" cy="1241822"/>
          </a:xfrm>
        </p:spPr>
        <p:txBody>
          <a:bodyPr>
            <a:normAutofit/>
          </a:bodyPr>
          <a:lstStyle>
            <a:lvl1pPr marL="0" indent="0" algn="l">
              <a:buNone/>
              <a:defRPr sz="1500" cap="all" baseline="0">
                <a:solidFill>
                  <a:schemeClr val="accent2"/>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smtClean="0"/>
              <a:t>Click to edit Master subtitle style</a:t>
            </a:r>
            <a:endParaRPr lang="en-US" dirty="0"/>
          </a:p>
        </p:txBody>
      </p:sp>
      <p:sp>
        <p:nvSpPr>
          <p:cNvPr id="4" name="Date Placeholder 3"/>
          <p:cNvSpPr>
            <a:spLocks noGrp="1"/>
          </p:cNvSpPr>
          <p:nvPr>
            <p:ph type="dt" sz="half" idx="10"/>
          </p:nvPr>
        </p:nvSpPr>
        <p:spPr>
          <a:xfrm>
            <a:off x="5308133" y="4057651"/>
            <a:ext cx="2057400" cy="273844"/>
          </a:xfrm>
        </p:spPr>
        <p:txBody>
          <a:bodyPr/>
          <a:lstStyle/>
          <a:p>
            <a:fld id="{B61BEF0D-F0BB-DE4B-95CE-6DB70DBA9567}" type="datetimeFigureOut">
              <a:rPr lang="en-US" smtClean="0"/>
              <a:pPr/>
              <a:t>3/26/2026</a:t>
            </a:fld>
            <a:endParaRPr lang="en-US" dirty="0"/>
          </a:p>
        </p:txBody>
      </p:sp>
      <p:sp>
        <p:nvSpPr>
          <p:cNvPr id="5" name="Footer Placeholder 4"/>
          <p:cNvSpPr>
            <a:spLocks noGrp="1"/>
          </p:cNvSpPr>
          <p:nvPr>
            <p:ph type="ftr" sz="quarter" idx="11"/>
          </p:nvPr>
        </p:nvSpPr>
        <p:spPr>
          <a:xfrm>
            <a:off x="1407318" y="4057651"/>
            <a:ext cx="3843665" cy="273844"/>
          </a:xfrm>
        </p:spPr>
        <p:txBody>
          <a:bodyPr/>
          <a:lstStyle/>
          <a:p>
            <a:endParaRPr lang="en-US" dirty="0"/>
          </a:p>
        </p:txBody>
      </p:sp>
      <p:sp>
        <p:nvSpPr>
          <p:cNvPr id="6" name="Slide Number Placeholder 5"/>
          <p:cNvSpPr>
            <a:spLocks noGrp="1"/>
          </p:cNvSpPr>
          <p:nvPr>
            <p:ph type="sldNum" sz="quarter" idx="12"/>
          </p:nvPr>
        </p:nvSpPr>
        <p:spPr>
          <a:xfrm>
            <a:off x="7422684" y="4057650"/>
            <a:ext cx="578317" cy="273844"/>
          </a:xfrm>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3848221288"/>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3/26/2026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532741937"/>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56058" y="1064420"/>
            <a:ext cx="7429500" cy="2139553"/>
          </a:xfrm>
        </p:spPr>
        <p:txBody>
          <a:bodyPr anchor="b">
            <a:normAutofit/>
          </a:bodyPr>
          <a:lstStyle>
            <a:lvl1pPr>
              <a:defRPr sz="2700"/>
            </a:lvl1pPr>
          </a:lstStyle>
          <a:p>
            <a:r>
              <a:rPr lang="en-US" smtClean="0"/>
              <a:t>Click to edit Master title style</a:t>
            </a:r>
            <a:endParaRPr lang="en-US" dirty="0"/>
          </a:p>
        </p:txBody>
      </p:sp>
      <p:sp>
        <p:nvSpPr>
          <p:cNvPr id="3" name="Text Placeholder 2"/>
          <p:cNvSpPr>
            <a:spLocks noGrp="1"/>
          </p:cNvSpPr>
          <p:nvPr>
            <p:ph type="body" idx="1"/>
          </p:nvPr>
        </p:nvSpPr>
        <p:spPr>
          <a:xfrm>
            <a:off x="856058" y="3318272"/>
            <a:ext cx="7429500" cy="1031082"/>
          </a:xfrm>
        </p:spPr>
        <p:txBody>
          <a:bodyPr>
            <a:normAutofit/>
          </a:bodyPr>
          <a:lstStyle>
            <a:lvl1pPr marL="0" indent="0">
              <a:buNone/>
              <a:defRPr sz="1350" cap="all" baseline="0">
                <a:solidFill>
                  <a:schemeClr val="tx1">
                    <a:tint val="75000"/>
                  </a:schemeClr>
                </a:solidFill>
              </a:defRPr>
            </a:lvl1pPr>
            <a:lvl2pPr marL="342900" indent="0">
              <a:buNone/>
              <a:defRPr sz="135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3/26/2026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1919264891"/>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856058" y="1687114"/>
            <a:ext cx="3658792" cy="265628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29151" y="1687114"/>
            <a:ext cx="3656408" cy="265628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smtClean="0"/>
              <a:pPr/>
              <a:t>3/26/2026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1065165924"/>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56058" y="464345"/>
            <a:ext cx="7429500" cy="1108471"/>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027515" y="1687115"/>
            <a:ext cx="3487337" cy="617934"/>
          </a:xfrm>
        </p:spPr>
        <p:txBody>
          <a:bodyPr anchor="b"/>
          <a:lstStyle>
            <a:lvl1pPr marL="0" indent="0">
              <a:lnSpc>
                <a:spcPct val="90000"/>
              </a:lnSpc>
              <a:buNone/>
              <a:defRPr sz="1800" b="0" cap="all" baseline="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Click to edit Master text styles</a:t>
            </a:r>
          </a:p>
        </p:txBody>
      </p:sp>
      <p:sp>
        <p:nvSpPr>
          <p:cNvPr id="4" name="Content Placeholder 3"/>
          <p:cNvSpPr>
            <a:spLocks noGrp="1"/>
          </p:cNvSpPr>
          <p:nvPr>
            <p:ph sz="half" idx="2"/>
          </p:nvPr>
        </p:nvSpPr>
        <p:spPr>
          <a:xfrm>
            <a:off x="856058" y="2305048"/>
            <a:ext cx="3658793" cy="2038351"/>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800606" y="1687114"/>
            <a:ext cx="3484952" cy="617934"/>
          </a:xfrm>
        </p:spPr>
        <p:txBody>
          <a:bodyPr anchor="b"/>
          <a:lstStyle>
            <a:lvl1pPr marL="0" indent="0">
              <a:lnSpc>
                <a:spcPct val="90000"/>
              </a:lnSpc>
              <a:buNone/>
              <a:defRPr sz="1800" b="0" cap="all" baseline="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Click to edit Master text styles</a:t>
            </a:r>
          </a:p>
        </p:txBody>
      </p:sp>
      <p:sp>
        <p:nvSpPr>
          <p:cNvPr id="6" name="Content Placeholder 5"/>
          <p:cNvSpPr>
            <a:spLocks noGrp="1"/>
          </p:cNvSpPr>
          <p:nvPr>
            <p:ph sz="quarter" idx="4"/>
          </p:nvPr>
        </p:nvSpPr>
        <p:spPr>
          <a:xfrm>
            <a:off x="4629150" y="2305048"/>
            <a:ext cx="3656408" cy="2038351"/>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3/26/2026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3308237084"/>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3/26/2026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4181472026"/>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3/26/2026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24467600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0029" y="457201"/>
            <a:ext cx="2892028" cy="1229913"/>
          </a:xfrm>
        </p:spPr>
        <p:txBody>
          <a:bodyPr anchor="b"/>
          <a:lstStyle>
            <a:lvl1pPr>
              <a:defRPr sz="2400"/>
            </a:lvl1pPr>
          </a:lstStyle>
          <a:p>
            <a:r>
              <a:rPr lang="en-US" smtClean="0"/>
              <a:t>Click to edit Master title style</a:t>
            </a:r>
            <a:endParaRPr lang="en-US" dirty="0"/>
          </a:p>
        </p:txBody>
      </p:sp>
      <p:sp>
        <p:nvSpPr>
          <p:cNvPr id="3" name="Content Placeholder 2"/>
          <p:cNvSpPr>
            <a:spLocks noGrp="1"/>
          </p:cNvSpPr>
          <p:nvPr>
            <p:ph idx="1"/>
          </p:nvPr>
        </p:nvSpPr>
        <p:spPr>
          <a:xfrm>
            <a:off x="3867150" y="444499"/>
            <a:ext cx="4418407" cy="3898901"/>
          </a:xfrm>
        </p:spPr>
        <p:txBody>
          <a:bodyPr anchor="ct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860029" y="1687114"/>
            <a:ext cx="2892028" cy="2656286"/>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3/26/2026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2171672185"/>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56060" y="457200"/>
            <a:ext cx="4450881" cy="1229915"/>
          </a:xfrm>
        </p:spPr>
        <p:txBody>
          <a:bodyPr anchor="b"/>
          <a:lstStyle>
            <a:lvl1pPr>
              <a:defRPr sz="24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5535541" y="457201"/>
            <a:ext cx="2750018" cy="38861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smtClean="0"/>
              <a:t>Click icon to add picture</a:t>
            </a:r>
            <a:endParaRPr lang="en-US" dirty="0"/>
          </a:p>
        </p:txBody>
      </p:sp>
      <p:sp>
        <p:nvSpPr>
          <p:cNvPr id="4" name="Text Placeholder 3"/>
          <p:cNvSpPr>
            <a:spLocks noGrp="1"/>
          </p:cNvSpPr>
          <p:nvPr>
            <p:ph type="body" sz="half" idx="2"/>
          </p:nvPr>
        </p:nvSpPr>
        <p:spPr>
          <a:xfrm>
            <a:off x="856058" y="1687114"/>
            <a:ext cx="4450883" cy="2656286"/>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3/26/2026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2586150507"/>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56058" y="3228499"/>
            <a:ext cx="7434266" cy="614516"/>
          </a:xfrm>
        </p:spPr>
        <p:txBody>
          <a:bodyPr anchor="b">
            <a:normAutofit/>
          </a:bodyPr>
          <a:lstStyle>
            <a:lvl1pPr>
              <a:defRPr sz="24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856058" y="454819"/>
            <a:ext cx="7434266" cy="2474834"/>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400"/>
            </a:lvl1pPr>
          </a:lstStyle>
          <a:p>
            <a:pPr marL="0" lvl="0" indent="0">
              <a:buNone/>
            </a:pPr>
            <a:r>
              <a:rPr lang="en-US" smtClean="0"/>
              <a:t>Click icon to add picture</a:t>
            </a:r>
            <a:endParaRPr lang="en-US" dirty="0"/>
          </a:p>
        </p:txBody>
      </p:sp>
      <p:sp>
        <p:nvSpPr>
          <p:cNvPr id="4" name="Text Placeholder 3"/>
          <p:cNvSpPr>
            <a:spLocks noGrp="1"/>
          </p:cNvSpPr>
          <p:nvPr>
            <p:ph type="body" sz="half" idx="2"/>
          </p:nvPr>
        </p:nvSpPr>
        <p:spPr>
          <a:xfrm>
            <a:off x="856024" y="3843015"/>
            <a:ext cx="7433144" cy="511854"/>
          </a:xfrm>
        </p:spPr>
        <p:txBody>
          <a:bodyPr>
            <a:normAutofit/>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3/26/2026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517162661"/>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56093" y="457200"/>
            <a:ext cx="7429466" cy="2571750"/>
          </a:xfrm>
        </p:spPr>
        <p:txBody>
          <a:bodyPr anchor="ctr">
            <a:normAutofit/>
          </a:bodyPr>
          <a:lstStyle>
            <a:lvl1pPr>
              <a:defRPr sz="2700"/>
            </a:lvl1pPr>
          </a:lstStyle>
          <a:p>
            <a:r>
              <a:rPr lang="en-US" smtClean="0"/>
              <a:t>Click to edit Master title style</a:t>
            </a:r>
            <a:endParaRPr lang="en-US" dirty="0"/>
          </a:p>
        </p:txBody>
      </p:sp>
      <p:sp>
        <p:nvSpPr>
          <p:cNvPr id="4" name="Text Placeholder 3"/>
          <p:cNvSpPr>
            <a:spLocks noGrp="1"/>
          </p:cNvSpPr>
          <p:nvPr>
            <p:ph type="body" sz="half" idx="2"/>
          </p:nvPr>
        </p:nvSpPr>
        <p:spPr>
          <a:xfrm>
            <a:off x="856058" y="3314700"/>
            <a:ext cx="7428344" cy="1028699"/>
          </a:xfrm>
        </p:spPr>
        <p:txBody>
          <a:bodyPr anchor="ctr">
            <a:normAutofit/>
          </a:bodyPr>
          <a:lstStyle>
            <a:lvl1pPr marL="0" indent="0">
              <a:buNone/>
              <a:defRPr sz="135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3/26/2026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1065874517"/>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84659" y="457200"/>
            <a:ext cx="6977064" cy="2061322"/>
          </a:xfrm>
        </p:spPr>
        <p:txBody>
          <a:bodyPr anchor="ctr">
            <a:normAutofit/>
          </a:bodyPr>
          <a:lstStyle>
            <a:lvl1pPr>
              <a:defRPr sz="2700"/>
            </a:lvl1pPr>
          </a:lstStyle>
          <a:p>
            <a:r>
              <a:rPr lang="en-US" smtClean="0"/>
              <a:t>Click to edit Master title style</a:t>
            </a:r>
            <a:endParaRPr lang="en-US" dirty="0"/>
          </a:p>
        </p:txBody>
      </p:sp>
      <p:sp>
        <p:nvSpPr>
          <p:cNvPr id="12" name="Text Placeholder 3"/>
          <p:cNvSpPr>
            <a:spLocks noGrp="1"/>
          </p:cNvSpPr>
          <p:nvPr>
            <p:ph type="body" sz="half" idx="13"/>
          </p:nvPr>
        </p:nvSpPr>
        <p:spPr>
          <a:xfrm>
            <a:off x="1290484" y="2524168"/>
            <a:ext cx="6564224" cy="411726"/>
          </a:xfrm>
        </p:spPr>
        <p:txBody>
          <a:bodyPr anchor="t">
            <a:normAutofit/>
          </a:bodyPr>
          <a:lstStyle>
            <a:lvl1pPr marL="0" indent="0">
              <a:buNone/>
              <a:defRPr sz="105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Click to edit Master text styles</a:t>
            </a:r>
          </a:p>
        </p:txBody>
      </p:sp>
      <p:sp>
        <p:nvSpPr>
          <p:cNvPr id="4" name="Text Placeholder 3"/>
          <p:cNvSpPr>
            <a:spLocks noGrp="1"/>
          </p:cNvSpPr>
          <p:nvPr>
            <p:ph type="body" sz="half" idx="2"/>
          </p:nvPr>
        </p:nvSpPr>
        <p:spPr>
          <a:xfrm>
            <a:off x="856058" y="3232439"/>
            <a:ext cx="7429502" cy="1117122"/>
          </a:xfrm>
        </p:spPr>
        <p:txBody>
          <a:bodyPr anchor="ctr">
            <a:normAutofit/>
          </a:bodyPr>
          <a:lstStyle>
            <a:lvl1pPr marL="0" indent="0">
              <a:buNone/>
              <a:defRPr sz="135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3/26/2026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
        <p:nvSpPr>
          <p:cNvPr id="60" name="TextBox 59"/>
          <p:cNvSpPr txBox="1"/>
          <p:nvPr/>
        </p:nvSpPr>
        <p:spPr>
          <a:xfrm>
            <a:off x="677634" y="549295"/>
            <a:ext cx="457200" cy="438582"/>
          </a:xfrm>
          <a:prstGeom prst="rect">
            <a:avLst/>
          </a:prstGeom>
        </p:spPr>
        <p:txBody>
          <a:bodyPr vert="horz" lIns="68580" tIns="34290" rIns="68580" bIns="3429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6000" dirty="0">
                <a:solidFill>
                  <a:schemeClr val="tx1"/>
                </a:solidFill>
                <a:effectLst/>
              </a:rPr>
              <a:t>“</a:t>
            </a:r>
          </a:p>
        </p:txBody>
      </p:sp>
      <p:sp>
        <p:nvSpPr>
          <p:cNvPr id="61" name="TextBox 60"/>
          <p:cNvSpPr txBox="1"/>
          <p:nvPr/>
        </p:nvSpPr>
        <p:spPr>
          <a:xfrm>
            <a:off x="7903028" y="2073729"/>
            <a:ext cx="457200" cy="438582"/>
          </a:xfrm>
          <a:prstGeom prst="rect">
            <a:avLst/>
          </a:prstGeom>
        </p:spPr>
        <p:txBody>
          <a:bodyPr vert="horz" lIns="68580" tIns="34290" rIns="68580" bIns="3429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6000" dirty="0">
                <a:solidFill>
                  <a:schemeClr val="tx1"/>
                </a:solidFill>
                <a:effectLst/>
              </a:rPr>
              <a:t>”</a:t>
            </a:r>
          </a:p>
        </p:txBody>
      </p:sp>
    </p:spTree>
    <p:extLst>
      <p:ext uri="{BB962C8B-B14F-4D97-AF65-F5344CB8AC3E}">
        <p14:creationId xmlns:p14="http://schemas.microsoft.com/office/powerpoint/2010/main" val="1850650214"/>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56058" y="1600531"/>
            <a:ext cx="7429501" cy="1883876"/>
          </a:xfrm>
        </p:spPr>
        <p:txBody>
          <a:bodyPr anchor="b">
            <a:normAutofit/>
          </a:bodyPr>
          <a:lstStyle>
            <a:lvl1pPr>
              <a:defRPr sz="2700"/>
            </a:lvl1pPr>
          </a:lstStyle>
          <a:p>
            <a:r>
              <a:rPr lang="en-US" smtClean="0"/>
              <a:t>Click to edit Master title style</a:t>
            </a:r>
            <a:endParaRPr lang="en-US" dirty="0"/>
          </a:p>
        </p:txBody>
      </p:sp>
      <p:sp>
        <p:nvSpPr>
          <p:cNvPr id="4" name="Text Placeholder 3"/>
          <p:cNvSpPr>
            <a:spLocks noGrp="1"/>
          </p:cNvSpPr>
          <p:nvPr>
            <p:ph type="body" sz="half" idx="2"/>
          </p:nvPr>
        </p:nvSpPr>
        <p:spPr>
          <a:xfrm>
            <a:off x="856023" y="3493241"/>
            <a:ext cx="7428379" cy="855483"/>
          </a:xfrm>
        </p:spPr>
        <p:txBody>
          <a:bodyPr anchor="t">
            <a:normAutofit/>
          </a:bodyPr>
          <a:lstStyle>
            <a:lvl1pPr marL="0" indent="0">
              <a:buNone/>
              <a:defRPr sz="135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3/26/2026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3788896594"/>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856060" y="457200"/>
            <a:ext cx="7429499" cy="1428750"/>
          </a:xfrm>
        </p:spPr>
        <p:txBody>
          <a:bodyPr/>
          <a:lstStyle/>
          <a:p>
            <a:r>
              <a:rPr lang="en-US" smtClean="0"/>
              <a:t>Click to edit Master title style</a:t>
            </a:r>
            <a:endParaRPr lang="en-US" dirty="0"/>
          </a:p>
        </p:txBody>
      </p:sp>
      <p:sp>
        <p:nvSpPr>
          <p:cNvPr id="7" name="Text Placeholder 2"/>
          <p:cNvSpPr>
            <a:spLocks noGrp="1"/>
          </p:cNvSpPr>
          <p:nvPr>
            <p:ph type="body" idx="1"/>
          </p:nvPr>
        </p:nvSpPr>
        <p:spPr>
          <a:xfrm>
            <a:off x="856058" y="2005847"/>
            <a:ext cx="2397674" cy="514350"/>
          </a:xfrm>
        </p:spPr>
        <p:txBody>
          <a:bodyPr anchor="b">
            <a:noAutofit/>
          </a:bodyPr>
          <a:lstStyle>
            <a:lvl1pPr marL="0" indent="0">
              <a:lnSpc>
                <a:spcPct val="90000"/>
              </a:lnSpc>
              <a:buNone/>
              <a:defRPr sz="1800" b="0" cap="all" baseline="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Click to edit Master text styles</a:t>
            </a:r>
          </a:p>
        </p:txBody>
      </p:sp>
      <p:sp>
        <p:nvSpPr>
          <p:cNvPr id="8" name="Text Placeholder 3"/>
          <p:cNvSpPr>
            <a:spLocks noGrp="1"/>
          </p:cNvSpPr>
          <p:nvPr>
            <p:ph type="body" sz="half" idx="15"/>
          </p:nvPr>
        </p:nvSpPr>
        <p:spPr>
          <a:xfrm>
            <a:off x="845939" y="2520197"/>
            <a:ext cx="2406551" cy="1823202"/>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smtClean="0"/>
              <a:t>Click to edit Master text styles</a:t>
            </a:r>
          </a:p>
        </p:txBody>
      </p:sp>
      <p:sp>
        <p:nvSpPr>
          <p:cNvPr id="9" name="Text Placeholder 4"/>
          <p:cNvSpPr>
            <a:spLocks noGrp="1"/>
          </p:cNvSpPr>
          <p:nvPr>
            <p:ph type="body" sz="quarter" idx="3"/>
          </p:nvPr>
        </p:nvSpPr>
        <p:spPr>
          <a:xfrm>
            <a:off x="3386075" y="2008226"/>
            <a:ext cx="2388289" cy="514350"/>
          </a:xfrm>
        </p:spPr>
        <p:txBody>
          <a:bodyPr anchor="b">
            <a:noAutofit/>
          </a:bodyPr>
          <a:lstStyle>
            <a:lvl1pPr marL="0" indent="0">
              <a:lnSpc>
                <a:spcPct val="90000"/>
              </a:lnSpc>
              <a:buNone/>
              <a:defRPr sz="1800" b="0" cap="all" baseline="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Click to edit Master text styles</a:t>
            </a:r>
          </a:p>
        </p:txBody>
      </p:sp>
      <p:sp>
        <p:nvSpPr>
          <p:cNvPr id="10" name="Text Placeholder 3"/>
          <p:cNvSpPr>
            <a:spLocks noGrp="1"/>
          </p:cNvSpPr>
          <p:nvPr>
            <p:ph type="body" sz="half" idx="16"/>
          </p:nvPr>
        </p:nvSpPr>
        <p:spPr>
          <a:xfrm>
            <a:off x="3378160" y="2522576"/>
            <a:ext cx="2396873" cy="1823202"/>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smtClean="0"/>
              <a:t>Click to edit Master text styles</a:t>
            </a:r>
          </a:p>
        </p:txBody>
      </p:sp>
      <p:sp>
        <p:nvSpPr>
          <p:cNvPr id="11" name="Text Placeholder 4"/>
          <p:cNvSpPr>
            <a:spLocks noGrp="1"/>
          </p:cNvSpPr>
          <p:nvPr>
            <p:ph type="body" sz="quarter" idx="13"/>
          </p:nvPr>
        </p:nvSpPr>
        <p:spPr>
          <a:xfrm>
            <a:off x="5889332" y="2005847"/>
            <a:ext cx="2396226" cy="514350"/>
          </a:xfrm>
        </p:spPr>
        <p:txBody>
          <a:bodyPr anchor="b">
            <a:noAutofit/>
          </a:bodyPr>
          <a:lstStyle>
            <a:lvl1pPr marL="0" indent="0">
              <a:lnSpc>
                <a:spcPct val="90000"/>
              </a:lnSpc>
              <a:buNone/>
              <a:defRPr sz="1800" b="0" cap="all" baseline="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Click to edit Master text styles</a:t>
            </a:r>
          </a:p>
        </p:txBody>
      </p:sp>
      <p:sp>
        <p:nvSpPr>
          <p:cNvPr id="12" name="Text Placeholder 3"/>
          <p:cNvSpPr>
            <a:spLocks noGrp="1"/>
          </p:cNvSpPr>
          <p:nvPr>
            <p:ph type="body" sz="half" idx="17"/>
          </p:nvPr>
        </p:nvSpPr>
        <p:spPr>
          <a:xfrm>
            <a:off x="5889332" y="2520197"/>
            <a:ext cx="2396226" cy="1823202"/>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B61BEF0D-F0BB-DE4B-95CE-6DB70DBA9567}" type="datetimeFigureOut">
              <a:rPr lang="en-US" smtClean="0"/>
              <a:pPr/>
              <a:t>3/26/2026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3554155146"/>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856059" y="457200"/>
            <a:ext cx="7429499" cy="1428750"/>
          </a:xfrm>
        </p:spPr>
        <p:txBody>
          <a:bodyPr/>
          <a:lstStyle/>
          <a:p>
            <a:r>
              <a:rPr lang="en-US" smtClean="0"/>
              <a:t>Click to edit Master title style</a:t>
            </a:r>
            <a:endParaRPr lang="en-US" dirty="0"/>
          </a:p>
        </p:txBody>
      </p:sp>
      <p:sp>
        <p:nvSpPr>
          <p:cNvPr id="19" name="Text Placeholder 2"/>
          <p:cNvSpPr>
            <a:spLocks noGrp="1"/>
          </p:cNvSpPr>
          <p:nvPr>
            <p:ph type="body" idx="1"/>
          </p:nvPr>
        </p:nvSpPr>
        <p:spPr>
          <a:xfrm>
            <a:off x="856060" y="3303447"/>
            <a:ext cx="2396430" cy="432197"/>
          </a:xfrm>
        </p:spPr>
        <p:txBody>
          <a:bodyPr anchor="b">
            <a:noAutofit/>
          </a:bodyPr>
          <a:lstStyle>
            <a:lvl1pPr marL="0" indent="0">
              <a:lnSpc>
                <a:spcPct val="90000"/>
              </a:lnSpc>
              <a:buNone/>
              <a:defRPr sz="1500" b="0" cap="all" baseline="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Click to edit Master text styles</a:t>
            </a:r>
          </a:p>
        </p:txBody>
      </p:sp>
      <p:sp>
        <p:nvSpPr>
          <p:cNvPr id="20" name="Picture Placeholder 2"/>
          <p:cNvSpPr>
            <a:spLocks noGrp="1" noChangeAspect="1"/>
          </p:cNvSpPr>
          <p:nvPr>
            <p:ph type="pic" idx="15"/>
          </p:nvPr>
        </p:nvSpPr>
        <p:spPr>
          <a:xfrm>
            <a:off x="856060" y="2000249"/>
            <a:ext cx="2396430" cy="1143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1500" dirty="0"/>
            </a:lvl1pPr>
          </a:lstStyle>
          <a:p>
            <a:pPr marL="0" lvl="0" indent="0">
              <a:buNone/>
            </a:pPr>
            <a:r>
              <a:rPr lang="en-US" smtClean="0"/>
              <a:t>Click icon to add picture</a:t>
            </a:r>
            <a:endParaRPr lang="en-US" dirty="0"/>
          </a:p>
        </p:txBody>
      </p:sp>
      <p:sp>
        <p:nvSpPr>
          <p:cNvPr id="21" name="Text Placeholder 3"/>
          <p:cNvSpPr>
            <a:spLocks noGrp="1"/>
          </p:cNvSpPr>
          <p:nvPr>
            <p:ph type="body" sz="half" idx="18"/>
          </p:nvPr>
        </p:nvSpPr>
        <p:spPr>
          <a:xfrm>
            <a:off x="856060" y="3735644"/>
            <a:ext cx="2396430" cy="613382"/>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smtClean="0"/>
              <a:t>Click to edit Master text styles</a:t>
            </a:r>
          </a:p>
        </p:txBody>
      </p:sp>
      <p:sp>
        <p:nvSpPr>
          <p:cNvPr id="22" name="Text Placeholder 4"/>
          <p:cNvSpPr>
            <a:spLocks noGrp="1"/>
          </p:cNvSpPr>
          <p:nvPr>
            <p:ph type="body" sz="quarter" idx="3"/>
          </p:nvPr>
        </p:nvSpPr>
        <p:spPr>
          <a:xfrm>
            <a:off x="3366790" y="3303447"/>
            <a:ext cx="2400300" cy="432197"/>
          </a:xfrm>
        </p:spPr>
        <p:txBody>
          <a:bodyPr anchor="b">
            <a:noAutofit/>
          </a:bodyPr>
          <a:lstStyle>
            <a:lvl1pPr marL="0" indent="0">
              <a:lnSpc>
                <a:spcPct val="90000"/>
              </a:lnSpc>
              <a:buNone/>
              <a:defRPr sz="1500" b="0" cap="all" baseline="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Click to edit Master text styles</a:t>
            </a:r>
          </a:p>
        </p:txBody>
      </p:sp>
      <p:sp>
        <p:nvSpPr>
          <p:cNvPr id="23" name="Picture Placeholder 2"/>
          <p:cNvSpPr>
            <a:spLocks noGrp="1" noChangeAspect="1"/>
          </p:cNvSpPr>
          <p:nvPr>
            <p:ph type="pic" idx="21"/>
          </p:nvPr>
        </p:nvSpPr>
        <p:spPr>
          <a:xfrm>
            <a:off x="3366790" y="2000249"/>
            <a:ext cx="2399205" cy="1143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1500" dirty="0"/>
            </a:lvl1pPr>
          </a:lstStyle>
          <a:p>
            <a:pPr marL="0" lvl="0" indent="0">
              <a:buNone/>
            </a:pPr>
            <a:r>
              <a:rPr lang="en-US" smtClean="0"/>
              <a:t>Click icon to add picture</a:t>
            </a:r>
            <a:endParaRPr lang="en-US" dirty="0"/>
          </a:p>
        </p:txBody>
      </p:sp>
      <p:sp>
        <p:nvSpPr>
          <p:cNvPr id="24" name="Text Placeholder 3"/>
          <p:cNvSpPr>
            <a:spLocks noGrp="1"/>
          </p:cNvSpPr>
          <p:nvPr>
            <p:ph type="body" sz="half" idx="19"/>
          </p:nvPr>
        </p:nvSpPr>
        <p:spPr>
          <a:xfrm>
            <a:off x="3365695" y="3735643"/>
            <a:ext cx="2400300" cy="607757"/>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smtClean="0"/>
              <a:t>Click to edit Master text styles</a:t>
            </a:r>
          </a:p>
        </p:txBody>
      </p:sp>
      <p:sp>
        <p:nvSpPr>
          <p:cNvPr id="25" name="Text Placeholder 4"/>
          <p:cNvSpPr>
            <a:spLocks noGrp="1"/>
          </p:cNvSpPr>
          <p:nvPr>
            <p:ph type="body" sz="quarter" idx="13"/>
          </p:nvPr>
        </p:nvSpPr>
        <p:spPr>
          <a:xfrm>
            <a:off x="5889426" y="3303446"/>
            <a:ext cx="2393056" cy="432197"/>
          </a:xfrm>
        </p:spPr>
        <p:txBody>
          <a:bodyPr anchor="b">
            <a:noAutofit/>
          </a:bodyPr>
          <a:lstStyle>
            <a:lvl1pPr marL="0" indent="0">
              <a:lnSpc>
                <a:spcPct val="90000"/>
              </a:lnSpc>
              <a:buNone/>
              <a:defRPr sz="1500" b="0" cap="all" baseline="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Click to edit Master text styles</a:t>
            </a:r>
          </a:p>
        </p:txBody>
      </p:sp>
      <p:sp>
        <p:nvSpPr>
          <p:cNvPr id="26" name="Picture Placeholder 2"/>
          <p:cNvSpPr>
            <a:spLocks noGrp="1" noChangeAspect="1"/>
          </p:cNvSpPr>
          <p:nvPr>
            <p:ph type="pic" idx="22"/>
          </p:nvPr>
        </p:nvSpPr>
        <p:spPr>
          <a:xfrm>
            <a:off x="5889332" y="2000249"/>
            <a:ext cx="2396227" cy="1143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1500" dirty="0"/>
            </a:lvl1pPr>
          </a:lstStyle>
          <a:p>
            <a:pPr marL="0" lvl="0" indent="0">
              <a:buNone/>
            </a:pPr>
            <a:r>
              <a:rPr lang="en-US" smtClean="0"/>
              <a:t>Click icon to add picture</a:t>
            </a:r>
            <a:endParaRPr lang="en-US" dirty="0"/>
          </a:p>
        </p:txBody>
      </p:sp>
      <p:sp>
        <p:nvSpPr>
          <p:cNvPr id="27" name="Text Placeholder 3"/>
          <p:cNvSpPr>
            <a:spLocks noGrp="1"/>
          </p:cNvSpPr>
          <p:nvPr>
            <p:ph type="body" sz="half" idx="20"/>
          </p:nvPr>
        </p:nvSpPr>
        <p:spPr>
          <a:xfrm>
            <a:off x="5889332" y="3735641"/>
            <a:ext cx="2396226" cy="607759"/>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B61BEF0D-F0BB-DE4B-95CE-6DB70DBA9567}" type="datetimeFigureOut">
              <a:rPr lang="en-US" smtClean="0"/>
              <a:pPr/>
              <a:t>3/26/2026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3731303422"/>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3/26/2026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3259500902"/>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81801" y="457200"/>
            <a:ext cx="1503758" cy="3886201"/>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56057" y="457200"/>
            <a:ext cx="5811443" cy="3886201"/>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3/26/2026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1471541985"/>
      </p:ext>
    </p:extLst>
  </p:cSld>
  <p:clrMapOvr>
    <a:masterClrMapping/>
  </p:clrMapOvr>
  <p:hf sldNum="0" hdr="0" ftr="0" dt="0"/>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19" name="Google Shape;19;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extLst>
      <p:ext uri="{BB962C8B-B14F-4D97-AF65-F5344CB8AC3E}">
        <p14:creationId xmlns:p14="http://schemas.microsoft.com/office/powerpoint/2010/main" val="30381840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20">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1" y="-1"/>
            <a:ext cx="9144002" cy="51435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8" name="Group 7"/>
          <p:cNvGrpSpPr/>
          <p:nvPr/>
        </p:nvGrpSpPr>
        <p:grpSpPr>
          <a:xfrm>
            <a:off x="-10716" y="0"/>
            <a:ext cx="9040416" cy="5143501"/>
            <a:chOff x="-14288" y="0"/>
            <a:chExt cx="12053888" cy="6858001"/>
          </a:xfrm>
          <a:gradFill flip="none" rotWithShape="1">
            <a:gsLst>
              <a:gs pos="0">
                <a:schemeClr val="tx2"/>
              </a:gs>
              <a:gs pos="100000">
                <a:schemeClr val="tx2">
                  <a:lumMod val="50000"/>
                </a:schemeClr>
              </a:gs>
            </a:gsLst>
            <a:lin ang="5400000" scaled="0"/>
            <a:tileRect/>
          </a:gradFill>
        </p:grpSpPr>
        <p:grpSp>
          <p:nvGrpSpPr>
            <p:cNvPr id="9" name="Group 8"/>
            <p:cNvGrpSpPr/>
            <p:nvPr/>
          </p:nvGrpSpPr>
          <p:grpSpPr>
            <a:xfrm>
              <a:off x="-14288" y="0"/>
              <a:ext cx="1220788" cy="6858001"/>
              <a:chOff x="-14288" y="0"/>
              <a:chExt cx="1220788" cy="6858001"/>
            </a:xfrm>
            <a:grp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p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grpSp>
      </p:grpSp>
      <p:sp>
        <p:nvSpPr>
          <p:cNvPr id="2" name="Title Placeholder 1"/>
          <p:cNvSpPr>
            <a:spLocks noGrp="1"/>
          </p:cNvSpPr>
          <p:nvPr>
            <p:ph type="title"/>
          </p:nvPr>
        </p:nvSpPr>
        <p:spPr>
          <a:xfrm>
            <a:off x="856060" y="463888"/>
            <a:ext cx="7429499" cy="1108928"/>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856060" y="1687115"/>
            <a:ext cx="7429499" cy="2656286"/>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5592691" y="4412457"/>
            <a:ext cx="2057400" cy="273844"/>
          </a:xfrm>
          <a:prstGeom prst="rect">
            <a:avLst/>
          </a:prstGeom>
        </p:spPr>
        <p:txBody>
          <a:bodyPr vert="horz" lIns="91440" tIns="45720" rIns="91440" bIns="45720" rtlCol="0" anchor="ctr"/>
          <a:lstStyle>
            <a:lvl1pPr algn="r">
              <a:defRPr sz="788">
                <a:solidFill>
                  <a:schemeClr val="tx1">
                    <a:tint val="75000"/>
                  </a:schemeClr>
                </a:solidFill>
              </a:defRPr>
            </a:lvl1pPr>
          </a:lstStyle>
          <a:p>
            <a:fld id="{B61BEF0D-F0BB-DE4B-95CE-6DB70DBA9567}" type="datetimeFigureOut">
              <a:rPr lang="en-US" smtClean="0"/>
              <a:pPr/>
              <a:t>3/26/2026</a:t>
            </a:fld>
            <a:endParaRPr lang="en-US" dirty="0"/>
          </a:p>
        </p:txBody>
      </p:sp>
      <p:sp>
        <p:nvSpPr>
          <p:cNvPr id="5" name="Footer Placeholder 4"/>
          <p:cNvSpPr>
            <a:spLocks noGrp="1"/>
          </p:cNvSpPr>
          <p:nvPr>
            <p:ph type="ftr" sz="quarter" idx="3"/>
          </p:nvPr>
        </p:nvSpPr>
        <p:spPr>
          <a:xfrm>
            <a:off x="856059" y="4412457"/>
            <a:ext cx="4679482" cy="273844"/>
          </a:xfrm>
          <a:prstGeom prst="rect">
            <a:avLst/>
          </a:prstGeom>
        </p:spPr>
        <p:txBody>
          <a:bodyPr vert="horz" lIns="91440" tIns="45720" rIns="91440" bIns="45720" rtlCol="0" anchor="ctr"/>
          <a:lstStyle>
            <a:lvl1pPr algn="l">
              <a:defRPr sz="788" cap="all" baseline="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7707241" y="4412456"/>
            <a:ext cx="578317" cy="273844"/>
          </a:xfrm>
          <a:prstGeom prst="rect">
            <a:avLst/>
          </a:prstGeom>
        </p:spPr>
        <p:txBody>
          <a:bodyPr vert="horz" lIns="91440" tIns="45720" rIns="91440" bIns="45720" rtlCol="0" anchor="ctr"/>
          <a:lstStyle>
            <a:lvl1pPr algn="r">
              <a:defRPr sz="788">
                <a:solidFill>
                  <a:schemeClr val="tx1">
                    <a:tint val="75000"/>
                  </a:schemeClr>
                </a:solidFill>
              </a:defRPr>
            </a:lvl1p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2416725336"/>
      </p:ext>
    </p:extLst>
  </p:cSld>
  <p:clrMap bg1="dk1" tx1="lt1" bg2="dk2" tx2="lt2" accent1="accent1" accent2="accent2" accent3="accent3" accent4="accent4" accent5="accent5" accent6="accent6" hlink="hlink" folHlink="folHlink"/>
  <p:sldLayoutIdLst>
    <p:sldLayoutId id="2147483736" r:id="rId1"/>
    <p:sldLayoutId id="2147483737" r:id="rId2"/>
    <p:sldLayoutId id="2147483738" r:id="rId3"/>
    <p:sldLayoutId id="2147483739" r:id="rId4"/>
    <p:sldLayoutId id="2147483740" r:id="rId5"/>
    <p:sldLayoutId id="2147483741" r:id="rId6"/>
    <p:sldLayoutId id="2147483742" r:id="rId7"/>
    <p:sldLayoutId id="2147483743" r:id="rId8"/>
    <p:sldLayoutId id="2147483744" r:id="rId9"/>
    <p:sldLayoutId id="2147483745" r:id="rId10"/>
    <p:sldLayoutId id="2147483746" r:id="rId11"/>
    <p:sldLayoutId id="2147483747" r:id="rId12"/>
    <p:sldLayoutId id="2147483748" r:id="rId13"/>
    <p:sldLayoutId id="2147483749" r:id="rId14"/>
    <p:sldLayoutId id="2147483750" r:id="rId15"/>
    <p:sldLayoutId id="2147483751" r:id="rId16"/>
    <p:sldLayoutId id="2147483752" r:id="rId17"/>
    <p:sldLayoutId id="2147483753" r:id="rId18"/>
  </p:sldLayoutIdLst>
  <p:hf sldNum="0" hdr="0" ftr="0" dt="0"/>
  <p:txStyles>
    <p:titleStyle>
      <a:lvl1pPr algn="l" defTabSz="685800" rtl="0" eaLnBrk="1" latinLnBrk="0" hangingPunct="1">
        <a:lnSpc>
          <a:spcPct val="90000"/>
        </a:lnSpc>
        <a:spcBef>
          <a:spcPct val="0"/>
        </a:spcBef>
        <a:buNone/>
        <a:defRPr sz="2700" kern="1200" cap="all" baseline="0">
          <a:solidFill>
            <a:schemeClr val="tx1"/>
          </a:solidFill>
          <a:latin typeface="+mj-lt"/>
          <a:ea typeface="+mj-ea"/>
          <a:cs typeface="+mj-cs"/>
        </a:defRPr>
      </a:lvl1pPr>
    </p:titleStyle>
    <p:bodyStyle>
      <a:lvl1pPr marL="171450" indent="-171450" algn="l" defTabSz="685800" rtl="0" eaLnBrk="1" latinLnBrk="0" hangingPunct="1">
        <a:lnSpc>
          <a:spcPct val="120000"/>
        </a:lnSpc>
        <a:spcBef>
          <a:spcPts val="750"/>
        </a:spcBef>
        <a:buSzPct val="125000"/>
        <a:buFont typeface="Arial" panose="020B0604020202020204" pitchFamily="34" charset="0"/>
        <a:buChar char="•"/>
        <a:defRPr sz="1800" kern="1200">
          <a:solidFill>
            <a:schemeClr val="tx1"/>
          </a:solidFill>
          <a:latin typeface="+mn-lt"/>
          <a:ea typeface="+mn-ea"/>
          <a:cs typeface="+mn-cs"/>
        </a:defRPr>
      </a:lvl1pPr>
      <a:lvl2pPr marL="514350" indent="-171450" algn="l" defTabSz="685800" rtl="0" eaLnBrk="1" latinLnBrk="0" hangingPunct="1">
        <a:lnSpc>
          <a:spcPct val="120000"/>
        </a:lnSpc>
        <a:spcBef>
          <a:spcPts val="375"/>
        </a:spcBef>
        <a:buSzPct val="125000"/>
        <a:buFont typeface="Arial" panose="020B0604020202020204" pitchFamily="34" charset="0"/>
        <a:buChar char="•"/>
        <a:defRPr sz="1500" kern="1200">
          <a:solidFill>
            <a:schemeClr val="tx1"/>
          </a:solidFill>
          <a:latin typeface="+mn-lt"/>
          <a:ea typeface="+mn-ea"/>
          <a:cs typeface="+mn-cs"/>
        </a:defRPr>
      </a:lvl2pPr>
      <a:lvl3pPr marL="857250" indent="-171450" algn="l" defTabSz="685800" rtl="0" eaLnBrk="1" latinLnBrk="0" hangingPunct="1">
        <a:lnSpc>
          <a:spcPct val="120000"/>
        </a:lnSpc>
        <a:spcBef>
          <a:spcPts val="375"/>
        </a:spcBef>
        <a:buSzPct val="125000"/>
        <a:buFont typeface="Arial" panose="020B0604020202020204" pitchFamily="34" charset="0"/>
        <a:buChar char="•"/>
        <a:defRPr sz="1350" kern="1200">
          <a:solidFill>
            <a:schemeClr val="tx1"/>
          </a:solidFill>
          <a:latin typeface="+mn-lt"/>
          <a:ea typeface="+mn-ea"/>
          <a:cs typeface="+mn-cs"/>
        </a:defRPr>
      </a:lvl3pPr>
      <a:lvl4pPr marL="1200150" indent="-171450" algn="l" defTabSz="685800" rtl="0" eaLnBrk="1" latinLnBrk="0" hangingPunct="1">
        <a:lnSpc>
          <a:spcPct val="120000"/>
        </a:lnSpc>
        <a:spcBef>
          <a:spcPts val="375"/>
        </a:spcBef>
        <a:buSzPct val="125000"/>
        <a:buFont typeface="Arial" panose="020B0604020202020204" pitchFamily="34" charset="0"/>
        <a:buChar char="•"/>
        <a:defRPr sz="1200" kern="1200">
          <a:solidFill>
            <a:schemeClr val="tx1"/>
          </a:solidFill>
          <a:latin typeface="+mn-lt"/>
          <a:ea typeface="+mn-ea"/>
          <a:cs typeface="+mn-cs"/>
        </a:defRPr>
      </a:lvl4pPr>
      <a:lvl5pPr marL="1543050" indent="-171450" algn="l" defTabSz="685800" rtl="0" eaLnBrk="1" latinLnBrk="0" hangingPunct="1">
        <a:lnSpc>
          <a:spcPct val="120000"/>
        </a:lnSpc>
        <a:spcBef>
          <a:spcPts val="375"/>
        </a:spcBef>
        <a:buSzPct val="125000"/>
        <a:buFont typeface="Arial" panose="020B0604020202020204" pitchFamily="34" charset="0"/>
        <a:buChar char="•"/>
        <a:defRPr sz="1200" kern="1200">
          <a:solidFill>
            <a:schemeClr val="tx1"/>
          </a:solidFill>
          <a:latin typeface="+mn-lt"/>
          <a:ea typeface="+mn-ea"/>
          <a:cs typeface="+mn-cs"/>
        </a:defRPr>
      </a:lvl5pPr>
      <a:lvl6pPr marL="1885950" indent="-171450" algn="l" defTabSz="685800" rtl="0" eaLnBrk="1" latinLnBrk="0" hangingPunct="1">
        <a:lnSpc>
          <a:spcPct val="120000"/>
        </a:lnSpc>
        <a:spcBef>
          <a:spcPts val="375"/>
        </a:spcBef>
        <a:buSzPct val="125000"/>
        <a:buFont typeface="Arial" panose="020B0604020202020204" pitchFamily="34" charset="0"/>
        <a:buChar char="•"/>
        <a:defRPr sz="1050" kern="1200">
          <a:solidFill>
            <a:schemeClr val="tx1"/>
          </a:solidFill>
          <a:latin typeface="+mn-lt"/>
          <a:ea typeface="+mn-ea"/>
          <a:cs typeface="+mn-cs"/>
        </a:defRPr>
      </a:lvl6pPr>
      <a:lvl7pPr marL="2228850" indent="-171450" algn="l" defTabSz="685800" rtl="0" eaLnBrk="1" latinLnBrk="0" hangingPunct="1">
        <a:lnSpc>
          <a:spcPct val="120000"/>
        </a:lnSpc>
        <a:spcBef>
          <a:spcPts val="375"/>
        </a:spcBef>
        <a:buSzPct val="125000"/>
        <a:buFont typeface="Arial" panose="020B0604020202020204" pitchFamily="34" charset="0"/>
        <a:buChar char="•"/>
        <a:defRPr sz="1050" kern="1200">
          <a:solidFill>
            <a:schemeClr val="tx1"/>
          </a:solidFill>
          <a:latin typeface="+mn-lt"/>
          <a:ea typeface="+mn-ea"/>
          <a:cs typeface="+mn-cs"/>
        </a:defRPr>
      </a:lvl7pPr>
      <a:lvl8pPr marL="2571750" indent="-171450" algn="l" defTabSz="685800" rtl="0" eaLnBrk="1" latinLnBrk="0" hangingPunct="1">
        <a:lnSpc>
          <a:spcPct val="120000"/>
        </a:lnSpc>
        <a:spcBef>
          <a:spcPts val="375"/>
        </a:spcBef>
        <a:buSzPct val="125000"/>
        <a:buFont typeface="Arial" panose="020B0604020202020204" pitchFamily="34" charset="0"/>
        <a:buChar char="•"/>
        <a:defRPr sz="1050" kern="1200">
          <a:solidFill>
            <a:schemeClr val="tx1"/>
          </a:solidFill>
          <a:latin typeface="+mn-lt"/>
          <a:ea typeface="+mn-ea"/>
          <a:cs typeface="+mn-cs"/>
        </a:defRPr>
      </a:lvl8pPr>
      <a:lvl9pPr marL="2914650" indent="-171450" algn="l" defTabSz="685800" rtl="0" eaLnBrk="1" latinLnBrk="0" hangingPunct="1">
        <a:lnSpc>
          <a:spcPct val="120000"/>
        </a:lnSpc>
        <a:spcBef>
          <a:spcPts val="375"/>
        </a:spcBef>
        <a:buSzPct val="125000"/>
        <a:buFont typeface="Arial" panose="020B0604020202020204" pitchFamily="34" charset="0"/>
        <a:buChar char="•"/>
        <a:defRPr sz="10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18.xml"/><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53"/>
        <p:cNvGrpSpPr/>
        <p:nvPr/>
      </p:nvGrpSpPr>
      <p:grpSpPr>
        <a:xfrm>
          <a:off x="0" y="0"/>
          <a:ext cx="0" cy="0"/>
          <a:chOff x="0" y="0"/>
          <a:chExt cx="0" cy="0"/>
        </a:xfrm>
      </p:grpSpPr>
      <p:sp>
        <p:nvSpPr>
          <p:cNvPr id="54" name="Google Shape;54;p13"/>
          <p:cNvSpPr txBox="1">
            <a:spLocks noGrp="1"/>
          </p:cNvSpPr>
          <p:nvPr>
            <p:ph type="ctrTitle"/>
          </p:nvPr>
        </p:nvSpPr>
        <p:spPr>
          <a:prstGeom prst="rect">
            <a:avLst/>
          </a:prstGeom>
        </p:spPr>
        <p:txBody>
          <a:bodyPr spcFirstLastPara="1" wrap="square" lIns="91425" tIns="91425" rIns="91425" bIns="91425" anchor="b" anchorCtr="0">
            <a:normAutofit/>
          </a:bodyPr>
          <a:lstStyle/>
          <a:p>
            <a:pPr marL="0" lvl="0" indent="0" algn="ctr" rtl="0">
              <a:lnSpc>
                <a:spcPct val="150000"/>
              </a:lnSpc>
              <a:spcBef>
                <a:spcPts val="1000"/>
              </a:spcBef>
              <a:spcAft>
                <a:spcPts val="0"/>
              </a:spcAft>
              <a:buClr>
                <a:schemeClr val="dk1"/>
              </a:buClr>
              <a:buSzPts val="1100"/>
              <a:buFont typeface="Arial"/>
              <a:buNone/>
            </a:pPr>
            <a:r>
              <a:rPr lang="en" sz="1600" b="1">
                <a:latin typeface="Times New Roman"/>
                <a:ea typeface="Times New Roman"/>
                <a:cs typeface="Times New Roman"/>
                <a:sym typeface="Times New Roman"/>
              </a:rPr>
              <a:t>Problem Solving and Decision Making</a:t>
            </a:r>
            <a:endParaRPr sz="560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58"/>
        <p:cNvGrpSpPr/>
        <p:nvPr/>
      </p:nvGrpSpPr>
      <p:grpSpPr>
        <a:xfrm>
          <a:off x="0" y="0"/>
          <a:ext cx="0" cy="0"/>
          <a:chOff x="0" y="0"/>
          <a:chExt cx="0" cy="0"/>
        </a:xfrm>
      </p:grpSpPr>
      <p:sp>
        <p:nvSpPr>
          <p:cNvPr id="59" name="Google Shape;59;p14"/>
          <p:cNvSpPr txBox="1">
            <a:spLocks noGrp="1"/>
          </p:cNvSpPr>
          <p:nvPr>
            <p:ph type="title"/>
          </p:nvPr>
        </p:nvSpPr>
        <p:spPr>
          <a:prstGeom prst="rect">
            <a:avLst/>
          </a:prstGeom>
        </p:spPr>
        <p:txBody>
          <a:bodyPr spcFirstLastPara="1" wrap="square" lIns="91425" tIns="91425" rIns="91425" bIns="91425" anchor="t" anchorCtr="0">
            <a:normAutofit fontScale="90000"/>
          </a:bodyPr>
          <a:lstStyle/>
          <a:p>
            <a:pPr marL="0" lvl="0" indent="0" algn="just" rtl="0">
              <a:lnSpc>
                <a:spcPct val="115000"/>
              </a:lnSpc>
              <a:spcBef>
                <a:spcPts val="2000"/>
              </a:spcBef>
              <a:spcAft>
                <a:spcPts val="600"/>
              </a:spcAft>
              <a:buClr>
                <a:schemeClr val="dk1"/>
              </a:buClr>
              <a:buSzPts val="1100"/>
              <a:buFont typeface="Arial"/>
              <a:buNone/>
            </a:pPr>
            <a:r>
              <a:rPr lang="en" sz="1200" b="1">
                <a:latin typeface="Times New Roman"/>
                <a:ea typeface="Times New Roman"/>
                <a:cs typeface="Times New Roman"/>
                <a:sym typeface="Times New Roman"/>
              </a:rPr>
              <a:t> Introduction</a:t>
            </a:r>
            <a:endParaRPr/>
          </a:p>
        </p:txBody>
      </p:sp>
      <p:sp>
        <p:nvSpPr>
          <p:cNvPr id="60" name="Google Shape;60;p14"/>
          <p:cNvSpPr txBox="1">
            <a:spLocks noGrp="1"/>
          </p:cNvSpPr>
          <p:nvPr>
            <p:ph type="body" idx="1"/>
          </p:nvPr>
        </p:nvSpPr>
        <p:spPr>
          <a:xfrm>
            <a:off x="311700" y="1152475"/>
            <a:ext cx="4260300" cy="3416400"/>
          </a:xfrm>
          <a:prstGeom prst="rect">
            <a:avLst/>
          </a:prstGeom>
        </p:spPr>
        <p:txBody>
          <a:bodyPr spcFirstLastPara="1" wrap="square" lIns="91425" tIns="91425" rIns="91425" bIns="91425" anchor="t" anchorCtr="0">
            <a:normAutofit/>
          </a:bodyPr>
          <a:lstStyle/>
          <a:p>
            <a:pPr marL="457200" lvl="0" indent="-304800" algn="l" rtl="0">
              <a:lnSpc>
                <a:spcPct val="150000"/>
              </a:lnSpc>
              <a:spcBef>
                <a:spcPts val="1200"/>
              </a:spcBef>
              <a:spcAft>
                <a:spcPts val="0"/>
              </a:spcAft>
              <a:buClr>
                <a:schemeClr val="dk1"/>
              </a:buClr>
              <a:buSzPts val="1200"/>
              <a:buFont typeface="Times New Roman"/>
              <a:buChar char="●"/>
            </a:pPr>
            <a:r>
              <a:rPr lang="en" sz="1200" b="1" i="1">
                <a:solidFill>
                  <a:schemeClr val="dk1"/>
                </a:solidFill>
                <a:latin typeface="Times New Roman"/>
                <a:ea typeface="Times New Roman"/>
                <a:cs typeface="Times New Roman"/>
                <a:sym typeface="Times New Roman"/>
              </a:rPr>
              <a:t>Green Haven Florists</a:t>
            </a:r>
            <a:r>
              <a:rPr lang="en" sz="1200">
                <a:solidFill>
                  <a:schemeClr val="dk1"/>
                </a:solidFill>
                <a:latin typeface="Times New Roman"/>
                <a:ea typeface="Times New Roman"/>
                <a:cs typeface="Times New Roman"/>
                <a:sym typeface="Times New Roman"/>
              </a:rPr>
              <a:t> facing 30% in-store auctions weakening previous year (Gauth, 2016).</a:t>
            </a:r>
            <a:endParaRPr sz="1200">
              <a:solidFill>
                <a:schemeClr val="dk1"/>
              </a:solidFill>
              <a:latin typeface="Times New Roman"/>
              <a:ea typeface="Times New Roman"/>
              <a:cs typeface="Times New Roman"/>
              <a:sym typeface="Times New Roman"/>
            </a:endParaRPr>
          </a:p>
          <a:p>
            <a:pPr marL="457200" lvl="0" indent="-304800" algn="l" rtl="0">
              <a:lnSpc>
                <a:spcPct val="150000"/>
              </a:lnSpc>
              <a:spcBef>
                <a:spcPts val="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Analysing commercial, auctions, processes using 5W2H, PESTEL, Fishbone models (Gauth, 2016).</a:t>
            </a:r>
            <a:endParaRPr sz="1200">
              <a:solidFill>
                <a:schemeClr val="dk1"/>
              </a:solidFill>
              <a:latin typeface="Times New Roman"/>
              <a:ea typeface="Times New Roman"/>
              <a:cs typeface="Times New Roman"/>
              <a:sym typeface="Times New Roman"/>
            </a:endParaRPr>
          </a:p>
          <a:p>
            <a:pPr marL="0" lvl="0" indent="0" algn="l" rtl="0">
              <a:spcBef>
                <a:spcPts val="1200"/>
              </a:spcBef>
              <a:spcAft>
                <a:spcPts val="1200"/>
              </a:spcAft>
              <a:buNone/>
            </a:pPr>
            <a:endParaRPr/>
          </a:p>
        </p:txBody>
      </p:sp>
      <p:pic>
        <p:nvPicPr>
          <p:cNvPr id="61" name="Google Shape;61;p14"/>
          <p:cNvPicPr preferRelativeResize="0"/>
          <p:nvPr/>
        </p:nvPicPr>
        <p:blipFill>
          <a:blip r:embed="rId3">
            <a:alphaModFix/>
          </a:blip>
          <a:stretch>
            <a:fillRect/>
          </a:stretch>
        </p:blipFill>
        <p:spPr>
          <a:xfrm>
            <a:off x="4724400" y="1170125"/>
            <a:ext cx="4267200" cy="2869026"/>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65"/>
        <p:cNvGrpSpPr/>
        <p:nvPr/>
      </p:nvGrpSpPr>
      <p:grpSpPr>
        <a:xfrm>
          <a:off x="0" y="0"/>
          <a:ext cx="0" cy="0"/>
          <a:chOff x="0" y="0"/>
          <a:chExt cx="0" cy="0"/>
        </a:xfrm>
      </p:grpSpPr>
      <p:sp>
        <p:nvSpPr>
          <p:cNvPr id="66" name="Google Shape;66;p15"/>
          <p:cNvSpPr txBox="1">
            <a:spLocks noGrp="1"/>
          </p:cNvSpPr>
          <p:nvPr>
            <p:ph type="title"/>
          </p:nvPr>
        </p:nvSpPr>
        <p:spPr>
          <a:prstGeom prst="rect">
            <a:avLst/>
          </a:prstGeom>
        </p:spPr>
        <p:txBody>
          <a:bodyPr spcFirstLastPara="1" wrap="square" lIns="91425" tIns="91425" rIns="91425" bIns="91425" anchor="t" anchorCtr="0">
            <a:normAutofit fontScale="90000"/>
          </a:bodyPr>
          <a:lstStyle/>
          <a:p>
            <a:pPr marL="0" lvl="0" indent="0" algn="just" rtl="0">
              <a:lnSpc>
                <a:spcPct val="115000"/>
              </a:lnSpc>
              <a:spcBef>
                <a:spcPts val="2000"/>
              </a:spcBef>
              <a:spcAft>
                <a:spcPts val="600"/>
              </a:spcAft>
              <a:buClr>
                <a:schemeClr val="dk1"/>
              </a:buClr>
              <a:buSzPts val="1100"/>
              <a:buFont typeface="Arial"/>
              <a:buNone/>
            </a:pPr>
            <a:r>
              <a:rPr lang="en" sz="1200" b="1">
                <a:latin typeface="Times New Roman"/>
                <a:ea typeface="Times New Roman"/>
                <a:cs typeface="Times New Roman"/>
                <a:sym typeface="Times New Roman"/>
              </a:rPr>
              <a:t>Company Overview</a:t>
            </a:r>
            <a:endParaRPr/>
          </a:p>
        </p:txBody>
      </p:sp>
      <p:sp>
        <p:nvSpPr>
          <p:cNvPr id="67" name="Google Shape;67;p15"/>
          <p:cNvSpPr txBox="1">
            <a:spLocks noGrp="1"/>
          </p:cNvSpPr>
          <p:nvPr>
            <p:ph type="body" idx="1"/>
          </p:nvPr>
        </p:nvSpPr>
        <p:spPr>
          <a:xfrm>
            <a:off x="311700" y="1152475"/>
            <a:ext cx="4260300" cy="3416400"/>
          </a:xfrm>
          <a:prstGeom prst="rect">
            <a:avLst/>
          </a:prstGeom>
        </p:spPr>
        <p:txBody>
          <a:bodyPr spcFirstLastPara="1" wrap="square" lIns="91425" tIns="91425" rIns="91425" bIns="91425" anchor="t" anchorCtr="0">
            <a:normAutofit/>
          </a:bodyPr>
          <a:lstStyle/>
          <a:p>
            <a:pPr marL="457200" lvl="0" indent="-304800" algn="l" rtl="0">
              <a:lnSpc>
                <a:spcPct val="150000"/>
              </a:lnSpc>
              <a:spcBef>
                <a:spcPts val="120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Self-governing Norwich flower shop originated in 2016 by Liam, Priya Patel (Gauth, 2016)</a:t>
            </a:r>
            <a:endParaRPr sz="1200">
              <a:solidFill>
                <a:schemeClr val="dk1"/>
              </a:solidFill>
              <a:latin typeface="Times New Roman"/>
              <a:ea typeface="Times New Roman"/>
              <a:cs typeface="Times New Roman"/>
              <a:sym typeface="Times New Roman"/>
            </a:endParaRPr>
          </a:p>
          <a:p>
            <a:pPr marL="457200" lvl="0" indent="-304800" algn="l" rtl="0">
              <a:lnSpc>
                <a:spcPct val="150000"/>
              </a:lnSpc>
              <a:spcBef>
                <a:spcPts val="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Recognised for modified arrangements, ecological performs, weddings, business clients (Gauth, 2016).</a:t>
            </a:r>
            <a:endParaRPr sz="1200">
              <a:solidFill>
                <a:schemeClr val="dk1"/>
              </a:solidFill>
              <a:latin typeface="Times New Roman"/>
              <a:ea typeface="Times New Roman"/>
              <a:cs typeface="Times New Roman"/>
              <a:sym typeface="Times New Roman"/>
            </a:endParaRPr>
          </a:p>
          <a:p>
            <a:pPr marL="457200" lvl="0" indent="-304800" algn="l" rtl="0">
              <a:lnSpc>
                <a:spcPct val="150000"/>
              </a:lnSpc>
              <a:spcBef>
                <a:spcPts val="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Current problems: declining income, purchaser foot traffic, marketplace version problems (Gauth, 2016).</a:t>
            </a:r>
            <a:endParaRPr sz="1200">
              <a:solidFill>
                <a:schemeClr val="dk1"/>
              </a:solidFill>
              <a:latin typeface="Times New Roman"/>
              <a:ea typeface="Times New Roman"/>
              <a:cs typeface="Times New Roman"/>
              <a:sym typeface="Times New Roman"/>
            </a:endParaRPr>
          </a:p>
          <a:p>
            <a:pPr marL="0" lvl="0" indent="0" algn="l" rtl="0">
              <a:spcBef>
                <a:spcPts val="1200"/>
              </a:spcBef>
              <a:spcAft>
                <a:spcPts val="1200"/>
              </a:spcAft>
              <a:buNone/>
            </a:pPr>
            <a:endParaRPr/>
          </a:p>
        </p:txBody>
      </p:sp>
      <p:pic>
        <p:nvPicPr>
          <p:cNvPr id="68" name="Google Shape;68;p15"/>
          <p:cNvPicPr preferRelativeResize="0"/>
          <p:nvPr/>
        </p:nvPicPr>
        <p:blipFill>
          <a:blip r:embed="rId3">
            <a:alphaModFix/>
          </a:blip>
          <a:stretch>
            <a:fillRect/>
          </a:stretch>
        </p:blipFill>
        <p:spPr>
          <a:xfrm>
            <a:off x="4724400" y="1170125"/>
            <a:ext cx="4267200" cy="2133600"/>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72"/>
        <p:cNvGrpSpPr/>
        <p:nvPr/>
      </p:nvGrpSpPr>
      <p:grpSpPr>
        <a:xfrm>
          <a:off x="0" y="0"/>
          <a:ext cx="0" cy="0"/>
          <a:chOff x="0" y="0"/>
          <a:chExt cx="0" cy="0"/>
        </a:xfrm>
      </p:grpSpPr>
      <p:sp>
        <p:nvSpPr>
          <p:cNvPr id="73" name="Google Shape;73;p16"/>
          <p:cNvSpPr txBox="1">
            <a:spLocks noGrp="1"/>
          </p:cNvSpPr>
          <p:nvPr>
            <p:ph type="title"/>
          </p:nvPr>
        </p:nvSpPr>
        <p:spPr>
          <a:prstGeom prst="rect">
            <a:avLst/>
          </a:prstGeom>
        </p:spPr>
        <p:txBody>
          <a:bodyPr spcFirstLastPara="1" wrap="square" lIns="91425" tIns="91425" rIns="91425" bIns="91425" anchor="t" anchorCtr="0">
            <a:normAutofit fontScale="90000"/>
          </a:bodyPr>
          <a:lstStyle/>
          <a:p>
            <a:pPr marL="0" lvl="0" indent="0" algn="just" rtl="0">
              <a:lnSpc>
                <a:spcPct val="115000"/>
              </a:lnSpc>
              <a:spcBef>
                <a:spcPts val="2000"/>
              </a:spcBef>
              <a:spcAft>
                <a:spcPts val="600"/>
              </a:spcAft>
              <a:buClr>
                <a:schemeClr val="dk1"/>
              </a:buClr>
              <a:buSzPts val="1100"/>
              <a:buFont typeface="Arial"/>
              <a:buNone/>
            </a:pPr>
            <a:r>
              <a:rPr lang="en" sz="1200" b="1">
                <a:latin typeface="Times New Roman"/>
                <a:ea typeface="Times New Roman"/>
                <a:cs typeface="Times New Roman"/>
                <a:sym typeface="Times New Roman"/>
              </a:rPr>
              <a:t>Nature &amp; Scope of Issues</a:t>
            </a:r>
            <a:endParaRPr/>
          </a:p>
        </p:txBody>
      </p:sp>
      <p:sp>
        <p:nvSpPr>
          <p:cNvPr id="74" name="Google Shape;74;p16"/>
          <p:cNvSpPr txBox="1">
            <a:spLocks noGrp="1"/>
          </p:cNvSpPr>
          <p:nvPr>
            <p:ph type="body" idx="1"/>
          </p:nvPr>
        </p:nvSpPr>
        <p:spPr>
          <a:xfrm>
            <a:off x="311700" y="1152475"/>
            <a:ext cx="4260300" cy="3416400"/>
          </a:xfrm>
          <a:prstGeom prst="rect">
            <a:avLst/>
          </a:prstGeom>
        </p:spPr>
        <p:txBody>
          <a:bodyPr spcFirstLastPara="1" wrap="square" lIns="91425" tIns="91425" rIns="91425" bIns="91425" anchor="t" anchorCtr="0">
            <a:normAutofit/>
          </a:bodyPr>
          <a:lstStyle/>
          <a:p>
            <a:pPr marL="457200" lvl="0" indent="-304800" algn="l" rtl="0">
              <a:lnSpc>
                <a:spcPct val="150000"/>
              </a:lnSpc>
              <a:spcBef>
                <a:spcPts val="120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In-store auctions down 30%, online inadequate to offset fatalities (AIPH, 2024).</a:t>
            </a:r>
            <a:endParaRPr sz="1200">
              <a:solidFill>
                <a:schemeClr val="dk1"/>
              </a:solidFill>
              <a:latin typeface="Times New Roman"/>
              <a:ea typeface="Times New Roman"/>
              <a:cs typeface="Times New Roman"/>
              <a:sym typeface="Times New Roman"/>
            </a:endParaRPr>
          </a:p>
          <a:p>
            <a:pPr marL="457200" lvl="0" indent="-304800" algn="l" rtl="0">
              <a:lnSpc>
                <a:spcPct val="150000"/>
              </a:lnSpc>
              <a:spcBef>
                <a:spcPts val="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Increasing costs: introduced flowers, maintainable packing upsurge operational spending (AIPH, 2024).</a:t>
            </a:r>
            <a:endParaRPr sz="1200">
              <a:solidFill>
                <a:schemeClr val="dk1"/>
              </a:solidFill>
              <a:latin typeface="Times New Roman"/>
              <a:ea typeface="Times New Roman"/>
              <a:cs typeface="Times New Roman"/>
              <a:sym typeface="Times New Roman"/>
            </a:endParaRPr>
          </a:p>
          <a:p>
            <a:pPr marL="457200" lvl="0" indent="-304800" algn="l" rtl="0">
              <a:lnSpc>
                <a:spcPct val="150000"/>
              </a:lnSpc>
              <a:spcBef>
                <a:spcPts val="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Rivalry from boutiques, national manacles, outdated website disturbs customer gratification (AIPH, 2024).</a:t>
            </a:r>
            <a:endParaRPr sz="1200">
              <a:solidFill>
                <a:schemeClr val="dk1"/>
              </a:solidFill>
              <a:latin typeface="Times New Roman"/>
              <a:ea typeface="Times New Roman"/>
              <a:cs typeface="Times New Roman"/>
              <a:sym typeface="Times New Roman"/>
            </a:endParaRPr>
          </a:p>
          <a:p>
            <a:pPr marL="0" lvl="0" indent="0" algn="l" rtl="0">
              <a:spcBef>
                <a:spcPts val="1200"/>
              </a:spcBef>
              <a:spcAft>
                <a:spcPts val="1200"/>
              </a:spcAft>
              <a:buNone/>
            </a:pPr>
            <a:endParaRPr/>
          </a:p>
        </p:txBody>
      </p:sp>
      <p:pic>
        <p:nvPicPr>
          <p:cNvPr id="75" name="Google Shape;75;p16"/>
          <p:cNvPicPr preferRelativeResize="0"/>
          <p:nvPr/>
        </p:nvPicPr>
        <p:blipFill>
          <a:blip r:embed="rId3">
            <a:alphaModFix/>
          </a:blip>
          <a:stretch>
            <a:fillRect/>
          </a:stretch>
        </p:blipFill>
        <p:spPr>
          <a:xfrm>
            <a:off x="4724400" y="1170125"/>
            <a:ext cx="4267199" cy="2400300"/>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79"/>
        <p:cNvGrpSpPr/>
        <p:nvPr/>
      </p:nvGrpSpPr>
      <p:grpSpPr>
        <a:xfrm>
          <a:off x="0" y="0"/>
          <a:ext cx="0" cy="0"/>
          <a:chOff x="0" y="0"/>
          <a:chExt cx="0" cy="0"/>
        </a:xfrm>
      </p:grpSpPr>
      <p:sp>
        <p:nvSpPr>
          <p:cNvPr id="80" name="Google Shape;80;p17"/>
          <p:cNvSpPr txBox="1">
            <a:spLocks noGrp="1"/>
          </p:cNvSpPr>
          <p:nvPr>
            <p:ph type="title"/>
          </p:nvPr>
        </p:nvSpPr>
        <p:spPr>
          <a:prstGeom prst="rect">
            <a:avLst/>
          </a:prstGeom>
        </p:spPr>
        <p:txBody>
          <a:bodyPr spcFirstLastPara="1" wrap="square" lIns="91425" tIns="91425" rIns="91425" bIns="91425" anchor="t" anchorCtr="0">
            <a:normAutofit fontScale="90000"/>
          </a:bodyPr>
          <a:lstStyle/>
          <a:p>
            <a:pPr marL="0" lvl="0" indent="0" algn="just" rtl="0">
              <a:lnSpc>
                <a:spcPct val="115000"/>
              </a:lnSpc>
              <a:spcBef>
                <a:spcPts val="2000"/>
              </a:spcBef>
              <a:spcAft>
                <a:spcPts val="600"/>
              </a:spcAft>
              <a:buClr>
                <a:schemeClr val="dk1"/>
              </a:buClr>
              <a:buSzPts val="1100"/>
              <a:buFont typeface="Arial"/>
              <a:buNone/>
            </a:pPr>
            <a:r>
              <a:rPr lang="en" sz="1200" b="1">
                <a:latin typeface="Times New Roman"/>
                <a:ea typeface="Times New Roman"/>
                <a:cs typeface="Times New Roman"/>
                <a:sym typeface="Times New Roman"/>
              </a:rPr>
              <a:t>5W2H Model</a:t>
            </a:r>
            <a:endParaRPr/>
          </a:p>
        </p:txBody>
      </p:sp>
      <p:sp>
        <p:nvSpPr>
          <p:cNvPr id="81" name="Google Shape;81;p17"/>
          <p:cNvSpPr txBox="1">
            <a:spLocks noGrp="1"/>
          </p:cNvSpPr>
          <p:nvPr>
            <p:ph type="body" idx="1"/>
          </p:nvPr>
        </p:nvSpPr>
        <p:spPr>
          <a:xfrm>
            <a:off x="311700" y="1152475"/>
            <a:ext cx="4199100" cy="3416400"/>
          </a:xfrm>
          <a:prstGeom prst="rect">
            <a:avLst/>
          </a:prstGeom>
        </p:spPr>
        <p:txBody>
          <a:bodyPr spcFirstLastPara="1" wrap="square" lIns="91425" tIns="91425" rIns="91425" bIns="91425" anchor="t" anchorCtr="0">
            <a:normAutofit/>
          </a:bodyPr>
          <a:lstStyle/>
          <a:p>
            <a:pPr marL="457200" lvl="0" indent="-304800" algn="l" rtl="0">
              <a:lnSpc>
                <a:spcPct val="150000"/>
              </a:lnSpc>
              <a:spcBef>
                <a:spcPts val="1200"/>
              </a:spcBef>
              <a:spcAft>
                <a:spcPts val="0"/>
              </a:spcAft>
              <a:buClr>
                <a:schemeClr val="dk1"/>
              </a:buClr>
              <a:buSzPts val="1200"/>
              <a:buFont typeface="Times New Roman"/>
              <a:buChar char="●"/>
            </a:pPr>
            <a:r>
              <a:rPr lang="en" sz="1200" b="1">
                <a:solidFill>
                  <a:schemeClr val="dk1"/>
                </a:solidFill>
                <a:latin typeface="Times New Roman"/>
                <a:ea typeface="Times New Roman"/>
                <a:cs typeface="Times New Roman"/>
                <a:sym typeface="Times New Roman"/>
              </a:rPr>
              <a:t>What:</a:t>
            </a:r>
            <a:r>
              <a:rPr lang="en" sz="1200">
                <a:solidFill>
                  <a:schemeClr val="dk1"/>
                </a:solidFill>
                <a:latin typeface="Times New Roman"/>
                <a:ea typeface="Times New Roman"/>
                <a:cs typeface="Times New Roman"/>
                <a:sym typeface="Times New Roman"/>
              </a:rPr>
              <a:t> Deteriorating in-store sales besides high prices</a:t>
            </a:r>
            <a:endParaRPr sz="1200">
              <a:solidFill>
                <a:schemeClr val="dk1"/>
              </a:solidFill>
              <a:latin typeface="Times New Roman"/>
              <a:ea typeface="Times New Roman"/>
              <a:cs typeface="Times New Roman"/>
              <a:sym typeface="Times New Roman"/>
            </a:endParaRPr>
          </a:p>
          <a:p>
            <a:pPr marL="457200" lvl="0" indent="-304800" algn="l" rtl="0">
              <a:lnSpc>
                <a:spcPct val="150000"/>
              </a:lnSpc>
              <a:spcBef>
                <a:spcPts val="0"/>
              </a:spcBef>
              <a:spcAft>
                <a:spcPts val="0"/>
              </a:spcAft>
              <a:buClr>
                <a:schemeClr val="dk1"/>
              </a:buClr>
              <a:buSzPts val="1200"/>
              <a:buFont typeface="Times New Roman"/>
              <a:buChar char="●"/>
            </a:pPr>
            <a:r>
              <a:rPr lang="en" sz="1200" b="1">
                <a:solidFill>
                  <a:schemeClr val="dk1"/>
                </a:solidFill>
                <a:latin typeface="Times New Roman"/>
                <a:ea typeface="Times New Roman"/>
                <a:cs typeface="Times New Roman"/>
                <a:sym typeface="Times New Roman"/>
              </a:rPr>
              <a:t>Why:</a:t>
            </a:r>
            <a:r>
              <a:rPr lang="en" sz="1200">
                <a:solidFill>
                  <a:schemeClr val="dk1"/>
                </a:solidFill>
                <a:latin typeface="Times New Roman"/>
                <a:ea typeface="Times New Roman"/>
                <a:cs typeface="Times New Roman"/>
                <a:sym typeface="Times New Roman"/>
              </a:rPr>
              <a:t> Rivalry, location, outdated website</a:t>
            </a:r>
            <a:endParaRPr sz="1200">
              <a:solidFill>
                <a:schemeClr val="dk1"/>
              </a:solidFill>
              <a:latin typeface="Times New Roman"/>
              <a:ea typeface="Times New Roman"/>
              <a:cs typeface="Times New Roman"/>
              <a:sym typeface="Times New Roman"/>
            </a:endParaRPr>
          </a:p>
          <a:p>
            <a:pPr marL="457200" lvl="0" indent="-304800" algn="l" rtl="0">
              <a:lnSpc>
                <a:spcPct val="150000"/>
              </a:lnSpc>
              <a:spcBef>
                <a:spcPts val="0"/>
              </a:spcBef>
              <a:spcAft>
                <a:spcPts val="0"/>
              </a:spcAft>
              <a:buClr>
                <a:schemeClr val="dk1"/>
              </a:buClr>
              <a:buSzPts val="1200"/>
              <a:buFont typeface="Times New Roman"/>
              <a:buChar char="●"/>
            </a:pPr>
            <a:r>
              <a:rPr lang="en" sz="1200" b="1">
                <a:solidFill>
                  <a:schemeClr val="dk1"/>
                </a:solidFill>
                <a:latin typeface="Times New Roman"/>
                <a:ea typeface="Times New Roman"/>
                <a:cs typeface="Times New Roman"/>
                <a:sym typeface="Times New Roman"/>
              </a:rPr>
              <a:t>Where:</a:t>
            </a:r>
            <a:r>
              <a:rPr lang="en" sz="1200">
                <a:solidFill>
                  <a:schemeClr val="dk1"/>
                </a:solidFill>
                <a:latin typeface="Times New Roman"/>
                <a:ea typeface="Times New Roman"/>
                <a:cs typeface="Times New Roman"/>
                <a:sym typeface="Times New Roman"/>
              </a:rPr>
              <a:t> Norwich High Street, connected channels (Luo et al., 2024).</a:t>
            </a:r>
            <a:endParaRPr sz="1200">
              <a:solidFill>
                <a:schemeClr val="dk1"/>
              </a:solidFill>
              <a:latin typeface="Times New Roman"/>
              <a:ea typeface="Times New Roman"/>
              <a:cs typeface="Times New Roman"/>
              <a:sym typeface="Times New Roman"/>
            </a:endParaRPr>
          </a:p>
          <a:p>
            <a:pPr marL="457200" lvl="0" indent="-304800" algn="l" rtl="0">
              <a:lnSpc>
                <a:spcPct val="150000"/>
              </a:lnSpc>
              <a:spcBef>
                <a:spcPts val="0"/>
              </a:spcBef>
              <a:spcAft>
                <a:spcPts val="0"/>
              </a:spcAft>
              <a:buClr>
                <a:schemeClr val="dk1"/>
              </a:buClr>
              <a:buSzPts val="1200"/>
              <a:buFont typeface="Times New Roman"/>
              <a:buChar char="●"/>
            </a:pPr>
            <a:r>
              <a:rPr lang="en" sz="1200" b="1">
                <a:solidFill>
                  <a:schemeClr val="dk1"/>
                </a:solidFill>
                <a:latin typeface="Times New Roman"/>
                <a:ea typeface="Times New Roman"/>
                <a:cs typeface="Times New Roman"/>
                <a:sym typeface="Times New Roman"/>
              </a:rPr>
              <a:t>When:</a:t>
            </a:r>
            <a:r>
              <a:rPr lang="en" sz="1200">
                <a:solidFill>
                  <a:schemeClr val="dk1"/>
                </a:solidFill>
                <a:latin typeface="Times New Roman"/>
                <a:ea typeface="Times New Roman"/>
                <a:cs typeface="Times New Roman"/>
                <a:sym typeface="Times New Roman"/>
              </a:rPr>
              <a:t> Previous 12 months</a:t>
            </a:r>
            <a:endParaRPr sz="1200">
              <a:solidFill>
                <a:schemeClr val="dk1"/>
              </a:solidFill>
              <a:latin typeface="Times New Roman"/>
              <a:ea typeface="Times New Roman"/>
              <a:cs typeface="Times New Roman"/>
              <a:sym typeface="Times New Roman"/>
            </a:endParaRPr>
          </a:p>
          <a:p>
            <a:pPr marL="457200" lvl="0" indent="-304800" algn="l" rtl="0">
              <a:lnSpc>
                <a:spcPct val="150000"/>
              </a:lnSpc>
              <a:spcBef>
                <a:spcPts val="0"/>
              </a:spcBef>
              <a:spcAft>
                <a:spcPts val="0"/>
              </a:spcAft>
              <a:buClr>
                <a:schemeClr val="dk1"/>
              </a:buClr>
              <a:buSzPts val="1200"/>
              <a:buFont typeface="Times New Roman"/>
              <a:buChar char="●"/>
            </a:pPr>
            <a:r>
              <a:rPr lang="en" sz="1200" b="1">
                <a:solidFill>
                  <a:schemeClr val="dk1"/>
                </a:solidFill>
                <a:latin typeface="Times New Roman"/>
                <a:ea typeface="Times New Roman"/>
                <a:cs typeface="Times New Roman"/>
                <a:sym typeface="Times New Roman"/>
              </a:rPr>
              <a:t>Who:</a:t>
            </a:r>
            <a:r>
              <a:rPr lang="en" sz="1200">
                <a:solidFill>
                  <a:schemeClr val="dk1"/>
                </a:solidFill>
                <a:latin typeface="Times New Roman"/>
                <a:ea typeface="Times New Roman"/>
                <a:cs typeface="Times New Roman"/>
                <a:sym typeface="Times New Roman"/>
              </a:rPr>
              <a:t> Clienteles, proprietors, contestants</a:t>
            </a:r>
            <a:endParaRPr sz="1200">
              <a:solidFill>
                <a:schemeClr val="dk1"/>
              </a:solidFill>
              <a:latin typeface="Times New Roman"/>
              <a:ea typeface="Times New Roman"/>
              <a:cs typeface="Times New Roman"/>
              <a:sym typeface="Times New Roman"/>
            </a:endParaRPr>
          </a:p>
          <a:p>
            <a:pPr marL="457200" lvl="0" indent="-304800" algn="l" rtl="0">
              <a:lnSpc>
                <a:spcPct val="150000"/>
              </a:lnSpc>
              <a:spcBef>
                <a:spcPts val="0"/>
              </a:spcBef>
              <a:spcAft>
                <a:spcPts val="0"/>
              </a:spcAft>
              <a:buClr>
                <a:schemeClr val="dk1"/>
              </a:buClr>
              <a:buSzPts val="1200"/>
              <a:buFont typeface="Times New Roman"/>
              <a:buChar char="●"/>
            </a:pPr>
            <a:r>
              <a:rPr lang="en" sz="1200" b="1">
                <a:solidFill>
                  <a:schemeClr val="dk1"/>
                </a:solidFill>
                <a:latin typeface="Times New Roman"/>
                <a:ea typeface="Times New Roman"/>
                <a:cs typeface="Times New Roman"/>
                <a:sym typeface="Times New Roman"/>
              </a:rPr>
              <a:t>How:</a:t>
            </a:r>
            <a:r>
              <a:rPr lang="en" sz="1200">
                <a:solidFill>
                  <a:schemeClr val="dk1"/>
                </a:solidFill>
                <a:latin typeface="Times New Roman"/>
                <a:ea typeface="Times New Roman"/>
                <a:cs typeface="Times New Roman"/>
                <a:sym typeface="Times New Roman"/>
              </a:rPr>
              <a:t> Auctions &amp; advertising plans, operations appraisal</a:t>
            </a:r>
            <a:endParaRPr sz="1200">
              <a:solidFill>
                <a:schemeClr val="dk1"/>
              </a:solidFill>
              <a:latin typeface="Times New Roman"/>
              <a:ea typeface="Times New Roman"/>
              <a:cs typeface="Times New Roman"/>
              <a:sym typeface="Times New Roman"/>
            </a:endParaRPr>
          </a:p>
          <a:p>
            <a:pPr marL="457200" lvl="0" indent="-304800" algn="l" rtl="0">
              <a:lnSpc>
                <a:spcPct val="150000"/>
              </a:lnSpc>
              <a:spcBef>
                <a:spcPts val="0"/>
              </a:spcBef>
              <a:spcAft>
                <a:spcPts val="0"/>
              </a:spcAft>
              <a:buClr>
                <a:schemeClr val="dk1"/>
              </a:buClr>
              <a:buSzPts val="1200"/>
              <a:buFont typeface="Times New Roman"/>
              <a:buChar char="●"/>
            </a:pPr>
            <a:r>
              <a:rPr lang="en" sz="1200" b="1">
                <a:solidFill>
                  <a:schemeClr val="dk1"/>
                </a:solidFill>
                <a:latin typeface="Times New Roman"/>
                <a:ea typeface="Times New Roman"/>
                <a:cs typeface="Times New Roman"/>
                <a:sym typeface="Times New Roman"/>
              </a:rPr>
              <a:t>How Much:</a:t>
            </a:r>
            <a:r>
              <a:rPr lang="en" sz="1200">
                <a:solidFill>
                  <a:schemeClr val="dk1"/>
                </a:solidFill>
                <a:latin typeface="Times New Roman"/>
                <a:ea typeface="Times New Roman"/>
                <a:cs typeface="Times New Roman"/>
                <a:sym typeface="Times New Roman"/>
              </a:rPr>
              <a:t> Income weakening 30% (Luo et al., 2024).</a:t>
            </a:r>
            <a:endParaRPr sz="1200">
              <a:solidFill>
                <a:schemeClr val="dk1"/>
              </a:solidFill>
              <a:latin typeface="Times New Roman"/>
              <a:ea typeface="Times New Roman"/>
              <a:cs typeface="Times New Roman"/>
              <a:sym typeface="Times New Roman"/>
            </a:endParaRPr>
          </a:p>
          <a:p>
            <a:pPr marL="0" lvl="0" indent="0" algn="l" rtl="0">
              <a:spcBef>
                <a:spcPts val="1200"/>
              </a:spcBef>
              <a:spcAft>
                <a:spcPts val="1200"/>
              </a:spcAft>
              <a:buNone/>
            </a:pPr>
            <a:endParaRPr/>
          </a:p>
        </p:txBody>
      </p:sp>
      <p:pic>
        <p:nvPicPr>
          <p:cNvPr id="82" name="Google Shape;82;p17"/>
          <p:cNvPicPr preferRelativeResize="0"/>
          <p:nvPr/>
        </p:nvPicPr>
        <p:blipFill>
          <a:blip r:embed="rId3">
            <a:alphaModFix/>
          </a:blip>
          <a:stretch>
            <a:fillRect/>
          </a:stretch>
        </p:blipFill>
        <p:spPr>
          <a:xfrm>
            <a:off x="4663200" y="1170125"/>
            <a:ext cx="4328401" cy="2633729"/>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86"/>
        <p:cNvGrpSpPr/>
        <p:nvPr/>
      </p:nvGrpSpPr>
      <p:grpSpPr>
        <a:xfrm>
          <a:off x="0" y="0"/>
          <a:ext cx="0" cy="0"/>
          <a:chOff x="0" y="0"/>
          <a:chExt cx="0" cy="0"/>
        </a:xfrm>
      </p:grpSpPr>
      <p:sp>
        <p:nvSpPr>
          <p:cNvPr id="87" name="Google Shape;87;p18"/>
          <p:cNvSpPr txBox="1">
            <a:spLocks noGrp="1"/>
          </p:cNvSpPr>
          <p:nvPr>
            <p:ph type="title"/>
          </p:nvPr>
        </p:nvSpPr>
        <p:spPr>
          <a:prstGeom prst="rect">
            <a:avLst/>
          </a:prstGeom>
        </p:spPr>
        <p:txBody>
          <a:bodyPr spcFirstLastPara="1" wrap="square" lIns="91425" tIns="91425" rIns="91425" bIns="91425" anchor="t" anchorCtr="0">
            <a:normAutofit fontScale="90000"/>
          </a:bodyPr>
          <a:lstStyle/>
          <a:p>
            <a:pPr marL="0" lvl="0" indent="0" algn="just" rtl="0">
              <a:lnSpc>
                <a:spcPct val="115000"/>
              </a:lnSpc>
              <a:spcBef>
                <a:spcPts val="2000"/>
              </a:spcBef>
              <a:spcAft>
                <a:spcPts val="600"/>
              </a:spcAft>
              <a:buClr>
                <a:schemeClr val="dk1"/>
              </a:buClr>
              <a:buSzPts val="1100"/>
              <a:buFont typeface="Arial"/>
              <a:buNone/>
            </a:pPr>
            <a:r>
              <a:rPr lang="en" sz="1200" b="1">
                <a:latin typeface="Times New Roman"/>
                <a:ea typeface="Times New Roman"/>
                <a:cs typeface="Times New Roman"/>
                <a:sym typeface="Times New Roman"/>
              </a:rPr>
              <a:t>PESTEL Framework: Critique</a:t>
            </a:r>
            <a:endParaRPr/>
          </a:p>
        </p:txBody>
      </p:sp>
      <p:sp>
        <p:nvSpPr>
          <p:cNvPr id="88" name="Google Shape;88;p18"/>
          <p:cNvSpPr txBox="1">
            <a:spLocks noGrp="1"/>
          </p:cNvSpPr>
          <p:nvPr>
            <p:ph type="body" idx="1"/>
          </p:nvPr>
        </p:nvSpPr>
        <p:spPr>
          <a:xfrm>
            <a:off x="311700" y="1152475"/>
            <a:ext cx="4260300" cy="3416400"/>
          </a:xfrm>
          <a:prstGeom prst="rect">
            <a:avLst/>
          </a:prstGeom>
        </p:spPr>
        <p:txBody>
          <a:bodyPr spcFirstLastPara="1" wrap="square" lIns="91425" tIns="91425" rIns="91425" bIns="91425" anchor="t" anchorCtr="0">
            <a:normAutofit/>
          </a:bodyPr>
          <a:lstStyle/>
          <a:p>
            <a:pPr marL="457200" lvl="0" indent="-304800" algn="l" rtl="0">
              <a:lnSpc>
                <a:spcPct val="150000"/>
              </a:lnSpc>
              <a:spcBef>
                <a:spcPts val="120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Examines external environment: PESTEL Analysis (idhsustainabletrade, 2023).</a:t>
            </a:r>
            <a:endParaRPr sz="1200">
              <a:solidFill>
                <a:schemeClr val="dk1"/>
              </a:solidFill>
              <a:latin typeface="Times New Roman"/>
              <a:ea typeface="Times New Roman"/>
              <a:cs typeface="Times New Roman"/>
              <a:sym typeface="Times New Roman"/>
            </a:endParaRPr>
          </a:p>
          <a:p>
            <a:pPr marL="457200" lvl="0" indent="-304800" algn="l" rtl="0">
              <a:lnSpc>
                <a:spcPct val="150000"/>
              </a:lnSpc>
              <a:spcBef>
                <a:spcPts val="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Limitation: disregards interior processes; broad, qualitative; additional data wanted (idhsustainabletrade, 2023).</a:t>
            </a:r>
            <a:endParaRPr sz="1200">
              <a:solidFill>
                <a:schemeClr val="dk1"/>
              </a:solidFill>
              <a:latin typeface="Times New Roman"/>
              <a:ea typeface="Times New Roman"/>
              <a:cs typeface="Times New Roman"/>
              <a:sym typeface="Times New Roman"/>
            </a:endParaRPr>
          </a:p>
          <a:p>
            <a:pPr marL="0" lvl="0" indent="0" algn="l" rtl="0">
              <a:spcBef>
                <a:spcPts val="1200"/>
              </a:spcBef>
              <a:spcAft>
                <a:spcPts val="1200"/>
              </a:spcAft>
              <a:buNone/>
            </a:pPr>
            <a:endParaRPr/>
          </a:p>
        </p:txBody>
      </p:sp>
      <p:pic>
        <p:nvPicPr>
          <p:cNvPr id="89" name="Google Shape;89;p18"/>
          <p:cNvPicPr preferRelativeResize="0"/>
          <p:nvPr/>
        </p:nvPicPr>
        <p:blipFill>
          <a:blip r:embed="rId3">
            <a:alphaModFix/>
          </a:blip>
          <a:stretch>
            <a:fillRect/>
          </a:stretch>
        </p:blipFill>
        <p:spPr>
          <a:xfrm>
            <a:off x="4724400" y="1170125"/>
            <a:ext cx="4267200" cy="2408903"/>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93"/>
        <p:cNvGrpSpPr/>
        <p:nvPr/>
      </p:nvGrpSpPr>
      <p:grpSpPr>
        <a:xfrm>
          <a:off x="0" y="0"/>
          <a:ext cx="0" cy="0"/>
          <a:chOff x="0" y="0"/>
          <a:chExt cx="0" cy="0"/>
        </a:xfrm>
      </p:grpSpPr>
      <p:sp>
        <p:nvSpPr>
          <p:cNvPr id="94" name="Google Shape;94;p19"/>
          <p:cNvSpPr txBox="1">
            <a:spLocks noGrp="1"/>
          </p:cNvSpPr>
          <p:nvPr>
            <p:ph type="title"/>
          </p:nvPr>
        </p:nvSpPr>
        <p:spPr>
          <a:prstGeom prst="rect">
            <a:avLst/>
          </a:prstGeom>
        </p:spPr>
        <p:txBody>
          <a:bodyPr spcFirstLastPara="1" wrap="square" lIns="91425" tIns="91425" rIns="91425" bIns="91425" anchor="t" anchorCtr="0">
            <a:normAutofit fontScale="90000"/>
          </a:bodyPr>
          <a:lstStyle/>
          <a:p>
            <a:pPr marL="0" lvl="0" indent="0" algn="just" rtl="0">
              <a:lnSpc>
                <a:spcPct val="115000"/>
              </a:lnSpc>
              <a:spcBef>
                <a:spcPts val="2000"/>
              </a:spcBef>
              <a:spcAft>
                <a:spcPts val="600"/>
              </a:spcAft>
              <a:buClr>
                <a:schemeClr val="dk1"/>
              </a:buClr>
              <a:buSzPts val="1100"/>
              <a:buFont typeface="Arial"/>
              <a:buNone/>
            </a:pPr>
            <a:r>
              <a:rPr lang="en" sz="1200" b="1">
                <a:latin typeface="Times New Roman"/>
                <a:ea typeface="Times New Roman"/>
                <a:cs typeface="Times New Roman"/>
                <a:sym typeface="Times New Roman"/>
              </a:rPr>
              <a:t>PESTEL Analysis: Green Haven Florists</a:t>
            </a:r>
            <a:endParaRPr/>
          </a:p>
        </p:txBody>
      </p:sp>
      <p:sp>
        <p:nvSpPr>
          <p:cNvPr id="95" name="Google Shape;95;p19"/>
          <p:cNvSpPr txBox="1">
            <a:spLocks noGrp="1"/>
          </p:cNvSpPr>
          <p:nvPr>
            <p:ph type="body" idx="1"/>
          </p:nvPr>
        </p:nvSpPr>
        <p:spPr>
          <a:xfrm>
            <a:off x="311700" y="1152475"/>
            <a:ext cx="4260300" cy="3416400"/>
          </a:xfrm>
          <a:prstGeom prst="rect">
            <a:avLst/>
          </a:prstGeom>
        </p:spPr>
        <p:txBody>
          <a:bodyPr spcFirstLastPara="1" wrap="square" lIns="91425" tIns="91425" rIns="91425" bIns="91425" anchor="t" anchorCtr="0">
            <a:normAutofit/>
          </a:bodyPr>
          <a:lstStyle/>
          <a:p>
            <a:pPr marL="0" lvl="0" indent="0" algn="l" rtl="0">
              <a:spcBef>
                <a:spcPts val="0"/>
              </a:spcBef>
              <a:spcAft>
                <a:spcPts val="1200"/>
              </a:spcAft>
              <a:buNone/>
            </a:pPr>
            <a:endParaRPr/>
          </a:p>
        </p:txBody>
      </p:sp>
      <p:pic>
        <p:nvPicPr>
          <p:cNvPr id="96" name="Google Shape;96;p19"/>
          <p:cNvPicPr preferRelativeResize="0"/>
          <p:nvPr/>
        </p:nvPicPr>
        <p:blipFill>
          <a:blip r:embed="rId3">
            <a:alphaModFix/>
          </a:blip>
          <a:stretch>
            <a:fillRect/>
          </a:stretch>
        </p:blipFill>
        <p:spPr>
          <a:xfrm>
            <a:off x="311700" y="1152475"/>
            <a:ext cx="4267199" cy="3234374"/>
          </a:xfrm>
          <a:prstGeom prst="rect">
            <a:avLst/>
          </a:prstGeom>
          <a:noFill/>
          <a:ln>
            <a:noFill/>
          </a:ln>
        </p:spPr>
      </p:pic>
      <p:pic>
        <p:nvPicPr>
          <p:cNvPr id="97" name="Google Shape;97;p19"/>
          <p:cNvPicPr preferRelativeResize="0"/>
          <p:nvPr/>
        </p:nvPicPr>
        <p:blipFill>
          <a:blip r:embed="rId4">
            <a:alphaModFix/>
          </a:blip>
          <a:stretch>
            <a:fillRect/>
          </a:stretch>
        </p:blipFill>
        <p:spPr>
          <a:xfrm>
            <a:off x="4731299" y="1170125"/>
            <a:ext cx="4260302" cy="3583666"/>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01"/>
        <p:cNvGrpSpPr/>
        <p:nvPr/>
      </p:nvGrpSpPr>
      <p:grpSpPr>
        <a:xfrm>
          <a:off x="0" y="0"/>
          <a:ext cx="0" cy="0"/>
          <a:chOff x="0" y="0"/>
          <a:chExt cx="0" cy="0"/>
        </a:xfrm>
      </p:grpSpPr>
      <p:sp>
        <p:nvSpPr>
          <p:cNvPr id="102" name="Google Shape;102;p20"/>
          <p:cNvSpPr txBox="1">
            <a:spLocks noGrp="1"/>
          </p:cNvSpPr>
          <p:nvPr>
            <p:ph type="title"/>
          </p:nvPr>
        </p:nvSpPr>
        <p:spPr>
          <a:prstGeom prst="rect">
            <a:avLst/>
          </a:prstGeom>
        </p:spPr>
        <p:txBody>
          <a:bodyPr spcFirstLastPara="1" wrap="square" lIns="91425" tIns="91425" rIns="91425" bIns="91425" anchor="t" anchorCtr="0">
            <a:normAutofit fontScale="90000"/>
          </a:bodyPr>
          <a:lstStyle/>
          <a:p>
            <a:pPr marL="0" lvl="0" indent="0" algn="just" rtl="0">
              <a:lnSpc>
                <a:spcPct val="115000"/>
              </a:lnSpc>
              <a:spcBef>
                <a:spcPts val="2000"/>
              </a:spcBef>
              <a:spcAft>
                <a:spcPts val="600"/>
              </a:spcAft>
              <a:buClr>
                <a:schemeClr val="dk1"/>
              </a:buClr>
              <a:buSzPts val="1100"/>
              <a:buFont typeface="Arial"/>
              <a:buNone/>
            </a:pPr>
            <a:r>
              <a:rPr lang="en" sz="1200" b="1">
                <a:latin typeface="Times New Roman"/>
                <a:ea typeface="Times New Roman"/>
                <a:cs typeface="Times New Roman"/>
                <a:sym typeface="Times New Roman"/>
              </a:rPr>
              <a:t>Cause-and-Effect Framework: Critique</a:t>
            </a:r>
            <a:endParaRPr/>
          </a:p>
        </p:txBody>
      </p:sp>
      <p:sp>
        <p:nvSpPr>
          <p:cNvPr id="103" name="Google Shape;103;p20"/>
          <p:cNvSpPr txBox="1">
            <a:spLocks noGrp="1"/>
          </p:cNvSpPr>
          <p:nvPr>
            <p:ph type="body" idx="1"/>
          </p:nvPr>
        </p:nvSpPr>
        <p:spPr>
          <a:xfrm>
            <a:off x="311700" y="1152475"/>
            <a:ext cx="4325700" cy="3416400"/>
          </a:xfrm>
          <a:prstGeom prst="rect">
            <a:avLst/>
          </a:prstGeom>
        </p:spPr>
        <p:txBody>
          <a:bodyPr spcFirstLastPara="1" wrap="square" lIns="91425" tIns="91425" rIns="91425" bIns="91425" anchor="t" anchorCtr="0">
            <a:normAutofit/>
          </a:bodyPr>
          <a:lstStyle/>
          <a:p>
            <a:pPr marL="457200" lvl="0" indent="-304800" algn="l" rtl="0">
              <a:lnSpc>
                <a:spcPct val="150000"/>
              </a:lnSpc>
              <a:spcBef>
                <a:spcPts val="120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Demonstrations cause-problem dealings; visual analysis; might overgeneralize complex subjects (Kumah et al., 2024).</a:t>
            </a:r>
            <a:endParaRPr sz="1200">
              <a:solidFill>
                <a:schemeClr val="dk1"/>
              </a:solidFill>
              <a:latin typeface="Times New Roman"/>
              <a:ea typeface="Times New Roman"/>
              <a:cs typeface="Times New Roman"/>
              <a:sym typeface="Times New Roman"/>
            </a:endParaRPr>
          </a:p>
          <a:p>
            <a:pPr marL="457200" lvl="0" indent="-304800" algn="l" rtl="0">
              <a:lnSpc>
                <a:spcPct val="150000"/>
              </a:lnSpc>
              <a:spcBef>
                <a:spcPts val="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External effects might be missed; accurate data essential for meaningful visions (Kumah et al., 2024).</a:t>
            </a:r>
            <a:endParaRPr sz="1200">
              <a:solidFill>
                <a:schemeClr val="dk1"/>
              </a:solidFill>
              <a:latin typeface="Times New Roman"/>
              <a:ea typeface="Times New Roman"/>
              <a:cs typeface="Times New Roman"/>
              <a:sym typeface="Times New Roman"/>
            </a:endParaRPr>
          </a:p>
          <a:p>
            <a:pPr marL="0" lvl="0" indent="0" algn="l" rtl="0">
              <a:spcBef>
                <a:spcPts val="1200"/>
              </a:spcBef>
              <a:spcAft>
                <a:spcPts val="1200"/>
              </a:spcAft>
              <a:buNone/>
            </a:pPr>
            <a:endParaRPr/>
          </a:p>
        </p:txBody>
      </p:sp>
      <p:pic>
        <p:nvPicPr>
          <p:cNvPr id="104" name="Google Shape;104;p20"/>
          <p:cNvPicPr preferRelativeResize="0"/>
          <p:nvPr/>
        </p:nvPicPr>
        <p:blipFill>
          <a:blip r:embed="rId3">
            <a:alphaModFix/>
          </a:blip>
          <a:stretch>
            <a:fillRect/>
          </a:stretch>
        </p:blipFill>
        <p:spPr>
          <a:xfrm>
            <a:off x="4789800" y="1170125"/>
            <a:ext cx="4201801" cy="2801201"/>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08"/>
        <p:cNvGrpSpPr/>
        <p:nvPr/>
      </p:nvGrpSpPr>
      <p:grpSpPr>
        <a:xfrm>
          <a:off x="0" y="0"/>
          <a:ext cx="0" cy="0"/>
          <a:chOff x="0" y="0"/>
          <a:chExt cx="0" cy="0"/>
        </a:xfrm>
      </p:grpSpPr>
      <p:sp>
        <p:nvSpPr>
          <p:cNvPr id="109" name="Google Shape;109;p21"/>
          <p:cNvSpPr txBox="1">
            <a:spLocks noGrp="1"/>
          </p:cNvSpPr>
          <p:nvPr>
            <p:ph type="title"/>
          </p:nvPr>
        </p:nvSpPr>
        <p:spPr>
          <a:prstGeom prst="rect">
            <a:avLst/>
          </a:prstGeom>
        </p:spPr>
        <p:txBody>
          <a:bodyPr spcFirstLastPara="1" wrap="square" lIns="91425" tIns="91425" rIns="91425" bIns="91425" anchor="t" anchorCtr="0">
            <a:normAutofit fontScale="90000"/>
          </a:bodyPr>
          <a:lstStyle/>
          <a:p>
            <a:pPr marL="0" lvl="0" indent="0" algn="just" rtl="0">
              <a:lnSpc>
                <a:spcPct val="115000"/>
              </a:lnSpc>
              <a:spcBef>
                <a:spcPts val="2000"/>
              </a:spcBef>
              <a:spcAft>
                <a:spcPts val="600"/>
              </a:spcAft>
              <a:buClr>
                <a:schemeClr val="dk1"/>
              </a:buClr>
              <a:buSzPts val="1100"/>
              <a:buFont typeface="Arial"/>
              <a:buNone/>
            </a:pPr>
            <a:r>
              <a:rPr lang="en" sz="1200" b="1">
                <a:latin typeface="Times New Roman"/>
                <a:ea typeface="Times New Roman"/>
                <a:cs typeface="Times New Roman"/>
                <a:sym typeface="Times New Roman"/>
              </a:rPr>
              <a:t> Fishbone Diagram: Green Haven Florists</a:t>
            </a:r>
            <a:endParaRPr/>
          </a:p>
        </p:txBody>
      </p:sp>
      <p:sp>
        <p:nvSpPr>
          <p:cNvPr id="110" name="Google Shape;110;p21"/>
          <p:cNvSpPr txBox="1">
            <a:spLocks noGrp="1"/>
          </p:cNvSpPr>
          <p:nvPr>
            <p:ph type="body" idx="1"/>
          </p:nvPr>
        </p:nvSpPr>
        <p:spPr>
          <a:xfrm>
            <a:off x="311700" y="1152475"/>
            <a:ext cx="4260300" cy="3416400"/>
          </a:xfrm>
          <a:prstGeom prst="rect">
            <a:avLst/>
          </a:prstGeom>
        </p:spPr>
        <p:txBody>
          <a:bodyPr spcFirstLastPara="1" wrap="square" lIns="91425" tIns="91425" rIns="91425" bIns="91425" anchor="t" anchorCtr="0">
            <a:normAutofit/>
          </a:bodyPr>
          <a:lstStyle/>
          <a:p>
            <a:pPr marL="457200" lvl="0" indent="-304800" algn="l" rtl="0">
              <a:lnSpc>
                <a:spcPct val="150000"/>
              </a:lnSpc>
              <a:spcBef>
                <a:spcPts val="120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People: incomplete digital advertising skills; Procedures: manual collation disorganizations (British Florist Association, 2025).</a:t>
            </a:r>
            <a:endParaRPr sz="1200">
              <a:solidFill>
                <a:schemeClr val="dk1"/>
              </a:solidFill>
              <a:latin typeface="Times New Roman"/>
              <a:ea typeface="Times New Roman"/>
              <a:cs typeface="Times New Roman"/>
              <a:sym typeface="Times New Roman"/>
            </a:endParaRPr>
          </a:p>
          <a:p>
            <a:pPr marL="457200" lvl="0" indent="-304800" algn="l" rtl="0">
              <a:lnSpc>
                <a:spcPct val="150000"/>
              </a:lnSpc>
              <a:spcBef>
                <a:spcPts val="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Technology: out-of-date website; Environment: high street weakening, contestant activity (British Florist Association, 2025).</a:t>
            </a:r>
            <a:endParaRPr sz="1200">
              <a:solidFill>
                <a:schemeClr val="dk1"/>
              </a:solidFill>
              <a:latin typeface="Times New Roman"/>
              <a:ea typeface="Times New Roman"/>
              <a:cs typeface="Times New Roman"/>
              <a:sym typeface="Times New Roman"/>
            </a:endParaRPr>
          </a:p>
          <a:p>
            <a:pPr marL="457200" lvl="0" indent="-304800" algn="l" rtl="0">
              <a:lnSpc>
                <a:spcPct val="150000"/>
              </a:lnSpc>
              <a:spcBef>
                <a:spcPts val="0"/>
              </a:spcBef>
              <a:spcAft>
                <a:spcPts val="120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Materials: increasing maintainable values; Management: gaps in planned preparation (British Florist Association, 2025).</a:t>
            </a:r>
            <a:endParaRPr/>
          </a:p>
        </p:txBody>
      </p:sp>
      <p:pic>
        <p:nvPicPr>
          <p:cNvPr id="111" name="Google Shape;111;p21"/>
          <p:cNvPicPr preferRelativeResize="0"/>
          <p:nvPr/>
        </p:nvPicPr>
        <p:blipFill>
          <a:blip r:embed="rId3">
            <a:alphaModFix/>
          </a:blip>
          <a:stretch>
            <a:fillRect/>
          </a:stretch>
        </p:blipFill>
        <p:spPr>
          <a:xfrm>
            <a:off x="4724400" y="1170125"/>
            <a:ext cx="4267201" cy="2782258"/>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15"/>
        <p:cNvGrpSpPr/>
        <p:nvPr/>
      </p:nvGrpSpPr>
      <p:grpSpPr>
        <a:xfrm>
          <a:off x="0" y="0"/>
          <a:ext cx="0" cy="0"/>
          <a:chOff x="0" y="0"/>
          <a:chExt cx="0" cy="0"/>
        </a:xfrm>
      </p:grpSpPr>
      <p:sp>
        <p:nvSpPr>
          <p:cNvPr id="116" name="Google Shape;116;p22"/>
          <p:cNvSpPr txBox="1">
            <a:spLocks noGrp="1"/>
          </p:cNvSpPr>
          <p:nvPr>
            <p:ph type="title"/>
          </p:nvPr>
        </p:nvSpPr>
        <p:spPr>
          <a:prstGeom prst="rect">
            <a:avLst/>
          </a:prstGeom>
        </p:spPr>
        <p:txBody>
          <a:bodyPr spcFirstLastPara="1" wrap="square" lIns="91425" tIns="91425" rIns="91425" bIns="91425" anchor="t" anchorCtr="0">
            <a:normAutofit fontScale="90000"/>
          </a:bodyPr>
          <a:lstStyle/>
          <a:p>
            <a:pPr marL="0" lvl="0" indent="0" algn="just" rtl="0">
              <a:lnSpc>
                <a:spcPct val="115000"/>
              </a:lnSpc>
              <a:spcBef>
                <a:spcPts val="2000"/>
              </a:spcBef>
              <a:spcAft>
                <a:spcPts val="600"/>
              </a:spcAft>
              <a:buClr>
                <a:schemeClr val="dk1"/>
              </a:buClr>
              <a:buSzPts val="1100"/>
              <a:buFont typeface="Arial"/>
              <a:buNone/>
            </a:pPr>
            <a:r>
              <a:rPr lang="en" sz="1200" b="1">
                <a:latin typeface="Times New Roman"/>
                <a:ea typeface="Times New Roman"/>
                <a:cs typeface="Times New Roman"/>
                <a:sym typeface="Times New Roman"/>
              </a:rPr>
              <a:t>Conclusion</a:t>
            </a:r>
            <a:endParaRPr/>
          </a:p>
        </p:txBody>
      </p:sp>
      <p:sp>
        <p:nvSpPr>
          <p:cNvPr id="117" name="Google Shape;117;p22"/>
          <p:cNvSpPr txBox="1">
            <a:spLocks noGrp="1"/>
          </p:cNvSpPr>
          <p:nvPr>
            <p:ph type="body" idx="1"/>
          </p:nvPr>
        </p:nvSpPr>
        <p:spPr>
          <a:xfrm>
            <a:off x="311700" y="1152475"/>
            <a:ext cx="4260300" cy="3416400"/>
          </a:xfrm>
          <a:prstGeom prst="rect">
            <a:avLst/>
          </a:prstGeom>
        </p:spPr>
        <p:txBody>
          <a:bodyPr spcFirstLastPara="1" wrap="square" lIns="91425" tIns="91425" rIns="91425" bIns="91425" anchor="t" anchorCtr="0">
            <a:normAutofit/>
          </a:bodyPr>
          <a:lstStyle/>
          <a:p>
            <a:pPr marL="457200" lvl="0" indent="-304800" algn="l" rtl="0">
              <a:lnSpc>
                <a:spcPct val="150000"/>
              </a:lnSpc>
              <a:spcBef>
                <a:spcPts val="120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30% in-store auctions decline; online progress deficient; boutique rivalry (Gauth, 2025).</a:t>
            </a:r>
            <a:endParaRPr sz="1200">
              <a:solidFill>
                <a:schemeClr val="dk1"/>
              </a:solidFill>
              <a:latin typeface="Times New Roman"/>
              <a:ea typeface="Times New Roman"/>
              <a:cs typeface="Times New Roman"/>
              <a:sym typeface="Times New Roman"/>
            </a:endParaRPr>
          </a:p>
          <a:p>
            <a:pPr marL="457200" lvl="0" indent="-304800" algn="l" rtl="0">
              <a:lnSpc>
                <a:spcPct val="150000"/>
              </a:lnSpc>
              <a:spcBef>
                <a:spcPts val="0"/>
              </a:spcBef>
              <a:spcAft>
                <a:spcPts val="120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Increasing introduction, sustainable prices; obsolete website; planned, advertising enhancements obligatory (Gauth, 2025).</a:t>
            </a:r>
            <a:endParaRPr/>
          </a:p>
        </p:txBody>
      </p:sp>
      <p:pic>
        <p:nvPicPr>
          <p:cNvPr id="118" name="Google Shape;118;p22"/>
          <p:cNvPicPr preferRelativeResize="0"/>
          <p:nvPr/>
        </p:nvPicPr>
        <p:blipFill>
          <a:blip r:embed="rId3">
            <a:alphaModFix/>
          </a:blip>
          <a:stretch>
            <a:fillRect/>
          </a:stretch>
        </p:blipFill>
        <p:spPr>
          <a:xfrm>
            <a:off x="4724400" y="1170125"/>
            <a:ext cx="3410574" cy="3820975"/>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22"/>
        <p:cNvGrpSpPr/>
        <p:nvPr/>
      </p:nvGrpSpPr>
      <p:grpSpPr>
        <a:xfrm>
          <a:off x="0" y="0"/>
          <a:ext cx="0" cy="0"/>
          <a:chOff x="0" y="0"/>
          <a:chExt cx="0" cy="0"/>
        </a:xfrm>
      </p:grpSpPr>
      <p:sp>
        <p:nvSpPr>
          <p:cNvPr id="123" name="Google Shape;123;p23"/>
          <p:cNvSpPr txBox="1">
            <a:spLocks noGrp="1"/>
          </p:cNvSpPr>
          <p:nvPr>
            <p:ph type="title"/>
          </p:nvPr>
        </p:nvSpPr>
        <p:spPr>
          <a:prstGeom prst="rect">
            <a:avLst/>
          </a:prstGeom>
        </p:spPr>
        <p:txBody>
          <a:bodyPr spcFirstLastPara="1" wrap="square" lIns="91425" tIns="91425" rIns="91425" bIns="91425" anchor="t" anchorCtr="0">
            <a:normAutofit fontScale="90000"/>
          </a:bodyPr>
          <a:lstStyle/>
          <a:p>
            <a:pPr marL="0" lvl="0" indent="0" algn="just" rtl="0">
              <a:lnSpc>
                <a:spcPct val="115000"/>
              </a:lnSpc>
              <a:spcBef>
                <a:spcPts val="2000"/>
              </a:spcBef>
              <a:spcAft>
                <a:spcPts val="600"/>
              </a:spcAft>
              <a:buClr>
                <a:schemeClr val="dk1"/>
              </a:buClr>
              <a:buSzPts val="1100"/>
              <a:buFont typeface="Arial"/>
              <a:buNone/>
            </a:pPr>
            <a:r>
              <a:rPr lang="en" sz="1200" b="1">
                <a:latin typeface="Times New Roman"/>
                <a:ea typeface="Times New Roman"/>
                <a:cs typeface="Times New Roman"/>
                <a:sym typeface="Times New Roman"/>
              </a:rPr>
              <a:t>References</a:t>
            </a:r>
            <a:endParaRPr/>
          </a:p>
        </p:txBody>
      </p:sp>
      <p:sp>
        <p:nvSpPr>
          <p:cNvPr id="124" name="Google Shape;124;p23"/>
          <p:cNvSpPr txBox="1">
            <a:spLocks noGrp="1"/>
          </p:cNvSpPr>
          <p:nvPr>
            <p:ph type="body" idx="1"/>
          </p:nvPr>
        </p:nvSpPr>
        <p:spPr>
          <a:prstGeom prst="rect">
            <a:avLst/>
          </a:prstGeom>
        </p:spPr>
        <p:txBody>
          <a:bodyPr spcFirstLastPara="1" wrap="square" lIns="91425" tIns="91425" rIns="91425" bIns="91425" anchor="t" anchorCtr="0">
            <a:normAutofit fontScale="55000" lnSpcReduction="20000"/>
          </a:bodyPr>
          <a:lstStyle/>
          <a:p>
            <a:pPr marL="0" lvl="0" indent="0" algn="just" rtl="0">
              <a:lnSpc>
                <a:spcPct val="150000"/>
              </a:lnSpc>
              <a:spcBef>
                <a:spcPts val="1200"/>
              </a:spcBef>
              <a:spcAft>
                <a:spcPts val="0"/>
              </a:spcAft>
              <a:buClr>
                <a:schemeClr val="dk1"/>
              </a:buClr>
              <a:buSzPct val="91666"/>
              <a:buFont typeface="Arial"/>
              <a:buNone/>
            </a:pPr>
            <a:r>
              <a:rPr lang="en" sz="1200">
                <a:solidFill>
                  <a:schemeClr val="dk1"/>
                </a:solidFill>
                <a:latin typeface="Times New Roman"/>
                <a:ea typeface="Times New Roman"/>
                <a:cs typeface="Times New Roman"/>
                <a:sym typeface="Times New Roman"/>
              </a:rPr>
              <a:t>AIPH. (2024). New Brexit checks may delay cut flower and young plant deliveries  AIPH. [online] Available at: https://aiph.org/floraculture/news/new-brexit-checks-may-delay-cut-flower-and-young-plant-deliveries/ [Accessed 25 Mar. 2026].</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ct val="91666"/>
              <a:buFont typeface="Arial"/>
              <a:buNone/>
            </a:pPr>
            <a:r>
              <a:rPr lang="en" sz="1200">
                <a:solidFill>
                  <a:schemeClr val="dk1"/>
                </a:solidFill>
                <a:latin typeface="Times New Roman"/>
                <a:ea typeface="Times New Roman"/>
                <a:cs typeface="Times New Roman"/>
                <a:sym typeface="Times New Roman"/>
              </a:rPr>
              <a:t>Building Collaboration in the UK Floriculture Sector. (2023). Available at: https://www.idhsustainabletrade.com/uploaded/2023/03/Building-Collaboration-in-the-UK-Floriculture-Sector-Report.pdf?x56932.</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ct val="91666"/>
              <a:buFont typeface="Arial"/>
              <a:buNone/>
            </a:pPr>
            <a:r>
              <a:rPr lang="en" sz="1200">
                <a:solidFill>
                  <a:schemeClr val="dk1"/>
                </a:solidFill>
                <a:latin typeface="Times New Roman"/>
                <a:ea typeface="Times New Roman"/>
                <a:cs typeface="Times New Roman"/>
                <a:sym typeface="Times New Roman"/>
              </a:rPr>
              <a:t>Gauth. (2016). Solved: Background Green Haven Florists is a small, independent flower shop located in Norwich, UK [Business]. [online] Available at: https://www.gauthmath.com/solution/1986187567673604/Background-Green-Haven-Florists-is-a-small-independent-flower-shop-located-in-No.</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ct val="91666"/>
              <a:buFont typeface="Arial"/>
              <a:buNone/>
            </a:pPr>
            <a:r>
              <a:rPr lang="en" sz="1200">
                <a:solidFill>
                  <a:schemeClr val="dk1"/>
                </a:solidFill>
                <a:latin typeface="Times New Roman"/>
                <a:ea typeface="Times New Roman"/>
                <a:cs typeface="Times New Roman"/>
                <a:sym typeface="Times New Roman"/>
              </a:rPr>
              <a:t>Gauth. (2025). Solved: Component 2 Case-study: Green Haven Florists Task: Considering your presentation (Compone [Business]. [online] Available at: https://www.gauthmath.com/solution/1986339755804932/Component-2-Case-study-Green-Haven-Florists-Task-Considering-your-presentation-C [Accessed 25 Mar. 2026].</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ct val="91666"/>
              <a:buFont typeface="Arial"/>
              <a:buNone/>
            </a:pPr>
            <a:r>
              <a:rPr lang="en" sz="1200">
                <a:solidFill>
                  <a:schemeClr val="dk1"/>
                </a:solidFill>
                <a:latin typeface="Times New Roman"/>
                <a:ea typeface="Times New Roman"/>
                <a:cs typeface="Times New Roman"/>
                <a:sym typeface="Times New Roman"/>
              </a:rPr>
              <a:t>Kumah, A., Nwogu, C.N., Issah, A.-R., Obot, E., Kanamitie, D.T., Sifa, J.S. and Aidoo, L.A. (2024). Cause-and-Effect (Fishbone) Diagram: a Tool for Generating and Organizing Quality Improvement Ideas. Innovations Journals, [online] 7(2), pp.85–87. doi:https://doi.org/10.36401/JQSH-23-42.</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ct val="91666"/>
              <a:buFont typeface="Arial"/>
              <a:buNone/>
            </a:pPr>
            <a:r>
              <a:rPr lang="en" sz="1200">
                <a:solidFill>
                  <a:schemeClr val="dk1"/>
                </a:solidFill>
                <a:latin typeface="Times New Roman"/>
                <a:ea typeface="Times New Roman"/>
                <a:cs typeface="Times New Roman"/>
                <a:sym typeface="Times New Roman"/>
              </a:rPr>
              <a:t>Lab, F.M. (2026). Flower Shop PESTEL Analysis. [online] Financial Models Lab. Available at: https://financialmodelslab.com/products/flower-shop-pestel [Accessed 25 Mar. 2026].</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ct val="91666"/>
              <a:buFont typeface="Arial"/>
              <a:buNone/>
            </a:pPr>
            <a:r>
              <a:rPr lang="en" sz="1200">
                <a:solidFill>
                  <a:schemeClr val="dk1"/>
                </a:solidFill>
                <a:latin typeface="Times New Roman"/>
                <a:ea typeface="Times New Roman"/>
                <a:cs typeface="Times New Roman"/>
                <a:sym typeface="Times New Roman"/>
              </a:rPr>
              <a:t>Luo, L., Hong, Q. and Zhong, M. (2024). The application of 5W2H management model in the construction of enterprise economic and strategic management system. Applied mathematics and nonlinear sciences, 9(1). doi:https://doi.org/10.2478/amns-2024-0776.</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ct val="91666"/>
              <a:buFont typeface="Arial"/>
              <a:buNone/>
            </a:pPr>
            <a:r>
              <a:rPr lang="en" sz="1200">
                <a:solidFill>
                  <a:schemeClr val="dk1"/>
                </a:solidFill>
                <a:latin typeface="Times New Roman"/>
                <a:ea typeface="Times New Roman"/>
                <a:cs typeface="Times New Roman"/>
                <a:sym typeface="Times New Roman"/>
              </a:rPr>
              <a:t>The (2025). Sustainable Floristry: Pricing for Profit and Planet - British Florist Association. [online] British Florist Association. Available at: https://britishfloristassociation.org/for-the-industry/sustainable-floristry-pricing-for-profit-and-planet/.</a:t>
            </a:r>
            <a:endParaRPr sz="1200">
              <a:solidFill>
                <a:schemeClr val="dk1"/>
              </a:solidFill>
              <a:latin typeface="Times New Roman"/>
              <a:ea typeface="Times New Roman"/>
              <a:cs typeface="Times New Roman"/>
              <a:sym typeface="Times New Roman"/>
            </a:endParaRPr>
          </a:p>
          <a:p>
            <a:pPr marL="0" lvl="0" indent="0" algn="l" rtl="0">
              <a:spcBef>
                <a:spcPts val="1200"/>
              </a:spcBef>
              <a:spcAft>
                <a:spcPts val="1200"/>
              </a:spcAft>
              <a:buNone/>
            </a:pPr>
            <a:endParaRP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8D1E14"/>
      </a:dk2>
      <a:lt2>
        <a:srgbClr val="FF744E"/>
      </a:lt2>
      <a:accent1>
        <a:srgbClr val="E9B758"/>
      </a:accent1>
      <a:accent2>
        <a:srgbClr val="FE8943"/>
      </a:accent2>
      <a:accent3>
        <a:srgbClr val="AEA27C"/>
      </a:accent3>
      <a:accent4>
        <a:srgbClr val="90B46E"/>
      </a:accent4>
      <a:accent5>
        <a:srgbClr val="71AEC1"/>
      </a:accent5>
      <a:accent6>
        <a:srgbClr val="C98DE7"/>
      </a:accent6>
      <a:hlink>
        <a:srgbClr val="FF7A22"/>
      </a:hlink>
      <a:folHlink>
        <a:srgbClr val="FDCD86"/>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88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2000"/>
                <a:satMod val="150000"/>
                <a:lumMod val="15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14971C58-AB76-4A2A-B231-5F8CA03CF491}"/>
    </a:ext>
  </a:ext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TM04033919[[fn=Circuit]]</Template>
  <TotalTime>0</TotalTime>
  <Words>1518</Words>
  <Application>Microsoft Office PowerPoint</Application>
  <PresentationFormat>On-screen Show (16:9)</PresentationFormat>
  <Paragraphs>52</Paragraphs>
  <Slides>11</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Times New Roman</vt:lpstr>
      <vt:lpstr>Trebuchet MS</vt:lpstr>
      <vt:lpstr>Tw Cen MT</vt:lpstr>
      <vt:lpstr>Circuit</vt:lpstr>
      <vt:lpstr>Problem Solving and Decision Making</vt:lpstr>
      <vt:lpstr> Introduction</vt:lpstr>
      <vt:lpstr>Company Overview</vt:lpstr>
      <vt:lpstr>Nature &amp; Scope of Issues</vt:lpstr>
      <vt:lpstr>5W2H Model</vt:lpstr>
      <vt:lpstr>PESTEL Framework: Critique</vt:lpstr>
      <vt:lpstr>PESTEL Analysis: Green Haven Florists</vt:lpstr>
      <vt:lpstr>Cause-and-Effect Framework: Critique</vt:lpstr>
      <vt:lpstr> Fishbone Diagram: Green Haven Florists</vt:lpstr>
      <vt:lpstr>Conclusion</vt:lpstr>
      <vt:lpstr>References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Problem Solving and Decision Making</dc:title>
  <cp:lastModifiedBy>Windows User</cp:lastModifiedBy>
  <cp:revision>1</cp:revision>
  <dcterms:modified xsi:type="dcterms:W3CDTF">2026-03-25T20:05:40Z</dcterms:modified>
</cp:coreProperties>
</file>