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</p:sldIdLst>
  <p:sldSz cx="15106650" cy="10687050"/>
  <p:notesSz cx="6858000" cy="9144000"/>
  <p:embeddedFontLst>
    <p:embeddedFont>
      <p:font typeface="Open Sans Ultra-Bold Italics" pitchFamily="2" charset="0"/>
      <p:regular r:id="rId5"/>
    </p:embeddedFont>
    <p:embeddedFont>
      <p:font typeface="Poppins" pitchFamily="2" charset="0"/>
      <p:regular r:id="rId6"/>
      <p:bold r:id="rId7"/>
      <p:italic r:id="rId8"/>
      <p:boldItalic r:id="rId9"/>
    </p:embeddedFont>
    <p:embeddedFont>
      <p:font typeface="Poppins Bold" pitchFamily="2" charset="0"/>
      <p:regular r:id="rId10"/>
      <p:bold r:id="rId11"/>
    </p:embeddedFont>
    <p:embeddedFont>
      <p:font typeface="Poppins Medium" panose="00000600000000000000" pitchFamily="2" charset="0"/>
      <p:regular r:id="rId12"/>
      <p:italic r:id="rId13"/>
    </p:embeddedFont>
    <p:embeddedFont>
      <p:font typeface="Poppins Semi-Bold" pitchFamily="2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8" userDrawn="1">
          <p15:clr>
            <a:srgbClr val="A4A3A4"/>
          </p15:clr>
        </p15:guide>
        <p15:guide id="2" pos="287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3DE30D-4C91-FD47-81BB-827BB5B44701}" v="120" dt="2026-10-09T18:26:42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58"/>
        <p:guide pos="2878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 /><Relationship Id="rId13" Type="http://schemas.openxmlformats.org/officeDocument/2006/relationships/font" Target="fonts/font9.fntdata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font" Target="fonts/font3.fntdata" /><Relationship Id="rId12" Type="http://schemas.openxmlformats.org/officeDocument/2006/relationships/font" Target="fonts/font8.fntdata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20" Type="http://schemas.microsoft.com/office/2015/10/relationships/revisionInfo" Target="revisionInfo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2.fntdata" /><Relationship Id="rId11" Type="http://schemas.openxmlformats.org/officeDocument/2006/relationships/font" Target="fonts/font7.fntdata" /><Relationship Id="rId5" Type="http://schemas.openxmlformats.org/officeDocument/2006/relationships/font" Target="fonts/font1.fntdata" /><Relationship Id="rId15" Type="http://schemas.openxmlformats.org/officeDocument/2006/relationships/presProps" Target="presProps.xml" /><Relationship Id="rId10" Type="http://schemas.openxmlformats.org/officeDocument/2006/relationships/font" Target="fonts/font6.fntdata" /><Relationship Id="rId19" Type="http://schemas.microsoft.com/office/2016/11/relationships/changesInfo" Target="changesInfos/changesInfo1.xml" /><Relationship Id="rId4" Type="http://schemas.openxmlformats.org/officeDocument/2006/relationships/slide" Target="slides/slide3.xml" /><Relationship Id="rId9" Type="http://schemas.openxmlformats.org/officeDocument/2006/relationships/font" Target="fonts/font5.fntdata" /><Relationship Id="rId14" Type="http://schemas.openxmlformats.org/officeDocument/2006/relationships/font" Target="fonts/font10.fntdata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in Malik (2242813)" userId="f4fbc12c-d384-4d2e-a19b-64127d1ff215" providerId="ADAL" clId="{DC5F3CC0-6CD2-3D8C-9F16-5C887E279CE3}"/>
    <pc:docChg chg="undo custSel addSld modSld sldOrd">
      <pc:chgData name="Nazmin Malik (2242813)" userId="f4fbc12c-d384-4d2e-a19b-64127d1ff215" providerId="ADAL" clId="{DC5F3CC0-6CD2-3D8C-9F16-5C887E279CE3}" dt="2026-10-11T10:57:30.340" v="969" actId="20577"/>
      <pc:docMkLst>
        <pc:docMk/>
      </pc:docMkLst>
      <pc:sldChg chg="addSp delSp modSp mod">
        <pc:chgData name="Nazmin Malik (2242813)" userId="f4fbc12c-d384-4d2e-a19b-64127d1ff215" providerId="ADAL" clId="{DC5F3CC0-6CD2-3D8C-9F16-5C887E279CE3}" dt="2026-10-11T10:57:30.340" v="969" actId="20577"/>
        <pc:sldMkLst>
          <pc:docMk/>
          <pc:sldMk cId="0" sldId="256"/>
        </pc:sldMkLst>
        <pc:spChg chg="mod ord">
          <ac:chgData name="Nazmin Malik (2242813)" userId="f4fbc12c-d384-4d2e-a19b-64127d1ff215" providerId="ADAL" clId="{DC5F3CC0-6CD2-3D8C-9F16-5C887E279CE3}" dt="2026-10-09T14:32:54.468" v="27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4:50:58.397" v="163" actId="255"/>
          <ac:spMkLst>
            <pc:docMk/>
            <pc:sldMk cId="0" sldId="256"/>
            <ac:spMk id="13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23:44.391" v="776" actId="20577"/>
          <ac:spMkLst>
            <pc:docMk/>
            <pc:sldMk cId="0" sldId="256"/>
            <ac:spMk id="14" creationId="{00000000-0000-0000-0000-000000000000}"/>
          </ac:spMkLst>
        </pc:spChg>
        <pc:spChg chg="mod ord">
          <ac:chgData name="Nazmin Malik (2242813)" userId="f4fbc12c-d384-4d2e-a19b-64127d1ff215" providerId="ADAL" clId="{DC5F3CC0-6CD2-3D8C-9F16-5C887E279CE3}" dt="2026-10-09T14:37:56.165" v="144" actId="20577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5:51:23.594" v="194" actId="2711"/>
          <ac:spMkLst>
            <pc:docMk/>
            <pc:sldMk cId="0" sldId="256"/>
            <ac:spMk id="132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33:07.227" v="817" actId="20577"/>
          <ac:spMkLst>
            <pc:docMk/>
            <pc:sldMk cId="0" sldId="256"/>
            <ac:spMk id="139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09T14:40:24.428" v="162" actId="1076"/>
          <ac:spMkLst>
            <pc:docMk/>
            <pc:sldMk cId="0" sldId="256"/>
            <ac:spMk id="140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31:36.969" v="791" actId="1076"/>
          <ac:spMkLst>
            <pc:docMk/>
            <pc:sldMk cId="0" sldId="256"/>
            <ac:spMk id="147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35:05.230" v="839" actId="20577"/>
          <ac:spMkLst>
            <pc:docMk/>
            <pc:sldMk cId="0" sldId="256"/>
            <ac:spMk id="148" creationId="{00000000-0000-0000-0000-000000000000}"/>
          </ac:spMkLst>
        </pc:spChg>
        <pc:spChg chg="add del mod">
          <ac:chgData name="Nazmin Malik (2242813)" userId="f4fbc12c-d384-4d2e-a19b-64127d1ff215" providerId="ADAL" clId="{DC5F3CC0-6CD2-3D8C-9F16-5C887E279CE3}" dt="2026-10-11T10:34:23.217" v="825" actId="21"/>
          <ac:spMkLst>
            <pc:docMk/>
            <pc:sldMk cId="0" sldId="256"/>
            <ac:spMk id="151" creationId="{893790D5-7694-1335-8291-DFFCCCF3CE77}"/>
          </ac:spMkLst>
        </pc:spChg>
        <pc:spChg chg="mod">
          <ac:chgData name="Nazmin Malik (2242813)" userId="f4fbc12c-d384-4d2e-a19b-64127d1ff215" providerId="ADAL" clId="{DC5F3CC0-6CD2-3D8C-9F16-5C887E279CE3}" dt="2026-10-09T14:51:29.105" v="166" actId="14100"/>
          <ac:spMkLst>
            <pc:docMk/>
            <pc:sldMk cId="0" sldId="256"/>
            <ac:spMk id="152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04:01.847" v="460" actId="1076"/>
          <ac:spMkLst>
            <pc:docMk/>
            <pc:sldMk cId="0" sldId="256"/>
            <ac:spMk id="163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05:58.656" v="486" actId="20577"/>
          <ac:spMkLst>
            <pc:docMk/>
            <pc:sldMk cId="0" sldId="256"/>
            <ac:spMk id="166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39:01.026" v="900" actId="255"/>
          <ac:spMkLst>
            <pc:docMk/>
            <pc:sldMk cId="0" sldId="256"/>
            <ac:spMk id="168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24:26.790" v="778" actId="255"/>
          <ac:spMkLst>
            <pc:docMk/>
            <pc:sldMk cId="0" sldId="256"/>
            <ac:spMk id="169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38:49.044" v="899" actId="20577"/>
          <ac:spMkLst>
            <pc:docMk/>
            <pc:sldMk cId="0" sldId="256"/>
            <ac:spMk id="170" creationId="{00000000-0000-0000-0000-000000000000}"/>
          </ac:spMkLst>
        </pc:spChg>
        <pc:spChg chg="mod">
          <ac:chgData name="Nazmin Malik (2242813)" userId="f4fbc12c-d384-4d2e-a19b-64127d1ff215" providerId="ADAL" clId="{DC5F3CC0-6CD2-3D8C-9F16-5C887E279CE3}" dt="2026-10-11T10:04:53.576" v="468" actId="20577"/>
          <ac:spMkLst>
            <pc:docMk/>
            <pc:sldMk cId="0" sldId="256"/>
            <ac:spMk id="171" creationId="{00000000-0000-0000-0000-000000000000}"/>
          </ac:spMkLst>
        </pc:spChg>
        <pc:spChg chg="add del mod">
          <ac:chgData name="Nazmin Malik (2242813)" userId="f4fbc12c-d384-4d2e-a19b-64127d1ff215" providerId="ADAL" clId="{DC5F3CC0-6CD2-3D8C-9F16-5C887E279CE3}" dt="2026-10-11T10:32:36.997" v="815" actId="21"/>
          <ac:spMkLst>
            <pc:docMk/>
            <pc:sldMk cId="0" sldId="256"/>
            <ac:spMk id="172" creationId="{8AFF6001-88B6-26B5-2872-4F82E4CAE746}"/>
          </ac:spMkLst>
        </pc:spChg>
        <pc:spChg chg="add del mod">
          <ac:chgData name="Nazmin Malik (2242813)" userId="f4fbc12c-d384-4d2e-a19b-64127d1ff215" providerId="ADAL" clId="{DC5F3CC0-6CD2-3D8C-9F16-5C887E279CE3}" dt="2026-10-11T10:26:01.904" v="790" actId="21"/>
          <ac:spMkLst>
            <pc:docMk/>
            <pc:sldMk cId="0" sldId="256"/>
            <ac:spMk id="173" creationId="{275BF33F-8B72-55CE-FCD3-9154D55CB3DB}"/>
          </ac:spMkLst>
        </pc:spChg>
        <pc:spChg chg="add mod">
          <ac:chgData name="Nazmin Malik (2242813)" userId="f4fbc12c-d384-4d2e-a19b-64127d1ff215" providerId="ADAL" clId="{DC5F3CC0-6CD2-3D8C-9F16-5C887E279CE3}" dt="2026-10-11T10:35:50.560" v="840" actId="255"/>
          <ac:spMkLst>
            <pc:docMk/>
            <pc:sldMk cId="0" sldId="256"/>
            <ac:spMk id="174" creationId="{BC9BA47A-AEE8-0CA2-316A-10E43E53BF58}"/>
          </ac:spMkLst>
        </pc:spChg>
        <pc:spChg chg="add del mod">
          <ac:chgData name="Nazmin Malik (2242813)" userId="f4fbc12c-d384-4d2e-a19b-64127d1ff215" providerId="ADAL" clId="{DC5F3CC0-6CD2-3D8C-9F16-5C887E279CE3}" dt="2026-10-11T10:34:14.447" v="823" actId="21"/>
          <ac:spMkLst>
            <pc:docMk/>
            <pc:sldMk cId="0" sldId="256"/>
            <ac:spMk id="176" creationId="{66E285BD-2C19-9406-B00D-2026159AFD70}"/>
          </ac:spMkLst>
        </pc:spChg>
        <pc:spChg chg="add mod">
          <ac:chgData name="Nazmin Malik (2242813)" userId="f4fbc12c-d384-4d2e-a19b-64127d1ff215" providerId="ADAL" clId="{DC5F3CC0-6CD2-3D8C-9F16-5C887E279CE3}" dt="2026-10-11T10:57:30.340" v="969" actId="20577"/>
          <ac:spMkLst>
            <pc:docMk/>
            <pc:sldMk cId="0" sldId="256"/>
            <ac:spMk id="177" creationId="{A8283099-7F3E-8921-0E79-C917B2363DD7}"/>
          </ac:spMkLst>
        </pc:spChg>
        <pc:grpChg chg="mod ord">
          <ac:chgData name="Nazmin Malik (2242813)" userId="f4fbc12c-d384-4d2e-a19b-64127d1ff215" providerId="ADAL" clId="{DC5F3CC0-6CD2-3D8C-9F16-5C887E279CE3}" dt="2026-10-09T14:33:48.278" v="37" actId="1076"/>
          <ac:grpSpMkLst>
            <pc:docMk/>
            <pc:sldMk cId="0" sldId="256"/>
            <ac:grpSpMk id="7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8:51.350" v="149" actId="171"/>
          <ac:grpSpMkLst>
            <pc:docMk/>
            <pc:sldMk cId="0" sldId="256"/>
            <ac:grpSpMk id="104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9:41.539" v="157" actId="171"/>
          <ac:grpSpMkLst>
            <pc:docMk/>
            <pc:sldMk cId="0" sldId="256"/>
            <ac:grpSpMk id="109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9:17.735" v="153" actId="171"/>
          <ac:grpSpMkLst>
            <pc:docMk/>
            <pc:sldMk cId="0" sldId="256"/>
            <ac:grpSpMk id="112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4:39:59.977" v="161" actId="171"/>
          <ac:grpSpMkLst>
            <pc:docMk/>
            <pc:sldMk cId="0" sldId="256"/>
            <ac:grpSpMk id="115" creationId="{00000000-0000-0000-0000-000000000000}"/>
          </ac:grpSpMkLst>
        </pc:grpChg>
        <pc:grpChg chg="mod ord">
          <ac:chgData name="Nazmin Malik (2242813)" userId="f4fbc12c-d384-4d2e-a19b-64127d1ff215" providerId="ADAL" clId="{DC5F3CC0-6CD2-3D8C-9F16-5C887E279CE3}" dt="2026-10-09T15:19:32.299" v="175" actId="1076"/>
          <ac:grpSpMkLst>
            <pc:docMk/>
            <pc:sldMk cId="0" sldId="256"/>
            <ac:grpSpMk id="119" creationId="{00000000-0000-0000-0000-000000000000}"/>
          </ac:grpSpMkLst>
        </pc:grpChg>
        <pc:grpChg chg="mod">
          <ac:chgData name="Nazmin Malik (2242813)" userId="f4fbc12c-d384-4d2e-a19b-64127d1ff215" providerId="ADAL" clId="{DC5F3CC0-6CD2-3D8C-9F16-5C887E279CE3}" dt="2026-10-09T15:19:44.416" v="176" actId="1076"/>
          <ac:grpSpMkLst>
            <pc:docMk/>
            <pc:sldMk cId="0" sldId="256"/>
            <ac:grpSpMk id="124" creationId="{00000000-0000-0000-0000-000000000000}"/>
          </ac:grpSpMkLst>
        </pc:grpChg>
      </pc:sldChg>
      <pc:sldChg chg="addSp delSp modSp mod">
        <pc:chgData name="Nazmin Malik (2242813)" userId="f4fbc12c-d384-4d2e-a19b-64127d1ff215" providerId="ADAL" clId="{DC5F3CC0-6CD2-3D8C-9F16-5C887E279CE3}" dt="2026-10-11T10:56:25.906" v="956" actId="20577"/>
        <pc:sldMkLst>
          <pc:docMk/>
          <pc:sldMk cId="0" sldId="257"/>
        </pc:sldMkLst>
        <pc:spChg chg="mod">
          <ac:chgData name="Nazmin Malik (2242813)" userId="f4fbc12c-d384-4d2e-a19b-64127d1ff215" providerId="ADAL" clId="{DC5F3CC0-6CD2-3D8C-9F16-5C887E279CE3}" dt="2026-10-09T17:51:15.291" v="302" actId="20577"/>
          <ac:spMkLst>
            <pc:docMk/>
            <pc:sldMk cId="0" sldId="257"/>
            <ac:spMk id="18" creationId="{00000000-0000-0000-0000-000000000000}"/>
          </ac:spMkLst>
        </pc:spChg>
        <pc:spChg chg="add mod">
          <ac:chgData name="Nazmin Malik (2242813)" userId="f4fbc12c-d384-4d2e-a19b-64127d1ff215" providerId="ADAL" clId="{DC5F3CC0-6CD2-3D8C-9F16-5C887E279CE3}" dt="2026-10-11T10:56:25.906" v="956" actId="20577"/>
          <ac:spMkLst>
            <pc:docMk/>
            <pc:sldMk cId="0" sldId="257"/>
            <ac:spMk id="20" creationId="{0C024349-4E56-2841-1DB7-19E804399A4B}"/>
          </ac:spMkLst>
        </pc:spChg>
      </pc:sldChg>
      <pc:sldChg chg="addSp modSp new mod ord">
        <pc:chgData name="Nazmin Malik (2242813)" userId="f4fbc12c-d384-4d2e-a19b-64127d1ff215" providerId="ADAL" clId="{DC5F3CC0-6CD2-3D8C-9F16-5C887E279CE3}" dt="2026-10-09T18:26:42.865" v="437" actId="255"/>
        <pc:sldMkLst>
          <pc:docMk/>
          <pc:sldMk cId="2375670194" sldId="258"/>
        </pc:sldMkLst>
        <pc:spChg chg="add mod">
          <ac:chgData name="Nazmin Malik (2242813)" userId="f4fbc12c-d384-4d2e-a19b-64127d1ff215" providerId="ADAL" clId="{DC5F3CC0-6CD2-3D8C-9F16-5C887E279CE3}" dt="2026-10-09T18:26:42.865" v="437" actId="255"/>
          <ac:spMkLst>
            <pc:docMk/>
            <pc:sldMk cId="2375670194" sldId="258"/>
            <ac:spMk id="3" creationId="{C2883D38-FDC8-1C79-9D2F-4B079D31315E}"/>
          </ac:spMkLst>
        </pc:spChg>
        <pc:picChg chg="add mod">
          <ac:chgData name="Nazmin Malik (2242813)" userId="f4fbc12c-d384-4d2e-a19b-64127d1ff215" providerId="ADAL" clId="{DC5F3CC0-6CD2-3D8C-9F16-5C887E279CE3}" dt="2026-10-09T18:24:23.012" v="305" actId="1076"/>
          <ac:picMkLst>
            <pc:docMk/>
            <pc:sldMk cId="2375670194" sldId="258"/>
            <ac:picMk id="2" creationId="{31C5CC31-FA75-4A2D-F7BE-9460A2804E32}"/>
          </ac:picMkLst>
        </pc:picChg>
      </pc:sldChg>
    </pc:docChg>
  </pc:docChgLst>
  <pc:docChgLst>
    <pc:chgData name="Nazmin Malik (2242813)" userId="S::2242813@student.uwtsd.ac.uk::f4fbc12c-d384-4d2e-a19b-64127d1ff215" providerId="AD" clId="Web-{00000000-0000-0000-0000-000000000000}"/>
    <pc:docChg chg="mod modSld modMainMaster setSldSz">
      <pc:chgData name="Nazmin Malik (2242813)" userId="S::2242813@student.uwtsd.ac.uk::f4fbc12c-d384-4d2e-a19b-64127d1ff215" providerId="AD" clId="Web-{00000000-0000-0000-0000-000000000000}" dt="2026-10-09T18:35:34.266" v="330" actId="20577"/>
      <pc:docMkLst>
        <pc:docMk/>
      </pc:docMkLst>
      <pc:sldChg chg="delSp modSp">
        <pc:chgData name="Nazmin Malik (2242813)" userId="S::2242813@student.uwtsd.ac.uk::f4fbc12c-d384-4d2e-a19b-64127d1ff215" providerId="AD" clId="Web-{00000000-0000-0000-0000-000000000000}" dt="2026-10-09T18:21:38.954" v="128" actId="20577"/>
        <pc:sldMkLst>
          <pc:docMk/>
          <pc:sldMk cId="0" sldId="256"/>
        </pc:sldMkLst>
        <pc:spChg chg="mod">
          <ac:chgData name="Nazmin Malik (2242813)" userId="S::2242813@student.uwtsd.ac.uk::f4fbc12c-d384-4d2e-a19b-64127d1ff215" providerId="AD" clId="Web-{00000000-0000-0000-0000-000000000000}" dt="2026-10-09T14:48:42.105" v="32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46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51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7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7:52.947" v="31" actId="20577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2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8:21:38.954" v="128" actId="20577"/>
          <ac:spMkLst>
            <pc:docMk/>
            <pc:sldMk cId="0" sldId="256"/>
            <ac:spMk id="13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5:38:02.639" v="62" actId="14100"/>
          <ac:spMkLst>
            <pc:docMk/>
            <pc:sldMk cId="0" sldId="256"/>
            <ac:spMk id="140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47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50:26.438" v="33" actId="1076"/>
          <ac:spMkLst>
            <pc:docMk/>
            <pc:sldMk cId="0" sldId="256"/>
            <ac:spMk id="15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4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5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59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6"/>
            <ac:spMk id="16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5:56.567" v="23" actId="20577"/>
          <ac:spMkLst>
            <pc:docMk/>
            <pc:sldMk cId="0" sldId="256"/>
            <ac:spMk id="167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2:26.761" v="5"/>
          <ac:spMkLst>
            <pc:docMk/>
            <pc:sldMk cId="0" sldId="256"/>
            <ac:spMk id="168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3:39.842" v="12" actId="20577"/>
          <ac:spMkLst>
            <pc:docMk/>
            <pc:sldMk cId="0" sldId="256"/>
            <ac:spMk id="169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44:00.281" v="14" actId="14100"/>
          <ac:spMkLst>
            <pc:docMk/>
            <pc:sldMk cId="0" sldId="256"/>
            <ac:spMk id="170" creationId="{00000000-0000-0000-0000-000000000000}"/>
          </ac:spMkLst>
        </pc:spChg>
        <pc:grpChg chg="mod">
          <ac:chgData name="Nazmin Malik (2242813)" userId="S::2242813@student.uwtsd.ac.uk::f4fbc12c-d384-4d2e-a19b-64127d1ff215" providerId="AD" clId="Web-{00000000-0000-0000-0000-000000000000}" dt="2026-10-09T18:12:27.486" v="119" actId="14100"/>
          <ac:grpSpMkLst>
            <pc:docMk/>
            <pc:sldMk cId="0" sldId="256"/>
            <ac:grpSpMk id="73" creationId="{00000000-0000-0000-0000-000000000000}"/>
          </ac:grpSpMkLst>
        </pc:grpChg>
        <pc:grpChg chg="mod">
          <ac:chgData name="Nazmin Malik (2242813)" userId="S::2242813@student.uwtsd.ac.uk::f4fbc12c-d384-4d2e-a19b-64127d1ff215" providerId="AD" clId="Web-{00000000-0000-0000-0000-000000000000}" dt="2026-10-09T18:13:40.959" v="122" actId="1076"/>
          <ac:grpSpMkLst>
            <pc:docMk/>
            <pc:sldMk cId="0" sldId="256"/>
            <ac:grpSpMk id="80" creationId="{00000000-0000-0000-0000-000000000000}"/>
          </ac:grpSpMkLst>
        </pc:grpChg>
        <pc:grpChg chg="mod">
          <ac:chgData name="Nazmin Malik (2242813)" userId="S::2242813@student.uwtsd.ac.uk::f4fbc12c-d384-4d2e-a19b-64127d1ff215" providerId="AD" clId="Web-{00000000-0000-0000-0000-000000000000}" dt="2026-10-09T14:03:07.970" v="1" actId="1076"/>
          <ac:grpSpMkLst>
            <pc:docMk/>
            <pc:sldMk cId="0" sldId="256"/>
            <ac:grpSpMk id="104" creationId="{00000000-0000-0000-0000-000000000000}"/>
          </ac:grpSpMkLst>
        </pc:grpChg>
      </pc:sldChg>
      <pc:sldChg chg="modSp">
        <pc:chgData name="Nazmin Malik (2242813)" userId="S::2242813@student.uwtsd.ac.uk::f4fbc12c-d384-4d2e-a19b-64127d1ff215" providerId="AD" clId="Web-{00000000-0000-0000-0000-000000000000}" dt="2026-10-09T18:11:04.257" v="116" actId="1076"/>
        <pc:sldMkLst>
          <pc:docMk/>
          <pc:sldMk cId="0" sldId="257"/>
        </pc:sldMkLst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k cId="0" sldId="257"/>
            <ac:spMk id="18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8:11:04.257" v="116" actId="1076"/>
          <ac:spMkLst>
            <pc:docMk/>
            <pc:sldMk cId="0" sldId="257"/>
            <ac:spMk id="20" creationId="{0C024349-4E56-2841-1DB7-19E804399A4B}"/>
          </ac:spMkLst>
        </pc:spChg>
      </pc:sldChg>
      <pc:sldChg chg="modSp">
        <pc:chgData name="Nazmin Malik (2242813)" userId="S::2242813@student.uwtsd.ac.uk::f4fbc12c-d384-4d2e-a19b-64127d1ff215" providerId="AD" clId="Web-{00000000-0000-0000-0000-000000000000}" dt="2026-10-09T18:35:34.266" v="330" actId="20577"/>
        <pc:sldMkLst>
          <pc:docMk/>
          <pc:sldMk cId="2375670194" sldId="258"/>
        </pc:sldMkLst>
        <pc:spChg chg="mod">
          <ac:chgData name="Nazmin Malik (2242813)" userId="S::2242813@student.uwtsd.ac.uk::f4fbc12c-d384-4d2e-a19b-64127d1ff215" providerId="AD" clId="Web-{00000000-0000-0000-0000-000000000000}" dt="2026-10-09T18:35:34.266" v="330" actId="20577"/>
          <ac:spMkLst>
            <pc:docMk/>
            <pc:sldMk cId="2375670194" sldId="258"/>
            <ac:spMk id="3" creationId="{C2883D38-FDC8-1C79-9D2F-4B079D31315E}"/>
          </ac:spMkLst>
        </pc:spChg>
      </pc:sldChg>
      <pc:sldMasterChg chg="modSp modSldLayout">
        <pc:chgData name="Nazmin Malik (2242813)" userId="S::2242813@student.uwtsd.ac.uk::f4fbc12c-d384-4d2e-a19b-64127d1ff215" providerId="AD" clId="Web-{00000000-0000-0000-0000-000000000000}" dt="2026-10-09T14:04:34.852" v="2"/>
        <pc:sldMasterMkLst>
          <pc:docMk/>
          <pc:sldMasterMk cId="0" sldId="2147483648"/>
        </pc:sldMasterMkLst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2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3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4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5" creationId="{00000000-0000-0000-0000-000000000000}"/>
          </ac:spMkLst>
        </pc:spChg>
        <pc:spChg chg="mod">
          <ac:chgData name="Nazmin Malik (2242813)" userId="S::2242813@student.uwtsd.ac.uk::f4fbc12c-d384-4d2e-a19b-64127d1ff215" providerId="AD" clId="Web-{00000000-0000-0000-0000-000000000000}" dt="2026-10-09T14:04:34.852" v="2"/>
          <ac:spMkLst>
            <pc:docMk/>
            <pc:sldMasterMk cId="0" sldId="2147483648"/>
            <ac:spMk id="6" creationId="{00000000-0000-0000-0000-000000000000}"/>
          </ac:spMkLst>
        </pc:sp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49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49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49"/>
              <ac:spMk id="3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1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1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1"/>
              <ac:spMk id="3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2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2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2"/>
              <ac:spMk id="4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3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4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5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3"/>
              <ac:spMk id="6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6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6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6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6"/>
              <ac:spMk id="4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7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7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7"/>
              <ac:spMk id="3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7"/>
              <ac:spMk id="4" creationId="{00000000-0000-0000-0000-000000000000}"/>
            </ac:spMkLst>
          </pc:spChg>
        </pc:sldLayoutChg>
        <pc:sldLayoutChg chg="modSp">
          <pc:chgData name="Nazmin Malik (2242813)" userId="S::2242813@student.uwtsd.ac.uk::f4fbc12c-d384-4d2e-a19b-64127d1ff215" providerId="AD" clId="Web-{00000000-0000-0000-0000-000000000000}" dt="2026-10-09T14:04:34.852" v="2"/>
          <pc:sldLayoutMkLst>
            <pc:docMk/>
            <pc:sldMasterMk cId="0" sldId="2147483648"/>
            <pc:sldLayoutMk cId="0" sldId="2147483659"/>
          </pc:sldLayoutMkLst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9"/>
              <ac:spMk id="2" creationId="{00000000-0000-0000-0000-000000000000}"/>
            </ac:spMkLst>
          </pc:spChg>
          <pc:spChg chg="mod">
            <ac:chgData name="Nazmin Malik (2242813)" userId="S::2242813@student.uwtsd.ac.uk::f4fbc12c-d384-4d2e-a19b-64127d1ff215" providerId="AD" clId="Web-{00000000-0000-0000-0000-000000000000}" dt="2026-10-09T14:04:34.852" v="2"/>
            <ac:spMkLst>
              <pc:docMk/>
              <pc:sldMasterMk cId="0" sldId="2147483648"/>
              <pc:sldLayoutMk cId="0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512" y="2129160"/>
            <a:ext cx="7769134" cy="1469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023" y="3883892"/>
            <a:ext cx="6398111" cy="175155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69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38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07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77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46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15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54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010" y="4404284"/>
            <a:ext cx="7769134" cy="1361266"/>
          </a:xfrm>
        </p:spPr>
        <p:txBody>
          <a:bodyPr anchor="t"/>
          <a:lstStyle>
            <a:lvl1pPr algn="l">
              <a:defRPr sz="3998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010" y="2904987"/>
            <a:ext cx="7769134" cy="1499296"/>
          </a:xfrm>
        </p:spPr>
        <p:txBody>
          <a:bodyPr anchor="b"/>
          <a:lstStyle>
            <a:lvl1pPr marL="0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1pPr>
            <a:lvl2pPr marL="4569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2pPr>
            <a:lvl3pPr marL="913851" indent="0">
              <a:buNone/>
              <a:defRPr sz="1599">
                <a:solidFill>
                  <a:schemeClr val="tx1">
                    <a:tint val="75000"/>
                  </a:schemeClr>
                </a:solidFill>
              </a:defRPr>
            </a:lvl3pPr>
            <a:lvl4pPr marL="1370777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4pPr>
            <a:lvl5pPr marL="1827703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5pPr>
            <a:lvl6pPr marL="2284628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6pPr>
            <a:lvl7pPr marL="2741554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7pPr>
            <a:lvl8pPr marL="3198480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8pPr>
            <a:lvl9pPr marL="3655405" indent="0">
              <a:buNone/>
              <a:defRPr sz="139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008" y="1599250"/>
            <a:ext cx="4036903" cy="4523275"/>
          </a:xfrm>
        </p:spPr>
        <p:txBody>
          <a:bodyPr/>
          <a:lstStyle>
            <a:lvl1pPr>
              <a:defRPr sz="2798"/>
            </a:lvl1pPr>
            <a:lvl2pPr>
              <a:defRPr sz="2399"/>
            </a:lvl2pPr>
            <a:lvl3pPr>
              <a:defRPr sz="1999"/>
            </a:lvl3pPr>
            <a:lvl4pPr>
              <a:defRPr sz="1799"/>
            </a:lvl4pPr>
            <a:lvl5pPr>
              <a:defRPr sz="1799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247" y="1599250"/>
            <a:ext cx="4036903" cy="4523275"/>
          </a:xfrm>
        </p:spPr>
        <p:txBody>
          <a:bodyPr/>
          <a:lstStyle>
            <a:lvl1pPr>
              <a:defRPr sz="2798"/>
            </a:lvl1pPr>
            <a:lvl2pPr>
              <a:defRPr sz="2399"/>
            </a:lvl2pPr>
            <a:lvl3pPr>
              <a:defRPr sz="1999"/>
            </a:lvl3pPr>
            <a:lvl4pPr>
              <a:defRPr sz="1799"/>
            </a:lvl4pPr>
            <a:lvl5pPr>
              <a:defRPr sz="1799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008" y="1534201"/>
            <a:ext cx="4038490" cy="63938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6926" indent="0">
              <a:buNone/>
              <a:defRPr sz="1999" b="1"/>
            </a:lvl2pPr>
            <a:lvl3pPr marL="913851" indent="0">
              <a:buNone/>
              <a:defRPr sz="1799" b="1"/>
            </a:lvl3pPr>
            <a:lvl4pPr marL="1370777" indent="0">
              <a:buNone/>
              <a:defRPr sz="1599" b="1"/>
            </a:lvl4pPr>
            <a:lvl5pPr marL="1827703" indent="0">
              <a:buNone/>
              <a:defRPr sz="1599" b="1"/>
            </a:lvl5pPr>
            <a:lvl6pPr marL="2284628" indent="0">
              <a:buNone/>
              <a:defRPr sz="1599" b="1"/>
            </a:lvl6pPr>
            <a:lvl7pPr marL="2741554" indent="0">
              <a:buNone/>
              <a:defRPr sz="1599" b="1"/>
            </a:lvl7pPr>
            <a:lvl8pPr marL="3198480" indent="0">
              <a:buNone/>
              <a:defRPr sz="1599" b="1"/>
            </a:lvl8pPr>
            <a:lvl9pPr marL="3655405" indent="0">
              <a:buNone/>
              <a:defRPr sz="159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008" y="2173583"/>
            <a:ext cx="4038490" cy="3948942"/>
          </a:xfrm>
        </p:spPr>
        <p:txBody>
          <a:bodyPr/>
          <a:lstStyle>
            <a:lvl1pPr>
              <a:defRPr sz="2399"/>
            </a:lvl1pPr>
            <a:lvl2pPr>
              <a:defRPr sz="1999"/>
            </a:lvl2pPr>
            <a:lvl3pPr>
              <a:defRPr sz="1799"/>
            </a:lvl3pPr>
            <a:lvl4pPr>
              <a:defRPr sz="1599"/>
            </a:lvl4pPr>
            <a:lvl5pPr>
              <a:defRPr sz="1599"/>
            </a:lvl5pPr>
            <a:lvl6pPr>
              <a:defRPr sz="1599"/>
            </a:lvl6pPr>
            <a:lvl7pPr>
              <a:defRPr sz="1599"/>
            </a:lvl7pPr>
            <a:lvl8pPr>
              <a:defRPr sz="1599"/>
            </a:lvl8pPr>
            <a:lvl9pPr>
              <a:defRPr sz="15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074" y="1534201"/>
            <a:ext cx="4040077" cy="63938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6926" indent="0">
              <a:buNone/>
              <a:defRPr sz="1999" b="1"/>
            </a:lvl2pPr>
            <a:lvl3pPr marL="913851" indent="0">
              <a:buNone/>
              <a:defRPr sz="1799" b="1"/>
            </a:lvl3pPr>
            <a:lvl4pPr marL="1370777" indent="0">
              <a:buNone/>
              <a:defRPr sz="1599" b="1"/>
            </a:lvl4pPr>
            <a:lvl5pPr marL="1827703" indent="0">
              <a:buNone/>
              <a:defRPr sz="1599" b="1"/>
            </a:lvl5pPr>
            <a:lvl6pPr marL="2284628" indent="0">
              <a:buNone/>
              <a:defRPr sz="1599" b="1"/>
            </a:lvl6pPr>
            <a:lvl7pPr marL="2741554" indent="0">
              <a:buNone/>
              <a:defRPr sz="1599" b="1"/>
            </a:lvl7pPr>
            <a:lvl8pPr marL="3198480" indent="0">
              <a:buNone/>
              <a:defRPr sz="1599" b="1"/>
            </a:lvl8pPr>
            <a:lvl9pPr marL="3655405" indent="0">
              <a:buNone/>
              <a:defRPr sz="159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074" y="2173583"/>
            <a:ext cx="4040077" cy="3948942"/>
          </a:xfrm>
        </p:spPr>
        <p:txBody>
          <a:bodyPr/>
          <a:lstStyle>
            <a:lvl1pPr>
              <a:defRPr sz="2399"/>
            </a:lvl1pPr>
            <a:lvl2pPr>
              <a:defRPr sz="1999"/>
            </a:lvl2pPr>
            <a:lvl3pPr>
              <a:defRPr sz="1799"/>
            </a:lvl3pPr>
            <a:lvl4pPr>
              <a:defRPr sz="1599"/>
            </a:lvl4pPr>
            <a:lvl5pPr>
              <a:defRPr sz="1599"/>
            </a:lvl5pPr>
            <a:lvl6pPr>
              <a:defRPr sz="1599"/>
            </a:lvl6pPr>
            <a:lvl7pPr>
              <a:defRPr sz="1599"/>
            </a:lvl7pPr>
            <a:lvl8pPr>
              <a:defRPr sz="1599"/>
            </a:lvl8pPr>
            <a:lvl9pPr>
              <a:defRPr sz="15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08" y="272888"/>
            <a:ext cx="3007049" cy="1161360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3548" y="272888"/>
            <a:ext cx="5109602" cy="5849637"/>
          </a:xfrm>
        </p:spPr>
        <p:txBody>
          <a:bodyPr/>
          <a:lstStyle>
            <a:lvl1pPr>
              <a:defRPr sz="3198"/>
            </a:lvl1pPr>
            <a:lvl2pPr>
              <a:defRPr sz="2798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008" y="1434248"/>
            <a:ext cx="3007049" cy="4688277"/>
          </a:xfrm>
        </p:spPr>
        <p:txBody>
          <a:bodyPr/>
          <a:lstStyle>
            <a:lvl1pPr marL="0" indent="0">
              <a:buNone/>
              <a:defRPr sz="1399"/>
            </a:lvl1pPr>
            <a:lvl2pPr marL="456926" indent="0">
              <a:buNone/>
              <a:defRPr sz="1199"/>
            </a:lvl2pPr>
            <a:lvl3pPr marL="913851" indent="0">
              <a:buNone/>
              <a:defRPr sz="999"/>
            </a:lvl3pPr>
            <a:lvl4pPr marL="1370777" indent="0">
              <a:buNone/>
              <a:defRPr sz="899"/>
            </a:lvl4pPr>
            <a:lvl5pPr marL="1827703" indent="0">
              <a:buNone/>
              <a:defRPr sz="899"/>
            </a:lvl5pPr>
            <a:lvl6pPr marL="2284628" indent="0">
              <a:buNone/>
              <a:defRPr sz="899"/>
            </a:lvl6pPr>
            <a:lvl7pPr marL="2741554" indent="0">
              <a:buNone/>
              <a:defRPr sz="899"/>
            </a:lvl7pPr>
            <a:lvl8pPr marL="3198480" indent="0">
              <a:buNone/>
              <a:defRPr sz="899"/>
            </a:lvl8pPr>
            <a:lvl9pPr marL="3655405" indent="0">
              <a:buNone/>
              <a:defRPr sz="89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1535" y="4797750"/>
            <a:ext cx="5484095" cy="566401"/>
          </a:xfrm>
        </p:spPr>
        <p:txBody>
          <a:bodyPr anchor="b"/>
          <a:lstStyle>
            <a:lvl1pPr algn="l">
              <a:defRPr sz="1999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1535" y="612411"/>
            <a:ext cx="5484095" cy="4112357"/>
          </a:xfrm>
        </p:spPr>
        <p:txBody>
          <a:bodyPr/>
          <a:lstStyle>
            <a:lvl1pPr marL="0" indent="0">
              <a:buNone/>
              <a:defRPr sz="3198"/>
            </a:lvl1pPr>
            <a:lvl2pPr marL="456926" indent="0">
              <a:buNone/>
              <a:defRPr sz="2798"/>
            </a:lvl2pPr>
            <a:lvl3pPr marL="913851" indent="0">
              <a:buNone/>
              <a:defRPr sz="2399"/>
            </a:lvl3pPr>
            <a:lvl4pPr marL="1370777" indent="0">
              <a:buNone/>
              <a:defRPr sz="1999"/>
            </a:lvl4pPr>
            <a:lvl5pPr marL="1827703" indent="0">
              <a:buNone/>
              <a:defRPr sz="1999"/>
            </a:lvl5pPr>
            <a:lvl6pPr marL="2284628" indent="0">
              <a:buNone/>
              <a:defRPr sz="1999"/>
            </a:lvl6pPr>
            <a:lvl7pPr marL="2741554" indent="0">
              <a:buNone/>
              <a:defRPr sz="1999"/>
            </a:lvl7pPr>
            <a:lvl8pPr marL="3198480" indent="0">
              <a:buNone/>
              <a:defRPr sz="1999"/>
            </a:lvl8pPr>
            <a:lvl9pPr marL="3655405" indent="0">
              <a:buNone/>
              <a:defRPr sz="1999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1535" y="5364151"/>
            <a:ext cx="5484095" cy="804384"/>
          </a:xfrm>
        </p:spPr>
        <p:txBody>
          <a:bodyPr/>
          <a:lstStyle>
            <a:lvl1pPr marL="0" indent="0">
              <a:buNone/>
              <a:defRPr sz="1399"/>
            </a:lvl1pPr>
            <a:lvl2pPr marL="456926" indent="0">
              <a:buNone/>
              <a:defRPr sz="1199"/>
            </a:lvl2pPr>
            <a:lvl3pPr marL="913851" indent="0">
              <a:buNone/>
              <a:defRPr sz="999"/>
            </a:lvl3pPr>
            <a:lvl4pPr marL="1370777" indent="0">
              <a:buNone/>
              <a:defRPr sz="899"/>
            </a:lvl4pPr>
            <a:lvl5pPr marL="1827703" indent="0">
              <a:buNone/>
              <a:defRPr sz="899"/>
            </a:lvl5pPr>
            <a:lvl6pPr marL="2284628" indent="0">
              <a:buNone/>
              <a:defRPr sz="899"/>
            </a:lvl6pPr>
            <a:lvl7pPr marL="2741554" indent="0">
              <a:buNone/>
              <a:defRPr sz="899"/>
            </a:lvl7pPr>
            <a:lvl8pPr marL="3198480" indent="0">
              <a:buNone/>
              <a:defRPr sz="899"/>
            </a:lvl8pPr>
            <a:lvl9pPr marL="3655405" indent="0">
              <a:buNone/>
              <a:defRPr sz="89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614" y="274476"/>
            <a:ext cx="2056536" cy="58480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008" y="274476"/>
            <a:ext cx="6017271" cy="58480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008" y="274475"/>
            <a:ext cx="8226142" cy="1142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008" y="1599250"/>
            <a:ext cx="8226142" cy="45232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008" y="6352576"/>
            <a:ext cx="2132704" cy="364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2887" y="6352576"/>
            <a:ext cx="2894383" cy="364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0446" y="6352576"/>
            <a:ext cx="2132704" cy="364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 /><Relationship Id="rId13" Type="http://schemas.openxmlformats.org/officeDocument/2006/relationships/image" Target="../media/image13.jpeg" /><Relationship Id="rId18" Type="http://schemas.openxmlformats.org/officeDocument/2006/relationships/image" Target="../media/image18.png" /><Relationship Id="rId3" Type="http://schemas.openxmlformats.org/officeDocument/2006/relationships/image" Target="../media/image3.svg" /><Relationship Id="rId21" Type="http://schemas.openxmlformats.org/officeDocument/2006/relationships/image" Target="../media/image21.jpeg" /><Relationship Id="rId7" Type="http://schemas.openxmlformats.org/officeDocument/2006/relationships/image" Target="../media/image7.svg" /><Relationship Id="rId12" Type="http://schemas.openxmlformats.org/officeDocument/2006/relationships/image" Target="../media/image12.svg" /><Relationship Id="rId17" Type="http://schemas.openxmlformats.org/officeDocument/2006/relationships/image" Target="../media/image17.png" /><Relationship Id="rId2" Type="http://schemas.openxmlformats.org/officeDocument/2006/relationships/image" Target="../media/image2.svg" /><Relationship Id="rId16" Type="http://schemas.openxmlformats.org/officeDocument/2006/relationships/image" Target="../media/image16.svg" /><Relationship Id="rId20" Type="http://schemas.openxmlformats.org/officeDocument/2006/relationships/image" Target="../media/image20.jpe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6.svg" /><Relationship Id="rId11" Type="http://schemas.openxmlformats.org/officeDocument/2006/relationships/image" Target="../media/image11.svg" /><Relationship Id="rId24" Type="http://schemas.openxmlformats.org/officeDocument/2006/relationships/image" Target="../media/image24.png" /><Relationship Id="rId5" Type="http://schemas.openxmlformats.org/officeDocument/2006/relationships/image" Target="../media/image5.png" /><Relationship Id="rId15" Type="http://schemas.openxmlformats.org/officeDocument/2006/relationships/image" Target="../media/image15.jpeg" /><Relationship Id="rId23" Type="http://schemas.openxmlformats.org/officeDocument/2006/relationships/image" Target="../media/image23.png" /><Relationship Id="rId10" Type="http://schemas.openxmlformats.org/officeDocument/2006/relationships/image" Target="../media/image10.svg" /><Relationship Id="rId19" Type="http://schemas.openxmlformats.org/officeDocument/2006/relationships/image" Target="../media/image19.svg" /><Relationship Id="rId4" Type="http://schemas.openxmlformats.org/officeDocument/2006/relationships/image" Target="../media/image4.png" /><Relationship Id="rId9" Type="http://schemas.openxmlformats.org/officeDocument/2006/relationships/image" Target="../media/image9.png" /><Relationship Id="rId14" Type="http://schemas.openxmlformats.org/officeDocument/2006/relationships/image" Target="../media/image14.jpeg" /><Relationship Id="rId22" Type="http://schemas.openxmlformats.org/officeDocument/2006/relationships/image" Target="../media/image22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heartjnl-2022-321231" TargetMode="External" /><Relationship Id="rId13" Type="http://schemas.openxmlformats.org/officeDocument/2006/relationships/hyperlink" Target="https://doi.org/10.1016/j.atherosclerosis.2023.117437" TargetMode="External" /><Relationship Id="rId3" Type="http://schemas.openxmlformats.org/officeDocument/2006/relationships/hyperlink" Target="https://doi.org/10.1136/bmj.j2099" TargetMode="External" /><Relationship Id="rId7" Type="http://schemas.openxmlformats.org/officeDocument/2006/relationships/hyperlink" Target="https://www.england.nhs.uk/about/equality/equality-hub/national-healthcare-inequalities-improvement-programme/core20plus5/" TargetMode="External" /><Relationship Id="rId12" Type="http://schemas.openxmlformats.org/officeDocument/2006/relationships/hyperlink" Target="https://doi.org/10.1080/14779072.2023.2187780" TargetMode="External" /><Relationship Id="rId2" Type="http://schemas.openxmlformats.org/officeDocument/2006/relationships/hyperlink" Target="https://www.canva.com/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doi.org/10.1093/eurheartj/ehac361" TargetMode="External" /><Relationship Id="rId11" Type="http://schemas.openxmlformats.org/officeDocument/2006/relationships/hyperlink" Target="https://doi.org/10.1016/j.numecd.2022.08.002" TargetMode="External" /><Relationship Id="rId5" Type="http://schemas.openxmlformats.org/officeDocument/2006/relationships/hyperlink" Target="https://doi.org/10.1161/JAHA.125.042361" TargetMode="External" /><Relationship Id="rId10" Type="http://schemas.openxmlformats.org/officeDocument/2006/relationships/hyperlink" Target="https://doi.org/10.1161/CIRCULATIONAHA.120.052430" TargetMode="External" /><Relationship Id="rId4" Type="http://schemas.openxmlformats.org/officeDocument/2006/relationships/hyperlink" Target="https://doi.org/10.1186/s12916-022-02337-w" TargetMode="External" /><Relationship Id="rId9" Type="http://schemas.openxmlformats.org/officeDocument/2006/relationships/hyperlink" Target="https://doi.org/10.1161/ATVBAHA.120.315291" TargetMode="External" /><Relationship Id="rId14" Type="http://schemas.openxmlformats.org/officeDocument/2006/relationships/hyperlink" Target="https://www.who.int/news-room/fact-sheets/detail/cardiovascular-diseases-(cvds)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1C5CC31-FA75-4A2D-F7BE-9460A2804E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352" y="501784"/>
            <a:ext cx="10071100" cy="52873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883D38-FDC8-1C79-9D2F-4B079D31315E}"/>
              </a:ext>
            </a:extLst>
          </p:cNvPr>
          <p:cNvSpPr txBox="1"/>
          <p:nvPr/>
        </p:nvSpPr>
        <p:spPr>
          <a:xfrm>
            <a:off x="2627859" y="6271970"/>
            <a:ext cx="10092246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Nazmin Malik </a:t>
            </a:r>
          </a:p>
          <a:p>
            <a:endParaRPr lang="en-GB" sz="2000">
              <a:latin typeface="Arial"/>
              <a:cs typeface="Arial"/>
            </a:endParaRPr>
          </a:p>
          <a:p>
            <a:pPr algn="l"/>
            <a:r>
              <a:rPr lang="en-GB" sz="2000" b="1">
                <a:latin typeface="Arial"/>
                <a:cs typeface="Arial"/>
              </a:rPr>
              <a:t>Student no: </a:t>
            </a:r>
            <a:r>
              <a:rPr lang="en-GB" sz="2000">
                <a:latin typeface="Arial"/>
                <a:cs typeface="Arial"/>
              </a:rPr>
              <a:t>2242813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Module Code: </a:t>
            </a:r>
            <a:r>
              <a:rPr lang="en-GB" sz="2000">
                <a:latin typeface="Arial"/>
                <a:cs typeface="Arial"/>
              </a:rPr>
              <a:t>LCHS7008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Module:</a:t>
            </a:r>
            <a:r>
              <a:rPr lang="en-GB" sz="2000">
                <a:latin typeface="Arial"/>
                <a:cs typeface="Arial"/>
              </a:rPr>
              <a:t> Practise Based Research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Assignment Title: </a:t>
            </a:r>
            <a:r>
              <a:rPr lang="en-GB" sz="2000">
                <a:latin typeface="Arial"/>
                <a:cs typeface="Arial"/>
              </a:rPr>
              <a:t> Poster Presentation,: Exploration of Novel Risk Factors For Cardiovascular Disease Among South Asian Adults living in The UK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Lecturer: </a:t>
            </a:r>
            <a:r>
              <a:rPr lang="en-GB" sz="2000">
                <a:latin typeface="Arial"/>
                <a:cs typeface="Arial"/>
              </a:rPr>
              <a:t>DR Junaid Shaikh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670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9198" y="2164000"/>
            <a:ext cx="3211817" cy="3211817"/>
          </a:xfrm>
          <a:custGeom>
            <a:avLst/>
            <a:gdLst/>
            <a:ahLst/>
            <a:cxnLst/>
            <a:rect l="l" t="t" r="r" b="b"/>
            <a:pathLst>
              <a:path w="3213725" h="3213725">
                <a:moveTo>
                  <a:pt x="0" y="0"/>
                </a:moveTo>
                <a:lnTo>
                  <a:pt x="3213725" y="0"/>
                </a:lnTo>
                <a:lnTo>
                  <a:pt x="3213725" y="3213725"/>
                </a:lnTo>
                <a:lnTo>
                  <a:pt x="0" y="32137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79198" y="1957114"/>
            <a:ext cx="14799856" cy="0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3418093" y="6381512"/>
            <a:ext cx="5904271" cy="0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flipV="1">
            <a:off x="3481720" y="1980394"/>
            <a:ext cx="0" cy="4436436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flipV="1">
            <a:off x="8235498" y="1932907"/>
            <a:ext cx="0" cy="4436436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0" name="Group 10"/>
          <p:cNvGrpSpPr/>
          <p:nvPr/>
        </p:nvGrpSpPr>
        <p:grpSpPr>
          <a:xfrm>
            <a:off x="408116" y="9536014"/>
            <a:ext cx="5376771" cy="1107700"/>
            <a:chOff x="0" y="0"/>
            <a:chExt cx="7173289" cy="1779521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7173289" cy="1779521"/>
              <a:chOff x="0" y="0"/>
              <a:chExt cx="59343299" cy="14721653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59343299" cy="14721653"/>
              </a:xfrm>
              <a:custGeom>
                <a:avLst/>
                <a:gdLst/>
                <a:ahLst/>
                <a:cxnLst/>
                <a:rect l="l" t="t" r="r" b="b"/>
                <a:pathLst>
                  <a:path w="59343299" h="14721653">
                    <a:moveTo>
                      <a:pt x="58858156" y="0"/>
                    </a:moveTo>
                    <a:lnTo>
                      <a:pt x="482600" y="0"/>
                    </a:lnTo>
                    <a:lnTo>
                      <a:pt x="0" y="482600"/>
                    </a:lnTo>
                    <a:lnTo>
                      <a:pt x="0" y="14239053"/>
                    </a:lnTo>
                    <a:lnTo>
                      <a:pt x="482600" y="14721653"/>
                    </a:lnTo>
                    <a:lnTo>
                      <a:pt x="58860699" y="14721653"/>
                    </a:lnTo>
                    <a:lnTo>
                      <a:pt x="59343299" y="14239053"/>
                    </a:lnTo>
                    <a:lnTo>
                      <a:pt x="59343299" y="482600"/>
                    </a:lnTo>
                    <a:lnTo>
                      <a:pt x="58858156" y="0"/>
                    </a:lnTo>
                    <a:close/>
                    <a:moveTo>
                      <a:pt x="59228999" y="14190793"/>
                    </a:moveTo>
                    <a:lnTo>
                      <a:pt x="58812435" y="14607353"/>
                    </a:lnTo>
                    <a:lnTo>
                      <a:pt x="528320" y="14607353"/>
                    </a:lnTo>
                    <a:lnTo>
                      <a:pt x="111760" y="14190793"/>
                    </a:lnTo>
                    <a:lnTo>
                      <a:pt x="111760" y="528320"/>
                    </a:lnTo>
                    <a:lnTo>
                      <a:pt x="528320" y="111760"/>
                    </a:lnTo>
                    <a:lnTo>
                      <a:pt x="58812435" y="111760"/>
                    </a:lnTo>
                    <a:lnTo>
                      <a:pt x="59228999" y="528320"/>
                    </a:lnTo>
                    <a:lnTo>
                      <a:pt x="59228999" y="14190793"/>
                    </a:lnTo>
                    <a:close/>
                  </a:path>
                </a:pathLst>
              </a:custGeom>
              <a:solidFill>
                <a:srgbClr val="B81111"/>
              </a:solid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1704595" y="100132"/>
              <a:ext cx="4101806" cy="3109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959"/>
                </a:lnSpc>
                <a:spcBef>
                  <a:spcPct val="0"/>
                </a:spcBef>
              </a:pPr>
              <a:r>
                <a:rPr lang="en-US" sz="1399" b="1">
                  <a:solidFill>
                    <a:srgbClr val="121212"/>
                  </a:solidFill>
                  <a:latin typeface="Arial" panose="020B0604020202020204" pitchFamily="34" charset="0"/>
                  <a:ea typeface="Poppins Semi-Bold"/>
                  <a:cs typeface="Arial" panose="020B0604020202020204" pitchFamily="34" charset="0"/>
                  <a:sym typeface="Poppins Semi-Bold"/>
                </a:rPr>
                <a:t>CONCLUSION 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75356" y="407372"/>
              <a:ext cx="6258155" cy="10369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679"/>
                </a:lnSpc>
              </a:pPr>
              <a:r>
                <a:rPr lang="en-US" sz="1399" dirty="0">
                  <a:solidFill>
                    <a:srgbClr val="121212"/>
                  </a:solidFill>
                  <a:latin typeface="Arial" panose="020B0604020202020204" pitchFamily="34" charset="0"/>
                  <a:ea typeface="Poppins Italics"/>
                  <a:cs typeface="Arial" panose="020B0604020202020204" pitchFamily="34" charset="0"/>
                  <a:sym typeface="Poppins Italics"/>
                </a:rPr>
                <a:t>Understanding novel risk factors could support earlier prevention and help reduce cardiovascular health inequalities among South Asian communities in the UK</a:t>
              </a:r>
              <a:r>
                <a:rPr lang="en-GB" sz="1399" dirty="0">
                  <a:solidFill>
                    <a:srgbClr val="121212"/>
                  </a:solidFill>
                  <a:latin typeface="Arial" panose="020B0604020202020204" pitchFamily="34" charset="0"/>
                  <a:ea typeface="Poppins Italics"/>
                  <a:cs typeface="Arial" panose="020B0604020202020204" pitchFamily="34" charset="0"/>
                  <a:sym typeface="Poppins Italics"/>
                </a:rPr>
                <a:t> .</a:t>
              </a:r>
              <a:endParaRPr lang="en-GB" sz="1400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56895" y="1952476"/>
            <a:ext cx="393679" cy="603485"/>
            <a:chOff x="0" y="-6187"/>
            <a:chExt cx="525217" cy="805125"/>
          </a:xfrm>
        </p:grpSpPr>
        <p:grpSp>
          <p:nvGrpSpPr>
            <p:cNvPr id="16" name="Group 16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DD2A45"/>
              </a:solidFill>
            </p:spPr>
          </p:sp>
        </p:grpSp>
        <p:sp>
          <p:nvSpPr>
            <p:cNvPr id="18" name="AutoShape 18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DD2A45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 u="none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01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892562" y="2110654"/>
            <a:ext cx="2552177" cy="2575962"/>
            <a:chOff x="0" y="-47625"/>
            <a:chExt cx="647167" cy="65319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647167" cy="605573"/>
            </a:xfrm>
            <a:custGeom>
              <a:avLst/>
              <a:gdLst/>
              <a:ahLst/>
              <a:cxnLst/>
              <a:rect l="l" t="t" r="r" b="b"/>
              <a:pathLst>
                <a:path w="647167" h="605573">
                  <a:moveTo>
                    <a:pt x="0" y="0"/>
                  </a:moveTo>
                  <a:lnTo>
                    <a:pt x="647167" y="0"/>
                  </a:lnTo>
                  <a:lnTo>
                    <a:pt x="647167" y="605573"/>
                  </a:lnTo>
                  <a:lnTo>
                    <a:pt x="0" y="605573"/>
                  </a:lnTo>
                  <a:close/>
                </a:path>
              </a:pathLst>
            </a:custGeom>
            <a:solidFill>
              <a:srgbClr val="FFEEF5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647167" cy="653198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722903" y="1957115"/>
            <a:ext cx="272010" cy="413771"/>
            <a:chOff x="0" y="0"/>
            <a:chExt cx="362896" cy="552022"/>
          </a:xfrm>
        </p:grpSpPr>
        <p:grpSp>
          <p:nvGrpSpPr>
            <p:cNvPr id="24" name="Group 24"/>
            <p:cNvGrpSpPr>
              <a:grpSpLocks noChangeAspect="1"/>
            </p:cNvGrpSpPr>
            <p:nvPr/>
          </p:nvGrpSpPr>
          <p:grpSpPr>
            <a:xfrm>
              <a:off x="22953" y="226482"/>
              <a:ext cx="325540" cy="325540"/>
              <a:chOff x="0" y="0"/>
              <a:chExt cx="6355080" cy="6355080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26" name="AutoShape 26"/>
            <p:cNvSpPr/>
            <p:nvPr/>
          </p:nvSpPr>
          <p:spPr>
            <a:xfrm flipV="1">
              <a:off x="185723" y="0"/>
              <a:ext cx="0" cy="233135"/>
            </a:xfrm>
            <a:prstGeom prst="line">
              <a:avLst/>
            </a:prstGeom>
            <a:ln w="8550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27" name="TextBox 27"/>
            <p:cNvSpPr txBox="1"/>
            <p:nvPr/>
          </p:nvSpPr>
          <p:spPr>
            <a:xfrm>
              <a:off x="0" y="289909"/>
              <a:ext cx="362896" cy="2044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287"/>
                </a:lnSpc>
                <a:spcBef>
                  <a:spcPct val="0"/>
                </a:spcBef>
              </a:pPr>
              <a:r>
                <a:rPr lang="en-US" sz="919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23149" y="5472932"/>
            <a:ext cx="393679" cy="603485"/>
            <a:chOff x="0" y="-6187"/>
            <a:chExt cx="525217" cy="805125"/>
          </a:xfrm>
        </p:grpSpPr>
        <p:grpSp>
          <p:nvGrpSpPr>
            <p:cNvPr id="29" name="Group 29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31" name="AutoShape 31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04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3781581" y="6441008"/>
            <a:ext cx="393679" cy="603485"/>
            <a:chOff x="0" y="-6187"/>
            <a:chExt cx="525217" cy="805125"/>
          </a:xfrm>
        </p:grpSpPr>
        <p:grpSp>
          <p:nvGrpSpPr>
            <p:cNvPr id="34" name="Group 34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36" name="AutoShape 36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37" name="TextBox 37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05</a:t>
              </a:r>
            </a:p>
          </p:txBody>
        </p:sp>
      </p:grpSp>
      <p:sp>
        <p:nvSpPr>
          <p:cNvPr id="38" name="Freeform 38"/>
          <p:cNvSpPr/>
          <p:nvPr/>
        </p:nvSpPr>
        <p:spPr>
          <a:xfrm>
            <a:off x="349038" y="3492543"/>
            <a:ext cx="871891" cy="719310"/>
          </a:xfrm>
          <a:custGeom>
            <a:avLst/>
            <a:gdLst/>
            <a:ahLst/>
            <a:cxnLst/>
            <a:rect l="l" t="t" r="r" b="b"/>
            <a:pathLst>
              <a:path w="872409" h="719737">
                <a:moveTo>
                  <a:pt x="0" y="0"/>
                </a:moveTo>
                <a:lnTo>
                  <a:pt x="872409" y="0"/>
                </a:lnTo>
                <a:lnTo>
                  <a:pt x="872409" y="719737"/>
                </a:lnTo>
                <a:lnTo>
                  <a:pt x="0" y="71973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>
            <a:off x="1474882" y="3572055"/>
            <a:ext cx="620448" cy="596721"/>
          </a:xfrm>
          <a:custGeom>
            <a:avLst/>
            <a:gdLst/>
            <a:ahLst/>
            <a:cxnLst/>
            <a:rect l="l" t="t" r="r" b="b"/>
            <a:pathLst>
              <a:path w="620817" h="597076">
                <a:moveTo>
                  <a:pt x="0" y="0"/>
                </a:moveTo>
                <a:lnTo>
                  <a:pt x="620817" y="0"/>
                </a:lnTo>
                <a:lnTo>
                  <a:pt x="620817" y="597076"/>
                </a:lnTo>
                <a:lnTo>
                  <a:pt x="0" y="5970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>
            <a:off x="2522693" y="3589706"/>
            <a:ext cx="561419" cy="561419"/>
          </a:xfrm>
          <a:custGeom>
            <a:avLst/>
            <a:gdLst/>
            <a:ahLst/>
            <a:cxnLst/>
            <a:rect l="l" t="t" r="r" b="b"/>
            <a:pathLst>
              <a:path w="561753" h="561753">
                <a:moveTo>
                  <a:pt x="0" y="0"/>
                </a:moveTo>
                <a:lnTo>
                  <a:pt x="561753" y="0"/>
                </a:lnTo>
                <a:lnTo>
                  <a:pt x="561753" y="561753"/>
                </a:lnTo>
                <a:lnTo>
                  <a:pt x="0" y="56175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3930171" y="2324549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2" name="Freeform 42"/>
          <p:cNvSpPr/>
          <p:nvPr/>
        </p:nvSpPr>
        <p:spPr>
          <a:xfrm>
            <a:off x="5364299" y="2324549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43"/>
          <p:cNvSpPr/>
          <p:nvPr/>
        </p:nvSpPr>
        <p:spPr>
          <a:xfrm>
            <a:off x="6784543" y="2324549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44"/>
          <p:cNvSpPr/>
          <p:nvPr/>
        </p:nvSpPr>
        <p:spPr>
          <a:xfrm>
            <a:off x="4323096" y="2338863"/>
            <a:ext cx="526288" cy="813087"/>
          </a:xfrm>
          <a:custGeom>
            <a:avLst/>
            <a:gdLst/>
            <a:ahLst/>
            <a:cxnLst/>
            <a:rect l="l" t="t" r="r" b="b"/>
            <a:pathLst>
              <a:path w="526601" h="813570">
                <a:moveTo>
                  <a:pt x="0" y="0"/>
                </a:moveTo>
                <a:lnTo>
                  <a:pt x="526601" y="0"/>
                </a:lnTo>
                <a:lnTo>
                  <a:pt x="526601" y="813570"/>
                </a:lnTo>
                <a:lnTo>
                  <a:pt x="0" y="813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45"/>
          <p:cNvSpPr/>
          <p:nvPr/>
        </p:nvSpPr>
        <p:spPr>
          <a:xfrm>
            <a:off x="5560896" y="2390924"/>
            <a:ext cx="829200" cy="708967"/>
          </a:xfrm>
          <a:custGeom>
            <a:avLst/>
            <a:gdLst/>
            <a:ahLst/>
            <a:cxnLst/>
            <a:rect l="l" t="t" r="r" b="b"/>
            <a:pathLst>
              <a:path w="829693" h="709388">
                <a:moveTo>
                  <a:pt x="0" y="0"/>
                </a:moveTo>
                <a:lnTo>
                  <a:pt x="829693" y="0"/>
                </a:lnTo>
                <a:lnTo>
                  <a:pt x="829693" y="709387"/>
                </a:lnTo>
                <a:lnTo>
                  <a:pt x="0" y="7093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46" name="TextBox 46"/>
          <p:cNvSpPr txBox="1"/>
          <p:nvPr/>
        </p:nvSpPr>
        <p:spPr>
          <a:xfrm>
            <a:off x="4192174" y="1962509"/>
            <a:ext cx="1467081" cy="2745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176"/>
              </a:lnSpc>
              <a:spcBef>
                <a:spcPct val="0"/>
              </a:spcBef>
            </a:pPr>
            <a:r>
              <a:rPr lang="en-US" sz="1554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Prevalence</a:t>
            </a:r>
          </a:p>
        </p:txBody>
      </p:sp>
      <p:grpSp>
        <p:nvGrpSpPr>
          <p:cNvPr id="47" name="Group 47"/>
          <p:cNvGrpSpPr/>
          <p:nvPr/>
        </p:nvGrpSpPr>
        <p:grpSpPr>
          <a:xfrm>
            <a:off x="3849037" y="1952476"/>
            <a:ext cx="393679" cy="603485"/>
            <a:chOff x="0" y="-6187"/>
            <a:chExt cx="525217" cy="805125"/>
          </a:xfrm>
        </p:grpSpPr>
        <p:grpSp>
          <p:nvGrpSpPr>
            <p:cNvPr id="48" name="Group 48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50" name="AutoShape 50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51" name="TextBox 51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02</a:t>
              </a:r>
            </a:p>
          </p:txBody>
        </p:sp>
      </p:grpSp>
      <p:pic>
        <p:nvPicPr>
          <p:cNvPr id="52" name="Picture 5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0223" y="2254139"/>
            <a:ext cx="1016690" cy="1016690"/>
          </a:xfrm>
          <a:prstGeom prst="rect">
            <a:avLst/>
          </a:prstGeom>
        </p:spPr>
      </p:pic>
      <p:sp>
        <p:nvSpPr>
          <p:cNvPr id="53" name="Freeform 53"/>
          <p:cNvSpPr/>
          <p:nvPr/>
        </p:nvSpPr>
        <p:spPr>
          <a:xfrm>
            <a:off x="6555978" y="5672680"/>
            <a:ext cx="693511" cy="704072"/>
          </a:xfrm>
          <a:custGeom>
            <a:avLst/>
            <a:gdLst/>
            <a:ahLst/>
            <a:cxnLst/>
            <a:rect l="l" t="t" r="r" b="b"/>
            <a:pathLst>
              <a:path w="693923" h="704490">
                <a:moveTo>
                  <a:pt x="0" y="0"/>
                </a:moveTo>
                <a:lnTo>
                  <a:pt x="693923" y="0"/>
                </a:lnTo>
                <a:lnTo>
                  <a:pt x="693923" y="704490"/>
                </a:lnTo>
                <a:lnTo>
                  <a:pt x="0" y="70449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grpSp>
        <p:nvGrpSpPr>
          <p:cNvPr id="54" name="Group 54"/>
          <p:cNvGrpSpPr/>
          <p:nvPr/>
        </p:nvGrpSpPr>
        <p:grpSpPr>
          <a:xfrm>
            <a:off x="4664893" y="5626558"/>
            <a:ext cx="705302" cy="592568"/>
            <a:chOff x="0" y="-47625"/>
            <a:chExt cx="178847" cy="150260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178847" cy="102635"/>
            </a:xfrm>
            <a:custGeom>
              <a:avLst/>
              <a:gdLst/>
              <a:ahLst/>
              <a:cxnLst/>
              <a:rect l="l" t="t" r="r" b="b"/>
              <a:pathLst>
                <a:path w="178847" h="102635">
                  <a:moveTo>
                    <a:pt x="0" y="0"/>
                  </a:moveTo>
                  <a:lnTo>
                    <a:pt x="178847" y="0"/>
                  </a:lnTo>
                  <a:lnTo>
                    <a:pt x="178847" y="102635"/>
                  </a:lnTo>
                  <a:lnTo>
                    <a:pt x="0" y="102635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56" name="TextBox 56"/>
            <p:cNvSpPr txBox="1"/>
            <p:nvPr/>
          </p:nvSpPr>
          <p:spPr>
            <a:xfrm>
              <a:off x="0" y="-47625"/>
              <a:ext cx="178847" cy="150260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57" name="Freeform 57"/>
          <p:cNvSpPr/>
          <p:nvPr/>
        </p:nvSpPr>
        <p:spPr>
          <a:xfrm>
            <a:off x="6190050" y="5585447"/>
            <a:ext cx="355566" cy="808103"/>
          </a:xfrm>
          <a:custGeom>
            <a:avLst/>
            <a:gdLst/>
            <a:ahLst/>
            <a:cxnLst/>
            <a:rect l="l" t="t" r="r" b="b"/>
            <a:pathLst>
              <a:path w="355777" h="808583">
                <a:moveTo>
                  <a:pt x="0" y="0"/>
                </a:moveTo>
                <a:lnTo>
                  <a:pt x="355776" y="0"/>
                </a:lnTo>
                <a:lnTo>
                  <a:pt x="355776" y="808584"/>
                </a:lnTo>
                <a:lnTo>
                  <a:pt x="0" y="8085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58" name="Freeform 58"/>
          <p:cNvSpPr/>
          <p:nvPr/>
        </p:nvSpPr>
        <p:spPr>
          <a:xfrm>
            <a:off x="4098078" y="5747286"/>
            <a:ext cx="264185" cy="600420"/>
          </a:xfrm>
          <a:custGeom>
            <a:avLst/>
            <a:gdLst/>
            <a:ahLst/>
            <a:cxnLst/>
            <a:rect l="l" t="t" r="r" b="b"/>
            <a:pathLst>
              <a:path w="264342" h="600777">
                <a:moveTo>
                  <a:pt x="0" y="0"/>
                </a:moveTo>
                <a:lnTo>
                  <a:pt x="264342" y="0"/>
                </a:lnTo>
                <a:lnTo>
                  <a:pt x="264342" y="600777"/>
                </a:lnTo>
                <a:lnTo>
                  <a:pt x="0" y="6007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59" name="Freeform 59"/>
          <p:cNvSpPr/>
          <p:nvPr/>
        </p:nvSpPr>
        <p:spPr>
          <a:xfrm>
            <a:off x="8305718" y="3739930"/>
            <a:ext cx="1380281" cy="2604305"/>
          </a:xfrm>
          <a:custGeom>
            <a:avLst/>
            <a:gdLst/>
            <a:ahLst/>
            <a:cxnLst/>
            <a:rect l="l" t="t" r="r" b="b"/>
            <a:pathLst>
              <a:path w="1381101" h="2605852">
                <a:moveTo>
                  <a:pt x="0" y="0"/>
                </a:moveTo>
                <a:lnTo>
                  <a:pt x="1381101" y="0"/>
                </a:lnTo>
                <a:lnTo>
                  <a:pt x="1381101" y="2605852"/>
                </a:lnTo>
                <a:lnTo>
                  <a:pt x="0" y="26058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60" name="Group 60"/>
          <p:cNvGrpSpPr/>
          <p:nvPr/>
        </p:nvGrpSpPr>
        <p:grpSpPr>
          <a:xfrm>
            <a:off x="8611896" y="3600893"/>
            <a:ext cx="764484" cy="764484"/>
            <a:chOff x="0" y="0"/>
            <a:chExt cx="812800" cy="812800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0" y="406400"/>
                  </a:lnTo>
                  <a:lnTo>
                    <a:pt x="203200" y="406400"/>
                  </a:lnTo>
                  <a:lnTo>
                    <a:pt x="203200" y="812800"/>
                  </a:lnTo>
                  <a:lnTo>
                    <a:pt x="609600" y="812800"/>
                  </a:lnTo>
                  <a:lnTo>
                    <a:pt x="609600" y="406400"/>
                  </a:lnTo>
                  <a:lnTo>
                    <a:pt x="81280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62" name="TextBox 62"/>
            <p:cNvSpPr txBox="1"/>
            <p:nvPr/>
          </p:nvSpPr>
          <p:spPr>
            <a:xfrm>
              <a:off x="203200" y="53975"/>
              <a:ext cx="406400" cy="7588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63" name="Freeform 63"/>
          <p:cNvSpPr/>
          <p:nvPr/>
        </p:nvSpPr>
        <p:spPr>
          <a:xfrm>
            <a:off x="8229400" y="1932908"/>
            <a:ext cx="1497833" cy="1603698"/>
          </a:xfrm>
          <a:custGeom>
            <a:avLst/>
            <a:gdLst/>
            <a:ahLst/>
            <a:cxnLst/>
            <a:rect l="l" t="t" r="r" b="b"/>
            <a:pathLst>
              <a:path w="1498723" h="1604651">
                <a:moveTo>
                  <a:pt x="0" y="0"/>
                </a:moveTo>
                <a:lnTo>
                  <a:pt x="1498723" y="0"/>
                </a:lnTo>
                <a:lnTo>
                  <a:pt x="1498723" y="1604651"/>
                </a:lnTo>
                <a:lnTo>
                  <a:pt x="0" y="1604651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44454" r="-44454" b="-17866"/>
            </a:stretch>
          </a:blipFill>
        </p:spPr>
      </p:sp>
      <p:grpSp>
        <p:nvGrpSpPr>
          <p:cNvPr id="64" name="Group 64"/>
          <p:cNvGrpSpPr/>
          <p:nvPr/>
        </p:nvGrpSpPr>
        <p:grpSpPr>
          <a:xfrm>
            <a:off x="3862984" y="4649298"/>
            <a:ext cx="3727393" cy="781521"/>
            <a:chOff x="0" y="-47625"/>
            <a:chExt cx="635000" cy="133140"/>
          </a:xfrm>
        </p:grpSpPr>
        <p:sp>
          <p:nvSpPr>
            <p:cNvPr id="65" name="Freeform 65"/>
            <p:cNvSpPr/>
            <p:nvPr/>
          </p:nvSpPr>
          <p:spPr>
            <a:xfrm>
              <a:off x="0" y="0"/>
              <a:ext cx="635000" cy="85515"/>
            </a:xfrm>
            <a:custGeom>
              <a:avLst/>
              <a:gdLst/>
              <a:ahLst/>
              <a:cxnLst/>
              <a:rect l="l" t="t" r="r" b="b"/>
              <a:pathLst>
                <a:path w="635000" h="85515">
                  <a:moveTo>
                    <a:pt x="42427" y="0"/>
                  </a:moveTo>
                  <a:lnTo>
                    <a:pt x="592573" y="0"/>
                  </a:lnTo>
                  <a:cubicBezTo>
                    <a:pt x="616005" y="0"/>
                    <a:pt x="635000" y="18995"/>
                    <a:pt x="635000" y="42427"/>
                  </a:cubicBezTo>
                  <a:lnTo>
                    <a:pt x="635000" y="43088"/>
                  </a:lnTo>
                  <a:cubicBezTo>
                    <a:pt x="635000" y="66520"/>
                    <a:pt x="616005" y="85515"/>
                    <a:pt x="592573" y="85515"/>
                  </a:cubicBezTo>
                  <a:lnTo>
                    <a:pt x="42427" y="85515"/>
                  </a:lnTo>
                  <a:cubicBezTo>
                    <a:pt x="18995" y="85515"/>
                    <a:pt x="0" y="66520"/>
                    <a:pt x="0" y="43088"/>
                  </a:cubicBezTo>
                  <a:lnTo>
                    <a:pt x="0" y="42427"/>
                  </a:lnTo>
                  <a:cubicBezTo>
                    <a:pt x="0" y="18995"/>
                    <a:pt x="18995" y="0"/>
                    <a:pt x="42427" y="0"/>
                  </a:cubicBezTo>
                  <a:close/>
                </a:path>
              </a:pathLst>
            </a:custGeom>
            <a:solidFill>
              <a:srgbClr val="FFE2E9"/>
            </a:solidFill>
          </p:spPr>
        </p:sp>
        <p:sp>
          <p:nvSpPr>
            <p:cNvPr id="66" name="TextBox 66"/>
            <p:cNvSpPr txBox="1"/>
            <p:nvPr/>
          </p:nvSpPr>
          <p:spPr>
            <a:xfrm>
              <a:off x="0" y="-47625"/>
              <a:ext cx="635000" cy="133140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67" name="Group 67"/>
          <p:cNvGrpSpPr>
            <a:grpSpLocks noChangeAspect="1"/>
          </p:cNvGrpSpPr>
          <p:nvPr/>
        </p:nvGrpSpPr>
        <p:grpSpPr>
          <a:xfrm rot="10800000">
            <a:off x="-17788" y="17318"/>
            <a:ext cx="15149221" cy="1848096"/>
            <a:chOff x="0" y="0"/>
            <a:chExt cx="6350000" cy="156337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6191250" cy="1563370"/>
            </a:xfrm>
            <a:custGeom>
              <a:avLst/>
              <a:gdLst/>
              <a:ahLst/>
              <a:cxnLst/>
              <a:rect l="l" t="t" r="r" b="b"/>
              <a:pathLst>
                <a:path w="6191250" h="1563370">
                  <a:moveTo>
                    <a:pt x="0" y="0"/>
                  </a:moveTo>
                  <a:lnTo>
                    <a:pt x="6191250" y="0"/>
                  </a:lnTo>
                  <a:lnTo>
                    <a:pt x="6191250" y="1563370"/>
                  </a:lnTo>
                  <a:lnTo>
                    <a:pt x="0" y="1563370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69" name="Freeform 69"/>
            <p:cNvSpPr/>
            <p:nvPr/>
          </p:nvSpPr>
          <p:spPr>
            <a:xfrm>
              <a:off x="6191250" y="0"/>
              <a:ext cx="158750" cy="1563370"/>
            </a:xfrm>
            <a:custGeom>
              <a:avLst/>
              <a:gdLst/>
              <a:ahLst/>
              <a:cxnLst/>
              <a:rect l="l" t="t" r="r" b="b"/>
              <a:pathLst>
                <a:path w="158750" h="1563370">
                  <a:moveTo>
                    <a:pt x="0" y="0"/>
                  </a:moveTo>
                  <a:lnTo>
                    <a:pt x="158750" y="0"/>
                  </a:lnTo>
                  <a:lnTo>
                    <a:pt x="158750" y="1563370"/>
                  </a:lnTo>
                  <a:lnTo>
                    <a:pt x="0" y="1563370"/>
                  </a:lnTo>
                  <a:close/>
                </a:path>
              </a:pathLst>
            </a:custGeom>
            <a:solidFill>
              <a:srgbClr val="414042"/>
            </a:solidFill>
          </p:spPr>
        </p:sp>
        <p:sp>
          <p:nvSpPr>
            <p:cNvPr id="70" name="Freeform 70"/>
            <p:cNvSpPr/>
            <p:nvPr/>
          </p:nvSpPr>
          <p:spPr>
            <a:xfrm>
              <a:off x="0" y="0"/>
              <a:ext cx="1563370" cy="1563370"/>
            </a:xfrm>
            <a:custGeom>
              <a:avLst/>
              <a:gdLst/>
              <a:ahLst/>
              <a:cxnLst/>
              <a:rect l="l" t="t" r="r" b="b"/>
              <a:pathLst>
                <a:path w="1563370" h="1563370">
                  <a:moveTo>
                    <a:pt x="0" y="0"/>
                  </a:moveTo>
                  <a:lnTo>
                    <a:pt x="1563370" y="0"/>
                  </a:lnTo>
                  <a:lnTo>
                    <a:pt x="1563370" y="1563370"/>
                  </a:lnTo>
                  <a:lnTo>
                    <a:pt x="0" y="1563370"/>
                  </a:lnTo>
                  <a:close/>
                </a:path>
              </a:pathLst>
            </a:custGeom>
            <a:solidFill>
              <a:srgbClr val="FF77B8"/>
            </a:solidFill>
          </p:spPr>
        </p:sp>
      </p:grpSp>
      <p:sp>
        <p:nvSpPr>
          <p:cNvPr id="71" name="Freeform 71"/>
          <p:cNvSpPr/>
          <p:nvPr/>
        </p:nvSpPr>
        <p:spPr>
          <a:xfrm>
            <a:off x="10953627" y="545"/>
            <a:ext cx="4158707" cy="1864869"/>
          </a:xfrm>
          <a:custGeom>
            <a:avLst/>
            <a:gdLst/>
            <a:ahLst/>
            <a:cxnLst/>
            <a:rect l="l" t="t" r="r" b="b"/>
            <a:pathLst>
              <a:path w="4161178" h="1865977">
                <a:moveTo>
                  <a:pt x="0" y="0"/>
                </a:moveTo>
                <a:lnTo>
                  <a:pt x="4161178" y="0"/>
                </a:lnTo>
                <a:lnTo>
                  <a:pt x="4161178" y="1865978"/>
                </a:lnTo>
                <a:lnTo>
                  <a:pt x="0" y="1865978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t="-49016" b="-24829"/>
            </a:stretch>
          </a:blipFill>
        </p:spPr>
      </p:sp>
      <p:sp>
        <p:nvSpPr>
          <p:cNvPr id="72" name="AutoShape 72"/>
          <p:cNvSpPr/>
          <p:nvPr/>
        </p:nvSpPr>
        <p:spPr>
          <a:xfrm>
            <a:off x="433783" y="5461107"/>
            <a:ext cx="3118912" cy="0"/>
          </a:xfrm>
          <a:prstGeom prst="line">
            <a:avLst/>
          </a:prstGeom>
          <a:ln w="9525" cap="rnd">
            <a:solidFill>
              <a:srgbClr val="121212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3" name="Group 73"/>
          <p:cNvGrpSpPr/>
          <p:nvPr/>
        </p:nvGrpSpPr>
        <p:grpSpPr>
          <a:xfrm>
            <a:off x="10035074" y="4483835"/>
            <a:ext cx="4770274" cy="3099112"/>
            <a:chOff x="0" y="-47625"/>
            <a:chExt cx="1205605" cy="738233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1205605" cy="690608"/>
            </a:xfrm>
            <a:custGeom>
              <a:avLst/>
              <a:gdLst/>
              <a:ahLst/>
              <a:cxnLst/>
              <a:rect l="l" t="t" r="r" b="b"/>
              <a:pathLst>
                <a:path w="1205605" h="690608">
                  <a:moveTo>
                    <a:pt x="0" y="0"/>
                  </a:moveTo>
                  <a:lnTo>
                    <a:pt x="1205605" y="0"/>
                  </a:lnTo>
                  <a:lnTo>
                    <a:pt x="1205605" y="690608"/>
                  </a:lnTo>
                  <a:lnTo>
                    <a:pt x="0" y="690608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75" name="TextBox 75"/>
            <p:cNvSpPr txBox="1"/>
            <p:nvPr/>
          </p:nvSpPr>
          <p:spPr>
            <a:xfrm>
              <a:off x="0" y="-47625"/>
              <a:ext cx="1205605" cy="738233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93871" y="5898124"/>
            <a:ext cx="3326564" cy="3583334"/>
            <a:chOff x="0" y="-47625"/>
            <a:chExt cx="843532" cy="908642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843532" cy="861017"/>
            </a:xfrm>
            <a:custGeom>
              <a:avLst/>
              <a:gdLst/>
              <a:ahLst/>
              <a:cxnLst/>
              <a:rect l="l" t="t" r="r" b="b"/>
              <a:pathLst>
                <a:path w="843532" h="861017">
                  <a:moveTo>
                    <a:pt x="0" y="0"/>
                  </a:moveTo>
                  <a:lnTo>
                    <a:pt x="843532" y="0"/>
                  </a:lnTo>
                  <a:lnTo>
                    <a:pt x="843532" y="861017"/>
                  </a:lnTo>
                  <a:lnTo>
                    <a:pt x="0" y="861017"/>
                  </a:ln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78" name="TextBox 78"/>
            <p:cNvSpPr txBox="1"/>
            <p:nvPr/>
          </p:nvSpPr>
          <p:spPr>
            <a:xfrm>
              <a:off x="0" y="-47625"/>
              <a:ext cx="843532" cy="908642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79" name="Freeform 79"/>
          <p:cNvSpPr/>
          <p:nvPr/>
        </p:nvSpPr>
        <p:spPr>
          <a:xfrm>
            <a:off x="274741" y="6104977"/>
            <a:ext cx="3202219" cy="2525751"/>
          </a:xfrm>
          <a:custGeom>
            <a:avLst/>
            <a:gdLst/>
            <a:ahLst/>
            <a:cxnLst/>
            <a:rect l="l" t="t" r="r" b="b"/>
            <a:pathLst>
              <a:path w="3204122" h="2527252">
                <a:moveTo>
                  <a:pt x="0" y="0"/>
                </a:moveTo>
                <a:lnTo>
                  <a:pt x="3204123" y="0"/>
                </a:lnTo>
                <a:lnTo>
                  <a:pt x="3204123" y="2527252"/>
                </a:lnTo>
                <a:lnTo>
                  <a:pt x="0" y="2527252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</p:sp>
      <p:grpSp>
        <p:nvGrpSpPr>
          <p:cNvPr id="80" name="Group 80"/>
          <p:cNvGrpSpPr/>
          <p:nvPr/>
        </p:nvGrpSpPr>
        <p:grpSpPr>
          <a:xfrm>
            <a:off x="9892563" y="4745620"/>
            <a:ext cx="393679" cy="603485"/>
            <a:chOff x="0" y="-6187"/>
            <a:chExt cx="525217" cy="805125"/>
          </a:xfrm>
        </p:grpSpPr>
        <p:grpSp>
          <p:nvGrpSpPr>
            <p:cNvPr id="81" name="Group 81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82" name="Freeform 82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</p:grpSp>
        <p:sp>
          <p:nvSpPr>
            <p:cNvPr id="83" name="AutoShape 83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FFFFF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84" name="TextBox 84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FFFFFF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06</a:t>
              </a:r>
            </a:p>
          </p:txBody>
        </p:sp>
      </p:grpSp>
      <p:sp>
        <p:nvSpPr>
          <p:cNvPr id="85" name="Freeform 85"/>
          <p:cNvSpPr/>
          <p:nvPr/>
        </p:nvSpPr>
        <p:spPr>
          <a:xfrm flipH="1" flipV="1">
            <a:off x="7101315" y="4421093"/>
            <a:ext cx="1381717" cy="1439289"/>
          </a:xfrm>
          <a:custGeom>
            <a:avLst/>
            <a:gdLst/>
            <a:ahLst/>
            <a:cxnLst/>
            <a:rect l="l" t="t" r="r" b="b"/>
            <a:pathLst>
              <a:path w="1382538" h="1440144">
                <a:moveTo>
                  <a:pt x="1382538" y="1440143"/>
                </a:moveTo>
                <a:lnTo>
                  <a:pt x="0" y="1440143"/>
                </a:lnTo>
                <a:lnTo>
                  <a:pt x="0" y="0"/>
                </a:lnTo>
                <a:lnTo>
                  <a:pt x="1382538" y="0"/>
                </a:lnTo>
                <a:lnTo>
                  <a:pt x="1382538" y="1440143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</p:sp>
      <p:grpSp>
        <p:nvGrpSpPr>
          <p:cNvPr id="86" name="Group 86"/>
          <p:cNvGrpSpPr/>
          <p:nvPr/>
        </p:nvGrpSpPr>
        <p:grpSpPr>
          <a:xfrm>
            <a:off x="9917304" y="7580347"/>
            <a:ext cx="901876" cy="1885573"/>
            <a:chOff x="0" y="-47625"/>
            <a:chExt cx="228693" cy="478134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DA7FA3"/>
            </a:solidFill>
          </p:spPr>
        </p:sp>
        <p:sp>
          <p:nvSpPr>
            <p:cNvPr id="88" name="TextBox 88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10923893" y="7580347"/>
            <a:ext cx="901876" cy="1885573"/>
            <a:chOff x="0" y="-47625"/>
            <a:chExt cx="228693" cy="478134"/>
          </a:xfrm>
        </p:grpSpPr>
        <p:sp>
          <p:nvSpPr>
            <p:cNvPr id="90" name="Freeform 90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EA82AB"/>
            </a:solidFill>
          </p:spPr>
        </p:sp>
        <p:sp>
          <p:nvSpPr>
            <p:cNvPr id="91" name="TextBox 91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11918731" y="7580347"/>
            <a:ext cx="901876" cy="1885573"/>
            <a:chOff x="0" y="-47625"/>
            <a:chExt cx="228693" cy="478134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FEADCD"/>
            </a:solidFill>
          </p:spPr>
        </p:sp>
        <p:sp>
          <p:nvSpPr>
            <p:cNvPr id="94" name="TextBox 94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12887243" y="7580347"/>
            <a:ext cx="901876" cy="1885573"/>
            <a:chOff x="0" y="-47625"/>
            <a:chExt cx="228693" cy="478134"/>
          </a:xfrm>
        </p:grpSpPr>
        <p:sp>
          <p:nvSpPr>
            <p:cNvPr id="96" name="Freeform 96"/>
            <p:cNvSpPr/>
            <p:nvPr/>
          </p:nvSpPr>
          <p:spPr>
            <a:xfrm>
              <a:off x="0" y="0"/>
              <a:ext cx="228693" cy="430509"/>
            </a:xfrm>
            <a:custGeom>
              <a:avLst/>
              <a:gdLst/>
              <a:ahLst/>
              <a:cxnLst/>
              <a:rect l="l" t="t" r="r" b="b"/>
              <a:pathLst>
                <a:path w="228693" h="430509">
                  <a:moveTo>
                    <a:pt x="0" y="0"/>
                  </a:moveTo>
                  <a:lnTo>
                    <a:pt x="228693" y="0"/>
                  </a:lnTo>
                  <a:lnTo>
                    <a:pt x="22869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F2BED2"/>
            </a:solidFill>
          </p:spPr>
        </p:sp>
        <p:sp>
          <p:nvSpPr>
            <p:cNvPr id="97" name="TextBox 97"/>
            <p:cNvSpPr txBox="1"/>
            <p:nvPr/>
          </p:nvSpPr>
          <p:spPr>
            <a:xfrm>
              <a:off x="0" y="-47625"/>
              <a:ext cx="22869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13857101" y="7580347"/>
            <a:ext cx="834995" cy="1885573"/>
            <a:chOff x="0" y="-47625"/>
            <a:chExt cx="211733" cy="478134"/>
          </a:xfrm>
        </p:grpSpPr>
        <p:sp>
          <p:nvSpPr>
            <p:cNvPr id="99" name="Freeform 99"/>
            <p:cNvSpPr/>
            <p:nvPr/>
          </p:nvSpPr>
          <p:spPr>
            <a:xfrm>
              <a:off x="0" y="0"/>
              <a:ext cx="211733" cy="430509"/>
            </a:xfrm>
            <a:custGeom>
              <a:avLst/>
              <a:gdLst/>
              <a:ahLst/>
              <a:cxnLst/>
              <a:rect l="l" t="t" r="r" b="b"/>
              <a:pathLst>
                <a:path w="211733" h="430509">
                  <a:moveTo>
                    <a:pt x="0" y="0"/>
                  </a:moveTo>
                  <a:lnTo>
                    <a:pt x="211733" y="0"/>
                  </a:lnTo>
                  <a:lnTo>
                    <a:pt x="211733" y="430509"/>
                  </a:lnTo>
                  <a:lnTo>
                    <a:pt x="0" y="430509"/>
                  </a:lnTo>
                  <a:close/>
                </a:path>
              </a:pathLst>
            </a:custGeom>
            <a:solidFill>
              <a:srgbClr val="E3B9CA"/>
            </a:solidFill>
          </p:spPr>
        </p:sp>
        <p:sp>
          <p:nvSpPr>
            <p:cNvPr id="100" name="TextBox 100"/>
            <p:cNvSpPr txBox="1"/>
            <p:nvPr/>
          </p:nvSpPr>
          <p:spPr>
            <a:xfrm>
              <a:off x="0" y="-47625"/>
              <a:ext cx="211733" cy="478134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101" name="Freeform 101"/>
          <p:cNvSpPr/>
          <p:nvPr/>
        </p:nvSpPr>
        <p:spPr>
          <a:xfrm>
            <a:off x="8998244" y="8771785"/>
            <a:ext cx="919061" cy="960996"/>
          </a:xfrm>
          <a:custGeom>
            <a:avLst/>
            <a:gdLst/>
            <a:ahLst/>
            <a:cxnLst/>
            <a:rect l="l" t="t" r="r" b="b"/>
            <a:pathLst>
              <a:path w="919607" h="961567">
                <a:moveTo>
                  <a:pt x="0" y="0"/>
                </a:moveTo>
                <a:lnTo>
                  <a:pt x="919607" y="0"/>
                </a:lnTo>
                <a:lnTo>
                  <a:pt x="919607" y="961567"/>
                </a:lnTo>
                <a:lnTo>
                  <a:pt x="0" y="96156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</p:sp>
      <p:sp>
        <p:nvSpPr>
          <p:cNvPr id="102" name="Freeform 102"/>
          <p:cNvSpPr/>
          <p:nvPr/>
        </p:nvSpPr>
        <p:spPr>
          <a:xfrm>
            <a:off x="10777213" y="9333227"/>
            <a:ext cx="544847" cy="512156"/>
          </a:xfrm>
          <a:custGeom>
            <a:avLst/>
            <a:gdLst/>
            <a:ahLst/>
            <a:cxnLst/>
            <a:rect l="l" t="t" r="r" b="b"/>
            <a:pathLst>
              <a:path w="545171" h="512460">
                <a:moveTo>
                  <a:pt x="0" y="0"/>
                </a:moveTo>
                <a:lnTo>
                  <a:pt x="545170" y="0"/>
                </a:lnTo>
                <a:lnTo>
                  <a:pt x="545170" y="512460"/>
                </a:lnTo>
                <a:lnTo>
                  <a:pt x="0" y="51246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103" name="Freeform 103"/>
          <p:cNvSpPr/>
          <p:nvPr/>
        </p:nvSpPr>
        <p:spPr>
          <a:xfrm>
            <a:off x="13167473" y="9087123"/>
            <a:ext cx="876296" cy="394334"/>
          </a:xfrm>
          <a:custGeom>
            <a:avLst/>
            <a:gdLst/>
            <a:ahLst/>
            <a:cxnLst/>
            <a:rect l="l" t="t" r="r" b="b"/>
            <a:pathLst>
              <a:path w="876817" h="394568">
                <a:moveTo>
                  <a:pt x="0" y="0"/>
                </a:moveTo>
                <a:lnTo>
                  <a:pt x="876817" y="0"/>
                </a:lnTo>
                <a:lnTo>
                  <a:pt x="876817" y="394567"/>
                </a:lnTo>
                <a:lnTo>
                  <a:pt x="0" y="394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</p:sp>
      <p:sp>
        <p:nvSpPr>
          <p:cNvPr id="107" name="TextBox 107"/>
          <p:cNvSpPr txBox="1"/>
          <p:nvPr/>
        </p:nvSpPr>
        <p:spPr>
          <a:xfrm>
            <a:off x="294368" y="8596735"/>
            <a:ext cx="3001153" cy="9112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These factors may help explain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differences in cardiovascular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risk and require further investigation 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(Patel et al., 2021a; Ho et al., 2022).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6159058" y="9518449"/>
            <a:ext cx="2563518" cy="2837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PICO framework</a:t>
            </a:r>
          </a:p>
        </p:txBody>
      </p:sp>
      <p:grpSp>
        <p:nvGrpSpPr>
          <p:cNvPr id="124" name="Group 124"/>
          <p:cNvGrpSpPr/>
          <p:nvPr/>
        </p:nvGrpSpPr>
        <p:grpSpPr>
          <a:xfrm>
            <a:off x="5804225" y="9358572"/>
            <a:ext cx="393679" cy="603485"/>
            <a:chOff x="0" y="-6187"/>
            <a:chExt cx="525217" cy="805125"/>
          </a:xfrm>
        </p:grpSpPr>
        <p:grpSp>
          <p:nvGrpSpPr>
            <p:cNvPr id="125" name="Group 125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26" name="Freeform 126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AB0B4A"/>
              </a:solidFill>
            </p:spPr>
          </p:sp>
        </p:grpSp>
        <p:sp>
          <p:nvSpPr>
            <p:cNvPr id="127" name="AutoShape 127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A60C3A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28" name="TextBox 128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08</a:t>
              </a:r>
            </a:p>
          </p:txBody>
        </p:sp>
      </p:grpSp>
      <p:sp>
        <p:nvSpPr>
          <p:cNvPr id="129" name="Freeform 129"/>
          <p:cNvSpPr/>
          <p:nvPr/>
        </p:nvSpPr>
        <p:spPr>
          <a:xfrm>
            <a:off x="784984" y="545"/>
            <a:ext cx="10168644" cy="1831400"/>
          </a:xfrm>
          <a:custGeom>
            <a:avLst/>
            <a:gdLst/>
            <a:ahLst/>
            <a:cxnLst/>
            <a:rect l="l" t="t" r="r" b="b"/>
            <a:pathLst>
              <a:path w="10174686" h="1832488">
                <a:moveTo>
                  <a:pt x="0" y="0"/>
                </a:moveTo>
                <a:lnTo>
                  <a:pt x="10174685" y="0"/>
                </a:lnTo>
                <a:lnTo>
                  <a:pt x="10174685" y="1832488"/>
                </a:lnTo>
                <a:lnTo>
                  <a:pt x="0" y="1832488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 t="-62039" r="-27589" b="-121330"/>
            </a:stretch>
          </a:blipFill>
        </p:spPr>
      </p:sp>
      <p:sp>
        <p:nvSpPr>
          <p:cNvPr id="130" name="Freeform 130"/>
          <p:cNvSpPr/>
          <p:nvPr/>
        </p:nvSpPr>
        <p:spPr>
          <a:xfrm>
            <a:off x="7719817" y="8156870"/>
            <a:ext cx="1223082" cy="809458"/>
          </a:xfrm>
          <a:custGeom>
            <a:avLst/>
            <a:gdLst/>
            <a:ahLst/>
            <a:cxnLst/>
            <a:rect l="l" t="t" r="r" b="b"/>
            <a:pathLst>
              <a:path w="1223809" h="809939">
                <a:moveTo>
                  <a:pt x="0" y="0"/>
                </a:moveTo>
                <a:lnTo>
                  <a:pt x="1223809" y="0"/>
                </a:lnTo>
                <a:lnTo>
                  <a:pt x="1223809" y="809939"/>
                </a:lnTo>
                <a:lnTo>
                  <a:pt x="0" y="809939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</p:sp>
      <p:sp>
        <p:nvSpPr>
          <p:cNvPr id="131" name="Freeform 131"/>
          <p:cNvSpPr/>
          <p:nvPr/>
        </p:nvSpPr>
        <p:spPr>
          <a:xfrm>
            <a:off x="2173448" y="5493292"/>
            <a:ext cx="417817" cy="567405"/>
          </a:xfrm>
          <a:custGeom>
            <a:avLst/>
            <a:gdLst/>
            <a:ahLst/>
            <a:cxnLst/>
            <a:rect l="l" t="t" r="r" b="b"/>
            <a:pathLst>
              <a:path w="418065" h="567742">
                <a:moveTo>
                  <a:pt x="0" y="0"/>
                </a:moveTo>
                <a:lnTo>
                  <a:pt x="418065" y="0"/>
                </a:lnTo>
                <a:lnTo>
                  <a:pt x="418065" y="567742"/>
                </a:lnTo>
                <a:lnTo>
                  <a:pt x="0" y="567742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</p:sp>
      <p:sp>
        <p:nvSpPr>
          <p:cNvPr id="132" name="TextBox 132"/>
          <p:cNvSpPr txBox="1"/>
          <p:nvPr/>
        </p:nvSpPr>
        <p:spPr>
          <a:xfrm>
            <a:off x="10205177" y="4804068"/>
            <a:ext cx="4479124" cy="26784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| </a:t>
            </a:r>
            <a:r>
              <a:rPr lang="en-US" sz="1600" b="1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Critical Evaluation of Existing Evidence </a:t>
            </a:r>
            <a:endParaRPr lang="en-US" sz="1600" b="1">
              <a:latin typeface="Arial" panose="020B0604020202020204" pitchFamily="34" charset="0"/>
              <a:cs typeface="Arial" panose="020B0604020202020204" pitchFamily="34" charset="0"/>
              <a:sym typeface="Poppins"/>
            </a:endParaRPr>
          </a:p>
          <a:p>
            <a:pPr>
              <a:lnSpc>
                <a:spcPts val="1487"/>
              </a:lnSpc>
            </a:pPr>
            <a:endParaRPr lang="en-US" sz="1600" b="1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Patel et al. (2021b): Higher CVD risk persisted after adjustment for established risk factors, suggesting unexplained risk.</a:t>
            </a:r>
            <a:endParaRPr lang="en-US" sz="115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ts val="1487"/>
              </a:lnSpc>
            </a:pPr>
            <a:endParaRPr lang="en-US" sz="1150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</a:endParaRPr>
          </a:p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Ho et al. (2022): Differences in risk-factor exposure and susceptibility may contribute to ethnic cardiovascular inequalities.</a:t>
            </a:r>
            <a:endParaRPr lang="en-US" sz="115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ts val="1487"/>
              </a:lnSpc>
            </a:pPr>
            <a:endParaRPr lang="en-US" sz="1150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</a:endParaRPr>
          </a:p>
          <a:p>
            <a:pPr>
              <a:lnSpc>
                <a:spcPts val="1487"/>
              </a:lnSpc>
            </a:pPr>
            <a:r>
              <a:rPr lang="en-US" sz="1150" err="1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Kronenberg</a:t>
            </a: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 et al. (2022): Lipoprotein(a) is an established cardiovascular risk factor, but its contribution specifically among UK South Asian subgroups requires further evaluation.</a:t>
            </a:r>
            <a:endParaRPr lang="en-US" sz="115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ts val="1487"/>
              </a:lnSpc>
            </a:pPr>
            <a:endParaRPr lang="en-US" sz="1150">
              <a:solidFill>
                <a:srgbClr val="FFFFFF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</a:endParaRPr>
          </a:p>
          <a:p>
            <a:pPr>
              <a:lnSpc>
                <a:spcPts val="1487"/>
              </a:lnSpc>
            </a:pPr>
            <a:r>
              <a:rPr lang="en-US" sz="11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Evidence gap: Existing findings do not establish which additional factors best explain excess CVD risk in UK South Asian adults.</a:t>
            </a:r>
            <a:endParaRPr lang="en-US" sz="1150">
              <a:latin typeface="Arial"/>
              <a:ea typeface="Calibri"/>
              <a:cs typeface="Arial"/>
            </a:endParaRPr>
          </a:p>
        </p:txBody>
      </p:sp>
      <p:sp>
        <p:nvSpPr>
          <p:cNvPr id="133" name="TextBox 133"/>
          <p:cNvSpPr txBox="1"/>
          <p:nvPr/>
        </p:nvSpPr>
        <p:spPr>
          <a:xfrm>
            <a:off x="10176839" y="7505273"/>
            <a:ext cx="2563518" cy="2628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077"/>
              </a:lnSpc>
              <a:spcBef>
                <a:spcPct val="0"/>
              </a:spcBef>
            </a:pPr>
            <a:r>
              <a:rPr lang="en-US" sz="1483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Research impact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6663805" y="5392741"/>
            <a:ext cx="477855" cy="2837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121212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6.8%</a:t>
            </a:r>
          </a:p>
        </p:txBody>
      </p:sp>
      <p:sp>
        <p:nvSpPr>
          <p:cNvPr id="135" name="TextBox 135"/>
          <p:cNvSpPr txBox="1"/>
          <p:nvPr/>
        </p:nvSpPr>
        <p:spPr>
          <a:xfrm>
            <a:off x="7164853" y="6129488"/>
            <a:ext cx="1056813" cy="2214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South Asian </a:t>
            </a:r>
          </a:p>
        </p:txBody>
      </p:sp>
      <p:sp>
        <p:nvSpPr>
          <p:cNvPr id="136" name="TextBox 136"/>
          <p:cNvSpPr txBox="1"/>
          <p:nvPr/>
        </p:nvSpPr>
        <p:spPr>
          <a:xfrm>
            <a:off x="8229400" y="4900295"/>
            <a:ext cx="1533372" cy="902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higher risk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before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adjustment 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(Patel et al., 2021b).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3624967" y="7054014"/>
            <a:ext cx="5650978" cy="23793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Research Question 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What novel risk factors are associated with CVD among South Asian adults living in the UK?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Aim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To critically evaluate novel CVD risk factors and their implications for prevention.</a:t>
            </a:r>
          </a:p>
          <a:p>
            <a:pPr algn="l">
              <a:lnSpc>
                <a:spcPts val="1653"/>
              </a:lnSpc>
            </a:pPr>
            <a:endParaRPr lang="en-US" sz="1271">
              <a:solidFill>
                <a:srgbClr val="121212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Objectives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1. Identify novel CVD risk factors.</a:t>
            </a:r>
          </a:p>
          <a:p>
            <a:pPr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2. Evaluate their association with CVD.</a:t>
            </a:r>
          </a:p>
          <a:p>
            <a:pPr marL="0" lvl="0" indent="0" algn="l">
              <a:lnSpc>
                <a:spcPts val="1653"/>
              </a:lnSpc>
            </a:pP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3. Explore differences between South Asian subgroups.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4233781" y="6424053"/>
            <a:ext cx="2913439" cy="550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176"/>
              </a:lnSpc>
              <a:spcBef>
                <a:spcPct val="0"/>
              </a:spcBef>
            </a:pPr>
            <a:r>
              <a:rPr lang="en-US" sz="1554" b="1">
                <a:solidFill>
                  <a:srgbClr val="121212"/>
                </a:solidFill>
                <a:latin typeface="Arial" panose="020B0604020202020204" pitchFamily="34" charset="0"/>
                <a:ea typeface="Poppins Semi-Bold"/>
                <a:cs typeface="Arial" panose="020B0604020202020204" pitchFamily="34" charset="0"/>
                <a:sym typeface="Poppins Semi-Bold"/>
              </a:rPr>
              <a:t>Research question, aim and objectives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9986893" y="7844902"/>
            <a:ext cx="796885" cy="1828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82"/>
              </a:lnSpc>
            </a:pPr>
            <a:r>
              <a:rPr lang="en-US" sz="1130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Patients &amp; </a:t>
            </a:r>
          </a:p>
          <a:p>
            <a:pPr algn="ctr">
              <a:lnSpc>
                <a:spcPts val="1582"/>
              </a:lnSpc>
            </a:pPr>
            <a:r>
              <a:rPr lang="en-US" sz="1130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families: </a:t>
            </a:r>
          </a:p>
          <a:p>
            <a:pPr algn="ctr">
              <a:lnSpc>
                <a:spcPts val="1582"/>
              </a:lnSpc>
            </a:pPr>
            <a:r>
              <a:rPr lang="en-US" sz="11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Earlier </a:t>
            </a:r>
          </a:p>
          <a:p>
            <a:pPr algn="ctr">
              <a:lnSpc>
                <a:spcPts val="1582"/>
              </a:lnSpc>
            </a:pPr>
            <a:r>
              <a:rPr lang="en-US" sz="11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recognition </a:t>
            </a:r>
          </a:p>
          <a:p>
            <a:pPr algn="ctr">
              <a:lnSpc>
                <a:spcPts val="1582"/>
              </a:lnSpc>
            </a:pPr>
            <a:r>
              <a:rPr lang="en-US" sz="11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of risk and </a:t>
            </a:r>
          </a:p>
          <a:p>
            <a:pPr algn="ctr">
              <a:lnSpc>
                <a:spcPts val="1582"/>
              </a:lnSpc>
            </a:pPr>
            <a:r>
              <a:rPr lang="en-US" sz="11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better </a:t>
            </a:r>
          </a:p>
          <a:p>
            <a:pPr algn="ctr">
              <a:lnSpc>
                <a:spcPts val="1582"/>
              </a:lnSpc>
              <a:spcBef>
                <a:spcPct val="0"/>
              </a:spcBef>
            </a:pPr>
            <a:r>
              <a:rPr lang="en-GB" sz="11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Prevention (BHF, 2026).</a:t>
            </a:r>
            <a:endParaRPr lang="en-US" sz="1130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</p:txBody>
      </p:sp>
      <p:sp>
        <p:nvSpPr>
          <p:cNvPr id="140" name="Freeform 140"/>
          <p:cNvSpPr/>
          <p:nvPr/>
        </p:nvSpPr>
        <p:spPr>
          <a:xfrm>
            <a:off x="7117535" y="5831676"/>
            <a:ext cx="2549934" cy="2328961"/>
          </a:xfrm>
          <a:custGeom>
            <a:avLst/>
            <a:gdLst/>
            <a:ahLst/>
            <a:cxnLst/>
            <a:rect l="l" t="t" r="r" b="b"/>
            <a:pathLst>
              <a:path w="3185227" h="2393712">
                <a:moveTo>
                  <a:pt x="0" y="0"/>
                </a:moveTo>
                <a:lnTo>
                  <a:pt x="3185227" y="0"/>
                </a:lnTo>
                <a:lnTo>
                  <a:pt x="3185227" y="2393713"/>
                </a:lnTo>
                <a:lnTo>
                  <a:pt x="0" y="2393713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9999"/>
            </a:blip>
            <a:stretch>
              <a:fillRect t="-15323" b="-15323"/>
            </a:stretch>
          </a:blipFill>
        </p:spPr>
      </p:sp>
      <p:grpSp>
        <p:nvGrpSpPr>
          <p:cNvPr id="141" name="Group 141"/>
          <p:cNvGrpSpPr/>
          <p:nvPr/>
        </p:nvGrpSpPr>
        <p:grpSpPr>
          <a:xfrm>
            <a:off x="9858908" y="7501944"/>
            <a:ext cx="393679" cy="603485"/>
            <a:chOff x="0" y="-6187"/>
            <a:chExt cx="525217" cy="805125"/>
          </a:xfrm>
        </p:grpSpPr>
        <p:grpSp>
          <p:nvGrpSpPr>
            <p:cNvPr id="142" name="Group 142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43" name="Freeform 143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144" name="AutoShape 144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45" name="TextBox 145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07</a:t>
              </a:r>
            </a:p>
          </p:txBody>
        </p:sp>
      </p:grpSp>
      <p:sp>
        <p:nvSpPr>
          <p:cNvPr id="146" name="Freeform 146"/>
          <p:cNvSpPr/>
          <p:nvPr/>
        </p:nvSpPr>
        <p:spPr>
          <a:xfrm>
            <a:off x="9621160" y="545"/>
            <a:ext cx="1779326" cy="1607619"/>
          </a:xfrm>
          <a:custGeom>
            <a:avLst/>
            <a:gdLst/>
            <a:ahLst/>
            <a:cxnLst/>
            <a:rect l="l" t="t" r="r" b="b"/>
            <a:pathLst>
              <a:path w="1780383" h="1608574">
                <a:moveTo>
                  <a:pt x="0" y="0"/>
                </a:moveTo>
                <a:lnTo>
                  <a:pt x="1780383" y="0"/>
                </a:lnTo>
                <a:lnTo>
                  <a:pt x="1780383" y="1608575"/>
                </a:lnTo>
                <a:lnTo>
                  <a:pt x="0" y="1608575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/>
            </a:stretch>
          </a:blipFill>
        </p:spPr>
      </p:sp>
      <p:sp>
        <p:nvSpPr>
          <p:cNvPr id="147" name="TextBox 147"/>
          <p:cNvSpPr txBox="1"/>
          <p:nvPr/>
        </p:nvSpPr>
        <p:spPr>
          <a:xfrm>
            <a:off x="12003805" y="9141674"/>
            <a:ext cx="757926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378"/>
              </a:lnSpc>
            </a:pPr>
            <a:r>
              <a:rPr lang="en-US" sz="3071" b="1" i="1" spc="-153">
                <a:solidFill>
                  <a:srgbClr val="FFFFFF"/>
                </a:solidFill>
                <a:latin typeface="Open Sans Ultra-Bold Italics"/>
                <a:ea typeface="Open Sans Ultra-Bold Italics"/>
                <a:cs typeface="Open Sans Ultra-Bold Italics"/>
                <a:sym typeface="Open Sans Ultra-Bold Italics"/>
              </a:rPr>
              <a:t>NHS</a:t>
            </a:r>
          </a:p>
        </p:txBody>
      </p:sp>
      <p:sp>
        <p:nvSpPr>
          <p:cNvPr id="148" name="TextBox 148"/>
          <p:cNvSpPr txBox="1"/>
          <p:nvPr/>
        </p:nvSpPr>
        <p:spPr>
          <a:xfrm>
            <a:off x="519175" y="2351847"/>
            <a:ext cx="2842443" cy="1075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1653"/>
              </a:lnSpc>
            </a:pPr>
            <a:r>
              <a:rPr lang="en-US" sz="1399" dirty="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Cardiovascular disease (CVD) affects the heart and blood vessels,</a:t>
            </a:r>
            <a:r>
              <a:rPr lang="en-GB" sz="1399" dirty="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(WHO, 2026).</a:t>
            </a:r>
            <a:r>
              <a:rPr lang="en-US" sz="1399" dirty="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including conditions such as coronary heart disease and stroke (NICE, 2023).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433783" y="1932798"/>
            <a:ext cx="1467081" cy="2467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1978"/>
              </a:lnSpc>
              <a:spcBef>
                <a:spcPct val="0"/>
              </a:spcBef>
            </a:pPr>
            <a:r>
              <a:rPr lang="en-US" sz="1413" b="1" u="none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Introduction</a:t>
            </a:r>
          </a:p>
        </p:txBody>
      </p:sp>
      <p:sp>
        <p:nvSpPr>
          <p:cNvPr id="150" name="TextBox 150"/>
          <p:cNvSpPr txBox="1"/>
          <p:nvPr/>
        </p:nvSpPr>
        <p:spPr>
          <a:xfrm>
            <a:off x="686635" y="5461203"/>
            <a:ext cx="2539836" cy="296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2374"/>
              </a:lnSpc>
              <a:spcBef>
                <a:spcPct val="0"/>
              </a:spcBef>
            </a:pPr>
            <a:r>
              <a:rPr lang="en-US" sz="1695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. Risk factors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10195670" y="1961673"/>
            <a:ext cx="3082461" cy="243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1879"/>
              </a:lnSpc>
              <a:spcBef>
                <a:spcPct val="0"/>
              </a:spcBef>
            </a:pPr>
            <a:r>
              <a:rPr lang="en-US" sz="1600" b="1">
                <a:solidFill>
                  <a:srgbClr val="121212"/>
                </a:solidFill>
                <a:latin typeface="Arial" panose="020B0604020202020204" pitchFamily="34" charset="0"/>
                <a:ea typeface="Poppins Semi-Bold"/>
                <a:cs typeface="Arial" panose="020B0604020202020204" pitchFamily="34" charset="0"/>
                <a:sym typeface="Poppins Semi-Bold"/>
              </a:rPr>
              <a:t> Rational and Research gap 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193870" y="145982"/>
            <a:ext cx="6991578" cy="15450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967"/>
              </a:lnSpc>
            </a:pPr>
            <a:r>
              <a:rPr lang="en-US" sz="2967" b="1">
                <a:solidFill>
                  <a:schemeClr val="bg1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Exploration of Novel Risk Factors for Cardiovascular Disease Among South Asian Adults Living in the UK</a:t>
            </a:r>
          </a:p>
          <a:p>
            <a:pPr marL="0" lvl="0" indent="0" algn="l">
              <a:lnSpc>
                <a:spcPts val="2967"/>
              </a:lnSpc>
              <a:spcBef>
                <a:spcPct val="0"/>
              </a:spcBef>
            </a:pPr>
            <a:endParaRPr lang="en-US" sz="2967" b="1">
              <a:solidFill>
                <a:srgbClr val="121212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154" name="TextBox 154"/>
          <p:cNvSpPr txBox="1"/>
          <p:nvPr/>
        </p:nvSpPr>
        <p:spPr>
          <a:xfrm>
            <a:off x="353735" y="4282126"/>
            <a:ext cx="790313" cy="711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Coronary</a:t>
            </a:r>
          </a:p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heart </a:t>
            </a:r>
          </a:p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disease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1517361" y="4383016"/>
            <a:ext cx="535488" cy="2234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Stroke</a:t>
            </a:r>
          </a:p>
        </p:txBody>
      </p:sp>
      <p:sp>
        <p:nvSpPr>
          <p:cNvPr id="156" name="TextBox 156"/>
          <p:cNvSpPr txBox="1"/>
          <p:nvPr/>
        </p:nvSpPr>
        <p:spPr>
          <a:xfrm>
            <a:off x="2334819" y="4312070"/>
            <a:ext cx="937165" cy="711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Other </a:t>
            </a:r>
          </a:p>
          <a:p>
            <a:pPr algn="ctr">
              <a:lnSpc>
                <a:spcPts val="1863"/>
              </a:lnSpc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vascular </a:t>
            </a:r>
          </a:p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99">
                <a:solidFill>
                  <a:srgbClr val="121212"/>
                </a:solidFill>
                <a:latin typeface="Arial" panose="020B0604020202020204" pitchFamily="34" charset="0"/>
                <a:ea typeface="Poppins Medium"/>
                <a:cs typeface="Arial" panose="020B0604020202020204" pitchFamily="34" charset="0"/>
                <a:sym typeface="Poppins Medium"/>
              </a:rPr>
              <a:t>conditions </a:t>
            </a:r>
          </a:p>
        </p:txBody>
      </p:sp>
      <p:sp>
        <p:nvSpPr>
          <p:cNvPr id="157" name="TextBox 157"/>
          <p:cNvSpPr txBox="1"/>
          <p:nvPr/>
        </p:nvSpPr>
        <p:spPr>
          <a:xfrm>
            <a:off x="4138253" y="3137171"/>
            <a:ext cx="983265" cy="312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473"/>
              </a:lnSpc>
              <a:spcBef>
                <a:spcPct val="0"/>
              </a:spcBef>
            </a:pPr>
            <a:r>
              <a:rPr lang="en-US" sz="1766" b="1">
                <a:solidFill>
                  <a:srgbClr val="DD2A45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8 Million 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5601703" y="3067282"/>
            <a:ext cx="819796" cy="2960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374"/>
              </a:lnSpc>
              <a:spcBef>
                <a:spcPct val="0"/>
              </a:spcBef>
            </a:pPr>
            <a:r>
              <a:rPr lang="en-US" sz="1695" b="1">
                <a:solidFill>
                  <a:srgbClr val="DD2A45"/>
                </a:solidFill>
                <a:latin typeface="Poppins Bold"/>
                <a:ea typeface="Poppins Bold"/>
                <a:cs typeface="Poppins Bold"/>
                <a:sym typeface="Poppins Bold"/>
              </a:rPr>
              <a:t>170,000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4098078" y="3454610"/>
            <a:ext cx="1070556" cy="11329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people living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with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CVD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 the UK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(BHF, 2026).</a:t>
            </a:r>
          </a:p>
        </p:txBody>
      </p:sp>
      <p:sp>
        <p:nvSpPr>
          <p:cNvPr id="160" name="TextBox 160"/>
          <p:cNvSpPr txBox="1"/>
          <p:nvPr/>
        </p:nvSpPr>
        <p:spPr>
          <a:xfrm>
            <a:off x="5554692" y="3413776"/>
            <a:ext cx="999496" cy="9022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CVD deaths 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annually</a:t>
            </a:r>
          </a:p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in the UK </a:t>
            </a:r>
          </a:p>
          <a:p>
            <a:pPr algn="ctr">
              <a:lnSpc>
                <a:spcPts val="1780"/>
              </a:lnSpc>
              <a:spcBef>
                <a:spcPct val="0"/>
              </a:spcBef>
            </a:pPr>
            <a:r>
              <a:rPr lang="en-US" sz="127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(BHF, 2026).</a:t>
            </a:r>
          </a:p>
        </p:txBody>
      </p:sp>
      <p:sp>
        <p:nvSpPr>
          <p:cNvPr id="161" name="TextBox 161"/>
          <p:cNvSpPr txBox="1"/>
          <p:nvPr/>
        </p:nvSpPr>
        <p:spPr>
          <a:xfrm>
            <a:off x="6858652" y="3172436"/>
            <a:ext cx="1245595" cy="17131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people in England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and Wales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identified as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Indian,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Pakistani or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Bangladeshi 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 the</a:t>
            </a:r>
          </a:p>
          <a:p>
            <a:pPr algn="ctr">
              <a:lnSpc>
                <a:spcPts val="1487"/>
              </a:lnSpc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2021 Census</a:t>
            </a:r>
          </a:p>
          <a:p>
            <a:pPr algn="ctr">
              <a:lnSpc>
                <a:spcPts val="1487"/>
              </a:lnSpc>
              <a:spcBef>
                <a:spcPct val="0"/>
              </a:spcBef>
            </a:pPr>
            <a:r>
              <a:rPr lang="en-US" sz="106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(ONS, 2022).</a:t>
            </a:r>
          </a:p>
        </p:txBody>
      </p:sp>
      <p:sp>
        <p:nvSpPr>
          <p:cNvPr id="162" name="TextBox 162"/>
          <p:cNvSpPr txBox="1"/>
          <p:nvPr/>
        </p:nvSpPr>
        <p:spPr>
          <a:xfrm>
            <a:off x="4800857" y="5552158"/>
            <a:ext cx="480765" cy="2837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121212"/>
                </a:solidFill>
                <a:latin typeface="Poppins Medium"/>
                <a:ea typeface="Poppins Medium"/>
                <a:cs typeface="Poppins Medium"/>
                <a:sym typeface="Poppins Medium"/>
              </a:rPr>
              <a:t>4.4%</a:t>
            </a:r>
          </a:p>
        </p:txBody>
      </p:sp>
      <p:sp>
        <p:nvSpPr>
          <p:cNvPr id="163" name="TextBox 163"/>
          <p:cNvSpPr txBox="1"/>
          <p:nvPr/>
        </p:nvSpPr>
        <p:spPr>
          <a:xfrm>
            <a:off x="3813881" y="4716552"/>
            <a:ext cx="3116930" cy="7088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</a:pPr>
            <a:r>
              <a:rPr lang="en-US" sz="13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Cardiovascular event rates among South </a:t>
            </a:r>
          </a:p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Asian and European-ancestry participants </a:t>
            </a:r>
            <a:r>
              <a:rPr lang="en-GB" sz="13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</a:t>
            </a:r>
            <a:r>
              <a:rPr lang="en-GB" sz="133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Razieh</a:t>
            </a:r>
            <a:r>
              <a:rPr lang="en-GB" sz="133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et al., 2022)</a:t>
            </a:r>
            <a:endParaRPr lang="en-US" sz="1330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</p:txBody>
      </p:sp>
      <p:sp>
        <p:nvSpPr>
          <p:cNvPr id="164" name="TextBox 164"/>
          <p:cNvSpPr txBox="1"/>
          <p:nvPr/>
        </p:nvSpPr>
        <p:spPr>
          <a:xfrm>
            <a:off x="4283186" y="6159482"/>
            <a:ext cx="1804029" cy="233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European ancestry</a:t>
            </a:r>
          </a:p>
        </p:txBody>
      </p:sp>
      <p:sp>
        <p:nvSpPr>
          <p:cNvPr id="165" name="TextBox 165"/>
          <p:cNvSpPr txBox="1"/>
          <p:nvPr/>
        </p:nvSpPr>
        <p:spPr>
          <a:xfrm>
            <a:off x="8387873" y="4309182"/>
            <a:ext cx="1216426" cy="4965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780"/>
              </a:lnSpc>
            </a:pPr>
            <a:r>
              <a:rPr lang="en-US" sz="1271">
                <a:solidFill>
                  <a:srgbClr val="DD2A45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  <a:r>
              <a:rPr lang="en-US" sz="127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Approximately</a:t>
            </a:r>
          </a:p>
          <a:p>
            <a:pPr algn="ctr">
              <a:lnSpc>
                <a:spcPts val="2275"/>
              </a:lnSpc>
              <a:spcBef>
                <a:spcPct val="0"/>
              </a:spcBef>
            </a:pPr>
            <a:r>
              <a:rPr lang="en-US" sz="1625" b="1">
                <a:solidFill>
                  <a:srgbClr val="DD2A45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x2</a:t>
            </a:r>
            <a:r>
              <a:rPr lang="en-US" sz="1625">
                <a:solidFill>
                  <a:srgbClr val="DD2A45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</a:p>
        </p:txBody>
      </p:sp>
      <p:sp>
        <p:nvSpPr>
          <p:cNvPr id="166" name="TextBox 166"/>
          <p:cNvSpPr txBox="1"/>
          <p:nvPr/>
        </p:nvSpPr>
        <p:spPr>
          <a:xfrm>
            <a:off x="12501855" y="2135442"/>
            <a:ext cx="2379687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Gap: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Established risk factors do not fully explain excess CVD risk (Patel et al., 2021b).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Need: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Existing risk prediction may not fully reflect cardiovascular risk in South Asian adults (Patel et al., 2021b).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Originality: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Evaluating under-researched factors and differences between UK South Asian subgroups (</a:t>
            </a:r>
            <a:r>
              <a:rPr lang="en-GB" sz="1200" dirty="0" err="1"/>
              <a:t>Hippisley</a:t>
            </a:r>
            <a:r>
              <a:rPr lang="en-GB" sz="1200" dirty="0"/>
              <a:t>-Cox et al, 2017)..</a:t>
            </a:r>
          </a:p>
        </p:txBody>
      </p:sp>
      <p:sp>
        <p:nvSpPr>
          <p:cNvPr id="167" name="TextBox 167"/>
          <p:cNvSpPr txBox="1"/>
          <p:nvPr/>
        </p:nvSpPr>
        <p:spPr>
          <a:xfrm>
            <a:off x="10866404" y="7803231"/>
            <a:ext cx="1052328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</a:pPr>
            <a:r>
              <a:rPr lang="en-US" sz="95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H</a:t>
            </a:r>
            <a:r>
              <a:rPr lang="en-US" sz="12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ealthcare</a:t>
            </a:r>
            <a:endParaRPr lang="en-US" sz="1200">
              <a:solidFill>
                <a:srgbClr val="FFFFFF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 professionals: </a:t>
            </a:r>
            <a:endParaRPr lang="en-US" sz="1200">
              <a:solidFill>
                <a:srgbClr val="FFFFFF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More 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informed 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cardio-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vascular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2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 risk assessments.</a:t>
            </a:r>
            <a:endParaRPr lang="en-US" sz="1200">
              <a:solidFill>
                <a:srgbClr val="121212"/>
              </a:solidFill>
              <a:latin typeface="Arial"/>
              <a:ea typeface="Poppins"/>
              <a:cs typeface="Arial"/>
            </a:endParaRPr>
          </a:p>
        </p:txBody>
      </p:sp>
      <p:sp>
        <p:nvSpPr>
          <p:cNvPr id="168" name="TextBox 168"/>
          <p:cNvSpPr txBox="1"/>
          <p:nvPr/>
        </p:nvSpPr>
        <p:spPr>
          <a:xfrm>
            <a:off x="11835589" y="7815758"/>
            <a:ext cx="1052328" cy="12567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NHS services: 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Potential to reduce avoidable illness and admissions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.</a:t>
            </a:r>
            <a:endParaRPr lang="en-US" sz="1400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</p:txBody>
      </p:sp>
      <p:sp>
        <p:nvSpPr>
          <p:cNvPr id="169" name="TextBox 169"/>
          <p:cNvSpPr txBox="1"/>
          <p:nvPr/>
        </p:nvSpPr>
        <p:spPr>
          <a:xfrm>
            <a:off x="12820608" y="7764658"/>
            <a:ext cx="1036493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400" dirty="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Financial impact: </a:t>
            </a:r>
            <a:r>
              <a:rPr lang="en-US" sz="1400" dirty="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CVD costs UK healthcare around £12 billion annually (BHF, 2026).</a:t>
            </a:r>
            <a:endParaRPr lang="en-US" sz="1400" dirty="0">
              <a:solidFill>
                <a:srgbClr val="121212"/>
              </a:solidFill>
              <a:latin typeface="Arial"/>
              <a:ea typeface="Poppins"/>
              <a:cs typeface="Arial"/>
            </a:endParaRPr>
          </a:p>
        </p:txBody>
      </p:sp>
      <p:sp>
        <p:nvSpPr>
          <p:cNvPr id="170" name="TextBox 170"/>
          <p:cNvSpPr txBox="1"/>
          <p:nvPr/>
        </p:nvSpPr>
        <p:spPr>
          <a:xfrm>
            <a:off x="13874705" y="7815758"/>
            <a:ext cx="910629" cy="1615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Public health &amp; Policy: </a:t>
            </a:r>
            <a:r>
              <a:rPr lang="en-US" sz="1400" dirty="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Evidence to support more equitable prevention</a:t>
            </a:r>
            <a:endParaRPr lang="en-GB" sz="1400" dirty="0">
              <a:solidFill>
                <a:srgbClr val="121212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algn="ctr">
              <a:lnSpc>
                <a:spcPts val="1384"/>
              </a:lnSpc>
              <a:spcBef>
                <a:spcPct val="0"/>
              </a:spcBef>
            </a:pPr>
            <a:r>
              <a:rPr lang="en-GB" sz="1400" dirty="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</a:t>
            </a:r>
            <a:r>
              <a:rPr lang="en-GB" sz="1400" dirty="0" err="1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NHS,nd</a:t>
            </a:r>
            <a:r>
              <a:rPr lang="en-GB" sz="1400" dirty="0">
                <a:solidFill>
                  <a:srgbClr val="121212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).</a:t>
            </a:r>
            <a:endParaRPr lang="en-US" sz="1400" dirty="0">
              <a:solidFill>
                <a:srgbClr val="121212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</p:txBody>
      </p:sp>
      <p:sp>
        <p:nvSpPr>
          <p:cNvPr id="171" name="TextBox 171"/>
          <p:cNvSpPr txBox="1"/>
          <p:nvPr/>
        </p:nvSpPr>
        <p:spPr>
          <a:xfrm>
            <a:off x="9818522" y="2243058"/>
            <a:ext cx="2626217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Importance: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Earlier identification of CVD risk could improve prevention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Stefil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2023).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Urgency: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Higher cardiovascular risk among South Asian adults highlights the need for targeted prevention (Patel et al., 2021b).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Cost: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Improved prevention could reduce avoidable NHS costs.</a:t>
            </a:r>
          </a:p>
        </p:txBody>
      </p:sp>
      <p:grpSp>
        <p:nvGrpSpPr>
          <p:cNvPr id="7" name="Group 7"/>
          <p:cNvGrpSpPr/>
          <p:nvPr/>
        </p:nvGrpSpPr>
        <p:grpSpPr>
          <a:xfrm rot="16200000">
            <a:off x="9596233" y="5254061"/>
            <a:ext cx="1483906" cy="9267313"/>
            <a:chOff x="-190413" y="-47625"/>
            <a:chExt cx="376281" cy="2349955"/>
          </a:xfrm>
        </p:grpSpPr>
        <p:sp>
          <p:nvSpPr>
            <p:cNvPr id="8" name="Freeform 8"/>
            <p:cNvSpPr/>
            <p:nvPr/>
          </p:nvSpPr>
          <p:spPr>
            <a:xfrm>
              <a:off x="-190413" y="-13593"/>
              <a:ext cx="185868" cy="2302330"/>
            </a:xfrm>
            <a:custGeom>
              <a:avLst/>
              <a:gdLst/>
              <a:ahLst/>
              <a:cxnLst/>
              <a:rect l="l" t="t" r="r" b="b"/>
              <a:pathLst>
                <a:path w="185868" h="2302330">
                  <a:moveTo>
                    <a:pt x="0" y="0"/>
                  </a:moveTo>
                  <a:lnTo>
                    <a:pt x="185868" y="0"/>
                  </a:lnTo>
                  <a:lnTo>
                    <a:pt x="185868" y="2302330"/>
                  </a:lnTo>
                  <a:lnTo>
                    <a:pt x="0" y="2302330"/>
                  </a:lnTo>
                  <a:close/>
                </a:path>
              </a:pathLst>
            </a:custGeom>
            <a:solidFill>
              <a:srgbClr val="D69EB4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185868" cy="234995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6128588" y="10005766"/>
            <a:ext cx="321868" cy="321868"/>
            <a:chOff x="0" y="0"/>
            <a:chExt cx="812800" cy="812800"/>
          </a:xfrm>
        </p:grpSpPr>
        <p:sp>
          <p:nvSpPr>
            <p:cNvPr id="105" name="Freeform 10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B0B4A"/>
            </a:solidFill>
          </p:spPr>
        </p:sp>
        <p:sp>
          <p:nvSpPr>
            <p:cNvPr id="106" name="TextBox 10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10026355" y="9958064"/>
            <a:ext cx="321868" cy="321868"/>
            <a:chOff x="0" y="0"/>
            <a:chExt cx="812800" cy="812800"/>
          </a:xfrm>
        </p:grpSpPr>
        <p:sp>
          <p:nvSpPr>
            <p:cNvPr id="113" name="Freeform 1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0C3A"/>
            </a:solidFill>
          </p:spPr>
        </p:sp>
        <p:sp>
          <p:nvSpPr>
            <p:cNvPr id="114" name="TextBox 1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09" name="Group 109"/>
          <p:cNvGrpSpPr/>
          <p:nvPr/>
        </p:nvGrpSpPr>
        <p:grpSpPr>
          <a:xfrm>
            <a:off x="10846782" y="10255395"/>
            <a:ext cx="321868" cy="321868"/>
            <a:chOff x="0" y="0"/>
            <a:chExt cx="812800" cy="812800"/>
          </a:xfrm>
        </p:grpSpPr>
        <p:sp>
          <p:nvSpPr>
            <p:cNvPr id="110" name="Freeform 1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0C3A"/>
            </a:solidFill>
          </p:spPr>
        </p:sp>
        <p:sp>
          <p:nvSpPr>
            <p:cNvPr id="111" name="TextBox 1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grpSp>
        <p:nvGrpSpPr>
          <p:cNvPr id="115" name="Group 115"/>
          <p:cNvGrpSpPr/>
          <p:nvPr/>
        </p:nvGrpSpPr>
        <p:grpSpPr>
          <a:xfrm>
            <a:off x="5961288" y="10252970"/>
            <a:ext cx="321868" cy="321868"/>
            <a:chOff x="0" y="0"/>
            <a:chExt cx="812800" cy="812800"/>
          </a:xfrm>
        </p:grpSpPr>
        <p:sp>
          <p:nvSpPr>
            <p:cNvPr id="116" name="Freeform 1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0C3A"/>
            </a:solidFill>
          </p:spPr>
        </p:sp>
        <p:sp>
          <p:nvSpPr>
            <p:cNvPr id="117" name="TextBox 1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35898" tIns="35898" rIns="35898" bIns="35898" rtlCol="0" anchor="ctr"/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2473"/>
                </a:lnSpc>
              </a:pPr>
              <a:endParaRPr sz="1798"/>
            </a:p>
          </p:txBody>
        </p:sp>
      </p:grpSp>
      <p:sp>
        <p:nvSpPr>
          <p:cNvPr id="118" name="TextBox 118"/>
          <p:cNvSpPr txBox="1"/>
          <p:nvPr/>
        </p:nvSpPr>
        <p:spPr>
          <a:xfrm>
            <a:off x="5942636" y="10035011"/>
            <a:ext cx="8851212" cy="4898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978"/>
              </a:lnSpc>
              <a:spcBef>
                <a:spcPct val="0"/>
              </a:spcBef>
            </a:pP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P:</a:t>
            </a:r>
            <a:r>
              <a:rPr lang="en-GB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 Population: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UK South Asian adults aged 18+      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I:</a:t>
            </a:r>
            <a:r>
              <a:rPr lang="en-US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 </a:t>
            </a:r>
            <a:r>
              <a:rPr lang="en-GB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Intervention/ Exposure:</a:t>
            </a:r>
            <a:r>
              <a:rPr lang="en-GB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 Novel l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risk factors (exposures)             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C: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 </a:t>
            </a:r>
            <a:r>
              <a:rPr lang="en-GB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Comparisons</a:t>
            </a:r>
            <a:r>
              <a:rPr lang="en-GB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: 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Lower exposure or comparison groups         </a:t>
            </a:r>
            <a:r>
              <a:rPr lang="en-US" sz="1400">
                <a:solidFill>
                  <a:srgbClr val="FFFFFF"/>
                </a:solidFill>
                <a:latin typeface="Arial"/>
                <a:ea typeface="Poppins"/>
                <a:cs typeface="Arial"/>
                <a:sym typeface="Poppins"/>
              </a:rPr>
              <a:t>O:</a:t>
            </a:r>
            <a:r>
              <a:rPr lang="en-GB" sz="1400">
                <a:solidFill>
                  <a:schemeClr val="bg1"/>
                </a:solidFill>
                <a:latin typeface="Arial"/>
                <a:ea typeface="Poppins"/>
                <a:cs typeface="Arial"/>
                <a:sym typeface="Poppins"/>
              </a:rPr>
              <a:t>Outcome</a:t>
            </a:r>
            <a:r>
              <a:rPr lang="en-GB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: C</a:t>
            </a:r>
            <a:r>
              <a:rPr lang="en-US" sz="1400">
                <a:solidFill>
                  <a:srgbClr val="121212"/>
                </a:solidFill>
                <a:latin typeface="Arial"/>
                <a:ea typeface="Poppins"/>
                <a:cs typeface="Arial"/>
                <a:sym typeface="Poppins"/>
              </a:rPr>
              <a:t>VD risk, incidence and outcomes</a:t>
            </a:r>
          </a:p>
        </p:txBody>
      </p:sp>
      <p:grpSp>
        <p:nvGrpSpPr>
          <p:cNvPr id="119" name="Group 119"/>
          <p:cNvGrpSpPr/>
          <p:nvPr/>
        </p:nvGrpSpPr>
        <p:grpSpPr>
          <a:xfrm>
            <a:off x="1885181" y="9320593"/>
            <a:ext cx="393679" cy="603485"/>
            <a:chOff x="0" y="-6187"/>
            <a:chExt cx="525217" cy="805125"/>
          </a:xfrm>
        </p:grpSpPr>
        <p:grpSp>
          <p:nvGrpSpPr>
            <p:cNvPr id="120" name="Group 120"/>
            <p:cNvGrpSpPr>
              <a:grpSpLocks noChangeAspect="1"/>
            </p:cNvGrpSpPr>
            <p:nvPr/>
          </p:nvGrpSpPr>
          <p:grpSpPr>
            <a:xfrm>
              <a:off x="33219" y="327786"/>
              <a:ext cx="471152" cy="471152"/>
              <a:chOff x="0" y="0"/>
              <a:chExt cx="6355080" cy="6355080"/>
            </a:xfrm>
          </p:grpSpPr>
          <p:sp>
            <p:nvSpPr>
              <p:cNvPr id="121" name="Freeform 121"/>
              <p:cNvSpPr/>
              <p:nvPr/>
            </p:nvSpPr>
            <p:spPr>
              <a:xfrm>
                <a:off x="0" y="0"/>
                <a:ext cx="6355080" cy="6355080"/>
              </a:xfrm>
              <a:custGeom>
                <a:avLst/>
                <a:gdLst/>
                <a:ahLst/>
                <a:cxnLst/>
                <a:rect l="l" t="t" r="r" b="b"/>
                <a:pathLst>
                  <a:path w="6355080" h="6355080">
                    <a:moveTo>
                      <a:pt x="3177540" y="6355080"/>
                    </a:moveTo>
                    <a:cubicBezTo>
                      <a:pt x="2329180" y="6355080"/>
                      <a:pt x="1530350" y="6024880"/>
                      <a:pt x="930910" y="5424170"/>
                    </a:cubicBezTo>
                    <a:cubicBezTo>
                      <a:pt x="330200" y="4824730"/>
                      <a:pt x="0" y="4025900"/>
                      <a:pt x="0" y="3177540"/>
                    </a:cubicBezTo>
                    <a:cubicBezTo>
                      <a:pt x="0" y="2329180"/>
                      <a:pt x="330200" y="1530350"/>
                      <a:pt x="930910" y="930910"/>
                    </a:cubicBezTo>
                    <a:cubicBezTo>
                      <a:pt x="1530350" y="330200"/>
                      <a:pt x="2329180" y="0"/>
                      <a:pt x="3177540" y="0"/>
                    </a:cubicBezTo>
                    <a:cubicBezTo>
                      <a:pt x="4025900" y="0"/>
                      <a:pt x="4824730" y="330200"/>
                      <a:pt x="5424170" y="930910"/>
                    </a:cubicBezTo>
                    <a:cubicBezTo>
                      <a:pt x="6024880" y="1531620"/>
                      <a:pt x="6355080" y="2329180"/>
                      <a:pt x="6355080" y="3177540"/>
                    </a:cubicBezTo>
                    <a:cubicBezTo>
                      <a:pt x="6355080" y="4025900"/>
                      <a:pt x="6024880" y="4824730"/>
                      <a:pt x="5424170" y="5424170"/>
                    </a:cubicBezTo>
                    <a:cubicBezTo>
                      <a:pt x="4824730" y="6024880"/>
                      <a:pt x="4025900" y="6355080"/>
                      <a:pt x="3177540" y="6355080"/>
                    </a:cubicBezTo>
                    <a:close/>
                    <a:moveTo>
                      <a:pt x="3177540" y="190500"/>
                    </a:moveTo>
                    <a:cubicBezTo>
                      <a:pt x="2379980" y="190500"/>
                      <a:pt x="1629410" y="501650"/>
                      <a:pt x="1065530" y="1065530"/>
                    </a:cubicBezTo>
                    <a:cubicBezTo>
                      <a:pt x="501650" y="1629410"/>
                      <a:pt x="190500" y="2379980"/>
                      <a:pt x="190500" y="3177540"/>
                    </a:cubicBezTo>
                    <a:cubicBezTo>
                      <a:pt x="190500" y="3975100"/>
                      <a:pt x="501650" y="4725670"/>
                      <a:pt x="1065530" y="5289550"/>
                    </a:cubicBezTo>
                    <a:cubicBezTo>
                      <a:pt x="1629410" y="5853430"/>
                      <a:pt x="2379980" y="6164580"/>
                      <a:pt x="3177540" y="6164580"/>
                    </a:cubicBezTo>
                    <a:cubicBezTo>
                      <a:pt x="3975100" y="6164580"/>
                      <a:pt x="4725670" y="5853430"/>
                      <a:pt x="5289550" y="5289550"/>
                    </a:cubicBezTo>
                    <a:cubicBezTo>
                      <a:pt x="5853430" y="4725670"/>
                      <a:pt x="6164580" y="3975100"/>
                      <a:pt x="6164580" y="3177540"/>
                    </a:cubicBezTo>
                    <a:cubicBezTo>
                      <a:pt x="6164580" y="2379980"/>
                      <a:pt x="5853430" y="1629410"/>
                      <a:pt x="5289550" y="1065530"/>
                    </a:cubicBezTo>
                    <a:cubicBezTo>
                      <a:pt x="4725670" y="501650"/>
                      <a:pt x="3975100" y="190500"/>
                      <a:pt x="3177540" y="190500"/>
                    </a:cubicBezTo>
                    <a:close/>
                  </a:path>
                </a:pathLst>
              </a:custGeom>
              <a:solidFill>
                <a:srgbClr val="121212"/>
              </a:solidFill>
            </p:spPr>
          </p:sp>
        </p:grpSp>
        <p:sp>
          <p:nvSpPr>
            <p:cNvPr id="122" name="AutoShape 122"/>
            <p:cNvSpPr/>
            <p:nvPr/>
          </p:nvSpPr>
          <p:spPr>
            <a:xfrm rot="-5400000">
              <a:off x="100088" y="162521"/>
              <a:ext cx="337415" cy="0"/>
            </a:xfrm>
            <a:prstGeom prst="line">
              <a:avLst/>
            </a:prstGeom>
            <a:ln w="12374" cap="rnd">
              <a:solidFill>
                <a:srgbClr val="121212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23" name="TextBox 123"/>
            <p:cNvSpPr txBox="1"/>
            <p:nvPr/>
          </p:nvSpPr>
          <p:spPr>
            <a:xfrm>
              <a:off x="0" y="409055"/>
              <a:ext cx="525217" cy="3064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US"/>
              </a:defPPr>
              <a:lvl1pPr marL="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69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3943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14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7886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4857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1828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8800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5771" algn="l" defTabSz="913943" rtl="0" eaLnBrk="1" latinLnBrk="0" hangingPunct="1">
                <a:defRPr sz="1799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>
                <a:lnSpc>
                  <a:spcPts val="1863"/>
                </a:lnSpc>
                <a:spcBef>
                  <a:spcPct val="0"/>
                </a:spcBef>
              </a:pPr>
              <a:r>
                <a:rPr lang="en-US" sz="1330" b="1">
                  <a:solidFill>
                    <a:srgbClr val="121212"/>
                  </a:solidFill>
                  <a:latin typeface="Poppins Medium"/>
                  <a:ea typeface="Poppins Medium"/>
                  <a:cs typeface="Poppins Medium"/>
                  <a:sym typeface="Poppins Medium"/>
                </a:rPr>
                <a:t>09</a:t>
              </a:r>
            </a:p>
          </p:txBody>
        </p:sp>
      </p:grpSp>
      <p:sp>
        <p:nvSpPr>
          <p:cNvPr id="174" name="TextBox 173">
            <a:extLst>
              <a:ext uri="{FF2B5EF4-FFF2-40B4-BE49-F238E27FC236}">
                <a16:creationId xmlns:a16="http://schemas.microsoft.com/office/drawing/2014/main" id="{BC9BA47A-AEE8-0CA2-316A-10E43E53BF58}"/>
              </a:ext>
            </a:extLst>
          </p:cNvPr>
          <p:cNvSpPr txBox="1"/>
          <p:nvPr/>
        </p:nvSpPr>
        <p:spPr>
          <a:xfrm>
            <a:off x="331852" y="6301777"/>
            <a:ext cx="37273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>
                <a:solidFill>
                  <a:srgbClr val="121212"/>
                </a:solidFill>
                <a:latin typeface="Arial" panose="020B0604020202020204" pitchFamily="34" charset="0"/>
                <a:ea typeface="Poppins Italics"/>
                <a:cs typeface="Arial" panose="020B0604020202020204" pitchFamily="34" charset="0"/>
                <a:sym typeface="Poppins Italics"/>
              </a:rPr>
              <a:t>(</a:t>
            </a:r>
            <a:r>
              <a:rPr lang="en-GB" sz="1200" dirty="0" err="1"/>
              <a:t>Kazibwe</a:t>
            </a:r>
            <a:r>
              <a:rPr lang="en-GB" sz="1200" dirty="0"/>
              <a:t> et al., 2026; Welsh et al., 2024)</a:t>
            </a:r>
            <a:endParaRPr lang="en-US" sz="1200" dirty="0"/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A8283099-7F3E-8921-0E79-C917B2363DD7}"/>
              </a:ext>
            </a:extLst>
          </p:cNvPr>
          <p:cNvSpPr txBox="1"/>
          <p:nvPr/>
        </p:nvSpPr>
        <p:spPr>
          <a:xfrm>
            <a:off x="13493265" y="1325644"/>
            <a:ext cx="18288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Figures 1–3: Illustrations sourced from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Canva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(2026).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8"/>
          <p:cNvSpPr txBox="1"/>
          <p:nvPr/>
        </p:nvSpPr>
        <p:spPr>
          <a:xfrm>
            <a:off x="475622" y="213193"/>
            <a:ext cx="7754060" cy="4426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69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3943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14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7886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4857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1828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8800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5771" algn="l" defTabSz="913943" rtl="0" eaLnBrk="1" latinLnBrk="0" hangingPunct="1">
              <a:defRPr sz="179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ts val="3258"/>
              </a:lnSpc>
              <a:spcBef>
                <a:spcPct val="0"/>
              </a:spcBef>
            </a:pPr>
            <a:r>
              <a:rPr lang="en-GB" sz="3258" b="1">
                <a:solidFill>
                  <a:srgbClr val="121212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REFERENCES </a:t>
            </a:r>
            <a:endParaRPr lang="en-US" sz="3258" b="1">
              <a:solidFill>
                <a:srgbClr val="121212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024349-4E56-2841-1DB7-19E804399A4B}"/>
              </a:ext>
            </a:extLst>
          </p:cNvPr>
          <p:cNvSpPr txBox="1"/>
          <p:nvPr/>
        </p:nvSpPr>
        <p:spPr>
          <a:xfrm>
            <a:off x="475622" y="655878"/>
            <a:ext cx="14155406" cy="102181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 err="1">
                <a:latin typeface="Arial"/>
                <a:cs typeface="Arial"/>
              </a:rPr>
              <a:t>Canva</a:t>
            </a:r>
            <a:r>
              <a:rPr lang="en-GB" sz="1400" dirty="0">
                <a:latin typeface="Arial"/>
                <a:cs typeface="Arial"/>
              </a:rPr>
              <a:t> (2026) </a:t>
            </a:r>
            <a:r>
              <a:rPr lang="en-GB" sz="1400" dirty="0" err="1">
                <a:latin typeface="Arial"/>
                <a:cs typeface="Arial"/>
              </a:rPr>
              <a:t>Canva</a:t>
            </a:r>
            <a:r>
              <a:rPr lang="en-GB" sz="1400" dirty="0">
                <a:latin typeface="Arial"/>
                <a:cs typeface="Arial"/>
              </a:rPr>
              <a:t>: online graphic design platform. Available at: </a:t>
            </a:r>
            <a:r>
              <a:rPr lang="en-GB" sz="1400" dirty="0">
                <a:latin typeface="Arial"/>
                <a:cs typeface="Arial"/>
                <a:hlinkClick r:id="rId2"/>
              </a:rPr>
              <a:t>https://www.canva.com/</a:t>
            </a:r>
            <a:r>
              <a:rPr lang="en-GB" sz="1400" dirty="0">
                <a:latin typeface="Arial"/>
                <a:cs typeface="Arial"/>
              </a:rPr>
              <a:t> (Accessed: 03 October 2026).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"/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latin typeface="Arial"/>
                <a:cs typeface="Arial"/>
              </a:rPr>
              <a:t>.</a:t>
            </a:r>
            <a:r>
              <a:rPr lang="en-US" sz="1400" dirty="0">
                <a:latin typeface="Arial"/>
                <a:cs typeface="Arial"/>
              </a:rPr>
              <a:t>British Heart Foundation (BHF) (2026) </a:t>
            </a:r>
            <a:r>
              <a:rPr lang="en-US" sz="1400" i="1" dirty="0">
                <a:latin typeface="Arial"/>
                <a:cs typeface="Arial"/>
              </a:rPr>
              <a:t>Cardiovascular disease statistics: 2026 compendium</a:t>
            </a:r>
            <a:r>
              <a:rPr lang="en-US" sz="1400" dirty="0">
                <a:latin typeface="Arial"/>
                <a:cs typeface="Arial"/>
              </a:rPr>
              <a:t>. Available at: https://www.bhf.org.uk/what-we-do/our-research/heart-statistics/heart-statistics-publications/cardiovascular-disease-statistics-2026 (Accessed: 04 October 2026).</a:t>
            </a:r>
            <a:endParaRPr lang="en-GB" sz="1400" dirty="0">
              <a:latin typeface="Arial"/>
              <a:cs typeface="Arial"/>
            </a:endParaRPr>
          </a:p>
          <a:p>
            <a:pPr marL="342900" indent="-342900" algn="l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3.  </a:t>
            </a:r>
            <a:r>
              <a:rPr lang="en-GB" sz="1400" dirty="0" err="1">
                <a:latin typeface="Arial"/>
                <a:cs typeface="Arial"/>
              </a:rPr>
              <a:t>Hippisley</a:t>
            </a:r>
            <a:r>
              <a:rPr lang="en-GB" sz="1400" dirty="0">
                <a:latin typeface="Arial"/>
                <a:cs typeface="Arial"/>
              </a:rPr>
              <a:t>-Cox, J., </a:t>
            </a:r>
            <a:r>
              <a:rPr lang="en-GB" sz="1400" dirty="0" err="1">
                <a:latin typeface="Arial"/>
                <a:cs typeface="Arial"/>
              </a:rPr>
              <a:t>Coupland</a:t>
            </a:r>
            <a:r>
              <a:rPr lang="en-GB" sz="1400" dirty="0">
                <a:latin typeface="Arial"/>
                <a:cs typeface="Arial"/>
              </a:rPr>
              <a:t>, C. And Brindle, P. (2017) Development and validation of QRISK3 risk prediction algorithms to estimate future risk of cardiovascular disease: prospective cohort study’</a:t>
            </a:r>
            <a:r>
              <a:rPr lang="en-GB" sz="1400" i="1" dirty="0">
                <a:latin typeface="Arial"/>
                <a:cs typeface="Arial"/>
              </a:rPr>
              <a:t>, BMJ, 357</a:t>
            </a:r>
            <a:r>
              <a:rPr lang="en-GB" sz="1400" dirty="0">
                <a:latin typeface="Arial"/>
                <a:cs typeface="Arial"/>
              </a:rPr>
              <a:t>, j2099. </a:t>
            </a:r>
            <a:r>
              <a:rPr lang="en-GB" sz="1400" dirty="0">
                <a:latin typeface="Arial"/>
                <a:cs typeface="Arial"/>
                <a:hlinkClick r:id="rId3"/>
              </a:rPr>
              <a:t>https://doi.org/10.1136/bmj.j2099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r>
              <a:rPr lang="en-GB" sz="1400" dirty="0">
                <a:latin typeface="Arial"/>
                <a:cs typeface="Arial"/>
              </a:rPr>
              <a:t>
4.. </a:t>
            </a:r>
            <a:r>
              <a:rPr lang="en-GB" sz="1400" dirty="0" err="1">
                <a:latin typeface="Arial"/>
                <a:cs typeface="Arial"/>
              </a:rPr>
              <a:t>Ho</a:t>
            </a:r>
            <a:r>
              <a:rPr lang="en-GB" sz="1400" dirty="0">
                <a:latin typeface="Arial"/>
                <a:cs typeface="Arial"/>
              </a:rPr>
              <a:t>, F.K., </a:t>
            </a:r>
            <a:r>
              <a:rPr lang="en-GB" sz="1400" dirty="0" err="1">
                <a:latin typeface="Arial"/>
                <a:cs typeface="Arial"/>
              </a:rPr>
              <a:t>Gray</a:t>
            </a:r>
            <a:r>
              <a:rPr lang="en-GB" sz="1400" dirty="0">
                <a:latin typeface="Arial"/>
                <a:cs typeface="Arial"/>
              </a:rPr>
              <a:t>, S.R., Welsh, P., Gill, J.M.R., </a:t>
            </a:r>
            <a:r>
              <a:rPr lang="en-GB" sz="1400" dirty="0" err="1">
                <a:latin typeface="Arial"/>
                <a:cs typeface="Arial"/>
              </a:rPr>
              <a:t>Sattar</a:t>
            </a:r>
            <a:r>
              <a:rPr lang="en-GB" sz="1400" dirty="0">
                <a:latin typeface="Arial"/>
                <a:cs typeface="Arial"/>
              </a:rPr>
              <a:t>, N., Pell, J.P. And </a:t>
            </a:r>
            <a:r>
              <a:rPr lang="en-GB" sz="1400" dirty="0" err="1">
                <a:latin typeface="Arial"/>
                <a:cs typeface="Arial"/>
              </a:rPr>
              <a:t>Celis</a:t>
            </a:r>
            <a:r>
              <a:rPr lang="en-GB" sz="1400" dirty="0">
                <a:latin typeface="Arial"/>
                <a:cs typeface="Arial"/>
              </a:rPr>
              <a:t>-Morales, C. (2022) ‘Ethnic differences in cardiovascular risk: examining differential exposure and susceptibility to risk factors’, </a:t>
            </a:r>
            <a:r>
              <a:rPr lang="en-GB" sz="1400" i="1" dirty="0">
                <a:latin typeface="Arial"/>
                <a:cs typeface="Arial"/>
              </a:rPr>
              <a:t>BMC Medicine,</a:t>
            </a:r>
            <a:r>
              <a:rPr lang="en-GB" sz="1400" dirty="0">
                <a:latin typeface="Arial"/>
                <a:cs typeface="Arial"/>
              </a:rPr>
              <a:t> 20, article 149. </a:t>
            </a:r>
            <a:r>
              <a:rPr lang="en-GB" sz="1400" dirty="0">
                <a:latin typeface="Arial"/>
                <a:cs typeface="Arial"/>
                <a:hlinkClick r:id="rId4"/>
              </a:rPr>
              <a:t>https://doi.org/10.1186/s12916-022-02337-w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endParaRPr lang="en-GB" sz="1400" dirty="0">
              <a:latin typeface="Arial"/>
              <a:cs typeface="Arial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5. </a:t>
            </a:r>
            <a:r>
              <a:rPr lang="en-GB" sz="1400" dirty="0" err="1">
                <a:latin typeface="Arial"/>
                <a:cs typeface="Arial"/>
              </a:rPr>
              <a:t>Kazibwe</a:t>
            </a:r>
            <a:r>
              <a:rPr lang="en-GB" sz="1400" dirty="0">
                <a:latin typeface="Arial"/>
                <a:cs typeface="Arial"/>
              </a:rPr>
              <a:t>, R. Et al. (2026) Lipoprotein(a), insulin resistance, and cardiovascular disease in the UK </a:t>
            </a:r>
            <a:r>
              <a:rPr lang="en-GB" sz="1400" dirty="0" err="1">
                <a:latin typeface="Arial"/>
                <a:cs typeface="Arial"/>
              </a:rPr>
              <a:t>Biobank</a:t>
            </a:r>
            <a:r>
              <a:rPr lang="en-GB" sz="1400" dirty="0">
                <a:latin typeface="Arial"/>
                <a:cs typeface="Arial"/>
              </a:rPr>
              <a:t>’, </a:t>
            </a:r>
            <a:r>
              <a:rPr lang="en-GB" sz="1400" i="1" dirty="0">
                <a:latin typeface="Arial"/>
                <a:cs typeface="Arial"/>
              </a:rPr>
              <a:t>Journal of the American Heart Association,</a:t>
            </a:r>
            <a:r>
              <a:rPr lang="en-GB" sz="1400" dirty="0">
                <a:latin typeface="Arial"/>
                <a:cs typeface="Arial"/>
              </a:rPr>
              <a:t> 15(4), e042361. </a:t>
            </a:r>
            <a:r>
              <a:rPr lang="en-GB" sz="1400" dirty="0">
                <a:latin typeface="Arial"/>
                <a:cs typeface="Arial"/>
                <a:hlinkClick r:id="rId5"/>
              </a:rPr>
              <a:t>https://doi.org/10.1161/JAHA.125.042361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6.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dirty="0" err="1">
                <a:latin typeface="Arial"/>
                <a:cs typeface="Arial"/>
              </a:rPr>
              <a:t>Kronenberg</a:t>
            </a:r>
            <a:r>
              <a:rPr lang="en-GB" sz="1400" dirty="0">
                <a:latin typeface="Arial"/>
                <a:cs typeface="Arial"/>
              </a:rPr>
              <a:t>, F. Et al. (2022) Lipoprotein(a) in atherosclerotic cardiovascular disease and aortic stenosis: a European Atherosclerosis Society consensus statement’,</a:t>
            </a:r>
            <a:r>
              <a:rPr lang="en-GB" sz="1400" i="1" dirty="0">
                <a:latin typeface="Arial"/>
                <a:cs typeface="Arial"/>
              </a:rPr>
              <a:t> European Heart Journal</a:t>
            </a:r>
            <a:r>
              <a:rPr lang="en-GB" sz="1400" dirty="0">
                <a:latin typeface="Arial"/>
                <a:cs typeface="Arial"/>
              </a:rPr>
              <a:t>, 43(39), pp. 3925–3946. </a:t>
            </a:r>
            <a:r>
              <a:rPr lang="en-GB" sz="1400" dirty="0">
                <a:latin typeface="Arial"/>
                <a:cs typeface="Arial"/>
                <a:hlinkClick r:id="rId6"/>
              </a:rPr>
              <a:t>https://doi.org/10.1093/eurheartj/ehac361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marL="342900" indent="-342900" algn="l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/>
                <a:cs typeface="Arial"/>
              </a:rPr>
              <a:t>7.National Health Service (NHS) England (</a:t>
            </a:r>
            <a:r>
              <a:rPr lang="en-GB" sz="1400" dirty="0" err="1">
                <a:latin typeface="Arial"/>
                <a:cs typeface="Arial"/>
              </a:rPr>
              <a:t>n.d.</a:t>
            </a:r>
            <a:r>
              <a:rPr lang="en-GB" sz="1400" dirty="0">
                <a:latin typeface="Arial"/>
                <a:cs typeface="Arial"/>
              </a:rPr>
              <a:t>) Core20PLUS5 (adults):</a:t>
            </a:r>
            <a:r>
              <a:rPr lang="en-GB" sz="1400" i="1" dirty="0">
                <a:latin typeface="Arial"/>
                <a:cs typeface="Arial"/>
              </a:rPr>
              <a:t> an approach to reducing healthcare inequalities</a:t>
            </a:r>
            <a:r>
              <a:rPr lang="en-GB" sz="1400" dirty="0">
                <a:latin typeface="Arial"/>
                <a:cs typeface="Arial"/>
              </a:rPr>
              <a:t>. Available at: </a:t>
            </a:r>
            <a:r>
              <a:rPr lang="en-GB" sz="1400" dirty="0">
                <a:latin typeface="Arial"/>
                <a:cs typeface="Arial"/>
                <a:hlinkClick r:id="rId7"/>
              </a:rPr>
              <a:t>https://www.england.nhs.uk/about/equality/equality-hub/national-healthcare-inequalities-improvement-programme/core20plus5/</a:t>
            </a:r>
            <a:r>
              <a:rPr lang="en-GB" sz="1400" dirty="0">
                <a:latin typeface="Arial"/>
                <a:cs typeface="Arial"/>
              </a:rPr>
              <a:t> (Accessed: 05 October 2026).
</a:t>
            </a:r>
          </a:p>
          <a:p>
            <a:r>
              <a:rPr lang="en-GB" sz="1400" dirty="0">
                <a:latin typeface="Arial"/>
                <a:cs typeface="Arial"/>
              </a:rPr>
              <a:t>8. National Institute for Health and Care Excellence (NICE) (2023)</a:t>
            </a:r>
            <a:r>
              <a:rPr lang="en-GB" sz="1400" i="1" dirty="0">
                <a:latin typeface="Arial"/>
                <a:cs typeface="Arial"/>
              </a:rPr>
              <a:t> Cardiovascular disease: risk assessment and reduction, including lipid modification</a:t>
            </a:r>
            <a:r>
              <a:rPr lang="en-GB" sz="1400" dirty="0">
                <a:latin typeface="Arial"/>
                <a:cs typeface="Arial"/>
              </a:rPr>
              <a:t>. NICE guideline NG238. Available at: https://www.nice.org.uk/guidance/ng238 (Accessed: 05 October 2026).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9. Office for National Statistics (ONS) (2022) </a:t>
            </a:r>
            <a:r>
              <a:rPr lang="en-GB" sz="1400" i="1" dirty="0">
                <a:latin typeface="Arial"/>
                <a:cs typeface="Arial"/>
              </a:rPr>
              <a:t>Ethnic group, England and Wales: Census 2021.</a:t>
            </a:r>
            <a:r>
              <a:rPr lang="en-GB" sz="1400" dirty="0">
                <a:latin typeface="Arial"/>
                <a:cs typeface="Arial"/>
              </a:rPr>
              <a:t> Available at: https://www.ons.gov.uk/peoplepopulationandcommunity/culturalidentity/ethnicity/bulletins/ethnicgroupenglandandwales/census2021 (Accessed: 06 October 2026).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"/>
              <a:cs typeface="Arial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10. Parsons, R.E., Liu, X., </a:t>
            </a:r>
            <a:r>
              <a:rPr lang="en-GB" sz="1400" dirty="0" err="1">
                <a:latin typeface="Arial"/>
                <a:cs typeface="Arial"/>
              </a:rPr>
              <a:t>Collister</a:t>
            </a:r>
            <a:r>
              <a:rPr lang="en-GB" sz="1400" dirty="0">
                <a:latin typeface="Arial"/>
                <a:cs typeface="Arial"/>
              </a:rPr>
              <a:t>, J.A., Clifton, D.A., Cairns, B.J. And Clifton, L. (2023) Independent external validation of the QRISK3 cardiovascular disease risk prediction model using UK </a:t>
            </a:r>
            <a:r>
              <a:rPr lang="en-GB" sz="1400" dirty="0" err="1">
                <a:latin typeface="Arial"/>
                <a:cs typeface="Arial"/>
              </a:rPr>
              <a:t>Biobank</a:t>
            </a:r>
            <a:r>
              <a:rPr lang="en-GB" sz="1400" dirty="0">
                <a:latin typeface="Arial"/>
                <a:cs typeface="Arial"/>
              </a:rPr>
              <a:t>’, </a:t>
            </a:r>
            <a:r>
              <a:rPr lang="en-GB" sz="1400" i="1" dirty="0">
                <a:latin typeface="Arial"/>
                <a:cs typeface="Arial"/>
              </a:rPr>
              <a:t>Heart,</a:t>
            </a:r>
            <a:r>
              <a:rPr lang="en-GB" sz="1400" dirty="0">
                <a:latin typeface="Arial"/>
                <a:cs typeface="Arial"/>
              </a:rPr>
              <a:t> 109(22), pp. 1690–1697. </a:t>
            </a:r>
            <a:r>
              <a:rPr lang="en-GB" sz="1400" dirty="0">
                <a:latin typeface="Arial"/>
                <a:cs typeface="Arial"/>
                <a:hlinkClick r:id="rId8"/>
              </a:rPr>
              <a:t>https://doi.org/10.1136/heartjnl-2022-321231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11.Patel, A.P., Wang, M., </a:t>
            </a:r>
            <a:r>
              <a:rPr lang="en-GB" sz="1400" dirty="0" err="1">
                <a:latin typeface="Arial"/>
                <a:cs typeface="Arial"/>
              </a:rPr>
              <a:t>Pirruccello</a:t>
            </a:r>
            <a:r>
              <a:rPr lang="en-GB" sz="1400" dirty="0">
                <a:latin typeface="Arial"/>
                <a:cs typeface="Arial"/>
              </a:rPr>
              <a:t>, J.P., </a:t>
            </a:r>
            <a:r>
              <a:rPr lang="en-GB" sz="1400" dirty="0" err="1">
                <a:latin typeface="Arial"/>
                <a:cs typeface="Arial"/>
              </a:rPr>
              <a:t>Ellinor</a:t>
            </a:r>
            <a:r>
              <a:rPr lang="en-GB" sz="1400" dirty="0">
                <a:latin typeface="Arial"/>
                <a:cs typeface="Arial"/>
              </a:rPr>
              <a:t>, P.T., Ng, K., </a:t>
            </a:r>
            <a:r>
              <a:rPr lang="en-GB" sz="1400" dirty="0" err="1">
                <a:latin typeface="Arial"/>
                <a:cs typeface="Arial"/>
              </a:rPr>
              <a:t>Kathiresan</a:t>
            </a:r>
            <a:r>
              <a:rPr lang="en-GB" sz="1400" dirty="0">
                <a:latin typeface="Arial"/>
                <a:cs typeface="Arial"/>
              </a:rPr>
              <a:t>, S. And </a:t>
            </a:r>
            <a:r>
              <a:rPr lang="en-GB" sz="1400" dirty="0" err="1">
                <a:latin typeface="Arial"/>
                <a:cs typeface="Arial"/>
              </a:rPr>
              <a:t>Khera</a:t>
            </a:r>
            <a:r>
              <a:rPr lang="en-GB" sz="1400" dirty="0">
                <a:latin typeface="Arial"/>
                <a:cs typeface="Arial"/>
              </a:rPr>
              <a:t>, A.V. (2021a) ‘</a:t>
            </a:r>
            <a:r>
              <a:rPr lang="en-GB" sz="1400" dirty="0" err="1">
                <a:latin typeface="Arial"/>
                <a:cs typeface="Arial"/>
              </a:rPr>
              <a:t>Lp</a:t>
            </a:r>
            <a:r>
              <a:rPr lang="en-GB" sz="1400" dirty="0">
                <a:latin typeface="Arial"/>
                <a:cs typeface="Arial"/>
              </a:rPr>
              <a:t>(a) (lipoprotein[a]) concentrations and incident atherosclerotic cardiovascular disease: new insights from a large national </a:t>
            </a:r>
            <a:r>
              <a:rPr lang="en-GB" sz="1400" dirty="0" err="1">
                <a:latin typeface="Arial"/>
                <a:cs typeface="Arial"/>
              </a:rPr>
              <a:t>biobank</a:t>
            </a:r>
            <a:r>
              <a:rPr lang="en-GB" sz="1400" dirty="0">
                <a:latin typeface="Arial"/>
                <a:cs typeface="Arial"/>
              </a:rPr>
              <a:t>’,</a:t>
            </a:r>
            <a:r>
              <a:rPr lang="en-GB" sz="1400" i="1" dirty="0">
                <a:latin typeface="Arial"/>
                <a:cs typeface="Arial"/>
              </a:rPr>
              <a:t> Arteriosclerosis, Thrombosis, and Vascular Biology, </a:t>
            </a:r>
            <a:r>
              <a:rPr lang="en-GB" sz="1400" dirty="0">
                <a:latin typeface="Arial"/>
                <a:cs typeface="Arial"/>
              </a:rPr>
              <a:t>41(1), pp. 465–474. </a:t>
            </a:r>
            <a:r>
              <a:rPr lang="en-GB" sz="1400" dirty="0">
                <a:latin typeface="Arial"/>
                <a:cs typeface="Arial"/>
                <a:hlinkClick r:id="rId9"/>
              </a:rPr>
              <a:t>https://doi.org/10.1161/ATVBAHA.120.315291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endParaRPr lang="en-GB" sz="1400" dirty="0">
              <a:latin typeface="Arial"/>
              <a:cs typeface="Arial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12. Patel, A.P., Wang, M., </a:t>
            </a:r>
            <a:r>
              <a:rPr lang="en-GB" sz="1400" dirty="0" err="1">
                <a:latin typeface="Arial"/>
                <a:cs typeface="Arial"/>
              </a:rPr>
              <a:t>Kartoun</a:t>
            </a:r>
            <a:r>
              <a:rPr lang="en-GB" sz="1400" dirty="0">
                <a:latin typeface="Arial"/>
                <a:cs typeface="Arial"/>
              </a:rPr>
              <a:t>, U., Ng, K. And </a:t>
            </a:r>
            <a:r>
              <a:rPr lang="en-GB" sz="1400" dirty="0" err="1">
                <a:latin typeface="Arial"/>
                <a:cs typeface="Arial"/>
              </a:rPr>
              <a:t>Khera</a:t>
            </a:r>
            <a:r>
              <a:rPr lang="en-GB" sz="1400" dirty="0">
                <a:latin typeface="Arial"/>
                <a:cs typeface="Arial"/>
              </a:rPr>
              <a:t>, A.V. (2021b) Quantifying and understanding the higher risk of atherosclerotic cardiovascular disease among South Asian individuals: results from the UK </a:t>
            </a:r>
            <a:r>
              <a:rPr lang="en-GB" sz="1400" dirty="0" err="1">
                <a:latin typeface="Arial"/>
                <a:cs typeface="Arial"/>
              </a:rPr>
              <a:t>Biobank</a:t>
            </a:r>
            <a:r>
              <a:rPr lang="en-GB" sz="1400" dirty="0">
                <a:latin typeface="Arial"/>
                <a:cs typeface="Arial"/>
              </a:rPr>
              <a:t> prospective cohort study’, </a:t>
            </a:r>
            <a:r>
              <a:rPr lang="en-GB" sz="1400" i="1" dirty="0">
                <a:latin typeface="Arial"/>
                <a:cs typeface="Arial"/>
              </a:rPr>
              <a:t>Circulation</a:t>
            </a:r>
            <a:r>
              <a:rPr lang="en-GB" sz="1400" dirty="0">
                <a:latin typeface="Arial"/>
                <a:cs typeface="Arial"/>
              </a:rPr>
              <a:t>, 144(6), pp. 410–422. </a:t>
            </a:r>
            <a:r>
              <a:rPr lang="en-GB" sz="1400" dirty="0">
                <a:latin typeface="Arial"/>
                <a:cs typeface="Arial"/>
                <a:hlinkClick r:id="rId10"/>
              </a:rPr>
              <a:t>https://doi.org/10.1161/CIRCULATIONAHA.120.052430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endParaRPr lang="en-GB" sz="1400" dirty="0">
              <a:latin typeface="Arial"/>
              <a:cs typeface="Arial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13. </a:t>
            </a:r>
            <a:r>
              <a:rPr lang="en-GB" sz="1400" dirty="0" err="1">
                <a:latin typeface="Arial"/>
                <a:cs typeface="Arial"/>
              </a:rPr>
              <a:t>Razieh</a:t>
            </a:r>
            <a:r>
              <a:rPr lang="en-GB" sz="1400" dirty="0">
                <a:latin typeface="Arial"/>
                <a:cs typeface="Arial"/>
              </a:rPr>
              <a:t>, C., </a:t>
            </a:r>
            <a:r>
              <a:rPr lang="en-GB" sz="1400" dirty="0" err="1">
                <a:latin typeface="Arial"/>
                <a:cs typeface="Arial"/>
              </a:rPr>
              <a:t>Zaccardi</a:t>
            </a:r>
            <a:r>
              <a:rPr lang="en-GB" sz="1400" dirty="0">
                <a:latin typeface="Arial"/>
                <a:cs typeface="Arial"/>
              </a:rPr>
              <a:t>, F., </a:t>
            </a:r>
            <a:r>
              <a:rPr lang="en-GB" sz="1400" dirty="0" err="1">
                <a:latin typeface="Arial"/>
                <a:cs typeface="Arial"/>
              </a:rPr>
              <a:t>Miksza</a:t>
            </a:r>
            <a:r>
              <a:rPr lang="en-GB" sz="1400" dirty="0">
                <a:latin typeface="Arial"/>
                <a:cs typeface="Arial"/>
              </a:rPr>
              <a:t>, J., Davies, M.J., </a:t>
            </a:r>
            <a:r>
              <a:rPr lang="en-GB" sz="1400" dirty="0" err="1">
                <a:latin typeface="Arial"/>
                <a:cs typeface="Arial"/>
              </a:rPr>
              <a:t>Hansell</a:t>
            </a:r>
            <a:r>
              <a:rPr lang="en-GB" sz="1400" dirty="0">
                <a:latin typeface="Arial"/>
                <a:cs typeface="Arial"/>
              </a:rPr>
              <a:t>, A.L., </a:t>
            </a:r>
            <a:r>
              <a:rPr lang="en-GB" sz="1400" dirty="0" err="1">
                <a:latin typeface="Arial"/>
                <a:cs typeface="Arial"/>
              </a:rPr>
              <a:t>Khunti</a:t>
            </a:r>
            <a:r>
              <a:rPr lang="en-GB" sz="1400" dirty="0">
                <a:latin typeface="Arial"/>
                <a:cs typeface="Arial"/>
              </a:rPr>
              <a:t>, K. And Yates, T. (2022) ‘Differences in the risk of cardiovascular disease across ethnic groups: UK </a:t>
            </a:r>
            <a:r>
              <a:rPr lang="en-GB" sz="1400" dirty="0" err="1">
                <a:latin typeface="Arial"/>
                <a:cs typeface="Arial"/>
              </a:rPr>
              <a:t>Biobank</a:t>
            </a:r>
            <a:r>
              <a:rPr lang="en-GB" sz="1400" dirty="0">
                <a:latin typeface="Arial"/>
                <a:cs typeface="Arial"/>
              </a:rPr>
              <a:t> observational study’, </a:t>
            </a:r>
            <a:r>
              <a:rPr lang="en-GB" sz="1400" i="1" dirty="0">
                <a:latin typeface="Arial"/>
                <a:cs typeface="Arial"/>
              </a:rPr>
              <a:t>Nutrition, Metabolism and Cardiovascular Diseases, 3</a:t>
            </a:r>
            <a:r>
              <a:rPr lang="en-GB" sz="1400" dirty="0">
                <a:latin typeface="Arial"/>
                <a:cs typeface="Arial"/>
              </a:rPr>
              <a:t>2(11), pp. 2594–2602. </a:t>
            </a:r>
            <a:r>
              <a:rPr lang="en-GB" sz="1400" dirty="0">
                <a:latin typeface="Arial"/>
                <a:cs typeface="Arial"/>
                <a:hlinkClick r:id="rId11"/>
              </a:rPr>
              <a:t>https://doi.org/10.1016/j.numecd.2022.08.002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algn="l"/>
            <a:endParaRPr lang="en-GB" sz="1400" dirty="0">
              <a:latin typeface="Arial"/>
              <a:cs typeface="Arial"/>
            </a:endParaRPr>
          </a:p>
          <a:p>
            <a:pPr algn="l"/>
            <a:r>
              <a:rPr lang="en-GB" sz="1400" dirty="0">
                <a:latin typeface="Arial"/>
                <a:cs typeface="Arial"/>
              </a:rPr>
              <a:t>14. </a:t>
            </a:r>
            <a:r>
              <a:rPr lang="en-GB" sz="1400" dirty="0" err="1">
                <a:latin typeface="Arial"/>
                <a:cs typeface="Arial"/>
              </a:rPr>
              <a:t>Stefil</a:t>
            </a:r>
            <a:r>
              <a:rPr lang="en-GB" sz="1400" dirty="0">
                <a:latin typeface="Arial"/>
                <a:cs typeface="Arial"/>
              </a:rPr>
              <a:t>, M., Bell, J., Calvert, P. And Lip, G.Y.H. (2023) ‘Heightened risks of cardiovascular disease in South Asian populations: causes and consequences’, </a:t>
            </a:r>
            <a:r>
              <a:rPr lang="en-GB" sz="1400" i="1" dirty="0">
                <a:latin typeface="Arial"/>
                <a:cs typeface="Arial"/>
              </a:rPr>
              <a:t>Expert Review of Cardiovascular Therapy</a:t>
            </a:r>
            <a:r>
              <a:rPr lang="en-GB" sz="1400" dirty="0">
                <a:latin typeface="Arial"/>
                <a:cs typeface="Arial"/>
              </a:rPr>
              <a:t>, 21(4), pp. 281–291. </a:t>
            </a:r>
            <a:r>
              <a:rPr lang="en-GB" sz="1400" dirty="0">
                <a:latin typeface="Arial"/>
                <a:cs typeface="Arial"/>
                <a:hlinkClick r:id="rId12"/>
              </a:rPr>
              <a:t>https://doi.org/10.1080/14779072.2023.2187780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15. Welsh, P. Et al. (2024) ‘Elevated lipoprotein(a) increases risk of subsequent major adverse cardiovascular events (MACE) and coronary revascularisation in incident ASCVD patients: a cohort study from the UK </a:t>
            </a:r>
            <a:r>
              <a:rPr lang="en-GB" sz="1400" dirty="0" err="1">
                <a:latin typeface="Arial"/>
                <a:cs typeface="Arial"/>
              </a:rPr>
              <a:t>Biobank</a:t>
            </a:r>
            <a:r>
              <a:rPr lang="en-GB" sz="1400" dirty="0">
                <a:latin typeface="Arial"/>
                <a:cs typeface="Arial"/>
              </a:rPr>
              <a:t>’, </a:t>
            </a:r>
            <a:r>
              <a:rPr lang="en-GB" sz="1400" i="1" dirty="0">
                <a:latin typeface="Arial"/>
                <a:cs typeface="Arial"/>
              </a:rPr>
              <a:t>Atherosclerosis</a:t>
            </a:r>
            <a:r>
              <a:rPr lang="en-GB" sz="1400" dirty="0">
                <a:latin typeface="Arial"/>
                <a:cs typeface="Arial"/>
              </a:rPr>
              <a:t>, 389, article 117437. </a:t>
            </a:r>
            <a:r>
              <a:rPr lang="en-GB" sz="1400" dirty="0">
                <a:latin typeface="Arial"/>
                <a:cs typeface="Arial"/>
                <a:hlinkClick r:id="rId13"/>
              </a:rPr>
              <a:t>https://doi.org/10.1016/j.atherosclerosis.2023.117437</a:t>
            </a:r>
            <a:r>
              <a:rPr lang="en-GB" sz="1400" dirty="0">
                <a:latin typeface="Arial"/>
                <a:cs typeface="Arial"/>
              </a:rPr>
              <a:t>.</a:t>
            </a:r>
            <a:endParaRPr lang="en-US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16. World Health Organization (WHO) (2025)</a:t>
            </a:r>
            <a:r>
              <a:rPr lang="en-GB" sz="1400" i="1" dirty="0">
                <a:latin typeface="Arial"/>
                <a:cs typeface="Arial"/>
              </a:rPr>
              <a:t> Cardiovascular diseases (CVDs)</a:t>
            </a:r>
            <a:r>
              <a:rPr lang="en-GB" sz="1400" dirty="0">
                <a:latin typeface="Arial"/>
                <a:cs typeface="Arial"/>
              </a:rPr>
              <a:t>. Available at: </a:t>
            </a:r>
            <a:r>
              <a:rPr lang="en-GB" sz="1400" dirty="0">
                <a:latin typeface="Arial"/>
                <a:cs typeface="Arial"/>
                <a:hlinkClick r:id="rId14"/>
              </a:rPr>
              <a:t>https://www.who.int/news-room/fact-sheets/detail/cardiovascular-diseases-(cvds)</a:t>
            </a:r>
            <a:r>
              <a:rPr lang="en-GB" sz="1400" dirty="0">
                <a:latin typeface="Arial"/>
                <a:cs typeface="Arial"/>
              </a:rPr>
              <a:t> (Accessed: 04 October 2026).</a:t>
            </a:r>
            <a:endParaRPr lang="en-US" sz="1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White and Gray Monochromatic Simplicity Landscape University Research Poster (420 x 297 mm)</dc:title>
  <cp:lastModifiedBy>Nazmin Malik (2242813)</cp:lastModifiedBy>
  <cp:revision>3</cp:revision>
  <dcterms:created xsi:type="dcterms:W3CDTF">2006-08-16T00:00:00Z</dcterms:created>
  <dcterms:modified xsi:type="dcterms:W3CDTF">2026-10-11T10:57:36Z</dcterms:modified>
  <dc:identifier>DAHXheEY1lQ</dc:identifier>
</cp:coreProperties>
</file>