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81" r:id="rId2"/>
    <p:sldId id="286" r:id="rId3"/>
    <p:sldId id="287" r:id="rId4"/>
    <p:sldId id="288" r:id="rId5"/>
    <p:sldId id="257" r:id="rId6"/>
    <p:sldId id="282" r:id="rId7"/>
    <p:sldId id="285" r:id="rId8"/>
    <p:sldId id="284" r:id="rId9"/>
    <p:sldId id="258" r:id="rId10"/>
    <p:sldId id="28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06B43-E152-593F-C6F7-BE661C2DF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03D574-8CF3-CB13-3035-80EE8E787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440B5-916E-8EA3-9851-83B6117AC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01C7E-8D19-5630-696C-3973130B2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EE81F-547B-1B70-E960-7F65179AC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38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131C8-6441-4645-C77F-887FB4027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B8C06-0C69-1221-0DED-1D236365A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B6720-FE19-25E3-3AA4-506C580F1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894CB-4F1D-865D-F3E2-868F0A879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289C3-ACEB-280D-BEEC-C53D38412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016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F25C2-1E93-B8B4-4E42-B23B6E93E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502CB-C5CC-29BB-2462-519706EF4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BB8637-1C5D-E564-89BA-30F5F634F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D0E94-30BF-9C5C-104A-B68BA8AE8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2DB92-5DA7-F271-078F-907F1EF8F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115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1DF1-F44B-5D6C-A118-8A7151B0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21399-3C59-995B-EA28-5C5F7576EE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499085-DE15-7574-A88F-51B5F0D13C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77985-6E12-6B83-2E55-56F2A7346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32371-948C-0442-2E9C-1955F243A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CFCB1D-E8E2-4915-040A-9F4E1079A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007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2EE45-A3D0-6D4D-8CC9-ED991051F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E5578-EB36-9F73-9832-BF9638AA1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B4968D-1E5E-E5A1-75F8-E9B812FDF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2D8E5D-0B41-4A84-A0CF-82593A414D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72824-A983-E7EB-BB46-4B6C869949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4997FE-26A8-B54F-BFCE-1B5A7A512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1B839A-2C50-5ECD-8CDC-EC6B03705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87310C-CC84-4769-8523-3AADDF7D8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121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9EC5F-1DA6-2CF9-236D-FDB7C6A07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FBC962-8379-686A-4945-DB947035D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5A5132-BC42-671B-30A6-A8254DE5B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17F6A9-267D-E603-4565-51FBA0DBE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61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729AC-277A-5229-A83A-20D03A73E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1C5248-62AD-354B-362F-BA0ADD8E7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AB0EA1-2786-CDEF-43E2-CE896EA76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598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6DD53-CA05-C0F5-7D46-633B105E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ABFC3-3C6C-C4E6-EDDD-C2D9E6163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2CADE1-B823-668D-1583-ACAE264B4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347C8-8440-C565-8AD6-29A22B58B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696699-52B3-3D4D-CE1D-0F3FA6048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C9FE2E-6CF1-8D73-AD81-AAD0C22E1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440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6A2FC-64A9-574D-D7A0-3F5D40ACF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7FE79C-7E40-7BD0-2D39-94C751B749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621649-A8DF-2872-406E-4F88E48A5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082DEA-D429-6AF6-AFAE-4BA2544F3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C9F3B1-4AB2-C0BD-CB31-4534725D5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CC67B-704C-B15E-A90C-64AE87C52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40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9E0C6-E1DA-99BB-14BA-D44AFD4C9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C1164-A9F3-BABC-5C23-3D62295CD2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ACA53-B5D9-055B-3538-1C7220719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A26F0-F05B-A8BC-8EF8-A3DDE8B4D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B2FBE-520A-6A5B-07C1-EA61AA9A3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802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14A208-6B49-BE10-E943-D9495F6CEB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90B2A8-FF41-0FE4-E0E8-9B6B589853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10B9F-53E5-C5E8-C042-86AC1794D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00E2B-24EE-803C-224C-3BC26780F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240D1-F821-C900-18BB-7F0E86521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63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DB2265-2B70-678B-FE0B-92C1BC6E3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62838-E892-E8E3-C79C-CFCAD8C755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79094-6BFF-9988-9278-38D4FF3D7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FA037-74B0-4860-970B-05185A921CE3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39A7F-CD07-7E99-97C6-99E9503C1E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7CC600-3C28-887E-D88C-C575BA1D3E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8DB76-961A-42AF-95E4-88B4A4C98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06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306460302003003?casa_token=9fUI-dwRCscAAAAA:TmbdKgXyjRDc8ZsFHug1Gl-d6MWhxapsW3dGza_XW4ceEKANxGaB1l5-XlJrhkiF0VZF6DIQo-0#BIB4" TargetMode="External"/><Relationship Id="rId7" Type="http://schemas.openxmlformats.org/officeDocument/2006/relationships/hyperlink" Target="https://www.sciencedirect.com/science/article/pii/S0306460302003003?casa_token=9fUI-dwRCscAAAAA:TmbdKgXyjRDc8ZsFHug1Gl-d6MWhxapsW3dGza_XW4ceEKANxGaB1l5-XlJrhkiF0VZF6DIQo-0#BIB11" TargetMode="External"/><Relationship Id="rId2" Type="http://schemas.openxmlformats.org/officeDocument/2006/relationships/hyperlink" Target="https://www.sciencedirect.com/science/article/pii/S0306460302003003?casa_token=9fUI-dwRCscAAAAA:TmbdKgXyjRDc8ZsFHug1Gl-d6MWhxapsW3dGza_XW4ceEKANxGaB1l5-XlJrhkiF0VZF6DIQo-0#BIB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pii/S0306460302003003?casa_token=9fUI-dwRCscAAAAA:TmbdKgXyjRDc8ZsFHug1Gl-d6MWhxapsW3dGza_XW4ceEKANxGaB1l5-XlJrhkiF0VZF6DIQo-0#BIB15" TargetMode="External"/><Relationship Id="rId5" Type="http://schemas.openxmlformats.org/officeDocument/2006/relationships/hyperlink" Target="https://www.sciencedirect.com/science/article/pii/S0306460302003003?casa_token=9fUI-dwRCscAAAAA:TmbdKgXyjRDc8ZsFHug1Gl-d6MWhxapsW3dGza_XW4ceEKANxGaB1l5-XlJrhkiF0VZF6DIQo-0#BIB7" TargetMode="External"/><Relationship Id="rId4" Type="http://schemas.openxmlformats.org/officeDocument/2006/relationships/hyperlink" Target="https://www.sciencedirect.com/science/article/pii/S0306460302003003?casa_token=9fUI-dwRCscAAAAA:TmbdKgXyjRDc8ZsFHug1Gl-d6MWhxapsW3dGza_XW4ceEKANxGaB1l5-XlJrhkiF0VZF6DIQo-0#BIB6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journal/journal-of-manufacturing-systems/vol/60/suppl/C" TargetMode="External"/><Relationship Id="rId2" Type="http://schemas.openxmlformats.org/officeDocument/2006/relationships/hyperlink" Target="https://www.sciencedirect.com/journal/journal-of-manufacturing-system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120AE-E47C-B949-0E3F-8BDC51B459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722" y="2677886"/>
            <a:ext cx="11122090" cy="1595534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sz="4900" dirty="0"/>
            </a:br>
            <a:br>
              <a:rPr lang="en-GB" sz="4900" dirty="0"/>
            </a:br>
            <a:br>
              <a:rPr lang="en-GB" sz="4900" dirty="0"/>
            </a:br>
            <a:br>
              <a:rPr lang="en-GB" sz="4900" dirty="0"/>
            </a:br>
            <a:br>
              <a:rPr lang="en-GB" sz="4900" dirty="0"/>
            </a:br>
            <a:br>
              <a:rPr lang="en-GB" sz="49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4900" dirty="0"/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eading Digital and</a:t>
            </a:r>
            <a:b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Strategic Change</a:t>
            </a:r>
            <a:b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b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BMSW7003</a:t>
            </a:r>
            <a:r>
              <a:rPr lang="en-GB" sz="2200" b="1" dirty="0"/>
              <a:t>  (MA Leadership Programme)</a:t>
            </a:r>
            <a:br>
              <a:rPr lang="en-GB" sz="2200" b="1" dirty="0"/>
            </a:br>
            <a:br>
              <a:rPr lang="en-GB" sz="4400" b="1" dirty="0"/>
            </a:br>
            <a:r>
              <a:rPr lang="en-GB" sz="4400" b="1" dirty="0"/>
              <a:t>Lecture 8: Bringing it together: Strategy, Leadership &amp; Digital initiatives.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CF5AB9-BAD7-E6A5-11A6-6081D58D7A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66931"/>
            <a:ext cx="9144000" cy="2584580"/>
          </a:xfrm>
        </p:spPr>
        <p:txBody>
          <a:bodyPr>
            <a:normAutofit/>
          </a:bodyPr>
          <a:lstStyle/>
          <a:p>
            <a:endParaRPr lang="en-GB" sz="4400" i="1" dirty="0"/>
          </a:p>
          <a:p>
            <a:r>
              <a:rPr lang="en-GB" sz="2600" b="1" i="1" dirty="0"/>
              <a:t>Lecturer: Steve Griffiths</a:t>
            </a:r>
          </a:p>
          <a:p>
            <a:r>
              <a:rPr lang="en-GB" dirty="0"/>
              <a:t>20 March 2023</a:t>
            </a:r>
          </a:p>
          <a:p>
            <a:r>
              <a:rPr lang="en-GB" dirty="0"/>
              <a:t>Does digital change demand a different leadership and culture?</a:t>
            </a:r>
          </a:p>
        </p:txBody>
      </p:sp>
      <p:pic>
        <p:nvPicPr>
          <p:cNvPr id="4" name="Picture 3" descr="uwtsd-logo-bilingual">
            <a:extLst>
              <a:ext uri="{FF2B5EF4-FFF2-40B4-BE49-F238E27FC236}">
                <a16:creationId xmlns:a16="http://schemas.microsoft.com/office/drawing/2014/main" id="{FEF12B7E-C1FE-71E0-3982-36465B9861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718" y="606489"/>
            <a:ext cx="4359094" cy="14717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04749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2880-9680-F521-2838-65C9EC800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en-GB" dirty="0"/>
              <a:t>Strategy environment and choice.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7E8A3-8318-9E24-2114-99AF4E55F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88" y="1253331"/>
            <a:ext cx="10515600" cy="53993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Environmental analysis- SWOT, PESTLE, 5 Forces, PLC, </a:t>
            </a:r>
          </a:p>
          <a:p>
            <a:r>
              <a:rPr lang="en-GB" dirty="0"/>
              <a:t>Strategic Choice- Porter’s Competitive Advantage options, Ansoff’s Growth matrix…</a:t>
            </a:r>
          </a:p>
          <a:p>
            <a:r>
              <a:rPr lang="en-GB" dirty="0"/>
              <a:t>Policy choice:</a:t>
            </a: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Section 1. There needs to be a digital investment/initiative because </a:t>
            </a:r>
            <a:r>
              <a:rPr lang="en-GB" b="1" i="1" dirty="0" err="1"/>
              <a:t>xxxx</a:t>
            </a:r>
            <a:r>
              <a:rPr lang="en-GB" b="1" i="1" dirty="0"/>
              <a:t>…. Which is…..</a:t>
            </a:r>
            <a:r>
              <a:rPr lang="en-GB" b="1" i="1" dirty="0" err="1"/>
              <a:t>yyyy</a:t>
            </a:r>
            <a:r>
              <a:rPr lang="en-GB" b="1" i="1" dirty="0"/>
              <a:t>..Need to make it fit the environmental analysis. 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Section 2. The leadership model most likely to make this happen is zzzz..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Section3. Recommendations on what is needed to make it happen…</a:t>
            </a:r>
          </a:p>
        </p:txBody>
      </p:sp>
    </p:spTree>
    <p:extLst>
      <p:ext uri="{BB962C8B-B14F-4D97-AF65-F5344CB8AC3E}">
        <p14:creationId xmlns:p14="http://schemas.microsoft.com/office/powerpoint/2010/main" val="3250402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2D30-1FB4-C9D4-92E1-E6FC80FDD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1174D-B55F-7876-19B4-AF608AA75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817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6C668-BFAB-9030-7CF0-760F812CB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8EBEF-C2D0-0DEB-45F0-86CE21C38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950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34AFE-C554-E99D-C137-4B9ED1DA8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Adoption.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81CE6-51CD-94EA-238B-D4B6DD3B1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71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D679C-9EF8-C75E-1EFA-4E29A3A34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Rogers, E.M. (2003). </a:t>
            </a:r>
            <a:r>
              <a:rPr lang="en-GB" sz="2400" i="1" dirty="0"/>
              <a:t>Diffusion of innovations </a:t>
            </a:r>
            <a:r>
              <a:rPr lang="en-GB" sz="2400" dirty="0"/>
              <a:t>(5th ed.). New York: Free Press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439FCE-C107-4D78-D99D-286C5C8645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8275" y="1828801"/>
            <a:ext cx="9067800" cy="439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13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6E6922D-3DBA-8B59-9090-9C3D083C10FA}"/>
              </a:ext>
            </a:extLst>
          </p:cNvPr>
          <p:cNvSpPr txBox="1"/>
          <p:nvPr/>
        </p:nvSpPr>
        <p:spPr>
          <a:xfrm>
            <a:off x="376334" y="325188"/>
            <a:ext cx="11439332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ElsevierGulliver"/>
              </a:rPr>
              <a:t>Strategies for diffusing preventive innovations. What strategies could be used to speed up the diffusion and use of preventive innovations? </a:t>
            </a:r>
            <a:r>
              <a:rPr lang="en-US" altLang="en-US" sz="2000" b="1" dirty="0">
                <a:solidFill>
                  <a:srgbClr val="2E2E2E"/>
                </a:solidFill>
                <a:latin typeface="ElsevierGulliver"/>
              </a:rPr>
              <a:t>(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ElsevierGulliver"/>
              </a:rPr>
              <a:t>Rogers,  2002).</a:t>
            </a:r>
            <a:endParaRPr lang="en-US" altLang="en-US" sz="2000" b="1" dirty="0"/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Change the perceived attributes of preventive innovations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As mentioned previously, the relative advantage of a preventive innovation needs to be stressed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2"/>
              </a:rPr>
              <a:t>(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2"/>
              </a:rPr>
              <a:t>Lock &amp; </a:t>
            </a:r>
            <a:r>
              <a:rPr kumimoji="0" lang="en-US" altLang="en-US" b="0" i="0" u="none" strike="noStrike" cap="none" normalizeH="0" baseline="0" dirty="0" err="1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2"/>
              </a:rPr>
              <a:t>Kaner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2"/>
              </a:rPr>
              <a:t>, 2000)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Utilize champions to promote preventive innovations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 </a:t>
            </a: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champion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is an individual who devotes his/her personal influence to encourage adoption of an innovation.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3"/>
              </a:rPr>
              <a:t>Goodman and </a:t>
            </a:r>
            <a:r>
              <a:rPr kumimoji="0" lang="en-US" altLang="en-US" b="0" i="0" u="none" strike="noStrike" cap="none" normalizeH="0" baseline="0" dirty="0" err="1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3"/>
              </a:rPr>
              <a:t>Steckler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3"/>
              </a:rPr>
              <a:t> (1989)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found that champions for health ideas were often middle-level officials in an organization.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Change the norms of the system regarding preventive innovations through peer support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Changing norms on prevention is a gradual process over time, but can be accomplished </a:t>
            </a:r>
            <a:r>
              <a:rPr kumimoji="0" lang="en-US" altLang="en-US" b="0" i="0" u="none" strike="noStrike" cap="none" normalizeH="0" baseline="0" dirty="0" err="1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4"/>
              </a:rPr>
              <a:t>Kaner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4"/>
              </a:rPr>
              <a:t> et al., 1999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5"/>
              </a:rPr>
              <a:t>Keller &amp; Galanter, 1999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entertainment–education to promote preventive innovations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 </a:t>
            </a: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Entertainment–education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is the process of placing educational ideas (such as on prevention) in entertainment messages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6"/>
              </a:rPr>
              <a:t>(Singhal &amp; Rogers, 1999)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Activate peer networks to diffuse preventive innovations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Previously, we mentioned that diffusion is a social process of people talking about the new idea, giving it meaning for themselves, and then adopting. Anything that can be done to encourage peer communication about a preventive idea, such as training addiction counselors in new addiction treatment techniques, thus encourages adoption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7"/>
              </a:rPr>
              <a:t>(Martin et al., 1998)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4526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03927-CE56-64B9-D4E5-A57DDE7AA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Matthew </a:t>
            </a:r>
            <a:r>
              <a:rPr lang="en-GB" sz="18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D.Jones</a:t>
            </a:r>
            <a:r>
              <a:rPr lang="en-GB" sz="1800" baseline="300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18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ScottHutcheson</a:t>
            </a:r>
            <a:r>
              <a:rPr lang="en-GB" sz="1800" baseline="300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18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Jorge</a:t>
            </a:r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D.Camba</a:t>
            </a:r>
            <a:r>
              <a:rPr lang="en-GB" sz="1800" baseline="30000" dirty="0" err="1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kern="1800" dirty="0">
                <a:solidFill>
                  <a:srgbClr val="50505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Past, present, and future barriers to digital transformation in manufacturing: A review </a:t>
            </a:r>
            <a:r>
              <a:rPr lang="en-GB" sz="1800" u="sng" dirty="0">
                <a:solidFill>
                  <a:srgbClr val="50505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 tooltip="Go to Journal of Manufacturing Systems on ScienceDirect"/>
              </a:rPr>
              <a:t>Journal of Manufacturing Systems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C7DB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 tooltip="Go to table of contents for this volume/issue"/>
              </a:rPr>
              <a:t>Volume 60</a:t>
            </a:r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July 2021, Pages 936-948.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0F769-553C-A835-7CF0-3DA5C972A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855569A4-A57E-A934-D0A7-5C75AB2663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1324947"/>
            <a:ext cx="11220450" cy="51679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2621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F061C8-673E-4EEE-B383-F3E1CF61F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19349" y="-2200275"/>
            <a:ext cx="16297274" cy="846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819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5AD27-A987-38EB-940A-BD8D698D9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it happen?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6EDA5-A564-862E-27FF-F9EA4F5AD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are your recommendations for successful implementation of the digital investment/</a:t>
            </a:r>
            <a:r>
              <a:rPr lang="en-GB" dirty="0" err="1"/>
              <a:t>intitiaitve</a:t>
            </a:r>
            <a:r>
              <a:rPr lang="en-GB" dirty="0"/>
              <a:t>/transformation?</a:t>
            </a:r>
          </a:p>
        </p:txBody>
      </p:sp>
    </p:spTree>
    <p:extLst>
      <p:ext uri="{BB962C8B-B14F-4D97-AF65-F5344CB8AC3E}">
        <p14:creationId xmlns:p14="http://schemas.microsoft.com/office/powerpoint/2010/main" val="3040075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500</Words>
  <Application>Microsoft Office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ElsevierGulliver</vt:lpstr>
      <vt:lpstr>Times New Roman</vt:lpstr>
      <vt:lpstr>Office Theme</vt:lpstr>
      <vt:lpstr>                               Leading Digital and Strategic Change   BMSW7003  (MA Leadership Programme)  Lecture 8: Bringing it together: Strategy, Leadership &amp; Digital initiatives. </vt:lpstr>
      <vt:lpstr>Strategy environment and choice.</vt:lpstr>
      <vt:lpstr>Leadership styles</vt:lpstr>
      <vt:lpstr>Change management</vt:lpstr>
      <vt:lpstr>Technology Adoption.</vt:lpstr>
      <vt:lpstr>Rogers, E.M. (2003). Diffusion of innovations (5th ed.). New York: Free Press</vt:lpstr>
      <vt:lpstr>PowerPoint Presentation</vt:lpstr>
      <vt:lpstr>Matthew D.JonesaScottHutchesonaJorge D.Cambab   Past, present, and future barriers to digital transformation in manufacturing: A review Journal of Manufacturing Systems Volume 60, July 2021, Pages 936-948. </vt:lpstr>
      <vt:lpstr>PowerPoint Presentation</vt:lpstr>
      <vt:lpstr>Will it happen?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</dc:creator>
  <cp:lastModifiedBy>Stephen</cp:lastModifiedBy>
  <cp:revision>6</cp:revision>
  <dcterms:created xsi:type="dcterms:W3CDTF">2023-03-20T11:58:42Z</dcterms:created>
  <dcterms:modified xsi:type="dcterms:W3CDTF">2023-03-21T11:58:22Z</dcterms:modified>
</cp:coreProperties>
</file>