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50"/>
  </p:notesMasterIdLst>
  <p:handoutMasterIdLst>
    <p:handoutMasterId r:id="rId51"/>
  </p:handoutMasterIdLst>
  <p:sldIdLst>
    <p:sldId id="2561" r:id="rId5"/>
    <p:sldId id="2562" r:id="rId6"/>
    <p:sldId id="2563" r:id="rId7"/>
    <p:sldId id="2564" r:id="rId8"/>
    <p:sldId id="2565" r:id="rId9"/>
    <p:sldId id="2566" r:id="rId10"/>
    <p:sldId id="2567" r:id="rId11"/>
    <p:sldId id="2568" r:id="rId12"/>
    <p:sldId id="2569" r:id="rId13"/>
    <p:sldId id="2571" r:id="rId14"/>
    <p:sldId id="2572" r:id="rId15"/>
    <p:sldId id="2573" r:id="rId16"/>
    <p:sldId id="2574" r:id="rId17"/>
    <p:sldId id="2575" r:id="rId18"/>
    <p:sldId id="2576" r:id="rId19"/>
    <p:sldId id="2577" r:id="rId20"/>
    <p:sldId id="2578" r:id="rId21"/>
    <p:sldId id="2579" r:id="rId22"/>
    <p:sldId id="2580" r:id="rId23"/>
    <p:sldId id="2581" r:id="rId24"/>
    <p:sldId id="2582" r:id="rId25"/>
    <p:sldId id="2583" r:id="rId26"/>
    <p:sldId id="2584" r:id="rId27"/>
    <p:sldId id="2585" r:id="rId28"/>
    <p:sldId id="2586" r:id="rId29"/>
    <p:sldId id="2587" r:id="rId30"/>
    <p:sldId id="2588" r:id="rId31"/>
    <p:sldId id="2589" r:id="rId32"/>
    <p:sldId id="2590" r:id="rId33"/>
    <p:sldId id="2591" r:id="rId34"/>
    <p:sldId id="2592" r:id="rId35"/>
    <p:sldId id="2593" r:id="rId36"/>
    <p:sldId id="2594" r:id="rId37"/>
    <p:sldId id="2595" r:id="rId38"/>
    <p:sldId id="2596" r:id="rId39"/>
    <p:sldId id="2597" r:id="rId40"/>
    <p:sldId id="2598" r:id="rId41"/>
    <p:sldId id="2600" r:id="rId42"/>
    <p:sldId id="2601" r:id="rId43"/>
    <p:sldId id="2602" r:id="rId44"/>
    <p:sldId id="2603" r:id="rId45"/>
    <p:sldId id="2604" r:id="rId46"/>
    <p:sldId id="2606" r:id="rId47"/>
    <p:sldId id="2607" r:id="rId48"/>
    <p:sldId id="260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Basic Principles of Neurodiversity" id="{185E8C36-26CD-461C-BFA7-94BF5A4C34C5}">
          <p14:sldIdLst>
            <p14:sldId id="2561"/>
          </p14:sldIdLst>
        </p14:section>
        <p14:section name="Understanding Neurodiversity" id="{3B599715-7808-4DAB-B4D3-BAC0E2926A55}">
          <p14:sldIdLst>
            <p14:sldId id="2562"/>
            <p14:sldId id="2563"/>
            <p14:sldId id="2564"/>
          </p14:sldIdLst>
        </p14:section>
        <p14:section name="Neurodivergent Conditions and Perspectives" id="{B94C3C63-AC2B-4CFB-9B4B-23158D55DF89}">
          <p14:sldIdLst>
            <p14:sldId id="2565"/>
            <p14:sldId id="2566"/>
            <p14:sldId id="2567"/>
          </p14:sldIdLst>
        </p14:section>
        <p14:section name="Promoting Inclusion and Awareness" id="{FD44D753-3AE4-48D1-BBC8-8B9AC5A25453}">
          <p14:sldIdLst>
            <p14:sldId id="2568"/>
            <p14:sldId id="2569"/>
            <p14:sldId id="2571"/>
            <p14:sldId id="2572"/>
            <p14:sldId id="2573"/>
            <p14:sldId id="2574"/>
            <p14:sldId id="2575"/>
            <p14:sldId id="2576"/>
            <p14:sldId id="2577"/>
            <p14:sldId id="2578"/>
            <p14:sldId id="2579"/>
            <p14:sldId id="2580"/>
            <p14:sldId id="2581"/>
            <p14:sldId id="2582"/>
            <p14:sldId id="2583"/>
            <p14:sldId id="2584"/>
            <p14:sldId id="2585"/>
            <p14:sldId id="2586"/>
            <p14:sldId id="2587"/>
            <p14:sldId id="2588"/>
            <p14:sldId id="2589"/>
            <p14:sldId id="2590"/>
            <p14:sldId id="2591"/>
            <p14:sldId id="2592"/>
            <p14:sldId id="2593"/>
            <p14:sldId id="2594"/>
            <p14:sldId id="2595"/>
            <p14:sldId id="2596"/>
            <p14:sldId id="2597"/>
            <p14:sldId id="2598"/>
            <p14:sldId id="2600"/>
            <p14:sldId id="2601"/>
            <p14:sldId id="2602"/>
            <p14:sldId id="2603"/>
            <p14:sldId id="2604"/>
            <p14:sldId id="2606"/>
            <p14:sldId id="2607"/>
            <p14:sldId id="260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68129" autoAdjust="0"/>
  </p:normalViewPr>
  <p:slideViewPr>
    <p:cSldViewPr snapToGrid="0">
      <p:cViewPr varScale="1">
        <p:scale>
          <a:sx n="53" d="100"/>
          <a:sy n="53" d="100"/>
        </p:scale>
        <p:origin x="1742" y="58"/>
      </p:cViewPr>
      <p:guideLst/>
    </p:cSldViewPr>
  </p:slideViewPr>
  <p:notesTextViewPr>
    <p:cViewPr>
      <p:scale>
        <a:sx n="1" d="1"/>
        <a:sy n="1" d="1"/>
      </p:scale>
      <p:origin x="0" y="0"/>
    </p:cViewPr>
  </p:notesTextViewPr>
  <p:sorterViewPr>
    <p:cViewPr varScale="1">
      <p:scale>
        <a:sx n="1" d="1"/>
        <a:sy n="1" d="1"/>
      </p:scale>
      <p:origin x="0" y="-5600"/>
    </p:cViewPr>
  </p:sorterViewPr>
  <p:notesViewPr>
    <p:cSldViewPr snapToGrid="0">
      <p:cViewPr varScale="1">
        <p:scale>
          <a:sx n="73" d="100"/>
          <a:sy n="73" d="100"/>
        </p:scale>
        <p:origin x="2126" y="2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8/10/relationships/authors" Target="authors.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9/22/2025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9/22/2025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581136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381326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543341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072222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790245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190864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1389095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2204679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6184818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959102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3633965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3917781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40766816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14</a:t>
            </a:fld>
            <a:endParaRPr lang="en-US"/>
          </a:p>
        </p:txBody>
      </p:sp>
    </p:spTree>
    <p:extLst>
      <p:ext uri="{BB962C8B-B14F-4D97-AF65-F5344CB8AC3E}">
        <p14:creationId xmlns:p14="http://schemas.microsoft.com/office/powerpoint/2010/main" val="8677579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15</a:t>
            </a:fld>
            <a:endParaRPr lang="en-US"/>
          </a:p>
        </p:txBody>
      </p:sp>
    </p:spTree>
    <p:extLst>
      <p:ext uri="{BB962C8B-B14F-4D97-AF65-F5344CB8AC3E}">
        <p14:creationId xmlns:p14="http://schemas.microsoft.com/office/powerpoint/2010/main" val="41185200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16</a:t>
            </a:fld>
            <a:endParaRPr lang="en-US"/>
          </a:p>
        </p:txBody>
      </p:sp>
    </p:spTree>
    <p:extLst>
      <p:ext uri="{BB962C8B-B14F-4D97-AF65-F5344CB8AC3E}">
        <p14:creationId xmlns:p14="http://schemas.microsoft.com/office/powerpoint/2010/main" val="1606611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17</a:t>
            </a:fld>
            <a:endParaRPr lang="en-US"/>
          </a:p>
        </p:txBody>
      </p:sp>
    </p:spTree>
    <p:extLst>
      <p:ext uri="{BB962C8B-B14F-4D97-AF65-F5344CB8AC3E}">
        <p14:creationId xmlns:p14="http://schemas.microsoft.com/office/powerpoint/2010/main" val="3299442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18</a:t>
            </a:fld>
            <a:endParaRPr lang="en-US"/>
          </a:p>
        </p:txBody>
      </p:sp>
    </p:spTree>
    <p:extLst>
      <p:ext uri="{BB962C8B-B14F-4D97-AF65-F5344CB8AC3E}">
        <p14:creationId xmlns:p14="http://schemas.microsoft.com/office/powerpoint/2010/main" val="15739414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19</a:t>
            </a:fld>
            <a:endParaRPr lang="en-US"/>
          </a:p>
        </p:txBody>
      </p:sp>
    </p:spTree>
    <p:extLst>
      <p:ext uri="{BB962C8B-B14F-4D97-AF65-F5344CB8AC3E}">
        <p14:creationId xmlns:p14="http://schemas.microsoft.com/office/powerpoint/2010/main" val="30783202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20</a:t>
            </a:fld>
            <a:endParaRPr lang="en-US"/>
          </a:p>
        </p:txBody>
      </p:sp>
    </p:spTree>
    <p:extLst>
      <p:ext uri="{BB962C8B-B14F-4D97-AF65-F5344CB8AC3E}">
        <p14:creationId xmlns:p14="http://schemas.microsoft.com/office/powerpoint/2010/main" val="26849582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EFF46E-6B43-41F9-9272-B566D03A251C}" type="slidenum">
              <a:rPr lang="en-US" smtClean="0"/>
              <a:t>21</a:t>
            </a:fld>
            <a:endParaRPr lang="en-US"/>
          </a:p>
        </p:txBody>
      </p:sp>
    </p:spTree>
    <p:extLst>
      <p:ext uri="{BB962C8B-B14F-4D97-AF65-F5344CB8AC3E}">
        <p14:creationId xmlns:p14="http://schemas.microsoft.com/office/powerpoint/2010/main" val="2746493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EFF46E-6B43-41F9-9272-B566D03A251C}" type="slidenum">
              <a:rPr lang="en-US" smtClean="0"/>
              <a:t>22</a:t>
            </a:fld>
            <a:endParaRPr lang="en-US"/>
          </a:p>
        </p:txBody>
      </p:sp>
    </p:spTree>
    <p:extLst>
      <p:ext uri="{BB962C8B-B14F-4D97-AF65-F5344CB8AC3E}">
        <p14:creationId xmlns:p14="http://schemas.microsoft.com/office/powerpoint/2010/main" val="2002179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23</a:t>
            </a:fld>
            <a:endParaRPr lang="en-US"/>
          </a:p>
        </p:txBody>
      </p:sp>
    </p:spTree>
    <p:extLst>
      <p:ext uri="{BB962C8B-B14F-4D97-AF65-F5344CB8AC3E}">
        <p14:creationId xmlns:p14="http://schemas.microsoft.com/office/powerpoint/2010/main" val="1523345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24</a:t>
            </a:fld>
            <a:endParaRPr lang="en-US"/>
          </a:p>
        </p:txBody>
      </p:sp>
    </p:spTree>
    <p:extLst>
      <p:ext uri="{BB962C8B-B14F-4D97-AF65-F5344CB8AC3E}">
        <p14:creationId xmlns:p14="http://schemas.microsoft.com/office/powerpoint/2010/main" val="35759005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25</a:t>
            </a:fld>
            <a:endParaRPr lang="en-US"/>
          </a:p>
        </p:txBody>
      </p:sp>
    </p:spTree>
    <p:extLst>
      <p:ext uri="{BB962C8B-B14F-4D97-AF65-F5344CB8AC3E}">
        <p14:creationId xmlns:p14="http://schemas.microsoft.com/office/powerpoint/2010/main" val="38059081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26</a:t>
            </a:fld>
            <a:endParaRPr lang="en-US"/>
          </a:p>
        </p:txBody>
      </p:sp>
    </p:spTree>
    <p:extLst>
      <p:ext uri="{BB962C8B-B14F-4D97-AF65-F5344CB8AC3E}">
        <p14:creationId xmlns:p14="http://schemas.microsoft.com/office/powerpoint/2010/main" val="24758509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27</a:t>
            </a:fld>
            <a:endParaRPr lang="en-US"/>
          </a:p>
        </p:txBody>
      </p:sp>
    </p:spTree>
    <p:extLst>
      <p:ext uri="{BB962C8B-B14F-4D97-AF65-F5344CB8AC3E}">
        <p14:creationId xmlns:p14="http://schemas.microsoft.com/office/powerpoint/2010/main" val="4051433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28</a:t>
            </a:fld>
            <a:endParaRPr lang="en-US"/>
          </a:p>
        </p:txBody>
      </p:sp>
    </p:spTree>
    <p:extLst>
      <p:ext uri="{BB962C8B-B14F-4D97-AF65-F5344CB8AC3E}">
        <p14:creationId xmlns:p14="http://schemas.microsoft.com/office/powerpoint/2010/main" val="3715332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29</a:t>
            </a:fld>
            <a:endParaRPr lang="en-US"/>
          </a:p>
        </p:txBody>
      </p:sp>
    </p:spTree>
    <p:extLst>
      <p:ext uri="{BB962C8B-B14F-4D97-AF65-F5344CB8AC3E}">
        <p14:creationId xmlns:p14="http://schemas.microsoft.com/office/powerpoint/2010/main" val="17911038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30</a:t>
            </a:fld>
            <a:endParaRPr lang="en-US"/>
          </a:p>
        </p:txBody>
      </p:sp>
    </p:spTree>
    <p:extLst>
      <p:ext uri="{BB962C8B-B14F-4D97-AF65-F5344CB8AC3E}">
        <p14:creationId xmlns:p14="http://schemas.microsoft.com/office/powerpoint/2010/main" val="3396488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31</a:t>
            </a:fld>
            <a:endParaRPr lang="en-US"/>
          </a:p>
        </p:txBody>
      </p:sp>
    </p:spTree>
    <p:extLst>
      <p:ext uri="{BB962C8B-B14F-4D97-AF65-F5344CB8AC3E}">
        <p14:creationId xmlns:p14="http://schemas.microsoft.com/office/powerpoint/2010/main" val="4167257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32</a:t>
            </a:fld>
            <a:endParaRPr lang="en-US"/>
          </a:p>
        </p:txBody>
      </p:sp>
    </p:spTree>
    <p:extLst>
      <p:ext uri="{BB962C8B-B14F-4D97-AF65-F5344CB8AC3E}">
        <p14:creationId xmlns:p14="http://schemas.microsoft.com/office/powerpoint/2010/main" val="30166939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33</a:t>
            </a:fld>
            <a:endParaRPr lang="en-US"/>
          </a:p>
        </p:txBody>
      </p:sp>
    </p:spTree>
    <p:extLst>
      <p:ext uri="{BB962C8B-B14F-4D97-AF65-F5344CB8AC3E}">
        <p14:creationId xmlns:p14="http://schemas.microsoft.com/office/powerpoint/2010/main" val="4198302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C39C56-17E0-4218-9B95-3A7F9BAE46BC}" type="slidenum">
              <a:t>34</a:t>
            </a:fld>
            <a:endParaRPr lang="en-US"/>
          </a:p>
        </p:txBody>
      </p:sp>
    </p:spTree>
    <p:extLst>
      <p:ext uri="{BB962C8B-B14F-4D97-AF65-F5344CB8AC3E}">
        <p14:creationId xmlns:p14="http://schemas.microsoft.com/office/powerpoint/2010/main" val="9629822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CC39C56-17E0-4218-9B95-3A7F9BAE46BC}" type="slidenum">
              <a:t>35</a:t>
            </a:fld>
            <a:endParaRPr lang="en-US"/>
          </a:p>
        </p:txBody>
      </p:sp>
    </p:spTree>
    <p:extLst>
      <p:ext uri="{BB962C8B-B14F-4D97-AF65-F5344CB8AC3E}">
        <p14:creationId xmlns:p14="http://schemas.microsoft.com/office/powerpoint/2010/main" val="21380341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36</a:t>
            </a:fld>
            <a:endParaRPr lang="en-US" dirty="0"/>
          </a:p>
        </p:txBody>
      </p:sp>
    </p:spTree>
    <p:extLst>
      <p:ext uri="{BB962C8B-B14F-4D97-AF65-F5344CB8AC3E}">
        <p14:creationId xmlns:p14="http://schemas.microsoft.com/office/powerpoint/2010/main" val="27395417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C6B470-179D-4B95-8906-D61C195EFD62}" type="slidenum">
              <a:rPr lang="en-US" smtClean="0"/>
              <a:t>37</a:t>
            </a:fld>
            <a:endParaRPr lang="en-US" dirty="0"/>
          </a:p>
        </p:txBody>
      </p:sp>
    </p:spTree>
    <p:extLst>
      <p:ext uri="{BB962C8B-B14F-4D97-AF65-F5344CB8AC3E}">
        <p14:creationId xmlns:p14="http://schemas.microsoft.com/office/powerpoint/2010/main" val="10493942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38</a:t>
            </a:fld>
            <a:endParaRPr lang="en-US" dirty="0"/>
          </a:p>
        </p:txBody>
      </p:sp>
    </p:spTree>
    <p:extLst>
      <p:ext uri="{BB962C8B-B14F-4D97-AF65-F5344CB8AC3E}">
        <p14:creationId xmlns:p14="http://schemas.microsoft.com/office/powerpoint/2010/main" val="356160187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C6B470-179D-4B95-8906-D61C195EFD62}" type="slidenum">
              <a:rPr lang="en-US" smtClean="0"/>
              <a:t>39</a:t>
            </a:fld>
            <a:endParaRPr lang="en-US" dirty="0"/>
          </a:p>
        </p:txBody>
      </p:sp>
    </p:spTree>
    <p:extLst>
      <p:ext uri="{BB962C8B-B14F-4D97-AF65-F5344CB8AC3E}">
        <p14:creationId xmlns:p14="http://schemas.microsoft.com/office/powerpoint/2010/main" val="41187162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40</a:t>
            </a:fld>
            <a:endParaRPr lang="en-US" dirty="0"/>
          </a:p>
        </p:txBody>
      </p:sp>
    </p:spTree>
    <p:extLst>
      <p:ext uri="{BB962C8B-B14F-4D97-AF65-F5344CB8AC3E}">
        <p14:creationId xmlns:p14="http://schemas.microsoft.com/office/powerpoint/2010/main" val="38928569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C6B470-179D-4B95-8906-D61C195EFD62}" type="slidenum">
              <a:rPr lang="en-US" smtClean="0"/>
              <a:t>41</a:t>
            </a:fld>
            <a:endParaRPr lang="en-US" dirty="0"/>
          </a:p>
        </p:txBody>
      </p:sp>
    </p:spTree>
    <p:extLst>
      <p:ext uri="{BB962C8B-B14F-4D97-AF65-F5344CB8AC3E}">
        <p14:creationId xmlns:p14="http://schemas.microsoft.com/office/powerpoint/2010/main" val="3851953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42</a:t>
            </a:fld>
            <a:endParaRPr lang="en-US" dirty="0"/>
          </a:p>
        </p:txBody>
      </p:sp>
    </p:spTree>
    <p:extLst>
      <p:ext uri="{BB962C8B-B14F-4D97-AF65-F5344CB8AC3E}">
        <p14:creationId xmlns:p14="http://schemas.microsoft.com/office/powerpoint/2010/main" val="16000608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43</a:t>
            </a:fld>
            <a:endParaRPr lang="en-US" dirty="0"/>
          </a:p>
        </p:txBody>
      </p:sp>
    </p:spTree>
    <p:extLst>
      <p:ext uri="{BB962C8B-B14F-4D97-AF65-F5344CB8AC3E}">
        <p14:creationId xmlns:p14="http://schemas.microsoft.com/office/powerpoint/2010/main" val="15276814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C6B470-179D-4B95-8906-D61C195EFD62}" type="slidenum">
              <a:rPr lang="en-US" smtClean="0"/>
              <a:t>44</a:t>
            </a:fld>
            <a:endParaRPr lang="en-US" dirty="0"/>
          </a:p>
        </p:txBody>
      </p:sp>
    </p:spTree>
    <p:extLst>
      <p:ext uri="{BB962C8B-B14F-4D97-AF65-F5344CB8AC3E}">
        <p14:creationId xmlns:p14="http://schemas.microsoft.com/office/powerpoint/2010/main" val="31719628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28C6B470-179D-4B95-8906-D61C195EFD62}" type="slidenum">
              <a:rPr lang="en-US" smtClean="0"/>
              <a:t>45</a:t>
            </a:fld>
            <a:endParaRPr lang="en-US" dirty="0"/>
          </a:p>
        </p:txBody>
      </p:sp>
    </p:spTree>
    <p:extLst>
      <p:ext uri="{BB962C8B-B14F-4D97-AF65-F5344CB8AC3E}">
        <p14:creationId xmlns:p14="http://schemas.microsoft.com/office/powerpoint/2010/main" val="14098470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dirty="0"/>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dirty="0"/>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dirty="0"/>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dirty="0"/>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dirty="0"/>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dirty="0"/>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dirty="0"/>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dirty="0"/>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dirty="0"/>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dirty="0"/>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dirty="0"/>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dirty="0"/>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dirty="0"/>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endParaRPr lang="en-US" dirty="0"/>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dirty="0"/>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endParaRPr lang="en-US" dirty="0"/>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dirty="0"/>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dirty="0"/>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dirty="0"/>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dirty="0"/>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dirty="0"/>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dirty="0"/>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dirty="0"/>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dirty="0"/>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dirty="0"/>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endParaRPr lang="en-US" dirty="0"/>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dirty="0"/>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dirty="0"/>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dirty="0"/>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dirty="0"/>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dirty="0"/>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dirty="0"/>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dirty="0"/>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dirty="0"/>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dirty="0"/>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dirty="0"/>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dirty="0"/>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dirty="0"/>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dirty="0"/>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dirty="0"/>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dirty="0"/>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1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9/22/2025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786778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9/22/2025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97127459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24091" y="354723"/>
            <a:ext cx="6541852" cy="1166961"/>
          </a:xfrm>
        </p:spPr>
        <p:txBody>
          <a:bodyPr anchor="b">
            <a:normAutofit/>
          </a:bodyPr>
          <a:lstStyle>
            <a:lvl1pPr>
              <a:defRPr sz="2900"/>
            </a:lvl1pPr>
          </a:lstStyle>
          <a:p>
            <a:r>
              <a:rPr lang="en-US"/>
              <a:t>Click to edit Master title style</a:t>
            </a:r>
            <a:endParaRPr lang="en-US" dirty="0"/>
          </a:p>
        </p:txBody>
      </p:sp>
      <p:sp>
        <p:nvSpPr>
          <p:cNvPr id="13" name="Picture Placeholder 9">
            <a:extLst>
              <a:ext uri="{FF2B5EF4-FFF2-40B4-BE49-F238E27FC236}">
                <a16:creationId xmlns:a16="http://schemas.microsoft.com/office/drawing/2014/main" id="{97FDA96D-AA5A-6D0C-6AE7-4FCE06AA3EE8}"/>
              </a:ext>
            </a:extLst>
          </p:cNvPr>
          <p:cNvSpPr>
            <a:spLocks noGrp="1"/>
          </p:cNvSpPr>
          <p:nvPr>
            <p:ph type="pic" sz="quarter" idx="15" hasCustomPrompt="1"/>
          </p:nvPr>
        </p:nvSpPr>
        <p:spPr>
          <a:xfrm>
            <a:off x="1" y="0"/>
            <a:ext cx="4341253" cy="6858000"/>
          </a:xfrm>
          <a:custGeom>
            <a:avLst/>
            <a:gdLst>
              <a:gd name="connsiteX0" fmla="*/ 0 w 4341253"/>
              <a:gd name="connsiteY0" fmla="*/ 0 h 6858000"/>
              <a:gd name="connsiteX1" fmla="*/ 4052798 w 4341253"/>
              <a:gd name="connsiteY1" fmla="*/ 0 h 6858000"/>
              <a:gd name="connsiteX2" fmla="*/ 4052798 w 4341253"/>
              <a:gd name="connsiteY2" fmla="*/ 338 h 6858000"/>
              <a:gd name="connsiteX3" fmla="*/ 4256003 w 4341253"/>
              <a:gd name="connsiteY3" fmla="*/ 2 h 6858000"/>
              <a:gd name="connsiteX4" fmla="*/ 4339584 w 4341253"/>
              <a:gd name="connsiteY4" fmla="*/ 6037381 h 6858000"/>
              <a:gd name="connsiteX5" fmla="*/ 4325193 w 4341253"/>
              <a:gd name="connsiteY5" fmla="*/ 6858000 h 6858000"/>
              <a:gd name="connsiteX6" fmla="*/ 0 w 434125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1253" h="6858000">
                <a:moveTo>
                  <a:pt x="0" y="0"/>
                </a:moveTo>
                <a:lnTo>
                  <a:pt x="4052798" y="0"/>
                </a:lnTo>
                <a:lnTo>
                  <a:pt x="4052798" y="338"/>
                </a:lnTo>
                <a:lnTo>
                  <a:pt x="4256003" y="2"/>
                </a:lnTo>
                <a:cubicBezTo>
                  <a:pt x="4254971" y="1994413"/>
                  <a:pt x="4355290" y="4089505"/>
                  <a:pt x="4339584" y="6037381"/>
                </a:cubicBezTo>
                <a:lnTo>
                  <a:pt x="4325193"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F87E86C6-79F4-0A7E-BAEF-C8BA637F72D5}"/>
              </a:ext>
            </a:extLst>
          </p:cNvPr>
          <p:cNvSpPr>
            <a:spLocks noGrp="1"/>
          </p:cNvSpPr>
          <p:nvPr>
            <p:ph sz="quarter" idx="14"/>
          </p:nvPr>
        </p:nvSpPr>
        <p:spPr>
          <a:xfrm>
            <a:off x="5124450" y="1701800"/>
            <a:ext cx="6542088"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24091" y="6356350"/>
            <a:ext cx="4516998"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9641089" y="6356350"/>
            <a:ext cx="1570250" cy="365125"/>
          </a:xfrm>
        </p:spPr>
        <p:txBody>
          <a:bodyPr/>
          <a:lstStyle/>
          <a:p>
            <a:fld id="{DE0C4980-27E8-4C63-986F-653C2548855D}" type="datetime1">
              <a:rPr lang="en-US" smtClean="0"/>
              <a:t>9/22/2025</a:t>
            </a:fld>
            <a:endParaRPr lang="en-US" dirty="0"/>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p:txBody>
          <a:bodyPr/>
          <a:lstStyle/>
          <a:p>
            <a:fld id="{7604640D-0255-40E7-9767-A88F9D8B1142}" type="slidenum">
              <a:rPr lang="en-US" smtClean="0"/>
              <a:t>‹#›</a:t>
            </a:fld>
            <a:endParaRPr lang="en-US"/>
          </a:p>
        </p:txBody>
      </p:sp>
    </p:spTree>
    <p:extLst>
      <p:ext uri="{BB962C8B-B14F-4D97-AF65-F5344CB8AC3E}">
        <p14:creationId xmlns:p14="http://schemas.microsoft.com/office/powerpoint/2010/main" val="350770719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cSld name="1_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F8F5F-F725-721E-5B46-E1360B4CF571}"/>
              </a:ext>
            </a:extLst>
          </p:cNvPr>
          <p:cNvSpPr>
            <a:spLocks noGrp="1"/>
          </p:cNvSpPr>
          <p:nvPr>
            <p:ph type="title"/>
          </p:nvPr>
        </p:nvSpPr>
        <p:spPr>
          <a:xfrm>
            <a:off x="514008" y="354723"/>
            <a:ext cx="6634937" cy="1166961"/>
          </a:xfrm>
        </p:spPr>
        <p:txBody>
          <a:bodyPr anchor="b">
            <a:normAutofit/>
          </a:bodyPr>
          <a:lstStyle>
            <a:lvl1pPr>
              <a:defRPr sz="29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54B96E6-7A65-76BD-84C9-9521E292958D}"/>
              </a:ext>
            </a:extLst>
          </p:cNvPr>
          <p:cNvSpPr>
            <a:spLocks noGrp="1"/>
          </p:cNvSpPr>
          <p:nvPr>
            <p:ph sz="quarter" idx="14"/>
          </p:nvPr>
        </p:nvSpPr>
        <p:spPr>
          <a:xfrm>
            <a:off x="514350" y="1701800"/>
            <a:ext cx="6634163" cy="45577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C83BD3C-E7F2-F981-9099-94A5BC49E9FC}"/>
              </a:ext>
            </a:extLst>
          </p:cNvPr>
          <p:cNvSpPr>
            <a:spLocks noGrp="1"/>
          </p:cNvSpPr>
          <p:nvPr>
            <p:ph type="ftr" sz="quarter" idx="11"/>
          </p:nvPr>
        </p:nvSpPr>
        <p:spPr>
          <a:xfrm>
            <a:off x="514008" y="6356350"/>
            <a:ext cx="4516998"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60D7150F-25C5-543B-51EF-0B3751A2E3B7}"/>
              </a:ext>
            </a:extLst>
          </p:cNvPr>
          <p:cNvSpPr>
            <a:spLocks noGrp="1"/>
          </p:cNvSpPr>
          <p:nvPr>
            <p:ph type="dt" sz="half" idx="10"/>
          </p:nvPr>
        </p:nvSpPr>
        <p:spPr>
          <a:xfrm>
            <a:off x="5031006" y="6356350"/>
            <a:ext cx="1618142" cy="365125"/>
          </a:xfrm>
        </p:spPr>
        <p:txBody>
          <a:bodyPr/>
          <a:lstStyle/>
          <a:p>
            <a:fld id="{DE0C4980-27E8-4C63-986F-653C2548855D}" type="datetime1">
              <a:rPr lang="en-US" smtClean="0"/>
              <a:t>9/22/2025</a:t>
            </a:fld>
            <a:endParaRPr lang="en-US" dirty="0"/>
          </a:p>
        </p:txBody>
      </p:sp>
      <p:sp>
        <p:nvSpPr>
          <p:cNvPr id="7" name="Slide Number Placeholder 6">
            <a:extLst>
              <a:ext uri="{FF2B5EF4-FFF2-40B4-BE49-F238E27FC236}">
                <a16:creationId xmlns:a16="http://schemas.microsoft.com/office/drawing/2014/main" id="{8A3A058F-975A-29AF-48D8-79E444622756}"/>
              </a:ext>
            </a:extLst>
          </p:cNvPr>
          <p:cNvSpPr>
            <a:spLocks noGrp="1"/>
          </p:cNvSpPr>
          <p:nvPr>
            <p:ph type="sldNum" sz="quarter" idx="12"/>
          </p:nvPr>
        </p:nvSpPr>
        <p:spPr>
          <a:xfrm>
            <a:off x="6705943" y="6356350"/>
            <a:ext cx="443002" cy="365125"/>
          </a:xfrm>
        </p:spPr>
        <p:txBody>
          <a:bodyPr/>
          <a:lstStyle/>
          <a:p>
            <a:fld id="{7604640D-0255-40E7-9767-A88F9D8B1142}" type="slidenum">
              <a:rPr lang="en-US" smtClean="0"/>
              <a:t>‹#›</a:t>
            </a:fld>
            <a:endParaRPr lang="en-US"/>
          </a:p>
        </p:txBody>
      </p:sp>
      <p:sp>
        <p:nvSpPr>
          <p:cNvPr id="9" name="Picture Placeholder 8">
            <a:extLst>
              <a:ext uri="{FF2B5EF4-FFF2-40B4-BE49-F238E27FC236}">
                <a16:creationId xmlns:a16="http://schemas.microsoft.com/office/drawing/2014/main" id="{4F6C4F6F-BB01-5608-E259-C096F136D29B}"/>
              </a:ext>
            </a:extLst>
          </p:cNvPr>
          <p:cNvSpPr>
            <a:spLocks noGrp="1"/>
          </p:cNvSpPr>
          <p:nvPr>
            <p:ph type="pic" sz="quarter" idx="13" hasCustomPrompt="1"/>
          </p:nvPr>
        </p:nvSpPr>
        <p:spPr>
          <a:xfrm>
            <a:off x="7729737" y="2"/>
            <a:ext cx="4462262" cy="6857999"/>
          </a:xfrm>
          <a:custGeom>
            <a:avLst/>
            <a:gdLst>
              <a:gd name="connsiteX0" fmla="*/ 123745 w 4462262"/>
              <a:gd name="connsiteY0" fmla="*/ 0 h 6857999"/>
              <a:gd name="connsiteX1" fmla="*/ 4462262 w 4462262"/>
              <a:gd name="connsiteY1" fmla="*/ 0 h 6857999"/>
              <a:gd name="connsiteX2" fmla="*/ 4462262 w 4462262"/>
              <a:gd name="connsiteY2" fmla="*/ 6857999 h 6857999"/>
              <a:gd name="connsiteX3" fmla="*/ 1662 w 4462262"/>
              <a:gd name="connsiteY3" fmla="*/ 6857999 h 6857999"/>
              <a:gd name="connsiteX4" fmla="*/ 10391 w 4462262"/>
              <a:gd name="connsiteY4" fmla="*/ 5887936 h 6857999"/>
              <a:gd name="connsiteX5" fmla="*/ 107535 w 4462262"/>
              <a:gd name="connsiteY5" fmla="*/ 68146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2262" h="6857999">
                <a:moveTo>
                  <a:pt x="123745" y="0"/>
                </a:moveTo>
                <a:lnTo>
                  <a:pt x="4462262" y="0"/>
                </a:lnTo>
                <a:lnTo>
                  <a:pt x="4462262" y="6857999"/>
                </a:lnTo>
                <a:lnTo>
                  <a:pt x="1662" y="6857999"/>
                </a:lnTo>
                <a:cubicBezTo>
                  <a:pt x="-6511" y="6576209"/>
                  <a:pt x="18564" y="6169726"/>
                  <a:pt x="10391" y="5887936"/>
                </a:cubicBezTo>
                <a:cubicBezTo>
                  <a:pt x="4092" y="4214435"/>
                  <a:pt x="60501" y="2550973"/>
                  <a:pt x="107535" y="681460"/>
                </a:cubicBez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3271299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dirty="0"/>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9/22/2025</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5927807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1_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dirty="0"/>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9/22/2025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082899"/>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image" Target="../media/image1.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8">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 id="2147483902" r:id="rId61"/>
    <p:sldLayoutId id="2147483903" r:id="rId62"/>
    <p:sldLayoutId id="2147483904" r:id="rId63"/>
    <p:sldLayoutId id="2147483905" r:id="rId64"/>
    <p:sldLayoutId id="2147483906" r:id="rId65"/>
    <p:sldLayoutId id="2147483907" r:id="rId66"/>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6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6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6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8.xml"/><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62.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5.xml"/><Relationship Id="rId1" Type="http://schemas.openxmlformats.org/officeDocument/2006/relationships/slideLayout" Target="../slideLayouts/slideLayout6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6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9.xml"/><Relationship Id="rId1" Type="http://schemas.openxmlformats.org/officeDocument/2006/relationships/slideLayout" Target="../slideLayouts/slideLayout6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1.xml"/><Relationship Id="rId1" Type="http://schemas.openxmlformats.org/officeDocument/2006/relationships/slideLayout" Target="../slideLayouts/slideLayout6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3.xml"/><Relationship Id="rId1" Type="http://schemas.openxmlformats.org/officeDocument/2006/relationships/slideLayout" Target="../slideLayouts/slideLayout6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5.xml"/><Relationship Id="rId1" Type="http://schemas.openxmlformats.org/officeDocument/2006/relationships/slideLayout" Target="../slideLayouts/slideLayout63.xml"/></Relationships>
</file>

<file path=ppt/slides/_rels/slide3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8.xml"/><Relationship Id="rId1" Type="http://schemas.openxmlformats.org/officeDocument/2006/relationships/slideLayout" Target="../slideLayouts/slideLayout6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40.xml"/><Relationship Id="rId1" Type="http://schemas.openxmlformats.org/officeDocument/2006/relationships/slideLayout" Target="../slideLayouts/slideLayout6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42.xml"/><Relationship Id="rId1" Type="http://schemas.openxmlformats.org/officeDocument/2006/relationships/slideLayout" Target="../slideLayouts/slideLayout65.xml"/></Relationships>
</file>

<file path=ppt/slides/_rels/slide4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3.xml"/><Relationship Id="rId1" Type="http://schemas.openxmlformats.org/officeDocument/2006/relationships/slideLayout" Target="../slideLayouts/slideLayout6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5.xml"/><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BC2CB-838F-5605-36C5-ED67D9809491}"/>
              </a:ext>
            </a:extLst>
          </p:cNvPr>
          <p:cNvSpPr>
            <a:spLocks noGrp="1"/>
          </p:cNvSpPr>
          <p:nvPr>
            <p:ph type="title"/>
          </p:nvPr>
        </p:nvSpPr>
        <p:spPr>
          <a:xfrm>
            <a:off x="533908" y="1413141"/>
            <a:ext cx="3730752" cy="2843784"/>
          </a:xfrm>
        </p:spPr>
        <p:txBody>
          <a:bodyPr anchor="b">
            <a:normAutofit/>
          </a:bodyPr>
          <a:lstStyle/>
          <a:p>
            <a:r>
              <a:rPr lang="en-US" sz="3300" dirty="0">
                <a:latin typeface="Calibri" panose="020F0502020204030204" pitchFamily="34" charset="0"/>
                <a:cs typeface="Calibri" panose="020F0502020204030204" pitchFamily="34" charset="0"/>
              </a:rPr>
              <a:t>Basic Principles of Neurodiversity</a:t>
            </a:r>
          </a:p>
        </p:txBody>
      </p:sp>
      <p:sp>
        <p:nvSpPr>
          <p:cNvPr id="3" name="Subtitle 2">
            <a:extLst>
              <a:ext uri="{FF2B5EF4-FFF2-40B4-BE49-F238E27FC236}">
                <a16:creationId xmlns:a16="http://schemas.microsoft.com/office/drawing/2014/main" id="{3B81EABA-E566-ECD2-5D31-538BC7E17D32}"/>
              </a:ext>
            </a:extLst>
          </p:cNvPr>
          <p:cNvSpPr>
            <a:spLocks noGrp="1"/>
          </p:cNvSpPr>
          <p:nvPr>
            <p:ph type="subTitle" idx="1"/>
          </p:nvPr>
        </p:nvSpPr>
        <p:spPr>
          <a:xfrm>
            <a:off x="533908" y="4403040"/>
            <a:ext cx="3703320" cy="1123122"/>
          </a:xfrm>
        </p:spPr>
        <p:txBody>
          <a:bodyPr>
            <a:normAutofit/>
          </a:bodyPr>
          <a:lstStyle/>
          <a:p>
            <a:pPr>
              <a:lnSpc>
                <a:spcPct val="110000"/>
              </a:lnSpc>
            </a:pPr>
            <a:r>
              <a:rPr lang="en-US" dirty="0">
                <a:latin typeface="Calibri" panose="020F0502020204030204" pitchFamily="34" charset="0"/>
                <a:cs typeface="Calibri" panose="020F0502020204030204" pitchFamily="34" charset="0"/>
              </a:rPr>
              <a:t>Understanding and valuing diverse neurological differences</a:t>
            </a:r>
          </a:p>
        </p:txBody>
      </p:sp>
      <p:pic>
        <p:nvPicPr>
          <p:cNvPr id="4" name="Picture 3" descr="Artificial intelligence, machine learning concept with brain. Color gradient, neon lights.">
            <a:extLst>
              <a:ext uri="{FF2B5EF4-FFF2-40B4-BE49-F238E27FC236}">
                <a16:creationId xmlns:a16="http://schemas.microsoft.com/office/drawing/2014/main" id="{5149AD2A-F63C-4467-B121-5EF29A67DC07}"/>
              </a:ext>
            </a:extLst>
          </p:cNvPr>
          <p:cNvPicPr>
            <a:picLocks noChangeAspect="1"/>
          </p:cNvPicPr>
          <p:nvPr/>
        </p:nvPicPr>
        <p:blipFill>
          <a:blip r:embed="rId3"/>
          <a:srcRect l="11101" r="14706" b="-1"/>
          <a:stretch>
            <a:fillRect/>
          </a:stretch>
        </p:blipFill>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noFill/>
          <a:ln w="76200">
            <a:solidFill>
              <a:schemeClr val="accent2">
                <a:lumMod val="20000"/>
                <a:lumOff val="80000"/>
              </a:schemeClr>
            </a:solidFill>
          </a:ln>
        </p:spPr>
      </p:pic>
    </p:spTree>
    <p:extLst>
      <p:ext uri="{BB962C8B-B14F-4D97-AF65-F5344CB8AC3E}">
        <p14:creationId xmlns:p14="http://schemas.microsoft.com/office/powerpoint/2010/main" val="3413143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1FC0A-DFDB-8A82-F696-C8FBBAECA33E}"/>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Understanding Neurodiversity</a:t>
            </a:r>
          </a:p>
        </p:txBody>
      </p:sp>
    </p:spTree>
    <p:extLst>
      <p:ext uri="{BB962C8B-B14F-4D97-AF65-F5344CB8AC3E}">
        <p14:creationId xmlns:p14="http://schemas.microsoft.com/office/powerpoint/2010/main" val="25401389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85C92-F655-FE26-6BC8-A3839D327933}"/>
              </a:ext>
            </a:extLst>
          </p:cNvPr>
          <p:cNvSpPr>
            <a:spLocks noGrp="1"/>
          </p:cNvSpPr>
          <p:nvPr>
            <p:ph type="title"/>
          </p:nvPr>
        </p:nvSpPr>
        <p:spPr>
          <a:xfrm>
            <a:off x="612648" y="548639"/>
            <a:ext cx="4672584" cy="1453896"/>
          </a:xfrm>
        </p:spPr>
        <p:txBody>
          <a:bodyPr anchor="t">
            <a:normAutofit/>
          </a:bodyPr>
          <a:lstStyle/>
          <a:p>
            <a:r>
              <a:rPr lang="en-US"/>
              <a:t>Definition of Neurodiversity</a:t>
            </a:r>
          </a:p>
        </p:txBody>
      </p:sp>
      <p:pic>
        <p:nvPicPr>
          <p:cNvPr id="5" name="Content Placeholder 4" descr="Digital art of brain">
            <a:extLst>
              <a:ext uri="{FF2B5EF4-FFF2-40B4-BE49-F238E27FC236}">
                <a16:creationId xmlns:a16="http://schemas.microsoft.com/office/drawing/2014/main" id="{56EE13B8-5012-4C66-86E5-7140F3F2AB24}"/>
              </a:ext>
            </a:extLst>
          </p:cNvPr>
          <p:cNvPicPr>
            <a:picLocks noGrp="1" noChangeAspect="1"/>
          </p:cNvPicPr>
          <p:nvPr>
            <p:ph type="pic" sz="quarter" idx="13"/>
          </p:nvPr>
        </p:nvPicPr>
        <p:blipFill>
          <a:blip r:embed="rId3"/>
          <a:srcRect l="25947" r="17930"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AA33C6F1-E521-2ED4-BFA8-43FE63B00C8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Concept of Neurodiversity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Neurodiversity </a:t>
            </a:r>
            <a:r>
              <a:rPr lang="en-US" sz="1800" dirty="0" err="1">
                <a:latin typeface="Calibri" panose="020F0502020204030204" pitchFamily="34" charset="0"/>
                <a:cs typeface="Calibri" panose="020F0502020204030204" pitchFamily="34" charset="0"/>
              </a:rPr>
              <a:t>recognises</a:t>
            </a:r>
            <a:r>
              <a:rPr lang="en-US" sz="1800" dirty="0">
                <a:latin typeface="Calibri" panose="020F0502020204030204" pitchFamily="34" charset="0"/>
                <a:cs typeface="Calibri" panose="020F0502020204030204" pitchFamily="34" charset="0"/>
              </a:rPr>
              <a:t> variations in brain function as normal and valuable human diversity.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Challenging Traditional Views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It challenges the idea that neurological differences are diseases needing cures.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Inclusion and Acceptance</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Neurodiversity promotes acceptance and valuing unique contributions of neurodivergent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Impact on Society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This view encourages inclusive environments in education, workplaces, and society.</a:t>
            </a:r>
          </a:p>
        </p:txBody>
      </p:sp>
    </p:spTree>
    <p:extLst>
      <p:ext uri="{BB962C8B-B14F-4D97-AF65-F5344CB8AC3E}">
        <p14:creationId xmlns:p14="http://schemas.microsoft.com/office/powerpoint/2010/main" val="40674199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AD4B5-AD7D-E051-42D8-7E8F5CD33648}"/>
              </a:ext>
            </a:extLst>
          </p:cNvPr>
          <p:cNvSpPr>
            <a:spLocks noGrp="1"/>
          </p:cNvSpPr>
          <p:nvPr>
            <p:ph type="title"/>
          </p:nvPr>
        </p:nvSpPr>
        <p:spPr>
          <a:xfrm>
            <a:off x="7253744" y="650496"/>
            <a:ext cx="4328656" cy="1236363"/>
          </a:xfrm>
        </p:spPr>
        <p:txBody>
          <a:bodyPr anchor="t">
            <a:normAutofit/>
          </a:bodyPr>
          <a:lstStyle/>
          <a:p>
            <a:r>
              <a:rPr lang="en-US"/>
              <a:t>Key Concepts</a:t>
            </a:r>
          </a:p>
        </p:txBody>
      </p:sp>
      <p:pic>
        <p:nvPicPr>
          <p:cNvPr id="5" name="Content Placeholder 4" descr="Artificial intelligence, machine learning concept with brain in glass sphere.">
            <a:extLst>
              <a:ext uri="{FF2B5EF4-FFF2-40B4-BE49-F238E27FC236}">
                <a16:creationId xmlns:a16="http://schemas.microsoft.com/office/drawing/2014/main" id="{E369EDFF-AF3B-4561-AC11-F8D99F9346E4}"/>
              </a:ext>
            </a:extLst>
          </p:cNvPr>
          <p:cNvPicPr>
            <a:picLocks noGrp="1" noChangeAspect="1"/>
          </p:cNvPicPr>
          <p:nvPr>
            <p:ph type="pic" sz="quarter" idx="15"/>
          </p:nvPr>
        </p:nvPicPr>
        <p:blipFill>
          <a:blip r:embed="rId3"/>
          <a:srcRect l="15696" r="17704"/>
          <a:stretch>
            <a:fillRect/>
          </a:stretch>
        </p:blipFill>
        <p:spPr>
          <a:xfrm>
            <a:off x="807848" y="714676"/>
            <a:ext cx="5416451" cy="5428649"/>
          </a:xfrm>
          <a:prstGeom prst="rect">
            <a:avLst/>
          </a:prstGeom>
          <a:noFill/>
        </p:spPr>
      </p:pic>
      <p:sp>
        <p:nvSpPr>
          <p:cNvPr id="4" name="Content Placeholder 3">
            <a:extLst>
              <a:ext uri="{FF2B5EF4-FFF2-40B4-BE49-F238E27FC236}">
                <a16:creationId xmlns:a16="http://schemas.microsoft.com/office/drawing/2014/main" id="{9CDB4DF9-BF4D-3DC0-7A81-467F2BB1BC4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4" y="1424589"/>
            <a:ext cx="4328656" cy="4008822"/>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Neurodivergent Definition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Neurodivergent describes individuals with neurological development differing from typical norms, including autism and ADHD.</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Social Model of Disability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Disability arises from societal barriers, not individual conditions, calling for systemic changes and accommodations.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Acceptance and Inclusion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Acceptance focuses on valuing neurodivergent differences instead of seeking </a:t>
            </a:r>
            <a:r>
              <a:rPr lang="en-US" sz="1800" dirty="0" err="1">
                <a:latin typeface="Calibri" panose="020F0502020204030204" pitchFamily="34" charset="0"/>
                <a:cs typeface="Calibri" panose="020F0502020204030204" pitchFamily="34" charset="0"/>
              </a:rPr>
              <a:t>normalisation</a:t>
            </a:r>
            <a:r>
              <a:rPr lang="en-US" sz="1800" dirty="0">
                <a:latin typeface="Calibri" panose="020F0502020204030204" pitchFamily="34" charset="0"/>
                <a:cs typeface="Calibri" panose="020F0502020204030204" pitchFamily="34" charset="0"/>
              </a:rPr>
              <a:t> or fixes.</a:t>
            </a:r>
          </a:p>
        </p:txBody>
      </p:sp>
    </p:spTree>
    <p:extLst>
      <p:ext uri="{BB962C8B-B14F-4D97-AF65-F5344CB8AC3E}">
        <p14:creationId xmlns:p14="http://schemas.microsoft.com/office/powerpoint/2010/main" val="38827732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3C91-A320-DC75-8AB8-9BE49D9E9D23}"/>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Neurodivergent Conditions and Perspectives</a:t>
            </a:r>
          </a:p>
        </p:txBody>
      </p:sp>
    </p:spTree>
    <p:extLst>
      <p:ext uri="{BB962C8B-B14F-4D97-AF65-F5344CB8AC3E}">
        <p14:creationId xmlns:p14="http://schemas.microsoft.com/office/powerpoint/2010/main" val="29341069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707C1-7968-38D3-AAD8-7691E7CD44F8}"/>
              </a:ext>
            </a:extLst>
          </p:cNvPr>
          <p:cNvSpPr>
            <a:spLocks noGrp="1"/>
          </p:cNvSpPr>
          <p:nvPr>
            <p:ph type="title"/>
          </p:nvPr>
        </p:nvSpPr>
        <p:spPr>
          <a:xfrm>
            <a:off x="612648" y="548639"/>
            <a:ext cx="4672584" cy="1453896"/>
          </a:xfrm>
        </p:spPr>
        <p:txBody>
          <a:bodyPr anchor="t">
            <a:normAutofit/>
          </a:bodyPr>
          <a:lstStyle/>
          <a:p>
            <a:r>
              <a:rPr lang="en-US" sz="3400"/>
              <a:t>Common Neurodivergent Conditions</a:t>
            </a:r>
          </a:p>
        </p:txBody>
      </p:sp>
      <p:pic>
        <p:nvPicPr>
          <p:cNvPr id="5" name="Content Placeholder 4" descr="innovation and creativity">
            <a:extLst>
              <a:ext uri="{FF2B5EF4-FFF2-40B4-BE49-F238E27FC236}">
                <a16:creationId xmlns:a16="http://schemas.microsoft.com/office/drawing/2014/main" id="{FE3A5012-4028-42C4-9F5F-AF4E9893BDDB}"/>
              </a:ext>
            </a:extLst>
          </p:cNvPr>
          <p:cNvPicPr>
            <a:picLocks noGrp="1" noChangeAspect="1"/>
          </p:cNvPicPr>
          <p:nvPr>
            <p:ph type="pic" sz="quarter" idx="13"/>
          </p:nvPr>
        </p:nvPicPr>
        <p:blipFill>
          <a:blip r:embed="rId3"/>
          <a:srcRect l="25169" r="-2"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B2E054CA-9C32-2614-98A6-A86A2A7812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Autism Spectrum Disorder</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ASD affects social interaction, communication, and </a:t>
            </a:r>
            <a:r>
              <a:rPr lang="en-US" sz="1800" dirty="0" err="1">
                <a:latin typeface="Calibri" panose="020F0502020204030204" pitchFamily="34" charset="0"/>
                <a:cs typeface="Calibri" panose="020F0502020204030204" pitchFamily="34" charset="0"/>
              </a:rPr>
              <a:t>behaviour</a:t>
            </a:r>
            <a:r>
              <a:rPr lang="en-US" sz="1800" dirty="0">
                <a:latin typeface="Calibri" panose="020F0502020204030204" pitchFamily="34" charset="0"/>
                <a:cs typeface="Calibri" panose="020F0502020204030204" pitchFamily="34" charset="0"/>
              </a:rPr>
              <a:t> with diverse manifestations across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ADHD Characteristics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ADHD includes inattention, hyperactivity, and impulsivity impacting daily tasks and focus.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Learning and Motor Challenges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Dyslexia, dyspraxia, and dyscalculia affect reading, coordination, and </a:t>
            </a:r>
            <a:r>
              <a:rPr lang="en-US" sz="1800" dirty="0" err="1">
                <a:latin typeface="Calibri" panose="020F0502020204030204" pitchFamily="34" charset="0"/>
                <a:cs typeface="Calibri" panose="020F0502020204030204" pitchFamily="34" charset="0"/>
              </a:rPr>
              <a:t>maths</a:t>
            </a:r>
            <a:r>
              <a:rPr lang="en-US" sz="1800" dirty="0">
                <a:latin typeface="Calibri" panose="020F0502020204030204" pitchFamily="34" charset="0"/>
                <a:cs typeface="Calibri" panose="020F0502020204030204" pitchFamily="34" charset="0"/>
              </a:rPr>
              <a:t> skills respectively.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Other Neurodivergent Conditions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Conditions like Tourette Syndrome and OCD involve tics, </a:t>
            </a:r>
            <a:r>
              <a:rPr lang="en-US" sz="1800" dirty="0" err="1">
                <a:latin typeface="Calibri" panose="020F0502020204030204" pitchFamily="34" charset="0"/>
                <a:cs typeface="Calibri" panose="020F0502020204030204" pitchFamily="34" charset="0"/>
              </a:rPr>
              <a:t>vocalisations</a:t>
            </a:r>
            <a:r>
              <a:rPr lang="en-US" sz="1800" dirty="0">
                <a:latin typeface="Calibri" panose="020F0502020204030204" pitchFamily="34" charset="0"/>
                <a:cs typeface="Calibri" panose="020F0502020204030204" pitchFamily="34" charset="0"/>
              </a:rPr>
              <a:t>, and compulsive </a:t>
            </a:r>
            <a:r>
              <a:rPr lang="en-US" sz="1800" dirty="0" err="1">
                <a:latin typeface="Calibri" panose="020F0502020204030204" pitchFamily="34" charset="0"/>
                <a:cs typeface="Calibri" panose="020F0502020204030204" pitchFamily="34" charset="0"/>
              </a:rPr>
              <a:t>behaviours</a:t>
            </a:r>
            <a:r>
              <a:rPr lang="en-US" sz="18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6255239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8B61E-74AC-7E50-7439-48EC50A7F6FE}"/>
              </a:ext>
            </a:extLst>
          </p:cNvPr>
          <p:cNvSpPr>
            <a:spLocks noGrp="1"/>
          </p:cNvSpPr>
          <p:nvPr>
            <p:ph type="title"/>
          </p:nvPr>
        </p:nvSpPr>
        <p:spPr>
          <a:xfrm>
            <a:off x="7253744" y="650496"/>
            <a:ext cx="4328656" cy="1236363"/>
          </a:xfrm>
        </p:spPr>
        <p:txBody>
          <a:bodyPr anchor="t">
            <a:normAutofit/>
          </a:bodyPr>
          <a:lstStyle/>
          <a:p>
            <a:r>
              <a:rPr lang="en-US" sz="4100"/>
              <a:t>Strengths-Based Perspective</a:t>
            </a:r>
          </a:p>
        </p:txBody>
      </p:sp>
      <p:pic>
        <p:nvPicPr>
          <p:cNvPr id="5" name="Content Placeholder 4" descr="Business team brainstorming">
            <a:extLst>
              <a:ext uri="{FF2B5EF4-FFF2-40B4-BE49-F238E27FC236}">
                <a16:creationId xmlns:a16="http://schemas.microsoft.com/office/drawing/2014/main" id="{36E8F429-05EA-4495-A6BF-1151372BC139}"/>
              </a:ext>
            </a:extLst>
          </p:cNvPr>
          <p:cNvPicPr>
            <a:picLocks noGrp="1" noChangeAspect="1"/>
          </p:cNvPicPr>
          <p:nvPr>
            <p:ph type="pic" sz="quarter" idx="15"/>
          </p:nvPr>
        </p:nvPicPr>
        <p:blipFill>
          <a:blip r:embed="rId3"/>
          <a:srcRect l="26702" r="6698"/>
          <a:stretch>
            <a:fillRect/>
          </a:stretch>
        </p:blipFill>
        <p:spPr>
          <a:xfrm>
            <a:off x="807848" y="714676"/>
            <a:ext cx="5416451" cy="5428649"/>
          </a:xfrm>
          <a:prstGeom prst="rect">
            <a:avLst/>
          </a:prstGeom>
          <a:noFill/>
        </p:spPr>
      </p:pic>
      <p:sp>
        <p:nvSpPr>
          <p:cNvPr id="4" name="Content Placeholder 3">
            <a:extLst>
              <a:ext uri="{FF2B5EF4-FFF2-40B4-BE49-F238E27FC236}">
                <a16:creationId xmlns:a16="http://schemas.microsoft.com/office/drawing/2014/main" id="{1F60330D-BB7B-2230-409F-2C4DF4896D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53744" y="1781743"/>
            <a:ext cx="4328656" cy="4008822"/>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Highlighting Unique Strengths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This perspective focuses on unique talents of neurodivergent individuals, such as attention to detail and creativity.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Empowerment and Inclusion</a:t>
            </a:r>
          </a:p>
          <a:p>
            <a:pPr marL="0" lvl="1" indent="0">
              <a:buFont typeface="Arial" panose="020B0604020202020204" pitchFamily="34" charset="0"/>
              <a:buNone/>
            </a:pPr>
            <a:r>
              <a:rPr lang="en-US" sz="1800" dirty="0" err="1">
                <a:latin typeface="Calibri" panose="020F0502020204030204" pitchFamily="34" charset="0"/>
                <a:cs typeface="Calibri" panose="020F0502020204030204" pitchFamily="34" charset="0"/>
              </a:rPr>
              <a:t>Emphasising</a:t>
            </a:r>
            <a:r>
              <a:rPr lang="en-US" sz="1800" dirty="0">
                <a:latin typeface="Calibri" panose="020F0502020204030204" pitchFamily="34" charset="0"/>
                <a:cs typeface="Calibri" panose="020F0502020204030204" pitchFamily="34" charset="0"/>
              </a:rPr>
              <a:t> strengths fosters empowerment, self-esteem, and promotes a more inclusive culture.</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Supportive Environments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Creating environments in schools, workplaces, and communities that nurture and leverage individual abilities is essential.</a:t>
            </a:r>
          </a:p>
        </p:txBody>
      </p:sp>
    </p:spTree>
    <p:extLst>
      <p:ext uri="{BB962C8B-B14F-4D97-AF65-F5344CB8AC3E}">
        <p14:creationId xmlns:p14="http://schemas.microsoft.com/office/powerpoint/2010/main" val="35778838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B2AB-5764-602F-EFD6-2B2D6AD1BD1F}"/>
              </a:ext>
            </a:extLst>
          </p:cNvPr>
          <p:cNvSpPr>
            <a:spLocks noGrp="1"/>
          </p:cNvSpPr>
          <p:nvPr>
            <p:ph type="ctrTitle"/>
          </p:nvPr>
        </p:nvSpPr>
        <p:spPr>
          <a:xfrm>
            <a:off x="792525" y="1511300"/>
            <a:ext cx="10606950" cy="3835400"/>
          </a:xfrm>
        </p:spPr>
        <p:txBody>
          <a:bodyPr anchor="ctr">
            <a:normAutofit/>
          </a:bodyPr>
          <a:lstStyle/>
          <a:p>
            <a:r>
              <a:rPr lang="en-US" dirty="0">
                <a:latin typeface="Calibri" panose="020F0502020204030204" pitchFamily="34" charset="0"/>
                <a:cs typeface="Calibri" panose="020F0502020204030204" pitchFamily="34" charset="0"/>
              </a:rPr>
              <a:t>Promoting Inclusion and Awareness</a:t>
            </a:r>
          </a:p>
        </p:txBody>
      </p:sp>
    </p:spTree>
    <p:extLst>
      <p:ext uri="{BB962C8B-B14F-4D97-AF65-F5344CB8AC3E}">
        <p14:creationId xmlns:p14="http://schemas.microsoft.com/office/powerpoint/2010/main" val="36596690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873D9-5ED3-6807-381F-590BC76D0A27}"/>
              </a:ext>
            </a:extLst>
          </p:cNvPr>
          <p:cNvSpPr>
            <a:spLocks noGrp="1"/>
          </p:cNvSpPr>
          <p:nvPr>
            <p:ph type="title"/>
          </p:nvPr>
        </p:nvSpPr>
        <p:spPr>
          <a:xfrm>
            <a:off x="612648" y="548639"/>
            <a:ext cx="4672584" cy="1453896"/>
          </a:xfrm>
        </p:spPr>
        <p:txBody>
          <a:bodyPr anchor="t">
            <a:normAutofit/>
          </a:bodyPr>
          <a:lstStyle/>
          <a:p>
            <a:r>
              <a:rPr lang="en-US"/>
              <a:t>Inclusive Practices</a:t>
            </a:r>
          </a:p>
        </p:txBody>
      </p:sp>
      <p:pic>
        <p:nvPicPr>
          <p:cNvPr id="5" name="Content Placeholder 4" descr="People talking at workplace">
            <a:extLst>
              <a:ext uri="{FF2B5EF4-FFF2-40B4-BE49-F238E27FC236}">
                <a16:creationId xmlns:a16="http://schemas.microsoft.com/office/drawing/2014/main" id="{1DE00A90-0FA0-4DAD-A5A1-671BDD04ED4F}"/>
              </a:ext>
            </a:extLst>
          </p:cNvPr>
          <p:cNvPicPr>
            <a:picLocks noGrp="1" noChangeAspect="1"/>
          </p:cNvPicPr>
          <p:nvPr>
            <p:ph type="pic" sz="quarter" idx="13"/>
          </p:nvPr>
        </p:nvPicPr>
        <p:blipFill>
          <a:blip r:embed="rId3"/>
          <a:srcRect l="2700" r="30951" b="2"/>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F70BBBDC-744E-E7F9-F8D9-5E1EE56ABBB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Universal Design for Learning</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UDL promotes flexible teaching methods to accommodate diverse learning styles and needs effectively.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Flexible Workplace Environments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Flexible communication styles, sensory accommodations, and work schedules enhance productivity and well-being.</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Clear Communication and Expectations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Explicit communication reduces misunderstandings and anxiety for neurodivergent individuals.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Promoting Awareness and Acceptance</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Training and education foster empathy and reduce stigma towards neurodivergent individuals.</a:t>
            </a:r>
          </a:p>
        </p:txBody>
      </p:sp>
    </p:spTree>
    <p:extLst>
      <p:ext uri="{BB962C8B-B14F-4D97-AF65-F5344CB8AC3E}">
        <p14:creationId xmlns:p14="http://schemas.microsoft.com/office/powerpoint/2010/main" val="36268046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3239F-60D8-42E4-F634-CB1E19FF6339}"/>
              </a:ext>
            </a:extLst>
          </p:cNvPr>
          <p:cNvSpPr>
            <a:spLocks noGrp="1"/>
          </p:cNvSpPr>
          <p:nvPr>
            <p:ph type="ctrTitle"/>
          </p:nvPr>
        </p:nvSpPr>
        <p:spPr>
          <a:xfrm>
            <a:off x="612646" y="1600200"/>
            <a:ext cx="10483927" cy="3492875"/>
          </a:xfrm>
        </p:spPr>
        <p:txBody>
          <a:bodyPr anchor="b">
            <a:normAutofit/>
          </a:bodyPr>
          <a:lstStyle/>
          <a:p>
            <a:r>
              <a:rPr lang="en-US" dirty="0">
                <a:latin typeface="Calibri" panose="020F0502020204030204" pitchFamily="34" charset="0"/>
                <a:cs typeface="Calibri" panose="020F0502020204030204" pitchFamily="34" charset="0"/>
              </a:rPr>
              <a:t>Basic Principles of Mental Health in the UK</a:t>
            </a:r>
          </a:p>
        </p:txBody>
      </p:sp>
      <p:sp>
        <p:nvSpPr>
          <p:cNvPr id="3" name="Subtitle 2">
            <a:extLst>
              <a:ext uri="{FF2B5EF4-FFF2-40B4-BE49-F238E27FC236}">
                <a16:creationId xmlns:a16="http://schemas.microsoft.com/office/drawing/2014/main" id="{CB5195C3-9F2E-6CFF-52AD-ECC1AD997B89}"/>
              </a:ext>
            </a:extLst>
          </p:cNvPr>
          <p:cNvSpPr>
            <a:spLocks noGrp="1"/>
          </p:cNvSpPr>
          <p:nvPr>
            <p:ph type="subTitle" idx="1"/>
          </p:nvPr>
        </p:nvSpPr>
        <p:spPr>
          <a:xfrm>
            <a:off x="612646" y="5931314"/>
            <a:ext cx="10483927" cy="816864"/>
          </a:xfrm>
        </p:spPr>
        <p:txBody>
          <a:bodyPr>
            <a:normAutofit/>
          </a:bodyPr>
          <a:lstStyle/>
          <a:p>
            <a:r>
              <a:rPr lang="en-US"/>
              <a:t>Foundations for understanding and supporting mental wellbeing</a:t>
            </a:r>
          </a:p>
        </p:txBody>
      </p:sp>
    </p:spTree>
    <p:extLst>
      <p:ext uri="{BB962C8B-B14F-4D97-AF65-F5344CB8AC3E}">
        <p14:creationId xmlns:p14="http://schemas.microsoft.com/office/powerpoint/2010/main" val="1328291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02916-4E2A-2336-5E42-880D8D9AE023}"/>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Understanding Mental Health</a:t>
            </a:r>
          </a:p>
        </p:txBody>
      </p:sp>
    </p:spTree>
    <p:extLst>
      <p:ext uri="{BB962C8B-B14F-4D97-AF65-F5344CB8AC3E}">
        <p14:creationId xmlns:p14="http://schemas.microsoft.com/office/powerpoint/2010/main" val="34331702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4DA27-683C-9B40-895D-0CCD4FB3C87D}"/>
              </a:ext>
            </a:extLst>
          </p:cNvPr>
          <p:cNvSpPr>
            <a:spLocks noGrp="1"/>
          </p:cNvSpPr>
          <p:nvPr>
            <p:ph type="title"/>
          </p:nvPr>
        </p:nvSpPr>
        <p:spPr>
          <a:xfrm>
            <a:off x="612647" y="136076"/>
            <a:ext cx="6858000" cy="1111532"/>
          </a:xfrm>
        </p:spPr>
        <p:txBody>
          <a:bodyPr anchor="b">
            <a:normAutofit/>
          </a:bodyPr>
          <a:lstStyle/>
          <a:p>
            <a:r>
              <a:rPr lang="en-US" sz="3800" dirty="0"/>
              <a:t>Introduction to Mental Health</a:t>
            </a:r>
          </a:p>
        </p:txBody>
      </p:sp>
      <p:sp>
        <p:nvSpPr>
          <p:cNvPr id="4" name="Content Placeholder 3">
            <a:extLst>
              <a:ext uri="{FF2B5EF4-FFF2-40B4-BE49-F238E27FC236}">
                <a16:creationId xmlns:a16="http://schemas.microsoft.com/office/drawing/2014/main" id="{B9DB0DF3-C08B-0B2A-7113-DBB2DD3C311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417320"/>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Definition and Impact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Mental health affects emotional, psychological, and social well-being, influencing thoughts, feelings, and </a:t>
            </a:r>
            <a:r>
              <a:rPr sz="1800" dirty="0" err="1">
                <a:latin typeface="Calibri" panose="020F0502020204030204" pitchFamily="34" charset="0"/>
                <a:cs typeface="Calibri" panose="020F0502020204030204" pitchFamily="34" charset="0"/>
              </a:rPr>
              <a:t>behavio</a:t>
            </a:r>
            <a:r>
              <a:rPr lang="en-GB" sz="1800" dirty="0">
                <a:latin typeface="Calibri" panose="020F0502020204030204" pitchFamily="34" charset="0"/>
                <a:cs typeface="Calibri" panose="020F0502020204030204" pitchFamily="34" charset="0"/>
              </a:rPr>
              <a:t>u</a:t>
            </a:r>
            <a:r>
              <a:rPr sz="1800" dirty="0" err="1">
                <a:latin typeface="Calibri" panose="020F0502020204030204" pitchFamily="34" charset="0"/>
                <a:cs typeface="Calibri" panose="020F0502020204030204" pitchFamily="34" charset="0"/>
              </a:rPr>
              <a:t>rs</a:t>
            </a:r>
            <a:r>
              <a:rPr sz="1800" dirty="0">
                <a:latin typeface="Calibri" panose="020F0502020204030204" pitchFamily="34" charset="0"/>
                <a:cs typeface="Calibri" panose="020F0502020204030204" pitchFamily="34" charset="0"/>
              </a:rPr>
              <a: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Prevalence in the UK</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One in four people in the UK experience a mental health problem annually, highlighting its widespread impact.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Positive Mental Health</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Mental health includes managing emotions, maintaining relationships, and coping with life challenges positively.</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Promotion and Support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Promoting mental health requires supportive environments, stigma reduction, and accessible care and support services.</a:t>
            </a:r>
            <a:endParaRPr lang="en-US" sz="1800" dirty="0">
              <a:latin typeface="Calibri" panose="020F0502020204030204" pitchFamily="34" charset="0"/>
              <a:cs typeface="Calibri" panose="020F0502020204030204" pitchFamily="34" charset="0"/>
            </a:endParaRPr>
          </a:p>
        </p:txBody>
      </p:sp>
      <p:pic>
        <p:nvPicPr>
          <p:cNvPr id="5" name="Content Placeholder 4" descr="Blackboard Business Strategy Concept">
            <a:extLst>
              <a:ext uri="{FF2B5EF4-FFF2-40B4-BE49-F238E27FC236}">
                <a16:creationId xmlns:a16="http://schemas.microsoft.com/office/drawing/2014/main" id="{7C177860-B463-4611-BD3D-CA53781CB0BC}"/>
              </a:ext>
            </a:extLst>
          </p:cNvPr>
          <p:cNvPicPr>
            <a:picLocks noGrp="1" noChangeAspect="1"/>
          </p:cNvPicPr>
          <p:nvPr>
            <p:ph type="pic" sz="quarter" idx="13"/>
          </p:nvPr>
        </p:nvPicPr>
        <p:blipFill>
          <a:blip r:embed="rId3"/>
          <a:srcRect l="24101" r="31356" b="-2"/>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5193094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5D48-18D5-0AAD-FCA7-945E50084864}"/>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Mental Health Conditions</a:t>
            </a:r>
          </a:p>
        </p:txBody>
      </p:sp>
    </p:spTree>
    <p:extLst>
      <p:ext uri="{BB962C8B-B14F-4D97-AF65-F5344CB8AC3E}">
        <p14:creationId xmlns:p14="http://schemas.microsoft.com/office/powerpoint/2010/main" val="8479115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AAE6C-DDE0-D57B-8610-2B7E3E2FED82}"/>
              </a:ext>
            </a:extLst>
          </p:cNvPr>
          <p:cNvSpPr>
            <a:spLocks noGrp="1"/>
          </p:cNvSpPr>
          <p:nvPr>
            <p:ph type="title"/>
          </p:nvPr>
        </p:nvSpPr>
        <p:spPr>
          <a:xfrm>
            <a:off x="612647" y="136076"/>
            <a:ext cx="6858000" cy="1111532"/>
          </a:xfrm>
        </p:spPr>
        <p:txBody>
          <a:bodyPr anchor="b">
            <a:normAutofit/>
          </a:bodyPr>
          <a:lstStyle/>
          <a:p>
            <a:r>
              <a:rPr lang="en-US" sz="3800" dirty="0"/>
              <a:t>Common Mental Health Conditions</a:t>
            </a:r>
          </a:p>
        </p:txBody>
      </p:sp>
      <p:sp>
        <p:nvSpPr>
          <p:cNvPr id="4" name="Content Placeholder 3">
            <a:extLst>
              <a:ext uri="{FF2B5EF4-FFF2-40B4-BE49-F238E27FC236}">
                <a16:creationId xmlns:a16="http://schemas.microsoft.com/office/drawing/2014/main" id="{CA804068-3220-931A-36C8-C2438E144B0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Common Mental Disorders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Depression and anxiety disorders, including GAD, panic disorder, and phobias, are widespread and affect all demographics.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Severe Mental Health Conditions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Bipolar disorder, schizophrenia, and OCD present significant challenges requiring </a:t>
            </a:r>
            <a:r>
              <a:rPr sz="1800" dirty="0" err="1">
                <a:latin typeface="Calibri" panose="020F0502020204030204" pitchFamily="34" charset="0"/>
                <a:cs typeface="Calibri" panose="020F0502020204030204" pitchFamily="34" charset="0"/>
              </a:rPr>
              <a:t>speciali</a:t>
            </a:r>
            <a:r>
              <a:rPr lang="en-GB" sz="1800" dirty="0">
                <a:latin typeface="Calibri" panose="020F0502020204030204" pitchFamily="34" charset="0"/>
                <a:cs typeface="Calibri" panose="020F0502020204030204" pitchFamily="34" charset="0"/>
              </a:rPr>
              <a:t>s</a:t>
            </a:r>
            <a:r>
              <a:rPr sz="1800" dirty="0">
                <a:latin typeface="Calibri" panose="020F0502020204030204" pitchFamily="34" charset="0"/>
                <a:cs typeface="Calibri" panose="020F0502020204030204" pitchFamily="34" charset="0"/>
              </a:rPr>
              <a:t>ed diagnosis and treatment.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Eating and Personality Disorders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Eating disorders and personality disorders are prevalent, especially among young people, requiring tailored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Importance of Early Intervention</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Early diagnosis and access to care improve outcomes, while public awareness reduces stigma and promotes seeking help.</a:t>
            </a:r>
            <a:endParaRPr lang="en-US" sz="1800" dirty="0">
              <a:latin typeface="Calibri" panose="020F0502020204030204" pitchFamily="34" charset="0"/>
              <a:cs typeface="Calibri" panose="020F0502020204030204" pitchFamily="34" charset="0"/>
            </a:endParaRPr>
          </a:p>
        </p:txBody>
      </p:sp>
      <p:pic>
        <p:nvPicPr>
          <p:cNvPr id="5" name="Content Placeholder 4" descr="Lots of paper men silhouettes and one of them with a broken heart on his chest">
            <a:extLst>
              <a:ext uri="{FF2B5EF4-FFF2-40B4-BE49-F238E27FC236}">
                <a16:creationId xmlns:a16="http://schemas.microsoft.com/office/drawing/2014/main" id="{5E61E39A-5464-4612-BE65-3DDF1D36F647}"/>
              </a:ext>
            </a:extLst>
          </p:cNvPr>
          <p:cNvPicPr>
            <a:picLocks noGrp="1" noChangeAspect="1"/>
          </p:cNvPicPr>
          <p:nvPr>
            <p:ph type="pic" sz="quarter" idx="13"/>
          </p:nvPr>
        </p:nvPicPr>
        <p:blipFill>
          <a:blip r:embed="rId3"/>
          <a:srcRect l="29888" r="30203"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507484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8DB27-D05F-BE38-D7CD-E7A2C2C6D266}"/>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Principles of Mental Health Support</a:t>
            </a:r>
          </a:p>
        </p:txBody>
      </p:sp>
    </p:spTree>
    <p:extLst>
      <p:ext uri="{BB962C8B-B14F-4D97-AF65-F5344CB8AC3E}">
        <p14:creationId xmlns:p14="http://schemas.microsoft.com/office/powerpoint/2010/main" val="19083625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E5923-E435-6657-9AC4-9D06028E9B84}"/>
              </a:ext>
            </a:extLst>
          </p:cNvPr>
          <p:cNvSpPr>
            <a:spLocks noGrp="1"/>
          </p:cNvSpPr>
          <p:nvPr>
            <p:ph type="title"/>
          </p:nvPr>
        </p:nvSpPr>
        <p:spPr>
          <a:xfrm>
            <a:off x="612647" y="136076"/>
            <a:ext cx="6858000" cy="1111532"/>
          </a:xfrm>
        </p:spPr>
        <p:txBody>
          <a:bodyPr anchor="b">
            <a:normAutofit/>
          </a:bodyPr>
          <a:lstStyle/>
          <a:p>
            <a:r>
              <a:rPr lang="en-US" sz="3400" dirty="0"/>
              <a:t>Core Principles for Supporting Mental Health</a:t>
            </a:r>
          </a:p>
        </p:txBody>
      </p:sp>
      <p:sp>
        <p:nvSpPr>
          <p:cNvPr id="4" name="Content Placeholder 3">
            <a:extLst>
              <a:ext uri="{FF2B5EF4-FFF2-40B4-BE49-F238E27FC236}">
                <a16:creationId xmlns:a16="http://schemas.microsoft.com/office/drawing/2014/main" id="{66C3614B-2BFB-0B10-CB31-19B96850D57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Person-</a:t>
            </a:r>
            <a:r>
              <a:rPr lang="en-US" sz="1800" b="1" dirty="0" err="1">
                <a:latin typeface="Calibri" panose="020F0502020204030204" pitchFamily="34" charset="0"/>
                <a:cs typeface="Calibri" panose="020F0502020204030204" pitchFamily="34" charset="0"/>
              </a:rPr>
              <a:t>Centred</a:t>
            </a:r>
            <a:r>
              <a:rPr lang="en-US" sz="1800" b="1" dirty="0">
                <a:latin typeface="Calibri" panose="020F0502020204030204" pitchFamily="34" charset="0"/>
                <a:cs typeface="Calibri" panose="020F0502020204030204" pitchFamily="34" charset="0"/>
              </a:rPr>
              <a:t> Care</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Care should be flexible, </a:t>
            </a:r>
            <a:r>
              <a:rPr sz="1800" dirty="0" err="1">
                <a:latin typeface="Calibri" panose="020F0502020204030204" pitchFamily="34" charset="0"/>
                <a:cs typeface="Calibri" panose="020F0502020204030204" pitchFamily="34" charset="0"/>
              </a:rPr>
              <a:t>personalised</a:t>
            </a:r>
            <a:r>
              <a:rPr sz="1800" dirty="0">
                <a:latin typeface="Calibri" panose="020F0502020204030204" pitchFamily="34" charset="0"/>
                <a:cs typeface="Calibri" panose="020F0502020204030204" pitchFamily="34" charset="0"/>
              </a:rPr>
              <a:t>, and respect individual identity and preferences.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Dignity, Respect, and Confidentiality</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Promote dignity, respect, and maintain confidentiality in all interactions and care.</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Legal Rights and Safeguarding</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Uphold equality, legal rights, and </a:t>
            </a:r>
            <a:r>
              <a:rPr sz="1800" dirty="0" err="1">
                <a:latin typeface="Calibri" panose="020F0502020204030204" pitchFamily="34" charset="0"/>
                <a:cs typeface="Calibri" panose="020F0502020204030204" pitchFamily="34" charset="0"/>
              </a:rPr>
              <a:t>prioritise</a:t>
            </a:r>
            <a:r>
              <a:rPr sz="1800" dirty="0">
                <a:latin typeface="Calibri" panose="020F0502020204030204" pitchFamily="34" charset="0"/>
                <a:cs typeface="Calibri" panose="020F0502020204030204" pitchFamily="34" charset="0"/>
              </a:rPr>
              <a:t> safety with risk assessments and interventions.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Empowerment and Social Inclusion</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Empower individuals to make informed choices and promote social inclusion and independence.</a:t>
            </a:r>
            <a:endParaRPr lang="en-US" sz="1800" dirty="0">
              <a:latin typeface="Calibri" panose="020F0502020204030204" pitchFamily="34" charset="0"/>
              <a:cs typeface="Calibri" panose="020F0502020204030204" pitchFamily="34" charset="0"/>
            </a:endParaRPr>
          </a:p>
        </p:txBody>
      </p:sp>
      <p:pic>
        <p:nvPicPr>
          <p:cNvPr id="5" name="Content Placeholder 4" descr="Diverse hands on yellow background">
            <a:extLst>
              <a:ext uri="{FF2B5EF4-FFF2-40B4-BE49-F238E27FC236}">
                <a16:creationId xmlns:a16="http://schemas.microsoft.com/office/drawing/2014/main" id="{B039D8C0-3384-4BBF-89B4-AC2722C4E89A}"/>
              </a:ext>
            </a:extLst>
          </p:cNvPr>
          <p:cNvPicPr>
            <a:picLocks noGrp="1" noChangeAspect="1"/>
          </p:cNvPicPr>
          <p:nvPr>
            <p:ph type="pic" sz="quarter" idx="13"/>
          </p:nvPr>
        </p:nvPicPr>
        <p:blipFill>
          <a:blip r:embed="rId3"/>
          <a:srcRect l="27702" r="32388"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7514699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900EE-71DE-CEC9-7153-2B7724637B0D}"/>
              </a:ext>
            </a:extLst>
          </p:cNvPr>
          <p:cNvSpPr>
            <a:spLocks noGrp="1"/>
          </p:cNvSpPr>
          <p:nvPr>
            <p:ph type="ctrTitle"/>
          </p:nvPr>
        </p:nvSpPr>
        <p:spPr>
          <a:xfrm>
            <a:off x="609600" y="990600"/>
            <a:ext cx="10058400" cy="5029200"/>
          </a:xfrm>
        </p:spPr>
        <p:txBody>
          <a:bodyPr anchor="b">
            <a:normAutofit/>
          </a:bodyPr>
          <a:lstStyle/>
          <a:p>
            <a:r>
              <a:rPr lang="en-US" sz="9400" dirty="0">
                <a:latin typeface="Calibri" panose="020F0502020204030204" pitchFamily="34" charset="0"/>
                <a:cs typeface="Calibri" panose="020F0502020204030204" pitchFamily="34" charset="0"/>
              </a:rPr>
              <a:t>Mental Health Services and Frameworks</a:t>
            </a:r>
          </a:p>
        </p:txBody>
      </p:sp>
    </p:spTree>
    <p:extLst>
      <p:ext uri="{BB962C8B-B14F-4D97-AF65-F5344CB8AC3E}">
        <p14:creationId xmlns:p14="http://schemas.microsoft.com/office/powerpoint/2010/main" val="26650660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6AF9-2F3C-2D83-F8CC-CAE0C21CD4FC}"/>
              </a:ext>
            </a:extLst>
          </p:cNvPr>
          <p:cNvSpPr>
            <a:spLocks noGrp="1"/>
          </p:cNvSpPr>
          <p:nvPr>
            <p:ph type="title"/>
          </p:nvPr>
        </p:nvSpPr>
        <p:spPr>
          <a:xfrm>
            <a:off x="612647" y="136076"/>
            <a:ext cx="6858000" cy="1111532"/>
          </a:xfrm>
        </p:spPr>
        <p:txBody>
          <a:bodyPr anchor="b">
            <a:normAutofit/>
          </a:bodyPr>
          <a:lstStyle/>
          <a:p>
            <a:r>
              <a:rPr lang="en-US" sz="3800" dirty="0"/>
              <a:t>NHS Frameworks and Services</a:t>
            </a:r>
          </a:p>
        </p:txBody>
      </p:sp>
      <p:sp>
        <p:nvSpPr>
          <p:cNvPr id="4" name="Content Placeholder 3">
            <a:extLst>
              <a:ext uri="{FF2B5EF4-FFF2-40B4-BE49-F238E27FC236}">
                <a16:creationId xmlns:a16="http://schemas.microsoft.com/office/drawing/2014/main" id="{B42CEBF6-1E1B-F6AE-DADD-CCD5B9AF5C4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Comprehensive Mental Health Services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The NHS offers diverse mental health services including GPs, talking therapies, crisis teams, and inpatient care to meet population needs.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Community Mental Health Framework</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This framework promotes a whole-person, place-based approach, integrating health and social care for </a:t>
            </a:r>
            <a:r>
              <a:rPr sz="1800" dirty="0" err="1">
                <a:latin typeface="Calibri" panose="020F0502020204030204" pitchFamily="34" charset="0"/>
                <a:cs typeface="Calibri" panose="020F0502020204030204" pitchFamily="34" charset="0"/>
              </a:rPr>
              <a:t>modernised</a:t>
            </a:r>
            <a:r>
              <a:rPr sz="1800" dirty="0">
                <a:latin typeface="Calibri" panose="020F0502020204030204" pitchFamily="34" charset="0"/>
                <a:cs typeface="Calibri" panose="020F0502020204030204" pitchFamily="34" charset="0"/>
              </a:rPr>
              <a:t> community services.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Role of Integrated Care Systems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ICS coordinate local services to ensure accessible, effective, and </a:t>
            </a:r>
            <a:r>
              <a:rPr sz="1800" dirty="0" err="1">
                <a:latin typeface="Calibri" panose="020F0502020204030204" pitchFamily="34" charset="0"/>
                <a:cs typeface="Calibri" panose="020F0502020204030204" pitchFamily="34" charset="0"/>
              </a:rPr>
              <a:t>personalised</a:t>
            </a:r>
            <a:r>
              <a:rPr sz="1800" dirty="0">
                <a:latin typeface="Calibri" panose="020F0502020204030204" pitchFamily="34" charset="0"/>
                <a:cs typeface="Calibri" panose="020F0502020204030204" pitchFamily="34" charset="0"/>
              </a:rPr>
              <a:t> mental health care.</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Focus on Early Intervention and Recovery</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Emphasises</a:t>
            </a:r>
            <a:r>
              <a:rPr sz="1800" dirty="0">
                <a:latin typeface="Calibri" panose="020F0502020204030204" pitchFamily="34" charset="0"/>
                <a:cs typeface="Calibri" panose="020F0502020204030204" pitchFamily="34" charset="0"/>
              </a:rPr>
              <a:t> early intervention, prevention, and recovery to reduce care fragmentation and improve continuity.</a:t>
            </a:r>
            <a:endParaRPr lang="en-US" sz="1800" dirty="0">
              <a:latin typeface="Calibri" panose="020F0502020204030204" pitchFamily="34" charset="0"/>
              <a:cs typeface="Calibri" panose="020F0502020204030204" pitchFamily="34" charset="0"/>
            </a:endParaRPr>
          </a:p>
        </p:txBody>
      </p:sp>
      <p:pic>
        <p:nvPicPr>
          <p:cNvPr id="5" name="Content Placeholder 4" descr="While the young adult son checks his smart phone, the mid adult female doctor talks to the senior adult father.">
            <a:extLst>
              <a:ext uri="{FF2B5EF4-FFF2-40B4-BE49-F238E27FC236}">
                <a16:creationId xmlns:a16="http://schemas.microsoft.com/office/drawing/2014/main" id="{670E5D82-54AF-4F9F-BFCB-A665012EF3D2}"/>
              </a:ext>
            </a:extLst>
          </p:cNvPr>
          <p:cNvPicPr>
            <a:picLocks noGrp="1" noChangeAspect="1"/>
          </p:cNvPicPr>
          <p:nvPr>
            <p:ph type="pic" sz="quarter" idx="13"/>
          </p:nvPr>
        </p:nvPicPr>
        <p:blipFill>
          <a:blip r:embed="rId3"/>
          <a:srcRect l="24173" r="35918"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5118853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BCF1-980A-F5BA-DD88-32DB681EBEBD}"/>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Education and Awareness</a:t>
            </a:r>
          </a:p>
        </p:txBody>
      </p:sp>
    </p:spTree>
    <p:extLst>
      <p:ext uri="{BB962C8B-B14F-4D97-AF65-F5344CB8AC3E}">
        <p14:creationId xmlns:p14="http://schemas.microsoft.com/office/powerpoint/2010/main" val="12894738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BA2A7-0265-5EF5-765A-0A637984FF5C}"/>
              </a:ext>
            </a:extLst>
          </p:cNvPr>
          <p:cNvSpPr>
            <a:spLocks noGrp="1"/>
          </p:cNvSpPr>
          <p:nvPr>
            <p:ph type="title"/>
          </p:nvPr>
        </p:nvSpPr>
        <p:spPr>
          <a:xfrm>
            <a:off x="612647" y="136076"/>
            <a:ext cx="6858000" cy="1111532"/>
          </a:xfrm>
        </p:spPr>
        <p:txBody>
          <a:bodyPr anchor="b">
            <a:normAutofit/>
          </a:bodyPr>
          <a:lstStyle/>
          <a:p>
            <a:r>
              <a:rPr lang="en-US" sz="3800" dirty="0"/>
              <a:t>Education and Awareness Initiatives</a:t>
            </a:r>
          </a:p>
        </p:txBody>
      </p:sp>
      <p:sp>
        <p:nvSpPr>
          <p:cNvPr id="4" name="Content Placeholder 3">
            <a:extLst>
              <a:ext uri="{FF2B5EF4-FFF2-40B4-BE49-F238E27FC236}">
                <a16:creationId xmlns:a16="http://schemas.microsoft.com/office/drawing/2014/main" id="{AA0F9A6E-286F-005C-A635-ED24AA539CE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8901"/>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Educational Resources</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MindEd</a:t>
            </a:r>
            <a:r>
              <a:rPr sz="1800" dirty="0">
                <a:latin typeface="Calibri" panose="020F0502020204030204" pitchFamily="34" charset="0"/>
                <a:cs typeface="Calibri" panose="020F0502020204030204" pitchFamily="34" charset="0"/>
              </a:rPr>
              <a:t> provides free mental health education for all age groups to improve understanding and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Public Awareness Campaigns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Campaigns like Mental Health Awareness Week foster open conversations and reduce stigma in communities.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Professional Training </a:t>
            </a:r>
            <a:r>
              <a:rPr lang="en-US" sz="1800" b="1" dirty="0" err="1">
                <a:latin typeface="Calibri" panose="020F0502020204030204" pitchFamily="34" charset="0"/>
                <a:cs typeface="Calibri" panose="020F0502020204030204" pitchFamily="34" charset="0"/>
              </a:rPr>
              <a:t>Programmes</a:t>
            </a:r>
            <a:endParaRPr lang="en-US" sz="1800" b="1" dirty="0">
              <a:latin typeface="Calibri" panose="020F0502020204030204" pitchFamily="34" charset="0"/>
              <a:cs typeface="Calibri" panose="020F0502020204030204" pitchFamily="34" charset="0"/>
            </a:endParaRP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Training equips health professionals with skills to </a:t>
            </a:r>
            <a:r>
              <a:rPr sz="1800" dirty="0" err="1">
                <a:latin typeface="Calibri" panose="020F0502020204030204" pitchFamily="34" charset="0"/>
                <a:cs typeface="Calibri" panose="020F0502020204030204" pitchFamily="34" charset="0"/>
              </a:rPr>
              <a:t>recogni</a:t>
            </a:r>
            <a:r>
              <a:rPr lang="en-GB" sz="1800" dirty="0">
                <a:latin typeface="Calibri" panose="020F0502020204030204" pitchFamily="34" charset="0"/>
                <a:cs typeface="Calibri" panose="020F0502020204030204" pitchFamily="34" charset="0"/>
              </a:rPr>
              <a:t>s</a:t>
            </a:r>
            <a:r>
              <a:rPr sz="1800" dirty="0">
                <a:latin typeface="Calibri" panose="020F0502020204030204" pitchFamily="34" charset="0"/>
                <a:cs typeface="Calibri" panose="020F0502020204030204" pitchFamily="34" charset="0"/>
              </a:rPr>
              <a:t>e and respond to mental health needs effectively.</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Accessible Online Learning</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Online modules focus on specific conditions, making mental health education widely accessible and inclusive.</a:t>
            </a:r>
            <a:endParaRPr lang="en-US" sz="1800" dirty="0">
              <a:latin typeface="Calibri" panose="020F0502020204030204" pitchFamily="34" charset="0"/>
              <a:cs typeface="Calibri" panose="020F0502020204030204" pitchFamily="34" charset="0"/>
            </a:endParaRPr>
          </a:p>
        </p:txBody>
      </p:sp>
      <p:pic>
        <p:nvPicPr>
          <p:cNvPr id="5" name="Content Placeholder 4" descr="A small group of diverse adults sit together on chairs in a circle.  They are each dressed casually and are sharing their struggles with one another in a group therapy session.  A mature woman of African decent is leading the session.">
            <a:extLst>
              <a:ext uri="{FF2B5EF4-FFF2-40B4-BE49-F238E27FC236}">
                <a16:creationId xmlns:a16="http://schemas.microsoft.com/office/drawing/2014/main" id="{B0FED675-5258-4CE2-9E10-28429AE1E982}"/>
              </a:ext>
            </a:extLst>
          </p:cNvPr>
          <p:cNvPicPr>
            <a:picLocks noGrp="1" noChangeAspect="1"/>
          </p:cNvPicPr>
          <p:nvPr>
            <p:ph type="pic" sz="quarter" idx="13"/>
          </p:nvPr>
        </p:nvPicPr>
        <p:blipFill>
          <a:blip r:embed="rId3"/>
          <a:srcRect l="29849" r="30242"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2326535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25B03-A3ED-34BE-0468-2C28282CCCBE}"/>
              </a:ext>
            </a:extLst>
          </p:cNvPr>
          <p:cNvSpPr>
            <a:spLocks noGrp="1"/>
          </p:cNvSpPr>
          <p:nvPr>
            <p:ph type="ctrTitle"/>
          </p:nvPr>
        </p:nvSpPr>
        <p:spPr>
          <a:xfrm>
            <a:off x="609600" y="990600"/>
            <a:ext cx="10058400" cy="5029200"/>
          </a:xfrm>
        </p:spPr>
        <p:txBody>
          <a:bodyPr anchor="b">
            <a:normAutofit/>
          </a:bodyPr>
          <a:lstStyle/>
          <a:p>
            <a:r>
              <a:rPr lang="en-US" dirty="0">
                <a:latin typeface="Calibri" panose="020F0502020204030204" pitchFamily="34" charset="0"/>
                <a:cs typeface="Calibri" panose="020F0502020204030204" pitchFamily="34" charset="0"/>
              </a:rPr>
              <a:t>Support Systems and Resources</a:t>
            </a:r>
          </a:p>
        </p:txBody>
      </p:sp>
    </p:spTree>
    <p:extLst>
      <p:ext uri="{BB962C8B-B14F-4D97-AF65-F5344CB8AC3E}">
        <p14:creationId xmlns:p14="http://schemas.microsoft.com/office/powerpoint/2010/main" val="1101516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15FAC-CF92-41C6-81E4-9FCA0CD4B83E}"/>
              </a:ext>
            </a:extLst>
          </p:cNvPr>
          <p:cNvSpPr>
            <a:spLocks noGrp="1"/>
          </p:cNvSpPr>
          <p:nvPr>
            <p:ph type="title"/>
          </p:nvPr>
        </p:nvSpPr>
        <p:spPr>
          <a:xfrm>
            <a:off x="4718303" y="218440"/>
            <a:ext cx="6858000" cy="1111532"/>
          </a:xfrm>
        </p:spPr>
        <p:txBody>
          <a:bodyPr anchor="b">
            <a:normAutofit/>
          </a:bodyPr>
          <a:lstStyle/>
          <a:p>
            <a:r>
              <a:rPr lang="en-US" sz="3800" dirty="0"/>
              <a:t>Resources and Support Systems</a:t>
            </a:r>
          </a:p>
        </p:txBody>
      </p:sp>
      <p:pic>
        <p:nvPicPr>
          <p:cNvPr id="5" name="Content Placeholder 4" descr="Directly above shot of group of friends holding a yellow speech bubble with human head and machinery gears against white background, representing the concept of intelligence, brainstorming and progress.">
            <a:extLst>
              <a:ext uri="{FF2B5EF4-FFF2-40B4-BE49-F238E27FC236}">
                <a16:creationId xmlns:a16="http://schemas.microsoft.com/office/drawing/2014/main" id="{B4701C84-D646-4D34-AAC5-18078B175BB1}"/>
              </a:ext>
            </a:extLst>
          </p:cNvPr>
          <p:cNvPicPr>
            <a:picLocks noGrp="1" noChangeAspect="1"/>
          </p:cNvPicPr>
          <p:nvPr>
            <p:ph type="pic" sz="quarter" idx="13"/>
          </p:nvPr>
        </p:nvPicPr>
        <p:blipFill>
          <a:blip r:embed="rId3"/>
          <a:srcRect l="25375" r="29337" b="2"/>
          <a:stretch>
            <a:fillRect/>
          </a:stretch>
        </p:blipFill>
        <p:spPr>
          <a:xfrm>
            <a:off x="20" y="10"/>
            <a:ext cx="4100247" cy="6857990"/>
          </a:xfrm>
          <a:prstGeom prst="rect">
            <a:avLst/>
          </a:prstGeom>
          <a:noFill/>
        </p:spPr>
      </p:pic>
      <p:sp>
        <p:nvSpPr>
          <p:cNvPr id="4" name="Content Placeholder 3">
            <a:extLst>
              <a:ext uri="{FF2B5EF4-FFF2-40B4-BE49-F238E27FC236}">
                <a16:creationId xmlns:a16="http://schemas.microsoft.com/office/drawing/2014/main" id="{42BB46A1-2D78-F919-8BA7-2C8B0BCCACC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3" y="1407160"/>
            <a:ext cx="6858000" cy="4200198"/>
          </a:xfrm>
        </p:spPr>
        <p:txBody>
          <a:bodyPr>
            <a:noAutofit/>
          </a:bodyPr>
          <a:lstStyle/>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Comprehensive Information Access</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NHS website provides extensive mental health information and guidance on accessing treatment and services.</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Charity Support and Advocacy</a:t>
            </a:r>
          </a:p>
          <a:p>
            <a:pPr marL="0" lvl="1" indent="0">
              <a:buFont typeface="Arial" panose="020B0604020202020204" pitchFamily="34" charset="0"/>
              <a:buNone/>
            </a:pPr>
            <a:r>
              <a:rPr sz="1800" dirty="0" err="1">
                <a:latin typeface="Calibri" panose="020F0502020204030204" pitchFamily="34" charset="0"/>
                <a:cs typeface="Calibri" panose="020F0502020204030204" pitchFamily="34" charset="0"/>
              </a:rPr>
              <a:t>Organi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ations</a:t>
            </a:r>
            <a:r>
              <a:rPr sz="1800" dirty="0">
                <a:latin typeface="Calibri" panose="020F0502020204030204" pitchFamily="34" charset="0"/>
                <a:cs typeface="Calibri" panose="020F0502020204030204" pitchFamily="34" charset="0"/>
              </a:rPr>
              <a:t> like Mind and Mental Health Foundation offer support, advocacy, and educational materials for mental health.</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Helpline and Immediate Assistance</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Samaritans offer a free, confidential helpline for individuals in emotional distress to receive immediate support.</a:t>
            </a:r>
            <a:endParaRPr lang="en-US" sz="1800" dirty="0">
              <a:latin typeface="Calibri" panose="020F0502020204030204" pitchFamily="34" charset="0"/>
              <a:cs typeface="Calibri" panose="020F0502020204030204" pitchFamily="34" charset="0"/>
            </a:endParaRPr>
          </a:p>
          <a:p>
            <a:pPr marL="0" indent="0">
              <a:spcBef>
                <a:spcPts val="2500"/>
              </a:spcBef>
              <a:buFont typeface="Arial" panose="020B0604020202020204" pitchFamily="34" charset="0"/>
              <a:buNone/>
            </a:pPr>
            <a:r>
              <a:rPr lang="en-US" sz="1800" b="1" dirty="0">
                <a:latin typeface="Calibri" panose="020F0502020204030204" pitchFamily="34" charset="0"/>
                <a:cs typeface="Calibri" panose="020F0502020204030204" pitchFamily="34" charset="0"/>
              </a:rPr>
              <a:t>Community and Peer Support</a:t>
            </a:r>
          </a:p>
          <a:p>
            <a:pPr marL="0" lvl="1" indent="0">
              <a:buFont typeface="Arial" panose="020B0604020202020204" pitchFamily="34" charset="0"/>
              <a:buNone/>
            </a:pPr>
            <a:r>
              <a:rPr sz="1800" dirty="0">
                <a:latin typeface="Calibri" panose="020F0502020204030204" pitchFamily="34" charset="0"/>
                <a:cs typeface="Calibri" panose="020F0502020204030204" pitchFamily="34" charset="0"/>
              </a:rPr>
              <a:t>Local GPs, mental health teams, online platforms, and peer groups provide accessible care and connection opportunities.</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351500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FE1A-C7F8-E7B1-2017-6E7374AE45EE}"/>
              </a:ext>
            </a:extLst>
          </p:cNvPr>
          <p:cNvSpPr>
            <a:spLocks noGrp="1"/>
          </p:cNvSpPr>
          <p:nvPr>
            <p:ph type="ctrTitle"/>
          </p:nvPr>
        </p:nvSpPr>
        <p:spPr>
          <a:xfrm>
            <a:off x="512064" y="512064"/>
            <a:ext cx="5472357" cy="3319272"/>
          </a:xfrm>
        </p:spPr>
        <p:txBody>
          <a:bodyPr anchor="t">
            <a:normAutofit/>
          </a:bodyPr>
          <a:lstStyle/>
          <a:p>
            <a:r>
              <a:rPr lang="en-US" dirty="0">
                <a:latin typeface="Calibri" panose="020F0502020204030204" pitchFamily="34" charset="0"/>
                <a:cs typeface="Calibri" panose="020F0502020204030204" pitchFamily="34" charset="0"/>
              </a:rPr>
              <a:t>Basic Principles of Community in the UK</a:t>
            </a:r>
          </a:p>
        </p:txBody>
      </p:sp>
      <p:sp>
        <p:nvSpPr>
          <p:cNvPr id="3" name="Subtitle 2">
            <a:extLst>
              <a:ext uri="{FF2B5EF4-FFF2-40B4-BE49-F238E27FC236}">
                <a16:creationId xmlns:a16="http://schemas.microsoft.com/office/drawing/2014/main" id="{4DBFAFE1-9A08-EE59-B4CD-6B5469D04F72}"/>
              </a:ext>
            </a:extLst>
          </p:cNvPr>
          <p:cNvSpPr>
            <a:spLocks noGrp="1"/>
          </p:cNvSpPr>
          <p:nvPr>
            <p:ph type="subTitle" idx="1"/>
          </p:nvPr>
        </p:nvSpPr>
        <p:spPr>
          <a:xfrm>
            <a:off x="512064" y="4754880"/>
            <a:ext cx="5472357" cy="1024099"/>
          </a:xfrm>
        </p:spPr>
        <p:txBody>
          <a:bodyPr>
            <a:normAutofit/>
          </a:bodyPr>
          <a:lstStyle/>
          <a:p>
            <a:r>
              <a:rPr lang="en-US"/>
              <a:t>Understanding social values and cohesion within society</a:t>
            </a:r>
          </a:p>
        </p:txBody>
      </p:sp>
      <p:pic>
        <p:nvPicPr>
          <p:cNvPr id="4" name="Picture 3" descr="Street in Old Portsmouth, England, UK">
            <a:extLst>
              <a:ext uri="{FF2B5EF4-FFF2-40B4-BE49-F238E27FC236}">
                <a16:creationId xmlns:a16="http://schemas.microsoft.com/office/drawing/2014/main" id="{706ABB0F-23AA-48ED-963D-E3835B236B3D}"/>
              </a:ext>
            </a:extLst>
          </p:cNvPr>
          <p:cNvPicPr>
            <a:picLocks noChangeAspect="1"/>
          </p:cNvPicPr>
          <p:nvPr/>
        </p:nvPicPr>
        <p:blipFill>
          <a:blip r:embed="rId3"/>
          <a:srcRect t="11151" r="2" b="2"/>
          <a:stretch>
            <a:fillRect/>
          </a:stretch>
        </p:blipFill>
        <p:spPr>
          <a:xfrm>
            <a:off x="7039780" y="1"/>
            <a:ext cx="5152221" cy="6857998"/>
          </a:xfrm>
          <a:custGeom>
            <a:avLst/>
            <a:gdLst>
              <a:gd name="connsiteX0" fmla="*/ 0 w 5152221"/>
              <a:gd name="connsiteY0" fmla="*/ 0 h 6857998"/>
              <a:gd name="connsiteX1" fmla="*/ 5152221 w 5152221"/>
              <a:gd name="connsiteY1" fmla="*/ 0 h 6857998"/>
              <a:gd name="connsiteX2" fmla="*/ 5152221 w 5152221"/>
              <a:gd name="connsiteY2" fmla="*/ 6857998 h 6857998"/>
              <a:gd name="connsiteX3" fmla="*/ 279954 w 5152221"/>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5152221" h="6857998">
                <a:moveTo>
                  <a:pt x="0" y="0"/>
                </a:moveTo>
                <a:lnTo>
                  <a:pt x="5152221" y="0"/>
                </a:lnTo>
                <a:lnTo>
                  <a:pt x="5152221" y="6857998"/>
                </a:lnTo>
                <a:lnTo>
                  <a:pt x="279954" y="6857998"/>
                </a:lnTo>
                <a:close/>
              </a:path>
            </a:pathLst>
          </a:custGeom>
          <a:noFill/>
        </p:spPr>
      </p:pic>
    </p:spTree>
    <p:extLst>
      <p:ext uri="{BB962C8B-B14F-4D97-AF65-F5344CB8AC3E}">
        <p14:creationId xmlns:p14="http://schemas.microsoft.com/office/powerpoint/2010/main" val="143844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0A9A3-CEAC-B4E9-E4E7-E984BA712F95}"/>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Understanding Community</a:t>
            </a:r>
          </a:p>
        </p:txBody>
      </p:sp>
    </p:spTree>
    <p:extLst>
      <p:ext uri="{BB962C8B-B14F-4D97-AF65-F5344CB8AC3E}">
        <p14:creationId xmlns:p14="http://schemas.microsoft.com/office/powerpoint/2010/main" val="22459811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5F8-601A-7971-F3C3-D427A1245713}"/>
              </a:ext>
            </a:extLst>
          </p:cNvPr>
          <p:cNvSpPr>
            <a:spLocks noGrp="1"/>
          </p:cNvSpPr>
          <p:nvPr>
            <p:ph type="title"/>
          </p:nvPr>
        </p:nvSpPr>
        <p:spPr>
          <a:xfrm>
            <a:off x="5124450" y="110883"/>
            <a:ext cx="6541852" cy="1166961"/>
          </a:xfrm>
        </p:spPr>
        <p:txBody>
          <a:bodyPr anchor="b">
            <a:normAutofit/>
          </a:bodyPr>
          <a:lstStyle/>
          <a:p>
            <a:r>
              <a:rPr lang="en-US" dirty="0"/>
              <a:t>Introduction to the Concept of Community</a:t>
            </a:r>
          </a:p>
        </p:txBody>
      </p:sp>
      <p:pic>
        <p:nvPicPr>
          <p:cNvPr id="5" name="Content Placeholder 4" descr="Group family photo">
            <a:extLst>
              <a:ext uri="{FF2B5EF4-FFF2-40B4-BE49-F238E27FC236}">
                <a16:creationId xmlns:a16="http://schemas.microsoft.com/office/drawing/2014/main" id="{E8BE80E0-F3AA-47A2-B1D8-BE7787DC9F67}"/>
              </a:ext>
            </a:extLst>
          </p:cNvPr>
          <p:cNvPicPr>
            <a:picLocks noGrp="1" noChangeAspect="1"/>
          </p:cNvPicPr>
          <p:nvPr>
            <p:ph type="pic" sz="quarter" idx="15"/>
          </p:nvPr>
        </p:nvPicPr>
        <p:blipFill>
          <a:blip r:embed="rId3"/>
          <a:srcRect l="29140" r="28606"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ECFE3B52-C1A8-3BB2-18F9-1C9212297ED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38684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Definition of Community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Community is a group sharing common interests, values, or geographic locations fostering belonging and identity.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Role in Society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Communities promote social cohesion, support networks, and enhance individuals' quality of life through cooperation.</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Community Strength Factors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Participation, trust, and cooperation measure community strength and contribute to resilience during crises.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Support and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Government and </a:t>
            </a:r>
            <a:r>
              <a:rPr sz="1800" dirty="0" err="1">
                <a:latin typeface="Calibri" panose="020F0502020204030204" pitchFamily="34" charset="0"/>
                <a:cs typeface="Calibri" panose="020F0502020204030204" pitchFamily="34" charset="0"/>
              </a:rPr>
              <a:t>organi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ations</a:t>
            </a:r>
            <a:r>
              <a:rPr sz="1800" dirty="0">
                <a:latin typeface="Calibri" panose="020F0502020204030204" pitchFamily="34" charset="0"/>
                <a:cs typeface="Calibri" panose="020F0502020204030204" pitchFamily="34" charset="0"/>
              </a:rPr>
              <a:t> support community development via funding, housing, and engagement frameworks.</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85087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434CB-F58E-2C85-D5C0-9242C585EDDB}"/>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Core British Values</a:t>
            </a:r>
          </a:p>
        </p:txBody>
      </p:sp>
    </p:spTree>
    <p:extLst>
      <p:ext uri="{BB962C8B-B14F-4D97-AF65-F5344CB8AC3E}">
        <p14:creationId xmlns:p14="http://schemas.microsoft.com/office/powerpoint/2010/main" val="8972144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AB9A-7CC8-290C-60AA-5470D80685D0}"/>
              </a:ext>
            </a:extLst>
          </p:cNvPr>
          <p:cNvSpPr>
            <a:spLocks noGrp="1"/>
          </p:cNvSpPr>
          <p:nvPr>
            <p:ph type="title"/>
          </p:nvPr>
        </p:nvSpPr>
        <p:spPr>
          <a:xfrm>
            <a:off x="513962" y="131203"/>
            <a:ext cx="6634937" cy="1166961"/>
          </a:xfrm>
        </p:spPr>
        <p:txBody>
          <a:bodyPr anchor="b">
            <a:normAutofit/>
          </a:bodyPr>
          <a:lstStyle/>
          <a:p>
            <a:r>
              <a:rPr lang="en-US" dirty="0"/>
              <a:t>Fundamental Values of British Society</a:t>
            </a:r>
          </a:p>
        </p:txBody>
      </p:sp>
      <p:sp>
        <p:nvSpPr>
          <p:cNvPr id="4" name="Content Placeholder 3">
            <a:extLst>
              <a:ext uri="{FF2B5EF4-FFF2-40B4-BE49-F238E27FC236}">
                <a16:creationId xmlns:a16="http://schemas.microsoft.com/office/drawing/2014/main" id="{52DEDC18-1CA7-9ABA-5D5D-21084923087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348" y="1298164"/>
            <a:ext cx="6634163"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Democracy and Governance</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Democracy ensures </a:t>
            </a:r>
            <a:r>
              <a:rPr sz="1800" dirty="0" err="1">
                <a:latin typeface="Calibri" panose="020F0502020204030204" pitchFamily="34" charset="0"/>
                <a:cs typeface="Calibri" panose="020F0502020204030204" pitchFamily="34" charset="0"/>
              </a:rPr>
              <a:t>citi</a:t>
            </a:r>
            <a:r>
              <a:rPr lang="en-GB" sz="1800" dirty="0">
                <a:latin typeface="Calibri" panose="020F0502020204030204" pitchFamily="34" charset="0"/>
                <a:cs typeface="Calibri" panose="020F0502020204030204" pitchFamily="34" charset="0"/>
              </a:rPr>
              <a:t>z</a:t>
            </a:r>
            <a:r>
              <a:rPr sz="1800" dirty="0" err="1">
                <a:latin typeface="Calibri" panose="020F0502020204030204" pitchFamily="34" charset="0"/>
                <a:cs typeface="Calibri" panose="020F0502020204030204" pitchFamily="34" charset="0"/>
              </a:rPr>
              <a:t>ens</a:t>
            </a:r>
            <a:r>
              <a:rPr sz="1800" dirty="0">
                <a:latin typeface="Calibri" panose="020F0502020204030204" pitchFamily="34" charset="0"/>
                <a:cs typeface="Calibri" panose="020F0502020204030204" pitchFamily="34" charset="0"/>
              </a:rPr>
              <a:t> participate in free and fair elections, having a voice in governance and decision-making.</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Rule of Law</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rule of law applies equally to all, protecting individual rights and maintaining social order.</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Individual Liberty</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Individual liberty allows personal freedom and expression, respecting others' rights in society.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Mutual Respect and Tolerance</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Mutual respect and tolerance foster acceptance of diverse cultures, religions, and lifestyles.</a:t>
            </a:r>
            <a:endParaRPr lang="en-US" sz="1800" dirty="0">
              <a:latin typeface="Calibri" panose="020F0502020204030204" pitchFamily="34" charset="0"/>
              <a:cs typeface="Calibri" panose="020F0502020204030204" pitchFamily="34" charset="0"/>
            </a:endParaRPr>
          </a:p>
        </p:txBody>
      </p:sp>
      <p:pic>
        <p:nvPicPr>
          <p:cNvPr id="5" name="Content Placeholder 4" descr="Board game pieces on scale white background">
            <a:extLst>
              <a:ext uri="{FF2B5EF4-FFF2-40B4-BE49-F238E27FC236}">
                <a16:creationId xmlns:a16="http://schemas.microsoft.com/office/drawing/2014/main" id="{AFDE8B17-13C8-496B-9D87-415956B30437}"/>
              </a:ext>
            </a:extLst>
          </p:cNvPr>
          <p:cNvPicPr>
            <a:picLocks noGrp="1" noChangeAspect="1"/>
          </p:cNvPicPr>
          <p:nvPr>
            <p:ph type="pic" sz="quarter" idx="13"/>
          </p:nvPr>
        </p:nvPicPr>
        <p:blipFill>
          <a:blip r:embed="rId3"/>
          <a:srcRect l="27280" r="23107" b="-1"/>
          <a:stretch>
            <a:fillRect/>
          </a:stretch>
        </p:blipFill>
        <p:spPr>
          <a:xfrm>
            <a:off x="7729737" y="2"/>
            <a:ext cx="4462262" cy="6857999"/>
          </a:xfrm>
          <a:prstGeom prst="rect">
            <a:avLst/>
          </a:prstGeom>
          <a:noFill/>
        </p:spPr>
      </p:pic>
    </p:spTree>
    <p:extLst>
      <p:ext uri="{BB962C8B-B14F-4D97-AF65-F5344CB8AC3E}">
        <p14:creationId xmlns:p14="http://schemas.microsoft.com/office/powerpoint/2010/main" val="38602488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319A-B19F-6A10-1632-38BE477F69D2}"/>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Community Engagement</a:t>
            </a:r>
          </a:p>
        </p:txBody>
      </p:sp>
    </p:spTree>
    <p:extLst>
      <p:ext uri="{BB962C8B-B14F-4D97-AF65-F5344CB8AC3E}">
        <p14:creationId xmlns:p14="http://schemas.microsoft.com/office/powerpoint/2010/main" val="22624749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80370-86D1-D593-4C7D-67DC9B6778F5}"/>
              </a:ext>
            </a:extLst>
          </p:cNvPr>
          <p:cNvSpPr>
            <a:spLocks noGrp="1"/>
          </p:cNvSpPr>
          <p:nvPr>
            <p:ph type="title"/>
          </p:nvPr>
        </p:nvSpPr>
        <p:spPr>
          <a:xfrm>
            <a:off x="5124450" y="110883"/>
            <a:ext cx="6541852" cy="1166961"/>
          </a:xfrm>
        </p:spPr>
        <p:txBody>
          <a:bodyPr anchor="b">
            <a:normAutofit/>
          </a:bodyPr>
          <a:lstStyle/>
          <a:p>
            <a:r>
              <a:rPr lang="en-US" dirty="0"/>
              <a:t>Principles of Community Engagement</a:t>
            </a:r>
          </a:p>
        </p:txBody>
      </p:sp>
      <p:pic>
        <p:nvPicPr>
          <p:cNvPr id="5" name="Content Placeholder 4" descr="Young people at their place of work">
            <a:extLst>
              <a:ext uri="{FF2B5EF4-FFF2-40B4-BE49-F238E27FC236}">
                <a16:creationId xmlns:a16="http://schemas.microsoft.com/office/drawing/2014/main" id="{579C7042-9B0B-44B9-B415-5C80938FDB6A}"/>
              </a:ext>
            </a:extLst>
          </p:cNvPr>
          <p:cNvPicPr>
            <a:picLocks noGrp="1" noChangeAspect="1"/>
          </p:cNvPicPr>
          <p:nvPr>
            <p:ph type="pic" sz="quarter" idx="15"/>
          </p:nvPr>
        </p:nvPicPr>
        <p:blipFill>
          <a:blip r:embed="rId3"/>
          <a:srcRect l="24026" r="33719"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A80794A0-62B7-C103-AD13-5B7A4F85045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214" y="135636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Early and Continuous Engagement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Engaging stakeholders early and continuously ensures their influence shapes outcomes throughout the process.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Inclusivity in Participation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Inclusivity means reaching out to diverse and underrepresented community members for broad participation.</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Transparency Builds Trust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Clear communication of purpose and processes fosters trust among community members.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Responsiveness to Feedback</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Acting on community feedback demonstrates responsiveness and strengthens decision-making trust.</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421491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C46B-C54B-95C6-CB93-F2903FC26688}"/>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Community Strength and Cohesion</a:t>
            </a:r>
          </a:p>
        </p:txBody>
      </p:sp>
    </p:spTree>
    <p:extLst>
      <p:ext uri="{BB962C8B-B14F-4D97-AF65-F5344CB8AC3E}">
        <p14:creationId xmlns:p14="http://schemas.microsoft.com/office/powerpoint/2010/main" val="1871805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7D963-4B33-E10F-7AE5-35D1BFCF0006}"/>
              </a:ext>
            </a:extLst>
          </p:cNvPr>
          <p:cNvSpPr>
            <a:spLocks noGrp="1"/>
          </p:cNvSpPr>
          <p:nvPr>
            <p:ph type="title"/>
          </p:nvPr>
        </p:nvSpPr>
        <p:spPr>
          <a:xfrm>
            <a:off x="5124450" y="121043"/>
            <a:ext cx="6541852" cy="1166961"/>
          </a:xfrm>
        </p:spPr>
        <p:txBody>
          <a:bodyPr anchor="b">
            <a:normAutofit/>
          </a:bodyPr>
          <a:lstStyle/>
          <a:p>
            <a:r>
              <a:rPr lang="en-US" dirty="0"/>
              <a:t>Building Social Cohesion in the UK</a:t>
            </a:r>
          </a:p>
        </p:txBody>
      </p:sp>
      <p:pic>
        <p:nvPicPr>
          <p:cNvPr id="5" name="Content Placeholder 4" descr="Young people gathering with sporty friend">
            <a:extLst>
              <a:ext uri="{FF2B5EF4-FFF2-40B4-BE49-F238E27FC236}">
                <a16:creationId xmlns:a16="http://schemas.microsoft.com/office/drawing/2014/main" id="{53100D71-AC3F-475A-B167-8C7B3070FAA7}"/>
              </a:ext>
            </a:extLst>
          </p:cNvPr>
          <p:cNvPicPr>
            <a:picLocks noGrp="1" noChangeAspect="1"/>
          </p:cNvPicPr>
          <p:nvPr>
            <p:ph type="pic" sz="quarter" idx="15"/>
          </p:nvPr>
        </p:nvPicPr>
        <p:blipFill>
          <a:blip r:embed="rId3"/>
          <a:srcRect l="41857" r="15889"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DF5EDADC-CC5F-1C7C-3EF7-A92FDC9159B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376680"/>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Definition of Social Cohesion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Social cohesion means strong relationships and solidarity among community members fostering unity.</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Challenges to Cohesion</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Economic inequality, political </a:t>
            </a:r>
            <a:r>
              <a:rPr sz="1800" dirty="0" err="1">
                <a:latin typeface="Calibri" panose="020F0502020204030204" pitchFamily="34" charset="0"/>
                <a:cs typeface="Calibri" panose="020F0502020204030204" pitchFamily="34" charset="0"/>
              </a:rPr>
              <a:t>polari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a:t>
            </a:r>
            <a:r>
              <a:rPr sz="1800" dirty="0">
                <a:latin typeface="Calibri" panose="020F0502020204030204" pitchFamily="34" charset="0"/>
                <a:cs typeface="Calibri" panose="020F0502020204030204" pitchFamily="34" charset="0"/>
              </a:rPr>
              <a:t>, and misinformation threaten social cohesion in the UK.</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Strengths and Initiatives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Local pride, fairness, and grassroots projects help bridge divides and promote mutual respect.</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Need for Coordinated Effort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Sustained collaboration among government, civil society, and communities is vital for cohesion.</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808423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62031-9A36-1544-549B-E57E5334646D}"/>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Government and Local Support</a:t>
            </a:r>
          </a:p>
        </p:txBody>
      </p:sp>
    </p:spTree>
    <p:extLst>
      <p:ext uri="{BB962C8B-B14F-4D97-AF65-F5344CB8AC3E}">
        <p14:creationId xmlns:p14="http://schemas.microsoft.com/office/powerpoint/2010/main" val="19824411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0099E-C296-7CED-825B-6E78FB171B67}"/>
              </a:ext>
            </a:extLst>
          </p:cNvPr>
          <p:cNvSpPr>
            <a:spLocks noGrp="1"/>
          </p:cNvSpPr>
          <p:nvPr>
            <p:ph type="title"/>
          </p:nvPr>
        </p:nvSpPr>
        <p:spPr>
          <a:xfrm>
            <a:off x="513576" y="141363"/>
            <a:ext cx="6634937" cy="1166961"/>
          </a:xfrm>
        </p:spPr>
        <p:txBody>
          <a:bodyPr anchor="b">
            <a:normAutofit/>
          </a:bodyPr>
          <a:lstStyle/>
          <a:p>
            <a:r>
              <a:rPr lang="en-US" dirty="0"/>
              <a:t>Community-Led Initiatives and Housing</a:t>
            </a:r>
          </a:p>
        </p:txBody>
      </p:sp>
      <p:sp>
        <p:nvSpPr>
          <p:cNvPr id="4" name="Content Placeholder 3">
            <a:extLst>
              <a:ext uri="{FF2B5EF4-FFF2-40B4-BE49-F238E27FC236}">
                <a16:creationId xmlns:a16="http://schemas.microsoft.com/office/drawing/2014/main" id="{EE253941-BE9A-CC94-EB8A-1B7D41FFA48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350" y="1397000"/>
            <a:ext cx="6634163"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Government Investment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UK government </a:t>
            </a:r>
            <a:r>
              <a:rPr sz="1800" dirty="0" err="1">
                <a:latin typeface="Calibri" panose="020F0502020204030204" pitchFamily="34" charset="0"/>
                <a:cs typeface="Calibri" panose="020F0502020204030204" pitchFamily="34" charset="0"/>
              </a:rPr>
              <a:t>promot</a:t>
            </a:r>
            <a:r>
              <a:rPr lang="en-GB" sz="1800" dirty="0" err="1">
                <a:latin typeface="Calibri" panose="020F0502020204030204" pitchFamily="34" charset="0"/>
                <a:cs typeface="Calibri" panose="020F0502020204030204" pitchFamily="34" charset="0"/>
              </a:rPr>
              <a:t>ing</a:t>
            </a:r>
            <a:r>
              <a:rPr sz="1800" dirty="0">
                <a:latin typeface="Calibri" panose="020F0502020204030204" pitchFamily="34" charset="0"/>
                <a:cs typeface="Calibri" panose="020F0502020204030204" pitchFamily="34" charset="0"/>
              </a:rPr>
              <a:t> community-led housing development and empowerment.</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Empowering Communities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Community land trusts and housing co-operatives enable residents to design and build affordable homes meeting local needs.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Plan for Change Goals</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The broader Plan for Change aims to deliver 1.5 million new homes and enhance social and affordable housing nationwide.</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Inclusive Urban Planning</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This approach promotes participatory models where local voices shape urban development and strengthen community bonds.</a:t>
            </a:r>
            <a:endParaRPr lang="en-US" sz="1800" dirty="0">
              <a:latin typeface="Calibri" panose="020F0502020204030204" pitchFamily="34" charset="0"/>
              <a:cs typeface="Calibri" panose="020F0502020204030204" pitchFamily="34" charset="0"/>
            </a:endParaRPr>
          </a:p>
        </p:txBody>
      </p:sp>
      <p:pic>
        <p:nvPicPr>
          <p:cNvPr id="5" name="Content Placeholder 4" descr="Shot of a young businessman and businesswoman discussing paperwork in a modern office">
            <a:extLst>
              <a:ext uri="{FF2B5EF4-FFF2-40B4-BE49-F238E27FC236}">
                <a16:creationId xmlns:a16="http://schemas.microsoft.com/office/drawing/2014/main" id="{114BB553-E933-43D5-88B2-9A161F96C27B}"/>
              </a:ext>
            </a:extLst>
          </p:cNvPr>
          <p:cNvPicPr>
            <a:picLocks noGrp="1" noChangeAspect="1"/>
          </p:cNvPicPr>
          <p:nvPr>
            <p:ph type="pic" sz="quarter" idx="13"/>
          </p:nvPr>
        </p:nvPicPr>
        <p:blipFill>
          <a:blip r:embed="rId3"/>
          <a:srcRect l="35659" r="20909" b="-2"/>
          <a:stretch>
            <a:fillRect/>
          </a:stretch>
        </p:blipFill>
        <p:spPr>
          <a:xfrm>
            <a:off x="7729737" y="2"/>
            <a:ext cx="4462262" cy="6857999"/>
          </a:xfrm>
          <a:prstGeom prst="rect">
            <a:avLst/>
          </a:prstGeom>
          <a:noFill/>
        </p:spPr>
      </p:pic>
    </p:spTree>
    <p:extLst>
      <p:ext uri="{BB962C8B-B14F-4D97-AF65-F5344CB8AC3E}">
        <p14:creationId xmlns:p14="http://schemas.microsoft.com/office/powerpoint/2010/main" val="42857306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2A2B-E25B-CB40-8FC0-BE658AF0BB08}"/>
              </a:ext>
            </a:extLst>
          </p:cNvPr>
          <p:cNvSpPr>
            <a:spLocks noGrp="1"/>
          </p:cNvSpPr>
          <p:nvPr>
            <p:ph type="title"/>
          </p:nvPr>
        </p:nvSpPr>
        <p:spPr>
          <a:xfrm>
            <a:off x="2388871" y="1707549"/>
            <a:ext cx="7258050" cy="2826351"/>
          </a:xfrm>
        </p:spPr>
        <p:txBody>
          <a:bodyPr anchor="ctr">
            <a:normAutofit/>
          </a:bodyPr>
          <a:lstStyle/>
          <a:p>
            <a:r>
              <a:rPr lang="en-US" dirty="0">
                <a:latin typeface="Calibri" panose="020F0502020204030204" pitchFamily="34" charset="0"/>
                <a:cs typeface="Calibri" panose="020F0502020204030204" pitchFamily="34" charset="0"/>
              </a:rPr>
              <a:t>Challenges and Opportunities</a:t>
            </a:r>
          </a:p>
        </p:txBody>
      </p:sp>
    </p:spTree>
    <p:extLst>
      <p:ext uri="{BB962C8B-B14F-4D97-AF65-F5344CB8AC3E}">
        <p14:creationId xmlns:p14="http://schemas.microsoft.com/office/powerpoint/2010/main" val="19794181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BC9F5-88B5-150C-D245-1C237F3C09A0}"/>
              </a:ext>
            </a:extLst>
          </p:cNvPr>
          <p:cNvSpPr>
            <a:spLocks noGrp="1"/>
          </p:cNvSpPr>
          <p:nvPr>
            <p:ph type="title"/>
          </p:nvPr>
        </p:nvSpPr>
        <p:spPr>
          <a:xfrm>
            <a:off x="5124450" y="110883"/>
            <a:ext cx="6541852" cy="1166961"/>
          </a:xfrm>
        </p:spPr>
        <p:txBody>
          <a:bodyPr anchor="b">
            <a:normAutofit/>
          </a:bodyPr>
          <a:lstStyle/>
          <a:p>
            <a:r>
              <a:rPr lang="en-US" dirty="0"/>
              <a:t>Navigating Community Development in the UK</a:t>
            </a:r>
          </a:p>
        </p:txBody>
      </p:sp>
      <p:pic>
        <p:nvPicPr>
          <p:cNvPr id="5" name="Content Placeholder 4" descr="group of people of different ages standing n acircle and tounching each other with their hands">
            <a:extLst>
              <a:ext uri="{FF2B5EF4-FFF2-40B4-BE49-F238E27FC236}">
                <a16:creationId xmlns:a16="http://schemas.microsoft.com/office/drawing/2014/main" id="{60096BA4-0492-4658-9983-C1941153B49E}"/>
              </a:ext>
            </a:extLst>
          </p:cNvPr>
          <p:cNvPicPr>
            <a:picLocks noGrp="1" noChangeAspect="1"/>
          </p:cNvPicPr>
          <p:nvPr>
            <p:ph type="pic" sz="quarter" idx="15"/>
          </p:nvPr>
        </p:nvPicPr>
        <p:blipFill>
          <a:blip r:embed="rId3"/>
          <a:srcRect l="17655" r="40090" b="-1"/>
          <a:stretch>
            <a:fillRect/>
          </a:stretch>
        </p:blipFill>
        <p:spPr>
          <a:xfrm>
            <a:off x="1" y="10"/>
            <a:ext cx="4341253" cy="6857990"/>
          </a:xfrm>
          <a:prstGeom prst="rect">
            <a:avLst/>
          </a:prstGeom>
          <a:noFill/>
        </p:spPr>
      </p:pic>
      <p:sp>
        <p:nvSpPr>
          <p:cNvPr id="4" name="Content Placeholder 3">
            <a:extLst>
              <a:ext uri="{FF2B5EF4-FFF2-40B4-BE49-F238E27FC236}">
                <a16:creationId xmlns:a16="http://schemas.microsoft.com/office/drawing/2014/main" id="{019B0CDC-B1DC-B626-6CA9-0A97266780D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24450" y="1277844"/>
            <a:ext cx="6542088" cy="4557713"/>
          </a:xfrm>
        </p:spPr>
        <p:txBody>
          <a:bodyPr>
            <a:noAutofit/>
          </a:bodyPr>
          <a:lstStyle/>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Challenges in Community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Social fragmentation, economic inequality, and political </a:t>
            </a:r>
            <a:r>
              <a:rPr sz="1800" dirty="0" err="1">
                <a:latin typeface="Calibri" panose="020F0502020204030204" pitchFamily="34" charset="0"/>
                <a:cs typeface="Calibri" panose="020F0502020204030204" pitchFamily="34" charset="0"/>
              </a:rPr>
              <a:t>polari</a:t>
            </a:r>
            <a:r>
              <a:rPr lang="en-GB" sz="1800" dirty="0">
                <a:latin typeface="Calibri" panose="020F0502020204030204" pitchFamily="34" charset="0"/>
                <a:cs typeface="Calibri" panose="020F0502020204030204" pitchFamily="34" charset="0"/>
              </a:rPr>
              <a:t>s</a:t>
            </a:r>
            <a:r>
              <a:rPr sz="1800" dirty="0" err="1">
                <a:latin typeface="Calibri" panose="020F0502020204030204" pitchFamily="34" charset="0"/>
                <a:cs typeface="Calibri" panose="020F0502020204030204" pitchFamily="34" charset="0"/>
              </a:rPr>
              <a:t>ation</a:t>
            </a:r>
            <a:r>
              <a:rPr sz="1800" dirty="0">
                <a:latin typeface="Calibri" panose="020F0502020204030204" pitchFamily="34" charset="0"/>
                <a:cs typeface="Calibri" panose="020F0502020204030204" pitchFamily="34" charset="0"/>
              </a:rPr>
              <a:t> threaten trust and civic participation in UK communities.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Opportunities for Inclusive Growth</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Grassroots initiatives and enhanced community engagement promote inclusive development and stronger social bonds.</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Role of Volunteerism and Activism</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Volunteerism and civic activism are powerful traditions that help build resilient and connected communities across the UK.</a:t>
            </a:r>
            <a:endParaRPr lang="en-US" sz="1800" dirty="0">
              <a:latin typeface="Calibri" panose="020F0502020204030204" pitchFamily="34" charset="0"/>
              <a:cs typeface="Calibri" panose="020F0502020204030204" pitchFamily="34" charset="0"/>
            </a:endParaRPr>
          </a:p>
          <a:p>
            <a:pPr marL="0" indent="0">
              <a:lnSpc>
                <a:spcPct val="120000"/>
              </a:lnSpc>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Strategies for Sustainable Development</a:t>
            </a:r>
          </a:p>
          <a:p>
            <a:pPr marL="0" lvl="1" indent="0">
              <a:lnSpc>
                <a:spcPct val="120000"/>
              </a:lnSpc>
              <a:buFont typeface="Arial" panose="020B0604020202020204" pitchFamily="34" charset="0"/>
              <a:buNone/>
            </a:pPr>
            <a:r>
              <a:rPr sz="1800" dirty="0">
                <a:latin typeface="Calibri" panose="020F0502020204030204" pitchFamily="34" charset="0"/>
                <a:cs typeface="Calibri" panose="020F0502020204030204" pitchFamily="34" charset="0"/>
              </a:rPr>
              <a:t>Cross-sector collaboration, inclusive policymaking, and sustained funding are vital for long-term social harmony.</a:t>
            </a:r>
            <a:endParaRPr lang="en-US"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307594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8079-C1E1-2516-3D15-B637A5A965C8}"/>
              </a:ext>
            </a:extLst>
          </p:cNvPr>
          <p:cNvSpPr>
            <a:spLocks noGrp="1"/>
          </p:cNvSpPr>
          <p:nvPr>
            <p:ph type="ctrTitle"/>
          </p:nvPr>
        </p:nvSpPr>
        <p:spPr>
          <a:xfrm>
            <a:off x="1087847" y="4676177"/>
            <a:ext cx="10835639" cy="1319510"/>
          </a:xfrm>
        </p:spPr>
        <p:txBody>
          <a:bodyPr anchor="b">
            <a:normAutofit/>
          </a:bodyPr>
          <a:lstStyle/>
          <a:p>
            <a:r>
              <a:rPr lang="en-US" sz="4600" dirty="0">
                <a:latin typeface="Calibri" panose="020F0502020204030204" pitchFamily="34" charset="0"/>
                <a:cs typeface="Calibri" panose="020F0502020204030204" pitchFamily="34" charset="0"/>
              </a:rPr>
              <a:t>Basic Principles of Culture in the UK</a:t>
            </a:r>
          </a:p>
        </p:txBody>
      </p:sp>
      <p:sp>
        <p:nvSpPr>
          <p:cNvPr id="3" name="Subtitle 2">
            <a:extLst>
              <a:ext uri="{FF2B5EF4-FFF2-40B4-BE49-F238E27FC236}">
                <a16:creationId xmlns:a16="http://schemas.microsoft.com/office/drawing/2014/main" id="{3C8E5507-D857-2E12-064E-C54FAB729540}"/>
              </a:ext>
            </a:extLst>
          </p:cNvPr>
          <p:cNvSpPr>
            <a:spLocks noGrp="1"/>
          </p:cNvSpPr>
          <p:nvPr>
            <p:ph type="subTitle" idx="1"/>
          </p:nvPr>
        </p:nvSpPr>
        <p:spPr>
          <a:xfrm>
            <a:off x="1087847" y="6065134"/>
            <a:ext cx="10835639" cy="373766"/>
          </a:xfrm>
        </p:spPr>
        <p:txBody>
          <a:bodyPr anchor="b">
            <a:normAutofit/>
          </a:bodyPr>
          <a:lstStyle/>
          <a:p>
            <a:pPr>
              <a:lnSpc>
                <a:spcPct val="120000"/>
              </a:lnSpc>
              <a:spcAft>
                <a:spcPts val="600"/>
              </a:spcAft>
            </a:pPr>
            <a:r>
              <a:rPr lang="en-US" sz="1600"/>
              <a:t>Exploring traditions, values, and social customs</a:t>
            </a:r>
          </a:p>
        </p:txBody>
      </p:sp>
      <p:pic>
        <p:nvPicPr>
          <p:cNvPr id="4" name="Picture 3" descr="Red London telephone booth.">
            <a:extLst>
              <a:ext uri="{FF2B5EF4-FFF2-40B4-BE49-F238E27FC236}">
                <a16:creationId xmlns:a16="http://schemas.microsoft.com/office/drawing/2014/main" id="{4A684C47-F6C9-40A4-B169-618A7CF21376}"/>
              </a:ext>
            </a:extLst>
          </p:cNvPr>
          <p:cNvPicPr>
            <a:picLocks noChangeAspect="1"/>
          </p:cNvPicPr>
          <p:nvPr/>
        </p:nvPicPr>
        <p:blipFill>
          <a:blip r:embed="rId3"/>
          <a:srcRect t="26177" b="22749"/>
          <a:stretch>
            <a:fillRect/>
          </a:stretch>
        </p:blipFill>
        <p:spPr>
          <a:xfrm>
            <a:off x="20" y="1"/>
            <a:ext cx="12191979" cy="4467828"/>
          </a:xfrm>
          <a:prstGeom prst="rect">
            <a:avLst/>
          </a:prstGeom>
          <a:noFill/>
        </p:spPr>
      </p:pic>
    </p:spTree>
    <p:extLst>
      <p:ext uri="{BB962C8B-B14F-4D97-AF65-F5344CB8AC3E}">
        <p14:creationId xmlns:p14="http://schemas.microsoft.com/office/powerpoint/2010/main" val="175404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515EE-9B9A-A180-2E86-06D6CB63D07D}"/>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Understanding Culture</a:t>
            </a:r>
          </a:p>
        </p:txBody>
      </p:sp>
    </p:spTree>
    <p:extLst>
      <p:ext uri="{BB962C8B-B14F-4D97-AF65-F5344CB8AC3E}">
        <p14:creationId xmlns:p14="http://schemas.microsoft.com/office/powerpoint/2010/main" val="23863838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AC8F-B557-FCFA-25DD-70D6AA5BD3F6}"/>
              </a:ext>
            </a:extLst>
          </p:cNvPr>
          <p:cNvSpPr>
            <a:spLocks noGrp="1"/>
          </p:cNvSpPr>
          <p:nvPr>
            <p:ph type="title"/>
          </p:nvPr>
        </p:nvSpPr>
        <p:spPr>
          <a:xfrm>
            <a:off x="1093394" y="105156"/>
            <a:ext cx="7343564" cy="932688"/>
          </a:xfrm>
        </p:spPr>
        <p:txBody>
          <a:bodyPr anchor="t">
            <a:normAutofit/>
          </a:bodyPr>
          <a:lstStyle/>
          <a:p>
            <a:r>
              <a:rPr lang="en-US" sz="3100" dirty="0"/>
              <a:t>Historical Influences on British Culture</a:t>
            </a:r>
          </a:p>
        </p:txBody>
      </p:sp>
      <p:sp>
        <p:nvSpPr>
          <p:cNvPr id="4" name="Content Placeholder 3">
            <a:extLst>
              <a:ext uri="{FF2B5EF4-FFF2-40B4-BE49-F238E27FC236}">
                <a16:creationId xmlns:a16="http://schemas.microsoft.com/office/drawing/2014/main" id="{1F43A897-7B08-8A14-8C5B-66746086C3C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4" y="886778"/>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Early Cultural Foundations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Ancient Britons, Romans, Anglo-Saxons, Vikings, and Normans shaped language, law, and society foundations.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British Empire Impact</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Empire spread British customs globally while integrating cultural elements from </a:t>
            </a:r>
            <a:r>
              <a:rPr lang="en-US" sz="1800" dirty="0" err="1">
                <a:latin typeface="Calibri" panose="020F0502020204030204" pitchFamily="34" charset="0"/>
                <a:cs typeface="Calibri" panose="020F0502020204030204" pitchFamily="34" charset="0"/>
              </a:rPr>
              <a:t>colonised</a:t>
            </a:r>
            <a:r>
              <a:rPr lang="en-US" sz="1800" dirty="0">
                <a:latin typeface="Calibri" panose="020F0502020204030204" pitchFamily="34" charset="0"/>
                <a:cs typeface="Calibri" panose="020F0502020204030204" pitchFamily="34" charset="0"/>
              </a:rPr>
              <a:t> regions.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Industrial Revolution Effects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Industrial Revolution drove </a:t>
            </a:r>
            <a:r>
              <a:rPr lang="en-US" sz="1800" dirty="0" err="1">
                <a:latin typeface="Calibri" panose="020F0502020204030204" pitchFamily="34" charset="0"/>
                <a:cs typeface="Calibri" panose="020F0502020204030204" pitchFamily="34" charset="0"/>
              </a:rPr>
              <a:t>urbanisation</a:t>
            </a:r>
            <a:r>
              <a:rPr lang="en-US" sz="1800" dirty="0">
                <a:latin typeface="Calibri" panose="020F0502020204030204" pitchFamily="34" charset="0"/>
                <a:cs typeface="Calibri" panose="020F0502020204030204" pitchFamily="34" charset="0"/>
              </a:rPr>
              <a:t>, technological growth, and new social dynamics in British culture.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Complex Cultural Identity</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culture blends tradition with innovation, reflecting a rich history and modern global role.</a:t>
            </a:r>
          </a:p>
        </p:txBody>
      </p:sp>
      <p:pic>
        <p:nvPicPr>
          <p:cNvPr id="5" name="Content Placeholder 4" descr="Whitby Abbey is a ruined Benedictine abbey overlooking the North Sea on the East Cliff above Whitby in North Yorkshire. It was disestablished during the Dissolution of the Monasteries under the auspices of Henry VIII.">
            <a:extLst>
              <a:ext uri="{FF2B5EF4-FFF2-40B4-BE49-F238E27FC236}">
                <a16:creationId xmlns:a16="http://schemas.microsoft.com/office/drawing/2014/main" id="{AED8E723-EFC9-4B05-A1C5-7D9E03F8B79F}"/>
              </a:ext>
            </a:extLst>
          </p:cNvPr>
          <p:cNvPicPr>
            <a:picLocks noGrp="1" noChangeAspect="1"/>
          </p:cNvPicPr>
          <p:nvPr>
            <p:ph type="pic" sz="quarter" idx="13"/>
          </p:nvPr>
        </p:nvPicPr>
        <p:blipFill>
          <a:blip r:embed="rId3"/>
          <a:srcRect l="29873" r="3580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1814411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0ED13-8C93-563E-E6F7-E619435754E7}"/>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Core Values and Traditions</a:t>
            </a:r>
          </a:p>
        </p:txBody>
      </p:sp>
    </p:spTree>
    <p:extLst>
      <p:ext uri="{BB962C8B-B14F-4D97-AF65-F5344CB8AC3E}">
        <p14:creationId xmlns:p14="http://schemas.microsoft.com/office/powerpoint/2010/main" val="28718571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CD0B-C9E0-EE65-40BD-8B56BA5FB140}"/>
              </a:ext>
            </a:extLst>
          </p:cNvPr>
          <p:cNvSpPr>
            <a:spLocks noGrp="1"/>
          </p:cNvSpPr>
          <p:nvPr>
            <p:ph type="title"/>
          </p:nvPr>
        </p:nvSpPr>
        <p:spPr>
          <a:xfrm>
            <a:off x="1090940" y="1120990"/>
            <a:ext cx="4194291" cy="1505157"/>
          </a:xfrm>
        </p:spPr>
        <p:txBody>
          <a:bodyPr anchor="t">
            <a:normAutofit/>
          </a:bodyPr>
          <a:lstStyle/>
          <a:p>
            <a:r>
              <a:rPr lang="en-US"/>
              <a:t>Core British Values and Traditions</a:t>
            </a:r>
          </a:p>
        </p:txBody>
      </p:sp>
      <p:pic>
        <p:nvPicPr>
          <p:cNvPr id="5" name="Content Placeholder 4" descr="British mug of tea printed with a UK Union Jack flag">
            <a:extLst>
              <a:ext uri="{FF2B5EF4-FFF2-40B4-BE49-F238E27FC236}">
                <a16:creationId xmlns:a16="http://schemas.microsoft.com/office/drawing/2014/main" id="{6AA8F76F-4559-491E-8B1D-60F404B56446}"/>
              </a:ext>
            </a:extLst>
          </p:cNvPr>
          <p:cNvPicPr>
            <a:picLocks noGrp="1" noChangeAspect="1"/>
          </p:cNvPicPr>
          <p:nvPr>
            <p:ph type="pic" sz="quarter" idx="15"/>
          </p:nvPr>
        </p:nvPicPr>
        <p:blipFill>
          <a:blip r:embed="rId3"/>
          <a:srcRect l="20508" r="3" b="3"/>
          <a:stretch>
            <a:fillRect/>
          </a:stretch>
        </p:blipFill>
        <p:spPr>
          <a:xfrm>
            <a:off x="1181100" y="2840181"/>
            <a:ext cx="4104132" cy="3446317"/>
          </a:xfrm>
          <a:prstGeom prst="rect">
            <a:avLst/>
          </a:prstGeom>
          <a:noFill/>
        </p:spPr>
      </p:pic>
      <p:sp>
        <p:nvSpPr>
          <p:cNvPr id="4" name="Content Placeholder 3">
            <a:extLst>
              <a:ext uri="{FF2B5EF4-FFF2-40B4-BE49-F238E27FC236}">
                <a16:creationId xmlns:a16="http://schemas.microsoft.com/office/drawing/2014/main" id="{2AF88997-9998-D39C-AE99-EB87786A03FE}"/>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71977" y="653629"/>
            <a:ext cx="6143988" cy="5165511"/>
          </a:xfrm>
        </p:spPr>
        <p:txBody>
          <a:bodyPr>
            <a:noAutofit/>
          </a:bodyPr>
          <a:lstStyle/>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Core Democratic Values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Democracy, rule of law, individual liberty, and tolerance form the foundation of UK’s societal and political framework.</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Traditional Cultural Practices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Afternoon tea, Remembrance Day ceremonies, and the monarchy highlight Britain’s rich cultural heritage and continuity.</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Social Customs and Manners</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Politeness, queuing, and fair play are social customs that embody quintessential British </a:t>
            </a:r>
            <a:r>
              <a:rPr lang="en-US" sz="1800" dirty="0" err="1">
                <a:latin typeface="Calibri" panose="020F0502020204030204" pitchFamily="34" charset="0"/>
                <a:cs typeface="Calibri" panose="020F0502020204030204" pitchFamily="34" charset="0"/>
              </a:rPr>
              <a:t>behaviour</a:t>
            </a:r>
            <a:r>
              <a:rPr lang="en-US" sz="1800" dirty="0">
                <a:latin typeface="Calibri" panose="020F0502020204030204" pitchFamily="34" charset="0"/>
                <a:cs typeface="Calibri" panose="020F0502020204030204" pitchFamily="34" charset="0"/>
              </a:rPr>
              <a:t> and social cohesion.</a:t>
            </a:r>
          </a:p>
          <a:p>
            <a:pPr marL="0" indent="0">
              <a:spcBef>
                <a:spcPts val="2500"/>
              </a:spcBef>
              <a:spcAft>
                <a:spcPts val="600"/>
              </a:spcAft>
              <a:buFont typeface="Arial" panose="020B0604020202020204" pitchFamily="34" charset="0"/>
              <a:buNone/>
            </a:pPr>
            <a:r>
              <a:rPr lang="en-US" b="1" dirty="0">
                <a:latin typeface="Calibri" panose="020F0502020204030204" pitchFamily="34" charset="0"/>
                <a:cs typeface="Calibri" panose="020F0502020204030204" pitchFamily="34" charset="0"/>
              </a:rPr>
              <a:t>National Identity and Civic Engagement</a:t>
            </a:r>
          </a:p>
          <a:p>
            <a:pPr marL="0" lvl="1" indent="0">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Shared values and traditions foster national identity and encourage active community participation and civic responsibility.</a:t>
            </a:r>
          </a:p>
        </p:txBody>
      </p:sp>
    </p:spTree>
    <p:extLst>
      <p:ext uri="{BB962C8B-B14F-4D97-AF65-F5344CB8AC3E}">
        <p14:creationId xmlns:p14="http://schemas.microsoft.com/office/powerpoint/2010/main" val="422738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581-7DE8-A780-10D7-AD637FD363D0}"/>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Diversity and Inclusion</a:t>
            </a:r>
          </a:p>
        </p:txBody>
      </p:sp>
    </p:spTree>
    <p:extLst>
      <p:ext uri="{BB962C8B-B14F-4D97-AF65-F5344CB8AC3E}">
        <p14:creationId xmlns:p14="http://schemas.microsoft.com/office/powerpoint/2010/main" val="33402354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E336-C5C4-E5DB-9380-B3B1E4C7CB3A}"/>
              </a:ext>
            </a:extLst>
          </p:cNvPr>
          <p:cNvSpPr>
            <a:spLocks noGrp="1"/>
          </p:cNvSpPr>
          <p:nvPr>
            <p:ph type="title"/>
          </p:nvPr>
        </p:nvSpPr>
        <p:spPr>
          <a:xfrm>
            <a:off x="1093394" y="197704"/>
            <a:ext cx="7343564" cy="932688"/>
          </a:xfrm>
        </p:spPr>
        <p:txBody>
          <a:bodyPr anchor="t">
            <a:normAutofit/>
          </a:bodyPr>
          <a:lstStyle/>
          <a:p>
            <a:r>
              <a:rPr lang="en-US" sz="3100" dirty="0"/>
              <a:t>Multiculturalism and Diversity</a:t>
            </a:r>
          </a:p>
        </p:txBody>
      </p:sp>
      <p:sp>
        <p:nvSpPr>
          <p:cNvPr id="4" name="Content Placeholder 3">
            <a:extLst>
              <a:ext uri="{FF2B5EF4-FFF2-40B4-BE49-F238E27FC236}">
                <a16:creationId xmlns:a16="http://schemas.microsoft.com/office/drawing/2014/main" id="{AA016754-2B8D-E7C3-BC1F-A57400FC20B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4" y="1130392"/>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Cultural Diversity in Cities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Cities like London, Birmingham, and Manchester showcase vibrant multicultural communities with diverse ethnicities and traditions.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Benefits of Multiculturalism</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Diversity fosters creativity, innovation, and cultural richness by bringing together varied perspectives and experiences.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Challenges and Inclusion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Promoting inclusion and equality is essential to overcome social integration challenges and discrimination in diverse societies.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Building Social Cohesion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Education, community engagement, and policy-making efforts are key to maintaining social cohesion in multicultural societies.</a:t>
            </a:r>
          </a:p>
        </p:txBody>
      </p:sp>
      <p:pic>
        <p:nvPicPr>
          <p:cNvPr id="5" name="Content Placeholder 4" descr="People wrapped in pride flag">
            <a:extLst>
              <a:ext uri="{FF2B5EF4-FFF2-40B4-BE49-F238E27FC236}">
                <a16:creationId xmlns:a16="http://schemas.microsoft.com/office/drawing/2014/main" id="{579B6C58-BF1C-4365-8CBB-238250249713}"/>
              </a:ext>
            </a:extLst>
          </p:cNvPr>
          <p:cNvPicPr>
            <a:picLocks noGrp="1" noChangeAspect="1"/>
          </p:cNvPicPr>
          <p:nvPr>
            <p:ph type="pic" sz="quarter" idx="13"/>
          </p:nvPr>
        </p:nvPicPr>
        <p:blipFill>
          <a:blip r:embed="rId3"/>
          <a:srcRect l="29793" r="35883"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180271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049C9-9037-E1CA-B909-E9F47A8781A3}"/>
              </a:ext>
            </a:extLst>
          </p:cNvPr>
          <p:cNvSpPr>
            <a:spLocks noGrp="1"/>
          </p:cNvSpPr>
          <p:nvPr>
            <p:ph type="title"/>
          </p:nvPr>
        </p:nvSpPr>
        <p:spPr>
          <a:xfrm>
            <a:off x="1093394" y="177384"/>
            <a:ext cx="7343564" cy="932688"/>
          </a:xfrm>
        </p:spPr>
        <p:txBody>
          <a:bodyPr anchor="t">
            <a:normAutofit/>
          </a:bodyPr>
          <a:lstStyle/>
          <a:p>
            <a:r>
              <a:rPr lang="en-US" sz="3100" dirty="0"/>
              <a:t>Cultural Institutions and Practices</a:t>
            </a:r>
          </a:p>
        </p:txBody>
      </p:sp>
      <p:sp>
        <p:nvSpPr>
          <p:cNvPr id="4" name="Content Placeholder 3">
            <a:extLst>
              <a:ext uri="{FF2B5EF4-FFF2-40B4-BE49-F238E27FC236}">
                <a16:creationId xmlns:a16="http://schemas.microsoft.com/office/drawing/2014/main" id="{A104BD31-B391-7907-E0A4-58938C07F4E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1110072"/>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Prominent Cultural Institutions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UK hosts renowned institutions like museums, theatre companies, and broadcasting </a:t>
            </a:r>
            <a:r>
              <a:rPr lang="en-US" sz="1800" dirty="0" err="1">
                <a:latin typeface="Calibri" panose="020F0502020204030204" pitchFamily="34" charset="0"/>
                <a:cs typeface="Calibri" panose="020F0502020204030204" pitchFamily="34" charset="0"/>
              </a:rPr>
              <a:t>organisations</a:t>
            </a:r>
            <a:r>
              <a:rPr lang="en-US" sz="1800" dirty="0">
                <a:latin typeface="Calibri" panose="020F0502020204030204" pitchFamily="34" charset="0"/>
                <a:cs typeface="Calibri" panose="020F0502020204030204" pitchFamily="34" charset="0"/>
              </a:rPr>
              <a:t> vital to cultural preservation.</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Arts and Creative Expression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arts including literature, theatre, music, and visual arts receive strong support and are embedded in society.</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Media and Public Discourse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Media outlets in the UK shape cultural discourse, influence public opinion, and support cultural dialogue.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Education and Cultural Awareness</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The education system promotes cultural awareness and creative expression from an early age in the UK.</a:t>
            </a:r>
          </a:p>
        </p:txBody>
      </p:sp>
      <p:pic>
        <p:nvPicPr>
          <p:cNvPr id="5" name="Content Placeholder 4" descr="Red velvet stage drapes, closed and lit from below by footlights.">
            <a:extLst>
              <a:ext uri="{FF2B5EF4-FFF2-40B4-BE49-F238E27FC236}">
                <a16:creationId xmlns:a16="http://schemas.microsoft.com/office/drawing/2014/main" id="{6BDA5DF0-CE9F-47AC-8188-DBA3FCB4918D}"/>
              </a:ext>
            </a:extLst>
          </p:cNvPr>
          <p:cNvPicPr>
            <a:picLocks noGrp="1" noChangeAspect="1"/>
          </p:cNvPicPr>
          <p:nvPr>
            <p:ph type="pic" sz="quarter" idx="13"/>
          </p:nvPr>
        </p:nvPicPr>
        <p:blipFill>
          <a:blip r:embed="rId3"/>
          <a:srcRect l="16425" r="49251"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392604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FE80-2FB5-B1FE-FF33-F989BF0F764A}"/>
              </a:ext>
            </a:extLst>
          </p:cNvPr>
          <p:cNvSpPr>
            <a:spLocks noGrp="1"/>
          </p:cNvSpPr>
          <p:nvPr>
            <p:ph type="title"/>
          </p:nvPr>
        </p:nvSpPr>
        <p:spPr>
          <a:xfrm>
            <a:off x="1088136" y="1090244"/>
            <a:ext cx="10037064" cy="5159257"/>
          </a:xfrm>
        </p:spPr>
        <p:txBody>
          <a:bodyPr anchor="t">
            <a:normAutofit/>
          </a:bodyPr>
          <a:lstStyle/>
          <a:p>
            <a:r>
              <a:rPr lang="en-US" dirty="0">
                <a:latin typeface="Calibri" panose="020F0502020204030204" pitchFamily="34" charset="0"/>
                <a:cs typeface="Calibri" panose="020F0502020204030204" pitchFamily="34" charset="0"/>
              </a:rPr>
              <a:t>Contemporary Perspectives</a:t>
            </a:r>
          </a:p>
        </p:txBody>
      </p:sp>
    </p:spTree>
    <p:extLst>
      <p:ext uri="{BB962C8B-B14F-4D97-AF65-F5344CB8AC3E}">
        <p14:creationId xmlns:p14="http://schemas.microsoft.com/office/powerpoint/2010/main" val="16569360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D5F9D-8F72-65FF-F5B3-4FDA486FE624}"/>
              </a:ext>
            </a:extLst>
          </p:cNvPr>
          <p:cNvSpPr>
            <a:spLocks noGrp="1"/>
          </p:cNvSpPr>
          <p:nvPr>
            <p:ph type="title"/>
          </p:nvPr>
        </p:nvSpPr>
        <p:spPr>
          <a:xfrm>
            <a:off x="1093394" y="207864"/>
            <a:ext cx="7343564" cy="932688"/>
          </a:xfrm>
        </p:spPr>
        <p:txBody>
          <a:bodyPr anchor="t">
            <a:normAutofit/>
          </a:bodyPr>
          <a:lstStyle/>
          <a:p>
            <a:r>
              <a:rPr lang="en-US" sz="2800" dirty="0"/>
              <a:t>Contemporary Cultural Challenges and Opportunities</a:t>
            </a:r>
          </a:p>
        </p:txBody>
      </p:sp>
      <p:sp>
        <p:nvSpPr>
          <p:cNvPr id="4" name="Content Placeholder 3">
            <a:extLst>
              <a:ext uri="{FF2B5EF4-FFF2-40B4-BE49-F238E27FC236}">
                <a16:creationId xmlns:a16="http://schemas.microsoft.com/office/drawing/2014/main" id="{C4CD4451-E608-FF21-393F-D4230234E41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3393" y="1455738"/>
            <a:ext cx="7343565" cy="4099242"/>
          </a:xfrm>
        </p:spPr>
        <p:txBody>
          <a:bodyPr>
            <a:noAutofit/>
          </a:bodyPr>
          <a:lstStyle/>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Balancing Tradition and Change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British culture struggles to preserve traditional values amid </a:t>
            </a:r>
            <a:r>
              <a:rPr lang="en-US" sz="1800" dirty="0" err="1">
                <a:latin typeface="Calibri" panose="020F0502020204030204" pitchFamily="34" charset="0"/>
                <a:cs typeface="Calibri" panose="020F0502020204030204" pitchFamily="34" charset="0"/>
              </a:rPr>
              <a:t>globalisation</a:t>
            </a:r>
            <a:r>
              <a:rPr lang="en-US" sz="1800" dirty="0">
                <a:latin typeface="Calibri" panose="020F0502020204030204" pitchFamily="34" charset="0"/>
                <a:cs typeface="Calibri" panose="020F0502020204030204" pitchFamily="34" charset="0"/>
              </a:rPr>
              <a:t> and rapid societal changes.</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Social Inequality and Political </a:t>
            </a:r>
            <a:r>
              <a:rPr lang="en-US" sz="1800" b="1" dirty="0" err="1">
                <a:latin typeface="Calibri" panose="020F0502020204030204" pitchFamily="34" charset="0"/>
                <a:cs typeface="Calibri" panose="020F0502020204030204" pitchFamily="34" charset="0"/>
              </a:rPr>
              <a:t>Polarisation</a:t>
            </a:r>
            <a:endParaRPr lang="en-US" sz="1800" b="1" dirty="0">
              <a:latin typeface="Calibri" panose="020F0502020204030204" pitchFamily="34" charset="0"/>
              <a:cs typeface="Calibri" panose="020F0502020204030204" pitchFamily="34" charset="0"/>
            </a:endParaRP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Social divisions and political </a:t>
            </a:r>
            <a:r>
              <a:rPr lang="en-US" sz="1800" dirty="0" err="1">
                <a:latin typeface="Calibri" panose="020F0502020204030204" pitchFamily="34" charset="0"/>
                <a:cs typeface="Calibri" panose="020F0502020204030204" pitchFamily="34" charset="0"/>
              </a:rPr>
              <a:t>polarisation</a:t>
            </a:r>
            <a:r>
              <a:rPr lang="en-US" sz="1800" dirty="0">
                <a:latin typeface="Calibri" panose="020F0502020204030204" pitchFamily="34" charset="0"/>
                <a:cs typeface="Calibri" panose="020F0502020204030204" pitchFamily="34" charset="0"/>
              </a:rPr>
              <a:t> affect cultural expression and equitable access to culture.</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Digital Transformation in Culture</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Digital platforms </a:t>
            </a:r>
            <a:r>
              <a:rPr lang="en-US" sz="1800" dirty="0" err="1">
                <a:latin typeface="Calibri" panose="020F0502020204030204" pitchFamily="34" charset="0"/>
                <a:cs typeface="Calibri" panose="020F0502020204030204" pitchFamily="34" charset="0"/>
              </a:rPr>
              <a:t>democratise</a:t>
            </a:r>
            <a:r>
              <a:rPr lang="en-US" sz="1800" dirty="0">
                <a:latin typeface="Calibri" panose="020F0502020204030204" pitchFamily="34" charset="0"/>
                <a:cs typeface="Calibri" panose="020F0502020204030204" pitchFamily="34" charset="0"/>
              </a:rPr>
              <a:t> cultural production, enabling innovative storytelling and wider engagement.</a:t>
            </a:r>
          </a:p>
          <a:p>
            <a:pPr marL="0" indent="0">
              <a:lnSpc>
                <a:spcPct val="90000"/>
              </a:lnSpc>
              <a:spcBef>
                <a:spcPts val="2500"/>
              </a:spcBef>
              <a:spcAft>
                <a:spcPts val="600"/>
              </a:spcAft>
              <a:buFont typeface="Arial" panose="020B0604020202020204" pitchFamily="34" charset="0"/>
              <a:buNone/>
            </a:pPr>
            <a:r>
              <a:rPr lang="en-US" sz="1800" b="1" dirty="0">
                <a:latin typeface="Calibri" panose="020F0502020204030204" pitchFamily="34" charset="0"/>
                <a:cs typeface="Calibri" panose="020F0502020204030204" pitchFamily="34" charset="0"/>
              </a:rPr>
              <a:t>Inclusion and Representation</a:t>
            </a:r>
          </a:p>
          <a:p>
            <a:pPr marL="0" lvl="1" indent="0">
              <a:lnSpc>
                <a:spcPct val="90000"/>
              </a:lnSpc>
              <a:spcAft>
                <a:spcPts val="600"/>
              </a:spcAft>
              <a:buFont typeface="Arial" panose="020B0604020202020204" pitchFamily="34" charset="0"/>
              <a:buNone/>
            </a:pPr>
            <a:r>
              <a:rPr lang="en-US" sz="1800" dirty="0">
                <a:latin typeface="Calibri" panose="020F0502020204030204" pitchFamily="34" charset="0"/>
                <a:cs typeface="Calibri" panose="020F0502020204030204" pitchFamily="34" charset="0"/>
              </a:rPr>
              <a:t>Efforts promoting diversity reshape cultural narratives and broaden public discourse in the UK.</a:t>
            </a:r>
          </a:p>
        </p:txBody>
      </p:sp>
      <p:pic>
        <p:nvPicPr>
          <p:cNvPr id="5" name="Content Placeholder 4" descr="A grungy Union Jack postage stamp isolated on white.">
            <a:extLst>
              <a:ext uri="{FF2B5EF4-FFF2-40B4-BE49-F238E27FC236}">
                <a16:creationId xmlns:a16="http://schemas.microsoft.com/office/drawing/2014/main" id="{4FAD6B25-15C7-49BA-9D1F-2EE6C39819F0}"/>
              </a:ext>
            </a:extLst>
          </p:cNvPr>
          <p:cNvPicPr>
            <a:picLocks noGrp="1" noChangeAspect="1"/>
          </p:cNvPicPr>
          <p:nvPr>
            <p:ph type="pic" sz="quarter" idx="13"/>
          </p:nvPr>
        </p:nvPicPr>
        <p:blipFill>
          <a:blip r:embed="rId3"/>
          <a:srcRect l="28009" r="27898"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22614509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A7ED85-B808-434C-86A4-C74008DE35E7}">
  <ds:schemaRefs>
    <ds:schemaRef ds:uri="http://schemas.openxmlformats.org/package/2006/metadata/core-properties"/>
    <ds:schemaRef ds:uri="http://www.w3.org/XML/1998/namespace"/>
    <ds:schemaRef ds:uri="http://schemas.microsoft.com/office/2006/documentManagement/types"/>
    <ds:schemaRef ds:uri="16c05727-aa75-4e4a-9b5f-8a80a1165891"/>
    <ds:schemaRef ds:uri="http://purl.org/dc/dcmitype/"/>
    <ds:schemaRef ds:uri="http://purl.org/dc/elements/1.1/"/>
    <ds:schemaRef ds:uri="http://schemas.microsoft.com/sharepoint/v3"/>
    <ds:schemaRef ds:uri="http://schemas.microsoft.com/office/infopath/2007/PartnerControls"/>
    <ds:schemaRef ds:uri="230e9df3-be65-4c73-a93b-d1236ebd677e"/>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3BE2FE14-95C5-45FF-BC75-86BFB7608EA8}">
  <ds:schemaRefs>
    <ds:schemaRef ds:uri="http://schemas.microsoft.com/sharepoint/v3/contenttype/forms"/>
  </ds:schemaRefs>
</ds:datastoreItem>
</file>

<file path=customXml/itemProps3.xml><?xml version="1.0" encoding="utf-8"?>
<ds:datastoreItem xmlns:ds="http://schemas.openxmlformats.org/officeDocument/2006/customXml" ds:itemID="{0E515430-86DB-4B6B-974D-1452A397A4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57</TotalTime>
  <Words>1975</Words>
  <Application>Microsoft Office PowerPoint</Application>
  <PresentationFormat>Widescreen</PresentationFormat>
  <Paragraphs>292</Paragraphs>
  <Slides>45</Slides>
  <Notes>45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Aptos</vt:lpstr>
      <vt:lpstr>Arial</vt:lpstr>
      <vt:lpstr>Calibri</vt:lpstr>
      <vt:lpstr>Selawik</vt:lpstr>
      <vt:lpstr>Playful doodles</vt:lpstr>
      <vt:lpstr>Basic Principles of Neurodiversity</vt:lpstr>
      <vt:lpstr>Understanding Neurodiversity</vt:lpstr>
      <vt:lpstr>Definition of Neurodiversity</vt:lpstr>
      <vt:lpstr>Key Concepts</vt:lpstr>
      <vt:lpstr>Neurodivergent Conditions and Perspectives</vt:lpstr>
      <vt:lpstr>Common Neurodivergent Conditions</vt:lpstr>
      <vt:lpstr>Strengths-Based Perspective</vt:lpstr>
      <vt:lpstr>Promoting Inclusion and Awareness</vt:lpstr>
      <vt:lpstr>Inclusive Practices</vt:lpstr>
      <vt:lpstr>Basic Principles of Mental Health in the UK</vt:lpstr>
      <vt:lpstr>Understanding Mental Health</vt:lpstr>
      <vt:lpstr>Introduction to Mental Health</vt:lpstr>
      <vt:lpstr>Mental Health Conditions</vt:lpstr>
      <vt:lpstr>Common Mental Health Conditions</vt:lpstr>
      <vt:lpstr>Principles of Mental Health Support</vt:lpstr>
      <vt:lpstr>Core Principles for Supporting Mental Health</vt:lpstr>
      <vt:lpstr>Mental Health Services and Frameworks</vt:lpstr>
      <vt:lpstr>NHS Frameworks and Services</vt:lpstr>
      <vt:lpstr>Education and Awareness</vt:lpstr>
      <vt:lpstr>Education and Awareness Initiatives</vt:lpstr>
      <vt:lpstr>Support Systems and Resources</vt:lpstr>
      <vt:lpstr>Resources and Support Systems</vt:lpstr>
      <vt:lpstr>Basic Principles of Community in the UK</vt:lpstr>
      <vt:lpstr>Understanding Community</vt:lpstr>
      <vt:lpstr>Introduction to the Concept of Community</vt:lpstr>
      <vt:lpstr>Core British Values</vt:lpstr>
      <vt:lpstr>Fundamental Values of British Society</vt:lpstr>
      <vt:lpstr>Community Engagement</vt:lpstr>
      <vt:lpstr>Principles of Community Engagement</vt:lpstr>
      <vt:lpstr>Community Strength and Cohesion</vt:lpstr>
      <vt:lpstr>Building Social Cohesion in the UK</vt:lpstr>
      <vt:lpstr>Government and Local Support</vt:lpstr>
      <vt:lpstr>Community-Led Initiatives and Housing</vt:lpstr>
      <vt:lpstr>Challenges and Opportunities</vt:lpstr>
      <vt:lpstr>Navigating Community Development in the UK</vt:lpstr>
      <vt:lpstr>Basic Principles of Culture in the UK</vt:lpstr>
      <vt:lpstr>Understanding Culture</vt:lpstr>
      <vt:lpstr>Historical Influences on British Culture</vt:lpstr>
      <vt:lpstr>Core Values and Traditions</vt:lpstr>
      <vt:lpstr>Core British Values and Traditions</vt:lpstr>
      <vt:lpstr>Diversity and Inclusion</vt:lpstr>
      <vt:lpstr>Multiculturalism and Diversity</vt:lpstr>
      <vt:lpstr>Cultural Institutions and Practices</vt:lpstr>
      <vt:lpstr>Contemporary Perspectives</vt:lpstr>
      <vt:lpstr>Contemporary Cultural Challenges and Opportunities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Hutchings</dc:creator>
  <cp:lastModifiedBy>Paul Hutchings</cp:lastModifiedBy>
  <cp:revision>6</cp:revision>
  <dcterms:created xsi:type="dcterms:W3CDTF">2025-08-11T01:29:01Z</dcterms:created>
  <dcterms:modified xsi:type="dcterms:W3CDTF">2025-09-22T17:27:24Z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