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56"/>
  </p:notesMasterIdLst>
  <p:handoutMasterIdLst>
    <p:handoutMasterId r:id="rId57"/>
  </p:handoutMasterIdLst>
  <p:sldIdLst>
    <p:sldId id="256" r:id="rId4"/>
    <p:sldId id="257" r:id="rId5"/>
    <p:sldId id="324" r:id="rId6"/>
    <p:sldId id="311" r:id="rId7"/>
    <p:sldId id="312" r:id="rId8"/>
    <p:sldId id="313" r:id="rId9"/>
    <p:sldId id="316" r:id="rId10"/>
    <p:sldId id="296" r:id="rId11"/>
    <p:sldId id="297" r:id="rId12"/>
    <p:sldId id="298" r:id="rId13"/>
    <p:sldId id="299" r:id="rId14"/>
    <p:sldId id="300" r:id="rId15"/>
    <p:sldId id="303" r:id="rId16"/>
    <p:sldId id="317" r:id="rId17"/>
    <p:sldId id="318" r:id="rId18"/>
    <p:sldId id="310" r:id="rId19"/>
    <p:sldId id="302" r:id="rId20"/>
    <p:sldId id="301" r:id="rId21"/>
    <p:sldId id="304" r:id="rId22"/>
    <p:sldId id="307" r:id="rId23"/>
    <p:sldId id="305" r:id="rId24"/>
    <p:sldId id="309" r:id="rId25"/>
    <p:sldId id="319" r:id="rId26"/>
    <p:sldId id="320" r:id="rId27"/>
    <p:sldId id="325" r:id="rId28"/>
    <p:sldId id="326" r:id="rId29"/>
    <p:sldId id="327" r:id="rId30"/>
    <p:sldId id="328" r:id="rId31"/>
    <p:sldId id="329" r:id="rId32"/>
    <p:sldId id="330" r:id="rId33"/>
    <p:sldId id="331" r:id="rId34"/>
    <p:sldId id="321" r:id="rId35"/>
    <p:sldId id="322" r:id="rId36"/>
    <p:sldId id="332" r:id="rId37"/>
    <p:sldId id="333" r:id="rId38"/>
    <p:sldId id="334" r:id="rId39"/>
    <p:sldId id="335" r:id="rId40"/>
    <p:sldId id="336" r:id="rId41"/>
    <p:sldId id="337" r:id="rId42"/>
    <p:sldId id="338" r:id="rId43"/>
    <p:sldId id="339" r:id="rId44"/>
    <p:sldId id="340" r:id="rId45"/>
    <p:sldId id="341" r:id="rId46"/>
    <p:sldId id="306" r:id="rId47"/>
    <p:sldId id="308" r:id="rId48"/>
    <p:sldId id="295" r:id="rId49"/>
    <p:sldId id="342" r:id="rId50"/>
    <p:sldId id="343" r:id="rId51"/>
    <p:sldId id="323" r:id="rId52"/>
    <p:sldId id="344" r:id="rId53"/>
    <p:sldId id="345" r:id="rId54"/>
    <p:sldId id="346" r:id="rId5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343094-7ECF-4D63-A4DC-B5B8773A38EE}" v="19" dt="2024-07-01T09:06:06.1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08" autoAdjust="0"/>
  </p:normalViewPr>
  <p:slideViewPr>
    <p:cSldViewPr>
      <p:cViewPr varScale="1">
        <p:scale>
          <a:sx n="99" d="100"/>
          <a:sy n="99" d="100"/>
        </p:scale>
        <p:origin x="194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microsoft.com/office/2015/10/relationships/revisionInfo" Target="revisionInfo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commentAuthors" Target="commentAuthors.xml"/><Relationship Id="rId5" Type="http://schemas.openxmlformats.org/officeDocument/2006/relationships/slide" Target="slides/slide2.xml"/><Relationship Id="rId61" Type="http://schemas.openxmlformats.org/officeDocument/2006/relationships/theme" Target="theme/theme1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presProps" Target="pres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2672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1895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615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162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5683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733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4774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8543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5908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the validation check is not an efficient code?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6316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first IF statement checks if the entered mark is less than 0 or greater than 100. If true, it displays "Invalid mark" and the program ends there without proceeding to check for grades.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0887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iteration of the loop until it terminates after displaying "Hello" five times.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966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Set total = 0</a:t>
            </a:r>
            <a:r>
              <a:rPr lang="en-GB" dirty="0"/>
              <a:t>: Initializes a variable to store the sum of the entered numbers.</a:t>
            </a:r>
          </a:p>
          <a:p>
            <a:r>
              <a:rPr lang="en-GB" b="1" dirty="0"/>
              <a:t>Set count = 5</a:t>
            </a:r>
            <a:r>
              <a:rPr lang="en-GB" dirty="0"/>
              <a:t>: Specifies the number of numbers to be entered.</a:t>
            </a:r>
          </a:p>
          <a:p>
            <a:r>
              <a:rPr lang="en-GB" b="1" dirty="0"/>
              <a:t>Set </a:t>
            </a:r>
            <a:r>
              <a:rPr lang="en-GB" b="1" dirty="0" err="1"/>
              <a:t>i</a:t>
            </a:r>
            <a:r>
              <a:rPr lang="en-GB" b="1" dirty="0"/>
              <a:t> = 0</a:t>
            </a:r>
            <a:r>
              <a:rPr lang="en-GB" dirty="0"/>
              <a:t>: Initializes a counter </a:t>
            </a:r>
            <a:r>
              <a:rPr lang="en-GB" dirty="0" err="1"/>
              <a:t>i</a:t>
            </a:r>
            <a:r>
              <a:rPr lang="en-GB" dirty="0"/>
              <a:t> to keep track of the number of inputs.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50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Set total = 0</a:t>
            </a:r>
            <a:r>
              <a:rPr lang="en-GB" dirty="0"/>
              <a:t>: Initializes a variable to store the sum of the entered numbers.</a:t>
            </a:r>
          </a:p>
          <a:p>
            <a:r>
              <a:rPr lang="en-GB" b="1" dirty="0"/>
              <a:t>Set count = 5</a:t>
            </a:r>
            <a:r>
              <a:rPr lang="en-GB" dirty="0"/>
              <a:t>: Specifies the number of numbers to be entered.</a:t>
            </a:r>
          </a:p>
          <a:p>
            <a:r>
              <a:rPr lang="en-GB" b="1" dirty="0"/>
              <a:t>Set </a:t>
            </a:r>
            <a:r>
              <a:rPr lang="en-GB" b="1" dirty="0" err="1"/>
              <a:t>i</a:t>
            </a:r>
            <a:r>
              <a:rPr lang="en-GB" b="1" dirty="0"/>
              <a:t> = 0</a:t>
            </a:r>
            <a:r>
              <a:rPr lang="en-GB" dirty="0"/>
              <a:t>: Initializes a counter </a:t>
            </a:r>
            <a:r>
              <a:rPr lang="en-GB" dirty="0" err="1"/>
              <a:t>i</a:t>
            </a:r>
            <a:r>
              <a:rPr lang="en-GB" dirty="0"/>
              <a:t> to keep track of the number of inputs.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0301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647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C2B970-D66A-150A-8A96-F5E2A4CE7D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EFB5FA-CBA0-5CF5-6984-8423A8866D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01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31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17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772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321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79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42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067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475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856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49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7/2/2024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38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mp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e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1100" y="3573016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Flowcharts and Control 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820416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4: Analysing and Solving Problems (ASP)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Date:</a:t>
            </a:r>
          </a:p>
          <a:p>
            <a:r>
              <a:rPr lang="en-US"/>
              <a:t>14-Oct-2020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far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Algorithm</a:t>
            </a:r>
          </a:p>
          <a:p>
            <a:r>
              <a:rPr lang="en-GB" dirty="0"/>
              <a:t>Flowchart</a:t>
            </a:r>
          </a:p>
          <a:p>
            <a:r>
              <a:rPr lang="en-GB" dirty="0"/>
              <a:t>Pseudocode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  <a:p>
            <a:r>
              <a:rPr lang="en-GB" dirty="0"/>
              <a:t>Flowcharts</a:t>
            </a:r>
          </a:p>
          <a:p>
            <a:r>
              <a:rPr lang="en-GB" dirty="0"/>
              <a:t>Control Structures</a:t>
            </a:r>
          </a:p>
          <a:p>
            <a:r>
              <a:rPr lang="en-GB" dirty="0"/>
              <a:t>Using Trace Tables</a:t>
            </a:r>
          </a:p>
        </p:txBody>
      </p:sp>
    </p:spTree>
    <p:extLst>
      <p:ext uri="{BB962C8B-B14F-4D97-AF65-F5344CB8AC3E}">
        <p14:creationId xmlns:p14="http://schemas.microsoft.com/office/powerpoint/2010/main" val="1367368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7638"/>
            <a:ext cx="8153400" cy="396044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400" dirty="0"/>
              <a:t>Here is the pseudocode to the Bank Deposit problem:</a:t>
            </a:r>
          </a:p>
          <a:p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accountNumber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newBalance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323450" y="3024896"/>
            <a:ext cx="2820550" cy="263149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500" dirty="0"/>
              <a:t>What is your account number?</a:t>
            </a:r>
          </a:p>
          <a:p>
            <a:r>
              <a:rPr lang="en-GB" sz="1500" b="1" dirty="0"/>
              <a:t>123456 [Enter]</a:t>
            </a:r>
            <a:endParaRPr lang="en-GB" sz="1500" dirty="0"/>
          </a:p>
          <a:p>
            <a:r>
              <a:rPr lang="en-GB" sz="1500" dirty="0"/>
              <a:t>Your current balance is:</a:t>
            </a:r>
          </a:p>
          <a:p>
            <a:r>
              <a:rPr lang="en-GB" sz="1500" dirty="0"/>
              <a:t>50.00</a:t>
            </a:r>
          </a:p>
          <a:p>
            <a:r>
              <a:rPr lang="en-GB" sz="1500" dirty="0"/>
              <a:t>How much would you like to deposit?</a:t>
            </a:r>
          </a:p>
          <a:p>
            <a:r>
              <a:rPr lang="en-GB" sz="1500" b="1" dirty="0"/>
              <a:t>20.00 [Enter]</a:t>
            </a:r>
            <a:endParaRPr lang="en-GB" sz="1500" dirty="0"/>
          </a:p>
          <a:p>
            <a:r>
              <a:rPr lang="en-GB" sz="1500" dirty="0"/>
              <a:t>You paid in:</a:t>
            </a:r>
          </a:p>
          <a:p>
            <a:r>
              <a:rPr lang="en-GB" sz="1500" dirty="0"/>
              <a:t>20.00</a:t>
            </a:r>
          </a:p>
          <a:p>
            <a:r>
              <a:rPr lang="en-GB" sz="1500" dirty="0"/>
              <a:t>Your new balance is:</a:t>
            </a:r>
          </a:p>
          <a:p>
            <a:r>
              <a:rPr lang="en-GB" sz="1500" dirty="0"/>
              <a:t>70.00</a:t>
            </a:r>
          </a:p>
        </p:txBody>
      </p:sp>
    </p:spTree>
    <p:extLst>
      <p:ext uri="{BB962C8B-B14F-4D97-AF65-F5344CB8AC3E}">
        <p14:creationId xmlns:p14="http://schemas.microsoft.com/office/powerpoint/2010/main" val="45943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326895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You can </a:t>
            </a:r>
            <a:r>
              <a:rPr lang="en-GB" b="1" dirty="0"/>
              <a:t>combine</a:t>
            </a:r>
            <a:r>
              <a:rPr lang="en-GB" dirty="0"/>
              <a:t> a message string and a variable value </a:t>
            </a:r>
            <a:r>
              <a:rPr lang="en-GB" b="1" dirty="0"/>
              <a:t>on one line</a:t>
            </a:r>
            <a:r>
              <a:rPr lang="en-GB" dirty="0"/>
              <a:t> in pseudocode.</a:t>
            </a:r>
          </a:p>
          <a:p>
            <a:pPr lvl="1"/>
            <a:r>
              <a:rPr lang="en-GB" dirty="0"/>
              <a:t>As long as </a:t>
            </a:r>
            <a:r>
              <a:rPr lang="en-GB" b="1" dirty="0"/>
              <a:t>both lines</a:t>
            </a:r>
            <a:r>
              <a:rPr lang="en-GB" dirty="0"/>
              <a:t> are for output i.e. Display …</a:t>
            </a:r>
          </a:p>
          <a:p>
            <a:r>
              <a:rPr lang="en-GB" dirty="0"/>
              <a:t>For example, for the following pseudocode: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r>
              <a:rPr lang="en-GB" dirty="0"/>
              <a:t>Lines 3 and 4 can be combined by separating the strings with a comma as follows:</a:t>
            </a:r>
          </a:p>
          <a:p>
            <a:pPr marL="1143000" lvl="2" indent="-45720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/>
              <a:t>”, </a:t>
            </a:r>
            <a:r>
              <a:rPr lang="en-GB" dirty="0" err="1"/>
              <a:t>depositAmount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1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accountNumber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customerBalance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depositAmount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newBalance</a:t>
            </a:r>
            <a:endParaRPr lang="en-GB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984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28083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…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current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customerBalance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Input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Set </a:t>
            </a:r>
            <a:r>
              <a:rPr lang="en-GB" sz="1800" dirty="0" err="1"/>
              <a:t>newBalance</a:t>
            </a:r>
            <a:r>
              <a:rPr lang="en-GB" sz="1800" dirty="0"/>
              <a:t> = </a:t>
            </a:r>
            <a:r>
              <a:rPr lang="en-GB" sz="1800" dirty="0" err="1"/>
              <a:t>customerBalance</a:t>
            </a:r>
            <a:r>
              <a:rPr lang="en-GB" sz="1800" dirty="0"/>
              <a:t> +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 paid in: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depositAmount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new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newBalance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483768" y="3933056"/>
            <a:ext cx="6408712" cy="181588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What is your account number?</a:t>
            </a:r>
          </a:p>
          <a:p>
            <a:r>
              <a:rPr lang="en-GB" sz="1600" b="1" dirty="0"/>
              <a:t>123456 [Enter]</a:t>
            </a:r>
            <a:endParaRPr lang="en-GB" sz="1600" dirty="0"/>
          </a:p>
          <a:p>
            <a:r>
              <a:rPr lang="en-GB" sz="1600" dirty="0"/>
              <a:t>Your current balance is: 50.00</a:t>
            </a:r>
          </a:p>
          <a:p>
            <a:r>
              <a:rPr lang="en-GB" sz="1600" dirty="0"/>
              <a:t>How much would you like to deposit?</a:t>
            </a:r>
          </a:p>
          <a:p>
            <a:r>
              <a:rPr lang="en-GB" sz="1600" b="1" dirty="0"/>
              <a:t>20.00 [Enter]</a:t>
            </a:r>
            <a:endParaRPr lang="en-GB" sz="1600" dirty="0"/>
          </a:p>
          <a:p>
            <a:r>
              <a:rPr lang="en-GB" sz="1600" dirty="0"/>
              <a:t>You paid in: 20.00</a:t>
            </a:r>
          </a:p>
          <a:p>
            <a:r>
              <a:rPr lang="en-GB" sz="1600" dirty="0"/>
              <a:t>Your new balance is: 70.00</a:t>
            </a:r>
          </a:p>
        </p:txBody>
      </p:sp>
    </p:spTree>
    <p:extLst>
      <p:ext uri="{BB962C8B-B14F-4D97-AF65-F5344CB8AC3E}">
        <p14:creationId xmlns:p14="http://schemas.microsoft.com/office/powerpoint/2010/main" val="631647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 diagram that visually shows the steps to take in a computer problem solution.</a:t>
            </a:r>
          </a:p>
          <a:p>
            <a:r>
              <a:rPr lang="en-GB" dirty="0"/>
              <a:t>It is an alternative method of showing the logical flow of steps for a solution.</a:t>
            </a:r>
          </a:p>
          <a:p>
            <a:r>
              <a:rPr lang="en-GB" dirty="0"/>
              <a:t>It uses connected symbols to show the sequence of steps, any repetition and alternative steps.</a:t>
            </a:r>
          </a:p>
          <a:p>
            <a:r>
              <a:rPr lang="en-GB" dirty="0"/>
              <a:t>Some people find flowcharts easier than writing pseudocode for algorithms.</a:t>
            </a:r>
          </a:p>
          <a:p>
            <a:r>
              <a:rPr lang="en-GB" dirty="0"/>
              <a:t>And many use a combination of both.</a:t>
            </a:r>
          </a:p>
        </p:txBody>
      </p:sp>
    </p:spTree>
    <p:extLst>
      <p:ext uri="{BB962C8B-B14F-4D97-AF65-F5344CB8AC3E}">
        <p14:creationId xmlns:p14="http://schemas.microsoft.com/office/powerpoint/2010/main" val="138234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472"/>
            <a:ext cx="8229600" cy="778098"/>
          </a:xfrm>
        </p:spPr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3357524"/>
              </p:ext>
            </p:extLst>
          </p:nvPr>
        </p:nvGraphicFramePr>
        <p:xfrm>
          <a:off x="251520" y="1124744"/>
          <a:ext cx="8784977" cy="486988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938338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1446038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  <a:gridCol w="5400601">
                  <a:extLst>
                    <a:ext uri="{9D8B030D-6E8A-4147-A177-3AD203B41FA5}">
                      <a16:colId xmlns:a16="http://schemas.microsoft.com/office/drawing/2014/main" val="2410236997"/>
                    </a:ext>
                  </a:extLst>
                </a:gridCol>
              </a:tblGrid>
              <a:tr h="338609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Terminator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Input/output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Connector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An entry to,</a:t>
                      </a:r>
                      <a:r>
                        <a:rPr lang="en-GB" sz="1600" baseline="0" dirty="0"/>
                        <a:t> or from a particular step.</a:t>
                      </a:r>
                    </a:p>
                    <a:p>
                      <a:r>
                        <a:rPr lang="en-GB" sz="1600" baseline="0" dirty="0"/>
                        <a:t>Commonly used if the flowchart cannot fit on one page.</a:t>
                      </a:r>
                      <a:endParaRPr lang="en-GB" sz="1600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/>
          <p:cNvSpPr/>
          <p:nvPr/>
        </p:nvSpPr>
        <p:spPr>
          <a:xfrm>
            <a:off x="765920" y="1767450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ata 5"/>
          <p:cNvSpPr/>
          <p:nvPr/>
        </p:nvSpPr>
        <p:spPr>
          <a:xfrm>
            <a:off x="657908" y="2698188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657908" y="3511236"/>
            <a:ext cx="1296144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Decision 7"/>
          <p:cNvSpPr/>
          <p:nvPr/>
        </p:nvSpPr>
        <p:spPr>
          <a:xfrm>
            <a:off x="657908" y="4371160"/>
            <a:ext cx="1296144" cy="648072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1125960" y="5335968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43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look at creating flowcharts for the pseudocode examples and exercises from the last lecture.</a:t>
            </a:r>
          </a:p>
        </p:txBody>
      </p:sp>
    </p:spTree>
    <p:extLst>
      <p:ext uri="{BB962C8B-B14F-4D97-AF65-F5344CB8AC3E}">
        <p14:creationId xmlns:p14="http://schemas.microsoft.com/office/powerpoint/2010/main" val="725219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70375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980728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47864" y="4725768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24966" y="1213375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Walkthrough Demonstration</a:t>
            </a:r>
          </a:p>
        </p:txBody>
      </p:sp>
    </p:spTree>
    <p:extLst>
      <p:ext uri="{BB962C8B-B14F-4D97-AF65-F5344CB8AC3E}">
        <p14:creationId xmlns:p14="http://schemas.microsoft.com/office/powerpoint/2010/main" val="1578027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5800" y="1268760"/>
            <a:ext cx="7772400" cy="1362075"/>
          </a:xfrm>
        </p:spPr>
        <p:txBody>
          <a:bodyPr/>
          <a:lstStyle/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41776173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common practice to compare things in computing.</a:t>
            </a:r>
          </a:p>
          <a:p>
            <a:r>
              <a:rPr lang="en-GB" dirty="0"/>
              <a:t>Comparison operators enable us to do that, they return a True or False value.</a:t>
            </a:r>
          </a:p>
          <a:p>
            <a:r>
              <a:rPr lang="en-GB" dirty="0"/>
              <a:t>Enable logic in the computer</a:t>
            </a:r>
          </a:p>
        </p:txBody>
      </p:sp>
    </p:spTree>
    <p:extLst>
      <p:ext uri="{BB962C8B-B14F-4D97-AF65-F5344CB8AC3E}">
        <p14:creationId xmlns:p14="http://schemas.microsoft.com/office/powerpoint/2010/main" val="3561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442825"/>
              </p:ext>
            </p:extLst>
          </p:nvPr>
        </p:nvGraphicFramePr>
        <p:xfrm>
          <a:off x="457200" y="1268760"/>
          <a:ext cx="8229599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34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6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689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two values are the same</a:t>
                      </a:r>
                    </a:p>
                    <a:p>
                      <a:r>
                        <a:rPr lang="en-GB" dirty="0"/>
                        <a:t>5 = 5 is True,  4</a:t>
                      </a:r>
                      <a:r>
                        <a:rPr lang="en-GB" baseline="0" dirty="0"/>
                        <a:t> = 5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value on the right. 4 &gt; 5 = True, 5 &gt; 4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value on the right. 4 &lt; 5 = True, 5 &lt; 4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or equal to value on the right.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 or equal</a:t>
                      </a:r>
                      <a:r>
                        <a:rPr lang="en-GB" baseline="0" dirty="0"/>
                        <a:t> to</a:t>
                      </a:r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or the same as the value on the right.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&lt;&gt;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 to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the two</a:t>
                      </a:r>
                      <a:r>
                        <a:rPr lang="en-GB" baseline="0" dirty="0"/>
                        <a:t> values are not the same.</a:t>
                      </a:r>
                    </a:p>
                    <a:p>
                      <a:r>
                        <a:rPr lang="en-GB" baseline="0" dirty="0"/>
                        <a:t>5 &lt;&gt; 4 is True, 5 &lt;&gt; 5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2363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What if we wanted to make the following changes to the simple algorithms we have been writing:</a:t>
            </a:r>
          </a:p>
          <a:p>
            <a:pPr lvl="1"/>
            <a:r>
              <a:rPr lang="en-GB" dirty="0"/>
              <a:t>In the Student Credits problem, if student has a enough credits display a congratulations message, otherwise display credits left</a:t>
            </a:r>
          </a:p>
          <a:p>
            <a:pPr lvl="1"/>
            <a:r>
              <a:rPr lang="en-GB" dirty="0"/>
              <a:t>The Shopping Basket Calculator: allow the user to enter any number of Item prices they want.</a:t>
            </a:r>
          </a:p>
          <a:p>
            <a:r>
              <a:rPr lang="en-GB" dirty="0"/>
              <a:t>We need control structures!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58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So far we have looked at simple solutions to problems.</a:t>
            </a:r>
          </a:p>
          <a:p>
            <a:r>
              <a:rPr lang="en-GB" dirty="0"/>
              <a:t>They start at a beginning and continue in a sequential order (one-step after the other).</a:t>
            </a:r>
          </a:p>
          <a:p>
            <a:r>
              <a:rPr lang="en-GB" dirty="0"/>
              <a:t>In computing, this is usually not enough to describe the steps of a solution.</a:t>
            </a:r>
          </a:p>
          <a:p>
            <a:r>
              <a:rPr lang="en-GB" dirty="0"/>
              <a:t>There are three main types of control when defining the order of steps in a computer solution:</a:t>
            </a:r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Selection</a:t>
            </a:r>
          </a:p>
          <a:p>
            <a:pPr lvl="1"/>
            <a:r>
              <a:rPr lang="en-GB" dirty="0"/>
              <a:t>Repetition</a:t>
            </a:r>
          </a:p>
        </p:txBody>
      </p:sp>
    </p:spTree>
    <p:extLst>
      <p:ext uri="{BB962C8B-B14F-4D97-AF65-F5344CB8AC3E}">
        <p14:creationId xmlns:p14="http://schemas.microsoft.com/office/powerpoint/2010/main" val="303828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1563"/>
          </a:xfrm>
        </p:spPr>
        <p:txBody>
          <a:bodyPr>
            <a:normAutofit fontScale="90000"/>
          </a:bodyPr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192" y="1081464"/>
            <a:ext cx="8568952" cy="1253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This is what we have been doing so far.</a:t>
            </a:r>
          </a:p>
          <a:p>
            <a:r>
              <a:rPr lang="en-GB" dirty="0"/>
              <a:t>Start at a beginning and execute steps one after the other in </a:t>
            </a:r>
            <a:r>
              <a:rPr lang="en-GB" b="1" dirty="0"/>
              <a:t>sequence</a:t>
            </a:r>
            <a:r>
              <a:rPr lang="en-GB" dirty="0"/>
              <a:t> (serial) order.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861584" y="2276872"/>
            <a:ext cx="1512168" cy="3600400"/>
            <a:chOff x="3933264" y="3212976"/>
            <a:chExt cx="1512168" cy="3600400"/>
          </a:xfrm>
        </p:grpSpPr>
        <p:sp>
          <p:nvSpPr>
            <p:cNvPr id="4" name="Flowchart: Process 3"/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5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endCxn id="6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6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endCxn id="4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1095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917"/>
            <a:ext cx="8229600" cy="1143000"/>
          </a:xfrm>
        </p:spPr>
        <p:txBody>
          <a:bodyPr/>
          <a:lstStyle/>
          <a:p>
            <a:r>
              <a:rPr lang="en-GB" dirty="0"/>
              <a:t>Selection (Decision)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548" y="1275053"/>
            <a:ext cx="8229600" cy="129884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Choose the statement (branch) to executive is selected based on a condition.</a:t>
            </a:r>
          </a:p>
          <a:p>
            <a:r>
              <a:rPr lang="en-GB" dirty="0"/>
              <a:t>The </a:t>
            </a:r>
            <a:r>
              <a:rPr lang="en-GB" b="1" dirty="0"/>
              <a:t>Selection</a:t>
            </a:r>
            <a:r>
              <a:rPr lang="en-GB" dirty="0"/>
              <a:t> statement is also called a </a:t>
            </a:r>
            <a:r>
              <a:rPr lang="en-GB" b="1" dirty="0"/>
              <a:t>Branch</a:t>
            </a:r>
            <a:r>
              <a:rPr lang="en-GB" dirty="0"/>
              <a:t> or </a:t>
            </a:r>
            <a:r>
              <a:rPr lang="en-GB" b="1" dirty="0"/>
              <a:t>Decision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809028" y="2520055"/>
            <a:ext cx="5760640" cy="3168352"/>
            <a:chOff x="1809028" y="3501008"/>
            <a:chExt cx="5760640" cy="3168352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180902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576946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8" name="Connector: Elbow 7"/>
            <p:cNvCxnSpPr>
              <a:stCxn id="4" idx="1"/>
              <a:endCxn id="5" idx="0"/>
            </p:cNvCxnSpPr>
            <p:nvPr/>
          </p:nvCxnSpPr>
          <p:spPr>
            <a:xfrm rot="10800000" flipV="1">
              <a:off x="270912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ctor: Elbow 14"/>
            <p:cNvCxnSpPr>
              <a:stCxn id="5" idx="2"/>
            </p:cNvCxnSpPr>
            <p:nvPr/>
          </p:nvCxnSpPr>
          <p:spPr>
            <a:xfrm rot="16200000" flipH="1">
              <a:off x="3511392" y="5219024"/>
              <a:ext cx="375694" cy="1980222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or: Elbow 18"/>
            <p:cNvCxnSpPr>
              <a:stCxn id="6" idx="2"/>
            </p:cNvCxnSpPr>
            <p:nvPr/>
          </p:nvCxnSpPr>
          <p:spPr>
            <a:xfrm rot="5400000">
              <a:off x="5491612" y="5219024"/>
              <a:ext cx="375692" cy="198022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4689348" y="6396980"/>
              <a:ext cx="0" cy="27238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812268" y="4149080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987724" y="4159647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cxnSp>
          <p:nvCxnSpPr>
            <p:cNvPr id="28" name="Straight Arrow Connector 27"/>
            <p:cNvCxnSpPr>
              <a:endCxn id="4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726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4260" y="-58249"/>
            <a:ext cx="925252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5" name="Flowchart: Terminator 4"/>
          <p:cNvSpPr/>
          <p:nvPr/>
        </p:nvSpPr>
        <p:spPr>
          <a:xfrm>
            <a:off x="2519771" y="1084751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ecision 5"/>
          <p:cNvSpPr/>
          <p:nvPr/>
        </p:nvSpPr>
        <p:spPr>
          <a:xfrm>
            <a:off x="2411759" y="2379601"/>
            <a:ext cx="1759288" cy="82042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it Raining?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2411759" y="3996353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Cinema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5436095" y="3996353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Beach</a:t>
            </a:r>
          </a:p>
        </p:txBody>
      </p:sp>
      <p:cxnSp>
        <p:nvCxnSpPr>
          <p:cNvPr id="10" name="Straight Arrow Connector 9"/>
          <p:cNvCxnSpPr>
            <a:stCxn id="5" idx="2"/>
            <a:endCxn id="6" idx="0"/>
          </p:cNvCxnSpPr>
          <p:nvPr/>
        </p:nvCxnSpPr>
        <p:spPr>
          <a:xfrm flipH="1">
            <a:off x="3291403" y="1412777"/>
            <a:ext cx="2455" cy="9668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3291403" y="3200028"/>
            <a:ext cx="0" cy="7963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stCxn id="6" idx="3"/>
            <a:endCxn id="8" idx="0"/>
          </p:cNvCxnSpPr>
          <p:nvPr/>
        </p:nvCxnSpPr>
        <p:spPr>
          <a:xfrm>
            <a:off x="4171047" y="2789815"/>
            <a:ext cx="2144692" cy="120653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/>
          <p:cNvSpPr/>
          <p:nvPr/>
        </p:nvSpPr>
        <p:spPr>
          <a:xfrm>
            <a:off x="3923927" y="5368652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Finish</a:t>
            </a:r>
          </a:p>
        </p:txBody>
      </p:sp>
      <p:cxnSp>
        <p:nvCxnSpPr>
          <p:cNvPr id="19" name="Connector: Elbow 18"/>
          <p:cNvCxnSpPr>
            <a:stCxn id="7" idx="2"/>
            <a:endCxn id="17" idx="0"/>
          </p:cNvCxnSpPr>
          <p:nvPr/>
        </p:nvCxnSpPr>
        <p:spPr>
          <a:xfrm rot="16200000" flipH="1">
            <a:off x="3564942" y="4235580"/>
            <a:ext cx="859532" cy="140661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/>
          <p:cNvCxnSpPr>
            <a:stCxn id="8" idx="2"/>
            <a:endCxn id="17" idx="0"/>
          </p:cNvCxnSpPr>
          <p:nvPr/>
        </p:nvCxnSpPr>
        <p:spPr>
          <a:xfrm rot="5400000">
            <a:off x="5077111" y="4130024"/>
            <a:ext cx="859532" cy="161772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424536" y="2390984"/>
            <a:ext cx="453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848272" y="3312835"/>
            <a:ext cx="495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063921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247"/>
            <a:ext cx="8229600" cy="1143000"/>
          </a:xfrm>
        </p:spPr>
        <p:txBody>
          <a:bodyPr/>
          <a:lstStyle/>
          <a:p>
            <a:r>
              <a:rPr lang="en-GB" dirty="0"/>
              <a:t>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534" y="1146885"/>
            <a:ext cx="8229600" cy="140969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can have multiple branches in a Selection control statement.</a:t>
            </a:r>
          </a:p>
          <a:p>
            <a:r>
              <a:rPr lang="en-GB" dirty="0"/>
              <a:t>For example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683568" y="2076143"/>
            <a:ext cx="8370977" cy="3600400"/>
            <a:chOff x="539552" y="3212976"/>
            <a:chExt cx="8370977" cy="3600400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Option = A, B or C?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539552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7110329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7" name="Connector: Elbow 6"/>
            <p:cNvCxnSpPr>
              <a:stCxn id="4" idx="1"/>
              <a:endCxn id="5" idx="0"/>
            </p:cNvCxnSpPr>
            <p:nvPr/>
          </p:nvCxnSpPr>
          <p:spPr>
            <a:xfrm rot="10800000" flipV="1">
              <a:off x="1439652" y="4460168"/>
              <a:ext cx="216957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nector: Elbow 7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224096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/>
            <p:cNvCxnSpPr>
              <a:stCxn id="5" idx="2"/>
            </p:cNvCxnSpPr>
            <p:nvPr/>
          </p:nvCxnSpPr>
          <p:spPr>
            <a:xfrm rot="16200000" flipH="1">
              <a:off x="2902481" y="4702474"/>
              <a:ext cx="324036" cy="3249695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6" idx="2"/>
            </p:cNvCxnSpPr>
            <p:nvPr/>
          </p:nvCxnSpPr>
          <p:spPr>
            <a:xfrm rot="5400000">
              <a:off x="6178986" y="4657897"/>
              <a:ext cx="324036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16" idx="2"/>
            </p:cNvCxnSpPr>
            <p:nvPr/>
          </p:nvCxnSpPr>
          <p:spPr>
            <a:xfrm>
              <a:off x="4689348" y="6165304"/>
              <a:ext cx="0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812268" y="4149080"/>
              <a:ext cx="3289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987724" y="4159647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sp>
          <p:nvSpPr>
            <p:cNvPr id="16" name="Flowchart: Process 15"/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21" name="Straight Arrow Connector 20"/>
            <p:cNvCxnSpPr>
              <a:stCxn id="4" idx="2"/>
              <a:endCxn id="16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4666576" y="514790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24" name="Straight Arrow Connector 23"/>
            <p:cNvCxnSpPr>
              <a:endCxn id="4" idx="0"/>
            </p:cNvCxnSpPr>
            <p:nvPr/>
          </p:nvCxnSpPr>
          <p:spPr>
            <a:xfrm>
              <a:off x="4689347" y="3212976"/>
              <a:ext cx="1" cy="6351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5597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 and 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know how to write pseudocode for Sequence statements.</a:t>
            </a:r>
          </a:p>
          <a:p>
            <a:r>
              <a:rPr lang="en-GB" dirty="0"/>
              <a:t>What about for Selection </a:t>
            </a:r>
            <a:r>
              <a:rPr lang="en-GB"/>
              <a:t>and Repetition?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073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87F72-4A75-B55F-9CA0-851E858DF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code -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352C6-7A22-6BD0-FD14-3CDC674CD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Scenario 1</a:t>
            </a:r>
          </a:p>
          <a:p>
            <a:pPr lvl="1"/>
            <a:r>
              <a:rPr lang="en-GB" dirty="0"/>
              <a:t>A system prompts for a number and the then display whether it is an odd or an even</a:t>
            </a:r>
          </a:p>
          <a:p>
            <a:pPr lvl="1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6457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84" y="1628800"/>
            <a:ext cx="8229600" cy="3917032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Display “Enter a number ?”</a:t>
            </a:r>
          </a:p>
          <a:p>
            <a:pPr marL="514350" indent="-514350">
              <a:buAutoNum type="arabicPeriod"/>
            </a:pPr>
            <a:r>
              <a:rPr lang="en-GB" dirty="0"/>
              <a:t>Input </a:t>
            </a:r>
            <a:r>
              <a:rPr lang="en-GB" dirty="0" err="1"/>
              <a:t>num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b="1" dirty="0"/>
              <a:t>IF</a:t>
            </a:r>
            <a:r>
              <a:rPr lang="en-GB" dirty="0"/>
              <a:t> (num%2) ==0 THEN</a:t>
            </a:r>
          </a:p>
          <a:p>
            <a:pPr marL="514350" indent="-514350">
              <a:buAutoNum type="arabicPeriod"/>
            </a:pPr>
            <a:r>
              <a:rPr lang="en-GB" dirty="0"/>
              <a:t>     Display “Even number”</a:t>
            </a:r>
          </a:p>
          <a:p>
            <a:pPr marL="514350" indent="-514350">
              <a:buAutoNum type="arabicPeriod"/>
            </a:pPr>
            <a:r>
              <a:rPr lang="en-GB" b="1" dirty="0"/>
              <a:t>ELSE</a:t>
            </a:r>
          </a:p>
          <a:p>
            <a:pPr marL="514350" indent="-514350">
              <a:buAutoNum type="arabicPeriod"/>
            </a:pPr>
            <a:r>
              <a:rPr lang="en-GB" dirty="0"/>
              <a:t>      Display “Odd number”</a:t>
            </a:r>
          </a:p>
          <a:p>
            <a:pPr marL="514350" indent="-514350">
              <a:buAutoNum type="arabicPeriod"/>
            </a:pPr>
            <a:r>
              <a:rPr lang="en-GB" b="1" dirty="0"/>
              <a:t>END IF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C1108F-8DA1-EBB1-261A-D45EA74CB9C5}"/>
              </a:ext>
            </a:extLst>
          </p:cNvPr>
          <p:cNvCxnSpPr>
            <a:cxnSpLocks/>
          </p:cNvCxnSpPr>
          <p:nvPr/>
        </p:nvCxnSpPr>
        <p:spPr>
          <a:xfrm flipH="1">
            <a:off x="4139952" y="2492896"/>
            <a:ext cx="2376264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23A1F67-D4CE-6104-7178-A8C417411158}"/>
              </a:ext>
            </a:extLst>
          </p:cNvPr>
          <p:cNvSpPr txBox="1"/>
          <p:nvPr/>
        </p:nvSpPr>
        <p:spPr>
          <a:xfrm>
            <a:off x="6453436" y="2358750"/>
            <a:ext cx="1220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</a:t>
            </a:r>
          </a:p>
        </p:txBody>
      </p:sp>
    </p:spTree>
    <p:extLst>
      <p:ext uri="{BB962C8B-B14F-4D97-AF65-F5344CB8AC3E}">
        <p14:creationId xmlns:p14="http://schemas.microsoft.com/office/powerpoint/2010/main" val="21054497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 &amp; Trace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7638"/>
            <a:ext cx="3384376" cy="208337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number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</a:t>
            </a:r>
            <a:r>
              <a:rPr lang="en-GB" sz="1600" dirty="0" err="1"/>
              <a:t>num</a:t>
            </a:r>
            <a:endParaRPr lang="en-GB" sz="1600" dirty="0"/>
          </a:p>
          <a:p>
            <a:pPr marL="514350" indent="-514350">
              <a:buAutoNum type="arabicPeriod"/>
            </a:pPr>
            <a:r>
              <a:rPr lang="en-GB" sz="1600" b="1" dirty="0"/>
              <a:t>IF</a:t>
            </a:r>
            <a:r>
              <a:rPr lang="en-GB" sz="1600" dirty="0"/>
              <a:t> (num%2) ==0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“Even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“Odd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68517"/>
          <a:stretch/>
        </p:blipFill>
        <p:spPr>
          <a:xfrm>
            <a:off x="3099089" y="1700808"/>
            <a:ext cx="6033832" cy="39747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F3C742-4A54-DBE1-6556-39D365E39215}"/>
              </a:ext>
            </a:extLst>
          </p:cNvPr>
          <p:cNvSpPr txBox="1"/>
          <p:nvPr/>
        </p:nvSpPr>
        <p:spPr>
          <a:xfrm>
            <a:off x="4102600" y="135855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</a:t>
            </a:r>
          </a:p>
        </p:txBody>
      </p:sp>
    </p:spTree>
    <p:extLst>
      <p:ext uri="{BB962C8B-B14F-4D97-AF65-F5344CB8AC3E}">
        <p14:creationId xmlns:p14="http://schemas.microsoft.com/office/powerpoint/2010/main" val="14231064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 &amp; Trace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7638"/>
            <a:ext cx="3384376" cy="208337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number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</a:t>
            </a:r>
            <a:r>
              <a:rPr lang="en-GB" sz="1600" dirty="0" err="1"/>
              <a:t>num</a:t>
            </a:r>
            <a:endParaRPr lang="en-GB" sz="1600" dirty="0"/>
          </a:p>
          <a:p>
            <a:pPr marL="514350" indent="-514350">
              <a:buAutoNum type="arabicPeriod"/>
            </a:pPr>
            <a:r>
              <a:rPr lang="en-GB" sz="1600" b="1" dirty="0"/>
              <a:t>IF</a:t>
            </a:r>
            <a:r>
              <a:rPr lang="en-GB" sz="1600" dirty="0"/>
              <a:t> (num%2) ==0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“Even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“Odd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65886"/>
          <a:stretch/>
        </p:blipFill>
        <p:spPr>
          <a:xfrm>
            <a:off x="3107489" y="1375346"/>
            <a:ext cx="6033832" cy="6134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4EFDE8-7E47-38D1-C615-85D974827CB1}"/>
              </a:ext>
            </a:extLst>
          </p:cNvPr>
          <p:cNvSpPr txBox="1"/>
          <p:nvPr/>
        </p:nvSpPr>
        <p:spPr>
          <a:xfrm>
            <a:off x="3995936" y="1123717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5261165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 &amp; Trace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7638"/>
            <a:ext cx="3384376" cy="208337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number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</a:t>
            </a:r>
            <a:r>
              <a:rPr lang="en-GB" sz="1600" dirty="0" err="1"/>
              <a:t>num</a:t>
            </a:r>
            <a:endParaRPr lang="en-GB" sz="1600" dirty="0"/>
          </a:p>
          <a:p>
            <a:pPr marL="514350" indent="-514350">
              <a:buAutoNum type="arabicPeriod"/>
            </a:pPr>
            <a:r>
              <a:rPr lang="en-GB" sz="1600" b="1" dirty="0"/>
              <a:t>IF</a:t>
            </a:r>
            <a:r>
              <a:rPr lang="en-GB" sz="1600" dirty="0"/>
              <a:t> (num%2) ==0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“Even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“Odd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62378"/>
          <a:stretch/>
        </p:blipFill>
        <p:spPr>
          <a:xfrm>
            <a:off x="3107489" y="1375346"/>
            <a:ext cx="6033832" cy="9015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448B68-A54B-BA92-6AFE-FD5B4000100D}"/>
              </a:ext>
            </a:extLst>
          </p:cNvPr>
          <p:cNvSpPr txBox="1"/>
          <p:nvPr/>
        </p:nvSpPr>
        <p:spPr>
          <a:xfrm>
            <a:off x="4205865" y="104830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40995426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 &amp; Trace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7638"/>
            <a:ext cx="3384376" cy="208337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number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</a:t>
            </a:r>
            <a:r>
              <a:rPr lang="en-GB" sz="1600" dirty="0" err="1"/>
              <a:t>num</a:t>
            </a:r>
            <a:endParaRPr lang="en-GB" sz="1600" dirty="0"/>
          </a:p>
          <a:p>
            <a:pPr marL="514350" indent="-514350">
              <a:buAutoNum type="arabicPeriod"/>
            </a:pPr>
            <a:r>
              <a:rPr lang="en-GB" sz="1600" b="1" dirty="0"/>
              <a:t>IF</a:t>
            </a:r>
            <a:r>
              <a:rPr lang="en-GB" sz="1600" dirty="0"/>
              <a:t> (num%2) ==0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“Even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“Odd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58923"/>
          <a:stretch/>
        </p:blipFill>
        <p:spPr>
          <a:xfrm>
            <a:off x="3107489" y="1375346"/>
            <a:ext cx="6033832" cy="11852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CD5340-917F-2EA5-3900-18686A532550}"/>
              </a:ext>
            </a:extLst>
          </p:cNvPr>
          <p:cNvSpPr txBox="1"/>
          <p:nvPr/>
        </p:nvSpPr>
        <p:spPr>
          <a:xfrm>
            <a:off x="4114800" y="112474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5995853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 &amp; Trace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7638"/>
            <a:ext cx="3384376" cy="208337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number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</a:t>
            </a:r>
            <a:r>
              <a:rPr lang="en-GB" sz="1600" dirty="0" err="1"/>
              <a:t>num</a:t>
            </a:r>
            <a:endParaRPr lang="en-GB" sz="1600" dirty="0"/>
          </a:p>
          <a:p>
            <a:pPr marL="514350" indent="-514350">
              <a:buAutoNum type="arabicPeriod"/>
            </a:pPr>
            <a:r>
              <a:rPr lang="en-GB" sz="1600" b="1" dirty="0"/>
              <a:t>IF</a:t>
            </a:r>
            <a:r>
              <a:rPr lang="en-GB" sz="1600" dirty="0"/>
              <a:t> (num%2) ==0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“Even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“Odd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56240"/>
          <a:stretch/>
        </p:blipFill>
        <p:spPr>
          <a:xfrm>
            <a:off x="3107489" y="1375346"/>
            <a:ext cx="6033832" cy="14055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52567F-F3DB-0A33-C480-FB6779E26E30}"/>
              </a:ext>
            </a:extLst>
          </p:cNvPr>
          <p:cNvSpPr txBox="1"/>
          <p:nvPr/>
        </p:nvSpPr>
        <p:spPr>
          <a:xfrm>
            <a:off x="4061457" y="107574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41358206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 &amp; Trace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7638"/>
            <a:ext cx="3384376" cy="208337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number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</a:t>
            </a:r>
            <a:r>
              <a:rPr lang="en-GB" sz="1600" dirty="0" err="1"/>
              <a:t>num</a:t>
            </a:r>
            <a:endParaRPr lang="en-GB" sz="1600" dirty="0"/>
          </a:p>
          <a:p>
            <a:pPr marL="514350" indent="-514350">
              <a:buAutoNum type="arabicPeriod"/>
            </a:pPr>
            <a:r>
              <a:rPr lang="en-GB" sz="1600" b="1" dirty="0"/>
              <a:t>IF</a:t>
            </a:r>
            <a:r>
              <a:rPr lang="en-GB" sz="1600" dirty="0"/>
              <a:t> (num%2) ==0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“Even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“Odd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38702"/>
          <a:stretch/>
        </p:blipFill>
        <p:spPr>
          <a:xfrm>
            <a:off x="3107489" y="1375346"/>
            <a:ext cx="6033832" cy="28457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E03FE1-E4F8-9386-8D63-2860B060358B}"/>
              </a:ext>
            </a:extLst>
          </p:cNvPr>
          <p:cNvSpPr txBox="1"/>
          <p:nvPr/>
        </p:nvSpPr>
        <p:spPr>
          <a:xfrm>
            <a:off x="4205865" y="107574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37127605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 &amp; Trace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7638"/>
            <a:ext cx="3384376" cy="208337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number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</a:t>
            </a:r>
            <a:r>
              <a:rPr lang="en-GB" sz="1600" dirty="0" err="1"/>
              <a:t>num</a:t>
            </a:r>
            <a:endParaRPr lang="en-GB" sz="1600" dirty="0"/>
          </a:p>
          <a:p>
            <a:pPr marL="514350" indent="-514350">
              <a:buAutoNum type="arabicPeriod"/>
            </a:pPr>
            <a:r>
              <a:rPr lang="en-GB" sz="1600" b="1" dirty="0"/>
              <a:t>IF</a:t>
            </a:r>
            <a:r>
              <a:rPr lang="en-GB" sz="1600" dirty="0"/>
              <a:t> (num%2) ==0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“Even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“Odd number”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25128"/>
          <a:stretch/>
        </p:blipFill>
        <p:spPr>
          <a:xfrm>
            <a:off x="3107489" y="1375346"/>
            <a:ext cx="6033832" cy="39604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878F3E-A245-6B09-FE7A-7E82F7B26528}"/>
              </a:ext>
            </a:extLst>
          </p:cNvPr>
          <p:cNvSpPr txBox="1"/>
          <p:nvPr/>
        </p:nvSpPr>
        <p:spPr>
          <a:xfrm>
            <a:off x="3995936" y="104830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39998067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87F72-4A75-B55F-9CA0-851E858DF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code -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352C6-7A22-6BD0-FD14-3CDC674CD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Scenario 2</a:t>
            </a:r>
          </a:p>
          <a:p>
            <a:pPr lvl="1"/>
            <a:r>
              <a:rPr lang="en-GB" dirty="0"/>
              <a:t>A student enters a mark and system predicts the grade based on the following scheme</a:t>
            </a:r>
          </a:p>
          <a:p>
            <a:pPr lvl="1"/>
            <a:r>
              <a:rPr lang="en-GB" dirty="0"/>
              <a:t>0 to 40 -&gt; F</a:t>
            </a:r>
          </a:p>
          <a:p>
            <a:pPr lvl="1"/>
            <a:r>
              <a:rPr lang="en-GB" dirty="0"/>
              <a:t>41 to 60 -&gt;D</a:t>
            </a:r>
          </a:p>
          <a:p>
            <a:pPr lvl="1"/>
            <a:r>
              <a:rPr lang="en-GB" dirty="0"/>
              <a:t>61 to 70 -&gt; C</a:t>
            </a:r>
          </a:p>
          <a:p>
            <a:pPr lvl="1"/>
            <a:r>
              <a:rPr lang="en-GB" dirty="0"/>
              <a:t>71 to 80 -&gt; B</a:t>
            </a:r>
          </a:p>
          <a:p>
            <a:pPr lvl="1"/>
            <a:r>
              <a:rPr lang="en-GB" dirty="0"/>
              <a:t>81 to 100 -&gt; A</a:t>
            </a:r>
          </a:p>
          <a:p>
            <a:pPr lvl="1"/>
            <a:endParaRPr lang="en-GB" dirty="0"/>
          </a:p>
          <a:p>
            <a:pPr lvl="1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5980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84" y="1628800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sz="20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20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2000" b="1" dirty="0"/>
              <a:t>IF</a:t>
            </a:r>
            <a:r>
              <a:rPr lang="en-GB" sz="20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20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41 and mark &lt;=60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61 and mark &lt;=70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71 and mark &lt;=80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81 and mark &lt;=100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END IF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C1108F-8DA1-EBB1-261A-D45EA74CB9C5}"/>
              </a:ext>
            </a:extLst>
          </p:cNvPr>
          <p:cNvCxnSpPr>
            <a:cxnSpLocks/>
          </p:cNvCxnSpPr>
          <p:nvPr/>
        </p:nvCxnSpPr>
        <p:spPr>
          <a:xfrm flipH="1">
            <a:off x="4427984" y="1854088"/>
            <a:ext cx="1512168" cy="5040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23A1F67-D4CE-6104-7178-A8C417411158}"/>
              </a:ext>
            </a:extLst>
          </p:cNvPr>
          <p:cNvSpPr txBox="1"/>
          <p:nvPr/>
        </p:nvSpPr>
        <p:spPr>
          <a:xfrm>
            <a:off x="6084168" y="1669422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28BE8B-4D8D-E089-171B-6F231619BF38}"/>
              </a:ext>
            </a:extLst>
          </p:cNvPr>
          <p:cNvSpPr txBox="1"/>
          <p:nvPr/>
        </p:nvSpPr>
        <p:spPr>
          <a:xfrm>
            <a:off x="6094432" y="2557243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CE4B5A-C65C-AF4C-A33F-5B2A15F9AA56}"/>
              </a:ext>
            </a:extLst>
          </p:cNvPr>
          <p:cNvSpPr txBox="1"/>
          <p:nvPr/>
        </p:nvSpPr>
        <p:spPr>
          <a:xfrm>
            <a:off x="6228184" y="3260398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4C4A0F-8F1D-96A1-D33B-D2B44D91532D}"/>
              </a:ext>
            </a:extLst>
          </p:cNvPr>
          <p:cNvSpPr txBox="1"/>
          <p:nvPr/>
        </p:nvSpPr>
        <p:spPr>
          <a:xfrm>
            <a:off x="6228184" y="3962674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757EB9-7451-FA9A-E0B9-6A5C989A5C94}"/>
              </a:ext>
            </a:extLst>
          </p:cNvPr>
          <p:cNvSpPr txBox="1"/>
          <p:nvPr/>
        </p:nvSpPr>
        <p:spPr>
          <a:xfrm>
            <a:off x="6121072" y="4725089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Condition 5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C6B7F1E-A059-3BA9-836C-AB84710F23A7}"/>
              </a:ext>
            </a:extLst>
          </p:cNvPr>
          <p:cNvCxnSpPr>
            <a:cxnSpLocks/>
          </p:cNvCxnSpPr>
          <p:nvPr/>
        </p:nvCxnSpPr>
        <p:spPr>
          <a:xfrm flipH="1">
            <a:off x="5029788" y="2557724"/>
            <a:ext cx="910364" cy="1664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D9F6753-61F6-050A-3DB4-72915CC380C6}"/>
              </a:ext>
            </a:extLst>
          </p:cNvPr>
          <p:cNvCxnSpPr>
            <a:cxnSpLocks/>
          </p:cNvCxnSpPr>
          <p:nvPr/>
        </p:nvCxnSpPr>
        <p:spPr>
          <a:xfrm flipH="1" flipV="1">
            <a:off x="5086109" y="3352749"/>
            <a:ext cx="1044116" cy="16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39BA39A-1F57-E466-7D54-3C17FCC1B416}"/>
              </a:ext>
            </a:extLst>
          </p:cNvPr>
          <p:cNvCxnSpPr/>
          <p:nvPr/>
        </p:nvCxnSpPr>
        <p:spPr>
          <a:xfrm flipH="1" flipV="1">
            <a:off x="5184068" y="4202312"/>
            <a:ext cx="900100" cy="129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A3418E0-20AC-61E6-81F0-B5E87C55333E}"/>
              </a:ext>
            </a:extLst>
          </p:cNvPr>
          <p:cNvCxnSpPr>
            <a:cxnSpLocks/>
          </p:cNvCxnSpPr>
          <p:nvPr/>
        </p:nvCxnSpPr>
        <p:spPr>
          <a:xfrm flipH="1" flipV="1">
            <a:off x="5283231" y="4830824"/>
            <a:ext cx="800937" cy="789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21597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sz="20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20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2000" b="1" dirty="0"/>
              <a:t>IF</a:t>
            </a:r>
            <a:r>
              <a:rPr lang="en-GB" sz="20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20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41 and mark &lt;=60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61 and mark &lt;=70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71 and mark &lt;=80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ELSE IF (</a:t>
            </a:r>
            <a:r>
              <a:rPr lang="en-GB" sz="2000" dirty="0"/>
              <a:t>mark &gt;= 81 and mark &lt;=100</a:t>
            </a:r>
            <a:r>
              <a:rPr lang="en-GB" sz="20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20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2000" b="1" dirty="0"/>
              <a:t>END IF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2051720" y="5121002"/>
            <a:ext cx="67687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Now what happens if the user enters ‘105’ or a negative number?</a:t>
            </a:r>
          </a:p>
        </p:txBody>
      </p:sp>
    </p:spTree>
    <p:extLst>
      <p:ext uri="{BB962C8B-B14F-4D97-AF65-F5344CB8AC3E}">
        <p14:creationId xmlns:p14="http://schemas.microsoft.com/office/powerpoint/2010/main" val="4091116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92696"/>
            <a:ext cx="8229600" cy="4428306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1600" b="1" dirty="0"/>
              <a:t>IF</a:t>
            </a:r>
            <a:r>
              <a:rPr lang="en-GB" sz="16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41 and mark &lt;=60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61 and mark &lt;=70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71 and mark &lt;=80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81 and mark &lt;=100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1600" b="1" dirty="0">
                <a:solidFill>
                  <a:schemeClr val="tx2"/>
                </a:solidFill>
              </a:rPr>
              <a:t>ELSE </a:t>
            </a:r>
          </a:p>
          <a:p>
            <a:pPr marL="514350" indent="-514350">
              <a:buAutoNum type="arabicPeriod"/>
            </a:pPr>
            <a:r>
              <a:rPr lang="en-GB" sz="1600" b="1" dirty="0">
                <a:solidFill>
                  <a:schemeClr val="tx2"/>
                </a:solidFill>
              </a:rPr>
              <a:t>Display "Invalid mark"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2051720" y="5121002"/>
            <a:ext cx="67687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Now what happens if the user enters ‘105’ or a negative number?</a:t>
            </a:r>
          </a:p>
        </p:txBody>
      </p:sp>
    </p:spTree>
    <p:extLst>
      <p:ext uri="{BB962C8B-B14F-4D97-AF65-F5344CB8AC3E}">
        <p14:creationId xmlns:p14="http://schemas.microsoft.com/office/powerpoint/2010/main" val="24185201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92696"/>
            <a:ext cx="5040560" cy="4428306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1600" b="1" dirty="0"/>
              <a:t>IF</a:t>
            </a:r>
            <a:r>
              <a:rPr lang="en-GB" sz="16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41 and mark &lt;=60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61 and mark &lt;=70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71 and mark &lt;=80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81 and mark &lt;=100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1600" b="1" dirty="0">
                <a:solidFill>
                  <a:schemeClr val="tx2"/>
                </a:solidFill>
              </a:rPr>
              <a:t>ELSE </a:t>
            </a:r>
          </a:p>
          <a:p>
            <a:pPr marL="514350" indent="-514350">
              <a:buAutoNum type="arabicPeriod"/>
            </a:pPr>
            <a:r>
              <a:rPr lang="en-GB" sz="1600" b="1" dirty="0">
                <a:solidFill>
                  <a:schemeClr val="tx2"/>
                </a:solidFill>
              </a:rPr>
              <a:t>Display "Invalid mark"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2612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5102" y="764704"/>
            <a:ext cx="4392488" cy="4428306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4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14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1400" b="1" dirty="0"/>
              <a:t>IF</a:t>
            </a:r>
            <a:r>
              <a:rPr lang="en-GB" sz="14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14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41 and mark &lt;=60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61 and mark &lt;=70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71 and mark &lt;=80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81 and mark &lt;=100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ELSE 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Display "Invalid mark"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END IF</a:t>
            </a:r>
            <a:endParaRPr lang="en-GB" sz="1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CE4A62EF-C628-2260-AEC6-703F381190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26644" r="16138" b="54917"/>
          <a:stretch/>
        </p:blipFill>
        <p:spPr>
          <a:xfrm>
            <a:off x="3995936" y="3652729"/>
            <a:ext cx="4978153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775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5102" y="764704"/>
            <a:ext cx="4392488" cy="4428306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4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14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1400" b="1" dirty="0"/>
              <a:t>IF</a:t>
            </a:r>
            <a:r>
              <a:rPr lang="en-GB" sz="14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14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41 and mark &lt;=60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61 and mark &lt;=70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71 and mark &lt;=80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81 and mark &lt;=100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ELSE 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Display "Invalid mark"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END IF</a:t>
            </a:r>
            <a:endParaRPr lang="en-GB" sz="1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A0DEFA2B-AA80-BFEB-6921-E9D7E16415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24404" r="16138" b="58605"/>
          <a:stretch/>
        </p:blipFill>
        <p:spPr>
          <a:xfrm>
            <a:off x="3562165" y="3789041"/>
            <a:ext cx="5402323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5656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5102" y="764704"/>
            <a:ext cx="4392488" cy="4428306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4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14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1400" b="1" dirty="0"/>
              <a:t>IF</a:t>
            </a:r>
            <a:r>
              <a:rPr lang="en-GB" sz="14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14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41 and mark &lt;=60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61 and mark &lt;=70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71 and mark &lt;=80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81 and mark &lt;=100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ELSE 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Display "Invalid mark"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END IF</a:t>
            </a:r>
            <a:endParaRPr lang="en-GB" sz="1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DE956821-D72D-FC18-09FF-877E77C1EF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31561" r="16138" b="48771"/>
          <a:stretch/>
        </p:blipFill>
        <p:spPr>
          <a:xfrm>
            <a:off x="3779912" y="3637319"/>
            <a:ext cx="5245455" cy="1375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6582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5102" y="764704"/>
            <a:ext cx="4392488" cy="4428306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4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14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1400" b="1" dirty="0"/>
              <a:t>IF</a:t>
            </a:r>
            <a:r>
              <a:rPr lang="en-GB" sz="14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14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41 and mark &lt;=60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61 and mark &lt;=70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71 and mark &lt;=80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81 and mark &lt;=100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ELSE 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Display "Invalid mark"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END IF</a:t>
            </a:r>
            <a:endParaRPr lang="en-GB" sz="1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1019780-07DE-91C2-30BB-FE8AB72438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19886" r="16138" b="54917"/>
          <a:stretch/>
        </p:blipFill>
        <p:spPr>
          <a:xfrm>
            <a:off x="4510336" y="1874937"/>
            <a:ext cx="4392488" cy="147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7191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5102" y="764704"/>
            <a:ext cx="4392488" cy="4428306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4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14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1400" b="1" dirty="0"/>
              <a:t>IF</a:t>
            </a:r>
            <a:r>
              <a:rPr lang="en-GB" sz="14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14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41 and mark &lt;=60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61 and mark &lt;=70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71 and mark &lt;=80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81 and mark &lt;=100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ELSE 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Display "Invalid mark"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END IF</a:t>
            </a:r>
            <a:endParaRPr lang="en-GB" sz="1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6E350C8-A4F8-F4B8-BF6F-317F694B51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22956" r="16138" b="48771"/>
          <a:stretch/>
        </p:blipFill>
        <p:spPr>
          <a:xfrm>
            <a:off x="4510336" y="1844824"/>
            <a:ext cx="4392488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352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5102" y="764704"/>
            <a:ext cx="4392488" cy="4428306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4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14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1400" b="1" dirty="0"/>
              <a:t>IF</a:t>
            </a:r>
            <a:r>
              <a:rPr lang="en-GB" sz="14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14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41 and mark &lt;=60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61 and mark &lt;=70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71 and mark &lt;=80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ELSE IF (</a:t>
            </a:r>
            <a:r>
              <a:rPr lang="en-GB" sz="1400" dirty="0"/>
              <a:t>mark &gt;= 81 and mark &lt;=100</a:t>
            </a:r>
            <a:r>
              <a:rPr lang="en-GB" sz="14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4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ELSE </a:t>
            </a:r>
          </a:p>
          <a:p>
            <a:pPr marL="514350" indent="-514350">
              <a:buAutoNum type="arabicPeriod"/>
            </a:pPr>
            <a:r>
              <a:rPr lang="en-GB" sz="1400" b="1" dirty="0">
                <a:solidFill>
                  <a:schemeClr val="tx2"/>
                </a:solidFill>
              </a:rPr>
              <a:t>Display "Invalid mark"</a:t>
            </a:r>
          </a:p>
          <a:p>
            <a:pPr marL="514350" indent="-514350">
              <a:buAutoNum type="arabicPeriod"/>
            </a:pPr>
            <a:r>
              <a:rPr lang="en-GB" sz="1400" b="1" dirty="0"/>
              <a:t>END IF</a:t>
            </a:r>
            <a:endParaRPr lang="en-GB" sz="1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48C072B8-3BEA-CFFE-8C8C-AD2C2DA0F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43854" r="16138" b="27874"/>
          <a:stretch/>
        </p:blipFill>
        <p:spPr>
          <a:xfrm>
            <a:off x="4190047" y="1700808"/>
            <a:ext cx="4774441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0992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68A0-B67A-6F8D-A323-4B942C51D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7909470" cy="4428306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600" dirty="0"/>
              <a:t>Display “Enter a mark ?”</a:t>
            </a:r>
          </a:p>
          <a:p>
            <a:pPr marL="514350" indent="-514350">
              <a:buAutoNum type="arabicPeriod"/>
            </a:pPr>
            <a:r>
              <a:rPr lang="en-GB" sz="1600" dirty="0"/>
              <a:t>Input mark</a:t>
            </a:r>
          </a:p>
          <a:p>
            <a:pPr marL="514350" indent="-514350">
              <a:buAutoNum type="arabicPeriod"/>
            </a:pPr>
            <a:r>
              <a:rPr lang="en-GB" sz="1600" dirty="0">
                <a:solidFill>
                  <a:schemeClr val="tx2"/>
                </a:solidFill>
              </a:rPr>
              <a:t>IF mark &lt; 0 OR mark &gt; 100 THEN </a:t>
            </a:r>
          </a:p>
          <a:p>
            <a:pPr marL="514350" indent="-514350">
              <a:buAutoNum type="arabicPeriod"/>
            </a:pPr>
            <a:r>
              <a:rPr lang="en-GB" sz="1600" dirty="0">
                <a:solidFill>
                  <a:schemeClr val="tx2"/>
                </a:solidFill>
              </a:rPr>
              <a:t>Display "Invalid mark"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</a:t>
            </a:r>
            <a:r>
              <a:rPr lang="en-GB" sz="1600" dirty="0"/>
              <a:t> (mark &gt;= 0 and mark &lt;=40)</a:t>
            </a:r>
          </a:p>
          <a:p>
            <a:pPr marL="514350" indent="-514350">
              <a:buAutoNum type="arabicPeriod"/>
            </a:pPr>
            <a:r>
              <a:rPr lang="en-GB" sz="1600" dirty="0"/>
              <a:t>     Display “F”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41 and mark &lt;=60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“D”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61 and mark &lt;=70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“C”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71 and mark &lt;=80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“B”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ELSE IF (</a:t>
            </a:r>
            <a:r>
              <a:rPr lang="en-GB" sz="1600" dirty="0"/>
              <a:t>mark &gt;= 81 and mark &lt;=100</a:t>
            </a:r>
            <a:r>
              <a:rPr lang="en-GB" sz="1600" b="1" dirty="0"/>
              <a:t>) THEN</a:t>
            </a:r>
          </a:p>
          <a:p>
            <a:pPr marL="514350" indent="-514350">
              <a:buAutoNum type="arabicPeriod"/>
            </a:pPr>
            <a:r>
              <a:rPr lang="en-GB" sz="1600" dirty="0"/>
              <a:t>      Display “A”</a:t>
            </a:r>
          </a:p>
          <a:p>
            <a:pPr marL="514350" indent="-514350">
              <a:buAutoNum type="arabicPeriod"/>
            </a:pPr>
            <a:r>
              <a:rPr lang="en-GB" sz="1600" b="1" dirty="0"/>
              <a:t>END IF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79227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700" y="39934"/>
            <a:ext cx="8229600" cy="1143000"/>
          </a:xfrm>
        </p:spPr>
        <p:txBody>
          <a:bodyPr/>
          <a:lstStyle/>
          <a:p>
            <a:r>
              <a:rPr lang="en-GB" dirty="0"/>
              <a:t>Repetition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48098"/>
            <a:ext cx="8229600" cy="169395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Repeat statements one or more times</a:t>
            </a:r>
          </a:p>
          <a:p>
            <a:r>
              <a:rPr lang="en-GB" dirty="0"/>
              <a:t>Also called a </a:t>
            </a:r>
            <a:r>
              <a:rPr lang="en-GB" b="1" dirty="0"/>
              <a:t>Loop</a:t>
            </a:r>
          </a:p>
          <a:p>
            <a:r>
              <a:rPr lang="en-GB" dirty="0"/>
              <a:t>Needs a stop condition i.e. when to stop repeating the loop</a:t>
            </a:r>
          </a:p>
          <a:p>
            <a:r>
              <a:rPr lang="en-GB" dirty="0"/>
              <a:t>Two types: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957685" y="2888631"/>
            <a:ext cx="2578821" cy="2520280"/>
            <a:chOff x="827584" y="4221088"/>
            <a:chExt cx="2578821" cy="2520280"/>
          </a:xfrm>
        </p:grpSpPr>
        <p:sp>
          <p:nvSpPr>
            <p:cNvPr id="4" name="Flowchart: Process 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cxnSp>
          <p:nvCxnSpPr>
            <p:cNvPr id="8" name="Straight Arrow Connector 7"/>
            <p:cNvCxnSpPr>
              <a:endCxn id="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ctor: Elbow 13"/>
            <p:cNvCxnSpPr>
              <a:stCxn id="5" idx="3"/>
              <a:endCxn id="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2699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898958" y="5600555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63587" y="6297324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879358" y="3140156"/>
            <a:ext cx="3908940" cy="2360695"/>
            <a:chOff x="4680012" y="3645023"/>
            <a:chExt cx="4086036" cy="2489143"/>
          </a:xfrm>
        </p:grpSpPr>
        <p:sp>
          <p:nvSpPr>
            <p:cNvPr id="16" name="Flowchart: Decision 15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17" name="Flowchart: Process 16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cxnSp>
          <p:nvCxnSpPr>
            <p:cNvPr id="19" name="Straight Arrow Connector 18"/>
            <p:cNvCxnSpPr>
              <a:stCxn id="16" idx="3"/>
              <a:endCxn id="17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ctor: Elbow 21"/>
            <p:cNvCxnSpPr>
              <a:endCxn id="16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6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17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6768243" y="4508921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751129" y="5288636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826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12648"/>
          </a:xfrm>
        </p:spPr>
        <p:txBody>
          <a:bodyPr>
            <a:normAutofit fontScale="90000"/>
          </a:bodyPr>
          <a:lstStyle/>
          <a:p>
            <a:r>
              <a:rPr lang="en-GB" dirty="0"/>
              <a:t>Repetition A Simple Example</a:t>
            </a:r>
          </a:p>
        </p:txBody>
      </p:sp>
      <p:sp>
        <p:nvSpPr>
          <p:cNvPr id="4" name="Flowchart: Terminator 3"/>
          <p:cNvSpPr/>
          <p:nvPr/>
        </p:nvSpPr>
        <p:spPr>
          <a:xfrm>
            <a:off x="3275856" y="1148601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ata 5"/>
          <p:cNvSpPr/>
          <p:nvPr/>
        </p:nvSpPr>
        <p:spPr>
          <a:xfrm>
            <a:off x="2735796" y="2185313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Film to Watch</a:t>
            </a:r>
          </a:p>
        </p:txBody>
      </p:sp>
      <p:sp>
        <p:nvSpPr>
          <p:cNvPr id="7" name="Diamond 6"/>
          <p:cNvSpPr/>
          <p:nvPr/>
        </p:nvSpPr>
        <p:spPr>
          <a:xfrm>
            <a:off x="2987824" y="3380883"/>
            <a:ext cx="2160240" cy="100811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Film Rating &gt; 4*?</a:t>
            </a:r>
          </a:p>
        </p:txBody>
      </p:sp>
      <p:sp>
        <p:nvSpPr>
          <p:cNvPr id="8" name="Flowchart: Data 7"/>
          <p:cNvSpPr/>
          <p:nvPr/>
        </p:nvSpPr>
        <p:spPr>
          <a:xfrm>
            <a:off x="2735796" y="4993625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Another Film to Watch</a:t>
            </a:r>
          </a:p>
        </p:txBody>
      </p:sp>
      <p:cxnSp>
        <p:nvCxnSpPr>
          <p:cNvPr id="10" name="Straight Arrow Connector 9"/>
          <p:cNvCxnSpPr>
            <a:endCxn id="6" idx="1"/>
          </p:cNvCxnSpPr>
          <p:nvPr/>
        </p:nvCxnSpPr>
        <p:spPr>
          <a:xfrm>
            <a:off x="4067944" y="1674378"/>
            <a:ext cx="0" cy="5109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6" idx="4"/>
            <a:endCxn id="7" idx="0"/>
          </p:cNvCxnSpPr>
          <p:nvPr/>
        </p:nvCxnSpPr>
        <p:spPr>
          <a:xfrm>
            <a:off x="4067944" y="2761377"/>
            <a:ext cx="0" cy="619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8" idx="1"/>
          </p:cNvCxnSpPr>
          <p:nvPr/>
        </p:nvCxnSpPr>
        <p:spPr>
          <a:xfrm>
            <a:off x="4067944" y="4388995"/>
            <a:ext cx="0" cy="604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6110836" y="4366231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Pay to watch film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6182844" y="5569689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Stop</a:t>
            </a:r>
          </a:p>
        </p:txBody>
      </p:sp>
      <p:cxnSp>
        <p:nvCxnSpPr>
          <p:cNvPr id="19" name="Connector: Elbow 18"/>
          <p:cNvCxnSpPr>
            <a:stCxn id="8" idx="2"/>
          </p:cNvCxnSpPr>
          <p:nvPr/>
        </p:nvCxnSpPr>
        <p:spPr>
          <a:xfrm rot="10800000" flipH="1">
            <a:off x="3002226" y="3071131"/>
            <a:ext cx="1065718" cy="2210527"/>
          </a:xfrm>
          <a:prstGeom prst="bentConnector4">
            <a:avLst>
              <a:gd name="adj1" fmla="val -105386"/>
              <a:gd name="adj2" fmla="val 9923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Elbow 22"/>
          <p:cNvCxnSpPr>
            <a:endCxn id="16" idx="0"/>
          </p:cNvCxnSpPr>
          <p:nvPr/>
        </p:nvCxnSpPr>
        <p:spPr>
          <a:xfrm>
            <a:off x="5148064" y="3884939"/>
            <a:ext cx="1826868" cy="48129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endCxn id="17" idx="0"/>
          </p:cNvCxnSpPr>
          <p:nvPr/>
        </p:nvCxnSpPr>
        <p:spPr>
          <a:xfrm>
            <a:off x="6974932" y="4978879"/>
            <a:ext cx="0" cy="590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150904" y="3545397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574898" y="4366231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49788257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Guess the Output using trace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Display(“Enter a text you like to repeat”)</a:t>
            </a:r>
          </a:p>
          <a:p>
            <a:pPr marL="514350" indent="-514350">
              <a:buAutoNum type="arabicPeriod"/>
            </a:pPr>
            <a:r>
              <a:rPr lang="en-GB" dirty="0"/>
              <a:t>Input text</a:t>
            </a:r>
          </a:p>
          <a:p>
            <a:pPr marL="514350" indent="-514350">
              <a:buAutoNum type="arabicPeriod"/>
            </a:pPr>
            <a:r>
              <a:rPr lang="en-GB" dirty="0"/>
              <a:t>Set counter = 0</a:t>
            </a:r>
          </a:p>
          <a:p>
            <a:pPr marL="514350" indent="-514350">
              <a:buAutoNum type="arabicPeriod"/>
            </a:pPr>
            <a:r>
              <a:rPr lang="en-GB" dirty="0"/>
              <a:t>While counter &lt; 5</a:t>
            </a:r>
          </a:p>
          <a:p>
            <a:pPr marL="514350" indent="-514350">
              <a:buAutoNum type="arabicPeriod"/>
            </a:pPr>
            <a:r>
              <a:rPr lang="en-GB" dirty="0"/>
              <a:t>   Display text</a:t>
            </a:r>
          </a:p>
          <a:p>
            <a:pPr marL="514350" indent="-514350">
              <a:buAutoNum type="arabicPeriod"/>
            </a:pPr>
            <a:r>
              <a:rPr lang="en-GB" dirty="0"/>
              <a:t>   counter = counter + 1</a:t>
            </a:r>
          </a:p>
          <a:p>
            <a:pPr marL="514350" indent="-514350">
              <a:buAutoNum type="arabicPeriod"/>
            </a:pPr>
            <a:r>
              <a:rPr lang="en-GB" dirty="0"/>
              <a:t>END While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Guess the Output using trace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4104456" cy="2376264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1800" dirty="0"/>
              <a:t>Display(“</a:t>
            </a:r>
            <a:r>
              <a:rPr lang="en-GB" sz="1400" dirty="0"/>
              <a:t>Enter a text you like to repeat</a:t>
            </a:r>
            <a:r>
              <a:rPr lang="en-GB" sz="1800" dirty="0"/>
              <a:t>”)</a:t>
            </a:r>
          </a:p>
          <a:p>
            <a:pPr marL="514350" indent="-514350">
              <a:buAutoNum type="arabicPeriod"/>
            </a:pPr>
            <a:r>
              <a:rPr lang="en-GB" sz="1800" dirty="0"/>
              <a:t>Input text</a:t>
            </a:r>
          </a:p>
          <a:p>
            <a:pPr marL="514350" indent="-514350">
              <a:buAutoNum type="arabicPeriod"/>
            </a:pPr>
            <a:r>
              <a:rPr lang="en-GB" sz="1800" dirty="0"/>
              <a:t>Set counter = 0</a:t>
            </a:r>
          </a:p>
          <a:p>
            <a:pPr marL="514350" indent="-514350">
              <a:buAutoNum type="arabicPeriod"/>
            </a:pPr>
            <a:r>
              <a:rPr lang="en-GB" sz="1800" dirty="0"/>
              <a:t>While counter &lt; 5</a:t>
            </a:r>
          </a:p>
          <a:p>
            <a:pPr marL="514350" indent="-514350">
              <a:buAutoNum type="arabicPeriod"/>
            </a:pPr>
            <a:r>
              <a:rPr lang="en-GB" sz="1800" dirty="0"/>
              <a:t>   Display text</a:t>
            </a:r>
          </a:p>
          <a:p>
            <a:pPr marL="514350" indent="-514350">
              <a:buAutoNum type="arabicPeriod"/>
            </a:pPr>
            <a:r>
              <a:rPr lang="en-GB" sz="1800" dirty="0"/>
              <a:t>   counter = counter + 1</a:t>
            </a:r>
          </a:p>
          <a:p>
            <a:pPr marL="514350" indent="-514350">
              <a:buAutoNum type="arabicPeriod"/>
            </a:pPr>
            <a:r>
              <a:rPr lang="en-GB" sz="1800" dirty="0"/>
              <a:t>END While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730A61A-79D6-028D-7F51-4EC9EFAD8F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11" t="14351" r="16139" b="60681"/>
          <a:stretch/>
        </p:blipFill>
        <p:spPr>
          <a:xfrm>
            <a:off x="4283968" y="1417638"/>
            <a:ext cx="4552081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341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Guess the Output using trace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4104456" cy="2376264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1800" dirty="0"/>
              <a:t>Display(“</a:t>
            </a:r>
            <a:r>
              <a:rPr lang="en-GB" sz="1400" dirty="0"/>
              <a:t>Enter a text you like to repeat</a:t>
            </a:r>
            <a:r>
              <a:rPr lang="en-GB" sz="1800" dirty="0"/>
              <a:t>”)</a:t>
            </a:r>
          </a:p>
          <a:p>
            <a:pPr marL="514350" indent="-514350">
              <a:buAutoNum type="arabicPeriod"/>
            </a:pPr>
            <a:r>
              <a:rPr lang="en-GB" sz="1800" dirty="0"/>
              <a:t>Input text</a:t>
            </a:r>
          </a:p>
          <a:p>
            <a:pPr marL="514350" indent="-514350">
              <a:buAutoNum type="arabicPeriod"/>
            </a:pPr>
            <a:r>
              <a:rPr lang="en-GB" sz="1800" dirty="0"/>
              <a:t>Set counter = 0</a:t>
            </a:r>
          </a:p>
          <a:p>
            <a:pPr marL="514350" indent="-514350">
              <a:buAutoNum type="arabicPeriod"/>
            </a:pPr>
            <a:r>
              <a:rPr lang="en-GB" sz="1800" dirty="0"/>
              <a:t>While counter &lt; 5</a:t>
            </a:r>
          </a:p>
          <a:p>
            <a:pPr marL="514350" indent="-514350">
              <a:buAutoNum type="arabicPeriod"/>
            </a:pPr>
            <a:r>
              <a:rPr lang="en-GB" sz="1800" dirty="0"/>
              <a:t>   Display text</a:t>
            </a:r>
          </a:p>
          <a:p>
            <a:pPr marL="514350" indent="-514350">
              <a:buAutoNum type="arabicPeriod"/>
            </a:pPr>
            <a:r>
              <a:rPr lang="en-GB" sz="1800" dirty="0"/>
              <a:t>   counter = counter + 1</a:t>
            </a:r>
          </a:p>
          <a:p>
            <a:pPr marL="514350" indent="-514350">
              <a:buAutoNum type="arabicPeriod"/>
            </a:pPr>
            <a:r>
              <a:rPr lang="en-GB" sz="1800" dirty="0"/>
              <a:t>END While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730A61A-79D6-028D-7F51-4EC9EFAD8F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11" t="14351" r="16139" b="13124"/>
          <a:stretch/>
        </p:blipFill>
        <p:spPr>
          <a:xfrm>
            <a:off x="4283967" y="1268760"/>
            <a:ext cx="4552081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6858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8BEE5-D522-C7B0-D0D1-D2AD2C615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Code  - Repetition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57CFE-7C0D-9391-60E4-3994B5C047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Ask use to enter 5 numbers and system print the average</a:t>
            </a:r>
          </a:p>
          <a:p>
            <a:endParaRPr lang="en-GB" dirty="0"/>
          </a:p>
          <a:p>
            <a:r>
              <a:rPr lang="en-GB" dirty="0"/>
              <a:t>Discuss the approach here</a:t>
            </a:r>
          </a:p>
        </p:txBody>
      </p:sp>
    </p:spTree>
    <p:extLst>
      <p:ext uri="{BB962C8B-B14F-4D97-AF65-F5344CB8AC3E}">
        <p14:creationId xmlns:p14="http://schemas.microsoft.com/office/powerpoint/2010/main" val="391259523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8BEE5-D522-C7B0-D0D1-D2AD2C615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Code  - Repetition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57CFE-7C0D-9391-60E4-3994B5C04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43000"/>
          </a:xfrm>
        </p:spPr>
        <p:txBody>
          <a:bodyPr/>
          <a:lstStyle/>
          <a:p>
            <a:r>
              <a:rPr lang="en-GB" dirty="0"/>
              <a:t>Ask use to enter 5 numbers and system print the average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30870C06-359C-6046-09AC-543B68FD91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13" t="34020" r="31100" b="27873"/>
          <a:stretch/>
        </p:blipFill>
        <p:spPr>
          <a:xfrm>
            <a:off x="2699792" y="2743201"/>
            <a:ext cx="3888432" cy="2940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5427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8BEE5-D522-C7B0-D0D1-D2AD2C615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CB1C82F7-757A-CFC2-20E6-D3F9AD31F94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38" t="15664" r="16925" b="79502"/>
          <a:stretch/>
        </p:blipFill>
        <p:spPr>
          <a:xfrm>
            <a:off x="2267744" y="1134469"/>
            <a:ext cx="4392488" cy="283169"/>
          </a:xfrm>
          <a:prstGeom prst="rect">
            <a:avLst/>
          </a:prstGeom>
        </p:spPr>
      </p:pic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17A7C9E5-0902-5EEE-B2F6-02972981E30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37" t="15664" r="16139" b="13122"/>
          <a:stretch/>
        </p:blipFill>
        <p:spPr>
          <a:xfrm>
            <a:off x="2267744" y="1343198"/>
            <a:ext cx="4464496" cy="4171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22468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8BEE5-D522-C7B0-D0D1-D2AD2C615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Submit the solutions for activity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5B5E26-2A9E-B1E9-D133-31AD4C5D485A}"/>
              </a:ext>
            </a:extLst>
          </p:cNvPr>
          <p:cNvSpPr txBox="1"/>
          <p:nvPr/>
        </p:nvSpPr>
        <p:spPr>
          <a:xfrm>
            <a:off x="150726" y="2350182"/>
            <a:ext cx="4572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linkClick r:id="rId3"/>
              </a:rPr>
              <a:t>https://forms.office.com/e/</a:t>
            </a:r>
            <a:endParaRPr lang="en-GB" sz="2400" dirty="0"/>
          </a:p>
          <a:p>
            <a:r>
              <a:rPr lang="en-GB" sz="2400" dirty="0">
                <a:solidFill>
                  <a:schemeClr val="tx2"/>
                </a:solidFill>
              </a:rPr>
              <a:t>e6b82cAkH7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06BFC03-FBF5-EF5A-0AD7-456984265E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79004"/>
            <a:ext cx="4499992" cy="4499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60485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3563</Words>
  <Application>Microsoft Office PowerPoint</Application>
  <PresentationFormat>On-screen Show (4:3)</PresentationFormat>
  <Paragraphs>573</Paragraphs>
  <Slides>52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6" baseType="lpstr">
      <vt:lpstr>Myriad Pro</vt:lpstr>
      <vt:lpstr>Arial</vt:lpstr>
      <vt:lpstr>Calibri</vt:lpstr>
      <vt:lpstr>UWTSD</vt:lpstr>
      <vt:lpstr>Flowcharts and Control Structures</vt:lpstr>
      <vt:lpstr>So far</vt:lpstr>
      <vt:lpstr>Today’s Lecture</vt:lpstr>
      <vt:lpstr>Combining Strings in Pseudocode</vt:lpstr>
      <vt:lpstr>Combining Strings in Pseudocode</vt:lpstr>
      <vt:lpstr>Combining Strings in Pseudocode</vt:lpstr>
      <vt:lpstr>Combining Strings in Pseudocode</vt:lpstr>
      <vt:lpstr>Flowcharts</vt:lpstr>
      <vt:lpstr>Basic Flowchart Symbols</vt:lpstr>
      <vt:lpstr>Flowchart Examples</vt:lpstr>
      <vt:lpstr>Pseudocode: Tip Calculator Problem</vt:lpstr>
      <vt:lpstr>Exercises</vt:lpstr>
      <vt:lpstr>Control Structures</vt:lpstr>
      <vt:lpstr>Comparison Operators</vt:lpstr>
      <vt:lpstr>Comparison Operators</vt:lpstr>
      <vt:lpstr>Control Structures</vt:lpstr>
      <vt:lpstr>Control Structures</vt:lpstr>
      <vt:lpstr>Sequence</vt:lpstr>
      <vt:lpstr>Selection (Decision)</vt:lpstr>
      <vt:lpstr>Selection (Decision) A Simple Example</vt:lpstr>
      <vt:lpstr>Selection</vt:lpstr>
      <vt:lpstr>Pseudocode and Control Structures</vt:lpstr>
      <vt:lpstr>Pseudo code - Selection</vt:lpstr>
      <vt:lpstr>Possible Answer</vt:lpstr>
      <vt:lpstr>Possible Answer &amp; Trace Table</vt:lpstr>
      <vt:lpstr>Possible Answer &amp; Trace Table</vt:lpstr>
      <vt:lpstr>Possible Answer &amp; Trace Table</vt:lpstr>
      <vt:lpstr>Possible Answer &amp; Trace Table</vt:lpstr>
      <vt:lpstr>Possible Answer &amp; Trace Table</vt:lpstr>
      <vt:lpstr>Possible Answer &amp; Trace Table</vt:lpstr>
      <vt:lpstr>Possible Answer &amp; Trace Table</vt:lpstr>
      <vt:lpstr>Pseudo code - Selection</vt:lpstr>
      <vt:lpstr>Possible Answer</vt:lpstr>
      <vt:lpstr>Possible Answer</vt:lpstr>
      <vt:lpstr>Possible Answer</vt:lpstr>
      <vt:lpstr>Possible Answer</vt:lpstr>
      <vt:lpstr>Possible Answer</vt:lpstr>
      <vt:lpstr>Possible Answer</vt:lpstr>
      <vt:lpstr>Possible Answer</vt:lpstr>
      <vt:lpstr>Possible Answer</vt:lpstr>
      <vt:lpstr>Possible Answer</vt:lpstr>
      <vt:lpstr>Possible Answer</vt:lpstr>
      <vt:lpstr>Possible Answer</vt:lpstr>
      <vt:lpstr>Repetition</vt:lpstr>
      <vt:lpstr>Repetition A Simple Example</vt:lpstr>
      <vt:lpstr>Guess the Output using trace table</vt:lpstr>
      <vt:lpstr>Guess the Output using trace table</vt:lpstr>
      <vt:lpstr>Guess the Output using trace table</vt:lpstr>
      <vt:lpstr>Pseudo Code  - Repetition</vt:lpstr>
      <vt:lpstr>Pseudo Code  - Repetition</vt:lpstr>
      <vt:lpstr>Trace Table</vt:lpstr>
      <vt:lpstr>Submit the solutions for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Suneth Fernando</cp:lastModifiedBy>
  <cp:revision>2036</cp:revision>
  <cp:lastPrinted>2014-09-29T16:21:25Z</cp:lastPrinted>
  <dcterms:created xsi:type="dcterms:W3CDTF">2013-09-18T07:00:31Z</dcterms:created>
  <dcterms:modified xsi:type="dcterms:W3CDTF">2024-07-02T08:15:02Z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