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628625-3535-4172-9E7E-9C625A4DEB41}" v="30" dt="2026-07-12T16:44:24.2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192" autoAdjust="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outlineViewPr>
    <p:cViewPr>
      <p:scale>
        <a:sx n="33" d="100"/>
        <a:sy n="33" d="100"/>
      </p:scale>
      <p:origin x="0" y="-94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C04B84-8E37-4C3D-B996-8252BCA4F3E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E34A3F7-F686-4A22-9947-5ED92708F2DB}">
      <dgm:prSet custT="1"/>
      <dgm:spPr/>
      <dgm:t>
        <a:bodyPr/>
        <a:lstStyle/>
        <a:p>
          <a:pPr algn="ctr"/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248E07-5CAD-4A57-AAFF-63493BF9EC58}" type="parTrans" cxnId="{521E64A8-2588-41AB-99CD-F8717DAE1177}">
      <dgm:prSet/>
      <dgm:spPr/>
      <dgm:t>
        <a:bodyPr/>
        <a:lstStyle/>
        <a:p>
          <a:endParaRPr lang="en-US"/>
        </a:p>
      </dgm:t>
    </dgm:pt>
    <dgm:pt modelId="{51C0641B-0662-4A6D-A059-E024AF7C8F96}" type="sibTrans" cxnId="{521E64A8-2588-41AB-99CD-F8717DAE1177}">
      <dgm:prSet/>
      <dgm:spPr/>
      <dgm:t>
        <a:bodyPr/>
        <a:lstStyle/>
        <a:p>
          <a:endParaRPr lang="en-US"/>
        </a:p>
      </dgm:t>
    </dgm:pt>
    <dgm:pt modelId="{9D4146A1-4865-4BA1-8A2C-B7C57CA1B7B0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Company</a:t>
          </a:r>
          <a:r>
            <a:rPr lang="en-US" sz="1600" b="1" dirty="0"/>
            <a:t> </a:t>
          </a:r>
          <a:r>
            <a:rPr lang="en-US" sz="2000" b="1" dirty="0"/>
            <a:t>background</a:t>
          </a:r>
          <a:endParaRPr lang="en-US" sz="2000" dirty="0"/>
        </a:p>
      </dgm:t>
    </dgm:pt>
    <dgm:pt modelId="{D68710A0-D2DB-463D-91BF-6CA3F3E2EB79}" type="parTrans" cxnId="{119E096B-9D8C-4BAA-A650-51141B270B11}">
      <dgm:prSet/>
      <dgm:spPr/>
      <dgm:t>
        <a:bodyPr/>
        <a:lstStyle/>
        <a:p>
          <a:endParaRPr lang="en-US"/>
        </a:p>
      </dgm:t>
    </dgm:pt>
    <dgm:pt modelId="{995BFDA4-AF1C-4D22-A699-CEE18E7A27CF}" type="sibTrans" cxnId="{119E096B-9D8C-4BAA-A650-51141B270B11}">
      <dgm:prSet/>
      <dgm:spPr/>
      <dgm:t>
        <a:bodyPr/>
        <a:lstStyle/>
        <a:p>
          <a:endParaRPr lang="en-US"/>
        </a:p>
      </dgm:t>
    </dgm:pt>
    <dgm:pt modelId="{041FA7C4-0545-4543-8A5B-FF34069F82CC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Problem</a:t>
          </a:r>
          <a:r>
            <a:rPr lang="en-US" sz="1600" b="1" dirty="0"/>
            <a:t>: nature and scope</a:t>
          </a:r>
          <a:endParaRPr lang="en-US" sz="1600" dirty="0"/>
        </a:p>
      </dgm:t>
    </dgm:pt>
    <dgm:pt modelId="{3AFC0977-C8D4-43FB-AE78-A97E32911D1E}" type="parTrans" cxnId="{F8BDBAEF-B9A0-4AEA-A9CC-DE75F50C3CAF}">
      <dgm:prSet/>
      <dgm:spPr/>
      <dgm:t>
        <a:bodyPr/>
        <a:lstStyle/>
        <a:p>
          <a:endParaRPr lang="en-US"/>
        </a:p>
      </dgm:t>
    </dgm:pt>
    <dgm:pt modelId="{85219F02-54DB-430A-AD7D-1BCDCCEF2ED7}" type="sibTrans" cxnId="{F8BDBAEF-B9A0-4AEA-A9CC-DE75F50C3CAF}">
      <dgm:prSet/>
      <dgm:spPr/>
      <dgm:t>
        <a:bodyPr/>
        <a:lstStyle/>
        <a:p>
          <a:endParaRPr lang="en-US"/>
        </a:p>
      </dgm:t>
    </dgm:pt>
    <dgm:pt modelId="{0D00F486-F3A0-4140-9E6A-EFFFD19D4FA4}">
      <dgm:prSet custT="1"/>
      <dgm:spPr/>
      <dgm:t>
        <a:bodyPr/>
        <a:lstStyle/>
        <a:p>
          <a:r>
            <a:rPr lang="en-US" sz="1600" b="1" dirty="0"/>
            <a:t>PESTLE ANALYSIS: Basil’s </a:t>
          </a: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Bakery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FE4908-9619-497D-A93B-007075AD9DA2}" type="parTrans" cxnId="{53EAA452-E178-4805-8DCC-300FB3BF5DD5}">
      <dgm:prSet/>
      <dgm:spPr/>
      <dgm:t>
        <a:bodyPr/>
        <a:lstStyle/>
        <a:p>
          <a:endParaRPr lang="en-US"/>
        </a:p>
      </dgm:t>
    </dgm:pt>
    <dgm:pt modelId="{7E068CCB-4B7E-40BB-B6C5-AF184109DDB1}" type="sibTrans" cxnId="{53EAA452-E178-4805-8DCC-300FB3BF5DD5}">
      <dgm:prSet/>
      <dgm:spPr/>
      <dgm:t>
        <a:bodyPr/>
        <a:lstStyle/>
        <a:p>
          <a:endParaRPr lang="en-US"/>
        </a:p>
      </dgm:t>
    </dgm:pt>
    <dgm:pt modelId="{B8DF06EB-1258-4A5A-8F6D-FEC6C1A98030}">
      <dgm:prSet custT="1"/>
      <dgm:spPr/>
      <dgm:t>
        <a:bodyPr/>
        <a:lstStyle/>
        <a:p>
          <a:r>
            <a:rPr lang="en-US" sz="1600" b="1" dirty="0"/>
            <a:t>Cause </a:t>
          </a:r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and</a:t>
          </a:r>
          <a:r>
            <a:rPr lang="en-US" sz="1600" b="1" dirty="0"/>
            <a:t> effect analysis: Fishbone diagram</a:t>
          </a:r>
          <a:endParaRPr lang="en-US" sz="1600" dirty="0"/>
        </a:p>
      </dgm:t>
    </dgm:pt>
    <dgm:pt modelId="{CEA59A59-8EE2-4E4A-B030-CAFA1F6E884D}" type="parTrans" cxnId="{1A742CBB-35E6-416E-9F3F-58C20E21A09F}">
      <dgm:prSet/>
      <dgm:spPr/>
      <dgm:t>
        <a:bodyPr/>
        <a:lstStyle/>
        <a:p>
          <a:endParaRPr lang="en-US"/>
        </a:p>
      </dgm:t>
    </dgm:pt>
    <dgm:pt modelId="{D88DD5AF-4206-4517-BDA5-5EF95085DD85}" type="sibTrans" cxnId="{1A742CBB-35E6-416E-9F3F-58C20E21A09F}">
      <dgm:prSet/>
      <dgm:spPr/>
      <dgm:t>
        <a:bodyPr/>
        <a:lstStyle/>
        <a:p>
          <a:endParaRPr lang="en-US"/>
        </a:p>
      </dgm:t>
    </dgm:pt>
    <dgm:pt modelId="{886202AD-4089-4DC8-8CB8-7D3AA438A039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8EFDF0-1C81-42E8-BCDE-F7ADCCC549DE}" type="parTrans" cxnId="{BB2E6F3B-309B-463F-8BB4-DDE20877936C}">
      <dgm:prSet/>
      <dgm:spPr/>
      <dgm:t>
        <a:bodyPr/>
        <a:lstStyle/>
        <a:p>
          <a:endParaRPr lang="en-US"/>
        </a:p>
      </dgm:t>
    </dgm:pt>
    <dgm:pt modelId="{AC62EDC8-B589-404B-AFED-4C4E3E1A12FC}" type="sibTrans" cxnId="{BB2E6F3B-309B-463F-8BB4-DDE20877936C}">
      <dgm:prSet/>
      <dgm:spPr/>
      <dgm:t>
        <a:bodyPr/>
        <a:lstStyle/>
        <a:p>
          <a:endParaRPr lang="en-US"/>
        </a:p>
      </dgm:t>
    </dgm:pt>
    <dgm:pt modelId="{8A3817B0-FDD0-4BE1-A5F3-F7C0891F57A4}">
      <dgm:prSet custT="1"/>
      <dgm:spPr/>
      <dgm:t>
        <a:bodyPr/>
        <a:lstStyle/>
        <a:p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5599F1-7F8E-4A53-AAB7-4F1A42268B77}" type="parTrans" cxnId="{C575F166-705E-4F14-A1E3-1B1CDF60AA02}">
      <dgm:prSet/>
      <dgm:spPr/>
      <dgm:t>
        <a:bodyPr/>
        <a:lstStyle/>
        <a:p>
          <a:endParaRPr lang="en-US"/>
        </a:p>
      </dgm:t>
    </dgm:pt>
    <dgm:pt modelId="{08542A75-2CA5-4A21-BB00-26DC24238562}" type="sibTrans" cxnId="{C575F166-705E-4F14-A1E3-1B1CDF60AA02}">
      <dgm:prSet/>
      <dgm:spPr/>
      <dgm:t>
        <a:bodyPr/>
        <a:lstStyle/>
        <a:p>
          <a:endParaRPr lang="en-US"/>
        </a:p>
      </dgm:t>
    </dgm:pt>
    <dgm:pt modelId="{68C72BB7-0EDA-4F77-81AA-77D49E4D3FBA}" type="pres">
      <dgm:prSet presAssocID="{D6C04B84-8E37-4C3D-B996-8252BCA4F3EB}" presName="linear" presStyleCnt="0">
        <dgm:presLayoutVars>
          <dgm:animLvl val="lvl"/>
          <dgm:resizeHandles val="exact"/>
        </dgm:presLayoutVars>
      </dgm:prSet>
      <dgm:spPr/>
    </dgm:pt>
    <dgm:pt modelId="{3A91E984-F5A5-4258-8A76-1A7DB1C5EF48}" type="pres">
      <dgm:prSet presAssocID="{3E34A3F7-F686-4A22-9947-5ED92708F2DB}" presName="parentText" presStyleLbl="node1" presStyleIdx="0" presStyleCnt="7" custLinFactNeighborX="-191" custLinFactNeighborY="-56351">
        <dgm:presLayoutVars>
          <dgm:chMax val="0"/>
          <dgm:bulletEnabled val="1"/>
        </dgm:presLayoutVars>
      </dgm:prSet>
      <dgm:spPr/>
    </dgm:pt>
    <dgm:pt modelId="{CAE2B658-D324-476D-8FA8-FA8EE8299F16}" type="pres">
      <dgm:prSet presAssocID="{51C0641B-0662-4A6D-A059-E024AF7C8F96}" presName="spacer" presStyleCnt="0"/>
      <dgm:spPr/>
    </dgm:pt>
    <dgm:pt modelId="{550851C1-01AD-43B1-AB78-6CF25E2A79C8}" type="pres">
      <dgm:prSet presAssocID="{9D4146A1-4865-4BA1-8A2C-B7C57CA1B7B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8C9C5D6-40F9-4E50-9B3B-0653FC54866C}" type="pres">
      <dgm:prSet presAssocID="{995BFDA4-AF1C-4D22-A699-CEE18E7A27CF}" presName="spacer" presStyleCnt="0"/>
      <dgm:spPr/>
    </dgm:pt>
    <dgm:pt modelId="{16F5BE27-4C7F-4B70-9790-D2876C7F3221}" type="pres">
      <dgm:prSet presAssocID="{041FA7C4-0545-4543-8A5B-FF34069F82C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37E9C786-AC66-4CAC-8DB8-0C34E3D180BE}" type="pres">
      <dgm:prSet presAssocID="{85219F02-54DB-430A-AD7D-1BCDCCEF2ED7}" presName="spacer" presStyleCnt="0"/>
      <dgm:spPr/>
    </dgm:pt>
    <dgm:pt modelId="{1451C663-097E-4205-9D77-DF08FB37A793}" type="pres">
      <dgm:prSet presAssocID="{0D00F486-F3A0-4140-9E6A-EFFFD19D4FA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656181CF-BB53-4D6E-AAB5-4237BA01C606}" type="pres">
      <dgm:prSet presAssocID="{7E068CCB-4B7E-40BB-B6C5-AF184109DDB1}" presName="spacer" presStyleCnt="0"/>
      <dgm:spPr/>
    </dgm:pt>
    <dgm:pt modelId="{6D46FE93-97BF-4E57-B0E3-E561FE6BBFB6}" type="pres">
      <dgm:prSet presAssocID="{B8DF06EB-1258-4A5A-8F6D-FEC6C1A9803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49F047F-00DB-4033-A784-546282E53CA9}" type="pres">
      <dgm:prSet presAssocID="{D88DD5AF-4206-4517-BDA5-5EF95085DD85}" presName="spacer" presStyleCnt="0"/>
      <dgm:spPr/>
    </dgm:pt>
    <dgm:pt modelId="{6F7843EA-D6CC-402A-96EE-98162907D2C4}" type="pres">
      <dgm:prSet presAssocID="{886202AD-4089-4DC8-8CB8-7D3AA438A03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7098C633-4603-408F-973C-26752D25C20A}" type="pres">
      <dgm:prSet presAssocID="{AC62EDC8-B589-404B-AFED-4C4E3E1A12FC}" presName="spacer" presStyleCnt="0"/>
      <dgm:spPr/>
    </dgm:pt>
    <dgm:pt modelId="{454415AD-D362-4579-8B4D-67FC73621DE6}" type="pres">
      <dgm:prSet presAssocID="{8A3817B0-FDD0-4BE1-A5F3-F7C0891F57A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5F57919-9054-4D9D-BAE3-974BE6637434}" type="presOf" srcId="{9D4146A1-4865-4BA1-8A2C-B7C57CA1B7B0}" destId="{550851C1-01AD-43B1-AB78-6CF25E2A79C8}" srcOrd="0" destOrd="0" presId="urn:microsoft.com/office/officeart/2005/8/layout/vList2"/>
    <dgm:cxn modelId="{BB2E6F3B-309B-463F-8BB4-DDE20877936C}" srcId="{D6C04B84-8E37-4C3D-B996-8252BCA4F3EB}" destId="{886202AD-4089-4DC8-8CB8-7D3AA438A039}" srcOrd="5" destOrd="0" parTransId="{958EFDF0-1C81-42E8-BCDE-F7ADCCC549DE}" sibTransId="{AC62EDC8-B589-404B-AFED-4C4E3E1A12FC}"/>
    <dgm:cxn modelId="{C575F166-705E-4F14-A1E3-1B1CDF60AA02}" srcId="{D6C04B84-8E37-4C3D-B996-8252BCA4F3EB}" destId="{8A3817B0-FDD0-4BE1-A5F3-F7C0891F57A4}" srcOrd="6" destOrd="0" parTransId="{105599F1-7F8E-4A53-AAB7-4F1A42268B77}" sibTransId="{08542A75-2CA5-4A21-BB00-26DC24238562}"/>
    <dgm:cxn modelId="{119E096B-9D8C-4BAA-A650-51141B270B11}" srcId="{D6C04B84-8E37-4C3D-B996-8252BCA4F3EB}" destId="{9D4146A1-4865-4BA1-8A2C-B7C57CA1B7B0}" srcOrd="1" destOrd="0" parTransId="{D68710A0-D2DB-463D-91BF-6CA3F3E2EB79}" sibTransId="{995BFDA4-AF1C-4D22-A699-CEE18E7A27CF}"/>
    <dgm:cxn modelId="{D14A666B-60C7-45FB-A778-4EED7D8FB2FB}" type="presOf" srcId="{886202AD-4089-4DC8-8CB8-7D3AA438A039}" destId="{6F7843EA-D6CC-402A-96EE-98162907D2C4}" srcOrd="0" destOrd="0" presId="urn:microsoft.com/office/officeart/2005/8/layout/vList2"/>
    <dgm:cxn modelId="{53EAA452-E178-4805-8DCC-300FB3BF5DD5}" srcId="{D6C04B84-8E37-4C3D-B996-8252BCA4F3EB}" destId="{0D00F486-F3A0-4140-9E6A-EFFFD19D4FA4}" srcOrd="3" destOrd="0" parTransId="{B0FE4908-9619-497D-A93B-007075AD9DA2}" sibTransId="{7E068CCB-4B7E-40BB-B6C5-AF184109DDB1}"/>
    <dgm:cxn modelId="{3E3CE052-2000-4E13-A3CB-7E4AAA8EFCE2}" type="presOf" srcId="{D6C04B84-8E37-4C3D-B996-8252BCA4F3EB}" destId="{68C72BB7-0EDA-4F77-81AA-77D49E4D3FBA}" srcOrd="0" destOrd="0" presId="urn:microsoft.com/office/officeart/2005/8/layout/vList2"/>
    <dgm:cxn modelId="{3F16F676-E26F-44AE-BFF7-55DDC1C1AF32}" type="presOf" srcId="{B8DF06EB-1258-4A5A-8F6D-FEC6C1A98030}" destId="{6D46FE93-97BF-4E57-B0E3-E561FE6BBFB6}" srcOrd="0" destOrd="0" presId="urn:microsoft.com/office/officeart/2005/8/layout/vList2"/>
    <dgm:cxn modelId="{AC094F7E-B4FE-44E2-AD8E-56FB026117A0}" type="presOf" srcId="{8A3817B0-FDD0-4BE1-A5F3-F7C0891F57A4}" destId="{454415AD-D362-4579-8B4D-67FC73621DE6}" srcOrd="0" destOrd="0" presId="urn:microsoft.com/office/officeart/2005/8/layout/vList2"/>
    <dgm:cxn modelId="{521E64A8-2588-41AB-99CD-F8717DAE1177}" srcId="{D6C04B84-8E37-4C3D-B996-8252BCA4F3EB}" destId="{3E34A3F7-F686-4A22-9947-5ED92708F2DB}" srcOrd="0" destOrd="0" parTransId="{57248E07-5CAD-4A57-AAFF-63493BF9EC58}" sibTransId="{51C0641B-0662-4A6D-A059-E024AF7C8F96}"/>
    <dgm:cxn modelId="{1A742CBB-35E6-416E-9F3F-58C20E21A09F}" srcId="{D6C04B84-8E37-4C3D-B996-8252BCA4F3EB}" destId="{B8DF06EB-1258-4A5A-8F6D-FEC6C1A98030}" srcOrd="4" destOrd="0" parTransId="{CEA59A59-8EE2-4E4A-B030-CAFA1F6E884D}" sibTransId="{D88DD5AF-4206-4517-BDA5-5EF95085DD85}"/>
    <dgm:cxn modelId="{D53688C3-AA45-4791-848F-6867DFE3E6D3}" type="presOf" srcId="{041FA7C4-0545-4543-8A5B-FF34069F82CC}" destId="{16F5BE27-4C7F-4B70-9790-D2876C7F3221}" srcOrd="0" destOrd="0" presId="urn:microsoft.com/office/officeart/2005/8/layout/vList2"/>
    <dgm:cxn modelId="{F8BDBAEF-B9A0-4AEA-A9CC-DE75F50C3CAF}" srcId="{D6C04B84-8E37-4C3D-B996-8252BCA4F3EB}" destId="{041FA7C4-0545-4543-8A5B-FF34069F82CC}" srcOrd="2" destOrd="0" parTransId="{3AFC0977-C8D4-43FB-AE78-A97E32911D1E}" sibTransId="{85219F02-54DB-430A-AD7D-1BCDCCEF2ED7}"/>
    <dgm:cxn modelId="{F37FC8F1-25C3-4F58-8293-79A82D74AF2E}" type="presOf" srcId="{0D00F486-F3A0-4140-9E6A-EFFFD19D4FA4}" destId="{1451C663-097E-4205-9D77-DF08FB37A793}" srcOrd="0" destOrd="0" presId="urn:microsoft.com/office/officeart/2005/8/layout/vList2"/>
    <dgm:cxn modelId="{B5AADEFF-58F3-4010-AD32-9805B6E08D8B}" type="presOf" srcId="{3E34A3F7-F686-4A22-9947-5ED92708F2DB}" destId="{3A91E984-F5A5-4258-8A76-1A7DB1C5EF48}" srcOrd="0" destOrd="0" presId="urn:microsoft.com/office/officeart/2005/8/layout/vList2"/>
    <dgm:cxn modelId="{DA248813-417E-4387-8137-B265BA5343BE}" type="presParOf" srcId="{68C72BB7-0EDA-4F77-81AA-77D49E4D3FBA}" destId="{3A91E984-F5A5-4258-8A76-1A7DB1C5EF48}" srcOrd="0" destOrd="0" presId="urn:microsoft.com/office/officeart/2005/8/layout/vList2"/>
    <dgm:cxn modelId="{D15B840D-87BA-47FD-94E2-8AE28C8744ED}" type="presParOf" srcId="{68C72BB7-0EDA-4F77-81AA-77D49E4D3FBA}" destId="{CAE2B658-D324-476D-8FA8-FA8EE8299F16}" srcOrd="1" destOrd="0" presId="urn:microsoft.com/office/officeart/2005/8/layout/vList2"/>
    <dgm:cxn modelId="{9B0D4701-418A-47E6-901E-1A60005BBE33}" type="presParOf" srcId="{68C72BB7-0EDA-4F77-81AA-77D49E4D3FBA}" destId="{550851C1-01AD-43B1-AB78-6CF25E2A79C8}" srcOrd="2" destOrd="0" presId="urn:microsoft.com/office/officeart/2005/8/layout/vList2"/>
    <dgm:cxn modelId="{91D10B9B-5528-4157-A892-E5EC1AD9CD8B}" type="presParOf" srcId="{68C72BB7-0EDA-4F77-81AA-77D49E4D3FBA}" destId="{48C9C5D6-40F9-4E50-9B3B-0653FC54866C}" srcOrd="3" destOrd="0" presId="urn:microsoft.com/office/officeart/2005/8/layout/vList2"/>
    <dgm:cxn modelId="{628F77ED-6116-4877-B1AE-4B8D7C8747CF}" type="presParOf" srcId="{68C72BB7-0EDA-4F77-81AA-77D49E4D3FBA}" destId="{16F5BE27-4C7F-4B70-9790-D2876C7F3221}" srcOrd="4" destOrd="0" presId="urn:microsoft.com/office/officeart/2005/8/layout/vList2"/>
    <dgm:cxn modelId="{D1328E22-1978-4EC2-8D90-B714B240E997}" type="presParOf" srcId="{68C72BB7-0EDA-4F77-81AA-77D49E4D3FBA}" destId="{37E9C786-AC66-4CAC-8DB8-0C34E3D180BE}" srcOrd="5" destOrd="0" presId="urn:microsoft.com/office/officeart/2005/8/layout/vList2"/>
    <dgm:cxn modelId="{453B3CC7-496A-43C4-A81C-29115EFD54EE}" type="presParOf" srcId="{68C72BB7-0EDA-4F77-81AA-77D49E4D3FBA}" destId="{1451C663-097E-4205-9D77-DF08FB37A793}" srcOrd="6" destOrd="0" presId="urn:microsoft.com/office/officeart/2005/8/layout/vList2"/>
    <dgm:cxn modelId="{BBAE7B42-4D73-48B4-A917-5D172B5C7543}" type="presParOf" srcId="{68C72BB7-0EDA-4F77-81AA-77D49E4D3FBA}" destId="{656181CF-BB53-4D6E-AAB5-4237BA01C606}" srcOrd="7" destOrd="0" presId="urn:microsoft.com/office/officeart/2005/8/layout/vList2"/>
    <dgm:cxn modelId="{2DCB18B7-3D46-404A-AFB4-0D941EF7B317}" type="presParOf" srcId="{68C72BB7-0EDA-4F77-81AA-77D49E4D3FBA}" destId="{6D46FE93-97BF-4E57-B0E3-E561FE6BBFB6}" srcOrd="8" destOrd="0" presId="urn:microsoft.com/office/officeart/2005/8/layout/vList2"/>
    <dgm:cxn modelId="{B54B02D4-3C03-4ED9-920D-113FF89332F2}" type="presParOf" srcId="{68C72BB7-0EDA-4F77-81AA-77D49E4D3FBA}" destId="{149F047F-00DB-4033-A784-546282E53CA9}" srcOrd="9" destOrd="0" presId="urn:microsoft.com/office/officeart/2005/8/layout/vList2"/>
    <dgm:cxn modelId="{CE5B066D-A24F-47EA-87F6-224CC130AB38}" type="presParOf" srcId="{68C72BB7-0EDA-4F77-81AA-77D49E4D3FBA}" destId="{6F7843EA-D6CC-402A-96EE-98162907D2C4}" srcOrd="10" destOrd="0" presId="urn:microsoft.com/office/officeart/2005/8/layout/vList2"/>
    <dgm:cxn modelId="{7CAFEB4C-00C8-433A-A2AE-B6AFC5DE903A}" type="presParOf" srcId="{68C72BB7-0EDA-4F77-81AA-77D49E4D3FBA}" destId="{7098C633-4603-408F-973C-26752D25C20A}" srcOrd="11" destOrd="0" presId="urn:microsoft.com/office/officeart/2005/8/layout/vList2"/>
    <dgm:cxn modelId="{C1F32B0B-201A-4B84-BE7B-095ED526226C}" type="presParOf" srcId="{68C72BB7-0EDA-4F77-81AA-77D49E4D3FBA}" destId="{454415AD-D362-4579-8B4D-67FC73621DE6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91E984-F5A5-4258-8A76-1A7DB1C5EF48}">
      <dsp:nvSpPr>
        <dsp:cNvPr id="0" name=""/>
        <dsp:cNvSpPr/>
      </dsp:nvSpPr>
      <dsp:spPr>
        <a:xfrm>
          <a:off x="0" y="0"/>
          <a:ext cx="4651570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74" y="24674"/>
        <a:ext cx="4602222" cy="456092"/>
      </dsp:txXfrm>
    </dsp:sp>
    <dsp:sp modelId="{550851C1-01AD-43B1-AB78-6CF25E2A79C8}">
      <dsp:nvSpPr>
        <dsp:cNvPr id="0" name=""/>
        <dsp:cNvSpPr/>
      </dsp:nvSpPr>
      <dsp:spPr>
        <a:xfrm>
          <a:off x="0" y="600297"/>
          <a:ext cx="4651570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Company</a:t>
          </a:r>
          <a:r>
            <a:rPr lang="en-US" sz="1600" b="1" kern="1200" dirty="0"/>
            <a:t> </a:t>
          </a:r>
          <a:r>
            <a:rPr lang="en-US" sz="2000" b="1" kern="1200" dirty="0"/>
            <a:t>background</a:t>
          </a:r>
          <a:endParaRPr lang="en-US" sz="2000" kern="1200" dirty="0"/>
        </a:p>
      </dsp:txBody>
      <dsp:txXfrm>
        <a:off x="24674" y="624971"/>
        <a:ext cx="4602222" cy="456092"/>
      </dsp:txXfrm>
    </dsp:sp>
    <dsp:sp modelId="{16F5BE27-4C7F-4B70-9790-D2876C7F3221}">
      <dsp:nvSpPr>
        <dsp:cNvPr id="0" name=""/>
        <dsp:cNvSpPr/>
      </dsp:nvSpPr>
      <dsp:spPr>
        <a:xfrm>
          <a:off x="0" y="1183497"/>
          <a:ext cx="4651570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Problem</a:t>
          </a:r>
          <a:r>
            <a:rPr lang="en-US" sz="1600" b="1" kern="1200" dirty="0"/>
            <a:t>: nature and scope</a:t>
          </a:r>
          <a:endParaRPr lang="en-US" sz="1600" kern="1200" dirty="0"/>
        </a:p>
      </dsp:txBody>
      <dsp:txXfrm>
        <a:off x="24674" y="1208171"/>
        <a:ext cx="4602222" cy="456092"/>
      </dsp:txXfrm>
    </dsp:sp>
    <dsp:sp modelId="{1451C663-097E-4205-9D77-DF08FB37A793}">
      <dsp:nvSpPr>
        <dsp:cNvPr id="0" name=""/>
        <dsp:cNvSpPr/>
      </dsp:nvSpPr>
      <dsp:spPr>
        <a:xfrm>
          <a:off x="0" y="1766697"/>
          <a:ext cx="4651570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PESTLE ANALYSIS: Basil’s </a:t>
          </a: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Bakery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74" y="1791371"/>
        <a:ext cx="4602222" cy="456092"/>
      </dsp:txXfrm>
    </dsp:sp>
    <dsp:sp modelId="{6D46FE93-97BF-4E57-B0E3-E561FE6BBFB6}">
      <dsp:nvSpPr>
        <dsp:cNvPr id="0" name=""/>
        <dsp:cNvSpPr/>
      </dsp:nvSpPr>
      <dsp:spPr>
        <a:xfrm>
          <a:off x="0" y="2349897"/>
          <a:ext cx="4651570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Cause </a:t>
          </a: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and</a:t>
          </a:r>
          <a:r>
            <a:rPr lang="en-US" sz="1600" b="1" kern="1200" dirty="0"/>
            <a:t> effect analysis: Fishbone diagram</a:t>
          </a:r>
          <a:endParaRPr lang="en-US" sz="1600" kern="1200" dirty="0"/>
        </a:p>
      </dsp:txBody>
      <dsp:txXfrm>
        <a:off x="24674" y="2374571"/>
        <a:ext cx="4602222" cy="456092"/>
      </dsp:txXfrm>
    </dsp:sp>
    <dsp:sp modelId="{6F7843EA-D6CC-402A-96EE-98162907D2C4}">
      <dsp:nvSpPr>
        <dsp:cNvPr id="0" name=""/>
        <dsp:cNvSpPr/>
      </dsp:nvSpPr>
      <dsp:spPr>
        <a:xfrm>
          <a:off x="0" y="2933097"/>
          <a:ext cx="4651570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74" y="2957771"/>
        <a:ext cx="4602222" cy="456092"/>
      </dsp:txXfrm>
    </dsp:sp>
    <dsp:sp modelId="{454415AD-D362-4579-8B4D-67FC73621DE6}">
      <dsp:nvSpPr>
        <dsp:cNvPr id="0" name=""/>
        <dsp:cNvSpPr/>
      </dsp:nvSpPr>
      <dsp:spPr>
        <a:xfrm>
          <a:off x="0" y="3516297"/>
          <a:ext cx="4651570" cy="505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674" y="3540971"/>
        <a:ext cx="4602222" cy="4560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11/07/2026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stockcake.com/i/artisan-bread-display_1287409_150048?utm_source=copilot.com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xels.com./photo/artisan-bread-loaves(Accessed:7July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8030" y="1708029"/>
            <a:ext cx="11410447" cy="4003003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MODULE NAME </a:t>
            </a:r>
            <a:r>
              <a:rPr lang="en-GB" sz="4000" dirty="0">
                <a:solidFill>
                  <a:schemeClr val="tx1"/>
                </a:solidFill>
                <a:latin typeface="A"/>
              </a:rPr>
              <a:t>: Problem Solving and                  Decision Making</a:t>
            </a:r>
            <a:br>
              <a:rPr lang="en-GB" sz="4000" dirty="0">
                <a:solidFill>
                  <a:schemeClr val="tx1"/>
                </a:solidFill>
                <a:latin typeface="A"/>
              </a:rPr>
            </a:br>
            <a:r>
              <a:rPr lang="en-GB" sz="4000" b="1" dirty="0">
                <a:solidFill>
                  <a:schemeClr val="tx1"/>
                </a:solidFill>
                <a:latin typeface="+mn-lt"/>
              </a:rPr>
              <a:t>MODULE CODE </a:t>
            </a:r>
            <a:r>
              <a:rPr lang="en-GB" sz="4000" dirty="0">
                <a:solidFill>
                  <a:schemeClr val="tx1"/>
                </a:solidFill>
                <a:latin typeface="A"/>
              </a:rPr>
              <a:t>: LCLM4004</a:t>
            </a:r>
            <a:br>
              <a:rPr lang="en-GB" sz="4000" dirty="0">
                <a:solidFill>
                  <a:schemeClr val="tx1"/>
                </a:solidFill>
                <a:latin typeface="A"/>
              </a:rPr>
            </a:br>
            <a:r>
              <a:rPr lang="en-GB" sz="4000" b="1" dirty="0">
                <a:solidFill>
                  <a:schemeClr val="tx1"/>
                </a:solidFill>
                <a:latin typeface="+mn-lt"/>
              </a:rPr>
              <a:t>STUDENT NAME </a:t>
            </a:r>
            <a:r>
              <a:rPr lang="en-GB" sz="4000" dirty="0">
                <a:solidFill>
                  <a:schemeClr val="tx1"/>
                </a:solidFill>
                <a:latin typeface="A"/>
              </a:rPr>
              <a:t>: Paulo Estano Flamiano</a:t>
            </a:r>
            <a:br>
              <a:rPr lang="en-GB" sz="4000" dirty="0">
                <a:solidFill>
                  <a:schemeClr val="tx1"/>
                </a:solidFill>
                <a:latin typeface="A"/>
              </a:rPr>
            </a:br>
            <a:r>
              <a:rPr lang="en-GB" sz="4000" b="1" dirty="0">
                <a:solidFill>
                  <a:schemeClr val="tx1"/>
                </a:solidFill>
                <a:latin typeface="+mn-lt"/>
              </a:rPr>
              <a:t>STUDENT ID </a:t>
            </a:r>
            <a:r>
              <a:rPr lang="en-GB" sz="4000" dirty="0">
                <a:solidFill>
                  <a:schemeClr val="tx1"/>
                </a:solidFill>
                <a:latin typeface="A"/>
              </a:rPr>
              <a:t>: 2526512</a:t>
            </a:r>
            <a:br>
              <a:rPr lang="en-GB" sz="4000" dirty="0">
                <a:solidFill>
                  <a:schemeClr val="tx1"/>
                </a:solidFill>
                <a:latin typeface="A"/>
              </a:rPr>
            </a:br>
            <a:r>
              <a:rPr lang="en-GB" sz="4000" b="1" dirty="0">
                <a:solidFill>
                  <a:schemeClr val="tx1"/>
                </a:solidFill>
                <a:latin typeface="+mn-lt"/>
              </a:rPr>
              <a:t>LECTURER</a:t>
            </a:r>
            <a:r>
              <a:rPr lang="en-GB" sz="4000" dirty="0">
                <a:solidFill>
                  <a:schemeClr val="tx1"/>
                </a:solidFill>
                <a:latin typeface="A"/>
              </a:rPr>
              <a:t> : Anita Nan</a:t>
            </a:r>
            <a:br>
              <a:rPr lang="en-GB" sz="4000" dirty="0">
                <a:solidFill>
                  <a:schemeClr val="tx1"/>
                </a:solidFill>
                <a:latin typeface="A"/>
              </a:rPr>
            </a:br>
            <a:r>
              <a:rPr lang="en-GB" sz="4000" b="1" dirty="0">
                <a:solidFill>
                  <a:schemeClr val="tx1"/>
                </a:solidFill>
                <a:latin typeface="+mn-lt"/>
              </a:rPr>
              <a:t>Assignment 1</a:t>
            </a:r>
            <a:r>
              <a:rPr lang="en-GB" sz="4000" dirty="0">
                <a:solidFill>
                  <a:schemeClr val="tx1"/>
                </a:solidFill>
                <a:latin typeface="A"/>
              </a:rPr>
              <a:t>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9" name="Group 458">
            <a:extLst>
              <a:ext uri="{FF2B5EF4-FFF2-40B4-BE49-F238E27FC236}">
                <a16:creationId xmlns:a16="http://schemas.microsoft.com/office/drawing/2014/main" id="{F27737A0-D7E0-4415-8E90-FD4F69E7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60" name="Freeform 11">
              <a:extLst>
                <a:ext uri="{FF2B5EF4-FFF2-40B4-BE49-F238E27FC236}">
                  <a16:creationId xmlns:a16="http://schemas.microsoft.com/office/drawing/2014/main" id="{506CE375-B39D-4C51-A858-F4A383311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" name="Freeform 12">
              <a:extLst>
                <a:ext uri="{FF2B5EF4-FFF2-40B4-BE49-F238E27FC236}">
                  <a16:creationId xmlns:a16="http://schemas.microsoft.com/office/drawing/2014/main" id="{64EA8B46-395C-41F6-BE09-548B108098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2" name="Freeform 13">
              <a:extLst>
                <a:ext uri="{FF2B5EF4-FFF2-40B4-BE49-F238E27FC236}">
                  <a16:creationId xmlns:a16="http://schemas.microsoft.com/office/drawing/2014/main" id="{BC7EDC6D-8B00-48D9-B8FD-9B5285FB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3" name="Freeform 14">
              <a:extLst>
                <a:ext uri="{FF2B5EF4-FFF2-40B4-BE49-F238E27FC236}">
                  <a16:creationId xmlns:a16="http://schemas.microsoft.com/office/drawing/2014/main" id="{DE4BD3C3-5C1B-4305-BFA1-9054820BD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4" name="Freeform 15">
              <a:extLst>
                <a:ext uri="{FF2B5EF4-FFF2-40B4-BE49-F238E27FC236}">
                  <a16:creationId xmlns:a16="http://schemas.microsoft.com/office/drawing/2014/main" id="{4635ED79-E821-4CFD-9F97-D6137E5DC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5" name="Freeform 16">
              <a:extLst>
                <a:ext uri="{FF2B5EF4-FFF2-40B4-BE49-F238E27FC236}">
                  <a16:creationId xmlns:a16="http://schemas.microsoft.com/office/drawing/2014/main" id="{92FD5F9A-0D1B-4304-AC95-EA6A4E70E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6" name="Freeform 17">
              <a:extLst>
                <a:ext uri="{FF2B5EF4-FFF2-40B4-BE49-F238E27FC236}">
                  <a16:creationId xmlns:a16="http://schemas.microsoft.com/office/drawing/2014/main" id="{E9BB96F9-6F99-413C-909E-6FCF017C1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7" name="Freeform 18">
              <a:extLst>
                <a:ext uri="{FF2B5EF4-FFF2-40B4-BE49-F238E27FC236}">
                  <a16:creationId xmlns:a16="http://schemas.microsoft.com/office/drawing/2014/main" id="{1CCAEE3F-DFD6-4F56-91DF-94C71526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8" name="Freeform 19">
              <a:extLst>
                <a:ext uri="{FF2B5EF4-FFF2-40B4-BE49-F238E27FC236}">
                  <a16:creationId xmlns:a16="http://schemas.microsoft.com/office/drawing/2014/main" id="{A9965128-6557-433B-B75B-BDF307311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9" name="Freeform 20">
              <a:extLst>
                <a:ext uri="{FF2B5EF4-FFF2-40B4-BE49-F238E27FC236}">
                  <a16:creationId xmlns:a16="http://schemas.microsoft.com/office/drawing/2014/main" id="{6ACA7D22-11B5-4768-B195-51BF6E7C1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0" name="Freeform 21">
              <a:extLst>
                <a:ext uri="{FF2B5EF4-FFF2-40B4-BE49-F238E27FC236}">
                  <a16:creationId xmlns:a16="http://schemas.microsoft.com/office/drawing/2014/main" id="{A10AD997-8BE7-4F95-8B7C-4E59DA1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1" name="Freeform 22">
              <a:extLst>
                <a:ext uri="{FF2B5EF4-FFF2-40B4-BE49-F238E27FC236}">
                  <a16:creationId xmlns:a16="http://schemas.microsoft.com/office/drawing/2014/main" id="{DE270B5A-1647-4C9C-BA5F-6BC559F86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72" name="Group 471">
            <a:extLst>
              <a:ext uri="{FF2B5EF4-FFF2-40B4-BE49-F238E27FC236}">
                <a16:creationId xmlns:a16="http://schemas.microsoft.com/office/drawing/2014/main" id="{57D8AB18-1DD7-4D60-B9FA-190B47BB26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473" name="Freeform 27">
              <a:extLst>
                <a:ext uri="{FF2B5EF4-FFF2-40B4-BE49-F238E27FC236}">
                  <a16:creationId xmlns:a16="http://schemas.microsoft.com/office/drawing/2014/main" id="{AE3C8994-22F6-4B7D-B50B-80ECD1E2A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4" name="Freeform 28">
              <a:extLst>
                <a:ext uri="{FF2B5EF4-FFF2-40B4-BE49-F238E27FC236}">
                  <a16:creationId xmlns:a16="http://schemas.microsoft.com/office/drawing/2014/main" id="{DDCDE2FF-5BFC-4807-AB1E-D6928F8F4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5" name="Freeform 29">
              <a:extLst>
                <a:ext uri="{FF2B5EF4-FFF2-40B4-BE49-F238E27FC236}">
                  <a16:creationId xmlns:a16="http://schemas.microsoft.com/office/drawing/2014/main" id="{63EF93F1-6EAF-4409-A623-76533740E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6" name="Freeform 30">
              <a:extLst>
                <a:ext uri="{FF2B5EF4-FFF2-40B4-BE49-F238E27FC236}">
                  <a16:creationId xmlns:a16="http://schemas.microsoft.com/office/drawing/2014/main" id="{ED3B5256-3F5C-4FDE-8A9A-5A124E92B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7" name="Freeform 31">
              <a:extLst>
                <a:ext uri="{FF2B5EF4-FFF2-40B4-BE49-F238E27FC236}">
                  <a16:creationId xmlns:a16="http://schemas.microsoft.com/office/drawing/2014/main" id="{ED5D4282-BFB9-4BFC-A20D-18E1C4EEA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8" name="Freeform 32">
              <a:extLst>
                <a:ext uri="{FF2B5EF4-FFF2-40B4-BE49-F238E27FC236}">
                  <a16:creationId xmlns:a16="http://schemas.microsoft.com/office/drawing/2014/main" id="{3E6394EB-0752-433A-BA70-AF42B45F17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9" name="Freeform 33">
              <a:extLst>
                <a:ext uri="{FF2B5EF4-FFF2-40B4-BE49-F238E27FC236}">
                  <a16:creationId xmlns:a16="http://schemas.microsoft.com/office/drawing/2014/main" id="{DF27BE5F-DA8D-4260-9D0D-69E9CE146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0" name="Freeform 34">
              <a:extLst>
                <a:ext uri="{FF2B5EF4-FFF2-40B4-BE49-F238E27FC236}">
                  <a16:creationId xmlns:a16="http://schemas.microsoft.com/office/drawing/2014/main" id="{9A6E5CBE-AE54-40B7-9A00-E3975FEACB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1" name="Freeform 35">
              <a:extLst>
                <a:ext uri="{FF2B5EF4-FFF2-40B4-BE49-F238E27FC236}">
                  <a16:creationId xmlns:a16="http://schemas.microsoft.com/office/drawing/2014/main" id="{6C307890-5461-4D51-ADA6-A3DA6D35B8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2" name="Freeform 36">
              <a:extLst>
                <a:ext uri="{FF2B5EF4-FFF2-40B4-BE49-F238E27FC236}">
                  <a16:creationId xmlns:a16="http://schemas.microsoft.com/office/drawing/2014/main" id="{3F9B7E4B-6412-4B97-AD48-30B1F61F3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3" name="Freeform 37">
              <a:extLst>
                <a:ext uri="{FF2B5EF4-FFF2-40B4-BE49-F238E27FC236}">
                  <a16:creationId xmlns:a16="http://schemas.microsoft.com/office/drawing/2014/main" id="{D345D359-869B-4305-B7D7-0B5C4FDEC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4" name="Freeform 38">
              <a:extLst>
                <a:ext uri="{FF2B5EF4-FFF2-40B4-BE49-F238E27FC236}">
                  <a16:creationId xmlns:a16="http://schemas.microsoft.com/office/drawing/2014/main" id="{2F688B27-AEB8-45BD-9597-78A97EE0D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85" name="Rectangle 484">
            <a:extLst>
              <a:ext uri="{FF2B5EF4-FFF2-40B4-BE49-F238E27FC236}">
                <a16:creationId xmlns:a16="http://schemas.microsoft.com/office/drawing/2014/main" id="{4EB21FA6-8B6A-4699-8408-91E699800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6" name="Freeform 6">
            <a:extLst>
              <a:ext uri="{FF2B5EF4-FFF2-40B4-BE49-F238E27FC236}">
                <a16:creationId xmlns:a16="http://schemas.microsoft.com/office/drawing/2014/main" id="{BA1AABB7-0FD0-4445-8B8B-7A0C680C5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87" name="Rectangle 486">
            <a:extLst>
              <a:ext uri="{FF2B5EF4-FFF2-40B4-BE49-F238E27FC236}">
                <a16:creationId xmlns:a16="http://schemas.microsoft.com/office/drawing/2014/main" id="{8D371DD5-1248-484F-AD54-775B88B37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88" name="Group 487">
            <a:extLst>
              <a:ext uri="{FF2B5EF4-FFF2-40B4-BE49-F238E27FC236}">
                <a16:creationId xmlns:a16="http://schemas.microsoft.com/office/drawing/2014/main" id="{1DBBA65E-444E-4392-86BD-24972726C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489" name="Freeform 11">
              <a:extLst>
                <a:ext uri="{FF2B5EF4-FFF2-40B4-BE49-F238E27FC236}">
                  <a16:creationId xmlns:a16="http://schemas.microsoft.com/office/drawing/2014/main" id="{0347FEC9-97DC-488B-A06F-4CC496501B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0" name="Freeform 12">
              <a:extLst>
                <a:ext uri="{FF2B5EF4-FFF2-40B4-BE49-F238E27FC236}">
                  <a16:creationId xmlns:a16="http://schemas.microsoft.com/office/drawing/2014/main" id="{753CE3E8-4313-4DAD-A6A2-AF9EA66A0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1" name="Freeform 13">
              <a:extLst>
                <a:ext uri="{FF2B5EF4-FFF2-40B4-BE49-F238E27FC236}">
                  <a16:creationId xmlns:a16="http://schemas.microsoft.com/office/drawing/2014/main" id="{34AADB34-568F-47BB-B5FF-A454B38B7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2" name="Freeform 14">
              <a:extLst>
                <a:ext uri="{FF2B5EF4-FFF2-40B4-BE49-F238E27FC236}">
                  <a16:creationId xmlns:a16="http://schemas.microsoft.com/office/drawing/2014/main" id="{E315E5A3-676A-47BC-B3AC-929663687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3" name="Freeform 15">
              <a:extLst>
                <a:ext uri="{FF2B5EF4-FFF2-40B4-BE49-F238E27FC236}">
                  <a16:creationId xmlns:a16="http://schemas.microsoft.com/office/drawing/2014/main" id="{8F9CE9B2-398B-4193-BBA4-DAAF3978C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4" name="Freeform 16">
              <a:extLst>
                <a:ext uri="{FF2B5EF4-FFF2-40B4-BE49-F238E27FC236}">
                  <a16:creationId xmlns:a16="http://schemas.microsoft.com/office/drawing/2014/main" id="{1BCA996D-E05D-4419-BB14-5AB57DEDBF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5" name="Freeform 17">
              <a:extLst>
                <a:ext uri="{FF2B5EF4-FFF2-40B4-BE49-F238E27FC236}">
                  <a16:creationId xmlns:a16="http://schemas.microsoft.com/office/drawing/2014/main" id="{8BCCD188-3E6B-480B-A4B6-6714F006F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6" name="Freeform 18">
              <a:extLst>
                <a:ext uri="{FF2B5EF4-FFF2-40B4-BE49-F238E27FC236}">
                  <a16:creationId xmlns:a16="http://schemas.microsoft.com/office/drawing/2014/main" id="{82DE7471-5815-4CDB-AF60-02A6962DF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7" name="Freeform 19">
              <a:extLst>
                <a:ext uri="{FF2B5EF4-FFF2-40B4-BE49-F238E27FC236}">
                  <a16:creationId xmlns:a16="http://schemas.microsoft.com/office/drawing/2014/main" id="{156889FF-820D-4514-9010-C24DAA10C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8" name="Freeform 20">
              <a:extLst>
                <a:ext uri="{FF2B5EF4-FFF2-40B4-BE49-F238E27FC236}">
                  <a16:creationId xmlns:a16="http://schemas.microsoft.com/office/drawing/2014/main" id="{67A6CC1F-EE76-4270-AA19-D6E706A54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9" name="Freeform 21">
              <a:extLst>
                <a:ext uri="{FF2B5EF4-FFF2-40B4-BE49-F238E27FC236}">
                  <a16:creationId xmlns:a16="http://schemas.microsoft.com/office/drawing/2014/main" id="{B337E230-6826-442D-A894-F14C3C008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0" name="Freeform 22">
              <a:extLst>
                <a:ext uri="{FF2B5EF4-FFF2-40B4-BE49-F238E27FC236}">
                  <a16:creationId xmlns:a16="http://schemas.microsoft.com/office/drawing/2014/main" id="{B3BBEF39-9B9E-4F60-B20D-F946645CFB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01" name="Group 500">
            <a:extLst>
              <a:ext uri="{FF2B5EF4-FFF2-40B4-BE49-F238E27FC236}">
                <a16:creationId xmlns:a16="http://schemas.microsoft.com/office/drawing/2014/main" id="{CB9121D2-9F80-4F15-B0CD-D35E04A5F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502" name="Freeform 27">
              <a:extLst>
                <a:ext uri="{FF2B5EF4-FFF2-40B4-BE49-F238E27FC236}">
                  <a16:creationId xmlns:a16="http://schemas.microsoft.com/office/drawing/2014/main" id="{0933F220-6B63-4FF3-9C79-8F2078D70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3" name="Freeform 28">
              <a:extLst>
                <a:ext uri="{FF2B5EF4-FFF2-40B4-BE49-F238E27FC236}">
                  <a16:creationId xmlns:a16="http://schemas.microsoft.com/office/drawing/2014/main" id="{98B5B790-4A1F-4A9E-83B7-29EE88F81A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4" name="Freeform 29">
              <a:extLst>
                <a:ext uri="{FF2B5EF4-FFF2-40B4-BE49-F238E27FC236}">
                  <a16:creationId xmlns:a16="http://schemas.microsoft.com/office/drawing/2014/main" id="{57A0F0BA-BD32-43BE-B431-AE784C8F9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5" name="Freeform 30">
              <a:extLst>
                <a:ext uri="{FF2B5EF4-FFF2-40B4-BE49-F238E27FC236}">
                  <a16:creationId xmlns:a16="http://schemas.microsoft.com/office/drawing/2014/main" id="{4A8EE064-BDA3-40CE-9176-5CAFCD6C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6" name="Freeform 31">
              <a:extLst>
                <a:ext uri="{FF2B5EF4-FFF2-40B4-BE49-F238E27FC236}">
                  <a16:creationId xmlns:a16="http://schemas.microsoft.com/office/drawing/2014/main" id="{D1FAF1F6-F75A-44D4-8E9B-EA83F97F3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7" name="Freeform 32">
              <a:extLst>
                <a:ext uri="{FF2B5EF4-FFF2-40B4-BE49-F238E27FC236}">
                  <a16:creationId xmlns:a16="http://schemas.microsoft.com/office/drawing/2014/main" id="{5038D247-96B1-40DA-8634-E7DD4B87F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8" name="Freeform 33">
              <a:extLst>
                <a:ext uri="{FF2B5EF4-FFF2-40B4-BE49-F238E27FC236}">
                  <a16:creationId xmlns:a16="http://schemas.microsoft.com/office/drawing/2014/main" id="{E42019B4-29CD-40A3-B46A-539E1E3B8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9" name="Freeform 34">
              <a:extLst>
                <a:ext uri="{FF2B5EF4-FFF2-40B4-BE49-F238E27FC236}">
                  <a16:creationId xmlns:a16="http://schemas.microsoft.com/office/drawing/2014/main" id="{80DDBB9D-1E41-425D-AC56-254DC02D6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0" name="Freeform 35">
              <a:extLst>
                <a:ext uri="{FF2B5EF4-FFF2-40B4-BE49-F238E27FC236}">
                  <a16:creationId xmlns:a16="http://schemas.microsoft.com/office/drawing/2014/main" id="{485E9B03-F21A-427E-9F5E-AFE41B3550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1" name="Freeform 36">
              <a:extLst>
                <a:ext uri="{FF2B5EF4-FFF2-40B4-BE49-F238E27FC236}">
                  <a16:creationId xmlns:a16="http://schemas.microsoft.com/office/drawing/2014/main" id="{7D1B7768-600F-4D18-958A-F16B48B80C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" name="Freeform 37">
              <a:extLst>
                <a:ext uri="{FF2B5EF4-FFF2-40B4-BE49-F238E27FC236}">
                  <a16:creationId xmlns:a16="http://schemas.microsoft.com/office/drawing/2014/main" id="{300E9383-D185-4A5A-97A6-072CD8426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3" name="Freeform 38">
              <a:extLst>
                <a:ext uri="{FF2B5EF4-FFF2-40B4-BE49-F238E27FC236}">
                  <a16:creationId xmlns:a16="http://schemas.microsoft.com/office/drawing/2014/main" id="{FE8A2608-4179-40C9-B4F3-DDA1C6EA87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3250" y="247041"/>
            <a:ext cx="3181597" cy="95152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b="1"/>
              <a:t>       OVERVIEW</a:t>
            </a:r>
            <a:endParaRPr lang="en-US" sz="4400" b="1" dirty="0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80103E92-048D-4E5B-9638-6479E0227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5" name="Freeform 33">
            <a:extLst>
              <a:ext uri="{FF2B5EF4-FFF2-40B4-BE49-F238E27FC236}">
                <a16:creationId xmlns:a16="http://schemas.microsoft.com/office/drawing/2014/main" id="{B0F800ED-C7E7-4672-8343-2639F79B6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251819-07AC-5EFD-016C-5813910B79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770" r="19963" b="-1"/>
          <a:stretch>
            <a:fillRect/>
          </a:stretch>
        </p:blipFill>
        <p:spPr>
          <a:xfrm>
            <a:off x="-785004" y="4746"/>
            <a:ext cx="6863051" cy="5878453"/>
          </a:xfrm>
          <a:prstGeom prst="rect">
            <a:avLst/>
          </a:prstGeom>
        </p:spPr>
      </p:pic>
      <p:graphicFrame>
        <p:nvGraphicFramePr>
          <p:cNvPr id="291" name="Text Placeholder 2">
            <a:extLst>
              <a:ext uri="{FF2B5EF4-FFF2-40B4-BE49-F238E27FC236}">
                <a16:creationId xmlns:a16="http://schemas.microsoft.com/office/drawing/2014/main" id="{80D6223C-0BFF-5113-6425-BEE8D28D98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86884432"/>
              </p:ext>
            </p:extLst>
          </p:nvPr>
        </p:nvGraphicFramePr>
        <p:xfrm>
          <a:off x="6307846" y="642476"/>
          <a:ext cx="4651570" cy="4038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2265A59-A4A2-DB0A-0BE3-5A6468A69440}"/>
              </a:ext>
            </a:extLst>
          </p:cNvPr>
          <p:cNvSpPr txBox="1"/>
          <p:nvPr/>
        </p:nvSpPr>
        <p:spPr>
          <a:xfrm>
            <a:off x="-785004" y="5901550"/>
            <a:ext cx="7092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/>
              <a:t>Figure 1: Fresh Artisan sourdough loaves (Pexels,2024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5254" y="575144"/>
            <a:ext cx="8915399" cy="641179"/>
          </a:xfrm>
        </p:spPr>
        <p:txBody>
          <a:bodyPr>
            <a:noAutofit/>
          </a:bodyPr>
          <a:lstStyle/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             </a:t>
            </a:r>
            <a:r>
              <a:rPr lang="en-GB" b="1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5244" y="1307197"/>
            <a:ext cx="10232571" cy="4491446"/>
          </a:xfrm>
        </p:spPr>
        <p:txBody>
          <a:bodyPr>
            <a:normAutofit/>
          </a:bodyPr>
          <a:lstStyle/>
          <a:p>
            <a:pPr algn="just"/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analyses the challenges facing Basil’s Bakery in Coventry.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is a structured problem definition and analysis tool that ensures you cover every critical angle of situation by answering the seven questions ( Pears and Shields, 2022)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PESTLE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is a strategic framework to systematically analyse the external macro-environment affecting an organisation (Johnson et al.,2017)  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Fishbone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it is a visual root cause analysis tool that systematically groups and maps all possible factors leading to a specific problem of affect.  (Ishikawa,1985)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algn="just"/>
            <a:endParaRPr lang="en-GB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7516" y="650780"/>
            <a:ext cx="8915399" cy="75633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17516" y="1154200"/>
            <a:ext cx="9090595" cy="4078224"/>
          </a:xfrm>
        </p:spPr>
        <p:txBody>
          <a:bodyPr>
            <a:normAutofit lnSpcReduction="10000"/>
          </a:bodyPr>
          <a:lstStyle/>
          <a:p>
            <a:endParaRPr lang="en-GB" sz="3200" dirty="0">
              <a:solidFill>
                <a:srgbClr val="000000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Independent artisan bakery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Based in Coventry retail park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Founded pre-2019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Specialises in organic goods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Operated solely by Basil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Sales 25% below 2019</a:t>
            </a:r>
          </a:p>
          <a:p>
            <a:pPr marL="342900" indent="-342900">
              <a:buFont typeface="Arial" charset="2"/>
              <a:buChar char="•"/>
            </a:pPr>
            <a:endParaRPr lang="en-GB" sz="3200" b="1" dirty="0"/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AF9859-EABE-1C22-9D87-94B7C4D0FFC8}"/>
              </a:ext>
            </a:extLst>
          </p:cNvPr>
          <p:cNvSpPr txBox="1"/>
          <p:nvPr/>
        </p:nvSpPr>
        <p:spPr>
          <a:xfrm>
            <a:off x="8344992" y="5360893"/>
            <a:ext cx="38470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>
              <a:buNone/>
            </a:pPr>
            <a:r>
              <a:rPr lang="en-GB" sz="1200" b="1" i="1" dirty="0">
                <a:effectLst/>
                <a:latin typeface="Ginto"/>
              </a:rPr>
              <a:t>Free Artisan Bread Display Image - Bakery, Bread, Artisan | Download at ...</a:t>
            </a:r>
          </a:p>
          <a:p>
            <a:pPr indent="0" algn="l">
              <a:buNone/>
            </a:pPr>
            <a:r>
              <a:rPr lang="en-GB" sz="1200" b="0" i="1" dirty="0">
                <a:effectLst/>
                <a:latin typeface="Ginto"/>
                <a:hlinkClick r:id="rId2" tooltip="stockcake.co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stockcake.com</a:t>
            </a:r>
            <a:endParaRPr lang="en-GB" sz="1200" b="0" i="1" dirty="0">
              <a:effectLst/>
              <a:latin typeface="Ginto"/>
            </a:endParaRPr>
          </a:p>
        </p:txBody>
      </p:sp>
      <p:pic>
        <p:nvPicPr>
          <p:cNvPr id="7" name="Picture 6" descr="Free Artisan Bread Display Image - Bakery, Bread, Artisan | Download at ...">
            <a:extLst>
              <a:ext uri="{FF2B5EF4-FFF2-40B4-BE49-F238E27FC236}">
                <a16:creationId xmlns:a16="http://schemas.microsoft.com/office/drawing/2014/main" id="{47722B06-BBE9-5B6E-CA29-925E9F5E78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0965" y="1282669"/>
            <a:ext cx="3442266" cy="4078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2285" y="340635"/>
            <a:ext cx="8915399" cy="713232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Problem: Nature and Scope (5W2H)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49929" y="1174376"/>
            <a:ext cx="9810750" cy="4509247"/>
          </a:xfrm>
        </p:spPr>
        <p:txBody>
          <a:bodyPr>
            <a:normAutofit fontScale="70000" lnSpcReduction="20000"/>
          </a:bodyPr>
          <a:lstStyle/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 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Bakery, retail staff customers, lost local shoppers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: 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Stagnant Sales, reduced store visitation, diminished footfall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: 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Sharp declined in 2020, stagnation sales 2023 -2025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 park location, Coventry – adjacent shops closing, No new tenants.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: 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Lost of loyal customers, Pandemic restrictions, lasting shift in local footfall, retail park downturn.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: 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in store visits, directly lowers the revenue, empty units reduce overall park appeal, lack of delivery service</a:t>
            </a:r>
          </a:p>
          <a:p>
            <a:pPr marL="457200" indent="-457200" algn="just">
              <a:buFont typeface="Wingdings" panose="05000000000000000000" pitchFamily="2" charset="2"/>
              <a:buChar char="q"/>
            </a:pPr>
            <a:r>
              <a:rPr lang="en-GB" sz="3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 :  </a:t>
            </a:r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Average sales 25% down on 2019, footfall never returned to pre 2020 volumes</a:t>
            </a:r>
          </a:p>
          <a:p>
            <a:endParaRPr lang="en-GB" sz="3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567" y="1155529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tx1"/>
                </a:solidFill>
              </a:rPr>
              <a:t>PESTLE ANALYSIS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96126" y="1038797"/>
            <a:ext cx="9568380" cy="5638800"/>
          </a:xfrm>
        </p:spPr>
        <p:txBody>
          <a:bodyPr>
            <a:normAutofit lnSpcReduction="10000"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imposed lockdown / Closure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Permanent change in local working patterns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Rises in energy, rent and organic raw material prices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Leaving the unit empty/ No new tenants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people visiting the retail parks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30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Unmet demand for delivery and pre-order services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PESTLE ANALYSIS:</a:t>
            </a: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4519" y="1458642"/>
            <a:ext cx="9634011" cy="4600483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No existing delivery / pre order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Limited phone capacity / inconsistent to take orders</a:t>
            </a:r>
          </a:p>
          <a:p>
            <a:pPr marL="0" indent="0"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Compliance with food and safety 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Lease obligations / High rental</a:t>
            </a:r>
          </a:p>
          <a:p>
            <a:pPr marL="0" indent="0"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Organic supply - crop failure</a:t>
            </a:r>
          </a:p>
          <a:p>
            <a:pPr marL="800100" lvl="1" indent="-342900">
              <a:buFont typeface="Wingdings" panose="05000000000000000000" pitchFamily="2" charset="2"/>
              <a:buChar char="q"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 High prices of produce / Unpredictable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765" y="874574"/>
            <a:ext cx="10087707" cy="741969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chemeClr val="tx1"/>
                </a:solidFill>
              </a:rPr>
              <a:t>Cause and effect analysis (Fishbone diagram) Basil’s Bakery</a:t>
            </a:r>
            <a:endParaRPr lang="en-US" sz="3200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5982382"/>
          </a:xfrm>
        </p:spPr>
        <p:txBody>
          <a:bodyPr/>
          <a:lstStyle/>
          <a:p>
            <a:r>
              <a:rPr lang="en-US" dirty="0"/>
              <a:t>				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AC38BA2-6503-69CC-C427-A0392D7826CD}"/>
              </a:ext>
            </a:extLst>
          </p:cNvPr>
          <p:cNvSpPr/>
          <p:nvPr/>
        </p:nvSpPr>
        <p:spPr>
          <a:xfrm>
            <a:off x="10090970" y="3173422"/>
            <a:ext cx="1509403" cy="1208266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masis MT Pro Black" panose="02040A04050005020304" pitchFamily="18" charset="0"/>
              </a:rPr>
              <a:t>Stagnant Sales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C052171-31F9-829B-FD6F-D1FE2963FB69}"/>
              </a:ext>
            </a:extLst>
          </p:cNvPr>
          <p:cNvCxnSpPr>
            <a:cxnSpLocks/>
          </p:cNvCxnSpPr>
          <p:nvPr/>
        </p:nvCxnSpPr>
        <p:spPr>
          <a:xfrm>
            <a:off x="1994952" y="3747849"/>
            <a:ext cx="8096018" cy="0"/>
          </a:xfrm>
          <a:prstGeom prst="straightConnector1">
            <a:avLst/>
          </a:prstGeom>
          <a:ln w="76200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7178C037-8582-68AD-9883-3DDA56C26B88}"/>
              </a:ext>
            </a:extLst>
          </p:cNvPr>
          <p:cNvSpPr/>
          <p:nvPr/>
        </p:nvSpPr>
        <p:spPr>
          <a:xfrm>
            <a:off x="1965085" y="981306"/>
            <a:ext cx="1691300" cy="723685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b="1" dirty="0"/>
              <a:t>Machinery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062EA3E-A2E3-2159-0A4D-F5E4E37D7838}"/>
              </a:ext>
            </a:extLst>
          </p:cNvPr>
          <p:cNvCxnSpPr>
            <a:cxnSpLocks/>
          </p:cNvCxnSpPr>
          <p:nvPr/>
        </p:nvCxnSpPr>
        <p:spPr>
          <a:xfrm>
            <a:off x="2819614" y="1712993"/>
            <a:ext cx="740867" cy="2004304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FF0EAC5-37AC-249E-E226-EC9E9E7EAAC9}"/>
              </a:ext>
            </a:extLst>
          </p:cNvPr>
          <p:cNvCxnSpPr>
            <a:cxnSpLocks/>
          </p:cNvCxnSpPr>
          <p:nvPr/>
        </p:nvCxnSpPr>
        <p:spPr>
          <a:xfrm>
            <a:off x="3067085" y="2298503"/>
            <a:ext cx="28152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8A8B312-C638-A0F9-A6D6-1441C9441B63}"/>
              </a:ext>
            </a:extLst>
          </p:cNvPr>
          <p:cNvCxnSpPr>
            <a:cxnSpLocks/>
          </p:cNvCxnSpPr>
          <p:nvPr/>
        </p:nvCxnSpPr>
        <p:spPr>
          <a:xfrm>
            <a:off x="591627" y="3051077"/>
            <a:ext cx="26890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79363D6-65BE-D11D-2D23-0F635E1FFA7B}"/>
              </a:ext>
            </a:extLst>
          </p:cNvPr>
          <p:cNvCxnSpPr>
            <a:cxnSpLocks/>
          </p:cNvCxnSpPr>
          <p:nvPr/>
        </p:nvCxnSpPr>
        <p:spPr>
          <a:xfrm>
            <a:off x="6590124" y="1587841"/>
            <a:ext cx="1509403" cy="2151582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145C78D-9A47-997C-BF9E-2113645DF93F}"/>
              </a:ext>
            </a:extLst>
          </p:cNvPr>
          <p:cNvCxnSpPr>
            <a:cxnSpLocks/>
          </p:cNvCxnSpPr>
          <p:nvPr/>
        </p:nvCxnSpPr>
        <p:spPr>
          <a:xfrm>
            <a:off x="7178571" y="2385392"/>
            <a:ext cx="2696949" cy="218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2853EDD-9120-BF2E-16E1-43EA606E881E}"/>
              </a:ext>
            </a:extLst>
          </p:cNvPr>
          <p:cNvCxnSpPr>
            <a:cxnSpLocks/>
          </p:cNvCxnSpPr>
          <p:nvPr/>
        </p:nvCxnSpPr>
        <p:spPr>
          <a:xfrm flipH="1">
            <a:off x="5882375" y="3226574"/>
            <a:ext cx="18784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0B636E6-7CC5-2B4C-CC71-2C9AB0149459}"/>
              </a:ext>
            </a:extLst>
          </p:cNvPr>
          <p:cNvCxnSpPr>
            <a:cxnSpLocks/>
          </p:cNvCxnSpPr>
          <p:nvPr/>
        </p:nvCxnSpPr>
        <p:spPr>
          <a:xfrm flipH="1">
            <a:off x="2691309" y="3795009"/>
            <a:ext cx="851276" cy="1975118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AC3493CC-DA84-6382-D3AB-1CB92A2AE7F1}"/>
              </a:ext>
            </a:extLst>
          </p:cNvPr>
          <p:cNvCxnSpPr>
            <a:cxnSpLocks/>
          </p:cNvCxnSpPr>
          <p:nvPr/>
        </p:nvCxnSpPr>
        <p:spPr>
          <a:xfrm>
            <a:off x="2925134" y="5247950"/>
            <a:ext cx="3728612" cy="8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7FF26E1-11BF-3B60-96C9-2950CEC4A95A}"/>
              </a:ext>
            </a:extLst>
          </p:cNvPr>
          <p:cNvCxnSpPr/>
          <p:nvPr/>
        </p:nvCxnSpPr>
        <p:spPr>
          <a:xfrm flipH="1">
            <a:off x="768201" y="4557929"/>
            <a:ext cx="24350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D7F9D9F1-0207-9B55-A00B-D601706D8295}"/>
              </a:ext>
            </a:extLst>
          </p:cNvPr>
          <p:cNvSpPr txBox="1"/>
          <p:nvPr/>
        </p:nvSpPr>
        <p:spPr>
          <a:xfrm>
            <a:off x="3065788" y="1713728"/>
            <a:ext cx="34475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</a:t>
            </a:r>
            <a:r>
              <a:rPr lang="en-GB" sz="1400" dirty="0"/>
              <a:t>Weak Marketing  Strategy (Kotler and Armstrong,2021)</a:t>
            </a: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6711FF70-DCE4-89D4-124D-54FC31E00B90}"/>
              </a:ext>
            </a:extLst>
          </p:cNvPr>
          <p:cNvCxnSpPr>
            <a:cxnSpLocks/>
          </p:cNvCxnSpPr>
          <p:nvPr/>
        </p:nvCxnSpPr>
        <p:spPr>
          <a:xfrm flipH="1">
            <a:off x="7334516" y="3820785"/>
            <a:ext cx="759626" cy="2094942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B8F1C7D-8122-CD64-DF08-1067F8067339}"/>
              </a:ext>
            </a:extLst>
          </p:cNvPr>
          <p:cNvCxnSpPr>
            <a:cxnSpLocks/>
          </p:cNvCxnSpPr>
          <p:nvPr/>
        </p:nvCxnSpPr>
        <p:spPr>
          <a:xfrm>
            <a:off x="5296619" y="4487197"/>
            <a:ext cx="25789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C9DE766C-855E-0181-418A-54B404945013}"/>
              </a:ext>
            </a:extLst>
          </p:cNvPr>
          <p:cNvCxnSpPr>
            <a:cxnSpLocks/>
          </p:cNvCxnSpPr>
          <p:nvPr/>
        </p:nvCxnSpPr>
        <p:spPr>
          <a:xfrm>
            <a:off x="7563021" y="5356143"/>
            <a:ext cx="39415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184C3887-6AA3-29BF-F62A-AEB7ABEF0276}"/>
              </a:ext>
            </a:extLst>
          </p:cNvPr>
          <p:cNvSpPr txBox="1"/>
          <p:nvPr/>
        </p:nvSpPr>
        <p:spPr>
          <a:xfrm>
            <a:off x="7073801" y="1450693"/>
            <a:ext cx="34371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Basil works alone / No time for extra tasks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EA3B69E-007B-5721-1D85-2354ADD5DE4D}"/>
              </a:ext>
            </a:extLst>
          </p:cNvPr>
          <p:cNvSpPr txBox="1"/>
          <p:nvPr/>
        </p:nvSpPr>
        <p:spPr>
          <a:xfrm>
            <a:off x="500744" y="2404746"/>
            <a:ext cx="27263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system to manage delivery /remote sales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7D8422C7-9802-B014-E824-1587E16F5B9A}"/>
              </a:ext>
            </a:extLst>
          </p:cNvPr>
          <p:cNvSpPr txBox="1"/>
          <p:nvPr/>
        </p:nvSpPr>
        <p:spPr>
          <a:xfrm>
            <a:off x="591627" y="3829698"/>
            <a:ext cx="27469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Unpredictable stock cost / hard to budget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15CEB794-A989-6364-81D8-605CC77A2713}"/>
              </a:ext>
            </a:extLst>
          </p:cNvPr>
          <p:cNvSpPr txBox="1"/>
          <p:nvPr/>
        </p:nvSpPr>
        <p:spPr>
          <a:xfrm>
            <a:off x="2977730" y="4798977"/>
            <a:ext cx="39695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Supply vulnerable to crop failure 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4A28FAA9-1B90-9901-DD2B-9EF1F4D381F5}"/>
              </a:ext>
            </a:extLst>
          </p:cNvPr>
          <p:cNvSpPr txBox="1"/>
          <p:nvPr/>
        </p:nvSpPr>
        <p:spPr>
          <a:xfrm>
            <a:off x="5214290" y="4070798"/>
            <a:ext cx="2751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delivery / pre-order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517A3B17-22A0-2281-8CED-A0190FB8949F}"/>
              </a:ext>
            </a:extLst>
          </p:cNvPr>
          <p:cNvSpPr txBox="1"/>
          <p:nvPr/>
        </p:nvSpPr>
        <p:spPr>
          <a:xfrm>
            <a:off x="7623446" y="4986811"/>
            <a:ext cx="3976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Long waiting times at peak period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015DCBC9-6FD1-ED4A-FF05-3C1D832DF65D}"/>
              </a:ext>
            </a:extLst>
          </p:cNvPr>
          <p:cNvSpPr/>
          <p:nvPr/>
        </p:nvSpPr>
        <p:spPr>
          <a:xfrm>
            <a:off x="5744472" y="886741"/>
            <a:ext cx="1818549" cy="723685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Manpower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E331424-83FE-8558-D5F5-BD5E7E168746}"/>
              </a:ext>
            </a:extLst>
          </p:cNvPr>
          <p:cNvSpPr/>
          <p:nvPr/>
        </p:nvSpPr>
        <p:spPr>
          <a:xfrm>
            <a:off x="6460757" y="5905309"/>
            <a:ext cx="1691300" cy="723685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Methods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3B7AEB81-AAB8-24AC-C76B-F08DDBC8FD25}"/>
              </a:ext>
            </a:extLst>
          </p:cNvPr>
          <p:cNvSpPr/>
          <p:nvPr/>
        </p:nvSpPr>
        <p:spPr>
          <a:xfrm>
            <a:off x="1845659" y="5778129"/>
            <a:ext cx="1691300" cy="723685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Materials</a:t>
            </a:r>
          </a:p>
        </p:txBody>
      </p:sp>
      <p:sp>
        <p:nvSpPr>
          <p:cNvPr id="29" name="Flowchart: Stored Data 28">
            <a:extLst>
              <a:ext uri="{FF2B5EF4-FFF2-40B4-BE49-F238E27FC236}">
                <a16:creationId xmlns:a16="http://schemas.microsoft.com/office/drawing/2014/main" id="{2A6F8678-AE38-8F03-5258-4F2ADD74B172}"/>
              </a:ext>
            </a:extLst>
          </p:cNvPr>
          <p:cNvSpPr/>
          <p:nvPr/>
        </p:nvSpPr>
        <p:spPr>
          <a:xfrm>
            <a:off x="1467987" y="3613070"/>
            <a:ext cx="608660" cy="271846"/>
          </a:xfrm>
          <a:prstGeom prst="flowChartOnlineStorag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F4992C8-AB94-A2A3-5CA2-A82ACEB872C7}"/>
              </a:ext>
            </a:extLst>
          </p:cNvPr>
          <p:cNvSpPr txBox="1"/>
          <p:nvPr/>
        </p:nvSpPr>
        <p:spPr>
          <a:xfrm>
            <a:off x="4928355" y="2621451"/>
            <a:ext cx="3323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Core customers work remotely/redundant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21743" y="1271016"/>
            <a:ext cx="8915399" cy="4160520"/>
          </a:xfrm>
        </p:spPr>
        <p:txBody>
          <a:bodyPr>
            <a:noAutofit/>
          </a:bodyPr>
          <a:lstStyle/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 conclusion, I have found the problems in Basil’s Bakery that currently facing.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Stagnant Sales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Reduced Footfall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Unmet demand for delivery/ preorder 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Utility Bills, rent , insurance are high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5800" y="216408"/>
            <a:ext cx="8915399" cy="86040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6982" y="908736"/>
            <a:ext cx="9873034" cy="5040528"/>
          </a:xfrm>
        </p:spPr>
        <p:txBody>
          <a:bodyPr>
            <a:normAutofit/>
          </a:bodyPr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Ishikawa, K. (1985) </a:t>
            </a:r>
            <a:r>
              <a:rPr lang="en-GB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What Is Total Quality Control? The Japanese Way. Englewood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Cliffs: Prentice-Hall.</a:t>
            </a:r>
          </a:p>
          <a:p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Johnson, G., Whittington, R., Scholes, K., Angwin, D. and Regner, P. (2017) </a:t>
            </a:r>
            <a:r>
              <a:rPr lang="en-GB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Exploring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i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Corporate Strategy. 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11</a:t>
            </a:r>
            <a:r>
              <a:rPr lang="en-GB" baseline="300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th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/>
                <a:ea typeface="Roboto"/>
                <a:cs typeface="Roboto"/>
              </a:rPr>
              <a:t>edn</a:t>
            </a:r>
            <a: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. Harlow: Pearson.</a:t>
            </a:r>
          </a:p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Kotler, P. and Armstrong, G. (2021) </a:t>
            </a: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Principles of Marketing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18</a:t>
            </a:r>
            <a:r>
              <a:rPr lang="en-GB" baseline="30000" dirty="0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edn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Harlow: Pearson Education.</a:t>
            </a:r>
          </a:p>
          <a:p>
            <a:r>
              <a:rPr lang="en-GB" dirty="0">
                <a:latin typeface="Arial"/>
                <a:ea typeface="Roboto"/>
                <a:cs typeface="Roboto"/>
              </a:rPr>
              <a:t>Pears, R. and Shields, G. </a:t>
            </a:r>
            <a:r>
              <a:rPr lang="en-GB" i="1" dirty="0">
                <a:latin typeface="Arial"/>
                <a:ea typeface="Roboto"/>
                <a:cs typeface="Roboto"/>
              </a:rPr>
              <a:t>(2022) Cite Them Right: The Essential Referencing</a:t>
            </a:r>
            <a:r>
              <a:rPr lang="en-GB" dirty="0">
                <a:latin typeface="Arial"/>
                <a:ea typeface="Roboto"/>
                <a:cs typeface="Roboto"/>
              </a:rPr>
              <a:t> </a:t>
            </a:r>
            <a:r>
              <a:rPr lang="en-GB" i="1" dirty="0">
                <a:latin typeface="Arial"/>
                <a:ea typeface="Roboto"/>
                <a:cs typeface="Roboto"/>
              </a:rPr>
              <a:t>Guide. </a:t>
            </a:r>
            <a:r>
              <a:rPr lang="en-GB" dirty="0">
                <a:latin typeface="Arial"/>
                <a:ea typeface="Roboto"/>
                <a:cs typeface="Roboto"/>
              </a:rPr>
              <a:t>12</a:t>
            </a:r>
            <a:r>
              <a:rPr lang="en-GB" baseline="30000" dirty="0">
                <a:latin typeface="Arial"/>
                <a:ea typeface="Roboto"/>
                <a:cs typeface="Roboto"/>
              </a:rPr>
              <a:t>th</a:t>
            </a:r>
            <a:r>
              <a:rPr lang="en-GB" dirty="0">
                <a:latin typeface="Arial"/>
                <a:ea typeface="Roboto"/>
                <a:cs typeface="Roboto"/>
              </a:rPr>
              <a:t> </a:t>
            </a:r>
            <a:r>
              <a:rPr lang="en-GB" dirty="0" err="1">
                <a:latin typeface="Arial"/>
                <a:ea typeface="Roboto"/>
                <a:cs typeface="Roboto"/>
              </a:rPr>
              <a:t>edn</a:t>
            </a:r>
            <a:r>
              <a:rPr lang="en-GB" dirty="0">
                <a:latin typeface="Arial"/>
                <a:ea typeface="Roboto"/>
                <a:cs typeface="Roboto"/>
              </a:rPr>
              <a:t>. London: Bloomsbury Academic.</a:t>
            </a:r>
          </a:p>
          <a:p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Pexels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(2024) Fresh artisan sourdough loaves (photograph). Available at </a:t>
            </a:r>
            <a:r>
              <a:rPr lang="en-GB" u="sng" dirty="0">
                <a:solidFill>
                  <a:srgbClr val="2DA0F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https://www.pexels.com./photo/artisan-bread </a:t>
            </a:r>
            <a:r>
              <a:rPr lang="en-GB" u="sng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 Accessed: 7 July 2026)</a:t>
            </a:r>
            <a:endParaRPr lang="en-GB" u="sng" dirty="0">
              <a:solidFill>
                <a:srgbClr val="2DA0F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StockCake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Artisan bread display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photograph).Available at: </a:t>
            </a:r>
            <a:r>
              <a:rPr lang="en-GB" u="sng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https:\\stockcake.com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7 July 2026).</a:t>
            </a:r>
            <a:endParaRPr lang="en-GB" dirty="0"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1694" y="676855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>
                <a:solidFill>
                  <a:schemeClr val="tx1"/>
                </a:solidFill>
              </a:rPr>
              <a:t>Questions?</a:t>
            </a:r>
            <a:r>
              <a:rPr lang="en-US" sz="5400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1303</TotalTime>
  <Words>715</Words>
  <Application>Microsoft Office PowerPoint</Application>
  <PresentationFormat>Widescreen</PresentationFormat>
  <Paragraphs>88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</vt:lpstr>
      <vt:lpstr>Amasis MT Pro Black</vt:lpstr>
      <vt:lpstr>Aptos</vt:lpstr>
      <vt:lpstr>Arial</vt:lpstr>
      <vt:lpstr>Century Gothic</vt:lpstr>
      <vt:lpstr>Ginto</vt:lpstr>
      <vt:lpstr>Wingdings</vt:lpstr>
      <vt:lpstr>Wingdings 3</vt:lpstr>
      <vt:lpstr>Wisp</vt:lpstr>
      <vt:lpstr>MODULE NAME : Problem Solving and                  Decision Making MODULE CODE : LCLM4004 STUDENT NAME : Paulo Estano Flamiano STUDENT ID : 2526512 LECTURER : Anita Nan Assignment 1: Presentation</vt:lpstr>
      <vt:lpstr>       OVERVIEW</vt:lpstr>
      <vt:lpstr>                Introduction</vt:lpstr>
      <vt:lpstr>Company background</vt:lpstr>
      <vt:lpstr>Problem: Nature and Scope (5W2H)</vt:lpstr>
      <vt:lpstr>PESTLE ANALYSIS Basil’s Bakery </vt:lpstr>
      <vt:lpstr>PESTLE ANALYSIS: </vt:lpstr>
      <vt:lpstr>Cause and effect analysis (Fishbone diagram) Basil’s Bakery </vt:lpstr>
      <vt:lpstr>Conclusion</vt:lpstr>
      <vt:lpstr>References </vt:lpstr>
      <vt:lpstr>   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Paul Flamiano</cp:lastModifiedBy>
  <cp:revision>93</cp:revision>
  <dcterms:created xsi:type="dcterms:W3CDTF">2024-10-08T15:58:04Z</dcterms:created>
  <dcterms:modified xsi:type="dcterms:W3CDTF">2026-07-12T17:13:14Z</dcterms:modified>
</cp:coreProperties>
</file>