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305" r:id="rId5"/>
    <p:sldId id="296" r:id="rId6"/>
    <p:sldId id="306" r:id="rId7"/>
    <p:sldId id="259" r:id="rId8"/>
    <p:sldId id="311" r:id="rId9"/>
    <p:sldId id="312" r:id="rId10"/>
    <p:sldId id="314" r:id="rId11"/>
    <p:sldId id="307" r:id="rId12"/>
    <p:sldId id="308" r:id="rId13"/>
    <p:sldId id="309" r:id="rId14"/>
    <p:sldId id="310" r:id="rId15"/>
    <p:sldId id="318" r:id="rId16"/>
    <p:sldId id="31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6463" autoAdjust="0"/>
  </p:normalViewPr>
  <p:slideViewPr>
    <p:cSldViewPr snapToGrid="0">
      <p:cViewPr varScale="1">
        <p:scale>
          <a:sx n="50" d="100"/>
          <a:sy n="50" d="100"/>
        </p:scale>
        <p:origin x="1284" y="4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12/2/2022</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12/2/2022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50" dirty="0">
                <a:solidFill>
                  <a:srgbClr val="000000"/>
                </a:solidFill>
                <a:effectLst/>
                <a:latin typeface="Times New Roman" panose="02020603050405020304" pitchFamily="18" charset="0"/>
                <a:ea typeface="Calibri" panose="020F0502020204030204" pitchFamily="34" charset="0"/>
              </a:rPr>
              <a:t>In order to provide customers with the best services, respective industry concentrate on developing engagement of employee. This can be referred as concept that describes the level of dedication an employee has towards their job. With the help of this organization can increase their productivity, retain the talent and open the channels of communication. This will also help in realizing the full potential. This particular presentation deals with the Intercontinental hotels. It is one of the British luxury hotel chain brands which is established in 1946 by Juan </a:t>
            </a:r>
            <a:r>
              <a:rPr lang="en-US" sz="1800" kern="50" dirty="0" err="1">
                <a:solidFill>
                  <a:srgbClr val="000000"/>
                </a:solidFill>
                <a:effectLst/>
                <a:latin typeface="Times New Roman" panose="02020603050405020304" pitchFamily="18" charset="0"/>
                <a:ea typeface="Calibri" panose="020F0502020204030204" pitchFamily="34" charset="0"/>
              </a:rPr>
              <a:t>Trippe</a:t>
            </a:r>
            <a:r>
              <a:rPr lang="en-US" sz="1800" kern="50" dirty="0">
                <a:solidFill>
                  <a:srgbClr val="000000"/>
                </a:solidFill>
                <a:effectLst/>
                <a:latin typeface="Times New Roman" panose="02020603050405020304" pitchFamily="18" charset="0"/>
                <a:ea typeface="Calibri" panose="020F0502020204030204" pitchFamily="34" charset="0"/>
              </a:rPr>
              <a:t> who was also the founder of Pan Am. This company has been part of Hotels Group since 1998. In this presentation a brief discussion on employee engagement along with challenges, importance and results of poor employee engagement is taken into the consideration. </a:t>
            </a:r>
            <a:endParaRPr lang="en-IN" sz="1800" dirty="0">
              <a:solidFill>
                <a:srgbClr val="000000"/>
              </a:solidFill>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0775476F-A808-1F46-A368-07984F6DA22E}" type="slidenum">
              <a:rPr lang="en-US" smtClean="0"/>
              <a:t>3</a:t>
            </a:fld>
            <a:endParaRPr lang="en-US" dirty="0"/>
          </a:p>
        </p:txBody>
      </p:sp>
    </p:spTree>
    <p:extLst>
      <p:ext uri="{BB962C8B-B14F-4D97-AF65-F5344CB8AC3E}">
        <p14:creationId xmlns:p14="http://schemas.microsoft.com/office/powerpoint/2010/main" val="1049069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4</a:t>
            </a:fld>
            <a:endParaRPr lang="en-US" dirty="0"/>
          </a:p>
        </p:txBody>
      </p:sp>
    </p:spTree>
    <p:extLst>
      <p:ext uri="{BB962C8B-B14F-4D97-AF65-F5344CB8AC3E}">
        <p14:creationId xmlns:p14="http://schemas.microsoft.com/office/powerpoint/2010/main" val="12428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solidFill>
                  <a:srgbClr val="000000"/>
                </a:solidFill>
                <a:effectLst/>
                <a:latin typeface="Times New Roman" panose="02020603050405020304" pitchFamily="18" charset="0"/>
                <a:ea typeface="Calibri" panose="020F0502020204030204" pitchFamily="34" charset="0"/>
              </a:rPr>
              <a:t>The keys which assist Inter-Continental hotel to develop an improved engagement with employees as well as satisfaction of customer are discussed below: </a:t>
            </a:r>
            <a:endParaRPr lang="en-IN" sz="1800" dirty="0">
              <a:solidFill>
                <a:srgbClr val="000000"/>
              </a:solidFill>
              <a:effectLst/>
              <a:latin typeface="Times New Roman" panose="02020603050405020304" pitchFamily="18" charset="0"/>
              <a:ea typeface="Calibri" panose="020F0502020204030204" pitchFamily="34" charset="0"/>
            </a:endParaRPr>
          </a:p>
          <a:p>
            <a:pPr marL="342900" lvl="0" indent="-342900" algn="just">
              <a:lnSpc>
                <a:spcPct val="150000"/>
              </a:lnSpc>
              <a:buFont typeface="Wingdings" panose="05000000000000000000" pitchFamily="2" charset="2"/>
              <a:buChar char=""/>
              <a:tabLst>
                <a:tab pos="457200" algn="l"/>
              </a:tabLst>
            </a:pPr>
            <a:r>
              <a:rPr lang="en-GB" sz="1800" b="1" dirty="0">
                <a:solidFill>
                  <a:srgbClr val="00000A"/>
                </a:solidFill>
                <a:effectLst/>
                <a:latin typeface="Symbol" panose="05050102010706020507" pitchFamily="18" charset="2"/>
                <a:ea typeface=""/>
                <a:cs typeface="OpenSymbol"/>
              </a:rPr>
              <a:t>Achieve Results: </a:t>
            </a:r>
            <a:r>
              <a:rPr lang="en-GB" sz="1800" dirty="0">
                <a:solidFill>
                  <a:srgbClr val="00000A"/>
                </a:solidFill>
                <a:effectLst/>
                <a:latin typeface="Symbol" panose="05050102010706020507" pitchFamily="18" charset="2"/>
                <a:ea typeface=""/>
                <a:cs typeface="OpenSymbol"/>
              </a:rPr>
              <a:t>The particular objective of the Zinger model is to accomplish the desirable results.</a:t>
            </a:r>
            <a:r>
              <a:rPr lang="en-US" sz="1800" dirty="0">
                <a:solidFill>
                  <a:srgbClr val="00000A"/>
                </a:solidFill>
                <a:effectLst/>
                <a:latin typeface="Symbol" panose="05050102010706020507" pitchFamily="18" charset="2"/>
                <a:ea typeface=""/>
                <a:cs typeface="OpenSymbol"/>
              </a:rPr>
              <a:t> This also</a:t>
            </a:r>
            <a:r>
              <a:rPr lang="en-GB" sz="1800" dirty="0">
                <a:solidFill>
                  <a:srgbClr val="00000A"/>
                </a:solidFill>
                <a:effectLst/>
                <a:latin typeface="Symbol" panose="05050102010706020507" pitchFamily="18" charset="2"/>
                <a:ea typeface=""/>
                <a:cs typeface="OpenSymbol"/>
              </a:rPr>
              <a:t> involves high employee engagement level. The cycle is very much upheld by various advances. In context to Intercontinental Hotel by making proper strategies, managers can change themselves as well as the employees of the company. </a:t>
            </a:r>
            <a:endParaRPr lang="en-IN" sz="1800" dirty="0">
              <a:solidFill>
                <a:srgbClr val="00000A"/>
              </a:solidFill>
              <a:effectLst/>
              <a:latin typeface="Symbol" panose="05050102010706020507" pitchFamily="18" charset="2"/>
              <a:ea typeface="Calibri" panose="020F0502020204030204" pitchFamily="34" charset="0"/>
              <a:cs typeface="OpenSymbol"/>
            </a:endParaRPr>
          </a:p>
          <a:p>
            <a:pPr marL="342900" lvl="0" indent="-342900" algn="just">
              <a:lnSpc>
                <a:spcPct val="150000"/>
              </a:lnSpc>
              <a:buFont typeface="Wingdings" panose="05000000000000000000" pitchFamily="2" charset="2"/>
              <a:buChar char=""/>
              <a:tabLst>
                <a:tab pos="457200" algn="l"/>
              </a:tabLst>
            </a:pPr>
            <a:r>
              <a:rPr lang="en-GB" sz="1800" b="1" dirty="0">
                <a:solidFill>
                  <a:srgbClr val="00000A"/>
                </a:solidFill>
                <a:effectLst/>
                <a:latin typeface="Symbol" panose="05050102010706020507" pitchFamily="18" charset="2"/>
                <a:ea typeface=""/>
                <a:cs typeface="OpenSymbol"/>
              </a:rPr>
              <a:t>Craft Strategies: </a:t>
            </a:r>
            <a:r>
              <a:rPr lang="en-GB" sz="1800" dirty="0">
                <a:solidFill>
                  <a:srgbClr val="00000A"/>
                </a:solidFill>
                <a:effectLst/>
                <a:latin typeface="Symbol" panose="05050102010706020507" pitchFamily="18" charset="2"/>
                <a:ea typeface=""/>
                <a:cs typeface="OpenSymbol"/>
              </a:rPr>
              <a:t>To develop the effective strategies for enhancing the employee engagement is very important task for the Intercontinental Hotel. This aspects requires extensive planning with organisational and employees requirements. In this manager seek help form the </a:t>
            </a:r>
            <a:r>
              <a:rPr lang="en-US" sz="1800" dirty="0">
                <a:solidFill>
                  <a:srgbClr val="00000A"/>
                </a:solidFill>
                <a:effectLst/>
                <a:latin typeface="Symbol" panose="05050102010706020507" pitchFamily="18" charset="2"/>
                <a:ea typeface=""/>
                <a:cs typeface="OpenSymbol"/>
              </a:rPr>
              <a:t>consultants of management in order to develop effective strategies.</a:t>
            </a:r>
            <a:endParaRPr lang="en-IN" sz="1800" dirty="0">
              <a:solidFill>
                <a:srgbClr val="00000A"/>
              </a:solidFill>
              <a:effectLst/>
              <a:latin typeface="Symbol" panose="05050102010706020507" pitchFamily="18" charset="2"/>
              <a:ea typeface="Calibri" panose="020F0502020204030204" pitchFamily="34" charset="0"/>
              <a:cs typeface="OpenSymbol"/>
            </a:endParaRPr>
          </a:p>
          <a:p>
            <a:pPr marL="342900" lvl="0" indent="-342900" algn="just">
              <a:lnSpc>
                <a:spcPct val="150000"/>
              </a:lnSpc>
              <a:buFont typeface="Wingdings" panose="05000000000000000000" pitchFamily="2" charset="2"/>
              <a:buChar char=""/>
              <a:tabLst>
                <a:tab pos="457200" algn="l"/>
              </a:tabLst>
            </a:pPr>
            <a:r>
              <a:rPr lang="en-GB" sz="1800" b="1" dirty="0">
                <a:solidFill>
                  <a:srgbClr val="00000A"/>
                </a:solidFill>
                <a:effectLst/>
                <a:latin typeface="Symbol" panose="05050102010706020507" pitchFamily="18" charset="2"/>
                <a:ea typeface=""/>
                <a:cs typeface="OpenSymbol"/>
              </a:rPr>
              <a:t>Enliven Roles</a:t>
            </a:r>
            <a:r>
              <a:rPr lang="en-US" sz="1800" b="1" dirty="0">
                <a:solidFill>
                  <a:srgbClr val="00000A"/>
                </a:solidFill>
                <a:effectLst/>
                <a:latin typeface="Symbol" panose="05050102010706020507" pitchFamily="18" charset="2"/>
                <a:ea typeface=""/>
                <a:cs typeface="OpenSymbol"/>
              </a:rPr>
              <a:t>: </a:t>
            </a:r>
            <a:r>
              <a:rPr lang="en-US" sz="1800" dirty="0">
                <a:solidFill>
                  <a:srgbClr val="00000A"/>
                </a:solidFill>
                <a:effectLst/>
                <a:latin typeface="Symbol" panose="05050102010706020507" pitchFamily="18" charset="2"/>
                <a:ea typeface=""/>
                <a:cs typeface="OpenSymbol"/>
              </a:rPr>
              <a:t>Managers deal with the reclassifying the undertakings and obligations in such a way that it helps them to reduce fatigue and helps them to focus on their work. </a:t>
            </a:r>
            <a:endParaRPr lang="en-IN" sz="1800" dirty="0">
              <a:solidFill>
                <a:srgbClr val="00000A"/>
              </a:solidFill>
              <a:effectLst/>
              <a:latin typeface="Symbol" panose="05050102010706020507" pitchFamily="18" charset="2"/>
              <a:ea typeface="Calibri" panose="020F0502020204030204" pitchFamily="34" charset="0"/>
              <a:cs typeface="OpenSymbol"/>
            </a:endParaRPr>
          </a:p>
          <a:p>
            <a:pPr marL="342900" lvl="0" indent="-342900" algn="just">
              <a:lnSpc>
                <a:spcPct val="150000"/>
              </a:lnSpc>
              <a:buFont typeface="Wingdings" panose="05000000000000000000" pitchFamily="2" charset="2"/>
              <a:buChar char=""/>
              <a:tabLst>
                <a:tab pos="457200" algn="l"/>
              </a:tabLst>
            </a:pPr>
            <a:r>
              <a:rPr lang="en-US" sz="1800" b="1" dirty="0">
                <a:solidFill>
                  <a:srgbClr val="00000A"/>
                </a:solidFill>
                <a:effectLst/>
                <a:latin typeface="Symbol" panose="05050102010706020507" pitchFamily="18" charset="2"/>
                <a:ea typeface=""/>
                <a:cs typeface="OpenSymbol"/>
              </a:rPr>
              <a:t>Excel at Work: </a:t>
            </a:r>
            <a:r>
              <a:rPr lang="en-US" sz="1800" dirty="0">
                <a:solidFill>
                  <a:srgbClr val="00000A"/>
                </a:solidFill>
                <a:effectLst/>
                <a:latin typeface="Symbol" panose="05050102010706020507" pitchFamily="18" charset="2"/>
                <a:ea typeface=""/>
                <a:cs typeface="OpenSymbol"/>
              </a:rPr>
              <a:t>In every organization</a:t>
            </a:r>
            <a:r>
              <a:rPr lang="en-US" sz="1800" b="1" dirty="0">
                <a:solidFill>
                  <a:srgbClr val="00000A"/>
                </a:solidFill>
                <a:effectLst/>
                <a:latin typeface="Symbol" panose="05050102010706020507" pitchFamily="18" charset="2"/>
                <a:ea typeface=""/>
                <a:cs typeface="OpenSymbol"/>
              </a:rPr>
              <a:t> </a:t>
            </a:r>
            <a:r>
              <a:rPr lang="en-US" sz="1800" dirty="0">
                <a:solidFill>
                  <a:srgbClr val="00000A"/>
                </a:solidFill>
                <a:effectLst/>
                <a:latin typeface="Symbol" panose="05050102010706020507" pitchFamily="18" charset="2"/>
                <a:ea typeface=""/>
                <a:cs typeface="OpenSymbol"/>
              </a:rPr>
              <a:t>there should be system of rewarding the </a:t>
            </a:r>
            <a:r>
              <a:rPr lang="en-US" sz="1800" dirty="0" err="1">
                <a:solidFill>
                  <a:srgbClr val="00000A"/>
                </a:solidFill>
                <a:effectLst/>
                <a:latin typeface="Symbol" panose="05050102010706020507" pitchFamily="18" charset="2"/>
                <a:ea typeface=""/>
                <a:cs typeface="OpenSymbol"/>
              </a:rPr>
              <a:t>the</a:t>
            </a:r>
            <a:r>
              <a:rPr lang="en-US" sz="1800" dirty="0">
                <a:solidFill>
                  <a:srgbClr val="00000A"/>
                </a:solidFill>
                <a:effectLst/>
                <a:latin typeface="Symbol" panose="05050102010706020507" pitchFamily="18" charset="2"/>
                <a:ea typeface=""/>
                <a:cs typeface="OpenSymbol"/>
              </a:rPr>
              <a:t> efforts of employee. By doing this respective organization can easily retain its employees for the long period of time.</a:t>
            </a:r>
            <a:endParaRPr lang="en-IN" sz="1800" dirty="0">
              <a:solidFill>
                <a:srgbClr val="00000A"/>
              </a:solidFill>
              <a:effectLst/>
              <a:latin typeface="Symbol" panose="05050102010706020507" pitchFamily="18" charset="2"/>
              <a:ea typeface="Calibri" panose="020F0502020204030204" pitchFamily="34" charset="0"/>
              <a:cs typeface="OpenSymbol"/>
            </a:endParaRPr>
          </a:p>
          <a:p>
            <a:pPr marL="342900" lvl="0" indent="-342900" algn="just">
              <a:lnSpc>
                <a:spcPct val="150000"/>
              </a:lnSpc>
              <a:buFont typeface="Wingdings" panose="05000000000000000000" pitchFamily="2" charset="2"/>
              <a:buChar char=""/>
              <a:tabLst>
                <a:tab pos="457200" algn="l"/>
              </a:tabLst>
            </a:pPr>
            <a:r>
              <a:rPr lang="en-GB" sz="1800" b="1" dirty="0">
                <a:solidFill>
                  <a:srgbClr val="00000A"/>
                </a:solidFill>
                <a:effectLst/>
                <a:latin typeface="Symbol" panose="05050102010706020507" pitchFamily="18" charset="2"/>
                <a:ea typeface=""/>
                <a:cs typeface="OpenSymbol"/>
              </a:rPr>
              <a:t>Get Connected: </a:t>
            </a:r>
            <a:r>
              <a:rPr lang="en-GB" sz="1800" dirty="0">
                <a:solidFill>
                  <a:srgbClr val="00000A"/>
                </a:solidFill>
                <a:effectLst/>
                <a:latin typeface="Symbol" panose="05050102010706020507" pitchFamily="18" charset="2"/>
                <a:ea typeface=""/>
                <a:cs typeface="OpenSymbol"/>
              </a:rPr>
              <a:t>Managers needs to coordinate with the mangers in order to talk about the problems and give them solution on how to perform the task effectively. </a:t>
            </a:r>
            <a:r>
              <a:rPr lang="en-GB" sz="1800" b="1" dirty="0">
                <a:solidFill>
                  <a:srgbClr val="00000A"/>
                </a:solidFill>
                <a:effectLst/>
                <a:latin typeface="Symbol" panose="05050102010706020507" pitchFamily="18" charset="2"/>
                <a:ea typeface=""/>
                <a:cs typeface="OpenSymbol"/>
              </a:rPr>
              <a:t> </a:t>
            </a:r>
            <a:endParaRPr lang="en-IN" sz="1800" dirty="0">
              <a:solidFill>
                <a:srgbClr val="00000A"/>
              </a:solidFill>
              <a:effectLst/>
              <a:latin typeface="Symbol" panose="05050102010706020507" pitchFamily="18" charset="2"/>
              <a:ea typeface="Calibri" panose="020F0502020204030204" pitchFamily="34" charset="0"/>
              <a:cs typeface="OpenSymbol"/>
            </a:endParaRPr>
          </a:p>
          <a:p>
            <a:pPr marL="342900" lvl="0" indent="-342900" algn="just">
              <a:lnSpc>
                <a:spcPct val="150000"/>
              </a:lnSpc>
              <a:buFont typeface="Wingdings" panose="05000000000000000000" pitchFamily="2" charset="2"/>
              <a:buChar char=""/>
              <a:tabLst>
                <a:tab pos="457200" algn="l"/>
              </a:tabLst>
            </a:pPr>
            <a:r>
              <a:rPr lang="en-GB" sz="1800" b="1" dirty="0">
                <a:solidFill>
                  <a:srgbClr val="00000A"/>
                </a:solidFill>
                <a:effectLst/>
                <a:latin typeface="Symbol" panose="05050102010706020507" pitchFamily="18" charset="2"/>
                <a:ea typeface=""/>
                <a:cs typeface="OpenSymbol"/>
              </a:rPr>
              <a:t>Be Authentic: </a:t>
            </a:r>
            <a:r>
              <a:rPr lang="en-US" sz="1800" dirty="0">
                <a:solidFill>
                  <a:srgbClr val="00000A"/>
                </a:solidFill>
                <a:effectLst/>
                <a:latin typeface="Symbol" panose="05050102010706020507" pitchFamily="18" charset="2"/>
                <a:ea typeface=""/>
                <a:cs typeface="OpenSymbol"/>
              </a:rPr>
              <a:t>Selected organization should work in favor of employees and the issue of them should be treated in a genuine manner by all level of management.  </a:t>
            </a:r>
            <a:endParaRPr lang="en-IN" sz="1800" dirty="0">
              <a:solidFill>
                <a:srgbClr val="00000A"/>
              </a:solidFill>
              <a:effectLst/>
              <a:latin typeface="Symbol" panose="05050102010706020507" pitchFamily="18" charset="2"/>
              <a:ea typeface="Calibri" panose="020F0502020204030204" pitchFamily="34" charset="0"/>
              <a:cs typeface="OpenSymbol"/>
            </a:endParaRPr>
          </a:p>
          <a:p>
            <a:pPr marL="342900" lvl="0" indent="-342900" algn="just">
              <a:lnSpc>
                <a:spcPct val="150000"/>
              </a:lnSpc>
              <a:buFont typeface="Wingdings" panose="05000000000000000000" pitchFamily="2" charset="2"/>
              <a:buChar char=""/>
              <a:tabLst>
                <a:tab pos="457200" algn="l"/>
              </a:tabLst>
            </a:pPr>
            <a:r>
              <a:rPr lang="en-GB" sz="1800" b="1" dirty="0">
                <a:solidFill>
                  <a:srgbClr val="00000A"/>
                </a:solidFill>
                <a:effectLst/>
                <a:latin typeface="Symbol" panose="05050102010706020507" pitchFamily="18" charset="2"/>
                <a:ea typeface=""/>
                <a:cs typeface="OpenSymbol"/>
              </a:rPr>
              <a:t>Live Recognition: </a:t>
            </a:r>
            <a:r>
              <a:rPr lang="en-GB" sz="1800" dirty="0">
                <a:solidFill>
                  <a:srgbClr val="00000A"/>
                </a:solidFill>
                <a:effectLst/>
                <a:latin typeface="Symbol" panose="05050102010706020507" pitchFamily="18" charset="2"/>
                <a:ea typeface=""/>
                <a:cs typeface="OpenSymbol"/>
              </a:rPr>
              <a:t>Intercontinental</a:t>
            </a:r>
            <a:r>
              <a:rPr lang="en-US" sz="1800" dirty="0">
                <a:solidFill>
                  <a:srgbClr val="00000A"/>
                </a:solidFill>
                <a:effectLst/>
                <a:latin typeface="Symbol" panose="05050102010706020507" pitchFamily="18" charset="2"/>
                <a:ea typeface=""/>
                <a:cs typeface="OpenSymbol"/>
              </a:rPr>
              <a:t> Hotel can boost its employee moral by providing them with rewards in the public.  </a:t>
            </a:r>
            <a:endParaRPr lang="en-IN" sz="1800" dirty="0">
              <a:solidFill>
                <a:srgbClr val="00000A"/>
              </a:solidFill>
              <a:effectLst/>
              <a:latin typeface="Symbol" panose="05050102010706020507" pitchFamily="18" charset="2"/>
              <a:ea typeface="Calibri" panose="020F0502020204030204" pitchFamily="34" charset="0"/>
              <a:cs typeface="OpenSymbol"/>
            </a:endParaRPr>
          </a:p>
          <a:p>
            <a:pPr marL="342900" lvl="0" indent="-342900" algn="just">
              <a:lnSpc>
                <a:spcPct val="150000"/>
              </a:lnSpc>
              <a:buFont typeface="Wingdings" panose="05000000000000000000" pitchFamily="2" charset="2"/>
              <a:buChar char=""/>
              <a:tabLst>
                <a:tab pos="457200" algn="l"/>
              </a:tabLst>
            </a:pPr>
            <a:r>
              <a:rPr lang="en-GB" sz="1800" b="1" dirty="0">
                <a:solidFill>
                  <a:srgbClr val="00000A"/>
                </a:solidFill>
                <a:effectLst/>
                <a:latin typeface="Symbol" panose="05050102010706020507" pitchFamily="18" charset="2"/>
                <a:ea typeface=""/>
                <a:cs typeface="OpenSymbol"/>
              </a:rPr>
              <a:t>Fully Engage: </a:t>
            </a:r>
            <a:r>
              <a:rPr lang="en-US" sz="1800" dirty="0">
                <a:solidFill>
                  <a:srgbClr val="00000A"/>
                </a:solidFill>
                <a:effectLst/>
                <a:latin typeface="Symbol" panose="05050102010706020507" pitchFamily="18" charset="2"/>
                <a:ea typeface=""/>
                <a:cs typeface="OpenSymbol"/>
              </a:rPr>
              <a:t>If the employee is fully engaged in their task, then they can produce the result in a productive manner </a:t>
            </a:r>
            <a:r>
              <a:rPr lang="en-US" sz="1800" kern="50" dirty="0">
                <a:solidFill>
                  <a:srgbClr val="222222"/>
                </a:solidFill>
                <a:effectLst/>
                <a:latin typeface="Symbol" panose="05050102010706020507" pitchFamily="18" charset="2"/>
                <a:ea typeface="Calibri" panose="020F0502020204030204" pitchFamily="34" charset="0"/>
                <a:cs typeface="OpenSymbol"/>
              </a:rPr>
              <a:t>(Lai and Man, 2018)</a:t>
            </a:r>
            <a:r>
              <a:rPr lang="en-US" sz="1800" dirty="0">
                <a:solidFill>
                  <a:srgbClr val="00000A"/>
                </a:solidFill>
                <a:effectLst/>
                <a:latin typeface="Symbol" panose="05050102010706020507" pitchFamily="18" charset="2"/>
                <a:ea typeface=""/>
                <a:cs typeface="OpenSymbol"/>
              </a:rPr>
              <a:t>. This will also help the organization to gain the profit. </a:t>
            </a:r>
            <a:endParaRPr lang="en-IN" sz="1800" dirty="0">
              <a:solidFill>
                <a:srgbClr val="00000A"/>
              </a:solidFill>
              <a:effectLst/>
              <a:latin typeface="Symbol" panose="05050102010706020507" pitchFamily="18" charset="2"/>
              <a:ea typeface="Calibri" panose="020F0502020204030204" pitchFamily="34" charset="0"/>
              <a:cs typeface="OpenSymbol"/>
            </a:endParaRPr>
          </a:p>
          <a:p>
            <a:pPr marL="342900" lvl="0" indent="-342900" algn="just">
              <a:lnSpc>
                <a:spcPct val="150000"/>
              </a:lnSpc>
              <a:buFont typeface="Wingdings" panose="05000000000000000000" pitchFamily="2" charset="2"/>
              <a:buChar char=""/>
              <a:tabLst>
                <a:tab pos="457200" algn="l"/>
              </a:tabLst>
            </a:pPr>
            <a:r>
              <a:rPr lang="en-GB" sz="1800" b="1" dirty="0">
                <a:solidFill>
                  <a:srgbClr val="00000A"/>
                </a:solidFill>
                <a:effectLst/>
                <a:latin typeface="Symbol" panose="05050102010706020507" pitchFamily="18" charset="2"/>
                <a:ea typeface=""/>
                <a:cs typeface="OpenSymbol"/>
              </a:rPr>
              <a:t>Identify with </a:t>
            </a:r>
            <a:r>
              <a:rPr lang="en-US" sz="1800" b="1" dirty="0">
                <a:solidFill>
                  <a:srgbClr val="00000A"/>
                </a:solidFill>
                <a:effectLst/>
                <a:latin typeface="Symbol" panose="05050102010706020507" pitchFamily="18" charset="2"/>
                <a:ea typeface=""/>
                <a:cs typeface="OpenSymbol"/>
              </a:rPr>
              <a:t>Organization: </a:t>
            </a:r>
            <a:r>
              <a:rPr lang="en-US" sz="1800" dirty="0">
                <a:solidFill>
                  <a:srgbClr val="00000A"/>
                </a:solidFill>
                <a:effectLst/>
                <a:latin typeface="Symbol" panose="05050102010706020507" pitchFamily="18" charset="2"/>
                <a:ea typeface=""/>
                <a:cs typeface="OpenSymbol"/>
              </a:rPr>
              <a:t>In the organization if the employees are provided with the sense of belonging then it will help the organization to retain them for long time period.    </a:t>
            </a:r>
            <a:endParaRPr lang="en-IN" sz="1800" dirty="0">
              <a:solidFill>
                <a:srgbClr val="00000A"/>
              </a:solidFill>
              <a:effectLst/>
              <a:latin typeface="Symbol" panose="05050102010706020507" pitchFamily="18" charset="2"/>
              <a:ea typeface="Calibri" panose="020F0502020204030204" pitchFamily="34" charset="0"/>
              <a:cs typeface="OpenSymbol"/>
            </a:endParaRPr>
          </a:p>
          <a:p>
            <a:pPr marL="342900" lvl="0" indent="-342900" algn="just">
              <a:lnSpc>
                <a:spcPct val="150000"/>
              </a:lnSpc>
              <a:buFont typeface="Wingdings" panose="05000000000000000000" pitchFamily="2" charset="2"/>
              <a:buChar char=""/>
              <a:tabLst>
                <a:tab pos="457200" algn="l"/>
              </a:tabLst>
            </a:pPr>
            <a:r>
              <a:rPr lang="en-GB" sz="1800" b="1" dirty="0">
                <a:solidFill>
                  <a:srgbClr val="00000A"/>
                </a:solidFill>
                <a:effectLst/>
                <a:latin typeface="Symbol" panose="05050102010706020507" pitchFamily="18" charset="2"/>
                <a:ea typeface=""/>
                <a:cs typeface="OpenSymbol"/>
              </a:rPr>
              <a:t>Serve Customers: </a:t>
            </a:r>
            <a:r>
              <a:rPr lang="en-US" sz="1800" dirty="0">
                <a:solidFill>
                  <a:srgbClr val="00000A"/>
                </a:solidFill>
                <a:effectLst/>
                <a:latin typeface="Symbol" panose="05050102010706020507" pitchFamily="18" charset="2"/>
                <a:ea typeface=""/>
                <a:cs typeface="OpenSymbol"/>
              </a:rPr>
              <a:t>It is very important for the respective organization to work in favor of employee buy providing the services according to needs and wants. This will allow them to earn more profits.</a:t>
            </a:r>
            <a:endParaRPr lang="en-IN" sz="1800" dirty="0">
              <a:solidFill>
                <a:srgbClr val="00000A"/>
              </a:solidFill>
              <a:effectLst/>
              <a:latin typeface="Symbol" panose="05050102010706020507" pitchFamily="18" charset="2"/>
              <a:ea typeface="Calibri" panose="020F0502020204030204" pitchFamily="34" charset="0"/>
              <a:cs typeface="OpenSymbol"/>
            </a:endParaRPr>
          </a:p>
          <a:p>
            <a:pPr marL="342900" lvl="0" indent="-342900" algn="just">
              <a:lnSpc>
                <a:spcPct val="150000"/>
              </a:lnSpc>
              <a:buFont typeface="Wingdings" panose="05000000000000000000" pitchFamily="2" charset="2"/>
              <a:buChar char=""/>
              <a:tabLst>
                <a:tab pos="457200" algn="l"/>
              </a:tabLst>
            </a:pPr>
            <a:r>
              <a:rPr lang="en-GB" sz="1800" b="1" dirty="0">
                <a:solidFill>
                  <a:srgbClr val="00000A"/>
                </a:solidFill>
                <a:effectLst/>
                <a:latin typeface="Symbol" panose="05050102010706020507" pitchFamily="18" charset="2"/>
                <a:ea typeface=""/>
                <a:cs typeface="OpenSymbol"/>
              </a:rPr>
              <a:t>Develop Personally: </a:t>
            </a:r>
            <a:r>
              <a:rPr lang="en-US" sz="1800" dirty="0">
                <a:solidFill>
                  <a:srgbClr val="00000A"/>
                </a:solidFill>
                <a:effectLst/>
                <a:latin typeface="Symbol" panose="05050102010706020507" pitchFamily="18" charset="2"/>
                <a:ea typeface=""/>
                <a:cs typeface="OpenSymbol"/>
              </a:rPr>
              <a:t>The organization should not only focus on attaining the goals but should also work in favor of employees. This will also help them to build a good relation with the customers. </a:t>
            </a:r>
            <a:endParaRPr lang="en-IN" sz="1800" dirty="0">
              <a:solidFill>
                <a:srgbClr val="00000A"/>
              </a:solidFill>
              <a:effectLst/>
              <a:latin typeface="Symbol" panose="05050102010706020507" pitchFamily="18" charset="2"/>
              <a:ea typeface="Calibri" panose="020F0502020204030204" pitchFamily="34" charset="0"/>
              <a:cs typeface="OpenSymbol"/>
            </a:endParaRPr>
          </a:p>
          <a:p>
            <a:pPr marL="342900" lvl="0" indent="-342900" algn="just">
              <a:lnSpc>
                <a:spcPct val="150000"/>
              </a:lnSpc>
              <a:buFont typeface="Wingdings" panose="05000000000000000000" pitchFamily="2" charset="2"/>
              <a:buChar char=""/>
              <a:tabLst>
                <a:tab pos="457200" algn="l"/>
              </a:tabLst>
            </a:pPr>
            <a:r>
              <a:rPr lang="en-US" sz="1800" b="1" dirty="0">
                <a:solidFill>
                  <a:srgbClr val="00000A"/>
                </a:solidFill>
                <a:effectLst/>
                <a:latin typeface="Symbol" panose="05050102010706020507" pitchFamily="18" charset="2"/>
                <a:ea typeface=""/>
                <a:cs typeface="OpenSymbol"/>
              </a:rPr>
              <a:t>Attain Happiness: </a:t>
            </a:r>
            <a:r>
              <a:rPr lang="en-US" sz="1800" dirty="0">
                <a:solidFill>
                  <a:srgbClr val="00000A"/>
                </a:solidFill>
                <a:effectLst/>
                <a:latin typeface="Symbol" panose="05050102010706020507" pitchFamily="18" charset="2"/>
                <a:ea typeface=""/>
                <a:cs typeface="OpenSymbol"/>
              </a:rPr>
              <a:t>The valuable assets of firm are employees who are happy at their jobs. The happy employees are highly productive and helps in achieving the success.</a:t>
            </a:r>
            <a:endParaRPr lang="en-IN" sz="1800" dirty="0">
              <a:solidFill>
                <a:srgbClr val="00000A"/>
              </a:solidFill>
              <a:effectLst/>
              <a:latin typeface="Symbol" panose="05050102010706020507" pitchFamily="18" charset="2"/>
              <a:ea typeface="Calibri" panose="020F0502020204030204" pitchFamily="34" charset="0"/>
              <a:cs typeface="OpenSymbol"/>
            </a:endParaRPr>
          </a:p>
          <a:p>
            <a:endParaRPr lang="en-IN" dirty="0"/>
          </a:p>
        </p:txBody>
      </p:sp>
      <p:sp>
        <p:nvSpPr>
          <p:cNvPr id="4" name="Slide Number Placeholder 3"/>
          <p:cNvSpPr>
            <a:spLocks noGrp="1"/>
          </p:cNvSpPr>
          <p:nvPr>
            <p:ph type="sldNum" sz="quarter" idx="5"/>
          </p:nvPr>
        </p:nvSpPr>
        <p:spPr/>
        <p:txBody>
          <a:bodyPr/>
          <a:lstStyle/>
          <a:p>
            <a:fld id="{0775476F-A808-1F46-A368-07984F6DA22E}" type="slidenum">
              <a:rPr lang="en-US" smtClean="0"/>
              <a:t>8</a:t>
            </a:fld>
            <a:endParaRPr lang="en-US" dirty="0"/>
          </a:p>
        </p:txBody>
      </p:sp>
    </p:spTree>
    <p:extLst>
      <p:ext uri="{BB962C8B-B14F-4D97-AF65-F5344CB8AC3E}">
        <p14:creationId xmlns:p14="http://schemas.microsoft.com/office/powerpoint/2010/main" val="1359517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Wingdings" panose="05000000000000000000" pitchFamily="2" charset="2"/>
              <a:buChar char=""/>
              <a:tabLst>
                <a:tab pos="266700" algn="l"/>
              </a:tabLst>
            </a:pPr>
            <a:r>
              <a:rPr lang="en-US" sz="1800" b="1" kern="50" dirty="0">
                <a:solidFill>
                  <a:srgbClr val="000000"/>
                </a:solidFill>
                <a:effectLst/>
                <a:latin typeface="Wingdings" panose="05000000000000000000" pitchFamily="2" charset="2"/>
                <a:ea typeface="Calibri" panose="020F0502020204030204" pitchFamily="34" charset="0"/>
              </a:rPr>
              <a:t>Enhanced relations with customers: </a:t>
            </a:r>
            <a:r>
              <a:rPr lang="en-US" sz="1800" kern="50" dirty="0">
                <a:solidFill>
                  <a:srgbClr val="000000"/>
                </a:solidFill>
                <a:effectLst/>
                <a:latin typeface="Wingdings" panose="05000000000000000000" pitchFamily="2" charset="2"/>
                <a:ea typeface="Calibri" panose="020F0502020204030204" pitchFamily="34" charset="0"/>
              </a:rPr>
              <a:t>If the company provides customers with appropriate services, then they build good relation with the customers </a:t>
            </a:r>
            <a:r>
              <a:rPr lang="en-US" sz="1800" kern="50" dirty="0">
                <a:solidFill>
                  <a:srgbClr val="222222"/>
                </a:solidFill>
                <a:effectLst/>
                <a:latin typeface="Wingdings" panose="05000000000000000000" pitchFamily="2" charset="2"/>
                <a:ea typeface="Calibri" panose="020F0502020204030204" pitchFamily="34" charset="0"/>
              </a:rPr>
              <a:t>(</a:t>
            </a:r>
            <a:r>
              <a:rPr lang="en-US" sz="1800" kern="50" dirty="0" err="1">
                <a:solidFill>
                  <a:srgbClr val="222222"/>
                </a:solidFill>
                <a:effectLst/>
                <a:latin typeface="Wingdings" panose="05000000000000000000" pitchFamily="2" charset="2"/>
                <a:ea typeface="Calibri" panose="020F0502020204030204" pitchFamily="34" charset="0"/>
              </a:rPr>
              <a:t>Nhamo</a:t>
            </a:r>
            <a:r>
              <a:rPr lang="en-US" sz="1800" kern="50" dirty="0">
                <a:solidFill>
                  <a:srgbClr val="222222"/>
                </a:solidFill>
                <a:effectLst/>
                <a:latin typeface="Wingdings" panose="05000000000000000000" pitchFamily="2" charset="2"/>
                <a:ea typeface="Calibri" panose="020F0502020204030204" pitchFamily="34" charset="0"/>
              </a:rPr>
              <a:t>, Dube and </a:t>
            </a:r>
            <a:r>
              <a:rPr lang="en-US" sz="1800" kern="50" dirty="0" err="1">
                <a:solidFill>
                  <a:srgbClr val="222222"/>
                </a:solidFill>
                <a:effectLst/>
                <a:latin typeface="Wingdings" panose="05000000000000000000" pitchFamily="2" charset="2"/>
                <a:ea typeface="Calibri" panose="020F0502020204030204" pitchFamily="34" charset="0"/>
              </a:rPr>
              <a:t>Chikodzi</a:t>
            </a:r>
            <a:r>
              <a:rPr lang="en-US" sz="1800" kern="50" dirty="0">
                <a:solidFill>
                  <a:srgbClr val="222222"/>
                </a:solidFill>
                <a:effectLst/>
                <a:latin typeface="Wingdings" panose="05000000000000000000" pitchFamily="2" charset="2"/>
                <a:ea typeface="Calibri" panose="020F0502020204030204" pitchFamily="34" charset="0"/>
              </a:rPr>
              <a:t>, 2020)</a:t>
            </a:r>
            <a:r>
              <a:rPr lang="en-US" sz="1800" kern="50" dirty="0">
                <a:solidFill>
                  <a:srgbClr val="000000"/>
                </a:solidFill>
                <a:effectLst/>
                <a:latin typeface="Wingdings" panose="05000000000000000000" pitchFamily="2" charset="2"/>
                <a:ea typeface="Calibri" panose="020F0502020204030204" pitchFamily="34" charset="0"/>
              </a:rPr>
              <a:t>.</a:t>
            </a:r>
            <a:r>
              <a:rPr lang="en-US" sz="1800" b="1" kern="50" dirty="0">
                <a:solidFill>
                  <a:srgbClr val="000000"/>
                </a:solidFill>
                <a:effectLst/>
                <a:latin typeface="Wingdings" panose="05000000000000000000" pitchFamily="2" charset="2"/>
                <a:ea typeface="Calibri" panose="020F0502020204030204" pitchFamily="34" charset="0"/>
              </a:rPr>
              <a:t> </a:t>
            </a:r>
            <a:r>
              <a:rPr lang="en-US" sz="1800" kern="50" dirty="0">
                <a:solidFill>
                  <a:srgbClr val="000000"/>
                </a:solidFill>
                <a:effectLst/>
                <a:latin typeface="Wingdings" panose="05000000000000000000" pitchFamily="2" charset="2"/>
                <a:ea typeface="Calibri" panose="020F0502020204030204" pitchFamily="34" charset="0"/>
              </a:rPr>
              <a:t>Customers at Inter-Continental will be happier as a result, which increases the profitability.</a:t>
            </a:r>
            <a:endParaRPr lang="en-IN" sz="1800" dirty="0">
              <a:solidFill>
                <a:srgbClr val="000000"/>
              </a:solidFill>
              <a:effectLst/>
              <a:latin typeface="Wingdings" panose="05000000000000000000" pitchFamily="2" charset="2"/>
              <a:ea typeface="Calibri" panose="020F0502020204030204" pitchFamily="34" charset="0"/>
            </a:endParaRPr>
          </a:p>
          <a:p>
            <a:pPr marL="342900" lvl="0" indent="-342900" algn="just">
              <a:lnSpc>
                <a:spcPct val="150000"/>
              </a:lnSpc>
              <a:buFont typeface="Wingdings" panose="05000000000000000000" pitchFamily="2" charset="2"/>
              <a:buChar char=""/>
              <a:tabLst>
                <a:tab pos="266700" algn="l"/>
              </a:tabLst>
            </a:pPr>
            <a:r>
              <a:rPr lang="en-US" sz="1800" b="1" kern="50" dirty="0">
                <a:solidFill>
                  <a:srgbClr val="000000"/>
                </a:solidFill>
                <a:effectLst/>
                <a:latin typeface="Wingdings" panose="05000000000000000000" pitchFamily="2" charset="2"/>
                <a:ea typeface="Calibri" panose="020F0502020204030204" pitchFamily="34" charset="0"/>
              </a:rPr>
              <a:t>Increased efficiency: </a:t>
            </a:r>
            <a:r>
              <a:rPr lang="en-US" sz="1800" kern="50" dirty="0">
                <a:solidFill>
                  <a:srgbClr val="000000"/>
                </a:solidFill>
                <a:effectLst/>
                <a:latin typeface="Wingdings" panose="05000000000000000000" pitchFamily="2" charset="2"/>
                <a:ea typeface="Calibri" panose="020F0502020204030204" pitchFamily="34" charset="0"/>
              </a:rPr>
              <a:t>The worker is the key to success and their engagement as well as productivity go hand in hand. By measuring these attributes Inter-Continental hotels will be able to measure efficiency of their staff members.</a:t>
            </a:r>
            <a:endParaRPr lang="en-IN" sz="1800" dirty="0">
              <a:solidFill>
                <a:srgbClr val="000000"/>
              </a:solidFill>
              <a:effectLst/>
              <a:latin typeface="Wingdings" panose="05000000000000000000" pitchFamily="2" charset="2"/>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0775476F-A808-1F46-A368-07984F6DA22E}" type="slidenum">
              <a:rPr lang="en-US" smtClean="0"/>
              <a:t>9</a:t>
            </a:fld>
            <a:endParaRPr lang="en-US" dirty="0"/>
          </a:p>
        </p:txBody>
      </p:sp>
    </p:spTree>
    <p:extLst>
      <p:ext uri="{BB962C8B-B14F-4D97-AF65-F5344CB8AC3E}">
        <p14:creationId xmlns:p14="http://schemas.microsoft.com/office/powerpoint/2010/main" val="3125670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33400" indent="-523875" algn="just">
              <a:lnSpc>
                <a:spcPct val="150000"/>
              </a:lnSpc>
            </a:pPr>
            <a:r>
              <a:rPr lang="en-GB" sz="1200" dirty="0" err="1">
                <a:solidFill>
                  <a:srgbClr val="222222"/>
                </a:solidFill>
                <a:effectLst/>
                <a:latin typeface="Times New Roman" panose="02020603050405020304" pitchFamily="18" charset="0"/>
                <a:ea typeface="Calibri" panose="020F0502020204030204" pitchFamily="34" charset="0"/>
              </a:rPr>
              <a:t>Nhamo</a:t>
            </a:r>
            <a:r>
              <a:rPr lang="en-GB" sz="1200" dirty="0">
                <a:solidFill>
                  <a:srgbClr val="222222"/>
                </a:solidFill>
                <a:effectLst/>
                <a:latin typeface="Times New Roman" panose="02020603050405020304" pitchFamily="18" charset="0"/>
                <a:ea typeface="Calibri" panose="020F0502020204030204" pitchFamily="34" charset="0"/>
              </a:rPr>
              <a:t>, G., Dube, K. and </a:t>
            </a:r>
            <a:r>
              <a:rPr lang="en-GB" sz="1200" dirty="0" err="1">
                <a:solidFill>
                  <a:srgbClr val="222222"/>
                </a:solidFill>
                <a:effectLst/>
                <a:latin typeface="Times New Roman" panose="02020603050405020304" pitchFamily="18" charset="0"/>
                <a:ea typeface="Calibri" panose="020F0502020204030204" pitchFamily="34" charset="0"/>
              </a:rPr>
              <a:t>Chikodzi</a:t>
            </a:r>
            <a:r>
              <a:rPr lang="en-GB" sz="1200" dirty="0">
                <a:solidFill>
                  <a:srgbClr val="222222"/>
                </a:solidFill>
                <a:effectLst/>
                <a:latin typeface="Times New Roman" panose="02020603050405020304" pitchFamily="18" charset="0"/>
                <a:ea typeface="Calibri" panose="020F0502020204030204" pitchFamily="34" charset="0"/>
              </a:rPr>
              <a:t>, D., 2020. Impacts and implications of COVID-19 on the global hotel industry and Airbnb. In </a:t>
            </a:r>
            <a:r>
              <a:rPr lang="en-GB" sz="1200" i="1" dirty="0">
                <a:solidFill>
                  <a:srgbClr val="222222"/>
                </a:solidFill>
                <a:effectLst/>
                <a:latin typeface="Times New Roman" panose="02020603050405020304" pitchFamily="18" charset="0"/>
                <a:ea typeface="Calibri" panose="020F0502020204030204" pitchFamily="34" charset="0"/>
              </a:rPr>
              <a:t>Counting the Cost of COVID-19 on the global tourism industry</a:t>
            </a:r>
            <a:r>
              <a:rPr lang="en-GB" sz="1200" dirty="0">
                <a:solidFill>
                  <a:srgbClr val="222222"/>
                </a:solidFill>
                <a:effectLst/>
                <a:latin typeface="Times New Roman" panose="02020603050405020304" pitchFamily="18" charset="0"/>
                <a:ea typeface="Calibri" panose="020F0502020204030204" pitchFamily="34" charset="0"/>
              </a:rPr>
              <a:t> (pp. 183-204). Springer, Cham.</a:t>
            </a:r>
            <a:endParaRPr lang="en-IN" sz="1200" dirty="0">
              <a:solidFill>
                <a:srgbClr val="000000"/>
              </a:solidFill>
              <a:effectLst/>
              <a:latin typeface="Times New Roman" panose="02020603050405020304" pitchFamily="18" charset="0"/>
              <a:ea typeface="Calibri" panose="020F0502020204030204" pitchFamily="34" charset="0"/>
            </a:endParaRPr>
          </a:p>
          <a:p>
            <a:pPr marL="533400" indent="-523875" algn="just">
              <a:lnSpc>
                <a:spcPct val="150000"/>
              </a:lnSpc>
            </a:pPr>
            <a:r>
              <a:rPr lang="en-GB" sz="1200" dirty="0" err="1">
                <a:solidFill>
                  <a:srgbClr val="222222"/>
                </a:solidFill>
                <a:effectLst/>
                <a:latin typeface="Times New Roman" panose="02020603050405020304" pitchFamily="18" charset="0"/>
                <a:ea typeface="Calibri" panose="020F0502020204030204" pitchFamily="34" charset="0"/>
              </a:rPr>
              <a:t>Qiu</a:t>
            </a:r>
            <a:r>
              <a:rPr lang="en-GB" sz="1200" dirty="0">
                <a:solidFill>
                  <a:srgbClr val="222222"/>
                </a:solidFill>
                <a:effectLst/>
                <a:latin typeface="Times New Roman" panose="02020603050405020304" pitchFamily="18" charset="0"/>
                <a:ea typeface="Calibri" panose="020F0502020204030204" pitchFamily="34" charset="0"/>
              </a:rPr>
              <a:t>, S.C., and et. al., 2021. Can corporate social responsibility protect firm value during the COVID-19 pandemic?. </a:t>
            </a:r>
            <a:r>
              <a:rPr lang="en-GB" sz="1200" i="1" dirty="0">
                <a:solidFill>
                  <a:srgbClr val="222222"/>
                </a:solidFill>
                <a:effectLst/>
                <a:latin typeface="Times New Roman" panose="02020603050405020304" pitchFamily="18" charset="0"/>
                <a:ea typeface="Calibri" panose="020F0502020204030204" pitchFamily="34" charset="0"/>
              </a:rPr>
              <a:t>International Journal of Hospitality Management</a:t>
            </a:r>
            <a:r>
              <a:rPr lang="en-GB" sz="1200" dirty="0">
                <a:solidFill>
                  <a:srgbClr val="222222"/>
                </a:solidFill>
                <a:effectLst/>
                <a:latin typeface="Times New Roman" panose="02020603050405020304" pitchFamily="18" charset="0"/>
                <a:ea typeface="Calibri" panose="020F0502020204030204" pitchFamily="34" charset="0"/>
              </a:rPr>
              <a:t>, </a:t>
            </a:r>
            <a:r>
              <a:rPr lang="en-GB" sz="1200" i="1" dirty="0">
                <a:solidFill>
                  <a:srgbClr val="222222"/>
                </a:solidFill>
                <a:effectLst/>
                <a:latin typeface="Times New Roman" panose="02020603050405020304" pitchFamily="18" charset="0"/>
                <a:ea typeface="Calibri" panose="020F0502020204030204" pitchFamily="34" charset="0"/>
              </a:rPr>
              <a:t>93</a:t>
            </a:r>
            <a:r>
              <a:rPr lang="en-GB" sz="1200" dirty="0">
                <a:solidFill>
                  <a:srgbClr val="222222"/>
                </a:solidFill>
                <a:effectLst/>
                <a:latin typeface="Times New Roman" panose="02020603050405020304" pitchFamily="18" charset="0"/>
                <a:ea typeface="Calibri" panose="020F0502020204030204" pitchFamily="34" charset="0"/>
              </a:rPr>
              <a:t>, p.102759.</a:t>
            </a:r>
            <a:endParaRPr lang="en-IN" dirty="0"/>
          </a:p>
        </p:txBody>
      </p:sp>
      <p:sp>
        <p:nvSpPr>
          <p:cNvPr id="4" name="Slide Number Placeholder 3"/>
          <p:cNvSpPr>
            <a:spLocks noGrp="1"/>
          </p:cNvSpPr>
          <p:nvPr>
            <p:ph type="sldNum" sz="quarter" idx="5"/>
          </p:nvPr>
        </p:nvSpPr>
        <p:spPr/>
        <p:txBody>
          <a:bodyPr/>
          <a:lstStyle/>
          <a:p>
            <a:fld id="{0775476F-A808-1F46-A368-07984F6DA22E}" type="slidenum">
              <a:rPr lang="en-US" smtClean="0"/>
              <a:t>12</a:t>
            </a:fld>
            <a:endParaRPr lang="en-US" dirty="0"/>
          </a:p>
        </p:txBody>
      </p:sp>
    </p:spTree>
    <p:extLst>
      <p:ext uri="{BB962C8B-B14F-4D97-AF65-F5344CB8AC3E}">
        <p14:creationId xmlns:p14="http://schemas.microsoft.com/office/powerpoint/2010/main" val="175212918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3551722" y="1799922"/>
            <a:ext cx="4947386" cy="1977992"/>
          </a:xfrm>
        </p:spPr>
        <p:txBody>
          <a:bodyPr/>
          <a:lstStyle/>
          <a:p>
            <a:r>
              <a:rPr lang="en-IN" sz="5000" b="1" i="0" dirty="0">
                <a:solidFill>
                  <a:schemeClr val="accent2">
                    <a:lumMod val="75000"/>
                  </a:schemeClr>
                </a:solidFill>
                <a:effectLst/>
                <a:latin typeface="Papyrus" panose="03070502060502030205" pitchFamily="66" charset="0"/>
              </a:rPr>
              <a:t>Operating Hotel Facilities</a:t>
            </a:r>
            <a:endParaRPr lang="en-US" sz="5000" b="1" dirty="0">
              <a:solidFill>
                <a:schemeClr val="accent2">
                  <a:lumMod val="75000"/>
                </a:schemeClr>
              </a:solidFill>
              <a:latin typeface="Papyrus" panose="03070502060502030205" pitchFamily="66" charset="0"/>
            </a:endParaRP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6545178" y="0"/>
            <a:ext cx="5118234" cy="1325880"/>
          </a:xfrm>
        </p:spPr>
        <p:txBody>
          <a:bodyPr>
            <a:normAutofit/>
          </a:bodyPr>
          <a:lstStyle/>
          <a:p>
            <a:pPr algn="ctr"/>
            <a:r>
              <a:rPr lang="en-US" dirty="0">
                <a:solidFill>
                  <a:schemeClr val="accent3"/>
                </a:solidFill>
                <a:latin typeface="Baskerville Old Face" panose="02020602080505020303" pitchFamily="18" charset="77"/>
                <a:cs typeface="Calibri Light"/>
              </a:rPr>
              <a:t>Table of Content</a:t>
            </a:r>
            <a:endParaRPr lang="en-US" dirty="0">
              <a:solidFill>
                <a:schemeClr val="accent3"/>
              </a:solidFill>
              <a:latin typeface="Baskerville Old Face" panose="02020602080505020303" pitchFamily="18" charset="77"/>
            </a:endParaRPr>
          </a:p>
        </p:txBody>
      </p:sp>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T</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6946663" y="1112892"/>
            <a:ext cx="5245337" cy="5420903"/>
          </a:xfrm>
        </p:spPr>
        <p:txBody>
          <a:bodyPr vert="horz" lIns="91440" tIns="45720" rIns="91440" bIns="45720" rtlCol="0" anchor="t">
            <a:noAutofit/>
          </a:bodyPr>
          <a:lstStyle/>
          <a:p>
            <a:pPr marL="342900" indent="-342900">
              <a:lnSpc>
                <a:spcPct val="150000"/>
              </a:lnSpc>
              <a:buFont typeface="Arial" panose="020B0604020202020204" pitchFamily="34" charset="0"/>
              <a:buChar char="•"/>
            </a:pPr>
            <a:r>
              <a:rPr lang="en-US" sz="2200" dirty="0">
                <a:solidFill>
                  <a:schemeClr val="accent3"/>
                </a:solidFill>
                <a:latin typeface="Times New Roman" panose="02020603050405020304" pitchFamily="18" charset="0"/>
                <a:cs typeface="Times New Roman" panose="02020603050405020304" pitchFamily="18" charset="0"/>
              </a:rPr>
              <a:t>Introduction</a:t>
            </a:r>
          </a:p>
          <a:p>
            <a:pPr marL="342900" indent="-342900">
              <a:lnSpc>
                <a:spcPct val="150000"/>
              </a:lnSpc>
              <a:buFont typeface="Arial" panose="020B0604020202020204" pitchFamily="34" charset="0"/>
              <a:buChar char="•"/>
            </a:pPr>
            <a:r>
              <a:rPr lang="en-US" sz="2200" dirty="0">
                <a:solidFill>
                  <a:schemeClr val="accent3"/>
                </a:solidFill>
                <a:latin typeface="Times New Roman" panose="02020603050405020304" pitchFamily="18" charset="0"/>
                <a:cs typeface="Times New Roman" panose="02020603050405020304" pitchFamily="18" charset="0"/>
              </a:rPr>
              <a:t>Concept of Employee Engagement </a:t>
            </a:r>
          </a:p>
          <a:p>
            <a:pPr marL="342900" indent="-342900">
              <a:lnSpc>
                <a:spcPct val="150000"/>
              </a:lnSpc>
              <a:buFont typeface="Arial" panose="020B0604020202020204" pitchFamily="34" charset="0"/>
              <a:buChar char="•"/>
            </a:pPr>
            <a:r>
              <a:rPr lang="en-US" sz="2200" dirty="0">
                <a:solidFill>
                  <a:schemeClr val="accent3"/>
                </a:solidFill>
                <a:latin typeface="Times New Roman" panose="02020603050405020304" pitchFamily="18" charset="0"/>
                <a:cs typeface="Times New Roman" panose="02020603050405020304" pitchFamily="18" charset="0"/>
              </a:rPr>
              <a:t>Employee Engagement Theory</a:t>
            </a:r>
          </a:p>
          <a:p>
            <a:pPr marL="342900" indent="-342900">
              <a:lnSpc>
                <a:spcPct val="150000"/>
              </a:lnSpc>
              <a:buFont typeface="Arial" panose="020B0604020202020204" pitchFamily="34" charset="0"/>
              <a:buChar char="•"/>
            </a:pPr>
            <a:r>
              <a:rPr lang="en-US" sz="2200" dirty="0">
                <a:solidFill>
                  <a:schemeClr val="accent3"/>
                </a:solidFill>
                <a:latin typeface="Times New Roman" panose="02020603050405020304" pitchFamily="18" charset="0"/>
                <a:cs typeface="Times New Roman" panose="02020603050405020304" pitchFamily="18" charset="0"/>
              </a:rPr>
              <a:t>Importance </a:t>
            </a:r>
            <a:r>
              <a:rPr lang="en-US" sz="2200" dirty="0">
                <a:latin typeface="Times New Roman" panose="02020603050405020304" pitchFamily="18" charset="0"/>
                <a:cs typeface="Times New Roman" panose="02020603050405020304" pitchFamily="18" charset="0"/>
              </a:rPr>
              <a:t>of Customer Engagement in Hotel </a:t>
            </a:r>
          </a:p>
          <a:p>
            <a:pPr marL="342900" indent="-342900">
              <a:lnSpc>
                <a:spcPct val="150000"/>
              </a:lnSpc>
              <a:buFont typeface="Arial" panose="020B0604020202020204" pitchFamily="34" charset="0"/>
              <a:buChar char="•"/>
            </a:pPr>
            <a:r>
              <a:rPr lang="en-US" sz="2200" dirty="0">
                <a:solidFill>
                  <a:schemeClr val="accent3"/>
                </a:solidFill>
                <a:latin typeface="Times New Roman" panose="02020603050405020304" pitchFamily="18" charset="0"/>
                <a:cs typeface="Times New Roman" panose="02020603050405020304" pitchFamily="18" charset="0"/>
              </a:rPr>
              <a:t>Best practices of employee engagement</a:t>
            </a:r>
          </a:p>
          <a:p>
            <a:pPr marL="342900" indent="-342900">
              <a:lnSpc>
                <a:spcPct val="150000"/>
              </a:lnSpc>
              <a:buFont typeface="Arial" panose="020B0604020202020204" pitchFamily="34" charset="0"/>
              <a:buChar char="•"/>
            </a:pPr>
            <a:r>
              <a:rPr lang="en-US" sz="2200" dirty="0">
                <a:solidFill>
                  <a:schemeClr val="accent3"/>
                </a:solidFill>
                <a:latin typeface="Times New Roman" panose="02020603050405020304" pitchFamily="18" charset="0"/>
                <a:cs typeface="Times New Roman" panose="02020603050405020304" pitchFamily="18" charset="0"/>
              </a:rPr>
              <a:t>Summary</a:t>
            </a:r>
          </a:p>
          <a:p>
            <a:pPr marL="342900" indent="-342900">
              <a:lnSpc>
                <a:spcPct val="150000"/>
              </a:lnSpc>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References</a:t>
            </a:r>
            <a:endParaRPr lang="en-US" sz="2200" dirty="0">
              <a:solidFill>
                <a:schemeClr val="accent3"/>
              </a:solidFill>
              <a:latin typeface="Times New Roman" panose="02020603050405020304" pitchFamily="18" charset="0"/>
              <a:cs typeface="Times New Roman" panose="02020603050405020304" pitchFamily="18" charset="0"/>
            </a:endParaRPr>
          </a:p>
          <a:p>
            <a:pPr marL="0" indent="0">
              <a:lnSpc>
                <a:spcPct val="150000"/>
              </a:lnSpc>
              <a:buNone/>
            </a:pPr>
            <a:endParaRPr lang="en-US" sz="2200" dirty="0">
              <a:solidFill>
                <a:schemeClr val="accent3"/>
              </a:solidFill>
              <a:latin typeface="Times New Roman" panose="02020603050405020304" pitchFamily="18" charset="0"/>
              <a:cs typeface="Times New Roman" panose="02020603050405020304" pitchFamily="18" charset="0"/>
            </a:endParaRPr>
          </a:p>
          <a:p>
            <a:pPr marL="0" indent="0">
              <a:lnSpc>
                <a:spcPct val="150000"/>
              </a:lnSpc>
              <a:buNone/>
            </a:pPr>
            <a:endParaRPr lang="en-US" sz="2200" dirty="0">
              <a:solidFill>
                <a:schemeClr val="accent3"/>
              </a:solidFill>
              <a:latin typeface="Times New Roman" panose="02020603050405020304" pitchFamily="18" charset="0"/>
              <a:cs typeface="Times New Roman" panose="02020603050405020304" pitchFamily="18" charset="0"/>
            </a:endParaRPr>
          </a:p>
          <a:p>
            <a:endParaRPr lang="en-US" sz="2200" dirty="0">
              <a:solidFill>
                <a:schemeClr val="accent3"/>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4A947406-5839-A735-732D-5690E6315B95}"/>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2655-34DF-25F9-4640-B2CE5329AD1A}"/>
              </a:ext>
            </a:extLst>
          </p:cNvPr>
          <p:cNvSpPr>
            <a:spLocks noGrp="1"/>
          </p:cNvSpPr>
          <p:nvPr>
            <p:ph type="title"/>
          </p:nvPr>
        </p:nvSpPr>
        <p:spPr>
          <a:xfrm>
            <a:off x="1751797" y="1072254"/>
            <a:ext cx="3869917" cy="1325880"/>
          </a:xfrm>
        </p:spPr>
        <p:txBody>
          <a:bodyPr/>
          <a:lstStyle/>
          <a:p>
            <a:r>
              <a:rPr lang="en-US" b="1" dirty="0"/>
              <a:t>Introduction</a:t>
            </a:r>
          </a:p>
        </p:txBody>
      </p:sp>
      <p:sp>
        <p:nvSpPr>
          <p:cNvPr id="3" name="Content Placeholder 2">
            <a:extLst>
              <a:ext uri="{FF2B5EF4-FFF2-40B4-BE49-F238E27FC236}">
                <a16:creationId xmlns:a16="http://schemas.microsoft.com/office/drawing/2014/main" id="{1A585715-2793-160B-269E-D9516C84D73A}"/>
              </a:ext>
            </a:extLst>
          </p:cNvPr>
          <p:cNvSpPr>
            <a:spLocks noGrp="1"/>
          </p:cNvSpPr>
          <p:nvPr>
            <p:ph idx="1"/>
          </p:nvPr>
        </p:nvSpPr>
        <p:spPr>
          <a:xfrm>
            <a:off x="1751797" y="2237874"/>
            <a:ext cx="8688406" cy="2697480"/>
          </a:xfrm>
        </p:spPr>
        <p:txBody>
          <a:bodyPr>
            <a:noAutofit/>
          </a:bodyPr>
          <a:lstStyle/>
          <a:p>
            <a:pPr algn="just">
              <a:lnSpc>
                <a:spcPct val="150000"/>
              </a:lnSpc>
            </a:pPr>
            <a:r>
              <a:rPr lang="en-US" sz="1800" kern="50" dirty="0">
                <a:solidFill>
                  <a:schemeClr val="accent2">
                    <a:lumMod val="75000"/>
                  </a:schemeClr>
                </a:solidFill>
                <a:effectLst/>
                <a:latin typeface="Times New Roman" panose="02020603050405020304" pitchFamily="18" charset="0"/>
                <a:ea typeface="Calibri" panose="020F0502020204030204" pitchFamily="34" charset="0"/>
              </a:rPr>
              <a:t>In today's modern world, business environment is becoming so innovative and dynamic that every industry is giving focus on consumer needs and wants. Likewise, the business operating in hospitality sector is becoming more customer oriented. They produce the product and services according the needs and wants of the customers. This leads to the organization to retain the customers for the long time period in the organization along with their loyalty, contentment and advocacy (Wen and et. al., 2020). </a:t>
            </a:r>
            <a:endParaRPr lang="en-US" sz="1800" dirty="0">
              <a:solidFill>
                <a:schemeClr val="accent2">
                  <a:lumMod val="75000"/>
                </a:schemeClr>
              </a:solidFill>
            </a:endParaRPr>
          </a:p>
        </p:txBody>
      </p:sp>
      <p:sp>
        <p:nvSpPr>
          <p:cNvPr id="5" name="Slide Number Placeholder 4">
            <a:extLst>
              <a:ext uri="{FF2B5EF4-FFF2-40B4-BE49-F238E27FC236}">
                <a16:creationId xmlns:a16="http://schemas.microsoft.com/office/drawing/2014/main" id="{0108060B-6C9E-CFFF-55DE-F0D645C094DC}"/>
              </a:ext>
            </a:extLst>
          </p:cNvPr>
          <p:cNvSpPr>
            <a:spLocks noGrp="1"/>
          </p:cNvSpPr>
          <p:nvPr>
            <p:ph type="sldNum" sz="quarter" idx="11"/>
          </p:nvPr>
        </p:nvSpPr>
        <p:spPr/>
        <p:txBody>
          <a:bodyPr/>
          <a:lstStyle/>
          <a:p>
            <a:fld id="{294A09A9-5501-47C1-A89A-A340965A2BE2}" type="slidenum">
              <a:rPr lang="en-US" smtClean="0"/>
              <a:pPr/>
              <a:t>3</a:t>
            </a:fld>
            <a:endParaRPr lang="en-US" dirty="0"/>
          </a:p>
        </p:txBody>
      </p:sp>
    </p:spTree>
    <p:extLst>
      <p:ext uri="{BB962C8B-B14F-4D97-AF65-F5344CB8AC3E}">
        <p14:creationId xmlns:p14="http://schemas.microsoft.com/office/powerpoint/2010/main" val="1732999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190500" y="3977640"/>
            <a:ext cx="11607800" cy="1153160"/>
          </a:xfrm>
        </p:spPr>
        <p:txBody>
          <a:bodyPr>
            <a:noAutofit/>
          </a:bodyPr>
          <a:lstStyle/>
          <a:p>
            <a:r>
              <a:rPr lang="en-US" sz="4500" b="1" i="1" dirty="0">
                <a:latin typeface="Baskerville" panose="02020502070401020303"/>
              </a:rPr>
              <a:t>Concept of employee engagement</a:t>
            </a:r>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D56BD15-0727-BBF1-FBD8-0228EA23C767}"/>
              </a:ext>
            </a:extLst>
          </p:cNvPr>
          <p:cNvSpPr>
            <a:spLocks noGrp="1"/>
          </p:cNvSpPr>
          <p:nvPr>
            <p:ph type="sldNum" sz="quarter" idx="11"/>
          </p:nvPr>
        </p:nvSpPr>
        <p:spPr/>
        <p:txBody>
          <a:bodyPr/>
          <a:lstStyle/>
          <a:p>
            <a:fld id="{294A09A9-5501-47C1-A89A-A340965A2BE2}" type="slidenum">
              <a:rPr lang="en-US" smtClean="0"/>
              <a:pPr/>
              <a:t>5</a:t>
            </a:fld>
            <a:endParaRPr lang="en-US" dirty="0"/>
          </a:p>
        </p:txBody>
      </p:sp>
      <p:sp>
        <p:nvSpPr>
          <p:cNvPr id="9" name="Title 8">
            <a:extLst>
              <a:ext uri="{FF2B5EF4-FFF2-40B4-BE49-F238E27FC236}">
                <a16:creationId xmlns:a16="http://schemas.microsoft.com/office/drawing/2014/main" id="{84F990EA-488A-28AB-6435-34FFEF2686D0}"/>
              </a:ext>
            </a:extLst>
          </p:cNvPr>
          <p:cNvSpPr>
            <a:spLocks noGrp="1"/>
          </p:cNvSpPr>
          <p:nvPr>
            <p:ph type="title"/>
          </p:nvPr>
        </p:nvSpPr>
        <p:spPr>
          <a:xfrm>
            <a:off x="444500" y="1801812"/>
            <a:ext cx="6248400" cy="4737100"/>
          </a:xfrm>
        </p:spPr>
        <p:txBody>
          <a:bodyPr>
            <a:noAutofit/>
          </a:bodyPr>
          <a:lstStyle/>
          <a:p>
            <a:pPr algn="just">
              <a:lnSpc>
                <a:spcPct val="150000"/>
              </a:lnSpc>
            </a:pPr>
            <a:r>
              <a:rPr lang="en-IN" sz="3000" b="1" dirty="0">
                <a:latin typeface="Times New Roman" panose="02020603050405020304" pitchFamily="18" charset="0"/>
                <a:cs typeface="Times New Roman" panose="02020603050405020304" pitchFamily="18" charset="0"/>
              </a:rPr>
              <a:t>Employee engagement </a:t>
            </a:r>
            <a:r>
              <a:rPr lang="en-IN" sz="1800" dirty="0">
                <a:latin typeface="Times New Roman" panose="02020603050405020304" pitchFamily="18" charset="0"/>
                <a:cs typeface="Times New Roman" panose="02020603050405020304" pitchFamily="18" charset="0"/>
              </a:rPr>
              <a:t>plays a very important role within the business organisation.  This is basically a fundamental concept within which different efforts are made by the company management in order to understand and describe the nature of relationship among organisation and its employees. Positive employee engagement increases the level of emotional and behavioural energies invest by the employees towards the higher company outcomes. This is all about improved workplace culture so, that company employees feel more connected with each others and always works make efforts towards the organization goals and values. </a:t>
            </a:r>
          </a:p>
        </p:txBody>
      </p:sp>
      <p:pic>
        <p:nvPicPr>
          <p:cNvPr id="1026" name="Picture 2" descr="7 Employee Engagement Strategies That Won't Fail">
            <a:extLst>
              <a:ext uri="{FF2B5EF4-FFF2-40B4-BE49-F238E27FC236}">
                <a16:creationId xmlns:a16="http://schemas.microsoft.com/office/drawing/2014/main" id="{6CCB84A1-A288-7888-D53C-67A655F516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271" r="15700" b="23630"/>
          <a:stretch/>
        </p:blipFill>
        <p:spPr bwMode="auto">
          <a:xfrm>
            <a:off x="0" y="0"/>
            <a:ext cx="12192000" cy="180181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3 Ways to Cultivate Employee Engagement through Crowdsourcing - Blog |  Planview">
            <a:extLst>
              <a:ext uri="{FF2B5EF4-FFF2-40B4-BE49-F238E27FC236}">
                <a16:creationId xmlns:a16="http://schemas.microsoft.com/office/drawing/2014/main" id="{ECC23F10-D630-96EA-E8E9-DD8E655D63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2158" y="1828800"/>
            <a:ext cx="5054600" cy="4710112"/>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1015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0712D-83C9-7B91-F708-5D07E4C2815D}"/>
              </a:ext>
            </a:extLst>
          </p:cNvPr>
          <p:cNvSpPr>
            <a:spLocks noGrp="1"/>
          </p:cNvSpPr>
          <p:nvPr>
            <p:ph type="title"/>
          </p:nvPr>
        </p:nvSpPr>
        <p:spPr>
          <a:xfrm>
            <a:off x="101600" y="344487"/>
            <a:ext cx="7099300" cy="825501"/>
          </a:xfrm>
        </p:spPr>
        <p:txBody>
          <a:bodyPr/>
          <a:lstStyle/>
          <a:p>
            <a:r>
              <a:rPr lang="en-US" b="1" dirty="0"/>
              <a:t>Employee Engagement Theory</a:t>
            </a:r>
          </a:p>
        </p:txBody>
      </p:sp>
      <p:sp>
        <p:nvSpPr>
          <p:cNvPr id="5" name="Slide Number Placeholder 4">
            <a:extLst>
              <a:ext uri="{FF2B5EF4-FFF2-40B4-BE49-F238E27FC236}">
                <a16:creationId xmlns:a16="http://schemas.microsoft.com/office/drawing/2014/main" id="{19143C50-6937-DD3E-B402-4ABB2469E63E}"/>
              </a:ext>
            </a:extLst>
          </p:cNvPr>
          <p:cNvSpPr>
            <a:spLocks noGrp="1"/>
          </p:cNvSpPr>
          <p:nvPr>
            <p:ph type="sldNum" sz="quarter" idx="11"/>
          </p:nvPr>
        </p:nvSpPr>
        <p:spPr/>
        <p:txBody>
          <a:bodyPr/>
          <a:lstStyle/>
          <a:p>
            <a:fld id="{294A09A9-5501-47C1-A89A-A340965A2BE2}" type="slidenum">
              <a:rPr lang="en-US" smtClean="0"/>
              <a:pPr/>
              <a:t>6</a:t>
            </a:fld>
            <a:endParaRPr lang="en-US" dirty="0"/>
          </a:p>
        </p:txBody>
      </p:sp>
      <p:sp>
        <p:nvSpPr>
          <p:cNvPr id="7" name="Content Placeholder 6">
            <a:extLst>
              <a:ext uri="{FF2B5EF4-FFF2-40B4-BE49-F238E27FC236}">
                <a16:creationId xmlns:a16="http://schemas.microsoft.com/office/drawing/2014/main" id="{4B83319D-C48D-90F9-12B8-8B2A212F79A0}"/>
              </a:ext>
            </a:extLst>
          </p:cNvPr>
          <p:cNvSpPr>
            <a:spLocks noGrp="1"/>
          </p:cNvSpPr>
          <p:nvPr>
            <p:ph idx="1"/>
          </p:nvPr>
        </p:nvSpPr>
        <p:spPr>
          <a:xfrm>
            <a:off x="95149" y="1477169"/>
            <a:ext cx="5486400" cy="4572000"/>
          </a:xfrm>
        </p:spPr>
        <p:txBody>
          <a:bodyPr/>
          <a:lstStyle/>
          <a:p>
            <a:pPr marL="0" indent="0" algn="just">
              <a:lnSpc>
                <a:spcPct val="150000"/>
              </a:lnSpc>
              <a:buNone/>
            </a:pPr>
            <a:r>
              <a:rPr lang="en-US" sz="1800" dirty="0">
                <a:solidFill>
                  <a:schemeClr val="accent2">
                    <a:lumMod val="60000"/>
                    <a:lumOff val="40000"/>
                  </a:schemeClr>
                </a:solidFill>
                <a:effectLst/>
                <a:latin typeface="Times New Roman" panose="02020603050405020304" pitchFamily="18" charset="0"/>
                <a:ea typeface="Calibri" panose="020F0502020204030204" pitchFamily="34" charset="0"/>
              </a:rPr>
              <a:t>	In order to build the relation to boost the employee engagement in the business “Zinger model” was designed by David Zinger who is one of the famous consultants of management based in Canada. He introduced a practical model which sheds light on several element of employee involvement, engagement based on his depth research on particular topic. A manager of organization must comply with the 12 keys of models with the purpose to attain significant results </a:t>
            </a:r>
            <a:r>
              <a:rPr lang="en-US" sz="1800" kern="50" dirty="0">
                <a:solidFill>
                  <a:schemeClr val="accent2">
                    <a:lumMod val="60000"/>
                    <a:lumOff val="40000"/>
                  </a:schemeClr>
                </a:solidFill>
                <a:effectLst/>
                <a:latin typeface="Times New Roman" panose="02020603050405020304" pitchFamily="18" charset="0"/>
                <a:ea typeface="Calibri" panose="020F0502020204030204" pitchFamily="34" charset="0"/>
              </a:rPr>
              <a:t>(Romero and Tejada, 2020)</a:t>
            </a:r>
            <a:r>
              <a:rPr lang="en-US" sz="1800" dirty="0">
                <a:solidFill>
                  <a:schemeClr val="accent2">
                    <a:lumMod val="60000"/>
                    <a:lumOff val="40000"/>
                  </a:schemeClr>
                </a:solidFill>
                <a:effectLst/>
                <a:latin typeface="Times New Roman" panose="02020603050405020304" pitchFamily="18" charset="0"/>
                <a:ea typeface="Calibri" panose="020F0502020204030204" pitchFamily="34" charset="0"/>
              </a:rPr>
              <a:t>.</a:t>
            </a:r>
            <a:endParaRPr lang="en-IN" dirty="0">
              <a:solidFill>
                <a:schemeClr val="accent2">
                  <a:lumMod val="60000"/>
                  <a:lumOff val="40000"/>
                </a:schemeClr>
              </a:solidFill>
            </a:endParaRPr>
          </a:p>
        </p:txBody>
      </p:sp>
      <p:pic>
        <p:nvPicPr>
          <p:cNvPr id="2050" name="Picture 2" descr="Employee Engagement &amp; Motivation Policy: Why You Need One For Retention –  Yesterday | Process Street | Checklist, Workflow and SOP Software">
            <a:extLst>
              <a:ext uri="{FF2B5EF4-FFF2-40B4-BE49-F238E27FC236}">
                <a16:creationId xmlns:a16="http://schemas.microsoft.com/office/drawing/2014/main" id="{FB5C7AF2-9F3E-A796-CDB5-5610CAAAB1D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315"/>
          <a:stretch/>
        </p:blipFill>
        <p:spPr bwMode="auto">
          <a:xfrm>
            <a:off x="5651298" y="1385094"/>
            <a:ext cx="6540702" cy="5472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1201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7E564-4283-8AE2-ADD2-7B3FFCFA26C7}"/>
              </a:ext>
            </a:extLst>
          </p:cNvPr>
          <p:cNvSpPr>
            <a:spLocks noGrp="1"/>
          </p:cNvSpPr>
          <p:nvPr>
            <p:ph type="title"/>
          </p:nvPr>
        </p:nvSpPr>
        <p:spPr/>
        <p:txBody>
          <a:bodyPr>
            <a:normAutofit/>
          </a:bodyPr>
          <a:lstStyle/>
          <a:p>
            <a:r>
              <a:rPr lang="en-US" sz="7000" b="1" dirty="0"/>
              <a:t>Keys of Zinger Model</a:t>
            </a:r>
          </a:p>
        </p:txBody>
      </p:sp>
      <p:sp>
        <p:nvSpPr>
          <p:cNvPr id="10" name="Text Placeholder 9">
            <a:extLst>
              <a:ext uri="{FF2B5EF4-FFF2-40B4-BE49-F238E27FC236}">
                <a16:creationId xmlns:a16="http://schemas.microsoft.com/office/drawing/2014/main" id="{FA47ED29-D9DA-9DC6-8B43-80EC2A2E5B50}"/>
              </a:ext>
            </a:extLst>
          </p:cNvPr>
          <p:cNvSpPr>
            <a:spLocks noGrp="1"/>
          </p:cNvSpPr>
          <p:nvPr>
            <p:ph type="body" sz="quarter" idx="10"/>
          </p:nvPr>
        </p:nvSpPr>
        <p:spPr>
          <a:xfrm>
            <a:off x="1020484" y="2136567"/>
            <a:ext cx="941832" cy="1936750"/>
          </a:xfrm>
        </p:spPr>
        <p:txBody>
          <a:bodyPr/>
          <a:lstStyle/>
          <a:p>
            <a:r>
              <a:rPr lang="en-US" dirty="0"/>
              <a:t>“</a:t>
            </a:r>
          </a:p>
        </p:txBody>
      </p:sp>
      <p:sp>
        <p:nvSpPr>
          <p:cNvPr id="11" name="Text Placeholder 10">
            <a:extLst>
              <a:ext uri="{FF2B5EF4-FFF2-40B4-BE49-F238E27FC236}">
                <a16:creationId xmlns:a16="http://schemas.microsoft.com/office/drawing/2014/main" id="{CB634FAD-36DD-9FB0-7030-266A29178C42}"/>
              </a:ext>
            </a:extLst>
          </p:cNvPr>
          <p:cNvSpPr>
            <a:spLocks noGrp="1"/>
          </p:cNvSpPr>
          <p:nvPr>
            <p:ph type="body" sz="quarter" idx="11"/>
          </p:nvPr>
        </p:nvSpPr>
        <p:spPr>
          <a:xfrm>
            <a:off x="10698779" y="2164934"/>
            <a:ext cx="945473" cy="1936750"/>
          </a:xfrm>
        </p:spPr>
        <p:txBody>
          <a:bodyPr/>
          <a:lstStyle/>
          <a:p>
            <a:r>
              <a:rPr lang="en-US" dirty="0"/>
              <a:t>”</a:t>
            </a:r>
          </a:p>
        </p:txBody>
      </p:sp>
    </p:spTree>
    <p:extLst>
      <p:ext uri="{BB962C8B-B14F-4D97-AF65-F5344CB8AC3E}">
        <p14:creationId xmlns:p14="http://schemas.microsoft.com/office/powerpoint/2010/main" val="1563980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Oval 37">
            <a:extLst>
              <a:ext uri="{FF2B5EF4-FFF2-40B4-BE49-F238E27FC236}">
                <a16:creationId xmlns:a16="http://schemas.microsoft.com/office/drawing/2014/main" id="{F4C3D15A-D258-43C7-5FBF-47D5FF5A31CD}"/>
              </a:ext>
            </a:extLst>
          </p:cNvPr>
          <p:cNvSpPr/>
          <p:nvPr/>
        </p:nvSpPr>
        <p:spPr>
          <a:xfrm>
            <a:off x="1282700" y="584200"/>
            <a:ext cx="762000" cy="838200"/>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IN" sz="2500" b="1" dirty="0">
                <a:solidFill>
                  <a:schemeClr val="bg1"/>
                </a:solidFill>
                <a:latin typeface="Times New Roman" panose="02020603050405020304" pitchFamily="18" charset="0"/>
                <a:cs typeface="Times New Roman" panose="02020603050405020304" pitchFamily="18" charset="0"/>
              </a:rPr>
              <a:t>1</a:t>
            </a:r>
          </a:p>
        </p:txBody>
      </p:sp>
      <p:sp>
        <p:nvSpPr>
          <p:cNvPr id="39" name="Oval 38">
            <a:extLst>
              <a:ext uri="{FF2B5EF4-FFF2-40B4-BE49-F238E27FC236}">
                <a16:creationId xmlns:a16="http://schemas.microsoft.com/office/drawing/2014/main" id="{CCD474D7-4805-0052-B2A1-1D1823211852}"/>
              </a:ext>
            </a:extLst>
          </p:cNvPr>
          <p:cNvSpPr/>
          <p:nvPr/>
        </p:nvSpPr>
        <p:spPr>
          <a:xfrm>
            <a:off x="6997700" y="584200"/>
            <a:ext cx="762000" cy="838200"/>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IN" sz="2500" b="1" dirty="0">
                <a:solidFill>
                  <a:schemeClr val="bg1"/>
                </a:solidFill>
                <a:latin typeface="Times New Roman" panose="02020603050405020304" pitchFamily="18" charset="0"/>
                <a:cs typeface="Times New Roman" panose="02020603050405020304" pitchFamily="18" charset="0"/>
              </a:rPr>
              <a:t>3</a:t>
            </a:r>
          </a:p>
        </p:txBody>
      </p:sp>
      <p:sp>
        <p:nvSpPr>
          <p:cNvPr id="40" name="Oval 39">
            <a:extLst>
              <a:ext uri="{FF2B5EF4-FFF2-40B4-BE49-F238E27FC236}">
                <a16:creationId xmlns:a16="http://schemas.microsoft.com/office/drawing/2014/main" id="{75A550AC-F68D-2ABA-5E43-05291776ABB8}"/>
              </a:ext>
            </a:extLst>
          </p:cNvPr>
          <p:cNvSpPr/>
          <p:nvPr/>
        </p:nvSpPr>
        <p:spPr>
          <a:xfrm>
            <a:off x="9753600" y="635000"/>
            <a:ext cx="762000" cy="838200"/>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IN" sz="2500" b="1" dirty="0">
                <a:solidFill>
                  <a:schemeClr val="bg1"/>
                </a:solidFill>
                <a:latin typeface="Times New Roman" panose="02020603050405020304" pitchFamily="18" charset="0"/>
                <a:cs typeface="Times New Roman" panose="02020603050405020304" pitchFamily="18" charset="0"/>
              </a:rPr>
              <a:t>4</a:t>
            </a:r>
          </a:p>
        </p:txBody>
      </p:sp>
      <p:sp>
        <p:nvSpPr>
          <p:cNvPr id="42" name="Oval 41">
            <a:extLst>
              <a:ext uri="{FF2B5EF4-FFF2-40B4-BE49-F238E27FC236}">
                <a16:creationId xmlns:a16="http://schemas.microsoft.com/office/drawing/2014/main" id="{84850BDD-02E9-0890-DEBB-0C74EA71A292}"/>
              </a:ext>
            </a:extLst>
          </p:cNvPr>
          <p:cNvSpPr/>
          <p:nvPr/>
        </p:nvSpPr>
        <p:spPr>
          <a:xfrm>
            <a:off x="9753600" y="2311400"/>
            <a:ext cx="762000" cy="838200"/>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IN" sz="2500" dirty="0">
                <a:latin typeface="Times New Roman" panose="02020603050405020304" pitchFamily="18" charset="0"/>
                <a:cs typeface="Times New Roman" panose="02020603050405020304" pitchFamily="18" charset="0"/>
              </a:rPr>
              <a:t>8</a:t>
            </a:r>
          </a:p>
        </p:txBody>
      </p:sp>
      <p:sp>
        <p:nvSpPr>
          <p:cNvPr id="44" name="Oval 43">
            <a:extLst>
              <a:ext uri="{FF2B5EF4-FFF2-40B4-BE49-F238E27FC236}">
                <a16:creationId xmlns:a16="http://schemas.microsoft.com/office/drawing/2014/main" id="{88976B4E-2B1C-7621-A771-C31F2AF52AE7}"/>
              </a:ext>
            </a:extLst>
          </p:cNvPr>
          <p:cNvSpPr/>
          <p:nvPr/>
        </p:nvSpPr>
        <p:spPr>
          <a:xfrm>
            <a:off x="6953250" y="2425700"/>
            <a:ext cx="762000" cy="838200"/>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IN" sz="2500" dirty="0">
                <a:latin typeface="Times New Roman" panose="02020603050405020304" pitchFamily="18" charset="0"/>
                <a:cs typeface="Times New Roman" panose="02020603050405020304" pitchFamily="18" charset="0"/>
              </a:rPr>
              <a:t>7</a:t>
            </a:r>
          </a:p>
        </p:txBody>
      </p:sp>
      <p:sp>
        <p:nvSpPr>
          <p:cNvPr id="46" name="Oval 45">
            <a:extLst>
              <a:ext uri="{FF2B5EF4-FFF2-40B4-BE49-F238E27FC236}">
                <a16:creationId xmlns:a16="http://schemas.microsoft.com/office/drawing/2014/main" id="{7C8AB151-5485-7ADF-30AB-82D98CD04EC0}"/>
              </a:ext>
            </a:extLst>
          </p:cNvPr>
          <p:cNvSpPr/>
          <p:nvPr/>
        </p:nvSpPr>
        <p:spPr>
          <a:xfrm>
            <a:off x="4140200" y="2311400"/>
            <a:ext cx="762000" cy="863600"/>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IN" sz="2500" dirty="0">
                <a:latin typeface="Times New Roman" panose="02020603050405020304" pitchFamily="18" charset="0"/>
                <a:cs typeface="Times New Roman" panose="02020603050405020304" pitchFamily="18" charset="0"/>
              </a:rPr>
              <a:t>6</a:t>
            </a:r>
          </a:p>
        </p:txBody>
      </p:sp>
      <p:sp>
        <p:nvSpPr>
          <p:cNvPr id="48" name="Oval 47">
            <a:extLst>
              <a:ext uri="{FF2B5EF4-FFF2-40B4-BE49-F238E27FC236}">
                <a16:creationId xmlns:a16="http://schemas.microsoft.com/office/drawing/2014/main" id="{DE5B8870-A0FF-53D4-D7F2-002E2EFCA8ED}"/>
              </a:ext>
            </a:extLst>
          </p:cNvPr>
          <p:cNvSpPr/>
          <p:nvPr/>
        </p:nvSpPr>
        <p:spPr>
          <a:xfrm>
            <a:off x="1257300" y="2311400"/>
            <a:ext cx="762000" cy="838200"/>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IN" sz="2500" dirty="0">
                <a:latin typeface="Times New Roman" panose="02020603050405020304" pitchFamily="18" charset="0"/>
                <a:cs typeface="Times New Roman" panose="02020603050405020304" pitchFamily="18" charset="0"/>
              </a:rPr>
              <a:t>5</a:t>
            </a:r>
          </a:p>
        </p:txBody>
      </p:sp>
      <p:sp>
        <p:nvSpPr>
          <p:cNvPr id="49" name="Oval 48">
            <a:extLst>
              <a:ext uri="{FF2B5EF4-FFF2-40B4-BE49-F238E27FC236}">
                <a16:creationId xmlns:a16="http://schemas.microsoft.com/office/drawing/2014/main" id="{E39B013D-A4BF-5D5F-91D1-E14ED4990A1D}"/>
              </a:ext>
            </a:extLst>
          </p:cNvPr>
          <p:cNvSpPr/>
          <p:nvPr/>
        </p:nvSpPr>
        <p:spPr>
          <a:xfrm>
            <a:off x="9753600" y="4267200"/>
            <a:ext cx="762000" cy="838200"/>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IN" sz="2500" dirty="0">
                <a:latin typeface="Times New Roman" panose="02020603050405020304" pitchFamily="18" charset="0"/>
                <a:cs typeface="Times New Roman" panose="02020603050405020304" pitchFamily="18" charset="0"/>
              </a:rPr>
              <a:t>12</a:t>
            </a:r>
          </a:p>
        </p:txBody>
      </p:sp>
      <p:sp>
        <p:nvSpPr>
          <p:cNvPr id="50" name="Oval 49">
            <a:extLst>
              <a:ext uri="{FF2B5EF4-FFF2-40B4-BE49-F238E27FC236}">
                <a16:creationId xmlns:a16="http://schemas.microsoft.com/office/drawing/2014/main" id="{C2D1021A-2760-74C1-1C15-D1D962935794}"/>
              </a:ext>
            </a:extLst>
          </p:cNvPr>
          <p:cNvSpPr/>
          <p:nvPr/>
        </p:nvSpPr>
        <p:spPr>
          <a:xfrm>
            <a:off x="6953250" y="4267200"/>
            <a:ext cx="762000" cy="838200"/>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IN" sz="2500" dirty="0">
                <a:latin typeface="Times New Roman" panose="02020603050405020304" pitchFamily="18" charset="0"/>
                <a:cs typeface="Times New Roman" panose="02020603050405020304" pitchFamily="18" charset="0"/>
              </a:rPr>
              <a:t>11</a:t>
            </a:r>
          </a:p>
        </p:txBody>
      </p:sp>
      <p:sp>
        <p:nvSpPr>
          <p:cNvPr id="51" name="Oval 50">
            <a:extLst>
              <a:ext uri="{FF2B5EF4-FFF2-40B4-BE49-F238E27FC236}">
                <a16:creationId xmlns:a16="http://schemas.microsoft.com/office/drawing/2014/main" id="{26E07EA4-7B8C-44F7-3B41-7BDFF761E56D}"/>
              </a:ext>
            </a:extLst>
          </p:cNvPr>
          <p:cNvSpPr/>
          <p:nvPr/>
        </p:nvSpPr>
        <p:spPr>
          <a:xfrm>
            <a:off x="4152900" y="4241800"/>
            <a:ext cx="762000" cy="838200"/>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IN" sz="2500" dirty="0">
                <a:latin typeface="Times New Roman" panose="02020603050405020304" pitchFamily="18" charset="0"/>
                <a:cs typeface="Times New Roman" panose="02020603050405020304" pitchFamily="18" charset="0"/>
              </a:rPr>
              <a:t>10</a:t>
            </a:r>
          </a:p>
        </p:txBody>
      </p:sp>
      <p:sp>
        <p:nvSpPr>
          <p:cNvPr id="52" name="Oval 51">
            <a:extLst>
              <a:ext uri="{FF2B5EF4-FFF2-40B4-BE49-F238E27FC236}">
                <a16:creationId xmlns:a16="http://schemas.microsoft.com/office/drawing/2014/main" id="{5AFFCDE5-AB2C-D70F-E2EA-E21AF8CA8295}"/>
              </a:ext>
            </a:extLst>
          </p:cNvPr>
          <p:cNvSpPr/>
          <p:nvPr/>
        </p:nvSpPr>
        <p:spPr>
          <a:xfrm>
            <a:off x="1257300" y="4241800"/>
            <a:ext cx="762000" cy="838200"/>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IN" sz="2500" dirty="0">
                <a:latin typeface="Times New Roman" panose="02020603050405020304" pitchFamily="18" charset="0"/>
                <a:cs typeface="Times New Roman" panose="02020603050405020304" pitchFamily="18" charset="0"/>
              </a:rPr>
              <a:t>9</a:t>
            </a:r>
          </a:p>
        </p:txBody>
      </p:sp>
      <p:sp>
        <p:nvSpPr>
          <p:cNvPr id="53" name="Oval 52">
            <a:extLst>
              <a:ext uri="{FF2B5EF4-FFF2-40B4-BE49-F238E27FC236}">
                <a16:creationId xmlns:a16="http://schemas.microsoft.com/office/drawing/2014/main" id="{0DF9BE8C-C20C-5662-AB0F-5EC463ADAB22}"/>
              </a:ext>
            </a:extLst>
          </p:cNvPr>
          <p:cNvSpPr/>
          <p:nvPr/>
        </p:nvSpPr>
        <p:spPr>
          <a:xfrm>
            <a:off x="4140200" y="609600"/>
            <a:ext cx="762000" cy="838200"/>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en-IN" sz="2500" b="1" dirty="0">
              <a:solidFill>
                <a:schemeClr val="bg1"/>
              </a:solidFill>
              <a:latin typeface="Times New Roman" panose="02020603050405020304" pitchFamily="18" charset="0"/>
              <a:cs typeface="Times New Roman" panose="02020603050405020304" pitchFamily="18" charset="0"/>
            </a:endParaRPr>
          </a:p>
          <a:p>
            <a:pPr algn="ctr"/>
            <a:r>
              <a:rPr lang="en-IN" sz="2500" b="1" dirty="0">
                <a:solidFill>
                  <a:schemeClr val="bg1"/>
                </a:solidFill>
                <a:latin typeface="Times New Roman" panose="02020603050405020304" pitchFamily="18" charset="0"/>
                <a:cs typeface="Times New Roman" panose="02020603050405020304" pitchFamily="18" charset="0"/>
              </a:rPr>
              <a:t>2</a:t>
            </a:r>
          </a:p>
          <a:p>
            <a:pPr algn="ctr"/>
            <a:endParaRPr lang="en-IN" sz="2500" dirty="0">
              <a:latin typeface="Times New Roman" panose="02020603050405020304" pitchFamily="18" charset="0"/>
              <a:cs typeface="Times New Roman" panose="02020603050405020304" pitchFamily="18" charset="0"/>
            </a:endParaRPr>
          </a:p>
        </p:txBody>
      </p:sp>
      <p:sp>
        <p:nvSpPr>
          <p:cNvPr id="55" name="TextBox 54">
            <a:extLst>
              <a:ext uri="{FF2B5EF4-FFF2-40B4-BE49-F238E27FC236}">
                <a16:creationId xmlns:a16="http://schemas.microsoft.com/office/drawing/2014/main" id="{2F0E59B4-1E5D-1039-1CCC-931D2A8D450A}"/>
              </a:ext>
            </a:extLst>
          </p:cNvPr>
          <p:cNvSpPr txBox="1"/>
          <p:nvPr/>
        </p:nvSpPr>
        <p:spPr>
          <a:xfrm>
            <a:off x="876300" y="1599168"/>
            <a:ext cx="1854200" cy="369332"/>
          </a:xfrm>
          <a:prstGeom prst="rect">
            <a:avLst/>
          </a:prstGeom>
          <a:noFill/>
        </p:spPr>
        <p:txBody>
          <a:bodyPr wrap="square">
            <a:spAutoFit/>
          </a:bodyPr>
          <a:lstStyle/>
          <a:p>
            <a:r>
              <a:rPr lang="en-GB" sz="1800" b="1" dirty="0">
                <a:solidFill>
                  <a:schemeClr val="accent2">
                    <a:lumMod val="60000"/>
                    <a:lumOff val="40000"/>
                  </a:schemeClr>
                </a:solidFill>
                <a:effectLst/>
                <a:latin typeface="Times New Roman" panose="02020603050405020304" pitchFamily="18" charset="0"/>
                <a:ea typeface=""/>
              </a:rPr>
              <a:t>Achieve Results</a:t>
            </a:r>
            <a:endParaRPr lang="en-IN" dirty="0">
              <a:solidFill>
                <a:schemeClr val="accent2">
                  <a:lumMod val="60000"/>
                  <a:lumOff val="40000"/>
                </a:schemeClr>
              </a:solidFill>
            </a:endParaRPr>
          </a:p>
        </p:txBody>
      </p:sp>
      <p:sp>
        <p:nvSpPr>
          <p:cNvPr id="57" name="TextBox 56">
            <a:extLst>
              <a:ext uri="{FF2B5EF4-FFF2-40B4-BE49-F238E27FC236}">
                <a16:creationId xmlns:a16="http://schemas.microsoft.com/office/drawing/2014/main" id="{7597810A-530D-EA01-C18D-7A84152EF444}"/>
              </a:ext>
            </a:extLst>
          </p:cNvPr>
          <p:cNvSpPr txBox="1"/>
          <p:nvPr/>
        </p:nvSpPr>
        <p:spPr>
          <a:xfrm>
            <a:off x="3581400" y="1611868"/>
            <a:ext cx="2222500" cy="369332"/>
          </a:xfrm>
          <a:prstGeom prst="rect">
            <a:avLst/>
          </a:prstGeom>
          <a:noFill/>
        </p:spPr>
        <p:txBody>
          <a:bodyPr wrap="square">
            <a:spAutoFit/>
          </a:bodyPr>
          <a:lstStyle/>
          <a:p>
            <a:r>
              <a:rPr lang="en-GB" sz="1800" b="1" dirty="0">
                <a:solidFill>
                  <a:schemeClr val="accent2">
                    <a:lumMod val="60000"/>
                    <a:lumOff val="40000"/>
                  </a:schemeClr>
                </a:solidFill>
                <a:effectLst/>
                <a:latin typeface="Times New Roman" panose="02020603050405020304" pitchFamily="18" charset="0"/>
                <a:ea typeface=""/>
              </a:rPr>
              <a:t>Craft Strategies</a:t>
            </a:r>
            <a:endParaRPr lang="en-IN" dirty="0">
              <a:solidFill>
                <a:schemeClr val="accent2">
                  <a:lumMod val="60000"/>
                  <a:lumOff val="40000"/>
                </a:schemeClr>
              </a:solidFill>
            </a:endParaRPr>
          </a:p>
        </p:txBody>
      </p:sp>
      <p:sp>
        <p:nvSpPr>
          <p:cNvPr id="59" name="TextBox 58">
            <a:extLst>
              <a:ext uri="{FF2B5EF4-FFF2-40B4-BE49-F238E27FC236}">
                <a16:creationId xmlns:a16="http://schemas.microsoft.com/office/drawing/2014/main" id="{4ED1E6C2-E2C9-F4EE-8BC7-48448006197E}"/>
              </a:ext>
            </a:extLst>
          </p:cNvPr>
          <p:cNvSpPr txBox="1"/>
          <p:nvPr/>
        </p:nvSpPr>
        <p:spPr>
          <a:xfrm>
            <a:off x="6597650" y="1611868"/>
            <a:ext cx="2324100" cy="369332"/>
          </a:xfrm>
          <a:prstGeom prst="rect">
            <a:avLst/>
          </a:prstGeom>
          <a:noFill/>
        </p:spPr>
        <p:txBody>
          <a:bodyPr wrap="square">
            <a:spAutoFit/>
          </a:bodyPr>
          <a:lstStyle/>
          <a:p>
            <a:r>
              <a:rPr lang="en-GB" sz="1800" b="1" dirty="0">
                <a:solidFill>
                  <a:schemeClr val="accent2">
                    <a:lumMod val="60000"/>
                    <a:lumOff val="40000"/>
                  </a:schemeClr>
                </a:solidFill>
                <a:effectLst/>
                <a:latin typeface="Times New Roman" panose="02020603050405020304" pitchFamily="18" charset="0"/>
                <a:ea typeface=""/>
              </a:rPr>
              <a:t>Enliven Roles</a:t>
            </a:r>
            <a:endParaRPr lang="en-IN" dirty="0">
              <a:solidFill>
                <a:schemeClr val="accent2">
                  <a:lumMod val="60000"/>
                  <a:lumOff val="40000"/>
                </a:schemeClr>
              </a:solidFill>
            </a:endParaRPr>
          </a:p>
        </p:txBody>
      </p:sp>
      <p:sp>
        <p:nvSpPr>
          <p:cNvPr id="61" name="TextBox 60">
            <a:extLst>
              <a:ext uri="{FF2B5EF4-FFF2-40B4-BE49-F238E27FC236}">
                <a16:creationId xmlns:a16="http://schemas.microsoft.com/office/drawing/2014/main" id="{AAB3C94B-9B4C-4120-8B95-7D2C292E6EA8}"/>
              </a:ext>
            </a:extLst>
          </p:cNvPr>
          <p:cNvSpPr txBox="1"/>
          <p:nvPr/>
        </p:nvSpPr>
        <p:spPr>
          <a:xfrm>
            <a:off x="9201150" y="1662668"/>
            <a:ext cx="1866900" cy="369332"/>
          </a:xfrm>
          <a:prstGeom prst="rect">
            <a:avLst/>
          </a:prstGeom>
          <a:noFill/>
        </p:spPr>
        <p:txBody>
          <a:bodyPr wrap="square">
            <a:spAutoFit/>
          </a:bodyPr>
          <a:lstStyle/>
          <a:p>
            <a:r>
              <a:rPr lang="en-US" sz="1800" b="1" dirty="0">
                <a:solidFill>
                  <a:schemeClr val="accent2">
                    <a:lumMod val="60000"/>
                    <a:lumOff val="40000"/>
                  </a:schemeClr>
                </a:solidFill>
                <a:effectLst/>
                <a:latin typeface="Times New Roman" panose="02020603050405020304" pitchFamily="18" charset="0"/>
                <a:ea typeface=""/>
              </a:rPr>
              <a:t>Excel at Work</a:t>
            </a:r>
            <a:endParaRPr lang="en-IN" dirty="0">
              <a:solidFill>
                <a:schemeClr val="accent2">
                  <a:lumMod val="60000"/>
                  <a:lumOff val="40000"/>
                </a:schemeClr>
              </a:solidFill>
            </a:endParaRPr>
          </a:p>
        </p:txBody>
      </p:sp>
      <p:sp>
        <p:nvSpPr>
          <p:cNvPr id="63" name="TextBox 62">
            <a:extLst>
              <a:ext uri="{FF2B5EF4-FFF2-40B4-BE49-F238E27FC236}">
                <a16:creationId xmlns:a16="http://schemas.microsoft.com/office/drawing/2014/main" id="{FF09F953-501D-DD8F-EDD8-C01D3C00D8B8}"/>
              </a:ext>
            </a:extLst>
          </p:cNvPr>
          <p:cNvSpPr txBox="1"/>
          <p:nvPr/>
        </p:nvSpPr>
        <p:spPr>
          <a:xfrm>
            <a:off x="876300" y="3339069"/>
            <a:ext cx="2190751" cy="369332"/>
          </a:xfrm>
          <a:prstGeom prst="rect">
            <a:avLst/>
          </a:prstGeom>
          <a:noFill/>
        </p:spPr>
        <p:txBody>
          <a:bodyPr wrap="square">
            <a:spAutoFit/>
          </a:bodyPr>
          <a:lstStyle/>
          <a:p>
            <a:r>
              <a:rPr lang="en-GB" sz="1800" b="1" dirty="0">
                <a:solidFill>
                  <a:schemeClr val="accent2">
                    <a:lumMod val="60000"/>
                    <a:lumOff val="40000"/>
                  </a:schemeClr>
                </a:solidFill>
                <a:effectLst/>
                <a:latin typeface="Times New Roman" panose="02020603050405020304" pitchFamily="18" charset="0"/>
                <a:ea typeface=""/>
              </a:rPr>
              <a:t>Get Connected</a:t>
            </a:r>
            <a:endParaRPr lang="en-IN" dirty="0">
              <a:solidFill>
                <a:schemeClr val="accent2">
                  <a:lumMod val="60000"/>
                  <a:lumOff val="40000"/>
                </a:schemeClr>
              </a:solidFill>
            </a:endParaRPr>
          </a:p>
        </p:txBody>
      </p:sp>
      <p:sp>
        <p:nvSpPr>
          <p:cNvPr id="65" name="TextBox 64">
            <a:extLst>
              <a:ext uri="{FF2B5EF4-FFF2-40B4-BE49-F238E27FC236}">
                <a16:creationId xmlns:a16="http://schemas.microsoft.com/office/drawing/2014/main" id="{57B2AA40-4187-C5ED-E2A2-DFD6BC9B8A48}"/>
              </a:ext>
            </a:extLst>
          </p:cNvPr>
          <p:cNvSpPr txBox="1"/>
          <p:nvPr/>
        </p:nvSpPr>
        <p:spPr>
          <a:xfrm>
            <a:off x="3663950" y="3339069"/>
            <a:ext cx="1714500" cy="369332"/>
          </a:xfrm>
          <a:prstGeom prst="rect">
            <a:avLst/>
          </a:prstGeom>
          <a:noFill/>
        </p:spPr>
        <p:txBody>
          <a:bodyPr wrap="square">
            <a:spAutoFit/>
          </a:bodyPr>
          <a:lstStyle/>
          <a:p>
            <a:r>
              <a:rPr lang="en-GB" sz="1800" b="1" dirty="0">
                <a:solidFill>
                  <a:schemeClr val="accent2">
                    <a:lumMod val="60000"/>
                    <a:lumOff val="40000"/>
                  </a:schemeClr>
                </a:solidFill>
                <a:effectLst/>
                <a:latin typeface="Times New Roman" panose="02020603050405020304" pitchFamily="18" charset="0"/>
                <a:ea typeface=""/>
              </a:rPr>
              <a:t>Be Authentic</a:t>
            </a:r>
            <a:endParaRPr lang="en-IN" dirty="0">
              <a:solidFill>
                <a:schemeClr val="accent2">
                  <a:lumMod val="60000"/>
                  <a:lumOff val="40000"/>
                </a:schemeClr>
              </a:solidFill>
            </a:endParaRPr>
          </a:p>
        </p:txBody>
      </p:sp>
      <p:sp>
        <p:nvSpPr>
          <p:cNvPr id="67" name="TextBox 66">
            <a:extLst>
              <a:ext uri="{FF2B5EF4-FFF2-40B4-BE49-F238E27FC236}">
                <a16:creationId xmlns:a16="http://schemas.microsoft.com/office/drawing/2014/main" id="{6DD2BB91-DB2B-5998-7010-6E5FB843F496}"/>
              </a:ext>
            </a:extLst>
          </p:cNvPr>
          <p:cNvSpPr txBox="1"/>
          <p:nvPr/>
        </p:nvSpPr>
        <p:spPr>
          <a:xfrm>
            <a:off x="6540501" y="3429000"/>
            <a:ext cx="2190749" cy="369332"/>
          </a:xfrm>
          <a:prstGeom prst="rect">
            <a:avLst/>
          </a:prstGeom>
          <a:noFill/>
        </p:spPr>
        <p:txBody>
          <a:bodyPr wrap="square">
            <a:spAutoFit/>
          </a:bodyPr>
          <a:lstStyle/>
          <a:p>
            <a:r>
              <a:rPr lang="en-GB" sz="1800" b="1" dirty="0">
                <a:solidFill>
                  <a:schemeClr val="accent2">
                    <a:lumMod val="60000"/>
                    <a:lumOff val="40000"/>
                  </a:schemeClr>
                </a:solidFill>
                <a:effectLst/>
                <a:latin typeface="Times New Roman" panose="02020603050405020304" pitchFamily="18" charset="0"/>
                <a:ea typeface=""/>
              </a:rPr>
              <a:t>Live Recognition</a:t>
            </a:r>
            <a:endParaRPr lang="en-IN" dirty="0">
              <a:solidFill>
                <a:schemeClr val="accent2">
                  <a:lumMod val="60000"/>
                  <a:lumOff val="40000"/>
                </a:schemeClr>
              </a:solidFill>
            </a:endParaRPr>
          </a:p>
        </p:txBody>
      </p:sp>
      <p:sp>
        <p:nvSpPr>
          <p:cNvPr id="69" name="TextBox 68">
            <a:extLst>
              <a:ext uri="{FF2B5EF4-FFF2-40B4-BE49-F238E27FC236}">
                <a16:creationId xmlns:a16="http://schemas.microsoft.com/office/drawing/2014/main" id="{CE050828-05B9-B9E2-8B55-DA1CB0D227EB}"/>
              </a:ext>
            </a:extLst>
          </p:cNvPr>
          <p:cNvSpPr txBox="1"/>
          <p:nvPr/>
        </p:nvSpPr>
        <p:spPr>
          <a:xfrm>
            <a:off x="9378950" y="3416300"/>
            <a:ext cx="1689100" cy="369332"/>
          </a:xfrm>
          <a:prstGeom prst="rect">
            <a:avLst/>
          </a:prstGeom>
          <a:noFill/>
        </p:spPr>
        <p:txBody>
          <a:bodyPr wrap="square">
            <a:spAutoFit/>
          </a:bodyPr>
          <a:lstStyle/>
          <a:p>
            <a:r>
              <a:rPr lang="en-GB" sz="1800" b="1" dirty="0">
                <a:solidFill>
                  <a:schemeClr val="accent2">
                    <a:lumMod val="60000"/>
                    <a:lumOff val="40000"/>
                  </a:schemeClr>
                </a:solidFill>
                <a:effectLst/>
                <a:latin typeface="Times New Roman" panose="02020603050405020304" pitchFamily="18" charset="0"/>
                <a:ea typeface=""/>
              </a:rPr>
              <a:t>Fully Engage</a:t>
            </a:r>
            <a:endParaRPr lang="en-IN" dirty="0">
              <a:solidFill>
                <a:schemeClr val="accent2">
                  <a:lumMod val="60000"/>
                  <a:lumOff val="40000"/>
                </a:schemeClr>
              </a:solidFill>
            </a:endParaRPr>
          </a:p>
        </p:txBody>
      </p:sp>
      <p:sp>
        <p:nvSpPr>
          <p:cNvPr id="71" name="TextBox 70">
            <a:extLst>
              <a:ext uri="{FF2B5EF4-FFF2-40B4-BE49-F238E27FC236}">
                <a16:creationId xmlns:a16="http://schemas.microsoft.com/office/drawing/2014/main" id="{D9FC052A-B02B-EA68-E962-77A6DD6EFB35}"/>
              </a:ext>
            </a:extLst>
          </p:cNvPr>
          <p:cNvSpPr txBox="1"/>
          <p:nvPr/>
        </p:nvSpPr>
        <p:spPr>
          <a:xfrm>
            <a:off x="876301" y="5258832"/>
            <a:ext cx="2705100" cy="646331"/>
          </a:xfrm>
          <a:prstGeom prst="rect">
            <a:avLst/>
          </a:prstGeom>
          <a:noFill/>
        </p:spPr>
        <p:txBody>
          <a:bodyPr wrap="square">
            <a:spAutoFit/>
          </a:bodyPr>
          <a:lstStyle/>
          <a:p>
            <a:r>
              <a:rPr lang="en-GB" sz="1800" b="1" dirty="0">
                <a:solidFill>
                  <a:schemeClr val="accent2">
                    <a:lumMod val="60000"/>
                    <a:lumOff val="40000"/>
                  </a:schemeClr>
                </a:solidFill>
                <a:effectLst/>
                <a:latin typeface="Times New Roman" panose="02020603050405020304" pitchFamily="18" charset="0"/>
                <a:ea typeface=""/>
              </a:rPr>
              <a:t>Identify with </a:t>
            </a:r>
            <a:r>
              <a:rPr lang="en-US" sz="1800" b="1" dirty="0">
                <a:solidFill>
                  <a:schemeClr val="accent2">
                    <a:lumMod val="60000"/>
                    <a:lumOff val="40000"/>
                  </a:schemeClr>
                </a:solidFill>
                <a:effectLst/>
                <a:latin typeface="Times New Roman" panose="02020603050405020304" pitchFamily="18" charset="0"/>
                <a:ea typeface=""/>
              </a:rPr>
              <a:t>Organization</a:t>
            </a:r>
            <a:endParaRPr lang="en-IN" dirty="0">
              <a:solidFill>
                <a:schemeClr val="accent2">
                  <a:lumMod val="60000"/>
                  <a:lumOff val="40000"/>
                </a:schemeClr>
              </a:solidFill>
            </a:endParaRPr>
          </a:p>
        </p:txBody>
      </p:sp>
      <p:sp>
        <p:nvSpPr>
          <p:cNvPr id="73" name="TextBox 72">
            <a:extLst>
              <a:ext uri="{FF2B5EF4-FFF2-40B4-BE49-F238E27FC236}">
                <a16:creationId xmlns:a16="http://schemas.microsoft.com/office/drawing/2014/main" id="{75932337-99BE-3B08-0AE0-EB137E06B0DC}"/>
              </a:ext>
            </a:extLst>
          </p:cNvPr>
          <p:cNvSpPr txBox="1"/>
          <p:nvPr/>
        </p:nvSpPr>
        <p:spPr>
          <a:xfrm>
            <a:off x="4044950" y="5246132"/>
            <a:ext cx="1714500" cy="646331"/>
          </a:xfrm>
          <a:prstGeom prst="rect">
            <a:avLst/>
          </a:prstGeom>
          <a:noFill/>
        </p:spPr>
        <p:txBody>
          <a:bodyPr wrap="square">
            <a:spAutoFit/>
          </a:bodyPr>
          <a:lstStyle/>
          <a:p>
            <a:r>
              <a:rPr lang="en-GB" sz="1800" b="1" dirty="0">
                <a:solidFill>
                  <a:schemeClr val="accent2">
                    <a:lumMod val="60000"/>
                    <a:lumOff val="40000"/>
                  </a:schemeClr>
                </a:solidFill>
                <a:effectLst/>
                <a:latin typeface="Times New Roman" panose="02020603050405020304" pitchFamily="18" charset="0"/>
                <a:ea typeface=""/>
              </a:rPr>
              <a:t>Serve Customers</a:t>
            </a:r>
            <a:endParaRPr lang="en-IN" dirty="0">
              <a:solidFill>
                <a:schemeClr val="accent2">
                  <a:lumMod val="60000"/>
                  <a:lumOff val="40000"/>
                </a:schemeClr>
              </a:solidFill>
            </a:endParaRPr>
          </a:p>
        </p:txBody>
      </p:sp>
      <p:sp>
        <p:nvSpPr>
          <p:cNvPr id="75" name="TextBox 74">
            <a:extLst>
              <a:ext uri="{FF2B5EF4-FFF2-40B4-BE49-F238E27FC236}">
                <a16:creationId xmlns:a16="http://schemas.microsoft.com/office/drawing/2014/main" id="{6B5021B0-392D-B2F3-AED4-9549D3391C97}"/>
              </a:ext>
            </a:extLst>
          </p:cNvPr>
          <p:cNvSpPr txBox="1"/>
          <p:nvPr/>
        </p:nvSpPr>
        <p:spPr>
          <a:xfrm>
            <a:off x="6788149" y="5142469"/>
            <a:ext cx="1943101" cy="646331"/>
          </a:xfrm>
          <a:prstGeom prst="rect">
            <a:avLst/>
          </a:prstGeom>
          <a:noFill/>
        </p:spPr>
        <p:txBody>
          <a:bodyPr wrap="square">
            <a:spAutoFit/>
          </a:bodyPr>
          <a:lstStyle/>
          <a:p>
            <a:r>
              <a:rPr lang="en-GB" sz="1800" b="1" dirty="0">
                <a:solidFill>
                  <a:schemeClr val="accent2">
                    <a:lumMod val="60000"/>
                    <a:lumOff val="40000"/>
                  </a:schemeClr>
                </a:solidFill>
                <a:effectLst/>
                <a:latin typeface="Times New Roman" panose="02020603050405020304" pitchFamily="18" charset="0"/>
                <a:ea typeface=""/>
              </a:rPr>
              <a:t>Develop Personally</a:t>
            </a:r>
            <a:endParaRPr lang="en-IN" dirty="0">
              <a:solidFill>
                <a:schemeClr val="accent2">
                  <a:lumMod val="60000"/>
                  <a:lumOff val="40000"/>
                </a:schemeClr>
              </a:solidFill>
            </a:endParaRPr>
          </a:p>
        </p:txBody>
      </p:sp>
      <p:sp>
        <p:nvSpPr>
          <p:cNvPr id="78" name="TextBox 77">
            <a:extLst>
              <a:ext uri="{FF2B5EF4-FFF2-40B4-BE49-F238E27FC236}">
                <a16:creationId xmlns:a16="http://schemas.microsoft.com/office/drawing/2014/main" id="{07688F8B-B8D4-47DF-55CF-C707D486EA77}"/>
              </a:ext>
            </a:extLst>
          </p:cNvPr>
          <p:cNvSpPr txBox="1"/>
          <p:nvPr/>
        </p:nvSpPr>
        <p:spPr>
          <a:xfrm>
            <a:off x="9550400" y="5195332"/>
            <a:ext cx="1346200" cy="646331"/>
          </a:xfrm>
          <a:prstGeom prst="rect">
            <a:avLst/>
          </a:prstGeom>
          <a:noFill/>
        </p:spPr>
        <p:txBody>
          <a:bodyPr wrap="square">
            <a:spAutoFit/>
          </a:bodyPr>
          <a:lstStyle/>
          <a:p>
            <a:r>
              <a:rPr lang="en-US" sz="1800" b="1" dirty="0">
                <a:solidFill>
                  <a:schemeClr val="accent2">
                    <a:lumMod val="60000"/>
                    <a:lumOff val="40000"/>
                  </a:schemeClr>
                </a:solidFill>
                <a:effectLst/>
                <a:latin typeface="Times New Roman" panose="02020603050405020304" pitchFamily="18" charset="0"/>
                <a:ea typeface=""/>
              </a:rPr>
              <a:t>Attain Happiness</a:t>
            </a:r>
            <a:endParaRPr lang="en-IN" dirty="0">
              <a:solidFill>
                <a:schemeClr val="accent2">
                  <a:lumMod val="60000"/>
                  <a:lumOff val="40000"/>
                </a:schemeClr>
              </a:solidFill>
            </a:endParaRPr>
          </a:p>
        </p:txBody>
      </p:sp>
    </p:spTree>
    <p:extLst>
      <p:ext uri="{BB962C8B-B14F-4D97-AF65-F5344CB8AC3E}">
        <p14:creationId xmlns:p14="http://schemas.microsoft.com/office/powerpoint/2010/main" val="2276839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Title 76">
            <a:extLst>
              <a:ext uri="{FF2B5EF4-FFF2-40B4-BE49-F238E27FC236}">
                <a16:creationId xmlns:a16="http://schemas.microsoft.com/office/drawing/2014/main" id="{D9A0AA8E-BE3B-E949-89DB-0208EE4A67DD}"/>
              </a:ext>
            </a:extLst>
          </p:cNvPr>
          <p:cNvSpPr>
            <a:spLocks noGrp="1"/>
          </p:cNvSpPr>
          <p:nvPr>
            <p:ph type="title"/>
          </p:nvPr>
        </p:nvSpPr>
        <p:spPr>
          <a:xfrm>
            <a:off x="743712" y="30936"/>
            <a:ext cx="10704576" cy="1325563"/>
          </a:xfrm>
        </p:spPr>
        <p:txBody>
          <a:bodyPr/>
          <a:lstStyle/>
          <a:p>
            <a:r>
              <a:rPr lang="en-US" b="1" dirty="0"/>
              <a:t>Importance of Customer Engagement in Hotel</a:t>
            </a:r>
          </a:p>
        </p:txBody>
      </p:sp>
      <p:sp>
        <p:nvSpPr>
          <p:cNvPr id="83" name="TextBox 82">
            <a:extLst>
              <a:ext uri="{FF2B5EF4-FFF2-40B4-BE49-F238E27FC236}">
                <a16:creationId xmlns:a16="http://schemas.microsoft.com/office/drawing/2014/main" id="{008FEF34-E858-B7FE-36D3-B6377E20D0C5}"/>
              </a:ext>
            </a:extLst>
          </p:cNvPr>
          <p:cNvSpPr txBox="1"/>
          <p:nvPr/>
        </p:nvSpPr>
        <p:spPr>
          <a:xfrm>
            <a:off x="990600" y="1743065"/>
            <a:ext cx="9639300" cy="1289071"/>
          </a:xfrm>
          <a:prstGeom prst="rect">
            <a:avLst/>
          </a:prstGeom>
          <a:noFill/>
        </p:spPr>
        <p:txBody>
          <a:bodyPr wrap="square">
            <a:spAutoFit/>
          </a:bodyPr>
          <a:lstStyle/>
          <a:p>
            <a:pPr indent="457200" algn="just">
              <a:lnSpc>
                <a:spcPct val="150000"/>
              </a:lnSpc>
            </a:pPr>
            <a:r>
              <a:rPr lang="en-US" sz="1800" dirty="0">
                <a:solidFill>
                  <a:schemeClr val="accent2">
                    <a:lumMod val="60000"/>
                    <a:lumOff val="40000"/>
                  </a:schemeClr>
                </a:solidFill>
                <a:effectLst/>
                <a:latin typeface="Times New Roman" panose="02020603050405020304" pitchFamily="18" charset="0"/>
                <a:ea typeface="Calibri" panose="020F0502020204030204" pitchFamily="34" charset="0"/>
              </a:rPr>
              <a:t>Worker is cultivable, focused and enthusiastic when they are fully engaged. Furthermore, it provides competitive advantages for hotels.</a:t>
            </a:r>
          </a:p>
          <a:p>
            <a:pPr marL="285750" indent="-285750" algn="just">
              <a:lnSpc>
                <a:spcPct val="150000"/>
              </a:lnSpc>
              <a:buFont typeface="Arial" panose="020B0604020202020204" pitchFamily="34" charset="0"/>
              <a:buChar char="•"/>
            </a:pPr>
            <a:endParaRPr lang="en-IN" sz="1800" dirty="0">
              <a:solidFill>
                <a:schemeClr val="accent2">
                  <a:lumMod val="60000"/>
                  <a:lumOff val="40000"/>
                </a:schemeClr>
              </a:solidFill>
              <a:effectLst/>
              <a:latin typeface="Times New Roman" panose="02020603050405020304" pitchFamily="18" charset="0"/>
              <a:ea typeface="Calibri" panose="020F0502020204030204" pitchFamily="34" charset="0"/>
            </a:endParaRPr>
          </a:p>
        </p:txBody>
      </p:sp>
      <p:sp>
        <p:nvSpPr>
          <p:cNvPr id="85" name="TextBox 84">
            <a:extLst>
              <a:ext uri="{FF2B5EF4-FFF2-40B4-BE49-F238E27FC236}">
                <a16:creationId xmlns:a16="http://schemas.microsoft.com/office/drawing/2014/main" id="{C3D5556F-D1FF-DF6C-D91E-0D8FF220D37A}"/>
              </a:ext>
            </a:extLst>
          </p:cNvPr>
          <p:cNvSpPr txBox="1"/>
          <p:nvPr/>
        </p:nvSpPr>
        <p:spPr>
          <a:xfrm>
            <a:off x="146050" y="2705204"/>
            <a:ext cx="6102350" cy="600293"/>
          </a:xfrm>
          <a:prstGeom prst="rect">
            <a:avLst/>
          </a:prstGeom>
          <a:noFill/>
        </p:spPr>
        <p:txBody>
          <a:bodyPr wrap="square">
            <a:spAutoFit/>
          </a:bodyPr>
          <a:lstStyle/>
          <a:p>
            <a:pPr lvl="1" algn="ctr">
              <a:lnSpc>
                <a:spcPct val="150000"/>
              </a:lnSpc>
            </a:pPr>
            <a:r>
              <a:rPr lang="en-US" sz="2500" b="1" kern="50" dirty="0">
                <a:solidFill>
                  <a:schemeClr val="accent2">
                    <a:lumMod val="60000"/>
                    <a:lumOff val="40000"/>
                  </a:schemeClr>
                </a:solidFill>
                <a:effectLst/>
                <a:latin typeface="Times New Roman" panose="02020603050405020304" pitchFamily="18" charset="0"/>
                <a:ea typeface="Calibri" panose="020F0502020204030204" pitchFamily="34" charset="0"/>
              </a:rPr>
              <a:t>Enhanced relations with customers</a:t>
            </a:r>
          </a:p>
        </p:txBody>
      </p:sp>
      <p:sp>
        <p:nvSpPr>
          <p:cNvPr id="87" name="TextBox 86">
            <a:extLst>
              <a:ext uri="{FF2B5EF4-FFF2-40B4-BE49-F238E27FC236}">
                <a16:creationId xmlns:a16="http://schemas.microsoft.com/office/drawing/2014/main" id="{955A5D33-E7F7-F8CB-5954-14F72674FCA8}"/>
              </a:ext>
            </a:extLst>
          </p:cNvPr>
          <p:cNvSpPr txBox="1"/>
          <p:nvPr/>
        </p:nvSpPr>
        <p:spPr>
          <a:xfrm>
            <a:off x="7327900" y="2746427"/>
            <a:ext cx="3802888" cy="600293"/>
          </a:xfrm>
          <a:prstGeom prst="rect">
            <a:avLst/>
          </a:prstGeom>
          <a:noFill/>
        </p:spPr>
        <p:txBody>
          <a:bodyPr wrap="square">
            <a:spAutoFit/>
          </a:bodyPr>
          <a:lstStyle/>
          <a:p>
            <a:pPr lvl="1" algn="just">
              <a:lnSpc>
                <a:spcPct val="150000"/>
              </a:lnSpc>
            </a:pPr>
            <a:r>
              <a:rPr lang="en-US" sz="2500" b="1" kern="50" dirty="0">
                <a:solidFill>
                  <a:schemeClr val="accent2">
                    <a:lumMod val="60000"/>
                    <a:lumOff val="40000"/>
                  </a:schemeClr>
                </a:solidFill>
                <a:effectLst/>
                <a:latin typeface="Times New Roman" panose="02020603050405020304" pitchFamily="18" charset="0"/>
                <a:ea typeface="Calibri" panose="020F0502020204030204" pitchFamily="34" charset="0"/>
              </a:rPr>
              <a:t>Increased efficiency</a:t>
            </a:r>
            <a:endParaRPr lang="en-US" sz="2500" b="1" kern="50" dirty="0">
              <a:solidFill>
                <a:schemeClr val="accent2">
                  <a:lumMod val="60000"/>
                  <a:lumOff val="40000"/>
                </a:schemeClr>
              </a:solidFill>
              <a:latin typeface="Times New Roman" panose="02020603050405020304" pitchFamily="18" charset="0"/>
              <a:ea typeface="Calibri" panose="020F0502020204030204" pitchFamily="34" charset="0"/>
            </a:endParaRPr>
          </a:p>
        </p:txBody>
      </p:sp>
      <p:pic>
        <p:nvPicPr>
          <p:cNvPr id="3074" name="Picture 2" descr="5 Tips on How to Strengthen Customer Relationships | Userlane">
            <a:extLst>
              <a:ext uri="{FF2B5EF4-FFF2-40B4-BE49-F238E27FC236}">
                <a16:creationId xmlns:a16="http://schemas.microsoft.com/office/drawing/2014/main" id="{F1BEBE3B-7DDA-8F0C-B5EA-D1E7F3693B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0150" y="3415538"/>
            <a:ext cx="3663950" cy="236296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3076" name="Picture 4" descr="10 Easy Ways to Improve Team Efficiency And Productivity | HR Cloud">
            <a:extLst>
              <a:ext uri="{FF2B5EF4-FFF2-40B4-BE49-F238E27FC236}">
                <a16:creationId xmlns:a16="http://schemas.microsoft.com/office/drawing/2014/main" id="{475785FF-6530-054B-6E3B-0D417A3397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27900" y="3415538"/>
            <a:ext cx="3663950" cy="236296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1989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DC4AE-C2C4-A814-CC59-BD002AEF46FC}"/>
              </a:ext>
            </a:extLst>
          </p:cNvPr>
          <p:cNvSpPr>
            <a:spLocks noGrp="1"/>
          </p:cNvSpPr>
          <p:nvPr>
            <p:ph type="title"/>
          </p:nvPr>
        </p:nvSpPr>
        <p:spPr>
          <a:xfrm>
            <a:off x="838200" y="393700"/>
            <a:ext cx="10515600" cy="1133856"/>
          </a:xfrm>
        </p:spPr>
        <p:txBody>
          <a:bodyPr/>
          <a:lstStyle/>
          <a:p>
            <a:r>
              <a:rPr lang="en-US" dirty="0">
                <a:solidFill>
                  <a:schemeClr val="accent3"/>
                </a:solidFill>
                <a:latin typeface="Baskerville Old Face" panose="02020602080505020303" pitchFamily="18" charset="77"/>
              </a:rPr>
              <a:t>Best Practices to engage Employees </a:t>
            </a:r>
            <a:endParaRPr lang="en-US" dirty="0"/>
          </a:p>
        </p:txBody>
      </p:sp>
      <p:sp>
        <p:nvSpPr>
          <p:cNvPr id="6" name="Content Placeholder 5">
            <a:extLst>
              <a:ext uri="{FF2B5EF4-FFF2-40B4-BE49-F238E27FC236}">
                <a16:creationId xmlns:a16="http://schemas.microsoft.com/office/drawing/2014/main" id="{6359D95B-3590-816E-B3FD-EE433B3564F5}"/>
              </a:ext>
            </a:extLst>
          </p:cNvPr>
          <p:cNvSpPr>
            <a:spLocks noGrp="1"/>
          </p:cNvSpPr>
          <p:nvPr>
            <p:ph idx="1"/>
          </p:nvPr>
        </p:nvSpPr>
        <p:spPr>
          <a:xfrm>
            <a:off x="965200" y="2799588"/>
            <a:ext cx="10515600" cy="3474720"/>
          </a:xfrm>
        </p:spPr>
        <p:txBody>
          <a:bodyPr>
            <a:normAutofit/>
          </a:bodyPr>
          <a:lstStyle/>
          <a:p>
            <a:pPr algn="just">
              <a:lnSpc>
                <a:spcPct val="150000"/>
              </a:lnSpc>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 ensure engagement of employees at the workplace some of the few practices are as follow: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800100" lvl="1" indent="-342900" algn="just">
              <a:lnSpc>
                <a:spcPct val="150000"/>
              </a:lnSpc>
              <a:buFont typeface="Wingdings" panose="05000000000000000000" pitchFamily="2" charset="2"/>
              <a:buChar char=""/>
              <a:tabLst>
                <a:tab pos="266700" algn="l"/>
              </a:tabLs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Inter-Continental has supported managers and their team members in having regular conversations about performance </a:t>
            </a:r>
            <a:r>
              <a:rPr lang="en-US" sz="1800" kern="5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5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Qiu</a:t>
            </a:r>
            <a:r>
              <a:rPr lang="en-US" sz="1800" kern="5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et. al., 2021)</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They have conducted surveys to learn about the opinions of the employee which helps them to work in favor of employee.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800100" lvl="1" indent="-342900" algn="just">
              <a:lnSpc>
                <a:spcPct val="150000"/>
              </a:lnSpc>
              <a:buFont typeface="Wingdings" panose="05000000000000000000" pitchFamily="2" charset="2"/>
              <a:buChar char=""/>
              <a:tabLst>
                <a:tab pos="266700" algn="l"/>
              </a:tabLs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chosen hotel brand wants assure that workers contributions are rewarding. Eligible employees have been able to purchase shares of the company by deducting a portion of their salary. This will assist them to motivate the employee to perform more productively.</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9058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4157-869F-9BBE-CFCF-717129CA6907}"/>
              </a:ext>
            </a:extLst>
          </p:cNvPr>
          <p:cNvSpPr>
            <a:spLocks noGrp="1"/>
          </p:cNvSpPr>
          <p:nvPr>
            <p:ph type="title"/>
          </p:nvPr>
        </p:nvSpPr>
        <p:spPr>
          <a:xfrm>
            <a:off x="1748028" y="1389888"/>
            <a:ext cx="8695944" cy="1325880"/>
          </a:xfrm>
        </p:spPr>
        <p:txBody>
          <a:bodyPr/>
          <a:lstStyle/>
          <a:p>
            <a:r>
              <a:rPr lang="en-US" dirty="0">
                <a:solidFill>
                  <a:schemeClr val="accent3"/>
                </a:solidFill>
                <a:latin typeface="Baskerville Old Face" panose="02020602080505020303" pitchFamily="18" charset="77"/>
              </a:rPr>
              <a:t>Summary</a:t>
            </a:r>
            <a:r>
              <a:rPr lang="en-US" dirty="0">
                <a:solidFill>
                  <a:schemeClr val="accent3"/>
                </a:solidFill>
              </a:rPr>
              <a:t> </a:t>
            </a:r>
            <a:endParaRPr lang="en-US" dirty="0"/>
          </a:p>
        </p:txBody>
      </p:sp>
      <p:sp>
        <p:nvSpPr>
          <p:cNvPr id="3" name="Content Placeholder 2">
            <a:extLst>
              <a:ext uri="{FF2B5EF4-FFF2-40B4-BE49-F238E27FC236}">
                <a16:creationId xmlns:a16="http://schemas.microsoft.com/office/drawing/2014/main" id="{DC9AC05D-560D-1665-8879-549C0B4EDE5C}"/>
              </a:ext>
            </a:extLst>
          </p:cNvPr>
          <p:cNvSpPr>
            <a:spLocks noGrp="1"/>
          </p:cNvSpPr>
          <p:nvPr>
            <p:ph idx="1"/>
          </p:nvPr>
        </p:nvSpPr>
        <p:spPr>
          <a:xfrm>
            <a:off x="2071116" y="2600960"/>
            <a:ext cx="7744968" cy="2697480"/>
          </a:xfrm>
        </p:spPr>
        <p:txBody>
          <a:bodyPr/>
          <a:lstStyle/>
          <a:p>
            <a:pPr algn="just">
              <a:lnSpc>
                <a:spcPct val="150000"/>
              </a:lnSpc>
            </a:pPr>
            <a:r>
              <a:rPr lang="en-US" sz="1800" kern="50" dirty="0">
                <a:solidFill>
                  <a:srgbClr val="000000"/>
                </a:solidFill>
                <a:effectLst/>
                <a:latin typeface="Times New Roman" panose="02020603050405020304" pitchFamily="18" charset="0"/>
                <a:ea typeface="Calibri" panose="020F0502020204030204" pitchFamily="34" charset="0"/>
              </a:rPr>
              <a:t>From the above report it can be concluded that to ensure a success of business upper management are required to introduce employee engagement activity that assist them accomplish goals. There is various hypothesis that can be taken into the consideration by the business while creating employee engagement plans. employee engagement, its importance and a suitable theoretical model.</a:t>
            </a:r>
            <a:endParaRPr lang="en-IN" sz="1800" dirty="0">
              <a:solidFill>
                <a:srgbClr val="000000"/>
              </a:solidFill>
              <a:effectLst/>
              <a:latin typeface="Times New Roman" panose="02020603050405020304" pitchFamily="18" charset="0"/>
              <a:ea typeface="Calibri" panose="020F0502020204030204" pitchFamily="34" charset="0"/>
            </a:endParaRPr>
          </a:p>
          <a:p>
            <a:pPr marL="0" indent="0" algn="just">
              <a:lnSpc>
                <a:spcPct val="150000"/>
              </a:lnSpc>
              <a:buNone/>
            </a:pPr>
            <a:endParaRPr lang="en-US" dirty="0">
              <a:solidFill>
                <a:schemeClr val="accent3"/>
              </a:solidFill>
              <a:cs typeface="Calibri"/>
            </a:endParaRPr>
          </a:p>
        </p:txBody>
      </p:sp>
      <p:sp>
        <p:nvSpPr>
          <p:cNvPr id="4" name="Footer Placeholder 3">
            <a:extLst>
              <a:ext uri="{FF2B5EF4-FFF2-40B4-BE49-F238E27FC236}">
                <a16:creationId xmlns:a16="http://schemas.microsoft.com/office/drawing/2014/main" id="{8EF088D1-E89A-FD55-EB44-49411774536D}"/>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94026A48-6EF8-D4D0-2C6E-1F96935EA501}"/>
              </a:ext>
            </a:extLst>
          </p:cNvPr>
          <p:cNvSpPr>
            <a:spLocks noGrp="1"/>
          </p:cNvSpPr>
          <p:nvPr>
            <p:ph type="sldNum" sz="quarter" idx="11"/>
          </p:nvPr>
        </p:nvSpPr>
        <p:spPr/>
        <p:txBody>
          <a:bodyPr/>
          <a:lstStyle/>
          <a:p>
            <a:fld id="{294A09A9-5501-47C1-A89A-A340965A2BE2}" type="slidenum">
              <a:rPr lang="en-US" smtClean="0"/>
              <a:pPr/>
              <a:t>11</a:t>
            </a:fld>
            <a:endParaRPr lang="en-US" dirty="0"/>
          </a:p>
        </p:txBody>
      </p:sp>
    </p:spTree>
    <p:extLst>
      <p:ext uri="{BB962C8B-B14F-4D97-AF65-F5344CB8AC3E}">
        <p14:creationId xmlns:p14="http://schemas.microsoft.com/office/powerpoint/2010/main" val="520700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Title 76">
            <a:extLst>
              <a:ext uri="{FF2B5EF4-FFF2-40B4-BE49-F238E27FC236}">
                <a16:creationId xmlns:a16="http://schemas.microsoft.com/office/drawing/2014/main" id="{D9A0AA8E-BE3B-E949-89DB-0208EE4A67DD}"/>
              </a:ext>
            </a:extLst>
          </p:cNvPr>
          <p:cNvSpPr>
            <a:spLocks noGrp="1"/>
          </p:cNvSpPr>
          <p:nvPr>
            <p:ph type="title"/>
          </p:nvPr>
        </p:nvSpPr>
        <p:spPr>
          <a:xfrm>
            <a:off x="743712" y="30936"/>
            <a:ext cx="10704576" cy="1325563"/>
          </a:xfrm>
        </p:spPr>
        <p:txBody>
          <a:bodyPr/>
          <a:lstStyle/>
          <a:p>
            <a:r>
              <a:rPr lang="en-US" b="1" i="1" dirty="0"/>
              <a:t>REFERENCES</a:t>
            </a:r>
          </a:p>
        </p:txBody>
      </p:sp>
      <p:sp>
        <p:nvSpPr>
          <p:cNvPr id="3" name="TextBox 2">
            <a:extLst>
              <a:ext uri="{FF2B5EF4-FFF2-40B4-BE49-F238E27FC236}">
                <a16:creationId xmlns:a16="http://schemas.microsoft.com/office/drawing/2014/main" id="{64F23D21-6500-0527-3FE2-E652A68DAE5F}"/>
              </a:ext>
            </a:extLst>
          </p:cNvPr>
          <p:cNvSpPr txBox="1"/>
          <p:nvPr/>
        </p:nvSpPr>
        <p:spPr>
          <a:xfrm>
            <a:off x="1219200" y="1511622"/>
            <a:ext cx="9283700" cy="3366563"/>
          </a:xfrm>
          <a:prstGeom prst="rect">
            <a:avLst/>
          </a:prstGeom>
          <a:noFill/>
        </p:spPr>
        <p:txBody>
          <a:bodyPr wrap="square">
            <a:spAutoFit/>
          </a:bodyPr>
          <a:lstStyle/>
          <a:p>
            <a:pPr marL="533400" indent="-523875" algn="just">
              <a:lnSpc>
                <a:spcPct val="150000"/>
              </a:lnSpc>
            </a:pPr>
            <a:r>
              <a:rPr lang="en-GB" sz="1800" dirty="0">
                <a:solidFill>
                  <a:schemeClr val="accent2">
                    <a:lumMod val="60000"/>
                    <a:lumOff val="40000"/>
                  </a:schemeClr>
                </a:solidFill>
                <a:effectLst/>
                <a:latin typeface="Times New Roman" panose="02020603050405020304" pitchFamily="18" charset="0"/>
                <a:ea typeface="Calibri" panose="020F0502020204030204" pitchFamily="34" charset="0"/>
              </a:rPr>
              <a:t>Wen, Q., and et. al., 2020. Genetic algorithm-based operation strategy optimization and multi-criteria evaluation of distributed energy system for commercial buildings. </a:t>
            </a:r>
            <a:r>
              <a:rPr lang="en-GB" sz="1800" i="1" dirty="0">
                <a:solidFill>
                  <a:schemeClr val="accent2">
                    <a:lumMod val="60000"/>
                    <a:lumOff val="40000"/>
                  </a:schemeClr>
                </a:solidFill>
                <a:effectLst/>
                <a:latin typeface="Times New Roman" panose="02020603050405020304" pitchFamily="18" charset="0"/>
                <a:ea typeface="Calibri" panose="020F0502020204030204" pitchFamily="34" charset="0"/>
              </a:rPr>
              <a:t>Energy Conversion and Management</a:t>
            </a:r>
            <a:r>
              <a:rPr lang="en-GB" sz="1800" dirty="0">
                <a:solidFill>
                  <a:schemeClr val="accent2">
                    <a:lumMod val="60000"/>
                    <a:lumOff val="40000"/>
                  </a:schemeClr>
                </a:solidFill>
                <a:effectLst/>
                <a:latin typeface="Times New Roman" panose="02020603050405020304" pitchFamily="18" charset="0"/>
                <a:ea typeface="Calibri" panose="020F0502020204030204" pitchFamily="34" charset="0"/>
              </a:rPr>
              <a:t>, </a:t>
            </a:r>
            <a:r>
              <a:rPr lang="en-GB" sz="1800" i="1" dirty="0">
                <a:solidFill>
                  <a:schemeClr val="accent2">
                    <a:lumMod val="60000"/>
                    <a:lumOff val="40000"/>
                  </a:schemeClr>
                </a:solidFill>
                <a:effectLst/>
                <a:latin typeface="Times New Roman" panose="02020603050405020304" pitchFamily="18" charset="0"/>
                <a:ea typeface="Calibri" panose="020F0502020204030204" pitchFamily="34" charset="0"/>
              </a:rPr>
              <a:t>226</a:t>
            </a:r>
            <a:r>
              <a:rPr lang="en-GB" sz="1800" dirty="0">
                <a:solidFill>
                  <a:schemeClr val="accent2">
                    <a:lumMod val="60000"/>
                    <a:lumOff val="40000"/>
                  </a:schemeClr>
                </a:solidFill>
                <a:effectLst/>
                <a:latin typeface="Times New Roman" panose="02020603050405020304" pitchFamily="18" charset="0"/>
                <a:ea typeface="Calibri" panose="020F0502020204030204" pitchFamily="34" charset="0"/>
              </a:rPr>
              <a:t>, p.113529.</a:t>
            </a:r>
            <a:endParaRPr lang="en-IN" sz="1800" dirty="0">
              <a:solidFill>
                <a:schemeClr val="accent2">
                  <a:lumMod val="60000"/>
                  <a:lumOff val="40000"/>
                </a:schemeClr>
              </a:solidFill>
              <a:effectLst/>
              <a:latin typeface="Times New Roman" panose="02020603050405020304" pitchFamily="18" charset="0"/>
              <a:ea typeface="Calibri" panose="020F0502020204030204" pitchFamily="34" charset="0"/>
            </a:endParaRPr>
          </a:p>
          <a:p>
            <a:pPr marL="533400" indent="-523875" algn="just">
              <a:lnSpc>
                <a:spcPct val="150000"/>
              </a:lnSpc>
            </a:pPr>
            <a:r>
              <a:rPr lang="en-GB" sz="1800" dirty="0">
                <a:solidFill>
                  <a:schemeClr val="accent2">
                    <a:lumMod val="60000"/>
                    <a:lumOff val="40000"/>
                  </a:schemeClr>
                </a:solidFill>
                <a:effectLst/>
                <a:latin typeface="Times New Roman" panose="02020603050405020304" pitchFamily="18" charset="0"/>
                <a:ea typeface="Calibri" panose="020F0502020204030204" pitchFamily="34" charset="0"/>
              </a:rPr>
              <a:t>Romero, I. and Tejada, P., 2020. Tourism intermediaries and innovation in the hotel industry. </a:t>
            </a:r>
            <a:r>
              <a:rPr lang="en-GB" sz="1800" i="1" dirty="0">
                <a:solidFill>
                  <a:schemeClr val="accent2">
                    <a:lumMod val="60000"/>
                    <a:lumOff val="40000"/>
                  </a:schemeClr>
                </a:solidFill>
                <a:effectLst/>
                <a:latin typeface="Times New Roman" panose="02020603050405020304" pitchFamily="18" charset="0"/>
                <a:ea typeface="Calibri" panose="020F0502020204030204" pitchFamily="34" charset="0"/>
              </a:rPr>
              <a:t>Current Issues in Tourism</a:t>
            </a:r>
            <a:r>
              <a:rPr lang="en-GB" sz="1800" dirty="0">
                <a:solidFill>
                  <a:schemeClr val="accent2">
                    <a:lumMod val="60000"/>
                    <a:lumOff val="40000"/>
                  </a:schemeClr>
                </a:solidFill>
                <a:effectLst/>
                <a:latin typeface="Times New Roman" panose="02020603050405020304" pitchFamily="18" charset="0"/>
                <a:ea typeface="Calibri" panose="020F0502020204030204" pitchFamily="34" charset="0"/>
              </a:rPr>
              <a:t>, </a:t>
            </a:r>
            <a:r>
              <a:rPr lang="en-GB" sz="1800" i="1" dirty="0">
                <a:solidFill>
                  <a:schemeClr val="accent2">
                    <a:lumMod val="60000"/>
                    <a:lumOff val="40000"/>
                  </a:schemeClr>
                </a:solidFill>
                <a:effectLst/>
                <a:latin typeface="Times New Roman" panose="02020603050405020304" pitchFamily="18" charset="0"/>
                <a:ea typeface="Calibri" panose="020F0502020204030204" pitchFamily="34" charset="0"/>
              </a:rPr>
              <a:t>23</a:t>
            </a:r>
            <a:r>
              <a:rPr lang="en-GB" sz="1800" dirty="0">
                <a:solidFill>
                  <a:schemeClr val="accent2">
                    <a:lumMod val="60000"/>
                    <a:lumOff val="40000"/>
                  </a:schemeClr>
                </a:solidFill>
                <a:effectLst/>
                <a:latin typeface="Times New Roman" panose="02020603050405020304" pitchFamily="18" charset="0"/>
                <a:ea typeface="Calibri" panose="020F0502020204030204" pitchFamily="34" charset="0"/>
              </a:rPr>
              <a:t>(5), pp.641-653.</a:t>
            </a:r>
            <a:endParaRPr lang="en-IN" sz="1800" dirty="0">
              <a:solidFill>
                <a:schemeClr val="accent2">
                  <a:lumMod val="60000"/>
                  <a:lumOff val="40000"/>
                </a:schemeClr>
              </a:solidFill>
              <a:effectLst/>
              <a:latin typeface="Times New Roman" panose="02020603050405020304" pitchFamily="18" charset="0"/>
              <a:ea typeface="Calibri" panose="020F0502020204030204" pitchFamily="34" charset="0"/>
            </a:endParaRPr>
          </a:p>
          <a:p>
            <a:pPr marL="533400" indent="-523875" algn="just">
              <a:lnSpc>
                <a:spcPct val="150000"/>
              </a:lnSpc>
            </a:pPr>
            <a:r>
              <a:rPr lang="en-GB" sz="1800" dirty="0">
                <a:solidFill>
                  <a:schemeClr val="accent2">
                    <a:lumMod val="60000"/>
                    <a:lumOff val="40000"/>
                  </a:schemeClr>
                </a:solidFill>
                <a:effectLst/>
                <a:latin typeface="Times New Roman" panose="02020603050405020304" pitchFamily="18" charset="0"/>
                <a:ea typeface="Calibri" panose="020F0502020204030204" pitchFamily="34" charset="0"/>
              </a:rPr>
              <a:t>Lai, J.H. and Man, C.S., 2018. Performance indicators for facilities operation and maintenance (Part 1): Systematic classification and mapping. </a:t>
            </a:r>
            <a:r>
              <a:rPr lang="en-GB" sz="1800" i="1" dirty="0">
                <a:solidFill>
                  <a:schemeClr val="accent2">
                    <a:lumMod val="60000"/>
                    <a:lumOff val="40000"/>
                  </a:schemeClr>
                </a:solidFill>
                <a:effectLst/>
                <a:latin typeface="Times New Roman" panose="02020603050405020304" pitchFamily="18" charset="0"/>
                <a:ea typeface="Calibri" panose="020F0502020204030204" pitchFamily="34" charset="0"/>
              </a:rPr>
              <a:t>Facilities</a:t>
            </a:r>
            <a:r>
              <a:rPr lang="en-GB" sz="1800" dirty="0">
                <a:solidFill>
                  <a:schemeClr val="accent2">
                    <a:lumMod val="60000"/>
                    <a:lumOff val="40000"/>
                  </a:schemeClr>
                </a:solidFill>
                <a:effectLst/>
                <a:latin typeface="Times New Roman" panose="02020603050405020304" pitchFamily="18" charset="0"/>
                <a:ea typeface="Calibri" panose="020F0502020204030204" pitchFamily="34" charset="0"/>
              </a:rPr>
              <a:t>.</a:t>
            </a:r>
            <a:endParaRPr lang="en-IN" sz="1800" dirty="0">
              <a:solidFill>
                <a:schemeClr val="accent2">
                  <a:lumMod val="60000"/>
                  <a:lumOff val="40000"/>
                </a:schemeClr>
              </a:solidFill>
              <a:effectLst/>
              <a:latin typeface="Times New Roman" panose="02020603050405020304" pitchFamily="18" charset="0"/>
              <a:ea typeface="Calibri" panose="020F0502020204030204" pitchFamily="34" charset="0"/>
            </a:endParaRPr>
          </a:p>
          <a:p>
            <a:pPr marL="533400" indent="-523875" algn="just">
              <a:lnSpc>
                <a:spcPct val="150000"/>
              </a:lnSpc>
            </a:pPr>
            <a:endParaRPr lang="en-IN" sz="1800" dirty="0">
              <a:solidFill>
                <a:schemeClr val="accent2">
                  <a:lumMod val="60000"/>
                  <a:lumOff val="40000"/>
                </a:schemeClr>
              </a:solidFill>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3844245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a:lstStyle/>
          <a:p>
            <a:r>
              <a:rPr lang="en-US" dirty="0"/>
              <a:t>Thank you</a:t>
            </a:r>
          </a:p>
        </p:txBody>
      </p:sp>
    </p:spTree>
    <p:extLst>
      <p:ext uri="{BB962C8B-B14F-4D97-AF65-F5344CB8AC3E}">
        <p14:creationId xmlns:p14="http://schemas.microsoft.com/office/powerpoint/2010/main" val="2790251853"/>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{22086563-825A-4492-9BC0-0EA769074BB9}tf56410444_win32</Template>
  <TotalTime>63</TotalTime>
  <Words>1440</Words>
  <Application>Microsoft Office PowerPoint</Application>
  <PresentationFormat>Widescreen</PresentationFormat>
  <Paragraphs>91</Paragraphs>
  <Slides>13</Slides>
  <Notes>6</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13</vt:i4>
      </vt:variant>
    </vt:vector>
  </HeadingPairs>
  <TitlesOfParts>
    <vt:vector size="25" baseType="lpstr">
      <vt:lpstr>Arial</vt:lpstr>
      <vt:lpstr>Baskerville</vt:lpstr>
      <vt:lpstr>Baskerville Old Face</vt:lpstr>
      <vt:lpstr>Calibri</vt:lpstr>
      <vt:lpstr>Gill Sans Light</vt:lpstr>
      <vt:lpstr>Gill Sans Nova</vt:lpstr>
      <vt:lpstr>Gill Sans Nova Light</vt:lpstr>
      <vt:lpstr>Papyrus</vt:lpstr>
      <vt:lpstr>Symbol</vt:lpstr>
      <vt:lpstr>Times New Roman</vt:lpstr>
      <vt:lpstr>Wingdings</vt:lpstr>
      <vt:lpstr>Office Theme</vt:lpstr>
      <vt:lpstr>Operating Hotel Facilities</vt:lpstr>
      <vt:lpstr>Table of Content</vt:lpstr>
      <vt:lpstr>Introduction</vt:lpstr>
      <vt:lpstr>Concept of employee engagement</vt:lpstr>
      <vt:lpstr>Employee engagement plays a very important role within the business organisation.  This is basically a fundamental concept within which different efforts are made by the company management in order to understand and describe the nature of relationship among organisation and its employees. Positive employee engagement increases the level of emotional and behavioural energies invest by the employees towards the higher company outcomes. This is all about improved workplace culture so, that company employees feel more connected with each others and always works make efforts towards the organization goals and values. </vt:lpstr>
      <vt:lpstr>Employee Engagement Theory</vt:lpstr>
      <vt:lpstr>Keys of Zinger Model</vt:lpstr>
      <vt:lpstr>PowerPoint Presentation</vt:lpstr>
      <vt:lpstr>Importance of Customer Engagement in Hotel</vt:lpstr>
      <vt:lpstr>Best Practices to engage Employees </vt:lpstr>
      <vt:lpstr>Summary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Varun</dc:creator>
  <cp:lastModifiedBy>Varun</cp:lastModifiedBy>
  <cp:revision>1</cp:revision>
  <dcterms:created xsi:type="dcterms:W3CDTF">2022-12-02T17:29:45Z</dcterms:created>
  <dcterms:modified xsi:type="dcterms:W3CDTF">2022-12-02T18:33:22Z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