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2.xml" ContentType="application/vnd.openxmlformats-officedocument.drawingml.chart+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63" d="100"/>
          <a:sy n="63" d="100"/>
        </p:scale>
        <p:origin x="53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400" b="0" i="0" u="none" strike="noStrike">
                <a:solidFill>
                  <a:srgbClr val="16243B"/>
                </a:solidFill>
                <a:latin typeface="Calibri"/>
              </a:defRPr>
            </a:pPr>
            <a:r>
              <a:rPr sz="1400" b="0" i="0" u="none" strike="noStrike">
                <a:solidFill>
                  <a:srgbClr val="16243B"/>
                </a:solidFill>
                <a:latin typeface="Calibri"/>
              </a:rPr>
              <a:t>Attack records by type (n = 1,970)</a:t>
            </a:r>
          </a:p>
        </c:rich>
      </c:tx>
      <c:overlay val="0"/>
    </c:title>
    <c:autoTitleDeleted val="0"/>
    <c:plotArea>
      <c:layout/>
      <c:barChart>
        <c:barDir val="col"/>
        <c:grouping val="clustered"/>
        <c:varyColors val="0"/>
        <c:ser>
          <c:idx val="0"/>
          <c:order val="0"/>
          <c:tx>
            <c:strRef>
              <c:f>Sheet1!$B$1</c:f>
              <c:strCache>
                <c:ptCount val="1"/>
                <c:pt idx="0">
                  <c:v>Attack records</c:v>
                </c:pt>
              </c:strCache>
            </c:strRef>
          </c:tx>
          <c:spPr>
            <a:solidFill>
              <a:srgbClr val="14294D"/>
            </a:solidFill>
            <a:effectLst/>
          </c:spPr>
          <c:invertIfNegative val="0"/>
          <c:dLbls>
            <c:numFmt formatCode="#,##0" sourceLinked="0"/>
            <c:spPr>
              <a:noFill/>
              <a:ln>
                <a:noFill/>
              </a:ln>
              <a:effectLst/>
            </c:spPr>
            <c:txPr>
              <a:bodyPr/>
              <a:lstStyle/>
              <a:p>
                <a:pPr>
                  <a:defRPr sz="1300" b="0" i="0" u="none" strike="noStrike">
                    <a:solidFill>
                      <a:srgbClr val="16243B"/>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Brute Force</c:v>
                </c:pt>
                <c:pt idx="1">
                  <c:v>DoS</c:v>
                </c:pt>
                <c:pt idx="2">
                  <c:v>DDoS</c:v>
                </c:pt>
                <c:pt idx="3">
                  <c:v>Port Scan</c:v>
                </c:pt>
              </c:strCache>
            </c:strRef>
          </c:cat>
          <c:val>
            <c:numRef>
              <c:f>Sheet1!$B$2:$B$5</c:f>
              <c:numCache>
                <c:formatCode>General</c:formatCode>
                <c:ptCount val="4"/>
                <c:pt idx="0">
                  <c:v>515</c:v>
                </c:pt>
                <c:pt idx="1">
                  <c:v>500</c:v>
                </c:pt>
                <c:pt idx="2">
                  <c:v>487</c:v>
                </c:pt>
                <c:pt idx="3">
                  <c:v>468</c:v>
                </c:pt>
              </c:numCache>
            </c:numRef>
          </c:val>
          <c:extLst>
            <c:ext xmlns:c16="http://schemas.microsoft.com/office/drawing/2014/chart" uri="{C3380CC4-5D6E-409C-BE32-E72D297353CC}">
              <c16:uniqueId val="{00000000-F73D-4FDC-ADD1-32D98A16B576}"/>
            </c:ext>
          </c:extLst>
        </c:ser>
        <c:dLbls>
          <c:showLegendKey val="0"/>
          <c:showVal val="1"/>
          <c:showCatName val="0"/>
          <c:showSerName val="0"/>
          <c:showPercent val="0"/>
          <c:showBubbleSize val="0"/>
        </c:dLbls>
        <c:gapWidth val="55"/>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16243B"/>
                </a:solidFill>
                <a:latin typeface="Calibri"/>
              </a:defRPr>
            </a:pPr>
            <a:endParaRPr lang="en-US"/>
          </a:p>
        </c:txPr>
        <c:crossAx val="2094734552"/>
        <c:crosses val="autoZero"/>
        <c:auto val="1"/>
        <c:lblAlgn val="ctr"/>
        <c:lblOffset val="100"/>
        <c:noMultiLvlLbl val="1"/>
      </c:catAx>
      <c:valAx>
        <c:axId val="2094734552"/>
        <c:scaling>
          <c:orientation val="minMax"/>
          <c:max val="620"/>
          <c:min val="0"/>
        </c:scaling>
        <c:delete val="1"/>
        <c:axPos val="l"/>
        <c:numFmt formatCode="General" sourceLinked="0"/>
        <c:majorTickMark val="out"/>
        <c:minorTickMark val="none"/>
        <c:tickLblPos val="nextTo"/>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400" b="0" i="0" u="none" strike="noStrike">
                <a:solidFill>
                  <a:srgbClr val="16243B"/>
                </a:solidFill>
                <a:latin typeface="Calibri"/>
              </a:defRPr>
            </a:pPr>
            <a:r>
              <a:rPr sz="1400" b="0" i="0" u="none" strike="noStrike">
                <a:solidFill>
                  <a:srgbClr val="16243B"/>
                </a:solidFill>
                <a:latin typeface="Calibri"/>
              </a:rPr>
              <a:t>Test-set performance (%), n = 2,000</a:t>
            </a:r>
          </a:p>
        </c:rich>
      </c:tx>
      <c:overlay val="0"/>
    </c:title>
    <c:autoTitleDeleted val="0"/>
    <c:plotArea>
      <c:layout/>
      <c:barChart>
        <c:barDir val="col"/>
        <c:grouping val="clustered"/>
        <c:varyColors val="0"/>
        <c:ser>
          <c:idx val="0"/>
          <c:order val="0"/>
          <c:tx>
            <c:strRef>
              <c:f>Sheet1!$B$1</c:f>
              <c:strCache>
                <c:ptCount val="1"/>
                <c:pt idx="0">
                  <c:v>ANN</c:v>
                </c:pt>
              </c:strCache>
            </c:strRef>
          </c:tx>
          <c:spPr>
            <a:solidFill>
              <a:srgbClr val="0E8F9C"/>
            </a:solidFill>
            <a:effectLst/>
          </c:spPr>
          <c:invertIfNegative val="0"/>
          <c:dLbls>
            <c:numFmt formatCode="0.00" sourceLinked="0"/>
            <c:spPr>
              <a:noFill/>
              <a:ln>
                <a:noFill/>
              </a:ln>
              <a:effectLst/>
            </c:spPr>
            <c:txPr>
              <a:bodyPr/>
              <a:lstStyle/>
              <a:p>
                <a:pPr>
                  <a:defRPr sz="1200" b="0" i="0" u="none" strike="noStrike">
                    <a:solidFill>
                      <a:srgbClr val="16243B"/>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Accuracy</c:v>
                </c:pt>
                <c:pt idx="1">
                  <c:v>Precision</c:v>
                </c:pt>
                <c:pt idx="2">
                  <c:v>Recall</c:v>
                </c:pt>
                <c:pt idx="3">
                  <c:v>F1-score</c:v>
                </c:pt>
              </c:strCache>
            </c:strRef>
          </c:cat>
          <c:val>
            <c:numRef>
              <c:f>Sheet1!$B$2:$B$5</c:f>
              <c:numCache>
                <c:formatCode>General</c:formatCode>
                <c:ptCount val="4"/>
                <c:pt idx="0">
                  <c:v>87.8</c:v>
                </c:pt>
                <c:pt idx="1">
                  <c:v>82.89</c:v>
                </c:pt>
                <c:pt idx="2">
                  <c:v>47.97</c:v>
                </c:pt>
                <c:pt idx="3">
                  <c:v>60.77</c:v>
                </c:pt>
              </c:numCache>
            </c:numRef>
          </c:val>
          <c:extLst>
            <c:ext xmlns:c16="http://schemas.microsoft.com/office/drawing/2014/chart" uri="{C3380CC4-5D6E-409C-BE32-E72D297353CC}">
              <c16:uniqueId val="{00000000-24D4-41D0-AB53-DD1D2F1D2A80}"/>
            </c:ext>
          </c:extLst>
        </c:ser>
        <c:ser>
          <c:idx val="1"/>
          <c:order val="1"/>
          <c:tx>
            <c:strRef>
              <c:f>Sheet1!$C$1</c:f>
              <c:strCache>
                <c:ptCount val="1"/>
                <c:pt idx="0">
                  <c:v>LSTM</c:v>
                </c:pt>
              </c:strCache>
            </c:strRef>
          </c:tx>
          <c:spPr>
            <a:solidFill>
              <a:srgbClr val="D9482B"/>
            </a:solidFill>
            <a:effectLst/>
          </c:spPr>
          <c:invertIfNegative val="0"/>
          <c:dLbls>
            <c:numFmt formatCode="0.00" sourceLinked="0"/>
            <c:spPr>
              <a:noFill/>
              <a:ln>
                <a:noFill/>
              </a:ln>
              <a:effectLst/>
            </c:spPr>
            <c:txPr>
              <a:bodyPr/>
              <a:lstStyle/>
              <a:p>
                <a:pPr>
                  <a:defRPr sz="1200" b="0" i="0" u="none" strike="noStrike">
                    <a:solidFill>
                      <a:srgbClr val="16243B"/>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Accuracy</c:v>
                </c:pt>
                <c:pt idx="1">
                  <c:v>Precision</c:v>
                </c:pt>
                <c:pt idx="2">
                  <c:v>Recall</c:v>
                </c:pt>
                <c:pt idx="3">
                  <c:v>F1-score</c:v>
                </c:pt>
              </c:strCache>
            </c:strRef>
          </c:cat>
          <c:val>
            <c:numRef>
              <c:f>Sheet1!$C$2:$C$5</c:f>
              <c:numCache>
                <c:formatCode>General</c:formatCode>
                <c:ptCount val="4"/>
                <c:pt idx="0">
                  <c:v>82.45</c:v>
                </c:pt>
                <c:pt idx="1">
                  <c:v>80.28</c:v>
                </c:pt>
                <c:pt idx="2">
                  <c:v>14.47</c:v>
                </c:pt>
                <c:pt idx="3">
                  <c:v>24.52</c:v>
                </c:pt>
              </c:numCache>
            </c:numRef>
          </c:val>
          <c:extLst>
            <c:ext xmlns:c16="http://schemas.microsoft.com/office/drawing/2014/chart" uri="{C3380CC4-5D6E-409C-BE32-E72D297353CC}">
              <c16:uniqueId val="{00000001-24D4-41D0-AB53-DD1D2F1D2A80}"/>
            </c:ext>
          </c:extLst>
        </c:ser>
        <c:dLbls>
          <c:showLegendKey val="0"/>
          <c:showVal val="1"/>
          <c:showCatName val="0"/>
          <c:showSerName val="0"/>
          <c:showPercent val="0"/>
          <c:showBubbleSize val="0"/>
        </c:dLbls>
        <c:gapWidth val="55"/>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300" b="0" i="0" u="none" strike="noStrike">
                <a:solidFill>
                  <a:srgbClr val="16243B"/>
                </a:solidFill>
                <a:latin typeface="Calibri"/>
              </a:defRPr>
            </a:pPr>
            <a:endParaRPr lang="en-US"/>
          </a:p>
        </c:txPr>
        <c:crossAx val="2094734552"/>
        <c:crosses val="autoZero"/>
        <c:auto val="1"/>
        <c:lblAlgn val="ctr"/>
        <c:lblOffset val="100"/>
        <c:noMultiLvlLbl val="1"/>
      </c:catAx>
      <c:valAx>
        <c:axId val="2094734552"/>
        <c:scaling>
          <c:orientation val="minMax"/>
          <c:max val="100"/>
          <c:min val="0"/>
        </c:scaling>
        <c:delete val="0"/>
        <c:axPos val="l"/>
        <c:majorGridlines>
          <c:spPr>
            <a:ln w="6350" cap="flat">
              <a:solidFill>
                <a:srgbClr val="E2E8F0"/>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100" b="0" i="0" u="none" strike="noStrike">
                <a:solidFill>
                  <a:srgbClr val="5B6B82"/>
                </a:solidFill>
                <a:latin typeface="Arial"/>
              </a:defRPr>
            </a:pPr>
            <a:endParaRPr lang="en-US"/>
          </a:p>
        </c:txPr>
        <c:crossAx val="2094734554"/>
        <c:crosses val="autoZero"/>
        <c:crossBetween val="between"/>
        <c:majorUnit val="20"/>
      </c:valAx>
      <c:spPr>
        <a:noFill/>
        <a:ln>
          <a:noFill/>
        </a:ln>
        <a:effectLst/>
      </c:spPr>
    </c:plotArea>
    <c:legend>
      <c:legendPos val="b"/>
      <c:overlay val="0"/>
      <c:txPr>
        <a:bodyPr/>
        <a:lstStyle/>
        <a:p>
          <a:pPr>
            <a:defRPr sz="1300">
              <a:solidFill>
                <a:srgbClr val="16243B"/>
              </a:solidFill>
            </a:defRPr>
          </a:pPr>
          <a:endParaRPr lang="en-US"/>
        </a:p>
      </c:txPr>
    </c:legend>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37145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everyone. My name is Likhitha Pyneni and today I will present my dissertation, 'Network Intrusion Detection System Using Deep Learning', supervised by Amit Naik. The project compares two deep learning models, an ANN and an LSTM, for detecting malicious network traffic. I will cover the problem, my method, the results and what I learned.</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Organisations now depend on cloud, IoT and remote working, so the attack surface has grown. Traditional signature-based systems only catch attacks they already know, and anomaly-based systems catch new behaviour but generate many false alarms. Deep learning can learn complex traffic patterns automatically, but it brings its own challenges such as class imbalance, overfitting and generalisation.</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core problem is that intrusion detection data is imbalanced: attacks are rare. A model can therefore report high accuracy while still missing many attacks. Existing studies report strong results, but they use different datasets and set-ups, which makes direct comparison hard. This study fills that gap in a focused way by comparing an ANN and an LSTM under exactly the same conditions and by judging them on recall, precision, F1 and confusion matrices, not accuracy alone.</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aim is to design, develop and evaluate a deep learning NIDS using synthetic traffic and to compare an ANN with an LSTM for binary classification. These five research questions guide the study: how well deep learning detects attacks, how the two models compare, how class imbalance affects detection, what the limits of synthetic data are, and how the models can be used in an interactive prototype.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method is a quantitative, controlled experiment with six steps. I generated a synthetic dataset, preprocessed it, split it 80:20 with stratification, trained the ANN and the LSTM, evaluated both on the same held-out test set, and finally wrapped the saved models in a Streamlit application. Both models use the same data, the same settings and the same test set, and a fixed random seed of 42 supports reproducibility.</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data were generated in the notebook rather than taken from a public benchmark, which gives a controlled and reproducible setting. There are 10,000 records with 15 features, three categorical and twelve numerical. About 80 percent of the records are normal and 20 percent are attacks, split across Brute Force, DoS, DDoS and Port Scan. The models perform binary classification, so all attack types are treated as one class. To make attacks learnable, source and destination byte values were scaled up for attack records. The data were split 80:20, giving 8,000 records for development and 2,000 for testing, with 20 percent of the development data used for validation.</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Both models take the same 15 standardised features and produce one sigmoid output, which is the probability of an attack. The ANN has four dense layers of 128, 64, 32 and 16 neurons with batch normalisation and dropout, giving 13,889 parameters. The LSTM reshapes the 15 features into a sequence of length 15 and passes them through three stacked LSTM layers of 64, 32 and 16 units with dropout, giving 32,465 parameters. So the LSTM is the larger and more complex model.</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Both models were trained with exactly the same settings: the Adam optimiser at a learning rate of 0.001, binary cross-entropy loss, batch size 64 and up to 50 epochs, with 20 percent of the training data held out for validation. Early stopping and learning-rate reduction were both applied. The ANN trained for 20 epochs and its best weights came from epoch 10. The LSTM stopped after 10 epochs and its best weights came from epoch 1, which suggests it stopped improving very early.</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trained models, encoders and scaler were saved and loaded into a Streamlit web app. A user enters the 15 traffic features, chooses the ANN or the LSTM, and the app applies the same preprocessing as in training. A probability above 0.5 is classified as an attack, and the app shows the label, a confidence value, a probability gauge and a recommendation to investigate. One important note for transparency: the Model Performance page shows illustrative hard-coded numbers, not my experimental results. The real test results are on the next slides.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the same 2,000-record test set, the ANN scored 87.80 percent accuracy, 82.89 percent precision, 47.97 percent recall and a 60.77 percent F1-score. The LSTM scored 82.45, 80.28, 14.47 and 24.52 percent respectively. The ANN is ahead on every metric, and the biggest gaps are in recall, 33.5 percentage points, and in F1-score, 36.25 points. Notice how the accuracy bars look healthy for both models, while recall is where the real difference shows.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confusion matrices show exactly what happened. The ANN correctly identified 1,567 normal records and 189 attacks, with 39 false positives and 205 false negatives. The LSTM identified 1,592 normal records but only 57 attacks, with 14 false positives and 337 false negatives. The ANN therefore caught 132 more attacks than the LSTM. The LSTM raised fewer false alarms, but that came with far more missed attacks, which is the more serious error in intrusion detection.</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key message of the study. Because about 80 percent of the traffic is normal, accuracy flatters both models. The ANN detected 47.97 percent of attacks, which means it still missed more than half. The LSTM detected only 14.47 percent, even though its accuracy was 82.45 percent. More complexity did not help: the LSTM has more than twice the parameters but detected fewer attacks. In security, a missed attack is the costly mistake, which is why recall and false negatives must be reported alongside accuracy.</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want to be upfront about the limitations. First, the data are synthetic, so the results should not be generalised to real networks. Second, the scaler was fitted on the whole dataset before splitting, which is a form of data leakage. Third, the LSTM was fed a reshaped feature vector rather than true time series, so it was not given a fair chance to show temporal learning. Finally, the data were imbalanced with no resampling, the models were binary only, and I did not compute ROC-AUC or false-positive rate. The results should be read as a controlled comparison.</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conclude: the ANN outperformed the LSTM on every metric in this experiment. Neither model detected attacks well enough for real deployment, since the ANN missed more than half and the LSTM about 86 percent of attacks, which shows why accuracy alone is misleading. The project delivered the full pipeline, from data generation to a working prototype. All of this holds within the controlled synthetic setting, and further validation would be needed on real traffic.</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Based on the findings, I recommend five directions. Use real benchmark datasets such as NSL-KDD, UNSW-NB15 and CICIDS. Improve attack recall using resampling, class weights, threshold tuning or focal loss. Compare more architectures, and use genuinely sequential data for recurrent models. Fix the preprocessing by fitting the scaler on training data only. And add explainability with SHAP and LIME, together with multiclass attack-type detection.</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Personally, this project moved my understanding of intrusion detection from theory to practice. I built technical skills in Python, TensorFlow and Keras. I learned to look beyond accuracy and to judge a system by its false negatives. Most importantly, I learned that a more complex model is not automatically a better one, and that I should be honest about the limits of my own experiment, including the synthetic data and the preprocessing leakage.</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for listening. I would be happy to take any questions.</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8.png"/><Relationship Id="rId7"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5.png"/><Relationship Id="rId5" Type="http://schemas.openxmlformats.org/officeDocument/2006/relationships/image" Target="../media/image10.png"/><Relationship Id="rId10" Type="http://schemas.openxmlformats.org/officeDocument/2006/relationships/image" Target="../media/image14.png"/><Relationship Id="rId4" Type="http://schemas.openxmlformats.org/officeDocument/2006/relationships/image" Target="../media/image9.png"/><Relationship Id="rId9"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5.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20.png"/><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1.xml"/><Relationship Id="rId5" Type="http://schemas.openxmlformats.org/officeDocument/2006/relationships/image" Target="../media/image17.png"/><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1.xml"/><Relationship Id="rId5" Type="http://schemas.openxmlformats.org/officeDocument/2006/relationships/image" Target="../media/image25.png"/><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1B33"/>
        </a:solidFill>
        <a:effectLst/>
      </p:bgPr>
    </p:bg>
    <p:spTree>
      <p:nvGrpSpPr>
        <p:cNvPr id="1" name=""/>
        <p:cNvGrpSpPr/>
        <p:nvPr/>
      </p:nvGrpSpPr>
      <p:grpSpPr>
        <a:xfrm>
          <a:off x="0" y="0"/>
          <a:ext cx="0" cy="0"/>
          <a:chOff x="0" y="0"/>
          <a:chExt cx="0" cy="0"/>
        </a:xfrm>
      </p:grpSpPr>
      <p:sp>
        <p:nvSpPr>
          <p:cNvPr id="2" name="Shape 0"/>
          <p:cNvSpPr/>
          <p:nvPr/>
        </p:nvSpPr>
        <p:spPr>
          <a:xfrm>
            <a:off x="8046720" y="2011680"/>
            <a:ext cx="1463040" cy="1417320"/>
          </a:xfrm>
          <a:prstGeom prst="line">
            <a:avLst/>
          </a:prstGeom>
          <a:noFill/>
          <a:ln w="15875">
            <a:solidFill>
              <a:srgbClr val="2C5C8A"/>
            </a:solidFill>
            <a:prstDash val="solid"/>
          </a:ln>
        </p:spPr>
        <p:txBody>
          <a:bodyPr/>
          <a:lstStyle/>
          <a:p>
            <a:endParaRPr lang="en-IN"/>
          </a:p>
        </p:txBody>
      </p:sp>
      <p:sp>
        <p:nvSpPr>
          <p:cNvPr id="3" name="Shape 1"/>
          <p:cNvSpPr/>
          <p:nvPr/>
        </p:nvSpPr>
        <p:spPr>
          <a:xfrm flipV="1">
            <a:off x="9509760" y="1828800"/>
            <a:ext cx="1371600" cy="1600200"/>
          </a:xfrm>
          <a:prstGeom prst="line">
            <a:avLst/>
          </a:prstGeom>
          <a:noFill/>
          <a:ln w="15875">
            <a:solidFill>
              <a:srgbClr val="2C5C8A"/>
            </a:solidFill>
            <a:prstDash val="solid"/>
          </a:ln>
        </p:spPr>
        <p:txBody>
          <a:bodyPr/>
          <a:lstStyle/>
          <a:p>
            <a:endParaRPr lang="en-IN"/>
          </a:p>
        </p:txBody>
      </p:sp>
      <p:sp>
        <p:nvSpPr>
          <p:cNvPr id="4" name="Shape 2"/>
          <p:cNvSpPr/>
          <p:nvPr/>
        </p:nvSpPr>
        <p:spPr>
          <a:xfrm>
            <a:off x="9509760" y="3429000"/>
            <a:ext cx="1783080" cy="548640"/>
          </a:xfrm>
          <a:prstGeom prst="line">
            <a:avLst/>
          </a:prstGeom>
          <a:noFill/>
          <a:ln w="15875">
            <a:solidFill>
              <a:srgbClr val="2C5C8A"/>
            </a:solidFill>
            <a:prstDash val="solid"/>
          </a:ln>
        </p:spPr>
        <p:txBody>
          <a:bodyPr/>
          <a:lstStyle/>
          <a:p>
            <a:endParaRPr lang="en-IN"/>
          </a:p>
        </p:txBody>
      </p:sp>
      <p:sp>
        <p:nvSpPr>
          <p:cNvPr id="5" name="Shape 3"/>
          <p:cNvSpPr/>
          <p:nvPr/>
        </p:nvSpPr>
        <p:spPr>
          <a:xfrm flipV="1">
            <a:off x="8412480" y="3429000"/>
            <a:ext cx="1097280" cy="1783080"/>
          </a:xfrm>
          <a:prstGeom prst="line">
            <a:avLst/>
          </a:prstGeom>
          <a:noFill/>
          <a:ln w="15875">
            <a:solidFill>
              <a:srgbClr val="2C5C8A"/>
            </a:solidFill>
            <a:prstDash val="solid"/>
          </a:ln>
        </p:spPr>
        <p:txBody>
          <a:bodyPr/>
          <a:lstStyle/>
          <a:p>
            <a:endParaRPr lang="en-IN"/>
          </a:p>
        </p:txBody>
      </p:sp>
      <p:sp>
        <p:nvSpPr>
          <p:cNvPr id="6" name="Shape 4"/>
          <p:cNvSpPr/>
          <p:nvPr/>
        </p:nvSpPr>
        <p:spPr>
          <a:xfrm>
            <a:off x="9509760" y="3429000"/>
            <a:ext cx="1005840" cy="1965960"/>
          </a:xfrm>
          <a:prstGeom prst="line">
            <a:avLst/>
          </a:prstGeom>
          <a:noFill/>
          <a:ln w="15875">
            <a:solidFill>
              <a:srgbClr val="2C5C8A"/>
            </a:solidFill>
            <a:prstDash val="solid"/>
          </a:ln>
        </p:spPr>
        <p:txBody>
          <a:bodyPr/>
          <a:lstStyle/>
          <a:p>
            <a:endParaRPr lang="en-IN"/>
          </a:p>
        </p:txBody>
      </p:sp>
      <p:sp>
        <p:nvSpPr>
          <p:cNvPr id="7" name="Shape 5"/>
          <p:cNvSpPr/>
          <p:nvPr/>
        </p:nvSpPr>
        <p:spPr>
          <a:xfrm flipV="1">
            <a:off x="7680960" y="3429000"/>
            <a:ext cx="1828800" cy="228600"/>
          </a:xfrm>
          <a:prstGeom prst="line">
            <a:avLst/>
          </a:prstGeom>
          <a:noFill/>
          <a:ln w="15875">
            <a:solidFill>
              <a:srgbClr val="2C5C8A"/>
            </a:solidFill>
            <a:prstDash val="solid"/>
          </a:ln>
        </p:spPr>
        <p:txBody>
          <a:bodyPr/>
          <a:lstStyle/>
          <a:p>
            <a:endParaRPr lang="en-IN"/>
          </a:p>
        </p:txBody>
      </p:sp>
      <p:sp>
        <p:nvSpPr>
          <p:cNvPr id="8" name="Shape 6"/>
          <p:cNvSpPr/>
          <p:nvPr/>
        </p:nvSpPr>
        <p:spPr>
          <a:xfrm flipV="1">
            <a:off x="9509760" y="1417320"/>
            <a:ext cx="274320" cy="2011680"/>
          </a:xfrm>
          <a:prstGeom prst="line">
            <a:avLst/>
          </a:prstGeom>
          <a:noFill/>
          <a:ln w="15875">
            <a:solidFill>
              <a:srgbClr val="2C5C8A"/>
            </a:solidFill>
            <a:prstDash val="solid"/>
          </a:ln>
        </p:spPr>
        <p:txBody>
          <a:bodyPr/>
          <a:lstStyle/>
          <a:p>
            <a:endParaRPr lang="en-IN"/>
          </a:p>
        </p:txBody>
      </p:sp>
      <p:sp>
        <p:nvSpPr>
          <p:cNvPr id="9" name="Shape 7"/>
          <p:cNvSpPr/>
          <p:nvPr/>
        </p:nvSpPr>
        <p:spPr>
          <a:xfrm flipV="1">
            <a:off x="8046720" y="1417320"/>
            <a:ext cx="1737360" cy="594360"/>
          </a:xfrm>
          <a:prstGeom prst="line">
            <a:avLst/>
          </a:prstGeom>
          <a:noFill/>
          <a:ln w="12700">
            <a:solidFill>
              <a:srgbClr val="2C5C8A"/>
            </a:solidFill>
            <a:prstDash val="solid"/>
          </a:ln>
        </p:spPr>
        <p:txBody>
          <a:bodyPr/>
          <a:lstStyle/>
          <a:p>
            <a:endParaRPr lang="en-IN"/>
          </a:p>
        </p:txBody>
      </p:sp>
      <p:sp>
        <p:nvSpPr>
          <p:cNvPr id="10" name="Shape 8"/>
          <p:cNvSpPr/>
          <p:nvPr/>
        </p:nvSpPr>
        <p:spPr>
          <a:xfrm>
            <a:off x="10881360" y="1828800"/>
            <a:ext cx="411480" cy="2148840"/>
          </a:xfrm>
          <a:prstGeom prst="line">
            <a:avLst/>
          </a:prstGeom>
          <a:noFill/>
          <a:ln w="12700">
            <a:solidFill>
              <a:srgbClr val="2C5C8A"/>
            </a:solidFill>
            <a:prstDash val="solid"/>
          </a:ln>
        </p:spPr>
        <p:txBody>
          <a:bodyPr/>
          <a:lstStyle/>
          <a:p>
            <a:endParaRPr lang="en-IN"/>
          </a:p>
        </p:txBody>
      </p:sp>
      <p:sp>
        <p:nvSpPr>
          <p:cNvPr id="11" name="Shape 9"/>
          <p:cNvSpPr/>
          <p:nvPr/>
        </p:nvSpPr>
        <p:spPr>
          <a:xfrm>
            <a:off x="8412480" y="5212080"/>
            <a:ext cx="2103120" cy="182880"/>
          </a:xfrm>
          <a:prstGeom prst="line">
            <a:avLst/>
          </a:prstGeom>
          <a:noFill/>
          <a:ln w="12700">
            <a:solidFill>
              <a:srgbClr val="2C5C8A"/>
            </a:solidFill>
            <a:prstDash val="solid"/>
          </a:ln>
        </p:spPr>
        <p:txBody>
          <a:bodyPr/>
          <a:lstStyle/>
          <a:p>
            <a:endParaRPr lang="en-IN"/>
          </a:p>
        </p:txBody>
      </p:sp>
      <p:sp>
        <p:nvSpPr>
          <p:cNvPr id="12" name="Shape 10"/>
          <p:cNvSpPr/>
          <p:nvPr/>
        </p:nvSpPr>
        <p:spPr>
          <a:xfrm>
            <a:off x="7680960" y="3657600"/>
            <a:ext cx="731520" cy="1554480"/>
          </a:xfrm>
          <a:prstGeom prst="line">
            <a:avLst/>
          </a:prstGeom>
          <a:noFill/>
          <a:ln w="12700">
            <a:solidFill>
              <a:srgbClr val="2C5C8A"/>
            </a:solidFill>
            <a:prstDash val="solid"/>
          </a:ln>
        </p:spPr>
        <p:txBody>
          <a:bodyPr/>
          <a:lstStyle/>
          <a:p>
            <a:endParaRPr lang="en-IN"/>
          </a:p>
        </p:txBody>
      </p:sp>
      <p:sp>
        <p:nvSpPr>
          <p:cNvPr id="13" name="Shape 11"/>
          <p:cNvSpPr/>
          <p:nvPr/>
        </p:nvSpPr>
        <p:spPr>
          <a:xfrm>
            <a:off x="7808976" y="1773936"/>
            <a:ext cx="475488" cy="475488"/>
          </a:xfrm>
          <a:prstGeom prst="ellipse">
            <a:avLst/>
          </a:prstGeom>
          <a:solidFill>
            <a:srgbClr val="14294D"/>
          </a:solidFill>
          <a:ln w="19050">
            <a:solidFill>
              <a:srgbClr val="5EE0F0"/>
            </a:solidFill>
            <a:prstDash val="solid"/>
          </a:ln>
        </p:spPr>
        <p:txBody>
          <a:bodyPr/>
          <a:lstStyle/>
          <a:p>
            <a:endParaRPr lang="en-IN"/>
          </a:p>
        </p:txBody>
      </p:sp>
      <p:sp>
        <p:nvSpPr>
          <p:cNvPr id="14" name="Shape 12"/>
          <p:cNvSpPr/>
          <p:nvPr/>
        </p:nvSpPr>
        <p:spPr>
          <a:xfrm>
            <a:off x="10698480" y="1645920"/>
            <a:ext cx="365760" cy="365760"/>
          </a:xfrm>
          <a:prstGeom prst="ellipse">
            <a:avLst/>
          </a:prstGeom>
          <a:solidFill>
            <a:srgbClr val="14294D"/>
          </a:solidFill>
          <a:ln w="19050">
            <a:solidFill>
              <a:srgbClr val="5EE0F0"/>
            </a:solidFill>
            <a:prstDash val="solid"/>
          </a:ln>
        </p:spPr>
        <p:txBody>
          <a:bodyPr/>
          <a:lstStyle/>
          <a:p>
            <a:endParaRPr lang="en-IN"/>
          </a:p>
        </p:txBody>
      </p:sp>
      <p:sp>
        <p:nvSpPr>
          <p:cNvPr id="15" name="Shape 13"/>
          <p:cNvSpPr/>
          <p:nvPr/>
        </p:nvSpPr>
        <p:spPr>
          <a:xfrm>
            <a:off x="11036808" y="3721608"/>
            <a:ext cx="512064" cy="512064"/>
          </a:xfrm>
          <a:prstGeom prst="ellipse">
            <a:avLst/>
          </a:prstGeom>
          <a:solidFill>
            <a:srgbClr val="14294D"/>
          </a:solidFill>
          <a:ln w="19050">
            <a:solidFill>
              <a:srgbClr val="5EE0F0"/>
            </a:solidFill>
            <a:prstDash val="solid"/>
          </a:ln>
        </p:spPr>
        <p:txBody>
          <a:bodyPr/>
          <a:lstStyle/>
          <a:p>
            <a:endParaRPr lang="en-IN"/>
          </a:p>
        </p:txBody>
      </p:sp>
      <p:sp>
        <p:nvSpPr>
          <p:cNvPr id="16" name="Shape 14"/>
          <p:cNvSpPr/>
          <p:nvPr/>
        </p:nvSpPr>
        <p:spPr>
          <a:xfrm>
            <a:off x="8211312" y="5010912"/>
            <a:ext cx="402336" cy="402336"/>
          </a:xfrm>
          <a:prstGeom prst="ellipse">
            <a:avLst/>
          </a:prstGeom>
          <a:solidFill>
            <a:srgbClr val="14294D"/>
          </a:solidFill>
          <a:ln w="19050">
            <a:solidFill>
              <a:srgbClr val="5EE0F0"/>
            </a:solidFill>
            <a:prstDash val="solid"/>
          </a:ln>
        </p:spPr>
        <p:txBody>
          <a:bodyPr/>
          <a:lstStyle/>
          <a:p>
            <a:endParaRPr lang="en-IN"/>
          </a:p>
        </p:txBody>
      </p:sp>
      <p:sp>
        <p:nvSpPr>
          <p:cNvPr id="17" name="Shape 15"/>
          <p:cNvSpPr/>
          <p:nvPr/>
        </p:nvSpPr>
        <p:spPr>
          <a:xfrm>
            <a:off x="10351008" y="5230368"/>
            <a:ext cx="329184" cy="329184"/>
          </a:xfrm>
          <a:prstGeom prst="ellipse">
            <a:avLst/>
          </a:prstGeom>
          <a:solidFill>
            <a:srgbClr val="14294D"/>
          </a:solidFill>
          <a:ln w="19050">
            <a:solidFill>
              <a:srgbClr val="5EE0F0"/>
            </a:solidFill>
            <a:prstDash val="solid"/>
          </a:ln>
        </p:spPr>
        <p:txBody>
          <a:bodyPr/>
          <a:lstStyle/>
          <a:p>
            <a:endParaRPr lang="en-IN"/>
          </a:p>
        </p:txBody>
      </p:sp>
      <p:sp>
        <p:nvSpPr>
          <p:cNvPr id="18" name="Shape 16"/>
          <p:cNvSpPr/>
          <p:nvPr/>
        </p:nvSpPr>
        <p:spPr>
          <a:xfrm>
            <a:off x="7525512" y="3502152"/>
            <a:ext cx="310896" cy="310896"/>
          </a:xfrm>
          <a:prstGeom prst="ellipse">
            <a:avLst/>
          </a:prstGeom>
          <a:solidFill>
            <a:srgbClr val="14294D"/>
          </a:solidFill>
          <a:ln w="19050">
            <a:solidFill>
              <a:srgbClr val="5EE0F0"/>
            </a:solidFill>
            <a:prstDash val="solid"/>
          </a:ln>
        </p:spPr>
        <p:txBody>
          <a:bodyPr/>
          <a:lstStyle/>
          <a:p>
            <a:endParaRPr lang="en-IN"/>
          </a:p>
        </p:txBody>
      </p:sp>
      <p:sp>
        <p:nvSpPr>
          <p:cNvPr id="19" name="Shape 17"/>
          <p:cNvSpPr/>
          <p:nvPr/>
        </p:nvSpPr>
        <p:spPr>
          <a:xfrm>
            <a:off x="9646920" y="1280160"/>
            <a:ext cx="274320" cy="274320"/>
          </a:xfrm>
          <a:prstGeom prst="ellipse">
            <a:avLst/>
          </a:prstGeom>
          <a:solidFill>
            <a:srgbClr val="14294D"/>
          </a:solidFill>
          <a:ln w="19050">
            <a:solidFill>
              <a:srgbClr val="5EE0F0"/>
            </a:solidFill>
            <a:prstDash val="solid"/>
          </a:ln>
        </p:spPr>
        <p:txBody>
          <a:bodyPr/>
          <a:lstStyle/>
          <a:p>
            <a:endParaRPr lang="en-IN"/>
          </a:p>
        </p:txBody>
      </p:sp>
      <p:sp>
        <p:nvSpPr>
          <p:cNvPr id="20" name="Shape 18"/>
          <p:cNvSpPr/>
          <p:nvPr/>
        </p:nvSpPr>
        <p:spPr>
          <a:xfrm>
            <a:off x="8275320" y="2194560"/>
            <a:ext cx="2468880" cy="2468880"/>
          </a:xfrm>
          <a:prstGeom prst="ellipse">
            <a:avLst/>
          </a:prstGeom>
          <a:solidFill>
            <a:srgbClr val="14294D"/>
          </a:solidFill>
          <a:ln w="12700">
            <a:solidFill>
              <a:srgbClr val="2C5C8A"/>
            </a:solidFill>
            <a:prstDash val="solid"/>
          </a:ln>
        </p:spPr>
        <p:txBody>
          <a:bodyPr/>
          <a:lstStyle/>
          <a:p>
            <a:endParaRPr lang="en-IN"/>
          </a:p>
        </p:txBody>
      </p:sp>
      <p:sp>
        <p:nvSpPr>
          <p:cNvPr id="21" name="Shape 19"/>
          <p:cNvSpPr/>
          <p:nvPr/>
        </p:nvSpPr>
        <p:spPr>
          <a:xfrm>
            <a:off x="8641080" y="2560320"/>
            <a:ext cx="1737360" cy="1737360"/>
          </a:xfrm>
          <a:prstGeom prst="ellipse">
            <a:avLst/>
          </a:prstGeom>
          <a:solidFill>
            <a:srgbClr val="1AA7BD"/>
          </a:solidFill>
          <a:ln w="12700">
            <a:solidFill>
              <a:srgbClr val="1AA7BD"/>
            </a:solidFill>
            <a:prstDash val="solid"/>
          </a:ln>
        </p:spPr>
        <p:txBody>
          <a:bodyPr/>
          <a:lstStyle/>
          <a:p>
            <a:endParaRPr lang="en-IN"/>
          </a:p>
        </p:txBody>
      </p:sp>
      <p:pic>
        <p:nvPicPr>
          <p:cNvPr id="22" name="Image 0" descr="preencoded.png"/>
          <p:cNvPicPr>
            <a:picLocks noChangeAspect="1"/>
          </p:cNvPicPr>
          <p:nvPr/>
        </p:nvPicPr>
        <p:blipFill>
          <a:blip r:embed="rId3"/>
          <a:stretch>
            <a:fillRect/>
          </a:stretch>
        </p:blipFill>
        <p:spPr>
          <a:xfrm>
            <a:off x="9070848" y="2990088"/>
            <a:ext cx="877824" cy="877824"/>
          </a:xfrm>
          <a:prstGeom prst="rect">
            <a:avLst/>
          </a:prstGeom>
        </p:spPr>
      </p:pic>
      <p:sp>
        <p:nvSpPr>
          <p:cNvPr id="23" name="Text 20"/>
          <p:cNvSpPr txBox="1"/>
          <p:nvPr/>
        </p:nvSpPr>
        <p:spPr>
          <a:xfrm>
            <a:off x="640080" y="914400"/>
            <a:ext cx="6400800" cy="320040"/>
          </a:xfrm>
          <a:prstGeom prst="rect">
            <a:avLst/>
          </a:prstGeom>
          <a:noFill/>
          <a:ln/>
        </p:spPr>
        <p:txBody>
          <a:bodyPr wrap="square" lIns="0" tIns="0" rIns="0" bIns="0" rtlCol="0" anchor="t"/>
          <a:lstStyle/>
          <a:p>
            <a:pPr marL="0" indent="0">
              <a:buNone/>
            </a:pPr>
            <a:r>
              <a:rPr lang="en-US" sz="1300" b="1" kern="0" spc="400" dirty="0">
                <a:solidFill>
                  <a:srgbClr val="5EE0F0"/>
                </a:solidFill>
                <a:latin typeface="Calibri" pitchFamily="34" charset="0"/>
                <a:ea typeface="Calibri" pitchFamily="34" charset="-122"/>
                <a:cs typeface="Calibri" pitchFamily="34" charset="-120"/>
              </a:rPr>
              <a:t>DISSERTATION PRESENTATION</a:t>
            </a:r>
            <a:endParaRPr lang="en-US" sz="1300" dirty="0"/>
          </a:p>
        </p:txBody>
      </p:sp>
      <p:sp>
        <p:nvSpPr>
          <p:cNvPr id="24" name="Text 21"/>
          <p:cNvSpPr txBox="1"/>
          <p:nvPr/>
        </p:nvSpPr>
        <p:spPr>
          <a:xfrm>
            <a:off x="640080" y="1371600"/>
            <a:ext cx="6675120" cy="2286000"/>
          </a:xfrm>
          <a:prstGeom prst="rect">
            <a:avLst/>
          </a:prstGeom>
          <a:noFill/>
          <a:ln/>
        </p:spPr>
        <p:txBody>
          <a:bodyPr wrap="square" lIns="0" tIns="0" rIns="0" bIns="0" rtlCol="0" anchor="t"/>
          <a:lstStyle/>
          <a:p>
            <a:pPr marL="0" indent="0">
              <a:buNone/>
            </a:pPr>
            <a:r>
              <a:rPr lang="en-US" sz="4200" b="1" dirty="0">
                <a:solidFill>
                  <a:srgbClr val="FFFFFF"/>
                </a:solidFill>
                <a:latin typeface="Cambria" pitchFamily="34" charset="0"/>
                <a:ea typeface="Cambria" pitchFamily="34" charset="-122"/>
                <a:cs typeface="Cambria" pitchFamily="34" charset="-120"/>
              </a:rPr>
              <a:t>Network Intrusion Detection System Using Deep Learning</a:t>
            </a:r>
            <a:endParaRPr lang="en-US" sz="4200" dirty="0"/>
          </a:p>
        </p:txBody>
      </p:sp>
      <p:sp>
        <p:nvSpPr>
          <p:cNvPr id="25" name="Text 22"/>
          <p:cNvSpPr txBox="1"/>
          <p:nvPr/>
        </p:nvSpPr>
        <p:spPr>
          <a:xfrm>
            <a:off x="640080" y="3840480"/>
            <a:ext cx="6217920" cy="822960"/>
          </a:xfrm>
          <a:prstGeom prst="rect">
            <a:avLst/>
          </a:prstGeom>
          <a:noFill/>
          <a:ln/>
        </p:spPr>
        <p:txBody>
          <a:bodyPr wrap="square" lIns="0" tIns="0" rIns="0" bIns="0" rtlCol="0" anchor="t"/>
          <a:lstStyle/>
          <a:p>
            <a:pPr marL="0" indent="0">
              <a:buNone/>
            </a:pPr>
            <a:r>
              <a:rPr lang="en-US" sz="1800" dirty="0">
                <a:solidFill>
                  <a:srgbClr val="BFD3EA"/>
                </a:solidFill>
                <a:latin typeface="Calibri" pitchFamily="34" charset="0"/>
                <a:ea typeface="Calibri" pitchFamily="34" charset="-122"/>
                <a:cs typeface="Calibri" pitchFamily="34" charset="-120"/>
              </a:rPr>
              <a:t>A comparative study of ANN and LSTM models for detecting malicious network traffic</a:t>
            </a:r>
            <a:endParaRPr lang="en-US" sz="1800" dirty="0"/>
          </a:p>
        </p:txBody>
      </p:sp>
      <p:sp>
        <p:nvSpPr>
          <p:cNvPr id="26" name="Text 23"/>
          <p:cNvSpPr txBox="1"/>
          <p:nvPr/>
        </p:nvSpPr>
        <p:spPr>
          <a:xfrm>
            <a:off x="640080" y="5074920"/>
            <a:ext cx="6400800" cy="365760"/>
          </a:xfrm>
          <a:prstGeom prst="rect">
            <a:avLst/>
          </a:prstGeom>
          <a:noFill/>
          <a:ln/>
        </p:spPr>
        <p:txBody>
          <a:bodyPr wrap="square" lIns="0" tIns="0" rIns="0" bIns="0" rtlCol="0" anchor="t"/>
          <a:lstStyle/>
          <a:p>
            <a:pPr marL="0" indent="0">
              <a:buNone/>
            </a:pPr>
            <a:r>
              <a:rPr lang="en-US" sz="2000" b="1" dirty="0">
                <a:solidFill>
                  <a:srgbClr val="FFFFFF"/>
                </a:solidFill>
                <a:latin typeface="Calibri" pitchFamily="34" charset="0"/>
                <a:ea typeface="Calibri" pitchFamily="34" charset="-122"/>
                <a:cs typeface="Calibri" pitchFamily="34" charset="-120"/>
              </a:rPr>
              <a:t>Likhitha Pyneni</a:t>
            </a:r>
            <a:endParaRPr lang="en-US" sz="2000" dirty="0"/>
          </a:p>
        </p:txBody>
      </p:sp>
      <p:sp>
        <p:nvSpPr>
          <p:cNvPr id="27" name="Text 24"/>
          <p:cNvSpPr txBox="1"/>
          <p:nvPr/>
        </p:nvSpPr>
        <p:spPr>
          <a:xfrm>
            <a:off x="640080" y="5486400"/>
            <a:ext cx="6400800" cy="320040"/>
          </a:xfrm>
          <a:prstGeom prst="rect">
            <a:avLst/>
          </a:prstGeom>
          <a:noFill/>
          <a:ln/>
        </p:spPr>
        <p:txBody>
          <a:bodyPr wrap="square" lIns="0" tIns="0" rIns="0" bIns="0" rtlCol="0" anchor="t"/>
          <a:lstStyle/>
          <a:p>
            <a:pPr marL="0" indent="0">
              <a:buNone/>
            </a:pPr>
            <a:r>
              <a:rPr lang="en-US" sz="1400" dirty="0">
                <a:solidFill>
                  <a:srgbClr val="BFD3EA"/>
                </a:solidFill>
                <a:latin typeface="Calibri" pitchFamily="34" charset="0"/>
                <a:ea typeface="Calibri" pitchFamily="34" charset="-122"/>
                <a:cs typeface="Calibri" pitchFamily="34" charset="-120"/>
              </a:rPr>
              <a:t>Student ID 2509981   |   Supervisor: Amit Naik</a:t>
            </a:r>
            <a:endParaRPr lang="en-US" sz="1400" dirty="0"/>
          </a:p>
        </p:txBody>
      </p:sp>
      <p:sp>
        <p:nvSpPr>
          <p:cNvPr id="28" name="Text 25"/>
          <p:cNvSpPr txBox="1"/>
          <p:nvPr/>
        </p:nvSpPr>
        <p:spPr>
          <a:xfrm>
            <a:off x="640080" y="5852160"/>
            <a:ext cx="6400800" cy="274320"/>
          </a:xfrm>
          <a:prstGeom prst="rect">
            <a:avLst/>
          </a:prstGeom>
          <a:noFill/>
          <a:ln/>
        </p:spPr>
        <p:txBody>
          <a:bodyPr wrap="square" lIns="0" tIns="0" rIns="0" bIns="0" rtlCol="0" anchor="t"/>
          <a:lstStyle/>
          <a:p>
            <a:pPr marL="0" indent="0">
              <a:buNone/>
            </a:pPr>
            <a:r>
              <a:rPr lang="en-US" sz="1300" dirty="0">
                <a:solidFill>
                  <a:srgbClr val="8FA3BF"/>
                </a:solidFill>
                <a:latin typeface="Calibri" pitchFamily="34" charset="0"/>
                <a:ea typeface="Calibri" pitchFamily="34" charset="-122"/>
                <a:cs typeface="Calibri" pitchFamily="34" charset="-120"/>
              </a:rPr>
              <a:t>University of Wales Trinity Saint David</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438912"/>
            <a:ext cx="8229600" cy="274320"/>
          </a:xfrm>
          <a:prstGeom prst="rect">
            <a:avLst/>
          </a:prstGeom>
          <a:noFill/>
          <a:ln/>
        </p:spPr>
        <p:txBody>
          <a:bodyPr wrap="square" lIns="0" tIns="0" rIns="0" bIns="0" rtlCol="0" anchor="t"/>
          <a:lstStyle/>
          <a:p>
            <a:pPr marL="0" indent="0">
              <a:buNone/>
            </a:pPr>
            <a:r>
              <a:rPr lang="en-US" sz="1200" b="1" kern="0" spc="300" dirty="0">
                <a:solidFill>
                  <a:srgbClr val="0E8F9C"/>
                </a:solidFill>
                <a:latin typeface="Calibri" pitchFamily="34" charset="0"/>
                <a:ea typeface="Calibri" pitchFamily="34" charset="-122"/>
                <a:cs typeface="Calibri" pitchFamily="34" charset="-120"/>
              </a:rPr>
              <a:t>BACKGROUND</a:t>
            </a:r>
            <a:endParaRPr lang="en-US" sz="1200" dirty="0"/>
          </a:p>
        </p:txBody>
      </p:sp>
      <p:sp>
        <p:nvSpPr>
          <p:cNvPr id="3" name="Text 1"/>
          <p:cNvSpPr txBox="1"/>
          <p:nvPr/>
        </p:nvSpPr>
        <p:spPr>
          <a:xfrm>
            <a:off x="548640" y="731520"/>
            <a:ext cx="11094415" cy="731520"/>
          </a:xfrm>
          <a:prstGeom prst="rect">
            <a:avLst/>
          </a:prstGeom>
          <a:noFill/>
          <a:ln/>
        </p:spPr>
        <p:txBody>
          <a:bodyPr wrap="square" lIns="0" tIns="0" rIns="0" bIns="0" rtlCol="0" anchor="ctr"/>
          <a:lstStyle/>
          <a:p>
            <a:pPr marL="0" indent="0">
              <a:buNone/>
            </a:pPr>
            <a:r>
              <a:rPr lang="en-US" sz="3400" b="1" dirty="0">
                <a:solidFill>
                  <a:srgbClr val="0B1B33"/>
                </a:solidFill>
                <a:latin typeface="Cambria" pitchFamily="34" charset="0"/>
                <a:ea typeface="Cambria" pitchFamily="34" charset="-122"/>
                <a:cs typeface="Cambria" pitchFamily="34" charset="-120"/>
              </a:rPr>
              <a:t>Networks face constant, evolving attacks</a:t>
            </a:r>
            <a:endParaRPr lang="en-US" sz="3400" dirty="0"/>
          </a:p>
        </p:txBody>
      </p:sp>
      <p:sp>
        <p:nvSpPr>
          <p:cNvPr id="4" name="Text 2"/>
          <p:cNvSpPr txBox="1"/>
          <p:nvPr/>
        </p:nvSpPr>
        <p:spPr>
          <a:xfrm>
            <a:off x="548640" y="6446520"/>
            <a:ext cx="7315200" cy="228600"/>
          </a:xfrm>
          <a:prstGeom prst="rect">
            <a:avLst/>
          </a:prstGeom>
          <a:noFill/>
          <a:ln/>
        </p:spPr>
        <p:txBody>
          <a:bodyPr wrap="square" lIns="0" tIns="0" rIns="0" bIns="0" rtlCol="0" anchor="t"/>
          <a:lstStyle/>
          <a:p>
            <a:pPr marL="0" indent="0">
              <a:buNone/>
            </a:pPr>
            <a:r>
              <a:rPr lang="en-US" sz="1000" dirty="0">
                <a:solidFill>
                  <a:srgbClr val="8593A8"/>
                </a:solidFill>
                <a:latin typeface="Calibri" pitchFamily="34" charset="0"/>
                <a:ea typeface="Calibri" pitchFamily="34" charset="-122"/>
                <a:cs typeface="Calibri" pitchFamily="34" charset="-120"/>
              </a:rPr>
              <a:t>Network Intrusion Detection Using Deep Learning  |  Likhitha Pyneni</a:t>
            </a:r>
            <a:endParaRPr lang="en-US" sz="1000" dirty="0"/>
          </a:p>
        </p:txBody>
      </p:sp>
      <p:sp>
        <p:nvSpPr>
          <p:cNvPr id="5" name="Text 3"/>
          <p:cNvSpPr txBox="1"/>
          <p:nvPr/>
        </p:nvSpPr>
        <p:spPr>
          <a:xfrm>
            <a:off x="10728655" y="6446520"/>
            <a:ext cx="914400" cy="228600"/>
          </a:xfrm>
          <a:prstGeom prst="rect">
            <a:avLst/>
          </a:prstGeom>
          <a:noFill/>
          <a:ln/>
        </p:spPr>
        <p:txBody>
          <a:bodyPr wrap="square" lIns="0" tIns="0" rIns="0" bIns="0" rtlCol="0" anchor="t"/>
          <a:lstStyle/>
          <a:p>
            <a:pPr marL="0" indent="0" algn="r">
              <a:buNone/>
            </a:pPr>
            <a:r>
              <a:rPr lang="en-US" sz="1000" dirty="0">
                <a:solidFill>
                  <a:srgbClr val="8593A8"/>
                </a:solidFill>
                <a:latin typeface="Calibri" pitchFamily="34" charset="0"/>
                <a:ea typeface="Calibri" pitchFamily="34" charset="-122"/>
                <a:cs typeface="Calibri" pitchFamily="34" charset="-120"/>
              </a:rPr>
              <a:t>2</a:t>
            </a:r>
            <a:endParaRPr lang="en-US" sz="1000" dirty="0"/>
          </a:p>
        </p:txBody>
      </p:sp>
      <p:sp>
        <p:nvSpPr>
          <p:cNvPr id="6" name="Shape 4"/>
          <p:cNvSpPr/>
          <p:nvPr/>
        </p:nvSpPr>
        <p:spPr>
          <a:xfrm>
            <a:off x="548640" y="1874520"/>
            <a:ext cx="777240" cy="777240"/>
          </a:xfrm>
          <a:prstGeom prst="ellipse">
            <a:avLst/>
          </a:prstGeom>
          <a:solidFill>
            <a:srgbClr val="0E8F9C"/>
          </a:solidFill>
          <a:ln w="12700">
            <a:solidFill>
              <a:srgbClr val="0E8F9C"/>
            </a:solidFill>
            <a:prstDash val="solid"/>
          </a:ln>
        </p:spPr>
        <p:txBody>
          <a:bodyPr/>
          <a:lstStyle/>
          <a:p>
            <a:endParaRPr lang="en-IN"/>
          </a:p>
        </p:txBody>
      </p:sp>
      <p:pic>
        <p:nvPicPr>
          <p:cNvPr id="7" name="Image 0" descr="preencoded.png"/>
          <p:cNvPicPr>
            <a:picLocks noChangeAspect="1"/>
          </p:cNvPicPr>
          <p:nvPr/>
        </p:nvPicPr>
        <p:blipFill>
          <a:blip r:embed="rId3"/>
          <a:stretch>
            <a:fillRect/>
          </a:stretch>
        </p:blipFill>
        <p:spPr>
          <a:xfrm>
            <a:off x="719633" y="2045513"/>
            <a:ext cx="435254" cy="435254"/>
          </a:xfrm>
          <a:prstGeom prst="rect">
            <a:avLst/>
          </a:prstGeom>
        </p:spPr>
      </p:pic>
      <p:sp>
        <p:nvSpPr>
          <p:cNvPr id="8" name="Text 5"/>
          <p:cNvSpPr txBox="1"/>
          <p:nvPr/>
        </p:nvSpPr>
        <p:spPr>
          <a:xfrm>
            <a:off x="1600200" y="1801368"/>
            <a:ext cx="5486400" cy="365760"/>
          </a:xfrm>
          <a:prstGeom prst="rect">
            <a:avLst/>
          </a:prstGeom>
          <a:noFill/>
          <a:ln/>
        </p:spPr>
        <p:txBody>
          <a:bodyPr wrap="square" lIns="0" tIns="0" rIns="0" bIns="0" rtlCol="0" anchor="t"/>
          <a:lstStyle/>
          <a:p>
            <a:pPr marL="0" indent="0">
              <a:buNone/>
            </a:pPr>
            <a:r>
              <a:rPr lang="en-US" sz="1900" b="1" dirty="0">
                <a:solidFill>
                  <a:srgbClr val="0B1B33"/>
                </a:solidFill>
                <a:latin typeface="Calibri" pitchFamily="34" charset="0"/>
                <a:ea typeface="Calibri" pitchFamily="34" charset="-122"/>
                <a:cs typeface="Calibri" pitchFamily="34" charset="-120"/>
              </a:rPr>
              <a:t>A growing attack surface</a:t>
            </a:r>
            <a:endParaRPr lang="en-US" sz="1900" dirty="0"/>
          </a:p>
        </p:txBody>
      </p:sp>
      <p:sp>
        <p:nvSpPr>
          <p:cNvPr id="9" name="Text 6"/>
          <p:cNvSpPr txBox="1"/>
          <p:nvPr/>
        </p:nvSpPr>
        <p:spPr>
          <a:xfrm>
            <a:off x="1600200" y="2194560"/>
            <a:ext cx="5486400" cy="822960"/>
          </a:xfrm>
          <a:prstGeom prst="rect">
            <a:avLst/>
          </a:prstGeom>
          <a:noFill/>
          <a:ln/>
        </p:spPr>
        <p:txBody>
          <a:bodyPr wrap="square" lIns="0" tIns="0" rIns="0" bIns="0" rtlCol="0" anchor="t"/>
          <a:lstStyle/>
          <a:p>
            <a:pPr marL="0" indent="0">
              <a:buNone/>
            </a:pPr>
            <a:r>
              <a:rPr lang="en-US" sz="1450" dirty="0">
                <a:solidFill>
                  <a:srgbClr val="5B6B82"/>
                </a:solidFill>
                <a:latin typeface="Calibri" pitchFamily="34" charset="0"/>
                <a:ea typeface="Calibri" pitchFamily="34" charset="-122"/>
                <a:cs typeface="Calibri" pitchFamily="34" charset="-120"/>
              </a:rPr>
              <a:t>Cloud, IoT, 5G and remote working expand networks, while attackers use ransomware, DDoS, botnets and zero-day exploits.</a:t>
            </a:r>
            <a:endParaRPr lang="en-US" sz="1450" dirty="0"/>
          </a:p>
        </p:txBody>
      </p:sp>
      <p:sp>
        <p:nvSpPr>
          <p:cNvPr id="10" name="Shape 7"/>
          <p:cNvSpPr/>
          <p:nvPr/>
        </p:nvSpPr>
        <p:spPr>
          <a:xfrm>
            <a:off x="548640" y="3337560"/>
            <a:ext cx="777240" cy="777240"/>
          </a:xfrm>
          <a:prstGeom prst="ellipse">
            <a:avLst/>
          </a:prstGeom>
          <a:solidFill>
            <a:srgbClr val="0E8F9C"/>
          </a:solidFill>
          <a:ln w="12700">
            <a:solidFill>
              <a:srgbClr val="0E8F9C"/>
            </a:solidFill>
            <a:prstDash val="solid"/>
          </a:ln>
        </p:spPr>
        <p:txBody>
          <a:bodyPr/>
          <a:lstStyle/>
          <a:p>
            <a:endParaRPr lang="en-IN"/>
          </a:p>
        </p:txBody>
      </p:sp>
      <p:pic>
        <p:nvPicPr>
          <p:cNvPr id="11" name="Image 1" descr="preencoded.png"/>
          <p:cNvPicPr>
            <a:picLocks noChangeAspect="1"/>
          </p:cNvPicPr>
          <p:nvPr/>
        </p:nvPicPr>
        <p:blipFill>
          <a:blip r:embed="rId4"/>
          <a:stretch>
            <a:fillRect/>
          </a:stretch>
        </p:blipFill>
        <p:spPr>
          <a:xfrm>
            <a:off x="719633" y="3508553"/>
            <a:ext cx="435254" cy="435254"/>
          </a:xfrm>
          <a:prstGeom prst="rect">
            <a:avLst/>
          </a:prstGeom>
        </p:spPr>
      </p:pic>
      <p:sp>
        <p:nvSpPr>
          <p:cNvPr id="12" name="Text 8"/>
          <p:cNvSpPr txBox="1"/>
          <p:nvPr/>
        </p:nvSpPr>
        <p:spPr>
          <a:xfrm>
            <a:off x="1600200" y="3264408"/>
            <a:ext cx="5486400" cy="365760"/>
          </a:xfrm>
          <a:prstGeom prst="rect">
            <a:avLst/>
          </a:prstGeom>
          <a:noFill/>
          <a:ln/>
        </p:spPr>
        <p:txBody>
          <a:bodyPr wrap="square" lIns="0" tIns="0" rIns="0" bIns="0" rtlCol="0" anchor="t"/>
          <a:lstStyle/>
          <a:p>
            <a:pPr marL="0" indent="0">
              <a:buNone/>
            </a:pPr>
            <a:r>
              <a:rPr lang="en-US" sz="1900" b="1" dirty="0">
                <a:solidFill>
                  <a:srgbClr val="0B1B33"/>
                </a:solidFill>
                <a:latin typeface="Calibri" pitchFamily="34" charset="0"/>
                <a:ea typeface="Calibri" pitchFamily="34" charset="-122"/>
                <a:cs typeface="Calibri" pitchFamily="34" charset="-120"/>
              </a:rPr>
              <a:t>Signature-based detection</a:t>
            </a:r>
            <a:endParaRPr lang="en-US" sz="1900" dirty="0"/>
          </a:p>
        </p:txBody>
      </p:sp>
      <p:sp>
        <p:nvSpPr>
          <p:cNvPr id="13" name="Text 9"/>
          <p:cNvSpPr txBox="1"/>
          <p:nvPr/>
        </p:nvSpPr>
        <p:spPr>
          <a:xfrm>
            <a:off x="1600200" y="3657600"/>
            <a:ext cx="5486400" cy="822960"/>
          </a:xfrm>
          <a:prstGeom prst="rect">
            <a:avLst/>
          </a:prstGeom>
          <a:noFill/>
          <a:ln/>
        </p:spPr>
        <p:txBody>
          <a:bodyPr wrap="square" lIns="0" tIns="0" rIns="0" bIns="0" rtlCol="0" anchor="t"/>
          <a:lstStyle/>
          <a:p>
            <a:pPr marL="0" indent="0">
              <a:buNone/>
            </a:pPr>
            <a:r>
              <a:rPr lang="en-US" sz="1450" dirty="0">
                <a:solidFill>
                  <a:srgbClr val="5B6B82"/>
                </a:solidFill>
                <a:latin typeface="Calibri" pitchFamily="34" charset="0"/>
                <a:ea typeface="Calibri" pitchFamily="34" charset="-122"/>
                <a:cs typeface="Calibri" pitchFamily="34" charset="-120"/>
              </a:rPr>
              <a:t>Fast and reliable on known attacks, but blind to zero-day and polymorphic threats without constant signature updates.</a:t>
            </a:r>
            <a:endParaRPr lang="en-US" sz="1450" dirty="0"/>
          </a:p>
        </p:txBody>
      </p:sp>
      <p:sp>
        <p:nvSpPr>
          <p:cNvPr id="14" name="Shape 10"/>
          <p:cNvSpPr/>
          <p:nvPr/>
        </p:nvSpPr>
        <p:spPr>
          <a:xfrm>
            <a:off x="548640" y="4800600"/>
            <a:ext cx="777240" cy="777240"/>
          </a:xfrm>
          <a:prstGeom prst="ellipse">
            <a:avLst/>
          </a:prstGeom>
          <a:solidFill>
            <a:srgbClr val="0E8F9C"/>
          </a:solidFill>
          <a:ln w="12700">
            <a:solidFill>
              <a:srgbClr val="0E8F9C"/>
            </a:solidFill>
            <a:prstDash val="solid"/>
          </a:ln>
        </p:spPr>
        <p:txBody>
          <a:bodyPr/>
          <a:lstStyle/>
          <a:p>
            <a:endParaRPr lang="en-IN"/>
          </a:p>
        </p:txBody>
      </p:sp>
      <p:pic>
        <p:nvPicPr>
          <p:cNvPr id="15" name="Image 2" descr="preencoded.png"/>
          <p:cNvPicPr>
            <a:picLocks noChangeAspect="1"/>
          </p:cNvPicPr>
          <p:nvPr/>
        </p:nvPicPr>
        <p:blipFill>
          <a:blip r:embed="rId5"/>
          <a:stretch>
            <a:fillRect/>
          </a:stretch>
        </p:blipFill>
        <p:spPr>
          <a:xfrm>
            <a:off x="719633" y="4971593"/>
            <a:ext cx="435254" cy="435254"/>
          </a:xfrm>
          <a:prstGeom prst="rect">
            <a:avLst/>
          </a:prstGeom>
        </p:spPr>
      </p:pic>
      <p:sp>
        <p:nvSpPr>
          <p:cNvPr id="16" name="Text 11"/>
          <p:cNvSpPr txBox="1"/>
          <p:nvPr/>
        </p:nvSpPr>
        <p:spPr>
          <a:xfrm>
            <a:off x="1600200" y="4727448"/>
            <a:ext cx="5486400" cy="365760"/>
          </a:xfrm>
          <a:prstGeom prst="rect">
            <a:avLst/>
          </a:prstGeom>
          <a:noFill/>
          <a:ln/>
        </p:spPr>
        <p:txBody>
          <a:bodyPr wrap="square" lIns="0" tIns="0" rIns="0" bIns="0" rtlCol="0" anchor="t"/>
          <a:lstStyle/>
          <a:p>
            <a:pPr marL="0" indent="0">
              <a:buNone/>
            </a:pPr>
            <a:r>
              <a:rPr lang="en-US" sz="1900" b="1" dirty="0">
                <a:solidFill>
                  <a:srgbClr val="0B1B33"/>
                </a:solidFill>
                <a:latin typeface="Calibri" pitchFamily="34" charset="0"/>
                <a:ea typeface="Calibri" pitchFamily="34" charset="-122"/>
                <a:cs typeface="Calibri" pitchFamily="34" charset="-120"/>
              </a:rPr>
              <a:t>Anomaly-based detection</a:t>
            </a:r>
            <a:endParaRPr lang="en-US" sz="1900" dirty="0"/>
          </a:p>
        </p:txBody>
      </p:sp>
      <p:sp>
        <p:nvSpPr>
          <p:cNvPr id="17" name="Text 12"/>
          <p:cNvSpPr txBox="1"/>
          <p:nvPr/>
        </p:nvSpPr>
        <p:spPr>
          <a:xfrm>
            <a:off x="1600200" y="5120640"/>
            <a:ext cx="5486400" cy="822960"/>
          </a:xfrm>
          <a:prstGeom prst="rect">
            <a:avLst/>
          </a:prstGeom>
          <a:noFill/>
          <a:ln/>
        </p:spPr>
        <p:txBody>
          <a:bodyPr wrap="square" lIns="0" tIns="0" rIns="0" bIns="0" rtlCol="0" anchor="t"/>
          <a:lstStyle/>
          <a:p>
            <a:pPr marL="0" indent="0">
              <a:buNone/>
            </a:pPr>
            <a:r>
              <a:rPr lang="en-US" sz="1450" dirty="0">
                <a:solidFill>
                  <a:srgbClr val="5B6B82"/>
                </a:solidFill>
                <a:latin typeface="Calibri" pitchFamily="34" charset="0"/>
                <a:ea typeface="Calibri" pitchFamily="34" charset="-122"/>
                <a:cs typeface="Calibri" pitchFamily="34" charset="-120"/>
              </a:rPr>
              <a:t>Can flag novel behaviour, but often produces many false positives that overload security analysts.</a:t>
            </a:r>
            <a:endParaRPr lang="en-US" sz="1450" dirty="0"/>
          </a:p>
        </p:txBody>
      </p:sp>
      <p:sp>
        <p:nvSpPr>
          <p:cNvPr id="18" name="Shape 13"/>
          <p:cNvSpPr/>
          <p:nvPr/>
        </p:nvSpPr>
        <p:spPr>
          <a:xfrm>
            <a:off x="7498080" y="1783080"/>
            <a:ext cx="4144975" cy="4206240"/>
          </a:xfrm>
          <a:prstGeom prst="roundRect">
            <a:avLst>
              <a:gd name="adj" fmla="val 2206"/>
            </a:avLst>
          </a:prstGeom>
          <a:solidFill>
            <a:srgbClr val="0B1B33"/>
          </a:solidFill>
          <a:ln w="12700">
            <a:solidFill>
              <a:srgbClr val="0B1B33"/>
            </a:solidFill>
            <a:prstDash val="solid"/>
          </a:ln>
          <a:effectLst>
            <a:outerShdw blurRad="101600" dist="25400" dir="5400000" algn="bl" rotWithShape="0">
              <a:srgbClr val="000000">
                <a:alpha val="12000"/>
              </a:srgbClr>
            </a:outerShdw>
          </a:effectLst>
        </p:spPr>
        <p:txBody>
          <a:bodyPr/>
          <a:lstStyle/>
          <a:p>
            <a:endParaRPr lang="en-IN"/>
          </a:p>
        </p:txBody>
      </p:sp>
      <p:sp>
        <p:nvSpPr>
          <p:cNvPr id="19" name="Shape 14"/>
          <p:cNvSpPr/>
          <p:nvPr/>
        </p:nvSpPr>
        <p:spPr>
          <a:xfrm>
            <a:off x="7818120" y="2103120"/>
            <a:ext cx="594360" cy="594360"/>
          </a:xfrm>
          <a:prstGeom prst="ellipse">
            <a:avLst/>
          </a:prstGeom>
          <a:solidFill>
            <a:srgbClr val="0E8F9C"/>
          </a:solidFill>
          <a:ln w="12700">
            <a:solidFill>
              <a:srgbClr val="0E8F9C"/>
            </a:solidFill>
            <a:prstDash val="solid"/>
          </a:ln>
        </p:spPr>
        <p:txBody>
          <a:bodyPr/>
          <a:lstStyle/>
          <a:p>
            <a:endParaRPr lang="en-IN"/>
          </a:p>
        </p:txBody>
      </p:sp>
      <p:pic>
        <p:nvPicPr>
          <p:cNvPr id="20" name="Image 3" descr="preencoded.png"/>
          <p:cNvPicPr>
            <a:picLocks noChangeAspect="1"/>
          </p:cNvPicPr>
          <p:nvPr/>
        </p:nvPicPr>
        <p:blipFill>
          <a:blip r:embed="rId6"/>
          <a:stretch>
            <a:fillRect/>
          </a:stretch>
        </p:blipFill>
        <p:spPr>
          <a:xfrm>
            <a:off x="7948879" y="2233879"/>
            <a:ext cx="332842" cy="332842"/>
          </a:xfrm>
          <a:prstGeom prst="rect">
            <a:avLst/>
          </a:prstGeom>
        </p:spPr>
      </p:pic>
      <p:sp>
        <p:nvSpPr>
          <p:cNvPr id="21" name="Text 15"/>
          <p:cNvSpPr txBox="1"/>
          <p:nvPr/>
        </p:nvSpPr>
        <p:spPr>
          <a:xfrm>
            <a:off x="8549640" y="2103120"/>
            <a:ext cx="2926080" cy="594360"/>
          </a:xfrm>
          <a:prstGeom prst="rect">
            <a:avLst/>
          </a:prstGeom>
          <a:noFill/>
          <a:ln/>
        </p:spPr>
        <p:txBody>
          <a:bodyPr wrap="square" lIns="0" tIns="0" rIns="0" bIns="0" rtlCol="0" anchor="ctr"/>
          <a:lstStyle/>
          <a:p>
            <a:pPr marL="0" indent="0">
              <a:buNone/>
            </a:pPr>
            <a:r>
              <a:rPr lang="en-US" sz="2100" b="1" dirty="0">
                <a:solidFill>
                  <a:srgbClr val="FFFFFF"/>
                </a:solidFill>
                <a:latin typeface="Cambria" pitchFamily="34" charset="0"/>
                <a:ea typeface="Cambria" pitchFamily="34" charset="-122"/>
                <a:cs typeface="Cambria" pitchFamily="34" charset="-120"/>
              </a:rPr>
              <a:t>Why deep learning?</a:t>
            </a:r>
            <a:endParaRPr lang="en-US" sz="2100" dirty="0"/>
          </a:p>
        </p:txBody>
      </p:sp>
      <p:sp>
        <p:nvSpPr>
          <p:cNvPr id="22" name="Text 16"/>
          <p:cNvSpPr txBox="1"/>
          <p:nvPr/>
        </p:nvSpPr>
        <p:spPr>
          <a:xfrm>
            <a:off x="7818120" y="2971800"/>
            <a:ext cx="3520440" cy="1737360"/>
          </a:xfrm>
          <a:prstGeom prst="rect">
            <a:avLst/>
          </a:prstGeom>
          <a:noFill/>
          <a:ln/>
        </p:spPr>
        <p:txBody>
          <a:bodyPr wrap="square" lIns="0" tIns="0" rIns="0" bIns="0" rtlCol="0" anchor="t"/>
          <a:lstStyle/>
          <a:p>
            <a:pPr marL="203200" indent="-203200">
              <a:spcAft>
                <a:spcPts val="800"/>
              </a:spcAft>
              <a:buSzPct val="100000"/>
              <a:buChar char="•"/>
            </a:pPr>
            <a:r>
              <a:rPr lang="en-US" sz="1500" dirty="0">
                <a:solidFill>
                  <a:srgbClr val="FFFFFF"/>
                </a:solidFill>
                <a:latin typeface="Calibri" pitchFamily="34" charset="0"/>
                <a:ea typeface="Calibri" pitchFamily="34" charset="-122"/>
                <a:cs typeface="Calibri" pitchFamily="34" charset="-120"/>
              </a:rPr>
              <a:t>Learns complex traffic patterns automatically</a:t>
            </a:r>
            <a:endParaRPr lang="en-US" sz="1500" dirty="0"/>
          </a:p>
          <a:p>
            <a:pPr marL="203200" indent="-203200">
              <a:spcAft>
                <a:spcPts val="800"/>
              </a:spcAft>
              <a:buSzPct val="100000"/>
              <a:buChar char="•"/>
            </a:pPr>
            <a:r>
              <a:rPr lang="en-US" sz="1500" dirty="0">
                <a:solidFill>
                  <a:srgbClr val="FFFFFF"/>
                </a:solidFill>
                <a:latin typeface="Calibri" pitchFamily="34" charset="0"/>
                <a:ea typeface="Calibri" pitchFamily="34" charset="-122"/>
                <a:cs typeface="Calibri" pitchFamily="34" charset="-120"/>
              </a:rPr>
              <a:t>Removes the need for hand-crafted features</a:t>
            </a:r>
            <a:endParaRPr lang="en-US" sz="1500" dirty="0"/>
          </a:p>
          <a:p>
            <a:pPr marL="203200" indent="-203200">
              <a:spcAft>
                <a:spcPts val="800"/>
              </a:spcAft>
              <a:buSzPct val="100000"/>
              <a:buChar char="•"/>
            </a:pPr>
            <a:r>
              <a:rPr lang="en-US" sz="1500" dirty="0">
                <a:solidFill>
                  <a:srgbClr val="FFFFFF"/>
                </a:solidFill>
                <a:latin typeface="Calibri" pitchFamily="34" charset="0"/>
                <a:ea typeface="Calibri" pitchFamily="34" charset="-122"/>
                <a:cs typeface="Calibri" pitchFamily="34" charset="-120"/>
              </a:rPr>
              <a:t>ANN, LSTM, GRU and autoencoders show strong results</a:t>
            </a:r>
            <a:endParaRPr lang="en-US" sz="1500" dirty="0"/>
          </a:p>
        </p:txBody>
      </p:sp>
      <p:sp>
        <p:nvSpPr>
          <p:cNvPr id="23" name="Text 17"/>
          <p:cNvSpPr txBox="1"/>
          <p:nvPr/>
        </p:nvSpPr>
        <p:spPr>
          <a:xfrm>
            <a:off x="7818120" y="4754880"/>
            <a:ext cx="3520440" cy="274320"/>
          </a:xfrm>
          <a:prstGeom prst="rect">
            <a:avLst/>
          </a:prstGeom>
          <a:noFill/>
          <a:ln/>
        </p:spPr>
        <p:txBody>
          <a:bodyPr wrap="square" lIns="0" tIns="0" rIns="0" bIns="0" rtlCol="0" anchor="t"/>
          <a:lstStyle/>
          <a:p>
            <a:pPr marL="0" indent="0">
              <a:buNone/>
            </a:pPr>
            <a:r>
              <a:rPr lang="en-US" sz="1300" b="1" dirty="0">
                <a:solidFill>
                  <a:srgbClr val="5EE0F0"/>
                </a:solidFill>
                <a:latin typeface="Calibri" pitchFamily="34" charset="0"/>
                <a:ea typeface="Calibri" pitchFamily="34" charset="-122"/>
                <a:cs typeface="Calibri" pitchFamily="34" charset="-120"/>
              </a:rPr>
              <a:t>Open challenges</a:t>
            </a:r>
            <a:endParaRPr lang="en-US" sz="1300" dirty="0"/>
          </a:p>
        </p:txBody>
      </p:sp>
      <p:sp>
        <p:nvSpPr>
          <p:cNvPr id="24" name="Text 18"/>
          <p:cNvSpPr txBox="1"/>
          <p:nvPr/>
        </p:nvSpPr>
        <p:spPr>
          <a:xfrm>
            <a:off x="7818120" y="5074920"/>
            <a:ext cx="3520440" cy="777240"/>
          </a:xfrm>
          <a:prstGeom prst="rect">
            <a:avLst/>
          </a:prstGeom>
          <a:noFill/>
          <a:ln/>
        </p:spPr>
        <p:txBody>
          <a:bodyPr wrap="square" lIns="0" tIns="0" rIns="0" bIns="0" rtlCol="0" anchor="t"/>
          <a:lstStyle/>
          <a:p>
            <a:pPr marL="0" indent="0">
              <a:buNone/>
            </a:pPr>
            <a:r>
              <a:rPr lang="en-US" sz="1350" dirty="0">
                <a:solidFill>
                  <a:srgbClr val="BFD3EA"/>
                </a:solidFill>
                <a:latin typeface="Calibri" pitchFamily="34" charset="0"/>
                <a:ea typeface="Calibri" pitchFamily="34" charset="-122"/>
                <a:cs typeface="Calibri" pitchFamily="34" charset="-120"/>
              </a:rPr>
              <a:t>Class imbalance, overfitting, computational cost and generalisation to new networks.</a:t>
            </a:r>
            <a:endParaRPr lang="en-US" sz="13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438912"/>
            <a:ext cx="8229600" cy="274320"/>
          </a:xfrm>
          <a:prstGeom prst="rect">
            <a:avLst/>
          </a:prstGeom>
          <a:noFill/>
          <a:ln/>
        </p:spPr>
        <p:txBody>
          <a:bodyPr wrap="square" lIns="0" tIns="0" rIns="0" bIns="0" rtlCol="0" anchor="t"/>
          <a:lstStyle/>
          <a:p>
            <a:pPr marL="0" indent="0">
              <a:buNone/>
            </a:pPr>
            <a:r>
              <a:rPr lang="en-US" sz="1200" b="1" kern="0" spc="300" dirty="0">
                <a:solidFill>
                  <a:srgbClr val="0E8F9C"/>
                </a:solidFill>
                <a:latin typeface="Calibri" pitchFamily="34" charset="0"/>
                <a:ea typeface="Calibri" pitchFamily="34" charset="-122"/>
                <a:cs typeface="Calibri" pitchFamily="34" charset="-120"/>
              </a:rPr>
              <a:t>PROBLEM AND GAP</a:t>
            </a:r>
            <a:endParaRPr lang="en-US" sz="1200" dirty="0"/>
          </a:p>
        </p:txBody>
      </p:sp>
      <p:sp>
        <p:nvSpPr>
          <p:cNvPr id="3" name="Text 1"/>
          <p:cNvSpPr txBox="1"/>
          <p:nvPr/>
        </p:nvSpPr>
        <p:spPr>
          <a:xfrm>
            <a:off x="548640" y="731520"/>
            <a:ext cx="11094415" cy="731520"/>
          </a:xfrm>
          <a:prstGeom prst="rect">
            <a:avLst/>
          </a:prstGeom>
          <a:noFill/>
          <a:ln/>
        </p:spPr>
        <p:txBody>
          <a:bodyPr wrap="square" lIns="0" tIns="0" rIns="0" bIns="0" rtlCol="0" anchor="ctr"/>
          <a:lstStyle/>
          <a:p>
            <a:pPr marL="0" indent="0">
              <a:buNone/>
            </a:pPr>
            <a:r>
              <a:rPr lang="en-US" sz="3400" b="1" dirty="0">
                <a:solidFill>
                  <a:srgbClr val="0B1B33"/>
                </a:solidFill>
                <a:latin typeface="Cambria" pitchFamily="34" charset="0"/>
                <a:ea typeface="Cambria" pitchFamily="34" charset="-122"/>
                <a:cs typeface="Cambria" pitchFamily="34" charset="-120"/>
              </a:rPr>
              <a:t>High accuracy can hide missed attacks</a:t>
            </a:r>
            <a:endParaRPr lang="en-US" sz="3400" dirty="0"/>
          </a:p>
        </p:txBody>
      </p:sp>
      <p:sp>
        <p:nvSpPr>
          <p:cNvPr id="4" name="Text 2"/>
          <p:cNvSpPr txBox="1"/>
          <p:nvPr/>
        </p:nvSpPr>
        <p:spPr>
          <a:xfrm>
            <a:off x="548640" y="6446520"/>
            <a:ext cx="7315200" cy="228600"/>
          </a:xfrm>
          <a:prstGeom prst="rect">
            <a:avLst/>
          </a:prstGeom>
          <a:noFill/>
          <a:ln/>
        </p:spPr>
        <p:txBody>
          <a:bodyPr wrap="square" lIns="0" tIns="0" rIns="0" bIns="0" rtlCol="0" anchor="t"/>
          <a:lstStyle/>
          <a:p>
            <a:pPr marL="0" indent="0">
              <a:buNone/>
            </a:pPr>
            <a:r>
              <a:rPr lang="en-US" sz="1000" dirty="0">
                <a:solidFill>
                  <a:srgbClr val="8593A8"/>
                </a:solidFill>
                <a:latin typeface="Calibri" pitchFamily="34" charset="0"/>
                <a:ea typeface="Calibri" pitchFamily="34" charset="-122"/>
                <a:cs typeface="Calibri" pitchFamily="34" charset="-120"/>
              </a:rPr>
              <a:t>Network Intrusion Detection Using Deep Learning  |  Likhitha Pyneni</a:t>
            </a:r>
            <a:endParaRPr lang="en-US" sz="1000" dirty="0"/>
          </a:p>
        </p:txBody>
      </p:sp>
      <p:sp>
        <p:nvSpPr>
          <p:cNvPr id="5" name="Text 3"/>
          <p:cNvSpPr txBox="1"/>
          <p:nvPr/>
        </p:nvSpPr>
        <p:spPr>
          <a:xfrm>
            <a:off x="10728655" y="6446520"/>
            <a:ext cx="914400" cy="228600"/>
          </a:xfrm>
          <a:prstGeom prst="rect">
            <a:avLst/>
          </a:prstGeom>
          <a:noFill/>
          <a:ln/>
        </p:spPr>
        <p:txBody>
          <a:bodyPr wrap="square" lIns="0" tIns="0" rIns="0" bIns="0" rtlCol="0" anchor="t"/>
          <a:lstStyle/>
          <a:p>
            <a:pPr marL="0" indent="0" algn="r">
              <a:buNone/>
            </a:pPr>
            <a:r>
              <a:rPr lang="en-US" sz="1000" dirty="0">
                <a:solidFill>
                  <a:srgbClr val="8593A8"/>
                </a:solidFill>
                <a:latin typeface="Calibri" pitchFamily="34" charset="0"/>
                <a:ea typeface="Calibri" pitchFamily="34" charset="-122"/>
                <a:cs typeface="Calibri" pitchFamily="34" charset="-120"/>
              </a:rPr>
              <a:t>3</a:t>
            </a:r>
            <a:endParaRPr lang="en-US" sz="1000" dirty="0"/>
          </a:p>
        </p:txBody>
      </p:sp>
      <p:sp>
        <p:nvSpPr>
          <p:cNvPr id="6" name="Shape 4"/>
          <p:cNvSpPr/>
          <p:nvPr/>
        </p:nvSpPr>
        <p:spPr>
          <a:xfrm>
            <a:off x="548640" y="1783080"/>
            <a:ext cx="3514954" cy="4206240"/>
          </a:xfrm>
          <a:prstGeom prst="roundRect">
            <a:avLst>
              <a:gd name="adj" fmla="val 2601"/>
            </a:avLst>
          </a:prstGeom>
          <a:solidFill>
            <a:srgbClr val="F1F5FA"/>
          </a:solidFill>
          <a:ln w="12700">
            <a:solidFill>
              <a:srgbClr val="F1F5FA"/>
            </a:solidFill>
            <a:prstDash val="solid"/>
          </a:ln>
          <a:effectLst>
            <a:outerShdw blurRad="101600" dist="25400" dir="5400000" algn="bl" rotWithShape="0">
              <a:srgbClr val="000000">
                <a:alpha val="12000"/>
              </a:srgbClr>
            </a:outerShdw>
          </a:effectLst>
        </p:spPr>
        <p:txBody>
          <a:bodyPr/>
          <a:lstStyle/>
          <a:p>
            <a:endParaRPr lang="en-IN"/>
          </a:p>
        </p:txBody>
      </p:sp>
      <p:sp>
        <p:nvSpPr>
          <p:cNvPr id="7" name="Shape 5"/>
          <p:cNvSpPr/>
          <p:nvPr/>
        </p:nvSpPr>
        <p:spPr>
          <a:xfrm>
            <a:off x="868680" y="2103120"/>
            <a:ext cx="731520" cy="731520"/>
          </a:xfrm>
          <a:prstGeom prst="ellipse">
            <a:avLst/>
          </a:prstGeom>
          <a:solidFill>
            <a:srgbClr val="14294D"/>
          </a:solidFill>
          <a:ln w="12700">
            <a:solidFill>
              <a:srgbClr val="14294D"/>
            </a:solidFill>
            <a:prstDash val="solid"/>
          </a:ln>
        </p:spPr>
        <p:txBody>
          <a:bodyPr/>
          <a:lstStyle/>
          <a:p>
            <a:endParaRPr lang="en-IN"/>
          </a:p>
        </p:txBody>
      </p:sp>
      <p:pic>
        <p:nvPicPr>
          <p:cNvPr id="8" name="Image 0" descr="preencoded.png"/>
          <p:cNvPicPr>
            <a:picLocks noChangeAspect="1"/>
          </p:cNvPicPr>
          <p:nvPr/>
        </p:nvPicPr>
        <p:blipFill>
          <a:blip r:embed="rId3"/>
          <a:stretch>
            <a:fillRect/>
          </a:stretch>
        </p:blipFill>
        <p:spPr>
          <a:xfrm>
            <a:off x="1029614" y="2264054"/>
            <a:ext cx="409651" cy="409651"/>
          </a:xfrm>
          <a:prstGeom prst="rect">
            <a:avLst/>
          </a:prstGeom>
        </p:spPr>
      </p:pic>
      <p:sp>
        <p:nvSpPr>
          <p:cNvPr id="9" name="Text 6"/>
          <p:cNvSpPr txBox="1"/>
          <p:nvPr/>
        </p:nvSpPr>
        <p:spPr>
          <a:xfrm>
            <a:off x="868680" y="3017520"/>
            <a:ext cx="2874874" cy="457200"/>
          </a:xfrm>
          <a:prstGeom prst="rect">
            <a:avLst/>
          </a:prstGeom>
          <a:noFill/>
          <a:ln/>
        </p:spPr>
        <p:txBody>
          <a:bodyPr wrap="square" lIns="0" tIns="0" rIns="0" bIns="0" rtlCol="0" anchor="t"/>
          <a:lstStyle/>
          <a:p>
            <a:pPr marL="0" indent="0">
              <a:buNone/>
            </a:pPr>
            <a:r>
              <a:rPr lang="en-US" sz="2200" b="1" dirty="0">
                <a:solidFill>
                  <a:srgbClr val="0B1B33"/>
                </a:solidFill>
                <a:latin typeface="Cambria" pitchFamily="34" charset="0"/>
                <a:ea typeface="Cambria" pitchFamily="34" charset="-122"/>
                <a:cs typeface="Cambria" pitchFamily="34" charset="-120"/>
              </a:rPr>
              <a:t>The problem</a:t>
            </a:r>
            <a:endParaRPr lang="en-US" sz="2200" dirty="0"/>
          </a:p>
        </p:txBody>
      </p:sp>
      <p:sp>
        <p:nvSpPr>
          <p:cNvPr id="10" name="Text 7"/>
          <p:cNvSpPr txBox="1"/>
          <p:nvPr/>
        </p:nvSpPr>
        <p:spPr>
          <a:xfrm>
            <a:off x="868680" y="3611880"/>
            <a:ext cx="2874874" cy="2286000"/>
          </a:xfrm>
          <a:prstGeom prst="rect">
            <a:avLst/>
          </a:prstGeom>
          <a:noFill/>
          <a:ln/>
        </p:spPr>
        <p:txBody>
          <a:bodyPr wrap="square" lIns="0" tIns="0" rIns="0" bIns="0" rtlCol="0" anchor="t"/>
          <a:lstStyle/>
          <a:p>
            <a:pPr marL="203200" indent="-203200">
              <a:spcAft>
                <a:spcPts val="800"/>
              </a:spcAft>
              <a:buSzPct val="100000"/>
              <a:buChar char="•"/>
            </a:pPr>
            <a:r>
              <a:rPr lang="en-US" sz="1450" dirty="0">
                <a:solidFill>
                  <a:srgbClr val="16243B"/>
                </a:solidFill>
                <a:latin typeface="Calibri" pitchFamily="34" charset="0"/>
                <a:ea typeface="Calibri" pitchFamily="34" charset="-122"/>
                <a:cs typeface="Calibri" pitchFamily="34" charset="-120"/>
              </a:rPr>
              <a:t>Signature systems miss zero-day attacks</a:t>
            </a:r>
            <a:endParaRPr lang="en-US" sz="1450" dirty="0"/>
          </a:p>
          <a:p>
            <a:pPr marL="203200" indent="-203200">
              <a:spcAft>
                <a:spcPts val="800"/>
              </a:spcAft>
              <a:buSzPct val="100000"/>
              <a:buChar char="•"/>
            </a:pPr>
            <a:r>
              <a:rPr lang="en-US" sz="1450" dirty="0">
                <a:solidFill>
                  <a:srgbClr val="16243B"/>
                </a:solidFill>
                <a:latin typeface="Calibri" pitchFamily="34" charset="0"/>
                <a:ea typeface="Calibri" pitchFamily="34" charset="-122"/>
                <a:cs typeface="Calibri" pitchFamily="34" charset="-120"/>
              </a:rPr>
              <a:t>Anomaly systems raise many false alarms</a:t>
            </a:r>
            <a:endParaRPr lang="en-US" sz="1450" dirty="0"/>
          </a:p>
          <a:p>
            <a:pPr marL="203200" indent="-203200">
              <a:spcAft>
                <a:spcPts val="800"/>
              </a:spcAft>
              <a:buSzPct val="100000"/>
              <a:buChar char="•"/>
            </a:pPr>
            <a:r>
              <a:rPr lang="en-US" sz="1450" dirty="0">
                <a:solidFill>
                  <a:srgbClr val="16243B"/>
                </a:solidFill>
                <a:latin typeface="Calibri" pitchFamily="34" charset="0"/>
                <a:ea typeface="Calibri" pitchFamily="34" charset="-122"/>
                <a:cs typeface="Calibri" pitchFamily="34" charset="-120"/>
              </a:rPr>
              <a:t>Attacks are the minority class, so a model can look accurate while missing them</a:t>
            </a:r>
            <a:endParaRPr lang="en-US" sz="1450" dirty="0"/>
          </a:p>
        </p:txBody>
      </p:sp>
      <p:sp>
        <p:nvSpPr>
          <p:cNvPr id="11" name="Shape 8"/>
          <p:cNvSpPr/>
          <p:nvPr/>
        </p:nvSpPr>
        <p:spPr>
          <a:xfrm>
            <a:off x="4337914" y="1783080"/>
            <a:ext cx="3514954" cy="4206240"/>
          </a:xfrm>
          <a:prstGeom prst="roundRect">
            <a:avLst>
              <a:gd name="adj" fmla="val 2601"/>
            </a:avLst>
          </a:prstGeom>
          <a:solidFill>
            <a:srgbClr val="F1F5FA"/>
          </a:solidFill>
          <a:ln w="12700">
            <a:solidFill>
              <a:srgbClr val="F1F5FA"/>
            </a:solidFill>
            <a:prstDash val="solid"/>
          </a:ln>
          <a:effectLst>
            <a:outerShdw blurRad="101600" dist="25400" dir="5400000" algn="bl" rotWithShape="0">
              <a:srgbClr val="000000">
                <a:alpha val="12000"/>
              </a:srgbClr>
            </a:outerShdw>
          </a:effectLst>
        </p:spPr>
        <p:txBody>
          <a:bodyPr/>
          <a:lstStyle/>
          <a:p>
            <a:endParaRPr lang="en-IN"/>
          </a:p>
        </p:txBody>
      </p:sp>
      <p:sp>
        <p:nvSpPr>
          <p:cNvPr id="12" name="Shape 9"/>
          <p:cNvSpPr/>
          <p:nvPr/>
        </p:nvSpPr>
        <p:spPr>
          <a:xfrm>
            <a:off x="4657954" y="2103120"/>
            <a:ext cx="731520" cy="731520"/>
          </a:xfrm>
          <a:prstGeom prst="ellipse">
            <a:avLst/>
          </a:prstGeom>
          <a:solidFill>
            <a:srgbClr val="14294D"/>
          </a:solidFill>
          <a:ln w="12700">
            <a:solidFill>
              <a:srgbClr val="14294D"/>
            </a:solidFill>
            <a:prstDash val="solid"/>
          </a:ln>
        </p:spPr>
        <p:txBody>
          <a:bodyPr/>
          <a:lstStyle/>
          <a:p>
            <a:endParaRPr lang="en-IN"/>
          </a:p>
        </p:txBody>
      </p:sp>
      <p:pic>
        <p:nvPicPr>
          <p:cNvPr id="13" name="Image 1" descr="preencoded.png"/>
          <p:cNvPicPr>
            <a:picLocks noChangeAspect="1"/>
          </p:cNvPicPr>
          <p:nvPr/>
        </p:nvPicPr>
        <p:blipFill>
          <a:blip r:embed="rId4"/>
          <a:stretch>
            <a:fillRect/>
          </a:stretch>
        </p:blipFill>
        <p:spPr>
          <a:xfrm>
            <a:off x="4818888" y="2264054"/>
            <a:ext cx="409651" cy="409651"/>
          </a:xfrm>
          <a:prstGeom prst="rect">
            <a:avLst/>
          </a:prstGeom>
        </p:spPr>
      </p:pic>
      <p:sp>
        <p:nvSpPr>
          <p:cNvPr id="14" name="Text 10"/>
          <p:cNvSpPr txBox="1"/>
          <p:nvPr/>
        </p:nvSpPr>
        <p:spPr>
          <a:xfrm>
            <a:off x="4657954" y="3017520"/>
            <a:ext cx="2874874" cy="457200"/>
          </a:xfrm>
          <a:prstGeom prst="rect">
            <a:avLst/>
          </a:prstGeom>
          <a:noFill/>
          <a:ln/>
        </p:spPr>
        <p:txBody>
          <a:bodyPr wrap="square" lIns="0" tIns="0" rIns="0" bIns="0" rtlCol="0" anchor="t"/>
          <a:lstStyle/>
          <a:p>
            <a:pPr marL="0" indent="0">
              <a:buNone/>
            </a:pPr>
            <a:r>
              <a:rPr lang="en-US" sz="2200" b="1" dirty="0">
                <a:solidFill>
                  <a:srgbClr val="0B1B33"/>
                </a:solidFill>
                <a:latin typeface="Cambria" pitchFamily="34" charset="0"/>
                <a:ea typeface="Cambria" pitchFamily="34" charset="-122"/>
                <a:cs typeface="Cambria" pitchFamily="34" charset="-120"/>
              </a:rPr>
              <a:t>The gap</a:t>
            </a:r>
            <a:endParaRPr lang="en-US" sz="2200" dirty="0"/>
          </a:p>
        </p:txBody>
      </p:sp>
      <p:sp>
        <p:nvSpPr>
          <p:cNvPr id="15" name="Text 11"/>
          <p:cNvSpPr txBox="1"/>
          <p:nvPr/>
        </p:nvSpPr>
        <p:spPr>
          <a:xfrm>
            <a:off x="4657954" y="3611880"/>
            <a:ext cx="2874874" cy="2286000"/>
          </a:xfrm>
          <a:prstGeom prst="rect">
            <a:avLst/>
          </a:prstGeom>
          <a:noFill/>
          <a:ln/>
        </p:spPr>
        <p:txBody>
          <a:bodyPr wrap="square" lIns="0" tIns="0" rIns="0" bIns="0" rtlCol="0" anchor="t"/>
          <a:lstStyle/>
          <a:p>
            <a:pPr marL="203200" indent="-203200">
              <a:spcAft>
                <a:spcPts val="800"/>
              </a:spcAft>
              <a:buSzPct val="100000"/>
              <a:buChar char="•"/>
            </a:pPr>
            <a:r>
              <a:rPr lang="en-US" sz="1450" dirty="0">
                <a:solidFill>
                  <a:srgbClr val="16243B"/>
                </a:solidFill>
                <a:latin typeface="Calibri" pitchFamily="34" charset="0"/>
                <a:ea typeface="Calibri" pitchFamily="34" charset="-122"/>
                <a:cs typeface="Calibri" pitchFamily="34" charset="-120"/>
              </a:rPr>
              <a:t>Studies report high accuracy, but datasets, preprocessing and architectures all differ</a:t>
            </a:r>
            <a:endParaRPr lang="en-US" sz="1450" dirty="0"/>
          </a:p>
          <a:p>
            <a:pPr marL="203200" indent="-203200">
              <a:spcAft>
                <a:spcPts val="800"/>
              </a:spcAft>
              <a:buSzPct val="100000"/>
              <a:buChar char="•"/>
            </a:pPr>
            <a:r>
              <a:rPr lang="en-US" sz="1450" dirty="0">
                <a:solidFill>
                  <a:srgbClr val="16243B"/>
                </a:solidFill>
                <a:latin typeface="Calibri" pitchFamily="34" charset="0"/>
                <a:ea typeface="Calibri" pitchFamily="34" charset="-122"/>
                <a:cs typeface="Calibri" pitchFamily="34" charset="-120"/>
              </a:rPr>
              <a:t>Direct comparison is difficult</a:t>
            </a:r>
            <a:endParaRPr lang="en-US" sz="1450" dirty="0"/>
          </a:p>
          <a:p>
            <a:pPr marL="203200" indent="-203200">
              <a:spcAft>
                <a:spcPts val="800"/>
              </a:spcAft>
              <a:buSzPct val="100000"/>
              <a:buChar char="•"/>
            </a:pPr>
            <a:r>
              <a:rPr lang="en-US" sz="1450" dirty="0">
                <a:solidFill>
                  <a:srgbClr val="16243B"/>
                </a:solidFill>
                <a:latin typeface="Calibri" pitchFamily="34" charset="0"/>
                <a:ea typeface="Calibri" pitchFamily="34" charset="-122"/>
                <a:cs typeface="Calibri" pitchFamily="34" charset="-120"/>
              </a:rPr>
              <a:t>Accuracy alone can mask weak minority-class detection</a:t>
            </a:r>
            <a:endParaRPr lang="en-US" sz="1450" dirty="0"/>
          </a:p>
        </p:txBody>
      </p:sp>
      <p:sp>
        <p:nvSpPr>
          <p:cNvPr id="16" name="Shape 12"/>
          <p:cNvSpPr/>
          <p:nvPr/>
        </p:nvSpPr>
        <p:spPr>
          <a:xfrm>
            <a:off x="8127187" y="1783080"/>
            <a:ext cx="3514954" cy="4206240"/>
          </a:xfrm>
          <a:prstGeom prst="roundRect">
            <a:avLst>
              <a:gd name="adj" fmla="val 2601"/>
            </a:avLst>
          </a:prstGeom>
          <a:solidFill>
            <a:srgbClr val="0B1B33"/>
          </a:solidFill>
          <a:ln w="12700">
            <a:solidFill>
              <a:srgbClr val="0B1B33"/>
            </a:solidFill>
            <a:prstDash val="solid"/>
          </a:ln>
          <a:effectLst>
            <a:outerShdw blurRad="101600" dist="25400" dir="5400000" algn="bl" rotWithShape="0">
              <a:srgbClr val="000000">
                <a:alpha val="12000"/>
              </a:srgbClr>
            </a:outerShdw>
          </a:effectLst>
        </p:spPr>
        <p:txBody>
          <a:bodyPr/>
          <a:lstStyle/>
          <a:p>
            <a:endParaRPr lang="en-IN"/>
          </a:p>
        </p:txBody>
      </p:sp>
      <p:sp>
        <p:nvSpPr>
          <p:cNvPr id="17" name="Shape 13"/>
          <p:cNvSpPr/>
          <p:nvPr/>
        </p:nvSpPr>
        <p:spPr>
          <a:xfrm>
            <a:off x="8447227" y="2103120"/>
            <a:ext cx="731520" cy="731520"/>
          </a:xfrm>
          <a:prstGeom prst="ellipse">
            <a:avLst/>
          </a:prstGeom>
          <a:solidFill>
            <a:srgbClr val="0E8F9C"/>
          </a:solidFill>
          <a:ln w="12700">
            <a:solidFill>
              <a:srgbClr val="0E8F9C"/>
            </a:solidFill>
            <a:prstDash val="solid"/>
          </a:ln>
        </p:spPr>
        <p:txBody>
          <a:bodyPr/>
          <a:lstStyle/>
          <a:p>
            <a:endParaRPr lang="en-IN"/>
          </a:p>
        </p:txBody>
      </p:sp>
      <p:pic>
        <p:nvPicPr>
          <p:cNvPr id="18" name="Image 2" descr="preencoded.png"/>
          <p:cNvPicPr>
            <a:picLocks noChangeAspect="1"/>
          </p:cNvPicPr>
          <p:nvPr/>
        </p:nvPicPr>
        <p:blipFill>
          <a:blip r:embed="rId5"/>
          <a:stretch>
            <a:fillRect/>
          </a:stretch>
        </p:blipFill>
        <p:spPr>
          <a:xfrm>
            <a:off x="8608162" y="2264054"/>
            <a:ext cx="409651" cy="409651"/>
          </a:xfrm>
          <a:prstGeom prst="rect">
            <a:avLst/>
          </a:prstGeom>
        </p:spPr>
      </p:pic>
      <p:sp>
        <p:nvSpPr>
          <p:cNvPr id="19" name="Text 14"/>
          <p:cNvSpPr txBox="1"/>
          <p:nvPr/>
        </p:nvSpPr>
        <p:spPr>
          <a:xfrm>
            <a:off x="8447227" y="3017520"/>
            <a:ext cx="2874874" cy="457200"/>
          </a:xfrm>
          <a:prstGeom prst="rect">
            <a:avLst/>
          </a:prstGeom>
          <a:noFill/>
          <a:ln/>
        </p:spPr>
        <p:txBody>
          <a:bodyPr wrap="square" lIns="0" tIns="0" rIns="0" bIns="0" rtlCol="0" anchor="t"/>
          <a:lstStyle/>
          <a:p>
            <a:pPr marL="0" indent="0">
              <a:buNone/>
            </a:pPr>
            <a:r>
              <a:rPr lang="en-US" sz="2200" b="1" dirty="0">
                <a:solidFill>
                  <a:srgbClr val="FFFFFF"/>
                </a:solidFill>
                <a:latin typeface="Cambria" pitchFamily="34" charset="0"/>
                <a:ea typeface="Cambria" pitchFamily="34" charset="-122"/>
                <a:cs typeface="Cambria" pitchFamily="34" charset="-120"/>
              </a:rPr>
              <a:t>This study</a:t>
            </a:r>
            <a:endParaRPr lang="en-US" sz="2200" dirty="0"/>
          </a:p>
        </p:txBody>
      </p:sp>
      <p:sp>
        <p:nvSpPr>
          <p:cNvPr id="20" name="Text 15"/>
          <p:cNvSpPr txBox="1"/>
          <p:nvPr/>
        </p:nvSpPr>
        <p:spPr>
          <a:xfrm>
            <a:off x="8447227" y="3611880"/>
            <a:ext cx="2874874" cy="2286000"/>
          </a:xfrm>
          <a:prstGeom prst="rect">
            <a:avLst/>
          </a:prstGeom>
          <a:noFill/>
          <a:ln/>
        </p:spPr>
        <p:txBody>
          <a:bodyPr wrap="square" lIns="0" tIns="0" rIns="0" bIns="0" rtlCol="0" anchor="t"/>
          <a:lstStyle/>
          <a:p>
            <a:pPr marL="203200" indent="-203200">
              <a:spcAft>
                <a:spcPts val="800"/>
              </a:spcAft>
              <a:buSzPct val="100000"/>
              <a:buChar char="•"/>
            </a:pPr>
            <a:r>
              <a:rPr lang="en-US" sz="1450" dirty="0">
                <a:solidFill>
                  <a:srgbClr val="FFFFFF"/>
                </a:solidFill>
                <a:latin typeface="Calibri" pitchFamily="34" charset="0"/>
                <a:ea typeface="Calibri" pitchFamily="34" charset="-122"/>
                <a:cs typeface="Calibri" pitchFamily="34" charset="-120"/>
              </a:rPr>
              <a:t>Compares ANN and LSTM under identical conditions</a:t>
            </a:r>
            <a:endParaRPr lang="en-US" sz="1450" dirty="0"/>
          </a:p>
          <a:p>
            <a:pPr marL="203200" indent="-203200">
              <a:spcAft>
                <a:spcPts val="800"/>
              </a:spcAft>
              <a:buSzPct val="100000"/>
              <a:buChar char="•"/>
            </a:pPr>
            <a:r>
              <a:rPr lang="en-US" sz="1450" dirty="0">
                <a:solidFill>
                  <a:srgbClr val="FFFFFF"/>
                </a:solidFill>
                <a:latin typeface="Calibri" pitchFamily="34" charset="0"/>
                <a:ea typeface="Calibri" pitchFamily="34" charset="-122"/>
                <a:cs typeface="Calibri" pitchFamily="34" charset="-120"/>
              </a:rPr>
              <a:t>Binary Normal vs Attack classification on synthetic data</a:t>
            </a:r>
            <a:endParaRPr lang="en-US" sz="1450" dirty="0"/>
          </a:p>
          <a:p>
            <a:pPr marL="203200" indent="-203200">
              <a:spcAft>
                <a:spcPts val="800"/>
              </a:spcAft>
              <a:buSzPct val="100000"/>
              <a:buChar char="•"/>
            </a:pPr>
            <a:r>
              <a:rPr lang="en-US" sz="1450" dirty="0">
                <a:solidFill>
                  <a:srgbClr val="FFFFFF"/>
                </a:solidFill>
                <a:latin typeface="Calibri" pitchFamily="34" charset="0"/>
                <a:ea typeface="Calibri" pitchFamily="34" charset="-122"/>
                <a:cs typeface="Calibri" pitchFamily="34" charset="-120"/>
              </a:rPr>
              <a:t>Judged on precision, recall, F1 and confusion matrices, not accuracy alone</a:t>
            </a:r>
            <a:endParaRPr lang="en-US" sz="14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438912"/>
            <a:ext cx="8229600" cy="274320"/>
          </a:xfrm>
          <a:prstGeom prst="rect">
            <a:avLst/>
          </a:prstGeom>
          <a:noFill/>
          <a:ln/>
        </p:spPr>
        <p:txBody>
          <a:bodyPr wrap="square" lIns="0" tIns="0" rIns="0" bIns="0" rtlCol="0" anchor="t"/>
          <a:lstStyle/>
          <a:p>
            <a:pPr marL="0" indent="0">
              <a:buNone/>
            </a:pPr>
            <a:r>
              <a:rPr lang="en-US" sz="1200" b="1" kern="0" spc="300" dirty="0">
                <a:solidFill>
                  <a:srgbClr val="0E8F9C"/>
                </a:solidFill>
                <a:latin typeface="Calibri" pitchFamily="34" charset="0"/>
                <a:ea typeface="Calibri" pitchFamily="34" charset="-122"/>
                <a:cs typeface="Calibri" pitchFamily="34" charset="-120"/>
              </a:rPr>
              <a:t>RESEARCH AIM</a:t>
            </a:r>
            <a:endParaRPr lang="en-US" sz="1200" dirty="0"/>
          </a:p>
        </p:txBody>
      </p:sp>
      <p:sp>
        <p:nvSpPr>
          <p:cNvPr id="3" name="Text 1"/>
          <p:cNvSpPr txBox="1"/>
          <p:nvPr/>
        </p:nvSpPr>
        <p:spPr>
          <a:xfrm>
            <a:off x="548640" y="731520"/>
            <a:ext cx="11094415" cy="731520"/>
          </a:xfrm>
          <a:prstGeom prst="rect">
            <a:avLst/>
          </a:prstGeom>
          <a:noFill/>
          <a:ln/>
        </p:spPr>
        <p:txBody>
          <a:bodyPr wrap="square" lIns="0" tIns="0" rIns="0" bIns="0" rtlCol="0" anchor="ctr"/>
          <a:lstStyle/>
          <a:p>
            <a:pPr marL="0" indent="0">
              <a:buNone/>
            </a:pPr>
            <a:r>
              <a:rPr lang="en-US" sz="3400" b="1" dirty="0">
                <a:solidFill>
                  <a:srgbClr val="0B1B33"/>
                </a:solidFill>
                <a:latin typeface="Cambria" pitchFamily="34" charset="0"/>
                <a:ea typeface="Cambria" pitchFamily="34" charset="-122"/>
                <a:cs typeface="Cambria" pitchFamily="34" charset="-120"/>
              </a:rPr>
              <a:t>Aim and research questions</a:t>
            </a:r>
            <a:endParaRPr lang="en-US" sz="3400" dirty="0"/>
          </a:p>
        </p:txBody>
      </p:sp>
      <p:sp>
        <p:nvSpPr>
          <p:cNvPr id="4" name="Text 2"/>
          <p:cNvSpPr txBox="1"/>
          <p:nvPr/>
        </p:nvSpPr>
        <p:spPr>
          <a:xfrm>
            <a:off x="548640" y="6446520"/>
            <a:ext cx="7315200" cy="228600"/>
          </a:xfrm>
          <a:prstGeom prst="rect">
            <a:avLst/>
          </a:prstGeom>
          <a:noFill/>
          <a:ln/>
        </p:spPr>
        <p:txBody>
          <a:bodyPr wrap="square" lIns="0" tIns="0" rIns="0" bIns="0" rtlCol="0" anchor="t"/>
          <a:lstStyle/>
          <a:p>
            <a:pPr marL="0" indent="0">
              <a:buNone/>
            </a:pPr>
            <a:r>
              <a:rPr lang="en-US" sz="1000" dirty="0">
                <a:solidFill>
                  <a:srgbClr val="8593A8"/>
                </a:solidFill>
                <a:latin typeface="Calibri" pitchFamily="34" charset="0"/>
                <a:ea typeface="Calibri" pitchFamily="34" charset="-122"/>
                <a:cs typeface="Calibri" pitchFamily="34" charset="-120"/>
              </a:rPr>
              <a:t>Network Intrusion Detection Using Deep Learning  |  Likhitha Pyneni</a:t>
            </a:r>
            <a:endParaRPr lang="en-US" sz="1000" dirty="0"/>
          </a:p>
        </p:txBody>
      </p:sp>
      <p:sp>
        <p:nvSpPr>
          <p:cNvPr id="5" name="Text 3"/>
          <p:cNvSpPr txBox="1"/>
          <p:nvPr/>
        </p:nvSpPr>
        <p:spPr>
          <a:xfrm>
            <a:off x="10728655" y="6446520"/>
            <a:ext cx="914400" cy="228600"/>
          </a:xfrm>
          <a:prstGeom prst="rect">
            <a:avLst/>
          </a:prstGeom>
          <a:noFill/>
          <a:ln/>
        </p:spPr>
        <p:txBody>
          <a:bodyPr wrap="square" lIns="0" tIns="0" rIns="0" bIns="0" rtlCol="0" anchor="t"/>
          <a:lstStyle/>
          <a:p>
            <a:pPr marL="0" indent="0" algn="r">
              <a:buNone/>
            </a:pPr>
            <a:r>
              <a:rPr lang="en-US" sz="1000" dirty="0">
                <a:solidFill>
                  <a:srgbClr val="8593A8"/>
                </a:solidFill>
                <a:latin typeface="Calibri" pitchFamily="34" charset="0"/>
                <a:ea typeface="Calibri" pitchFamily="34" charset="-122"/>
                <a:cs typeface="Calibri" pitchFamily="34" charset="-120"/>
              </a:rPr>
              <a:t>4</a:t>
            </a:r>
            <a:endParaRPr lang="en-US" sz="1000" dirty="0"/>
          </a:p>
        </p:txBody>
      </p:sp>
      <p:sp>
        <p:nvSpPr>
          <p:cNvPr id="6" name="Shape 4"/>
          <p:cNvSpPr/>
          <p:nvPr/>
        </p:nvSpPr>
        <p:spPr>
          <a:xfrm>
            <a:off x="548640" y="1783080"/>
            <a:ext cx="4572000" cy="4206240"/>
          </a:xfrm>
          <a:prstGeom prst="roundRect">
            <a:avLst>
              <a:gd name="adj" fmla="val 2174"/>
            </a:avLst>
          </a:prstGeom>
          <a:solidFill>
            <a:srgbClr val="0B1B33"/>
          </a:solidFill>
          <a:ln w="12700">
            <a:solidFill>
              <a:srgbClr val="0B1B33"/>
            </a:solidFill>
            <a:prstDash val="solid"/>
          </a:ln>
          <a:effectLst>
            <a:outerShdw blurRad="101600" dist="25400" dir="5400000" algn="bl" rotWithShape="0">
              <a:srgbClr val="000000">
                <a:alpha val="12000"/>
              </a:srgbClr>
            </a:outerShdw>
          </a:effectLst>
        </p:spPr>
        <p:txBody>
          <a:bodyPr/>
          <a:lstStyle/>
          <a:p>
            <a:endParaRPr lang="en-IN"/>
          </a:p>
        </p:txBody>
      </p:sp>
      <p:sp>
        <p:nvSpPr>
          <p:cNvPr id="7" name="Text 5"/>
          <p:cNvSpPr txBox="1"/>
          <p:nvPr/>
        </p:nvSpPr>
        <p:spPr>
          <a:xfrm>
            <a:off x="914400" y="2057400"/>
            <a:ext cx="3657600" cy="274320"/>
          </a:xfrm>
          <a:prstGeom prst="rect">
            <a:avLst/>
          </a:prstGeom>
          <a:noFill/>
          <a:ln/>
        </p:spPr>
        <p:txBody>
          <a:bodyPr wrap="square" lIns="0" tIns="0" rIns="0" bIns="0" rtlCol="0" anchor="t"/>
          <a:lstStyle/>
          <a:p>
            <a:pPr marL="0" indent="0">
              <a:buNone/>
            </a:pPr>
            <a:r>
              <a:rPr lang="en-US" sz="1200" b="1" kern="0" spc="300" dirty="0">
                <a:solidFill>
                  <a:srgbClr val="5EE0F0"/>
                </a:solidFill>
                <a:latin typeface="Calibri" pitchFamily="34" charset="0"/>
                <a:ea typeface="Calibri" pitchFamily="34" charset="-122"/>
                <a:cs typeface="Calibri" pitchFamily="34" charset="-120"/>
              </a:rPr>
              <a:t>AIM</a:t>
            </a:r>
            <a:endParaRPr lang="en-US" sz="1200" dirty="0"/>
          </a:p>
        </p:txBody>
      </p:sp>
      <p:sp>
        <p:nvSpPr>
          <p:cNvPr id="8" name="Text 6"/>
          <p:cNvSpPr txBox="1"/>
          <p:nvPr/>
        </p:nvSpPr>
        <p:spPr>
          <a:xfrm>
            <a:off x="914400" y="2377440"/>
            <a:ext cx="3840480" cy="1463040"/>
          </a:xfrm>
          <a:prstGeom prst="rect">
            <a:avLst/>
          </a:prstGeom>
          <a:noFill/>
          <a:ln/>
        </p:spPr>
        <p:txBody>
          <a:bodyPr wrap="square" lIns="0" tIns="0" rIns="0" bIns="0" rtlCol="0" anchor="t"/>
          <a:lstStyle/>
          <a:p>
            <a:pPr marL="0" indent="0">
              <a:buNone/>
            </a:pPr>
            <a:r>
              <a:rPr lang="en-US" sz="1600" dirty="0">
                <a:solidFill>
                  <a:srgbClr val="FFFFFF"/>
                </a:solidFill>
                <a:latin typeface="Calibri" pitchFamily="34" charset="0"/>
                <a:ea typeface="Calibri" pitchFamily="34" charset="-122"/>
                <a:cs typeface="Calibri" pitchFamily="34" charset="-120"/>
              </a:rPr>
              <a:t>Design, develop and evaluate a deep learning-based NIDS on synthetic traffic, comparing ANN and LSTM for binary Normal vs Attack classification.</a:t>
            </a:r>
            <a:endParaRPr lang="en-US" sz="1600" dirty="0"/>
          </a:p>
        </p:txBody>
      </p:sp>
      <p:sp>
        <p:nvSpPr>
          <p:cNvPr id="9" name="Text 7"/>
          <p:cNvSpPr txBox="1"/>
          <p:nvPr/>
        </p:nvSpPr>
        <p:spPr>
          <a:xfrm>
            <a:off x="914400" y="3931920"/>
            <a:ext cx="3657600" cy="274320"/>
          </a:xfrm>
          <a:prstGeom prst="rect">
            <a:avLst/>
          </a:prstGeom>
          <a:noFill/>
          <a:ln/>
        </p:spPr>
        <p:txBody>
          <a:bodyPr wrap="square" lIns="0" tIns="0" rIns="0" bIns="0" rtlCol="0" anchor="t"/>
          <a:lstStyle/>
          <a:p>
            <a:pPr marL="0" indent="0">
              <a:buNone/>
            </a:pPr>
            <a:r>
              <a:rPr lang="en-US" sz="1200" b="1" kern="0" spc="300" dirty="0">
                <a:solidFill>
                  <a:srgbClr val="5EE0F0"/>
                </a:solidFill>
                <a:latin typeface="Calibri" pitchFamily="34" charset="0"/>
                <a:ea typeface="Calibri" pitchFamily="34" charset="-122"/>
                <a:cs typeface="Calibri" pitchFamily="34" charset="-120"/>
              </a:rPr>
              <a:t>OBJECTIVES</a:t>
            </a:r>
            <a:endParaRPr lang="en-US" sz="1200" dirty="0"/>
          </a:p>
        </p:txBody>
      </p:sp>
      <p:sp>
        <p:nvSpPr>
          <p:cNvPr id="10" name="Text 8"/>
          <p:cNvSpPr txBox="1"/>
          <p:nvPr/>
        </p:nvSpPr>
        <p:spPr>
          <a:xfrm>
            <a:off x="914400" y="4251960"/>
            <a:ext cx="3931920" cy="1645920"/>
          </a:xfrm>
          <a:prstGeom prst="rect">
            <a:avLst/>
          </a:prstGeom>
          <a:noFill/>
          <a:ln/>
        </p:spPr>
        <p:txBody>
          <a:bodyPr wrap="square" lIns="0" tIns="0" rIns="0" bIns="0" rtlCol="0" anchor="t"/>
          <a:lstStyle/>
          <a:p>
            <a:pPr marL="203200" indent="-203200">
              <a:spcAft>
                <a:spcPts val="500"/>
              </a:spcAft>
              <a:buSzPct val="100000"/>
              <a:buChar char="•"/>
            </a:pPr>
            <a:r>
              <a:rPr lang="en-US" sz="1350" dirty="0">
                <a:solidFill>
                  <a:srgbClr val="DCE7F5"/>
                </a:solidFill>
                <a:latin typeface="Calibri" pitchFamily="34" charset="0"/>
                <a:ea typeface="Calibri" pitchFamily="34" charset="-122"/>
                <a:cs typeface="Calibri" pitchFamily="34" charset="-120"/>
              </a:rPr>
              <a:t>Review NIDS and deep learning literature</a:t>
            </a:r>
            <a:endParaRPr lang="en-US" sz="1350" dirty="0"/>
          </a:p>
          <a:p>
            <a:pPr marL="203200" indent="-203200">
              <a:spcAft>
                <a:spcPts val="500"/>
              </a:spcAft>
              <a:buSzPct val="100000"/>
              <a:buChar char="•"/>
            </a:pPr>
            <a:r>
              <a:rPr lang="en-US" sz="1350" dirty="0">
                <a:solidFill>
                  <a:srgbClr val="DCE7F5"/>
                </a:solidFill>
                <a:latin typeface="Calibri" pitchFamily="34" charset="0"/>
                <a:ea typeface="Calibri" pitchFamily="34" charset="-122"/>
                <a:cs typeface="Calibri" pitchFamily="34" charset="-120"/>
              </a:rPr>
              <a:t>Generate and preprocess synthetic traffic</a:t>
            </a:r>
            <a:endParaRPr lang="en-US" sz="1350" dirty="0"/>
          </a:p>
          <a:p>
            <a:pPr marL="203200" indent="-203200">
              <a:spcAft>
                <a:spcPts val="500"/>
              </a:spcAft>
              <a:buSzPct val="100000"/>
              <a:buChar char="•"/>
            </a:pPr>
            <a:r>
              <a:rPr lang="en-US" sz="1350" dirty="0">
                <a:solidFill>
                  <a:srgbClr val="DCE7F5"/>
                </a:solidFill>
                <a:latin typeface="Calibri" pitchFamily="34" charset="0"/>
                <a:ea typeface="Calibri" pitchFamily="34" charset="-122"/>
                <a:cs typeface="Calibri" pitchFamily="34" charset="-120"/>
              </a:rPr>
              <a:t>Build, train and evaluate ANN and LSTM</a:t>
            </a:r>
            <a:endParaRPr lang="en-US" sz="1350" dirty="0"/>
          </a:p>
          <a:p>
            <a:pPr marL="203200" indent="-203200">
              <a:spcAft>
                <a:spcPts val="500"/>
              </a:spcAft>
              <a:buSzPct val="100000"/>
              <a:buChar char="•"/>
            </a:pPr>
            <a:r>
              <a:rPr lang="en-US" sz="1350" dirty="0">
                <a:solidFill>
                  <a:srgbClr val="DCE7F5"/>
                </a:solidFill>
                <a:latin typeface="Calibri" pitchFamily="34" charset="0"/>
                <a:ea typeface="Calibri" pitchFamily="34" charset="-122"/>
                <a:cs typeface="Calibri" pitchFamily="34" charset="-120"/>
              </a:rPr>
              <a:t>Deliver a Streamlit prototype and state limitations</a:t>
            </a:r>
            <a:endParaRPr lang="en-US" sz="1350" dirty="0"/>
          </a:p>
        </p:txBody>
      </p:sp>
      <p:sp>
        <p:nvSpPr>
          <p:cNvPr id="11" name="Shape 9"/>
          <p:cNvSpPr/>
          <p:nvPr/>
        </p:nvSpPr>
        <p:spPr>
          <a:xfrm>
            <a:off x="5440680" y="1783080"/>
            <a:ext cx="6202375" cy="758952"/>
          </a:xfrm>
          <a:prstGeom prst="roundRect">
            <a:avLst>
              <a:gd name="adj" fmla="val 12048"/>
            </a:avLst>
          </a:prstGeom>
          <a:solidFill>
            <a:srgbClr val="F1F5FA"/>
          </a:solidFill>
          <a:ln w="12700">
            <a:solidFill>
              <a:srgbClr val="F1F5FA"/>
            </a:solidFill>
            <a:prstDash val="solid"/>
          </a:ln>
        </p:spPr>
        <p:txBody>
          <a:bodyPr/>
          <a:lstStyle/>
          <a:p>
            <a:endParaRPr lang="en-IN"/>
          </a:p>
        </p:txBody>
      </p:sp>
      <p:sp>
        <p:nvSpPr>
          <p:cNvPr id="12" name="Shape 10"/>
          <p:cNvSpPr/>
          <p:nvPr/>
        </p:nvSpPr>
        <p:spPr>
          <a:xfrm>
            <a:off x="5623560" y="1924812"/>
            <a:ext cx="475488" cy="475488"/>
          </a:xfrm>
          <a:prstGeom prst="ellipse">
            <a:avLst/>
          </a:prstGeom>
          <a:solidFill>
            <a:srgbClr val="0E8F9C"/>
          </a:solidFill>
          <a:ln w="12700">
            <a:solidFill>
              <a:srgbClr val="0E8F9C"/>
            </a:solidFill>
            <a:prstDash val="solid"/>
          </a:ln>
        </p:spPr>
        <p:txBody>
          <a:bodyPr/>
          <a:lstStyle/>
          <a:p>
            <a:endParaRPr lang="en-IN"/>
          </a:p>
        </p:txBody>
      </p:sp>
      <p:sp>
        <p:nvSpPr>
          <p:cNvPr id="13" name="Text 11"/>
          <p:cNvSpPr txBox="1"/>
          <p:nvPr/>
        </p:nvSpPr>
        <p:spPr>
          <a:xfrm>
            <a:off x="5623560" y="1924812"/>
            <a:ext cx="475488" cy="475488"/>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1</a:t>
            </a:r>
            <a:endParaRPr lang="en-US" sz="1600" dirty="0"/>
          </a:p>
        </p:txBody>
      </p:sp>
      <p:sp>
        <p:nvSpPr>
          <p:cNvPr id="14" name="Text 12"/>
          <p:cNvSpPr txBox="1"/>
          <p:nvPr/>
        </p:nvSpPr>
        <p:spPr>
          <a:xfrm>
            <a:off x="6309360" y="1828800"/>
            <a:ext cx="5166360" cy="667512"/>
          </a:xfrm>
          <a:prstGeom prst="rect">
            <a:avLst/>
          </a:prstGeom>
          <a:noFill/>
          <a:ln/>
        </p:spPr>
        <p:txBody>
          <a:bodyPr wrap="square" lIns="0" tIns="0" rIns="0" bIns="0" rtlCol="0" anchor="ctr"/>
          <a:lstStyle/>
          <a:p>
            <a:pPr marL="0" indent="0">
              <a:buNone/>
            </a:pPr>
            <a:r>
              <a:rPr lang="en-US" sz="1450" dirty="0">
                <a:solidFill>
                  <a:srgbClr val="16243B"/>
                </a:solidFill>
                <a:latin typeface="Calibri" pitchFamily="34" charset="0"/>
                <a:ea typeface="Calibri" pitchFamily="34" charset="-122"/>
                <a:cs typeface="Calibri" pitchFamily="34" charset="-120"/>
              </a:rPr>
              <a:t>How effectively can deep learning detect malicious traffic in synthetic network data?</a:t>
            </a:r>
            <a:endParaRPr lang="en-US" sz="1450" dirty="0"/>
          </a:p>
        </p:txBody>
      </p:sp>
      <p:sp>
        <p:nvSpPr>
          <p:cNvPr id="15" name="Shape 13"/>
          <p:cNvSpPr/>
          <p:nvPr/>
        </p:nvSpPr>
        <p:spPr>
          <a:xfrm>
            <a:off x="5440680" y="2633472"/>
            <a:ext cx="6202375" cy="758952"/>
          </a:xfrm>
          <a:prstGeom prst="roundRect">
            <a:avLst>
              <a:gd name="adj" fmla="val 12048"/>
            </a:avLst>
          </a:prstGeom>
          <a:solidFill>
            <a:srgbClr val="F1F5FA"/>
          </a:solidFill>
          <a:ln w="12700">
            <a:solidFill>
              <a:srgbClr val="F1F5FA"/>
            </a:solidFill>
            <a:prstDash val="solid"/>
          </a:ln>
        </p:spPr>
        <p:txBody>
          <a:bodyPr/>
          <a:lstStyle/>
          <a:p>
            <a:endParaRPr lang="en-IN"/>
          </a:p>
        </p:txBody>
      </p:sp>
      <p:sp>
        <p:nvSpPr>
          <p:cNvPr id="16" name="Shape 14"/>
          <p:cNvSpPr/>
          <p:nvPr/>
        </p:nvSpPr>
        <p:spPr>
          <a:xfrm>
            <a:off x="5623560" y="2775204"/>
            <a:ext cx="475488" cy="475488"/>
          </a:xfrm>
          <a:prstGeom prst="ellipse">
            <a:avLst/>
          </a:prstGeom>
          <a:solidFill>
            <a:srgbClr val="0E8F9C"/>
          </a:solidFill>
          <a:ln w="12700">
            <a:solidFill>
              <a:srgbClr val="0E8F9C"/>
            </a:solidFill>
            <a:prstDash val="solid"/>
          </a:ln>
        </p:spPr>
        <p:txBody>
          <a:bodyPr/>
          <a:lstStyle/>
          <a:p>
            <a:endParaRPr lang="en-IN"/>
          </a:p>
        </p:txBody>
      </p:sp>
      <p:sp>
        <p:nvSpPr>
          <p:cNvPr id="17" name="Text 15"/>
          <p:cNvSpPr txBox="1"/>
          <p:nvPr/>
        </p:nvSpPr>
        <p:spPr>
          <a:xfrm>
            <a:off x="5623560" y="2775204"/>
            <a:ext cx="475488" cy="475488"/>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2</a:t>
            </a:r>
            <a:endParaRPr lang="en-US" sz="1600" dirty="0"/>
          </a:p>
        </p:txBody>
      </p:sp>
      <p:sp>
        <p:nvSpPr>
          <p:cNvPr id="18" name="Text 16"/>
          <p:cNvSpPr txBox="1"/>
          <p:nvPr/>
        </p:nvSpPr>
        <p:spPr>
          <a:xfrm>
            <a:off x="6309360" y="2679192"/>
            <a:ext cx="5166360" cy="667512"/>
          </a:xfrm>
          <a:prstGeom prst="rect">
            <a:avLst/>
          </a:prstGeom>
          <a:noFill/>
          <a:ln/>
        </p:spPr>
        <p:txBody>
          <a:bodyPr wrap="square" lIns="0" tIns="0" rIns="0" bIns="0" rtlCol="0" anchor="ctr"/>
          <a:lstStyle/>
          <a:p>
            <a:pPr marL="0" indent="0">
              <a:buNone/>
            </a:pPr>
            <a:r>
              <a:rPr lang="en-US" sz="1450" dirty="0">
                <a:solidFill>
                  <a:srgbClr val="16243B"/>
                </a:solidFill>
                <a:latin typeface="Calibri" pitchFamily="34" charset="0"/>
                <a:ea typeface="Calibri" pitchFamily="34" charset="-122"/>
                <a:cs typeface="Calibri" pitchFamily="34" charset="-120"/>
              </a:rPr>
              <a:t>How do ANN and LSTM compare on accuracy, precision, recall, F1-score and confusion matrices?</a:t>
            </a:r>
            <a:endParaRPr lang="en-US" sz="1450" dirty="0"/>
          </a:p>
        </p:txBody>
      </p:sp>
      <p:sp>
        <p:nvSpPr>
          <p:cNvPr id="19" name="Shape 17"/>
          <p:cNvSpPr/>
          <p:nvPr/>
        </p:nvSpPr>
        <p:spPr>
          <a:xfrm>
            <a:off x="5440680" y="3483864"/>
            <a:ext cx="6202375" cy="758952"/>
          </a:xfrm>
          <a:prstGeom prst="roundRect">
            <a:avLst>
              <a:gd name="adj" fmla="val 12048"/>
            </a:avLst>
          </a:prstGeom>
          <a:solidFill>
            <a:srgbClr val="F1F5FA"/>
          </a:solidFill>
          <a:ln w="12700">
            <a:solidFill>
              <a:srgbClr val="F1F5FA"/>
            </a:solidFill>
            <a:prstDash val="solid"/>
          </a:ln>
        </p:spPr>
        <p:txBody>
          <a:bodyPr/>
          <a:lstStyle/>
          <a:p>
            <a:endParaRPr lang="en-IN"/>
          </a:p>
        </p:txBody>
      </p:sp>
      <p:sp>
        <p:nvSpPr>
          <p:cNvPr id="20" name="Shape 18"/>
          <p:cNvSpPr/>
          <p:nvPr/>
        </p:nvSpPr>
        <p:spPr>
          <a:xfrm>
            <a:off x="5623560" y="3625596"/>
            <a:ext cx="475488" cy="475488"/>
          </a:xfrm>
          <a:prstGeom prst="ellipse">
            <a:avLst/>
          </a:prstGeom>
          <a:solidFill>
            <a:srgbClr val="0E8F9C"/>
          </a:solidFill>
          <a:ln w="12700">
            <a:solidFill>
              <a:srgbClr val="0E8F9C"/>
            </a:solidFill>
            <a:prstDash val="solid"/>
          </a:ln>
        </p:spPr>
        <p:txBody>
          <a:bodyPr/>
          <a:lstStyle/>
          <a:p>
            <a:endParaRPr lang="en-IN"/>
          </a:p>
        </p:txBody>
      </p:sp>
      <p:sp>
        <p:nvSpPr>
          <p:cNvPr id="21" name="Text 19"/>
          <p:cNvSpPr txBox="1"/>
          <p:nvPr/>
        </p:nvSpPr>
        <p:spPr>
          <a:xfrm>
            <a:off x="5623560" y="3625596"/>
            <a:ext cx="475488" cy="475488"/>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3</a:t>
            </a:r>
            <a:endParaRPr lang="en-US" sz="1600" dirty="0"/>
          </a:p>
        </p:txBody>
      </p:sp>
      <p:sp>
        <p:nvSpPr>
          <p:cNvPr id="22" name="Text 20"/>
          <p:cNvSpPr txBox="1"/>
          <p:nvPr/>
        </p:nvSpPr>
        <p:spPr>
          <a:xfrm>
            <a:off x="6309360" y="3529584"/>
            <a:ext cx="5166360" cy="667512"/>
          </a:xfrm>
          <a:prstGeom prst="rect">
            <a:avLst/>
          </a:prstGeom>
          <a:noFill/>
          <a:ln/>
        </p:spPr>
        <p:txBody>
          <a:bodyPr wrap="square" lIns="0" tIns="0" rIns="0" bIns="0" rtlCol="0" anchor="ctr"/>
          <a:lstStyle/>
          <a:p>
            <a:pPr marL="0" indent="0">
              <a:buNone/>
            </a:pPr>
            <a:r>
              <a:rPr lang="en-US" sz="1450" dirty="0">
                <a:solidFill>
                  <a:srgbClr val="16243B"/>
                </a:solidFill>
                <a:latin typeface="Calibri" pitchFamily="34" charset="0"/>
                <a:ea typeface="Calibri" pitchFamily="34" charset="-122"/>
                <a:cs typeface="Calibri" pitchFamily="34" charset="-120"/>
              </a:rPr>
              <a:t>How does class imbalance affect the models' ability to identify attacks?</a:t>
            </a:r>
            <a:endParaRPr lang="en-US" sz="1450" dirty="0"/>
          </a:p>
        </p:txBody>
      </p:sp>
      <p:sp>
        <p:nvSpPr>
          <p:cNvPr id="23" name="Shape 21"/>
          <p:cNvSpPr/>
          <p:nvPr/>
        </p:nvSpPr>
        <p:spPr>
          <a:xfrm>
            <a:off x="5440680" y="4334256"/>
            <a:ext cx="6202375" cy="758952"/>
          </a:xfrm>
          <a:prstGeom prst="roundRect">
            <a:avLst>
              <a:gd name="adj" fmla="val 12048"/>
            </a:avLst>
          </a:prstGeom>
          <a:solidFill>
            <a:srgbClr val="F1F5FA"/>
          </a:solidFill>
          <a:ln w="12700">
            <a:solidFill>
              <a:srgbClr val="F1F5FA"/>
            </a:solidFill>
            <a:prstDash val="solid"/>
          </a:ln>
        </p:spPr>
        <p:txBody>
          <a:bodyPr/>
          <a:lstStyle/>
          <a:p>
            <a:endParaRPr lang="en-IN"/>
          </a:p>
        </p:txBody>
      </p:sp>
      <p:sp>
        <p:nvSpPr>
          <p:cNvPr id="24" name="Shape 22"/>
          <p:cNvSpPr/>
          <p:nvPr/>
        </p:nvSpPr>
        <p:spPr>
          <a:xfrm>
            <a:off x="5623560" y="4475988"/>
            <a:ext cx="475488" cy="475488"/>
          </a:xfrm>
          <a:prstGeom prst="ellipse">
            <a:avLst/>
          </a:prstGeom>
          <a:solidFill>
            <a:srgbClr val="0E8F9C"/>
          </a:solidFill>
          <a:ln w="12700">
            <a:solidFill>
              <a:srgbClr val="0E8F9C"/>
            </a:solidFill>
            <a:prstDash val="solid"/>
          </a:ln>
        </p:spPr>
        <p:txBody>
          <a:bodyPr/>
          <a:lstStyle/>
          <a:p>
            <a:endParaRPr lang="en-IN"/>
          </a:p>
        </p:txBody>
      </p:sp>
      <p:sp>
        <p:nvSpPr>
          <p:cNvPr id="25" name="Text 23"/>
          <p:cNvSpPr txBox="1"/>
          <p:nvPr/>
        </p:nvSpPr>
        <p:spPr>
          <a:xfrm>
            <a:off x="5623560" y="4475988"/>
            <a:ext cx="475488" cy="475488"/>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4</a:t>
            </a:r>
            <a:endParaRPr lang="en-US" sz="1600" dirty="0"/>
          </a:p>
        </p:txBody>
      </p:sp>
      <p:sp>
        <p:nvSpPr>
          <p:cNvPr id="26" name="Text 24"/>
          <p:cNvSpPr txBox="1"/>
          <p:nvPr/>
        </p:nvSpPr>
        <p:spPr>
          <a:xfrm>
            <a:off x="6309360" y="4379976"/>
            <a:ext cx="5166360" cy="667512"/>
          </a:xfrm>
          <a:prstGeom prst="rect">
            <a:avLst/>
          </a:prstGeom>
          <a:noFill/>
          <a:ln/>
        </p:spPr>
        <p:txBody>
          <a:bodyPr wrap="square" lIns="0" tIns="0" rIns="0" bIns="0" rtlCol="0" anchor="ctr"/>
          <a:lstStyle/>
          <a:p>
            <a:pPr marL="0" indent="0">
              <a:buNone/>
            </a:pPr>
            <a:r>
              <a:rPr lang="en-US" sz="1450" dirty="0">
                <a:solidFill>
                  <a:srgbClr val="16243B"/>
                </a:solidFill>
                <a:latin typeface="Calibri" pitchFamily="34" charset="0"/>
                <a:ea typeface="Calibri" pitchFamily="34" charset="-122"/>
                <a:cs typeface="Calibri" pitchFamily="34" charset="-120"/>
              </a:rPr>
              <a:t>What are the limits of evaluating a NIDS on synthetic traffic?</a:t>
            </a:r>
            <a:endParaRPr lang="en-US" sz="1450" dirty="0"/>
          </a:p>
        </p:txBody>
      </p:sp>
      <p:sp>
        <p:nvSpPr>
          <p:cNvPr id="27" name="Shape 25"/>
          <p:cNvSpPr/>
          <p:nvPr/>
        </p:nvSpPr>
        <p:spPr>
          <a:xfrm>
            <a:off x="5440680" y="5184648"/>
            <a:ext cx="6202375" cy="758952"/>
          </a:xfrm>
          <a:prstGeom prst="roundRect">
            <a:avLst>
              <a:gd name="adj" fmla="val 12048"/>
            </a:avLst>
          </a:prstGeom>
          <a:solidFill>
            <a:srgbClr val="F1F5FA"/>
          </a:solidFill>
          <a:ln w="12700">
            <a:solidFill>
              <a:srgbClr val="F1F5FA"/>
            </a:solidFill>
            <a:prstDash val="solid"/>
          </a:ln>
        </p:spPr>
        <p:txBody>
          <a:bodyPr/>
          <a:lstStyle/>
          <a:p>
            <a:endParaRPr lang="en-IN"/>
          </a:p>
        </p:txBody>
      </p:sp>
      <p:sp>
        <p:nvSpPr>
          <p:cNvPr id="28" name="Shape 26"/>
          <p:cNvSpPr/>
          <p:nvPr/>
        </p:nvSpPr>
        <p:spPr>
          <a:xfrm>
            <a:off x="5623560" y="5326380"/>
            <a:ext cx="475488" cy="475488"/>
          </a:xfrm>
          <a:prstGeom prst="ellipse">
            <a:avLst/>
          </a:prstGeom>
          <a:solidFill>
            <a:srgbClr val="0E8F9C"/>
          </a:solidFill>
          <a:ln w="12700">
            <a:solidFill>
              <a:srgbClr val="0E8F9C"/>
            </a:solidFill>
            <a:prstDash val="solid"/>
          </a:ln>
        </p:spPr>
        <p:txBody>
          <a:bodyPr/>
          <a:lstStyle/>
          <a:p>
            <a:endParaRPr lang="en-IN"/>
          </a:p>
        </p:txBody>
      </p:sp>
      <p:sp>
        <p:nvSpPr>
          <p:cNvPr id="29" name="Text 27"/>
          <p:cNvSpPr txBox="1"/>
          <p:nvPr/>
        </p:nvSpPr>
        <p:spPr>
          <a:xfrm>
            <a:off x="5623560" y="5326380"/>
            <a:ext cx="475488" cy="475488"/>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5</a:t>
            </a:r>
            <a:endParaRPr lang="en-US" sz="1600" dirty="0"/>
          </a:p>
        </p:txBody>
      </p:sp>
      <p:sp>
        <p:nvSpPr>
          <p:cNvPr id="30" name="Text 28"/>
          <p:cNvSpPr txBox="1"/>
          <p:nvPr/>
        </p:nvSpPr>
        <p:spPr>
          <a:xfrm>
            <a:off x="6309360" y="5230368"/>
            <a:ext cx="5166360" cy="667512"/>
          </a:xfrm>
          <a:prstGeom prst="rect">
            <a:avLst/>
          </a:prstGeom>
          <a:noFill/>
          <a:ln/>
        </p:spPr>
        <p:txBody>
          <a:bodyPr wrap="square" lIns="0" tIns="0" rIns="0" bIns="0" rtlCol="0" anchor="ctr"/>
          <a:lstStyle/>
          <a:p>
            <a:pPr marL="0" indent="0">
              <a:buNone/>
            </a:pPr>
            <a:r>
              <a:rPr lang="en-US" sz="1450" dirty="0">
                <a:solidFill>
                  <a:srgbClr val="16243B"/>
                </a:solidFill>
                <a:latin typeface="Calibri" pitchFamily="34" charset="0"/>
                <a:ea typeface="Calibri" pitchFamily="34" charset="-122"/>
                <a:cs typeface="Calibri" pitchFamily="34" charset="-120"/>
              </a:rPr>
              <a:t>How can the trained models be integrated into an interactive Streamlit prototype?</a:t>
            </a:r>
            <a:endParaRPr lang="en-US" sz="14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438912"/>
            <a:ext cx="8229600" cy="274320"/>
          </a:xfrm>
          <a:prstGeom prst="rect">
            <a:avLst/>
          </a:prstGeom>
          <a:noFill/>
          <a:ln/>
        </p:spPr>
        <p:txBody>
          <a:bodyPr wrap="square" lIns="0" tIns="0" rIns="0" bIns="0" rtlCol="0" anchor="t"/>
          <a:lstStyle/>
          <a:p>
            <a:pPr marL="0" indent="0">
              <a:buNone/>
            </a:pPr>
            <a:r>
              <a:rPr lang="en-US" sz="1200" b="1" kern="0" spc="300" dirty="0">
                <a:solidFill>
                  <a:srgbClr val="0E8F9C"/>
                </a:solidFill>
                <a:latin typeface="Calibri" pitchFamily="34" charset="0"/>
                <a:ea typeface="Calibri" pitchFamily="34" charset="-122"/>
                <a:cs typeface="Calibri" pitchFamily="34" charset="-120"/>
              </a:rPr>
              <a:t>METHODOLOGY</a:t>
            </a:r>
            <a:endParaRPr lang="en-US" sz="1200" dirty="0"/>
          </a:p>
        </p:txBody>
      </p:sp>
      <p:sp>
        <p:nvSpPr>
          <p:cNvPr id="3" name="Text 1"/>
          <p:cNvSpPr txBox="1"/>
          <p:nvPr/>
        </p:nvSpPr>
        <p:spPr>
          <a:xfrm>
            <a:off x="548640" y="731520"/>
            <a:ext cx="11094415" cy="731520"/>
          </a:xfrm>
          <a:prstGeom prst="rect">
            <a:avLst/>
          </a:prstGeom>
          <a:noFill/>
          <a:ln/>
        </p:spPr>
        <p:txBody>
          <a:bodyPr wrap="square" lIns="0" tIns="0" rIns="0" bIns="0" rtlCol="0" anchor="ctr"/>
          <a:lstStyle/>
          <a:p>
            <a:pPr marL="0" indent="0">
              <a:buNone/>
            </a:pPr>
            <a:r>
              <a:rPr lang="en-US" sz="3400" b="1" dirty="0">
                <a:solidFill>
                  <a:srgbClr val="0B1B33"/>
                </a:solidFill>
                <a:latin typeface="Cambria" pitchFamily="34" charset="0"/>
                <a:ea typeface="Cambria" pitchFamily="34" charset="-122"/>
                <a:cs typeface="Cambria" pitchFamily="34" charset="-120"/>
              </a:rPr>
              <a:t>A controlled experiment, end to end</a:t>
            </a:r>
            <a:endParaRPr lang="en-US" sz="3400" dirty="0"/>
          </a:p>
        </p:txBody>
      </p:sp>
      <p:sp>
        <p:nvSpPr>
          <p:cNvPr id="4" name="Text 2"/>
          <p:cNvSpPr txBox="1"/>
          <p:nvPr/>
        </p:nvSpPr>
        <p:spPr>
          <a:xfrm>
            <a:off x="548640" y="6446520"/>
            <a:ext cx="7315200" cy="228600"/>
          </a:xfrm>
          <a:prstGeom prst="rect">
            <a:avLst/>
          </a:prstGeom>
          <a:noFill/>
          <a:ln/>
        </p:spPr>
        <p:txBody>
          <a:bodyPr wrap="square" lIns="0" tIns="0" rIns="0" bIns="0" rtlCol="0" anchor="t"/>
          <a:lstStyle/>
          <a:p>
            <a:pPr marL="0" indent="0">
              <a:buNone/>
            </a:pPr>
            <a:r>
              <a:rPr lang="en-US" sz="1000" dirty="0">
                <a:solidFill>
                  <a:srgbClr val="8593A8"/>
                </a:solidFill>
                <a:latin typeface="Calibri" pitchFamily="34" charset="0"/>
                <a:ea typeface="Calibri" pitchFamily="34" charset="-122"/>
                <a:cs typeface="Calibri" pitchFamily="34" charset="-120"/>
              </a:rPr>
              <a:t>Network Intrusion Detection Using Deep Learning  |  Likhitha Pyneni</a:t>
            </a:r>
            <a:endParaRPr lang="en-US" sz="1000" dirty="0"/>
          </a:p>
        </p:txBody>
      </p:sp>
      <p:sp>
        <p:nvSpPr>
          <p:cNvPr id="5" name="Text 3"/>
          <p:cNvSpPr txBox="1"/>
          <p:nvPr/>
        </p:nvSpPr>
        <p:spPr>
          <a:xfrm>
            <a:off x="10728655" y="6446520"/>
            <a:ext cx="914400" cy="228600"/>
          </a:xfrm>
          <a:prstGeom prst="rect">
            <a:avLst/>
          </a:prstGeom>
          <a:noFill/>
          <a:ln/>
        </p:spPr>
        <p:txBody>
          <a:bodyPr wrap="square" lIns="0" tIns="0" rIns="0" bIns="0" rtlCol="0" anchor="t"/>
          <a:lstStyle/>
          <a:p>
            <a:pPr marL="0" indent="0" algn="r">
              <a:buNone/>
            </a:pPr>
            <a:r>
              <a:rPr lang="en-US" sz="1000" dirty="0">
                <a:solidFill>
                  <a:srgbClr val="8593A8"/>
                </a:solidFill>
                <a:latin typeface="Calibri" pitchFamily="34" charset="0"/>
                <a:ea typeface="Calibri" pitchFamily="34" charset="-122"/>
                <a:cs typeface="Calibri" pitchFamily="34" charset="-120"/>
              </a:rPr>
              <a:t>5</a:t>
            </a:r>
            <a:endParaRPr lang="en-US" sz="1000" dirty="0"/>
          </a:p>
        </p:txBody>
      </p:sp>
      <p:sp>
        <p:nvSpPr>
          <p:cNvPr id="6" name="Shape 4"/>
          <p:cNvSpPr/>
          <p:nvPr/>
        </p:nvSpPr>
        <p:spPr>
          <a:xfrm>
            <a:off x="548640" y="1783080"/>
            <a:ext cx="1658722" cy="2743200"/>
          </a:xfrm>
          <a:prstGeom prst="roundRect">
            <a:avLst>
              <a:gd name="adj" fmla="val 5513"/>
            </a:avLst>
          </a:prstGeom>
          <a:solidFill>
            <a:srgbClr val="F1F5FA"/>
          </a:solidFill>
          <a:ln w="12700">
            <a:solidFill>
              <a:srgbClr val="F1F5FA"/>
            </a:solidFill>
            <a:prstDash val="solid"/>
          </a:ln>
          <a:effectLst>
            <a:outerShdw blurRad="101600" dist="25400" dir="5400000" algn="bl" rotWithShape="0">
              <a:srgbClr val="000000">
                <a:alpha val="12000"/>
              </a:srgbClr>
            </a:outerShdw>
          </a:effectLst>
        </p:spPr>
        <p:txBody>
          <a:bodyPr/>
          <a:lstStyle/>
          <a:p>
            <a:endParaRPr lang="en-IN"/>
          </a:p>
        </p:txBody>
      </p:sp>
      <p:sp>
        <p:nvSpPr>
          <p:cNvPr id="7" name="Shape 5"/>
          <p:cNvSpPr/>
          <p:nvPr/>
        </p:nvSpPr>
        <p:spPr>
          <a:xfrm>
            <a:off x="822960" y="2011680"/>
            <a:ext cx="640080" cy="640080"/>
          </a:xfrm>
          <a:prstGeom prst="ellipse">
            <a:avLst/>
          </a:prstGeom>
          <a:solidFill>
            <a:srgbClr val="14294D"/>
          </a:solidFill>
          <a:ln w="12700">
            <a:solidFill>
              <a:srgbClr val="14294D"/>
            </a:solidFill>
            <a:prstDash val="solid"/>
          </a:ln>
        </p:spPr>
        <p:txBody>
          <a:bodyPr/>
          <a:lstStyle/>
          <a:p>
            <a:endParaRPr lang="en-IN"/>
          </a:p>
        </p:txBody>
      </p:sp>
      <p:pic>
        <p:nvPicPr>
          <p:cNvPr id="8" name="Image 0" descr="preencoded.png"/>
          <p:cNvPicPr>
            <a:picLocks noChangeAspect="1"/>
          </p:cNvPicPr>
          <p:nvPr/>
        </p:nvPicPr>
        <p:blipFill>
          <a:blip r:embed="rId3"/>
          <a:stretch>
            <a:fillRect/>
          </a:stretch>
        </p:blipFill>
        <p:spPr>
          <a:xfrm>
            <a:off x="963778" y="2152498"/>
            <a:ext cx="358445" cy="358445"/>
          </a:xfrm>
          <a:prstGeom prst="rect">
            <a:avLst/>
          </a:prstGeom>
        </p:spPr>
      </p:pic>
      <p:sp>
        <p:nvSpPr>
          <p:cNvPr id="9" name="Text 6"/>
          <p:cNvSpPr txBox="1"/>
          <p:nvPr/>
        </p:nvSpPr>
        <p:spPr>
          <a:xfrm>
            <a:off x="822960" y="2788920"/>
            <a:ext cx="1201522" cy="228600"/>
          </a:xfrm>
          <a:prstGeom prst="rect">
            <a:avLst/>
          </a:prstGeom>
          <a:noFill/>
          <a:ln/>
        </p:spPr>
        <p:txBody>
          <a:bodyPr wrap="square" lIns="0" tIns="0" rIns="0" bIns="0" rtlCol="0" anchor="t"/>
          <a:lstStyle/>
          <a:p>
            <a:pPr marL="0" indent="0">
              <a:buNone/>
            </a:pPr>
            <a:r>
              <a:rPr lang="en-US" sz="1050" b="1" kern="0" spc="200" dirty="0">
                <a:solidFill>
                  <a:srgbClr val="5B6B82"/>
                </a:solidFill>
                <a:latin typeface="Calibri" pitchFamily="34" charset="0"/>
                <a:ea typeface="Calibri" pitchFamily="34" charset="-122"/>
                <a:cs typeface="Calibri" pitchFamily="34" charset="-120"/>
              </a:rPr>
              <a:t>STEP 1</a:t>
            </a:r>
            <a:endParaRPr lang="en-US" sz="1050" dirty="0"/>
          </a:p>
        </p:txBody>
      </p:sp>
      <p:sp>
        <p:nvSpPr>
          <p:cNvPr id="10" name="Text 7"/>
          <p:cNvSpPr txBox="1"/>
          <p:nvPr/>
        </p:nvSpPr>
        <p:spPr>
          <a:xfrm>
            <a:off x="822960" y="3035808"/>
            <a:ext cx="1247242" cy="365760"/>
          </a:xfrm>
          <a:prstGeom prst="rect">
            <a:avLst/>
          </a:prstGeom>
          <a:noFill/>
          <a:ln/>
        </p:spPr>
        <p:txBody>
          <a:bodyPr wrap="square" lIns="0" tIns="0" rIns="0" bIns="0" rtlCol="0" anchor="t"/>
          <a:lstStyle/>
          <a:p>
            <a:pPr marL="0" indent="0">
              <a:buNone/>
            </a:pPr>
            <a:r>
              <a:rPr lang="en-US" sz="1700" b="1" dirty="0">
                <a:solidFill>
                  <a:srgbClr val="0B1B33"/>
                </a:solidFill>
                <a:latin typeface="Cambria" pitchFamily="34" charset="0"/>
                <a:ea typeface="Cambria" pitchFamily="34" charset="-122"/>
                <a:cs typeface="Cambria" pitchFamily="34" charset="-120"/>
              </a:rPr>
              <a:t>Generate</a:t>
            </a:r>
            <a:endParaRPr lang="en-US" sz="1700" dirty="0"/>
          </a:p>
        </p:txBody>
      </p:sp>
      <p:sp>
        <p:nvSpPr>
          <p:cNvPr id="11" name="Text 8"/>
          <p:cNvSpPr txBox="1"/>
          <p:nvPr/>
        </p:nvSpPr>
        <p:spPr>
          <a:xfrm>
            <a:off x="822960" y="3456432"/>
            <a:ext cx="1201522" cy="1005840"/>
          </a:xfrm>
          <a:prstGeom prst="rect">
            <a:avLst/>
          </a:prstGeom>
          <a:noFill/>
          <a:ln/>
        </p:spPr>
        <p:txBody>
          <a:bodyPr wrap="square" lIns="0" tIns="0" rIns="0" bIns="0" rtlCol="0" anchor="t"/>
          <a:lstStyle/>
          <a:p>
            <a:pPr marL="0" indent="0">
              <a:buNone/>
            </a:pPr>
            <a:r>
              <a:rPr lang="en-US" sz="1250" dirty="0">
                <a:solidFill>
                  <a:srgbClr val="5B6B82"/>
                </a:solidFill>
                <a:latin typeface="Calibri" pitchFamily="34" charset="0"/>
                <a:ea typeface="Calibri" pitchFamily="34" charset="-122"/>
                <a:cs typeface="Calibri" pitchFamily="34" charset="-120"/>
              </a:rPr>
              <a:t>10,000 synthetic traffic records with 15 features</a:t>
            </a:r>
            <a:endParaRPr lang="en-US" sz="1250" dirty="0"/>
          </a:p>
        </p:txBody>
      </p:sp>
      <p:sp>
        <p:nvSpPr>
          <p:cNvPr id="12" name="Shape 9"/>
          <p:cNvSpPr/>
          <p:nvPr/>
        </p:nvSpPr>
        <p:spPr>
          <a:xfrm>
            <a:off x="2243938" y="3035808"/>
            <a:ext cx="155448" cy="274320"/>
          </a:xfrm>
          <a:prstGeom prst="chevron">
            <a:avLst/>
          </a:prstGeom>
          <a:solidFill>
            <a:srgbClr val="9AA9BF"/>
          </a:solidFill>
          <a:ln w="12700">
            <a:solidFill>
              <a:srgbClr val="9AA9BF"/>
            </a:solidFill>
            <a:prstDash val="solid"/>
          </a:ln>
        </p:spPr>
        <p:txBody>
          <a:bodyPr/>
          <a:lstStyle/>
          <a:p>
            <a:endParaRPr lang="en-IN"/>
          </a:p>
        </p:txBody>
      </p:sp>
      <p:sp>
        <p:nvSpPr>
          <p:cNvPr id="13" name="Shape 10"/>
          <p:cNvSpPr/>
          <p:nvPr/>
        </p:nvSpPr>
        <p:spPr>
          <a:xfrm>
            <a:off x="2435962" y="1783080"/>
            <a:ext cx="1658722" cy="2743200"/>
          </a:xfrm>
          <a:prstGeom prst="roundRect">
            <a:avLst>
              <a:gd name="adj" fmla="val 5513"/>
            </a:avLst>
          </a:prstGeom>
          <a:solidFill>
            <a:srgbClr val="F1F5FA"/>
          </a:solidFill>
          <a:ln w="12700">
            <a:solidFill>
              <a:srgbClr val="F1F5FA"/>
            </a:solidFill>
            <a:prstDash val="solid"/>
          </a:ln>
          <a:effectLst>
            <a:outerShdw blurRad="101600" dist="25400" dir="5400000" algn="bl" rotWithShape="0">
              <a:srgbClr val="000000">
                <a:alpha val="12000"/>
              </a:srgbClr>
            </a:outerShdw>
          </a:effectLst>
        </p:spPr>
        <p:txBody>
          <a:bodyPr/>
          <a:lstStyle/>
          <a:p>
            <a:endParaRPr lang="en-IN"/>
          </a:p>
        </p:txBody>
      </p:sp>
      <p:sp>
        <p:nvSpPr>
          <p:cNvPr id="14" name="Shape 11"/>
          <p:cNvSpPr/>
          <p:nvPr/>
        </p:nvSpPr>
        <p:spPr>
          <a:xfrm>
            <a:off x="2710282" y="2011680"/>
            <a:ext cx="640080" cy="640080"/>
          </a:xfrm>
          <a:prstGeom prst="ellipse">
            <a:avLst/>
          </a:prstGeom>
          <a:solidFill>
            <a:srgbClr val="14294D"/>
          </a:solidFill>
          <a:ln w="12700">
            <a:solidFill>
              <a:srgbClr val="14294D"/>
            </a:solidFill>
            <a:prstDash val="solid"/>
          </a:ln>
        </p:spPr>
        <p:txBody>
          <a:bodyPr/>
          <a:lstStyle/>
          <a:p>
            <a:endParaRPr lang="en-IN"/>
          </a:p>
        </p:txBody>
      </p:sp>
      <p:pic>
        <p:nvPicPr>
          <p:cNvPr id="15" name="Image 1" descr="preencoded.png"/>
          <p:cNvPicPr>
            <a:picLocks noChangeAspect="1"/>
          </p:cNvPicPr>
          <p:nvPr/>
        </p:nvPicPr>
        <p:blipFill>
          <a:blip r:embed="rId4"/>
          <a:stretch>
            <a:fillRect/>
          </a:stretch>
        </p:blipFill>
        <p:spPr>
          <a:xfrm>
            <a:off x="2851099" y="2152498"/>
            <a:ext cx="358445" cy="358445"/>
          </a:xfrm>
          <a:prstGeom prst="rect">
            <a:avLst/>
          </a:prstGeom>
        </p:spPr>
      </p:pic>
      <p:sp>
        <p:nvSpPr>
          <p:cNvPr id="16" name="Text 12"/>
          <p:cNvSpPr txBox="1"/>
          <p:nvPr/>
        </p:nvSpPr>
        <p:spPr>
          <a:xfrm>
            <a:off x="2710282" y="2788920"/>
            <a:ext cx="1201522" cy="228600"/>
          </a:xfrm>
          <a:prstGeom prst="rect">
            <a:avLst/>
          </a:prstGeom>
          <a:noFill/>
          <a:ln/>
        </p:spPr>
        <p:txBody>
          <a:bodyPr wrap="square" lIns="0" tIns="0" rIns="0" bIns="0" rtlCol="0" anchor="t"/>
          <a:lstStyle/>
          <a:p>
            <a:pPr marL="0" indent="0">
              <a:buNone/>
            </a:pPr>
            <a:r>
              <a:rPr lang="en-US" sz="1050" b="1" kern="0" spc="200" dirty="0">
                <a:solidFill>
                  <a:srgbClr val="5B6B82"/>
                </a:solidFill>
                <a:latin typeface="Calibri" pitchFamily="34" charset="0"/>
                <a:ea typeface="Calibri" pitchFamily="34" charset="-122"/>
                <a:cs typeface="Calibri" pitchFamily="34" charset="-120"/>
              </a:rPr>
              <a:t>STEP 2</a:t>
            </a:r>
            <a:endParaRPr lang="en-US" sz="1050" dirty="0"/>
          </a:p>
        </p:txBody>
      </p:sp>
      <p:sp>
        <p:nvSpPr>
          <p:cNvPr id="17" name="Text 13"/>
          <p:cNvSpPr txBox="1"/>
          <p:nvPr/>
        </p:nvSpPr>
        <p:spPr>
          <a:xfrm>
            <a:off x="2710282" y="3035808"/>
            <a:ext cx="1247242" cy="365760"/>
          </a:xfrm>
          <a:prstGeom prst="rect">
            <a:avLst/>
          </a:prstGeom>
          <a:noFill/>
          <a:ln/>
        </p:spPr>
        <p:txBody>
          <a:bodyPr wrap="square" lIns="0" tIns="0" rIns="0" bIns="0" rtlCol="0" anchor="t"/>
          <a:lstStyle/>
          <a:p>
            <a:pPr marL="0" indent="0">
              <a:buNone/>
            </a:pPr>
            <a:r>
              <a:rPr lang="en-US" sz="1700" b="1" dirty="0">
                <a:solidFill>
                  <a:srgbClr val="0B1B33"/>
                </a:solidFill>
                <a:latin typeface="Cambria" pitchFamily="34" charset="0"/>
                <a:ea typeface="Cambria" pitchFamily="34" charset="-122"/>
                <a:cs typeface="Cambria" pitchFamily="34" charset="-120"/>
              </a:rPr>
              <a:t>Preprocess</a:t>
            </a:r>
            <a:endParaRPr lang="en-US" sz="1700" dirty="0"/>
          </a:p>
        </p:txBody>
      </p:sp>
      <p:sp>
        <p:nvSpPr>
          <p:cNvPr id="18" name="Text 14"/>
          <p:cNvSpPr txBox="1"/>
          <p:nvPr/>
        </p:nvSpPr>
        <p:spPr>
          <a:xfrm>
            <a:off x="2710282" y="3456432"/>
            <a:ext cx="1201522" cy="1005840"/>
          </a:xfrm>
          <a:prstGeom prst="rect">
            <a:avLst/>
          </a:prstGeom>
          <a:noFill/>
          <a:ln/>
        </p:spPr>
        <p:txBody>
          <a:bodyPr wrap="square" lIns="0" tIns="0" rIns="0" bIns="0" rtlCol="0" anchor="t"/>
          <a:lstStyle/>
          <a:p>
            <a:pPr marL="0" indent="0">
              <a:buNone/>
            </a:pPr>
            <a:r>
              <a:rPr lang="en-US" sz="1250" dirty="0">
                <a:solidFill>
                  <a:srgbClr val="5B6B82"/>
                </a:solidFill>
                <a:latin typeface="Calibri" pitchFamily="34" charset="0"/>
                <a:ea typeface="Calibri" pitchFamily="34" charset="-122"/>
                <a:cs typeface="Calibri" pitchFamily="34" charset="-120"/>
              </a:rPr>
              <a:t>Clean, encode and standardise features</a:t>
            </a:r>
            <a:endParaRPr lang="en-US" sz="1250" dirty="0"/>
          </a:p>
        </p:txBody>
      </p:sp>
      <p:sp>
        <p:nvSpPr>
          <p:cNvPr id="19" name="Shape 15"/>
          <p:cNvSpPr/>
          <p:nvPr/>
        </p:nvSpPr>
        <p:spPr>
          <a:xfrm>
            <a:off x="4131259" y="3035808"/>
            <a:ext cx="155448" cy="274320"/>
          </a:xfrm>
          <a:prstGeom prst="chevron">
            <a:avLst/>
          </a:prstGeom>
          <a:solidFill>
            <a:srgbClr val="9AA9BF"/>
          </a:solidFill>
          <a:ln w="12700">
            <a:solidFill>
              <a:srgbClr val="9AA9BF"/>
            </a:solidFill>
            <a:prstDash val="solid"/>
          </a:ln>
        </p:spPr>
        <p:txBody>
          <a:bodyPr/>
          <a:lstStyle/>
          <a:p>
            <a:endParaRPr lang="en-IN"/>
          </a:p>
        </p:txBody>
      </p:sp>
      <p:sp>
        <p:nvSpPr>
          <p:cNvPr id="20" name="Shape 16"/>
          <p:cNvSpPr/>
          <p:nvPr/>
        </p:nvSpPr>
        <p:spPr>
          <a:xfrm>
            <a:off x="4323283" y="1783080"/>
            <a:ext cx="1658722" cy="2743200"/>
          </a:xfrm>
          <a:prstGeom prst="roundRect">
            <a:avLst>
              <a:gd name="adj" fmla="val 5513"/>
            </a:avLst>
          </a:prstGeom>
          <a:solidFill>
            <a:srgbClr val="F1F5FA"/>
          </a:solidFill>
          <a:ln w="12700">
            <a:solidFill>
              <a:srgbClr val="F1F5FA"/>
            </a:solidFill>
            <a:prstDash val="solid"/>
          </a:ln>
          <a:effectLst>
            <a:outerShdw blurRad="101600" dist="25400" dir="5400000" algn="bl" rotWithShape="0">
              <a:srgbClr val="000000">
                <a:alpha val="12000"/>
              </a:srgbClr>
            </a:outerShdw>
          </a:effectLst>
        </p:spPr>
        <p:txBody>
          <a:bodyPr/>
          <a:lstStyle/>
          <a:p>
            <a:endParaRPr lang="en-IN"/>
          </a:p>
        </p:txBody>
      </p:sp>
      <p:sp>
        <p:nvSpPr>
          <p:cNvPr id="21" name="Shape 17"/>
          <p:cNvSpPr/>
          <p:nvPr/>
        </p:nvSpPr>
        <p:spPr>
          <a:xfrm>
            <a:off x="4597603" y="2011680"/>
            <a:ext cx="640080" cy="640080"/>
          </a:xfrm>
          <a:prstGeom prst="ellipse">
            <a:avLst/>
          </a:prstGeom>
          <a:solidFill>
            <a:srgbClr val="14294D"/>
          </a:solidFill>
          <a:ln w="12700">
            <a:solidFill>
              <a:srgbClr val="14294D"/>
            </a:solidFill>
            <a:prstDash val="solid"/>
          </a:ln>
        </p:spPr>
        <p:txBody>
          <a:bodyPr/>
          <a:lstStyle/>
          <a:p>
            <a:endParaRPr lang="en-IN"/>
          </a:p>
        </p:txBody>
      </p:sp>
      <p:pic>
        <p:nvPicPr>
          <p:cNvPr id="22" name="Image 2" descr="preencoded.png"/>
          <p:cNvPicPr>
            <a:picLocks noChangeAspect="1"/>
          </p:cNvPicPr>
          <p:nvPr/>
        </p:nvPicPr>
        <p:blipFill>
          <a:blip r:embed="rId5"/>
          <a:stretch>
            <a:fillRect/>
          </a:stretch>
        </p:blipFill>
        <p:spPr>
          <a:xfrm>
            <a:off x="4738421" y="2152498"/>
            <a:ext cx="358445" cy="358445"/>
          </a:xfrm>
          <a:prstGeom prst="rect">
            <a:avLst/>
          </a:prstGeom>
        </p:spPr>
      </p:pic>
      <p:sp>
        <p:nvSpPr>
          <p:cNvPr id="23" name="Text 18"/>
          <p:cNvSpPr txBox="1"/>
          <p:nvPr/>
        </p:nvSpPr>
        <p:spPr>
          <a:xfrm>
            <a:off x="4597603" y="2788920"/>
            <a:ext cx="1201522" cy="228600"/>
          </a:xfrm>
          <a:prstGeom prst="rect">
            <a:avLst/>
          </a:prstGeom>
          <a:noFill/>
          <a:ln/>
        </p:spPr>
        <p:txBody>
          <a:bodyPr wrap="square" lIns="0" tIns="0" rIns="0" bIns="0" rtlCol="0" anchor="t"/>
          <a:lstStyle/>
          <a:p>
            <a:pPr marL="0" indent="0">
              <a:buNone/>
            </a:pPr>
            <a:r>
              <a:rPr lang="en-US" sz="1050" b="1" kern="0" spc="200" dirty="0">
                <a:solidFill>
                  <a:srgbClr val="5B6B82"/>
                </a:solidFill>
                <a:latin typeface="Calibri" pitchFamily="34" charset="0"/>
                <a:ea typeface="Calibri" pitchFamily="34" charset="-122"/>
                <a:cs typeface="Calibri" pitchFamily="34" charset="-120"/>
              </a:rPr>
              <a:t>STEP 3</a:t>
            </a:r>
            <a:endParaRPr lang="en-US" sz="1050" dirty="0"/>
          </a:p>
        </p:txBody>
      </p:sp>
      <p:sp>
        <p:nvSpPr>
          <p:cNvPr id="24" name="Text 19"/>
          <p:cNvSpPr txBox="1"/>
          <p:nvPr/>
        </p:nvSpPr>
        <p:spPr>
          <a:xfrm>
            <a:off x="4597603" y="3035808"/>
            <a:ext cx="1247242" cy="365760"/>
          </a:xfrm>
          <a:prstGeom prst="rect">
            <a:avLst/>
          </a:prstGeom>
          <a:noFill/>
          <a:ln/>
        </p:spPr>
        <p:txBody>
          <a:bodyPr wrap="square" lIns="0" tIns="0" rIns="0" bIns="0" rtlCol="0" anchor="t"/>
          <a:lstStyle/>
          <a:p>
            <a:pPr marL="0" indent="0">
              <a:buNone/>
            </a:pPr>
            <a:r>
              <a:rPr lang="en-US" sz="1700" b="1" dirty="0">
                <a:solidFill>
                  <a:srgbClr val="0B1B33"/>
                </a:solidFill>
                <a:latin typeface="Cambria" pitchFamily="34" charset="0"/>
                <a:ea typeface="Cambria" pitchFamily="34" charset="-122"/>
                <a:cs typeface="Cambria" pitchFamily="34" charset="-120"/>
              </a:rPr>
              <a:t>Split</a:t>
            </a:r>
            <a:endParaRPr lang="en-US" sz="1700" dirty="0"/>
          </a:p>
        </p:txBody>
      </p:sp>
      <p:sp>
        <p:nvSpPr>
          <p:cNvPr id="25" name="Text 20"/>
          <p:cNvSpPr txBox="1"/>
          <p:nvPr/>
        </p:nvSpPr>
        <p:spPr>
          <a:xfrm>
            <a:off x="4597603" y="3456432"/>
            <a:ext cx="1201522" cy="1005840"/>
          </a:xfrm>
          <a:prstGeom prst="rect">
            <a:avLst/>
          </a:prstGeom>
          <a:noFill/>
          <a:ln/>
        </p:spPr>
        <p:txBody>
          <a:bodyPr wrap="square" lIns="0" tIns="0" rIns="0" bIns="0" rtlCol="0" anchor="t"/>
          <a:lstStyle/>
          <a:p>
            <a:pPr marL="0" indent="0">
              <a:buNone/>
            </a:pPr>
            <a:r>
              <a:rPr lang="en-US" sz="1250" dirty="0">
                <a:solidFill>
                  <a:srgbClr val="5B6B82"/>
                </a:solidFill>
                <a:latin typeface="Calibri" pitchFamily="34" charset="0"/>
                <a:ea typeface="Calibri" pitchFamily="34" charset="-122"/>
                <a:cs typeface="Calibri" pitchFamily="34" charset="-120"/>
              </a:rPr>
              <a:t>80:20 stratified train and test sets</a:t>
            </a:r>
            <a:endParaRPr lang="en-US" sz="1250" dirty="0"/>
          </a:p>
        </p:txBody>
      </p:sp>
      <p:sp>
        <p:nvSpPr>
          <p:cNvPr id="26" name="Shape 21"/>
          <p:cNvSpPr/>
          <p:nvPr/>
        </p:nvSpPr>
        <p:spPr>
          <a:xfrm>
            <a:off x="6018581" y="3035808"/>
            <a:ext cx="155448" cy="274320"/>
          </a:xfrm>
          <a:prstGeom prst="chevron">
            <a:avLst/>
          </a:prstGeom>
          <a:solidFill>
            <a:srgbClr val="9AA9BF"/>
          </a:solidFill>
          <a:ln w="12700">
            <a:solidFill>
              <a:srgbClr val="9AA9BF"/>
            </a:solidFill>
            <a:prstDash val="solid"/>
          </a:ln>
        </p:spPr>
        <p:txBody>
          <a:bodyPr/>
          <a:lstStyle/>
          <a:p>
            <a:endParaRPr lang="en-IN"/>
          </a:p>
        </p:txBody>
      </p:sp>
      <p:sp>
        <p:nvSpPr>
          <p:cNvPr id="27" name="Shape 22"/>
          <p:cNvSpPr/>
          <p:nvPr/>
        </p:nvSpPr>
        <p:spPr>
          <a:xfrm>
            <a:off x="6210605" y="1783080"/>
            <a:ext cx="1658722" cy="2743200"/>
          </a:xfrm>
          <a:prstGeom prst="roundRect">
            <a:avLst>
              <a:gd name="adj" fmla="val 5513"/>
            </a:avLst>
          </a:prstGeom>
          <a:solidFill>
            <a:srgbClr val="F1F5FA"/>
          </a:solidFill>
          <a:ln w="12700">
            <a:solidFill>
              <a:srgbClr val="F1F5FA"/>
            </a:solidFill>
            <a:prstDash val="solid"/>
          </a:ln>
          <a:effectLst>
            <a:outerShdw blurRad="101600" dist="25400" dir="5400000" algn="bl" rotWithShape="0">
              <a:srgbClr val="000000">
                <a:alpha val="12000"/>
              </a:srgbClr>
            </a:outerShdw>
          </a:effectLst>
        </p:spPr>
        <p:txBody>
          <a:bodyPr/>
          <a:lstStyle/>
          <a:p>
            <a:endParaRPr lang="en-IN"/>
          </a:p>
        </p:txBody>
      </p:sp>
      <p:sp>
        <p:nvSpPr>
          <p:cNvPr id="28" name="Shape 23"/>
          <p:cNvSpPr/>
          <p:nvPr/>
        </p:nvSpPr>
        <p:spPr>
          <a:xfrm>
            <a:off x="6484925" y="2011680"/>
            <a:ext cx="640080" cy="640080"/>
          </a:xfrm>
          <a:prstGeom prst="ellipse">
            <a:avLst/>
          </a:prstGeom>
          <a:solidFill>
            <a:srgbClr val="0E8F9C"/>
          </a:solidFill>
          <a:ln w="12700">
            <a:solidFill>
              <a:srgbClr val="0E8F9C"/>
            </a:solidFill>
            <a:prstDash val="solid"/>
          </a:ln>
        </p:spPr>
        <p:txBody>
          <a:bodyPr/>
          <a:lstStyle/>
          <a:p>
            <a:endParaRPr lang="en-IN"/>
          </a:p>
        </p:txBody>
      </p:sp>
      <p:pic>
        <p:nvPicPr>
          <p:cNvPr id="29" name="Image 3" descr="preencoded.png"/>
          <p:cNvPicPr>
            <a:picLocks noChangeAspect="1"/>
          </p:cNvPicPr>
          <p:nvPr/>
        </p:nvPicPr>
        <p:blipFill>
          <a:blip r:embed="rId6"/>
          <a:stretch>
            <a:fillRect/>
          </a:stretch>
        </p:blipFill>
        <p:spPr>
          <a:xfrm>
            <a:off x="6625742" y="2152498"/>
            <a:ext cx="358445" cy="358445"/>
          </a:xfrm>
          <a:prstGeom prst="rect">
            <a:avLst/>
          </a:prstGeom>
        </p:spPr>
      </p:pic>
      <p:sp>
        <p:nvSpPr>
          <p:cNvPr id="30" name="Text 24"/>
          <p:cNvSpPr txBox="1"/>
          <p:nvPr/>
        </p:nvSpPr>
        <p:spPr>
          <a:xfrm>
            <a:off x="6484925" y="2788920"/>
            <a:ext cx="1201522" cy="228600"/>
          </a:xfrm>
          <a:prstGeom prst="rect">
            <a:avLst/>
          </a:prstGeom>
          <a:noFill/>
          <a:ln/>
        </p:spPr>
        <p:txBody>
          <a:bodyPr wrap="square" lIns="0" tIns="0" rIns="0" bIns="0" rtlCol="0" anchor="t"/>
          <a:lstStyle/>
          <a:p>
            <a:pPr marL="0" indent="0">
              <a:buNone/>
            </a:pPr>
            <a:r>
              <a:rPr lang="en-US" sz="1050" b="1" kern="0" spc="200" dirty="0">
                <a:solidFill>
                  <a:srgbClr val="5B6B82"/>
                </a:solidFill>
                <a:latin typeface="Calibri" pitchFamily="34" charset="0"/>
                <a:ea typeface="Calibri" pitchFamily="34" charset="-122"/>
                <a:cs typeface="Calibri" pitchFamily="34" charset="-120"/>
              </a:rPr>
              <a:t>STEP 4</a:t>
            </a:r>
            <a:endParaRPr lang="en-US" sz="1050" dirty="0"/>
          </a:p>
        </p:txBody>
      </p:sp>
      <p:sp>
        <p:nvSpPr>
          <p:cNvPr id="31" name="Text 25"/>
          <p:cNvSpPr txBox="1"/>
          <p:nvPr/>
        </p:nvSpPr>
        <p:spPr>
          <a:xfrm>
            <a:off x="6484925" y="3035808"/>
            <a:ext cx="1247242" cy="365760"/>
          </a:xfrm>
          <a:prstGeom prst="rect">
            <a:avLst/>
          </a:prstGeom>
          <a:noFill/>
          <a:ln/>
        </p:spPr>
        <p:txBody>
          <a:bodyPr wrap="square" lIns="0" tIns="0" rIns="0" bIns="0" rtlCol="0" anchor="t"/>
          <a:lstStyle/>
          <a:p>
            <a:pPr marL="0" indent="0">
              <a:buNone/>
            </a:pPr>
            <a:r>
              <a:rPr lang="en-US" sz="1700" b="1" dirty="0">
                <a:solidFill>
                  <a:srgbClr val="0B1B33"/>
                </a:solidFill>
                <a:latin typeface="Cambria" pitchFamily="34" charset="0"/>
                <a:ea typeface="Cambria" pitchFamily="34" charset="-122"/>
                <a:cs typeface="Cambria" pitchFamily="34" charset="-120"/>
              </a:rPr>
              <a:t>Train</a:t>
            </a:r>
            <a:endParaRPr lang="en-US" sz="1700" dirty="0"/>
          </a:p>
        </p:txBody>
      </p:sp>
      <p:sp>
        <p:nvSpPr>
          <p:cNvPr id="32" name="Text 26"/>
          <p:cNvSpPr txBox="1"/>
          <p:nvPr/>
        </p:nvSpPr>
        <p:spPr>
          <a:xfrm>
            <a:off x="6484925" y="3456432"/>
            <a:ext cx="1201522" cy="1005840"/>
          </a:xfrm>
          <a:prstGeom prst="rect">
            <a:avLst/>
          </a:prstGeom>
          <a:noFill/>
          <a:ln/>
        </p:spPr>
        <p:txBody>
          <a:bodyPr wrap="square" lIns="0" tIns="0" rIns="0" bIns="0" rtlCol="0" anchor="t"/>
          <a:lstStyle/>
          <a:p>
            <a:pPr marL="0" indent="0">
              <a:buNone/>
            </a:pPr>
            <a:r>
              <a:rPr lang="en-US" sz="1250" dirty="0">
                <a:solidFill>
                  <a:srgbClr val="5B6B82"/>
                </a:solidFill>
                <a:latin typeface="Calibri" pitchFamily="34" charset="0"/>
                <a:ea typeface="Calibri" pitchFamily="34" charset="-122"/>
                <a:cs typeface="Calibri" pitchFamily="34" charset="-120"/>
              </a:rPr>
              <a:t>ANN and LSTM with the Adam optimiser</a:t>
            </a:r>
            <a:endParaRPr lang="en-US" sz="1250" dirty="0"/>
          </a:p>
        </p:txBody>
      </p:sp>
      <p:sp>
        <p:nvSpPr>
          <p:cNvPr id="33" name="Shape 27"/>
          <p:cNvSpPr/>
          <p:nvPr/>
        </p:nvSpPr>
        <p:spPr>
          <a:xfrm>
            <a:off x="7905902" y="3035808"/>
            <a:ext cx="155448" cy="274320"/>
          </a:xfrm>
          <a:prstGeom prst="chevron">
            <a:avLst/>
          </a:prstGeom>
          <a:solidFill>
            <a:srgbClr val="9AA9BF"/>
          </a:solidFill>
          <a:ln w="12700">
            <a:solidFill>
              <a:srgbClr val="9AA9BF"/>
            </a:solidFill>
            <a:prstDash val="solid"/>
          </a:ln>
        </p:spPr>
        <p:txBody>
          <a:bodyPr/>
          <a:lstStyle/>
          <a:p>
            <a:endParaRPr lang="en-IN"/>
          </a:p>
        </p:txBody>
      </p:sp>
      <p:sp>
        <p:nvSpPr>
          <p:cNvPr id="34" name="Shape 28"/>
          <p:cNvSpPr/>
          <p:nvPr/>
        </p:nvSpPr>
        <p:spPr>
          <a:xfrm>
            <a:off x="8097926" y="1783080"/>
            <a:ext cx="1658722" cy="2743200"/>
          </a:xfrm>
          <a:prstGeom prst="roundRect">
            <a:avLst>
              <a:gd name="adj" fmla="val 5513"/>
            </a:avLst>
          </a:prstGeom>
          <a:solidFill>
            <a:srgbClr val="F1F5FA"/>
          </a:solidFill>
          <a:ln w="12700">
            <a:solidFill>
              <a:srgbClr val="F1F5FA"/>
            </a:solidFill>
            <a:prstDash val="solid"/>
          </a:ln>
          <a:effectLst>
            <a:outerShdw blurRad="101600" dist="25400" dir="5400000" algn="bl" rotWithShape="0">
              <a:srgbClr val="000000">
                <a:alpha val="12000"/>
              </a:srgbClr>
            </a:outerShdw>
          </a:effectLst>
        </p:spPr>
        <p:txBody>
          <a:bodyPr/>
          <a:lstStyle/>
          <a:p>
            <a:endParaRPr lang="en-IN"/>
          </a:p>
        </p:txBody>
      </p:sp>
      <p:sp>
        <p:nvSpPr>
          <p:cNvPr id="35" name="Shape 29"/>
          <p:cNvSpPr/>
          <p:nvPr/>
        </p:nvSpPr>
        <p:spPr>
          <a:xfrm>
            <a:off x="8372246" y="2011680"/>
            <a:ext cx="640080" cy="640080"/>
          </a:xfrm>
          <a:prstGeom prst="ellipse">
            <a:avLst/>
          </a:prstGeom>
          <a:solidFill>
            <a:srgbClr val="14294D"/>
          </a:solidFill>
          <a:ln w="12700">
            <a:solidFill>
              <a:srgbClr val="14294D"/>
            </a:solidFill>
            <a:prstDash val="solid"/>
          </a:ln>
        </p:spPr>
        <p:txBody>
          <a:bodyPr/>
          <a:lstStyle/>
          <a:p>
            <a:endParaRPr lang="en-IN"/>
          </a:p>
        </p:txBody>
      </p:sp>
      <p:pic>
        <p:nvPicPr>
          <p:cNvPr id="36" name="Image 4" descr="preencoded.png"/>
          <p:cNvPicPr>
            <a:picLocks noChangeAspect="1"/>
          </p:cNvPicPr>
          <p:nvPr/>
        </p:nvPicPr>
        <p:blipFill>
          <a:blip r:embed="rId7"/>
          <a:stretch>
            <a:fillRect/>
          </a:stretch>
        </p:blipFill>
        <p:spPr>
          <a:xfrm>
            <a:off x="8513064" y="2152498"/>
            <a:ext cx="358445" cy="358445"/>
          </a:xfrm>
          <a:prstGeom prst="rect">
            <a:avLst/>
          </a:prstGeom>
        </p:spPr>
      </p:pic>
      <p:sp>
        <p:nvSpPr>
          <p:cNvPr id="37" name="Text 30"/>
          <p:cNvSpPr txBox="1"/>
          <p:nvPr/>
        </p:nvSpPr>
        <p:spPr>
          <a:xfrm>
            <a:off x="8372246" y="2788920"/>
            <a:ext cx="1201522" cy="228600"/>
          </a:xfrm>
          <a:prstGeom prst="rect">
            <a:avLst/>
          </a:prstGeom>
          <a:noFill/>
          <a:ln/>
        </p:spPr>
        <p:txBody>
          <a:bodyPr wrap="square" lIns="0" tIns="0" rIns="0" bIns="0" rtlCol="0" anchor="t"/>
          <a:lstStyle/>
          <a:p>
            <a:pPr marL="0" indent="0">
              <a:buNone/>
            </a:pPr>
            <a:r>
              <a:rPr lang="en-US" sz="1050" b="1" kern="0" spc="200" dirty="0">
                <a:solidFill>
                  <a:srgbClr val="5B6B82"/>
                </a:solidFill>
                <a:latin typeface="Calibri" pitchFamily="34" charset="0"/>
                <a:ea typeface="Calibri" pitchFamily="34" charset="-122"/>
                <a:cs typeface="Calibri" pitchFamily="34" charset="-120"/>
              </a:rPr>
              <a:t>STEP 5</a:t>
            </a:r>
            <a:endParaRPr lang="en-US" sz="1050" dirty="0"/>
          </a:p>
        </p:txBody>
      </p:sp>
      <p:sp>
        <p:nvSpPr>
          <p:cNvPr id="38" name="Text 31"/>
          <p:cNvSpPr txBox="1"/>
          <p:nvPr/>
        </p:nvSpPr>
        <p:spPr>
          <a:xfrm>
            <a:off x="8372246" y="3035808"/>
            <a:ext cx="1247242" cy="365760"/>
          </a:xfrm>
          <a:prstGeom prst="rect">
            <a:avLst/>
          </a:prstGeom>
          <a:noFill/>
          <a:ln/>
        </p:spPr>
        <p:txBody>
          <a:bodyPr wrap="square" lIns="0" tIns="0" rIns="0" bIns="0" rtlCol="0" anchor="t"/>
          <a:lstStyle/>
          <a:p>
            <a:pPr marL="0" indent="0">
              <a:buNone/>
            </a:pPr>
            <a:r>
              <a:rPr lang="en-US" sz="1700" b="1" dirty="0">
                <a:solidFill>
                  <a:srgbClr val="0B1B33"/>
                </a:solidFill>
                <a:latin typeface="Cambria" pitchFamily="34" charset="0"/>
                <a:ea typeface="Cambria" pitchFamily="34" charset="-122"/>
                <a:cs typeface="Cambria" pitchFamily="34" charset="-120"/>
              </a:rPr>
              <a:t>Evaluate</a:t>
            </a:r>
            <a:endParaRPr lang="en-US" sz="1700" dirty="0"/>
          </a:p>
        </p:txBody>
      </p:sp>
      <p:sp>
        <p:nvSpPr>
          <p:cNvPr id="39" name="Text 32"/>
          <p:cNvSpPr txBox="1"/>
          <p:nvPr/>
        </p:nvSpPr>
        <p:spPr>
          <a:xfrm>
            <a:off x="8372246" y="3456432"/>
            <a:ext cx="1201522" cy="1005840"/>
          </a:xfrm>
          <a:prstGeom prst="rect">
            <a:avLst/>
          </a:prstGeom>
          <a:noFill/>
          <a:ln/>
        </p:spPr>
        <p:txBody>
          <a:bodyPr wrap="square" lIns="0" tIns="0" rIns="0" bIns="0" rtlCol="0" anchor="t"/>
          <a:lstStyle/>
          <a:p>
            <a:pPr marL="0" indent="0">
              <a:buNone/>
            </a:pPr>
            <a:r>
              <a:rPr lang="en-US" sz="1250" dirty="0">
                <a:solidFill>
                  <a:srgbClr val="5B6B82"/>
                </a:solidFill>
                <a:latin typeface="Calibri" pitchFamily="34" charset="0"/>
                <a:ea typeface="Calibri" pitchFamily="34" charset="-122"/>
                <a:cs typeface="Calibri" pitchFamily="34" charset="-120"/>
              </a:rPr>
              <a:t>Accuracy, precision, recall, F1, confusion matrix</a:t>
            </a:r>
            <a:endParaRPr lang="en-US" sz="1250" dirty="0"/>
          </a:p>
        </p:txBody>
      </p:sp>
      <p:sp>
        <p:nvSpPr>
          <p:cNvPr id="40" name="Shape 33"/>
          <p:cNvSpPr/>
          <p:nvPr/>
        </p:nvSpPr>
        <p:spPr>
          <a:xfrm>
            <a:off x="9793224" y="3035808"/>
            <a:ext cx="155448" cy="274320"/>
          </a:xfrm>
          <a:prstGeom prst="chevron">
            <a:avLst/>
          </a:prstGeom>
          <a:solidFill>
            <a:srgbClr val="9AA9BF"/>
          </a:solidFill>
          <a:ln w="12700">
            <a:solidFill>
              <a:srgbClr val="9AA9BF"/>
            </a:solidFill>
            <a:prstDash val="solid"/>
          </a:ln>
        </p:spPr>
        <p:txBody>
          <a:bodyPr/>
          <a:lstStyle/>
          <a:p>
            <a:endParaRPr lang="en-IN"/>
          </a:p>
        </p:txBody>
      </p:sp>
      <p:sp>
        <p:nvSpPr>
          <p:cNvPr id="41" name="Shape 34"/>
          <p:cNvSpPr/>
          <p:nvPr/>
        </p:nvSpPr>
        <p:spPr>
          <a:xfrm>
            <a:off x="9985248" y="1783080"/>
            <a:ext cx="1658722" cy="2743200"/>
          </a:xfrm>
          <a:prstGeom prst="roundRect">
            <a:avLst>
              <a:gd name="adj" fmla="val 5513"/>
            </a:avLst>
          </a:prstGeom>
          <a:solidFill>
            <a:srgbClr val="F1F5FA"/>
          </a:solidFill>
          <a:ln w="12700">
            <a:solidFill>
              <a:srgbClr val="F1F5FA"/>
            </a:solidFill>
            <a:prstDash val="solid"/>
          </a:ln>
          <a:effectLst>
            <a:outerShdw blurRad="101600" dist="25400" dir="5400000" algn="bl" rotWithShape="0">
              <a:srgbClr val="000000">
                <a:alpha val="12000"/>
              </a:srgbClr>
            </a:outerShdw>
          </a:effectLst>
        </p:spPr>
        <p:txBody>
          <a:bodyPr/>
          <a:lstStyle/>
          <a:p>
            <a:endParaRPr lang="en-IN"/>
          </a:p>
        </p:txBody>
      </p:sp>
      <p:sp>
        <p:nvSpPr>
          <p:cNvPr id="42" name="Shape 35"/>
          <p:cNvSpPr/>
          <p:nvPr/>
        </p:nvSpPr>
        <p:spPr>
          <a:xfrm>
            <a:off x="10259568" y="2011680"/>
            <a:ext cx="640080" cy="640080"/>
          </a:xfrm>
          <a:prstGeom prst="ellipse">
            <a:avLst/>
          </a:prstGeom>
          <a:solidFill>
            <a:srgbClr val="14294D"/>
          </a:solidFill>
          <a:ln w="12700">
            <a:solidFill>
              <a:srgbClr val="14294D"/>
            </a:solidFill>
            <a:prstDash val="solid"/>
          </a:ln>
        </p:spPr>
        <p:txBody>
          <a:bodyPr/>
          <a:lstStyle/>
          <a:p>
            <a:endParaRPr lang="en-IN"/>
          </a:p>
        </p:txBody>
      </p:sp>
      <p:pic>
        <p:nvPicPr>
          <p:cNvPr id="43" name="Image 5" descr="preencoded.png"/>
          <p:cNvPicPr>
            <a:picLocks noChangeAspect="1"/>
          </p:cNvPicPr>
          <p:nvPr/>
        </p:nvPicPr>
        <p:blipFill>
          <a:blip r:embed="rId8"/>
          <a:stretch>
            <a:fillRect/>
          </a:stretch>
        </p:blipFill>
        <p:spPr>
          <a:xfrm>
            <a:off x="10400386" y="2152498"/>
            <a:ext cx="358445" cy="358445"/>
          </a:xfrm>
          <a:prstGeom prst="rect">
            <a:avLst/>
          </a:prstGeom>
        </p:spPr>
      </p:pic>
      <p:sp>
        <p:nvSpPr>
          <p:cNvPr id="44" name="Text 36"/>
          <p:cNvSpPr txBox="1"/>
          <p:nvPr/>
        </p:nvSpPr>
        <p:spPr>
          <a:xfrm>
            <a:off x="10259568" y="2788920"/>
            <a:ext cx="1201522" cy="228600"/>
          </a:xfrm>
          <a:prstGeom prst="rect">
            <a:avLst/>
          </a:prstGeom>
          <a:noFill/>
          <a:ln/>
        </p:spPr>
        <p:txBody>
          <a:bodyPr wrap="square" lIns="0" tIns="0" rIns="0" bIns="0" rtlCol="0" anchor="t"/>
          <a:lstStyle/>
          <a:p>
            <a:pPr marL="0" indent="0">
              <a:buNone/>
            </a:pPr>
            <a:r>
              <a:rPr lang="en-US" sz="1050" b="1" kern="0" spc="200" dirty="0">
                <a:solidFill>
                  <a:srgbClr val="5B6B82"/>
                </a:solidFill>
                <a:latin typeface="Calibri" pitchFamily="34" charset="0"/>
                <a:ea typeface="Calibri" pitchFamily="34" charset="-122"/>
                <a:cs typeface="Calibri" pitchFamily="34" charset="-120"/>
              </a:rPr>
              <a:t>STEP 6</a:t>
            </a:r>
            <a:endParaRPr lang="en-US" sz="1050" dirty="0"/>
          </a:p>
        </p:txBody>
      </p:sp>
      <p:sp>
        <p:nvSpPr>
          <p:cNvPr id="45" name="Text 37"/>
          <p:cNvSpPr txBox="1"/>
          <p:nvPr/>
        </p:nvSpPr>
        <p:spPr>
          <a:xfrm>
            <a:off x="10259568" y="3035808"/>
            <a:ext cx="1247242" cy="365760"/>
          </a:xfrm>
          <a:prstGeom prst="rect">
            <a:avLst/>
          </a:prstGeom>
          <a:noFill/>
          <a:ln/>
        </p:spPr>
        <p:txBody>
          <a:bodyPr wrap="square" lIns="0" tIns="0" rIns="0" bIns="0" rtlCol="0" anchor="t"/>
          <a:lstStyle/>
          <a:p>
            <a:pPr marL="0" indent="0">
              <a:buNone/>
            </a:pPr>
            <a:r>
              <a:rPr lang="en-US" sz="1700" b="1" dirty="0">
                <a:solidFill>
                  <a:srgbClr val="0B1B33"/>
                </a:solidFill>
                <a:latin typeface="Cambria" pitchFamily="34" charset="0"/>
                <a:ea typeface="Cambria" pitchFamily="34" charset="-122"/>
                <a:cs typeface="Cambria" pitchFamily="34" charset="-120"/>
              </a:rPr>
              <a:t>Deploy</a:t>
            </a:r>
            <a:endParaRPr lang="en-US" sz="1700" dirty="0"/>
          </a:p>
        </p:txBody>
      </p:sp>
      <p:sp>
        <p:nvSpPr>
          <p:cNvPr id="46" name="Text 38"/>
          <p:cNvSpPr txBox="1"/>
          <p:nvPr/>
        </p:nvSpPr>
        <p:spPr>
          <a:xfrm>
            <a:off x="10259568" y="3456432"/>
            <a:ext cx="1201522" cy="1005840"/>
          </a:xfrm>
          <a:prstGeom prst="rect">
            <a:avLst/>
          </a:prstGeom>
          <a:noFill/>
          <a:ln/>
        </p:spPr>
        <p:txBody>
          <a:bodyPr wrap="square" lIns="0" tIns="0" rIns="0" bIns="0" rtlCol="0" anchor="t"/>
          <a:lstStyle/>
          <a:p>
            <a:pPr marL="0" indent="0">
              <a:buNone/>
            </a:pPr>
            <a:r>
              <a:rPr lang="en-US" sz="1250" dirty="0">
                <a:solidFill>
                  <a:srgbClr val="5B6B82"/>
                </a:solidFill>
                <a:latin typeface="Calibri" pitchFamily="34" charset="0"/>
                <a:ea typeface="Calibri" pitchFamily="34" charset="-122"/>
                <a:cs typeface="Calibri" pitchFamily="34" charset="-120"/>
              </a:rPr>
              <a:t>Streamlit app using the saved models</a:t>
            </a:r>
            <a:endParaRPr lang="en-US" sz="1250" dirty="0"/>
          </a:p>
        </p:txBody>
      </p:sp>
      <p:sp>
        <p:nvSpPr>
          <p:cNvPr id="47" name="Shape 39"/>
          <p:cNvSpPr/>
          <p:nvPr/>
        </p:nvSpPr>
        <p:spPr>
          <a:xfrm>
            <a:off x="548640" y="4846320"/>
            <a:ext cx="3514954" cy="1005840"/>
          </a:xfrm>
          <a:prstGeom prst="roundRect">
            <a:avLst>
              <a:gd name="adj" fmla="val 9091"/>
            </a:avLst>
          </a:prstGeom>
          <a:solidFill>
            <a:srgbClr val="0B1B33"/>
          </a:solidFill>
          <a:ln w="12700">
            <a:solidFill>
              <a:srgbClr val="0B1B33"/>
            </a:solidFill>
            <a:prstDash val="solid"/>
          </a:ln>
        </p:spPr>
        <p:txBody>
          <a:bodyPr/>
          <a:lstStyle/>
          <a:p>
            <a:endParaRPr lang="en-IN"/>
          </a:p>
        </p:txBody>
      </p:sp>
      <p:sp>
        <p:nvSpPr>
          <p:cNvPr id="48" name="Shape 40"/>
          <p:cNvSpPr/>
          <p:nvPr/>
        </p:nvSpPr>
        <p:spPr>
          <a:xfrm>
            <a:off x="777240" y="5074920"/>
            <a:ext cx="548640" cy="548640"/>
          </a:xfrm>
          <a:prstGeom prst="ellipse">
            <a:avLst/>
          </a:prstGeom>
          <a:solidFill>
            <a:srgbClr val="0E8F9C"/>
          </a:solidFill>
          <a:ln w="12700">
            <a:solidFill>
              <a:srgbClr val="0E8F9C"/>
            </a:solidFill>
            <a:prstDash val="solid"/>
          </a:ln>
        </p:spPr>
        <p:txBody>
          <a:bodyPr/>
          <a:lstStyle/>
          <a:p>
            <a:endParaRPr lang="en-IN"/>
          </a:p>
        </p:txBody>
      </p:sp>
      <p:pic>
        <p:nvPicPr>
          <p:cNvPr id="49" name="Image 6" descr="preencoded.png"/>
          <p:cNvPicPr>
            <a:picLocks noChangeAspect="1"/>
          </p:cNvPicPr>
          <p:nvPr/>
        </p:nvPicPr>
        <p:blipFill>
          <a:blip r:embed="rId9"/>
          <a:stretch>
            <a:fillRect/>
          </a:stretch>
        </p:blipFill>
        <p:spPr>
          <a:xfrm>
            <a:off x="897941" y="5195621"/>
            <a:ext cx="307238" cy="307238"/>
          </a:xfrm>
          <a:prstGeom prst="rect">
            <a:avLst/>
          </a:prstGeom>
        </p:spPr>
      </p:pic>
      <p:sp>
        <p:nvSpPr>
          <p:cNvPr id="50" name="Text 41"/>
          <p:cNvSpPr txBox="1"/>
          <p:nvPr/>
        </p:nvSpPr>
        <p:spPr>
          <a:xfrm>
            <a:off x="1508760" y="4846320"/>
            <a:ext cx="2371954" cy="1005840"/>
          </a:xfrm>
          <a:prstGeom prst="rect">
            <a:avLst/>
          </a:prstGeom>
          <a:noFill/>
          <a:ln/>
        </p:spPr>
        <p:txBody>
          <a:bodyPr wrap="square" lIns="0" tIns="0" rIns="0" bIns="0" rtlCol="0" anchor="ctr"/>
          <a:lstStyle/>
          <a:p>
            <a:pPr marL="0" indent="0">
              <a:buNone/>
            </a:pPr>
            <a:r>
              <a:rPr lang="en-US" sz="1450" b="1" dirty="0">
                <a:solidFill>
                  <a:srgbClr val="FFFFFF"/>
                </a:solidFill>
                <a:latin typeface="Calibri" pitchFamily="34" charset="0"/>
                <a:ea typeface="Calibri" pitchFamily="34" charset="-122"/>
                <a:cs typeface="Calibri" pitchFamily="34" charset="-120"/>
              </a:rPr>
              <a:t>Quantitative experimental design</a:t>
            </a:r>
            <a:endParaRPr lang="en-US" sz="1450" dirty="0"/>
          </a:p>
        </p:txBody>
      </p:sp>
      <p:sp>
        <p:nvSpPr>
          <p:cNvPr id="51" name="Shape 42"/>
          <p:cNvSpPr/>
          <p:nvPr/>
        </p:nvSpPr>
        <p:spPr>
          <a:xfrm>
            <a:off x="4337914" y="4846320"/>
            <a:ext cx="3514954" cy="1005840"/>
          </a:xfrm>
          <a:prstGeom prst="roundRect">
            <a:avLst>
              <a:gd name="adj" fmla="val 9091"/>
            </a:avLst>
          </a:prstGeom>
          <a:solidFill>
            <a:srgbClr val="0B1B33"/>
          </a:solidFill>
          <a:ln w="12700">
            <a:solidFill>
              <a:srgbClr val="0B1B33"/>
            </a:solidFill>
            <a:prstDash val="solid"/>
          </a:ln>
        </p:spPr>
        <p:txBody>
          <a:bodyPr/>
          <a:lstStyle/>
          <a:p>
            <a:endParaRPr lang="en-IN"/>
          </a:p>
        </p:txBody>
      </p:sp>
      <p:sp>
        <p:nvSpPr>
          <p:cNvPr id="52" name="Shape 43"/>
          <p:cNvSpPr/>
          <p:nvPr/>
        </p:nvSpPr>
        <p:spPr>
          <a:xfrm>
            <a:off x="4566514" y="5074920"/>
            <a:ext cx="548640" cy="548640"/>
          </a:xfrm>
          <a:prstGeom prst="ellipse">
            <a:avLst/>
          </a:prstGeom>
          <a:solidFill>
            <a:srgbClr val="0E8F9C"/>
          </a:solidFill>
          <a:ln w="12700">
            <a:solidFill>
              <a:srgbClr val="0E8F9C"/>
            </a:solidFill>
            <a:prstDash val="solid"/>
          </a:ln>
        </p:spPr>
        <p:txBody>
          <a:bodyPr/>
          <a:lstStyle/>
          <a:p>
            <a:endParaRPr lang="en-IN"/>
          </a:p>
        </p:txBody>
      </p:sp>
      <p:pic>
        <p:nvPicPr>
          <p:cNvPr id="53" name="Image 7" descr="preencoded.png"/>
          <p:cNvPicPr>
            <a:picLocks noChangeAspect="1"/>
          </p:cNvPicPr>
          <p:nvPr/>
        </p:nvPicPr>
        <p:blipFill>
          <a:blip r:embed="rId10"/>
          <a:stretch>
            <a:fillRect/>
          </a:stretch>
        </p:blipFill>
        <p:spPr>
          <a:xfrm>
            <a:off x="4687214" y="5195621"/>
            <a:ext cx="307238" cy="307238"/>
          </a:xfrm>
          <a:prstGeom prst="rect">
            <a:avLst/>
          </a:prstGeom>
        </p:spPr>
      </p:pic>
      <p:sp>
        <p:nvSpPr>
          <p:cNvPr id="54" name="Text 44"/>
          <p:cNvSpPr txBox="1"/>
          <p:nvPr/>
        </p:nvSpPr>
        <p:spPr>
          <a:xfrm>
            <a:off x="5298034" y="4846320"/>
            <a:ext cx="2371954" cy="1005840"/>
          </a:xfrm>
          <a:prstGeom prst="rect">
            <a:avLst/>
          </a:prstGeom>
          <a:noFill/>
          <a:ln/>
        </p:spPr>
        <p:txBody>
          <a:bodyPr wrap="square" lIns="0" tIns="0" rIns="0" bIns="0" rtlCol="0" anchor="ctr"/>
          <a:lstStyle/>
          <a:p>
            <a:pPr marL="0" indent="0">
              <a:buNone/>
            </a:pPr>
            <a:r>
              <a:rPr lang="en-US" sz="1450" b="1" dirty="0">
                <a:solidFill>
                  <a:srgbClr val="FFFFFF"/>
                </a:solidFill>
                <a:latin typeface="Calibri" pitchFamily="34" charset="0"/>
                <a:ea typeface="Calibri" pitchFamily="34" charset="-122"/>
                <a:cs typeface="Calibri" pitchFamily="34" charset="-120"/>
              </a:rPr>
              <a:t>Same data, settings and test set for both models</a:t>
            </a:r>
            <a:endParaRPr lang="en-US" sz="1450" dirty="0"/>
          </a:p>
        </p:txBody>
      </p:sp>
      <p:sp>
        <p:nvSpPr>
          <p:cNvPr id="55" name="Shape 45"/>
          <p:cNvSpPr/>
          <p:nvPr/>
        </p:nvSpPr>
        <p:spPr>
          <a:xfrm>
            <a:off x="8127187" y="4846320"/>
            <a:ext cx="3514954" cy="1005840"/>
          </a:xfrm>
          <a:prstGeom prst="roundRect">
            <a:avLst>
              <a:gd name="adj" fmla="val 9091"/>
            </a:avLst>
          </a:prstGeom>
          <a:solidFill>
            <a:srgbClr val="0B1B33"/>
          </a:solidFill>
          <a:ln w="12700">
            <a:solidFill>
              <a:srgbClr val="0B1B33"/>
            </a:solidFill>
            <a:prstDash val="solid"/>
          </a:ln>
        </p:spPr>
        <p:txBody>
          <a:bodyPr/>
          <a:lstStyle/>
          <a:p>
            <a:endParaRPr lang="en-IN"/>
          </a:p>
        </p:txBody>
      </p:sp>
      <p:sp>
        <p:nvSpPr>
          <p:cNvPr id="56" name="Shape 46"/>
          <p:cNvSpPr/>
          <p:nvPr/>
        </p:nvSpPr>
        <p:spPr>
          <a:xfrm>
            <a:off x="8355787" y="5074920"/>
            <a:ext cx="548640" cy="548640"/>
          </a:xfrm>
          <a:prstGeom prst="ellipse">
            <a:avLst/>
          </a:prstGeom>
          <a:solidFill>
            <a:srgbClr val="0E8F9C"/>
          </a:solidFill>
          <a:ln w="12700">
            <a:solidFill>
              <a:srgbClr val="0E8F9C"/>
            </a:solidFill>
            <a:prstDash val="solid"/>
          </a:ln>
        </p:spPr>
        <p:txBody>
          <a:bodyPr/>
          <a:lstStyle/>
          <a:p>
            <a:endParaRPr lang="en-IN"/>
          </a:p>
        </p:txBody>
      </p:sp>
      <p:pic>
        <p:nvPicPr>
          <p:cNvPr id="57" name="Image 8" descr="preencoded.png"/>
          <p:cNvPicPr>
            <a:picLocks noChangeAspect="1"/>
          </p:cNvPicPr>
          <p:nvPr/>
        </p:nvPicPr>
        <p:blipFill>
          <a:blip r:embed="rId11"/>
          <a:stretch>
            <a:fillRect/>
          </a:stretch>
        </p:blipFill>
        <p:spPr>
          <a:xfrm>
            <a:off x="8476488" y="5195621"/>
            <a:ext cx="307238" cy="307238"/>
          </a:xfrm>
          <a:prstGeom prst="rect">
            <a:avLst/>
          </a:prstGeom>
        </p:spPr>
      </p:pic>
      <p:sp>
        <p:nvSpPr>
          <p:cNvPr id="58" name="Text 47"/>
          <p:cNvSpPr txBox="1"/>
          <p:nvPr/>
        </p:nvSpPr>
        <p:spPr>
          <a:xfrm>
            <a:off x="9087307" y="4846320"/>
            <a:ext cx="2371954" cy="1005840"/>
          </a:xfrm>
          <a:prstGeom prst="rect">
            <a:avLst/>
          </a:prstGeom>
          <a:noFill/>
          <a:ln/>
        </p:spPr>
        <p:txBody>
          <a:bodyPr wrap="square" lIns="0" tIns="0" rIns="0" bIns="0" rtlCol="0" anchor="ctr"/>
          <a:lstStyle/>
          <a:p>
            <a:pPr marL="0" indent="0">
              <a:buNone/>
            </a:pPr>
            <a:r>
              <a:rPr lang="en-US" sz="1450" b="1" dirty="0">
                <a:solidFill>
                  <a:srgbClr val="FFFFFF"/>
                </a:solidFill>
                <a:latin typeface="Calibri" pitchFamily="34" charset="0"/>
                <a:ea typeface="Calibri" pitchFamily="34" charset="-122"/>
                <a:cs typeface="Calibri" pitchFamily="34" charset="-120"/>
              </a:rPr>
              <a:t>Fixed random seed (42) for reproducibility</a:t>
            </a:r>
            <a:endParaRPr lang="en-US" sz="14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438912"/>
            <a:ext cx="8229600" cy="274320"/>
          </a:xfrm>
          <a:prstGeom prst="rect">
            <a:avLst/>
          </a:prstGeom>
          <a:noFill/>
          <a:ln/>
        </p:spPr>
        <p:txBody>
          <a:bodyPr wrap="square" lIns="0" tIns="0" rIns="0" bIns="0" rtlCol="0" anchor="t"/>
          <a:lstStyle/>
          <a:p>
            <a:pPr marL="0" indent="0">
              <a:buNone/>
            </a:pPr>
            <a:r>
              <a:rPr lang="en-US" sz="1200" b="1" kern="0" spc="300" dirty="0">
                <a:solidFill>
                  <a:srgbClr val="0E8F9C"/>
                </a:solidFill>
                <a:latin typeface="Calibri" pitchFamily="34" charset="0"/>
                <a:ea typeface="Calibri" pitchFamily="34" charset="-122"/>
                <a:cs typeface="Calibri" pitchFamily="34" charset="-120"/>
              </a:rPr>
              <a:t>DATA</a:t>
            </a:r>
            <a:endParaRPr lang="en-US" sz="1200" dirty="0"/>
          </a:p>
        </p:txBody>
      </p:sp>
      <p:sp>
        <p:nvSpPr>
          <p:cNvPr id="3" name="Text 1"/>
          <p:cNvSpPr txBox="1"/>
          <p:nvPr/>
        </p:nvSpPr>
        <p:spPr>
          <a:xfrm>
            <a:off x="548640" y="731520"/>
            <a:ext cx="11094415" cy="731520"/>
          </a:xfrm>
          <a:prstGeom prst="rect">
            <a:avLst/>
          </a:prstGeom>
          <a:noFill/>
          <a:ln/>
        </p:spPr>
        <p:txBody>
          <a:bodyPr wrap="square" lIns="0" tIns="0" rIns="0" bIns="0" rtlCol="0" anchor="ctr"/>
          <a:lstStyle/>
          <a:p>
            <a:pPr marL="0" indent="0">
              <a:buNone/>
            </a:pPr>
            <a:r>
              <a:rPr lang="en-US" sz="3400" b="1" dirty="0">
                <a:solidFill>
                  <a:srgbClr val="0B1B33"/>
                </a:solidFill>
                <a:latin typeface="Cambria" pitchFamily="34" charset="0"/>
                <a:ea typeface="Cambria" pitchFamily="34" charset="-122"/>
                <a:cs typeface="Cambria" pitchFamily="34" charset="-120"/>
              </a:rPr>
              <a:t>The dataset: synthetic network traffic</a:t>
            </a:r>
            <a:endParaRPr lang="en-US" sz="3400" dirty="0"/>
          </a:p>
        </p:txBody>
      </p:sp>
      <p:sp>
        <p:nvSpPr>
          <p:cNvPr id="4" name="Text 2"/>
          <p:cNvSpPr txBox="1"/>
          <p:nvPr/>
        </p:nvSpPr>
        <p:spPr>
          <a:xfrm>
            <a:off x="548640" y="6446520"/>
            <a:ext cx="7315200" cy="228600"/>
          </a:xfrm>
          <a:prstGeom prst="rect">
            <a:avLst/>
          </a:prstGeom>
          <a:noFill/>
          <a:ln/>
        </p:spPr>
        <p:txBody>
          <a:bodyPr wrap="square" lIns="0" tIns="0" rIns="0" bIns="0" rtlCol="0" anchor="t"/>
          <a:lstStyle/>
          <a:p>
            <a:pPr marL="0" indent="0">
              <a:buNone/>
            </a:pPr>
            <a:r>
              <a:rPr lang="en-US" sz="1000" dirty="0">
                <a:solidFill>
                  <a:srgbClr val="8593A8"/>
                </a:solidFill>
                <a:latin typeface="Calibri" pitchFamily="34" charset="0"/>
                <a:ea typeface="Calibri" pitchFamily="34" charset="-122"/>
                <a:cs typeface="Calibri" pitchFamily="34" charset="-120"/>
              </a:rPr>
              <a:t>Network Intrusion Detection Using Deep Learning  |  Likhitha Pyneni</a:t>
            </a:r>
            <a:endParaRPr lang="en-US" sz="1000" dirty="0"/>
          </a:p>
        </p:txBody>
      </p:sp>
      <p:sp>
        <p:nvSpPr>
          <p:cNvPr id="5" name="Text 3"/>
          <p:cNvSpPr txBox="1"/>
          <p:nvPr/>
        </p:nvSpPr>
        <p:spPr>
          <a:xfrm>
            <a:off x="10728655" y="6446520"/>
            <a:ext cx="914400" cy="228600"/>
          </a:xfrm>
          <a:prstGeom prst="rect">
            <a:avLst/>
          </a:prstGeom>
          <a:noFill/>
          <a:ln/>
        </p:spPr>
        <p:txBody>
          <a:bodyPr wrap="square" lIns="0" tIns="0" rIns="0" bIns="0" rtlCol="0" anchor="t"/>
          <a:lstStyle/>
          <a:p>
            <a:pPr marL="0" indent="0" algn="r">
              <a:buNone/>
            </a:pPr>
            <a:r>
              <a:rPr lang="en-US" sz="1000" dirty="0">
                <a:solidFill>
                  <a:srgbClr val="8593A8"/>
                </a:solidFill>
                <a:latin typeface="Calibri" pitchFamily="34" charset="0"/>
                <a:ea typeface="Calibri" pitchFamily="34" charset="-122"/>
                <a:cs typeface="Calibri" pitchFamily="34" charset="-120"/>
              </a:rPr>
              <a:t>6</a:t>
            </a:r>
            <a:endParaRPr lang="en-US" sz="1000" dirty="0"/>
          </a:p>
        </p:txBody>
      </p:sp>
      <p:sp>
        <p:nvSpPr>
          <p:cNvPr id="6" name="Shape 4"/>
          <p:cNvSpPr/>
          <p:nvPr/>
        </p:nvSpPr>
        <p:spPr>
          <a:xfrm>
            <a:off x="548640" y="1737360"/>
            <a:ext cx="3514954" cy="1371600"/>
          </a:xfrm>
          <a:prstGeom prst="roundRect">
            <a:avLst>
              <a:gd name="adj" fmla="val 6667"/>
            </a:avLst>
          </a:prstGeom>
          <a:solidFill>
            <a:srgbClr val="F1F5FA"/>
          </a:solidFill>
          <a:ln w="12700">
            <a:solidFill>
              <a:srgbClr val="F1F5FA"/>
            </a:solidFill>
            <a:prstDash val="solid"/>
          </a:ln>
          <a:effectLst>
            <a:outerShdw blurRad="101600" dist="25400" dir="5400000" algn="bl" rotWithShape="0">
              <a:srgbClr val="000000">
                <a:alpha val="12000"/>
              </a:srgbClr>
            </a:outerShdw>
          </a:effectLst>
        </p:spPr>
        <p:txBody>
          <a:bodyPr/>
          <a:lstStyle/>
          <a:p>
            <a:endParaRPr lang="en-IN"/>
          </a:p>
        </p:txBody>
      </p:sp>
      <p:sp>
        <p:nvSpPr>
          <p:cNvPr id="7" name="Text 5"/>
          <p:cNvSpPr txBox="1"/>
          <p:nvPr/>
        </p:nvSpPr>
        <p:spPr>
          <a:xfrm>
            <a:off x="868680" y="1828800"/>
            <a:ext cx="2874874" cy="685800"/>
          </a:xfrm>
          <a:prstGeom prst="rect">
            <a:avLst/>
          </a:prstGeom>
          <a:noFill/>
          <a:ln/>
        </p:spPr>
        <p:txBody>
          <a:bodyPr wrap="square" lIns="0" tIns="0" rIns="0" bIns="0" rtlCol="0" anchor="ctr"/>
          <a:lstStyle/>
          <a:p>
            <a:pPr marL="0" indent="0">
              <a:buNone/>
            </a:pPr>
            <a:r>
              <a:rPr lang="en-US" sz="4000" b="1" dirty="0">
                <a:solidFill>
                  <a:srgbClr val="0E8F9C"/>
                </a:solidFill>
                <a:latin typeface="Cambria" pitchFamily="34" charset="0"/>
                <a:ea typeface="Cambria" pitchFamily="34" charset="-122"/>
                <a:cs typeface="Cambria" pitchFamily="34" charset="-120"/>
              </a:rPr>
              <a:t>10,000</a:t>
            </a:r>
            <a:endParaRPr lang="en-US" sz="4000" dirty="0"/>
          </a:p>
        </p:txBody>
      </p:sp>
      <p:sp>
        <p:nvSpPr>
          <p:cNvPr id="8" name="Text 6"/>
          <p:cNvSpPr txBox="1"/>
          <p:nvPr/>
        </p:nvSpPr>
        <p:spPr>
          <a:xfrm>
            <a:off x="868680" y="2560320"/>
            <a:ext cx="2874874" cy="457200"/>
          </a:xfrm>
          <a:prstGeom prst="rect">
            <a:avLst/>
          </a:prstGeom>
          <a:noFill/>
          <a:ln/>
        </p:spPr>
        <p:txBody>
          <a:bodyPr wrap="square" lIns="0" tIns="0" rIns="0" bIns="0" rtlCol="0" anchor="t"/>
          <a:lstStyle/>
          <a:p>
            <a:pPr marL="0" indent="0">
              <a:buNone/>
            </a:pPr>
            <a:r>
              <a:rPr lang="en-US" sz="1400" dirty="0">
                <a:solidFill>
                  <a:srgbClr val="5B6B82"/>
                </a:solidFill>
                <a:latin typeface="Calibri" pitchFamily="34" charset="0"/>
                <a:ea typeface="Calibri" pitchFamily="34" charset="-122"/>
                <a:cs typeface="Calibri" pitchFamily="34" charset="-120"/>
              </a:rPr>
              <a:t>network traffic records</a:t>
            </a:r>
            <a:endParaRPr lang="en-US" sz="1400" dirty="0"/>
          </a:p>
        </p:txBody>
      </p:sp>
      <p:sp>
        <p:nvSpPr>
          <p:cNvPr id="9" name="Shape 7"/>
          <p:cNvSpPr/>
          <p:nvPr/>
        </p:nvSpPr>
        <p:spPr>
          <a:xfrm>
            <a:off x="4337914" y="1737360"/>
            <a:ext cx="3514954" cy="1371600"/>
          </a:xfrm>
          <a:prstGeom prst="roundRect">
            <a:avLst>
              <a:gd name="adj" fmla="val 6667"/>
            </a:avLst>
          </a:prstGeom>
          <a:solidFill>
            <a:srgbClr val="F1F5FA"/>
          </a:solidFill>
          <a:ln w="12700">
            <a:solidFill>
              <a:srgbClr val="F1F5FA"/>
            </a:solidFill>
            <a:prstDash val="solid"/>
          </a:ln>
          <a:effectLst>
            <a:outerShdw blurRad="101600" dist="25400" dir="5400000" algn="bl" rotWithShape="0">
              <a:srgbClr val="000000">
                <a:alpha val="12000"/>
              </a:srgbClr>
            </a:outerShdw>
          </a:effectLst>
        </p:spPr>
        <p:txBody>
          <a:bodyPr/>
          <a:lstStyle/>
          <a:p>
            <a:endParaRPr lang="en-IN"/>
          </a:p>
        </p:txBody>
      </p:sp>
      <p:sp>
        <p:nvSpPr>
          <p:cNvPr id="10" name="Text 8"/>
          <p:cNvSpPr txBox="1"/>
          <p:nvPr/>
        </p:nvSpPr>
        <p:spPr>
          <a:xfrm>
            <a:off x="4657954" y="1828800"/>
            <a:ext cx="2874874" cy="685800"/>
          </a:xfrm>
          <a:prstGeom prst="rect">
            <a:avLst/>
          </a:prstGeom>
          <a:noFill/>
          <a:ln/>
        </p:spPr>
        <p:txBody>
          <a:bodyPr wrap="square" lIns="0" tIns="0" rIns="0" bIns="0" rtlCol="0" anchor="ctr"/>
          <a:lstStyle/>
          <a:p>
            <a:pPr marL="0" indent="0">
              <a:buNone/>
            </a:pPr>
            <a:r>
              <a:rPr lang="en-US" sz="4000" b="1" dirty="0">
                <a:solidFill>
                  <a:srgbClr val="0E8F9C"/>
                </a:solidFill>
                <a:latin typeface="Cambria" pitchFamily="34" charset="0"/>
                <a:ea typeface="Cambria" pitchFamily="34" charset="-122"/>
                <a:cs typeface="Cambria" pitchFamily="34" charset="-120"/>
              </a:rPr>
              <a:t>15</a:t>
            </a:r>
            <a:endParaRPr lang="en-US" sz="4000" dirty="0"/>
          </a:p>
        </p:txBody>
      </p:sp>
      <p:sp>
        <p:nvSpPr>
          <p:cNvPr id="11" name="Text 9"/>
          <p:cNvSpPr txBox="1"/>
          <p:nvPr/>
        </p:nvSpPr>
        <p:spPr>
          <a:xfrm>
            <a:off x="4657954" y="2560320"/>
            <a:ext cx="2874874" cy="457200"/>
          </a:xfrm>
          <a:prstGeom prst="rect">
            <a:avLst/>
          </a:prstGeom>
          <a:noFill/>
          <a:ln/>
        </p:spPr>
        <p:txBody>
          <a:bodyPr wrap="square" lIns="0" tIns="0" rIns="0" bIns="0" rtlCol="0" anchor="t"/>
          <a:lstStyle/>
          <a:p>
            <a:pPr marL="0" indent="0">
              <a:buNone/>
            </a:pPr>
            <a:r>
              <a:rPr lang="en-US" sz="1400" dirty="0">
                <a:solidFill>
                  <a:srgbClr val="5B6B82"/>
                </a:solidFill>
                <a:latin typeface="Calibri" pitchFamily="34" charset="0"/>
                <a:ea typeface="Calibri" pitchFamily="34" charset="-122"/>
                <a:cs typeface="Calibri" pitchFamily="34" charset="-120"/>
              </a:rPr>
              <a:t>features: 3 categorical and 12 numerical</a:t>
            </a:r>
            <a:endParaRPr lang="en-US" sz="1400" dirty="0"/>
          </a:p>
        </p:txBody>
      </p:sp>
      <p:sp>
        <p:nvSpPr>
          <p:cNvPr id="12" name="Shape 10"/>
          <p:cNvSpPr/>
          <p:nvPr/>
        </p:nvSpPr>
        <p:spPr>
          <a:xfrm>
            <a:off x="8127187" y="1737360"/>
            <a:ext cx="3514954" cy="1371600"/>
          </a:xfrm>
          <a:prstGeom prst="roundRect">
            <a:avLst>
              <a:gd name="adj" fmla="val 6667"/>
            </a:avLst>
          </a:prstGeom>
          <a:solidFill>
            <a:srgbClr val="F1F5FA"/>
          </a:solidFill>
          <a:ln w="12700">
            <a:solidFill>
              <a:srgbClr val="F1F5FA"/>
            </a:solidFill>
            <a:prstDash val="solid"/>
          </a:ln>
          <a:effectLst>
            <a:outerShdw blurRad="101600" dist="25400" dir="5400000" algn="bl" rotWithShape="0">
              <a:srgbClr val="000000">
                <a:alpha val="12000"/>
              </a:srgbClr>
            </a:outerShdw>
          </a:effectLst>
        </p:spPr>
        <p:txBody>
          <a:bodyPr/>
          <a:lstStyle/>
          <a:p>
            <a:endParaRPr lang="en-IN"/>
          </a:p>
        </p:txBody>
      </p:sp>
      <p:sp>
        <p:nvSpPr>
          <p:cNvPr id="13" name="Text 11"/>
          <p:cNvSpPr txBox="1"/>
          <p:nvPr/>
        </p:nvSpPr>
        <p:spPr>
          <a:xfrm>
            <a:off x="8447227" y="1828800"/>
            <a:ext cx="2874874" cy="685800"/>
          </a:xfrm>
          <a:prstGeom prst="rect">
            <a:avLst/>
          </a:prstGeom>
          <a:noFill/>
          <a:ln/>
        </p:spPr>
        <p:txBody>
          <a:bodyPr wrap="square" lIns="0" tIns="0" rIns="0" bIns="0" rtlCol="0" anchor="ctr"/>
          <a:lstStyle/>
          <a:p>
            <a:pPr marL="0" indent="0">
              <a:buNone/>
            </a:pPr>
            <a:r>
              <a:rPr lang="en-US" sz="4000" b="1" dirty="0">
                <a:solidFill>
                  <a:srgbClr val="0E8F9C"/>
                </a:solidFill>
                <a:latin typeface="Cambria" pitchFamily="34" charset="0"/>
                <a:ea typeface="Cambria" pitchFamily="34" charset="-122"/>
                <a:cs typeface="Cambria" pitchFamily="34" charset="-120"/>
              </a:rPr>
              <a:t>80 : 20</a:t>
            </a:r>
            <a:endParaRPr lang="en-US" sz="4000" dirty="0"/>
          </a:p>
        </p:txBody>
      </p:sp>
      <p:sp>
        <p:nvSpPr>
          <p:cNvPr id="14" name="Text 12"/>
          <p:cNvSpPr txBox="1"/>
          <p:nvPr/>
        </p:nvSpPr>
        <p:spPr>
          <a:xfrm>
            <a:off x="8447227" y="2560320"/>
            <a:ext cx="2874874" cy="457200"/>
          </a:xfrm>
          <a:prstGeom prst="rect">
            <a:avLst/>
          </a:prstGeom>
          <a:noFill/>
          <a:ln/>
        </p:spPr>
        <p:txBody>
          <a:bodyPr wrap="square" lIns="0" tIns="0" rIns="0" bIns="0" rtlCol="0" anchor="t"/>
          <a:lstStyle/>
          <a:p>
            <a:pPr marL="0" indent="0">
              <a:buNone/>
            </a:pPr>
            <a:r>
              <a:rPr lang="en-US" sz="1400" dirty="0">
                <a:solidFill>
                  <a:srgbClr val="5B6B82"/>
                </a:solidFill>
                <a:latin typeface="Calibri" pitchFamily="34" charset="0"/>
                <a:ea typeface="Calibri" pitchFamily="34" charset="-122"/>
                <a:cs typeface="Calibri" pitchFamily="34" charset="-120"/>
              </a:rPr>
              <a:t>Normal (8,030) to Attack (1,970)</a:t>
            </a:r>
            <a:endParaRPr lang="en-US" sz="1400" dirty="0"/>
          </a:p>
        </p:txBody>
      </p:sp>
      <p:graphicFrame>
        <p:nvGraphicFramePr>
          <p:cNvPr id="15" name="Chart 0"/>
          <p:cNvGraphicFramePr/>
          <p:nvPr/>
        </p:nvGraphicFramePr>
        <p:xfrm>
          <a:off x="548640" y="3337560"/>
          <a:ext cx="5852160" cy="2926080"/>
        </p:xfrm>
        <a:graphic>
          <a:graphicData uri="http://schemas.openxmlformats.org/drawingml/2006/chart">
            <c:chart xmlns:c="http://schemas.openxmlformats.org/drawingml/2006/chart" xmlns:r="http://schemas.openxmlformats.org/officeDocument/2006/relationships" r:id="rId3"/>
          </a:graphicData>
        </a:graphic>
      </p:graphicFrame>
      <p:sp>
        <p:nvSpPr>
          <p:cNvPr id="16" name="Shape 13"/>
          <p:cNvSpPr/>
          <p:nvPr/>
        </p:nvSpPr>
        <p:spPr>
          <a:xfrm>
            <a:off x="6675120" y="3337560"/>
            <a:ext cx="4967935" cy="2788920"/>
          </a:xfrm>
          <a:prstGeom prst="roundRect">
            <a:avLst>
              <a:gd name="adj" fmla="val 3279"/>
            </a:avLst>
          </a:prstGeom>
          <a:solidFill>
            <a:srgbClr val="F1F5FA"/>
          </a:solidFill>
          <a:ln w="12700">
            <a:solidFill>
              <a:srgbClr val="F1F5FA"/>
            </a:solidFill>
            <a:prstDash val="solid"/>
          </a:ln>
          <a:effectLst>
            <a:outerShdw blurRad="101600" dist="25400" dir="5400000" algn="bl" rotWithShape="0">
              <a:srgbClr val="000000">
                <a:alpha val="12000"/>
              </a:srgbClr>
            </a:outerShdw>
          </a:effectLst>
        </p:spPr>
        <p:txBody>
          <a:bodyPr/>
          <a:lstStyle/>
          <a:p>
            <a:endParaRPr lang="en-IN"/>
          </a:p>
        </p:txBody>
      </p:sp>
      <p:sp>
        <p:nvSpPr>
          <p:cNvPr id="17" name="Text 14"/>
          <p:cNvSpPr txBox="1"/>
          <p:nvPr/>
        </p:nvSpPr>
        <p:spPr>
          <a:xfrm>
            <a:off x="6995160" y="3520440"/>
            <a:ext cx="4389120" cy="365760"/>
          </a:xfrm>
          <a:prstGeom prst="rect">
            <a:avLst/>
          </a:prstGeom>
          <a:noFill/>
          <a:ln/>
        </p:spPr>
        <p:txBody>
          <a:bodyPr wrap="square" lIns="0" tIns="0" rIns="0" bIns="0" rtlCol="0" anchor="t"/>
          <a:lstStyle/>
          <a:p>
            <a:pPr marL="0" indent="0">
              <a:buNone/>
            </a:pPr>
            <a:r>
              <a:rPr lang="en-US" sz="1800" b="1" dirty="0">
                <a:solidFill>
                  <a:srgbClr val="0B1B33"/>
                </a:solidFill>
                <a:latin typeface="Cambria" pitchFamily="34" charset="0"/>
                <a:ea typeface="Cambria" pitchFamily="34" charset="-122"/>
                <a:cs typeface="Cambria" pitchFamily="34" charset="-120"/>
              </a:rPr>
              <a:t>Splits and attack simulation</a:t>
            </a:r>
            <a:endParaRPr lang="en-US" sz="1800" dirty="0"/>
          </a:p>
        </p:txBody>
      </p:sp>
      <p:sp>
        <p:nvSpPr>
          <p:cNvPr id="18" name="Text 15"/>
          <p:cNvSpPr txBox="1"/>
          <p:nvPr/>
        </p:nvSpPr>
        <p:spPr>
          <a:xfrm>
            <a:off x="6995160" y="3977640"/>
            <a:ext cx="4389120" cy="2011680"/>
          </a:xfrm>
          <a:prstGeom prst="rect">
            <a:avLst/>
          </a:prstGeom>
          <a:noFill/>
          <a:ln/>
        </p:spPr>
        <p:txBody>
          <a:bodyPr wrap="square" lIns="0" tIns="0" rIns="0" bIns="0" rtlCol="0" anchor="t"/>
          <a:lstStyle/>
          <a:p>
            <a:pPr marL="0" indent="0">
              <a:spcAft>
                <a:spcPts val="1000"/>
              </a:spcAft>
              <a:buNone/>
            </a:pPr>
            <a:r>
              <a:rPr lang="en-US" sz="1550" b="1" dirty="0">
                <a:solidFill>
                  <a:srgbClr val="16243B"/>
                </a:solidFill>
                <a:latin typeface="Calibri" pitchFamily="34" charset="0"/>
                <a:ea typeface="Calibri" pitchFamily="34" charset="-122"/>
                <a:cs typeface="Calibri" pitchFamily="34" charset="-120"/>
              </a:rPr>
              <a:t>Train: 8,000 records </a:t>
            </a:r>
            <a:r>
              <a:rPr lang="en-US" sz="1550" dirty="0">
                <a:solidFill>
                  <a:srgbClr val="16243B"/>
                </a:solidFill>
                <a:latin typeface="Calibri" pitchFamily="34" charset="0"/>
                <a:ea typeface="Calibri" pitchFamily="34" charset="-122"/>
                <a:cs typeface="Calibri" pitchFamily="34" charset="-120"/>
              </a:rPr>
              <a:t>(6,400 fitting, 1,600 validation)</a:t>
            </a:r>
            <a:endParaRPr lang="en-US" sz="1550" dirty="0"/>
          </a:p>
          <a:p>
            <a:pPr marL="0" indent="0">
              <a:spcAft>
                <a:spcPts val="1000"/>
              </a:spcAft>
              <a:buNone/>
            </a:pPr>
            <a:r>
              <a:rPr lang="en-US" sz="1550" b="1" dirty="0">
                <a:solidFill>
                  <a:srgbClr val="16243B"/>
                </a:solidFill>
                <a:latin typeface="Calibri" pitchFamily="34" charset="0"/>
                <a:ea typeface="Calibri" pitchFamily="34" charset="-122"/>
                <a:cs typeface="Calibri" pitchFamily="34" charset="-120"/>
              </a:rPr>
              <a:t>Test: 2,000 records </a:t>
            </a:r>
            <a:r>
              <a:rPr lang="en-US" sz="1550" dirty="0">
                <a:solidFill>
                  <a:srgbClr val="16243B"/>
                </a:solidFill>
                <a:latin typeface="Calibri" pitchFamily="34" charset="0"/>
                <a:ea typeface="Calibri" pitchFamily="34" charset="-122"/>
                <a:cs typeface="Calibri" pitchFamily="34" charset="-120"/>
              </a:rPr>
              <a:t>(1,606 normal, 394 attack)</a:t>
            </a:r>
            <a:endParaRPr lang="en-US" sz="1550" dirty="0"/>
          </a:p>
          <a:p>
            <a:pPr marL="0" indent="0">
              <a:spcAft>
                <a:spcPts val="1000"/>
              </a:spcAft>
              <a:buNone/>
            </a:pPr>
            <a:r>
              <a:rPr lang="en-US" sz="1550" dirty="0">
                <a:solidFill>
                  <a:srgbClr val="16243B"/>
                </a:solidFill>
                <a:latin typeface="Calibri" pitchFamily="34" charset="0"/>
                <a:ea typeface="Calibri" pitchFamily="34" charset="-122"/>
                <a:cs typeface="Calibri" pitchFamily="34" charset="-120"/>
              </a:rPr>
              <a:t>Attack traffic was made distinguishable by scaling source bytes 2 to 5 times and destination bytes 1.5 to 4 times.</a:t>
            </a:r>
            <a:endParaRPr lang="en-US" sz="15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438912"/>
            <a:ext cx="8229600" cy="274320"/>
          </a:xfrm>
          <a:prstGeom prst="rect">
            <a:avLst/>
          </a:prstGeom>
          <a:noFill/>
          <a:ln/>
        </p:spPr>
        <p:txBody>
          <a:bodyPr wrap="square" lIns="0" tIns="0" rIns="0" bIns="0" rtlCol="0" anchor="t"/>
          <a:lstStyle/>
          <a:p>
            <a:pPr marL="0" indent="0">
              <a:buNone/>
            </a:pPr>
            <a:r>
              <a:rPr lang="en-US" sz="1200" b="1" kern="0" spc="300" dirty="0">
                <a:solidFill>
                  <a:srgbClr val="0E8F9C"/>
                </a:solidFill>
                <a:latin typeface="Calibri" pitchFamily="34" charset="0"/>
                <a:ea typeface="Calibri" pitchFamily="34" charset="-122"/>
                <a:cs typeface="Calibri" pitchFamily="34" charset="-120"/>
              </a:rPr>
              <a:t>MODEL DESIGN</a:t>
            </a:r>
            <a:endParaRPr lang="en-US" sz="1200" dirty="0"/>
          </a:p>
        </p:txBody>
      </p:sp>
      <p:sp>
        <p:nvSpPr>
          <p:cNvPr id="3" name="Text 1"/>
          <p:cNvSpPr txBox="1"/>
          <p:nvPr/>
        </p:nvSpPr>
        <p:spPr>
          <a:xfrm>
            <a:off x="548640" y="731520"/>
            <a:ext cx="11094415" cy="731520"/>
          </a:xfrm>
          <a:prstGeom prst="rect">
            <a:avLst/>
          </a:prstGeom>
          <a:noFill/>
          <a:ln/>
        </p:spPr>
        <p:txBody>
          <a:bodyPr wrap="square" lIns="0" tIns="0" rIns="0" bIns="0" rtlCol="0" anchor="ctr"/>
          <a:lstStyle/>
          <a:p>
            <a:pPr marL="0" indent="0">
              <a:buNone/>
            </a:pPr>
            <a:r>
              <a:rPr lang="en-US" sz="3400" b="1" dirty="0">
                <a:solidFill>
                  <a:srgbClr val="0B1B33"/>
                </a:solidFill>
                <a:latin typeface="Cambria" pitchFamily="34" charset="0"/>
                <a:ea typeface="Cambria" pitchFamily="34" charset="-122"/>
                <a:cs typeface="Cambria" pitchFamily="34" charset="-120"/>
              </a:rPr>
              <a:t>Two architectures under comparison</a:t>
            </a:r>
            <a:endParaRPr lang="en-US" sz="3400" dirty="0"/>
          </a:p>
        </p:txBody>
      </p:sp>
      <p:sp>
        <p:nvSpPr>
          <p:cNvPr id="4" name="Text 2"/>
          <p:cNvSpPr txBox="1"/>
          <p:nvPr/>
        </p:nvSpPr>
        <p:spPr>
          <a:xfrm>
            <a:off x="548640" y="6446520"/>
            <a:ext cx="7315200" cy="228600"/>
          </a:xfrm>
          <a:prstGeom prst="rect">
            <a:avLst/>
          </a:prstGeom>
          <a:noFill/>
          <a:ln/>
        </p:spPr>
        <p:txBody>
          <a:bodyPr wrap="square" lIns="0" tIns="0" rIns="0" bIns="0" rtlCol="0" anchor="t"/>
          <a:lstStyle/>
          <a:p>
            <a:pPr marL="0" indent="0">
              <a:buNone/>
            </a:pPr>
            <a:r>
              <a:rPr lang="en-US" sz="1000" dirty="0">
                <a:solidFill>
                  <a:srgbClr val="8593A8"/>
                </a:solidFill>
                <a:latin typeface="Calibri" pitchFamily="34" charset="0"/>
                <a:ea typeface="Calibri" pitchFamily="34" charset="-122"/>
                <a:cs typeface="Calibri" pitchFamily="34" charset="-120"/>
              </a:rPr>
              <a:t>Network Intrusion Detection Using Deep Learning  |  Likhitha Pyneni</a:t>
            </a:r>
            <a:endParaRPr lang="en-US" sz="1000" dirty="0"/>
          </a:p>
        </p:txBody>
      </p:sp>
      <p:sp>
        <p:nvSpPr>
          <p:cNvPr id="5" name="Text 3"/>
          <p:cNvSpPr txBox="1"/>
          <p:nvPr/>
        </p:nvSpPr>
        <p:spPr>
          <a:xfrm>
            <a:off x="10728655" y="6446520"/>
            <a:ext cx="914400" cy="228600"/>
          </a:xfrm>
          <a:prstGeom prst="rect">
            <a:avLst/>
          </a:prstGeom>
          <a:noFill/>
          <a:ln/>
        </p:spPr>
        <p:txBody>
          <a:bodyPr wrap="square" lIns="0" tIns="0" rIns="0" bIns="0" rtlCol="0" anchor="t"/>
          <a:lstStyle/>
          <a:p>
            <a:pPr marL="0" indent="0" algn="r">
              <a:buNone/>
            </a:pPr>
            <a:r>
              <a:rPr lang="en-US" sz="1000" dirty="0">
                <a:solidFill>
                  <a:srgbClr val="8593A8"/>
                </a:solidFill>
                <a:latin typeface="Calibri" pitchFamily="34" charset="0"/>
                <a:ea typeface="Calibri" pitchFamily="34" charset="-122"/>
                <a:cs typeface="Calibri" pitchFamily="34" charset="-120"/>
              </a:rPr>
              <a:t>7</a:t>
            </a:r>
            <a:endParaRPr lang="en-US" sz="1000" dirty="0"/>
          </a:p>
        </p:txBody>
      </p:sp>
      <p:sp>
        <p:nvSpPr>
          <p:cNvPr id="6" name="Shape 4"/>
          <p:cNvSpPr/>
          <p:nvPr/>
        </p:nvSpPr>
        <p:spPr>
          <a:xfrm>
            <a:off x="548640" y="1737360"/>
            <a:ext cx="1463040" cy="457200"/>
          </a:xfrm>
          <a:prstGeom prst="roundRect">
            <a:avLst>
              <a:gd name="adj" fmla="val 20000"/>
            </a:avLst>
          </a:prstGeom>
          <a:solidFill>
            <a:srgbClr val="0E8F9C"/>
          </a:solidFill>
          <a:ln w="12700">
            <a:solidFill>
              <a:srgbClr val="0E8F9C"/>
            </a:solidFill>
            <a:prstDash val="solid"/>
          </a:ln>
        </p:spPr>
        <p:txBody>
          <a:bodyPr/>
          <a:lstStyle/>
          <a:p>
            <a:endParaRPr lang="en-IN"/>
          </a:p>
        </p:txBody>
      </p:sp>
      <p:sp>
        <p:nvSpPr>
          <p:cNvPr id="7" name="Text 5"/>
          <p:cNvSpPr txBox="1"/>
          <p:nvPr/>
        </p:nvSpPr>
        <p:spPr>
          <a:xfrm>
            <a:off x="548640" y="1737360"/>
            <a:ext cx="1463040" cy="457200"/>
          </a:xfrm>
          <a:prstGeom prst="rect">
            <a:avLst/>
          </a:prstGeom>
          <a:noFill/>
          <a:ln/>
        </p:spPr>
        <p:txBody>
          <a:bodyPr wrap="square" lIns="0" tIns="0" rIns="0" bIns="0"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ANN</a:t>
            </a:r>
            <a:endParaRPr lang="en-US" sz="1800" dirty="0"/>
          </a:p>
        </p:txBody>
      </p:sp>
      <p:sp>
        <p:nvSpPr>
          <p:cNvPr id="8" name="Text 6"/>
          <p:cNvSpPr txBox="1"/>
          <p:nvPr/>
        </p:nvSpPr>
        <p:spPr>
          <a:xfrm>
            <a:off x="2240280" y="1737360"/>
            <a:ext cx="3200400" cy="457200"/>
          </a:xfrm>
          <a:prstGeom prst="rect">
            <a:avLst/>
          </a:prstGeom>
          <a:noFill/>
          <a:ln/>
        </p:spPr>
        <p:txBody>
          <a:bodyPr wrap="square" lIns="0" tIns="0" rIns="0" bIns="0" rtlCol="0" anchor="ctr"/>
          <a:lstStyle/>
          <a:p>
            <a:pPr marL="0" indent="0">
              <a:buNone/>
            </a:pPr>
            <a:r>
              <a:rPr lang="en-US" sz="1500" dirty="0">
                <a:solidFill>
                  <a:srgbClr val="5B6B82"/>
                </a:solidFill>
                <a:latin typeface="Calibri" pitchFamily="34" charset="0"/>
                <a:ea typeface="Calibri" pitchFamily="34" charset="-122"/>
                <a:cs typeface="Calibri" pitchFamily="34" charset="-120"/>
              </a:rPr>
              <a:t>13,889 parameters</a:t>
            </a:r>
            <a:endParaRPr lang="en-US" sz="1500" dirty="0"/>
          </a:p>
        </p:txBody>
      </p:sp>
      <p:sp>
        <p:nvSpPr>
          <p:cNvPr id="9" name="Shape 7"/>
          <p:cNvSpPr/>
          <p:nvPr/>
        </p:nvSpPr>
        <p:spPr>
          <a:xfrm>
            <a:off x="548640" y="2395728"/>
            <a:ext cx="5333695" cy="512064"/>
          </a:xfrm>
          <a:prstGeom prst="roundRect">
            <a:avLst>
              <a:gd name="adj" fmla="val 17857"/>
            </a:avLst>
          </a:prstGeom>
          <a:solidFill>
            <a:srgbClr val="0E8F9C"/>
          </a:solidFill>
          <a:ln w="12700">
            <a:solidFill>
              <a:srgbClr val="0E8F9C"/>
            </a:solidFill>
            <a:prstDash val="solid"/>
          </a:ln>
        </p:spPr>
        <p:txBody>
          <a:bodyPr/>
          <a:lstStyle/>
          <a:p>
            <a:endParaRPr lang="en-IN"/>
          </a:p>
        </p:txBody>
      </p:sp>
      <p:sp>
        <p:nvSpPr>
          <p:cNvPr id="10" name="Text 8"/>
          <p:cNvSpPr txBox="1"/>
          <p:nvPr/>
        </p:nvSpPr>
        <p:spPr>
          <a:xfrm>
            <a:off x="777240" y="2395728"/>
            <a:ext cx="4967935" cy="512064"/>
          </a:xfrm>
          <a:prstGeom prst="rect">
            <a:avLst/>
          </a:prstGeom>
          <a:noFill/>
          <a:ln/>
        </p:spPr>
        <p:txBody>
          <a:bodyPr wrap="square" lIns="0" tIns="0" rIns="0" bIns="0" rtlCol="0" anchor="ctr"/>
          <a:lstStyle/>
          <a:p>
            <a:pPr marL="0" indent="0">
              <a:buNone/>
            </a:pPr>
            <a:r>
              <a:rPr lang="en-US" sz="1500" b="1" dirty="0">
                <a:solidFill>
                  <a:srgbClr val="FFFFFF"/>
                </a:solidFill>
                <a:latin typeface="Calibri" pitchFamily="34" charset="0"/>
                <a:ea typeface="Calibri" pitchFamily="34" charset="-122"/>
                <a:cs typeface="Calibri" pitchFamily="34" charset="-120"/>
              </a:rPr>
              <a:t>Input   </a:t>
            </a:r>
            <a:r>
              <a:rPr lang="en-US" sz="1350" dirty="0">
                <a:solidFill>
                  <a:srgbClr val="FFFFFF"/>
                </a:solidFill>
                <a:latin typeface="Calibri" pitchFamily="34" charset="0"/>
                <a:ea typeface="Calibri" pitchFamily="34" charset="-122"/>
                <a:cs typeface="Calibri" pitchFamily="34" charset="-120"/>
              </a:rPr>
              <a:t>15 standardised features</a:t>
            </a:r>
            <a:endParaRPr lang="en-US" sz="1500" dirty="0"/>
          </a:p>
        </p:txBody>
      </p:sp>
      <p:sp>
        <p:nvSpPr>
          <p:cNvPr id="11" name="Shape 9"/>
          <p:cNvSpPr/>
          <p:nvPr/>
        </p:nvSpPr>
        <p:spPr>
          <a:xfrm>
            <a:off x="548640" y="3017520"/>
            <a:ext cx="5333695" cy="512064"/>
          </a:xfrm>
          <a:prstGeom prst="roundRect">
            <a:avLst>
              <a:gd name="adj" fmla="val 17857"/>
            </a:avLst>
          </a:prstGeom>
          <a:solidFill>
            <a:srgbClr val="E0F3F5"/>
          </a:solidFill>
          <a:ln w="12700">
            <a:solidFill>
              <a:srgbClr val="E0F3F5"/>
            </a:solidFill>
            <a:prstDash val="solid"/>
          </a:ln>
        </p:spPr>
        <p:txBody>
          <a:bodyPr/>
          <a:lstStyle/>
          <a:p>
            <a:endParaRPr lang="en-IN"/>
          </a:p>
        </p:txBody>
      </p:sp>
      <p:sp>
        <p:nvSpPr>
          <p:cNvPr id="12" name="Text 10"/>
          <p:cNvSpPr txBox="1"/>
          <p:nvPr/>
        </p:nvSpPr>
        <p:spPr>
          <a:xfrm>
            <a:off x="777240" y="3017520"/>
            <a:ext cx="4967935" cy="512064"/>
          </a:xfrm>
          <a:prstGeom prst="rect">
            <a:avLst/>
          </a:prstGeom>
          <a:noFill/>
          <a:ln/>
        </p:spPr>
        <p:txBody>
          <a:bodyPr wrap="square" lIns="0" tIns="0" rIns="0" bIns="0" rtlCol="0" anchor="ctr"/>
          <a:lstStyle/>
          <a:p>
            <a:pPr marL="0" indent="0">
              <a:buNone/>
            </a:pPr>
            <a:r>
              <a:rPr lang="en-US" sz="1500" b="1" dirty="0">
                <a:solidFill>
                  <a:srgbClr val="16243B"/>
                </a:solidFill>
                <a:latin typeface="Calibri" pitchFamily="34" charset="0"/>
                <a:ea typeface="Calibri" pitchFamily="34" charset="-122"/>
                <a:cs typeface="Calibri" pitchFamily="34" charset="-120"/>
              </a:rPr>
              <a:t>Dense 128   </a:t>
            </a:r>
            <a:r>
              <a:rPr lang="en-US" sz="1350" dirty="0">
                <a:solidFill>
                  <a:srgbClr val="5B6B82"/>
                </a:solidFill>
                <a:latin typeface="Calibri" pitchFamily="34" charset="0"/>
                <a:ea typeface="Calibri" pitchFamily="34" charset="-122"/>
                <a:cs typeface="Calibri" pitchFamily="34" charset="-120"/>
              </a:rPr>
              <a:t>ReLU, BatchNorm, Dropout 0.3</a:t>
            </a:r>
            <a:endParaRPr lang="en-US" sz="1500" dirty="0"/>
          </a:p>
        </p:txBody>
      </p:sp>
      <p:sp>
        <p:nvSpPr>
          <p:cNvPr id="13" name="Shape 11"/>
          <p:cNvSpPr/>
          <p:nvPr/>
        </p:nvSpPr>
        <p:spPr>
          <a:xfrm>
            <a:off x="548640" y="3639312"/>
            <a:ext cx="5333695" cy="512064"/>
          </a:xfrm>
          <a:prstGeom prst="roundRect">
            <a:avLst>
              <a:gd name="adj" fmla="val 17857"/>
            </a:avLst>
          </a:prstGeom>
          <a:solidFill>
            <a:srgbClr val="E0F3F5"/>
          </a:solidFill>
          <a:ln w="12700">
            <a:solidFill>
              <a:srgbClr val="E0F3F5"/>
            </a:solidFill>
            <a:prstDash val="solid"/>
          </a:ln>
        </p:spPr>
        <p:txBody>
          <a:bodyPr/>
          <a:lstStyle/>
          <a:p>
            <a:endParaRPr lang="en-IN"/>
          </a:p>
        </p:txBody>
      </p:sp>
      <p:sp>
        <p:nvSpPr>
          <p:cNvPr id="14" name="Text 12"/>
          <p:cNvSpPr txBox="1"/>
          <p:nvPr/>
        </p:nvSpPr>
        <p:spPr>
          <a:xfrm>
            <a:off x="777240" y="3639312"/>
            <a:ext cx="4967935" cy="512064"/>
          </a:xfrm>
          <a:prstGeom prst="rect">
            <a:avLst/>
          </a:prstGeom>
          <a:noFill/>
          <a:ln/>
        </p:spPr>
        <p:txBody>
          <a:bodyPr wrap="square" lIns="0" tIns="0" rIns="0" bIns="0" rtlCol="0" anchor="ctr"/>
          <a:lstStyle/>
          <a:p>
            <a:pPr marL="0" indent="0">
              <a:buNone/>
            </a:pPr>
            <a:r>
              <a:rPr lang="en-US" sz="1500" b="1" dirty="0">
                <a:solidFill>
                  <a:srgbClr val="16243B"/>
                </a:solidFill>
                <a:latin typeface="Calibri" pitchFamily="34" charset="0"/>
                <a:ea typeface="Calibri" pitchFamily="34" charset="-122"/>
                <a:cs typeface="Calibri" pitchFamily="34" charset="-120"/>
              </a:rPr>
              <a:t>Dense 64   </a:t>
            </a:r>
            <a:r>
              <a:rPr lang="en-US" sz="1350" dirty="0">
                <a:solidFill>
                  <a:srgbClr val="5B6B82"/>
                </a:solidFill>
                <a:latin typeface="Calibri" pitchFamily="34" charset="0"/>
                <a:ea typeface="Calibri" pitchFamily="34" charset="-122"/>
                <a:cs typeface="Calibri" pitchFamily="34" charset="-120"/>
              </a:rPr>
              <a:t>ReLU, BatchNorm, Dropout 0.3</a:t>
            </a:r>
            <a:endParaRPr lang="en-US" sz="1500" dirty="0"/>
          </a:p>
        </p:txBody>
      </p:sp>
      <p:sp>
        <p:nvSpPr>
          <p:cNvPr id="15" name="Shape 13"/>
          <p:cNvSpPr/>
          <p:nvPr/>
        </p:nvSpPr>
        <p:spPr>
          <a:xfrm>
            <a:off x="548640" y="4261104"/>
            <a:ext cx="5333695" cy="512064"/>
          </a:xfrm>
          <a:prstGeom prst="roundRect">
            <a:avLst>
              <a:gd name="adj" fmla="val 17857"/>
            </a:avLst>
          </a:prstGeom>
          <a:solidFill>
            <a:srgbClr val="E0F3F5"/>
          </a:solidFill>
          <a:ln w="12700">
            <a:solidFill>
              <a:srgbClr val="E0F3F5"/>
            </a:solidFill>
            <a:prstDash val="solid"/>
          </a:ln>
        </p:spPr>
        <p:txBody>
          <a:bodyPr/>
          <a:lstStyle/>
          <a:p>
            <a:endParaRPr lang="en-IN"/>
          </a:p>
        </p:txBody>
      </p:sp>
      <p:sp>
        <p:nvSpPr>
          <p:cNvPr id="16" name="Text 14"/>
          <p:cNvSpPr txBox="1"/>
          <p:nvPr/>
        </p:nvSpPr>
        <p:spPr>
          <a:xfrm>
            <a:off x="777240" y="4261104"/>
            <a:ext cx="4967935" cy="512064"/>
          </a:xfrm>
          <a:prstGeom prst="rect">
            <a:avLst/>
          </a:prstGeom>
          <a:noFill/>
          <a:ln/>
        </p:spPr>
        <p:txBody>
          <a:bodyPr wrap="square" lIns="0" tIns="0" rIns="0" bIns="0" rtlCol="0" anchor="ctr"/>
          <a:lstStyle/>
          <a:p>
            <a:pPr marL="0" indent="0">
              <a:buNone/>
            </a:pPr>
            <a:r>
              <a:rPr lang="en-US" sz="1500" b="1" dirty="0">
                <a:solidFill>
                  <a:srgbClr val="16243B"/>
                </a:solidFill>
                <a:latin typeface="Calibri" pitchFamily="34" charset="0"/>
                <a:ea typeface="Calibri" pitchFamily="34" charset="-122"/>
                <a:cs typeface="Calibri" pitchFamily="34" charset="-120"/>
              </a:rPr>
              <a:t>Dense 32   </a:t>
            </a:r>
            <a:r>
              <a:rPr lang="en-US" sz="1350" dirty="0">
                <a:solidFill>
                  <a:srgbClr val="5B6B82"/>
                </a:solidFill>
                <a:latin typeface="Calibri" pitchFamily="34" charset="0"/>
                <a:ea typeface="Calibri" pitchFamily="34" charset="-122"/>
                <a:cs typeface="Calibri" pitchFamily="34" charset="-120"/>
              </a:rPr>
              <a:t>ReLU, BatchNorm, Dropout 0.2</a:t>
            </a:r>
            <a:endParaRPr lang="en-US" sz="1500" dirty="0"/>
          </a:p>
        </p:txBody>
      </p:sp>
      <p:sp>
        <p:nvSpPr>
          <p:cNvPr id="17" name="Shape 15"/>
          <p:cNvSpPr/>
          <p:nvPr/>
        </p:nvSpPr>
        <p:spPr>
          <a:xfrm>
            <a:off x="548640" y="4882896"/>
            <a:ext cx="5333695" cy="512064"/>
          </a:xfrm>
          <a:prstGeom prst="roundRect">
            <a:avLst>
              <a:gd name="adj" fmla="val 17857"/>
            </a:avLst>
          </a:prstGeom>
          <a:solidFill>
            <a:srgbClr val="E0F3F5"/>
          </a:solidFill>
          <a:ln w="12700">
            <a:solidFill>
              <a:srgbClr val="E0F3F5"/>
            </a:solidFill>
            <a:prstDash val="solid"/>
          </a:ln>
        </p:spPr>
        <p:txBody>
          <a:bodyPr/>
          <a:lstStyle/>
          <a:p>
            <a:endParaRPr lang="en-IN"/>
          </a:p>
        </p:txBody>
      </p:sp>
      <p:sp>
        <p:nvSpPr>
          <p:cNvPr id="18" name="Text 16"/>
          <p:cNvSpPr txBox="1"/>
          <p:nvPr/>
        </p:nvSpPr>
        <p:spPr>
          <a:xfrm>
            <a:off x="777240" y="4882896"/>
            <a:ext cx="4967935" cy="512064"/>
          </a:xfrm>
          <a:prstGeom prst="rect">
            <a:avLst/>
          </a:prstGeom>
          <a:noFill/>
          <a:ln/>
        </p:spPr>
        <p:txBody>
          <a:bodyPr wrap="square" lIns="0" tIns="0" rIns="0" bIns="0" rtlCol="0" anchor="ctr"/>
          <a:lstStyle/>
          <a:p>
            <a:pPr marL="0" indent="0">
              <a:buNone/>
            </a:pPr>
            <a:r>
              <a:rPr lang="en-US" sz="1500" b="1" dirty="0">
                <a:solidFill>
                  <a:srgbClr val="16243B"/>
                </a:solidFill>
                <a:latin typeface="Calibri" pitchFamily="34" charset="0"/>
                <a:ea typeface="Calibri" pitchFamily="34" charset="-122"/>
                <a:cs typeface="Calibri" pitchFamily="34" charset="-120"/>
              </a:rPr>
              <a:t>Dense 16   </a:t>
            </a:r>
            <a:r>
              <a:rPr lang="en-US" sz="1350" dirty="0">
                <a:solidFill>
                  <a:srgbClr val="5B6B82"/>
                </a:solidFill>
                <a:latin typeface="Calibri" pitchFamily="34" charset="0"/>
                <a:ea typeface="Calibri" pitchFamily="34" charset="-122"/>
                <a:cs typeface="Calibri" pitchFamily="34" charset="-120"/>
              </a:rPr>
              <a:t>ReLU, BatchNorm, Dropout 0.2</a:t>
            </a:r>
            <a:endParaRPr lang="en-US" sz="1500" dirty="0"/>
          </a:p>
        </p:txBody>
      </p:sp>
      <p:sp>
        <p:nvSpPr>
          <p:cNvPr id="19" name="Shape 17"/>
          <p:cNvSpPr/>
          <p:nvPr/>
        </p:nvSpPr>
        <p:spPr>
          <a:xfrm>
            <a:off x="548640" y="5504688"/>
            <a:ext cx="5333695" cy="512064"/>
          </a:xfrm>
          <a:prstGeom prst="roundRect">
            <a:avLst>
              <a:gd name="adj" fmla="val 17857"/>
            </a:avLst>
          </a:prstGeom>
          <a:solidFill>
            <a:srgbClr val="0E8F9C"/>
          </a:solidFill>
          <a:ln w="12700">
            <a:solidFill>
              <a:srgbClr val="0E8F9C"/>
            </a:solidFill>
            <a:prstDash val="solid"/>
          </a:ln>
        </p:spPr>
        <p:txBody>
          <a:bodyPr/>
          <a:lstStyle/>
          <a:p>
            <a:endParaRPr lang="en-IN"/>
          </a:p>
        </p:txBody>
      </p:sp>
      <p:sp>
        <p:nvSpPr>
          <p:cNvPr id="20" name="Text 18"/>
          <p:cNvSpPr txBox="1"/>
          <p:nvPr/>
        </p:nvSpPr>
        <p:spPr>
          <a:xfrm>
            <a:off x="777240" y="5504688"/>
            <a:ext cx="4967935" cy="512064"/>
          </a:xfrm>
          <a:prstGeom prst="rect">
            <a:avLst/>
          </a:prstGeom>
          <a:noFill/>
          <a:ln/>
        </p:spPr>
        <p:txBody>
          <a:bodyPr wrap="square" lIns="0" tIns="0" rIns="0" bIns="0" rtlCol="0" anchor="ctr"/>
          <a:lstStyle/>
          <a:p>
            <a:pPr marL="0" indent="0">
              <a:buNone/>
            </a:pPr>
            <a:r>
              <a:rPr lang="en-US" sz="1500" b="1" dirty="0">
                <a:solidFill>
                  <a:srgbClr val="FFFFFF"/>
                </a:solidFill>
                <a:latin typeface="Calibri" pitchFamily="34" charset="0"/>
                <a:ea typeface="Calibri" pitchFamily="34" charset="-122"/>
                <a:cs typeface="Calibri" pitchFamily="34" charset="-120"/>
              </a:rPr>
              <a:t>Output   </a:t>
            </a:r>
            <a:r>
              <a:rPr lang="en-US" sz="1350" dirty="0">
                <a:solidFill>
                  <a:srgbClr val="FFFFFF"/>
                </a:solidFill>
                <a:latin typeface="Calibri" pitchFamily="34" charset="0"/>
                <a:ea typeface="Calibri" pitchFamily="34" charset="-122"/>
                <a:cs typeface="Calibri" pitchFamily="34" charset="-120"/>
              </a:rPr>
              <a:t>1 neuron, sigmoid: P(attack)</a:t>
            </a:r>
            <a:endParaRPr lang="en-US" sz="1500" dirty="0"/>
          </a:p>
        </p:txBody>
      </p:sp>
      <p:sp>
        <p:nvSpPr>
          <p:cNvPr id="21" name="Shape 19"/>
          <p:cNvSpPr/>
          <p:nvPr/>
        </p:nvSpPr>
        <p:spPr>
          <a:xfrm>
            <a:off x="6309360" y="1737360"/>
            <a:ext cx="1463040" cy="457200"/>
          </a:xfrm>
          <a:prstGeom prst="roundRect">
            <a:avLst>
              <a:gd name="adj" fmla="val 20000"/>
            </a:avLst>
          </a:prstGeom>
          <a:solidFill>
            <a:srgbClr val="D9482B"/>
          </a:solidFill>
          <a:ln w="12700">
            <a:solidFill>
              <a:srgbClr val="D9482B"/>
            </a:solidFill>
            <a:prstDash val="solid"/>
          </a:ln>
        </p:spPr>
        <p:txBody>
          <a:bodyPr/>
          <a:lstStyle/>
          <a:p>
            <a:endParaRPr lang="en-IN"/>
          </a:p>
        </p:txBody>
      </p:sp>
      <p:sp>
        <p:nvSpPr>
          <p:cNvPr id="22" name="Text 20"/>
          <p:cNvSpPr txBox="1"/>
          <p:nvPr/>
        </p:nvSpPr>
        <p:spPr>
          <a:xfrm>
            <a:off x="6309360" y="1737360"/>
            <a:ext cx="1463040" cy="457200"/>
          </a:xfrm>
          <a:prstGeom prst="rect">
            <a:avLst/>
          </a:prstGeom>
          <a:noFill/>
          <a:ln/>
        </p:spPr>
        <p:txBody>
          <a:bodyPr wrap="square" lIns="0" tIns="0" rIns="0" bIns="0"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LSTM</a:t>
            </a:r>
            <a:endParaRPr lang="en-US" sz="1800" dirty="0"/>
          </a:p>
        </p:txBody>
      </p:sp>
      <p:sp>
        <p:nvSpPr>
          <p:cNvPr id="23" name="Text 21"/>
          <p:cNvSpPr txBox="1"/>
          <p:nvPr/>
        </p:nvSpPr>
        <p:spPr>
          <a:xfrm>
            <a:off x="8001000" y="1737360"/>
            <a:ext cx="3200400" cy="457200"/>
          </a:xfrm>
          <a:prstGeom prst="rect">
            <a:avLst/>
          </a:prstGeom>
          <a:noFill/>
          <a:ln/>
        </p:spPr>
        <p:txBody>
          <a:bodyPr wrap="square" lIns="0" tIns="0" rIns="0" bIns="0" rtlCol="0" anchor="ctr"/>
          <a:lstStyle/>
          <a:p>
            <a:pPr marL="0" indent="0">
              <a:buNone/>
            </a:pPr>
            <a:r>
              <a:rPr lang="en-US" sz="1500" dirty="0">
                <a:solidFill>
                  <a:srgbClr val="5B6B82"/>
                </a:solidFill>
                <a:latin typeface="Calibri" pitchFamily="34" charset="0"/>
                <a:ea typeface="Calibri" pitchFamily="34" charset="-122"/>
                <a:cs typeface="Calibri" pitchFamily="34" charset="-120"/>
              </a:rPr>
              <a:t>32,465 parameters</a:t>
            </a:r>
            <a:endParaRPr lang="en-US" sz="1500" dirty="0"/>
          </a:p>
        </p:txBody>
      </p:sp>
      <p:sp>
        <p:nvSpPr>
          <p:cNvPr id="24" name="Shape 22"/>
          <p:cNvSpPr/>
          <p:nvPr/>
        </p:nvSpPr>
        <p:spPr>
          <a:xfrm>
            <a:off x="6309360" y="2395728"/>
            <a:ext cx="5333695" cy="512064"/>
          </a:xfrm>
          <a:prstGeom prst="roundRect">
            <a:avLst>
              <a:gd name="adj" fmla="val 17857"/>
            </a:avLst>
          </a:prstGeom>
          <a:solidFill>
            <a:srgbClr val="D9482B"/>
          </a:solidFill>
          <a:ln w="12700">
            <a:solidFill>
              <a:srgbClr val="D9482B"/>
            </a:solidFill>
            <a:prstDash val="solid"/>
          </a:ln>
        </p:spPr>
        <p:txBody>
          <a:bodyPr/>
          <a:lstStyle/>
          <a:p>
            <a:endParaRPr lang="en-IN"/>
          </a:p>
        </p:txBody>
      </p:sp>
      <p:sp>
        <p:nvSpPr>
          <p:cNvPr id="25" name="Text 23"/>
          <p:cNvSpPr txBox="1"/>
          <p:nvPr/>
        </p:nvSpPr>
        <p:spPr>
          <a:xfrm>
            <a:off x="6537960" y="2395728"/>
            <a:ext cx="4967935" cy="512064"/>
          </a:xfrm>
          <a:prstGeom prst="rect">
            <a:avLst/>
          </a:prstGeom>
          <a:noFill/>
          <a:ln/>
        </p:spPr>
        <p:txBody>
          <a:bodyPr wrap="square" lIns="0" tIns="0" rIns="0" bIns="0" rtlCol="0" anchor="ctr"/>
          <a:lstStyle/>
          <a:p>
            <a:pPr marL="0" indent="0">
              <a:buNone/>
            </a:pPr>
            <a:r>
              <a:rPr lang="en-US" sz="1500" b="1" dirty="0">
                <a:solidFill>
                  <a:srgbClr val="FFFFFF"/>
                </a:solidFill>
                <a:latin typeface="Calibri" pitchFamily="34" charset="0"/>
                <a:ea typeface="Calibri" pitchFamily="34" charset="-122"/>
                <a:cs typeface="Calibri" pitchFamily="34" charset="-120"/>
              </a:rPr>
              <a:t>Input   </a:t>
            </a:r>
            <a:r>
              <a:rPr lang="en-US" sz="1350" dirty="0">
                <a:solidFill>
                  <a:srgbClr val="FFFFFF"/>
                </a:solidFill>
                <a:latin typeface="Calibri" pitchFamily="34" charset="0"/>
                <a:ea typeface="Calibri" pitchFamily="34" charset="-122"/>
                <a:cs typeface="Calibri" pitchFamily="34" charset="-120"/>
              </a:rPr>
              <a:t>15 standardised features</a:t>
            </a:r>
            <a:endParaRPr lang="en-US" sz="1500" dirty="0"/>
          </a:p>
        </p:txBody>
      </p:sp>
      <p:sp>
        <p:nvSpPr>
          <p:cNvPr id="26" name="Shape 24"/>
          <p:cNvSpPr/>
          <p:nvPr/>
        </p:nvSpPr>
        <p:spPr>
          <a:xfrm>
            <a:off x="6309360" y="3017520"/>
            <a:ext cx="5333695" cy="512064"/>
          </a:xfrm>
          <a:prstGeom prst="roundRect">
            <a:avLst>
              <a:gd name="adj" fmla="val 17857"/>
            </a:avLst>
          </a:prstGeom>
          <a:solidFill>
            <a:srgbClr val="FBE7E2"/>
          </a:solidFill>
          <a:ln w="12700">
            <a:solidFill>
              <a:srgbClr val="FBE7E2"/>
            </a:solidFill>
            <a:prstDash val="solid"/>
          </a:ln>
        </p:spPr>
        <p:txBody>
          <a:bodyPr/>
          <a:lstStyle/>
          <a:p>
            <a:endParaRPr lang="en-IN"/>
          </a:p>
        </p:txBody>
      </p:sp>
      <p:sp>
        <p:nvSpPr>
          <p:cNvPr id="27" name="Text 25"/>
          <p:cNvSpPr txBox="1"/>
          <p:nvPr/>
        </p:nvSpPr>
        <p:spPr>
          <a:xfrm>
            <a:off x="6537960" y="3017520"/>
            <a:ext cx="4967935" cy="512064"/>
          </a:xfrm>
          <a:prstGeom prst="rect">
            <a:avLst/>
          </a:prstGeom>
          <a:noFill/>
          <a:ln/>
        </p:spPr>
        <p:txBody>
          <a:bodyPr wrap="square" lIns="0" tIns="0" rIns="0" bIns="0" rtlCol="0" anchor="ctr"/>
          <a:lstStyle/>
          <a:p>
            <a:pPr marL="0" indent="0">
              <a:buNone/>
            </a:pPr>
            <a:r>
              <a:rPr lang="en-US" sz="1500" b="1" dirty="0">
                <a:solidFill>
                  <a:srgbClr val="16243B"/>
                </a:solidFill>
                <a:latin typeface="Calibri" pitchFamily="34" charset="0"/>
                <a:ea typeface="Calibri" pitchFamily="34" charset="-122"/>
                <a:cs typeface="Calibri" pitchFamily="34" charset="-120"/>
              </a:rPr>
              <a:t>Reshape   </a:t>
            </a:r>
            <a:r>
              <a:rPr lang="en-US" sz="1350" dirty="0">
                <a:solidFill>
                  <a:srgbClr val="5B6B82"/>
                </a:solidFill>
                <a:latin typeface="Calibri" pitchFamily="34" charset="0"/>
                <a:ea typeface="Calibri" pitchFamily="34" charset="-122"/>
                <a:cs typeface="Calibri" pitchFamily="34" charset="-120"/>
              </a:rPr>
              <a:t>(15, 1) sequence</a:t>
            </a:r>
            <a:endParaRPr lang="en-US" sz="1500" dirty="0"/>
          </a:p>
        </p:txBody>
      </p:sp>
      <p:sp>
        <p:nvSpPr>
          <p:cNvPr id="28" name="Shape 26"/>
          <p:cNvSpPr/>
          <p:nvPr/>
        </p:nvSpPr>
        <p:spPr>
          <a:xfrm>
            <a:off x="6309360" y="3639312"/>
            <a:ext cx="5333695" cy="512064"/>
          </a:xfrm>
          <a:prstGeom prst="roundRect">
            <a:avLst>
              <a:gd name="adj" fmla="val 17857"/>
            </a:avLst>
          </a:prstGeom>
          <a:solidFill>
            <a:srgbClr val="FBE7E2"/>
          </a:solidFill>
          <a:ln w="12700">
            <a:solidFill>
              <a:srgbClr val="FBE7E2"/>
            </a:solidFill>
            <a:prstDash val="solid"/>
          </a:ln>
        </p:spPr>
        <p:txBody>
          <a:bodyPr/>
          <a:lstStyle/>
          <a:p>
            <a:endParaRPr lang="en-IN"/>
          </a:p>
        </p:txBody>
      </p:sp>
      <p:sp>
        <p:nvSpPr>
          <p:cNvPr id="29" name="Text 27"/>
          <p:cNvSpPr txBox="1"/>
          <p:nvPr/>
        </p:nvSpPr>
        <p:spPr>
          <a:xfrm>
            <a:off x="6537960" y="3639312"/>
            <a:ext cx="4967935" cy="512064"/>
          </a:xfrm>
          <a:prstGeom prst="rect">
            <a:avLst/>
          </a:prstGeom>
          <a:noFill/>
          <a:ln/>
        </p:spPr>
        <p:txBody>
          <a:bodyPr wrap="square" lIns="0" tIns="0" rIns="0" bIns="0" rtlCol="0" anchor="ctr"/>
          <a:lstStyle/>
          <a:p>
            <a:pPr marL="0" indent="0">
              <a:buNone/>
            </a:pPr>
            <a:r>
              <a:rPr lang="en-US" sz="1500" b="1" dirty="0">
                <a:solidFill>
                  <a:srgbClr val="16243B"/>
                </a:solidFill>
                <a:latin typeface="Calibri" pitchFamily="34" charset="0"/>
                <a:ea typeface="Calibri" pitchFamily="34" charset="-122"/>
                <a:cs typeface="Calibri" pitchFamily="34" charset="-120"/>
              </a:rPr>
              <a:t>LSTM 64   </a:t>
            </a:r>
            <a:r>
              <a:rPr lang="en-US" sz="1350" dirty="0">
                <a:solidFill>
                  <a:srgbClr val="5B6B82"/>
                </a:solidFill>
                <a:latin typeface="Calibri" pitchFamily="34" charset="0"/>
                <a:ea typeface="Calibri" pitchFamily="34" charset="-122"/>
                <a:cs typeface="Calibri" pitchFamily="34" charset="-120"/>
              </a:rPr>
              <a:t>return sequences, Dropout 0.3</a:t>
            </a:r>
            <a:endParaRPr lang="en-US" sz="1500" dirty="0"/>
          </a:p>
        </p:txBody>
      </p:sp>
      <p:sp>
        <p:nvSpPr>
          <p:cNvPr id="30" name="Shape 28"/>
          <p:cNvSpPr/>
          <p:nvPr/>
        </p:nvSpPr>
        <p:spPr>
          <a:xfrm>
            <a:off x="6309360" y="4261104"/>
            <a:ext cx="5333695" cy="512064"/>
          </a:xfrm>
          <a:prstGeom prst="roundRect">
            <a:avLst>
              <a:gd name="adj" fmla="val 17857"/>
            </a:avLst>
          </a:prstGeom>
          <a:solidFill>
            <a:srgbClr val="FBE7E2"/>
          </a:solidFill>
          <a:ln w="12700">
            <a:solidFill>
              <a:srgbClr val="FBE7E2"/>
            </a:solidFill>
            <a:prstDash val="solid"/>
          </a:ln>
        </p:spPr>
        <p:txBody>
          <a:bodyPr/>
          <a:lstStyle/>
          <a:p>
            <a:endParaRPr lang="en-IN"/>
          </a:p>
        </p:txBody>
      </p:sp>
      <p:sp>
        <p:nvSpPr>
          <p:cNvPr id="31" name="Text 29"/>
          <p:cNvSpPr txBox="1"/>
          <p:nvPr/>
        </p:nvSpPr>
        <p:spPr>
          <a:xfrm>
            <a:off x="6537960" y="4261104"/>
            <a:ext cx="4967935" cy="512064"/>
          </a:xfrm>
          <a:prstGeom prst="rect">
            <a:avLst/>
          </a:prstGeom>
          <a:noFill/>
          <a:ln/>
        </p:spPr>
        <p:txBody>
          <a:bodyPr wrap="square" lIns="0" tIns="0" rIns="0" bIns="0" rtlCol="0" anchor="ctr"/>
          <a:lstStyle/>
          <a:p>
            <a:pPr marL="0" indent="0">
              <a:buNone/>
            </a:pPr>
            <a:r>
              <a:rPr lang="en-US" sz="1500" b="1" dirty="0">
                <a:solidFill>
                  <a:srgbClr val="16243B"/>
                </a:solidFill>
                <a:latin typeface="Calibri" pitchFamily="34" charset="0"/>
                <a:ea typeface="Calibri" pitchFamily="34" charset="-122"/>
                <a:cs typeface="Calibri" pitchFamily="34" charset="-120"/>
              </a:rPr>
              <a:t>LSTM 32   </a:t>
            </a:r>
            <a:r>
              <a:rPr lang="en-US" sz="1350" dirty="0">
                <a:solidFill>
                  <a:srgbClr val="5B6B82"/>
                </a:solidFill>
                <a:latin typeface="Calibri" pitchFamily="34" charset="0"/>
                <a:ea typeface="Calibri" pitchFamily="34" charset="-122"/>
                <a:cs typeface="Calibri" pitchFamily="34" charset="-120"/>
              </a:rPr>
              <a:t>return sequences, Dropout 0.3</a:t>
            </a:r>
            <a:endParaRPr lang="en-US" sz="1500" dirty="0"/>
          </a:p>
        </p:txBody>
      </p:sp>
      <p:sp>
        <p:nvSpPr>
          <p:cNvPr id="32" name="Shape 30"/>
          <p:cNvSpPr/>
          <p:nvPr/>
        </p:nvSpPr>
        <p:spPr>
          <a:xfrm>
            <a:off x="6309360" y="4882896"/>
            <a:ext cx="5333695" cy="512064"/>
          </a:xfrm>
          <a:prstGeom prst="roundRect">
            <a:avLst>
              <a:gd name="adj" fmla="val 17857"/>
            </a:avLst>
          </a:prstGeom>
          <a:solidFill>
            <a:srgbClr val="FBE7E2"/>
          </a:solidFill>
          <a:ln w="12700">
            <a:solidFill>
              <a:srgbClr val="FBE7E2"/>
            </a:solidFill>
            <a:prstDash val="solid"/>
          </a:ln>
        </p:spPr>
        <p:txBody>
          <a:bodyPr/>
          <a:lstStyle/>
          <a:p>
            <a:endParaRPr lang="en-IN"/>
          </a:p>
        </p:txBody>
      </p:sp>
      <p:sp>
        <p:nvSpPr>
          <p:cNvPr id="33" name="Text 31"/>
          <p:cNvSpPr txBox="1"/>
          <p:nvPr/>
        </p:nvSpPr>
        <p:spPr>
          <a:xfrm>
            <a:off x="6537960" y="4882896"/>
            <a:ext cx="4967935" cy="512064"/>
          </a:xfrm>
          <a:prstGeom prst="rect">
            <a:avLst/>
          </a:prstGeom>
          <a:noFill/>
          <a:ln/>
        </p:spPr>
        <p:txBody>
          <a:bodyPr wrap="square" lIns="0" tIns="0" rIns="0" bIns="0" rtlCol="0" anchor="ctr"/>
          <a:lstStyle/>
          <a:p>
            <a:pPr marL="0" indent="0">
              <a:buNone/>
            </a:pPr>
            <a:r>
              <a:rPr lang="en-US" sz="1500" b="1" dirty="0">
                <a:solidFill>
                  <a:srgbClr val="16243B"/>
                </a:solidFill>
                <a:latin typeface="Calibri" pitchFamily="34" charset="0"/>
                <a:ea typeface="Calibri" pitchFamily="34" charset="-122"/>
                <a:cs typeface="Calibri" pitchFamily="34" charset="-120"/>
              </a:rPr>
              <a:t>LSTM 16   </a:t>
            </a:r>
            <a:r>
              <a:rPr lang="en-US" sz="1350" dirty="0">
                <a:solidFill>
                  <a:srgbClr val="5B6B82"/>
                </a:solidFill>
                <a:latin typeface="Calibri" pitchFamily="34" charset="0"/>
                <a:ea typeface="Calibri" pitchFamily="34" charset="-122"/>
                <a:cs typeface="Calibri" pitchFamily="34" charset="-120"/>
              </a:rPr>
              <a:t>Dropout 0.2</a:t>
            </a:r>
            <a:endParaRPr lang="en-US" sz="1500" dirty="0"/>
          </a:p>
        </p:txBody>
      </p:sp>
      <p:sp>
        <p:nvSpPr>
          <p:cNvPr id="34" name="Shape 32"/>
          <p:cNvSpPr/>
          <p:nvPr/>
        </p:nvSpPr>
        <p:spPr>
          <a:xfrm>
            <a:off x="6309360" y="5504688"/>
            <a:ext cx="5333695" cy="512064"/>
          </a:xfrm>
          <a:prstGeom prst="roundRect">
            <a:avLst>
              <a:gd name="adj" fmla="val 17857"/>
            </a:avLst>
          </a:prstGeom>
          <a:solidFill>
            <a:srgbClr val="D9482B"/>
          </a:solidFill>
          <a:ln w="12700">
            <a:solidFill>
              <a:srgbClr val="D9482B"/>
            </a:solidFill>
            <a:prstDash val="solid"/>
          </a:ln>
        </p:spPr>
        <p:txBody>
          <a:bodyPr/>
          <a:lstStyle/>
          <a:p>
            <a:endParaRPr lang="en-IN"/>
          </a:p>
        </p:txBody>
      </p:sp>
      <p:sp>
        <p:nvSpPr>
          <p:cNvPr id="35" name="Text 33"/>
          <p:cNvSpPr txBox="1"/>
          <p:nvPr/>
        </p:nvSpPr>
        <p:spPr>
          <a:xfrm>
            <a:off x="6537960" y="5504688"/>
            <a:ext cx="4967935" cy="512064"/>
          </a:xfrm>
          <a:prstGeom prst="rect">
            <a:avLst/>
          </a:prstGeom>
          <a:noFill/>
          <a:ln/>
        </p:spPr>
        <p:txBody>
          <a:bodyPr wrap="square" lIns="0" tIns="0" rIns="0" bIns="0" rtlCol="0" anchor="ctr"/>
          <a:lstStyle/>
          <a:p>
            <a:pPr marL="0" indent="0">
              <a:buNone/>
            </a:pPr>
            <a:r>
              <a:rPr lang="en-US" sz="1500" b="1" dirty="0">
                <a:solidFill>
                  <a:srgbClr val="FFFFFF"/>
                </a:solidFill>
                <a:latin typeface="Calibri" pitchFamily="34" charset="0"/>
                <a:ea typeface="Calibri" pitchFamily="34" charset="-122"/>
                <a:cs typeface="Calibri" pitchFamily="34" charset="-120"/>
              </a:rPr>
              <a:t>Output   </a:t>
            </a:r>
            <a:r>
              <a:rPr lang="en-US" sz="1350" dirty="0">
                <a:solidFill>
                  <a:srgbClr val="FFFFFF"/>
                </a:solidFill>
                <a:latin typeface="Calibri" pitchFamily="34" charset="0"/>
                <a:ea typeface="Calibri" pitchFamily="34" charset="-122"/>
                <a:cs typeface="Calibri" pitchFamily="34" charset="-120"/>
              </a:rPr>
              <a:t>1 neuron, sigmoid: P(attack)</a:t>
            </a:r>
            <a:endParaRPr lang="en-US" sz="15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438912"/>
            <a:ext cx="8229600" cy="274320"/>
          </a:xfrm>
          <a:prstGeom prst="rect">
            <a:avLst/>
          </a:prstGeom>
          <a:noFill/>
          <a:ln/>
        </p:spPr>
        <p:txBody>
          <a:bodyPr wrap="square" lIns="0" tIns="0" rIns="0" bIns="0" rtlCol="0" anchor="t"/>
          <a:lstStyle/>
          <a:p>
            <a:pPr marL="0" indent="0">
              <a:buNone/>
            </a:pPr>
            <a:r>
              <a:rPr lang="en-US" sz="1200" b="1" kern="0" spc="300" dirty="0">
                <a:solidFill>
                  <a:srgbClr val="0E8F9C"/>
                </a:solidFill>
                <a:latin typeface="Calibri" pitchFamily="34" charset="0"/>
                <a:ea typeface="Calibri" pitchFamily="34" charset="-122"/>
                <a:cs typeface="Calibri" pitchFamily="34" charset="-120"/>
              </a:rPr>
              <a:t>TRAINING</a:t>
            </a:r>
            <a:endParaRPr lang="en-US" sz="1200" dirty="0"/>
          </a:p>
        </p:txBody>
      </p:sp>
      <p:sp>
        <p:nvSpPr>
          <p:cNvPr id="3" name="Text 1"/>
          <p:cNvSpPr txBox="1"/>
          <p:nvPr/>
        </p:nvSpPr>
        <p:spPr>
          <a:xfrm>
            <a:off x="548640" y="731520"/>
            <a:ext cx="11094415" cy="731520"/>
          </a:xfrm>
          <a:prstGeom prst="rect">
            <a:avLst/>
          </a:prstGeom>
          <a:noFill/>
          <a:ln/>
        </p:spPr>
        <p:txBody>
          <a:bodyPr wrap="square" lIns="0" tIns="0" rIns="0" bIns="0" rtlCol="0" anchor="ctr"/>
          <a:lstStyle/>
          <a:p>
            <a:pPr marL="0" indent="0">
              <a:buNone/>
            </a:pPr>
            <a:r>
              <a:rPr lang="en-US" sz="3400" b="1" dirty="0">
                <a:solidFill>
                  <a:srgbClr val="0B1B33"/>
                </a:solidFill>
                <a:latin typeface="Cambria" pitchFamily="34" charset="0"/>
                <a:ea typeface="Cambria" pitchFamily="34" charset="-122"/>
                <a:cs typeface="Cambria" pitchFamily="34" charset="-120"/>
              </a:rPr>
              <a:t>Identical training set-up for both models</a:t>
            </a:r>
            <a:endParaRPr lang="en-US" sz="3400" dirty="0"/>
          </a:p>
        </p:txBody>
      </p:sp>
      <p:sp>
        <p:nvSpPr>
          <p:cNvPr id="4" name="Text 2"/>
          <p:cNvSpPr txBox="1"/>
          <p:nvPr/>
        </p:nvSpPr>
        <p:spPr>
          <a:xfrm>
            <a:off x="548640" y="6446520"/>
            <a:ext cx="7315200" cy="228600"/>
          </a:xfrm>
          <a:prstGeom prst="rect">
            <a:avLst/>
          </a:prstGeom>
          <a:noFill/>
          <a:ln/>
        </p:spPr>
        <p:txBody>
          <a:bodyPr wrap="square" lIns="0" tIns="0" rIns="0" bIns="0" rtlCol="0" anchor="t"/>
          <a:lstStyle/>
          <a:p>
            <a:pPr marL="0" indent="0">
              <a:buNone/>
            </a:pPr>
            <a:r>
              <a:rPr lang="en-US" sz="1000" dirty="0">
                <a:solidFill>
                  <a:srgbClr val="8593A8"/>
                </a:solidFill>
                <a:latin typeface="Calibri" pitchFamily="34" charset="0"/>
                <a:ea typeface="Calibri" pitchFamily="34" charset="-122"/>
                <a:cs typeface="Calibri" pitchFamily="34" charset="-120"/>
              </a:rPr>
              <a:t>Network Intrusion Detection Using Deep Learning  |  Likhitha Pyneni</a:t>
            </a:r>
            <a:endParaRPr lang="en-US" sz="1000" dirty="0"/>
          </a:p>
        </p:txBody>
      </p:sp>
      <p:sp>
        <p:nvSpPr>
          <p:cNvPr id="5" name="Text 3"/>
          <p:cNvSpPr txBox="1"/>
          <p:nvPr/>
        </p:nvSpPr>
        <p:spPr>
          <a:xfrm>
            <a:off x="10728655" y="6446520"/>
            <a:ext cx="914400" cy="228600"/>
          </a:xfrm>
          <a:prstGeom prst="rect">
            <a:avLst/>
          </a:prstGeom>
          <a:noFill/>
          <a:ln/>
        </p:spPr>
        <p:txBody>
          <a:bodyPr wrap="square" lIns="0" tIns="0" rIns="0" bIns="0" rtlCol="0" anchor="t"/>
          <a:lstStyle/>
          <a:p>
            <a:pPr marL="0" indent="0" algn="r">
              <a:buNone/>
            </a:pPr>
            <a:r>
              <a:rPr lang="en-US" sz="1000" dirty="0">
                <a:solidFill>
                  <a:srgbClr val="8593A8"/>
                </a:solidFill>
                <a:latin typeface="Calibri" pitchFamily="34" charset="0"/>
                <a:ea typeface="Calibri" pitchFamily="34" charset="-122"/>
                <a:cs typeface="Calibri" pitchFamily="34" charset="-120"/>
              </a:rPr>
              <a:t>8</a:t>
            </a:r>
            <a:endParaRPr lang="en-US" sz="1000" dirty="0"/>
          </a:p>
        </p:txBody>
      </p:sp>
      <p:graphicFrame>
        <p:nvGraphicFramePr>
          <p:cNvPr id="9" name="Table 0"/>
          <p:cNvGraphicFramePr>
            <a:graphicFrameLocks noGrp="1"/>
          </p:cNvGraphicFramePr>
          <p:nvPr>
            <p:extLst>
              <p:ext uri="{D42A27DB-BD31-4B8C-83A1-F6EECF244321}">
                <p14:modId xmlns:p14="http://schemas.microsoft.com/office/powerpoint/2010/main" val="1579011935"/>
              </p:ext>
            </p:extLst>
          </p:nvPr>
        </p:nvGraphicFramePr>
        <p:xfrm>
          <a:off x="548640" y="1783080"/>
          <a:ext cx="6035040" cy="914400"/>
        </p:xfrm>
        <a:graphic>
          <a:graphicData uri="http://schemas.openxmlformats.org/drawingml/2006/table">
            <a:tbl>
              <a:tblPr/>
              <a:tblGrid>
                <a:gridCol w="2331720">
                  <a:extLst>
                    <a:ext uri="{9D8B030D-6E8A-4147-A177-3AD203B41FA5}">
                      <a16:colId xmlns:a16="http://schemas.microsoft.com/office/drawing/2014/main" val="20000"/>
                    </a:ext>
                  </a:extLst>
                </a:gridCol>
                <a:gridCol w="3703320">
                  <a:extLst>
                    <a:ext uri="{9D8B030D-6E8A-4147-A177-3AD203B41FA5}">
                      <a16:colId xmlns:a16="http://schemas.microsoft.com/office/drawing/2014/main" val="20001"/>
                    </a:ext>
                  </a:extLst>
                </a:gridCol>
              </a:tblGrid>
              <a:tr h="457200">
                <a:tc>
                  <a:txBody>
                    <a:bodyPr/>
                    <a:lstStyle/>
                    <a:p>
                      <a:pPr marL="0" indent="0">
                        <a:buNone/>
                      </a:pPr>
                      <a:r>
                        <a:rPr lang="en-US" sz="1400" b="1" dirty="0">
                          <a:solidFill>
                            <a:srgbClr val="FFFFFF"/>
                          </a:solidFill>
                          <a:latin typeface="Calibri" pitchFamily="34" charset="0"/>
                          <a:ea typeface="Calibri" pitchFamily="34" charset="-122"/>
                          <a:cs typeface="Calibri" pitchFamily="34" charset="-120"/>
                        </a:rPr>
                        <a:t>Setting</a:t>
                      </a:r>
                      <a:endParaRPr lang="en-US" sz="1400" dirty="0">
                        <a:latin typeface="Calibri" charset="0"/>
                        <a:ea typeface="Calibri" charset="0"/>
                        <a:cs typeface="Calibri" charset="0"/>
                      </a:endParaRPr>
                    </a:p>
                  </a:txBody>
                  <a:tcPr marL="137160" marR="137160" marT="0" marB="0" anchor="ctr">
                    <a:lnL w="9525" cap="flat" cmpd="sng" algn="ctr">
                      <a:solidFill>
                        <a:srgbClr val="D5DEE9"/>
                      </a:solidFill>
                      <a:prstDash val="solid"/>
                      <a:round/>
                      <a:headEnd type="none" w="med" len="med"/>
                      <a:tailEnd type="none" w="med" len="med"/>
                    </a:lnL>
                    <a:lnR w="9525" cap="flat" cmpd="sng" algn="ctr">
                      <a:solidFill>
                        <a:srgbClr val="D5DEE9"/>
                      </a:solidFill>
                      <a:prstDash val="solid"/>
                      <a:round/>
                      <a:headEnd type="none" w="med" len="med"/>
                      <a:tailEnd type="none" w="med" len="med"/>
                    </a:lnR>
                    <a:lnT w="9525" cap="flat" cmpd="sng" algn="ctr">
                      <a:solidFill>
                        <a:srgbClr val="D5DEE9"/>
                      </a:solidFill>
                      <a:prstDash val="solid"/>
                      <a:round/>
                      <a:headEnd type="none" w="med" len="med"/>
                      <a:tailEnd type="none" w="med" len="med"/>
                    </a:lnT>
                    <a:lnB w="9525" cap="flat" cmpd="sng" algn="ctr">
                      <a:solidFill>
                        <a:srgbClr val="D5DEE9"/>
                      </a:solidFill>
                      <a:prstDash val="solid"/>
                      <a:round/>
                      <a:headEnd type="none" w="med" len="med"/>
                      <a:tailEnd type="none" w="med" len="med"/>
                    </a:lnB>
                    <a:solidFill>
                      <a:srgbClr val="0B1B33"/>
                    </a:solidFill>
                  </a:tcPr>
                </a:tc>
                <a:tc>
                  <a:txBody>
                    <a:bodyPr/>
                    <a:lstStyle/>
                    <a:p>
                      <a:pPr marL="0" indent="0">
                        <a:buNone/>
                      </a:pPr>
                      <a:r>
                        <a:rPr lang="en-US" sz="1400" b="1" dirty="0">
                          <a:solidFill>
                            <a:srgbClr val="FFFFFF"/>
                          </a:solidFill>
                          <a:latin typeface="Calibri" pitchFamily="34" charset="0"/>
                          <a:ea typeface="Calibri" pitchFamily="34" charset="-122"/>
                          <a:cs typeface="Calibri" pitchFamily="34" charset="-120"/>
                        </a:rPr>
                        <a:t>Value</a:t>
                      </a:r>
                      <a:endParaRPr lang="en-US" sz="1400" dirty="0">
                        <a:latin typeface="Calibri" charset="0"/>
                        <a:ea typeface="Calibri" charset="0"/>
                        <a:cs typeface="Calibri" charset="0"/>
                      </a:endParaRPr>
                    </a:p>
                  </a:txBody>
                  <a:tcPr marL="137160" marR="137160" marT="0" marB="0" anchor="ctr">
                    <a:lnL w="9525" cap="flat" cmpd="sng" algn="ctr">
                      <a:solidFill>
                        <a:srgbClr val="D5DEE9"/>
                      </a:solidFill>
                      <a:prstDash val="solid"/>
                      <a:round/>
                      <a:headEnd type="none" w="med" len="med"/>
                      <a:tailEnd type="none" w="med" len="med"/>
                    </a:lnL>
                    <a:lnR w="9525" cap="flat" cmpd="sng" algn="ctr">
                      <a:solidFill>
                        <a:srgbClr val="D5DEE9"/>
                      </a:solidFill>
                      <a:prstDash val="solid"/>
                      <a:round/>
                      <a:headEnd type="none" w="med" len="med"/>
                      <a:tailEnd type="none" w="med" len="med"/>
                    </a:lnR>
                    <a:lnT w="9525" cap="flat" cmpd="sng" algn="ctr">
                      <a:solidFill>
                        <a:srgbClr val="D5DEE9"/>
                      </a:solidFill>
                      <a:prstDash val="solid"/>
                      <a:round/>
                      <a:headEnd type="none" w="med" len="med"/>
                      <a:tailEnd type="none" w="med" len="med"/>
                    </a:lnT>
                    <a:lnB w="9525" cap="flat" cmpd="sng" algn="ctr">
                      <a:solidFill>
                        <a:srgbClr val="D5DEE9"/>
                      </a:solidFill>
                      <a:prstDash val="solid"/>
                      <a:round/>
                      <a:headEnd type="none" w="med" len="med"/>
                      <a:tailEnd type="none" w="med" len="med"/>
                    </a:lnB>
                    <a:solidFill>
                      <a:srgbClr val="0B1B33"/>
                    </a:solidFill>
                  </a:tcPr>
                </a:tc>
                <a:extLst>
                  <a:ext uri="{0D108BD9-81ED-4DB2-BD59-A6C34878D82A}">
                    <a16:rowId xmlns:a16="http://schemas.microsoft.com/office/drawing/2014/main" val="10000"/>
                  </a:ext>
                </a:extLst>
              </a:tr>
              <a:tr h="457200">
                <a:tc>
                  <a:txBody>
                    <a:bodyPr/>
                    <a:lstStyle/>
                    <a:p>
                      <a:pPr marL="0" indent="0">
                        <a:buNone/>
                      </a:pPr>
                      <a:r>
                        <a:rPr lang="en-US" sz="1400" b="1" dirty="0">
                          <a:solidFill>
                            <a:srgbClr val="0B1B33"/>
                          </a:solidFill>
                          <a:latin typeface="Calibri" pitchFamily="34" charset="0"/>
                          <a:ea typeface="Calibri" pitchFamily="34" charset="-122"/>
                          <a:cs typeface="Calibri" pitchFamily="34" charset="-120"/>
                        </a:rPr>
                        <a:t>Optimiser</a:t>
                      </a:r>
                      <a:endParaRPr lang="en-US" sz="1400" dirty="0">
                        <a:latin typeface="Calibri" charset="0"/>
                        <a:ea typeface="Calibri" charset="0"/>
                        <a:cs typeface="Calibri" charset="0"/>
                      </a:endParaRPr>
                    </a:p>
                  </a:txBody>
                  <a:tcPr marL="137160" marR="137160" marT="0" marB="0" anchor="ctr">
                    <a:lnL w="9525" cap="flat" cmpd="sng" algn="ctr">
                      <a:solidFill>
                        <a:srgbClr val="D5DEE9"/>
                      </a:solidFill>
                      <a:prstDash val="solid"/>
                      <a:round/>
                      <a:headEnd type="none" w="med" len="med"/>
                      <a:tailEnd type="none" w="med" len="med"/>
                    </a:lnL>
                    <a:lnR w="9525" cap="flat" cmpd="sng" algn="ctr">
                      <a:solidFill>
                        <a:srgbClr val="D5DEE9"/>
                      </a:solidFill>
                      <a:prstDash val="solid"/>
                      <a:round/>
                      <a:headEnd type="none" w="med" len="med"/>
                      <a:tailEnd type="none" w="med" len="med"/>
                    </a:lnR>
                    <a:lnT w="9525" cap="flat" cmpd="sng" algn="ctr">
                      <a:solidFill>
                        <a:srgbClr val="D5DEE9"/>
                      </a:solidFill>
                      <a:prstDash val="solid"/>
                      <a:round/>
                      <a:headEnd type="none" w="med" len="med"/>
                      <a:tailEnd type="none" w="med" len="med"/>
                    </a:lnT>
                    <a:lnB w="9525" cap="flat" cmpd="sng" algn="ctr">
                      <a:solidFill>
                        <a:srgbClr val="D5DEE9"/>
                      </a:solidFill>
                      <a:prstDash val="solid"/>
                      <a:round/>
                      <a:headEnd type="none" w="med" len="med"/>
                      <a:tailEnd type="none" w="med" len="med"/>
                    </a:lnB>
                    <a:solidFill>
                      <a:srgbClr val="F1F5FA"/>
                    </a:solidFill>
                  </a:tcPr>
                </a:tc>
                <a:tc>
                  <a:txBody>
                    <a:bodyPr/>
                    <a:lstStyle/>
                    <a:p>
                      <a:pPr marL="0" indent="0">
                        <a:buNone/>
                      </a:pPr>
                      <a:r>
                        <a:rPr lang="en-US" sz="1400" dirty="0">
                          <a:solidFill>
                            <a:srgbClr val="16243B"/>
                          </a:solidFill>
                          <a:latin typeface="Calibri" pitchFamily="34" charset="0"/>
                          <a:ea typeface="Calibri" pitchFamily="34" charset="-122"/>
                          <a:cs typeface="Calibri" pitchFamily="34" charset="-120"/>
                        </a:rPr>
                        <a:t>Adam, initial learning rate 0.001</a:t>
                      </a:r>
                      <a:endParaRPr lang="en-US" sz="1400" dirty="0">
                        <a:latin typeface="Calibri" charset="0"/>
                        <a:ea typeface="Calibri" charset="0"/>
                        <a:cs typeface="Calibri" charset="0"/>
                      </a:endParaRPr>
                    </a:p>
                  </a:txBody>
                  <a:tcPr marL="137160" marR="137160" marT="0" marB="0" anchor="ctr">
                    <a:lnL w="9525" cap="flat" cmpd="sng" algn="ctr">
                      <a:solidFill>
                        <a:srgbClr val="D5DEE9"/>
                      </a:solidFill>
                      <a:prstDash val="solid"/>
                      <a:round/>
                      <a:headEnd type="none" w="med" len="med"/>
                      <a:tailEnd type="none" w="med" len="med"/>
                    </a:lnL>
                    <a:lnR w="9525" cap="flat" cmpd="sng" algn="ctr">
                      <a:solidFill>
                        <a:srgbClr val="D5DEE9"/>
                      </a:solidFill>
                      <a:prstDash val="solid"/>
                      <a:round/>
                      <a:headEnd type="none" w="med" len="med"/>
                      <a:tailEnd type="none" w="med" len="med"/>
                    </a:lnR>
                    <a:lnT w="9525" cap="flat" cmpd="sng" algn="ctr">
                      <a:solidFill>
                        <a:srgbClr val="D5DEE9"/>
                      </a:solidFill>
                      <a:prstDash val="solid"/>
                      <a:round/>
                      <a:headEnd type="none" w="med" len="med"/>
                      <a:tailEnd type="none" w="med" len="med"/>
                    </a:lnT>
                    <a:lnB w="9525" cap="flat" cmpd="sng" algn="ctr">
                      <a:solidFill>
                        <a:srgbClr val="D5DEE9"/>
                      </a:solidFill>
                      <a:prstDash val="solid"/>
                      <a:round/>
                      <a:headEnd type="none" w="med" len="med"/>
                      <a:tailEnd type="none" w="med" len="med"/>
                    </a:lnB>
                    <a:solidFill>
                      <a:srgbClr val="F1F5FA"/>
                    </a:solidFill>
                  </a:tcPr>
                </a:tc>
                <a:extLst>
                  <a:ext uri="{0D108BD9-81ED-4DB2-BD59-A6C34878D82A}">
                    <a16:rowId xmlns:a16="http://schemas.microsoft.com/office/drawing/2014/main" val="10001"/>
                  </a:ext>
                </a:extLst>
              </a:tr>
              <a:tr h="457200">
                <a:tc>
                  <a:txBody>
                    <a:bodyPr/>
                    <a:lstStyle/>
                    <a:p>
                      <a:pPr marL="0" indent="0">
                        <a:buNone/>
                      </a:pPr>
                      <a:r>
                        <a:rPr lang="en-US" sz="1400" b="1" dirty="0">
                          <a:solidFill>
                            <a:srgbClr val="0B1B33"/>
                          </a:solidFill>
                          <a:latin typeface="Calibri" pitchFamily="34" charset="0"/>
                          <a:ea typeface="Calibri" pitchFamily="34" charset="-122"/>
                          <a:cs typeface="Calibri" pitchFamily="34" charset="-120"/>
                        </a:rPr>
                        <a:t>Loss function</a:t>
                      </a:r>
                      <a:endParaRPr lang="en-US" sz="1400" dirty="0">
                        <a:latin typeface="Calibri" charset="0"/>
                        <a:ea typeface="Calibri" charset="0"/>
                        <a:cs typeface="Calibri" charset="0"/>
                      </a:endParaRPr>
                    </a:p>
                  </a:txBody>
                  <a:tcPr marL="137160" marR="137160" marT="0" marB="0" anchor="ctr">
                    <a:lnL w="9525" cap="flat" cmpd="sng" algn="ctr">
                      <a:solidFill>
                        <a:srgbClr val="D5DEE9"/>
                      </a:solidFill>
                      <a:prstDash val="solid"/>
                      <a:round/>
                      <a:headEnd type="none" w="med" len="med"/>
                      <a:tailEnd type="none" w="med" len="med"/>
                    </a:lnL>
                    <a:lnR w="9525" cap="flat" cmpd="sng" algn="ctr">
                      <a:solidFill>
                        <a:srgbClr val="D5DEE9"/>
                      </a:solidFill>
                      <a:prstDash val="solid"/>
                      <a:round/>
                      <a:headEnd type="none" w="med" len="med"/>
                      <a:tailEnd type="none" w="med" len="med"/>
                    </a:lnR>
                    <a:lnT w="9525" cap="flat" cmpd="sng" algn="ctr">
                      <a:solidFill>
                        <a:srgbClr val="D5DEE9"/>
                      </a:solidFill>
                      <a:prstDash val="solid"/>
                      <a:round/>
                      <a:headEnd type="none" w="med" len="med"/>
                      <a:tailEnd type="none" w="med" len="med"/>
                    </a:lnT>
                    <a:lnB w="9525" cap="flat" cmpd="sng" algn="ctr">
                      <a:solidFill>
                        <a:srgbClr val="D5DEE9"/>
                      </a:solidFill>
                      <a:prstDash val="solid"/>
                      <a:round/>
                      <a:headEnd type="none" w="med" len="med"/>
                      <a:tailEnd type="none" w="med" len="med"/>
                    </a:lnB>
                    <a:solidFill>
                      <a:srgbClr val="FFFFFF"/>
                    </a:solidFill>
                  </a:tcPr>
                </a:tc>
                <a:tc>
                  <a:txBody>
                    <a:bodyPr/>
                    <a:lstStyle/>
                    <a:p>
                      <a:pPr marL="0" indent="0">
                        <a:buNone/>
                      </a:pPr>
                      <a:r>
                        <a:rPr lang="en-US" sz="1400" dirty="0">
                          <a:solidFill>
                            <a:srgbClr val="16243B"/>
                          </a:solidFill>
                          <a:latin typeface="Calibri" pitchFamily="34" charset="0"/>
                          <a:ea typeface="Calibri" pitchFamily="34" charset="-122"/>
                          <a:cs typeface="Calibri" pitchFamily="34" charset="-120"/>
                        </a:rPr>
                        <a:t>Binary cross-entropy</a:t>
                      </a:r>
                      <a:endParaRPr lang="en-US" sz="1400" dirty="0">
                        <a:latin typeface="Calibri" charset="0"/>
                        <a:ea typeface="Calibri" charset="0"/>
                        <a:cs typeface="Calibri" charset="0"/>
                      </a:endParaRPr>
                    </a:p>
                  </a:txBody>
                  <a:tcPr marL="137160" marR="137160" marT="0" marB="0" anchor="ctr">
                    <a:lnL w="9525" cap="flat" cmpd="sng" algn="ctr">
                      <a:solidFill>
                        <a:srgbClr val="D5DEE9"/>
                      </a:solidFill>
                      <a:prstDash val="solid"/>
                      <a:round/>
                      <a:headEnd type="none" w="med" len="med"/>
                      <a:tailEnd type="none" w="med" len="med"/>
                    </a:lnL>
                    <a:lnR w="9525" cap="flat" cmpd="sng" algn="ctr">
                      <a:solidFill>
                        <a:srgbClr val="D5DEE9"/>
                      </a:solidFill>
                      <a:prstDash val="solid"/>
                      <a:round/>
                      <a:headEnd type="none" w="med" len="med"/>
                      <a:tailEnd type="none" w="med" len="med"/>
                    </a:lnR>
                    <a:lnT w="9525" cap="flat" cmpd="sng" algn="ctr">
                      <a:solidFill>
                        <a:srgbClr val="D5DEE9"/>
                      </a:solidFill>
                      <a:prstDash val="solid"/>
                      <a:round/>
                      <a:headEnd type="none" w="med" len="med"/>
                      <a:tailEnd type="none" w="med" len="med"/>
                    </a:lnT>
                    <a:lnB w="9525" cap="flat" cmpd="sng" algn="ctr">
                      <a:solidFill>
                        <a:srgbClr val="D5DEE9"/>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457200">
                <a:tc>
                  <a:txBody>
                    <a:bodyPr/>
                    <a:lstStyle/>
                    <a:p>
                      <a:pPr marL="0" indent="0">
                        <a:buNone/>
                      </a:pPr>
                      <a:r>
                        <a:rPr lang="en-US" sz="1400" b="1" dirty="0">
                          <a:solidFill>
                            <a:srgbClr val="0B1B33"/>
                          </a:solidFill>
                          <a:latin typeface="Calibri" pitchFamily="34" charset="0"/>
                          <a:ea typeface="Calibri" pitchFamily="34" charset="-122"/>
                          <a:cs typeface="Calibri" pitchFamily="34" charset="-120"/>
                        </a:rPr>
                        <a:t>Batch size / epochs</a:t>
                      </a:r>
                      <a:endParaRPr lang="en-US" sz="1400" dirty="0">
                        <a:latin typeface="Calibri" charset="0"/>
                        <a:ea typeface="Calibri" charset="0"/>
                        <a:cs typeface="Calibri" charset="0"/>
                      </a:endParaRPr>
                    </a:p>
                  </a:txBody>
                  <a:tcPr marL="137160" marR="137160" marT="0" marB="0" anchor="ctr">
                    <a:lnL w="9525" cap="flat" cmpd="sng" algn="ctr">
                      <a:solidFill>
                        <a:srgbClr val="D5DEE9"/>
                      </a:solidFill>
                      <a:prstDash val="solid"/>
                      <a:round/>
                      <a:headEnd type="none" w="med" len="med"/>
                      <a:tailEnd type="none" w="med" len="med"/>
                    </a:lnL>
                    <a:lnR w="9525" cap="flat" cmpd="sng" algn="ctr">
                      <a:solidFill>
                        <a:srgbClr val="D5DEE9"/>
                      </a:solidFill>
                      <a:prstDash val="solid"/>
                      <a:round/>
                      <a:headEnd type="none" w="med" len="med"/>
                      <a:tailEnd type="none" w="med" len="med"/>
                    </a:lnR>
                    <a:lnT w="9525" cap="flat" cmpd="sng" algn="ctr">
                      <a:solidFill>
                        <a:srgbClr val="D5DEE9"/>
                      </a:solidFill>
                      <a:prstDash val="solid"/>
                      <a:round/>
                      <a:headEnd type="none" w="med" len="med"/>
                      <a:tailEnd type="none" w="med" len="med"/>
                    </a:lnT>
                    <a:lnB w="9525" cap="flat" cmpd="sng" algn="ctr">
                      <a:solidFill>
                        <a:srgbClr val="D5DEE9"/>
                      </a:solidFill>
                      <a:prstDash val="solid"/>
                      <a:round/>
                      <a:headEnd type="none" w="med" len="med"/>
                      <a:tailEnd type="none" w="med" len="med"/>
                    </a:lnB>
                    <a:solidFill>
                      <a:srgbClr val="F1F5FA"/>
                    </a:solidFill>
                  </a:tcPr>
                </a:tc>
                <a:tc>
                  <a:txBody>
                    <a:bodyPr/>
                    <a:lstStyle/>
                    <a:p>
                      <a:pPr marL="0" indent="0">
                        <a:buNone/>
                      </a:pPr>
                      <a:r>
                        <a:rPr lang="en-US" sz="1400" dirty="0">
                          <a:solidFill>
                            <a:srgbClr val="16243B"/>
                          </a:solidFill>
                          <a:latin typeface="Calibri" pitchFamily="34" charset="0"/>
                          <a:ea typeface="Calibri" pitchFamily="34" charset="-122"/>
                          <a:cs typeface="Calibri" pitchFamily="34" charset="-120"/>
                        </a:rPr>
                        <a:t>64 / up to 50</a:t>
                      </a:r>
                      <a:endParaRPr lang="en-US" sz="1400" dirty="0">
                        <a:latin typeface="Calibri" charset="0"/>
                        <a:ea typeface="Calibri" charset="0"/>
                        <a:cs typeface="Calibri" charset="0"/>
                      </a:endParaRPr>
                    </a:p>
                  </a:txBody>
                  <a:tcPr marL="137160" marR="137160" marT="0" marB="0" anchor="ctr">
                    <a:lnL w="9525" cap="flat" cmpd="sng" algn="ctr">
                      <a:solidFill>
                        <a:srgbClr val="D5DEE9"/>
                      </a:solidFill>
                      <a:prstDash val="solid"/>
                      <a:round/>
                      <a:headEnd type="none" w="med" len="med"/>
                      <a:tailEnd type="none" w="med" len="med"/>
                    </a:lnL>
                    <a:lnR w="9525" cap="flat" cmpd="sng" algn="ctr">
                      <a:solidFill>
                        <a:srgbClr val="D5DEE9"/>
                      </a:solidFill>
                      <a:prstDash val="solid"/>
                      <a:round/>
                      <a:headEnd type="none" w="med" len="med"/>
                      <a:tailEnd type="none" w="med" len="med"/>
                    </a:lnR>
                    <a:lnT w="9525" cap="flat" cmpd="sng" algn="ctr">
                      <a:solidFill>
                        <a:srgbClr val="D5DEE9"/>
                      </a:solidFill>
                      <a:prstDash val="solid"/>
                      <a:round/>
                      <a:headEnd type="none" w="med" len="med"/>
                      <a:tailEnd type="none" w="med" len="med"/>
                    </a:lnT>
                    <a:lnB w="9525" cap="flat" cmpd="sng" algn="ctr">
                      <a:solidFill>
                        <a:srgbClr val="D5DEE9"/>
                      </a:solidFill>
                      <a:prstDash val="solid"/>
                      <a:round/>
                      <a:headEnd type="none" w="med" len="med"/>
                      <a:tailEnd type="none" w="med" len="med"/>
                    </a:lnB>
                    <a:solidFill>
                      <a:srgbClr val="F1F5FA"/>
                    </a:solidFill>
                  </a:tcPr>
                </a:tc>
                <a:extLst>
                  <a:ext uri="{0D108BD9-81ED-4DB2-BD59-A6C34878D82A}">
                    <a16:rowId xmlns:a16="http://schemas.microsoft.com/office/drawing/2014/main" val="10003"/>
                  </a:ext>
                </a:extLst>
              </a:tr>
              <a:tr h="457200">
                <a:tc>
                  <a:txBody>
                    <a:bodyPr/>
                    <a:lstStyle/>
                    <a:p>
                      <a:pPr marL="0" indent="0">
                        <a:buNone/>
                      </a:pPr>
                      <a:r>
                        <a:rPr lang="en-US" sz="1400" b="1" dirty="0">
                          <a:solidFill>
                            <a:srgbClr val="0B1B33"/>
                          </a:solidFill>
                          <a:latin typeface="Calibri" pitchFamily="34" charset="0"/>
                          <a:ea typeface="Calibri" pitchFamily="34" charset="-122"/>
                          <a:cs typeface="Calibri" pitchFamily="34" charset="-120"/>
                        </a:rPr>
                        <a:t>Validation</a:t>
                      </a:r>
                      <a:endParaRPr lang="en-US" sz="1400" dirty="0">
                        <a:latin typeface="Calibri" charset="0"/>
                        <a:ea typeface="Calibri" charset="0"/>
                        <a:cs typeface="Calibri" charset="0"/>
                      </a:endParaRPr>
                    </a:p>
                  </a:txBody>
                  <a:tcPr marL="137160" marR="137160" marT="0" marB="0" anchor="ctr">
                    <a:lnL w="9525" cap="flat" cmpd="sng" algn="ctr">
                      <a:solidFill>
                        <a:srgbClr val="D5DEE9"/>
                      </a:solidFill>
                      <a:prstDash val="solid"/>
                      <a:round/>
                      <a:headEnd type="none" w="med" len="med"/>
                      <a:tailEnd type="none" w="med" len="med"/>
                    </a:lnL>
                    <a:lnR w="9525" cap="flat" cmpd="sng" algn="ctr">
                      <a:solidFill>
                        <a:srgbClr val="D5DEE9"/>
                      </a:solidFill>
                      <a:prstDash val="solid"/>
                      <a:round/>
                      <a:headEnd type="none" w="med" len="med"/>
                      <a:tailEnd type="none" w="med" len="med"/>
                    </a:lnR>
                    <a:lnT w="9525" cap="flat" cmpd="sng" algn="ctr">
                      <a:solidFill>
                        <a:srgbClr val="D5DEE9"/>
                      </a:solidFill>
                      <a:prstDash val="solid"/>
                      <a:round/>
                      <a:headEnd type="none" w="med" len="med"/>
                      <a:tailEnd type="none" w="med" len="med"/>
                    </a:lnT>
                    <a:lnB w="9525" cap="flat" cmpd="sng" algn="ctr">
                      <a:solidFill>
                        <a:srgbClr val="D5DEE9"/>
                      </a:solidFill>
                      <a:prstDash val="solid"/>
                      <a:round/>
                      <a:headEnd type="none" w="med" len="med"/>
                      <a:tailEnd type="none" w="med" len="med"/>
                    </a:lnB>
                    <a:solidFill>
                      <a:srgbClr val="FFFFFF"/>
                    </a:solidFill>
                  </a:tcPr>
                </a:tc>
                <a:tc>
                  <a:txBody>
                    <a:bodyPr/>
                    <a:lstStyle/>
                    <a:p>
                      <a:pPr marL="0" indent="0">
                        <a:buNone/>
                      </a:pPr>
                      <a:r>
                        <a:rPr lang="en-US" sz="1400" dirty="0">
                          <a:solidFill>
                            <a:srgbClr val="16243B"/>
                          </a:solidFill>
                          <a:latin typeface="Calibri" pitchFamily="34" charset="0"/>
                          <a:ea typeface="Calibri" pitchFamily="34" charset="-122"/>
                          <a:cs typeface="Calibri" pitchFamily="34" charset="-120"/>
                        </a:rPr>
                        <a:t>20% of training data (about 1,600)</a:t>
                      </a:r>
                      <a:endParaRPr lang="en-US" sz="1400" dirty="0">
                        <a:latin typeface="Calibri" charset="0"/>
                        <a:ea typeface="Calibri" charset="0"/>
                        <a:cs typeface="Calibri" charset="0"/>
                      </a:endParaRPr>
                    </a:p>
                  </a:txBody>
                  <a:tcPr marL="137160" marR="137160" marT="0" marB="0" anchor="ctr">
                    <a:lnL w="9525" cap="flat" cmpd="sng" algn="ctr">
                      <a:solidFill>
                        <a:srgbClr val="D5DEE9"/>
                      </a:solidFill>
                      <a:prstDash val="solid"/>
                      <a:round/>
                      <a:headEnd type="none" w="med" len="med"/>
                      <a:tailEnd type="none" w="med" len="med"/>
                    </a:lnL>
                    <a:lnR w="9525" cap="flat" cmpd="sng" algn="ctr">
                      <a:solidFill>
                        <a:srgbClr val="D5DEE9"/>
                      </a:solidFill>
                      <a:prstDash val="solid"/>
                      <a:round/>
                      <a:headEnd type="none" w="med" len="med"/>
                      <a:tailEnd type="none" w="med" len="med"/>
                    </a:lnR>
                    <a:lnT w="9525" cap="flat" cmpd="sng" algn="ctr">
                      <a:solidFill>
                        <a:srgbClr val="D5DEE9"/>
                      </a:solidFill>
                      <a:prstDash val="solid"/>
                      <a:round/>
                      <a:headEnd type="none" w="med" len="med"/>
                      <a:tailEnd type="none" w="med" len="med"/>
                    </a:lnT>
                    <a:lnB w="9525" cap="flat" cmpd="sng" algn="ctr">
                      <a:solidFill>
                        <a:srgbClr val="D5DEE9"/>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457200">
                <a:tc>
                  <a:txBody>
                    <a:bodyPr/>
                    <a:lstStyle/>
                    <a:p>
                      <a:pPr marL="0" indent="0">
                        <a:buNone/>
                      </a:pPr>
                      <a:r>
                        <a:rPr lang="en-US" sz="1400" b="1" dirty="0">
                          <a:solidFill>
                            <a:srgbClr val="0B1B33"/>
                          </a:solidFill>
                          <a:latin typeface="Calibri" pitchFamily="34" charset="0"/>
                          <a:ea typeface="Calibri" pitchFamily="34" charset="-122"/>
                          <a:cs typeface="Calibri" pitchFamily="34" charset="-120"/>
                        </a:rPr>
                        <a:t>Early stopping</a:t>
                      </a:r>
                      <a:endParaRPr lang="en-US" sz="1400" dirty="0">
                        <a:latin typeface="Calibri" charset="0"/>
                        <a:ea typeface="Calibri" charset="0"/>
                        <a:cs typeface="Calibri" charset="0"/>
                      </a:endParaRPr>
                    </a:p>
                  </a:txBody>
                  <a:tcPr marL="137160" marR="137160" marT="0" marB="0" anchor="ctr">
                    <a:lnL w="9525" cap="flat" cmpd="sng" algn="ctr">
                      <a:solidFill>
                        <a:srgbClr val="D5DEE9"/>
                      </a:solidFill>
                      <a:prstDash val="solid"/>
                      <a:round/>
                      <a:headEnd type="none" w="med" len="med"/>
                      <a:tailEnd type="none" w="med" len="med"/>
                    </a:lnL>
                    <a:lnR w="9525" cap="flat" cmpd="sng" algn="ctr">
                      <a:solidFill>
                        <a:srgbClr val="D5DEE9"/>
                      </a:solidFill>
                      <a:prstDash val="solid"/>
                      <a:round/>
                      <a:headEnd type="none" w="med" len="med"/>
                      <a:tailEnd type="none" w="med" len="med"/>
                    </a:lnR>
                    <a:lnT w="9525" cap="flat" cmpd="sng" algn="ctr">
                      <a:solidFill>
                        <a:srgbClr val="D5DEE9"/>
                      </a:solidFill>
                      <a:prstDash val="solid"/>
                      <a:round/>
                      <a:headEnd type="none" w="med" len="med"/>
                      <a:tailEnd type="none" w="med" len="med"/>
                    </a:lnT>
                    <a:lnB w="9525" cap="flat" cmpd="sng" algn="ctr">
                      <a:solidFill>
                        <a:srgbClr val="D5DEE9"/>
                      </a:solidFill>
                      <a:prstDash val="solid"/>
                      <a:round/>
                      <a:headEnd type="none" w="med" len="med"/>
                      <a:tailEnd type="none" w="med" len="med"/>
                    </a:lnB>
                    <a:solidFill>
                      <a:srgbClr val="F1F5FA"/>
                    </a:solidFill>
                  </a:tcPr>
                </a:tc>
                <a:tc>
                  <a:txBody>
                    <a:bodyPr/>
                    <a:lstStyle/>
                    <a:p>
                      <a:pPr marL="0" indent="0">
                        <a:buNone/>
                      </a:pPr>
                      <a:r>
                        <a:rPr lang="en-US" sz="1400" dirty="0">
                          <a:solidFill>
                            <a:srgbClr val="16243B"/>
                          </a:solidFill>
                          <a:latin typeface="Calibri" pitchFamily="34" charset="0"/>
                          <a:ea typeface="Calibri" pitchFamily="34" charset="-122"/>
                          <a:cs typeface="Calibri" pitchFamily="34" charset="-120"/>
                        </a:rPr>
                        <a:t>Patience 10, restore best weights</a:t>
                      </a:r>
                      <a:endParaRPr lang="en-US" sz="1400" dirty="0">
                        <a:latin typeface="Calibri" charset="0"/>
                        <a:ea typeface="Calibri" charset="0"/>
                        <a:cs typeface="Calibri" charset="0"/>
                      </a:endParaRPr>
                    </a:p>
                  </a:txBody>
                  <a:tcPr marL="137160" marR="137160" marT="0" marB="0" anchor="ctr">
                    <a:lnL w="9525" cap="flat" cmpd="sng" algn="ctr">
                      <a:solidFill>
                        <a:srgbClr val="D5DEE9"/>
                      </a:solidFill>
                      <a:prstDash val="solid"/>
                      <a:round/>
                      <a:headEnd type="none" w="med" len="med"/>
                      <a:tailEnd type="none" w="med" len="med"/>
                    </a:lnL>
                    <a:lnR w="9525" cap="flat" cmpd="sng" algn="ctr">
                      <a:solidFill>
                        <a:srgbClr val="D5DEE9"/>
                      </a:solidFill>
                      <a:prstDash val="solid"/>
                      <a:round/>
                      <a:headEnd type="none" w="med" len="med"/>
                      <a:tailEnd type="none" w="med" len="med"/>
                    </a:lnR>
                    <a:lnT w="9525" cap="flat" cmpd="sng" algn="ctr">
                      <a:solidFill>
                        <a:srgbClr val="D5DEE9"/>
                      </a:solidFill>
                      <a:prstDash val="solid"/>
                      <a:round/>
                      <a:headEnd type="none" w="med" len="med"/>
                      <a:tailEnd type="none" w="med" len="med"/>
                    </a:lnT>
                    <a:lnB w="9525" cap="flat" cmpd="sng" algn="ctr">
                      <a:solidFill>
                        <a:srgbClr val="D5DEE9"/>
                      </a:solidFill>
                      <a:prstDash val="solid"/>
                      <a:round/>
                      <a:headEnd type="none" w="med" len="med"/>
                      <a:tailEnd type="none" w="med" len="med"/>
                    </a:lnB>
                    <a:solidFill>
                      <a:srgbClr val="F1F5FA"/>
                    </a:solidFill>
                  </a:tcPr>
                </a:tc>
                <a:extLst>
                  <a:ext uri="{0D108BD9-81ED-4DB2-BD59-A6C34878D82A}">
                    <a16:rowId xmlns:a16="http://schemas.microsoft.com/office/drawing/2014/main" val="10005"/>
                  </a:ext>
                </a:extLst>
              </a:tr>
              <a:tr h="457200">
                <a:tc>
                  <a:txBody>
                    <a:bodyPr/>
                    <a:lstStyle/>
                    <a:p>
                      <a:pPr marL="0" indent="0">
                        <a:buNone/>
                      </a:pPr>
                      <a:r>
                        <a:rPr lang="en-US" sz="1400" b="1" dirty="0">
                          <a:solidFill>
                            <a:srgbClr val="0B1B33"/>
                          </a:solidFill>
                          <a:latin typeface="Calibri" pitchFamily="34" charset="0"/>
                          <a:ea typeface="Calibri" pitchFamily="34" charset="-122"/>
                          <a:cs typeface="Calibri" pitchFamily="34" charset="-120"/>
                        </a:rPr>
                        <a:t>Learning-rate reduction</a:t>
                      </a:r>
                      <a:endParaRPr lang="en-US" sz="1400" dirty="0">
                        <a:latin typeface="Calibri" charset="0"/>
                        <a:ea typeface="Calibri" charset="0"/>
                        <a:cs typeface="Calibri" charset="0"/>
                      </a:endParaRPr>
                    </a:p>
                  </a:txBody>
                  <a:tcPr marL="137160" marR="137160" marT="0" marB="0" anchor="ctr">
                    <a:lnL w="9525" cap="flat" cmpd="sng" algn="ctr">
                      <a:solidFill>
                        <a:srgbClr val="D5DEE9"/>
                      </a:solidFill>
                      <a:prstDash val="solid"/>
                      <a:round/>
                      <a:headEnd type="none" w="med" len="med"/>
                      <a:tailEnd type="none" w="med" len="med"/>
                    </a:lnL>
                    <a:lnR w="9525" cap="flat" cmpd="sng" algn="ctr">
                      <a:solidFill>
                        <a:srgbClr val="D5DEE9"/>
                      </a:solidFill>
                      <a:prstDash val="solid"/>
                      <a:round/>
                      <a:headEnd type="none" w="med" len="med"/>
                      <a:tailEnd type="none" w="med" len="med"/>
                    </a:lnR>
                    <a:lnT w="9525" cap="flat" cmpd="sng" algn="ctr">
                      <a:solidFill>
                        <a:srgbClr val="D5DEE9"/>
                      </a:solidFill>
                      <a:prstDash val="solid"/>
                      <a:round/>
                      <a:headEnd type="none" w="med" len="med"/>
                      <a:tailEnd type="none" w="med" len="med"/>
                    </a:lnT>
                    <a:lnB w="9525" cap="flat" cmpd="sng" algn="ctr">
                      <a:solidFill>
                        <a:srgbClr val="D5DEE9"/>
                      </a:solidFill>
                      <a:prstDash val="solid"/>
                      <a:round/>
                      <a:headEnd type="none" w="med" len="med"/>
                      <a:tailEnd type="none" w="med" len="med"/>
                    </a:lnB>
                    <a:solidFill>
                      <a:srgbClr val="FFFFFF"/>
                    </a:solidFill>
                  </a:tcPr>
                </a:tc>
                <a:tc>
                  <a:txBody>
                    <a:bodyPr/>
                    <a:lstStyle/>
                    <a:p>
                      <a:pPr marL="0" indent="0">
                        <a:buNone/>
                      </a:pPr>
                      <a:r>
                        <a:rPr lang="en-US" sz="1400" dirty="0">
                          <a:solidFill>
                            <a:srgbClr val="16243B"/>
                          </a:solidFill>
                          <a:latin typeface="Calibri" pitchFamily="34" charset="0"/>
                          <a:ea typeface="Calibri" pitchFamily="34" charset="-122"/>
                          <a:cs typeface="Calibri" pitchFamily="34" charset="-120"/>
                        </a:rPr>
                        <a:t>x0.5 after 5 epochs without improvement</a:t>
                      </a:r>
                      <a:endParaRPr lang="en-US" sz="1400" dirty="0">
                        <a:latin typeface="Calibri" charset="0"/>
                        <a:ea typeface="Calibri" charset="0"/>
                        <a:cs typeface="Calibri" charset="0"/>
                      </a:endParaRPr>
                    </a:p>
                  </a:txBody>
                  <a:tcPr marL="137160" marR="137160" marT="0" marB="0" anchor="ctr">
                    <a:lnL w="9525" cap="flat" cmpd="sng" algn="ctr">
                      <a:solidFill>
                        <a:srgbClr val="D5DEE9"/>
                      </a:solidFill>
                      <a:prstDash val="solid"/>
                      <a:round/>
                      <a:headEnd type="none" w="med" len="med"/>
                      <a:tailEnd type="none" w="med" len="med"/>
                    </a:lnL>
                    <a:lnR w="9525" cap="flat" cmpd="sng" algn="ctr">
                      <a:solidFill>
                        <a:srgbClr val="D5DEE9"/>
                      </a:solidFill>
                      <a:prstDash val="solid"/>
                      <a:round/>
                      <a:headEnd type="none" w="med" len="med"/>
                      <a:tailEnd type="none" w="med" len="med"/>
                    </a:lnR>
                    <a:lnT w="9525" cap="flat" cmpd="sng" algn="ctr">
                      <a:solidFill>
                        <a:srgbClr val="D5DEE9"/>
                      </a:solidFill>
                      <a:prstDash val="solid"/>
                      <a:round/>
                      <a:headEnd type="none" w="med" len="med"/>
                      <a:tailEnd type="none" w="med" len="med"/>
                    </a:lnT>
                    <a:lnB w="9525" cap="flat" cmpd="sng" algn="ctr">
                      <a:solidFill>
                        <a:srgbClr val="D5DEE9"/>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457200">
                <a:tc>
                  <a:txBody>
                    <a:bodyPr/>
                    <a:lstStyle/>
                    <a:p>
                      <a:pPr marL="0" indent="0">
                        <a:buNone/>
                      </a:pPr>
                      <a:r>
                        <a:rPr lang="en-US" sz="1400" b="1" dirty="0">
                          <a:solidFill>
                            <a:srgbClr val="0B1B33"/>
                          </a:solidFill>
                          <a:latin typeface="Calibri" pitchFamily="34" charset="0"/>
                          <a:ea typeface="Calibri" pitchFamily="34" charset="-122"/>
                          <a:cs typeface="Calibri" pitchFamily="34" charset="-120"/>
                        </a:rPr>
                        <a:t>Decision threshold</a:t>
                      </a:r>
                      <a:endParaRPr lang="en-US" sz="1400" dirty="0">
                        <a:latin typeface="Calibri" charset="0"/>
                        <a:ea typeface="Calibri" charset="0"/>
                        <a:cs typeface="Calibri" charset="0"/>
                      </a:endParaRPr>
                    </a:p>
                  </a:txBody>
                  <a:tcPr marL="137160" marR="137160" marT="0" marB="0" anchor="ctr">
                    <a:lnL w="9525" cap="flat" cmpd="sng" algn="ctr">
                      <a:solidFill>
                        <a:srgbClr val="D5DEE9"/>
                      </a:solidFill>
                      <a:prstDash val="solid"/>
                      <a:round/>
                      <a:headEnd type="none" w="med" len="med"/>
                      <a:tailEnd type="none" w="med" len="med"/>
                    </a:lnL>
                    <a:lnR w="9525" cap="flat" cmpd="sng" algn="ctr">
                      <a:solidFill>
                        <a:srgbClr val="D5DEE9"/>
                      </a:solidFill>
                      <a:prstDash val="solid"/>
                      <a:round/>
                      <a:headEnd type="none" w="med" len="med"/>
                      <a:tailEnd type="none" w="med" len="med"/>
                    </a:lnR>
                    <a:lnT w="9525" cap="flat" cmpd="sng" algn="ctr">
                      <a:solidFill>
                        <a:srgbClr val="D5DEE9"/>
                      </a:solidFill>
                      <a:prstDash val="solid"/>
                      <a:round/>
                      <a:headEnd type="none" w="med" len="med"/>
                      <a:tailEnd type="none" w="med" len="med"/>
                    </a:lnT>
                    <a:lnB w="9525" cap="flat" cmpd="sng" algn="ctr">
                      <a:solidFill>
                        <a:srgbClr val="D5DEE9"/>
                      </a:solidFill>
                      <a:prstDash val="solid"/>
                      <a:round/>
                      <a:headEnd type="none" w="med" len="med"/>
                      <a:tailEnd type="none" w="med" len="med"/>
                    </a:lnB>
                    <a:solidFill>
                      <a:srgbClr val="F1F5FA"/>
                    </a:solidFill>
                  </a:tcPr>
                </a:tc>
                <a:tc>
                  <a:txBody>
                    <a:bodyPr/>
                    <a:lstStyle/>
                    <a:p>
                      <a:pPr marL="0" indent="0">
                        <a:buNone/>
                      </a:pPr>
                      <a:r>
                        <a:rPr lang="en-US" sz="1400" dirty="0">
                          <a:solidFill>
                            <a:srgbClr val="16243B"/>
                          </a:solidFill>
                          <a:latin typeface="Calibri" pitchFamily="34" charset="0"/>
                          <a:ea typeface="Calibri" pitchFamily="34" charset="-122"/>
                          <a:cs typeface="Calibri" pitchFamily="34" charset="-120"/>
                        </a:rPr>
                        <a:t>0.5</a:t>
                      </a:r>
                      <a:endParaRPr lang="en-US" sz="1400" dirty="0">
                        <a:latin typeface="Calibri" charset="0"/>
                        <a:ea typeface="Calibri" charset="0"/>
                        <a:cs typeface="Calibri" charset="0"/>
                      </a:endParaRPr>
                    </a:p>
                  </a:txBody>
                  <a:tcPr marL="137160" marR="137160" marT="0" marB="0" anchor="ctr">
                    <a:lnL w="9525" cap="flat" cmpd="sng" algn="ctr">
                      <a:solidFill>
                        <a:srgbClr val="D5DEE9"/>
                      </a:solidFill>
                      <a:prstDash val="solid"/>
                      <a:round/>
                      <a:headEnd type="none" w="med" len="med"/>
                      <a:tailEnd type="none" w="med" len="med"/>
                    </a:lnL>
                    <a:lnR w="9525" cap="flat" cmpd="sng" algn="ctr">
                      <a:solidFill>
                        <a:srgbClr val="D5DEE9"/>
                      </a:solidFill>
                      <a:prstDash val="solid"/>
                      <a:round/>
                      <a:headEnd type="none" w="med" len="med"/>
                      <a:tailEnd type="none" w="med" len="med"/>
                    </a:lnR>
                    <a:lnT w="9525" cap="flat" cmpd="sng" algn="ctr">
                      <a:solidFill>
                        <a:srgbClr val="D5DEE9"/>
                      </a:solidFill>
                      <a:prstDash val="solid"/>
                      <a:round/>
                      <a:headEnd type="none" w="med" len="med"/>
                      <a:tailEnd type="none" w="med" len="med"/>
                    </a:lnT>
                    <a:lnB w="9525" cap="flat" cmpd="sng" algn="ctr">
                      <a:solidFill>
                        <a:srgbClr val="D5DEE9"/>
                      </a:solidFill>
                      <a:prstDash val="solid"/>
                      <a:round/>
                      <a:headEnd type="none" w="med" len="med"/>
                      <a:tailEnd type="none" w="med" len="med"/>
                    </a:lnB>
                    <a:solidFill>
                      <a:srgbClr val="F1F5FA"/>
                    </a:solidFill>
                  </a:tcPr>
                </a:tc>
                <a:extLst>
                  <a:ext uri="{0D108BD9-81ED-4DB2-BD59-A6C34878D82A}">
                    <a16:rowId xmlns:a16="http://schemas.microsoft.com/office/drawing/2014/main" val="10007"/>
                  </a:ext>
                </a:extLst>
              </a:tr>
              <a:tr h="457200">
                <a:tc>
                  <a:txBody>
                    <a:bodyPr/>
                    <a:lstStyle/>
                    <a:p>
                      <a:pPr marL="0" indent="0">
                        <a:buNone/>
                      </a:pPr>
                      <a:r>
                        <a:rPr lang="en-US" sz="1400" b="1" dirty="0">
                          <a:solidFill>
                            <a:srgbClr val="0B1B33"/>
                          </a:solidFill>
                          <a:latin typeface="Calibri" pitchFamily="34" charset="0"/>
                          <a:ea typeface="Calibri" pitchFamily="34" charset="-122"/>
                          <a:cs typeface="Calibri" pitchFamily="34" charset="-120"/>
                        </a:rPr>
                        <a:t>Random seed</a:t>
                      </a:r>
                      <a:endParaRPr lang="en-US" sz="1400" dirty="0">
                        <a:latin typeface="Calibri" charset="0"/>
                        <a:ea typeface="Calibri" charset="0"/>
                        <a:cs typeface="Calibri" charset="0"/>
                      </a:endParaRPr>
                    </a:p>
                  </a:txBody>
                  <a:tcPr marL="137160" marR="137160" marT="0" marB="0" anchor="ctr">
                    <a:lnL w="9525" cap="flat" cmpd="sng" algn="ctr">
                      <a:solidFill>
                        <a:srgbClr val="D5DEE9"/>
                      </a:solidFill>
                      <a:prstDash val="solid"/>
                      <a:round/>
                      <a:headEnd type="none" w="med" len="med"/>
                      <a:tailEnd type="none" w="med" len="med"/>
                    </a:lnL>
                    <a:lnR w="9525" cap="flat" cmpd="sng" algn="ctr">
                      <a:solidFill>
                        <a:srgbClr val="D5DEE9"/>
                      </a:solidFill>
                      <a:prstDash val="solid"/>
                      <a:round/>
                      <a:headEnd type="none" w="med" len="med"/>
                      <a:tailEnd type="none" w="med" len="med"/>
                    </a:lnR>
                    <a:lnT w="9525" cap="flat" cmpd="sng" algn="ctr">
                      <a:solidFill>
                        <a:srgbClr val="D5DEE9"/>
                      </a:solidFill>
                      <a:prstDash val="solid"/>
                      <a:round/>
                      <a:headEnd type="none" w="med" len="med"/>
                      <a:tailEnd type="none" w="med" len="med"/>
                    </a:lnT>
                    <a:lnB w="9525" cap="flat" cmpd="sng" algn="ctr">
                      <a:solidFill>
                        <a:srgbClr val="D5DEE9"/>
                      </a:solidFill>
                      <a:prstDash val="solid"/>
                      <a:round/>
                      <a:headEnd type="none" w="med" len="med"/>
                      <a:tailEnd type="none" w="med" len="med"/>
                    </a:lnB>
                    <a:solidFill>
                      <a:srgbClr val="FFFFFF"/>
                    </a:solidFill>
                  </a:tcPr>
                </a:tc>
                <a:tc>
                  <a:txBody>
                    <a:bodyPr/>
                    <a:lstStyle/>
                    <a:p>
                      <a:pPr marL="0" indent="0">
                        <a:buNone/>
                      </a:pPr>
                      <a:r>
                        <a:rPr lang="en-US" sz="1400" dirty="0">
                          <a:solidFill>
                            <a:srgbClr val="16243B"/>
                          </a:solidFill>
                          <a:latin typeface="Calibri" pitchFamily="34" charset="0"/>
                          <a:ea typeface="Calibri" pitchFamily="34" charset="-122"/>
                          <a:cs typeface="Calibri" pitchFamily="34" charset="-120"/>
                        </a:rPr>
                        <a:t>42</a:t>
                      </a:r>
                      <a:endParaRPr lang="en-US" sz="1400" dirty="0">
                        <a:latin typeface="Calibri" charset="0"/>
                        <a:ea typeface="Calibri" charset="0"/>
                        <a:cs typeface="Calibri" charset="0"/>
                      </a:endParaRPr>
                    </a:p>
                  </a:txBody>
                  <a:tcPr marL="137160" marR="137160" marT="0" marB="0" anchor="ctr">
                    <a:lnL w="9525" cap="flat" cmpd="sng" algn="ctr">
                      <a:solidFill>
                        <a:srgbClr val="D5DEE9"/>
                      </a:solidFill>
                      <a:prstDash val="solid"/>
                      <a:round/>
                      <a:headEnd type="none" w="med" len="med"/>
                      <a:tailEnd type="none" w="med" len="med"/>
                    </a:lnL>
                    <a:lnR w="9525" cap="flat" cmpd="sng" algn="ctr">
                      <a:solidFill>
                        <a:srgbClr val="D5DEE9"/>
                      </a:solidFill>
                      <a:prstDash val="solid"/>
                      <a:round/>
                      <a:headEnd type="none" w="med" len="med"/>
                      <a:tailEnd type="none" w="med" len="med"/>
                    </a:lnR>
                    <a:lnT w="9525" cap="flat" cmpd="sng" algn="ctr">
                      <a:solidFill>
                        <a:srgbClr val="D5DEE9"/>
                      </a:solidFill>
                      <a:prstDash val="solid"/>
                      <a:round/>
                      <a:headEnd type="none" w="med" len="med"/>
                      <a:tailEnd type="none" w="med" len="med"/>
                    </a:lnT>
                    <a:lnB w="9525" cap="flat" cmpd="sng" algn="ctr">
                      <a:solidFill>
                        <a:srgbClr val="D5DEE9"/>
                      </a:solidFill>
                      <a:prstDash val="solid"/>
                      <a:round/>
                      <a:headEnd type="none" w="med" len="med"/>
                      <a:tailEnd type="none" w="med" len="med"/>
                    </a:lnB>
                    <a:solidFill>
                      <a:srgbClr val="FFFFFF"/>
                    </a:solidFill>
                  </a:tcPr>
                </a:tc>
                <a:extLst>
                  <a:ext uri="{0D108BD9-81ED-4DB2-BD59-A6C34878D82A}">
                    <a16:rowId xmlns:a16="http://schemas.microsoft.com/office/drawing/2014/main" val="10008"/>
                  </a:ext>
                </a:extLst>
              </a:tr>
            </a:tbl>
          </a:graphicData>
        </a:graphic>
      </p:graphicFrame>
      <p:sp>
        <p:nvSpPr>
          <p:cNvPr id="7" name="Shape 4"/>
          <p:cNvSpPr/>
          <p:nvPr/>
        </p:nvSpPr>
        <p:spPr>
          <a:xfrm>
            <a:off x="6903720" y="1783080"/>
            <a:ext cx="4739335" cy="2011680"/>
          </a:xfrm>
          <a:prstGeom prst="roundRect">
            <a:avLst>
              <a:gd name="adj" fmla="val 4545"/>
            </a:avLst>
          </a:prstGeom>
          <a:solidFill>
            <a:srgbClr val="E0F3F5"/>
          </a:solidFill>
          <a:ln w="12700">
            <a:solidFill>
              <a:srgbClr val="E0F3F5"/>
            </a:solidFill>
            <a:prstDash val="solid"/>
          </a:ln>
          <a:effectLst>
            <a:outerShdw blurRad="101600" dist="25400" dir="5400000" algn="bl" rotWithShape="0">
              <a:srgbClr val="000000">
                <a:alpha val="12000"/>
              </a:srgbClr>
            </a:outerShdw>
          </a:effectLst>
        </p:spPr>
        <p:txBody>
          <a:bodyPr/>
          <a:lstStyle/>
          <a:p>
            <a:endParaRPr lang="en-IN"/>
          </a:p>
        </p:txBody>
      </p:sp>
      <p:sp>
        <p:nvSpPr>
          <p:cNvPr id="8" name="Shape 5"/>
          <p:cNvSpPr/>
          <p:nvPr/>
        </p:nvSpPr>
        <p:spPr>
          <a:xfrm>
            <a:off x="7178040" y="1984248"/>
            <a:ext cx="1005840" cy="365760"/>
          </a:xfrm>
          <a:prstGeom prst="roundRect">
            <a:avLst>
              <a:gd name="adj" fmla="val 25000"/>
            </a:avLst>
          </a:prstGeom>
          <a:solidFill>
            <a:srgbClr val="0E8F9C"/>
          </a:solidFill>
          <a:ln w="12700">
            <a:solidFill>
              <a:srgbClr val="0E8F9C"/>
            </a:solidFill>
            <a:prstDash val="solid"/>
          </a:ln>
        </p:spPr>
        <p:txBody>
          <a:bodyPr/>
          <a:lstStyle/>
          <a:p>
            <a:endParaRPr lang="en-IN"/>
          </a:p>
        </p:txBody>
      </p:sp>
      <p:sp>
        <p:nvSpPr>
          <p:cNvPr id="6" name="Text 6"/>
          <p:cNvSpPr txBox="1"/>
          <p:nvPr/>
        </p:nvSpPr>
        <p:spPr>
          <a:xfrm>
            <a:off x="7178040" y="1984248"/>
            <a:ext cx="1005840" cy="36576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ANN</a:t>
            </a:r>
            <a:endParaRPr lang="en-US" sz="1400" dirty="0"/>
          </a:p>
        </p:txBody>
      </p:sp>
      <p:sp>
        <p:nvSpPr>
          <p:cNvPr id="10" name="Text 7"/>
          <p:cNvSpPr txBox="1"/>
          <p:nvPr/>
        </p:nvSpPr>
        <p:spPr>
          <a:xfrm>
            <a:off x="8366760" y="1984248"/>
            <a:ext cx="3108960" cy="365760"/>
          </a:xfrm>
          <a:prstGeom prst="rect">
            <a:avLst/>
          </a:prstGeom>
          <a:noFill/>
          <a:ln/>
        </p:spPr>
        <p:txBody>
          <a:bodyPr wrap="square" lIns="0" tIns="0" rIns="0" bIns="0" rtlCol="0" anchor="ctr"/>
          <a:lstStyle/>
          <a:p>
            <a:pPr marL="0" indent="0">
              <a:buNone/>
            </a:pPr>
            <a:r>
              <a:rPr lang="en-US" sz="1300" dirty="0">
                <a:solidFill>
                  <a:srgbClr val="5B6B82"/>
                </a:solidFill>
                <a:latin typeface="Calibri" pitchFamily="34" charset="0"/>
                <a:ea typeface="Calibri" pitchFamily="34" charset="-122"/>
                <a:cs typeface="Calibri" pitchFamily="34" charset="-120"/>
              </a:rPr>
              <a:t>What happened in training</a:t>
            </a:r>
            <a:endParaRPr lang="en-US" sz="1300" dirty="0"/>
          </a:p>
        </p:txBody>
      </p:sp>
      <p:sp>
        <p:nvSpPr>
          <p:cNvPr id="11" name="Text 8"/>
          <p:cNvSpPr txBox="1"/>
          <p:nvPr/>
        </p:nvSpPr>
        <p:spPr>
          <a:xfrm>
            <a:off x="7178040" y="2514600"/>
            <a:ext cx="4251960" cy="1234440"/>
          </a:xfrm>
          <a:prstGeom prst="rect">
            <a:avLst/>
          </a:prstGeom>
          <a:noFill/>
          <a:ln/>
        </p:spPr>
        <p:txBody>
          <a:bodyPr wrap="square" lIns="0" tIns="0" rIns="0" bIns="0" rtlCol="0" anchor="t"/>
          <a:lstStyle/>
          <a:p>
            <a:pPr marL="203200" indent="-203200">
              <a:spcAft>
                <a:spcPts val="500"/>
              </a:spcAft>
              <a:buSzPct val="100000"/>
              <a:buChar char="•"/>
            </a:pPr>
            <a:r>
              <a:rPr lang="en-US" sz="1350" dirty="0">
                <a:solidFill>
                  <a:srgbClr val="16243B"/>
                </a:solidFill>
                <a:latin typeface="Calibri" pitchFamily="34" charset="0"/>
                <a:ea typeface="Calibri" pitchFamily="34" charset="-122"/>
                <a:cs typeface="Calibri" pitchFamily="34" charset="-120"/>
              </a:rPr>
              <a:t>Stopped at epoch 20; best weights from epoch 10</a:t>
            </a:r>
            <a:endParaRPr lang="en-US" sz="1350" dirty="0"/>
          </a:p>
          <a:p>
            <a:pPr marL="203200" indent="-203200">
              <a:spcAft>
                <a:spcPts val="500"/>
              </a:spcAft>
              <a:buSzPct val="100000"/>
              <a:buChar char="•"/>
            </a:pPr>
            <a:r>
              <a:rPr lang="en-US" sz="1350" dirty="0">
                <a:solidFill>
                  <a:srgbClr val="16243B"/>
                </a:solidFill>
                <a:latin typeface="Calibri" pitchFamily="34" charset="0"/>
                <a:ea typeface="Calibri" pitchFamily="34" charset="-122"/>
                <a:cs typeface="Calibri" pitchFamily="34" charset="-120"/>
              </a:rPr>
              <a:t>Learning rate 0.001 to 0.0005 (epoch 15) to 0.00025 (epoch 20)</a:t>
            </a:r>
            <a:endParaRPr lang="en-US" sz="1350" dirty="0"/>
          </a:p>
          <a:p>
            <a:pPr marL="203200" indent="-203200">
              <a:spcAft>
                <a:spcPts val="500"/>
              </a:spcAft>
              <a:buSzPct val="100000"/>
              <a:buChar char="•"/>
            </a:pPr>
            <a:r>
              <a:rPr lang="en-US" sz="1350" dirty="0">
                <a:solidFill>
                  <a:srgbClr val="16243B"/>
                </a:solidFill>
                <a:latin typeface="Calibri" pitchFamily="34" charset="0"/>
                <a:ea typeface="Calibri" pitchFamily="34" charset="-122"/>
                <a:cs typeface="Calibri" pitchFamily="34" charset="-120"/>
              </a:rPr>
              <a:t>Training accuracy about 87.6%, validation about 85 to 86%</a:t>
            </a:r>
            <a:endParaRPr lang="en-US" sz="1350" dirty="0"/>
          </a:p>
        </p:txBody>
      </p:sp>
      <p:sp>
        <p:nvSpPr>
          <p:cNvPr id="12" name="Shape 9"/>
          <p:cNvSpPr/>
          <p:nvPr/>
        </p:nvSpPr>
        <p:spPr>
          <a:xfrm>
            <a:off x="6903720" y="3931920"/>
            <a:ext cx="4739335" cy="2011680"/>
          </a:xfrm>
          <a:prstGeom prst="roundRect">
            <a:avLst>
              <a:gd name="adj" fmla="val 4545"/>
            </a:avLst>
          </a:prstGeom>
          <a:solidFill>
            <a:srgbClr val="FBE7E2"/>
          </a:solidFill>
          <a:ln w="12700">
            <a:solidFill>
              <a:srgbClr val="FBE7E2"/>
            </a:solidFill>
            <a:prstDash val="solid"/>
          </a:ln>
          <a:effectLst>
            <a:outerShdw blurRad="101600" dist="25400" dir="5400000" algn="bl" rotWithShape="0">
              <a:srgbClr val="000000">
                <a:alpha val="12000"/>
              </a:srgbClr>
            </a:outerShdw>
          </a:effectLst>
        </p:spPr>
        <p:txBody>
          <a:bodyPr/>
          <a:lstStyle/>
          <a:p>
            <a:endParaRPr lang="en-IN"/>
          </a:p>
        </p:txBody>
      </p:sp>
      <p:sp>
        <p:nvSpPr>
          <p:cNvPr id="13" name="Shape 10"/>
          <p:cNvSpPr/>
          <p:nvPr/>
        </p:nvSpPr>
        <p:spPr>
          <a:xfrm>
            <a:off x="7178040" y="4133088"/>
            <a:ext cx="1005840" cy="365760"/>
          </a:xfrm>
          <a:prstGeom prst="roundRect">
            <a:avLst>
              <a:gd name="adj" fmla="val 25000"/>
            </a:avLst>
          </a:prstGeom>
          <a:solidFill>
            <a:srgbClr val="D9482B"/>
          </a:solidFill>
          <a:ln w="12700">
            <a:solidFill>
              <a:srgbClr val="D9482B"/>
            </a:solidFill>
            <a:prstDash val="solid"/>
          </a:ln>
        </p:spPr>
        <p:txBody>
          <a:bodyPr/>
          <a:lstStyle/>
          <a:p>
            <a:endParaRPr lang="en-IN"/>
          </a:p>
        </p:txBody>
      </p:sp>
      <p:sp>
        <p:nvSpPr>
          <p:cNvPr id="14" name="Text 11"/>
          <p:cNvSpPr txBox="1"/>
          <p:nvPr/>
        </p:nvSpPr>
        <p:spPr>
          <a:xfrm>
            <a:off x="7178040" y="4133088"/>
            <a:ext cx="1005840" cy="36576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LSTM</a:t>
            </a:r>
            <a:endParaRPr lang="en-US" sz="1400" dirty="0"/>
          </a:p>
        </p:txBody>
      </p:sp>
      <p:sp>
        <p:nvSpPr>
          <p:cNvPr id="15" name="Text 12"/>
          <p:cNvSpPr txBox="1"/>
          <p:nvPr/>
        </p:nvSpPr>
        <p:spPr>
          <a:xfrm>
            <a:off x="8366760" y="4133088"/>
            <a:ext cx="3108960" cy="365760"/>
          </a:xfrm>
          <a:prstGeom prst="rect">
            <a:avLst/>
          </a:prstGeom>
          <a:noFill/>
          <a:ln/>
        </p:spPr>
        <p:txBody>
          <a:bodyPr wrap="square" lIns="0" tIns="0" rIns="0" bIns="0" rtlCol="0" anchor="ctr"/>
          <a:lstStyle/>
          <a:p>
            <a:pPr marL="0" indent="0">
              <a:buNone/>
            </a:pPr>
            <a:r>
              <a:rPr lang="en-US" sz="1300" dirty="0">
                <a:solidFill>
                  <a:srgbClr val="5B6B82"/>
                </a:solidFill>
                <a:latin typeface="Calibri" pitchFamily="34" charset="0"/>
                <a:ea typeface="Calibri" pitchFamily="34" charset="-122"/>
                <a:cs typeface="Calibri" pitchFamily="34" charset="-120"/>
              </a:rPr>
              <a:t>What happened in training</a:t>
            </a:r>
            <a:endParaRPr lang="en-US" sz="1300" dirty="0"/>
          </a:p>
        </p:txBody>
      </p:sp>
      <p:sp>
        <p:nvSpPr>
          <p:cNvPr id="16" name="Text 13"/>
          <p:cNvSpPr txBox="1"/>
          <p:nvPr/>
        </p:nvSpPr>
        <p:spPr>
          <a:xfrm>
            <a:off x="7178040" y="4663440"/>
            <a:ext cx="4251960" cy="1234440"/>
          </a:xfrm>
          <a:prstGeom prst="rect">
            <a:avLst/>
          </a:prstGeom>
          <a:noFill/>
          <a:ln/>
        </p:spPr>
        <p:txBody>
          <a:bodyPr wrap="square" lIns="0" tIns="0" rIns="0" bIns="0" rtlCol="0" anchor="t"/>
          <a:lstStyle/>
          <a:p>
            <a:pPr marL="203200" indent="-203200">
              <a:spcAft>
                <a:spcPts val="500"/>
              </a:spcAft>
              <a:buSzPct val="100000"/>
              <a:buChar char="•"/>
            </a:pPr>
            <a:r>
              <a:rPr lang="en-US" sz="1350" dirty="0">
                <a:solidFill>
                  <a:srgbClr val="16243B"/>
                </a:solidFill>
                <a:latin typeface="Calibri" pitchFamily="34" charset="0"/>
                <a:ea typeface="Calibri" pitchFamily="34" charset="-122"/>
                <a:cs typeface="Calibri" pitchFamily="34" charset="-120"/>
              </a:rPr>
              <a:t>Stopped at epoch 10; best weights from epoch 1</a:t>
            </a:r>
            <a:endParaRPr lang="en-US" sz="1350" dirty="0"/>
          </a:p>
          <a:p>
            <a:pPr marL="203200" indent="-203200">
              <a:spcAft>
                <a:spcPts val="500"/>
              </a:spcAft>
              <a:buSzPct val="100000"/>
              <a:buChar char="•"/>
            </a:pPr>
            <a:r>
              <a:rPr lang="en-US" sz="1350" dirty="0">
                <a:solidFill>
                  <a:srgbClr val="16243B"/>
                </a:solidFill>
                <a:latin typeface="Calibri" pitchFamily="34" charset="0"/>
                <a:ea typeface="Calibri" pitchFamily="34" charset="-122"/>
                <a:cs typeface="Calibri" pitchFamily="34" charset="-120"/>
              </a:rPr>
              <a:t>Learning rate 0.001 to 0.0005 (epoch 5) to 0.00025 (epoch 10)</a:t>
            </a:r>
            <a:endParaRPr lang="en-US" sz="1350" dirty="0"/>
          </a:p>
          <a:p>
            <a:pPr marL="203200" indent="-203200">
              <a:spcAft>
                <a:spcPts val="500"/>
              </a:spcAft>
              <a:buSzPct val="100000"/>
              <a:buChar char="•"/>
            </a:pPr>
            <a:r>
              <a:rPr lang="en-US" sz="1350" dirty="0">
                <a:solidFill>
                  <a:srgbClr val="16243B"/>
                </a:solidFill>
                <a:latin typeface="Calibri" pitchFamily="34" charset="0"/>
                <a:ea typeface="Calibri" pitchFamily="34" charset="-122"/>
                <a:cs typeface="Calibri" pitchFamily="34" charset="-120"/>
              </a:rPr>
              <a:t>Training accuracy about 86.4%, validation about 85.5%</a:t>
            </a:r>
            <a:endParaRPr lang="en-US" sz="13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438912"/>
            <a:ext cx="8229600" cy="274320"/>
          </a:xfrm>
          <a:prstGeom prst="rect">
            <a:avLst/>
          </a:prstGeom>
          <a:noFill/>
          <a:ln/>
        </p:spPr>
        <p:txBody>
          <a:bodyPr wrap="square" lIns="0" tIns="0" rIns="0" bIns="0" rtlCol="0" anchor="t"/>
          <a:lstStyle/>
          <a:p>
            <a:pPr marL="0" indent="0">
              <a:buNone/>
            </a:pPr>
            <a:r>
              <a:rPr lang="en-US" sz="1200" b="1" kern="0" spc="300" dirty="0">
                <a:solidFill>
                  <a:srgbClr val="0E8F9C"/>
                </a:solidFill>
                <a:latin typeface="Calibri" pitchFamily="34" charset="0"/>
                <a:ea typeface="Calibri" pitchFamily="34" charset="-122"/>
                <a:cs typeface="Calibri" pitchFamily="34" charset="-120"/>
              </a:rPr>
              <a:t>PROTOTYPE</a:t>
            </a:r>
            <a:endParaRPr lang="en-US" sz="1200" dirty="0"/>
          </a:p>
        </p:txBody>
      </p:sp>
      <p:sp>
        <p:nvSpPr>
          <p:cNvPr id="3" name="Text 1"/>
          <p:cNvSpPr txBox="1"/>
          <p:nvPr/>
        </p:nvSpPr>
        <p:spPr>
          <a:xfrm>
            <a:off x="548640" y="731520"/>
            <a:ext cx="11094415" cy="731520"/>
          </a:xfrm>
          <a:prstGeom prst="rect">
            <a:avLst/>
          </a:prstGeom>
          <a:noFill/>
          <a:ln/>
        </p:spPr>
        <p:txBody>
          <a:bodyPr wrap="square" lIns="0" tIns="0" rIns="0" bIns="0" rtlCol="0" anchor="ctr"/>
          <a:lstStyle/>
          <a:p>
            <a:pPr marL="0" indent="0">
              <a:buNone/>
            </a:pPr>
            <a:r>
              <a:rPr lang="en-US" sz="3400" b="1" dirty="0">
                <a:solidFill>
                  <a:srgbClr val="0B1B33"/>
                </a:solidFill>
                <a:latin typeface="Cambria" pitchFamily="34" charset="0"/>
                <a:ea typeface="Cambria" pitchFamily="34" charset="-122"/>
                <a:cs typeface="Cambria" pitchFamily="34" charset="-120"/>
              </a:rPr>
              <a:t>Streamlit prototype for interactive detection</a:t>
            </a:r>
            <a:endParaRPr lang="en-US" sz="3400" dirty="0"/>
          </a:p>
        </p:txBody>
      </p:sp>
      <p:sp>
        <p:nvSpPr>
          <p:cNvPr id="4" name="Text 2"/>
          <p:cNvSpPr txBox="1"/>
          <p:nvPr/>
        </p:nvSpPr>
        <p:spPr>
          <a:xfrm>
            <a:off x="548640" y="6446520"/>
            <a:ext cx="7315200" cy="228600"/>
          </a:xfrm>
          <a:prstGeom prst="rect">
            <a:avLst/>
          </a:prstGeom>
          <a:noFill/>
          <a:ln/>
        </p:spPr>
        <p:txBody>
          <a:bodyPr wrap="square" lIns="0" tIns="0" rIns="0" bIns="0" rtlCol="0" anchor="t"/>
          <a:lstStyle/>
          <a:p>
            <a:pPr marL="0" indent="0">
              <a:buNone/>
            </a:pPr>
            <a:r>
              <a:rPr lang="en-US" sz="1000" dirty="0">
                <a:solidFill>
                  <a:srgbClr val="8593A8"/>
                </a:solidFill>
                <a:latin typeface="Calibri" pitchFamily="34" charset="0"/>
                <a:ea typeface="Calibri" pitchFamily="34" charset="-122"/>
                <a:cs typeface="Calibri" pitchFamily="34" charset="-120"/>
              </a:rPr>
              <a:t>Network Intrusion Detection Using Deep Learning  |  Likhitha Pyneni</a:t>
            </a:r>
            <a:endParaRPr lang="en-US" sz="1000" dirty="0"/>
          </a:p>
        </p:txBody>
      </p:sp>
      <p:sp>
        <p:nvSpPr>
          <p:cNvPr id="5" name="Text 3"/>
          <p:cNvSpPr txBox="1"/>
          <p:nvPr/>
        </p:nvSpPr>
        <p:spPr>
          <a:xfrm>
            <a:off x="10728655" y="6446520"/>
            <a:ext cx="914400" cy="228600"/>
          </a:xfrm>
          <a:prstGeom prst="rect">
            <a:avLst/>
          </a:prstGeom>
          <a:noFill/>
          <a:ln/>
        </p:spPr>
        <p:txBody>
          <a:bodyPr wrap="square" lIns="0" tIns="0" rIns="0" bIns="0" rtlCol="0" anchor="t"/>
          <a:lstStyle/>
          <a:p>
            <a:pPr marL="0" indent="0" algn="r">
              <a:buNone/>
            </a:pPr>
            <a:r>
              <a:rPr lang="en-US" sz="1000" dirty="0">
                <a:solidFill>
                  <a:srgbClr val="8593A8"/>
                </a:solidFill>
                <a:latin typeface="Calibri" pitchFamily="34" charset="0"/>
                <a:ea typeface="Calibri" pitchFamily="34" charset="-122"/>
                <a:cs typeface="Calibri" pitchFamily="34" charset="-120"/>
              </a:rPr>
              <a:t>9</a:t>
            </a:r>
            <a:endParaRPr lang="en-US" sz="1000" dirty="0"/>
          </a:p>
        </p:txBody>
      </p:sp>
      <p:sp>
        <p:nvSpPr>
          <p:cNvPr id="6" name="Shape 4"/>
          <p:cNvSpPr/>
          <p:nvPr/>
        </p:nvSpPr>
        <p:spPr>
          <a:xfrm>
            <a:off x="548640" y="1783080"/>
            <a:ext cx="1999793" cy="1691640"/>
          </a:xfrm>
          <a:prstGeom prst="roundRect">
            <a:avLst>
              <a:gd name="adj" fmla="val 5405"/>
            </a:avLst>
          </a:prstGeom>
          <a:solidFill>
            <a:srgbClr val="F1F5FA"/>
          </a:solidFill>
          <a:ln w="12700">
            <a:solidFill>
              <a:srgbClr val="F1F5FA"/>
            </a:solidFill>
            <a:prstDash val="solid"/>
          </a:ln>
          <a:effectLst>
            <a:outerShdw blurRad="101600" dist="25400" dir="5400000" algn="bl" rotWithShape="0">
              <a:srgbClr val="000000">
                <a:alpha val="12000"/>
              </a:srgbClr>
            </a:outerShdw>
          </a:effectLst>
        </p:spPr>
        <p:txBody>
          <a:bodyPr/>
          <a:lstStyle/>
          <a:p>
            <a:endParaRPr lang="en-IN"/>
          </a:p>
        </p:txBody>
      </p:sp>
      <p:sp>
        <p:nvSpPr>
          <p:cNvPr id="7" name="Shape 5"/>
          <p:cNvSpPr/>
          <p:nvPr/>
        </p:nvSpPr>
        <p:spPr>
          <a:xfrm>
            <a:off x="777240" y="1965960"/>
            <a:ext cx="548640" cy="548640"/>
          </a:xfrm>
          <a:prstGeom prst="ellipse">
            <a:avLst/>
          </a:prstGeom>
          <a:solidFill>
            <a:srgbClr val="14294D"/>
          </a:solidFill>
          <a:ln w="12700">
            <a:solidFill>
              <a:srgbClr val="14294D"/>
            </a:solidFill>
            <a:prstDash val="solid"/>
          </a:ln>
        </p:spPr>
        <p:txBody>
          <a:bodyPr/>
          <a:lstStyle/>
          <a:p>
            <a:endParaRPr lang="en-IN"/>
          </a:p>
        </p:txBody>
      </p:sp>
      <p:pic>
        <p:nvPicPr>
          <p:cNvPr id="8" name="Image 0" descr="preencoded.png"/>
          <p:cNvPicPr>
            <a:picLocks noChangeAspect="1"/>
          </p:cNvPicPr>
          <p:nvPr/>
        </p:nvPicPr>
        <p:blipFill>
          <a:blip r:embed="rId3"/>
          <a:stretch>
            <a:fillRect/>
          </a:stretch>
        </p:blipFill>
        <p:spPr>
          <a:xfrm>
            <a:off x="897941" y="2086661"/>
            <a:ext cx="307238" cy="307238"/>
          </a:xfrm>
          <a:prstGeom prst="rect">
            <a:avLst/>
          </a:prstGeom>
        </p:spPr>
      </p:pic>
      <p:sp>
        <p:nvSpPr>
          <p:cNvPr id="9" name="Text 6"/>
          <p:cNvSpPr txBox="1"/>
          <p:nvPr/>
        </p:nvSpPr>
        <p:spPr>
          <a:xfrm>
            <a:off x="777240" y="2633472"/>
            <a:ext cx="1634033" cy="320040"/>
          </a:xfrm>
          <a:prstGeom prst="rect">
            <a:avLst/>
          </a:prstGeom>
          <a:noFill/>
          <a:ln/>
        </p:spPr>
        <p:txBody>
          <a:bodyPr wrap="square" lIns="0" tIns="0" rIns="0" bIns="0" rtlCol="0" anchor="t"/>
          <a:lstStyle/>
          <a:p>
            <a:pPr marL="0" indent="0">
              <a:buNone/>
            </a:pPr>
            <a:r>
              <a:rPr lang="en-US" sz="1600" b="1" dirty="0">
                <a:solidFill>
                  <a:srgbClr val="0B1B33"/>
                </a:solidFill>
                <a:latin typeface="Cambria" pitchFamily="34" charset="0"/>
                <a:ea typeface="Cambria" pitchFamily="34" charset="-122"/>
                <a:cs typeface="Cambria" pitchFamily="34" charset="-120"/>
              </a:rPr>
              <a:t>Enter traffic</a:t>
            </a:r>
            <a:endParaRPr lang="en-US" sz="1600" dirty="0"/>
          </a:p>
        </p:txBody>
      </p:sp>
      <p:sp>
        <p:nvSpPr>
          <p:cNvPr id="10" name="Text 7"/>
          <p:cNvSpPr txBox="1"/>
          <p:nvPr/>
        </p:nvSpPr>
        <p:spPr>
          <a:xfrm>
            <a:off x="777240" y="2971800"/>
            <a:ext cx="1634033" cy="457200"/>
          </a:xfrm>
          <a:prstGeom prst="rect">
            <a:avLst/>
          </a:prstGeom>
          <a:noFill/>
          <a:ln/>
        </p:spPr>
        <p:txBody>
          <a:bodyPr wrap="square" lIns="0" tIns="0" rIns="0" bIns="0" rtlCol="0" anchor="t"/>
          <a:lstStyle/>
          <a:p>
            <a:pPr marL="0" indent="0">
              <a:buNone/>
            </a:pPr>
            <a:r>
              <a:rPr lang="en-US" sz="1250" dirty="0">
                <a:solidFill>
                  <a:srgbClr val="5B6B82"/>
                </a:solidFill>
                <a:latin typeface="Calibri" pitchFamily="34" charset="0"/>
                <a:ea typeface="Calibri" pitchFamily="34" charset="-122"/>
                <a:cs typeface="Calibri" pitchFamily="34" charset="-120"/>
              </a:rPr>
              <a:t>15 features through form widgets</a:t>
            </a:r>
            <a:endParaRPr lang="en-US" sz="1250" dirty="0"/>
          </a:p>
        </p:txBody>
      </p:sp>
      <p:sp>
        <p:nvSpPr>
          <p:cNvPr id="11" name="Shape 8"/>
          <p:cNvSpPr/>
          <p:nvPr/>
        </p:nvSpPr>
        <p:spPr>
          <a:xfrm>
            <a:off x="2594153" y="2514600"/>
            <a:ext cx="182880" cy="292608"/>
          </a:xfrm>
          <a:prstGeom prst="chevron">
            <a:avLst/>
          </a:prstGeom>
          <a:solidFill>
            <a:srgbClr val="9AA9BF"/>
          </a:solidFill>
          <a:ln w="12700">
            <a:solidFill>
              <a:srgbClr val="9AA9BF"/>
            </a:solidFill>
            <a:prstDash val="solid"/>
          </a:ln>
        </p:spPr>
        <p:txBody>
          <a:bodyPr/>
          <a:lstStyle/>
          <a:p>
            <a:endParaRPr lang="en-IN"/>
          </a:p>
        </p:txBody>
      </p:sp>
      <p:sp>
        <p:nvSpPr>
          <p:cNvPr id="12" name="Shape 9"/>
          <p:cNvSpPr/>
          <p:nvPr/>
        </p:nvSpPr>
        <p:spPr>
          <a:xfrm>
            <a:off x="2822753" y="1783080"/>
            <a:ext cx="1999793" cy="1691640"/>
          </a:xfrm>
          <a:prstGeom prst="roundRect">
            <a:avLst>
              <a:gd name="adj" fmla="val 5405"/>
            </a:avLst>
          </a:prstGeom>
          <a:solidFill>
            <a:srgbClr val="F1F5FA"/>
          </a:solidFill>
          <a:ln w="12700">
            <a:solidFill>
              <a:srgbClr val="F1F5FA"/>
            </a:solidFill>
            <a:prstDash val="solid"/>
          </a:ln>
          <a:effectLst>
            <a:outerShdw blurRad="101600" dist="25400" dir="5400000" algn="bl" rotWithShape="0">
              <a:srgbClr val="000000">
                <a:alpha val="12000"/>
              </a:srgbClr>
            </a:outerShdw>
          </a:effectLst>
        </p:spPr>
        <p:txBody>
          <a:bodyPr/>
          <a:lstStyle/>
          <a:p>
            <a:endParaRPr lang="en-IN"/>
          </a:p>
        </p:txBody>
      </p:sp>
      <p:sp>
        <p:nvSpPr>
          <p:cNvPr id="13" name="Shape 10"/>
          <p:cNvSpPr/>
          <p:nvPr/>
        </p:nvSpPr>
        <p:spPr>
          <a:xfrm>
            <a:off x="3051353" y="1965960"/>
            <a:ext cx="548640" cy="548640"/>
          </a:xfrm>
          <a:prstGeom prst="ellipse">
            <a:avLst/>
          </a:prstGeom>
          <a:solidFill>
            <a:srgbClr val="14294D"/>
          </a:solidFill>
          <a:ln w="12700">
            <a:solidFill>
              <a:srgbClr val="14294D"/>
            </a:solidFill>
            <a:prstDash val="solid"/>
          </a:ln>
        </p:spPr>
        <p:txBody>
          <a:bodyPr/>
          <a:lstStyle/>
          <a:p>
            <a:endParaRPr lang="en-IN"/>
          </a:p>
        </p:txBody>
      </p:sp>
      <p:pic>
        <p:nvPicPr>
          <p:cNvPr id="14" name="Image 1" descr="preencoded.png"/>
          <p:cNvPicPr>
            <a:picLocks noChangeAspect="1"/>
          </p:cNvPicPr>
          <p:nvPr/>
        </p:nvPicPr>
        <p:blipFill>
          <a:blip r:embed="rId4"/>
          <a:stretch>
            <a:fillRect/>
          </a:stretch>
        </p:blipFill>
        <p:spPr>
          <a:xfrm>
            <a:off x="3172054" y="2086661"/>
            <a:ext cx="307238" cy="307238"/>
          </a:xfrm>
          <a:prstGeom prst="rect">
            <a:avLst/>
          </a:prstGeom>
        </p:spPr>
      </p:pic>
      <p:sp>
        <p:nvSpPr>
          <p:cNvPr id="15" name="Text 11"/>
          <p:cNvSpPr txBox="1"/>
          <p:nvPr/>
        </p:nvSpPr>
        <p:spPr>
          <a:xfrm>
            <a:off x="3051353" y="2633472"/>
            <a:ext cx="1634033" cy="320040"/>
          </a:xfrm>
          <a:prstGeom prst="rect">
            <a:avLst/>
          </a:prstGeom>
          <a:noFill/>
          <a:ln/>
        </p:spPr>
        <p:txBody>
          <a:bodyPr wrap="square" lIns="0" tIns="0" rIns="0" bIns="0" rtlCol="0" anchor="t"/>
          <a:lstStyle/>
          <a:p>
            <a:pPr marL="0" indent="0">
              <a:buNone/>
            </a:pPr>
            <a:r>
              <a:rPr lang="en-US" sz="1600" b="1" dirty="0">
                <a:solidFill>
                  <a:srgbClr val="0B1B33"/>
                </a:solidFill>
                <a:latin typeface="Cambria" pitchFamily="34" charset="0"/>
                <a:ea typeface="Cambria" pitchFamily="34" charset="-122"/>
                <a:cs typeface="Cambria" pitchFamily="34" charset="-120"/>
              </a:rPr>
              <a:t>Preprocess</a:t>
            </a:r>
            <a:endParaRPr lang="en-US" sz="1600" dirty="0"/>
          </a:p>
        </p:txBody>
      </p:sp>
      <p:sp>
        <p:nvSpPr>
          <p:cNvPr id="16" name="Text 12"/>
          <p:cNvSpPr txBox="1"/>
          <p:nvPr/>
        </p:nvSpPr>
        <p:spPr>
          <a:xfrm>
            <a:off x="3051353" y="2971800"/>
            <a:ext cx="1634033" cy="457200"/>
          </a:xfrm>
          <a:prstGeom prst="rect">
            <a:avLst/>
          </a:prstGeom>
          <a:noFill/>
          <a:ln/>
        </p:spPr>
        <p:txBody>
          <a:bodyPr wrap="square" lIns="0" tIns="0" rIns="0" bIns="0" rtlCol="0" anchor="t"/>
          <a:lstStyle/>
          <a:p>
            <a:pPr marL="0" indent="0">
              <a:buNone/>
            </a:pPr>
            <a:r>
              <a:rPr lang="en-US" sz="1250" dirty="0">
                <a:solidFill>
                  <a:srgbClr val="5B6B82"/>
                </a:solidFill>
                <a:latin typeface="Calibri" pitchFamily="34" charset="0"/>
                <a:ea typeface="Calibri" pitchFamily="34" charset="-122"/>
                <a:cs typeface="Calibri" pitchFamily="34" charset="-120"/>
              </a:rPr>
              <a:t>Saved encoders and scaler</a:t>
            </a:r>
            <a:endParaRPr lang="en-US" sz="1250" dirty="0"/>
          </a:p>
        </p:txBody>
      </p:sp>
      <p:sp>
        <p:nvSpPr>
          <p:cNvPr id="17" name="Shape 13"/>
          <p:cNvSpPr/>
          <p:nvPr/>
        </p:nvSpPr>
        <p:spPr>
          <a:xfrm>
            <a:off x="4868266" y="2514600"/>
            <a:ext cx="182880" cy="292608"/>
          </a:xfrm>
          <a:prstGeom prst="chevron">
            <a:avLst/>
          </a:prstGeom>
          <a:solidFill>
            <a:srgbClr val="9AA9BF"/>
          </a:solidFill>
          <a:ln w="12700">
            <a:solidFill>
              <a:srgbClr val="9AA9BF"/>
            </a:solidFill>
            <a:prstDash val="solid"/>
          </a:ln>
        </p:spPr>
        <p:txBody>
          <a:bodyPr/>
          <a:lstStyle/>
          <a:p>
            <a:endParaRPr lang="en-IN"/>
          </a:p>
        </p:txBody>
      </p:sp>
      <p:sp>
        <p:nvSpPr>
          <p:cNvPr id="18" name="Shape 14"/>
          <p:cNvSpPr/>
          <p:nvPr/>
        </p:nvSpPr>
        <p:spPr>
          <a:xfrm>
            <a:off x="5096866" y="1783080"/>
            <a:ext cx="1999793" cy="1691640"/>
          </a:xfrm>
          <a:prstGeom prst="roundRect">
            <a:avLst>
              <a:gd name="adj" fmla="val 5405"/>
            </a:avLst>
          </a:prstGeom>
          <a:solidFill>
            <a:srgbClr val="F1F5FA"/>
          </a:solidFill>
          <a:ln w="12700">
            <a:solidFill>
              <a:srgbClr val="F1F5FA"/>
            </a:solidFill>
            <a:prstDash val="solid"/>
          </a:ln>
          <a:effectLst>
            <a:outerShdw blurRad="101600" dist="25400" dir="5400000" algn="bl" rotWithShape="0">
              <a:srgbClr val="000000">
                <a:alpha val="12000"/>
              </a:srgbClr>
            </a:outerShdw>
          </a:effectLst>
        </p:spPr>
        <p:txBody>
          <a:bodyPr/>
          <a:lstStyle/>
          <a:p>
            <a:endParaRPr lang="en-IN"/>
          </a:p>
        </p:txBody>
      </p:sp>
      <p:sp>
        <p:nvSpPr>
          <p:cNvPr id="19" name="Shape 15"/>
          <p:cNvSpPr/>
          <p:nvPr/>
        </p:nvSpPr>
        <p:spPr>
          <a:xfrm>
            <a:off x="5325466" y="1965960"/>
            <a:ext cx="548640" cy="548640"/>
          </a:xfrm>
          <a:prstGeom prst="ellipse">
            <a:avLst/>
          </a:prstGeom>
          <a:solidFill>
            <a:srgbClr val="14294D"/>
          </a:solidFill>
          <a:ln w="12700">
            <a:solidFill>
              <a:srgbClr val="14294D"/>
            </a:solidFill>
            <a:prstDash val="solid"/>
          </a:ln>
        </p:spPr>
        <p:txBody>
          <a:bodyPr/>
          <a:lstStyle/>
          <a:p>
            <a:endParaRPr lang="en-IN"/>
          </a:p>
        </p:txBody>
      </p:sp>
      <p:pic>
        <p:nvPicPr>
          <p:cNvPr id="20" name="Image 2" descr="preencoded.png"/>
          <p:cNvPicPr>
            <a:picLocks noChangeAspect="1"/>
          </p:cNvPicPr>
          <p:nvPr/>
        </p:nvPicPr>
        <p:blipFill>
          <a:blip r:embed="rId5"/>
          <a:stretch>
            <a:fillRect/>
          </a:stretch>
        </p:blipFill>
        <p:spPr>
          <a:xfrm>
            <a:off x="5446166" y="2086661"/>
            <a:ext cx="307238" cy="307238"/>
          </a:xfrm>
          <a:prstGeom prst="rect">
            <a:avLst/>
          </a:prstGeom>
        </p:spPr>
      </p:pic>
      <p:sp>
        <p:nvSpPr>
          <p:cNvPr id="21" name="Text 16"/>
          <p:cNvSpPr txBox="1"/>
          <p:nvPr/>
        </p:nvSpPr>
        <p:spPr>
          <a:xfrm>
            <a:off x="5325466" y="2633472"/>
            <a:ext cx="1634033" cy="320040"/>
          </a:xfrm>
          <a:prstGeom prst="rect">
            <a:avLst/>
          </a:prstGeom>
          <a:noFill/>
          <a:ln/>
        </p:spPr>
        <p:txBody>
          <a:bodyPr wrap="square" lIns="0" tIns="0" rIns="0" bIns="0" rtlCol="0" anchor="t"/>
          <a:lstStyle/>
          <a:p>
            <a:pPr marL="0" indent="0">
              <a:buNone/>
            </a:pPr>
            <a:r>
              <a:rPr lang="en-US" sz="1600" b="1" dirty="0">
                <a:solidFill>
                  <a:srgbClr val="0B1B33"/>
                </a:solidFill>
                <a:latin typeface="Cambria" pitchFamily="34" charset="0"/>
                <a:ea typeface="Cambria" pitchFamily="34" charset="-122"/>
                <a:cs typeface="Cambria" pitchFamily="34" charset="-120"/>
              </a:rPr>
              <a:t>Choose model</a:t>
            </a:r>
            <a:endParaRPr lang="en-US" sz="1600" dirty="0"/>
          </a:p>
        </p:txBody>
      </p:sp>
      <p:sp>
        <p:nvSpPr>
          <p:cNvPr id="22" name="Text 17"/>
          <p:cNvSpPr txBox="1"/>
          <p:nvPr/>
        </p:nvSpPr>
        <p:spPr>
          <a:xfrm>
            <a:off x="5325466" y="2971800"/>
            <a:ext cx="1634033" cy="457200"/>
          </a:xfrm>
          <a:prstGeom prst="rect">
            <a:avLst/>
          </a:prstGeom>
          <a:noFill/>
          <a:ln/>
        </p:spPr>
        <p:txBody>
          <a:bodyPr wrap="square" lIns="0" tIns="0" rIns="0" bIns="0" rtlCol="0" anchor="t"/>
          <a:lstStyle/>
          <a:p>
            <a:pPr marL="0" indent="0">
              <a:buNone/>
            </a:pPr>
            <a:r>
              <a:rPr lang="en-US" sz="1250" dirty="0">
                <a:solidFill>
                  <a:srgbClr val="5B6B82"/>
                </a:solidFill>
                <a:latin typeface="Calibri" pitchFamily="34" charset="0"/>
                <a:ea typeface="Calibri" pitchFamily="34" charset="-122"/>
                <a:cs typeface="Calibri" pitchFamily="34" charset="-120"/>
              </a:rPr>
              <a:t>ANN or LSTM</a:t>
            </a:r>
            <a:endParaRPr lang="en-US" sz="1250" dirty="0"/>
          </a:p>
        </p:txBody>
      </p:sp>
      <p:sp>
        <p:nvSpPr>
          <p:cNvPr id="23" name="Shape 18"/>
          <p:cNvSpPr/>
          <p:nvPr/>
        </p:nvSpPr>
        <p:spPr>
          <a:xfrm>
            <a:off x="7142378" y="2514600"/>
            <a:ext cx="182880" cy="292608"/>
          </a:xfrm>
          <a:prstGeom prst="chevron">
            <a:avLst/>
          </a:prstGeom>
          <a:solidFill>
            <a:srgbClr val="9AA9BF"/>
          </a:solidFill>
          <a:ln w="12700">
            <a:solidFill>
              <a:srgbClr val="9AA9BF"/>
            </a:solidFill>
            <a:prstDash val="solid"/>
          </a:ln>
        </p:spPr>
        <p:txBody>
          <a:bodyPr/>
          <a:lstStyle/>
          <a:p>
            <a:endParaRPr lang="en-IN"/>
          </a:p>
        </p:txBody>
      </p:sp>
      <p:sp>
        <p:nvSpPr>
          <p:cNvPr id="24" name="Shape 19"/>
          <p:cNvSpPr/>
          <p:nvPr/>
        </p:nvSpPr>
        <p:spPr>
          <a:xfrm>
            <a:off x="7370978" y="1783080"/>
            <a:ext cx="1999793" cy="1691640"/>
          </a:xfrm>
          <a:prstGeom prst="roundRect">
            <a:avLst>
              <a:gd name="adj" fmla="val 5405"/>
            </a:avLst>
          </a:prstGeom>
          <a:solidFill>
            <a:srgbClr val="F1F5FA"/>
          </a:solidFill>
          <a:ln w="12700">
            <a:solidFill>
              <a:srgbClr val="F1F5FA"/>
            </a:solidFill>
            <a:prstDash val="solid"/>
          </a:ln>
          <a:effectLst>
            <a:outerShdw blurRad="101600" dist="25400" dir="5400000" algn="bl" rotWithShape="0">
              <a:srgbClr val="000000">
                <a:alpha val="12000"/>
              </a:srgbClr>
            </a:outerShdw>
          </a:effectLst>
        </p:spPr>
        <p:txBody>
          <a:bodyPr/>
          <a:lstStyle/>
          <a:p>
            <a:endParaRPr lang="en-IN"/>
          </a:p>
        </p:txBody>
      </p:sp>
      <p:sp>
        <p:nvSpPr>
          <p:cNvPr id="25" name="Shape 20"/>
          <p:cNvSpPr/>
          <p:nvPr/>
        </p:nvSpPr>
        <p:spPr>
          <a:xfrm>
            <a:off x="7599578" y="1965960"/>
            <a:ext cx="548640" cy="548640"/>
          </a:xfrm>
          <a:prstGeom prst="ellipse">
            <a:avLst/>
          </a:prstGeom>
          <a:solidFill>
            <a:srgbClr val="14294D"/>
          </a:solidFill>
          <a:ln w="12700">
            <a:solidFill>
              <a:srgbClr val="14294D"/>
            </a:solidFill>
            <a:prstDash val="solid"/>
          </a:ln>
        </p:spPr>
        <p:txBody>
          <a:bodyPr/>
          <a:lstStyle/>
          <a:p>
            <a:endParaRPr lang="en-IN"/>
          </a:p>
        </p:txBody>
      </p:sp>
      <p:pic>
        <p:nvPicPr>
          <p:cNvPr id="26" name="Image 3" descr="preencoded.png"/>
          <p:cNvPicPr>
            <a:picLocks noChangeAspect="1"/>
          </p:cNvPicPr>
          <p:nvPr/>
        </p:nvPicPr>
        <p:blipFill>
          <a:blip r:embed="rId6"/>
          <a:stretch>
            <a:fillRect/>
          </a:stretch>
        </p:blipFill>
        <p:spPr>
          <a:xfrm>
            <a:off x="7720279" y="2086661"/>
            <a:ext cx="307238" cy="307238"/>
          </a:xfrm>
          <a:prstGeom prst="rect">
            <a:avLst/>
          </a:prstGeom>
        </p:spPr>
      </p:pic>
      <p:sp>
        <p:nvSpPr>
          <p:cNvPr id="27" name="Text 21"/>
          <p:cNvSpPr txBox="1"/>
          <p:nvPr/>
        </p:nvSpPr>
        <p:spPr>
          <a:xfrm>
            <a:off x="7599578" y="2633472"/>
            <a:ext cx="1634033" cy="320040"/>
          </a:xfrm>
          <a:prstGeom prst="rect">
            <a:avLst/>
          </a:prstGeom>
          <a:noFill/>
          <a:ln/>
        </p:spPr>
        <p:txBody>
          <a:bodyPr wrap="square" lIns="0" tIns="0" rIns="0" bIns="0" rtlCol="0" anchor="t"/>
          <a:lstStyle/>
          <a:p>
            <a:pPr marL="0" indent="0">
              <a:buNone/>
            </a:pPr>
            <a:r>
              <a:rPr lang="en-US" sz="1600" b="1" dirty="0">
                <a:solidFill>
                  <a:srgbClr val="0B1B33"/>
                </a:solidFill>
                <a:latin typeface="Cambria" pitchFamily="34" charset="0"/>
                <a:ea typeface="Cambria" pitchFamily="34" charset="-122"/>
                <a:cs typeface="Cambria" pitchFamily="34" charset="-120"/>
              </a:rPr>
              <a:t>Classify</a:t>
            </a:r>
            <a:endParaRPr lang="en-US" sz="1600" dirty="0"/>
          </a:p>
        </p:txBody>
      </p:sp>
      <p:sp>
        <p:nvSpPr>
          <p:cNvPr id="28" name="Text 22"/>
          <p:cNvSpPr txBox="1"/>
          <p:nvPr/>
        </p:nvSpPr>
        <p:spPr>
          <a:xfrm>
            <a:off x="7599578" y="2971800"/>
            <a:ext cx="1634033" cy="457200"/>
          </a:xfrm>
          <a:prstGeom prst="rect">
            <a:avLst/>
          </a:prstGeom>
          <a:noFill/>
          <a:ln/>
        </p:spPr>
        <p:txBody>
          <a:bodyPr wrap="square" lIns="0" tIns="0" rIns="0" bIns="0" rtlCol="0" anchor="t"/>
          <a:lstStyle/>
          <a:p>
            <a:pPr marL="0" indent="0">
              <a:buNone/>
            </a:pPr>
            <a:r>
              <a:rPr lang="en-US" sz="1250" dirty="0">
                <a:solidFill>
                  <a:srgbClr val="5B6B82"/>
                </a:solidFill>
                <a:latin typeface="Calibri" pitchFamily="34" charset="0"/>
                <a:ea typeface="Calibri" pitchFamily="34" charset="-122"/>
                <a:cs typeface="Calibri" pitchFamily="34" charset="-120"/>
              </a:rPr>
              <a:t>P(attack) above 0.5 means Attack</a:t>
            </a:r>
            <a:endParaRPr lang="en-US" sz="1250" dirty="0"/>
          </a:p>
        </p:txBody>
      </p:sp>
      <p:sp>
        <p:nvSpPr>
          <p:cNvPr id="29" name="Shape 23"/>
          <p:cNvSpPr/>
          <p:nvPr/>
        </p:nvSpPr>
        <p:spPr>
          <a:xfrm>
            <a:off x="9416491" y="2514600"/>
            <a:ext cx="182880" cy="292608"/>
          </a:xfrm>
          <a:prstGeom prst="chevron">
            <a:avLst/>
          </a:prstGeom>
          <a:solidFill>
            <a:srgbClr val="9AA9BF"/>
          </a:solidFill>
          <a:ln w="12700">
            <a:solidFill>
              <a:srgbClr val="9AA9BF"/>
            </a:solidFill>
            <a:prstDash val="solid"/>
          </a:ln>
        </p:spPr>
        <p:txBody>
          <a:bodyPr/>
          <a:lstStyle/>
          <a:p>
            <a:endParaRPr lang="en-IN"/>
          </a:p>
        </p:txBody>
      </p:sp>
      <p:sp>
        <p:nvSpPr>
          <p:cNvPr id="30" name="Shape 24"/>
          <p:cNvSpPr/>
          <p:nvPr/>
        </p:nvSpPr>
        <p:spPr>
          <a:xfrm>
            <a:off x="9645091" y="1783080"/>
            <a:ext cx="1999793" cy="1691640"/>
          </a:xfrm>
          <a:prstGeom prst="roundRect">
            <a:avLst>
              <a:gd name="adj" fmla="val 5405"/>
            </a:avLst>
          </a:prstGeom>
          <a:solidFill>
            <a:srgbClr val="F1F5FA"/>
          </a:solidFill>
          <a:ln w="12700">
            <a:solidFill>
              <a:srgbClr val="F1F5FA"/>
            </a:solidFill>
            <a:prstDash val="solid"/>
          </a:ln>
          <a:effectLst>
            <a:outerShdw blurRad="101600" dist="25400" dir="5400000" algn="bl" rotWithShape="0">
              <a:srgbClr val="000000">
                <a:alpha val="12000"/>
              </a:srgbClr>
            </a:outerShdw>
          </a:effectLst>
        </p:spPr>
        <p:txBody>
          <a:bodyPr/>
          <a:lstStyle/>
          <a:p>
            <a:endParaRPr lang="en-IN"/>
          </a:p>
        </p:txBody>
      </p:sp>
      <p:sp>
        <p:nvSpPr>
          <p:cNvPr id="31" name="Shape 25"/>
          <p:cNvSpPr/>
          <p:nvPr/>
        </p:nvSpPr>
        <p:spPr>
          <a:xfrm>
            <a:off x="9873691" y="1965960"/>
            <a:ext cx="548640" cy="548640"/>
          </a:xfrm>
          <a:prstGeom prst="ellipse">
            <a:avLst/>
          </a:prstGeom>
          <a:solidFill>
            <a:srgbClr val="0E8F9C"/>
          </a:solidFill>
          <a:ln w="12700">
            <a:solidFill>
              <a:srgbClr val="0E8F9C"/>
            </a:solidFill>
            <a:prstDash val="solid"/>
          </a:ln>
        </p:spPr>
        <p:txBody>
          <a:bodyPr/>
          <a:lstStyle/>
          <a:p>
            <a:endParaRPr lang="en-IN"/>
          </a:p>
        </p:txBody>
      </p:sp>
      <p:pic>
        <p:nvPicPr>
          <p:cNvPr id="32" name="Image 4" descr="preencoded.png"/>
          <p:cNvPicPr>
            <a:picLocks noChangeAspect="1"/>
          </p:cNvPicPr>
          <p:nvPr/>
        </p:nvPicPr>
        <p:blipFill>
          <a:blip r:embed="rId7"/>
          <a:stretch>
            <a:fillRect/>
          </a:stretch>
        </p:blipFill>
        <p:spPr>
          <a:xfrm>
            <a:off x="9994392" y="2086661"/>
            <a:ext cx="307238" cy="307238"/>
          </a:xfrm>
          <a:prstGeom prst="rect">
            <a:avLst/>
          </a:prstGeom>
        </p:spPr>
      </p:pic>
      <p:sp>
        <p:nvSpPr>
          <p:cNvPr id="33" name="Text 26"/>
          <p:cNvSpPr txBox="1"/>
          <p:nvPr/>
        </p:nvSpPr>
        <p:spPr>
          <a:xfrm>
            <a:off x="9873691" y="2633472"/>
            <a:ext cx="1634033" cy="320040"/>
          </a:xfrm>
          <a:prstGeom prst="rect">
            <a:avLst/>
          </a:prstGeom>
          <a:noFill/>
          <a:ln/>
        </p:spPr>
        <p:txBody>
          <a:bodyPr wrap="square" lIns="0" tIns="0" rIns="0" bIns="0" rtlCol="0" anchor="t"/>
          <a:lstStyle/>
          <a:p>
            <a:pPr marL="0" indent="0">
              <a:buNone/>
            </a:pPr>
            <a:r>
              <a:rPr lang="en-US" sz="1600" b="1" dirty="0">
                <a:solidFill>
                  <a:srgbClr val="0B1B33"/>
                </a:solidFill>
                <a:latin typeface="Cambria" pitchFamily="34" charset="0"/>
                <a:ea typeface="Cambria" pitchFamily="34" charset="-122"/>
                <a:cs typeface="Cambria" pitchFamily="34" charset="-120"/>
              </a:rPr>
              <a:t>Output</a:t>
            </a:r>
            <a:endParaRPr lang="en-US" sz="1600" dirty="0"/>
          </a:p>
        </p:txBody>
      </p:sp>
      <p:sp>
        <p:nvSpPr>
          <p:cNvPr id="34" name="Text 27"/>
          <p:cNvSpPr txBox="1"/>
          <p:nvPr/>
        </p:nvSpPr>
        <p:spPr>
          <a:xfrm>
            <a:off x="9873691" y="2971800"/>
            <a:ext cx="1634033" cy="457200"/>
          </a:xfrm>
          <a:prstGeom prst="rect">
            <a:avLst/>
          </a:prstGeom>
          <a:noFill/>
          <a:ln/>
        </p:spPr>
        <p:txBody>
          <a:bodyPr wrap="square" lIns="0" tIns="0" rIns="0" bIns="0" rtlCol="0" anchor="t"/>
          <a:lstStyle/>
          <a:p>
            <a:pPr marL="0" indent="0">
              <a:buNone/>
            </a:pPr>
            <a:r>
              <a:rPr lang="en-US" sz="1250" dirty="0">
                <a:solidFill>
                  <a:srgbClr val="5B6B82"/>
                </a:solidFill>
                <a:latin typeface="Calibri" pitchFamily="34" charset="0"/>
                <a:ea typeface="Calibri" pitchFamily="34" charset="-122"/>
                <a:cs typeface="Calibri" pitchFamily="34" charset="-120"/>
              </a:rPr>
              <a:t>Label, confidence, gauge and advice</a:t>
            </a:r>
            <a:endParaRPr lang="en-US" sz="1250" dirty="0"/>
          </a:p>
        </p:txBody>
      </p:sp>
      <p:sp>
        <p:nvSpPr>
          <p:cNvPr id="35" name="Shape 28"/>
          <p:cNvSpPr/>
          <p:nvPr/>
        </p:nvSpPr>
        <p:spPr>
          <a:xfrm>
            <a:off x="548640" y="3749040"/>
            <a:ext cx="5394960" cy="2286000"/>
          </a:xfrm>
          <a:prstGeom prst="roundRect">
            <a:avLst>
              <a:gd name="adj" fmla="val 4000"/>
            </a:avLst>
          </a:prstGeom>
          <a:solidFill>
            <a:srgbClr val="0B1B33"/>
          </a:solidFill>
          <a:ln w="12700">
            <a:solidFill>
              <a:srgbClr val="0B1B33"/>
            </a:solidFill>
            <a:prstDash val="solid"/>
          </a:ln>
          <a:effectLst>
            <a:outerShdw blurRad="101600" dist="25400" dir="5400000" algn="bl" rotWithShape="0">
              <a:srgbClr val="000000">
                <a:alpha val="12000"/>
              </a:srgbClr>
            </a:outerShdw>
          </a:effectLst>
        </p:spPr>
        <p:txBody>
          <a:bodyPr/>
          <a:lstStyle/>
          <a:p>
            <a:endParaRPr lang="en-IN"/>
          </a:p>
        </p:txBody>
      </p:sp>
      <p:sp>
        <p:nvSpPr>
          <p:cNvPr id="36" name="Text 29"/>
          <p:cNvSpPr txBox="1"/>
          <p:nvPr/>
        </p:nvSpPr>
        <p:spPr>
          <a:xfrm>
            <a:off x="868680" y="3931920"/>
            <a:ext cx="4754880" cy="365760"/>
          </a:xfrm>
          <a:prstGeom prst="rect">
            <a:avLst/>
          </a:prstGeom>
          <a:noFill/>
          <a:ln/>
        </p:spPr>
        <p:txBody>
          <a:bodyPr wrap="square" lIns="0" tIns="0" rIns="0" bIns="0" rtlCol="0" anchor="t"/>
          <a:lstStyle/>
          <a:p>
            <a:pPr marL="0" indent="0">
              <a:buNone/>
            </a:pPr>
            <a:r>
              <a:rPr lang="en-US" sz="1800" b="1" dirty="0">
                <a:solidFill>
                  <a:srgbClr val="FFFFFF"/>
                </a:solidFill>
                <a:latin typeface="Cambria" pitchFamily="34" charset="0"/>
                <a:ea typeface="Cambria" pitchFamily="34" charset="-122"/>
                <a:cs typeface="Cambria" pitchFamily="34" charset="-120"/>
              </a:rPr>
              <a:t>Three application pages</a:t>
            </a:r>
            <a:endParaRPr lang="en-US" sz="1800" dirty="0"/>
          </a:p>
        </p:txBody>
      </p:sp>
      <p:sp>
        <p:nvSpPr>
          <p:cNvPr id="37" name="Text 30"/>
          <p:cNvSpPr txBox="1"/>
          <p:nvPr/>
        </p:nvSpPr>
        <p:spPr>
          <a:xfrm>
            <a:off x="868680" y="4434840"/>
            <a:ext cx="4754880" cy="1463040"/>
          </a:xfrm>
          <a:prstGeom prst="rect">
            <a:avLst/>
          </a:prstGeom>
          <a:noFill/>
          <a:ln/>
        </p:spPr>
        <p:txBody>
          <a:bodyPr wrap="square" lIns="0" tIns="0" rIns="0" bIns="0" rtlCol="0" anchor="t"/>
          <a:lstStyle/>
          <a:p>
            <a:pPr marL="0" indent="0">
              <a:spcAft>
                <a:spcPts val="1000"/>
              </a:spcAft>
              <a:buNone/>
            </a:pPr>
            <a:r>
              <a:rPr lang="en-US" sz="1600" b="1" dirty="0">
                <a:solidFill>
                  <a:srgbClr val="5EE0F0"/>
                </a:solidFill>
                <a:latin typeface="Calibri" pitchFamily="34" charset="0"/>
                <a:ea typeface="Calibri" pitchFamily="34" charset="-122"/>
                <a:cs typeface="Calibri" pitchFamily="34" charset="-120"/>
              </a:rPr>
              <a:t>Prediction: </a:t>
            </a:r>
            <a:r>
              <a:rPr lang="en-US" sz="1600" dirty="0">
                <a:solidFill>
                  <a:srgbClr val="FFFFFF"/>
                </a:solidFill>
                <a:latin typeface="Calibri" pitchFamily="34" charset="0"/>
                <a:ea typeface="Calibri" pitchFamily="34" charset="-122"/>
                <a:cs typeface="Calibri" pitchFamily="34" charset="-120"/>
              </a:rPr>
              <a:t>enter features, pick a model, press Detect Intrusion</a:t>
            </a:r>
            <a:endParaRPr lang="en-US" sz="1600" dirty="0"/>
          </a:p>
          <a:p>
            <a:pPr marL="0" indent="0">
              <a:spcAft>
                <a:spcPts val="1000"/>
              </a:spcAft>
              <a:buNone/>
            </a:pPr>
            <a:r>
              <a:rPr lang="en-US" sz="1600" b="1" dirty="0">
                <a:solidFill>
                  <a:srgbClr val="5EE0F0"/>
                </a:solidFill>
                <a:latin typeface="Calibri" pitchFamily="34" charset="0"/>
                <a:ea typeface="Calibri" pitchFamily="34" charset="-122"/>
                <a:cs typeface="Calibri" pitchFamily="34" charset="-120"/>
              </a:rPr>
              <a:t>About: </a:t>
            </a:r>
            <a:r>
              <a:rPr lang="en-US" sz="1600" dirty="0">
                <a:solidFill>
                  <a:srgbClr val="FFFFFF"/>
                </a:solidFill>
                <a:latin typeface="Calibri" pitchFamily="34" charset="0"/>
                <a:ea typeface="Calibri" pitchFamily="34" charset="-122"/>
                <a:cs typeface="Calibri" pitchFamily="34" charset="-120"/>
              </a:rPr>
              <a:t>project overview</a:t>
            </a:r>
            <a:endParaRPr lang="en-US" sz="1600" dirty="0"/>
          </a:p>
          <a:p>
            <a:pPr marL="0" indent="0">
              <a:spcAft>
                <a:spcPts val="1000"/>
              </a:spcAft>
              <a:buNone/>
            </a:pPr>
            <a:r>
              <a:rPr lang="en-US" sz="1600" b="1" dirty="0">
                <a:solidFill>
                  <a:srgbClr val="5EE0F0"/>
                </a:solidFill>
                <a:latin typeface="Calibri" pitchFamily="34" charset="0"/>
                <a:ea typeface="Calibri" pitchFamily="34" charset="-122"/>
                <a:cs typeface="Calibri" pitchFamily="34" charset="-120"/>
              </a:rPr>
              <a:t>Model Performance: </a:t>
            </a:r>
            <a:r>
              <a:rPr lang="en-US" sz="1600" dirty="0">
                <a:solidFill>
                  <a:srgbClr val="FFFFFF"/>
                </a:solidFill>
                <a:latin typeface="Calibri" pitchFamily="34" charset="0"/>
                <a:ea typeface="Calibri" pitchFamily="34" charset="-122"/>
                <a:cs typeface="Calibri" pitchFamily="34" charset="-120"/>
              </a:rPr>
              <a:t>metrics display for both models</a:t>
            </a:r>
            <a:endParaRPr lang="en-US" sz="1600" dirty="0"/>
          </a:p>
        </p:txBody>
      </p:sp>
      <p:sp>
        <p:nvSpPr>
          <p:cNvPr id="38" name="Shape 31"/>
          <p:cNvSpPr/>
          <p:nvPr/>
        </p:nvSpPr>
        <p:spPr>
          <a:xfrm flipV="1">
            <a:off x="6217920" y="6035039"/>
            <a:ext cx="5425135" cy="45719"/>
          </a:xfrm>
          <a:prstGeom prst="roundRect">
            <a:avLst>
              <a:gd name="adj" fmla="val 4000"/>
            </a:avLst>
          </a:prstGeom>
          <a:solidFill>
            <a:srgbClr val="FBE7E2"/>
          </a:solidFill>
          <a:ln w="12700">
            <a:solidFill>
              <a:srgbClr val="FBE7E2"/>
            </a:solidFill>
            <a:prstDash val="solid"/>
          </a:ln>
          <a:effectLst>
            <a:outerShdw blurRad="101600" dist="25400" dir="5400000" algn="bl" rotWithShape="0">
              <a:srgbClr val="000000">
                <a:alpha val="12000"/>
              </a:srgbClr>
            </a:outerShdw>
          </a:effectLst>
        </p:spPr>
        <p:txBody>
          <a:bodyPr/>
          <a:lstStyle/>
          <a:p>
            <a:endParaRPr lang="en-IN"/>
          </a:p>
        </p:txBody>
      </p:sp>
      <p:sp>
        <p:nvSpPr>
          <p:cNvPr id="39" name="Shape 32"/>
          <p:cNvSpPr/>
          <p:nvPr/>
        </p:nvSpPr>
        <p:spPr>
          <a:xfrm>
            <a:off x="6537960" y="3931920"/>
            <a:ext cx="116840" cy="45719"/>
          </a:xfrm>
          <a:prstGeom prst="ellipse">
            <a:avLst/>
          </a:prstGeom>
          <a:solidFill>
            <a:srgbClr val="D9482B"/>
          </a:solidFill>
          <a:ln w="12700">
            <a:solidFill>
              <a:srgbClr val="D9482B"/>
            </a:solidFill>
            <a:prstDash val="solid"/>
          </a:ln>
        </p:spPr>
        <p:txBody>
          <a:bodyPr/>
          <a:lstStyle/>
          <a:p>
            <a:endParaRPr lang="en-IN"/>
          </a:p>
        </p:txBody>
      </p:sp>
      <p:sp>
        <p:nvSpPr>
          <p:cNvPr id="41" name="Text 33"/>
          <p:cNvSpPr txBox="1"/>
          <p:nvPr/>
        </p:nvSpPr>
        <p:spPr>
          <a:xfrm>
            <a:off x="10504017" y="5087619"/>
            <a:ext cx="4206240" cy="502920"/>
          </a:xfrm>
          <a:prstGeom prst="rect">
            <a:avLst/>
          </a:prstGeom>
          <a:noFill/>
          <a:ln/>
        </p:spPr>
        <p:txBody>
          <a:bodyPr wrap="square" lIns="0" tIns="0" rIns="0" bIns="0" rtlCol="0" anchor="ctr"/>
          <a:lstStyle/>
          <a:p>
            <a:pPr marL="0" indent="0">
              <a:buNone/>
            </a:pPr>
            <a:endParaRPr lang="en-US" sz="1700" dirty="0"/>
          </a:p>
        </p:txBody>
      </p:sp>
      <p:sp>
        <p:nvSpPr>
          <p:cNvPr id="42" name="Text 34"/>
          <p:cNvSpPr txBox="1"/>
          <p:nvPr/>
        </p:nvSpPr>
        <p:spPr>
          <a:xfrm flipH="1" flipV="1">
            <a:off x="11384280" y="5943599"/>
            <a:ext cx="1999792" cy="45719"/>
          </a:xfrm>
          <a:prstGeom prst="rect">
            <a:avLst/>
          </a:prstGeom>
          <a:noFill/>
          <a:ln/>
        </p:spPr>
        <p:txBody>
          <a:bodyPr wrap="square" lIns="0" tIns="0" rIns="0" bIns="0" rtlCol="0" anchor="t"/>
          <a:lstStyle/>
          <a:p>
            <a:pPr marL="0" indent="0">
              <a:buNone/>
            </a:pPr>
            <a:endParaRPr lang="en-US" sz="1500" dirty="0">
              <a:solidFill>
                <a:srgbClr val="16243B"/>
              </a:solidFill>
              <a:latin typeface="Calibri" pitchFamily="34" charset="0"/>
              <a:ea typeface="Calibri" pitchFamily="34" charset="-122"/>
              <a:cs typeface="Calibri" pitchFamily="34" charset="-12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438912"/>
            <a:ext cx="8229600" cy="274320"/>
          </a:xfrm>
          <a:prstGeom prst="rect">
            <a:avLst/>
          </a:prstGeom>
          <a:noFill/>
          <a:ln/>
        </p:spPr>
        <p:txBody>
          <a:bodyPr wrap="square" lIns="0" tIns="0" rIns="0" bIns="0" rtlCol="0" anchor="t"/>
          <a:lstStyle/>
          <a:p>
            <a:pPr marL="0" indent="0">
              <a:buNone/>
            </a:pPr>
            <a:r>
              <a:rPr lang="en-US" sz="1200" b="1" kern="0" spc="300" dirty="0">
                <a:solidFill>
                  <a:srgbClr val="0E8F9C"/>
                </a:solidFill>
                <a:latin typeface="Calibri" pitchFamily="34" charset="0"/>
                <a:ea typeface="Calibri" pitchFamily="34" charset="-122"/>
                <a:cs typeface="Calibri" pitchFamily="34" charset="-120"/>
              </a:rPr>
              <a:t>RESULTS</a:t>
            </a:r>
            <a:endParaRPr lang="en-US" sz="1200" dirty="0"/>
          </a:p>
        </p:txBody>
      </p:sp>
      <p:sp>
        <p:nvSpPr>
          <p:cNvPr id="3" name="Text 1"/>
          <p:cNvSpPr txBox="1"/>
          <p:nvPr/>
        </p:nvSpPr>
        <p:spPr>
          <a:xfrm>
            <a:off x="548640" y="731520"/>
            <a:ext cx="11094415" cy="731520"/>
          </a:xfrm>
          <a:prstGeom prst="rect">
            <a:avLst/>
          </a:prstGeom>
          <a:noFill/>
          <a:ln/>
        </p:spPr>
        <p:txBody>
          <a:bodyPr wrap="square" lIns="0" tIns="0" rIns="0" bIns="0" rtlCol="0" anchor="ctr"/>
          <a:lstStyle/>
          <a:p>
            <a:pPr marL="0" indent="0">
              <a:buNone/>
            </a:pPr>
            <a:r>
              <a:rPr lang="en-US" sz="3400" b="1" dirty="0">
                <a:solidFill>
                  <a:srgbClr val="0B1B33"/>
                </a:solidFill>
                <a:latin typeface="Cambria" pitchFamily="34" charset="0"/>
                <a:ea typeface="Cambria" pitchFamily="34" charset="-122"/>
                <a:cs typeface="Cambria" pitchFamily="34" charset="-120"/>
              </a:rPr>
              <a:t>The ANN outperforms the LSTM on every metric</a:t>
            </a:r>
            <a:endParaRPr lang="en-US" sz="3400" dirty="0"/>
          </a:p>
        </p:txBody>
      </p:sp>
      <p:sp>
        <p:nvSpPr>
          <p:cNvPr id="4" name="Text 2"/>
          <p:cNvSpPr txBox="1"/>
          <p:nvPr/>
        </p:nvSpPr>
        <p:spPr>
          <a:xfrm>
            <a:off x="548640" y="6446520"/>
            <a:ext cx="7315200" cy="228600"/>
          </a:xfrm>
          <a:prstGeom prst="rect">
            <a:avLst/>
          </a:prstGeom>
          <a:noFill/>
          <a:ln/>
        </p:spPr>
        <p:txBody>
          <a:bodyPr wrap="square" lIns="0" tIns="0" rIns="0" bIns="0" rtlCol="0" anchor="t"/>
          <a:lstStyle/>
          <a:p>
            <a:pPr marL="0" indent="0">
              <a:buNone/>
            </a:pPr>
            <a:r>
              <a:rPr lang="en-US" sz="1000" dirty="0">
                <a:solidFill>
                  <a:srgbClr val="8593A8"/>
                </a:solidFill>
                <a:latin typeface="Calibri" pitchFamily="34" charset="0"/>
                <a:ea typeface="Calibri" pitchFamily="34" charset="-122"/>
                <a:cs typeface="Calibri" pitchFamily="34" charset="-120"/>
              </a:rPr>
              <a:t>Network Intrusion Detection Using Deep Learning  |  Likhitha Pyneni</a:t>
            </a:r>
            <a:endParaRPr lang="en-US" sz="1000" dirty="0"/>
          </a:p>
        </p:txBody>
      </p:sp>
      <p:sp>
        <p:nvSpPr>
          <p:cNvPr id="5" name="Text 3"/>
          <p:cNvSpPr txBox="1"/>
          <p:nvPr/>
        </p:nvSpPr>
        <p:spPr>
          <a:xfrm>
            <a:off x="10728655" y="6446520"/>
            <a:ext cx="914400" cy="228600"/>
          </a:xfrm>
          <a:prstGeom prst="rect">
            <a:avLst/>
          </a:prstGeom>
          <a:noFill/>
          <a:ln/>
        </p:spPr>
        <p:txBody>
          <a:bodyPr wrap="square" lIns="0" tIns="0" rIns="0" bIns="0" rtlCol="0" anchor="t"/>
          <a:lstStyle/>
          <a:p>
            <a:pPr marL="0" indent="0" algn="r">
              <a:buNone/>
            </a:pPr>
            <a:r>
              <a:rPr lang="en-US" sz="1000" dirty="0">
                <a:solidFill>
                  <a:srgbClr val="8593A8"/>
                </a:solidFill>
                <a:latin typeface="Calibri" pitchFamily="34" charset="0"/>
                <a:ea typeface="Calibri" pitchFamily="34" charset="-122"/>
                <a:cs typeface="Calibri" pitchFamily="34" charset="-120"/>
              </a:rPr>
              <a:t>10</a:t>
            </a:r>
            <a:endParaRPr lang="en-US" sz="1000" dirty="0"/>
          </a:p>
        </p:txBody>
      </p:sp>
      <p:graphicFrame>
        <p:nvGraphicFramePr>
          <p:cNvPr id="6" name="Chart 0"/>
          <p:cNvGraphicFramePr/>
          <p:nvPr/>
        </p:nvGraphicFramePr>
        <p:xfrm>
          <a:off x="548640" y="1691640"/>
          <a:ext cx="7132320" cy="4434840"/>
        </p:xfrm>
        <a:graphic>
          <a:graphicData uri="http://schemas.openxmlformats.org/drawingml/2006/chart">
            <c:chart xmlns:c="http://schemas.openxmlformats.org/drawingml/2006/chart" xmlns:r="http://schemas.openxmlformats.org/officeDocument/2006/relationships" r:id="rId3"/>
          </a:graphicData>
        </a:graphic>
      </p:graphicFrame>
      <p:sp>
        <p:nvSpPr>
          <p:cNvPr id="7" name="Shape 4"/>
          <p:cNvSpPr/>
          <p:nvPr/>
        </p:nvSpPr>
        <p:spPr>
          <a:xfrm>
            <a:off x="8092440" y="1783080"/>
            <a:ext cx="3550615" cy="1280160"/>
          </a:xfrm>
          <a:prstGeom prst="roundRect">
            <a:avLst>
              <a:gd name="adj" fmla="val 7143"/>
            </a:avLst>
          </a:prstGeom>
          <a:solidFill>
            <a:srgbClr val="F1F5FA"/>
          </a:solidFill>
          <a:ln w="12700">
            <a:solidFill>
              <a:srgbClr val="F1F5FA"/>
            </a:solidFill>
            <a:prstDash val="solid"/>
          </a:ln>
          <a:effectLst>
            <a:outerShdw blurRad="101600" dist="25400" dir="5400000" algn="bl" rotWithShape="0">
              <a:srgbClr val="000000">
                <a:alpha val="12000"/>
              </a:srgbClr>
            </a:outerShdw>
          </a:effectLst>
        </p:spPr>
        <p:txBody>
          <a:bodyPr/>
          <a:lstStyle/>
          <a:p>
            <a:endParaRPr lang="en-IN"/>
          </a:p>
        </p:txBody>
      </p:sp>
      <p:sp>
        <p:nvSpPr>
          <p:cNvPr id="8" name="Text 5"/>
          <p:cNvSpPr txBox="1"/>
          <p:nvPr/>
        </p:nvSpPr>
        <p:spPr>
          <a:xfrm>
            <a:off x="8366760" y="1920240"/>
            <a:ext cx="3017520" cy="548640"/>
          </a:xfrm>
          <a:prstGeom prst="rect">
            <a:avLst/>
          </a:prstGeom>
          <a:noFill/>
          <a:ln/>
        </p:spPr>
        <p:txBody>
          <a:bodyPr wrap="square" lIns="0" tIns="0" rIns="0" bIns="0" rtlCol="0" anchor="ctr"/>
          <a:lstStyle/>
          <a:p>
            <a:pPr marL="0" indent="0">
              <a:buNone/>
            </a:pPr>
            <a:r>
              <a:rPr lang="en-US" sz="3000" b="1" dirty="0">
                <a:solidFill>
                  <a:srgbClr val="0E8F9C"/>
                </a:solidFill>
                <a:latin typeface="Cambria" pitchFamily="34" charset="0"/>
                <a:ea typeface="Cambria" pitchFamily="34" charset="-122"/>
                <a:cs typeface="Cambria" pitchFamily="34" charset="-120"/>
              </a:rPr>
              <a:t>+5.35 pts</a:t>
            </a:r>
            <a:endParaRPr lang="en-US" sz="3000" dirty="0"/>
          </a:p>
        </p:txBody>
      </p:sp>
      <p:sp>
        <p:nvSpPr>
          <p:cNvPr id="9" name="Text 6"/>
          <p:cNvSpPr txBox="1"/>
          <p:nvPr/>
        </p:nvSpPr>
        <p:spPr>
          <a:xfrm>
            <a:off x="8366760" y="2514600"/>
            <a:ext cx="3017520" cy="457200"/>
          </a:xfrm>
          <a:prstGeom prst="rect">
            <a:avLst/>
          </a:prstGeom>
          <a:noFill/>
          <a:ln/>
        </p:spPr>
        <p:txBody>
          <a:bodyPr wrap="square" lIns="0" tIns="0" rIns="0" bIns="0" rtlCol="0" anchor="t"/>
          <a:lstStyle/>
          <a:p>
            <a:pPr marL="0" indent="0">
              <a:buNone/>
            </a:pPr>
            <a:r>
              <a:rPr lang="en-US" sz="1300" dirty="0">
                <a:solidFill>
                  <a:srgbClr val="5B6B82"/>
                </a:solidFill>
                <a:latin typeface="Calibri" pitchFamily="34" charset="0"/>
                <a:ea typeface="Calibri" pitchFamily="34" charset="-122"/>
                <a:cs typeface="Calibri" pitchFamily="34" charset="-120"/>
              </a:rPr>
              <a:t>higher accuracy for the ANN (87.80% vs 82.45%)</a:t>
            </a:r>
            <a:endParaRPr lang="en-US" sz="1300" dirty="0"/>
          </a:p>
        </p:txBody>
      </p:sp>
      <p:sp>
        <p:nvSpPr>
          <p:cNvPr id="10" name="Shape 7"/>
          <p:cNvSpPr/>
          <p:nvPr/>
        </p:nvSpPr>
        <p:spPr>
          <a:xfrm>
            <a:off x="8092440" y="3246120"/>
            <a:ext cx="3550615" cy="1280160"/>
          </a:xfrm>
          <a:prstGeom prst="roundRect">
            <a:avLst>
              <a:gd name="adj" fmla="val 7143"/>
            </a:avLst>
          </a:prstGeom>
          <a:solidFill>
            <a:srgbClr val="F1F5FA"/>
          </a:solidFill>
          <a:ln w="12700">
            <a:solidFill>
              <a:srgbClr val="F1F5FA"/>
            </a:solidFill>
            <a:prstDash val="solid"/>
          </a:ln>
          <a:effectLst>
            <a:outerShdw blurRad="101600" dist="25400" dir="5400000" algn="bl" rotWithShape="0">
              <a:srgbClr val="000000">
                <a:alpha val="12000"/>
              </a:srgbClr>
            </a:outerShdw>
          </a:effectLst>
        </p:spPr>
        <p:txBody>
          <a:bodyPr/>
          <a:lstStyle/>
          <a:p>
            <a:endParaRPr lang="en-IN"/>
          </a:p>
        </p:txBody>
      </p:sp>
      <p:sp>
        <p:nvSpPr>
          <p:cNvPr id="11" name="Text 8"/>
          <p:cNvSpPr txBox="1"/>
          <p:nvPr/>
        </p:nvSpPr>
        <p:spPr>
          <a:xfrm>
            <a:off x="8366760" y="3383280"/>
            <a:ext cx="3017520" cy="548640"/>
          </a:xfrm>
          <a:prstGeom prst="rect">
            <a:avLst/>
          </a:prstGeom>
          <a:noFill/>
          <a:ln/>
        </p:spPr>
        <p:txBody>
          <a:bodyPr wrap="square" lIns="0" tIns="0" rIns="0" bIns="0" rtlCol="0" anchor="ctr"/>
          <a:lstStyle/>
          <a:p>
            <a:pPr marL="0" indent="0">
              <a:buNone/>
            </a:pPr>
            <a:r>
              <a:rPr lang="en-US" sz="3000" b="1" dirty="0">
                <a:solidFill>
                  <a:srgbClr val="0E8F9C"/>
                </a:solidFill>
                <a:latin typeface="Cambria" pitchFamily="34" charset="0"/>
                <a:ea typeface="Cambria" pitchFamily="34" charset="-122"/>
                <a:cs typeface="Cambria" pitchFamily="34" charset="-120"/>
              </a:rPr>
              <a:t>+33.50 pts</a:t>
            </a:r>
            <a:endParaRPr lang="en-US" sz="3000" dirty="0"/>
          </a:p>
        </p:txBody>
      </p:sp>
      <p:sp>
        <p:nvSpPr>
          <p:cNvPr id="12" name="Text 9"/>
          <p:cNvSpPr txBox="1"/>
          <p:nvPr/>
        </p:nvSpPr>
        <p:spPr>
          <a:xfrm>
            <a:off x="8366760" y="3977640"/>
            <a:ext cx="3017520" cy="457200"/>
          </a:xfrm>
          <a:prstGeom prst="rect">
            <a:avLst/>
          </a:prstGeom>
          <a:noFill/>
          <a:ln/>
        </p:spPr>
        <p:txBody>
          <a:bodyPr wrap="square" lIns="0" tIns="0" rIns="0" bIns="0" rtlCol="0" anchor="t"/>
          <a:lstStyle/>
          <a:p>
            <a:pPr marL="0" indent="0">
              <a:buNone/>
            </a:pPr>
            <a:r>
              <a:rPr lang="en-US" sz="1300" dirty="0">
                <a:solidFill>
                  <a:srgbClr val="5B6B82"/>
                </a:solidFill>
                <a:latin typeface="Calibri" pitchFamily="34" charset="0"/>
                <a:ea typeface="Calibri" pitchFamily="34" charset="-122"/>
                <a:cs typeface="Calibri" pitchFamily="34" charset="-120"/>
              </a:rPr>
              <a:t>higher recall for the ANN (47.97% vs 14.47%)</a:t>
            </a:r>
            <a:endParaRPr lang="en-US" sz="1300" dirty="0"/>
          </a:p>
        </p:txBody>
      </p:sp>
      <p:sp>
        <p:nvSpPr>
          <p:cNvPr id="13" name="Shape 10"/>
          <p:cNvSpPr/>
          <p:nvPr/>
        </p:nvSpPr>
        <p:spPr>
          <a:xfrm>
            <a:off x="8092440" y="4709160"/>
            <a:ext cx="3550615" cy="1280160"/>
          </a:xfrm>
          <a:prstGeom prst="roundRect">
            <a:avLst>
              <a:gd name="adj" fmla="val 7143"/>
            </a:avLst>
          </a:prstGeom>
          <a:solidFill>
            <a:srgbClr val="F1F5FA"/>
          </a:solidFill>
          <a:ln w="12700">
            <a:solidFill>
              <a:srgbClr val="F1F5FA"/>
            </a:solidFill>
            <a:prstDash val="solid"/>
          </a:ln>
          <a:effectLst>
            <a:outerShdw blurRad="101600" dist="25400" dir="5400000" algn="bl" rotWithShape="0">
              <a:srgbClr val="000000">
                <a:alpha val="12000"/>
              </a:srgbClr>
            </a:outerShdw>
          </a:effectLst>
        </p:spPr>
        <p:txBody>
          <a:bodyPr/>
          <a:lstStyle/>
          <a:p>
            <a:endParaRPr lang="en-IN"/>
          </a:p>
        </p:txBody>
      </p:sp>
      <p:sp>
        <p:nvSpPr>
          <p:cNvPr id="14" name="Text 11"/>
          <p:cNvSpPr txBox="1"/>
          <p:nvPr/>
        </p:nvSpPr>
        <p:spPr>
          <a:xfrm>
            <a:off x="8366760" y="4846320"/>
            <a:ext cx="3017520" cy="548640"/>
          </a:xfrm>
          <a:prstGeom prst="rect">
            <a:avLst/>
          </a:prstGeom>
          <a:noFill/>
          <a:ln/>
        </p:spPr>
        <p:txBody>
          <a:bodyPr wrap="square" lIns="0" tIns="0" rIns="0" bIns="0" rtlCol="0" anchor="ctr"/>
          <a:lstStyle/>
          <a:p>
            <a:pPr marL="0" indent="0">
              <a:buNone/>
            </a:pPr>
            <a:r>
              <a:rPr lang="en-US" sz="3000" b="1" dirty="0">
                <a:solidFill>
                  <a:srgbClr val="0E8F9C"/>
                </a:solidFill>
                <a:latin typeface="Cambria" pitchFamily="34" charset="0"/>
                <a:ea typeface="Cambria" pitchFamily="34" charset="-122"/>
                <a:cs typeface="Cambria" pitchFamily="34" charset="-120"/>
              </a:rPr>
              <a:t>+36.25 pts</a:t>
            </a:r>
            <a:endParaRPr lang="en-US" sz="3000" dirty="0"/>
          </a:p>
        </p:txBody>
      </p:sp>
      <p:sp>
        <p:nvSpPr>
          <p:cNvPr id="15" name="Text 12"/>
          <p:cNvSpPr txBox="1"/>
          <p:nvPr/>
        </p:nvSpPr>
        <p:spPr>
          <a:xfrm>
            <a:off x="8366760" y="5440680"/>
            <a:ext cx="3017520" cy="457200"/>
          </a:xfrm>
          <a:prstGeom prst="rect">
            <a:avLst/>
          </a:prstGeom>
          <a:noFill/>
          <a:ln/>
        </p:spPr>
        <p:txBody>
          <a:bodyPr wrap="square" lIns="0" tIns="0" rIns="0" bIns="0" rtlCol="0" anchor="t"/>
          <a:lstStyle/>
          <a:p>
            <a:pPr marL="0" indent="0">
              <a:buNone/>
            </a:pPr>
            <a:r>
              <a:rPr lang="en-US" sz="1300" dirty="0">
                <a:solidFill>
                  <a:srgbClr val="5B6B82"/>
                </a:solidFill>
                <a:latin typeface="Calibri" pitchFamily="34" charset="0"/>
                <a:ea typeface="Calibri" pitchFamily="34" charset="-122"/>
                <a:cs typeface="Calibri" pitchFamily="34" charset="-120"/>
              </a:rPr>
              <a:t>higher F1-score for the ANN (60.77% vs 24.52%)</a:t>
            </a:r>
            <a:endParaRPr lang="en-US" sz="13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438912"/>
            <a:ext cx="8229600" cy="274320"/>
          </a:xfrm>
          <a:prstGeom prst="rect">
            <a:avLst/>
          </a:prstGeom>
          <a:noFill/>
          <a:ln/>
        </p:spPr>
        <p:txBody>
          <a:bodyPr wrap="square" lIns="0" tIns="0" rIns="0" bIns="0" rtlCol="0" anchor="t"/>
          <a:lstStyle/>
          <a:p>
            <a:pPr marL="0" indent="0">
              <a:buNone/>
            </a:pPr>
            <a:r>
              <a:rPr lang="en-US" sz="1200" b="1" kern="0" spc="300" dirty="0">
                <a:solidFill>
                  <a:srgbClr val="0E8F9C"/>
                </a:solidFill>
                <a:latin typeface="Calibri" pitchFamily="34" charset="0"/>
                <a:ea typeface="Calibri" pitchFamily="34" charset="-122"/>
                <a:cs typeface="Calibri" pitchFamily="34" charset="-120"/>
              </a:rPr>
              <a:t>RESULTS</a:t>
            </a:r>
            <a:endParaRPr lang="en-US" sz="1200" dirty="0"/>
          </a:p>
        </p:txBody>
      </p:sp>
      <p:sp>
        <p:nvSpPr>
          <p:cNvPr id="3" name="Text 1"/>
          <p:cNvSpPr txBox="1"/>
          <p:nvPr/>
        </p:nvSpPr>
        <p:spPr>
          <a:xfrm>
            <a:off x="548640" y="731520"/>
            <a:ext cx="11094415" cy="731520"/>
          </a:xfrm>
          <a:prstGeom prst="rect">
            <a:avLst/>
          </a:prstGeom>
          <a:noFill/>
          <a:ln/>
        </p:spPr>
        <p:txBody>
          <a:bodyPr wrap="square" lIns="0" tIns="0" rIns="0" bIns="0" rtlCol="0" anchor="ctr"/>
          <a:lstStyle/>
          <a:p>
            <a:pPr marL="0" indent="0">
              <a:buNone/>
            </a:pPr>
            <a:r>
              <a:rPr lang="en-US" sz="3400" b="1" dirty="0">
                <a:solidFill>
                  <a:srgbClr val="0B1B33"/>
                </a:solidFill>
                <a:latin typeface="Cambria" pitchFamily="34" charset="0"/>
                <a:ea typeface="Cambria" pitchFamily="34" charset="-122"/>
                <a:cs typeface="Cambria" pitchFamily="34" charset="-120"/>
              </a:rPr>
              <a:t>Confusion matrices: what each model missed</a:t>
            </a:r>
            <a:endParaRPr lang="en-US" sz="3400" dirty="0"/>
          </a:p>
        </p:txBody>
      </p:sp>
      <p:sp>
        <p:nvSpPr>
          <p:cNvPr id="4" name="Text 2"/>
          <p:cNvSpPr txBox="1"/>
          <p:nvPr/>
        </p:nvSpPr>
        <p:spPr>
          <a:xfrm>
            <a:off x="548640" y="6446520"/>
            <a:ext cx="7315200" cy="228600"/>
          </a:xfrm>
          <a:prstGeom prst="rect">
            <a:avLst/>
          </a:prstGeom>
          <a:noFill/>
          <a:ln/>
        </p:spPr>
        <p:txBody>
          <a:bodyPr wrap="square" lIns="0" tIns="0" rIns="0" bIns="0" rtlCol="0" anchor="t"/>
          <a:lstStyle/>
          <a:p>
            <a:pPr marL="0" indent="0">
              <a:buNone/>
            </a:pPr>
            <a:r>
              <a:rPr lang="en-US" sz="1000" dirty="0">
                <a:solidFill>
                  <a:srgbClr val="8593A8"/>
                </a:solidFill>
                <a:latin typeface="Calibri" pitchFamily="34" charset="0"/>
                <a:ea typeface="Calibri" pitchFamily="34" charset="-122"/>
                <a:cs typeface="Calibri" pitchFamily="34" charset="-120"/>
              </a:rPr>
              <a:t>Network Intrusion Detection Using Deep Learning  |  Likhitha Pyneni</a:t>
            </a:r>
            <a:endParaRPr lang="en-US" sz="1000" dirty="0"/>
          </a:p>
        </p:txBody>
      </p:sp>
      <p:sp>
        <p:nvSpPr>
          <p:cNvPr id="5" name="Text 3"/>
          <p:cNvSpPr txBox="1"/>
          <p:nvPr/>
        </p:nvSpPr>
        <p:spPr>
          <a:xfrm>
            <a:off x="10728655" y="6446520"/>
            <a:ext cx="914400" cy="228600"/>
          </a:xfrm>
          <a:prstGeom prst="rect">
            <a:avLst/>
          </a:prstGeom>
          <a:noFill/>
          <a:ln/>
        </p:spPr>
        <p:txBody>
          <a:bodyPr wrap="square" lIns="0" tIns="0" rIns="0" bIns="0" rtlCol="0" anchor="t"/>
          <a:lstStyle/>
          <a:p>
            <a:pPr marL="0" indent="0" algn="r">
              <a:buNone/>
            </a:pPr>
            <a:r>
              <a:rPr lang="en-US" sz="1000" dirty="0">
                <a:solidFill>
                  <a:srgbClr val="8593A8"/>
                </a:solidFill>
                <a:latin typeface="Calibri" pitchFamily="34" charset="0"/>
                <a:ea typeface="Calibri" pitchFamily="34" charset="-122"/>
                <a:cs typeface="Calibri" pitchFamily="34" charset="-120"/>
              </a:rPr>
              <a:t>11</a:t>
            </a:r>
            <a:endParaRPr lang="en-US" sz="1000" dirty="0"/>
          </a:p>
        </p:txBody>
      </p:sp>
      <p:sp>
        <p:nvSpPr>
          <p:cNvPr id="6" name="Shape 4"/>
          <p:cNvSpPr/>
          <p:nvPr/>
        </p:nvSpPr>
        <p:spPr>
          <a:xfrm>
            <a:off x="548640" y="1691640"/>
            <a:ext cx="1280160" cy="411480"/>
          </a:xfrm>
          <a:prstGeom prst="roundRect">
            <a:avLst>
              <a:gd name="adj" fmla="val 22222"/>
            </a:avLst>
          </a:prstGeom>
          <a:solidFill>
            <a:srgbClr val="0E8F9C"/>
          </a:solidFill>
          <a:ln w="12700">
            <a:solidFill>
              <a:srgbClr val="0E8F9C"/>
            </a:solidFill>
            <a:prstDash val="solid"/>
          </a:ln>
        </p:spPr>
        <p:txBody>
          <a:bodyPr/>
          <a:lstStyle/>
          <a:p>
            <a:endParaRPr lang="en-IN"/>
          </a:p>
        </p:txBody>
      </p:sp>
      <p:sp>
        <p:nvSpPr>
          <p:cNvPr id="7" name="Text 5"/>
          <p:cNvSpPr txBox="1"/>
          <p:nvPr/>
        </p:nvSpPr>
        <p:spPr>
          <a:xfrm>
            <a:off x="548640" y="1691640"/>
            <a:ext cx="1280160" cy="41148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ANN</a:t>
            </a:r>
            <a:endParaRPr lang="en-US" sz="1600" dirty="0"/>
          </a:p>
        </p:txBody>
      </p:sp>
      <p:sp>
        <p:nvSpPr>
          <p:cNvPr id="8" name="Text 6"/>
          <p:cNvSpPr txBox="1"/>
          <p:nvPr/>
        </p:nvSpPr>
        <p:spPr>
          <a:xfrm>
            <a:off x="1600200" y="2212848"/>
            <a:ext cx="1920240" cy="274320"/>
          </a:xfrm>
          <a:prstGeom prst="rect">
            <a:avLst/>
          </a:prstGeom>
          <a:noFill/>
          <a:ln/>
        </p:spPr>
        <p:txBody>
          <a:bodyPr wrap="square" lIns="0" tIns="0" rIns="0" bIns="0" rtlCol="0" anchor="t"/>
          <a:lstStyle/>
          <a:p>
            <a:pPr marL="0" indent="0" algn="ctr">
              <a:buNone/>
            </a:pPr>
            <a:r>
              <a:rPr lang="en-US" sz="1250" b="1" dirty="0">
                <a:solidFill>
                  <a:srgbClr val="5B6B82"/>
                </a:solidFill>
                <a:latin typeface="Calibri" pitchFamily="34" charset="0"/>
                <a:ea typeface="Calibri" pitchFamily="34" charset="-122"/>
                <a:cs typeface="Calibri" pitchFamily="34" charset="-120"/>
              </a:rPr>
              <a:t>Predicted Normal</a:t>
            </a:r>
            <a:endParaRPr lang="en-US" sz="1250" dirty="0"/>
          </a:p>
        </p:txBody>
      </p:sp>
      <p:sp>
        <p:nvSpPr>
          <p:cNvPr id="9" name="Text 7"/>
          <p:cNvSpPr txBox="1"/>
          <p:nvPr/>
        </p:nvSpPr>
        <p:spPr>
          <a:xfrm>
            <a:off x="3593592" y="2212848"/>
            <a:ext cx="1920240" cy="274320"/>
          </a:xfrm>
          <a:prstGeom prst="rect">
            <a:avLst/>
          </a:prstGeom>
          <a:noFill/>
          <a:ln/>
        </p:spPr>
        <p:txBody>
          <a:bodyPr wrap="square" lIns="0" tIns="0" rIns="0" bIns="0" rtlCol="0" anchor="t"/>
          <a:lstStyle/>
          <a:p>
            <a:pPr marL="0" indent="0" algn="ctr">
              <a:buNone/>
            </a:pPr>
            <a:r>
              <a:rPr lang="en-US" sz="1250" b="1" dirty="0">
                <a:solidFill>
                  <a:srgbClr val="5B6B82"/>
                </a:solidFill>
                <a:latin typeface="Calibri" pitchFamily="34" charset="0"/>
                <a:ea typeface="Calibri" pitchFamily="34" charset="-122"/>
                <a:cs typeface="Calibri" pitchFamily="34" charset="-120"/>
              </a:rPr>
              <a:t>Predicted Attack</a:t>
            </a:r>
            <a:endParaRPr lang="en-US" sz="1250" dirty="0"/>
          </a:p>
        </p:txBody>
      </p:sp>
      <p:sp>
        <p:nvSpPr>
          <p:cNvPr id="10" name="Text 8"/>
          <p:cNvSpPr txBox="1"/>
          <p:nvPr/>
        </p:nvSpPr>
        <p:spPr>
          <a:xfrm>
            <a:off x="548640" y="2560320"/>
            <a:ext cx="960120" cy="1188720"/>
          </a:xfrm>
          <a:prstGeom prst="rect">
            <a:avLst/>
          </a:prstGeom>
          <a:noFill/>
          <a:ln/>
        </p:spPr>
        <p:txBody>
          <a:bodyPr wrap="square" lIns="0" tIns="0" rIns="0" bIns="0" rtlCol="0" anchor="ctr"/>
          <a:lstStyle/>
          <a:p>
            <a:pPr marL="0" indent="0">
              <a:buNone/>
            </a:pPr>
            <a:r>
              <a:rPr lang="en-US" sz="1250" b="1" dirty="0">
                <a:solidFill>
                  <a:srgbClr val="5B6B82"/>
                </a:solidFill>
                <a:latin typeface="Calibri" pitchFamily="34" charset="0"/>
                <a:ea typeface="Calibri" pitchFamily="34" charset="-122"/>
                <a:cs typeface="Calibri" pitchFamily="34" charset="-120"/>
              </a:rPr>
              <a:t>Actual Normal</a:t>
            </a:r>
            <a:endParaRPr lang="en-US" sz="1250" dirty="0"/>
          </a:p>
        </p:txBody>
      </p:sp>
      <p:sp>
        <p:nvSpPr>
          <p:cNvPr id="11" name="Text 9"/>
          <p:cNvSpPr txBox="1"/>
          <p:nvPr/>
        </p:nvSpPr>
        <p:spPr>
          <a:xfrm>
            <a:off x="548640" y="3822192"/>
            <a:ext cx="960120" cy="1188720"/>
          </a:xfrm>
          <a:prstGeom prst="rect">
            <a:avLst/>
          </a:prstGeom>
          <a:noFill/>
          <a:ln/>
        </p:spPr>
        <p:txBody>
          <a:bodyPr wrap="square" lIns="0" tIns="0" rIns="0" bIns="0" rtlCol="0" anchor="ctr"/>
          <a:lstStyle/>
          <a:p>
            <a:pPr marL="0" indent="0">
              <a:buNone/>
            </a:pPr>
            <a:r>
              <a:rPr lang="en-US" sz="1250" b="1" dirty="0">
                <a:solidFill>
                  <a:srgbClr val="5B6B82"/>
                </a:solidFill>
                <a:latin typeface="Calibri" pitchFamily="34" charset="0"/>
                <a:ea typeface="Calibri" pitchFamily="34" charset="-122"/>
                <a:cs typeface="Calibri" pitchFamily="34" charset="-120"/>
              </a:rPr>
              <a:t>Actual Attack</a:t>
            </a:r>
            <a:endParaRPr lang="en-US" sz="1250" dirty="0"/>
          </a:p>
        </p:txBody>
      </p:sp>
      <p:sp>
        <p:nvSpPr>
          <p:cNvPr id="12" name="Shape 10"/>
          <p:cNvSpPr/>
          <p:nvPr/>
        </p:nvSpPr>
        <p:spPr>
          <a:xfrm>
            <a:off x="1600200" y="2560320"/>
            <a:ext cx="1920240" cy="1188720"/>
          </a:xfrm>
          <a:prstGeom prst="roundRect">
            <a:avLst>
              <a:gd name="adj" fmla="val 7692"/>
            </a:avLst>
          </a:prstGeom>
          <a:solidFill>
            <a:srgbClr val="DCE6F2"/>
          </a:solidFill>
          <a:ln w="12700">
            <a:solidFill>
              <a:srgbClr val="DCE6F2"/>
            </a:solidFill>
            <a:prstDash val="solid"/>
          </a:ln>
        </p:spPr>
        <p:txBody>
          <a:bodyPr/>
          <a:lstStyle/>
          <a:p>
            <a:endParaRPr lang="en-IN"/>
          </a:p>
        </p:txBody>
      </p:sp>
      <p:sp>
        <p:nvSpPr>
          <p:cNvPr id="13" name="Text 11"/>
          <p:cNvSpPr txBox="1"/>
          <p:nvPr/>
        </p:nvSpPr>
        <p:spPr>
          <a:xfrm>
            <a:off x="1600200" y="2697480"/>
            <a:ext cx="1920240" cy="594360"/>
          </a:xfrm>
          <a:prstGeom prst="rect">
            <a:avLst/>
          </a:prstGeom>
          <a:noFill/>
          <a:ln/>
        </p:spPr>
        <p:txBody>
          <a:bodyPr wrap="square" lIns="0" tIns="0" rIns="0" bIns="0" rtlCol="0" anchor="ctr"/>
          <a:lstStyle/>
          <a:p>
            <a:pPr marL="0" indent="0" algn="ctr">
              <a:buNone/>
            </a:pPr>
            <a:r>
              <a:rPr lang="en-US" sz="3200" b="1" dirty="0">
                <a:solidFill>
                  <a:srgbClr val="0B1B33"/>
                </a:solidFill>
                <a:latin typeface="Cambria" pitchFamily="34" charset="0"/>
                <a:ea typeface="Cambria" pitchFamily="34" charset="-122"/>
                <a:cs typeface="Cambria" pitchFamily="34" charset="-120"/>
              </a:rPr>
              <a:t>1,567</a:t>
            </a:r>
            <a:endParaRPr lang="en-US" sz="3200" dirty="0"/>
          </a:p>
        </p:txBody>
      </p:sp>
      <p:sp>
        <p:nvSpPr>
          <p:cNvPr id="14" name="Text 12"/>
          <p:cNvSpPr txBox="1"/>
          <p:nvPr/>
        </p:nvSpPr>
        <p:spPr>
          <a:xfrm>
            <a:off x="1600200" y="3310128"/>
            <a:ext cx="1920240" cy="320040"/>
          </a:xfrm>
          <a:prstGeom prst="rect">
            <a:avLst/>
          </a:prstGeom>
          <a:noFill/>
          <a:ln/>
        </p:spPr>
        <p:txBody>
          <a:bodyPr wrap="square" lIns="0" tIns="0" rIns="0" bIns="0" rtlCol="0" anchor="t"/>
          <a:lstStyle/>
          <a:p>
            <a:pPr marL="0" indent="0" algn="ctr">
              <a:buNone/>
            </a:pPr>
            <a:r>
              <a:rPr lang="en-US" sz="1250" dirty="0">
                <a:solidFill>
                  <a:srgbClr val="16243B"/>
                </a:solidFill>
                <a:latin typeface="Calibri" pitchFamily="34" charset="0"/>
                <a:ea typeface="Calibri" pitchFamily="34" charset="-122"/>
                <a:cs typeface="Calibri" pitchFamily="34" charset="-120"/>
              </a:rPr>
              <a:t>True negative</a:t>
            </a:r>
            <a:endParaRPr lang="en-US" sz="1250" dirty="0"/>
          </a:p>
        </p:txBody>
      </p:sp>
      <p:sp>
        <p:nvSpPr>
          <p:cNvPr id="15" name="Shape 13"/>
          <p:cNvSpPr/>
          <p:nvPr/>
        </p:nvSpPr>
        <p:spPr>
          <a:xfrm>
            <a:off x="3593592" y="2560320"/>
            <a:ext cx="1920240" cy="1188720"/>
          </a:xfrm>
          <a:prstGeom prst="roundRect">
            <a:avLst>
              <a:gd name="adj" fmla="val 7692"/>
            </a:avLst>
          </a:prstGeom>
          <a:solidFill>
            <a:srgbClr val="FBE8C8"/>
          </a:solidFill>
          <a:ln w="12700">
            <a:solidFill>
              <a:srgbClr val="FBE8C8"/>
            </a:solidFill>
            <a:prstDash val="solid"/>
          </a:ln>
        </p:spPr>
        <p:txBody>
          <a:bodyPr/>
          <a:lstStyle/>
          <a:p>
            <a:endParaRPr lang="en-IN"/>
          </a:p>
        </p:txBody>
      </p:sp>
      <p:sp>
        <p:nvSpPr>
          <p:cNvPr id="16" name="Text 14"/>
          <p:cNvSpPr txBox="1"/>
          <p:nvPr/>
        </p:nvSpPr>
        <p:spPr>
          <a:xfrm>
            <a:off x="3593592" y="2697480"/>
            <a:ext cx="1920240" cy="594360"/>
          </a:xfrm>
          <a:prstGeom prst="rect">
            <a:avLst/>
          </a:prstGeom>
          <a:noFill/>
          <a:ln/>
        </p:spPr>
        <p:txBody>
          <a:bodyPr wrap="square" lIns="0" tIns="0" rIns="0" bIns="0" rtlCol="0" anchor="ctr"/>
          <a:lstStyle/>
          <a:p>
            <a:pPr marL="0" indent="0" algn="ctr">
              <a:buNone/>
            </a:pPr>
            <a:r>
              <a:rPr lang="en-US" sz="3200" b="1" dirty="0">
                <a:solidFill>
                  <a:srgbClr val="0B1B33"/>
                </a:solidFill>
                <a:latin typeface="Cambria" pitchFamily="34" charset="0"/>
                <a:ea typeface="Cambria" pitchFamily="34" charset="-122"/>
                <a:cs typeface="Cambria" pitchFamily="34" charset="-120"/>
              </a:rPr>
              <a:t>39</a:t>
            </a:r>
            <a:endParaRPr lang="en-US" sz="3200" dirty="0"/>
          </a:p>
        </p:txBody>
      </p:sp>
      <p:sp>
        <p:nvSpPr>
          <p:cNvPr id="17" name="Text 15"/>
          <p:cNvSpPr txBox="1"/>
          <p:nvPr/>
        </p:nvSpPr>
        <p:spPr>
          <a:xfrm>
            <a:off x="3593592" y="3310128"/>
            <a:ext cx="1920240" cy="320040"/>
          </a:xfrm>
          <a:prstGeom prst="rect">
            <a:avLst/>
          </a:prstGeom>
          <a:noFill/>
          <a:ln/>
        </p:spPr>
        <p:txBody>
          <a:bodyPr wrap="square" lIns="0" tIns="0" rIns="0" bIns="0" rtlCol="0" anchor="t"/>
          <a:lstStyle/>
          <a:p>
            <a:pPr marL="0" indent="0" algn="ctr">
              <a:buNone/>
            </a:pPr>
            <a:r>
              <a:rPr lang="en-US" sz="1250" dirty="0">
                <a:solidFill>
                  <a:srgbClr val="16243B"/>
                </a:solidFill>
                <a:latin typeface="Calibri" pitchFamily="34" charset="0"/>
                <a:ea typeface="Calibri" pitchFamily="34" charset="-122"/>
                <a:cs typeface="Calibri" pitchFamily="34" charset="-120"/>
              </a:rPr>
              <a:t>False positive</a:t>
            </a:r>
            <a:endParaRPr lang="en-US" sz="1250" dirty="0"/>
          </a:p>
        </p:txBody>
      </p:sp>
      <p:sp>
        <p:nvSpPr>
          <p:cNvPr id="18" name="Shape 16"/>
          <p:cNvSpPr/>
          <p:nvPr/>
        </p:nvSpPr>
        <p:spPr>
          <a:xfrm>
            <a:off x="1600200" y="3822192"/>
            <a:ext cx="1920240" cy="1188720"/>
          </a:xfrm>
          <a:prstGeom prst="roundRect">
            <a:avLst>
              <a:gd name="adj" fmla="val 7692"/>
            </a:avLst>
          </a:prstGeom>
          <a:solidFill>
            <a:srgbClr val="F6C4BA"/>
          </a:solidFill>
          <a:ln w="12700">
            <a:solidFill>
              <a:srgbClr val="F6C4BA"/>
            </a:solidFill>
            <a:prstDash val="solid"/>
          </a:ln>
        </p:spPr>
        <p:txBody>
          <a:bodyPr/>
          <a:lstStyle/>
          <a:p>
            <a:endParaRPr lang="en-IN"/>
          </a:p>
        </p:txBody>
      </p:sp>
      <p:sp>
        <p:nvSpPr>
          <p:cNvPr id="19" name="Text 17"/>
          <p:cNvSpPr txBox="1"/>
          <p:nvPr/>
        </p:nvSpPr>
        <p:spPr>
          <a:xfrm>
            <a:off x="1600200" y="3959352"/>
            <a:ext cx="1920240" cy="594360"/>
          </a:xfrm>
          <a:prstGeom prst="rect">
            <a:avLst/>
          </a:prstGeom>
          <a:noFill/>
          <a:ln/>
        </p:spPr>
        <p:txBody>
          <a:bodyPr wrap="square" lIns="0" tIns="0" rIns="0" bIns="0" rtlCol="0" anchor="ctr"/>
          <a:lstStyle/>
          <a:p>
            <a:pPr marL="0" indent="0" algn="ctr">
              <a:buNone/>
            </a:pPr>
            <a:r>
              <a:rPr lang="en-US" sz="3200" b="1" dirty="0">
                <a:solidFill>
                  <a:srgbClr val="0B1B33"/>
                </a:solidFill>
                <a:latin typeface="Cambria" pitchFamily="34" charset="0"/>
                <a:ea typeface="Cambria" pitchFamily="34" charset="-122"/>
                <a:cs typeface="Cambria" pitchFamily="34" charset="-120"/>
              </a:rPr>
              <a:t>205</a:t>
            </a:r>
            <a:endParaRPr lang="en-US" sz="3200" dirty="0"/>
          </a:p>
        </p:txBody>
      </p:sp>
      <p:sp>
        <p:nvSpPr>
          <p:cNvPr id="20" name="Text 18"/>
          <p:cNvSpPr txBox="1"/>
          <p:nvPr/>
        </p:nvSpPr>
        <p:spPr>
          <a:xfrm>
            <a:off x="1600200" y="4572000"/>
            <a:ext cx="1920240" cy="320040"/>
          </a:xfrm>
          <a:prstGeom prst="rect">
            <a:avLst/>
          </a:prstGeom>
          <a:noFill/>
          <a:ln/>
        </p:spPr>
        <p:txBody>
          <a:bodyPr wrap="square" lIns="0" tIns="0" rIns="0" bIns="0" rtlCol="0" anchor="t"/>
          <a:lstStyle/>
          <a:p>
            <a:pPr marL="0" indent="0" algn="ctr">
              <a:buNone/>
            </a:pPr>
            <a:r>
              <a:rPr lang="en-US" sz="1250" dirty="0">
                <a:solidFill>
                  <a:srgbClr val="16243B"/>
                </a:solidFill>
                <a:latin typeface="Calibri" pitchFamily="34" charset="0"/>
                <a:ea typeface="Calibri" pitchFamily="34" charset="-122"/>
                <a:cs typeface="Calibri" pitchFamily="34" charset="-120"/>
              </a:rPr>
              <a:t>False negative</a:t>
            </a:r>
            <a:endParaRPr lang="en-US" sz="1250" dirty="0"/>
          </a:p>
        </p:txBody>
      </p:sp>
      <p:sp>
        <p:nvSpPr>
          <p:cNvPr id="21" name="Shape 19"/>
          <p:cNvSpPr/>
          <p:nvPr/>
        </p:nvSpPr>
        <p:spPr>
          <a:xfrm>
            <a:off x="3593592" y="3822192"/>
            <a:ext cx="1920240" cy="1188720"/>
          </a:xfrm>
          <a:prstGeom prst="roundRect">
            <a:avLst>
              <a:gd name="adj" fmla="val 7692"/>
            </a:avLst>
          </a:prstGeom>
          <a:solidFill>
            <a:srgbClr val="DCE6F2"/>
          </a:solidFill>
          <a:ln w="12700">
            <a:solidFill>
              <a:srgbClr val="DCE6F2"/>
            </a:solidFill>
            <a:prstDash val="solid"/>
          </a:ln>
        </p:spPr>
        <p:txBody>
          <a:bodyPr/>
          <a:lstStyle/>
          <a:p>
            <a:endParaRPr lang="en-IN"/>
          </a:p>
        </p:txBody>
      </p:sp>
      <p:sp>
        <p:nvSpPr>
          <p:cNvPr id="22" name="Text 20"/>
          <p:cNvSpPr txBox="1"/>
          <p:nvPr/>
        </p:nvSpPr>
        <p:spPr>
          <a:xfrm>
            <a:off x="3593592" y="3959352"/>
            <a:ext cx="1920240" cy="594360"/>
          </a:xfrm>
          <a:prstGeom prst="rect">
            <a:avLst/>
          </a:prstGeom>
          <a:noFill/>
          <a:ln/>
        </p:spPr>
        <p:txBody>
          <a:bodyPr wrap="square" lIns="0" tIns="0" rIns="0" bIns="0" rtlCol="0" anchor="ctr"/>
          <a:lstStyle/>
          <a:p>
            <a:pPr marL="0" indent="0" algn="ctr">
              <a:buNone/>
            </a:pPr>
            <a:r>
              <a:rPr lang="en-US" sz="3200" b="1" dirty="0">
                <a:solidFill>
                  <a:srgbClr val="0B1B33"/>
                </a:solidFill>
                <a:latin typeface="Cambria" pitchFamily="34" charset="0"/>
                <a:ea typeface="Cambria" pitchFamily="34" charset="-122"/>
                <a:cs typeface="Cambria" pitchFamily="34" charset="-120"/>
              </a:rPr>
              <a:t>189</a:t>
            </a:r>
            <a:endParaRPr lang="en-US" sz="3200" dirty="0"/>
          </a:p>
        </p:txBody>
      </p:sp>
      <p:sp>
        <p:nvSpPr>
          <p:cNvPr id="23" name="Text 21"/>
          <p:cNvSpPr txBox="1"/>
          <p:nvPr/>
        </p:nvSpPr>
        <p:spPr>
          <a:xfrm>
            <a:off x="3593592" y="4572000"/>
            <a:ext cx="1920240" cy="320040"/>
          </a:xfrm>
          <a:prstGeom prst="rect">
            <a:avLst/>
          </a:prstGeom>
          <a:noFill/>
          <a:ln/>
        </p:spPr>
        <p:txBody>
          <a:bodyPr wrap="square" lIns="0" tIns="0" rIns="0" bIns="0" rtlCol="0" anchor="t"/>
          <a:lstStyle/>
          <a:p>
            <a:pPr marL="0" indent="0" algn="ctr">
              <a:buNone/>
            </a:pPr>
            <a:r>
              <a:rPr lang="en-US" sz="1250" dirty="0">
                <a:solidFill>
                  <a:srgbClr val="16243B"/>
                </a:solidFill>
                <a:latin typeface="Calibri" pitchFamily="34" charset="0"/>
                <a:ea typeface="Calibri" pitchFamily="34" charset="-122"/>
                <a:cs typeface="Calibri" pitchFamily="34" charset="-120"/>
              </a:rPr>
              <a:t>True positive</a:t>
            </a:r>
            <a:endParaRPr lang="en-US" sz="1250" dirty="0"/>
          </a:p>
        </p:txBody>
      </p:sp>
      <p:sp>
        <p:nvSpPr>
          <p:cNvPr id="24" name="Shape 22"/>
          <p:cNvSpPr/>
          <p:nvPr/>
        </p:nvSpPr>
        <p:spPr>
          <a:xfrm>
            <a:off x="6705295" y="1691640"/>
            <a:ext cx="1280160" cy="411480"/>
          </a:xfrm>
          <a:prstGeom prst="roundRect">
            <a:avLst>
              <a:gd name="adj" fmla="val 22222"/>
            </a:avLst>
          </a:prstGeom>
          <a:solidFill>
            <a:srgbClr val="D9482B"/>
          </a:solidFill>
          <a:ln w="12700">
            <a:solidFill>
              <a:srgbClr val="D9482B"/>
            </a:solidFill>
            <a:prstDash val="solid"/>
          </a:ln>
        </p:spPr>
        <p:txBody>
          <a:bodyPr/>
          <a:lstStyle/>
          <a:p>
            <a:endParaRPr lang="en-IN"/>
          </a:p>
        </p:txBody>
      </p:sp>
      <p:sp>
        <p:nvSpPr>
          <p:cNvPr id="25" name="Text 23"/>
          <p:cNvSpPr txBox="1"/>
          <p:nvPr/>
        </p:nvSpPr>
        <p:spPr>
          <a:xfrm>
            <a:off x="6705295" y="1691640"/>
            <a:ext cx="1280160" cy="41148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LSTM</a:t>
            </a:r>
            <a:endParaRPr lang="en-US" sz="1600" dirty="0"/>
          </a:p>
        </p:txBody>
      </p:sp>
      <p:sp>
        <p:nvSpPr>
          <p:cNvPr id="26" name="Text 24"/>
          <p:cNvSpPr txBox="1"/>
          <p:nvPr/>
        </p:nvSpPr>
        <p:spPr>
          <a:xfrm>
            <a:off x="7756855" y="2212848"/>
            <a:ext cx="1920240" cy="274320"/>
          </a:xfrm>
          <a:prstGeom prst="rect">
            <a:avLst/>
          </a:prstGeom>
          <a:noFill/>
          <a:ln/>
        </p:spPr>
        <p:txBody>
          <a:bodyPr wrap="square" lIns="0" tIns="0" rIns="0" bIns="0" rtlCol="0" anchor="t"/>
          <a:lstStyle/>
          <a:p>
            <a:pPr marL="0" indent="0" algn="ctr">
              <a:buNone/>
            </a:pPr>
            <a:r>
              <a:rPr lang="en-US" sz="1250" b="1" dirty="0">
                <a:solidFill>
                  <a:srgbClr val="5B6B82"/>
                </a:solidFill>
                <a:latin typeface="Calibri" pitchFamily="34" charset="0"/>
                <a:ea typeface="Calibri" pitchFamily="34" charset="-122"/>
                <a:cs typeface="Calibri" pitchFamily="34" charset="-120"/>
              </a:rPr>
              <a:t>Predicted Normal</a:t>
            </a:r>
            <a:endParaRPr lang="en-US" sz="1250" dirty="0"/>
          </a:p>
        </p:txBody>
      </p:sp>
      <p:sp>
        <p:nvSpPr>
          <p:cNvPr id="27" name="Text 25"/>
          <p:cNvSpPr txBox="1"/>
          <p:nvPr/>
        </p:nvSpPr>
        <p:spPr>
          <a:xfrm>
            <a:off x="9750247" y="2212848"/>
            <a:ext cx="1920240" cy="274320"/>
          </a:xfrm>
          <a:prstGeom prst="rect">
            <a:avLst/>
          </a:prstGeom>
          <a:noFill/>
          <a:ln/>
        </p:spPr>
        <p:txBody>
          <a:bodyPr wrap="square" lIns="0" tIns="0" rIns="0" bIns="0" rtlCol="0" anchor="t"/>
          <a:lstStyle/>
          <a:p>
            <a:pPr marL="0" indent="0" algn="ctr">
              <a:buNone/>
            </a:pPr>
            <a:r>
              <a:rPr lang="en-US" sz="1250" b="1" dirty="0">
                <a:solidFill>
                  <a:srgbClr val="5B6B82"/>
                </a:solidFill>
                <a:latin typeface="Calibri" pitchFamily="34" charset="0"/>
                <a:ea typeface="Calibri" pitchFamily="34" charset="-122"/>
                <a:cs typeface="Calibri" pitchFamily="34" charset="-120"/>
              </a:rPr>
              <a:t>Predicted Attack</a:t>
            </a:r>
            <a:endParaRPr lang="en-US" sz="1250" dirty="0"/>
          </a:p>
        </p:txBody>
      </p:sp>
      <p:sp>
        <p:nvSpPr>
          <p:cNvPr id="28" name="Text 26"/>
          <p:cNvSpPr txBox="1"/>
          <p:nvPr/>
        </p:nvSpPr>
        <p:spPr>
          <a:xfrm>
            <a:off x="6705295" y="2560320"/>
            <a:ext cx="960120" cy="1188720"/>
          </a:xfrm>
          <a:prstGeom prst="rect">
            <a:avLst/>
          </a:prstGeom>
          <a:noFill/>
          <a:ln/>
        </p:spPr>
        <p:txBody>
          <a:bodyPr wrap="square" lIns="0" tIns="0" rIns="0" bIns="0" rtlCol="0" anchor="ctr"/>
          <a:lstStyle/>
          <a:p>
            <a:pPr marL="0" indent="0">
              <a:buNone/>
            </a:pPr>
            <a:r>
              <a:rPr lang="en-US" sz="1250" b="1" dirty="0">
                <a:solidFill>
                  <a:srgbClr val="5B6B82"/>
                </a:solidFill>
                <a:latin typeface="Calibri" pitchFamily="34" charset="0"/>
                <a:ea typeface="Calibri" pitchFamily="34" charset="-122"/>
                <a:cs typeface="Calibri" pitchFamily="34" charset="-120"/>
              </a:rPr>
              <a:t>Actual Normal</a:t>
            </a:r>
            <a:endParaRPr lang="en-US" sz="1250" dirty="0"/>
          </a:p>
        </p:txBody>
      </p:sp>
      <p:sp>
        <p:nvSpPr>
          <p:cNvPr id="29" name="Text 27"/>
          <p:cNvSpPr txBox="1"/>
          <p:nvPr/>
        </p:nvSpPr>
        <p:spPr>
          <a:xfrm>
            <a:off x="6705295" y="3822192"/>
            <a:ext cx="960120" cy="1188720"/>
          </a:xfrm>
          <a:prstGeom prst="rect">
            <a:avLst/>
          </a:prstGeom>
          <a:noFill/>
          <a:ln/>
        </p:spPr>
        <p:txBody>
          <a:bodyPr wrap="square" lIns="0" tIns="0" rIns="0" bIns="0" rtlCol="0" anchor="ctr"/>
          <a:lstStyle/>
          <a:p>
            <a:pPr marL="0" indent="0">
              <a:buNone/>
            </a:pPr>
            <a:r>
              <a:rPr lang="en-US" sz="1250" b="1" dirty="0">
                <a:solidFill>
                  <a:srgbClr val="5B6B82"/>
                </a:solidFill>
                <a:latin typeface="Calibri" pitchFamily="34" charset="0"/>
                <a:ea typeface="Calibri" pitchFamily="34" charset="-122"/>
                <a:cs typeface="Calibri" pitchFamily="34" charset="-120"/>
              </a:rPr>
              <a:t>Actual Attack</a:t>
            </a:r>
            <a:endParaRPr lang="en-US" sz="1250" dirty="0"/>
          </a:p>
        </p:txBody>
      </p:sp>
      <p:sp>
        <p:nvSpPr>
          <p:cNvPr id="30" name="Shape 28"/>
          <p:cNvSpPr/>
          <p:nvPr/>
        </p:nvSpPr>
        <p:spPr>
          <a:xfrm>
            <a:off x="7756855" y="2560320"/>
            <a:ext cx="1920240" cy="1188720"/>
          </a:xfrm>
          <a:prstGeom prst="roundRect">
            <a:avLst>
              <a:gd name="adj" fmla="val 7692"/>
            </a:avLst>
          </a:prstGeom>
          <a:solidFill>
            <a:srgbClr val="DCE6F2"/>
          </a:solidFill>
          <a:ln w="12700">
            <a:solidFill>
              <a:srgbClr val="DCE6F2"/>
            </a:solidFill>
            <a:prstDash val="solid"/>
          </a:ln>
        </p:spPr>
        <p:txBody>
          <a:bodyPr/>
          <a:lstStyle/>
          <a:p>
            <a:endParaRPr lang="en-IN"/>
          </a:p>
        </p:txBody>
      </p:sp>
      <p:sp>
        <p:nvSpPr>
          <p:cNvPr id="31" name="Text 29"/>
          <p:cNvSpPr txBox="1"/>
          <p:nvPr/>
        </p:nvSpPr>
        <p:spPr>
          <a:xfrm>
            <a:off x="7756855" y="2697480"/>
            <a:ext cx="1920240" cy="594360"/>
          </a:xfrm>
          <a:prstGeom prst="rect">
            <a:avLst/>
          </a:prstGeom>
          <a:noFill/>
          <a:ln/>
        </p:spPr>
        <p:txBody>
          <a:bodyPr wrap="square" lIns="0" tIns="0" rIns="0" bIns="0" rtlCol="0" anchor="ctr"/>
          <a:lstStyle/>
          <a:p>
            <a:pPr marL="0" indent="0" algn="ctr">
              <a:buNone/>
            </a:pPr>
            <a:r>
              <a:rPr lang="en-US" sz="3200" b="1" dirty="0">
                <a:solidFill>
                  <a:srgbClr val="0B1B33"/>
                </a:solidFill>
                <a:latin typeface="Cambria" pitchFamily="34" charset="0"/>
                <a:ea typeface="Cambria" pitchFamily="34" charset="-122"/>
                <a:cs typeface="Cambria" pitchFamily="34" charset="-120"/>
              </a:rPr>
              <a:t>1,592</a:t>
            </a:r>
            <a:endParaRPr lang="en-US" sz="3200" dirty="0"/>
          </a:p>
        </p:txBody>
      </p:sp>
      <p:sp>
        <p:nvSpPr>
          <p:cNvPr id="32" name="Text 30"/>
          <p:cNvSpPr txBox="1"/>
          <p:nvPr/>
        </p:nvSpPr>
        <p:spPr>
          <a:xfrm>
            <a:off x="7756855" y="3310128"/>
            <a:ext cx="1920240" cy="320040"/>
          </a:xfrm>
          <a:prstGeom prst="rect">
            <a:avLst/>
          </a:prstGeom>
          <a:noFill/>
          <a:ln/>
        </p:spPr>
        <p:txBody>
          <a:bodyPr wrap="square" lIns="0" tIns="0" rIns="0" bIns="0" rtlCol="0" anchor="t"/>
          <a:lstStyle/>
          <a:p>
            <a:pPr marL="0" indent="0" algn="ctr">
              <a:buNone/>
            </a:pPr>
            <a:r>
              <a:rPr lang="en-US" sz="1250" dirty="0">
                <a:solidFill>
                  <a:srgbClr val="16243B"/>
                </a:solidFill>
                <a:latin typeface="Calibri" pitchFamily="34" charset="0"/>
                <a:ea typeface="Calibri" pitchFamily="34" charset="-122"/>
                <a:cs typeface="Calibri" pitchFamily="34" charset="-120"/>
              </a:rPr>
              <a:t>True negative</a:t>
            </a:r>
            <a:endParaRPr lang="en-US" sz="1250" dirty="0"/>
          </a:p>
        </p:txBody>
      </p:sp>
      <p:sp>
        <p:nvSpPr>
          <p:cNvPr id="33" name="Shape 31"/>
          <p:cNvSpPr/>
          <p:nvPr/>
        </p:nvSpPr>
        <p:spPr>
          <a:xfrm>
            <a:off x="9750247" y="2560320"/>
            <a:ext cx="1920240" cy="1188720"/>
          </a:xfrm>
          <a:prstGeom prst="roundRect">
            <a:avLst>
              <a:gd name="adj" fmla="val 7692"/>
            </a:avLst>
          </a:prstGeom>
          <a:solidFill>
            <a:srgbClr val="FBE8C8"/>
          </a:solidFill>
          <a:ln w="12700">
            <a:solidFill>
              <a:srgbClr val="FBE8C8"/>
            </a:solidFill>
            <a:prstDash val="solid"/>
          </a:ln>
        </p:spPr>
        <p:txBody>
          <a:bodyPr/>
          <a:lstStyle/>
          <a:p>
            <a:endParaRPr lang="en-IN"/>
          </a:p>
        </p:txBody>
      </p:sp>
      <p:sp>
        <p:nvSpPr>
          <p:cNvPr id="34" name="Text 32"/>
          <p:cNvSpPr txBox="1"/>
          <p:nvPr/>
        </p:nvSpPr>
        <p:spPr>
          <a:xfrm>
            <a:off x="9750247" y="2697480"/>
            <a:ext cx="1920240" cy="594360"/>
          </a:xfrm>
          <a:prstGeom prst="rect">
            <a:avLst/>
          </a:prstGeom>
          <a:noFill/>
          <a:ln/>
        </p:spPr>
        <p:txBody>
          <a:bodyPr wrap="square" lIns="0" tIns="0" rIns="0" bIns="0" rtlCol="0" anchor="ctr"/>
          <a:lstStyle/>
          <a:p>
            <a:pPr marL="0" indent="0" algn="ctr">
              <a:buNone/>
            </a:pPr>
            <a:r>
              <a:rPr lang="en-US" sz="3200" b="1" dirty="0">
                <a:solidFill>
                  <a:srgbClr val="0B1B33"/>
                </a:solidFill>
                <a:latin typeface="Cambria" pitchFamily="34" charset="0"/>
                <a:ea typeface="Cambria" pitchFamily="34" charset="-122"/>
                <a:cs typeface="Cambria" pitchFamily="34" charset="-120"/>
              </a:rPr>
              <a:t>14</a:t>
            </a:r>
            <a:endParaRPr lang="en-US" sz="3200" dirty="0"/>
          </a:p>
        </p:txBody>
      </p:sp>
      <p:sp>
        <p:nvSpPr>
          <p:cNvPr id="35" name="Text 33"/>
          <p:cNvSpPr txBox="1"/>
          <p:nvPr/>
        </p:nvSpPr>
        <p:spPr>
          <a:xfrm>
            <a:off x="9750247" y="3310128"/>
            <a:ext cx="1920240" cy="320040"/>
          </a:xfrm>
          <a:prstGeom prst="rect">
            <a:avLst/>
          </a:prstGeom>
          <a:noFill/>
          <a:ln/>
        </p:spPr>
        <p:txBody>
          <a:bodyPr wrap="square" lIns="0" tIns="0" rIns="0" bIns="0" rtlCol="0" anchor="t"/>
          <a:lstStyle/>
          <a:p>
            <a:pPr marL="0" indent="0" algn="ctr">
              <a:buNone/>
            </a:pPr>
            <a:r>
              <a:rPr lang="en-US" sz="1250" dirty="0">
                <a:solidFill>
                  <a:srgbClr val="16243B"/>
                </a:solidFill>
                <a:latin typeface="Calibri" pitchFamily="34" charset="0"/>
                <a:ea typeface="Calibri" pitchFamily="34" charset="-122"/>
                <a:cs typeface="Calibri" pitchFamily="34" charset="-120"/>
              </a:rPr>
              <a:t>False positive</a:t>
            </a:r>
            <a:endParaRPr lang="en-US" sz="1250" dirty="0"/>
          </a:p>
        </p:txBody>
      </p:sp>
      <p:sp>
        <p:nvSpPr>
          <p:cNvPr id="36" name="Shape 34"/>
          <p:cNvSpPr/>
          <p:nvPr/>
        </p:nvSpPr>
        <p:spPr>
          <a:xfrm>
            <a:off x="7756855" y="3822192"/>
            <a:ext cx="1920240" cy="1188720"/>
          </a:xfrm>
          <a:prstGeom prst="roundRect">
            <a:avLst>
              <a:gd name="adj" fmla="val 7692"/>
            </a:avLst>
          </a:prstGeom>
          <a:solidFill>
            <a:srgbClr val="F6C4BA"/>
          </a:solidFill>
          <a:ln w="12700">
            <a:solidFill>
              <a:srgbClr val="F6C4BA"/>
            </a:solidFill>
            <a:prstDash val="solid"/>
          </a:ln>
        </p:spPr>
        <p:txBody>
          <a:bodyPr/>
          <a:lstStyle/>
          <a:p>
            <a:endParaRPr lang="en-IN"/>
          </a:p>
        </p:txBody>
      </p:sp>
      <p:sp>
        <p:nvSpPr>
          <p:cNvPr id="37" name="Text 35"/>
          <p:cNvSpPr txBox="1"/>
          <p:nvPr/>
        </p:nvSpPr>
        <p:spPr>
          <a:xfrm>
            <a:off x="7756855" y="3959352"/>
            <a:ext cx="1920240" cy="594360"/>
          </a:xfrm>
          <a:prstGeom prst="rect">
            <a:avLst/>
          </a:prstGeom>
          <a:noFill/>
          <a:ln/>
        </p:spPr>
        <p:txBody>
          <a:bodyPr wrap="square" lIns="0" tIns="0" rIns="0" bIns="0" rtlCol="0" anchor="ctr"/>
          <a:lstStyle/>
          <a:p>
            <a:pPr marL="0" indent="0" algn="ctr">
              <a:buNone/>
            </a:pPr>
            <a:r>
              <a:rPr lang="en-US" sz="3200" b="1" dirty="0">
                <a:solidFill>
                  <a:srgbClr val="0B1B33"/>
                </a:solidFill>
                <a:latin typeface="Cambria" pitchFamily="34" charset="0"/>
                <a:ea typeface="Cambria" pitchFamily="34" charset="-122"/>
                <a:cs typeface="Cambria" pitchFamily="34" charset="-120"/>
              </a:rPr>
              <a:t>337</a:t>
            </a:r>
            <a:endParaRPr lang="en-US" sz="3200" dirty="0"/>
          </a:p>
        </p:txBody>
      </p:sp>
      <p:sp>
        <p:nvSpPr>
          <p:cNvPr id="38" name="Text 36"/>
          <p:cNvSpPr txBox="1"/>
          <p:nvPr/>
        </p:nvSpPr>
        <p:spPr>
          <a:xfrm>
            <a:off x="7756855" y="4572000"/>
            <a:ext cx="1920240" cy="320040"/>
          </a:xfrm>
          <a:prstGeom prst="rect">
            <a:avLst/>
          </a:prstGeom>
          <a:noFill/>
          <a:ln/>
        </p:spPr>
        <p:txBody>
          <a:bodyPr wrap="square" lIns="0" tIns="0" rIns="0" bIns="0" rtlCol="0" anchor="t"/>
          <a:lstStyle/>
          <a:p>
            <a:pPr marL="0" indent="0" algn="ctr">
              <a:buNone/>
            </a:pPr>
            <a:r>
              <a:rPr lang="en-US" sz="1250" dirty="0">
                <a:solidFill>
                  <a:srgbClr val="16243B"/>
                </a:solidFill>
                <a:latin typeface="Calibri" pitchFamily="34" charset="0"/>
                <a:ea typeface="Calibri" pitchFamily="34" charset="-122"/>
                <a:cs typeface="Calibri" pitchFamily="34" charset="-120"/>
              </a:rPr>
              <a:t>False negative</a:t>
            </a:r>
            <a:endParaRPr lang="en-US" sz="1250" dirty="0"/>
          </a:p>
        </p:txBody>
      </p:sp>
      <p:sp>
        <p:nvSpPr>
          <p:cNvPr id="39" name="Shape 37"/>
          <p:cNvSpPr/>
          <p:nvPr/>
        </p:nvSpPr>
        <p:spPr>
          <a:xfrm>
            <a:off x="9750247" y="3822192"/>
            <a:ext cx="1920240" cy="1188720"/>
          </a:xfrm>
          <a:prstGeom prst="roundRect">
            <a:avLst>
              <a:gd name="adj" fmla="val 7692"/>
            </a:avLst>
          </a:prstGeom>
          <a:solidFill>
            <a:srgbClr val="DCE6F2"/>
          </a:solidFill>
          <a:ln w="12700">
            <a:solidFill>
              <a:srgbClr val="DCE6F2"/>
            </a:solidFill>
            <a:prstDash val="solid"/>
          </a:ln>
        </p:spPr>
        <p:txBody>
          <a:bodyPr/>
          <a:lstStyle/>
          <a:p>
            <a:endParaRPr lang="en-IN"/>
          </a:p>
        </p:txBody>
      </p:sp>
      <p:sp>
        <p:nvSpPr>
          <p:cNvPr id="40" name="Text 38"/>
          <p:cNvSpPr txBox="1"/>
          <p:nvPr/>
        </p:nvSpPr>
        <p:spPr>
          <a:xfrm>
            <a:off x="9750247" y="3959352"/>
            <a:ext cx="1920240" cy="594360"/>
          </a:xfrm>
          <a:prstGeom prst="rect">
            <a:avLst/>
          </a:prstGeom>
          <a:noFill/>
          <a:ln/>
        </p:spPr>
        <p:txBody>
          <a:bodyPr wrap="square" lIns="0" tIns="0" rIns="0" bIns="0" rtlCol="0" anchor="ctr"/>
          <a:lstStyle/>
          <a:p>
            <a:pPr marL="0" indent="0" algn="ctr">
              <a:buNone/>
            </a:pPr>
            <a:r>
              <a:rPr lang="en-US" sz="3200" b="1" dirty="0">
                <a:solidFill>
                  <a:srgbClr val="0B1B33"/>
                </a:solidFill>
                <a:latin typeface="Cambria" pitchFamily="34" charset="0"/>
                <a:ea typeface="Cambria" pitchFamily="34" charset="-122"/>
                <a:cs typeface="Cambria" pitchFamily="34" charset="-120"/>
              </a:rPr>
              <a:t>57</a:t>
            </a:r>
            <a:endParaRPr lang="en-US" sz="3200" dirty="0"/>
          </a:p>
        </p:txBody>
      </p:sp>
      <p:sp>
        <p:nvSpPr>
          <p:cNvPr id="41" name="Text 39"/>
          <p:cNvSpPr txBox="1"/>
          <p:nvPr/>
        </p:nvSpPr>
        <p:spPr>
          <a:xfrm>
            <a:off x="9750247" y="4572000"/>
            <a:ext cx="1920240" cy="320040"/>
          </a:xfrm>
          <a:prstGeom prst="rect">
            <a:avLst/>
          </a:prstGeom>
          <a:noFill/>
          <a:ln/>
        </p:spPr>
        <p:txBody>
          <a:bodyPr wrap="square" lIns="0" tIns="0" rIns="0" bIns="0" rtlCol="0" anchor="t"/>
          <a:lstStyle/>
          <a:p>
            <a:pPr marL="0" indent="0" algn="ctr">
              <a:buNone/>
            </a:pPr>
            <a:r>
              <a:rPr lang="en-US" sz="1250" dirty="0">
                <a:solidFill>
                  <a:srgbClr val="16243B"/>
                </a:solidFill>
                <a:latin typeface="Calibri" pitchFamily="34" charset="0"/>
                <a:ea typeface="Calibri" pitchFamily="34" charset="-122"/>
                <a:cs typeface="Calibri" pitchFamily="34" charset="-120"/>
              </a:rPr>
              <a:t>True positive</a:t>
            </a:r>
            <a:endParaRPr lang="en-US" sz="1250" dirty="0"/>
          </a:p>
        </p:txBody>
      </p:sp>
      <p:sp>
        <p:nvSpPr>
          <p:cNvPr id="42" name="Shape 40"/>
          <p:cNvSpPr/>
          <p:nvPr/>
        </p:nvSpPr>
        <p:spPr>
          <a:xfrm>
            <a:off x="548640" y="5349240"/>
            <a:ext cx="11094415" cy="822960"/>
          </a:xfrm>
          <a:prstGeom prst="roundRect">
            <a:avLst>
              <a:gd name="adj" fmla="val 11111"/>
            </a:avLst>
          </a:prstGeom>
          <a:solidFill>
            <a:srgbClr val="0B1B33"/>
          </a:solidFill>
          <a:ln w="12700">
            <a:solidFill>
              <a:srgbClr val="0B1B33"/>
            </a:solidFill>
            <a:prstDash val="solid"/>
          </a:ln>
        </p:spPr>
        <p:txBody>
          <a:bodyPr/>
          <a:lstStyle/>
          <a:p>
            <a:endParaRPr lang="en-IN"/>
          </a:p>
        </p:txBody>
      </p:sp>
      <p:sp>
        <p:nvSpPr>
          <p:cNvPr id="43" name="Text 41"/>
          <p:cNvSpPr txBox="1"/>
          <p:nvPr/>
        </p:nvSpPr>
        <p:spPr>
          <a:xfrm>
            <a:off x="914400" y="5349240"/>
            <a:ext cx="10362895" cy="822960"/>
          </a:xfrm>
          <a:prstGeom prst="rect">
            <a:avLst/>
          </a:prstGeom>
          <a:noFill/>
          <a:ln/>
        </p:spPr>
        <p:txBody>
          <a:bodyPr wrap="square" lIns="0" tIns="0" rIns="0" bIns="0" rtlCol="0" anchor="ctr"/>
          <a:lstStyle/>
          <a:p>
            <a:pPr marL="0" indent="0">
              <a:buNone/>
            </a:pPr>
            <a:r>
              <a:rPr lang="en-US" sz="1550" dirty="0">
                <a:solidFill>
                  <a:srgbClr val="FFFFFF"/>
                </a:solidFill>
                <a:latin typeface="Calibri" pitchFamily="34" charset="0"/>
                <a:ea typeface="Calibri" pitchFamily="34" charset="-122"/>
                <a:cs typeface="Calibri" pitchFamily="34" charset="-120"/>
              </a:rPr>
              <a:t>The ANN caught 189 of 394 attacks; the LSTM caught only 57. The LSTM raised fewer false alarms (14 vs 39), but at the cost of 132 more missed attacks.</a:t>
            </a:r>
            <a:endParaRPr lang="en-US" sz="15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438912"/>
            <a:ext cx="8229600" cy="274320"/>
          </a:xfrm>
          <a:prstGeom prst="rect">
            <a:avLst/>
          </a:prstGeom>
          <a:noFill/>
          <a:ln/>
        </p:spPr>
        <p:txBody>
          <a:bodyPr wrap="square" lIns="0" tIns="0" rIns="0" bIns="0" rtlCol="0" anchor="t"/>
          <a:lstStyle/>
          <a:p>
            <a:pPr marL="0" indent="0">
              <a:buNone/>
            </a:pPr>
            <a:r>
              <a:rPr lang="en-US" sz="1200" b="1" kern="0" spc="300" dirty="0">
                <a:solidFill>
                  <a:srgbClr val="0E8F9C"/>
                </a:solidFill>
                <a:latin typeface="Calibri" pitchFamily="34" charset="0"/>
                <a:ea typeface="Calibri" pitchFamily="34" charset="-122"/>
                <a:cs typeface="Calibri" pitchFamily="34" charset="-120"/>
              </a:rPr>
              <a:t>DISCUSSION</a:t>
            </a:r>
            <a:endParaRPr lang="en-US" sz="1200" dirty="0"/>
          </a:p>
        </p:txBody>
      </p:sp>
      <p:sp>
        <p:nvSpPr>
          <p:cNvPr id="3" name="Text 1"/>
          <p:cNvSpPr txBox="1"/>
          <p:nvPr/>
        </p:nvSpPr>
        <p:spPr>
          <a:xfrm>
            <a:off x="548640" y="731520"/>
            <a:ext cx="11094415" cy="731520"/>
          </a:xfrm>
          <a:prstGeom prst="rect">
            <a:avLst/>
          </a:prstGeom>
          <a:noFill/>
          <a:ln/>
        </p:spPr>
        <p:txBody>
          <a:bodyPr wrap="square" lIns="0" tIns="0" rIns="0" bIns="0" rtlCol="0" anchor="ctr"/>
          <a:lstStyle/>
          <a:p>
            <a:pPr marL="0" indent="0">
              <a:buNone/>
            </a:pPr>
            <a:r>
              <a:rPr lang="en-US" sz="3400" b="1" dirty="0">
                <a:solidFill>
                  <a:srgbClr val="0B1B33"/>
                </a:solidFill>
                <a:latin typeface="Cambria" pitchFamily="34" charset="0"/>
                <a:ea typeface="Cambria" pitchFamily="34" charset="-122"/>
                <a:cs typeface="Cambria" pitchFamily="34" charset="-120"/>
              </a:rPr>
              <a:t>Accuracy hides what matters: recall</a:t>
            </a:r>
            <a:endParaRPr lang="en-US" sz="3400" dirty="0"/>
          </a:p>
        </p:txBody>
      </p:sp>
      <p:sp>
        <p:nvSpPr>
          <p:cNvPr id="4" name="Text 2"/>
          <p:cNvSpPr txBox="1"/>
          <p:nvPr/>
        </p:nvSpPr>
        <p:spPr>
          <a:xfrm>
            <a:off x="548640" y="6446520"/>
            <a:ext cx="7315200" cy="228600"/>
          </a:xfrm>
          <a:prstGeom prst="rect">
            <a:avLst/>
          </a:prstGeom>
          <a:noFill/>
          <a:ln/>
        </p:spPr>
        <p:txBody>
          <a:bodyPr wrap="square" lIns="0" tIns="0" rIns="0" bIns="0" rtlCol="0" anchor="t"/>
          <a:lstStyle/>
          <a:p>
            <a:pPr marL="0" indent="0">
              <a:buNone/>
            </a:pPr>
            <a:r>
              <a:rPr lang="en-US" sz="1000" dirty="0">
                <a:solidFill>
                  <a:srgbClr val="8593A8"/>
                </a:solidFill>
                <a:latin typeface="Calibri" pitchFamily="34" charset="0"/>
                <a:ea typeface="Calibri" pitchFamily="34" charset="-122"/>
                <a:cs typeface="Calibri" pitchFamily="34" charset="-120"/>
              </a:rPr>
              <a:t>Network Intrusion Detection Using Deep Learning  |  Likhitha Pyneni</a:t>
            </a:r>
            <a:endParaRPr lang="en-US" sz="1000" dirty="0"/>
          </a:p>
        </p:txBody>
      </p:sp>
      <p:sp>
        <p:nvSpPr>
          <p:cNvPr id="5" name="Text 3"/>
          <p:cNvSpPr txBox="1"/>
          <p:nvPr/>
        </p:nvSpPr>
        <p:spPr>
          <a:xfrm>
            <a:off x="10728655" y="6446520"/>
            <a:ext cx="914400" cy="228600"/>
          </a:xfrm>
          <a:prstGeom prst="rect">
            <a:avLst/>
          </a:prstGeom>
          <a:noFill/>
          <a:ln/>
        </p:spPr>
        <p:txBody>
          <a:bodyPr wrap="square" lIns="0" tIns="0" rIns="0" bIns="0" rtlCol="0" anchor="t"/>
          <a:lstStyle/>
          <a:p>
            <a:pPr marL="0" indent="0" algn="r">
              <a:buNone/>
            </a:pPr>
            <a:r>
              <a:rPr lang="en-US" sz="1000" dirty="0">
                <a:solidFill>
                  <a:srgbClr val="8593A8"/>
                </a:solidFill>
                <a:latin typeface="Calibri" pitchFamily="34" charset="0"/>
                <a:ea typeface="Calibri" pitchFamily="34" charset="-122"/>
                <a:cs typeface="Calibri" pitchFamily="34" charset="-120"/>
              </a:rPr>
              <a:t>12</a:t>
            </a:r>
            <a:endParaRPr lang="en-US" sz="1000" dirty="0"/>
          </a:p>
        </p:txBody>
      </p:sp>
      <p:sp>
        <p:nvSpPr>
          <p:cNvPr id="6" name="Text 4"/>
          <p:cNvSpPr txBox="1"/>
          <p:nvPr/>
        </p:nvSpPr>
        <p:spPr>
          <a:xfrm>
            <a:off x="548640" y="1783080"/>
            <a:ext cx="6035040" cy="365760"/>
          </a:xfrm>
          <a:prstGeom prst="rect">
            <a:avLst/>
          </a:prstGeom>
          <a:noFill/>
          <a:ln/>
        </p:spPr>
        <p:txBody>
          <a:bodyPr wrap="square" lIns="0" tIns="0" rIns="0" bIns="0" rtlCol="0" anchor="t"/>
          <a:lstStyle/>
          <a:p>
            <a:pPr marL="0" indent="0">
              <a:buNone/>
            </a:pPr>
            <a:r>
              <a:rPr lang="en-US" sz="1700" b="1" dirty="0">
                <a:solidFill>
                  <a:srgbClr val="0B1B33"/>
                </a:solidFill>
                <a:latin typeface="Cambria" pitchFamily="34" charset="0"/>
                <a:ea typeface="Cambria" pitchFamily="34" charset="-122"/>
                <a:cs typeface="Cambria" pitchFamily="34" charset="-120"/>
              </a:rPr>
              <a:t>Share of the 394 test attacks detected</a:t>
            </a:r>
            <a:endParaRPr lang="en-US" sz="1700" dirty="0"/>
          </a:p>
        </p:txBody>
      </p:sp>
      <p:sp>
        <p:nvSpPr>
          <p:cNvPr id="7" name="Text 5"/>
          <p:cNvSpPr txBox="1"/>
          <p:nvPr/>
        </p:nvSpPr>
        <p:spPr>
          <a:xfrm>
            <a:off x="548640" y="2286000"/>
            <a:ext cx="6035040" cy="320040"/>
          </a:xfrm>
          <a:prstGeom prst="rect">
            <a:avLst/>
          </a:prstGeom>
          <a:noFill/>
          <a:ln/>
        </p:spPr>
        <p:txBody>
          <a:bodyPr wrap="square" lIns="0" tIns="0" rIns="0" bIns="0" rtlCol="0" anchor="t"/>
          <a:lstStyle/>
          <a:p>
            <a:pPr marL="0" indent="0">
              <a:buNone/>
            </a:pPr>
            <a:r>
              <a:rPr lang="en-US" sz="1500" b="1" dirty="0">
                <a:solidFill>
                  <a:srgbClr val="0E8F9C"/>
                </a:solidFill>
                <a:latin typeface="Calibri" pitchFamily="34" charset="0"/>
                <a:ea typeface="Calibri" pitchFamily="34" charset="-122"/>
                <a:cs typeface="Calibri" pitchFamily="34" charset="-120"/>
              </a:rPr>
              <a:t>ANN   </a:t>
            </a:r>
            <a:r>
              <a:rPr lang="en-US" sz="1500" dirty="0">
                <a:solidFill>
                  <a:srgbClr val="16243B"/>
                </a:solidFill>
                <a:latin typeface="Calibri" pitchFamily="34" charset="0"/>
                <a:ea typeface="Calibri" pitchFamily="34" charset="-122"/>
                <a:cs typeface="Calibri" pitchFamily="34" charset="-120"/>
              </a:rPr>
              <a:t>47.97%  (189 detected)</a:t>
            </a:r>
            <a:endParaRPr lang="en-US" sz="1500" dirty="0"/>
          </a:p>
        </p:txBody>
      </p:sp>
      <p:sp>
        <p:nvSpPr>
          <p:cNvPr id="8" name="Shape 6"/>
          <p:cNvSpPr/>
          <p:nvPr/>
        </p:nvSpPr>
        <p:spPr>
          <a:xfrm>
            <a:off x="548640" y="2670048"/>
            <a:ext cx="6035040" cy="457200"/>
          </a:xfrm>
          <a:prstGeom prst="roundRect">
            <a:avLst>
              <a:gd name="adj" fmla="val 16000"/>
            </a:avLst>
          </a:prstGeom>
          <a:solidFill>
            <a:srgbClr val="E3EAF2"/>
          </a:solidFill>
          <a:ln w="12700">
            <a:solidFill>
              <a:srgbClr val="E3EAF2"/>
            </a:solidFill>
            <a:prstDash val="solid"/>
          </a:ln>
        </p:spPr>
        <p:txBody>
          <a:bodyPr/>
          <a:lstStyle/>
          <a:p>
            <a:endParaRPr lang="en-IN"/>
          </a:p>
        </p:txBody>
      </p:sp>
      <p:sp>
        <p:nvSpPr>
          <p:cNvPr id="9" name="Shape 7"/>
          <p:cNvSpPr/>
          <p:nvPr/>
        </p:nvSpPr>
        <p:spPr>
          <a:xfrm>
            <a:off x="548640" y="2670048"/>
            <a:ext cx="2895009" cy="457200"/>
          </a:xfrm>
          <a:prstGeom prst="roundRect">
            <a:avLst>
              <a:gd name="adj" fmla="val 16000"/>
            </a:avLst>
          </a:prstGeom>
          <a:solidFill>
            <a:srgbClr val="0E8F9C"/>
          </a:solidFill>
          <a:ln w="12700">
            <a:solidFill>
              <a:srgbClr val="0E8F9C"/>
            </a:solidFill>
            <a:prstDash val="solid"/>
          </a:ln>
        </p:spPr>
        <p:txBody>
          <a:bodyPr/>
          <a:lstStyle/>
          <a:p>
            <a:endParaRPr lang="en-IN"/>
          </a:p>
        </p:txBody>
      </p:sp>
      <p:sp>
        <p:nvSpPr>
          <p:cNvPr id="10" name="Text 8"/>
          <p:cNvSpPr txBox="1"/>
          <p:nvPr/>
        </p:nvSpPr>
        <p:spPr>
          <a:xfrm>
            <a:off x="548640" y="3291840"/>
            <a:ext cx="6035040" cy="320040"/>
          </a:xfrm>
          <a:prstGeom prst="rect">
            <a:avLst/>
          </a:prstGeom>
          <a:noFill/>
          <a:ln/>
        </p:spPr>
        <p:txBody>
          <a:bodyPr wrap="square" lIns="0" tIns="0" rIns="0" bIns="0" rtlCol="0" anchor="t"/>
          <a:lstStyle/>
          <a:p>
            <a:pPr marL="0" indent="0">
              <a:buNone/>
            </a:pPr>
            <a:r>
              <a:rPr lang="en-US" sz="1500" b="1" dirty="0">
                <a:solidFill>
                  <a:srgbClr val="D9482B"/>
                </a:solidFill>
                <a:latin typeface="Calibri" pitchFamily="34" charset="0"/>
                <a:ea typeface="Calibri" pitchFamily="34" charset="-122"/>
                <a:cs typeface="Calibri" pitchFamily="34" charset="-120"/>
              </a:rPr>
              <a:t>LSTM   </a:t>
            </a:r>
            <a:r>
              <a:rPr lang="en-US" sz="1500" dirty="0">
                <a:solidFill>
                  <a:srgbClr val="16243B"/>
                </a:solidFill>
                <a:latin typeface="Calibri" pitchFamily="34" charset="0"/>
                <a:ea typeface="Calibri" pitchFamily="34" charset="-122"/>
                <a:cs typeface="Calibri" pitchFamily="34" charset="-120"/>
              </a:rPr>
              <a:t>14.47%  (57 detected)</a:t>
            </a:r>
            <a:endParaRPr lang="en-US" sz="1500" dirty="0"/>
          </a:p>
        </p:txBody>
      </p:sp>
      <p:sp>
        <p:nvSpPr>
          <p:cNvPr id="11" name="Shape 9"/>
          <p:cNvSpPr/>
          <p:nvPr/>
        </p:nvSpPr>
        <p:spPr>
          <a:xfrm>
            <a:off x="548640" y="3675888"/>
            <a:ext cx="6035040" cy="457200"/>
          </a:xfrm>
          <a:prstGeom prst="roundRect">
            <a:avLst>
              <a:gd name="adj" fmla="val 16000"/>
            </a:avLst>
          </a:prstGeom>
          <a:solidFill>
            <a:srgbClr val="E3EAF2"/>
          </a:solidFill>
          <a:ln w="12700">
            <a:solidFill>
              <a:srgbClr val="E3EAF2"/>
            </a:solidFill>
            <a:prstDash val="solid"/>
          </a:ln>
        </p:spPr>
        <p:txBody>
          <a:bodyPr/>
          <a:lstStyle/>
          <a:p>
            <a:endParaRPr lang="en-IN"/>
          </a:p>
        </p:txBody>
      </p:sp>
      <p:sp>
        <p:nvSpPr>
          <p:cNvPr id="12" name="Shape 10"/>
          <p:cNvSpPr/>
          <p:nvPr/>
        </p:nvSpPr>
        <p:spPr>
          <a:xfrm>
            <a:off x="548640" y="3675888"/>
            <a:ext cx="873270" cy="457200"/>
          </a:xfrm>
          <a:prstGeom prst="roundRect">
            <a:avLst>
              <a:gd name="adj" fmla="val 16000"/>
            </a:avLst>
          </a:prstGeom>
          <a:solidFill>
            <a:srgbClr val="D9482B"/>
          </a:solidFill>
          <a:ln w="12700">
            <a:solidFill>
              <a:srgbClr val="D9482B"/>
            </a:solidFill>
            <a:prstDash val="solid"/>
          </a:ln>
        </p:spPr>
        <p:txBody>
          <a:bodyPr/>
          <a:lstStyle/>
          <a:p>
            <a:endParaRPr lang="en-IN"/>
          </a:p>
        </p:txBody>
      </p:sp>
      <p:sp>
        <p:nvSpPr>
          <p:cNvPr id="13" name="Shape 11"/>
          <p:cNvSpPr/>
          <p:nvPr/>
        </p:nvSpPr>
        <p:spPr>
          <a:xfrm>
            <a:off x="548640" y="4434840"/>
            <a:ext cx="6035040" cy="1600200"/>
          </a:xfrm>
          <a:prstGeom prst="roundRect">
            <a:avLst>
              <a:gd name="adj" fmla="val 5714"/>
            </a:avLst>
          </a:prstGeom>
          <a:solidFill>
            <a:srgbClr val="FBE7E2"/>
          </a:solidFill>
          <a:ln w="12700">
            <a:solidFill>
              <a:srgbClr val="FBE7E2"/>
            </a:solidFill>
            <a:prstDash val="solid"/>
          </a:ln>
          <a:effectLst>
            <a:outerShdw blurRad="101600" dist="25400" dir="5400000" algn="bl" rotWithShape="0">
              <a:srgbClr val="000000">
                <a:alpha val="12000"/>
              </a:srgbClr>
            </a:outerShdw>
          </a:effectLst>
        </p:spPr>
        <p:txBody>
          <a:bodyPr/>
          <a:lstStyle/>
          <a:p>
            <a:endParaRPr lang="en-IN"/>
          </a:p>
        </p:txBody>
      </p:sp>
      <p:sp>
        <p:nvSpPr>
          <p:cNvPr id="14" name="Shape 12"/>
          <p:cNvSpPr/>
          <p:nvPr/>
        </p:nvSpPr>
        <p:spPr>
          <a:xfrm>
            <a:off x="822960" y="4709160"/>
            <a:ext cx="548640" cy="548640"/>
          </a:xfrm>
          <a:prstGeom prst="ellipse">
            <a:avLst/>
          </a:prstGeom>
          <a:solidFill>
            <a:srgbClr val="D9482B"/>
          </a:solidFill>
          <a:ln w="12700">
            <a:solidFill>
              <a:srgbClr val="D9482B"/>
            </a:solidFill>
            <a:prstDash val="solid"/>
          </a:ln>
        </p:spPr>
        <p:txBody>
          <a:bodyPr/>
          <a:lstStyle/>
          <a:p>
            <a:endParaRPr lang="en-IN"/>
          </a:p>
        </p:txBody>
      </p:sp>
      <p:pic>
        <p:nvPicPr>
          <p:cNvPr id="15" name="Image 0" descr="preencoded.png"/>
          <p:cNvPicPr>
            <a:picLocks noChangeAspect="1"/>
          </p:cNvPicPr>
          <p:nvPr/>
        </p:nvPicPr>
        <p:blipFill>
          <a:blip r:embed="rId3"/>
          <a:stretch>
            <a:fillRect/>
          </a:stretch>
        </p:blipFill>
        <p:spPr>
          <a:xfrm>
            <a:off x="943661" y="4829861"/>
            <a:ext cx="307238" cy="307238"/>
          </a:xfrm>
          <a:prstGeom prst="rect">
            <a:avLst/>
          </a:prstGeom>
        </p:spPr>
      </p:pic>
      <p:sp>
        <p:nvSpPr>
          <p:cNvPr id="16" name="Text 13"/>
          <p:cNvSpPr txBox="1"/>
          <p:nvPr/>
        </p:nvSpPr>
        <p:spPr>
          <a:xfrm>
            <a:off x="1600200" y="4434840"/>
            <a:ext cx="4754880" cy="1600200"/>
          </a:xfrm>
          <a:prstGeom prst="rect">
            <a:avLst/>
          </a:prstGeom>
          <a:noFill/>
          <a:ln/>
        </p:spPr>
        <p:txBody>
          <a:bodyPr wrap="square" lIns="0" tIns="0" rIns="0" bIns="0" rtlCol="0" anchor="ctr"/>
          <a:lstStyle/>
          <a:p>
            <a:pPr marL="0" indent="0">
              <a:buNone/>
            </a:pPr>
            <a:r>
              <a:rPr lang="en-US" sz="1450" dirty="0">
                <a:solidFill>
                  <a:srgbClr val="16243B"/>
                </a:solidFill>
                <a:latin typeface="Calibri" pitchFamily="34" charset="0"/>
                <a:ea typeface="Calibri" pitchFamily="34" charset="-122"/>
                <a:cs typeface="Calibri" pitchFamily="34" charset="-120"/>
              </a:rPr>
              <a:t>About 80% of test traffic is normal, so a model can score high accuracy while missing most attacks. The LSTM reached 82.45% accuracy with only 14.47% recall.</a:t>
            </a:r>
            <a:endParaRPr lang="en-US" sz="1450" dirty="0"/>
          </a:p>
        </p:txBody>
      </p:sp>
      <p:sp>
        <p:nvSpPr>
          <p:cNvPr id="17" name="Shape 14"/>
          <p:cNvSpPr/>
          <p:nvPr/>
        </p:nvSpPr>
        <p:spPr>
          <a:xfrm>
            <a:off x="6949440" y="1783080"/>
            <a:ext cx="4693615" cy="1280160"/>
          </a:xfrm>
          <a:prstGeom prst="roundRect">
            <a:avLst>
              <a:gd name="adj" fmla="val 7143"/>
            </a:avLst>
          </a:prstGeom>
          <a:solidFill>
            <a:srgbClr val="F1F5FA"/>
          </a:solidFill>
          <a:ln w="12700">
            <a:solidFill>
              <a:srgbClr val="F1F5FA"/>
            </a:solidFill>
            <a:prstDash val="solid"/>
          </a:ln>
        </p:spPr>
        <p:txBody>
          <a:bodyPr/>
          <a:lstStyle/>
          <a:p>
            <a:endParaRPr lang="en-IN"/>
          </a:p>
        </p:txBody>
      </p:sp>
      <p:sp>
        <p:nvSpPr>
          <p:cNvPr id="18" name="Shape 15"/>
          <p:cNvSpPr/>
          <p:nvPr/>
        </p:nvSpPr>
        <p:spPr>
          <a:xfrm>
            <a:off x="7178040" y="2103120"/>
            <a:ext cx="640080" cy="640080"/>
          </a:xfrm>
          <a:prstGeom prst="ellipse">
            <a:avLst/>
          </a:prstGeom>
          <a:solidFill>
            <a:srgbClr val="14294D"/>
          </a:solidFill>
          <a:ln w="12700">
            <a:solidFill>
              <a:srgbClr val="14294D"/>
            </a:solidFill>
            <a:prstDash val="solid"/>
          </a:ln>
        </p:spPr>
        <p:txBody>
          <a:bodyPr/>
          <a:lstStyle/>
          <a:p>
            <a:endParaRPr lang="en-IN"/>
          </a:p>
        </p:txBody>
      </p:sp>
      <p:pic>
        <p:nvPicPr>
          <p:cNvPr id="19" name="Image 1" descr="preencoded.png"/>
          <p:cNvPicPr>
            <a:picLocks noChangeAspect="1"/>
          </p:cNvPicPr>
          <p:nvPr/>
        </p:nvPicPr>
        <p:blipFill>
          <a:blip r:embed="rId4"/>
          <a:stretch>
            <a:fillRect/>
          </a:stretch>
        </p:blipFill>
        <p:spPr>
          <a:xfrm>
            <a:off x="7318858" y="2243938"/>
            <a:ext cx="358445" cy="358445"/>
          </a:xfrm>
          <a:prstGeom prst="rect">
            <a:avLst/>
          </a:prstGeom>
        </p:spPr>
      </p:pic>
      <p:sp>
        <p:nvSpPr>
          <p:cNvPr id="20" name="Text 16"/>
          <p:cNvSpPr txBox="1"/>
          <p:nvPr/>
        </p:nvSpPr>
        <p:spPr>
          <a:xfrm>
            <a:off x="8001000" y="1920240"/>
            <a:ext cx="3520440" cy="365760"/>
          </a:xfrm>
          <a:prstGeom prst="rect">
            <a:avLst/>
          </a:prstGeom>
          <a:noFill/>
          <a:ln/>
        </p:spPr>
        <p:txBody>
          <a:bodyPr wrap="square" lIns="0" tIns="0" rIns="0" bIns="0" rtlCol="0" anchor="t"/>
          <a:lstStyle/>
          <a:p>
            <a:pPr marL="0" indent="0">
              <a:buNone/>
            </a:pPr>
            <a:r>
              <a:rPr lang="en-US" sz="1650" b="1" dirty="0">
                <a:solidFill>
                  <a:srgbClr val="0B1B33"/>
                </a:solidFill>
                <a:latin typeface="Cambria" pitchFamily="34" charset="0"/>
                <a:ea typeface="Cambria" pitchFamily="34" charset="-122"/>
                <a:cs typeface="Cambria" pitchFamily="34" charset="-120"/>
              </a:rPr>
              <a:t>A clear trade-off</a:t>
            </a:r>
            <a:endParaRPr lang="en-US" sz="1650" dirty="0"/>
          </a:p>
        </p:txBody>
      </p:sp>
      <p:sp>
        <p:nvSpPr>
          <p:cNvPr id="21" name="Text 17"/>
          <p:cNvSpPr txBox="1"/>
          <p:nvPr/>
        </p:nvSpPr>
        <p:spPr>
          <a:xfrm>
            <a:off x="8001000" y="2313432"/>
            <a:ext cx="3520440" cy="685800"/>
          </a:xfrm>
          <a:prstGeom prst="rect">
            <a:avLst/>
          </a:prstGeom>
          <a:noFill/>
          <a:ln/>
        </p:spPr>
        <p:txBody>
          <a:bodyPr wrap="square" lIns="0" tIns="0" rIns="0" bIns="0" rtlCol="0" anchor="t"/>
          <a:lstStyle/>
          <a:p>
            <a:pPr marL="0" indent="0">
              <a:buNone/>
            </a:pPr>
            <a:r>
              <a:rPr lang="en-US" sz="1350" dirty="0">
                <a:solidFill>
                  <a:srgbClr val="5B6B82"/>
                </a:solidFill>
                <a:latin typeface="Calibri" pitchFamily="34" charset="0"/>
                <a:ea typeface="Calibri" pitchFamily="34" charset="-122"/>
                <a:cs typeface="Calibri" pitchFamily="34" charset="-120"/>
              </a:rPr>
              <a:t>The LSTM raised fewer false alarms (14 vs 39) but missed 337 attacks.</a:t>
            </a:r>
            <a:endParaRPr lang="en-US" sz="1350" dirty="0"/>
          </a:p>
        </p:txBody>
      </p:sp>
      <p:sp>
        <p:nvSpPr>
          <p:cNvPr id="22" name="Shape 18"/>
          <p:cNvSpPr/>
          <p:nvPr/>
        </p:nvSpPr>
        <p:spPr>
          <a:xfrm>
            <a:off x="6949440" y="3200400"/>
            <a:ext cx="4693615" cy="1280160"/>
          </a:xfrm>
          <a:prstGeom prst="roundRect">
            <a:avLst>
              <a:gd name="adj" fmla="val 7143"/>
            </a:avLst>
          </a:prstGeom>
          <a:solidFill>
            <a:srgbClr val="F1F5FA"/>
          </a:solidFill>
          <a:ln w="12700">
            <a:solidFill>
              <a:srgbClr val="F1F5FA"/>
            </a:solidFill>
            <a:prstDash val="solid"/>
          </a:ln>
        </p:spPr>
        <p:txBody>
          <a:bodyPr/>
          <a:lstStyle/>
          <a:p>
            <a:endParaRPr lang="en-IN"/>
          </a:p>
        </p:txBody>
      </p:sp>
      <p:sp>
        <p:nvSpPr>
          <p:cNvPr id="23" name="Shape 19"/>
          <p:cNvSpPr/>
          <p:nvPr/>
        </p:nvSpPr>
        <p:spPr>
          <a:xfrm>
            <a:off x="7178040" y="3520440"/>
            <a:ext cx="640080" cy="640080"/>
          </a:xfrm>
          <a:prstGeom prst="ellipse">
            <a:avLst/>
          </a:prstGeom>
          <a:solidFill>
            <a:srgbClr val="14294D"/>
          </a:solidFill>
          <a:ln w="12700">
            <a:solidFill>
              <a:srgbClr val="14294D"/>
            </a:solidFill>
            <a:prstDash val="solid"/>
          </a:ln>
        </p:spPr>
        <p:txBody>
          <a:bodyPr/>
          <a:lstStyle/>
          <a:p>
            <a:endParaRPr lang="en-IN"/>
          </a:p>
        </p:txBody>
      </p:sp>
      <p:pic>
        <p:nvPicPr>
          <p:cNvPr id="24" name="Image 2" descr="preencoded.png"/>
          <p:cNvPicPr>
            <a:picLocks noChangeAspect="1"/>
          </p:cNvPicPr>
          <p:nvPr/>
        </p:nvPicPr>
        <p:blipFill>
          <a:blip r:embed="rId5"/>
          <a:stretch>
            <a:fillRect/>
          </a:stretch>
        </p:blipFill>
        <p:spPr>
          <a:xfrm>
            <a:off x="7318858" y="3661258"/>
            <a:ext cx="358445" cy="358445"/>
          </a:xfrm>
          <a:prstGeom prst="rect">
            <a:avLst/>
          </a:prstGeom>
        </p:spPr>
      </p:pic>
      <p:sp>
        <p:nvSpPr>
          <p:cNvPr id="25" name="Text 20"/>
          <p:cNvSpPr txBox="1"/>
          <p:nvPr/>
        </p:nvSpPr>
        <p:spPr>
          <a:xfrm>
            <a:off x="8001000" y="3337560"/>
            <a:ext cx="3520440" cy="365760"/>
          </a:xfrm>
          <a:prstGeom prst="rect">
            <a:avLst/>
          </a:prstGeom>
          <a:noFill/>
          <a:ln/>
        </p:spPr>
        <p:txBody>
          <a:bodyPr wrap="square" lIns="0" tIns="0" rIns="0" bIns="0" rtlCol="0" anchor="t"/>
          <a:lstStyle/>
          <a:p>
            <a:pPr marL="0" indent="0">
              <a:buNone/>
            </a:pPr>
            <a:r>
              <a:rPr lang="en-US" sz="1650" b="1" dirty="0">
                <a:solidFill>
                  <a:srgbClr val="0B1B33"/>
                </a:solidFill>
                <a:latin typeface="Cambria" pitchFamily="34" charset="0"/>
                <a:ea typeface="Cambria" pitchFamily="34" charset="-122"/>
                <a:cs typeface="Cambria" pitchFamily="34" charset="-120"/>
              </a:rPr>
              <a:t>Complexity is not performance</a:t>
            </a:r>
            <a:endParaRPr lang="en-US" sz="1650" dirty="0"/>
          </a:p>
        </p:txBody>
      </p:sp>
      <p:sp>
        <p:nvSpPr>
          <p:cNvPr id="26" name="Text 21"/>
          <p:cNvSpPr txBox="1"/>
          <p:nvPr/>
        </p:nvSpPr>
        <p:spPr>
          <a:xfrm>
            <a:off x="8001000" y="3730752"/>
            <a:ext cx="3520440" cy="685800"/>
          </a:xfrm>
          <a:prstGeom prst="rect">
            <a:avLst/>
          </a:prstGeom>
          <a:noFill/>
          <a:ln/>
        </p:spPr>
        <p:txBody>
          <a:bodyPr wrap="square" lIns="0" tIns="0" rIns="0" bIns="0" rtlCol="0" anchor="t"/>
          <a:lstStyle/>
          <a:p>
            <a:pPr marL="0" indent="0">
              <a:buNone/>
            </a:pPr>
            <a:r>
              <a:rPr lang="en-US" sz="1350" dirty="0">
                <a:solidFill>
                  <a:srgbClr val="5B6B82"/>
                </a:solidFill>
                <a:latin typeface="Calibri" pitchFamily="34" charset="0"/>
                <a:ea typeface="Calibri" pitchFamily="34" charset="-122"/>
                <a:cs typeface="Calibri" pitchFamily="34" charset="-120"/>
              </a:rPr>
              <a:t>The LSTM has more parameters (32,465 vs 13,889) yet detected fewer attacks.</a:t>
            </a:r>
            <a:endParaRPr lang="en-US" sz="1350" dirty="0"/>
          </a:p>
        </p:txBody>
      </p:sp>
      <p:sp>
        <p:nvSpPr>
          <p:cNvPr id="27" name="Shape 22"/>
          <p:cNvSpPr/>
          <p:nvPr/>
        </p:nvSpPr>
        <p:spPr>
          <a:xfrm>
            <a:off x="6949440" y="4617720"/>
            <a:ext cx="4693615" cy="1280160"/>
          </a:xfrm>
          <a:prstGeom prst="roundRect">
            <a:avLst>
              <a:gd name="adj" fmla="val 7143"/>
            </a:avLst>
          </a:prstGeom>
          <a:solidFill>
            <a:srgbClr val="F1F5FA"/>
          </a:solidFill>
          <a:ln w="12700">
            <a:solidFill>
              <a:srgbClr val="F1F5FA"/>
            </a:solidFill>
            <a:prstDash val="solid"/>
          </a:ln>
        </p:spPr>
        <p:txBody>
          <a:bodyPr/>
          <a:lstStyle/>
          <a:p>
            <a:endParaRPr lang="en-IN"/>
          </a:p>
        </p:txBody>
      </p:sp>
      <p:sp>
        <p:nvSpPr>
          <p:cNvPr id="28" name="Shape 23"/>
          <p:cNvSpPr/>
          <p:nvPr/>
        </p:nvSpPr>
        <p:spPr>
          <a:xfrm>
            <a:off x="7178040" y="4937760"/>
            <a:ext cx="640080" cy="640080"/>
          </a:xfrm>
          <a:prstGeom prst="ellipse">
            <a:avLst/>
          </a:prstGeom>
          <a:solidFill>
            <a:srgbClr val="14294D"/>
          </a:solidFill>
          <a:ln w="12700">
            <a:solidFill>
              <a:srgbClr val="14294D"/>
            </a:solidFill>
            <a:prstDash val="solid"/>
          </a:ln>
        </p:spPr>
        <p:txBody>
          <a:bodyPr/>
          <a:lstStyle/>
          <a:p>
            <a:endParaRPr lang="en-IN"/>
          </a:p>
        </p:txBody>
      </p:sp>
      <p:pic>
        <p:nvPicPr>
          <p:cNvPr id="29" name="Image 3" descr="preencoded.png"/>
          <p:cNvPicPr>
            <a:picLocks noChangeAspect="1"/>
          </p:cNvPicPr>
          <p:nvPr/>
        </p:nvPicPr>
        <p:blipFill>
          <a:blip r:embed="rId6"/>
          <a:stretch>
            <a:fillRect/>
          </a:stretch>
        </p:blipFill>
        <p:spPr>
          <a:xfrm>
            <a:off x="7318858" y="5078578"/>
            <a:ext cx="358445" cy="358445"/>
          </a:xfrm>
          <a:prstGeom prst="rect">
            <a:avLst/>
          </a:prstGeom>
        </p:spPr>
      </p:pic>
      <p:sp>
        <p:nvSpPr>
          <p:cNvPr id="30" name="Text 24"/>
          <p:cNvSpPr txBox="1"/>
          <p:nvPr/>
        </p:nvSpPr>
        <p:spPr>
          <a:xfrm>
            <a:off x="8001000" y="4754880"/>
            <a:ext cx="3520440" cy="365760"/>
          </a:xfrm>
          <a:prstGeom prst="rect">
            <a:avLst/>
          </a:prstGeom>
          <a:noFill/>
          <a:ln/>
        </p:spPr>
        <p:txBody>
          <a:bodyPr wrap="square" lIns="0" tIns="0" rIns="0" bIns="0" rtlCol="0" anchor="t"/>
          <a:lstStyle/>
          <a:p>
            <a:pPr marL="0" indent="0">
              <a:buNone/>
            </a:pPr>
            <a:r>
              <a:rPr lang="en-US" sz="1650" b="1" dirty="0">
                <a:solidFill>
                  <a:srgbClr val="0B1B33"/>
                </a:solidFill>
                <a:latin typeface="Cambria" pitchFamily="34" charset="0"/>
                <a:ea typeface="Cambria" pitchFamily="34" charset="-122"/>
                <a:cs typeface="Cambria" pitchFamily="34" charset="-120"/>
              </a:rPr>
              <a:t>Recall matters in security</a:t>
            </a:r>
            <a:endParaRPr lang="en-US" sz="1650" dirty="0"/>
          </a:p>
        </p:txBody>
      </p:sp>
      <p:sp>
        <p:nvSpPr>
          <p:cNvPr id="31" name="Text 25"/>
          <p:cNvSpPr txBox="1"/>
          <p:nvPr/>
        </p:nvSpPr>
        <p:spPr>
          <a:xfrm>
            <a:off x="8001000" y="5148072"/>
            <a:ext cx="3520440" cy="685800"/>
          </a:xfrm>
          <a:prstGeom prst="rect">
            <a:avLst/>
          </a:prstGeom>
          <a:noFill/>
          <a:ln/>
        </p:spPr>
        <p:txBody>
          <a:bodyPr wrap="square" lIns="0" tIns="0" rIns="0" bIns="0" rtlCol="0" anchor="t"/>
          <a:lstStyle/>
          <a:p>
            <a:pPr marL="0" indent="0">
              <a:buNone/>
            </a:pPr>
            <a:r>
              <a:rPr lang="en-US" sz="1350" dirty="0">
                <a:solidFill>
                  <a:srgbClr val="5B6B82"/>
                </a:solidFill>
                <a:latin typeface="Calibri" pitchFamily="34" charset="0"/>
                <a:ea typeface="Calibri" pitchFamily="34" charset="-122"/>
                <a:cs typeface="Calibri" pitchFamily="34" charset="-120"/>
              </a:rPr>
              <a:t>A false negative is an attack that passes as normal traffic and triggers no alert.</a:t>
            </a:r>
            <a:endParaRPr lang="en-US" sz="13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438912"/>
            <a:ext cx="8229600" cy="274320"/>
          </a:xfrm>
          <a:prstGeom prst="rect">
            <a:avLst/>
          </a:prstGeom>
          <a:noFill/>
          <a:ln/>
        </p:spPr>
        <p:txBody>
          <a:bodyPr wrap="square" lIns="0" tIns="0" rIns="0" bIns="0" rtlCol="0" anchor="t"/>
          <a:lstStyle/>
          <a:p>
            <a:pPr marL="0" indent="0">
              <a:buNone/>
            </a:pPr>
            <a:r>
              <a:rPr lang="en-US" sz="1200" b="1" kern="0" spc="300" dirty="0">
                <a:solidFill>
                  <a:srgbClr val="0E8F9C"/>
                </a:solidFill>
                <a:latin typeface="Calibri" pitchFamily="34" charset="0"/>
                <a:ea typeface="Calibri" pitchFamily="34" charset="-122"/>
                <a:cs typeface="Calibri" pitchFamily="34" charset="-120"/>
              </a:rPr>
              <a:t>LIMITATIONS</a:t>
            </a:r>
            <a:endParaRPr lang="en-US" sz="1200" dirty="0"/>
          </a:p>
        </p:txBody>
      </p:sp>
      <p:sp>
        <p:nvSpPr>
          <p:cNvPr id="3" name="Text 1"/>
          <p:cNvSpPr txBox="1"/>
          <p:nvPr/>
        </p:nvSpPr>
        <p:spPr>
          <a:xfrm>
            <a:off x="548640" y="731520"/>
            <a:ext cx="11094415" cy="731520"/>
          </a:xfrm>
          <a:prstGeom prst="rect">
            <a:avLst/>
          </a:prstGeom>
          <a:noFill/>
          <a:ln/>
        </p:spPr>
        <p:txBody>
          <a:bodyPr wrap="square" lIns="0" tIns="0" rIns="0" bIns="0" rtlCol="0" anchor="ctr"/>
          <a:lstStyle/>
          <a:p>
            <a:pPr marL="0" indent="0">
              <a:buNone/>
            </a:pPr>
            <a:r>
              <a:rPr lang="en-US" sz="3400" b="1" dirty="0">
                <a:solidFill>
                  <a:srgbClr val="0B1B33"/>
                </a:solidFill>
                <a:latin typeface="Cambria" pitchFamily="34" charset="0"/>
                <a:ea typeface="Cambria" pitchFamily="34" charset="-122"/>
                <a:cs typeface="Cambria" pitchFamily="34" charset="-120"/>
              </a:rPr>
              <a:t>Limitations to keep in mind</a:t>
            </a:r>
            <a:endParaRPr lang="en-US" sz="3400" dirty="0"/>
          </a:p>
        </p:txBody>
      </p:sp>
      <p:sp>
        <p:nvSpPr>
          <p:cNvPr id="4" name="Text 2"/>
          <p:cNvSpPr txBox="1"/>
          <p:nvPr/>
        </p:nvSpPr>
        <p:spPr>
          <a:xfrm>
            <a:off x="548640" y="6446520"/>
            <a:ext cx="7315200" cy="228600"/>
          </a:xfrm>
          <a:prstGeom prst="rect">
            <a:avLst/>
          </a:prstGeom>
          <a:noFill/>
          <a:ln/>
        </p:spPr>
        <p:txBody>
          <a:bodyPr wrap="square" lIns="0" tIns="0" rIns="0" bIns="0" rtlCol="0" anchor="t"/>
          <a:lstStyle/>
          <a:p>
            <a:pPr marL="0" indent="0">
              <a:buNone/>
            </a:pPr>
            <a:r>
              <a:rPr lang="en-US" sz="1000" dirty="0">
                <a:solidFill>
                  <a:srgbClr val="8593A8"/>
                </a:solidFill>
                <a:latin typeface="Calibri" pitchFamily="34" charset="0"/>
                <a:ea typeface="Calibri" pitchFamily="34" charset="-122"/>
                <a:cs typeface="Calibri" pitchFamily="34" charset="-120"/>
              </a:rPr>
              <a:t>Network Intrusion Detection Using Deep Learning  |  Likhitha Pyneni</a:t>
            </a:r>
            <a:endParaRPr lang="en-US" sz="1000" dirty="0"/>
          </a:p>
        </p:txBody>
      </p:sp>
      <p:sp>
        <p:nvSpPr>
          <p:cNvPr id="5" name="Text 3"/>
          <p:cNvSpPr txBox="1"/>
          <p:nvPr/>
        </p:nvSpPr>
        <p:spPr>
          <a:xfrm>
            <a:off x="10728655" y="6446520"/>
            <a:ext cx="914400" cy="228600"/>
          </a:xfrm>
          <a:prstGeom prst="rect">
            <a:avLst/>
          </a:prstGeom>
          <a:noFill/>
          <a:ln/>
        </p:spPr>
        <p:txBody>
          <a:bodyPr wrap="square" lIns="0" tIns="0" rIns="0" bIns="0" rtlCol="0" anchor="t"/>
          <a:lstStyle/>
          <a:p>
            <a:pPr marL="0" indent="0" algn="r">
              <a:buNone/>
            </a:pPr>
            <a:r>
              <a:rPr lang="en-US" sz="1000" dirty="0">
                <a:solidFill>
                  <a:srgbClr val="8593A8"/>
                </a:solidFill>
                <a:latin typeface="Calibri" pitchFamily="34" charset="0"/>
                <a:ea typeface="Calibri" pitchFamily="34" charset="-122"/>
                <a:cs typeface="Calibri" pitchFamily="34" charset="-120"/>
              </a:rPr>
              <a:t>13</a:t>
            </a:r>
            <a:endParaRPr lang="en-US" sz="1000" dirty="0"/>
          </a:p>
        </p:txBody>
      </p:sp>
      <p:sp>
        <p:nvSpPr>
          <p:cNvPr id="6" name="Shape 4"/>
          <p:cNvSpPr/>
          <p:nvPr/>
        </p:nvSpPr>
        <p:spPr>
          <a:xfrm>
            <a:off x="548640" y="1737360"/>
            <a:ext cx="5410505" cy="1828800"/>
          </a:xfrm>
          <a:prstGeom prst="roundRect">
            <a:avLst>
              <a:gd name="adj" fmla="val 5000"/>
            </a:avLst>
          </a:prstGeom>
          <a:solidFill>
            <a:srgbClr val="F1F5FA"/>
          </a:solidFill>
          <a:ln w="12700">
            <a:solidFill>
              <a:srgbClr val="F1F5FA"/>
            </a:solidFill>
            <a:prstDash val="solid"/>
          </a:ln>
          <a:effectLst>
            <a:outerShdw blurRad="101600" dist="25400" dir="5400000" algn="bl" rotWithShape="0">
              <a:srgbClr val="000000">
                <a:alpha val="12000"/>
              </a:srgbClr>
            </a:outerShdw>
          </a:effectLst>
        </p:spPr>
        <p:txBody>
          <a:bodyPr/>
          <a:lstStyle/>
          <a:p>
            <a:endParaRPr lang="en-IN"/>
          </a:p>
        </p:txBody>
      </p:sp>
      <p:sp>
        <p:nvSpPr>
          <p:cNvPr id="7" name="Shape 5"/>
          <p:cNvSpPr/>
          <p:nvPr/>
        </p:nvSpPr>
        <p:spPr>
          <a:xfrm>
            <a:off x="822960" y="2057400"/>
            <a:ext cx="685800" cy="685800"/>
          </a:xfrm>
          <a:prstGeom prst="ellipse">
            <a:avLst/>
          </a:prstGeom>
          <a:solidFill>
            <a:srgbClr val="14294D"/>
          </a:solidFill>
          <a:ln w="12700">
            <a:solidFill>
              <a:srgbClr val="14294D"/>
            </a:solidFill>
            <a:prstDash val="solid"/>
          </a:ln>
        </p:spPr>
        <p:txBody>
          <a:bodyPr/>
          <a:lstStyle/>
          <a:p>
            <a:endParaRPr lang="en-IN"/>
          </a:p>
        </p:txBody>
      </p:sp>
      <p:pic>
        <p:nvPicPr>
          <p:cNvPr id="8" name="Image 0" descr="preencoded.png"/>
          <p:cNvPicPr>
            <a:picLocks noChangeAspect="1"/>
          </p:cNvPicPr>
          <p:nvPr/>
        </p:nvPicPr>
        <p:blipFill>
          <a:blip r:embed="rId3"/>
          <a:stretch>
            <a:fillRect/>
          </a:stretch>
        </p:blipFill>
        <p:spPr>
          <a:xfrm>
            <a:off x="973836" y="2208276"/>
            <a:ext cx="384048" cy="384048"/>
          </a:xfrm>
          <a:prstGeom prst="rect">
            <a:avLst/>
          </a:prstGeom>
        </p:spPr>
      </p:pic>
      <p:sp>
        <p:nvSpPr>
          <p:cNvPr id="9" name="Text 6"/>
          <p:cNvSpPr txBox="1"/>
          <p:nvPr/>
        </p:nvSpPr>
        <p:spPr>
          <a:xfrm>
            <a:off x="1737360" y="1965960"/>
            <a:ext cx="3947465" cy="365760"/>
          </a:xfrm>
          <a:prstGeom prst="rect">
            <a:avLst/>
          </a:prstGeom>
          <a:noFill/>
          <a:ln/>
        </p:spPr>
        <p:txBody>
          <a:bodyPr wrap="square" lIns="0" tIns="0" rIns="0" bIns="0" rtlCol="0" anchor="t"/>
          <a:lstStyle/>
          <a:p>
            <a:pPr marL="0" indent="0">
              <a:buNone/>
            </a:pPr>
            <a:r>
              <a:rPr lang="en-US" sz="1800" b="1" dirty="0">
                <a:solidFill>
                  <a:srgbClr val="0B1B33"/>
                </a:solidFill>
                <a:latin typeface="Cambria" pitchFamily="34" charset="0"/>
                <a:ea typeface="Cambria" pitchFamily="34" charset="-122"/>
                <a:cs typeface="Cambria" pitchFamily="34" charset="-120"/>
              </a:rPr>
              <a:t>Synthetic data</a:t>
            </a:r>
            <a:endParaRPr lang="en-US" sz="1800" dirty="0"/>
          </a:p>
        </p:txBody>
      </p:sp>
      <p:sp>
        <p:nvSpPr>
          <p:cNvPr id="10" name="Text 7"/>
          <p:cNvSpPr txBox="1"/>
          <p:nvPr/>
        </p:nvSpPr>
        <p:spPr>
          <a:xfrm>
            <a:off x="1737360" y="2395728"/>
            <a:ext cx="3947465" cy="1051560"/>
          </a:xfrm>
          <a:prstGeom prst="rect">
            <a:avLst/>
          </a:prstGeom>
          <a:noFill/>
          <a:ln/>
        </p:spPr>
        <p:txBody>
          <a:bodyPr wrap="square" lIns="0" tIns="0" rIns="0" bIns="0" rtlCol="0" anchor="t"/>
          <a:lstStyle/>
          <a:p>
            <a:pPr marL="0" indent="0">
              <a:buNone/>
            </a:pPr>
            <a:r>
              <a:rPr lang="en-US" sz="1450" dirty="0">
                <a:solidFill>
                  <a:srgbClr val="5B6B82"/>
                </a:solidFill>
                <a:latin typeface="Calibri" pitchFamily="34" charset="0"/>
                <a:ea typeface="Calibri" pitchFamily="34" charset="-122"/>
                <a:cs typeface="Calibri" pitchFamily="34" charset="-120"/>
              </a:rPr>
              <a:t>Generated from predefined distributions with engineered attack patterns, so results may not generalise to real traffic.</a:t>
            </a:r>
            <a:endParaRPr lang="en-US" sz="1450" dirty="0"/>
          </a:p>
        </p:txBody>
      </p:sp>
      <p:sp>
        <p:nvSpPr>
          <p:cNvPr id="11" name="Shape 8"/>
          <p:cNvSpPr/>
          <p:nvPr/>
        </p:nvSpPr>
        <p:spPr>
          <a:xfrm>
            <a:off x="6233465" y="1737360"/>
            <a:ext cx="5410505" cy="1828800"/>
          </a:xfrm>
          <a:prstGeom prst="roundRect">
            <a:avLst>
              <a:gd name="adj" fmla="val 5000"/>
            </a:avLst>
          </a:prstGeom>
          <a:solidFill>
            <a:srgbClr val="F1F5FA"/>
          </a:solidFill>
          <a:ln w="12700">
            <a:solidFill>
              <a:srgbClr val="F1F5FA"/>
            </a:solidFill>
            <a:prstDash val="solid"/>
          </a:ln>
          <a:effectLst>
            <a:outerShdw blurRad="101600" dist="25400" dir="5400000" algn="bl" rotWithShape="0">
              <a:srgbClr val="000000">
                <a:alpha val="12000"/>
              </a:srgbClr>
            </a:outerShdw>
          </a:effectLst>
        </p:spPr>
        <p:txBody>
          <a:bodyPr/>
          <a:lstStyle/>
          <a:p>
            <a:endParaRPr lang="en-IN"/>
          </a:p>
        </p:txBody>
      </p:sp>
      <p:sp>
        <p:nvSpPr>
          <p:cNvPr id="12" name="Shape 9"/>
          <p:cNvSpPr/>
          <p:nvPr/>
        </p:nvSpPr>
        <p:spPr>
          <a:xfrm>
            <a:off x="6507785" y="2057400"/>
            <a:ext cx="685800" cy="685800"/>
          </a:xfrm>
          <a:prstGeom prst="ellipse">
            <a:avLst/>
          </a:prstGeom>
          <a:solidFill>
            <a:srgbClr val="14294D"/>
          </a:solidFill>
          <a:ln w="12700">
            <a:solidFill>
              <a:srgbClr val="14294D"/>
            </a:solidFill>
            <a:prstDash val="solid"/>
          </a:ln>
        </p:spPr>
        <p:txBody>
          <a:bodyPr/>
          <a:lstStyle/>
          <a:p>
            <a:endParaRPr lang="en-IN"/>
          </a:p>
        </p:txBody>
      </p:sp>
      <p:pic>
        <p:nvPicPr>
          <p:cNvPr id="13" name="Image 1" descr="preencoded.png"/>
          <p:cNvPicPr>
            <a:picLocks noChangeAspect="1"/>
          </p:cNvPicPr>
          <p:nvPr/>
        </p:nvPicPr>
        <p:blipFill>
          <a:blip r:embed="rId4"/>
          <a:stretch>
            <a:fillRect/>
          </a:stretch>
        </p:blipFill>
        <p:spPr>
          <a:xfrm>
            <a:off x="6658661" y="2208276"/>
            <a:ext cx="384048" cy="384048"/>
          </a:xfrm>
          <a:prstGeom prst="rect">
            <a:avLst/>
          </a:prstGeom>
        </p:spPr>
      </p:pic>
      <p:sp>
        <p:nvSpPr>
          <p:cNvPr id="14" name="Text 10"/>
          <p:cNvSpPr txBox="1"/>
          <p:nvPr/>
        </p:nvSpPr>
        <p:spPr>
          <a:xfrm>
            <a:off x="7422185" y="1965960"/>
            <a:ext cx="3947465" cy="365760"/>
          </a:xfrm>
          <a:prstGeom prst="rect">
            <a:avLst/>
          </a:prstGeom>
          <a:noFill/>
          <a:ln/>
        </p:spPr>
        <p:txBody>
          <a:bodyPr wrap="square" lIns="0" tIns="0" rIns="0" bIns="0" rtlCol="0" anchor="t"/>
          <a:lstStyle/>
          <a:p>
            <a:pPr marL="0" indent="0">
              <a:buNone/>
            </a:pPr>
            <a:r>
              <a:rPr lang="en-US" sz="1800" b="1" dirty="0">
                <a:solidFill>
                  <a:srgbClr val="0B1B33"/>
                </a:solidFill>
                <a:latin typeface="Cambria" pitchFamily="34" charset="0"/>
                <a:ea typeface="Cambria" pitchFamily="34" charset="-122"/>
                <a:cs typeface="Cambria" pitchFamily="34" charset="-120"/>
              </a:rPr>
              <a:t>Preprocessing leakage</a:t>
            </a:r>
            <a:endParaRPr lang="en-US" sz="1800" dirty="0"/>
          </a:p>
        </p:txBody>
      </p:sp>
      <p:sp>
        <p:nvSpPr>
          <p:cNvPr id="15" name="Text 11"/>
          <p:cNvSpPr txBox="1"/>
          <p:nvPr/>
        </p:nvSpPr>
        <p:spPr>
          <a:xfrm>
            <a:off x="7422185" y="2395728"/>
            <a:ext cx="3947465" cy="1051560"/>
          </a:xfrm>
          <a:prstGeom prst="rect">
            <a:avLst/>
          </a:prstGeom>
          <a:noFill/>
          <a:ln/>
        </p:spPr>
        <p:txBody>
          <a:bodyPr wrap="square" lIns="0" tIns="0" rIns="0" bIns="0" rtlCol="0" anchor="t"/>
          <a:lstStyle/>
          <a:p>
            <a:pPr marL="0" indent="0">
              <a:buNone/>
            </a:pPr>
            <a:r>
              <a:rPr lang="en-US" sz="1450" dirty="0">
                <a:solidFill>
                  <a:srgbClr val="5B6B82"/>
                </a:solidFill>
                <a:latin typeface="Calibri" pitchFamily="34" charset="0"/>
                <a:ea typeface="Calibri" pitchFamily="34" charset="-122"/>
                <a:cs typeface="Calibri" pitchFamily="34" charset="-120"/>
              </a:rPr>
              <a:t>StandardScaler was fitted before the train-test split, so test data influenced scaling and may affect reliability.</a:t>
            </a:r>
            <a:endParaRPr lang="en-US" sz="1450" dirty="0"/>
          </a:p>
        </p:txBody>
      </p:sp>
      <p:sp>
        <p:nvSpPr>
          <p:cNvPr id="16" name="Shape 12"/>
          <p:cNvSpPr/>
          <p:nvPr/>
        </p:nvSpPr>
        <p:spPr>
          <a:xfrm>
            <a:off x="548640" y="3749040"/>
            <a:ext cx="5410505" cy="1828800"/>
          </a:xfrm>
          <a:prstGeom prst="roundRect">
            <a:avLst>
              <a:gd name="adj" fmla="val 5000"/>
            </a:avLst>
          </a:prstGeom>
          <a:solidFill>
            <a:srgbClr val="F1F5FA"/>
          </a:solidFill>
          <a:ln w="12700">
            <a:solidFill>
              <a:srgbClr val="F1F5FA"/>
            </a:solidFill>
            <a:prstDash val="solid"/>
          </a:ln>
          <a:effectLst>
            <a:outerShdw blurRad="101600" dist="25400" dir="5400000" algn="bl" rotWithShape="0">
              <a:srgbClr val="000000">
                <a:alpha val="12000"/>
              </a:srgbClr>
            </a:outerShdw>
          </a:effectLst>
        </p:spPr>
        <p:txBody>
          <a:bodyPr/>
          <a:lstStyle/>
          <a:p>
            <a:endParaRPr lang="en-IN"/>
          </a:p>
        </p:txBody>
      </p:sp>
      <p:sp>
        <p:nvSpPr>
          <p:cNvPr id="17" name="Shape 13"/>
          <p:cNvSpPr/>
          <p:nvPr/>
        </p:nvSpPr>
        <p:spPr>
          <a:xfrm>
            <a:off x="822960" y="4069080"/>
            <a:ext cx="685800" cy="685800"/>
          </a:xfrm>
          <a:prstGeom prst="ellipse">
            <a:avLst/>
          </a:prstGeom>
          <a:solidFill>
            <a:srgbClr val="14294D"/>
          </a:solidFill>
          <a:ln w="12700">
            <a:solidFill>
              <a:srgbClr val="14294D"/>
            </a:solidFill>
            <a:prstDash val="solid"/>
          </a:ln>
        </p:spPr>
        <p:txBody>
          <a:bodyPr/>
          <a:lstStyle/>
          <a:p>
            <a:endParaRPr lang="en-IN"/>
          </a:p>
        </p:txBody>
      </p:sp>
      <p:pic>
        <p:nvPicPr>
          <p:cNvPr id="18" name="Image 2" descr="preencoded.png"/>
          <p:cNvPicPr>
            <a:picLocks noChangeAspect="1"/>
          </p:cNvPicPr>
          <p:nvPr/>
        </p:nvPicPr>
        <p:blipFill>
          <a:blip r:embed="rId5"/>
          <a:stretch>
            <a:fillRect/>
          </a:stretch>
        </p:blipFill>
        <p:spPr>
          <a:xfrm>
            <a:off x="973836" y="4219956"/>
            <a:ext cx="384048" cy="384048"/>
          </a:xfrm>
          <a:prstGeom prst="rect">
            <a:avLst/>
          </a:prstGeom>
        </p:spPr>
      </p:pic>
      <p:sp>
        <p:nvSpPr>
          <p:cNvPr id="19" name="Text 14"/>
          <p:cNvSpPr txBox="1"/>
          <p:nvPr/>
        </p:nvSpPr>
        <p:spPr>
          <a:xfrm>
            <a:off x="1737360" y="3977640"/>
            <a:ext cx="3947465" cy="365760"/>
          </a:xfrm>
          <a:prstGeom prst="rect">
            <a:avLst/>
          </a:prstGeom>
          <a:noFill/>
          <a:ln/>
        </p:spPr>
        <p:txBody>
          <a:bodyPr wrap="square" lIns="0" tIns="0" rIns="0" bIns="0" rtlCol="0" anchor="t"/>
          <a:lstStyle/>
          <a:p>
            <a:pPr marL="0" indent="0">
              <a:buNone/>
            </a:pPr>
            <a:r>
              <a:rPr lang="en-US" sz="1800" b="1" dirty="0">
                <a:solidFill>
                  <a:srgbClr val="0B1B33"/>
                </a:solidFill>
                <a:latin typeface="Cambria" pitchFamily="34" charset="0"/>
                <a:ea typeface="Cambria" pitchFamily="34" charset="-122"/>
                <a:cs typeface="Cambria" pitchFamily="34" charset="-120"/>
              </a:rPr>
              <a:t>LSTM input structure</a:t>
            </a:r>
            <a:endParaRPr lang="en-US" sz="1800" dirty="0"/>
          </a:p>
        </p:txBody>
      </p:sp>
      <p:sp>
        <p:nvSpPr>
          <p:cNvPr id="20" name="Text 15"/>
          <p:cNvSpPr txBox="1"/>
          <p:nvPr/>
        </p:nvSpPr>
        <p:spPr>
          <a:xfrm>
            <a:off x="1737360" y="4407408"/>
            <a:ext cx="3947465" cy="1051560"/>
          </a:xfrm>
          <a:prstGeom prst="rect">
            <a:avLst/>
          </a:prstGeom>
          <a:noFill/>
          <a:ln/>
        </p:spPr>
        <p:txBody>
          <a:bodyPr wrap="square" lIns="0" tIns="0" rIns="0" bIns="0" rtlCol="0" anchor="t"/>
          <a:lstStyle/>
          <a:p>
            <a:pPr marL="0" indent="0">
              <a:buNone/>
            </a:pPr>
            <a:r>
              <a:rPr lang="en-US" sz="1450" dirty="0">
                <a:solidFill>
                  <a:srgbClr val="5B6B82"/>
                </a:solidFill>
                <a:latin typeface="Calibri" pitchFamily="34" charset="0"/>
                <a:ea typeface="Calibri" pitchFamily="34" charset="-122"/>
                <a:cs typeface="Calibri" pitchFamily="34" charset="-120"/>
              </a:rPr>
              <a:t>The 15 features were reshaped to (15, 1). They are not true time steps, so temporal learning was not fully tested.</a:t>
            </a:r>
            <a:endParaRPr lang="en-US" sz="1450" dirty="0"/>
          </a:p>
        </p:txBody>
      </p:sp>
      <p:sp>
        <p:nvSpPr>
          <p:cNvPr id="21" name="Shape 16"/>
          <p:cNvSpPr/>
          <p:nvPr/>
        </p:nvSpPr>
        <p:spPr>
          <a:xfrm>
            <a:off x="6233465" y="3749040"/>
            <a:ext cx="5410505" cy="1828800"/>
          </a:xfrm>
          <a:prstGeom prst="roundRect">
            <a:avLst>
              <a:gd name="adj" fmla="val 5000"/>
            </a:avLst>
          </a:prstGeom>
          <a:solidFill>
            <a:srgbClr val="F1F5FA"/>
          </a:solidFill>
          <a:ln w="12700">
            <a:solidFill>
              <a:srgbClr val="F1F5FA"/>
            </a:solidFill>
            <a:prstDash val="solid"/>
          </a:ln>
          <a:effectLst>
            <a:outerShdw blurRad="101600" dist="25400" dir="5400000" algn="bl" rotWithShape="0">
              <a:srgbClr val="000000">
                <a:alpha val="12000"/>
              </a:srgbClr>
            </a:outerShdw>
          </a:effectLst>
        </p:spPr>
        <p:txBody>
          <a:bodyPr/>
          <a:lstStyle/>
          <a:p>
            <a:endParaRPr lang="en-IN"/>
          </a:p>
        </p:txBody>
      </p:sp>
      <p:sp>
        <p:nvSpPr>
          <p:cNvPr id="22" name="Shape 17"/>
          <p:cNvSpPr/>
          <p:nvPr/>
        </p:nvSpPr>
        <p:spPr>
          <a:xfrm>
            <a:off x="6507785" y="4069080"/>
            <a:ext cx="685800" cy="685800"/>
          </a:xfrm>
          <a:prstGeom prst="ellipse">
            <a:avLst/>
          </a:prstGeom>
          <a:solidFill>
            <a:srgbClr val="14294D"/>
          </a:solidFill>
          <a:ln w="12700">
            <a:solidFill>
              <a:srgbClr val="14294D"/>
            </a:solidFill>
            <a:prstDash val="solid"/>
          </a:ln>
        </p:spPr>
        <p:txBody>
          <a:bodyPr/>
          <a:lstStyle/>
          <a:p>
            <a:endParaRPr lang="en-IN"/>
          </a:p>
        </p:txBody>
      </p:sp>
      <p:pic>
        <p:nvPicPr>
          <p:cNvPr id="23" name="Image 3" descr="preencoded.png"/>
          <p:cNvPicPr>
            <a:picLocks noChangeAspect="1"/>
          </p:cNvPicPr>
          <p:nvPr/>
        </p:nvPicPr>
        <p:blipFill>
          <a:blip r:embed="rId6"/>
          <a:stretch>
            <a:fillRect/>
          </a:stretch>
        </p:blipFill>
        <p:spPr>
          <a:xfrm>
            <a:off x="6658661" y="4219956"/>
            <a:ext cx="384048" cy="384048"/>
          </a:xfrm>
          <a:prstGeom prst="rect">
            <a:avLst/>
          </a:prstGeom>
        </p:spPr>
      </p:pic>
      <p:sp>
        <p:nvSpPr>
          <p:cNvPr id="24" name="Text 18"/>
          <p:cNvSpPr txBox="1"/>
          <p:nvPr/>
        </p:nvSpPr>
        <p:spPr>
          <a:xfrm>
            <a:off x="7422185" y="3977640"/>
            <a:ext cx="3947465" cy="365760"/>
          </a:xfrm>
          <a:prstGeom prst="rect">
            <a:avLst/>
          </a:prstGeom>
          <a:noFill/>
          <a:ln/>
        </p:spPr>
        <p:txBody>
          <a:bodyPr wrap="square" lIns="0" tIns="0" rIns="0" bIns="0" rtlCol="0" anchor="t"/>
          <a:lstStyle/>
          <a:p>
            <a:pPr marL="0" indent="0">
              <a:buNone/>
            </a:pPr>
            <a:r>
              <a:rPr lang="en-US" sz="1800" b="1" dirty="0">
                <a:solidFill>
                  <a:srgbClr val="0B1B33"/>
                </a:solidFill>
                <a:latin typeface="Cambria" pitchFamily="34" charset="0"/>
                <a:ea typeface="Cambria" pitchFamily="34" charset="-122"/>
                <a:cs typeface="Cambria" pitchFamily="34" charset="-120"/>
              </a:rPr>
              <a:t>Imbalance and metrics</a:t>
            </a:r>
            <a:endParaRPr lang="en-US" sz="1800" dirty="0"/>
          </a:p>
        </p:txBody>
      </p:sp>
      <p:sp>
        <p:nvSpPr>
          <p:cNvPr id="25" name="Text 19"/>
          <p:cNvSpPr txBox="1"/>
          <p:nvPr/>
        </p:nvSpPr>
        <p:spPr>
          <a:xfrm>
            <a:off x="7422185" y="4407408"/>
            <a:ext cx="3947465" cy="1051560"/>
          </a:xfrm>
          <a:prstGeom prst="rect">
            <a:avLst/>
          </a:prstGeom>
          <a:noFill/>
          <a:ln/>
        </p:spPr>
        <p:txBody>
          <a:bodyPr wrap="square" lIns="0" tIns="0" rIns="0" bIns="0" rtlCol="0" anchor="t"/>
          <a:lstStyle/>
          <a:p>
            <a:pPr marL="0" indent="0">
              <a:buNone/>
            </a:pPr>
            <a:r>
              <a:rPr lang="en-US" sz="1450" dirty="0">
                <a:solidFill>
                  <a:srgbClr val="5B6B82"/>
                </a:solidFill>
                <a:latin typeface="Calibri" pitchFamily="34" charset="0"/>
                <a:ea typeface="Calibri" pitchFamily="34" charset="-122"/>
                <a:cs typeface="Calibri" pitchFamily="34" charset="-120"/>
              </a:rPr>
              <a:t>80:20 imbalance with no SMOTE or ADASYN, binary output only, and ROC-AUC and false-positive rate were not computed.</a:t>
            </a:r>
            <a:endParaRPr lang="en-US" sz="1450" dirty="0"/>
          </a:p>
        </p:txBody>
      </p:sp>
      <p:sp>
        <p:nvSpPr>
          <p:cNvPr id="26" name="Text 20"/>
          <p:cNvSpPr txBox="1"/>
          <p:nvPr/>
        </p:nvSpPr>
        <p:spPr>
          <a:xfrm>
            <a:off x="548640" y="5852160"/>
            <a:ext cx="11094415" cy="365760"/>
          </a:xfrm>
          <a:prstGeom prst="rect">
            <a:avLst/>
          </a:prstGeom>
          <a:noFill/>
          <a:ln/>
        </p:spPr>
        <p:txBody>
          <a:bodyPr wrap="square" lIns="0" tIns="0" rIns="0" bIns="0" rtlCol="0" anchor="t"/>
          <a:lstStyle/>
          <a:p>
            <a:pPr marL="0" indent="0">
              <a:buNone/>
            </a:pPr>
            <a:r>
              <a:rPr lang="en-US" sz="1500" i="1" dirty="0">
                <a:solidFill>
                  <a:srgbClr val="16243B"/>
                </a:solidFill>
                <a:latin typeface="Calibri" pitchFamily="34" charset="0"/>
                <a:ea typeface="Calibri" pitchFamily="34" charset="-122"/>
                <a:cs typeface="Calibri" pitchFamily="34" charset="-120"/>
              </a:rPr>
              <a:t>The findings are a controlled comparison, not evidence of real-world performance.</a:t>
            </a:r>
            <a:endParaRPr lang="en-US" sz="15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0B1B33"/>
        </a:solidFill>
        <a:effectLst/>
      </p:bgPr>
    </p:bg>
    <p:spTree>
      <p:nvGrpSpPr>
        <p:cNvPr id="1" name=""/>
        <p:cNvGrpSpPr/>
        <p:nvPr/>
      </p:nvGrpSpPr>
      <p:grpSpPr>
        <a:xfrm>
          <a:off x="0" y="0"/>
          <a:ext cx="0" cy="0"/>
          <a:chOff x="0" y="0"/>
          <a:chExt cx="0" cy="0"/>
        </a:xfrm>
      </p:grpSpPr>
      <p:sp>
        <p:nvSpPr>
          <p:cNvPr id="2" name="Text 0"/>
          <p:cNvSpPr txBox="1"/>
          <p:nvPr/>
        </p:nvSpPr>
        <p:spPr>
          <a:xfrm>
            <a:off x="548640" y="438912"/>
            <a:ext cx="8229600" cy="274320"/>
          </a:xfrm>
          <a:prstGeom prst="rect">
            <a:avLst/>
          </a:prstGeom>
          <a:noFill/>
          <a:ln/>
        </p:spPr>
        <p:txBody>
          <a:bodyPr wrap="square" lIns="0" tIns="0" rIns="0" bIns="0" rtlCol="0" anchor="t"/>
          <a:lstStyle/>
          <a:p>
            <a:pPr marL="0" indent="0">
              <a:buNone/>
            </a:pPr>
            <a:r>
              <a:rPr lang="en-US" sz="1200" b="1" kern="0" spc="300" dirty="0">
                <a:solidFill>
                  <a:srgbClr val="5EE0F0"/>
                </a:solidFill>
                <a:latin typeface="Calibri" pitchFamily="34" charset="0"/>
                <a:ea typeface="Calibri" pitchFamily="34" charset="-122"/>
                <a:cs typeface="Calibri" pitchFamily="34" charset="-120"/>
              </a:rPr>
              <a:t>CONCLUSIONS</a:t>
            </a:r>
            <a:endParaRPr lang="en-US" sz="1200" dirty="0"/>
          </a:p>
        </p:txBody>
      </p:sp>
      <p:sp>
        <p:nvSpPr>
          <p:cNvPr id="3" name="Text 1"/>
          <p:cNvSpPr txBox="1"/>
          <p:nvPr/>
        </p:nvSpPr>
        <p:spPr>
          <a:xfrm>
            <a:off x="548640" y="731520"/>
            <a:ext cx="11094415" cy="731520"/>
          </a:xfrm>
          <a:prstGeom prst="rect">
            <a:avLst/>
          </a:prstGeom>
          <a:noFill/>
          <a:ln/>
        </p:spPr>
        <p:txBody>
          <a:bodyPr wrap="square" lIns="0" tIns="0" rIns="0" bIns="0" rtlCol="0" anchor="ctr"/>
          <a:lstStyle/>
          <a:p>
            <a:pPr marL="0" indent="0">
              <a:buNone/>
            </a:pPr>
            <a:r>
              <a:rPr lang="en-US" sz="3400" b="1" dirty="0">
                <a:solidFill>
                  <a:srgbClr val="FFFFFF"/>
                </a:solidFill>
                <a:latin typeface="Cambria" pitchFamily="34" charset="0"/>
                <a:ea typeface="Cambria" pitchFamily="34" charset="-122"/>
                <a:cs typeface="Cambria" pitchFamily="34" charset="-120"/>
              </a:rPr>
              <a:t>What this study shows</a:t>
            </a:r>
            <a:endParaRPr lang="en-US" sz="3400" dirty="0"/>
          </a:p>
        </p:txBody>
      </p:sp>
      <p:sp>
        <p:nvSpPr>
          <p:cNvPr id="4" name="Text 2"/>
          <p:cNvSpPr txBox="1"/>
          <p:nvPr/>
        </p:nvSpPr>
        <p:spPr>
          <a:xfrm>
            <a:off x="548640" y="6446520"/>
            <a:ext cx="7315200" cy="228600"/>
          </a:xfrm>
          <a:prstGeom prst="rect">
            <a:avLst/>
          </a:prstGeom>
          <a:noFill/>
          <a:ln/>
        </p:spPr>
        <p:txBody>
          <a:bodyPr wrap="square" lIns="0" tIns="0" rIns="0" bIns="0" rtlCol="0" anchor="t"/>
          <a:lstStyle/>
          <a:p>
            <a:pPr marL="0" indent="0">
              <a:buNone/>
            </a:pPr>
            <a:r>
              <a:rPr lang="en-US" sz="1000" dirty="0">
                <a:solidFill>
                  <a:srgbClr val="8FA3BF"/>
                </a:solidFill>
                <a:latin typeface="Calibri" pitchFamily="34" charset="0"/>
                <a:ea typeface="Calibri" pitchFamily="34" charset="-122"/>
                <a:cs typeface="Calibri" pitchFamily="34" charset="-120"/>
              </a:rPr>
              <a:t>Network Intrusion Detection Using Deep Learning  |  Likhitha Pyneni</a:t>
            </a:r>
            <a:endParaRPr lang="en-US" sz="1000" dirty="0"/>
          </a:p>
        </p:txBody>
      </p:sp>
      <p:sp>
        <p:nvSpPr>
          <p:cNvPr id="5" name="Text 3"/>
          <p:cNvSpPr txBox="1"/>
          <p:nvPr/>
        </p:nvSpPr>
        <p:spPr>
          <a:xfrm>
            <a:off x="10728655" y="6446520"/>
            <a:ext cx="914400" cy="228600"/>
          </a:xfrm>
          <a:prstGeom prst="rect">
            <a:avLst/>
          </a:prstGeom>
          <a:noFill/>
          <a:ln/>
        </p:spPr>
        <p:txBody>
          <a:bodyPr wrap="square" lIns="0" tIns="0" rIns="0" bIns="0" rtlCol="0" anchor="t"/>
          <a:lstStyle/>
          <a:p>
            <a:pPr marL="0" indent="0" algn="r">
              <a:buNone/>
            </a:pPr>
            <a:r>
              <a:rPr lang="en-US" sz="1000" dirty="0">
                <a:solidFill>
                  <a:srgbClr val="8FA3BF"/>
                </a:solidFill>
                <a:latin typeface="Calibri" pitchFamily="34" charset="0"/>
                <a:ea typeface="Calibri" pitchFamily="34" charset="-122"/>
                <a:cs typeface="Calibri" pitchFamily="34" charset="-120"/>
              </a:rPr>
              <a:t>14</a:t>
            </a:r>
            <a:endParaRPr lang="en-US" sz="1000" dirty="0"/>
          </a:p>
        </p:txBody>
      </p:sp>
      <p:sp>
        <p:nvSpPr>
          <p:cNvPr id="6" name="Shape 4"/>
          <p:cNvSpPr/>
          <p:nvPr/>
        </p:nvSpPr>
        <p:spPr>
          <a:xfrm>
            <a:off x="548640" y="1783080"/>
            <a:ext cx="3514954" cy="3108960"/>
          </a:xfrm>
          <a:prstGeom prst="roundRect">
            <a:avLst>
              <a:gd name="adj" fmla="val 2941"/>
            </a:avLst>
          </a:prstGeom>
          <a:solidFill>
            <a:srgbClr val="14294D"/>
          </a:solidFill>
          <a:ln w="12700">
            <a:solidFill>
              <a:srgbClr val="14294D"/>
            </a:solidFill>
            <a:prstDash val="solid"/>
          </a:ln>
        </p:spPr>
        <p:txBody>
          <a:bodyPr/>
          <a:lstStyle/>
          <a:p>
            <a:endParaRPr lang="en-IN"/>
          </a:p>
        </p:txBody>
      </p:sp>
      <p:sp>
        <p:nvSpPr>
          <p:cNvPr id="7" name="Shape 5"/>
          <p:cNvSpPr/>
          <p:nvPr/>
        </p:nvSpPr>
        <p:spPr>
          <a:xfrm>
            <a:off x="868680" y="2103120"/>
            <a:ext cx="685800" cy="685800"/>
          </a:xfrm>
          <a:prstGeom prst="ellipse">
            <a:avLst/>
          </a:prstGeom>
          <a:solidFill>
            <a:srgbClr val="0E8F9C"/>
          </a:solidFill>
          <a:ln w="12700">
            <a:solidFill>
              <a:srgbClr val="0E8F9C"/>
            </a:solidFill>
            <a:prstDash val="solid"/>
          </a:ln>
        </p:spPr>
        <p:txBody>
          <a:bodyPr/>
          <a:lstStyle/>
          <a:p>
            <a:endParaRPr lang="en-IN"/>
          </a:p>
        </p:txBody>
      </p:sp>
      <p:pic>
        <p:nvPicPr>
          <p:cNvPr id="8" name="Image 0" descr="preencoded.png"/>
          <p:cNvPicPr>
            <a:picLocks noChangeAspect="1"/>
          </p:cNvPicPr>
          <p:nvPr/>
        </p:nvPicPr>
        <p:blipFill>
          <a:blip r:embed="rId3"/>
          <a:stretch>
            <a:fillRect/>
          </a:stretch>
        </p:blipFill>
        <p:spPr>
          <a:xfrm>
            <a:off x="1019556" y="2253996"/>
            <a:ext cx="384048" cy="384048"/>
          </a:xfrm>
          <a:prstGeom prst="rect">
            <a:avLst/>
          </a:prstGeom>
        </p:spPr>
      </p:pic>
      <p:sp>
        <p:nvSpPr>
          <p:cNvPr id="9" name="Text 6"/>
          <p:cNvSpPr txBox="1"/>
          <p:nvPr/>
        </p:nvSpPr>
        <p:spPr>
          <a:xfrm>
            <a:off x="868680" y="3017520"/>
            <a:ext cx="2874874" cy="685800"/>
          </a:xfrm>
          <a:prstGeom prst="rect">
            <a:avLst/>
          </a:prstGeom>
          <a:noFill/>
          <a:ln/>
        </p:spPr>
        <p:txBody>
          <a:bodyPr wrap="square" lIns="0" tIns="0" rIns="0" bIns="0" rtlCol="0" anchor="t"/>
          <a:lstStyle/>
          <a:p>
            <a:pPr marL="0" indent="0">
              <a:buNone/>
            </a:pPr>
            <a:r>
              <a:rPr lang="en-US" sz="1900" b="1" dirty="0">
                <a:solidFill>
                  <a:srgbClr val="FFFFFF"/>
                </a:solidFill>
                <a:latin typeface="Cambria" pitchFamily="34" charset="0"/>
                <a:ea typeface="Cambria" pitchFamily="34" charset="-122"/>
                <a:cs typeface="Cambria" pitchFamily="34" charset="-120"/>
              </a:rPr>
              <a:t>The ANN outperformed the LSTM</a:t>
            </a:r>
            <a:endParaRPr lang="en-US" sz="1900" dirty="0"/>
          </a:p>
        </p:txBody>
      </p:sp>
      <p:sp>
        <p:nvSpPr>
          <p:cNvPr id="10" name="Text 7"/>
          <p:cNvSpPr txBox="1"/>
          <p:nvPr/>
        </p:nvSpPr>
        <p:spPr>
          <a:xfrm>
            <a:off x="868680" y="3749040"/>
            <a:ext cx="2874874" cy="1097280"/>
          </a:xfrm>
          <a:prstGeom prst="rect">
            <a:avLst/>
          </a:prstGeom>
          <a:noFill/>
          <a:ln/>
        </p:spPr>
        <p:txBody>
          <a:bodyPr wrap="square" lIns="0" tIns="0" rIns="0" bIns="0" rtlCol="0" anchor="t"/>
          <a:lstStyle/>
          <a:p>
            <a:pPr marL="0" indent="0">
              <a:buNone/>
            </a:pPr>
            <a:r>
              <a:rPr lang="en-US" sz="1450" dirty="0">
                <a:solidFill>
                  <a:srgbClr val="C9D8EC"/>
                </a:solidFill>
                <a:latin typeface="Calibri" pitchFamily="34" charset="0"/>
                <a:ea typeface="Calibri" pitchFamily="34" charset="-122"/>
                <a:cs typeface="Calibri" pitchFamily="34" charset="-120"/>
              </a:rPr>
              <a:t>Higher accuracy (87.80% vs 82.45%), precision, recall and F1-score (60.77% vs 24.52%) on the same test set.</a:t>
            </a:r>
            <a:endParaRPr lang="en-US" sz="1450" dirty="0"/>
          </a:p>
        </p:txBody>
      </p:sp>
      <p:sp>
        <p:nvSpPr>
          <p:cNvPr id="11" name="Shape 8"/>
          <p:cNvSpPr/>
          <p:nvPr/>
        </p:nvSpPr>
        <p:spPr>
          <a:xfrm>
            <a:off x="4337914" y="1783080"/>
            <a:ext cx="3514954" cy="3108960"/>
          </a:xfrm>
          <a:prstGeom prst="roundRect">
            <a:avLst>
              <a:gd name="adj" fmla="val 2941"/>
            </a:avLst>
          </a:prstGeom>
          <a:solidFill>
            <a:srgbClr val="14294D"/>
          </a:solidFill>
          <a:ln w="12700">
            <a:solidFill>
              <a:srgbClr val="14294D"/>
            </a:solidFill>
            <a:prstDash val="solid"/>
          </a:ln>
        </p:spPr>
        <p:txBody>
          <a:bodyPr/>
          <a:lstStyle/>
          <a:p>
            <a:endParaRPr lang="en-IN"/>
          </a:p>
        </p:txBody>
      </p:sp>
      <p:sp>
        <p:nvSpPr>
          <p:cNvPr id="12" name="Shape 9"/>
          <p:cNvSpPr/>
          <p:nvPr/>
        </p:nvSpPr>
        <p:spPr>
          <a:xfrm>
            <a:off x="4657954" y="2103120"/>
            <a:ext cx="685800" cy="685800"/>
          </a:xfrm>
          <a:prstGeom prst="ellipse">
            <a:avLst/>
          </a:prstGeom>
          <a:solidFill>
            <a:srgbClr val="0E8F9C"/>
          </a:solidFill>
          <a:ln w="12700">
            <a:solidFill>
              <a:srgbClr val="0E8F9C"/>
            </a:solidFill>
            <a:prstDash val="solid"/>
          </a:ln>
        </p:spPr>
        <p:txBody>
          <a:bodyPr/>
          <a:lstStyle/>
          <a:p>
            <a:endParaRPr lang="en-IN"/>
          </a:p>
        </p:txBody>
      </p:sp>
      <p:pic>
        <p:nvPicPr>
          <p:cNvPr id="13" name="Image 1" descr="preencoded.png"/>
          <p:cNvPicPr>
            <a:picLocks noChangeAspect="1"/>
          </p:cNvPicPr>
          <p:nvPr/>
        </p:nvPicPr>
        <p:blipFill>
          <a:blip r:embed="rId4"/>
          <a:stretch>
            <a:fillRect/>
          </a:stretch>
        </p:blipFill>
        <p:spPr>
          <a:xfrm>
            <a:off x="4808830" y="2253996"/>
            <a:ext cx="384048" cy="384048"/>
          </a:xfrm>
          <a:prstGeom prst="rect">
            <a:avLst/>
          </a:prstGeom>
        </p:spPr>
      </p:pic>
      <p:sp>
        <p:nvSpPr>
          <p:cNvPr id="14" name="Text 10"/>
          <p:cNvSpPr txBox="1"/>
          <p:nvPr/>
        </p:nvSpPr>
        <p:spPr>
          <a:xfrm>
            <a:off x="4657954" y="3017520"/>
            <a:ext cx="2874874" cy="685800"/>
          </a:xfrm>
          <a:prstGeom prst="rect">
            <a:avLst/>
          </a:prstGeom>
          <a:noFill/>
          <a:ln/>
        </p:spPr>
        <p:txBody>
          <a:bodyPr wrap="square" lIns="0" tIns="0" rIns="0" bIns="0" rtlCol="0" anchor="t"/>
          <a:lstStyle/>
          <a:p>
            <a:pPr marL="0" indent="0">
              <a:buNone/>
            </a:pPr>
            <a:r>
              <a:rPr lang="en-US" sz="1900" b="1" dirty="0">
                <a:solidFill>
                  <a:srgbClr val="FFFFFF"/>
                </a:solidFill>
                <a:latin typeface="Cambria" pitchFamily="34" charset="0"/>
                <a:ea typeface="Cambria" pitchFamily="34" charset="-122"/>
                <a:cs typeface="Cambria" pitchFamily="34" charset="-120"/>
              </a:rPr>
              <a:t>Accuracy alone is not enough</a:t>
            </a:r>
            <a:endParaRPr lang="en-US" sz="1900" dirty="0"/>
          </a:p>
        </p:txBody>
      </p:sp>
      <p:sp>
        <p:nvSpPr>
          <p:cNvPr id="15" name="Text 11"/>
          <p:cNvSpPr txBox="1"/>
          <p:nvPr/>
        </p:nvSpPr>
        <p:spPr>
          <a:xfrm>
            <a:off x="4657954" y="3749040"/>
            <a:ext cx="2874874" cy="1097280"/>
          </a:xfrm>
          <a:prstGeom prst="rect">
            <a:avLst/>
          </a:prstGeom>
          <a:noFill/>
          <a:ln/>
        </p:spPr>
        <p:txBody>
          <a:bodyPr wrap="square" lIns="0" tIns="0" rIns="0" bIns="0" rtlCol="0" anchor="t"/>
          <a:lstStyle/>
          <a:p>
            <a:pPr marL="0" indent="0">
              <a:buNone/>
            </a:pPr>
            <a:r>
              <a:rPr lang="en-US" sz="1450" dirty="0">
                <a:solidFill>
                  <a:srgbClr val="C9D8EC"/>
                </a:solidFill>
                <a:latin typeface="Calibri" pitchFamily="34" charset="0"/>
                <a:ea typeface="Calibri" pitchFamily="34" charset="-122"/>
                <a:cs typeface="Calibri" pitchFamily="34" charset="-120"/>
              </a:rPr>
              <a:t>The ANN missed over half of the attacks and the LSTM about 86%, which accuracy alone would not reveal.</a:t>
            </a:r>
            <a:endParaRPr lang="en-US" sz="1450" dirty="0"/>
          </a:p>
        </p:txBody>
      </p:sp>
      <p:sp>
        <p:nvSpPr>
          <p:cNvPr id="16" name="Shape 12"/>
          <p:cNvSpPr/>
          <p:nvPr/>
        </p:nvSpPr>
        <p:spPr>
          <a:xfrm>
            <a:off x="8127187" y="1783080"/>
            <a:ext cx="3514954" cy="3108960"/>
          </a:xfrm>
          <a:prstGeom prst="roundRect">
            <a:avLst>
              <a:gd name="adj" fmla="val 2941"/>
            </a:avLst>
          </a:prstGeom>
          <a:solidFill>
            <a:srgbClr val="14294D"/>
          </a:solidFill>
          <a:ln w="12700">
            <a:solidFill>
              <a:srgbClr val="14294D"/>
            </a:solidFill>
            <a:prstDash val="solid"/>
          </a:ln>
        </p:spPr>
        <p:txBody>
          <a:bodyPr/>
          <a:lstStyle/>
          <a:p>
            <a:endParaRPr lang="en-IN"/>
          </a:p>
        </p:txBody>
      </p:sp>
      <p:sp>
        <p:nvSpPr>
          <p:cNvPr id="17" name="Shape 13"/>
          <p:cNvSpPr/>
          <p:nvPr/>
        </p:nvSpPr>
        <p:spPr>
          <a:xfrm>
            <a:off x="8447227" y="2103120"/>
            <a:ext cx="685800" cy="685800"/>
          </a:xfrm>
          <a:prstGeom prst="ellipse">
            <a:avLst/>
          </a:prstGeom>
          <a:solidFill>
            <a:srgbClr val="0E8F9C"/>
          </a:solidFill>
          <a:ln w="12700">
            <a:solidFill>
              <a:srgbClr val="0E8F9C"/>
            </a:solidFill>
            <a:prstDash val="solid"/>
          </a:ln>
        </p:spPr>
        <p:txBody>
          <a:bodyPr/>
          <a:lstStyle/>
          <a:p>
            <a:endParaRPr lang="en-IN"/>
          </a:p>
        </p:txBody>
      </p:sp>
      <p:pic>
        <p:nvPicPr>
          <p:cNvPr id="18" name="Image 2" descr="preencoded.png"/>
          <p:cNvPicPr>
            <a:picLocks noChangeAspect="1"/>
          </p:cNvPicPr>
          <p:nvPr/>
        </p:nvPicPr>
        <p:blipFill>
          <a:blip r:embed="rId5"/>
          <a:stretch>
            <a:fillRect/>
          </a:stretch>
        </p:blipFill>
        <p:spPr>
          <a:xfrm>
            <a:off x="8598103" y="2253996"/>
            <a:ext cx="384048" cy="384048"/>
          </a:xfrm>
          <a:prstGeom prst="rect">
            <a:avLst/>
          </a:prstGeom>
        </p:spPr>
      </p:pic>
      <p:sp>
        <p:nvSpPr>
          <p:cNvPr id="19" name="Text 14"/>
          <p:cNvSpPr txBox="1"/>
          <p:nvPr/>
        </p:nvSpPr>
        <p:spPr>
          <a:xfrm>
            <a:off x="8447227" y="3017520"/>
            <a:ext cx="2874874" cy="685800"/>
          </a:xfrm>
          <a:prstGeom prst="rect">
            <a:avLst/>
          </a:prstGeom>
          <a:noFill/>
          <a:ln/>
        </p:spPr>
        <p:txBody>
          <a:bodyPr wrap="square" lIns="0" tIns="0" rIns="0" bIns="0" rtlCol="0" anchor="t"/>
          <a:lstStyle/>
          <a:p>
            <a:pPr marL="0" indent="0">
              <a:buNone/>
            </a:pPr>
            <a:r>
              <a:rPr lang="en-US" sz="1900" b="1" dirty="0">
                <a:solidFill>
                  <a:srgbClr val="FFFFFF"/>
                </a:solidFill>
                <a:latin typeface="Cambria" pitchFamily="34" charset="0"/>
                <a:ea typeface="Cambria" pitchFamily="34" charset="-122"/>
                <a:cs typeface="Cambria" pitchFamily="34" charset="-120"/>
              </a:rPr>
              <a:t>A full pipeline was delivered</a:t>
            </a:r>
            <a:endParaRPr lang="en-US" sz="1900" dirty="0"/>
          </a:p>
        </p:txBody>
      </p:sp>
      <p:sp>
        <p:nvSpPr>
          <p:cNvPr id="20" name="Text 15"/>
          <p:cNvSpPr txBox="1"/>
          <p:nvPr/>
        </p:nvSpPr>
        <p:spPr>
          <a:xfrm>
            <a:off x="8447227" y="3749040"/>
            <a:ext cx="2874874" cy="1097280"/>
          </a:xfrm>
          <a:prstGeom prst="rect">
            <a:avLst/>
          </a:prstGeom>
          <a:noFill/>
          <a:ln/>
        </p:spPr>
        <p:txBody>
          <a:bodyPr wrap="square" lIns="0" tIns="0" rIns="0" bIns="0" rtlCol="0" anchor="t"/>
          <a:lstStyle/>
          <a:p>
            <a:pPr marL="0" indent="0">
              <a:buNone/>
            </a:pPr>
            <a:r>
              <a:rPr lang="en-US" sz="1450" dirty="0">
                <a:solidFill>
                  <a:srgbClr val="C9D8EC"/>
                </a:solidFill>
                <a:latin typeface="Calibri" pitchFamily="34" charset="0"/>
                <a:ea typeface="Calibri" pitchFamily="34" charset="-122"/>
                <a:cs typeface="Calibri" pitchFamily="34" charset="-120"/>
              </a:rPr>
              <a:t>Data generation, preprocessing, training, evaluation, model saving and a Streamlit prototype were all implemented.</a:t>
            </a:r>
            <a:endParaRPr lang="en-US" sz="1450" dirty="0"/>
          </a:p>
        </p:txBody>
      </p:sp>
      <p:sp>
        <p:nvSpPr>
          <p:cNvPr id="21" name="Shape 16"/>
          <p:cNvSpPr/>
          <p:nvPr/>
        </p:nvSpPr>
        <p:spPr>
          <a:xfrm>
            <a:off x="548640" y="5166360"/>
            <a:ext cx="11094415" cy="868680"/>
          </a:xfrm>
          <a:prstGeom prst="roundRect">
            <a:avLst>
              <a:gd name="adj" fmla="val 10526"/>
            </a:avLst>
          </a:prstGeom>
          <a:solidFill>
            <a:srgbClr val="14294D"/>
          </a:solidFill>
          <a:ln w="12700">
            <a:solidFill>
              <a:srgbClr val="14294D"/>
            </a:solidFill>
            <a:prstDash val="solid"/>
          </a:ln>
        </p:spPr>
        <p:txBody>
          <a:bodyPr/>
          <a:lstStyle/>
          <a:p>
            <a:endParaRPr lang="en-IN"/>
          </a:p>
        </p:txBody>
      </p:sp>
      <p:sp>
        <p:nvSpPr>
          <p:cNvPr id="22" name="Text 17"/>
          <p:cNvSpPr txBox="1"/>
          <p:nvPr/>
        </p:nvSpPr>
        <p:spPr>
          <a:xfrm>
            <a:off x="914400" y="5166360"/>
            <a:ext cx="10362895" cy="868680"/>
          </a:xfrm>
          <a:prstGeom prst="rect">
            <a:avLst/>
          </a:prstGeom>
          <a:noFill/>
          <a:ln/>
        </p:spPr>
        <p:txBody>
          <a:bodyPr wrap="square" lIns="0" tIns="0" rIns="0" bIns="0" rtlCol="0" anchor="ctr"/>
          <a:lstStyle/>
          <a:p>
            <a:pPr marL="0" indent="0">
              <a:buNone/>
            </a:pPr>
            <a:r>
              <a:rPr lang="en-US" sz="1500" dirty="0">
                <a:solidFill>
                  <a:srgbClr val="FFFFFF"/>
                </a:solidFill>
                <a:latin typeface="Calibri" pitchFamily="34" charset="0"/>
                <a:ea typeface="Calibri" pitchFamily="34" charset="-122"/>
                <a:cs typeface="Calibri" pitchFamily="34" charset="-120"/>
              </a:rPr>
              <a:t>Results hold for this controlled synthetic setting and should not be generalised to real-world networks without further validation.</a:t>
            </a:r>
            <a:endParaRPr lang="en-US" sz="15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438912"/>
            <a:ext cx="8229600" cy="274320"/>
          </a:xfrm>
          <a:prstGeom prst="rect">
            <a:avLst/>
          </a:prstGeom>
          <a:noFill/>
          <a:ln/>
        </p:spPr>
        <p:txBody>
          <a:bodyPr wrap="square" lIns="0" tIns="0" rIns="0" bIns="0" rtlCol="0" anchor="t"/>
          <a:lstStyle/>
          <a:p>
            <a:pPr marL="0" indent="0">
              <a:buNone/>
            </a:pPr>
            <a:r>
              <a:rPr lang="en-US" sz="1200" b="1" kern="0" spc="300" dirty="0">
                <a:solidFill>
                  <a:srgbClr val="0E8F9C"/>
                </a:solidFill>
                <a:latin typeface="Calibri" pitchFamily="34" charset="0"/>
                <a:ea typeface="Calibri" pitchFamily="34" charset="-122"/>
                <a:cs typeface="Calibri" pitchFamily="34" charset="-120"/>
              </a:rPr>
              <a:t>FUTURE WORK</a:t>
            </a:r>
            <a:endParaRPr lang="en-US" sz="1200" dirty="0"/>
          </a:p>
        </p:txBody>
      </p:sp>
      <p:sp>
        <p:nvSpPr>
          <p:cNvPr id="3" name="Text 1"/>
          <p:cNvSpPr txBox="1"/>
          <p:nvPr/>
        </p:nvSpPr>
        <p:spPr>
          <a:xfrm>
            <a:off x="548640" y="731520"/>
            <a:ext cx="11094415" cy="731520"/>
          </a:xfrm>
          <a:prstGeom prst="rect">
            <a:avLst/>
          </a:prstGeom>
          <a:noFill/>
          <a:ln/>
        </p:spPr>
        <p:txBody>
          <a:bodyPr wrap="square" lIns="0" tIns="0" rIns="0" bIns="0" rtlCol="0" anchor="ctr"/>
          <a:lstStyle/>
          <a:p>
            <a:pPr marL="0" indent="0">
              <a:buNone/>
            </a:pPr>
            <a:r>
              <a:rPr lang="en-US" sz="3400" b="1" dirty="0">
                <a:solidFill>
                  <a:srgbClr val="0B1B33"/>
                </a:solidFill>
                <a:latin typeface="Cambria" pitchFamily="34" charset="0"/>
                <a:ea typeface="Cambria" pitchFamily="34" charset="-122"/>
                <a:cs typeface="Cambria" pitchFamily="34" charset="-120"/>
              </a:rPr>
              <a:t>Recommendations and future work</a:t>
            </a:r>
            <a:endParaRPr lang="en-US" sz="3400" dirty="0"/>
          </a:p>
        </p:txBody>
      </p:sp>
      <p:sp>
        <p:nvSpPr>
          <p:cNvPr id="4" name="Text 2"/>
          <p:cNvSpPr txBox="1"/>
          <p:nvPr/>
        </p:nvSpPr>
        <p:spPr>
          <a:xfrm>
            <a:off x="548640" y="6446520"/>
            <a:ext cx="7315200" cy="228600"/>
          </a:xfrm>
          <a:prstGeom prst="rect">
            <a:avLst/>
          </a:prstGeom>
          <a:noFill/>
          <a:ln/>
        </p:spPr>
        <p:txBody>
          <a:bodyPr wrap="square" lIns="0" tIns="0" rIns="0" bIns="0" rtlCol="0" anchor="t"/>
          <a:lstStyle/>
          <a:p>
            <a:pPr marL="0" indent="0">
              <a:buNone/>
            </a:pPr>
            <a:r>
              <a:rPr lang="en-US" sz="1000" dirty="0">
                <a:solidFill>
                  <a:srgbClr val="8593A8"/>
                </a:solidFill>
                <a:latin typeface="Calibri" pitchFamily="34" charset="0"/>
                <a:ea typeface="Calibri" pitchFamily="34" charset="-122"/>
                <a:cs typeface="Calibri" pitchFamily="34" charset="-120"/>
              </a:rPr>
              <a:t>Network Intrusion Detection Using Deep Learning  |  Likhitha Pyneni</a:t>
            </a:r>
            <a:endParaRPr lang="en-US" sz="1000" dirty="0"/>
          </a:p>
        </p:txBody>
      </p:sp>
      <p:sp>
        <p:nvSpPr>
          <p:cNvPr id="5" name="Text 3"/>
          <p:cNvSpPr txBox="1"/>
          <p:nvPr/>
        </p:nvSpPr>
        <p:spPr>
          <a:xfrm>
            <a:off x="10728655" y="6446520"/>
            <a:ext cx="914400" cy="228600"/>
          </a:xfrm>
          <a:prstGeom prst="rect">
            <a:avLst/>
          </a:prstGeom>
          <a:noFill/>
          <a:ln/>
        </p:spPr>
        <p:txBody>
          <a:bodyPr wrap="square" lIns="0" tIns="0" rIns="0" bIns="0" rtlCol="0" anchor="t"/>
          <a:lstStyle/>
          <a:p>
            <a:pPr marL="0" indent="0" algn="r">
              <a:buNone/>
            </a:pPr>
            <a:r>
              <a:rPr lang="en-US" sz="1000" dirty="0">
                <a:solidFill>
                  <a:srgbClr val="8593A8"/>
                </a:solidFill>
                <a:latin typeface="Calibri" pitchFamily="34" charset="0"/>
                <a:ea typeface="Calibri" pitchFamily="34" charset="-122"/>
                <a:cs typeface="Calibri" pitchFamily="34" charset="-120"/>
              </a:rPr>
              <a:t>15</a:t>
            </a:r>
            <a:endParaRPr lang="en-US" sz="1000" dirty="0"/>
          </a:p>
        </p:txBody>
      </p:sp>
      <p:sp>
        <p:nvSpPr>
          <p:cNvPr id="6" name="Shape 4"/>
          <p:cNvSpPr/>
          <p:nvPr/>
        </p:nvSpPr>
        <p:spPr>
          <a:xfrm>
            <a:off x="548640" y="1737360"/>
            <a:ext cx="11094415" cy="777240"/>
          </a:xfrm>
          <a:prstGeom prst="roundRect">
            <a:avLst>
              <a:gd name="adj" fmla="val 11765"/>
            </a:avLst>
          </a:prstGeom>
          <a:solidFill>
            <a:srgbClr val="F1F5FA"/>
          </a:solidFill>
          <a:ln w="12700">
            <a:solidFill>
              <a:srgbClr val="F1F5FA"/>
            </a:solidFill>
            <a:prstDash val="solid"/>
          </a:ln>
        </p:spPr>
        <p:txBody>
          <a:bodyPr/>
          <a:lstStyle/>
          <a:p>
            <a:endParaRPr lang="en-IN"/>
          </a:p>
        </p:txBody>
      </p:sp>
      <p:sp>
        <p:nvSpPr>
          <p:cNvPr id="7" name="Shape 5"/>
          <p:cNvSpPr/>
          <p:nvPr/>
        </p:nvSpPr>
        <p:spPr>
          <a:xfrm>
            <a:off x="777240" y="1851660"/>
            <a:ext cx="548640" cy="548640"/>
          </a:xfrm>
          <a:prstGeom prst="ellipse">
            <a:avLst/>
          </a:prstGeom>
          <a:solidFill>
            <a:srgbClr val="14294D"/>
          </a:solidFill>
          <a:ln w="12700">
            <a:solidFill>
              <a:srgbClr val="14294D"/>
            </a:solidFill>
            <a:prstDash val="solid"/>
          </a:ln>
        </p:spPr>
        <p:txBody>
          <a:bodyPr/>
          <a:lstStyle/>
          <a:p>
            <a:endParaRPr lang="en-IN"/>
          </a:p>
        </p:txBody>
      </p:sp>
      <p:pic>
        <p:nvPicPr>
          <p:cNvPr id="8" name="Image 0" descr="preencoded.png"/>
          <p:cNvPicPr>
            <a:picLocks noChangeAspect="1"/>
          </p:cNvPicPr>
          <p:nvPr/>
        </p:nvPicPr>
        <p:blipFill>
          <a:blip r:embed="rId3"/>
          <a:stretch>
            <a:fillRect/>
          </a:stretch>
        </p:blipFill>
        <p:spPr>
          <a:xfrm>
            <a:off x="897941" y="1972361"/>
            <a:ext cx="307238" cy="307238"/>
          </a:xfrm>
          <a:prstGeom prst="rect">
            <a:avLst/>
          </a:prstGeom>
        </p:spPr>
      </p:pic>
      <p:sp>
        <p:nvSpPr>
          <p:cNvPr id="9" name="Text 6"/>
          <p:cNvSpPr txBox="1"/>
          <p:nvPr/>
        </p:nvSpPr>
        <p:spPr>
          <a:xfrm>
            <a:off x="1554480" y="1737360"/>
            <a:ext cx="3749040" cy="777240"/>
          </a:xfrm>
          <a:prstGeom prst="rect">
            <a:avLst/>
          </a:prstGeom>
          <a:noFill/>
          <a:ln/>
        </p:spPr>
        <p:txBody>
          <a:bodyPr wrap="square" lIns="0" tIns="0" rIns="0" bIns="0" rtlCol="0" anchor="ctr"/>
          <a:lstStyle/>
          <a:p>
            <a:pPr marL="0" indent="0">
              <a:buNone/>
            </a:pPr>
            <a:r>
              <a:rPr lang="en-US" sz="1600" b="1" dirty="0">
                <a:solidFill>
                  <a:srgbClr val="0B1B33"/>
                </a:solidFill>
                <a:latin typeface="Cambria" pitchFamily="34" charset="0"/>
                <a:ea typeface="Cambria" pitchFamily="34" charset="-122"/>
                <a:cs typeface="Cambria" pitchFamily="34" charset="-120"/>
              </a:rPr>
              <a:t>Use real benchmark datasets</a:t>
            </a:r>
            <a:endParaRPr lang="en-US" sz="1600" dirty="0"/>
          </a:p>
        </p:txBody>
      </p:sp>
      <p:sp>
        <p:nvSpPr>
          <p:cNvPr id="10" name="Text 7"/>
          <p:cNvSpPr txBox="1"/>
          <p:nvPr/>
        </p:nvSpPr>
        <p:spPr>
          <a:xfrm>
            <a:off x="5440680" y="1737360"/>
            <a:ext cx="6035040" cy="777240"/>
          </a:xfrm>
          <a:prstGeom prst="rect">
            <a:avLst/>
          </a:prstGeom>
          <a:noFill/>
          <a:ln/>
        </p:spPr>
        <p:txBody>
          <a:bodyPr wrap="square" lIns="0" tIns="0" rIns="0" bIns="0" rtlCol="0" anchor="ctr"/>
          <a:lstStyle/>
          <a:p>
            <a:pPr marL="0" indent="0">
              <a:buNone/>
            </a:pPr>
            <a:r>
              <a:rPr lang="en-US" sz="1400" dirty="0">
                <a:solidFill>
                  <a:srgbClr val="5B6B82"/>
                </a:solidFill>
                <a:latin typeface="Calibri" pitchFamily="34" charset="0"/>
                <a:ea typeface="Calibri" pitchFamily="34" charset="-122"/>
                <a:cs typeface="Calibri" pitchFamily="34" charset="-120"/>
              </a:rPr>
              <a:t>Evaluate on NSL-KDD, UNSW-NB15 and CICIDS for realistic, comparable results.</a:t>
            </a:r>
            <a:endParaRPr lang="en-US" sz="1400" dirty="0"/>
          </a:p>
        </p:txBody>
      </p:sp>
      <p:sp>
        <p:nvSpPr>
          <p:cNvPr id="11" name="Shape 8"/>
          <p:cNvSpPr/>
          <p:nvPr/>
        </p:nvSpPr>
        <p:spPr>
          <a:xfrm>
            <a:off x="548640" y="2606040"/>
            <a:ext cx="11094415" cy="777240"/>
          </a:xfrm>
          <a:prstGeom prst="roundRect">
            <a:avLst>
              <a:gd name="adj" fmla="val 11765"/>
            </a:avLst>
          </a:prstGeom>
          <a:solidFill>
            <a:srgbClr val="F1F5FA"/>
          </a:solidFill>
          <a:ln w="12700">
            <a:solidFill>
              <a:srgbClr val="F1F5FA"/>
            </a:solidFill>
            <a:prstDash val="solid"/>
          </a:ln>
        </p:spPr>
        <p:txBody>
          <a:bodyPr/>
          <a:lstStyle/>
          <a:p>
            <a:endParaRPr lang="en-IN"/>
          </a:p>
        </p:txBody>
      </p:sp>
      <p:sp>
        <p:nvSpPr>
          <p:cNvPr id="12" name="Shape 9"/>
          <p:cNvSpPr/>
          <p:nvPr/>
        </p:nvSpPr>
        <p:spPr>
          <a:xfrm>
            <a:off x="777240" y="2720340"/>
            <a:ext cx="548640" cy="548640"/>
          </a:xfrm>
          <a:prstGeom prst="ellipse">
            <a:avLst/>
          </a:prstGeom>
          <a:solidFill>
            <a:srgbClr val="0E8F9C"/>
          </a:solidFill>
          <a:ln w="12700">
            <a:solidFill>
              <a:srgbClr val="0E8F9C"/>
            </a:solidFill>
            <a:prstDash val="solid"/>
          </a:ln>
        </p:spPr>
        <p:txBody>
          <a:bodyPr/>
          <a:lstStyle/>
          <a:p>
            <a:endParaRPr lang="en-IN"/>
          </a:p>
        </p:txBody>
      </p:sp>
      <p:pic>
        <p:nvPicPr>
          <p:cNvPr id="13" name="Image 1" descr="preencoded.png"/>
          <p:cNvPicPr>
            <a:picLocks noChangeAspect="1"/>
          </p:cNvPicPr>
          <p:nvPr/>
        </p:nvPicPr>
        <p:blipFill>
          <a:blip r:embed="rId4"/>
          <a:stretch>
            <a:fillRect/>
          </a:stretch>
        </p:blipFill>
        <p:spPr>
          <a:xfrm>
            <a:off x="897941" y="2841041"/>
            <a:ext cx="307238" cy="307238"/>
          </a:xfrm>
          <a:prstGeom prst="rect">
            <a:avLst/>
          </a:prstGeom>
        </p:spPr>
      </p:pic>
      <p:sp>
        <p:nvSpPr>
          <p:cNvPr id="14" name="Text 10"/>
          <p:cNvSpPr txBox="1"/>
          <p:nvPr/>
        </p:nvSpPr>
        <p:spPr>
          <a:xfrm>
            <a:off x="1554480" y="2606040"/>
            <a:ext cx="3749040" cy="777240"/>
          </a:xfrm>
          <a:prstGeom prst="rect">
            <a:avLst/>
          </a:prstGeom>
          <a:noFill/>
          <a:ln/>
        </p:spPr>
        <p:txBody>
          <a:bodyPr wrap="square" lIns="0" tIns="0" rIns="0" bIns="0" rtlCol="0" anchor="ctr"/>
          <a:lstStyle/>
          <a:p>
            <a:pPr marL="0" indent="0">
              <a:buNone/>
            </a:pPr>
            <a:r>
              <a:rPr lang="en-US" sz="1600" b="1" dirty="0">
                <a:solidFill>
                  <a:srgbClr val="0B1B33"/>
                </a:solidFill>
                <a:latin typeface="Cambria" pitchFamily="34" charset="0"/>
                <a:ea typeface="Cambria" pitchFamily="34" charset="-122"/>
                <a:cs typeface="Cambria" pitchFamily="34" charset="-120"/>
              </a:rPr>
              <a:t>Improve attack recall</a:t>
            </a:r>
            <a:endParaRPr lang="en-US" sz="1600" dirty="0"/>
          </a:p>
        </p:txBody>
      </p:sp>
      <p:sp>
        <p:nvSpPr>
          <p:cNvPr id="15" name="Text 11"/>
          <p:cNvSpPr txBox="1"/>
          <p:nvPr/>
        </p:nvSpPr>
        <p:spPr>
          <a:xfrm>
            <a:off x="5440680" y="2606040"/>
            <a:ext cx="6035040" cy="777240"/>
          </a:xfrm>
          <a:prstGeom prst="rect">
            <a:avLst/>
          </a:prstGeom>
          <a:noFill/>
          <a:ln/>
        </p:spPr>
        <p:txBody>
          <a:bodyPr wrap="square" lIns="0" tIns="0" rIns="0" bIns="0" rtlCol="0" anchor="ctr"/>
          <a:lstStyle/>
          <a:p>
            <a:pPr marL="0" indent="0">
              <a:buNone/>
            </a:pPr>
            <a:r>
              <a:rPr lang="en-US" sz="1400" dirty="0">
                <a:solidFill>
                  <a:srgbClr val="5B6B82"/>
                </a:solidFill>
                <a:latin typeface="Calibri" pitchFamily="34" charset="0"/>
                <a:ea typeface="Calibri" pitchFamily="34" charset="-122"/>
                <a:cs typeface="Calibri" pitchFamily="34" charset="-120"/>
              </a:rPr>
              <a:t>Try SMOTE, ADASYN, class-weighted learning, threshold optimisation and focal loss.</a:t>
            </a:r>
            <a:endParaRPr lang="en-US" sz="1400" dirty="0"/>
          </a:p>
        </p:txBody>
      </p:sp>
      <p:sp>
        <p:nvSpPr>
          <p:cNvPr id="16" name="Shape 12"/>
          <p:cNvSpPr/>
          <p:nvPr/>
        </p:nvSpPr>
        <p:spPr>
          <a:xfrm>
            <a:off x="548640" y="3474720"/>
            <a:ext cx="11094415" cy="777240"/>
          </a:xfrm>
          <a:prstGeom prst="roundRect">
            <a:avLst>
              <a:gd name="adj" fmla="val 11765"/>
            </a:avLst>
          </a:prstGeom>
          <a:solidFill>
            <a:srgbClr val="F1F5FA"/>
          </a:solidFill>
          <a:ln w="12700">
            <a:solidFill>
              <a:srgbClr val="F1F5FA"/>
            </a:solidFill>
            <a:prstDash val="solid"/>
          </a:ln>
        </p:spPr>
        <p:txBody>
          <a:bodyPr/>
          <a:lstStyle/>
          <a:p>
            <a:endParaRPr lang="en-IN"/>
          </a:p>
        </p:txBody>
      </p:sp>
      <p:sp>
        <p:nvSpPr>
          <p:cNvPr id="17" name="Shape 13"/>
          <p:cNvSpPr/>
          <p:nvPr/>
        </p:nvSpPr>
        <p:spPr>
          <a:xfrm>
            <a:off x="777240" y="3589020"/>
            <a:ext cx="548640" cy="548640"/>
          </a:xfrm>
          <a:prstGeom prst="ellipse">
            <a:avLst/>
          </a:prstGeom>
          <a:solidFill>
            <a:srgbClr val="14294D"/>
          </a:solidFill>
          <a:ln w="12700">
            <a:solidFill>
              <a:srgbClr val="14294D"/>
            </a:solidFill>
            <a:prstDash val="solid"/>
          </a:ln>
        </p:spPr>
        <p:txBody>
          <a:bodyPr/>
          <a:lstStyle/>
          <a:p>
            <a:endParaRPr lang="en-IN"/>
          </a:p>
        </p:txBody>
      </p:sp>
      <p:pic>
        <p:nvPicPr>
          <p:cNvPr id="18" name="Image 2" descr="preencoded.png"/>
          <p:cNvPicPr>
            <a:picLocks noChangeAspect="1"/>
          </p:cNvPicPr>
          <p:nvPr/>
        </p:nvPicPr>
        <p:blipFill>
          <a:blip r:embed="rId5"/>
          <a:stretch>
            <a:fillRect/>
          </a:stretch>
        </p:blipFill>
        <p:spPr>
          <a:xfrm>
            <a:off x="897941" y="3709721"/>
            <a:ext cx="307238" cy="307238"/>
          </a:xfrm>
          <a:prstGeom prst="rect">
            <a:avLst/>
          </a:prstGeom>
        </p:spPr>
      </p:pic>
      <p:sp>
        <p:nvSpPr>
          <p:cNvPr id="19" name="Text 14"/>
          <p:cNvSpPr txBox="1"/>
          <p:nvPr/>
        </p:nvSpPr>
        <p:spPr>
          <a:xfrm>
            <a:off x="1554480" y="3474720"/>
            <a:ext cx="3749040" cy="777240"/>
          </a:xfrm>
          <a:prstGeom prst="rect">
            <a:avLst/>
          </a:prstGeom>
          <a:noFill/>
          <a:ln/>
        </p:spPr>
        <p:txBody>
          <a:bodyPr wrap="square" lIns="0" tIns="0" rIns="0" bIns="0" rtlCol="0" anchor="ctr"/>
          <a:lstStyle/>
          <a:p>
            <a:pPr marL="0" indent="0">
              <a:buNone/>
            </a:pPr>
            <a:r>
              <a:rPr lang="en-US" sz="1600" b="1" dirty="0">
                <a:solidFill>
                  <a:srgbClr val="0B1B33"/>
                </a:solidFill>
                <a:latin typeface="Cambria" pitchFamily="34" charset="0"/>
                <a:ea typeface="Cambria" pitchFamily="34" charset="-122"/>
                <a:cs typeface="Cambria" pitchFamily="34" charset="-120"/>
              </a:rPr>
              <a:t>Compare more architectures</a:t>
            </a:r>
            <a:endParaRPr lang="en-US" sz="1600" dirty="0"/>
          </a:p>
        </p:txBody>
      </p:sp>
      <p:sp>
        <p:nvSpPr>
          <p:cNvPr id="20" name="Text 15"/>
          <p:cNvSpPr txBox="1"/>
          <p:nvPr/>
        </p:nvSpPr>
        <p:spPr>
          <a:xfrm>
            <a:off x="5440680" y="3474720"/>
            <a:ext cx="6035040" cy="777240"/>
          </a:xfrm>
          <a:prstGeom prst="rect">
            <a:avLst/>
          </a:prstGeom>
          <a:noFill/>
          <a:ln/>
        </p:spPr>
        <p:txBody>
          <a:bodyPr wrap="square" lIns="0" tIns="0" rIns="0" bIns="0" rtlCol="0" anchor="ctr"/>
          <a:lstStyle/>
          <a:p>
            <a:pPr marL="0" indent="0">
              <a:buNone/>
            </a:pPr>
            <a:r>
              <a:rPr lang="en-US" sz="1400" dirty="0">
                <a:solidFill>
                  <a:srgbClr val="5B6B82"/>
                </a:solidFill>
                <a:latin typeface="Calibri" pitchFamily="34" charset="0"/>
                <a:ea typeface="Calibri" pitchFamily="34" charset="-122"/>
                <a:cs typeface="Calibri" pitchFamily="34" charset="-120"/>
              </a:rPr>
              <a:t>Add GRU, ANN-LSTM, ANN-GRU and Transformers, using genuinely sequential traffic for recurrent models.</a:t>
            </a:r>
            <a:endParaRPr lang="en-US" sz="1400" dirty="0"/>
          </a:p>
        </p:txBody>
      </p:sp>
      <p:sp>
        <p:nvSpPr>
          <p:cNvPr id="21" name="Shape 16"/>
          <p:cNvSpPr/>
          <p:nvPr/>
        </p:nvSpPr>
        <p:spPr>
          <a:xfrm>
            <a:off x="548640" y="4343400"/>
            <a:ext cx="11094415" cy="777240"/>
          </a:xfrm>
          <a:prstGeom prst="roundRect">
            <a:avLst>
              <a:gd name="adj" fmla="val 11765"/>
            </a:avLst>
          </a:prstGeom>
          <a:solidFill>
            <a:srgbClr val="F1F5FA"/>
          </a:solidFill>
          <a:ln w="12700">
            <a:solidFill>
              <a:srgbClr val="F1F5FA"/>
            </a:solidFill>
            <a:prstDash val="solid"/>
          </a:ln>
        </p:spPr>
        <p:txBody>
          <a:bodyPr/>
          <a:lstStyle/>
          <a:p>
            <a:endParaRPr lang="en-IN"/>
          </a:p>
        </p:txBody>
      </p:sp>
      <p:sp>
        <p:nvSpPr>
          <p:cNvPr id="22" name="Shape 17"/>
          <p:cNvSpPr/>
          <p:nvPr/>
        </p:nvSpPr>
        <p:spPr>
          <a:xfrm>
            <a:off x="777240" y="4457700"/>
            <a:ext cx="548640" cy="548640"/>
          </a:xfrm>
          <a:prstGeom prst="ellipse">
            <a:avLst/>
          </a:prstGeom>
          <a:solidFill>
            <a:srgbClr val="14294D"/>
          </a:solidFill>
          <a:ln w="12700">
            <a:solidFill>
              <a:srgbClr val="14294D"/>
            </a:solidFill>
            <a:prstDash val="solid"/>
          </a:ln>
        </p:spPr>
        <p:txBody>
          <a:bodyPr/>
          <a:lstStyle/>
          <a:p>
            <a:endParaRPr lang="en-IN"/>
          </a:p>
        </p:txBody>
      </p:sp>
      <p:pic>
        <p:nvPicPr>
          <p:cNvPr id="23" name="Image 3" descr="preencoded.png"/>
          <p:cNvPicPr>
            <a:picLocks noChangeAspect="1"/>
          </p:cNvPicPr>
          <p:nvPr/>
        </p:nvPicPr>
        <p:blipFill>
          <a:blip r:embed="rId6"/>
          <a:stretch>
            <a:fillRect/>
          </a:stretch>
        </p:blipFill>
        <p:spPr>
          <a:xfrm>
            <a:off x="897941" y="4578401"/>
            <a:ext cx="307238" cy="307238"/>
          </a:xfrm>
          <a:prstGeom prst="rect">
            <a:avLst/>
          </a:prstGeom>
        </p:spPr>
      </p:pic>
      <p:sp>
        <p:nvSpPr>
          <p:cNvPr id="24" name="Text 18"/>
          <p:cNvSpPr txBox="1"/>
          <p:nvPr/>
        </p:nvSpPr>
        <p:spPr>
          <a:xfrm>
            <a:off x="1554480" y="4343400"/>
            <a:ext cx="3749040" cy="777240"/>
          </a:xfrm>
          <a:prstGeom prst="rect">
            <a:avLst/>
          </a:prstGeom>
          <a:noFill/>
          <a:ln/>
        </p:spPr>
        <p:txBody>
          <a:bodyPr wrap="square" lIns="0" tIns="0" rIns="0" bIns="0" rtlCol="0" anchor="ctr"/>
          <a:lstStyle/>
          <a:p>
            <a:pPr marL="0" indent="0">
              <a:buNone/>
            </a:pPr>
            <a:r>
              <a:rPr lang="en-US" sz="1600" b="1" dirty="0">
                <a:solidFill>
                  <a:srgbClr val="0B1B33"/>
                </a:solidFill>
                <a:latin typeface="Cambria" pitchFamily="34" charset="0"/>
                <a:ea typeface="Cambria" pitchFamily="34" charset="-122"/>
                <a:cs typeface="Cambria" pitchFamily="34" charset="-120"/>
              </a:rPr>
              <a:t>Fix the preprocessing pipeline</a:t>
            </a:r>
            <a:endParaRPr lang="en-US" sz="1600" dirty="0"/>
          </a:p>
        </p:txBody>
      </p:sp>
      <p:sp>
        <p:nvSpPr>
          <p:cNvPr id="25" name="Text 19"/>
          <p:cNvSpPr txBox="1"/>
          <p:nvPr/>
        </p:nvSpPr>
        <p:spPr>
          <a:xfrm>
            <a:off x="5440680" y="4343400"/>
            <a:ext cx="6035040" cy="777240"/>
          </a:xfrm>
          <a:prstGeom prst="rect">
            <a:avLst/>
          </a:prstGeom>
          <a:noFill/>
          <a:ln/>
        </p:spPr>
        <p:txBody>
          <a:bodyPr wrap="square" lIns="0" tIns="0" rIns="0" bIns="0" rtlCol="0" anchor="ctr"/>
          <a:lstStyle/>
          <a:p>
            <a:pPr marL="0" indent="0">
              <a:buNone/>
            </a:pPr>
            <a:r>
              <a:rPr lang="en-US" sz="1400" dirty="0">
                <a:solidFill>
                  <a:srgbClr val="5B6B82"/>
                </a:solidFill>
                <a:latin typeface="Calibri" pitchFamily="34" charset="0"/>
                <a:ea typeface="Calibri" pitchFamily="34" charset="-122"/>
                <a:cs typeface="Calibri" pitchFamily="34" charset="-120"/>
              </a:rPr>
              <a:t>Split first, then fit the scaler on training data only to prevent leakage.</a:t>
            </a:r>
            <a:endParaRPr lang="en-US" sz="1400" dirty="0"/>
          </a:p>
        </p:txBody>
      </p:sp>
      <p:sp>
        <p:nvSpPr>
          <p:cNvPr id="26" name="Shape 20"/>
          <p:cNvSpPr/>
          <p:nvPr/>
        </p:nvSpPr>
        <p:spPr>
          <a:xfrm>
            <a:off x="548640" y="5212080"/>
            <a:ext cx="11094415" cy="777240"/>
          </a:xfrm>
          <a:prstGeom prst="roundRect">
            <a:avLst>
              <a:gd name="adj" fmla="val 11765"/>
            </a:avLst>
          </a:prstGeom>
          <a:solidFill>
            <a:srgbClr val="F1F5FA"/>
          </a:solidFill>
          <a:ln w="12700">
            <a:solidFill>
              <a:srgbClr val="F1F5FA"/>
            </a:solidFill>
            <a:prstDash val="solid"/>
          </a:ln>
        </p:spPr>
        <p:txBody>
          <a:bodyPr/>
          <a:lstStyle/>
          <a:p>
            <a:endParaRPr lang="en-IN"/>
          </a:p>
        </p:txBody>
      </p:sp>
      <p:sp>
        <p:nvSpPr>
          <p:cNvPr id="27" name="Shape 21"/>
          <p:cNvSpPr/>
          <p:nvPr/>
        </p:nvSpPr>
        <p:spPr>
          <a:xfrm>
            <a:off x="777240" y="5326380"/>
            <a:ext cx="548640" cy="548640"/>
          </a:xfrm>
          <a:prstGeom prst="ellipse">
            <a:avLst/>
          </a:prstGeom>
          <a:solidFill>
            <a:srgbClr val="14294D"/>
          </a:solidFill>
          <a:ln w="12700">
            <a:solidFill>
              <a:srgbClr val="14294D"/>
            </a:solidFill>
            <a:prstDash val="solid"/>
          </a:ln>
        </p:spPr>
        <p:txBody>
          <a:bodyPr/>
          <a:lstStyle/>
          <a:p>
            <a:endParaRPr lang="en-IN"/>
          </a:p>
        </p:txBody>
      </p:sp>
      <p:pic>
        <p:nvPicPr>
          <p:cNvPr id="28" name="Image 4" descr="preencoded.png"/>
          <p:cNvPicPr>
            <a:picLocks noChangeAspect="1"/>
          </p:cNvPicPr>
          <p:nvPr/>
        </p:nvPicPr>
        <p:blipFill>
          <a:blip r:embed="rId7"/>
          <a:stretch>
            <a:fillRect/>
          </a:stretch>
        </p:blipFill>
        <p:spPr>
          <a:xfrm>
            <a:off x="897941" y="5447081"/>
            <a:ext cx="307238" cy="307238"/>
          </a:xfrm>
          <a:prstGeom prst="rect">
            <a:avLst/>
          </a:prstGeom>
        </p:spPr>
      </p:pic>
      <p:sp>
        <p:nvSpPr>
          <p:cNvPr id="29" name="Text 22"/>
          <p:cNvSpPr txBox="1"/>
          <p:nvPr/>
        </p:nvSpPr>
        <p:spPr>
          <a:xfrm>
            <a:off x="1554480" y="5212080"/>
            <a:ext cx="3749040" cy="777240"/>
          </a:xfrm>
          <a:prstGeom prst="rect">
            <a:avLst/>
          </a:prstGeom>
          <a:noFill/>
          <a:ln/>
        </p:spPr>
        <p:txBody>
          <a:bodyPr wrap="square" lIns="0" tIns="0" rIns="0" bIns="0" rtlCol="0" anchor="ctr"/>
          <a:lstStyle/>
          <a:p>
            <a:pPr marL="0" indent="0">
              <a:buNone/>
            </a:pPr>
            <a:r>
              <a:rPr lang="en-US" sz="1600" b="1" dirty="0">
                <a:solidFill>
                  <a:srgbClr val="0B1B33"/>
                </a:solidFill>
                <a:latin typeface="Cambria" pitchFamily="34" charset="0"/>
                <a:ea typeface="Cambria" pitchFamily="34" charset="-122"/>
                <a:cs typeface="Cambria" pitchFamily="34" charset="-120"/>
              </a:rPr>
              <a:t>Add explainability and multiclass detection</a:t>
            </a:r>
            <a:endParaRPr lang="en-US" sz="1600" dirty="0"/>
          </a:p>
        </p:txBody>
      </p:sp>
      <p:sp>
        <p:nvSpPr>
          <p:cNvPr id="30" name="Text 23"/>
          <p:cNvSpPr txBox="1"/>
          <p:nvPr/>
        </p:nvSpPr>
        <p:spPr>
          <a:xfrm>
            <a:off x="5440680" y="5212080"/>
            <a:ext cx="6035040" cy="777240"/>
          </a:xfrm>
          <a:prstGeom prst="rect">
            <a:avLst/>
          </a:prstGeom>
          <a:noFill/>
          <a:ln/>
        </p:spPr>
        <p:txBody>
          <a:bodyPr wrap="square" lIns="0" tIns="0" rIns="0" bIns="0" rtlCol="0" anchor="ctr"/>
          <a:lstStyle/>
          <a:p>
            <a:pPr marL="0" indent="0">
              <a:buNone/>
            </a:pPr>
            <a:r>
              <a:rPr lang="en-US" sz="1400" dirty="0">
                <a:solidFill>
                  <a:srgbClr val="5B6B82"/>
                </a:solidFill>
                <a:latin typeface="Calibri" pitchFamily="34" charset="0"/>
                <a:ea typeface="Calibri" pitchFamily="34" charset="-122"/>
                <a:cs typeface="Calibri" pitchFamily="34" charset="-120"/>
              </a:rPr>
              <a:t>Use SHAP and LIME, and identify DoS, DDoS, Brute Force and Port Scan separately.</a:t>
            </a:r>
            <a:endParaRPr lang="en-US" sz="1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438912"/>
            <a:ext cx="8229600" cy="274320"/>
          </a:xfrm>
          <a:prstGeom prst="rect">
            <a:avLst/>
          </a:prstGeom>
          <a:noFill/>
          <a:ln/>
        </p:spPr>
        <p:txBody>
          <a:bodyPr wrap="square" lIns="0" tIns="0" rIns="0" bIns="0" rtlCol="0" anchor="t"/>
          <a:lstStyle/>
          <a:p>
            <a:pPr marL="0" indent="0">
              <a:buNone/>
            </a:pPr>
            <a:r>
              <a:rPr lang="en-US" sz="1200" b="1" kern="0" spc="300" dirty="0">
                <a:solidFill>
                  <a:srgbClr val="0E8F9C"/>
                </a:solidFill>
                <a:latin typeface="Calibri" pitchFamily="34" charset="0"/>
                <a:ea typeface="Calibri" pitchFamily="34" charset="-122"/>
                <a:cs typeface="Calibri" pitchFamily="34" charset="-120"/>
              </a:rPr>
              <a:t>REFLECTION</a:t>
            </a:r>
            <a:endParaRPr lang="en-US" sz="1200" dirty="0"/>
          </a:p>
        </p:txBody>
      </p:sp>
      <p:sp>
        <p:nvSpPr>
          <p:cNvPr id="3" name="Text 1"/>
          <p:cNvSpPr txBox="1"/>
          <p:nvPr/>
        </p:nvSpPr>
        <p:spPr>
          <a:xfrm>
            <a:off x="548640" y="731520"/>
            <a:ext cx="11094415" cy="731520"/>
          </a:xfrm>
          <a:prstGeom prst="rect">
            <a:avLst/>
          </a:prstGeom>
          <a:noFill/>
          <a:ln/>
        </p:spPr>
        <p:txBody>
          <a:bodyPr wrap="square" lIns="0" tIns="0" rIns="0" bIns="0" rtlCol="0" anchor="ctr"/>
          <a:lstStyle/>
          <a:p>
            <a:pPr marL="0" indent="0">
              <a:buNone/>
            </a:pPr>
            <a:r>
              <a:rPr lang="en-US" sz="3400" b="1" dirty="0">
                <a:solidFill>
                  <a:srgbClr val="0B1B33"/>
                </a:solidFill>
                <a:latin typeface="Cambria" pitchFamily="34" charset="0"/>
                <a:ea typeface="Cambria" pitchFamily="34" charset="-122"/>
                <a:cs typeface="Cambria" pitchFamily="34" charset="-120"/>
              </a:rPr>
              <a:t>Reflection: what I learned</a:t>
            </a:r>
            <a:endParaRPr lang="en-US" sz="3400" dirty="0"/>
          </a:p>
        </p:txBody>
      </p:sp>
      <p:sp>
        <p:nvSpPr>
          <p:cNvPr id="4" name="Text 2"/>
          <p:cNvSpPr txBox="1"/>
          <p:nvPr/>
        </p:nvSpPr>
        <p:spPr>
          <a:xfrm>
            <a:off x="548640" y="6446520"/>
            <a:ext cx="7315200" cy="228600"/>
          </a:xfrm>
          <a:prstGeom prst="rect">
            <a:avLst/>
          </a:prstGeom>
          <a:noFill/>
          <a:ln/>
        </p:spPr>
        <p:txBody>
          <a:bodyPr wrap="square" lIns="0" tIns="0" rIns="0" bIns="0" rtlCol="0" anchor="t"/>
          <a:lstStyle/>
          <a:p>
            <a:pPr marL="0" indent="0">
              <a:buNone/>
            </a:pPr>
            <a:r>
              <a:rPr lang="en-US" sz="1000" dirty="0">
                <a:solidFill>
                  <a:srgbClr val="8593A8"/>
                </a:solidFill>
                <a:latin typeface="Calibri" pitchFamily="34" charset="0"/>
                <a:ea typeface="Calibri" pitchFamily="34" charset="-122"/>
                <a:cs typeface="Calibri" pitchFamily="34" charset="-120"/>
              </a:rPr>
              <a:t>Network Intrusion Detection Using Deep Learning  |  Likhitha Pyneni</a:t>
            </a:r>
            <a:endParaRPr lang="en-US" sz="1000" dirty="0"/>
          </a:p>
        </p:txBody>
      </p:sp>
      <p:sp>
        <p:nvSpPr>
          <p:cNvPr id="5" name="Text 3"/>
          <p:cNvSpPr txBox="1"/>
          <p:nvPr/>
        </p:nvSpPr>
        <p:spPr>
          <a:xfrm>
            <a:off x="10728655" y="6446520"/>
            <a:ext cx="914400" cy="228600"/>
          </a:xfrm>
          <a:prstGeom prst="rect">
            <a:avLst/>
          </a:prstGeom>
          <a:noFill/>
          <a:ln/>
        </p:spPr>
        <p:txBody>
          <a:bodyPr wrap="square" lIns="0" tIns="0" rIns="0" bIns="0" rtlCol="0" anchor="t"/>
          <a:lstStyle/>
          <a:p>
            <a:pPr marL="0" indent="0" algn="r">
              <a:buNone/>
            </a:pPr>
            <a:r>
              <a:rPr lang="en-US" sz="1000" dirty="0">
                <a:solidFill>
                  <a:srgbClr val="8593A8"/>
                </a:solidFill>
                <a:latin typeface="Calibri" pitchFamily="34" charset="0"/>
                <a:ea typeface="Calibri" pitchFamily="34" charset="-122"/>
                <a:cs typeface="Calibri" pitchFamily="34" charset="-120"/>
              </a:rPr>
              <a:t>16</a:t>
            </a:r>
            <a:endParaRPr lang="en-US" sz="1000" dirty="0"/>
          </a:p>
        </p:txBody>
      </p:sp>
      <p:sp>
        <p:nvSpPr>
          <p:cNvPr id="6" name="Shape 4"/>
          <p:cNvSpPr/>
          <p:nvPr/>
        </p:nvSpPr>
        <p:spPr>
          <a:xfrm>
            <a:off x="548640" y="1783080"/>
            <a:ext cx="4389120" cy="4206240"/>
          </a:xfrm>
          <a:prstGeom prst="roundRect">
            <a:avLst>
              <a:gd name="adj" fmla="val 2174"/>
            </a:avLst>
          </a:prstGeom>
          <a:solidFill>
            <a:srgbClr val="0B1B33"/>
          </a:solidFill>
          <a:ln w="12700">
            <a:solidFill>
              <a:srgbClr val="0B1B33"/>
            </a:solidFill>
            <a:prstDash val="solid"/>
          </a:ln>
          <a:effectLst>
            <a:outerShdw blurRad="101600" dist="25400" dir="5400000" algn="bl" rotWithShape="0">
              <a:srgbClr val="000000">
                <a:alpha val="12000"/>
              </a:srgbClr>
            </a:outerShdw>
          </a:effectLst>
        </p:spPr>
        <p:txBody>
          <a:bodyPr/>
          <a:lstStyle/>
          <a:p>
            <a:endParaRPr lang="en-IN"/>
          </a:p>
        </p:txBody>
      </p:sp>
      <p:sp>
        <p:nvSpPr>
          <p:cNvPr id="7" name="Text 5"/>
          <p:cNvSpPr txBox="1"/>
          <p:nvPr/>
        </p:nvSpPr>
        <p:spPr>
          <a:xfrm>
            <a:off x="914400" y="1874520"/>
            <a:ext cx="914400" cy="914400"/>
          </a:xfrm>
          <a:prstGeom prst="rect">
            <a:avLst/>
          </a:prstGeom>
          <a:noFill/>
          <a:ln/>
        </p:spPr>
        <p:txBody>
          <a:bodyPr wrap="square" lIns="0" tIns="0" rIns="0" bIns="0" rtlCol="0" anchor="t"/>
          <a:lstStyle/>
          <a:p>
            <a:pPr marL="0" indent="0">
              <a:buNone/>
            </a:pPr>
            <a:r>
              <a:rPr lang="en-US" sz="8000" b="1" dirty="0">
                <a:solidFill>
                  <a:srgbClr val="5EE0F0"/>
                </a:solidFill>
                <a:latin typeface="Cambria" pitchFamily="34" charset="0"/>
                <a:ea typeface="Cambria" pitchFamily="34" charset="-122"/>
                <a:cs typeface="Cambria" pitchFamily="34" charset="-120"/>
              </a:rPr>
              <a:t>“</a:t>
            </a:r>
            <a:endParaRPr lang="en-US" sz="8000" dirty="0"/>
          </a:p>
        </p:txBody>
      </p:sp>
      <p:sp>
        <p:nvSpPr>
          <p:cNvPr id="8" name="Text 6"/>
          <p:cNvSpPr txBox="1"/>
          <p:nvPr/>
        </p:nvSpPr>
        <p:spPr>
          <a:xfrm>
            <a:off x="914400" y="2926080"/>
            <a:ext cx="3657600" cy="1828800"/>
          </a:xfrm>
          <a:prstGeom prst="rect">
            <a:avLst/>
          </a:prstGeom>
          <a:noFill/>
          <a:ln/>
        </p:spPr>
        <p:txBody>
          <a:bodyPr wrap="square" lIns="0" tIns="0" rIns="0" bIns="0" rtlCol="0" anchor="t"/>
          <a:lstStyle/>
          <a:p>
            <a:pPr marL="0" indent="0">
              <a:buNone/>
            </a:pPr>
            <a:r>
              <a:rPr lang="en-US" sz="2400" i="1" dirty="0">
                <a:solidFill>
                  <a:srgbClr val="FFFFFF"/>
                </a:solidFill>
                <a:latin typeface="Cambria" pitchFamily="34" charset="0"/>
                <a:ea typeface="Cambria" pitchFamily="34" charset="-122"/>
                <a:cs typeface="Cambria" pitchFamily="34" charset="-120"/>
              </a:rPr>
              <a:t>Increasing model complexity does not necessarily improve performance.</a:t>
            </a:r>
            <a:endParaRPr lang="en-US" sz="2400" dirty="0"/>
          </a:p>
        </p:txBody>
      </p:sp>
      <p:sp>
        <p:nvSpPr>
          <p:cNvPr id="9" name="Text 7"/>
          <p:cNvSpPr txBox="1"/>
          <p:nvPr/>
        </p:nvSpPr>
        <p:spPr>
          <a:xfrm>
            <a:off x="914400" y="5029200"/>
            <a:ext cx="3657600" cy="548640"/>
          </a:xfrm>
          <a:prstGeom prst="rect">
            <a:avLst/>
          </a:prstGeom>
          <a:noFill/>
          <a:ln/>
        </p:spPr>
        <p:txBody>
          <a:bodyPr wrap="square" lIns="0" tIns="0" rIns="0" bIns="0" rtlCol="0" anchor="t"/>
          <a:lstStyle/>
          <a:p>
            <a:pPr marL="0" indent="0">
              <a:buNone/>
            </a:pPr>
            <a:r>
              <a:rPr lang="en-US" sz="1350" dirty="0">
                <a:solidFill>
                  <a:srgbClr val="5EE0F0"/>
                </a:solidFill>
                <a:latin typeface="Calibri" pitchFamily="34" charset="0"/>
                <a:ea typeface="Calibri" pitchFamily="34" charset="-122"/>
                <a:cs typeface="Calibri" pitchFamily="34" charset="-120"/>
              </a:rPr>
              <a:t>Key lesson from comparing the ANN and the LSTM</a:t>
            </a:r>
            <a:endParaRPr lang="en-US" sz="1350" dirty="0"/>
          </a:p>
        </p:txBody>
      </p:sp>
      <p:sp>
        <p:nvSpPr>
          <p:cNvPr id="10" name="Shape 8"/>
          <p:cNvSpPr/>
          <p:nvPr/>
        </p:nvSpPr>
        <p:spPr>
          <a:xfrm>
            <a:off x="5212080" y="1783080"/>
            <a:ext cx="6430975" cy="1280160"/>
          </a:xfrm>
          <a:prstGeom prst="roundRect">
            <a:avLst>
              <a:gd name="adj" fmla="val 7143"/>
            </a:avLst>
          </a:prstGeom>
          <a:solidFill>
            <a:srgbClr val="F1F5FA"/>
          </a:solidFill>
          <a:ln w="12700">
            <a:solidFill>
              <a:srgbClr val="F1F5FA"/>
            </a:solidFill>
            <a:prstDash val="solid"/>
          </a:ln>
        </p:spPr>
        <p:txBody>
          <a:bodyPr/>
          <a:lstStyle/>
          <a:p>
            <a:endParaRPr lang="en-IN"/>
          </a:p>
        </p:txBody>
      </p:sp>
      <p:sp>
        <p:nvSpPr>
          <p:cNvPr id="11" name="Shape 9"/>
          <p:cNvSpPr/>
          <p:nvPr/>
        </p:nvSpPr>
        <p:spPr>
          <a:xfrm>
            <a:off x="5440680" y="2084832"/>
            <a:ext cx="685800" cy="685800"/>
          </a:xfrm>
          <a:prstGeom prst="ellipse">
            <a:avLst/>
          </a:prstGeom>
          <a:solidFill>
            <a:srgbClr val="0E8F9C"/>
          </a:solidFill>
          <a:ln w="12700">
            <a:solidFill>
              <a:srgbClr val="0E8F9C"/>
            </a:solidFill>
            <a:prstDash val="solid"/>
          </a:ln>
        </p:spPr>
        <p:txBody>
          <a:bodyPr/>
          <a:lstStyle/>
          <a:p>
            <a:endParaRPr lang="en-IN"/>
          </a:p>
        </p:txBody>
      </p:sp>
      <p:pic>
        <p:nvPicPr>
          <p:cNvPr id="12" name="Image 0" descr="preencoded.png"/>
          <p:cNvPicPr>
            <a:picLocks noChangeAspect="1"/>
          </p:cNvPicPr>
          <p:nvPr/>
        </p:nvPicPr>
        <p:blipFill>
          <a:blip r:embed="rId3"/>
          <a:stretch>
            <a:fillRect/>
          </a:stretch>
        </p:blipFill>
        <p:spPr>
          <a:xfrm>
            <a:off x="5591556" y="2235708"/>
            <a:ext cx="384048" cy="384048"/>
          </a:xfrm>
          <a:prstGeom prst="rect">
            <a:avLst/>
          </a:prstGeom>
        </p:spPr>
      </p:pic>
      <p:sp>
        <p:nvSpPr>
          <p:cNvPr id="13" name="Text 10"/>
          <p:cNvSpPr txBox="1"/>
          <p:nvPr/>
        </p:nvSpPr>
        <p:spPr>
          <a:xfrm>
            <a:off x="6355080" y="1920240"/>
            <a:ext cx="5029200" cy="365760"/>
          </a:xfrm>
          <a:prstGeom prst="rect">
            <a:avLst/>
          </a:prstGeom>
          <a:noFill/>
          <a:ln/>
        </p:spPr>
        <p:txBody>
          <a:bodyPr wrap="square" lIns="0" tIns="0" rIns="0" bIns="0" rtlCol="0" anchor="t"/>
          <a:lstStyle/>
          <a:p>
            <a:pPr marL="0" indent="0">
              <a:buNone/>
            </a:pPr>
            <a:r>
              <a:rPr lang="en-US" sz="1800" b="1" dirty="0">
                <a:solidFill>
                  <a:srgbClr val="0B1B33"/>
                </a:solidFill>
                <a:latin typeface="Cambria" pitchFamily="34" charset="0"/>
                <a:ea typeface="Cambria" pitchFamily="34" charset="-122"/>
                <a:cs typeface="Cambria" pitchFamily="34" charset="-120"/>
              </a:rPr>
              <a:t>Technical skills</a:t>
            </a:r>
            <a:endParaRPr lang="en-US" sz="1800" dirty="0"/>
          </a:p>
        </p:txBody>
      </p:sp>
      <p:sp>
        <p:nvSpPr>
          <p:cNvPr id="14" name="Text 11"/>
          <p:cNvSpPr txBox="1"/>
          <p:nvPr/>
        </p:nvSpPr>
        <p:spPr>
          <a:xfrm>
            <a:off x="6355080" y="2313432"/>
            <a:ext cx="5074920" cy="685800"/>
          </a:xfrm>
          <a:prstGeom prst="rect">
            <a:avLst/>
          </a:prstGeom>
          <a:noFill/>
          <a:ln/>
        </p:spPr>
        <p:txBody>
          <a:bodyPr wrap="square" lIns="0" tIns="0" rIns="0" bIns="0" rtlCol="0" anchor="t"/>
          <a:lstStyle/>
          <a:p>
            <a:pPr marL="0" indent="0">
              <a:buNone/>
            </a:pPr>
            <a:r>
              <a:rPr lang="en-US" sz="1400" dirty="0">
                <a:solidFill>
                  <a:srgbClr val="5B6B82"/>
                </a:solidFill>
                <a:latin typeface="Calibri" pitchFamily="34" charset="0"/>
                <a:ea typeface="Calibri" pitchFamily="34" charset="-122"/>
                <a:cs typeface="Calibri" pitchFamily="34" charset="-120"/>
              </a:rPr>
              <a:t>Python, TensorFlow/Keras, data preprocessing, model training and evaluation.</a:t>
            </a:r>
            <a:endParaRPr lang="en-US" sz="1400" dirty="0"/>
          </a:p>
        </p:txBody>
      </p:sp>
      <p:sp>
        <p:nvSpPr>
          <p:cNvPr id="15" name="Shape 12"/>
          <p:cNvSpPr/>
          <p:nvPr/>
        </p:nvSpPr>
        <p:spPr>
          <a:xfrm>
            <a:off x="5212080" y="3223260"/>
            <a:ext cx="6430975" cy="1280160"/>
          </a:xfrm>
          <a:prstGeom prst="roundRect">
            <a:avLst>
              <a:gd name="adj" fmla="val 7143"/>
            </a:avLst>
          </a:prstGeom>
          <a:solidFill>
            <a:srgbClr val="F1F5FA"/>
          </a:solidFill>
          <a:ln w="12700">
            <a:solidFill>
              <a:srgbClr val="F1F5FA"/>
            </a:solidFill>
            <a:prstDash val="solid"/>
          </a:ln>
        </p:spPr>
        <p:txBody>
          <a:bodyPr/>
          <a:lstStyle/>
          <a:p>
            <a:endParaRPr lang="en-IN"/>
          </a:p>
        </p:txBody>
      </p:sp>
      <p:sp>
        <p:nvSpPr>
          <p:cNvPr id="16" name="Shape 13"/>
          <p:cNvSpPr/>
          <p:nvPr/>
        </p:nvSpPr>
        <p:spPr>
          <a:xfrm>
            <a:off x="5440680" y="3525012"/>
            <a:ext cx="685800" cy="685800"/>
          </a:xfrm>
          <a:prstGeom prst="ellipse">
            <a:avLst/>
          </a:prstGeom>
          <a:solidFill>
            <a:srgbClr val="0E8F9C"/>
          </a:solidFill>
          <a:ln w="12700">
            <a:solidFill>
              <a:srgbClr val="0E8F9C"/>
            </a:solidFill>
            <a:prstDash val="solid"/>
          </a:ln>
        </p:spPr>
        <p:txBody>
          <a:bodyPr/>
          <a:lstStyle/>
          <a:p>
            <a:endParaRPr lang="en-IN"/>
          </a:p>
        </p:txBody>
      </p:sp>
      <p:pic>
        <p:nvPicPr>
          <p:cNvPr id="17" name="Image 1" descr="preencoded.png"/>
          <p:cNvPicPr>
            <a:picLocks noChangeAspect="1"/>
          </p:cNvPicPr>
          <p:nvPr/>
        </p:nvPicPr>
        <p:blipFill>
          <a:blip r:embed="rId4"/>
          <a:stretch>
            <a:fillRect/>
          </a:stretch>
        </p:blipFill>
        <p:spPr>
          <a:xfrm>
            <a:off x="5591556" y="3675888"/>
            <a:ext cx="384048" cy="384048"/>
          </a:xfrm>
          <a:prstGeom prst="rect">
            <a:avLst/>
          </a:prstGeom>
        </p:spPr>
      </p:pic>
      <p:sp>
        <p:nvSpPr>
          <p:cNvPr id="18" name="Text 14"/>
          <p:cNvSpPr txBox="1"/>
          <p:nvPr/>
        </p:nvSpPr>
        <p:spPr>
          <a:xfrm>
            <a:off x="6355080" y="3360420"/>
            <a:ext cx="5029200" cy="365760"/>
          </a:xfrm>
          <a:prstGeom prst="rect">
            <a:avLst/>
          </a:prstGeom>
          <a:noFill/>
          <a:ln/>
        </p:spPr>
        <p:txBody>
          <a:bodyPr wrap="square" lIns="0" tIns="0" rIns="0" bIns="0" rtlCol="0" anchor="t"/>
          <a:lstStyle/>
          <a:p>
            <a:pPr marL="0" indent="0">
              <a:buNone/>
            </a:pPr>
            <a:r>
              <a:rPr lang="en-US" sz="1800" b="1" dirty="0">
                <a:solidFill>
                  <a:srgbClr val="0B1B33"/>
                </a:solidFill>
                <a:latin typeface="Cambria" pitchFamily="34" charset="0"/>
                <a:ea typeface="Cambria" pitchFamily="34" charset="-122"/>
                <a:cs typeface="Cambria" pitchFamily="34" charset="-120"/>
              </a:rPr>
              <a:t>Critical evaluation</a:t>
            </a:r>
            <a:endParaRPr lang="en-US" sz="1800" dirty="0"/>
          </a:p>
        </p:txBody>
      </p:sp>
      <p:sp>
        <p:nvSpPr>
          <p:cNvPr id="19" name="Text 15"/>
          <p:cNvSpPr txBox="1"/>
          <p:nvPr/>
        </p:nvSpPr>
        <p:spPr>
          <a:xfrm>
            <a:off x="6355080" y="3753612"/>
            <a:ext cx="5074920" cy="685800"/>
          </a:xfrm>
          <a:prstGeom prst="rect">
            <a:avLst/>
          </a:prstGeom>
          <a:noFill/>
          <a:ln/>
        </p:spPr>
        <p:txBody>
          <a:bodyPr wrap="square" lIns="0" tIns="0" rIns="0" bIns="0" rtlCol="0" anchor="t"/>
          <a:lstStyle/>
          <a:p>
            <a:pPr marL="0" indent="0">
              <a:buNone/>
            </a:pPr>
            <a:r>
              <a:rPr lang="en-US" sz="1400" dirty="0">
                <a:solidFill>
                  <a:srgbClr val="5B6B82"/>
                </a:solidFill>
                <a:latin typeface="Calibri" pitchFamily="34" charset="0"/>
                <a:ea typeface="Calibri" pitchFamily="34" charset="-122"/>
                <a:cs typeface="Calibri" pitchFamily="34" charset="-120"/>
              </a:rPr>
              <a:t>Looking beyond accuracy to recall, false negatives and confusion matrices.</a:t>
            </a:r>
            <a:endParaRPr lang="en-US" sz="1400" dirty="0"/>
          </a:p>
        </p:txBody>
      </p:sp>
      <p:sp>
        <p:nvSpPr>
          <p:cNvPr id="20" name="Shape 16"/>
          <p:cNvSpPr/>
          <p:nvPr/>
        </p:nvSpPr>
        <p:spPr>
          <a:xfrm>
            <a:off x="5212080" y="4663440"/>
            <a:ext cx="6430975" cy="1280160"/>
          </a:xfrm>
          <a:prstGeom prst="roundRect">
            <a:avLst>
              <a:gd name="adj" fmla="val 7143"/>
            </a:avLst>
          </a:prstGeom>
          <a:solidFill>
            <a:srgbClr val="F1F5FA"/>
          </a:solidFill>
          <a:ln w="12700">
            <a:solidFill>
              <a:srgbClr val="F1F5FA"/>
            </a:solidFill>
            <a:prstDash val="solid"/>
          </a:ln>
        </p:spPr>
        <p:txBody>
          <a:bodyPr/>
          <a:lstStyle/>
          <a:p>
            <a:endParaRPr lang="en-IN"/>
          </a:p>
        </p:txBody>
      </p:sp>
      <p:sp>
        <p:nvSpPr>
          <p:cNvPr id="21" name="Shape 17"/>
          <p:cNvSpPr/>
          <p:nvPr/>
        </p:nvSpPr>
        <p:spPr>
          <a:xfrm>
            <a:off x="5440680" y="4965192"/>
            <a:ext cx="685800" cy="685800"/>
          </a:xfrm>
          <a:prstGeom prst="ellipse">
            <a:avLst/>
          </a:prstGeom>
          <a:solidFill>
            <a:srgbClr val="0E8F9C"/>
          </a:solidFill>
          <a:ln w="12700">
            <a:solidFill>
              <a:srgbClr val="0E8F9C"/>
            </a:solidFill>
            <a:prstDash val="solid"/>
          </a:ln>
        </p:spPr>
        <p:txBody>
          <a:bodyPr/>
          <a:lstStyle/>
          <a:p>
            <a:endParaRPr lang="en-IN"/>
          </a:p>
        </p:txBody>
      </p:sp>
      <p:pic>
        <p:nvPicPr>
          <p:cNvPr id="22" name="Image 2" descr="preencoded.png"/>
          <p:cNvPicPr>
            <a:picLocks noChangeAspect="1"/>
          </p:cNvPicPr>
          <p:nvPr/>
        </p:nvPicPr>
        <p:blipFill>
          <a:blip r:embed="rId5"/>
          <a:stretch>
            <a:fillRect/>
          </a:stretch>
        </p:blipFill>
        <p:spPr>
          <a:xfrm>
            <a:off x="5591556" y="5116068"/>
            <a:ext cx="384048" cy="384048"/>
          </a:xfrm>
          <a:prstGeom prst="rect">
            <a:avLst/>
          </a:prstGeom>
        </p:spPr>
      </p:pic>
      <p:sp>
        <p:nvSpPr>
          <p:cNvPr id="23" name="Text 18"/>
          <p:cNvSpPr txBox="1"/>
          <p:nvPr/>
        </p:nvSpPr>
        <p:spPr>
          <a:xfrm>
            <a:off x="6355080" y="4800600"/>
            <a:ext cx="5029200" cy="365760"/>
          </a:xfrm>
          <a:prstGeom prst="rect">
            <a:avLst/>
          </a:prstGeom>
          <a:noFill/>
          <a:ln/>
        </p:spPr>
        <p:txBody>
          <a:bodyPr wrap="square" lIns="0" tIns="0" rIns="0" bIns="0" rtlCol="0" anchor="t"/>
          <a:lstStyle/>
          <a:p>
            <a:pPr marL="0" indent="0">
              <a:buNone/>
            </a:pPr>
            <a:r>
              <a:rPr lang="en-US" sz="1800" b="1" dirty="0">
                <a:solidFill>
                  <a:srgbClr val="0B1B33"/>
                </a:solidFill>
                <a:latin typeface="Cambria" pitchFamily="34" charset="0"/>
                <a:ea typeface="Cambria" pitchFamily="34" charset="-122"/>
                <a:cs typeface="Cambria" pitchFamily="34" charset="-120"/>
              </a:rPr>
              <a:t>Research awareness</a:t>
            </a:r>
            <a:endParaRPr lang="en-US" sz="1800" dirty="0"/>
          </a:p>
        </p:txBody>
      </p:sp>
      <p:sp>
        <p:nvSpPr>
          <p:cNvPr id="24" name="Text 19"/>
          <p:cNvSpPr txBox="1"/>
          <p:nvPr/>
        </p:nvSpPr>
        <p:spPr>
          <a:xfrm>
            <a:off x="6355080" y="5193792"/>
            <a:ext cx="5074920" cy="685800"/>
          </a:xfrm>
          <a:prstGeom prst="rect">
            <a:avLst/>
          </a:prstGeom>
          <a:noFill/>
          <a:ln/>
        </p:spPr>
        <p:txBody>
          <a:bodyPr wrap="square" lIns="0" tIns="0" rIns="0" bIns="0" rtlCol="0" anchor="t"/>
          <a:lstStyle/>
          <a:p>
            <a:pPr marL="0" indent="0">
              <a:buNone/>
            </a:pPr>
            <a:r>
              <a:rPr lang="en-US" sz="1400" dirty="0">
                <a:solidFill>
                  <a:srgbClr val="5B6B82"/>
                </a:solidFill>
                <a:latin typeface="Calibri" pitchFamily="34" charset="0"/>
                <a:ea typeface="Calibri" pitchFamily="34" charset="-122"/>
                <a:cs typeface="Calibri" pitchFamily="34" charset="-120"/>
              </a:rPr>
              <a:t>Recognising limitations such as synthetic data and leakage, and separating experimental results from real-world claims.</a:t>
            </a:r>
            <a:endParaRPr lang="en-US" sz="1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0B1B33"/>
        </a:solidFill>
        <a:effectLst/>
      </p:bgPr>
    </p:bg>
    <p:spTree>
      <p:nvGrpSpPr>
        <p:cNvPr id="1" name=""/>
        <p:cNvGrpSpPr/>
        <p:nvPr/>
      </p:nvGrpSpPr>
      <p:grpSpPr>
        <a:xfrm>
          <a:off x="0" y="0"/>
          <a:ext cx="0" cy="0"/>
          <a:chOff x="0" y="0"/>
          <a:chExt cx="0" cy="0"/>
        </a:xfrm>
      </p:grpSpPr>
      <p:sp>
        <p:nvSpPr>
          <p:cNvPr id="2" name="Shape 0"/>
          <p:cNvSpPr/>
          <p:nvPr/>
        </p:nvSpPr>
        <p:spPr>
          <a:xfrm>
            <a:off x="8046720" y="2011680"/>
            <a:ext cx="1463040" cy="1417320"/>
          </a:xfrm>
          <a:prstGeom prst="line">
            <a:avLst/>
          </a:prstGeom>
          <a:noFill/>
          <a:ln w="15875">
            <a:solidFill>
              <a:srgbClr val="2C5C8A"/>
            </a:solidFill>
            <a:prstDash val="solid"/>
          </a:ln>
        </p:spPr>
        <p:txBody>
          <a:bodyPr/>
          <a:lstStyle/>
          <a:p>
            <a:endParaRPr lang="en-IN"/>
          </a:p>
        </p:txBody>
      </p:sp>
      <p:sp>
        <p:nvSpPr>
          <p:cNvPr id="3" name="Shape 1"/>
          <p:cNvSpPr/>
          <p:nvPr/>
        </p:nvSpPr>
        <p:spPr>
          <a:xfrm flipV="1">
            <a:off x="9509760" y="1828800"/>
            <a:ext cx="1371600" cy="1600200"/>
          </a:xfrm>
          <a:prstGeom prst="line">
            <a:avLst/>
          </a:prstGeom>
          <a:noFill/>
          <a:ln w="15875">
            <a:solidFill>
              <a:srgbClr val="2C5C8A"/>
            </a:solidFill>
            <a:prstDash val="solid"/>
          </a:ln>
        </p:spPr>
        <p:txBody>
          <a:bodyPr/>
          <a:lstStyle/>
          <a:p>
            <a:endParaRPr lang="en-IN"/>
          </a:p>
        </p:txBody>
      </p:sp>
      <p:sp>
        <p:nvSpPr>
          <p:cNvPr id="4" name="Shape 2"/>
          <p:cNvSpPr/>
          <p:nvPr/>
        </p:nvSpPr>
        <p:spPr>
          <a:xfrm>
            <a:off x="9509760" y="3429000"/>
            <a:ext cx="1783080" cy="548640"/>
          </a:xfrm>
          <a:prstGeom prst="line">
            <a:avLst/>
          </a:prstGeom>
          <a:noFill/>
          <a:ln w="15875">
            <a:solidFill>
              <a:srgbClr val="2C5C8A"/>
            </a:solidFill>
            <a:prstDash val="solid"/>
          </a:ln>
        </p:spPr>
        <p:txBody>
          <a:bodyPr/>
          <a:lstStyle/>
          <a:p>
            <a:endParaRPr lang="en-IN"/>
          </a:p>
        </p:txBody>
      </p:sp>
      <p:sp>
        <p:nvSpPr>
          <p:cNvPr id="5" name="Shape 3"/>
          <p:cNvSpPr/>
          <p:nvPr/>
        </p:nvSpPr>
        <p:spPr>
          <a:xfrm flipV="1">
            <a:off x="8412480" y="3429000"/>
            <a:ext cx="1097280" cy="1783080"/>
          </a:xfrm>
          <a:prstGeom prst="line">
            <a:avLst/>
          </a:prstGeom>
          <a:noFill/>
          <a:ln w="15875">
            <a:solidFill>
              <a:srgbClr val="2C5C8A"/>
            </a:solidFill>
            <a:prstDash val="solid"/>
          </a:ln>
        </p:spPr>
        <p:txBody>
          <a:bodyPr/>
          <a:lstStyle/>
          <a:p>
            <a:endParaRPr lang="en-IN"/>
          </a:p>
        </p:txBody>
      </p:sp>
      <p:sp>
        <p:nvSpPr>
          <p:cNvPr id="6" name="Shape 4"/>
          <p:cNvSpPr/>
          <p:nvPr/>
        </p:nvSpPr>
        <p:spPr>
          <a:xfrm>
            <a:off x="9509760" y="3429000"/>
            <a:ext cx="1005840" cy="1965960"/>
          </a:xfrm>
          <a:prstGeom prst="line">
            <a:avLst/>
          </a:prstGeom>
          <a:noFill/>
          <a:ln w="15875">
            <a:solidFill>
              <a:srgbClr val="2C5C8A"/>
            </a:solidFill>
            <a:prstDash val="solid"/>
          </a:ln>
        </p:spPr>
        <p:txBody>
          <a:bodyPr/>
          <a:lstStyle/>
          <a:p>
            <a:endParaRPr lang="en-IN"/>
          </a:p>
        </p:txBody>
      </p:sp>
      <p:sp>
        <p:nvSpPr>
          <p:cNvPr id="7" name="Shape 5"/>
          <p:cNvSpPr/>
          <p:nvPr/>
        </p:nvSpPr>
        <p:spPr>
          <a:xfrm flipV="1">
            <a:off x="7680960" y="3429000"/>
            <a:ext cx="1828800" cy="228600"/>
          </a:xfrm>
          <a:prstGeom prst="line">
            <a:avLst/>
          </a:prstGeom>
          <a:noFill/>
          <a:ln w="15875">
            <a:solidFill>
              <a:srgbClr val="2C5C8A"/>
            </a:solidFill>
            <a:prstDash val="solid"/>
          </a:ln>
        </p:spPr>
        <p:txBody>
          <a:bodyPr/>
          <a:lstStyle/>
          <a:p>
            <a:endParaRPr lang="en-IN"/>
          </a:p>
        </p:txBody>
      </p:sp>
      <p:sp>
        <p:nvSpPr>
          <p:cNvPr id="8" name="Shape 6"/>
          <p:cNvSpPr/>
          <p:nvPr/>
        </p:nvSpPr>
        <p:spPr>
          <a:xfrm flipV="1">
            <a:off x="9509760" y="1417320"/>
            <a:ext cx="274320" cy="2011680"/>
          </a:xfrm>
          <a:prstGeom prst="line">
            <a:avLst/>
          </a:prstGeom>
          <a:noFill/>
          <a:ln w="15875">
            <a:solidFill>
              <a:srgbClr val="2C5C8A"/>
            </a:solidFill>
            <a:prstDash val="solid"/>
          </a:ln>
        </p:spPr>
        <p:txBody>
          <a:bodyPr/>
          <a:lstStyle/>
          <a:p>
            <a:endParaRPr lang="en-IN"/>
          </a:p>
        </p:txBody>
      </p:sp>
      <p:sp>
        <p:nvSpPr>
          <p:cNvPr id="9" name="Shape 7"/>
          <p:cNvSpPr/>
          <p:nvPr/>
        </p:nvSpPr>
        <p:spPr>
          <a:xfrm flipV="1">
            <a:off x="8046720" y="1417320"/>
            <a:ext cx="1737360" cy="594360"/>
          </a:xfrm>
          <a:prstGeom prst="line">
            <a:avLst/>
          </a:prstGeom>
          <a:noFill/>
          <a:ln w="12700">
            <a:solidFill>
              <a:srgbClr val="2C5C8A"/>
            </a:solidFill>
            <a:prstDash val="solid"/>
          </a:ln>
        </p:spPr>
        <p:txBody>
          <a:bodyPr/>
          <a:lstStyle/>
          <a:p>
            <a:endParaRPr lang="en-IN"/>
          </a:p>
        </p:txBody>
      </p:sp>
      <p:sp>
        <p:nvSpPr>
          <p:cNvPr id="10" name="Shape 8"/>
          <p:cNvSpPr/>
          <p:nvPr/>
        </p:nvSpPr>
        <p:spPr>
          <a:xfrm>
            <a:off x="10881360" y="1828800"/>
            <a:ext cx="411480" cy="2148840"/>
          </a:xfrm>
          <a:prstGeom prst="line">
            <a:avLst/>
          </a:prstGeom>
          <a:noFill/>
          <a:ln w="12700">
            <a:solidFill>
              <a:srgbClr val="2C5C8A"/>
            </a:solidFill>
            <a:prstDash val="solid"/>
          </a:ln>
        </p:spPr>
        <p:txBody>
          <a:bodyPr/>
          <a:lstStyle/>
          <a:p>
            <a:endParaRPr lang="en-IN"/>
          </a:p>
        </p:txBody>
      </p:sp>
      <p:sp>
        <p:nvSpPr>
          <p:cNvPr id="11" name="Shape 9"/>
          <p:cNvSpPr/>
          <p:nvPr/>
        </p:nvSpPr>
        <p:spPr>
          <a:xfrm>
            <a:off x="8412480" y="5212080"/>
            <a:ext cx="2103120" cy="182880"/>
          </a:xfrm>
          <a:prstGeom prst="line">
            <a:avLst/>
          </a:prstGeom>
          <a:noFill/>
          <a:ln w="12700">
            <a:solidFill>
              <a:srgbClr val="2C5C8A"/>
            </a:solidFill>
            <a:prstDash val="solid"/>
          </a:ln>
        </p:spPr>
        <p:txBody>
          <a:bodyPr/>
          <a:lstStyle/>
          <a:p>
            <a:endParaRPr lang="en-IN"/>
          </a:p>
        </p:txBody>
      </p:sp>
      <p:sp>
        <p:nvSpPr>
          <p:cNvPr id="12" name="Shape 10"/>
          <p:cNvSpPr/>
          <p:nvPr/>
        </p:nvSpPr>
        <p:spPr>
          <a:xfrm>
            <a:off x="7680960" y="3657600"/>
            <a:ext cx="731520" cy="1554480"/>
          </a:xfrm>
          <a:prstGeom prst="line">
            <a:avLst/>
          </a:prstGeom>
          <a:noFill/>
          <a:ln w="12700">
            <a:solidFill>
              <a:srgbClr val="2C5C8A"/>
            </a:solidFill>
            <a:prstDash val="solid"/>
          </a:ln>
        </p:spPr>
        <p:txBody>
          <a:bodyPr/>
          <a:lstStyle/>
          <a:p>
            <a:endParaRPr lang="en-IN"/>
          </a:p>
        </p:txBody>
      </p:sp>
      <p:sp>
        <p:nvSpPr>
          <p:cNvPr id="13" name="Shape 11"/>
          <p:cNvSpPr/>
          <p:nvPr/>
        </p:nvSpPr>
        <p:spPr>
          <a:xfrm>
            <a:off x="7808976" y="1773936"/>
            <a:ext cx="475488" cy="475488"/>
          </a:xfrm>
          <a:prstGeom prst="ellipse">
            <a:avLst/>
          </a:prstGeom>
          <a:solidFill>
            <a:srgbClr val="14294D"/>
          </a:solidFill>
          <a:ln w="19050">
            <a:solidFill>
              <a:srgbClr val="5EE0F0"/>
            </a:solidFill>
            <a:prstDash val="solid"/>
          </a:ln>
        </p:spPr>
        <p:txBody>
          <a:bodyPr/>
          <a:lstStyle/>
          <a:p>
            <a:endParaRPr lang="en-IN"/>
          </a:p>
        </p:txBody>
      </p:sp>
      <p:sp>
        <p:nvSpPr>
          <p:cNvPr id="14" name="Shape 12"/>
          <p:cNvSpPr/>
          <p:nvPr/>
        </p:nvSpPr>
        <p:spPr>
          <a:xfrm>
            <a:off x="10698480" y="1645920"/>
            <a:ext cx="365760" cy="365760"/>
          </a:xfrm>
          <a:prstGeom prst="ellipse">
            <a:avLst/>
          </a:prstGeom>
          <a:solidFill>
            <a:srgbClr val="14294D"/>
          </a:solidFill>
          <a:ln w="19050">
            <a:solidFill>
              <a:srgbClr val="5EE0F0"/>
            </a:solidFill>
            <a:prstDash val="solid"/>
          </a:ln>
        </p:spPr>
        <p:txBody>
          <a:bodyPr/>
          <a:lstStyle/>
          <a:p>
            <a:endParaRPr lang="en-IN"/>
          </a:p>
        </p:txBody>
      </p:sp>
      <p:sp>
        <p:nvSpPr>
          <p:cNvPr id="15" name="Shape 13"/>
          <p:cNvSpPr/>
          <p:nvPr/>
        </p:nvSpPr>
        <p:spPr>
          <a:xfrm>
            <a:off x="11036808" y="3721608"/>
            <a:ext cx="512064" cy="512064"/>
          </a:xfrm>
          <a:prstGeom prst="ellipse">
            <a:avLst/>
          </a:prstGeom>
          <a:solidFill>
            <a:srgbClr val="14294D"/>
          </a:solidFill>
          <a:ln w="19050">
            <a:solidFill>
              <a:srgbClr val="5EE0F0"/>
            </a:solidFill>
            <a:prstDash val="solid"/>
          </a:ln>
        </p:spPr>
        <p:txBody>
          <a:bodyPr/>
          <a:lstStyle/>
          <a:p>
            <a:endParaRPr lang="en-IN"/>
          </a:p>
        </p:txBody>
      </p:sp>
      <p:sp>
        <p:nvSpPr>
          <p:cNvPr id="16" name="Shape 14"/>
          <p:cNvSpPr/>
          <p:nvPr/>
        </p:nvSpPr>
        <p:spPr>
          <a:xfrm>
            <a:off x="8211312" y="5010912"/>
            <a:ext cx="402336" cy="402336"/>
          </a:xfrm>
          <a:prstGeom prst="ellipse">
            <a:avLst/>
          </a:prstGeom>
          <a:solidFill>
            <a:srgbClr val="14294D"/>
          </a:solidFill>
          <a:ln w="19050">
            <a:solidFill>
              <a:srgbClr val="5EE0F0"/>
            </a:solidFill>
            <a:prstDash val="solid"/>
          </a:ln>
        </p:spPr>
        <p:txBody>
          <a:bodyPr/>
          <a:lstStyle/>
          <a:p>
            <a:endParaRPr lang="en-IN"/>
          </a:p>
        </p:txBody>
      </p:sp>
      <p:sp>
        <p:nvSpPr>
          <p:cNvPr id="17" name="Shape 15"/>
          <p:cNvSpPr/>
          <p:nvPr/>
        </p:nvSpPr>
        <p:spPr>
          <a:xfrm>
            <a:off x="10351008" y="5230368"/>
            <a:ext cx="329184" cy="329184"/>
          </a:xfrm>
          <a:prstGeom prst="ellipse">
            <a:avLst/>
          </a:prstGeom>
          <a:solidFill>
            <a:srgbClr val="14294D"/>
          </a:solidFill>
          <a:ln w="19050">
            <a:solidFill>
              <a:srgbClr val="5EE0F0"/>
            </a:solidFill>
            <a:prstDash val="solid"/>
          </a:ln>
        </p:spPr>
        <p:txBody>
          <a:bodyPr/>
          <a:lstStyle/>
          <a:p>
            <a:endParaRPr lang="en-IN"/>
          </a:p>
        </p:txBody>
      </p:sp>
      <p:sp>
        <p:nvSpPr>
          <p:cNvPr id="18" name="Shape 16"/>
          <p:cNvSpPr/>
          <p:nvPr/>
        </p:nvSpPr>
        <p:spPr>
          <a:xfrm>
            <a:off x="7525512" y="3502152"/>
            <a:ext cx="310896" cy="310896"/>
          </a:xfrm>
          <a:prstGeom prst="ellipse">
            <a:avLst/>
          </a:prstGeom>
          <a:solidFill>
            <a:srgbClr val="14294D"/>
          </a:solidFill>
          <a:ln w="19050">
            <a:solidFill>
              <a:srgbClr val="5EE0F0"/>
            </a:solidFill>
            <a:prstDash val="solid"/>
          </a:ln>
        </p:spPr>
        <p:txBody>
          <a:bodyPr/>
          <a:lstStyle/>
          <a:p>
            <a:endParaRPr lang="en-IN"/>
          </a:p>
        </p:txBody>
      </p:sp>
      <p:sp>
        <p:nvSpPr>
          <p:cNvPr id="19" name="Shape 17"/>
          <p:cNvSpPr/>
          <p:nvPr/>
        </p:nvSpPr>
        <p:spPr>
          <a:xfrm>
            <a:off x="9646920" y="1280160"/>
            <a:ext cx="274320" cy="274320"/>
          </a:xfrm>
          <a:prstGeom prst="ellipse">
            <a:avLst/>
          </a:prstGeom>
          <a:solidFill>
            <a:srgbClr val="14294D"/>
          </a:solidFill>
          <a:ln w="19050">
            <a:solidFill>
              <a:srgbClr val="5EE0F0"/>
            </a:solidFill>
            <a:prstDash val="solid"/>
          </a:ln>
        </p:spPr>
        <p:txBody>
          <a:bodyPr/>
          <a:lstStyle/>
          <a:p>
            <a:endParaRPr lang="en-IN"/>
          </a:p>
        </p:txBody>
      </p:sp>
      <p:sp>
        <p:nvSpPr>
          <p:cNvPr id="20" name="Shape 18"/>
          <p:cNvSpPr/>
          <p:nvPr/>
        </p:nvSpPr>
        <p:spPr>
          <a:xfrm>
            <a:off x="8275320" y="2194560"/>
            <a:ext cx="2468880" cy="2468880"/>
          </a:xfrm>
          <a:prstGeom prst="ellipse">
            <a:avLst/>
          </a:prstGeom>
          <a:solidFill>
            <a:srgbClr val="14294D"/>
          </a:solidFill>
          <a:ln w="12700">
            <a:solidFill>
              <a:srgbClr val="2C5C8A"/>
            </a:solidFill>
            <a:prstDash val="solid"/>
          </a:ln>
        </p:spPr>
        <p:txBody>
          <a:bodyPr/>
          <a:lstStyle/>
          <a:p>
            <a:endParaRPr lang="en-IN"/>
          </a:p>
        </p:txBody>
      </p:sp>
      <p:sp>
        <p:nvSpPr>
          <p:cNvPr id="21" name="Shape 19"/>
          <p:cNvSpPr/>
          <p:nvPr/>
        </p:nvSpPr>
        <p:spPr>
          <a:xfrm>
            <a:off x="8641080" y="2560320"/>
            <a:ext cx="1737360" cy="1737360"/>
          </a:xfrm>
          <a:prstGeom prst="ellipse">
            <a:avLst/>
          </a:prstGeom>
          <a:solidFill>
            <a:srgbClr val="1AA7BD"/>
          </a:solidFill>
          <a:ln w="12700">
            <a:solidFill>
              <a:srgbClr val="1AA7BD"/>
            </a:solidFill>
            <a:prstDash val="solid"/>
          </a:ln>
        </p:spPr>
        <p:txBody>
          <a:bodyPr/>
          <a:lstStyle/>
          <a:p>
            <a:endParaRPr lang="en-IN"/>
          </a:p>
        </p:txBody>
      </p:sp>
      <p:pic>
        <p:nvPicPr>
          <p:cNvPr id="22" name="Image 0" descr="preencoded.png"/>
          <p:cNvPicPr>
            <a:picLocks noChangeAspect="1"/>
          </p:cNvPicPr>
          <p:nvPr/>
        </p:nvPicPr>
        <p:blipFill>
          <a:blip r:embed="rId3"/>
          <a:stretch>
            <a:fillRect/>
          </a:stretch>
        </p:blipFill>
        <p:spPr>
          <a:xfrm>
            <a:off x="9070848" y="2990088"/>
            <a:ext cx="877824" cy="877824"/>
          </a:xfrm>
          <a:prstGeom prst="rect">
            <a:avLst/>
          </a:prstGeom>
        </p:spPr>
      </p:pic>
      <p:sp>
        <p:nvSpPr>
          <p:cNvPr id="23" name="Text 20"/>
          <p:cNvSpPr txBox="1"/>
          <p:nvPr/>
        </p:nvSpPr>
        <p:spPr>
          <a:xfrm>
            <a:off x="640080" y="1828800"/>
            <a:ext cx="6400800" cy="1005840"/>
          </a:xfrm>
          <a:prstGeom prst="rect">
            <a:avLst/>
          </a:prstGeom>
          <a:noFill/>
          <a:ln/>
        </p:spPr>
        <p:txBody>
          <a:bodyPr wrap="square" lIns="0" tIns="0" rIns="0" bIns="0" rtlCol="0" anchor="t"/>
          <a:lstStyle/>
          <a:p>
            <a:pPr marL="0" indent="0">
              <a:buNone/>
            </a:pPr>
            <a:r>
              <a:rPr lang="en-US" sz="5400" b="1" dirty="0">
                <a:solidFill>
                  <a:srgbClr val="FFFFFF"/>
                </a:solidFill>
                <a:latin typeface="Cambria" pitchFamily="34" charset="0"/>
                <a:ea typeface="Cambria" pitchFamily="34" charset="-122"/>
                <a:cs typeface="Cambria" pitchFamily="34" charset="-120"/>
              </a:rPr>
              <a:t>Thank you</a:t>
            </a:r>
            <a:endParaRPr lang="en-US" sz="5400" dirty="0"/>
          </a:p>
        </p:txBody>
      </p:sp>
      <p:sp>
        <p:nvSpPr>
          <p:cNvPr id="24" name="Text 21"/>
          <p:cNvSpPr txBox="1"/>
          <p:nvPr/>
        </p:nvSpPr>
        <p:spPr>
          <a:xfrm>
            <a:off x="640080" y="2971800"/>
            <a:ext cx="6400800" cy="548640"/>
          </a:xfrm>
          <a:prstGeom prst="rect">
            <a:avLst/>
          </a:prstGeom>
          <a:noFill/>
          <a:ln/>
        </p:spPr>
        <p:txBody>
          <a:bodyPr wrap="square" lIns="0" tIns="0" rIns="0" bIns="0" rtlCol="0" anchor="t"/>
          <a:lstStyle/>
          <a:p>
            <a:pPr marL="0" indent="0">
              <a:buNone/>
            </a:pPr>
            <a:r>
              <a:rPr lang="en-US" sz="2400" dirty="0">
                <a:solidFill>
                  <a:srgbClr val="5EE0F0"/>
                </a:solidFill>
                <a:latin typeface="Calibri" pitchFamily="34" charset="0"/>
                <a:ea typeface="Calibri" pitchFamily="34" charset="-122"/>
                <a:cs typeface="Calibri" pitchFamily="34" charset="-120"/>
              </a:rPr>
              <a:t>Questions and discussion</a:t>
            </a:r>
            <a:endParaRPr lang="en-US" sz="2400" dirty="0"/>
          </a:p>
        </p:txBody>
      </p:sp>
      <p:sp>
        <p:nvSpPr>
          <p:cNvPr id="25" name="Text 22"/>
          <p:cNvSpPr txBox="1"/>
          <p:nvPr/>
        </p:nvSpPr>
        <p:spPr>
          <a:xfrm>
            <a:off x="640080" y="4754880"/>
            <a:ext cx="6400800" cy="365760"/>
          </a:xfrm>
          <a:prstGeom prst="rect">
            <a:avLst/>
          </a:prstGeom>
          <a:noFill/>
          <a:ln/>
        </p:spPr>
        <p:txBody>
          <a:bodyPr wrap="square" lIns="0" tIns="0" rIns="0" bIns="0" rtlCol="0" anchor="t"/>
          <a:lstStyle/>
          <a:p>
            <a:pPr marL="0" indent="0">
              <a:buNone/>
            </a:pPr>
            <a:r>
              <a:rPr lang="en-US" sz="2000" b="1" dirty="0">
                <a:solidFill>
                  <a:srgbClr val="FFFFFF"/>
                </a:solidFill>
                <a:latin typeface="Calibri" pitchFamily="34" charset="0"/>
                <a:ea typeface="Calibri" pitchFamily="34" charset="-122"/>
                <a:cs typeface="Calibri" pitchFamily="34" charset="-120"/>
              </a:rPr>
              <a:t>Likhitha Pyneni</a:t>
            </a:r>
            <a:endParaRPr lang="en-US" sz="2000" dirty="0"/>
          </a:p>
        </p:txBody>
      </p:sp>
      <p:sp>
        <p:nvSpPr>
          <p:cNvPr id="26" name="Text 23"/>
          <p:cNvSpPr txBox="1"/>
          <p:nvPr/>
        </p:nvSpPr>
        <p:spPr>
          <a:xfrm>
            <a:off x="640080" y="5166360"/>
            <a:ext cx="6400800" cy="320040"/>
          </a:xfrm>
          <a:prstGeom prst="rect">
            <a:avLst/>
          </a:prstGeom>
          <a:noFill/>
          <a:ln/>
        </p:spPr>
        <p:txBody>
          <a:bodyPr wrap="square" lIns="0" tIns="0" rIns="0" bIns="0" rtlCol="0" anchor="t"/>
          <a:lstStyle/>
          <a:p>
            <a:pPr marL="0" indent="0">
              <a:buNone/>
            </a:pPr>
            <a:r>
              <a:rPr lang="en-US" sz="1400" dirty="0">
                <a:solidFill>
                  <a:srgbClr val="BFD3EA"/>
                </a:solidFill>
                <a:latin typeface="Calibri" pitchFamily="34" charset="0"/>
                <a:ea typeface="Calibri" pitchFamily="34" charset="-122"/>
                <a:cs typeface="Calibri" pitchFamily="34" charset="-120"/>
              </a:rPr>
              <a:t>Student ID 2509981   |   Supervisor: Amit Naik</a:t>
            </a:r>
            <a:endParaRPr lang="en-US" sz="1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TotalTime>
  <Words>3117</Words>
  <Application>Microsoft Office PowerPoint</Application>
  <PresentationFormat>Widescreen</PresentationFormat>
  <Paragraphs>314</Paragraphs>
  <Slides>17</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Network Intrusion Detection System Using Deep Learning</dc:title>
  <dc:subject>PptxGenJS Presentation</dc:subject>
  <dc:creator>Likhitha Pyneni</dc:creator>
  <cp:lastModifiedBy>Likhitha Pyneni</cp:lastModifiedBy>
  <cp:revision>2</cp:revision>
  <dcterms:created xsi:type="dcterms:W3CDTF">2026-09-29T19:41:13Z</dcterms:created>
  <dcterms:modified xsi:type="dcterms:W3CDTF">2026-09-30T22:22:25Z</dcterms:modified>
</cp:coreProperties>
</file>