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60" r:id="rId1"/>
  </p:sldMasterIdLst>
  <p:notesMasterIdLst>
    <p:notesMasterId r:id="rId14"/>
  </p:notesMasterIdLst>
  <p:sldIdLst>
    <p:sldId id="257" r:id="rId2"/>
    <p:sldId id="262" r:id="rId3"/>
    <p:sldId id="260" r:id="rId4"/>
    <p:sldId id="261" r:id="rId5"/>
    <p:sldId id="273" r:id="rId6"/>
    <p:sldId id="265" r:id="rId7"/>
    <p:sldId id="259" r:id="rId8"/>
    <p:sldId id="271" r:id="rId9"/>
    <p:sldId id="272" r:id="rId10"/>
    <p:sldId id="269" r:id="rId11"/>
    <p:sldId id="274"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78" d="100"/>
          <a:sy n="78" d="100"/>
        </p:scale>
        <p:origin x="878"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DBBBF3-7935-49AE-A2F3-E09B7FC612A0}" type="doc">
      <dgm:prSet loTypeId="urn:microsoft.com/office/officeart/2018/2/layout/IconCircleList" loCatId="icon" qsTypeId="urn:microsoft.com/office/officeart/2005/8/quickstyle/simple1" qsCatId="simple" csTypeId="urn:microsoft.com/office/officeart/2018/5/colors/Iconchunking_neutralicon_colorful5" csCatId="colorful" phldr="1"/>
      <dgm:spPr/>
      <dgm:t>
        <a:bodyPr/>
        <a:lstStyle/>
        <a:p>
          <a:endParaRPr lang="en-US"/>
        </a:p>
      </dgm:t>
    </dgm:pt>
    <dgm:pt modelId="{9E1FDDB4-281A-4F4B-BD04-697727349AB8}">
      <dgm:prSet custT="1"/>
      <dgm:spPr/>
      <dgm:t>
        <a:bodyPr/>
        <a:lstStyle/>
        <a:p>
          <a:r>
            <a:rPr lang="en-GB" sz="1600" dirty="0">
              <a:latin typeface="Arial" panose="020B0604020202020204" pitchFamily="34" charset="0"/>
              <a:cs typeface="Arial" panose="020B0604020202020204" pitchFamily="34" charset="0"/>
            </a:rPr>
            <a:t>It serves as a single source of truth to increase efficiency, increase output, and enhance client retention. (Microsoft, 2025)</a:t>
          </a:r>
          <a:endParaRPr lang="en-US" sz="1600" dirty="0">
            <a:latin typeface="Arial" panose="020B0604020202020204" pitchFamily="34" charset="0"/>
            <a:cs typeface="Arial" panose="020B0604020202020204" pitchFamily="34" charset="0"/>
          </a:endParaRPr>
        </a:p>
      </dgm:t>
    </dgm:pt>
    <dgm:pt modelId="{A481C547-5ACC-45B2-8D82-7163B9402ED2}" type="parTrans" cxnId="{9D43D8A7-B5A8-4C2F-9388-8CAE70799FCA}">
      <dgm:prSet/>
      <dgm:spPr/>
      <dgm:t>
        <a:bodyPr/>
        <a:lstStyle/>
        <a:p>
          <a:endParaRPr lang="en-US"/>
        </a:p>
      </dgm:t>
    </dgm:pt>
    <dgm:pt modelId="{86EBA727-F68F-4AA2-91F4-AC9BF497A7D4}" type="sibTrans" cxnId="{9D43D8A7-B5A8-4C2F-9388-8CAE70799FCA}">
      <dgm:prSet/>
      <dgm:spPr/>
      <dgm:t>
        <a:bodyPr/>
        <a:lstStyle/>
        <a:p>
          <a:endParaRPr lang="en-US"/>
        </a:p>
      </dgm:t>
    </dgm:pt>
    <dgm:pt modelId="{2D402853-6879-46CC-B193-ECBE57778C29}">
      <dgm:prSet custT="1"/>
      <dgm:spPr/>
      <dgm:t>
        <a:bodyPr/>
        <a:lstStyle/>
        <a:p>
          <a:r>
            <a:rPr lang="en-GB" sz="1600" dirty="0">
              <a:latin typeface="Arial" panose="020B0604020202020204" pitchFamily="34" charset="0"/>
              <a:cs typeface="Arial" panose="020B0604020202020204" pitchFamily="34" charset="0"/>
            </a:rPr>
            <a:t>Fundamentals 360-Degree View: Provides a single location for contact information, purchasing history, and previous support tickets. (Microsoft, 2025)</a:t>
          </a:r>
          <a:endParaRPr lang="en-US" sz="1600" dirty="0">
            <a:latin typeface="Arial" panose="020B0604020202020204" pitchFamily="34" charset="0"/>
            <a:cs typeface="Arial" panose="020B0604020202020204" pitchFamily="34" charset="0"/>
          </a:endParaRPr>
        </a:p>
      </dgm:t>
    </dgm:pt>
    <dgm:pt modelId="{FDEFCB78-3EA6-4202-9C16-13A1101B7AE7}" type="parTrans" cxnId="{DC4E9C7C-7FE6-4A22-AFDD-7BE21541661D}">
      <dgm:prSet/>
      <dgm:spPr/>
      <dgm:t>
        <a:bodyPr/>
        <a:lstStyle/>
        <a:p>
          <a:endParaRPr lang="en-US"/>
        </a:p>
      </dgm:t>
    </dgm:pt>
    <dgm:pt modelId="{9B9E9F94-138A-4BD8-8729-0336C5DB76E9}" type="sibTrans" cxnId="{DC4E9C7C-7FE6-4A22-AFDD-7BE21541661D}">
      <dgm:prSet/>
      <dgm:spPr/>
      <dgm:t>
        <a:bodyPr/>
        <a:lstStyle/>
        <a:p>
          <a:endParaRPr lang="en-US"/>
        </a:p>
      </dgm:t>
    </dgm:pt>
    <dgm:pt modelId="{F8E16F9C-D2EA-4D74-90A0-F5CCB530F261}">
      <dgm:prSet custT="1"/>
      <dgm:spPr/>
      <dgm:t>
        <a:bodyPr/>
        <a:lstStyle/>
        <a:p>
          <a:r>
            <a:rPr lang="en-GB" sz="1600" dirty="0">
              <a:latin typeface="Arial" panose="020B0604020202020204" pitchFamily="34" charset="0"/>
              <a:cs typeface="Arial" panose="020B0604020202020204" pitchFamily="34" charset="0"/>
            </a:rPr>
            <a:t>Automation: Assigns tasks, initiates follow-up emails, and controls lead routing. Cooperation: Provides a common platform for the sales, marketing, and customer service teams. (Microsoft, 2025)</a:t>
          </a:r>
          <a:endParaRPr lang="en-US" sz="1600" dirty="0">
            <a:latin typeface="Arial" panose="020B0604020202020204" pitchFamily="34" charset="0"/>
            <a:cs typeface="Arial" panose="020B0604020202020204" pitchFamily="34" charset="0"/>
          </a:endParaRPr>
        </a:p>
      </dgm:t>
    </dgm:pt>
    <dgm:pt modelId="{5B807941-AF5C-44E8-B453-8C5AC5121072}" type="parTrans" cxnId="{BA1F94BC-1B1F-4CD0-B9F2-4D71FC341F01}">
      <dgm:prSet/>
      <dgm:spPr/>
      <dgm:t>
        <a:bodyPr/>
        <a:lstStyle/>
        <a:p>
          <a:endParaRPr lang="en-US"/>
        </a:p>
      </dgm:t>
    </dgm:pt>
    <dgm:pt modelId="{4ECECB28-0E61-40C1-B321-B780EEB5CF65}" type="sibTrans" cxnId="{BA1F94BC-1B1F-4CD0-B9F2-4D71FC341F01}">
      <dgm:prSet/>
      <dgm:spPr/>
      <dgm:t>
        <a:bodyPr/>
        <a:lstStyle/>
        <a:p>
          <a:endParaRPr lang="en-US"/>
        </a:p>
      </dgm:t>
    </dgm:pt>
    <dgm:pt modelId="{D4AB9C8C-6C00-48C5-9772-16D466DD8816}">
      <dgm:prSet custT="1"/>
      <dgm:spPr/>
      <dgm:t>
        <a:bodyPr/>
        <a:lstStyle/>
        <a:p>
          <a:r>
            <a:rPr lang="en-GB" sz="1600" dirty="0">
              <a:latin typeface="Arial" panose="020B0604020202020204" pitchFamily="34" charset="0"/>
              <a:cs typeface="Arial" panose="020B0604020202020204" pitchFamily="34" charset="0"/>
            </a:rPr>
            <a:t>A Customer Relationship Management (CRM) system is software that automates marketing, sales, and customer support while centralising customer data and tracking interactions across all touchpoints. (Microsoft, 2025)</a:t>
          </a:r>
          <a:endParaRPr lang="en-US" sz="1600" dirty="0">
            <a:latin typeface="Arial" panose="020B0604020202020204" pitchFamily="34" charset="0"/>
            <a:cs typeface="Arial" panose="020B0604020202020204" pitchFamily="34" charset="0"/>
          </a:endParaRPr>
        </a:p>
      </dgm:t>
    </dgm:pt>
    <dgm:pt modelId="{C4B1C593-0D67-4D86-86E9-EEA2E9D45FAB}" type="sibTrans" cxnId="{0237CE47-9780-4EF7-92D1-B20E555E8E58}">
      <dgm:prSet/>
      <dgm:spPr/>
      <dgm:t>
        <a:bodyPr/>
        <a:lstStyle/>
        <a:p>
          <a:endParaRPr lang="en-US"/>
        </a:p>
      </dgm:t>
    </dgm:pt>
    <dgm:pt modelId="{6C38EC0B-7568-4B76-AF7C-7EE0FB6A6929}" type="parTrans" cxnId="{0237CE47-9780-4EF7-92D1-B20E555E8E58}">
      <dgm:prSet/>
      <dgm:spPr/>
      <dgm:t>
        <a:bodyPr/>
        <a:lstStyle/>
        <a:p>
          <a:endParaRPr lang="en-US"/>
        </a:p>
      </dgm:t>
    </dgm:pt>
    <dgm:pt modelId="{5BE93EA4-05D9-41FA-BFAF-7CCED50DDAC7}" type="pres">
      <dgm:prSet presAssocID="{A1DBBBF3-7935-49AE-A2F3-E09B7FC612A0}" presName="root" presStyleCnt="0">
        <dgm:presLayoutVars>
          <dgm:dir/>
          <dgm:resizeHandles val="exact"/>
        </dgm:presLayoutVars>
      </dgm:prSet>
      <dgm:spPr/>
    </dgm:pt>
    <dgm:pt modelId="{53BFA28D-4866-4A48-B447-3ED50CF19AEF}" type="pres">
      <dgm:prSet presAssocID="{A1DBBBF3-7935-49AE-A2F3-E09B7FC612A0}" presName="container" presStyleCnt="0">
        <dgm:presLayoutVars>
          <dgm:dir/>
          <dgm:resizeHandles val="exact"/>
        </dgm:presLayoutVars>
      </dgm:prSet>
      <dgm:spPr/>
    </dgm:pt>
    <dgm:pt modelId="{226BA1A0-6472-465A-9E1B-FC1FB5A17B53}" type="pres">
      <dgm:prSet presAssocID="{D4AB9C8C-6C00-48C5-9772-16D466DD8816}" presName="compNode" presStyleCnt="0"/>
      <dgm:spPr/>
    </dgm:pt>
    <dgm:pt modelId="{599C8AFA-2408-454C-B55C-02355140A5F0}" type="pres">
      <dgm:prSet presAssocID="{D4AB9C8C-6C00-48C5-9772-16D466DD8816}" presName="iconBgRect" presStyleLbl="bgShp" presStyleIdx="0" presStyleCnt="4"/>
      <dgm:spPr/>
    </dgm:pt>
    <dgm:pt modelId="{CE65B327-5225-43B6-B5DB-AEDF429CB766}" type="pres">
      <dgm:prSet presAssocID="{D4AB9C8C-6C00-48C5-9772-16D466DD8816}"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all center"/>
        </a:ext>
      </dgm:extLst>
    </dgm:pt>
    <dgm:pt modelId="{C59D36EB-7B95-4B30-83D1-C89DE39D011C}" type="pres">
      <dgm:prSet presAssocID="{D4AB9C8C-6C00-48C5-9772-16D466DD8816}" presName="spaceRect" presStyleCnt="0"/>
      <dgm:spPr/>
    </dgm:pt>
    <dgm:pt modelId="{E21688C2-BB74-4E84-BD7D-66B6AB2AF53A}" type="pres">
      <dgm:prSet presAssocID="{D4AB9C8C-6C00-48C5-9772-16D466DD8816}" presName="textRect" presStyleLbl="revTx" presStyleIdx="0" presStyleCnt="4">
        <dgm:presLayoutVars>
          <dgm:chMax val="1"/>
          <dgm:chPref val="1"/>
        </dgm:presLayoutVars>
      </dgm:prSet>
      <dgm:spPr/>
    </dgm:pt>
    <dgm:pt modelId="{35B9D664-D2B7-4DC4-BA96-BAC784557378}" type="pres">
      <dgm:prSet presAssocID="{C4B1C593-0D67-4D86-86E9-EEA2E9D45FAB}" presName="sibTrans" presStyleLbl="sibTrans2D1" presStyleIdx="0" presStyleCnt="0"/>
      <dgm:spPr/>
    </dgm:pt>
    <dgm:pt modelId="{1B779A77-5E10-4960-B157-1486253AEF9E}" type="pres">
      <dgm:prSet presAssocID="{9E1FDDB4-281A-4F4B-BD04-697727349AB8}" presName="compNode" presStyleCnt="0"/>
      <dgm:spPr/>
    </dgm:pt>
    <dgm:pt modelId="{B13FFFEC-5942-449F-AEB5-13CF4BE69945}" type="pres">
      <dgm:prSet presAssocID="{9E1FDDB4-281A-4F4B-BD04-697727349AB8}" presName="iconBgRect" presStyleLbl="bgShp" presStyleIdx="1" presStyleCnt="4"/>
      <dgm:spPr/>
    </dgm:pt>
    <dgm:pt modelId="{F6BE6FCF-BDA8-425C-B763-591972AD9A49}" type="pres">
      <dgm:prSet presAssocID="{9E1FDDB4-281A-4F4B-BD04-697727349AB8}"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b Design"/>
        </a:ext>
      </dgm:extLst>
    </dgm:pt>
    <dgm:pt modelId="{7B5BB714-F2A6-4E9E-8567-34F08C491AA0}" type="pres">
      <dgm:prSet presAssocID="{9E1FDDB4-281A-4F4B-BD04-697727349AB8}" presName="spaceRect" presStyleCnt="0"/>
      <dgm:spPr/>
    </dgm:pt>
    <dgm:pt modelId="{F6D69AFF-2CD2-46E1-866E-3CF2E4DCA911}" type="pres">
      <dgm:prSet presAssocID="{9E1FDDB4-281A-4F4B-BD04-697727349AB8}" presName="textRect" presStyleLbl="revTx" presStyleIdx="1" presStyleCnt="4">
        <dgm:presLayoutVars>
          <dgm:chMax val="1"/>
          <dgm:chPref val="1"/>
        </dgm:presLayoutVars>
      </dgm:prSet>
      <dgm:spPr/>
    </dgm:pt>
    <dgm:pt modelId="{7C281AF0-1A45-4E55-8397-2C4867F44AA2}" type="pres">
      <dgm:prSet presAssocID="{86EBA727-F68F-4AA2-91F4-AC9BF497A7D4}" presName="sibTrans" presStyleLbl="sibTrans2D1" presStyleIdx="0" presStyleCnt="0"/>
      <dgm:spPr/>
    </dgm:pt>
    <dgm:pt modelId="{1DFF4BD3-1E66-4722-B139-CE663E857270}" type="pres">
      <dgm:prSet presAssocID="{2D402853-6879-46CC-B193-ECBE57778C29}" presName="compNode" presStyleCnt="0"/>
      <dgm:spPr/>
    </dgm:pt>
    <dgm:pt modelId="{07255D38-4484-40B2-AD47-FEFC42DEE58D}" type="pres">
      <dgm:prSet presAssocID="{2D402853-6879-46CC-B193-ECBE57778C29}" presName="iconBgRect" presStyleLbl="bgShp" presStyleIdx="2" presStyleCnt="4"/>
      <dgm:spPr/>
    </dgm:pt>
    <dgm:pt modelId="{E08CF6D0-8D33-41A3-994F-D38905F1C4A7}" type="pres">
      <dgm:prSet presAssocID="{2D402853-6879-46CC-B193-ECBE57778C29}"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oney Envelope"/>
        </a:ext>
      </dgm:extLst>
    </dgm:pt>
    <dgm:pt modelId="{64D616EE-FBBF-482E-A2F4-841B0C668CDD}" type="pres">
      <dgm:prSet presAssocID="{2D402853-6879-46CC-B193-ECBE57778C29}" presName="spaceRect" presStyleCnt="0"/>
      <dgm:spPr/>
    </dgm:pt>
    <dgm:pt modelId="{AD04EB8C-29A8-44B9-B468-C6CCAF9030C4}" type="pres">
      <dgm:prSet presAssocID="{2D402853-6879-46CC-B193-ECBE57778C29}" presName="textRect" presStyleLbl="revTx" presStyleIdx="2" presStyleCnt="4">
        <dgm:presLayoutVars>
          <dgm:chMax val="1"/>
          <dgm:chPref val="1"/>
        </dgm:presLayoutVars>
      </dgm:prSet>
      <dgm:spPr/>
    </dgm:pt>
    <dgm:pt modelId="{DBCBD005-5400-45F8-A678-DE63821A6811}" type="pres">
      <dgm:prSet presAssocID="{9B9E9F94-138A-4BD8-8729-0336C5DB76E9}" presName="sibTrans" presStyleLbl="sibTrans2D1" presStyleIdx="0" presStyleCnt="0"/>
      <dgm:spPr/>
    </dgm:pt>
    <dgm:pt modelId="{67430FF6-5AAA-4D80-88CC-AEF508332EB0}" type="pres">
      <dgm:prSet presAssocID="{F8E16F9C-D2EA-4D74-90A0-F5CCB530F261}" presName="compNode" presStyleCnt="0"/>
      <dgm:spPr/>
    </dgm:pt>
    <dgm:pt modelId="{B2D685EE-38D9-4040-8026-5ADB94E2067E}" type="pres">
      <dgm:prSet presAssocID="{F8E16F9C-D2EA-4D74-90A0-F5CCB530F261}" presName="iconBgRect" presStyleLbl="bgShp" presStyleIdx="3" presStyleCnt="4"/>
      <dgm:spPr/>
    </dgm:pt>
    <dgm:pt modelId="{3D90E818-7D77-447A-AA98-E895712B78A2}" type="pres">
      <dgm:prSet presAssocID="{F8E16F9C-D2EA-4D74-90A0-F5CCB530F261}"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mail"/>
        </a:ext>
      </dgm:extLst>
    </dgm:pt>
    <dgm:pt modelId="{E8305016-9B27-4B77-8590-12E5D56241B7}" type="pres">
      <dgm:prSet presAssocID="{F8E16F9C-D2EA-4D74-90A0-F5CCB530F261}" presName="spaceRect" presStyleCnt="0"/>
      <dgm:spPr/>
    </dgm:pt>
    <dgm:pt modelId="{46244CC1-78B9-4AAB-9F0E-64882DE1AE5F}" type="pres">
      <dgm:prSet presAssocID="{F8E16F9C-D2EA-4D74-90A0-F5CCB530F261}" presName="textRect" presStyleLbl="revTx" presStyleIdx="3" presStyleCnt="4">
        <dgm:presLayoutVars>
          <dgm:chMax val="1"/>
          <dgm:chPref val="1"/>
        </dgm:presLayoutVars>
      </dgm:prSet>
      <dgm:spPr/>
    </dgm:pt>
  </dgm:ptLst>
  <dgm:cxnLst>
    <dgm:cxn modelId="{69369B21-56D3-4E76-BEF1-595B8D29A959}" type="presOf" srcId="{F8E16F9C-D2EA-4D74-90A0-F5CCB530F261}" destId="{46244CC1-78B9-4AAB-9F0E-64882DE1AE5F}" srcOrd="0" destOrd="0" presId="urn:microsoft.com/office/officeart/2018/2/layout/IconCircleList"/>
    <dgm:cxn modelId="{33F9DD65-7FE8-4718-9DB1-52A8AA661CA7}" type="presOf" srcId="{9E1FDDB4-281A-4F4B-BD04-697727349AB8}" destId="{F6D69AFF-2CD2-46E1-866E-3CF2E4DCA911}" srcOrd="0" destOrd="0" presId="urn:microsoft.com/office/officeart/2018/2/layout/IconCircleList"/>
    <dgm:cxn modelId="{0237CE47-9780-4EF7-92D1-B20E555E8E58}" srcId="{A1DBBBF3-7935-49AE-A2F3-E09B7FC612A0}" destId="{D4AB9C8C-6C00-48C5-9772-16D466DD8816}" srcOrd="0" destOrd="0" parTransId="{6C38EC0B-7568-4B76-AF7C-7EE0FB6A6929}" sibTransId="{C4B1C593-0D67-4D86-86E9-EEA2E9D45FAB}"/>
    <dgm:cxn modelId="{B9A22349-A861-4878-8B4E-5E13379878B2}" type="presOf" srcId="{86EBA727-F68F-4AA2-91F4-AC9BF497A7D4}" destId="{7C281AF0-1A45-4E55-8397-2C4867F44AA2}" srcOrd="0" destOrd="0" presId="urn:microsoft.com/office/officeart/2018/2/layout/IconCircleList"/>
    <dgm:cxn modelId="{02B80A4E-EB3F-4804-88D2-14AC2041695D}" type="presOf" srcId="{2D402853-6879-46CC-B193-ECBE57778C29}" destId="{AD04EB8C-29A8-44B9-B468-C6CCAF9030C4}" srcOrd="0" destOrd="0" presId="urn:microsoft.com/office/officeart/2018/2/layout/IconCircleList"/>
    <dgm:cxn modelId="{F616A754-25E2-4E9A-9D40-88D0DDE6597A}" type="presOf" srcId="{D4AB9C8C-6C00-48C5-9772-16D466DD8816}" destId="{E21688C2-BB74-4E84-BD7D-66B6AB2AF53A}" srcOrd="0" destOrd="0" presId="urn:microsoft.com/office/officeart/2018/2/layout/IconCircleList"/>
    <dgm:cxn modelId="{430A777B-8B9A-4B99-B37A-67E23762173C}" type="presOf" srcId="{C4B1C593-0D67-4D86-86E9-EEA2E9D45FAB}" destId="{35B9D664-D2B7-4DC4-BA96-BAC784557378}" srcOrd="0" destOrd="0" presId="urn:microsoft.com/office/officeart/2018/2/layout/IconCircleList"/>
    <dgm:cxn modelId="{DC4E9C7C-7FE6-4A22-AFDD-7BE21541661D}" srcId="{A1DBBBF3-7935-49AE-A2F3-E09B7FC612A0}" destId="{2D402853-6879-46CC-B193-ECBE57778C29}" srcOrd="2" destOrd="0" parTransId="{FDEFCB78-3EA6-4202-9C16-13A1101B7AE7}" sibTransId="{9B9E9F94-138A-4BD8-8729-0336C5DB76E9}"/>
    <dgm:cxn modelId="{9D43D8A7-B5A8-4C2F-9388-8CAE70799FCA}" srcId="{A1DBBBF3-7935-49AE-A2F3-E09B7FC612A0}" destId="{9E1FDDB4-281A-4F4B-BD04-697727349AB8}" srcOrd="1" destOrd="0" parTransId="{A481C547-5ACC-45B2-8D82-7163B9402ED2}" sibTransId="{86EBA727-F68F-4AA2-91F4-AC9BF497A7D4}"/>
    <dgm:cxn modelId="{BA1F94BC-1B1F-4CD0-B9F2-4D71FC341F01}" srcId="{A1DBBBF3-7935-49AE-A2F3-E09B7FC612A0}" destId="{F8E16F9C-D2EA-4D74-90A0-F5CCB530F261}" srcOrd="3" destOrd="0" parTransId="{5B807941-AF5C-44E8-B453-8C5AC5121072}" sibTransId="{4ECECB28-0E61-40C1-B321-B780EEB5CF65}"/>
    <dgm:cxn modelId="{4C3FD4C8-B5D8-4B49-97F4-E296D36120BB}" type="presOf" srcId="{A1DBBBF3-7935-49AE-A2F3-E09B7FC612A0}" destId="{5BE93EA4-05D9-41FA-BFAF-7CCED50DDAC7}" srcOrd="0" destOrd="0" presId="urn:microsoft.com/office/officeart/2018/2/layout/IconCircleList"/>
    <dgm:cxn modelId="{49375FEE-3822-4C2A-B0E9-1BA693697A44}" type="presOf" srcId="{9B9E9F94-138A-4BD8-8729-0336C5DB76E9}" destId="{DBCBD005-5400-45F8-A678-DE63821A6811}" srcOrd="0" destOrd="0" presId="urn:microsoft.com/office/officeart/2018/2/layout/IconCircleList"/>
    <dgm:cxn modelId="{D5C5ED95-00D9-4189-B628-A1B53909F6DF}" type="presParOf" srcId="{5BE93EA4-05D9-41FA-BFAF-7CCED50DDAC7}" destId="{53BFA28D-4866-4A48-B447-3ED50CF19AEF}" srcOrd="0" destOrd="0" presId="urn:microsoft.com/office/officeart/2018/2/layout/IconCircleList"/>
    <dgm:cxn modelId="{E85CA478-6392-4CFB-A9E7-BEEF10A24EDA}" type="presParOf" srcId="{53BFA28D-4866-4A48-B447-3ED50CF19AEF}" destId="{226BA1A0-6472-465A-9E1B-FC1FB5A17B53}" srcOrd="0" destOrd="0" presId="urn:microsoft.com/office/officeart/2018/2/layout/IconCircleList"/>
    <dgm:cxn modelId="{B9E5E386-485F-46BC-955F-A974A49B99C4}" type="presParOf" srcId="{226BA1A0-6472-465A-9E1B-FC1FB5A17B53}" destId="{599C8AFA-2408-454C-B55C-02355140A5F0}" srcOrd="0" destOrd="0" presId="urn:microsoft.com/office/officeart/2018/2/layout/IconCircleList"/>
    <dgm:cxn modelId="{9CEC6BEA-D7AC-4F53-B50A-44EEB28C608B}" type="presParOf" srcId="{226BA1A0-6472-465A-9E1B-FC1FB5A17B53}" destId="{CE65B327-5225-43B6-B5DB-AEDF429CB766}" srcOrd="1" destOrd="0" presId="urn:microsoft.com/office/officeart/2018/2/layout/IconCircleList"/>
    <dgm:cxn modelId="{1B3639F6-23AA-40C2-9E87-1F5CF119F042}" type="presParOf" srcId="{226BA1A0-6472-465A-9E1B-FC1FB5A17B53}" destId="{C59D36EB-7B95-4B30-83D1-C89DE39D011C}" srcOrd="2" destOrd="0" presId="urn:microsoft.com/office/officeart/2018/2/layout/IconCircleList"/>
    <dgm:cxn modelId="{64A34BA9-3BAD-4DF5-AC9B-7F9BE546D10F}" type="presParOf" srcId="{226BA1A0-6472-465A-9E1B-FC1FB5A17B53}" destId="{E21688C2-BB74-4E84-BD7D-66B6AB2AF53A}" srcOrd="3" destOrd="0" presId="urn:microsoft.com/office/officeart/2018/2/layout/IconCircleList"/>
    <dgm:cxn modelId="{7A6EFCBB-FAF1-4D05-971A-E51AA8396143}" type="presParOf" srcId="{53BFA28D-4866-4A48-B447-3ED50CF19AEF}" destId="{35B9D664-D2B7-4DC4-BA96-BAC784557378}" srcOrd="1" destOrd="0" presId="urn:microsoft.com/office/officeart/2018/2/layout/IconCircleList"/>
    <dgm:cxn modelId="{3CF2CEB7-CC32-45B0-BDB7-BB4372F2195A}" type="presParOf" srcId="{53BFA28D-4866-4A48-B447-3ED50CF19AEF}" destId="{1B779A77-5E10-4960-B157-1486253AEF9E}" srcOrd="2" destOrd="0" presId="urn:microsoft.com/office/officeart/2018/2/layout/IconCircleList"/>
    <dgm:cxn modelId="{DAC7072D-18B8-42EA-88E0-3F567CB35E37}" type="presParOf" srcId="{1B779A77-5E10-4960-B157-1486253AEF9E}" destId="{B13FFFEC-5942-449F-AEB5-13CF4BE69945}" srcOrd="0" destOrd="0" presId="urn:microsoft.com/office/officeart/2018/2/layout/IconCircleList"/>
    <dgm:cxn modelId="{4980E185-E9DA-4713-914E-4B60D1ADE9F7}" type="presParOf" srcId="{1B779A77-5E10-4960-B157-1486253AEF9E}" destId="{F6BE6FCF-BDA8-425C-B763-591972AD9A49}" srcOrd="1" destOrd="0" presId="urn:microsoft.com/office/officeart/2018/2/layout/IconCircleList"/>
    <dgm:cxn modelId="{A06A6104-F425-48E1-99BE-57BBA049AAF4}" type="presParOf" srcId="{1B779A77-5E10-4960-B157-1486253AEF9E}" destId="{7B5BB714-F2A6-4E9E-8567-34F08C491AA0}" srcOrd="2" destOrd="0" presId="urn:microsoft.com/office/officeart/2018/2/layout/IconCircleList"/>
    <dgm:cxn modelId="{16C4CC77-D257-461D-B81D-49C0F1720C0B}" type="presParOf" srcId="{1B779A77-5E10-4960-B157-1486253AEF9E}" destId="{F6D69AFF-2CD2-46E1-866E-3CF2E4DCA911}" srcOrd="3" destOrd="0" presId="urn:microsoft.com/office/officeart/2018/2/layout/IconCircleList"/>
    <dgm:cxn modelId="{0E74D284-644F-440A-AEA3-F8739D360981}" type="presParOf" srcId="{53BFA28D-4866-4A48-B447-3ED50CF19AEF}" destId="{7C281AF0-1A45-4E55-8397-2C4867F44AA2}" srcOrd="3" destOrd="0" presId="urn:microsoft.com/office/officeart/2018/2/layout/IconCircleList"/>
    <dgm:cxn modelId="{39A70F2C-0754-4505-9D62-2218AE298C2B}" type="presParOf" srcId="{53BFA28D-4866-4A48-B447-3ED50CF19AEF}" destId="{1DFF4BD3-1E66-4722-B139-CE663E857270}" srcOrd="4" destOrd="0" presId="urn:microsoft.com/office/officeart/2018/2/layout/IconCircleList"/>
    <dgm:cxn modelId="{F26034A8-5C01-4957-8956-2B65C1F6151F}" type="presParOf" srcId="{1DFF4BD3-1E66-4722-B139-CE663E857270}" destId="{07255D38-4484-40B2-AD47-FEFC42DEE58D}" srcOrd="0" destOrd="0" presId="urn:microsoft.com/office/officeart/2018/2/layout/IconCircleList"/>
    <dgm:cxn modelId="{417C1A52-A83A-4779-B2A9-11FA181F08F9}" type="presParOf" srcId="{1DFF4BD3-1E66-4722-B139-CE663E857270}" destId="{E08CF6D0-8D33-41A3-994F-D38905F1C4A7}" srcOrd="1" destOrd="0" presId="urn:microsoft.com/office/officeart/2018/2/layout/IconCircleList"/>
    <dgm:cxn modelId="{69D469D4-754D-43A4-AF15-1914D47A2FEF}" type="presParOf" srcId="{1DFF4BD3-1E66-4722-B139-CE663E857270}" destId="{64D616EE-FBBF-482E-A2F4-841B0C668CDD}" srcOrd="2" destOrd="0" presId="urn:microsoft.com/office/officeart/2018/2/layout/IconCircleList"/>
    <dgm:cxn modelId="{7860FEA3-706A-4622-9488-D8D91E03B3F3}" type="presParOf" srcId="{1DFF4BD3-1E66-4722-B139-CE663E857270}" destId="{AD04EB8C-29A8-44B9-B468-C6CCAF9030C4}" srcOrd="3" destOrd="0" presId="urn:microsoft.com/office/officeart/2018/2/layout/IconCircleList"/>
    <dgm:cxn modelId="{A1B6275B-50EE-42D2-ABFA-E1D120470707}" type="presParOf" srcId="{53BFA28D-4866-4A48-B447-3ED50CF19AEF}" destId="{DBCBD005-5400-45F8-A678-DE63821A6811}" srcOrd="5" destOrd="0" presId="urn:microsoft.com/office/officeart/2018/2/layout/IconCircleList"/>
    <dgm:cxn modelId="{DE5CE576-1656-48FB-93DD-4CB0BC0C17C4}" type="presParOf" srcId="{53BFA28D-4866-4A48-B447-3ED50CF19AEF}" destId="{67430FF6-5AAA-4D80-88CC-AEF508332EB0}" srcOrd="6" destOrd="0" presId="urn:microsoft.com/office/officeart/2018/2/layout/IconCircleList"/>
    <dgm:cxn modelId="{69A119C0-DB43-4C87-B40F-2EA994A858FC}" type="presParOf" srcId="{67430FF6-5AAA-4D80-88CC-AEF508332EB0}" destId="{B2D685EE-38D9-4040-8026-5ADB94E2067E}" srcOrd="0" destOrd="0" presId="urn:microsoft.com/office/officeart/2018/2/layout/IconCircleList"/>
    <dgm:cxn modelId="{81D0B46C-1970-47FF-89CE-BEFE616CB2A1}" type="presParOf" srcId="{67430FF6-5AAA-4D80-88CC-AEF508332EB0}" destId="{3D90E818-7D77-447A-AA98-E895712B78A2}" srcOrd="1" destOrd="0" presId="urn:microsoft.com/office/officeart/2018/2/layout/IconCircleList"/>
    <dgm:cxn modelId="{EC263E79-B5CF-4C34-83AE-F734D5BE9DA9}" type="presParOf" srcId="{67430FF6-5AAA-4D80-88CC-AEF508332EB0}" destId="{E8305016-9B27-4B77-8590-12E5D56241B7}" srcOrd="2" destOrd="0" presId="urn:microsoft.com/office/officeart/2018/2/layout/IconCircleList"/>
    <dgm:cxn modelId="{02CAD3D3-7105-4970-ACF9-E8FF20756CD5}" type="presParOf" srcId="{67430FF6-5AAA-4D80-88CC-AEF508332EB0}" destId="{46244CC1-78B9-4AAB-9F0E-64882DE1AE5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9C8AFA-2408-454C-B55C-02355140A5F0}">
      <dsp:nvSpPr>
        <dsp:cNvPr id="0" name=""/>
        <dsp:cNvSpPr/>
      </dsp:nvSpPr>
      <dsp:spPr>
        <a:xfrm>
          <a:off x="212335" y="470390"/>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65B327-5225-43B6-B5DB-AEDF429CB766}">
      <dsp:nvSpPr>
        <dsp:cNvPr id="0" name=""/>
        <dsp:cNvSpPr/>
      </dsp:nvSpPr>
      <dsp:spPr>
        <a:xfrm>
          <a:off x="492877" y="750932"/>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1688C2-BB74-4E84-BD7D-66B6AB2AF53A}">
      <dsp:nvSpPr>
        <dsp:cNvPr id="0" name=""/>
        <dsp:cNvSpPr/>
      </dsp:nvSpPr>
      <dsp:spPr>
        <a:xfrm>
          <a:off x="1834517" y="4703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A Customer Relationship Management (CRM) system is software that automates marketing, sales, and customer support while centralising customer data and tracking interactions across all touchpoints. (Microsoft, 2025)</a:t>
          </a:r>
          <a:endParaRPr lang="en-US" sz="1600" kern="1200" dirty="0">
            <a:latin typeface="Arial" panose="020B0604020202020204" pitchFamily="34" charset="0"/>
            <a:cs typeface="Arial" panose="020B0604020202020204" pitchFamily="34" charset="0"/>
          </a:endParaRPr>
        </a:p>
      </dsp:txBody>
      <dsp:txXfrm>
        <a:off x="1834517" y="470390"/>
        <a:ext cx="3148942" cy="1335915"/>
      </dsp:txXfrm>
    </dsp:sp>
    <dsp:sp modelId="{B13FFFEC-5942-449F-AEB5-13CF4BE69945}">
      <dsp:nvSpPr>
        <dsp:cNvPr id="0" name=""/>
        <dsp:cNvSpPr/>
      </dsp:nvSpPr>
      <dsp:spPr>
        <a:xfrm>
          <a:off x="5532139" y="470390"/>
          <a:ext cx="1335915" cy="1335915"/>
        </a:xfrm>
        <a:prstGeom prst="ellipse">
          <a:avLst/>
        </a:prstGeom>
        <a:solidFill>
          <a:schemeClr val="accent5">
            <a:hueOff val="-2622630"/>
            <a:satOff val="7079"/>
            <a:lumOff val="850"/>
            <a:alphaOff val="0"/>
          </a:schemeClr>
        </a:solidFill>
        <a:ln>
          <a:noFill/>
        </a:ln>
        <a:effectLst/>
      </dsp:spPr>
      <dsp:style>
        <a:lnRef idx="0">
          <a:scrgbClr r="0" g="0" b="0"/>
        </a:lnRef>
        <a:fillRef idx="1">
          <a:scrgbClr r="0" g="0" b="0"/>
        </a:fillRef>
        <a:effectRef idx="0">
          <a:scrgbClr r="0" g="0" b="0"/>
        </a:effectRef>
        <a:fontRef idx="minor"/>
      </dsp:style>
    </dsp:sp>
    <dsp:sp modelId="{F6BE6FCF-BDA8-425C-B763-591972AD9A49}">
      <dsp:nvSpPr>
        <dsp:cNvPr id="0" name=""/>
        <dsp:cNvSpPr/>
      </dsp:nvSpPr>
      <dsp:spPr>
        <a:xfrm>
          <a:off x="5812681" y="750932"/>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D69AFF-2CD2-46E1-866E-3CF2E4DCA911}">
      <dsp:nvSpPr>
        <dsp:cNvPr id="0" name=""/>
        <dsp:cNvSpPr/>
      </dsp:nvSpPr>
      <dsp:spPr>
        <a:xfrm>
          <a:off x="7154322" y="4703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It serves as a single source of truth to increase efficiency, increase output, and enhance client retention. (Microsoft, 2025)</a:t>
          </a:r>
          <a:endParaRPr lang="en-US" sz="1600" kern="1200" dirty="0">
            <a:latin typeface="Arial" panose="020B0604020202020204" pitchFamily="34" charset="0"/>
            <a:cs typeface="Arial" panose="020B0604020202020204" pitchFamily="34" charset="0"/>
          </a:endParaRPr>
        </a:p>
      </dsp:txBody>
      <dsp:txXfrm>
        <a:off x="7154322" y="470390"/>
        <a:ext cx="3148942" cy="1335915"/>
      </dsp:txXfrm>
    </dsp:sp>
    <dsp:sp modelId="{07255D38-4484-40B2-AD47-FEFC42DEE58D}">
      <dsp:nvSpPr>
        <dsp:cNvPr id="0" name=""/>
        <dsp:cNvSpPr/>
      </dsp:nvSpPr>
      <dsp:spPr>
        <a:xfrm>
          <a:off x="212335" y="2546238"/>
          <a:ext cx="1335915" cy="1335915"/>
        </a:xfrm>
        <a:prstGeom prst="ellipse">
          <a:avLst/>
        </a:prstGeom>
        <a:solidFill>
          <a:schemeClr val="accent5">
            <a:hueOff val="-5245261"/>
            <a:satOff val="14157"/>
            <a:lumOff val="1699"/>
            <a:alphaOff val="0"/>
          </a:schemeClr>
        </a:solidFill>
        <a:ln>
          <a:noFill/>
        </a:ln>
        <a:effectLst/>
      </dsp:spPr>
      <dsp:style>
        <a:lnRef idx="0">
          <a:scrgbClr r="0" g="0" b="0"/>
        </a:lnRef>
        <a:fillRef idx="1">
          <a:scrgbClr r="0" g="0" b="0"/>
        </a:fillRef>
        <a:effectRef idx="0">
          <a:scrgbClr r="0" g="0" b="0"/>
        </a:effectRef>
        <a:fontRef idx="minor"/>
      </dsp:style>
    </dsp:sp>
    <dsp:sp modelId="{E08CF6D0-8D33-41A3-994F-D38905F1C4A7}">
      <dsp:nvSpPr>
        <dsp:cNvPr id="0" name=""/>
        <dsp:cNvSpPr/>
      </dsp:nvSpPr>
      <dsp:spPr>
        <a:xfrm>
          <a:off x="492877" y="2826780"/>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04EB8C-29A8-44B9-B468-C6CCAF9030C4}">
      <dsp:nvSpPr>
        <dsp:cNvPr id="0" name=""/>
        <dsp:cNvSpPr/>
      </dsp:nvSpPr>
      <dsp:spPr>
        <a:xfrm>
          <a:off x="1834517" y="2546238"/>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Fundamentals 360-Degree View: Provides a single location for contact information, purchasing history, and previous support tickets. (Microsoft, 2025)</a:t>
          </a:r>
          <a:endParaRPr lang="en-US" sz="1600" kern="1200" dirty="0">
            <a:latin typeface="Arial" panose="020B0604020202020204" pitchFamily="34" charset="0"/>
            <a:cs typeface="Arial" panose="020B0604020202020204" pitchFamily="34" charset="0"/>
          </a:endParaRPr>
        </a:p>
      </dsp:txBody>
      <dsp:txXfrm>
        <a:off x="1834517" y="2546238"/>
        <a:ext cx="3148942" cy="1335915"/>
      </dsp:txXfrm>
    </dsp:sp>
    <dsp:sp modelId="{B2D685EE-38D9-4040-8026-5ADB94E2067E}">
      <dsp:nvSpPr>
        <dsp:cNvPr id="0" name=""/>
        <dsp:cNvSpPr/>
      </dsp:nvSpPr>
      <dsp:spPr>
        <a:xfrm>
          <a:off x="5532139" y="2546238"/>
          <a:ext cx="1335915" cy="1335915"/>
        </a:xfrm>
        <a:prstGeom prst="ellipse">
          <a:avLst/>
        </a:prstGeom>
        <a:solidFill>
          <a:schemeClr val="accent5">
            <a:hueOff val="-7867891"/>
            <a:satOff val="21236"/>
            <a:lumOff val="2549"/>
            <a:alphaOff val="0"/>
          </a:schemeClr>
        </a:solidFill>
        <a:ln>
          <a:noFill/>
        </a:ln>
        <a:effectLst/>
      </dsp:spPr>
      <dsp:style>
        <a:lnRef idx="0">
          <a:scrgbClr r="0" g="0" b="0"/>
        </a:lnRef>
        <a:fillRef idx="1">
          <a:scrgbClr r="0" g="0" b="0"/>
        </a:fillRef>
        <a:effectRef idx="0">
          <a:scrgbClr r="0" g="0" b="0"/>
        </a:effectRef>
        <a:fontRef idx="minor"/>
      </dsp:style>
    </dsp:sp>
    <dsp:sp modelId="{3D90E818-7D77-447A-AA98-E895712B78A2}">
      <dsp:nvSpPr>
        <dsp:cNvPr id="0" name=""/>
        <dsp:cNvSpPr/>
      </dsp:nvSpPr>
      <dsp:spPr>
        <a:xfrm>
          <a:off x="5812681" y="2826780"/>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244CC1-78B9-4AAB-9F0E-64882DE1AE5F}">
      <dsp:nvSpPr>
        <dsp:cNvPr id="0" name=""/>
        <dsp:cNvSpPr/>
      </dsp:nvSpPr>
      <dsp:spPr>
        <a:xfrm>
          <a:off x="7154322" y="2546238"/>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Automation: Assigns tasks, initiates follow-up emails, and controls lead routing. Cooperation: Provides a common platform for the sales, marketing, and customer service teams. (Microsoft, 2025)</a:t>
          </a:r>
          <a:endParaRPr lang="en-US" sz="1600" kern="1200" dirty="0">
            <a:latin typeface="Arial" panose="020B0604020202020204" pitchFamily="34" charset="0"/>
            <a:cs typeface="Arial" panose="020B0604020202020204" pitchFamily="34" charset="0"/>
          </a:endParaRPr>
        </a:p>
      </dsp:txBody>
      <dsp:txXfrm>
        <a:off x="7154322" y="2546238"/>
        <a:ext cx="3148942" cy="133591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0E281C-1FA6-4CCE-8529-9A054E45410F}" type="datetimeFigureOut">
              <a:rPr lang="en-GB" smtClean="0"/>
              <a:t>13/06/2026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96C036-2EC9-45C3-B7DF-1C490534D793}" type="slidenum">
              <a:rPr lang="en-GB" smtClean="0"/>
              <a:t>‹#›</a:t>
            </a:fld>
            <a:endParaRPr lang="en-GB"/>
          </a:p>
        </p:txBody>
      </p:sp>
    </p:spTree>
    <p:extLst>
      <p:ext uri="{BB962C8B-B14F-4D97-AF65-F5344CB8AC3E}">
        <p14:creationId xmlns:p14="http://schemas.microsoft.com/office/powerpoint/2010/main" val="13364092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96C036-2EC9-45C3-B7DF-1C490534D793}" type="slidenum">
              <a:rPr lang="en-GB" smtClean="0"/>
              <a:t>3</a:t>
            </a:fld>
            <a:endParaRPr lang="en-GB"/>
          </a:p>
        </p:txBody>
      </p:sp>
    </p:spTree>
    <p:extLst>
      <p:ext uri="{BB962C8B-B14F-4D97-AF65-F5344CB8AC3E}">
        <p14:creationId xmlns:p14="http://schemas.microsoft.com/office/powerpoint/2010/main" val="24180614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96C036-2EC9-45C3-B7DF-1C490534D793}" type="slidenum">
              <a:rPr lang="en-GB" smtClean="0"/>
              <a:t>4</a:t>
            </a:fld>
            <a:endParaRPr lang="en-GB"/>
          </a:p>
        </p:txBody>
      </p:sp>
    </p:spTree>
    <p:extLst>
      <p:ext uri="{BB962C8B-B14F-4D97-AF65-F5344CB8AC3E}">
        <p14:creationId xmlns:p14="http://schemas.microsoft.com/office/powerpoint/2010/main" val="23987139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96C036-2EC9-45C3-B7DF-1C490534D793}" type="slidenum">
              <a:rPr lang="en-GB" smtClean="0"/>
              <a:t>6</a:t>
            </a:fld>
            <a:endParaRPr lang="en-GB"/>
          </a:p>
        </p:txBody>
      </p:sp>
    </p:spTree>
    <p:extLst>
      <p:ext uri="{BB962C8B-B14F-4D97-AF65-F5344CB8AC3E}">
        <p14:creationId xmlns:p14="http://schemas.microsoft.com/office/powerpoint/2010/main" val="34857859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0705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512645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165412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423761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933143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587809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539817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015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83775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GB"/>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94221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153082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46937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6/13/2026</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5518429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72" r:id="rId8"/>
    <p:sldLayoutId id="2147483668" r:id="rId9"/>
    <p:sldLayoutId id="2147483669" r:id="rId10"/>
    <p:sldLayoutId id="2147483670" r:id="rId11"/>
    <p:sldLayoutId id="2147483671"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8.xml"/><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6.jpg"/><Relationship Id="rId13" Type="http://schemas.openxmlformats.org/officeDocument/2006/relationships/hyperlink" Target="https://freepngimg.com/png/2440-coca-cola-bottle-png-image" TargetMode="External"/><Relationship Id="rId18" Type="http://schemas.openxmlformats.org/officeDocument/2006/relationships/image" Target="../media/image11.png"/><Relationship Id="rId3" Type="http://schemas.openxmlformats.org/officeDocument/2006/relationships/hyperlink" Target="https://glassalmanac.com/toyota-ditches-hydrogen-the-bold-shift-toward-battery-tech-as-the-fuel-of-the-future/" TargetMode="External"/><Relationship Id="rId7" Type="http://schemas.openxmlformats.org/officeDocument/2006/relationships/hyperlink" Target="http://commons.wikimedia.org/wiki/file:boeing_777-236er_-_british_airways_(g-viid).jpg" TargetMode="External"/><Relationship Id="rId12" Type="http://schemas.openxmlformats.org/officeDocument/2006/relationships/image" Target="../media/image8.png"/><Relationship Id="rId17" Type="http://schemas.openxmlformats.org/officeDocument/2006/relationships/hyperlink" Target="https://www.deviantart.com/windytheplaneh/art/late-gift-Rainbow-apple-logo-vector-619571403" TargetMode="External"/><Relationship Id="rId2" Type="http://schemas.openxmlformats.org/officeDocument/2006/relationships/image" Target="../media/image3.jpg"/><Relationship Id="rId16" Type="http://schemas.openxmlformats.org/officeDocument/2006/relationships/image" Target="../media/image10.png"/><Relationship Id="rId1" Type="http://schemas.openxmlformats.org/officeDocument/2006/relationships/slideLayout" Target="../slideLayouts/slideLayout8.xml"/><Relationship Id="rId6" Type="http://schemas.openxmlformats.org/officeDocument/2006/relationships/image" Target="../media/image5.jpg"/><Relationship Id="rId11" Type="http://schemas.openxmlformats.org/officeDocument/2006/relationships/hyperlink" Target="https://freepngimg.com/png/35980-mcdonalds-logo-transparent-image" TargetMode="External"/><Relationship Id="rId5" Type="http://schemas.openxmlformats.org/officeDocument/2006/relationships/hyperlink" Target="https://mossegalapoma.cat/provant-els-cotxes-electrics-programa-316/" TargetMode="External"/><Relationship Id="rId15" Type="http://schemas.openxmlformats.org/officeDocument/2006/relationships/hyperlink" Target="https://www.bigclassaction.com/lawsuit/hsbc-bank-overdraft-fees-class-action-lawsuit-darek.php" TargetMode="External"/><Relationship Id="rId10" Type="http://schemas.openxmlformats.org/officeDocument/2006/relationships/image" Target="../media/image7.png"/><Relationship Id="rId19" Type="http://schemas.openxmlformats.org/officeDocument/2006/relationships/hyperlink" Target="https://www.dxw.com/" TargetMode="External"/><Relationship Id="rId4" Type="http://schemas.openxmlformats.org/officeDocument/2006/relationships/image" Target="../media/image4.png"/><Relationship Id="rId9" Type="http://schemas.openxmlformats.org/officeDocument/2006/relationships/hyperlink" Target="https://www.flickr.com/photos/freestocks/42921011804/" TargetMode="External"/><Relationship Id="rId14" Type="http://schemas.openxmlformats.org/officeDocument/2006/relationships/image" Target="../media/image9.jp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hyperlink" Target="https://www.england.nhs.uk/supporting-our-nhs-people/health-and-wellbeing-programmes/nhs-health-and-wellbeing-framework/elements-of-health-and-wellbeing/improving-personal-" TargetMode="External"/><Relationship Id="rId2" Type="http://schemas.openxmlformats.org/officeDocument/2006/relationships/image" Target="../media/image1.pn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6F56BEE5-989D-A59B-12BF-AF21D4FC43B0}"/>
              </a:ext>
            </a:extLst>
          </p:cNvPr>
          <p:cNvSpPr>
            <a:spLocks noGrp="1"/>
          </p:cNvSpPr>
          <p:nvPr>
            <p:ph type="subTitle" idx="1"/>
          </p:nvPr>
        </p:nvSpPr>
        <p:spPr>
          <a:xfrm>
            <a:off x="643467" y="5307852"/>
            <a:ext cx="10943929" cy="1452900"/>
          </a:xfrm>
        </p:spPr>
        <p:txBody>
          <a:bodyPr>
            <a:noAutofit/>
          </a:bodyPr>
          <a:lstStyle/>
          <a:p>
            <a:pPr algn="ctr">
              <a:lnSpc>
                <a:spcPct val="90000"/>
              </a:lnSpc>
            </a:pPr>
            <a:r>
              <a:rPr lang="en-GB" b="1" i="1" u="sng" dirty="0">
                <a:solidFill>
                  <a:schemeClr val="accent1"/>
                </a:solidFill>
                <a:latin typeface="Arial Black" panose="020B0A04020102020204" pitchFamily="34" charset="0"/>
              </a:rPr>
              <a:t>AYAN TIFOW 2420687</a:t>
            </a:r>
            <a:br>
              <a:rPr lang="en-GB" b="1" i="1" u="sng" dirty="0">
                <a:solidFill>
                  <a:schemeClr val="accent1"/>
                </a:solidFill>
                <a:latin typeface="Arial Black" panose="020B0A04020102020204" pitchFamily="34" charset="0"/>
              </a:rPr>
            </a:br>
            <a:r>
              <a:rPr lang="en-GB" b="1" i="1" u="sng" dirty="0">
                <a:solidFill>
                  <a:schemeClr val="accent1"/>
                </a:solidFill>
                <a:latin typeface="Arial Black" panose="020B0A04020102020204" pitchFamily="34" charset="0"/>
              </a:rPr>
              <a:t>THILAKA KIRUBAHARAN 2422401</a:t>
            </a:r>
            <a:br>
              <a:rPr lang="en-GB" b="1" i="1" u="sng" dirty="0">
                <a:solidFill>
                  <a:schemeClr val="accent1"/>
                </a:solidFill>
                <a:latin typeface="Arial Black" panose="020B0A04020102020204" pitchFamily="34" charset="0"/>
              </a:rPr>
            </a:br>
            <a:r>
              <a:rPr lang="en-GB" b="1" i="1" u="sng" dirty="0">
                <a:solidFill>
                  <a:schemeClr val="accent1"/>
                </a:solidFill>
                <a:latin typeface="Arial Black" panose="020B0A04020102020204" pitchFamily="34" charset="0"/>
              </a:rPr>
              <a:t>MARIYAH SAEED 2238801</a:t>
            </a:r>
            <a:br>
              <a:rPr lang="en-GB" b="1" i="1" u="sng" dirty="0">
                <a:solidFill>
                  <a:schemeClr val="accent1"/>
                </a:solidFill>
                <a:latin typeface="Arial Black" panose="020B0A04020102020204" pitchFamily="34" charset="0"/>
              </a:rPr>
            </a:br>
            <a:br>
              <a:rPr lang="en-GB" b="1" i="1" u="sng" dirty="0">
                <a:solidFill>
                  <a:schemeClr val="accent1"/>
                </a:solidFill>
                <a:latin typeface="Arial Black" panose="020B0A04020102020204" pitchFamily="34" charset="0"/>
              </a:rPr>
            </a:br>
            <a:endParaRPr lang="en-GB" b="1" i="1" u="sng" dirty="0">
              <a:solidFill>
                <a:schemeClr val="accent1"/>
              </a:solidFill>
              <a:latin typeface="Arial Black" panose="020B0A04020102020204" pitchFamily="34" charset="0"/>
            </a:endParaRPr>
          </a:p>
        </p:txBody>
      </p:sp>
      <p:sp>
        <p:nvSpPr>
          <p:cNvPr id="2" name="Title 1">
            <a:extLst>
              <a:ext uri="{FF2B5EF4-FFF2-40B4-BE49-F238E27FC236}">
                <a16:creationId xmlns:a16="http://schemas.microsoft.com/office/drawing/2014/main" id="{ABA22301-AEF1-E54E-8B94-A1F3142BA52E}"/>
              </a:ext>
            </a:extLst>
          </p:cNvPr>
          <p:cNvSpPr>
            <a:spLocks noGrp="1"/>
          </p:cNvSpPr>
          <p:nvPr>
            <p:ph type="ctrTitle"/>
          </p:nvPr>
        </p:nvSpPr>
        <p:spPr>
          <a:xfrm>
            <a:off x="643468" y="643467"/>
            <a:ext cx="10374302" cy="4567137"/>
          </a:xfrm>
        </p:spPr>
        <p:txBody>
          <a:bodyPr>
            <a:normAutofit/>
          </a:bodyPr>
          <a:lstStyle/>
          <a:p>
            <a:pPr algn="ctr"/>
            <a:r>
              <a:rPr lang="en-GB" sz="2300" i="0" dirty="0">
                <a:solidFill>
                  <a:schemeClr val="accent1"/>
                </a:solidFill>
                <a:latin typeface="Arial Black" panose="020B0A04020102020204" pitchFamily="34" charset="0"/>
              </a:rPr>
              <a:t>LCLM5004 MANAGING INFORMATION SYSTEMS</a:t>
            </a:r>
            <a:br>
              <a:rPr lang="en-GB" sz="2300" i="0" dirty="0">
                <a:solidFill>
                  <a:schemeClr val="accent1"/>
                </a:solidFill>
                <a:latin typeface="Arial Black" panose="020B0A04020102020204" pitchFamily="34" charset="0"/>
              </a:rPr>
            </a:br>
            <a:br>
              <a:rPr lang="en-GB" sz="2300" i="0" dirty="0">
                <a:solidFill>
                  <a:schemeClr val="accent1"/>
                </a:solidFill>
                <a:latin typeface="Arial Black" panose="020B0A04020102020204" pitchFamily="34" charset="0"/>
              </a:rPr>
            </a:br>
            <a:br>
              <a:rPr lang="en-GB" sz="2300" i="0" dirty="0">
                <a:solidFill>
                  <a:schemeClr val="accent1"/>
                </a:solidFill>
                <a:latin typeface="Arial Black" panose="020B0A04020102020204" pitchFamily="34" charset="0"/>
              </a:rPr>
            </a:br>
            <a:r>
              <a:rPr lang="en-GB" sz="2300" i="0" dirty="0">
                <a:solidFill>
                  <a:schemeClr val="accent1"/>
                </a:solidFill>
                <a:latin typeface="Arial Black" panose="020B0A04020102020204" pitchFamily="34" charset="0"/>
              </a:rPr>
              <a:t>Component 1- Group Presentation on Different Information Systems</a:t>
            </a:r>
            <a:br>
              <a:rPr lang="en-GB" sz="2300" i="0" dirty="0">
                <a:solidFill>
                  <a:schemeClr val="accent1"/>
                </a:solidFill>
                <a:latin typeface="Arial Black" panose="020B0A04020102020204" pitchFamily="34" charset="0"/>
              </a:rPr>
            </a:br>
            <a:br>
              <a:rPr lang="en-GB" sz="2300" i="0" dirty="0">
                <a:solidFill>
                  <a:schemeClr val="accent1"/>
                </a:solidFill>
                <a:latin typeface="Arial Black" panose="020B0A04020102020204" pitchFamily="34" charset="0"/>
              </a:rPr>
            </a:br>
            <a:r>
              <a:rPr lang="en-GB" sz="2300" i="0" dirty="0">
                <a:solidFill>
                  <a:schemeClr val="accent1"/>
                </a:solidFill>
                <a:latin typeface="Arial Black" panose="020B0A04020102020204" pitchFamily="34" charset="0"/>
              </a:rPr>
              <a:t>Presentation Report </a:t>
            </a:r>
            <a:r>
              <a:rPr lang="en-GB" sz="2400" dirty="0">
                <a:solidFill>
                  <a:schemeClr val="accent1"/>
                </a:solidFill>
                <a:latin typeface="Arial Black" panose="020B0A04020102020204" pitchFamily="34" charset="0"/>
              </a:rPr>
              <a:t>17th of June 2026 </a:t>
            </a:r>
            <a:br>
              <a:rPr lang="en-GB" sz="2300" i="0" dirty="0">
                <a:solidFill>
                  <a:schemeClr val="accent1"/>
                </a:solidFill>
                <a:latin typeface="Arial Black" panose="020B0A04020102020204" pitchFamily="34" charset="0"/>
              </a:rPr>
            </a:br>
            <a:br>
              <a:rPr lang="en-GB" sz="2300" i="0" dirty="0">
                <a:solidFill>
                  <a:schemeClr val="accent1"/>
                </a:solidFill>
                <a:latin typeface="Arial Black" panose="020B0A04020102020204" pitchFamily="34" charset="0"/>
              </a:rPr>
            </a:br>
            <a:br>
              <a:rPr lang="en-GB" sz="2300" i="0" dirty="0">
                <a:solidFill>
                  <a:schemeClr val="accent1"/>
                </a:solidFill>
                <a:latin typeface="Arial Black" panose="020B0A04020102020204" pitchFamily="34" charset="0"/>
              </a:rPr>
            </a:br>
            <a:r>
              <a:rPr lang="en-GB" sz="2300" i="0" dirty="0">
                <a:solidFill>
                  <a:schemeClr val="accent1"/>
                </a:solidFill>
                <a:latin typeface="Arial Black" panose="020B0A04020102020204" pitchFamily="34" charset="0"/>
              </a:rPr>
              <a:t>Lecturer: Dr Chinomso </a:t>
            </a:r>
            <a:r>
              <a:rPr lang="en-GB" sz="2300" i="0" dirty="0" err="1">
                <a:solidFill>
                  <a:schemeClr val="accent1"/>
                </a:solidFill>
                <a:latin typeface="Arial Black" panose="020B0A04020102020204" pitchFamily="34" charset="0"/>
              </a:rPr>
              <a:t>Nwagboso</a:t>
            </a:r>
            <a:br>
              <a:rPr lang="en-GB" sz="2300" i="0" dirty="0">
                <a:solidFill>
                  <a:schemeClr val="accent1"/>
                </a:solidFill>
                <a:latin typeface="Arial Black" panose="020B0A04020102020204" pitchFamily="34" charset="0"/>
              </a:rPr>
            </a:br>
            <a:br>
              <a:rPr lang="en-GB" sz="2300" dirty="0">
                <a:solidFill>
                  <a:schemeClr val="accent1"/>
                </a:solidFill>
                <a:latin typeface="Arial Black" panose="020B0A04020102020204" pitchFamily="34" charset="0"/>
              </a:rPr>
            </a:br>
            <a:endParaRPr lang="en-GB" sz="2300" dirty="0">
              <a:solidFill>
                <a:schemeClr val="accent1"/>
              </a:solidFill>
            </a:endParaRPr>
          </a:p>
        </p:txBody>
      </p:sp>
      <p:pic>
        <p:nvPicPr>
          <p:cNvPr id="5" name="Picture 4">
            <a:extLst>
              <a:ext uri="{FF2B5EF4-FFF2-40B4-BE49-F238E27FC236}">
                <a16:creationId xmlns:a16="http://schemas.microsoft.com/office/drawing/2014/main" id="{E26378CC-444B-B5E1-3256-E125D6B3B2E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20636" y="-134912"/>
            <a:ext cx="2493365" cy="2493365"/>
          </a:xfrm>
          <a:prstGeom prst="rect">
            <a:avLst/>
          </a:prstGeom>
        </p:spPr>
      </p:pic>
    </p:spTree>
    <p:extLst>
      <p:ext uri="{BB962C8B-B14F-4D97-AF65-F5344CB8AC3E}">
        <p14:creationId xmlns:p14="http://schemas.microsoft.com/office/powerpoint/2010/main" val="21817863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910B25E-3741-C9D7-5114-9E851022A5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38872" y="-353519"/>
            <a:ext cx="2628276" cy="2628276"/>
          </a:xfrm>
          <a:prstGeom prst="rect">
            <a:avLst/>
          </a:prstGeom>
        </p:spPr>
      </p:pic>
      <p:sp>
        <p:nvSpPr>
          <p:cNvPr id="5" name="TextBox 4">
            <a:extLst>
              <a:ext uri="{FF2B5EF4-FFF2-40B4-BE49-F238E27FC236}">
                <a16:creationId xmlns:a16="http://schemas.microsoft.com/office/drawing/2014/main" id="{44958C54-9385-F25B-3D6B-CD3AC9EA5C2F}"/>
              </a:ext>
            </a:extLst>
          </p:cNvPr>
          <p:cNvSpPr txBox="1"/>
          <p:nvPr/>
        </p:nvSpPr>
        <p:spPr>
          <a:xfrm>
            <a:off x="-1" y="794479"/>
            <a:ext cx="11967149" cy="5078313"/>
          </a:xfrm>
          <a:prstGeom prst="rect">
            <a:avLst/>
          </a:prstGeom>
          <a:noFill/>
        </p:spPr>
        <p:txBody>
          <a:bodyPr wrap="square" rtlCol="0">
            <a:spAutoFit/>
          </a:bodyPr>
          <a:lstStyle/>
          <a:p>
            <a:pPr algn="ctr"/>
            <a:r>
              <a:rPr lang="en-GB" sz="3600" b="1" dirty="0">
                <a:solidFill>
                  <a:schemeClr val="accent1"/>
                </a:solidFill>
                <a:latin typeface="Arial" panose="020B0604020202020204" pitchFamily="34" charset="0"/>
                <a:cs typeface="Arial" panose="020B0604020202020204" pitchFamily="34" charset="0"/>
              </a:rPr>
              <a:t>INTRODUCTION</a:t>
            </a:r>
          </a:p>
          <a:p>
            <a:endParaRPr lang="en-GB" dirty="0"/>
          </a:p>
          <a:p>
            <a:r>
              <a:rPr lang="en-GB" dirty="0">
                <a:latin typeface="Arial" panose="020B0604020202020204" pitchFamily="34" charset="0"/>
                <a:cs typeface="Arial" panose="020B0604020202020204" pitchFamily="34" charset="0"/>
              </a:rPr>
              <a:t>In this assignment we are going to look at what Information systems are and the company we have chosen for our project is HARMONY NEXUS HUB CIC.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Harmony Nexus Hub CIC is an award-winning community organisation based in Birmingham, originally established in February 2014. With over 12 years of grassroots experience, it has built a strong reputation for delivering inclusive, culturally responsive programmes that support some of the most underserved communities.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At present, Harmony Nexus Hub CIC lacks a formal Information System. The organisation relies heavily on WhatsApp communication and Excel spreadsheets, which are increasingly overburdened, fragmented, and outdated. This limits data accessibility, creates inefficiencies, and restricts the organisation’s ability to measure impact effectively.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Implementing structured INFORMATION SYSTEMS would enable Harmony to transition from informal communication methods to a centralised, secure, and data-driven operational model (Turban et al., 2018).</a:t>
            </a:r>
          </a:p>
          <a:p>
            <a:endParaRPr lang="en-GB" dirty="0"/>
          </a:p>
        </p:txBody>
      </p:sp>
    </p:spTree>
    <p:extLst>
      <p:ext uri="{BB962C8B-B14F-4D97-AF65-F5344CB8AC3E}">
        <p14:creationId xmlns:p14="http://schemas.microsoft.com/office/powerpoint/2010/main" val="205500718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578D24D-DE6B-642E-1829-CB8DA40FB7F5}"/>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95710B0-7A9F-F16B-54EA-3D7C5121D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FB5C7A69-1ED3-BDA7-042F-223D57889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1EC40E4-84ED-E10B-C76A-F76F0E906792}"/>
              </a:ext>
            </a:extLst>
          </p:cNvPr>
          <p:cNvSpPr>
            <a:spLocks noGrp="1"/>
          </p:cNvSpPr>
          <p:nvPr>
            <p:ph type="ctrTitle"/>
          </p:nvPr>
        </p:nvSpPr>
        <p:spPr>
          <a:xfrm>
            <a:off x="164891" y="355269"/>
            <a:ext cx="11122702" cy="6195433"/>
          </a:xfrm>
        </p:spPr>
        <p:txBody>
          <a:bodyPr>
            <a:normAutofit/>
          </a:bodyPr>
          <a:lstStyle/>
          <a:p>
            <a:r>
              <a:rPr lang="en-GB" sz="2200" b="1" i="0" dirty="0">
                <a:solidFill>
                  <a:schemeClr val="accent1"/>
                </a:solidFill>
                <a:latin typeface="Arial Black" panose="020B0A04020102020204" pitchFamily="34" charset="0"/>
              </a:rPr>
              <a:t>1.  What Are Information Systems?</a:t>
            </a:r>
            <a:br>
              <a:rPr lang="en-GB" sz="1600" b="1" i="0" dirty="0">
                <a:solidFill>
                  <a:srgbClr val="FF0000"/>
                </a:solidFill>
                <a:latin typeface="Arial Black" panose="020B0A04020102020204" pitchFamily="34" charset="0"/>
              </a:rPr>
            </a:br>
            <a:br>
              <a:rPr lang="en-GB" sz="1600" i="0" dirty="0">
                <a:latin typeface="Arial Black" panose="020B0A04020102020204" pitchFamily="34" charset="0"/>
              </a:rPr>
            </a:br>
            <a:r>
              <a:rPr lang="en-GB" sz="2200" i="0" dirty="0">
                <a:latin typeface="Arial" panose="020B0604020202020204" pitchFamily="34" charset="0"/>
                <a:cs typeface="Arial" panose="020B0604020202020204" pitchFamily="34" charset="0"/>
              </a:rPr>
              <a:t>An Information System (IS) refers to the integration of people, technology, and organisational processes to collect, process, store, and distribute information that supports decision-making and control within an organisation (Laudon and Laudon, 2020). </a:t>
            </a:r>
            <a:br>
              <a:rPr lang="en-GB" sz="2200" i="0" dirty="0">
                <a:latin typeface="Arial" panose="020B0604020202020204" pitchFamily="34" charset="0"/>
                <a:cs typeface="Arial" panose="020B0604020202020204" pitchFamily="34" charset="0"/>
              </a:rPr>
            </a:br>
            <a:br>
              <a:rPr lang="en-GB" sz="2200" i="0" dirty="0">
                <a:latin typeface="Arial" panose="020B0604020202020204" pitchFamily="34" charset="0"/>
                <a:cs typeface="Arial" panose="020B0604020202020204" pitchFamily="34" charset="0"/>
              </a:rPr>
            </a:br>
            <a:r>
              <a:rPr lang="en-GB" sz="2200" i="0" dirty="0">
                <a:latin typeface="Arial" panose="020B0604020202020204" pitchFamily="34" charset="0"/>
                <a:cs typeface="Arial" panose="020B0604020202020204" pitchFamily="34" charset="0"/>
              </a:rPr>
              <a:t>Information Systems contribute to organisational success in three key ways:</a:t>
            </a:r>
            <a:br>
              <a:rPr lang="en-GB" sz="2200" i="0" dirty="0">
                <a:latin typeface="Arial" panose="020B0604020202020204" pitchFamily="34" charset="0"/>
                <a:cs typeface="Arial" panose="020B0604020202020204" pitchFamily="34" charset="0"/>
              </a:rPr>
            </a:br>
            <a:br>
              <a:rPr lang="en-GB" sz="2200" i="0" dirty="0">
                <a:latin typeface="Arial" panose="020B0604020202020204" pitchFamily="34" charset="0"/>
                <a:cs typeface="Arial" panose="020B0604020202020204" pitchFamily="34" charset="0"/>
              </a:rPr>
            </a:br>
            <a:r>
              <a:rPr lang="en-GB" sz="2200" b="1" i="0" dirty="0" err="1">
                <a:latin typeface="Arial" panose="020B0604020202020204" pitchFamily="34" charset="0"/>
                <a:cs typeface="Arial" panose="020B0604020202020204" pitchFamily="34" charset="0"/>
              </a:rPr>
              <a:t>i</a:t>
            </a:r>
            <a:r>
              <a:rPr lang="en-GB" sz="2200" b="1" i="0" dirty="0">
                <a:latin typeface="Arial" panose="020B0604020202020204" pitchFamily="34" charset="0"/>
                <a:cs typeface="Arial" panose="020B0604020202020204" pitchFamily="34" charset="0"/>
              </a:rPr>
              <a:t>) Operational Efficiency: </a:t>
            </a:r>
            <a:r>
              <a:rPr lang="en-GB" sz="2200" i="0" dirty="0">
                <a:latin typeface="Arial" panose="020B0604020202020204" pitchFamily="34" charset="0"/>
                <a:cs typeface="Arial" panose="020B0604020202020204" pitchFamily="34" charset="0"/>
              </a:rPr>
              <a:t>They streamline processes, reduce manual workload, and minimise human error (O’Brien and </a:t>
            </a:r>
            <a:r>
              <a:rPr lang="en-GB" sz="2200" i="0" dirty="0" err="1">
                <a:latin typeface="Arial" panose="020B0604020202020204" pitchFamily="34" charset="0"/>
                <a:cs typeface="Arial" panose="020B0604020202020204" pitchFamily="34" charset="0"/>
              </a:rPr>
              <a:t>Marakas</a:t>
            </a:r>
            <a:r>
              <a:rPr lang="en-GB" sz="2200" i="0" dirty="0">
                <a:latin typeface="Arial" panose="020B0604020202020204" pitchFamily="34" charset="0"/>
                <a:cs typeface="Arial" panose="020B0604020202020204" pitchFamily="34" charset="0"/>
              </a:rPr>
              <a:t>, 2011).</a:t>
            </a:r>
            <a:br>
              <a:rPr lang="en-GB" sz="2200" i="0" dirty="0">
                <a:latin typeface="Arial" panose="020B0604020202020204" pitchFamily="34" charset="0"/>
                <a:cs typeface="Arial" panose="020B0604020202020204" pitchFamily="34" charset="0"/>
              </a:rPr>
            </a:br>
            <a:br>
              <a:rPr lang="en-GB" sz="2200" i="0" dirty="0">
                <a:latin typeface="Arial" panose="020B0604020202020204" pitchFamily="34" charset="0"/>
                <a:cs typeface="Arial" panose="020B0604020202020204" pitchFamily="34" charset="0"/>
              </a:rPr>
            </a:br>
            <a:br>
              <a:rPr lang="en-GB" sz="2200" i="0" dirty="0">
                <a:latin typeface="Arial" panose="020B0604020202020204" pitchFamily="34" charset="0"/>
                <a:cs typeface="Arial" panose="020B0604020202020204" pitchFamily="34" charset="0"/>
              </a:rPr>
            </a:br>
            <a:r>
              <a:rPr lang="en-GB" sz="2200" b="1" i="0" dirty="0">
                <a:latin typeface="Arial" panose="020B0604020202020204" pitchFamily="34" charset="0"/>
                <a:cs typeface="Arial" panose="020B0604020202020204" pitchFamily="34" charset="0"/>
              </a:rPr>
              <a:t>ii)Decision-Making: </a:t>
            </a:r>
            <a:r>
              <a:rPr lang="en-GB" sz="2200" i="0" dirty="0">
                <a:latin typeface="Arial" panose="020B0604020202020204" pitchFamily="34" charset="0"/>
                <a:cs typeface="Arial" panose="020B0604020202020204" pitchFamily="34" charset="0"/>
              </a:rPr>
              <a:t>They provide accurate, timely data to support strategic planning and performance management (Stair and Reynolds, 2020).</a:t>
            </a:r>
            <a:br>
              <a:rPr lang="en-GB" sz="2200" i="0" dirty="0">
                <a:latin typeface="Arial" panose="020B0604020202020204" pitchFamily="34" charset="0"/>
                <a:cs typeface="Arial" panose="020B0604020202020204" pitchFamily="34" charset="0"/>
              </a:rPr>
            </a:br>
            <a:br>
              <a:rPr lang="en-GB" sz="2200" i="0" dirty="0">
                <a:latin typeface="Arial" panose="020B0604020202020204" pitchFamily="34" charset="0"/>
                <a:cs typeface="Arial" panose="020B0604020202020204" pitchFamily="34" charset="0"/>
              </a:rPr>
            </a:br>
            <a:br>
              <a:rPr lang="en-GB" sz="2200" i="0" dirty="0">
                <a:latin typeface="Arial" panose="020B0604020202020204" pitchFamily="34" charset="0"/>
                <a:cs typeface="Arial" panose="020B0604020202020204" pitchFamily="34" charset="0"/>
              </a:rPr>
            </a:br>
            <a:r>
              <a:rPr lang="en-GB" sz="2200" b="1" i="0" dirty="0">
                <a:latin typeface="Arial" panose="020B0604020202020204" pitchFamily="34" charset="0"/>
                <a:cs typeface="Arial" panose="020B0604020202020204" pitchFamily="34" charset="0"/>
              </a:rPr>
              <a:t>iii) Competitive Advantage: </a:t>
            </a:r>
            <a:r>
              <a:rPr lang="en-GB" sz="2200" i="0" dirty="0">
                <a:latin typeface="Arial" panose="020B0604020202020204" pitchFamily="34" charset="0"/>
                <a:cs typeface="Arial" panose="020B0604020202020204" pitchFamily="34" charset="0"/>
              </a:rPr>
              <a:t>They enable organisations to innovate and remain responsive to changing community needs (Pearlson, Saunders and Galletta, 2019).</a:t>
            </a:r>
            <a:br>
              <a:rPr lang="en-GB" sz="2200" dirty="0">
                <a:latin typeface="Arial" panose="020B0604020202020204" pitchFamily="34" charset="0"/>
                <a:cs typeface="Arial" panose="020B0604020202020204" pitchFamily="34" charset="0"/>
              </a:rPr>
            </a:br>
            <a:endParaRPr lang="en-GB" sz="22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568FBD3E-0A9D-7C4D-1E20-409234A6B8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18667" y="0"/>
            <a:ext cx="1608442" cy="1608442"/>
          </a:xfrm>
          <a:prstGeom prst="rect">
            <a:avLst/>
          </a:prstGeom>
        </p:spPr>
      </p:pic>
    </p:spTree>
    <p:extLst>
      <p:ext uri="{BB962C8B-B14F-4D97-AF65-F5344CB8AC3E}">
        <p14:creationId xmlns:p14="http://schemas.microsoft.com/office/powerpoint/2010/main" val="49623880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6DA2257-FE64-6C54-AF5E-2F4FA50433C7}"/>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5E7CA3B-2C8C-1904-9BBA-5FFBF5ECC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1772FE8-74F3-7218-1124-E4091AB3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D60D773-87CE-4B47-461D-854CFD5F1D7C}"/>
              </a:ext>
            </a:extLst>
          </p:cNvPr>
          <p:cNvSpPr>
            <a:spLocks noGrp="1"/>
          </p:cNvSpPr>
          <p:nvPr>
            <p:ph type="ctrTitle"/>
          </p:nvPr>
        </p:nvSpPr>
        <p:spPr>
          <a:xfrm>
            <a:off x="764498" y="734518"/>
            <a:ext cx="9361081" cy="5411449"/>
          </a:xfrm>
        </p:spPr>
        <p:txBody>
          <a:bodyPr>
            <a:normAutofit fontScale="90000"/>
          </a:bodyPr>
          <a:lstStyle/>
          <a:p>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2700" b="1" i="0" dirty="0">
                <a:solidFill>
                  <a:schemeClr val="accent1"/>
                </a:solidFill>
                <a:latin typeface="Arial" panose="020B0604020202020204" pitchFamily="34" charset="0"/>
                <a:cs typeface="Arial" panose="020B0604020202020204" pitchFamily="34" charset="0"/>
              </a:rPr>
              <a:t>2 - Comparing Three Key Information Systems</a:t>
            </a:r>
            <a:br>
              <a:rPr lang="en-GB" sz="1800" b="1" i="0" dirty="0">
                <a:latin typeface="Arial" panose="020B0604020202020204" pitchFamily="34" charset="0"/>
                <a:cs typeface="Arial" panose="020B0604020202020204" pitchFamily="34" charset="0"/>
              </a:rPr>
            </a:br>
            <a:br>
              <a:rPr lang="en-GB" sz="1600" i="0" dirty="0">
                <a:latin typeface="Arial" panose="020B0604020202020204" pitchFamily="34" charset="0"/>
                <a:cs typeface="Arial" panose="020B0604020202020204" pitchFamily="34" charset="0"/>
              </a:rPr>
            </a:br>
            <a:r>
              <a:rPr lang="en-GB" sz="2200" i="0" dirty="0">
                <a:latin typeface="Arial" panose="020B0604020202020204" pitchFamily="34" charset="0"/>
                <a:cs typeface="Arial" panose="020B0604020202020204" pitchFamily="34" charset="0"/>
              </a:rPr>
              <a:t>To modernise operations at Harmony Nexus Hub CIC, three key systems should be considered:</a:t>
            </a:r>
            <a:br>
              <a:rPr lang="en-GB" sz="2200" i="0" dirty="0">
                <a:latin typeface="Arial" panose="020B0604020202020204" pitchFamily="34" charset="0"/>
                <a:cs typeface="Arial" panose="020B0604020202020204" pitchFamily="34" charset="0"/>
              </a:rPr>
            </a:br>
            <a:br>
              <a:rPr lang="en-GB" sz="2200" b="1" i="0" dirty="0">
                <a:latin typeface="Arial" panose="020B0604020202020204" pitchFamily="34" charset="0"/>
                <a:cs typeface="Arial" panose="020B0604020202020204" pitchFamily="34" charset="0"/>
              </a:rPr>
            </a:br>
            <a:r>
              <a:rPr lang="en-GB" sz="2200" b="1" i="0" dirty="0" err="1">
                <a:latin typeface="Arial" panose="020B0604020202020204" pitchFamily="34" charset="0"/>
                <a:cs typeface="Arial" panose="020B0604020202020204" pitchFamily="34" charset="0"/>
              </a:rPr>
              <a:t>i</a:t>
            </a:r>
            <a:r>
              <a:rPr lang="en-GB" sz="2200" b="1" i="0" dirty="0">
                <a:latin typeface="Arial" panose="020B0604020202020204" pitchFamily="34" charset="0"/>
                <a:cs typeface="Arial" panose="020B0604020202020204" pitchFamily="34" charset="0"/>
              </a:rPr>
              <a:t>) Transaction Processing System (TPS) </a:t>
            </a:r>
            <a:r>
              <a:rPr lang="en-GB" sz="1800" i="0" dirty="0">
                <a:latin typeface="Arial" panose="020B0604020202020204" pitchFamily="34" charset="0"/>
                <a:cs typeface="Arial" panose="020B0604020202020204" pitchFamily="34" charset="0"/>
              </a:rPr>
              <a:t>A Transaction Processing System (TPS) supports routine, day-to-day operations by recording organisational transactions.</a:t>
            </a:r>
            <a:br>
              <a:rPr lang="en-GB" sz="1800" dirty="0">
                <a:latin typeface="Arial" panose="020B0604020202020204" pitchFamily="34" charset="0"/>
                <a:cs typeface="Arial" panose="020B0604020202020204" pitchFamily="34" charset="0"/>
              </a:rPr>
            </a:br>
            <a:br>
              <a:rPr lang="en-GB" sz="1800" i="0" dirty="0">
                <a:solidFill>
                  <a:srgbClr val="FF0000"/>
                </a:solidFill>
                <a:latin typeface="Arial" panose="020B0604020202020204" pitchFamily="34" charset="0"/>
                <a:cs typeface="Arial" panose="020B0604020202020204" pitchFamily="34" charset="0"/>
              </a:rPr>
            </a:br>
            <a:br>
              <a:rPr lang="en-GB" sz="2200" i="0" dirty="0">
                <a:latin typeface="Arial" panose="020B0604020202020204" pitchFamily="34" charset="0"/>
                <a:cs typeface="Arial" panose="020B0604020202020204" pitchFamily="34" charset="0"/>
              </a:rPr>
            </a:br>
            <a:r>
              <a:rPr lang="en-GB" sz="2200" b="1" i="0" dirty="0">
                <a:latin typeface="Arial" panose="020B0604020202020204" pitchFamily="34" charset="0"/>
                <a:cs typeface="Arial" panose="020B0604020202020204" pitchFamily="34" charset="0"/>
              </a:rPr>
              <a:t>ii) Management Information Systems (MIS) </a:t>
            </a:r>
            <a:r>
              <a:rPr lang="en-GB" sz="1800" i="0" dirty="0">
                <a:latin typeface="Arial" panose="020B0604020202020204" pitchFamily="34" charset="0"/>
                <a:cs typeface="Arial" panose="020B0604020202020204" pitchFamily="34" charset="0"/>
              </a:rPr>
              <a:t>A Management Information System (MIS) transforms data from TPS into meaningful reports to support management decisions.</a:t>
            </a:r>
            <a:br>
              <a:rPr lang="en-GB" sz="1800" i="0" dirty="0">
                <a:latin typeface="Arial" panose="020B0604020202020204" pitchFamily="34" charset="0"/>
                <a:cs typeface="Arial" panose="020B0604020202020204" pitchFamily="34" charset="0"/>
              </a:rPr>
            </a:br>
            <a:br>
              <a:rPr lang="en-GB" sz="2200" i="0" dirty="0">
                <a:latin typeface="Arial" panose="020B0604020202020204" pitchFamily="34" charset="0"/>
                <a:cs typeface="Arial" panose="020B0604020202020204" pitchFamily="34" charset="0"/>
              </a:rPr>
            </a:br>
            <a:br>
              <a:rPr lang="en-GB" sz="2200" i="0" dirty="0">
                <a:latin typeface="Arial" panose="020B0604020202020204" pitchFamily="34" charset="0"/>
                <a:cs typeface="Arial" panose="020B0604020202020204" pitchFamily="34" charset="0"/>
              </a:rPr>
            </a:br>
            <a:r>
              <a:rPr lang="en-GB" sz="2200" b="1" i="0" dirty="0">
                <a:latin typeface="Arial" panose="020B0604020202020204" pitchFamily="34" charset="0"/>
                <a:cs typeface="Arial" panose="020B0604020202020204" pitchFamily="34" charset="0"/>
              </a:rPr>
              <a:t>iii) Customer Relationship Management (CRM) </a:t>
            </a:r>
            <a:r>
              <a:rPr lang="en-GB" sz="1800" i="0" dirty="0">
                <a:latin typeface="Arial" panose="020B0604020202020204" pitchFamily="34" charset="0"/>
                <a:cs typeface="Arial" panose="020B0604020202020204" pitchFamily="34" charset="0"/>
              </a:rPr>
              <a:t>A Customer Relationship Management (CRM) system focuses on managing interactions with service users and stakeholders.</a:t>
            </a:r>
            <a:br>
              <a:rPr lang="en-GB" sz="1800" i="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600" i="0" dirty="0">
                <a:latin typeface="Arial" panose="020B0604020202020204" pitchFamily="34" charset="0"/>
                <a:cs typeface="Arial" panose="020B0604020202020204" pitchFamily="34" charset="0"/>
              </a:rPr>
            </a:br>
            <a:br>
              <a:rPr lang="en-GB" sz="1600" i="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CD76AB52-79F3-A243-6042-9B17422A11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25579" y="202088"/>
            <a:ext cx="1857669" cy="1857669"/>
          </a:xfrm>
          <a:prstGeom prst="rect">
            <a:avLst/>
          </a:prstGeom>
        </p:spPr>
      </p:pic>
    </p:spTree>
    <p:extLst>
      <p:ext uri="{BB962C8B-B14F-4D97-AF65-F5344CB8AC3E}">
        <p14:creationId xmlns:p14="http://schemas.microsoft.com/office/powerpoint/2010/main" val="342252951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0A703A-1624-F53D-8F26-99ABF391F8A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A4BD8D8A-567A-3F93-787B-DDDA71B473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67179" y="-69248"/>
            <a:ext cx="1040566" cy="1040566"/>
          </a:xfrm>
          <a:prstGeom prst="rect">
            <a:avLst/>
          </a:prstGeom>
        </p:spPr>
      </p:pic>
      <p:sp>
        <p:nvSpPr>
          <p:cNvPr id="5" name="TextBox 4">
            <a:extLst>
              <a:ext uri="{FF2B5EF4-FFF2-40B4-BE49-F238E27FC236}">
                <a16:creationId xmlns:a16="http://schemas.microsoft.com/office/drawing/2014/main" id="{DD09279F-BEDE-4B03-4622-3F9FEA28AF1E}"/>
              </a:ext>
            </a:extLst>
          </p:cNvPr>
          <p:cNvSpPr txBox="1"/>
          <p:nvPr/>
        </p:nvSpPr>
        <p:spPr>
          <a:xfrm>
            <a:off x="704538" y="248589"/>
            <a:ext cx="9129010" cy="461665"/>
          </a:xfrm>
          <a:prstGeom prst="rect">
            <a:avLst/>
          </a:prstGeom>
          <a:noFill/>
        </p:spPr>
        <p:txBody>
          <a:bodyPr wrap="square" rtlCol="0">
            <a:spAutoFit/>
          </a:bodyPr>
          <a:lstStyle/>
          <a:p>
            <a:pPr algn="ctr"/>
            <a:r>
              <a:rPr lang="en-GB" sz="2400" b="1" dirty="0">
                <a:solidFill>
                  <a:schemeClr val="accent1"/>
                </a:solidFill>
                <a:latin typeface="Arial" panose="020B0604020202020204" pitchFamily="34" charset="0"/>
                <a:cs typeface="Arial" panose="020B0604020202020204" pitchFamily="34" charset="0"/>
              </a:rPr>
              <a:t>FUNCTIONS, BENEFITS AND LIMITATIONS</a:t>
            </a:r>
          </a:p>
        </p:txBody>
      </p:sp>
      <p:graphicFrame>
        <p:nvGraphicFramePr>
          <p:cNvPr id="7" name="Table 6">
            <a:extLst>
              <a:ext uri="{FF2B5EF4-FFF2-40B4-BE49-F238E27FC236}">
                <a16:creationId xmlns:a16="http://schemas.microsoft.com/office/drawing/2014/main" id="{B2DCC468-CB0D-E6B8-EBA5-7BD06D297DB3}"/>
              </a:ext>
            </a:extLst>
          </p:cNvPr>
          <p:cNvGraphicFramePr>
            <a:graphicFrameLocks noGrp="1"/>
          </p:cNvGraphicFramePr>
          <p:nvPr>
            <p:extLst>
              <p:ext uri="{D42A27DB-BD31-4B8C-83A1-F6EECF244321}">
                <p14:modId xmlns:p14="http://schemas.microsoft.com/office/powerpoint/2010/main" val="2966055915"/>
              </p:ext>
            </p:extLst>
          </p:nvPr>
        </p:nvGraphicFramePr>
        <p:xfrm>
          <a:off x="1" y="710255"/>
          <a:ext cx="12007746" cy="5816811"/>
        </p:xfrm>
        <a:graphic>
          <a:graphicData uri="http://schemas.openxmlformats.org/drawingml/2006/table">
            <a:tbl>
              <a:tblPr firstRow="1" bandRow="1">
                <a:tableStyleId>{5C22544A-7EE6-4342-B048-85BDC9FD1C3A}</a:tableStyleId>
              </a:tblPr>
              <a:tblGrid>
                <a:gridCol w="1828275">
                  <a:extLst>
                    <a:ext uri="{9D8B030D-6E8A-4147-A177-3AD203B41FA5}">
                      <a16:colId xmlns:a16="http://schemas.microsoft.com/office/drawing/2014/main" val="903583942"/>
                    </a:ext>
                  </a:extLst>
                </a:gridCol>
                <a:gridCol w="3541275">
                  <a:extLst>
                    <a:ext uri="{9D8B030D-6E8A-4147-A177-3AD203B41FA5}">
                      <a16:colId xmlns:a16="http://schemas.microsoft.com/office/drawing/2014/main" val="1962194443"/>
                    </a:ext>
                  </a:extLst>
                </a:gridCol>
                <a:gridCol w="3587816">
                  <a:extLst>
                    <a:ext uri="{9D8B030D-6E8A-4147-A177-3AD203B41FA5}">
                      <a16:colId xmlns:a16="http://schemas.microsoft.com/office/drawing/2014/main" val="1806493944"/>
                    </a:ext>
                  </a:extLst>
                </a:gridCol>
                <a:gridCol w="3050380">
                  <a:extLst>
                    <a:ext uri="{9D8B030D-6E8A-4147-A177-3AD203B41FA5}">
                      <a16:colId xmlns:a16="http://schemas.microsoft.com/office/drawing/2014/main" val="430198170"/>
                    </a:ext>
                  </a:extLst>
                </a:gridCol>
              </a:tblGrid>
              <a:tr h="739674">
                <a:tc>
                  <a:txBody>
                    <a:bodyPr/>
                    <a:lstStyle/>
                    <a:p>
                      <a:r>
                        <a:rPr lang="en-GB" dirty="0"/>
                        <a:t>INFORMATION SYSTEM</a:t>
                      </a:r>
                    </a:p>
                  </a:txBody>
                  <a:tcPr/>
                </a:tc>
                <a:tc>
                  <a:txBody>
                    <a:bodyPr/>
                    <a:lstStyle/>
                    <a:p>
                      <a:r>
                        <a:rPr lang="en-GB" dirty="0"/>
                        <a:t>FUNCTIONS</a:t>
                      </a:r>
                    </a:p>
                  </a:txBody>
                  <a:tcPr/>
                </a:tc>
                <a:tc>
                  <a:txBody>
                    <a:bodyPr/>
                    <a:lstStyle/>
                    <a:p>
                      <a:r>
                        <a:rPr lang="en-GB" dirty="0"/>
                        <a:t>BENEFITS</a:t>
                      </a:r>
                    </a:p>
                  </a:txBody>
                  <a:tcPr/>
                </a:tc>
                <a:tc>
                  <a:txBody>
                    <a:bodyPr/>
                    <a:lstStyle/>
                    <a:p>
                      <a:r>
                        <a:rPr lang="en-GB" dirty="0"/>
                        <a:t>LIMITATIONS</a:t>
                      </a:r>
                    </a:p>
                  </a:txBody>
                  <a:tcPr/>
                </a:tc>
                <a:extLst>
                  <a:ext uri="{0D108BD9-81ED-4DB2-BD59-A6C34878D82A}">
                    <a16:rowId xmlns:a16="http://schemas.microsoft.com/office/drawing/2014/main" val="2620871680"/>
                  </a:ext>
                </a:extLst>
              </a:tr>
              <a:tr h="1473184">
                <a:tc>
                  <a:txBody>
                    <a:bodyPr/>
                    <a:lstStyle/>
                    <a:p>
                      <a:r>
                        <a:rPr lang="en-GB" b="1" dirty="0">
                          <a:solidFill>
                            <a:schemeClr val="accent1"/>
                          </a:solidFill>
                        </a:rPr>
                        <a:t>TPS</a:t>
                      </a:r>
                    </a:p>
                  </a:txBody>
                  <a:tcPr/>
                </a:tc>
                <a:tc>
                  <a:txBody>
                    <a:bodyPr/>
                    <a:lstStyle/>
                    <a:p>
                      <a:pPr algn="l"/>
                      <a:r>
                        <a:rPr lang="en-GB" sz="1600" dirty="0"/>
                        <a:t>Captures operational data such as attendance records, service usage, and financial transactions (O’Brien and </a:t>
                      </a:r>
                      <a:r>
                        <a:rPr lang="en-GB" sz="1600" dirty="0" err="1"/>
                        <a:t>Marakas</a:t>
                      </a:r>
                      <a:r>
                        <a:rPr lang="en-GB" sz="1600" dirty="0"/>
                        <a:t>, 2011).</a:t>
                      </a:r>
                    </a:p>
                  </a:txBody>
                  <a:tcPr/>
                </a:tc>
                <a:tc>
                  <a:txBody>
                    <a:bodyPr/>
                    <a:lstStyle/>
                    <a:p>
                      <a:pPr marL="742950" lvl="1" indent="-285750" algn="l">
                        <a:buFont typeface="Wingdings" panose="05000000000000000000" pitchFamily="2" charset="2"/>
                        <a:buChar char="v"/>
                      </a:pPr>
                      <a:r>
                        <a:rPr lang="en-GB" sz="1600" kern="1200" dirty="0">
                          <a:solidFill>
                            <a:schemeClr val="dk1"/>
                          </a:solidFill>
                          <a:effectLst/>
                          <a:latin typeface="+mn-lt"/>
                          <a:ea typeface="+mn-ea"/>
                          <a:cs typeface="+mn-cs"/>
                        </a:rPr>
                        <a:t>High accuracy and reliability</a:t>
                      </a:r>
                    </a:p>
                    <a:p>
                      <a:pPr marL="742950" lvl="1" indent="-285750" algn="l">
                        <a:buFont typeface="Wingdings" panose="05000000000000000000" pitchFamily="2" charset="2"/>
                        <a:buChar char="v"/>
                      </a:pPr>
                      <a:r>
                        <a:rPr lang="en-GB" sz="1600" kern="1200" dirty="0">
                          <a:solidFill>
                            <a:schemeClr val="dk1"/>
                          </a:solidFill>
                          <a:effectLst/>
                          <a:latin typeface="+mn-lt"/>
                          <a:ea typeface="+mn-ea"/>
                          <a:cs typeface="+mn-cs"/>
                        </a:rPr>
                        <a:t>Real-time processing</a:t>
                      </a:r>
                    </a:p>
                    <a:p>
                      <a:pPr marL="742950" lvl="1" indent="-285750" algn="l">
                        <a:buFont typeface="Wingdings" panose="05000000000000000000" pitchFamily="2" charset="2"/>
                        <a:buChar char="v"/>
                      </a:pPr>
                      <a:r>
                        <a:rPr lang="en-GB" sz="1600" kern="1200" dirty="0">
                          <a:solidFill>
                            <a:schemeClr val="dk1"/>
                          </a:solidFill>
                          <a:effectLst/>
                          <a:latin typeface="+mn-lt"/>
                          <a:ea typeface="+mn-ea"/>
                          <a:cs typeface="+mn-cs"/>
                        </a:rPr>
                        <a:t>Reduces administrative burden</a:t>
                      </a:r>
                    </a:p>
                    <a:p>
                      <a:pPr algn="l"/>
                      <a:endParaRPr lang="en-GB" sz="1600" dirty="0"/>
                    </a:p>
                  </a:txBody>
                  <a:tcPr/>
                </a:tc>
                <a:tc>
                  <a:txBody>
                    <a:bodyPr/>
                    <a:lstStyle/>
                    <a:p>
                      <a:pPr marL="742950" lvl="1" indent="-285750" algn="l">
                        <a:buFont typeface="Wingdings" panose="05000000000000000000" pitchFamily="2" charset="2"/>
                        <a:buChar char="v"/>
                      </a:pPr>
                      <a:r>
                        <a:rPr lang="en-GB" sz="1600" kern="1200" dirty="0">
                          <a:solidFill>
                            <a:schemeClr val="dk1"/>
                          </a:solidFill>
                          <a:effectLst/>
                          <a:latin typeface="+mn-lt"/>
                          <a:ea typeface="+mn-ea"/>
                          <a:cs typeface="+mn-cs"/>
                        </a:rPr>
                        <a:t>Limited analytical capability</a:t>
                      </a:r>
                    </a:p>
                    <a:p>
                      <a:pPr marL="742950" lvl="1" indent="-285750" algn="l">
                        <a:buFont typeface="Wingdings" panose="05000000000000000000" pitchFamily="2" charset="2"/>
                        <a:buChar char="v"/>
                      </a:pPr>
                      <a:r>
                        <a:rPr lang="en-GB" sz="1600" kern="1200" dirty="0">
                          <a:solidFill>
                            <a:schemeClr val="dk1"/>
                          </a:solidFill>
                          <a:effectLst/>
                          <a:latin typeface="+mn-lt"/>
                          <a:ea typeface="+mn-ea"/>
                          <a:cs typeface="+mn-cs"/>
                        </a:rPr>
                        <a:t>Focuses only on operational data</a:t>
                      </a:r>
                    </a:p>
                    <a:p>
                      <a:pPr algn="l"/>
                      <a:endParaRPr lang="en-GB" sz="1600" dirty="0"/>
                    </a:p>
                  </a:txBody>
                  <a:tcPr/>
                </a:tc>
                <a:extLst>
                  <a:ext uri="{0D108BD9-81ED-4DB2-BD59-A6C34878D82A}">
                    <a16:rowId xmlns:a16="http://schemas.microsoft.com/office/drawing/2014/main" val="3266494433"/>
                  </a:ext>
                </a:extLst>
              </a:tr>
              <a:tr h="1473184">
                <a:tc>
                  <a:txBody>
                    <a:bodyPr/>
                    <a:lstStyle/>
                    <a:p>
                      <a:r>
                        <a:rPr lang="en-GB" b="1" dirty="0">
                          <a:solidFill>
                            <a:schemeClr val="accent1"/>
                          </a:solidFill>
                        </a:rPr>
                        <a:t>MIS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dk1"/>
                          </a:solidFill>
                          <a:effectLst/>
                          <a:latin typeface="+mn-lt"/>
                          <a:ea typeface="+mn-ea"/>
                          <a:cs typeface="+mn-cs"/>
                        </a:rPr>
                        <a:t>Generates structured reports such as performance summaries and service delivery outcomes (Laudon and Laudon, 2020).</a:t>
                      </a:r>
                    </a:p>
                    <a:p>
                      <a:pPr algn="l"/>
                      <a:endParaRPr lang="en-GB" sz="1600" dirty="0"/>
                    </a:p>
                  </a:txBody>
                  <a:tcPr/>
                </a:tc>
                <a:tc>
                  <a:txBody>
                    <a:bodyPr/>
                    <a:lstStyle/>
                    <a:p>
                      <a:pPr marL="285750" indent="-285750" algn="l">
                        <a:buFont typeface="Wingdings" panose="05000000000000000000" pitchFamily="2" charset="2"/>
                        <a:buChar char="v"/>
                      </a:pPr>
                      <a:r>
                        <a:rPr lang="en-GB" sz="1600" dirty="0"/>
                        <a:t>Enhances decision-making</a:t>
                      </a:r>
                    </a:p>
                    <a:p>
                      <a:pPr marL="285750" indent="-285750" algn="l">
                        <a:buFont typeface="Wingdings" panose="05000000000000000000" pitchFamily="2" charset="2"/>
                        <a:buChar char="v"/>
                      </a:pPr>
                      <a:r>
                        <a:rPr lang="en-GB" sz="1600" dirty="0"/>
                        <a:t>Identifies trends and patterns</a:t>
                      </a:r>
                    </a:p>
                    <a:p>
                      <a:pPr marL="285750" indent="-285750" algn="l">
                        <a:buFont typeface="Wingdings" panose="05000000000000000000" pitchFamily="2" charset="2"/>
                        <a:buChar char="v"/>
                      </a:pPr>
                      <a:r>
                        <a:rPr lang="en-GB" sz="1600" dirty="0"/>
                        <a:t>Supports reporting to stakeholders and funders</a:t>
                      </a:r>
                    </a:p>
                    <a:p>
                      <a:pPr algn="l"/>
                      <a:endParaRPr lang="en-GB" sz="1600" dirty="0"/>
                    </a:p>
                  </a:txBody>
                  <a:tcPr/>
                </a:tc>
                <a:tc>
                  <a:txBody>
                    <a:bodyPr/>
                    <a:lstStyle/>
                    <a:p>
                      <a:pPr marL="742950" lvl="1" indent="-285750" algn="l">
                        <a:buFont typeface="Wingdings" panose="05000000000000000000" pitchFamily="2" charset="2"/>
                        <a:buChar char="v"/>
                      </a:pPr>
                      <a:r>
                        <a:rPr lang="en-GB" sz="1600" kern="1200" dirty="0">
                          <a:solidFill>
                            <a:schemeClr val="dk1"/>
                          </a:solidFill>
                          <a:effectLst/>
                          <a:latin typeface="+mn-lt"/>
                          <a:ea typeface="+mn-ea"/>
                          <a:cs typeface="+mn-cs"/>
                        </a:rPr>
                        <a:t>Primarily retrospective</a:t>
                      </a:r>
                    </a:p>
                    <a:p>
                      <a:pPr marL="742950" lvl="1" indent="-285750" algn="l">
                        <a:buFont typeface="Wingdings" panose="05000000000000000000" pitchFamily="2" charset="2"/>
                        <a:buChar char="v"/>
                      </a:pPr>
                      <a:r>
                        <a:rPr lang="en-GB" sz="1600" kern="1200" dirty="0">
                          <a:solidFill>
                            <a:schemeClr val="dk1"/>
                          </a:solidFill>
                          <a:effectLst/>
                          <a:latin typeface="+mn-lt"/>
                          <a:ea typeface="+mn-ea"/>
                          <a:cs typeface="+mn-cs"/>
                        </a:rPr>
                        <a:t>Limited predictive analysis</a:t>
                      </a:r>
                    </a:p>
                    <a:p>
                      <a:pPr algn="l"/>
                      <a:endParaRPr lang="en-GB" sz="1600" dirty="0"/>
                    </a:p>
                  </a:txBody>
                  <a:tcPr/>
                </a:tc>
                <a:extLst>
                  <a:ext uri="{0D108BD9-81ED-4DB2-BD59-A6C34878D82A}">
                    <a16:rowId xmlns:a16="http://schemas.microsoft.com/office/drawing/2014/main" val="2485624813"/>
                  </a:ext>
                </a:extLst>
              </a:tr>
              <a:tr h="2049473">
                <a:tc>
                  <a:txBody>
                    <a:bodyPr/>
                    <a:lstStyle/>
                    <a:p>
                      <a:r>
                        <a:rPr lang="en-GB" b="1" dirty="0">
                          <a:solidFill>
                            <a:schemeClr val="accent1"/>
                          </a:solidFill>
                        </a:rPr>
                        <a:t>CRM</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Stores beneficiary data, communication history, and service engagement (Chaffey, 2015).</a:t>
                      </a:r>
                    </a:p>
                    <a:p>
                      <a:endParaRPr lang="en-GB" dirty="0"/>
                    </a:p>
                  </a:txBody>
                  <a:tcPr/>
                </a:tc>
                <a:tc>
                  <a:txBody>
                    <a:bodyPr/>
                    <a:lstStyle/>
                    <a:p>
                      <a:pPr marL="742950" lvl="1" indent="-285750" algn="l">
                        <a:buFont typeface="Wingdings" panose="05000000000000000000" pitchFamily="2" charset="2"/>
                        <a:buChar char="v"/>
                      </a:pPr>
                      <a:r>
                        <a:rPr lang="en-GB" sz="1600" kern="1200" dirty="0">
                          <a:solidFill>
                            <a:schemeClr val="dk1"/>
                          </a:solidFill>
                          <a:effectLst/>
                          <a:latin typeface="+mn-lt"/>
                          <a:ea typeface="+mn-ea"/>
                          <a:cs typeface="+mn-cs"/>
                        </a:rPr>
                        <a:t>Improves service personalisation</a:t>
                      </a:r>
                    </a:p>
                    <a:p>
                      <a:pPr marL="742950" lvl="1" indent="-285750" algn="l">
                        <a:buFont typeface="Wingdings" panose="05000000000000000000" pitchFamily="2" charset="2"/>
                        <a:buChar char="v"/>
                      </a:pPr>
                      <a:r>
                        <a:rPr lang="en-GB" sz="1600" kern="1200" dirty="0">
                          <a:solidFill>
                            <a:schemeClr val="dk1"/>
                          </a:solidFill>
                          <a:effectLst/>
                          <a:latin typeface="+mn-lt"/>
                          <a:ea typeface="+mn-ea"/>
                          <a:cs typeface="+mn-cs"/>
                        </a:rPr>
                        <a:t>Strengthens stakeholder relationships</a:t>
                      </a:r>
                    </a:p>
                    <a:p>
                      <a:pPr marL="742950" lvl="1" indent="-285750" algn="l">
                        <a:buFont typeface="Wingdings" panose="05000000000000000000" pitchFamily="2" charset="2"/>
                        <a:buChar char="v"/>
                      </a:pPr>
                      <a:r>
                        <a:rPr lang="en-GB" sz="1600" kern="1200" dirty="0">
                          <a:solidFill>
                            <a:schemeClr val="dk1"/>
                          </a:solidFill>
                          <a:effectLst/>
                          <a:latin typeface="+mn-lt"/>
                          <a:ea typeface="+mn-ea"/>
                          <a:cs typeface="+mn-cs"/>
                        </a:rPr>
                        <a:t>Enhances communication efficiency</a:t>
                      </a:r>
                    </a:p>
                    <a:p>
                      <a:endParaRPr lang="en-GB" dirty="0"/>
                    </a:p>
                  </a:txBody>
                  <a:tcPr/>
                </a:tc>
                <a:tc>
                  <a:txBody>
                    <a:bodyPr/>
                    <a:lstStyle/>
                    <a:p>
                      <a:pPr marL="742950" lvl="1" indent="-285750">
                        <a:buFont typeface="Wingdings" panose="05000000000000000000" pitchFamily="2" charset="2"/>
                        <a:buChar char="v"/>
                      </a:pPr>
                      <a:r>
                        <a:rPr lang="en-GB" sz="1800" kern="1200" dirty="0">
                          <a:solidFill>
                            <a:schemeClr val="dk1"/>
                          </a:solidFill>
                          <a:effectLst/>
                          <a:latin typeface="Arial" panose="020B0604020202020204" pitchFamily="34" charset="0"/>
                          <a:ea typeface="+mn-ea"/>
                          <a:cs typeface="Arial" panose="020B0604020202020204" pitchFamily="34" charset="0"/>
                        </a:rPr>
                        <a:t>Requires training and investment</a:t>
                      </a:r>
                    </a:p>
                    <a:p>
                      <a:pPr marL="742950" lvl="1" indent="-285750">
                        <a:buFont typeface="Wingdings" panose="05000000000000000000" pitchFamily="2" charset="2"/>
                        <a:buChar char="v"/>
                      </a:pPr>
                      <a:r>
                        <a:rPr lang="en-GB" sz="1800" kern="1200" dirty="0">
                          <a:solidFill>
                            <a:schemeClr val="dk1"/>
                          </a:solidFill>
                          <a:effectLst/>
                          <a:latin typeface="Arial" panose="020B0604020202020204" pitchFamily="34" charset="0"/>
                          <a:ea typeface="+mn-ea"/>
                          <a:cs typeface="Arial" panose="020B0604020202020204" pitchFamily="34" charset="0"/>
                        </a:rPr>
                        <a:t>Implementation complexity</a:t>
                      </a:r>
                    </a:p>
                    <a:p>
                      <a:endParaRPr lang="en-GB" dirty="0"/>
                    </a:p>
                  </a:txBody>
                  <a:tcPr/>
                </a:tc>
                <a:extLst>
                  <a:ext uri="{0D108BD9-81ED-4DB2-BD59-A6C34878D82A}">
                    <a16:rowId xmlns:a16="http://schemas.microsoft.com/office/drawing/2014/main" val="3854660850"/>
                  </a:ext>
                </a:extLst>
              </a:tr>
            </a:tbl>
          </a:graphicData>
        </a:graphic>
      </p:graphicFrame>
    </p:spTree>
    <p:extLst>
      <p:ext uri="{BB962C8B-B14F-4D97-AF65-F5344CB8AC3E}">
        <p14:creationId xmlns:p14="http://schemas.microsoft.com/office/powerpoint/2010/main" val="46757788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4AB0698-7026-C022-4F4C-671BE5D07D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03102" y="130830"/>
            <a:ext cx="1549187" cy="1638009"/>
          </a:xfrm>
          <a:prstGeom prst="rect">
            <a:avLst/>
          </a:prstGeom>
        </p:spPr>
      </p:pic>
      <p:sp>
        <p:nvSpPr>
          <p:cNvPr id="5" name="TextBox 4">
            <a:extLst>
              <a:ext uri="{FF2B5EF4-FFF2-40B4-BE49-F238E27FC236}">
                <a16:creationId xmlns:a16="http://schemas.microsoft.com/office/drawing/2014/main" id="{55CECBA2-0135-9BDE-4BF1-D2FE04FCC217}"/>
              </a:ext>
            </a:extLst>
          </p:cNvPr>
          <p:cNvSpPr txBox="1"/>
          <p:nvPr/>
        </p:nvSpPr>
        <p:spPr>
          <a:xfrm>
            <a:off x="439710" y="1558976"/>
            <a:ext cx="10548080" cy="4339650"/>
          </a:xfrm>
          <a:prstGeom prst="rect">
            <a:avLst/>
          </a:prstGeom>
          <a:noFill/>
        </p:spPr>
        <p:txBody>
          <a:bodyPr wrap="square" rtlCol="0">
            <a:spAutoFit/>
          </a:bodyPr>
          <a:lstStyle/>
          <a:p>
            <a:r>
              <a:rPr lang="en-GB" sz="2600" b="1" dirty="0">
                <a:solidFill>
                  <a:schemeClr val="accent1"/>
                </a:solidFill>
                <a:latin typeface="Arial" panose="020B0604020202020204" pitchFamily="34" charset="0"/>
                <a:cs typeface="Arial" panose="020B0604020202020204" pitchFamily="34" charset="0"/>
              </a:rPr>
              <a:t>3. Ethical Considerations, Security, and Risks</a:t>
            </a:r>
          </a:p>
          <a:p>
            <a:r>
              <a:rPr lang="en-GB" dirty="0">
                <a:latin typeface="Arial" panose="020B0604020202020204" pitchFamily="34" charset="0"/>
                <a:cs typeface="Arial" panose="020B0604020202020204" pitchFamily="34" charset="0"/>
              </a:rPr>
              <a:t>The implementation of Information Systems must be aligned with ethical standards and data protection regulations.</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Key Risks</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Information Misuse</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Mitigation Strategies</a:t>
            </a:r>
          </a:p>
        </p:txBody>
      </p:sp>
      <p:pic>
        <p:nvPicPr>
          <p:cNvPr id="7" name="Picture 6" descr="Device and padlock">
            <a:extLst>
              <a:ext uri="{FF2B5EF4-FFF2-40B4-BE49-F238E27FC236}">
                <a16:creationId xmlns:a16="http://schemas.microsoft.com/office/drawing/2014/main" id="{D944EC30-DC91-6CAE-BA0E-D83764980F2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89556" y="2919337"/>
            <a:ext cx="5951425" cy="2776925"/>
          </a:xfrm>
          <a:prstGeom prst="rect">
            <a:avLst/>
          </a:prstGeom>
        </p:spPr>
      </p:pic>
    </p:spTree>
    <p:extLst>
      <p:ext uri="{BB962C8B-B14F-4D97-AF65-F5344CB8AC3E}">
        <p14:creationId xmlns:p14="http://schemas.microsoft.com/office/powerpoint/2010/main" val="414517095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B537280-82F2-725C-E87B-965843E192C2}"/>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5ECE41E-65ED-73DF-5931-411D359B18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80B11E-EF36-BE8E-BE07-08543EFF6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5DAE629-3EF2-755A-9641-7C25580AE932}"/>
              </a:ext>
            </a:extLst>
          </p:cNvPr>
          <p:cNvSpPr>
            <a:spLocks noGrp="1"/>
          </p:cNvSpPr>
          <p:nvPr>
            <p:ph type="ctrTitle"/>
          </p:nvPr>
        </p:nvSpPr>
        <p:spPr>
          <a:xfrm>
            <a:off x="506365" y="1573967"/>
            <a:ext cx="10912839" cy="2826401"/>
          </a:xfrm>
        </p:spPr>
        <p:txBody>
          <a:bodyPr>
            <a:noAutofit/>
          </a:bodyPr>
          <a:lstStyle/>
          <a:p>
            <a:br>
              <a:rPr lang="en-GB" sz="1800" dirty="0"/>
            </a:br>
            <a:endParaRPr lang="en-GB" sz="1800" dirty="0"/>
          </a:p>
        </p:txBody>
      </p:sp>
      <p:pic>
        <p:nvPicPr>
          <p:cNvPr id="5" name="Picture 4">
            <a:extLst>
              <a:ext uri="{FF2B5EF4-FFF2-40B4-BE49-F238E27FC236}">
                <a16:creationId xmlns:a16="http://schemas.microsoft.com/office/drawing/2014/main" id="{BEDE0EFA-A386-DAAE-81F8-52504A6930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54724" y="111038"/>
            <a:ext cx="1382574" cy="1382574"/>
          </a:xfrm>
          <a:prstGeom prst="rect">
            <a:avLst/>
          </a:prstGeom>
        </p:spPr>
      </p:pic>
      <p:sp>
        <p:nvSpPr>
          <p:cNvPr id="4" name="TextBox 3">
            <a:extLst>
              <a:ext uri="{FF2B5EF4-FFF2-40B4-BE49-F238E27FC236}">
                <a16:creationId xmlns:a16="http://schemas.microsoft.com/office/drawing/2014/main" id="{CA1A336D-C029-BDB4-D869-30F6FBDBEBDB}"/>
              </a:ext>
            </a:extLst>
          </p:cNvPr>
          <p:cNvSpPr txBox="1"/>
          <p:nvPr/>
        </p:nvSpPr>
        <p:spPr>
          <a:xfrm>
            <a:off x="54711" y="449124"/>
            <a:ext cx="10723217" cy="1631216"/>
          </a:xfrm>
          <a:prstGeom prst="rect">
            <a:avLst/>
          </a:prstGeom>
          <a:noFill/>
        </p:spPr>
        <p:txBody>
          <a:bodyPr wrap="square" rtlCol="0">
            <a:spAutoFit/>
          </a:bodyPr>
          <a:lstStyle/>
          <a:p>
            <a:pPr algn="ctr"/>
            <a:r>
              <a:rPr lang="en-GB" sz="2600" b="1" dirty="0">
                <a:solidFill>
                  <a:schemeClr val="accent1"/>
                </a:solidFill>
              </a:rPr>
              <a:t>OTHER COMPANIES THAT ARE USING INFORMATION SYSTEMS</a:t>
            </a:r>
          </a:p>
          <a:p>
            <a:endParaRPr lang="en-GB" dirty="0"/>
          </a:p>
          <a:p>
            <a:endParaRPr lang="en-GB" dirty="0"/>
          </a:p>
          <a:p>
            <a:endParaRPr lang="en-GB" dirty="0"/>
          </a:p>
          <a:p>
            <a:endParaRPr lang="en-GB" dirty="0"/>
          </a:p>
        </p:txBody>
      </p:sp>
      <p:graphicFrame>
        <p:nvGraphicFramePr>
          <p:cNvPr id="7" name="Table 6">
            <a:extLst>
              <a:ext uri="{FF2B5EF4-FFF2-40B4-BE49-F238E27FC236}">
                <a16:creationId xmlns:a16="http://schemas.microsoft.com/office/drawing/2014/main" id="{23F253AF-8C36-DCF0-DE5A-05D8E3F865E3}"/>
              </a:ext>
            </a:extLst>
          </p:cNvPr>
          <p:cNvGraphicFramePr>
            <a:graphicFrameLocks noGrp="1"/>
          </p:cNvGraphicFramePr>
          <p:nvPr>
            <p:extLst>
              <p:ext uri="{D42A27DB-BD31-4B8C-83A1-F6EECF244321}">
                <p14:modId xmlns:p14="http://schemas.microsoft.com/office/powerpoint/2010/main" val="2865501570"/>
              </p:ext>
            </p:extLst>
          </p:nvPr>
        </p:nvGraphicFramePr>
        <p:xfrm>
          <a:off x="263130" y="1942736"/>
          <a:ext cx="11156074" cy="4466140"/>
        </p:xfrm>
        <a:graphic>
          <a:graphicData uri="http://schemas.openxmlformats.org/drawingml/2006/table">
            <a:tbl>
              <a:tblPr firstRow="1" bandRow="1">
                <a:tableStyleId>{5C22544A-7EE6-4342-B048-85BDC9FD1C3A}</a:tableStyleId>
              </a:tblPr>
              <a:tblGrid>
                <a:gridCol w="3847490">
                  <a:extLst>
                    <a:ext uri="{9D8B030D-6E8A-4147-A177-3AD203B41FA5}">
                      <a16:colId xmlns:a16="http://schemas.microsoft.com/office/drawing/2014/main" val="3760808735"/>
                    </a:ext>
                  </a:extLst>
                </a:gridCol>
                <a:gridCol w="3654292">
                  <a:extLst>
                    <a:ext uri="{9D8B030D-6E8A-4147-A177-3AD203B41FA5}">
                      <a16:colId xmlns:a16="http://schemas.microsoft.com/office/drawing/2014/main" val="512355786"/>
                    </a:ext>
                  </a:extLst>
                </a:gridCol>
                <a:gridCol w="3654292">
                  <a:extLst>
                    <a:ext uri="{9D8B030D-6E8A-4147-A177-3AD203B41FA5}">
                      <a16:colId xmlns:a16="http://schemas.microsoft.com/office/drawing/2014/main" val="3745803735"/>
                    </a:ext>
                  </a:extLst>
                </a:gridCol>
              </a:tblGrid>
              <a:tr h="403338">
                <a:tc>
                  <a:txBody>
                    <a:bodyPr/>
                    <a:lstStyle/>
                    <a:p>
                      <a:pPr algn="ctr"/>
                      <a:r>
                        <a:rPr lang="en-GB" b="1" dirty="0"/>
                        <a:t>MIS</a:t>
                      </a:r>
                    </a:p>
                  </a:txBody>
                  <a:tcPr/>
                </a:tc>
                <a:tc>
                  <a:txBody>
                    <a:bodyPr/>
                    <a:lstStyle/>
                    <a:p>
                      <a:pPr algn="ctr"/>
                      <a:r>
                        <a:rPr lang="en-GB" dirty="0"/>
                        <a:t>TPS</a:t>
                      </a:r>
                    </a:p>
                  </a:txBody>
                  <a:tcPr/>
                </a:tc>
                <a:tc>
                  <a:txBody>
                    <a:bodyPr/>
                    <a:lstStyle/>
                    <a:p>
                      <a:pPr algn="ctr"/>
                      <a:r>
                        <a:rPr lang="en-GB" dirty="0"/>
                        <a:t>CRM</a:t>
                      </a:r>
                    </a:p>
                  </a:txBody>
                  <a:tcPr/>
                </a:tc>
                <a:extLst>
                  <a:ext uri="{0D108BD9-81ED-4DB2-BD59-A6C34878D82A}">
                    <a16:rowId xmlns:a16="http://schemas.microsoft.com/office/drawing/2014/main" val="493895495"/>
                  </a:ext>
                </a:extLst>
              </a:tr>
              <a:tr h="1136722">
                <a:tc>
                  <a:txBody>
                    <a:bodyPr/>
                    <a:lstStyle/>
                    <a:p>
                      <a:r>
                        <a:rPr lang="en-GB" dirty="0"/>
                        <a:t>Toyota - monitors production efficiency and supply chains</a:t>
                      </a:r>
                    </a:p>
                  </a:txBody>
                  <a:tcPr/>
                </a:tc>
                <a:tc>
                  <a:txBody>
                    <a:bodyPr/>
                    <a:lstStyle/>
                    <a:p>
                      <a:r>
                        <a:rPr lang="en-GB" dirty="0"/>
                        <a:t>Tesco - uses TPS for checkout systems and inventory updates</a:t>
                      </a:r>
                    </a:p>
                  </a:txBody>
                  <a:tcPr/>
                </a:tc>
                <a:tc>
                  <a:txBody>
                    <a:bodyPr/>
                    <a:lstStyle/>
                    <a:p>
                      <a:r>
                        <a:rPr lang="en-GB" dirty="0"/>
                        <a:t>Apple - tracks customer support, service history, and loyalty</a:t>
                      </a:r>
                    </a:p>
                  </a:txBody>
                  <a:tcPr/>
                </a:tc>
                <a:extLst>
                  <a:ext uri="{0D108BD9-81ED-4DB2-BD59-A6C34878D82A}">
                    <a16:rowId xmlns:a16="http://schemas.microsoft.com/office/drawing/2014/main" val="4101972321"/>
                  </a:ext>
                </a:extLst>
              </a:tr>
              <a:tr h="1399042">
                <a:tc>
                  <a:txBody>
                    <a:bodyPr/>
                    <a:lstStyle/>
                    <a:p>
                      <a:r>
                        <a:rPr lang="en-GB" dirty="0"/>
                        <a:t>NHS - tracks patient data, resource use, and performance</a:t>
                      </a:r>
                    </a:p>
                  </a:txBody>
                  <a:tcPr/>
                </a:tc>
                <a:tc>
                  <a:txBody>
                    <a:bodyPr/>
                    <a:lstStyle/>
                    <a:p>
                      <a:r>
                        <a:rPr lang="en-GB" dirty="0"/>
                        <a:t>McDonald’s - handles customer orders and payments in real time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British Airways - manages bookings, customer preferences, and communication</a:t>
                      </a:r>
                    </a:p>
                    <a:p>
                      <a:endParaRPr lang="en-GB" dirty="0"/>
                    </a:p>
                  </a:txBody>
                  <a:tcPr/>
                </a:tc>
                <a:extLst>
                  <a:ext uri="{0D108BD9-81ED-4DB2-BD59-A6C34878D82A}">
                    <a16:rowId xmlns:a16="http://schemas.microsoft.com/office/drawing/2014/main" val="3038877241"/>
                  </a:ext>
                </a:extLst>
              </a:tr>
              <a:tr h="1399042">
                <a:tc>
                  <a:txBody>
                    <a:bodyPr/>
                    <a:lstStyle/>
                    <a:p>
                      <a:r>
                        <a:rPr lang="en-GB" dirty="0"/>
                        <a:t>Coca-Cola - analyses global sales and distribution data</a:t>
                      </a:r>
                    </a:p>
                  </a:txBody>
                  <a:tcPr/>
                </a:tc>
                <a:tc>
                  <a:txBody>
                    <a:bodyPr/>
                    <a:lstStyle/>
                    <a:p>
                      <a:r>
                        <a:rPr lang="en-GB" dirty="0"/>
                        <a:t>HSBC - processes financial transactions like deposits and transfers</a:t>
                      </a:r>
                    </a:p>
                  </a:txBody>
                  <a:tcPr/>
                </a:tc>
                <a:tc>
                  <a:txBody>
                    <a:bodyPr/>
                    <a:lstStyle/>
                    <a:p>
                      <a:r>
                        <a:rPr lang="en-GB" dirty="0"/>
                        <a:t>Netflix - uses CRM-like systems to personalise recommendations and engagement</a:t>
                      </a:r>
                    </a:p>
                    <a:p>
                      <a:endParaRPr lang="en-GB" dirty="0"/>
                    </a:p>
                  </a:txBody>
                  <a:tcPr/>
                </a:tc>
                <a:extLst>
                  <a:ext uri="{0D108BD9-81ED-4DB2-BD59-A6C34878D82A}">
                    <a16:rowId xmlns:a16="http://schemas.microsoft.com/office/drawing/2014/main" val="1618673880"/>
                  </a:ext>
                </a:extLst>
              </a:tr>
            </a:tbl>
          </a:graphicData>
        </a:graphic>
      </p:graphicFrame>
    </p:spTree>
    <p:extLst>
      <p:ext uri="{BB962C8B-B14F-4D97-AF65-F5344CB8AC3E}">
        <p14:creationId xmlns:p14="http://schemas.microsoft.com/office/powerpoint/2010/main" val="133989624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149860A-C3F7-23CE-6438-A4725C4A9644}"/>
              </a:ext>
            </a:extLst>
          </p:cNvPr>
          <p:cNvSpPr txBox="1"/>
          <p:nvPr/>
        </p:nvSpPr>
        <p:spPr>
          <a:xfrm>
            <a:off x="554636" y="2638269"/>
            <a:ext cx="11212643" cy="2308324"/>
          </a:xfrm>
          <a:prstGeom prst="rect">
            <a:avLst/>
          </a:prstGeom>
          <a:noFill/>
        </p:spPr>
        <p:txBody>
          <a:bodyPr wrap="square" rtlCol="0">
            <a:spAutoFit/>
          </a:bodyPr>
          <a:lstStyle/>
          <a:p>
            <a:pPr algn="ctr"/>
            <a:endParaRPr lang="en-GB" sz="4800" b="1">
              <a:solidFill>
                <a:schemeClr val="accent1"/>
              </a:solidFill>
            </a:endParaRPr>
          </a:p>
          <a:p>
            <a:pPr algn="ctr"/>
            <a:endParaRPr lang="en-GB" sz="4800" b="1">
              <a:solidFill>
                <a:schemeClr val="accent1"/>
              </a:solidFill>
            </a:endParaRPr>
          </a:p>
          <a:p>
            <a:pPr algn="ctr"/>
            <a:endParaRPr lang="en-GB" sz="4800" b="1" dirty="0">
              <a:solidFill>
                <a:schemeClr val="accent1"/>
              </a:solidFill>
            </a:endParaRPr>
          </a:p>
        </p:txBody>
      </p:sp>
      <p:pic>
        <p:nvPicPr>
          <p:cNvPr id="5" name="Picture 4">
            <a:extLst>
              <a:ext uri="{FF2B5EF4-FFF2-40B4-BE49-F238E27FC236}">
                <a16:creationId xmlns:a16="http://schemas.microsoft.com/office/drawing/2014/main" id="{AC5440CF-E0FF-BD71-10D8-E4F7529AD47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79880" y="482555"/>
            <a:ext cx="3127035" cy="1761563"/>
          </a:xfrm>
          <a:prstGeom prst="rect">
            <a:avLst/>
          </a:prstGeom>
        </p:spPr>
      </p:pic>
      <p:pic>
        <p:nvPicPr>
          <p:cNvPr id="8" name="Picture 7">
            <a:extLst>
              <a:ext uri="{FF2B5EF4-FFF2-40B4-BE49-F238E27FC236}">
                <a16:creationId xmlns:a16="http://schemas.microsoft.com/office/drawing/2014/main" id="{D8A74E5E-5E08-9A2C-6356-21806C223C1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763783" y="770338"/>
            <a:ext cx="3127035" cy="735773"/>
          </a:xfrm>
          <a:prstGeom prst="rect">
            <a:avLst/>
          </a:prstGeom>
        </p:spPr>
      </p:pic>
      <p:pic>
        <p:nvPicPr>
          <p:cNvPr id="11" name="Picture 10">
            <a:extLst>
              <a:ext uri="{FF2B5EF4-FFF2-40B4-BE49-F238E27FC236}">
                <a16:creationId xmlns:a16="http://schemas.microsoft.com/office/drawing/2014/main" id="{FB99D410-D54F-9980-A2AB-390DBC89310D}"/>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79881" y="5165819"/>
            <a:ext cx="3147935" cy="1490912"/>
          </a:xfrm>
          <a:prstGeom prst="rect">
            <a:avLst/>
          </a:prstGeom>
        </p:spPr>
      </p:pic>
      <p:pic>
        <p:nvPicPr>
          <p:cNvPr id="17" name="Picture 16">
            <a:extLst>
              <a:ext uri="{FF2B5EF4-FFF2-40B4-BE49-F238E27FC236}">
                <a16:creationId xmlns:a16="http://schemas.microsoft.com/office/drawing/2014/main" id="{CA6EC445-7EA1-052A-B000-2336204A6DB9}"/>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195996" y="2235369"/>
            <a:ext cx="3328753" cy="1524703"/>
          </a:xfrm>
          <a:prstGeom prst="rect">
            <a:avLst/>
          </a:prstGeom>
        </p:spPr>
      </p:pic>
      <p:pic>
        <p:nvPicPr>
          <p:cNvPr id="19" name="Picture 18">
            <a:extLst>
              <a:ext uri="{FF2B5EF4-FFF2-40B4-BE49-F238E27FC236}">
                <a16:creationId xmlns:a16="http://schemas.microsoft.com/office/drawing/2014/main" id="{FCA76ACA-B0BD-5918-9F54-D5BBA4DB68E3}"/>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3763783" y="4408613"/>
            <a:ext cx="2702453" cy="1762528"/>
          </a:xfrm>
          <a:prstGeom prst="rect">
            <a:avLst/>
          </a:prstGeom>
        </p:spPr>
      </p:pic>
      <p:pic>
        <p:nvPicPr>
          <p:cNvPr id="22" name="Picture 21">
            <a:extLst>
              <a:ext uri="{FF2B5EF4-FFF2-40B4-BE49-F238E27FC236}">
                <a16:creationId xmlns:a16="http://schemas.microsoft.com/office/drawing/2014/main" id="{9CA9C8F9-8ECC-962B-9B1E-7FA09EAEAD56}"/>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7049424" y="4622631"/>
            <a:ext cx="2514302" cy="1676906"/>
          </a:xfrm>
          <a:prstGeom prst="rect">
            <a:avLst/>
          </a:prstGeom>
        </p:spPr>
      </p:pic>
      <p:pic>
        <p:nvPicPr>
          <p:cNvPr id="30" name="Picture 29">
            <a:extLst>
              <a:ext uri="{FF2B5EF4-FFF2-40B4-BE49-F238E27FC236}">
                <a16:creationId xmlns:a16="http://schemas.microsoft.com/office/drawing/2014/main" id="{C2CFC196-CA48-8FC5-3F9D-5C946A59AF4A}"/>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9817608" y="4622631"/>
            <a:ext cx="1828800" cy="1371600"/>
          </a:xfrm>
          <a:prstGeom prst="rect">
            <a:avLst/>
          </a:prstGeom>
        </p:spPr>
      </p:pic>
      <p:pic>
        <p:nvPicPr>
          <p:cNvPr id="34" name="Picture 33">
            <a:extLst>
              <a:ext uri="{FF2B5EF4-FFF2-40B4-BE49-F238E27FC236}">
                <a16:creationId xmlns:a16="http://schemas.microsoft.com/office/drawing/2014/main" id="{366741E3-7DA3-6ECD-3F8A-74211349A6D7}"/>
              </a:ext>
            </a:extLst>
          </p:cNvPr>
          <p:cNvPicPr>
            <a:picLocks noChangeAspect="1"/>
          </p:cNvPicPr>
          <p:nvPr/>
        </p:nvPicPr>
        <p:blipFill>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tretch>
            <a:fillRect/>
          </a:stretch>
        </p:blipFill>
        <p:spPr>
          <a:xfrm>
            <a:off x="8153231" y="263761"/>
            <a:ext cx="3328753" cy="4096926"/>
          </a:xfrm>
          <a:prstGeom prst="rect">
            <a:avLst/>
          </a:prstGeom>
        </p:spPr>
      </p:pic>
      <p:pic>
        <p:nvPicPr>
          <p:cNvPr id="43" name="Picture 42">
            <a:extLst>
              <a:ext uri="{FF2B5EF4-FFF2-40B4-BE49-F238E27FC236}">
                <a16:creationId xmlns:a16="http://schemas.microsoft.com/office/drawing/2014/main" id="{ED1FCA00-FFD8-042D-69B8-EB394B9C1C42}"/>
              </a:ext>
            </a:extLst>
          </p:cNvPr>
          <p:cNvPicPr>
            <a:picLocks noChangeAspect="1"/>
          </p:cNvPicPr>
          <p:nvPr/>
        </p:nvPicPr>
        <p:blipFill>
          <a:blip r:embed="rId18">
            <a:extLst>
              <a:ext uri="{28A0092B-C50C-407E-A947-70E740481C1C}">
                <a14:useLocalDpi xmlns:a14="http://schemas.microsoft.com/office/drawing/2010/main" val="0"/>
              </a:ext>
              <a:ext uri="{837473B0-CC2E-450A-ABE3-18F120FF3D39}">
                <a1611:picAttrSrcUrl xmlns:a1611="http://schemas.microsoft.com/office/drawing/2016/11/main" r:id="rId19"/>
              </a:ext>
            </a:extLst>
          </a:blip>
          <a:stretch>
            <a:fillRect/>
          </a:stretch>
        </p:blipFill>
        <p:spPr>
          <a:xfrm>
            <a:off x="179880" y="2040869"/>
            <a:ext cx="3102341" cy="2857500"/>
          </a:xfrm>
          <a:prstGeom prst="rect">
            <a:avLst/>
          </a:prstGeom>
        </p:spPr>
      </p:pic>
    </p:spTree>
    <p:extLst>
      <p:ext uri="{BB962C8B-B14F-4D97-AF65-F5344CB8AC3E}">
        <p14:creationId xmlns:p14="http://schemas.microsoft.com/office/powerpoint/2010/main" val="229948405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2">
            <a:extLst>
              <a:ext uri="{FF2B5EF4-FFF2-40B4-BE49-F238E27FC236}">
                <a16:creationId xmlns:a16="http://schemas.microsoft.com/office/drawing/2014/main" id="{5FED5E05-F13E-0357-2E71-42936A8EC632}"/>
              </a:ext>
            </a:extLst>
          </p:cNvPr>
          <p:cNvGraphicFramePr>
            <a:graphicFrameLocks/>
          </p:cNvGraphicFramePr>
          <p:nvPr>
            <p:extLst>
              <p:ext uri="{D42A27DB-BD31-4B8C-83A1-F6EECF244321}">
                <p14:modId xmlns:p14="http://schemas.microsoft.com/office/powerpoint/2010/main" val="533745012"/>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A36DE08A-18BA-1188-1C2B-E8DBA64E5949}"/>
              </a:ext>
            </a:extLst>
          </p:cNvPr>
          <p:cNvSpPr txBox="1"/>
          <p:nvPr/>
        </p:nvSpPr>
        <p:spPr>
          <a:xfrm>
            <a:off x="1364105" y="719528"/>
            <a:ext cx="10103370" cy="1384995"/>
          </a:xfrm>
          <a:prstGeom prst="rect">
            <a:avLst/>
          </a:prstGeom>
          <a:noFill/>
        </p:spPr>
        <p:txBody>
          <a:bodyPr wrap="square" rtlCol="0">
            <a:spAutoFit/>
          </a:bodyPr>
          <a:lstStyle/>
          <a:p>
            <a:pPr algn="ctr"/>
            <a:r>
              <a:rPr lang="en-GB" sz="2800" b="1" dirty="0">
                <a:solidFill>
                  <a:schemeClr val="accent1"/>
                </a:solidFill>
                <a:latin typeface="Arial" panose="020B0604020202020204" pitchFamily="34" charset="0"/>
                <a:cs typeface="Arial" panose="020B0604020202020204" pitchFamily="34" charset="0"/>
              </a:rPr>
              <a:t>AMAZON </a:t>
            </a:r>
          </a:p>
          <a:p>
            <a:pPr algn="ctr"/>
            <a:endParaRPr lang="en-GB" sz="2800" b="1" dirty="0">
              <a:solidFill>
                <a:schemeClr val="accent1"/>
              </a:solidFill>
              <a:latin typeface="Arial" panose="020B0604020202020204" pitchFamily="34" charset="0"/>
              <a:cs typeface="Arial" panose="020B0604020202020204" pitchFamily="34" charset="0"/>
            </a:endParaRPr>
          </a:p>
          <a:p>
            <a:pPr algn="ctr"/>
            <a:r>
              <a:rPr lang="en-GB" sz="2800" b="1" dirty="0">
                <a:solidFill>
                  <a:schemeClr val="accent1"/>
                </a:solidFill>
                <a:latin typeface="Arial" panose="020B0604020202020204" pitchFamily="34" charset="0"/>
                <a:cs typeface="Arial" panose="020B0604020202020204" pitchFamily="34" charset="0"/>
              </a:rPr>
              <a:t>Customer Relationship Management </a:t>
            </a:r>
          </a:p>
        </p:txBody>
      </p:sp>
    </p:spTree>
    <p:extLst>
      <p:ext uri="{BB962C8B-B14F-4D97-AF65-F5344CB8AC3E}">
        <p14:creationId xmlns:p14="http://schemas.microsoft.com/office/powerpoint/2010/main" val="195195867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F57731-CE29-C3B6-C780-0ECE0311CF57}"/>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E9D999B3-3214-90D0-59D0-79FFCDF42D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31836" y="-1079292"/>
            <a:ext cx="3560164" cy="3560164"/>
          </a:xfrm>
          <a:prstGeom prst="rect">
            <a:avLst/>
          </a:prstGeom>
        </p:spPr>
      </p:pic>
      <p:sp>
        <p:nvSpPr>
          <p:cNvPr id="2" name="TextBox 1">
            <a:extLst>
              <a:ext uri="{FF2B5EF4-FFF2-40B4-BE49-F238E27FC236}">
                <a16:creationId xmlns:a16="http://schemas.microsoft.com/office/drawing/2014/main" id="{C4522FE7-1731-9076-A128-07952DFAAF54}"/>
              </a:ext>
            </a:extLst>
          </p:cNvPr>
          <p:cNvSpPr txBox="1"/>
          <p:nvPr/>
        </p:nvSpPr>
        <p:spPr>
          <a:xfrm>
            <a:off x="344774" y="1633928"/>
            <a:ext cx="11272603" cy="4339650"/>
          </a:xfrm>
          <a:prstGeom prst="rect">
            <a:avLst/>
          </a:prstGeom>
          <a:noFill/>
        </p:spPr>
        <p:txBody>
          <a:bodyPr wrap="square" rtlCol="0">
            <a:spAutoFit/>
          </a:bodyPr>
          <a:lstStyle/>
          <a:p>
            <a:r>
              <a:rPr lang="en-GB" b="1" dirty="0">
                <a:solidFill>
                  <a:schemeClr val="accent1"/>
                </a:solidFill>
                <a:latin typeface="Arial" panose="020B0604020202020204" pitchFamily="34" charset="0"/>
                <a:cs typeface="Arial" panose="020B0604020202020204" pitchFamily="34" charset="0"/>
              </a:rPr>
              <a:t>Conclusion</a:t>
            </a:r>
          </a:p>
          <a:p>
            <a:r>
              <a:rPr lang="en-GB" sz="2000" dirty="0">
                <a:latin typeface="Arial" panose="020B0604020202020204" pitchFamily="34" charset="0"/>
                <a:cs typeface="Arial" panose="020B0604020202020204" pitchFamily="34" charset="0"/>
              </a:rPr>
              <a:t>Harmony Nexus Hub CIC delivers significant community impact; however, its reliance on WhatsApp and Excel-based systems is no longer sustainable in a modern organisational environment. The absence of a formal Information System presented operational, strategic, and compliance challenges.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By implementing a combination of Transaction Processing Systems, Management Information Systems, and Customer Relationship Management systems, Harmony can significantly improve efficiency, enhance decision-making, and strengthen stakeholder relationships.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Modernising Information Systems is not merely a technological upgrade, it is a strategic necessity that will enable Harmony Nexus Hub CIC to scale its services, demonstrate measurable impact, and remain competitive within the voluntary and community sector.</a:t>
            </a:r>
          </a:p>
          <a:p>
            <a:endParaRPr lang="en-GB" dirty="0"/>
          </a:p>
        </p:txBody>
      </p:sp>
    </p:spTree>
    <p:extLst>
      <p:ext uri="{BB962C8B-B14F-4D97-AF65-F5344CB8AC3E}">
        <p14:creationId xmlns:p14="http://schemas.microsoft.com/office/powerpoint/2010/main" val="303873962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0CCE6E-427E-BF8E-86A6-901BDDC24E2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8FFFD6D0-562E-1B3D-2C41-F25CA14A77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67658" y="-553387"/>
            <a:ext cx="4698167" cy="4698167"/>
          </a:xfrm>
          <a:prstGeom prst="rect">
            <a:avLst/>
          </a:prstGeom>
        </p:spPr>
      </p:pic>
      <p:sp>
        <p:nvSpPr>
          <p:cNvPr id="4" name="TextBox 3">
            <a:extLst>
              <a:ext uri="{FF2B5EF4-FFF2-40B4-BE49-F238E27FC236}">
                <a16:creationId xmlns:a16="http://schemas.microsoft.com/office/drawing/2014/main" id="{90FCE396-D1C2-B55D-38D9-4F8F16F174C5}"/>
              </a:ext>
            </a:extLst>
          </p:cNvPr>
          <p:cNvSpPr txBox="1"/>
          <p:nvPr/>
        </p:nvSpPr>
        <p:spPr>
          <a:xfrm>
            <a:off x="0" y="2758190"/>
            <a:ext cx="11212643" cy="3785652"/>
          </a:xfrm>
          <a:prstGeom prst="rect">
            <a:avLst/>
          </a:prstGeom>
          <a:noFill/>
        </p:spPr>
        <p:txBody>
          <a:bodyPr wrap="square" rtlCol="0">
            <a:spAutoFit/>
          </a:bodyPr>
          <a:lstStyle/>
          <a:p>
            <a:pPr algn="ctr"/>
            <a:r>
              <a:rPr lang="en-GB" sz="4800" b="1" dirty="0">
                <a:solidFill>
                  <a:schemeClr val="accent1"/>
                </a:solidFill>
                <a:latin typeface="Aptos Slab Light" panose="020F0502020204030204" pitchFamily="34" charset="0"/>
              </a:rPr>
              <a:t>THANK YOU FOR LISTENING </a:t>
            </a:r>
          </a:p>
          <a:p>
            <a:pPr algn="ctr"/>
            <a:endParaRPr lang="en-GB" sz="4800" b="1" dirty="0">
              <a:solidFill>
                <a:schemeClr val="accent1"/>
              </a:solidFill>
            </a:endParaRPr>
          </a:p>
          <a:p>
            <a:pPr algn="ctr"/>
            <a:endParaRPr lang="en-GB" sz="4800" b="1" dirty="0">
              <a:solidFill>
                <a:schemeClr val="accent1"/>
              </a:solidFill>
            </a:endParaRPr>
          </a:p>
          <a:p>
            <a:pPr algn="ctr"/>
            <a:endParaRPr lang="en-GB" sz="4800" b="1" dirty="0">
              <a:solidFill>
                <a:schemeClr val="accent1"/>
              </a:solidFill>
            </a:endParaRPr>
          </a:p>
          <a:p>
            <a:pPr algn="ctr"/>
            <a:r>
              <a:rPr lang="en-GB" sz="4800" b="1" dirty="0">
                <a:solidFill>
                  <a:schemeClr val="accent1"/>
                </a:solidFill>
                <a:latin typeface="Aptos Slab Light" panose="020B0004020202020204" pitchFamily="34" charset="0"/>
              </a:rPr>
              <a:t>ANY QUESTIONS ?</a:t>
            </a:r>
          </a:p>
        </p:txBody>
      </p:sp>
      <p:pic>
        <p:nvPicPr>
          <p:cNvPr id="5" name="Picture 4" descr="Question mark against red wall">
            <a:extLst>
              <a:ext uri="{FF2B5EF4-FFF2-40B4-BE49-F238E27FC236}">
                <a16:creationId xmlns:a16="http://schemas.microsoft.com/office/drawing/2014/main" id="{E727FC6A-0A12-6356-B84D-1217AFB667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66872" y="3515511"/>
            <a:ext cx="2058326" cy="2271010"/>
          </a:xfrm>
          <a:prstGeom prst="rect">
            <a:avLst/>
          </a:prstGeom>
        </p:spPr>
      </p:pic>
    </p:spTree>
    <p:extLst>
      <p:ext uri="{BB962C8B-B14F-4D97-AF65-F5344CB8AC3E}">
        <p14:creationId xmlns:p14="http://schemas.microsoft.com/office/powerpoint/2010/main" val="346029706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664A01-77EC-F1C3-0C9A-8623E4E26B6E}"/>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CDEFA388-6F89-9DD5-0CDE-9EAA90DD7E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23062" y="-584616"/>
            <a:ext cx="2389057" cy="2293495"/>
          </a:xfrm>
          <a:prstGeom prst="rect">
            <a:avLst/>
          </a:prstGeom>
        </p:spPr>
      </p:pic>
      <p:sp>
        <p:nvSpPr>
          <p:cNvPr id="2" name="TextBox 1">
            <a:extLst>
              <a:ext uri="{FF2B5EF4-FFF2-40B4-BE49-F238E27FC236}">
                <a16:creationId xmlns:a16="http://schemas.microsoft.com/office/drawing/2014/main" id="{483DD157-BDD9-0851-6218-3A4495AC4A38}"/>
              </a:ext>
            </a:extLst>
          </p:cNvPr>
          <p:cNvSpPr txBox="1"/>
          <p:nvPr/>
        </p:nvSpPr>
        <p:spPr>
          <a:xfrm>
            <a:off x="179882" y="494675"/>
            <a:ext cx="11512446" cy="6740307"/>
          </a:xfrm>
          <a:prstGeom prst="rect">
            <a:avLst/>
          </a:prstGeom>
          <a:noFill/>
        </p:spPr>
        <p:txBody>
          <a:bodyPr wrap="square" rtlCol="0">
            <a:spAutoFit/>
          </a:bodyPr>
          <a:lstStyle/>
          <a:p>
            <a:pPr algn="ctr"/>
            <a:r>
              <a:rPr lang="en-GB" b="1" dirty="0">
                <a:solidFill>
                  <a:schemeClr val="accent1"/>
                </a:solidFill>
              </a:rPr>
              <a:t>REFERENCES</a:t>
            </a:r>
          </a:p>
          <a:p>
            <a:endParaRPr lang="en-GB" b="1" dirty="0">
              <a:solidFill>
                <a:srgbClr val="FF0000"/>
              </a:solidFill>
            </a:endParaRPr>
          </a:p>
          <a:p>
            <a:pPr marL="342900" indent="-342900">
              <a:buAutoNum type="arabicPeriod"/>
            </a:pPr>
            <a:r>
              <a:rPr lang="en-GB" dirty="0"/>
              <a:t>Admin (2015). Union warns: Amazon UK work culture causes debilitating health conditions -. [online]</a:t>
            </a:r>
          </a:p>
          <a:p>
            <a:r>
              <a:rPr lang="en-GB" dirty="0"/>
              <a:t>2.  </a:t>
            </a:r>
            <a:r>
              <a:rPr lang="en-GB" dirty="0" err="1"/>
              <a:t>Bocij</a:t>
            </a:r>
            <a:r>
              <a:rPr lang="en-GB" dirty="0"/>
              <a:t>, P., Greasley, A. and Hickie, S. (2015) </a:t>
            </a:r>
            <a:r>
              <a:rPr lang="en-GB" i="1" dirty="0"/>
              <a:t>Business Information Systems</a:t>
            </a:r>
            <a:r>
              <a:rPr lang="en-GB" dirty="0"/>
              <a:t>. 5th </a:t>
            </a:r>
            <a:r>
              <a:rPr lang="en-GB" dirty="0" err="1"/>
              <a:t>edn</a:t>
            </a:r>
            <a:r>
              <a:rPr lang="en-GB" dirty="0"/>
              <a:t>. Harlow: Pearson.</a:t>
            </a:r>
          </a:p>
          <a:p>
            <a:r>
              <a:rPr lang="en-GB" dirty="0"/>
              <a:t>3.  Chaffey, D. (2015) </a:t>
            </a:r>
            <a:r>
              <a:rPr lang="en-GB" i="1" dirty="0"/>
              <a:t>Digital Business and E-Commerce Management</a:t>
            </a:r>
            <a:r>
              <a:rPr lang="en-GB" dirty="0"/>
              <a:t>. 6th </a:t>
            </a:r>
            <a:r>
              <a:rPr lang="en-GB" dirty="0" err="1"/>
              <a:t>edn</a:t>
            </a:r>
            <a:r>
              <a:rPr lang="en-GB" dirty="0"/>
              <a:t>. Harlow: Pearson.</a:t>
            </a:r>
          </a:p>
          <a:p>
            <a:r>
              <a:rPr lang="en-GB" dirty="0"/>
              <a:t>4.  Haag, S., Cummings, M. and Phillips, A. (2013) </a:t>
            </a:r>
            <a:r>
              <a:rPr lang="en-GB" i="1" dirty="0"/>
              <a:t>Management Information Systems for the Information Age</a:t>
            </a:r>
            <a:r>
              <a:rPr lang="en-GB" dirty="0"/>
              <a:t>. 9th </a:t>
            </a:r>
            <a:r>
              <a:rPr lang="en-GB" dirty="0" err="1"/>
              <a:t>edn</a:t>
            </a:r>
            <a:r>
              <a:rPr lang="en-GB" dirty="0"/>
              <a:t>. New York: McGraw-Hill.</a:t>
            </a:r>
          </a:p>
          <a:p>
            <a:r>
              <a:rPr lang="en-GB" dirty="0"/>
              <a:t>5.  Laudon, K.C. and Laudon, J.P. (2020) </a:t>
            </a:r>
            <a:r>
              <a:rPr lang="en-GB" i="1" dirty="0"/>
              <a:t>Management Information Systems: Managing the Digital Firm</a:t>
            </a:r>
            <a:r>
              <a:rPr lang="en-GB" dirty="0"/>
              <a:t>. 16th </a:t>
            </a:r>
            <a:r>
              <a:rPr lang="en-GB" dirty="0" err="1"/>
              <a:t>edn</a:t>
            </a:r>
            <a:r>
              <a:rPr lang="en-GB" dirty="0"/>
              <a:t>. Harlow: Pearson.</a:t>
            </a:r>
          </a:p>
          <a:p>
            <a:r>
              <a:rPr lang="en-GB" dirty="0"/>
              <a:t>6.  O’Brien, J.A. and </a:t>
            </a:r>
            <a:r>
              <a:rPr lang="en-GB" dirty="0" err="1"/>
              <a:t>Marakas</a:t>
            </a:r>
            <a:r>
              <a:rPr lang="en-GB" dirty="0"/>
              <a:t>, G.M. (2011) </a:t>
            </a:r>
            <a:r>
              <a:rPr lang="en-GB" i="1" dirty="0"/>
              <a:t>Management Information Systems</a:t>
            </a:r>
            <a:r>
              <a:rPr lang="en-GB" dirty="0"/>
              <a:t>. 10th </a:t>
            </a:r>
            <a:r>
              <a:rPr lang="en-GB" dirty="0" err="1"/>
              <a:t>edn</a:t>
            </a:r>
            <a:r>
              <a:rPr lang="en-GB" dirty="0"/>
              <a:t>. New York: McGraw-Hill.</a:t>
            </a:r>
          </a:p>
          <a:p>
            <a:r>
              <a:rPr lang="en-GB" dirty="0"/>
              <a:t>7.  Pearlson, K.E., Saunders, C.S. and Galletta, D.F. (2019) </a:t>
            </a:r>
            <a:r>
              <a:rPr lang="en-GB" i="1" dirty="0"/>
              <a:t>Managing and Using Information Systems: A Strategic Approach</a:t>
            </a:r>
            <a:r>
              <a:rPr lang="en-GB" dirty="0"/>
              <a:t>. 7th </a:t>
            </a:r>
            <a:r>
              <a:rPr lang="en-GB" dirty="0" err="1"/>
              <a:t>edn</a:t>
            </a:r>
            <a:r>
              <a:rPr lang="en-GB" dirty="0"/>
              <a:t>. Hoboken: Wiley.</a:t>
            </a:r>
          </a:p>
          <a:p>
            <a:r>
              <a:rPr lang="en-GB" dirty="0"/>
              <a:t>8.  Stair, R. and Reynolds, G. (2020) </a:t>
            </a:r>
            <a:r>
              <a:rPr lang="en-GB" i="1" dirty="0"/>
              <a:t>Principles of Information Systems</a:t>
            </a:r>
            <a:r>
              <a:rPr lang="en-GB" dirty="0"/>
              <a:t>. 13th </a:t>
            </a:r>
            <a:r>
              <a:rPr lang="en-GB" dirty="0" err="1"/>
              <a:t>edn</a:t>
            </a:r>
            <a:r>
              <a:rPr lang="en-GB" dirty="0"/>
              <a:t>. Boston: Cengage Learning.</a:t>
            </a:r>
          </a:p>
          <a:p>
            <a:r>
              <a:rPr lang="en-GB" dirty="0"/>
              <a:t>9.  Turban, E., Pollard, C. and Wood, G. (2018) </a:t>
            </a:r>
            <a:r>
              <a:rPr lang="en-GB" i="1" dirty="0"/>
              <a:t>Information Technology for Management</a:t>
            </a:r>
            <a:r>
              <a:rPr lang="en-GB" dirty="0"/>
              <a:t>. 11th </a:t>
            </a:r>
            <a:r>
              <a:rPr lang="en-GB" dirty="0" err="1"/>
              <a:t>edn</a:t>
            </a:r>
            <a:r>
              <a:rPr lang="en-GB" dirty="0"/>
              <a:t>. Hoboken: Wiley.</a:t>
            </a:r>
          </a:p>
          <a:p>
            <a:r>
              <a:rPr lang="en-GB" dirty="0"/>
              <a:t>10.  England, N. (2025). NHS England» Improving personal health and wellbeing. [online] England.nhs.uk. Available at: </a:t>
            </a:r>
            <a:r>
              <a:rPr lang="en-GB" dirty="0">
                <a:hlinkClick r:id="rId3"/>
              </a:rPr>
              <a:t>https://www.england.nhs.uk/supporting-our-nhs-people/health-and-wellbeing-programmes/nhs-health-and-wellbeing-framework/elements-of-health-and-wellbeing/improving-personal-</a:t>
            </a:r>
            <a:r>
              <a:rPr lang="en-GB" dirty="0"/>
              <a:t> [Accessed 6 Mar. 2026].</a:t>
            </a:r>
          </a:p>
          <a:p>
            <a:endParaRPr lang="en-GB" dirty="0"/>
          </a:p>
          <a:p>
            <a:pPr marL="342900" indent="-342900">
              <a:buAutoNum type="arabicPeriod"/>
            </a:pPr>
            <a:endParaRPr lang="en-GB" dirty="0"/>
          </a:p>
          <a:p>
            <a:pPr marL="342900" indent="-342900">
              <a:buAutoNum type="arabicPeriod"/>
            </a:pPr>
            <a:endParaRPr lang="en-GB" dirty="0"/>
          </a:p>
        </p:txBody>
      </p:sp>
    </p:spTree>
    <p:extLst>
      <p:ext uri="{BB962C8B-B14F-4D97-AF65-F5344CB8AC3E}">
        <p14:creationId xmlns:p14="http://schemas.microsoft.com/office/powerpoint/2010/main" val="22784963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theme/theme1.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Brush</Template>
  <TotalTime>3333</TotalTime>
  <Words>1301</Words>
  <Application>Microsoft Office PowerPoint</Application>
  <PresentationFormat>Widescreen</PresentationFormat>
  <Paragraphs>100</Paragraphs>
  <Slides>12</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Aptos</vt:lpstr>
      <vt:lpstr>Aptos Slab Light</vt:lpstr>
      <vt:lpstr>Arial</vt:lpstr>
      <vt:lpstr>Arial Black</vt:lpstr>
      <vt:lpstr>Century Gothic</vt:lpstr>
      <vt:lpstr>Elephant</vt:lpstr>
      <vt:lpstr>Wingdings</vt:lpstr>
      <vt:lpstr>BrushVTI</vt:lpstr>
      <vt:lpstr>LCLM5004 MANAGING INFORMATION SYSTEMS   Component 1- Group Presentation on Different Information Systems  Presentation Report 17th of June 2026    Lecturer: Dr Chinomso Nwagboso  </vt:lpstr>
      <vt:lpstr>PowerPoint Presentation</vt:lpstr>
      <vt:lpstr>1.  What Are Information Systems?  An Information System (IS) refers to the integration of people, technology, and organisational processes to collect, process, store, and distribute information that supports decision-making and control within an organisation (Laudon and Laudon, 2020).   Information Systems contribute to organisational success in three key ways:  i) Operational Efficiency: They streamline processes, reduce manual workload, and minimise human error (O’Brien and Marakas, 2011).   ii)Decision-Making: They provide accurate, timely data to support strategic planning and performance management (Stair and Reynolds, 2020).   iii) Competitive Advantage: They enable organisations to innovate and remain responsive to changing community needs (Pearlson, Saunders and Galletta, 2019). </vt:lpstr>
      <vt:lpstr>       2 - Comparing Three Key Information Systems  To modernise operations at Harmony Nexus Hub CIC, three key systems should be considered:  i) Transaction Processing System (TPS) A Transaction Processing System (TPS) supports routine, day-to-day operations by recording organisational transactions.   ii) Management Information Systems (MIS) A Management Information System (MIS) transforms data from TPS into meaningful reports to support management decisions.   iii) Customer Relationship Management (CRM) A Customer Relationship Management (CRM) system focuses on managing interactions with service users and stakeholders.      </vt:lpstr>
      <vt:lpstr>PowerPoint Presentation</vt:lpstr>
      <vt:lpstr>PowerPoint Presentation</vt:lpstr>
      <vt:lpstr>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LCLM5004 MANAGING INFORMATION SYSTEMS   Component 1- Group Presentation on Different Information Systems  Presentation Report 17th of June 2026    Lecturer: Dr Chinomso Nwagboso</dc:title>
  <dc:creator>Ayan Tifow</dc:creator>
  <cp:lastModifiedBy>Mariyah Saeed (2238801)</cp:lastModifiedBy>
  <cp:revision>4</cp:revision>
  <dcterms:created xsi:type="dcterms:W3CDTF">2026-06-06T16:41:37Z</dcterms:created>
  <dcterms:modified xsi:type="dcterms:W3CDTF">2026-06-13T11:41:29Z</dcterms:modified>
</cp:coreProperties>
</file>