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5" r:id="rId7"/>
    <p:sldId id="260" r:id="rId8"/>
    <p:sldId id="267" r:id="rId9"/>
    <p:sldId id="262"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CCFB7F-8D9C-4ACD-9C06-0C04AD53FAEE}" v="75" dt="2026-02-15T09:35:56.2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75" d="100"/>
          <a:sy n="75" d="100"/>
        </p:scale>
        <p:origin x="40" y="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beela Begum (2216501)" userId="528343e6-3030-4fb8-9617-60a95b1f23ce" providerId="ADAL" clId="{9066B06F-A491-4A71-95F9-02734CB1E670}"/>
    <pc:docChg chg="undo custSel addSld delSld modSld sldOrd">
      <pc:chgData name="Nabeela Begum (2216501)" userId="528343e6-3030-4fb8-9617-60a95b1f23ce" providerId="ADAL" clId="{9066B06F-A491-4A71-95F9-02734CB1E670}" dt="2026-02-15T20:23:04.366" v="2238" actId="27636"/>
      <pc:docMkLst>
        <pc:docMk/>
      </pc:docMkLst>
      <pc:sldChg chg="addSp modSp mod ord setBg">
        <pc:chgData name="Nabeela Begum (2216501)" userId="528343e6-3030-4fb8-9617-60a95b1f23ce" providerId="ADAL" clId="{9066B06F-A491-4A71-95F9-02734CB1E670}" dt="2026-02-15T20:23:04.366" v="2238" actId="27636"/>
        <pc:sldMkLst>
          <pc:docMk/>
          <pc:sldMk cId="2249529475" sldId="256"/>
        </pc:sldMkLst>
        <pc:spChg chg="mod">
          <ac:chgData name="Nabeela Begum (2216501)" userId="528343e6-3030-4fb8-9617-60a95b1f23ce" providerId="ADAL" clId="{9066B06F-A491-4A71-95F9-02734CB1E670}" dt="2026-02-07T12:38:19.283" v="664" actId="26606"/>
          <ac:spMkLst>
            <pc:docMk/>
            <pc:sldMk cId="2249529475" sldId="256"/>
            <ac:spMk id="2" creationId="{F15BE1E7-D73E-9674-C87E-18C4FB657808}"/>
          </ac:spMkLst>
        </pc:spChg>
        <pc:spChg chg="mod">
          <ac:chgData name="Nabeela Begum (2216501)" userId="528343e6-3030-4fb8-9617-60a95b1f23ce" providerId="ADAL" clId="{9066B06F-A491-4A71-95F9-02734CB1E670}" dt="2026-02-15T20:23:04.366" v="2238" actId="27636"/>
          <ac:spMkLst>
            <pc:docMk/>
            <pc:sldMk cId="2249529475" sldId="256"/>
            <ac:spMk id="3" creationId="{50ECD92A-2F16-E2F3-5DD8-EE608131D33C}"/>
          </ac:spMkLst>
        </pc:spChg>
        <pc:spChg chg="add">
          <ac:chgData name="Nabeela Begum (2216501)" userId="528343e6-3030-4fb8-9617-60a95b1f23ce" providerId="ADAL" clId="{9066B06F-A491-4A71-95F9-02734CB1E670}" dt="2026-02-07T12:38:19.283" v="664" actId="26606"/>
          <ac:spMkLst>
            <pc:docMk/>
            <pc:sldMk cId="2249529475" sldId="256"/>
            <ac:spMk id="9" creationId="{E91DC736-0EF8-4F87-9146-EBF1D2EE4D3D}"/>
          </ac:spMkLst>
        </pc:spChg>
        <pc:spChg chg="add">
          <ac:chgData name="Nabeela Begum (2216501)" userId="528343e6-3030-4fb8-9617-60a95b1f23ce" providerId="ADAL" clId="{9066B06F-A491-4A71-95F9-02734CB1E670}" dt="2026-02-07T12:38:19.283" v="664" actId="26606"/>
          <ac:spMkLst>
            <pc:docMk/>
            <pc:sldMk cId="2249529475" sldId="256"/>
            <ac:spMk id="11" creationId="{097CD68E-23E3-4007-8847-CD0944C4F7BE}"/>
          </ac:spMkLst>
        </pc:spChg>
        <pc:spChg chg="add">
          <ac:chgData name="Nabeela Begum (2216501)" userId="528343e6-3030-4fb8-9617-60a95b1f23ce" providerId="ADAL" clId="{9066B06F-A491-4A71-95F9-02734CB1E670}" dt="2026-02-07T12:38:19.283" v="664" actId="26606"/>
          <ac:spMkLst>
            <pc:docMk/>
            <pc:sldMk cId="2249529475" sldId="256"/>
            <ac:spMk id="13" creationId="{AF2F604E-43BE-4DC3-B983-E071523364F8}"/>
          </ac:spMkLst>
        </pc:spChg>
        <pc:spChg chg="add">
          <ac:chgData name="Nabeela Begum (2216501)" userId="528343e6-3030-4fb8-9617-60a95b1f23ce" providerId="ADAL" clId="{9066B06F-A491-4A71-95F9-02734CB1E670}" dt="2026-02-07T12:38:19.283" v="664" actId="26606"/>
          <ac:spMkLst>
            <pc:docMk/>
            <pc:sldMk cId="2249529475" sldId="256"/>
            <ac:spMk id="15" creationId="{08C9B587-E65E-4B52-B37C-ABEBB6E87928}"/>
          </ac:spMkLst>
        </pc:spChg>
        <pc:picChg chg="add mod ord">
          <ac:chgData name="Nabeela Begum (2216501)" userId="528343e6-3030-4fb8-9617-60a95b1f23ce" providerId="ADAL" clId="{9066B06F-A491-4A71-95F9-02734CB1E670}" dt="2026-02-07T12:38:19.283" v="664" actId="26606"/>
          <ac:picMkLst>
            <pc:docMk/>
            <pc:sldMk cId="2249529475" sldId="256"/>
            <ac:picMk id="4" creationId="{4B7C126B-4873-02C0-577B-299A780F7E67}"/>
          </ac:picMkLst>
        </pc:picChg>
      </pc:sldChg>
      <pc:sldChg chg="addSp delSp modSp mod setBg">
        <pc:chgData name="Nabeela Begum (2216501)" userId="528343e6-3030-4fb8-9617-60a95b1f23ce" providerId="ADAL" clId="{9066B06F-A491-4A71-95F9-02734CB1E670}" dt="2026-02-09T17:35:43.389" v="1309" actId="27636"/>
        <pc:sldMkLst>
          <pc:docMk/>
          <pc:sldMk cId="4224808959" sldId="257"/>
        </pc:sldMkLst>
        <pc:spChg chg="mod">
          <ac:chgData name="Nabeela Begum (2216501)" userId="528343e6-3030-4fb8-9617-60a95b1f23ce" providerId="ADAL" clId="{9066B06F-A491-4A71-95F9-02734CB1E670}" dt="2026-02-09T16:16:11.481" v="976" actId="1076"/>
          <ac:spMkLst>
            <pc:docMk/>
            <pc:sldMk cId="4224808959" sldId="257"/>
            <ac:spMk id="2" creationId="{48978C77-A856-4BB3-D88A-4199EE19F676}"/>
          </ac:spMkLst>
        </pc:spChg>
        <pc:spChg chg="mod">
          <ac:chgData name="Nabeela Begum (2216501)" userId="528343e6-3030-4fb8-9617-60a95b1f23ce" providerId="ADAL" clId="{9066B06F-A491-4A71-95F9-02734CB1E670}" dt="2026-02-09T17:35:43.389" v="1309" actId="27636"/>
          <ac:spMkLst>
            <pc:docMk/>
            <pc:sldMk cId="4224808959" sldId="257"/>
            <ac:spMk id="3" creationId="{B0D948B8-8300-FB91-2198-93A3EABCDBF9}"/>
          </ac:spMkLst>
        </pc:spChg>
        <pc:spChg chg="add">
          <ac:chgData name="Nabeela Begum (2216501)" userId="528343e6-3030-4fb8-9617-60a95b1f23ce" providerId="ADAL" clId="{9066B06F-A491-4A71-95F9-02734CB1E670}" dt="2026-02-07T11:48:14.474" v="497" actId="26606"/>
          <ac:spMkLst>
            <pc:docMk/>
            <pc:sldMk cId="4224808959" sldId="257"/>
            <ac:spMk id="64" creationId="{8B9AA7C6-5E5A-498E-A6DF-A943376E09BC}"/>
          </ac:spMkLst>
        </pc:spChg>
        <pc:spChg chg="add">
          <ac:chgData name="Nabeela Begum (2216501)" userId="528343e6-3030-4fb8-9617-60a95b1f23ce" providerId="ADAL" clId="{9066B06F-A491-4A71-95F9-02734CB1E670}" dt="2026-02-07T11:48:14.474" v="497" actId="26606"/>
          <ac:spMkLst>
            <pc:docMk/>
            <pc:sldMk cId="4224808959" sldId="257"/>
            <ac:spMk id="67" creationId="{81E140AE-0ABF-47C8-BF32-7D2F0CF2BA44}"/>
          </ac:spMkLst>
        </pc:spChg>
        <pc:spChg chg="add">
          <ac:chgData name="Nabeela Begum (2216501)" userId="528343e6-3030-4fb8-9617-60a95b1f23ce" providerId="ADAL" clId="{9066B06F-A491-4A71-95F9-02734CB1E670}" dt="2026-02-07T11:48:14.474" v="497" actId="26606"/>
          <ac:spMkLst>
            <pc:docMk/>
            <pc:sldMk cId="4224808959" sldId="257"/>
            <ac:spMk id="68" creationId="{CBC4F608-B4B8-48C3-9572-C0F061B1CD99}"/>
          </ac:spMkLst>
        </pc:spChg>
        <pc:grpChg chg="add">
          <ac:chgData name="Nabeela Begum (2216501)" userId="528343e6-3030-4fb8-9617-60a95b1f23ce" providerId="ADAL" clId="{9066B06F-A491-4A71-95F9-02734CB1E670}" dt="2026-02-07T11:48:14.474" v="497" actId="26606"/>
          <ac:grpSpMkLst>
            <pc:docMk/>
            <pc:sldMk cId="4224808959" sldId="257"/>
            <ac:grpSpMk id="65" creationId="{83EAB11A-76F7-48F4-9B4F-5BFDF4BF9670}"/>
          </ac:grpSpMkLst>
        </pc:grpChg>
        <pc:picChg chg="add mod">
          <ac:chgData name="Nabeela Begum (2216501)" userId="528343e6-3030-4fb8-9617-60a95b1f23ce" providerId="ADAL" clId="{9066B06F-A491-4A71-95F9-02734CB1E670}" dt="2026-02-09T16:16:06.788" v="975" actId="1076"/>
          <ac:picMkLst>
            <pc:docMk/>
            <pc:sldMk cId="4224808959" sldId="257"/>
            <ac:picMk id="5" creationId="{8E72DB57-BED9-EE05-373C-7FA591F3CA52}"/>
          </ac:picMkLst>
        </pc:picChg>
      </pc:sldChg>
      <pc:sldChg chg="addSp delSp modSp mod setBg">
        <pc:chgData name="Nabeela Begum (2216501)" userId="528343e6-3030-4fb8-9617-60a95b1f23ce" providerId="ADAL" clId="{9066B06F-A491-4A71-95F9-02734CB1E670}" dt="2026-02-09T17:36:05.040" v="1310" actId="2710"/>
        <pc:sldMkLst>
          <pc:docMk/>
          <pc:sldMk cId="2100517000" sldId="258"/>
        </pc:sldMkLst>
        <pc:spChg chg="mod">
          <ac:chgData name="Nabeela Begum (2216501)" userId="528343e6-3030-4fb8-9617-60a95b1f23ce" providerId="ADAL" clId="{9066B06F-A491-4A71-95F9-02734CB1E670}" dt="2026-02-09T16:14:21.267" v="965" actId="26606"/>
          <ac:spMkLst>
            <pc:docMk/>
            <pc:sldMk cId="2100517000" sldId="258"/>
            <ac:spMk id="2" creationId="{A52ED9EA-4A19-2D67-C128-E087154DC259}"/>
          </ac:spMkLst>
        </pc:spChg>
        <pc:spChg chg="add mod">
          <ac:chgData name="Nabeela Begum (2216501)" userId="528343e6-3030-4fb8-9617-60a95b1f23ce" providerId="ADAL" clId="{9066B06F-A491-4A71-95F9-02734CB1E670}" dt="2026-02-09T17:36:05.040" v="1310" actId="2710"/>
          <ac:spMkLst>
            <pc:docMk/>
            <pc:sldMk cId="2100517000" sldId="258"/>
            <ac:spMk id="40" creationId="{45641186-2CE6-26C0-401A-DAE4D5E9CA71}"/>
          </ac:spMkLst>
        </pc:spChg>
        <pc:spChg chg="add">
          <ac:chgData name="Nabeela Begum (2216501)" userId="528343e6-3030-4fb8-9617-60a95b1f23ce" providerId="ADAL" clId="{9066B06F-A491-4A71-95F9-02734CB1E670}" dt="2026-02-09T16:14:21.267" v="965" actId="26606"/>
          <ac:spMkLst>
            <pc:docMk/>
            <pc:sldMk cId="2100517000" sldId="258"/>
            <ac:spMk id="68" creationId="{DBF61EA3-B236-439E-9C0B-340980D56BEE}"/>
          </ac:spMkLst>
        </pc:spChg>
        <pc:spChg chg="add">
          <ac:chgData name="Nabeela Begum (2216501)" userId="528343e6-3030-4fb8-9617-60a95b1f23ce" providerId="ADAL" clId="{9066B06F-A491-4A71-95F9-02734CB1E670}" dt="2026-02-09T16:14:21.267" v="965" actId="26606"/>
          <ac:spMkLst>
            <pc:docMk/>
            <pc:sldMk cId="2100517000" sldId="258"/>
            <ac:spMk id="74" creationId="{E659831F-0D9A-4C63-9EBB-8435B85A440F}"/>
          </ac:spMkLst>
        </pc:spChg>
        <pc:grpChg chg="add">
          <ac:chgData name="Nabeela Begum (2216501)" userId="528343e6-3030-4fb8-9617-60a95b1f23ce" providerId="ADAL" clId="{9066B06F-A491-4A71-95F9-02734CB1E670}" dt="2026-02-09T16:14:21.267" v="965" actId="26606"/>
          <ac:grpSpMkLst>
            <pc:docMk/>
            <pc:sldMk cId="2100517000" sldId="258"/>
            <ac:grpSpMk id="70" creationId="{28FAF094-D087-493F-8DF9-A486C2D6BBAA}"/>
          </ac:grpSpMkLst>
        </pc:grpChg>
      </pc:sldChg>
      <pc:sldChg chg="addSp delSp modSp mod setBg">
        <pc:chgData name="Nabeela Begum (2216501)" userId="528343e6-3030-4fb8-9617-60a95b1f23ce" providerId="ADAL" clId="{9066B06F-A491-4A71-95F9-02734CB1E670}" dt="2026-02-09T17:24:26.697" v="1297" actId="1076"/>
        <pc:sldMkLst>
          <pc:docMk/>
          <pc:sldMk cId="470375573" sldId="259"/>
        </pc:sldMkLst>
        <pc:spChg chg="mod">
          <ac:chgData name="Nabeela Begum (2216501)" userId="528343e6-3030-4fb8-9617-60a95b1f23ce" providerId="ADAL" clId="{9066B06F-A491-4A71-95F9-02734CB1E670}" dt="2026-02-09T17:24:26.697" v="1297" actId="1076"/>
          <ac:spMkLst>
            <pc:docMk/>
            <pc:sldMk cId="470375573" sldId="259"/>
            <ac:spMk id="2" creationId="{749736CF-6609-09F5-66A1-DA5770EDB283}"/>
          </ac:spMkLst>
        </pc:spChg>
        <pc:spChg chg="mod">
          <ac:chgData name="Nabeela Begum (2216501)" userId="528343e6-3030-4fb8-9617-60a95b1f23ce" providerId="ADAL" clId="{9066B06F-A491-4A71-95F9-02734CB1E670}" dt="2026-02-07T12:31:32.688" v="605" actId="1076"/>
          <ac:spMkLst>
            <pc:docMk/>
            <pc:sldMk cId="470375573" sldId="259"/>
            <ac:spMk id="3" creationId="{1482D494-EB6D-3DE7-1C15-2DF8C5B0AAB1}"/>
          </ac:spMkLst>
        </pc:spChg>
        <pc:spChg chg="add">
          <ac:chgData name="Nabeela Begum (2216501)" userId="528343e6-3030-4fb8-9617-60a95b1f23ce" providerId="ADAL" clId="{9066B06F-A491-4A71-95F9-02734CB1E670}" dt="2026-02-07T11:57:06.836" v="531" actId="26606"/>
          <ac:spMkLst>
            <pc:docMk/>
            <pc:sldMk cId="470375573" sldId="259"/>
            <ac:spMk id="35" creationId="{2CEF98E4-3709-4952-8F42-2305CCE34FA3}"/>
          </ac:spMkLst>
        </pc:spChg>
        <pc:spChg chg="add">
          <ac:chgData name="Nabeela Begum (2216501)" userId="528343e6-3030-4fb8-9617-60a95b1f23ce" providerId="ADAL" clId="{9066B06F-A491-4A71-95F9-02734CB1E670}" dt="2026-02-07T11:57:06.836" v="531" actId="26606"/>
          <ac:spMkLst>
            <pc:docMk/>
            <pc:sldMk cId="470375573" sldId="259"/>
            <ac:spMk id="41" creationId="{0E42565C-E3CC-4EF0-8093-88FCC788A3C2}"/>
          </ac:spMkLst>
        </pc:spChg>
        <pc:spChg chg="add">
          <ac:chgData name="Nabeela Begum (2216501)" userId="528343e6-3030-4fb8-9617-60a95b1f23ce" providerId="ADAL" clId="{9066B06F-A491-4A71-95F9-02734CB1E670}" dt="2026-02-07T11:57:06.836" v="531" actId="26606"/>
          <ac:spMkLst>
            <pc:docMk/>
            <pc:sldMk cId="470375573" sldId="259"/>
            <ac:spMk id="42" creationId="{02F429C4-ABC9-46FC-818A-B5429CDE4A96}"/>
          </ac:spMkLst>
        </pc:spChg>
        <pc:spChg chg="add">
          <ac:chgData name="Nabeela Begum (2216501)" userId="528343e6-3030-4fb8-9617-60a95b1f23ce" providerId="ADAL" clId="{9066B06F-A491-4A71-95F9-02734CB1E670}" dt="2026-02-07T11:57:06.836" v="531" actId="26606"/>
          <ac:spMkLst>
            <pc:docMk/>
            <pc:sldMk cId="470375573" sldId="259"/>
            <ac:spMk id="43" creationId="{F10BCCF5-D685-47FF-B675-647EAEB72C8E}"/>
          </ac:spMkLst>
        </pc:spChg>
        <pc:spChg chg="add">
          <ac:chgData name="Nabeela Begum (2216501)" userId="528343e6-3030-4fb8-9617-60a95b1f23ce" providerId="ADAL" clId="{9066B06F-A491-4A71-95F9-02734CB1E670}" dt="2026-02-07T11:57:06.836" v="531" actId="26606"/>
          <ac:spMkLst>
            <pc:docMk/>
            <pc:sldMk cId="470375573" sldId="259"/>
            <ac:spMk id="44" creationId="{B0EE8A42-107A-4D4C-8D56-BBAE95C7FC0D}"/>
          </ac:spMkLst>
        </pc:spChg>
        <pc:picChg chg="add mod">
          <ac:chgData name="Nabeela Begum (2216501)" userId="528343e6-3030-4fb8-9617-60a95b1f23ce" providerId="ADAL" clId="{9066B06F-A491-4A71-95F9-02734CB1E670}" dt="2026-02-09T17:24:21.372" v="1296" actId="14100"/>
          <ac:picMkLst>
            <pc:docMk/>
            <pc:sldMk cId="470375573" sldId="259"/>
            <ac:picMk id="5" creationId="{AC92E467-49AE-4F2D-E6DB-97A621E873E5}"/>
          </ac:picMkLst>
        </pc:picChg>
      </pc:sldChg>
      <pc:sldChg chg="addSp delSp modSp mod setBg">
        <pc:chgData name="Nabeela Begum (2216501)" userId="528343e6-3030-4fb8-9617-60a95b1f23ce" providerId="ADAL" clId="{9066B06F-A491-4A71-95F9-02734CB1E670}" dt="2026-02-09T16:28:50.971" v="1035" actId="2711"/>
        <pc:sldMkLst>
          <pc:docMk/>
          <pc:sldMk cId="754032975" sldId="260"/>
        </pc:sldMkLst>
        <pc:spChg chg="mod">
          <ac:chgData name="Nabeela Begum (2216501)" userId="528343e6-3030-4fb8-9617-60a95b1f23ce" providerId="ADAL" clId="{9066B06F-A491-4A71-95F9-02734CB1E670}" dt="2026-02-07T12:04:01.063" v="566" actId="113"/>
          <ac:spMkLst>
            <pc:docMk/>
            <pc:sldMk cId="754032975" sldId="260"/>
            <ac:spMk id="2" creationId="{C2B327BB-0523-8F82-6833-0E984453B1CE}"/>
          </ac:spMkLst>
        </pc:spChg>
        <pc:graphicFrameChg chg="add mod modGraphic">
          <ac:chgData name="Nabeela Begum (2216501)" userId="528343e6-3030-4fb8-9617-60a95b1f23ce" providerId="ADAL" clId="{9066B06F-A491-4A71-95F9-02734CB1E670}" dt="2026-02-09T16:28:50.971" v="1035" actId="2711"/>
          <ac:graphicFrameMkLst>
            <pc:docMk/>
            <pc:sldMk cId="754032975" sldId="260"/>
            <ac:graphicFrameMk id="5" creationId="{2742C4BE-4BE1-870C-AEEA-930369391BDB}"/>
          </ac:graphicFrameMkLst>
        </pc:graphicFrameChg>
      </pc:sldChg>
      <pc:sldChg chg="modSp mod">
        <pc:chgData name="Nabeela Begum (2216501)" userId="528343e6-3030-4fb8-9617-60a95b1f23ce" providerId="ADAL" clId="{9066B06F-A491-4A71-95F9-02734CB1E670}" dt="2026-02-15T09:46:09.332" v="2054" actId="20577"/>
        <pc:sldMkLst>
          <pc:docMk/>
          <pc:sldMk cId="2493650178" sldId="262"/>
        </pc:sldMkLst>
        <pc:spChg chg="mod">
          <ac:chgData name="Nabeela Begum (2216501)" userId="528343e6-3030-4fb8-9617-60a95b1f23ce" providerId="ADAL" clId="{9066B06F-A491-4A71-95F9-02734CB1E670}" dt="2026-02-09T17:09:38.948" v="1172" actId="1076"/>
          <ac:spMkLst>
            <pc:docMk/>
            <pc:sldMk cId="2493650178" sldId="262"/>
            <ac:spMk id="2" creationId="{D97A2E3F-6D62-F058-1E5A-200405B4D106}"/>
          </ac:spMkLst>
        </pc:spChg>
        <pc:spChg chg="mod">
          <ac:chgData name="Nabeela Begum (2216501)" userId="528343e6-3030-4fb8-9617-60a95b1f23ce" providerId="ADAL" clId="{9066B06F-A491-4A71-95F9-02734CB1E670}" dt="2026-02-15T09:46:09.332" v="2054" actId="20577"/>
          <ac:spMkLst>
            <pc:docMk/>
            <pc:sldMk cId="2493650178" sldId="262"/>
            <ac:spMk id="3" creationId="{0E83623C-C192-DF21-5B58-C01505C7D9C7}"/>
          </ac:spMkLst>
        </pc:spChg>
      </pc:sldChg>
      <pc:sldChg chg="addSp modSp mod setBg">
        <pc:chgData name="Nabeela Begum (2216501)" userId="528343e6-3030-4fb8-9617-60a95b1f23ce" providerId="ADAL" clId="{9066B06F-A491-4A71-95F9-02734CB1E670}" dt="2026-02-07T11:43:14.028" v="480" actId="26606"/>
        <pc:sldMkLst>
          <pc:docMk/>
          <pc:sldMk cId="1061628020" sldId="264"/>
        </pc:sldMkLst>
        <pc:spChg chg="mod">
          <ac:chgData name="Nabeela Begum (2216501)" userId="528343e6-3030-4fb8-9617-60a95b1f23ce" providerId="ADAL" clId="{9066B06F-A491-4A71-95F9-02734CB1E670}" dt="2026-02-07T11:43:14.028" v="480" actId="26606"/>
          <ac:spMkLst>
            <pc:docMk/>
            <pc:sldMk cId="1061628020" sldId="264"/>
            <ac:spMk id="2" creationId="{79301288-D2AD-ECBE-557B-D1D2E16FACC7}"/>
          </ac:spMkLst>
        </pc:spChg>
        <pc:spChg chg="mod">
          <ac:chgData name="Nabeela Begum (2216501)" userId="528343e6-3030-4fb8-9617-60a95b1f23ce" providerId="ADAL" clId="{9066B06F-A491-4A71-95F9-02734CB1E670}" dt="2026-02-07T11:43:14.028" v="480" actId="26606"/>
          <ac:spMkLst>
            <pc:docMk/>
            <pc:sldMk cId="1061628020" sldId="264"/>
            <ac:spMk id="3" creationId="{79C76AB9-082A-BD4F-3F01-54F75B96659F}"/>
          </ac:spMkLst>
        </pc:spChg>
        <pc:spChg chg="add">
          <ac:chgData name="Nabeela Begum (2216501)" userId="528343e6-3030-4fb8-9617-60a95b1f23ce" providerId="ADAL" clId="{9066B06F-A491-4A71-95F9-02734CB1E670}" dt="2026-02-07T11:43:14.028" v="480" actId="26606"/>
          <ac:spMkLst>
            <pc:docMk/>
            <pc:sldMk cId="1061628020" sldId="264"/>
            <ac:spMk id="8" creationId="{081EA652-8C6A-4E69-BEB9-170809474553}"/>
          </ac:spMkLst>
        </pc:spChg>
        <pc:spChg chg="add">
          <ac:chgData name="Nabeela Begum (2216501)" userId="528343e6-3030-4fb8-9617-60a95b1f23ce" providerId="ADAL" clId="{9066B06F-A491-4A71-95F9-02734CB1E670}" dt="2026-02-07T11:43:14.028" v="480" actId="26606"/>
          <ac:spMkLst>
            <pc:docMk/>
            <pc:sldMk cId="1061628020" sldId="264"/>
            <ac:spMk id="10" creationId="{A4026A73-1F7F-49F2-B319-8CA3B3D53269}"/>
          </ac:spMkLst>
        </pc:spChg>
        <pc:spChg chg="add">
          <ac:chgData name="Nabeela Begum (2216501)" userId="528343e6-3030-4fb8-9617-60a95b1f23ce" providerId="ADAL" clId="{9066B06F-A491-4A71-95F9-02734CB1E670}" dt="2026-02-07T11:43:14.028" v="480" actId="26606"/>
          <ac:spMkLst>
            <pc:docMk/>
            <pc:sldMk cId="1061628020" sldId="264"/>
            <ac:spMk id="12" creationId="{5298780A-33B9-4EA2-8F67-DE68AD62841B}"/>
          </ac:spMkLst>
        </pc:spChg>
        <pc:spChg chg="add">
          <ac:chgData name="Nabeela Begum (2216501)" userId="528343e6-3030-4fb8-9617-60a95b1f23ce" providerId="ADAL" clId="{9066B06F-A491-4A71-95F9-02734CB1E670}" dt="2026-02-07T11:43:14.028" v="480" actId="26606"/>
          <ac:spMkLst>
            <pc:docMk/>
            <pc:sldMk cId="1061628020" sldId="264"/>
            <ac:spMk id="14" creationId="{7F488E8B-4E1E-4402-8935-D4E6C02615C7}"/>
          </ac:spMkLst>
        </pc:spChg>
        <pc:cxnChg chg="add">
          <ac:chgData name="Nabeela Begum (2216501)" userId="528343e6-3030-4fb8-9617-60a95b1f23ce" providerId="ADAL" clId="{9066B06F-A491-4A71-95F9-02734CB1E670}" dt="2026-02-07T11:43:14.028" v="480" actId="26606"/>
          <ac:cxnSpMkLst>
            <pc:docMk/>
            <pc:sldMk cId="1061628020" sldId="264"/>
            <ac:cxnSpMk id="16" creationId="{23AAC9B5-8015-485C-ACF9-A750390E9A56}"/>
          </ac:cxnSpMkLst>
        </pc:cxnChg>
      </pc:sldChg>
      <pc:sldChg chg="addSp delSp modSp new mod setBg">
        <pc:chgData name="Nabeela Begum (2216501)" userId="528343e6-3030-4fb8-9617-60a95b1f23ce" providerId="ADAL" clId="{9066B06F-A491-4A71-95F9-02734CB1E670}" dt="2026-02-09T17:36:44.095" v="1312" actId="255"/>
        <pc:sldMkLst>
          <pc:docMk/>
          <pc:sldMk cId="4183941442" sldId="265"/>
        </pc:sldMkLst>
        <pc:spChg chg="mod">
          <ac:chgData name="Nabeela Begum (2216501)" userId="528343e6-3030-4fb8-9617-60a95b1f23ce" providerId="ADAL" clId="{9066B06F-A491-4A71-95F9-02734CB1E670}" dt="2026-02-07T12:04:20.262" v="569" actId="26606"/>
          <ac:spMkLst>
            <pc:docMk/>
            <pc:sldMk cId="4183941442" sldId="265"/>
            <ac:spMk id="2" creationId="{25EE42E7-FE3C-081F-5834-1FA9B8DE2740}"/>
          </ac:spMkLst>
        </pc:spChg>
        <pc:spChg chg="mod">
          <ac:chgData name="Nabeela Begum (2216501)" userId="528343e6-3030-4fb8-9617-60a95b1f23ce" providerId="ADAL" clId="{9066B06F-A491-4A71-95F9-02734CB1E670}" dt="2026-02-09T17:36:44.095" v="1312" actId="255"/>
          <ac:spMkLst>
            <pc:docMk/>
            <pc:sldMk cId="4183941442" sldId="265"/>
            <ac:spMk id="3" creationId="{8825A83F-7D7F-C629-DEA8-2A171540D1AF}"/>
          </ac:spMkLst>
        </pc:spChg>
        <pc:spChg chg="add">
          <ac:chgData name="Nabeela Begum (2216501)" userId="528343e6-3030-4fb8-9617-60a95b1f23ce" providerId="ADAL" clId="{9066B06F-A491-4A71-95F9-02734CB1E670}" dt="2026-02-07T12:04:20.262" v="569" actId="26606"/>
          <ac:spMkLst>
            <pc:docMk/>
            <pc:sldMk cId="4183941442" sldId="265"/>
            <ac:spMk id="28" creationId="{E659831F-0D9A-4C63-9EBB-8435B85A440F}"/>
          </ac:spMkLst>
        </pc:spChg>
        <pc:spChg chg="add">
          <ac:chgData name="Nabeela Begum (2216501)" userId="528343e6-3030-4fb8-9617-60a95b1f23ce" providerId="ADAL" clId="{9066B06F-A491-4A71-95F9-02734CB1E670}" dt="2026-02-07T12:04:20.262" v="569" actId="26606"/>
          <ac:spMkLst>
            <pc:docMk/>
            <pc:sldMk cId="4183941442" sldId="265"/>
            <ac:spMk id="33" creationId="{DBF61EA3-B236-439E-9C0B-340980D56BEE}"/>
          </ac:spMkLst>
        </pc:spChg>
        <pc:grpChg chg="add">
          <ac:chgData name="Nabeela Begum (2216501)" userId="528343e6-3030-4fb8-9617-60a95b1f23ce" providerId="ADAL" clId="{9066B06F-A491-4A71-95F9-02734CB1E670}" dt="2026-02-07T12:04:20.262" v="569" actId="26606"/>
          <ac:grpSpMkLst>
            <pc:docMk/>
            <pc:sldMk cId="4183941442" sldId="265"/>
            <ac:grpSpMk id="34" creationId="{28FAF094-D087-493F-8DF9-A486C2D6BBAA}"/>
          </ac:grpSpMkLst>
        </pc:grpChg>
      </pc:sldChg>
      <pc:sldChg chg="modSp new mod">
        <pc:chgData name="Nabeela Begum (2216501)" userId="528343e6-3030-4fb8-9617-60a95b1f23ce" providerId="ADAL" clId="{9066B06F-A491-4A71-95F9-02734CB1E670}" dt="2026-02-15T09:44:26.514" v="2049"/>
        <pc:sldMkLst>
          <pc:docMk/>
          <pc:sldMk cId="3256716416" sldId="266"/>
        </pc:sldMkLst>
        <pc:spChg chg="mod">
          <ac:chgData name="Nabeela Begum (2216501)" userId="528343e6-3030-4fb8-9617-60a95b1f23ce" providerId="ADAL" clId="{9066B06F-A491-4A71-95F9-02734CB1E670}" dt="2026-02-09T17:09:55.954" v="1175" actId="1076"/>
          <ac:spMkLst>
            <pc:docMk/>
            <pc:sldMk cId="3256716416" sldId="266"/>
            <ac:spMk id="2" creationId="{10E2C253-4A46-E6F0-7894-E1AC8ADE0F24}"/>
          </ac:spMkLst>
        </pc:spChg>
        <pc:spChg chg="mod">
          <ac:chgData name="Nabeela Begum (2216501)" userId="528343e6-3030-4fb8-9617-60a95b1f23ce" providerId="ADAL" clId="{9066B06F-A491-4A71-95F9-02734CB1E670}" dt="2026-02-15T09:44:26.514" v="2049"/>
          <ac:spMkLst>
            <pc:docMk/>
            <pc:sldMk cId="3256716416" sldId="266"/>
            <ac:spMk id="3" creationId="{E9EB74B8-C699-7C60-3176-C23E844461F5}"/>
          </ac:spMkLst>
        </pc:spChg>
      </pc:sldChg>
      <pc:sldChg chg="addSp delSp modSp new mod setBg">
        <pc:chgData name="Nabeela Begum (2216501)" userId="528343e6-3030-4fb8-9617-60a95b1f23ce" providerId="ADAL" clId="{9066B06F-A491-4A71-95F9-02734CB1E670}" dt="2026-02-15T09:29:43.344" v="2032" actId="255"/>
        <pc:sldMkLst>
          <pc:docMk/>
          <pc:sldMk cId="1137861468" sldId="267"/>
        </pc:sldMkLst>
        <pc:spChg chg="mod">
          <ac:chgData name="Nabeela Begum (2216501)" userId="528343e6-3030-4fb8-9617-60a95b1f23ce" providerId="ADAL" clId="{9066B06F-A491-4A71-95F9-02734CB1E670}" dt="2026-02-15T09:28:36.462" v="2028" actId="26606"/>
          <ac:spMkLst>
            <pc:docMk/>
            <pc:sldMk cId="1137861468" sldId="267"/>
            <ac:spMk id="2" creationId="{4CB9FCE4-FE0F-0378-6F5A-4E5DBCAF71D8}"/>
          </ac:spMkLst>
        </pc:spChg>
        <pc:spChg chg="add del mod">
          <ac:chgData name="Nabeela Begum (2216501)" userId="528343e6-3030-4fb8-9617-60a95b1f23ce" providerId="ADAL" clId="{9066B06F-A491-4A71-95F9-02734CB1E670}" dt="2026-02-15T09:28:36.462" v="2028" actId="26606"/>
          <ac:spMkLst>
            <pc:docMk/>
            <pc:sldMk cId="1137861468" sldId="267"/>
            <ac:spMk id="3" creationId="{7AEBA6E9-8DDC-EF1C-3644-9E8B55A2F18A}"/>
          </ac:spMkLst>
        </pc:spChg>
        <pc:spChg chg="add del">
          <ac:chgData name="Nabeela Begum (2216501)" userId="528343e6-3030-4fb8-9617-60a95b1f23ce" providerId="ADAL" clId="{9066B06F-A491-4A71-95F9-02734CB1E670}" dt="2026-02-15T09:28:36.361" v="2027" actId="26606"/>
          <ac:spMkLst>
            <pc:docMk/>
            <pc:sldMk cId="1137861468" sldId="267"/>
            <ac:spMk id="9" creationId="{56E9B3E6-E277-4D68-BA48-9CB43FFBD6E2}"/>
          </ac:spMkLst>
        </pc:spChg>
        <pc:spChg chg="add">
          <ac:chgData name="Nabeela Begum (2216501)" userId="528343e6-3030-4fb8-9617-60a95b1f23ce" providerId="ADAL" clId="{9066B06F-A491-4A71-95F9-02734CB1E670}" dt="2026-02-15T09:28:36.462" v="2028" actId="26606"/>
          <ac:spMkLst>
            <pc:docMk/>
            <pc:sldMk cId="1137861468" sldId="267"/>
            <ac:spMk id="10" creationId="{B50AB553-2A96-4A92-96F2-93548E096954}"/>
          </ac:spMkLst>
        </pc:spChg>
        <pc:spChg chg="add del">
          <ac:chgData name="Nabeela Begum (2216501)" userId="528343e6-3030-4fb8-9617-60a95b1f23ce" providerId="ADAL" clId="{9066B06F-A491-4A71-95F9-02734CB1E670}" dt="2026-02-15T09:28:36.361" v="2027" actId="26606"/>
          <ac:spMkLst>
            <pc:docMk/>
            <pc:sldMk cId="1137861468" sldId="267"/>
            <ac:spMk id="16" creationId="{D5B0017B-2ECA-49AF-B397-DC140825DF8D}"/>
          </ac:spMkLst>
        </pc:spChg>
        <pc:grpChg chg="add del">
          <ac:chgData name="Nabeela Begum (2216501)" userId="528343e6-3030-4fb8-9617-60a95b1f23ce" providerId="ADAL" clId="{9066B06F-A491-4A71-95F9-02734CB1E670}" dt="2026-02-15T09:28:36.361" v="2027" actId="26606"/>
          <ac:grpSpMkLst>
            <pc:docMk/>
            <pc:sldMk cId="1137861468" sldId="267"/>
            <ac:grpSpMk id="11" creationId="{AE1C45F0-260A-458C-96ED-C1F6D2151219}"/>
          </ac:grpSpMkLst>
        </pc:grpChg>
        <pc:graphicFrameChg chg="add del">
          <ac:chgData name="Nabeela Begum (2216501)" userId="528343e6-3030-4fb8-9617-60a95b1f23ce" providerId="ADAL" clId="{9066B06F-A491-4A71-95F9-02734CB1E670}" dt="2026-02-15T09:28:36.361" v="2027" actId="26606"/>
          <ac:graphicFrameMkLst>
            <pc:docMk/>
            <pc:sldMk cId="1137861468" sldId="267"/>
            <ac:graphicFrameMk id="5" creationId="{97461E3F-0BE1-E725-BACB-1C5CABD881CC}"/>
          </ac:graphicFrameMkLst>
        </pc:graphicFrameChg>
        <pc:graphicFrameChg chg="add mod">
          <ac:chgData name="Nabeela Begum (2216501)" userId="528343e6-3030-4fb8-9617-60a95b1f23ce" providerId="ADAL" clId="{9066B06F-A491-4A71-95F9-02734CB1E670}" dt="2026-02-15T09:29:43.344" v="2032" actId="255"/>
          <ac:graphicFrameMkLst>
            <pc:docMk/>
            <pc:sldMk cId="1137861468" sldId="267"/>
            <ac:graphicFrameMk id="20" creationId="{4D70565B-C72A-FDC6-0700-21A3B1B10150}"/>
          </ac:graphicFrameMkLst>
        </pc:graphicFrameChg>
        <pc:picChg chg="add">
          <ac:chgData name="Nabeela Begum (2216501)" userId="528343e6-3030-4fb8-9617-60a95b1f23ce" providerId="ADAL" clId="{9066B06F-A491-4A71-95F9-02734CB1E670}" dt="2026-02-15T09:28:36.462" v="2028" actId="26606"/>
          <ac:picMkLst>
            <pc:docMk/>
            <pc:sldMk cId="1137861468" sldId="267"/>
            <ac:picMk id="6" creationId="{86A78B67-1B3A-A9F3-9973-E5E68310E6B8}"/>
          </ac:picMkLst>
        </pc:picChg>
        <pc:cxnChg chg="add del">
          <ac:chgData name="Nabeela Begum (2216501)" userId="528343e6-3030-4fb8-9617-60a95b1f23ce" providerId="ADAL" clId="{9066B06F-A491-4A71-95F9-02734CB1E670}" dt="2026-02-15T09:28:36.361" v="2027" actId="26606"/>
          <ac:cxnSpMkLst>
            <pc:docMk/>
            <pc:sldMk cId="1137861468" sldId="267"/>
            <ac:cxnSpMk id="18" creationId="{6CF1BAF6-AD41-4082-B212-8A1F9A2E8779}"/>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9DB129-7DF2-4998-ABE7-8DAC643B7E2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6B072AD3-E926-4E04-92F2-792513E4750F}">
      <dgm:prSet custT="1"/>
      <dgm:spPr/>
      <dgm:t>
        <a:bodyPr/>
        <a:lstStyle/>
        <a:p>
          <a:r>
            <a:rPr lang="en-GB" sz="1800" dirty="0">
              <a:latin typeface="Arial" panose="020B0604020202020204" pitchFamily="34" charset="0"/>
              <a:cs typeface="Arial" panose="020B0604020202020204" pitchFamily="34" charset="0"/>
            </a:rPr>
            <a:t>This research has the potential to inform health and social care professionals by enhancing their understanding of the specific barriers older adults face when engaging with digital healthcare, supporting more inclusive and person-centred practice (Health Foundation, 2022).</a:t>
          </a:r>
          <a:endParaRPr lang="en-US" sz="1800" dirty="0">
            <a:latin typeface="Arial" panose="020B0604020202020204" pitchFamily="34" charset="0"/>
            <a:cs typeface="Arial" panose="020B0604020202020204" pitchFamily="34" charset="0"/>
          </a:endParaRPr>
        </a:p>
      </dgm:t>
    </dgm:pt>
    <dgm:pt modelId="{B2BE648C-9931-4E01-8486-02E0B2A43C8C}" type="parTrans" cxnId="{EED9668F-F7A4-4C43-B04E-1C5D30D4BF53}">
      <dgm:prSet/>
      <dgm:spPr/>
      <dgm:t>
        <a:bodyPr/>
        <a:lstStyle/>
        <a:p>
          <a:endParaRPr lang="en-US"/>
        </a:p>
      </dgm:t>
    </dgm:pt>
    <dgm:pt modelId="{EF4F2072-DC8D-4F12-9F1F-EA9AAACB3DCF}" type="sibTrans" cxnId="{EED9668F-F7A4-4C43-B04E-1C5D30D4BF53}">
      <dgm:prSet/>
      <dgm:spPr/>
      <dgm:t>
        <a:bodyPr/>
        <a:lstStyle/>
        <a:p>
          <a:endParaRPr lang="en-US"/>
        </a:p>
      </dgm:t>
    </dgm:pt>
    <dgm:pt modelId="{7A9D2854-83A8-46E5-A683-6F052FCDB6C5}">
      <dgm:prSet custT="1"/>
      <dgm:spPr/>
      <dgm:t>
        <a:bodyPr/>
        <a:lstStyle/>
        <a:p>
          <a:r>
            <a:rPr lang="en-GB" sz="1800" dirty="0">
              <a:latin typeface="Arial" panose="020B0604020202020204" pitchFamily="34" charset="0"/>
              <a:cs typeface="Arial" panose="020B0604020202020204" pitchFamily="34" charset="0"/>
            </a:rPr>
            <a:t>The findings may contribute to the design and implementation of digital health services within the NHS that are better aligned to the needs of older populations (Care Quality Commission, 2023).</a:t>
          </a:r>
          <a:endParaRPr lang="en-US" sz="1800" dirty="0">
            <a:latin typeface="Arial" panose="020B0604020202020204" pitchFamily="34" charset="0"/>
            <a:cs typeface="Arial" panose="020B0604020202020204" pitchFamily="34" charset="0"/>
          </a:endParaRPr>
        </a:p>
      </dgm:t>
    </dgm:pt>
    <dgm:pt modelId="{DB1A5C7E-F68B-4D82-92FA-BB1728412AC1}" type="parTrans" cxnId="{88433551-83BC-4223-911C-15B1AB877F51}">
      <dgm:prSet/>
      <dgm:spPr/>
      <dgm:t>
        <a:bodyPr/>
        <a:lstStyle/>
        <a:p>
          <a:endParaRPr lang="en-US"/>
        </a:p>
      </dgm:t>
    </dgm:pt>
    <dgm:pt modelId="{722F6D57-8552-4046-A665-797899DF6A1F}" type="sibTrans" cxnId="{88433551-83BC-4223-911C-15B1AB877F51}">
      <dgm:prSet/>
      <dgm:spPr/>
      <dgm:t>
        <a:bodyPr/>
        <a:lstStyle/>
        <a:p>
          <a:endParaRPr lang="en-US"/>
        </a:p>
      </dgm:t>
    </dgm:pt>
    <dgm:pt modelId="{D9C6C4C1-3AC7-40CC-B3AA-BD861BB6BD48}">
      <dgm:prSet custT="1"/>
      <dgm:spPr/>
      <dgm:t>
        <a:bodyPr/>
        <a:lstStyle/>
        <a:p>
          <a:r>
            <a:rPr lang="en-GB" sz="1800" dirty="0">
              <a:latin typeface="Arial" panose="020B0604020202020204" pitchFamily="34" charset="0"/>
              <a:cs typeface="Arial" panose="020B0604020202020204" pitchFamily="34" charset="0"/>
            </a:rPr>
            <a:t>At a policy level, the study could support initiatives to reduce digital exclusion and promote equitable access to healthcare, aligning with national and international digital health strategies (Cabinet Office, 2022; UK Health Security Agency, 2023).</a:t>
          </a:r>
          <a:endParaRPr lang="en-US" sz="1800" dirty="0">
            <a:latin typeface="Arial" panose="020B0604020202020204" pitchFamily="34" charset="0"/>
            <a:cs typeface="Arial" panose="020B0604020202020204" pitchFamily="34" charset="0"/>
          </a:endParaRPr>
        </a:p>
      </dgm:t>
    </dgm:pt>
    <dgm:pt modelId="{F86DA833-6F8C-4504-B208-42056DA91E9F}" type="parTrans" cxnId="{BD0345DF-E79C-4E97-BE1C-1537133AA23C}">
      <dgm:prSet/>
      <dgm:spPr/>
      <dgm:t>
        <a:bodyPr/>
        <a:lstStyle/>
        <a:p>
          <a:endParaRPr lang="en-US"/>
        </a:p>
      </dgm:t>
    </dgm:pt>
    <dgm:pt modelId="{6C6B3EE3-9ACD-423E-8C00-16D6354CE47B}" type="sibTrans" cxnId="{BD0345DF-E79C-4E97-BE1C-1537133AA23C}">
      <dgm:prSet/>
      <dgm:spPr/>
      <dgm:t>
        <a:bodyPr/>
        <a:lstStyle/>
        <a:p>
          <a:endParaRPr lang="en-US"/>
        </a:p>
      </dgm:t>
    </dgm:pt>
    <dgm:pt modelId="{57BFCF1D-E2F2-45F4-B494-3D6C0EE4D7DB}">
      <dgm:prSet custT="1"/>
      <dgm:spPr/>
      <dgm:t>
        <a:bodyPr/>
        <a:lstStyle/>
        <a:p>
          <a:r>
            <a:rPr lang="en-GB" sz="1800" dirty="0">
              <a:latin typeface="Arial" panose="020B0604020202020204" pitchFamily="34" charset="0"/>
              <a:cs typeface="Arial" panose="020B0604020202020204" pitchFamily="34" charset="0"/>
            </a:rPr>
            <a:t>Ultimately, this research may contribute to improved access, reduced inequalities, and enhanced healthcare experiences for older adults, while highlighting the need for targeted digital support and training interventions (Kruse et al., 2020; Peek et al., 2014).</a:t>
          </a:r>
          <a:endParaRPr lang="en-US" sz="1800" dirty="0">
            <a:latin typeface="Arial" panose="020B0604020202020204" pitchFamily="34" charset="0"/>
            <a:cs typeface="Arial" panose="020B0604020202020204" pitchFamily="34" charset="0"/>
          </a:endParaRPr>
        </a:p>
      </dgm:t>
    </dgm:pt>
    <dgm:pt modelId="{592F4A78-154F-4638-93DA-D8EB404AAA65}" type="parTrans" cxnId="{994F6810-B2E0-4F46-B21C-A44AEF695A47}">
      <dgm:prSet/>
      <dgm:spPr/>
      <dgm:t>
        <a:bodyPr/>
        <a:lstStyle/>
        <a:p>
          <a:endParaRPr lang="en-US"/>
        </a:p>
      </dgm:t>
    </dgm:pt>
    <dgm:pt modelId="{4E6A585A-69BE-4DB0-86DD-C20BAC1ED104}" type="sibTrans" cxnId="{994F6810-B2E0-4F46-B21C-A44AEF695A47}">
      <dgm:prSet/>
      <dgm:spPr/>
      <dgm:t>
        <a:bodyPr/>
        <a:lstStyle/>
        <a:p>
          <a:endParaRPr lang="en-US"/>
        </a:p>
      </dgm:t>
    </dgm:pt>
    <dgm:pt modelId="{80053683-D2F3-49F5-AF3B-969205E50579}" type="pres">
      <dgm:prSet presAssocID="{7E9DB129-7DF2-4998-ABE7-8DAC643B7E21}" presName="vert0" presStyleCnt="0">
        <dgm:presLayoutVars>
          <dgm:dir/>
          <dgm:animOne val="branch"/>
          <dgm:animLvl val="lvl"/>
        </dgm:presLayoutVars>
      </dgm:prSet>
      <dgm:spPr/>
    </dgm:pt>
    <dgm:pt modelId="{4A713186-9DBD-4670-B5BC-AB2D310FA95C}" type="pres">
      <dgm:prSet presAssocID="{6B072AD3-E926-4E04-92F2-792513E4750F}" presName="thickLine" presStyleLbl="alignNode1" presStyleIdx="0" presStyleCnt="4"/>
      <dgm:spPr/>
    </dgm:pt>
    <dgm:pt modelId="{3164CEB7-DB49-4C56-BCDD-0DAC7024E13A}" type="pres">
      <dgm:prSet presAssocID="{6B072AD3-E926-4E04-92F2-792513E4750F}" presName="horz1" presStyleCnt="0"/>
      <dgm:spPr/>
    </dgm:pt>
    <dgm:pt modelId="{9AFC645A-DA63-4095-B89D-08E8774D8F70}" type="pres">
      <dgm:prSet presAssocID="{6B072AD3-E926-4E04-92F2-792513E4750F}" presName="tx1" presStyleLbl="revTx" presStyleIdx="0" presStyleCnt="4"/>
      <dgm:spPr/>
    </dgm:pt>
    <dgm:pt modelId="{502B897A-805E-4F34-B3BA-01DD8B42691B}" type="pres">
      <dgm:prSet presAssocID="{6B072AD3-E926-4E04-92F2-792513E4750F}" presName="vert1" presStyleCnt="0"/>
      <dgm:spPr/>
    </dgm:pt>
    <dgm:pt modelId="{25FA1BB2-9ACF-4C0F-A3BF-AA617E41CC6F}" type="pres">
      <dgm:prSet presAssocID="{7A9D2854-83A8-46E5-A683-6F052FCDB6C5}" presName="thickLine" presStyleLbl="alignNode1" presStyleIdx="1" presStyleCnt="4"/>
      <dgm:spPr/>
    </dgm:pt>
    <dgm:pt modelId="{2396D54B-4097-4BC7-B6D9-DDCEB1E02110}" type="pres">
      <dgm:prSet presAssocID="{7A9D2854-83A8-46E5-A683-6F052FCDB6C5}" presName="horz1" presStyleCnt="0"/>
      <dgm:spPr/>
    </dgm:pt>
    <dgm:pt modelId="{E8D1FDA6-AD87-4184-AB32-DF026473B76B}" type="pres">
      <dgm:prSet presAssocID="{7A9D2854-83A8-46E5-A683-6F052FCDB6C5}" presName="tx1" presStyleLbl="revTx" presStyleIdx="1" presStyleCnt="4"/>
      <dgm:spPr/>
    </dgm:pt>
    <dgm:pt modelId="{D05FF5B8-E134-4430-B61A-A08337DD44CB}" type="pres">
      <dgm:prSet presAssocID="{7A9D2854-83A8-46E5-A683-6F052FCDB6C5}" presName="vert1" presStyleCnt="0"/>
      <dgm:spPr/>
    </dgm:pt>
    <dgm:pt modelId="{5AEFE640-C4FC-4E64-B5AC-4BF8A34E3394}" type="pres">
      <dgm:prSet presAssocID="{D9C6C4C1-3AC7-40CC-B3AA-BD861BB6BD48}" presName="thickLine" presStyleLbl="alignNode1" presStyleIdx="2" presStyleCnt="4"/>
      <dgm:spPr/>
    </dgm:pt>
    <dgm:pt modelId="{AACB629F-09C8-475C-9843-B2C470605D39}" type="pres">
      <dgm:prSet presAssocID="{D9C6C4C1-3AC7-40CC-B3AA-BD861BB6BD48}" presName="horz1" presStyleCnt="0"/>
      <dgm:spPr/>
    </dgm:pt>
    <dgm:pt modelId="{FD08E235-9E03-4E14-B26E-EF42F62D0243}" type="pres">
      <dgm:prSet presAssocID="{D9C6C4C1-3AC7-40CC-B3AA-BD861BB6BD48}" presName="tx1" presStyleLbl="revTx" presStyleIdx="2" presStyleCnt="4"/>
      <dgm:spPr/>
    </dgm:pt>
    <dgm:pt modelId="{3BCBC871-AF0A-4FCC-87BF-81254913E3D1}" type="pres">
      <dgm:prSet presAssocID="{D9C6C4C1-3AC7-40CC-B3AA-BD861BB6BD48}" presName="vert1" presStyleCnt="0"/>
      <dgm:spPr/>
    </dgm:pt>
    <dgm:pt modelId="{BAF817B7-63FC-4855-9517-0AE2DE12C5D6}" type="pres">
      <dgm:prSet presAssocID="{57BFCF1D-E2F2-45F4-B494-3D6C0EE4D7DB}" presName="thickLine" presStyleLbl="alignNode1" presStyleIdx="3" presStyleCnt="4"/>
      <dgm:spPr/>
    </dgm:pt>
    <dgm:pt modelId="{55CE0AAB-8127-46EA-96E4-B3C55561DAE9}" type="pres">
      <dgm:prSet presAssocID="{57BFCF1D-E2F2-45F4-B494-3D6C0EE4D7DB}" presName="horz1" presStyleCnt="0"/>
      <dgm:spPr/>
    </dgm:pt>
    <dgm:pt modelId="{3A3A3CB9-5BE2-4B97-BDF6-F3BD7B6705C5}" type="pres">
      <dgm:prSet presAssocID="{57BFCF1D-E2F2-45F4-B494-3D6C0EE4D7DB}" presName="tx1" presStyleLbl="revTx" presStyleIdx="3" presStyleCnt="4"/>
      <dgm:spPr/>
    </dgm:pt>
    <dgm:pt modelId="{0FDDF8DF-196C-40BF-ACD6-06A3257E8A3F}" type="pres">
      <dgm:prSet presAssocID="{57BFCF1D-E2F2-45F4-B494-3D6C0EE4D7DB}" presName="vert1" presStyleCnt="0"/>
      <dgm:spPr/>
    </dgm:pt>
  </dgm:ptLst>
  <dgm:cxnLst>
    <dgm:cxn modelId="{994F6810-B2E0-4F46-B21C-A44AEF695A47}" srcId="{7E9DB129-7DF2-4998-ABE7-8DAC643B7E21}" destId="{57BFCF1D-E2F2-45F4-B494-3D6C0EE4D7DB}" srcOrd="3" destOrd="0" parTransId="{592F4A78-154F-4638-93DA-D8EB404AAA65}" sibTransId="{4E6A585A-69BE-4DB0-86DD-C20BAC1ED104}"/>
    <dgm:cxn modelId="{1424B744-5BD7-4447-BF04-B1145982600C}" type="presOf" srcId="{D9C6C4C1-3AC7-40CC-B3AA-BD861BB6BD48}" destId="{FD08E235-9E03-4E14-B26E-EF42F62D0243}" srcOrd="0" destOrd="0" presId="urn:microsoft.com/office/officeart/2008/layout/LinedList"/>
    <dgm:cxn modelId="{88433551-83BC-4223-911C-15B1AB877F51}" srcId="{7E9DB129-7DF2-4998-ABE7-8DAC643B7E21}" destId="{7A9D2854-83A8-46E5-A683-6F052FCDB6C5}" srcOrd="1" destOrd="0" parTransId="{DB1A5C7E-F68B-4D82-92FA-BB1728412AC1}" sibTransId="{722F6D57-8552-4046-A665-797899DF6A1F}"/>
    <dgm:cxn modelId="{E95BAC57-6EDB-42EC-8DB3-77FEBD70C75B}" type="presOf" srcId="{7E9DB129-7DF2-4998-ABE7-8DAC643B7E21}" destId="{80053683-D2F3-49F5-AF3B-969205E50579}" srcOrd="0" destOrd="0" presId="urn:microsoft.com/office/officeart/2008/layout/LinedList"/>
    <dgm:cxn modelId="{EED9668F-F7A4-4C43-B04E-1C5D30D4BF53}" srcId="{7E9DB129-7DF2-4998-ABE7-8DAC643B7E21}" destId="{6B072AD3-E926-4E04-92F2-792513E4750F}" srcOrd="0" destOrd="0" parTransId="{B2BE648C-9931-4E01-8486-02E0B2A43C8C}" sibTransId="{EF4F2072-DC8D-4F12-9F1F-EA9AAACB3DCF}"/>
    <dgm:cxn modelId="{BA312592-1646-4558-A681-5667C03CD3B6}" type="presOf" srcId="{57BFCF1D-E2F2-45F4-B494-3D6C0EE4D7DB}" destId="{3A3A3CB9-5BE2-4B97-BDF6-F3BD7B6705C5}" srcOrd="0" destOrd="0" presId="urn:microsoft.com/office/officeart/2008/layout/LinedList"/>
    <dgm:cxn modelId="{C107CAB8-A2E4-4866-B6ED-DE59F5D5272B}" type="presOf" srcId="{6B072AD3-E926-4E04-92F2-792513E4750F}" destId="{9AFC645A-DA63-4095-B89D-08E8774D8F70}" srcOrd="0" destOrd="0" presId="urn:microsoft.com/office/officeart/2008/layout/LinedList"/>
    <dgm:cxn modelId="{5F2506D6-A7AD-4DAF-9449-1B5AE249C1C8}" type="presOf" srcId="{7A9D2854-83A8-46E5-A683-6F052FCDB6C5}" destId="{E8D1FDA6-AD87-4184-AB32-DF026473B76B}" srcOrd="0" destOrd="0" presId="urn:microsoft.com/office/officeart/2008/layout/LinedList"/>
    <dgm:cxn modelId="{BD0345DF-E79C-4E97-BE1C-1537133AA23C}" srcId="{7E9DB129-7DF2-4998-ABE7-8DAC643B7E21}" destId="{D9C6C4C1-3AC7-40CC-B3AA-BD861BB6BD48}" srcOrd="2" destOrd="0" parTransId="{F86DA833-6F8C-4504-B208-42056DA91E9F}" sibTransId="{6C6B3EE3-9ACD-423E-8C00-16D6354CE47B}"/>
    <dgm:cxn modelId="{F83DF21A-7115-4E2A-A885-83A390F49A59}" type="presParOf" srcId="{80053683-D2F3-49F5-AF3B-969205E50579}" destId="{4A713186-9DBD-4670-B5BC-AB2D310FA95C}" srcOrd="0" destOrd="0" presId="urn:microsoft.com/office/officeart/2008/layout/LinedList"/>
    <dgm:cxn modelId="{163C4506-9760-4A44-952A-835F2819EFD9}" type="presParOf" srcId="{80053683-D2F3-49F5-AF3B-969205E50579}" destId="{3164CEB7-DB49-4C56-BCDD-0DAC7024E13A}" srcOrd="1" destOrd="0" presId="urn:microsoft.com/office/officeart/2008/layout/LinedList"/>
    <dgm:cxn modelId="{8D71AAEA-F683-41C6-8305-1BA9F55EB8D3}" type="presParOf" srcId="{3164CEB7-DB49-4C56-BCDD-0DAC7024E13A}" destId="{9AFC645A-DA63-4095-B89D-08E8774D8F70}" srcOrd="0" destOrd="0" presId="urn:microsoft.com/office/officeart/2008/layout/LinedList"/>
    <dgm:cxn modelId="{D22018A4-570A-4D05-9694-7977A44DEB97}" type="presParOf" srcId="{3164CEB7-DB49-4C56-BCDD-0DAC7024E13A}" destId="{502B897A-805E-4F34-B3BA-01DD8B42691B}" srcOrd="1" destOrd="0" presId="urn:microsoft.com/office/officeart/2008/layout/LinedList"/>
    <dgm:cxn modelId="{8BD69FBA-B80C-4412-A61E-594713731643}" type="presParOf" srcId="{80053683-D2F3-49F5-AF3B-969205E50579}" destId="{25FA1BB2-9ACF-4C0F-A3BF-AA617E41CC6F}" srcOrd="2" destOrd="0" presId="urn:microsoft.com/office/officeart/2008/layout/LinedList"/>
    <dgm:cxn modelId="{F591B564-ACCB-4159-8EA0-CF7339D6C2F1}" type="presParOf" srcId="{80053683-D2F3-49F5-AF3B-969205E50579}" destId="{2396D54B-4097-4BC7-B6D9-DDCEB1E02110}" srcOrd="3" destOrd="0" presId="urn:microsoft.com/office/officeart/2008/layout/LinedList"/>
    <dgm:cxn modelId="{CCD76977-C487-4D4D-B78D-701C8C2340B6}" type="presParOf" srcId="{2396D54B-4097-4BC7-B6D9-DDCEB1E02110}" destId="{E8D1FDA6-AD87-4184-AB32-DF026473B76B}" srcOrd="0" destOrd="0" presId="urn:microsoft.com/office/officeart/2008/layout/LinedList"/>
    <dgm:cxn modelId="{C55FA06A-A742-45FD-8246-6E1DA7A308A6}" type="presParOf" srcId="{2396D54B-4097-4BC7-B6D9-DDCEB1E02110}" destId="{D05FF5B8-E134-4430-B61A-A08337DD44CB}" srcOrd="1" destOrd="0" presId="urn:microsoft.com/office/officeart/2008/layout/LinedList"/>
    <dgm:cxn modelId="{5224D21C-6EBF-4364-A84E-9082BD0B263B}" type="presParOf" srcId="{80053683-D2F3-49F5-AF3B-969205E50579}" destId="{5AEFE640-C4FC-4E64-B5AC-4BF8A34E3394}" srcOrd="4" destOrd="0" presId="urn:microsoft.com/office/officeart/2008/layout/LinedList"/>
    <dgm:cxn modelId="{9DB56BB1-188A-49D5-B312-F1C316C82C50}" type="presParOf" srcId="{80053683-D2F3-49F5-AF3B-969205E50579}" destId="{AACB629F-09C8-475C-9843-B2C470605D39}" srcOrd="5" destOrd="0" presId="urn:microsoft.com/office/officeart/2008/layout/LinedList"/>
    <dgm:cxn modelId="{AE91DF86-CC81-43D8-82BD-414A288EFC74}" type="presParOf" srcId="{AACB629F-09C8-475C-9843-B2C470605D39}" destId="{FD08E235-9E03-4E14-B26E-EF42F62D0243}" srcOrd="0" destOrd="0" presId="urn:microsoft.com/office/officeart/2008/layout/LinedList"/>
    <dgm:cxn modelId="{53C2C455-9E98-46CB-85E0-C66EF0DB71CF}" type="presParOf" srcId="{AACB629F-09C8-475C-9843-B2C470605D39}" destId="{3BCBC871-AF0A-4FCC-87BF-81254913E3D1}" srcOrd="1" destOrd="0" presId="urn:microsoft.com/office/officeart/2008/layout/LinedList"/>
    <dgm:cxn modelId="{E3E37DBD-C7B9-4770-85E3-6E5B80BAE6B6}" type="presParOf" srcId="{80053683-D2F3-49F5-AF3B-969205E50579}" destId="{BAF817B7-63FC-4855-9517-0AE2DE12C5D6}" srcOrd="6" destOrd="0" presId="urn:microsoft.com/office/officeart/2008/layout/LinedList"/>
    <dgm:cxn modelId="{C50586FA-D17C-4369-9531-8FAC96D3A345}" type="presParOf" srcId="{80053683-D2F3-49F5-AF3B-969205E50579}" destId="{55CE0AAB-8127-46EA-96E4-B3C55561DAE9}" srcOrd="7" destOrd="0" presId="urn:microsoft.com/office/officeart/2008/layout/LinedList"/>
    <dgm:cxn modelId="{EC2445F1-A9A1-4272-9FB3-68964921EF88}" type="presParOf" srcId="{55CE0AAB-8127-46EA-96E4-B3C55561DAE9}" destId="{3A3A3CB9-5BE2-4B97-BDF6-F3BD7B6705C5}" srcOrd="0" destOrd="0" presId="urn:microsoft.com/office/officeart/2008/layout/LinedList"/>
    <dgm:cxn modelId="{85F2EC7F-36BD-4F68-BBC7-1B919726DDBD}" type="presParOf" srcId="{55CE0AAB-8127-46EA-96E4-B3C55561DAE9}" destId="{0FDDF8DF-196C-40BF-ACD6-06A3257E8A3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AE2CFB-CB5B-4FD1-9294-CCE45BCE8D1C}" type="doc">
      <dgm:prSet loTypeId="urn:microsoft.com/office/officeart/2005/8/layout/hierarchy1" loCatId="hierarchy" qsTypeId="urn:microsoft.com/office/officeart/2005/8/quickstyle/simple5" qsCatId="simple" csTypeId="urn:microsoft.com/office/officeart/2005/8/colors/accent1_2" csCatId="accent1"/>
      <dgm:spPr/>
      <dgm:t>
        <a:bodyPr/>
        <a:lstStyle/>
        <a:p>
          <a:endParaRPr lang="en-US"/>
        </a:p>
      </dgm:t>
    </dgm:pt>
    <dgm:pt modelId="{45A7B8D3-86B6-414E-8922-6F3804EF139F}">
      <dgm:prSet custT="1"/>
      <dgm:spPr/>
      <dgm:t>
        <a:bodyPr/>
        <a:lstStyle/>
        <a:p>
          <a:r>
            <a:rPr lang="en-GB" sz="2600" dirty="0">
              <a:latin typeface="Arial" panose="020B0604020202020204" pitchFamily="34" charset="0"/>
              <a:cs typeface="Arial" panose="020B0604020202020204" pitchFamily="34" charset="0"/>
            </a:rPr>
            <a:t>In Conclusion, digital health technologies offer both opportunities and challenges for older adults. Understanding this balance is essential for equitable healthcare delivery. </a:t>
          </a:r>
          <a:endParaRPr lang="en-US" sz="2600" dirty="0">
            <a:latin typeface="Arial" panose="020B0604020202020204" pitchFamily="34" charset="0"/>
            <a:cs typeface="Arial" panose="020B0604020202020204" pitchFamily="34" charset="0"/>
          </a:endParaRPr>
        </a:p>
      </dgm:t>
    </dgm:pt>
    <dgm:pt modelId="{F6DE07EE-34CE-430F-916F-1004DDC73A1F}" type="parTrans" cxnId="{AE4233B0-36CD-437C-81A3-B25DF1F7514F}">
      <dgm:prSet/>
      <dgm:spPr/>
      <dgm:t>
        <a:bodyPr/>
        <a:lstStyle/>
        <a:p>
          <a:endParaRPr lang="en-US"/>
        </a:p>
      </dgm:t>
    </dgm:pt>
    <dgm:pt modelId="{ECE4951D-F207-4BEA-BDD4-23F7F0EF2B58}" type="sibTrans" cxnId="{AE4233B0-36CD-437C-81A3-B25DF1F7514F}">
      <dgm:prSet/>
      <dgm:spPr/>
      <dgm:t>
        <a:bodyPr/>
        <a:lstStyle/>
        <a:p>
          <a:endParaRPr lang="en-US"/>
        </a:p>
      </dgm:t>
    </dgm:pt>
    <dgm:pt modelId="{8DDD5303-5077-46E6-ABC8-42C379D1FCDB}">
      <dgm:prSet/>
      <dgm:spPr/>
      <dgm:t>
        <a:bodyPr/>
        <a:lstStyle/>
        <a:p>
          <a:r>
            <a:rPr lang="en-GB" dirty="0">
              <a:latin typeface="Arial" panose="020B0604020202020204" pitchFamily="34" charset="0"/>
              <a:cs typeface="Arial" panose="020B0604020202020204" pitchFamily="34" charset="0"/>
            </a:rPr>
            <a:t>Thank you for listening to my presentation, I welcome any questions or reflections on how digital healthcare can be made more inclusive. </a:t>
          </a:r>
          <a:endParaRPr lang="en-US" dirty="0">
            <a:latin typeface="Arial" panose="020B0604020202020204" pitchFamily="34" charset="0"/>
            <a:cs typeface="Arial" panose="020B0604020202020204" pitchFamily="34" charset="0"/>
          </a:endParaRPr>
        </a:p>
      </dgm:t>
    </dgm:pt>
    <dgm:pt modelId="{9815922E-7219-46AA-B76C-ECE10ED11A26}" type="parTrans" cxnId="{4EEF5E25-A987-4076-922C-BAA4A36991F4}">
      <dgm:prSet/>
      <dgm:spPr/>
      <dgm:t>
        <a:bodyPr/>
        <a:lstStyle/>
        <a:p>
          <a:endParaRPr lang="en-US"/>
        </a:p>
      </dgm:t>
    </dgm:pt>
    <dgm:pt modelId="{56762919-FD42-41DC-8AB6-B9D4D3459FD6}" type="sibTrans" cxnId="{4EEF5E25-A987-4076-922C-BAA4A36991F4}">
      <dgm:prSet/>
      <dgm:spPr/>
      <dgm:t>
        <a:bodyPr/>
        <a:lstStyle/>
        <a:p>
          <a:endParaRPr lang="en-US"/>
        </a:p>
      </dgm:t>
    </dgm:pt>
    <dgm:pt modelId="{67A89813-7155-4420-9858-AFB23E88923A}" type="pres">
      <dgm:prSet presAssocID="{B2AE2CFB-CB5B-4FD1-9294-CCE45BCE8D1C}" presName="hierChild1" presStyleCnt="0">
        <dgm:presLayoutVars>
          <dgm:chPref val="1"/>
          <dgm:dir/>
          <dgm:animOne val="branch"/>
          <dgm:animLvl val="lvl"/>
          <dgm:resizeHandles/>
        </dgm:presLayoutVars>
      </dgm:prSet>
      <dgm:spPr/>
    </dgm:pt>
    <dgm:pt modelId="{ECF39A57-0990-46A3-AC4C-7F73170729C7}" type="pres">
      <dgm:prSet presAssocID="{45A7B8D3-86B6-414E-8922-6F3804EF139F}" presName="hierRoot1" presStyleCnt="0"/>
      <dgm:spPr/>
    </dgm:pt>
    <dgm:pt modelId="{C4744D23-BB34-44A0-8495-5441BE7EF9BB}" type="pres">
      <dgm:prSet presAssocID="{45A7B8D3-86B6-414E-8922-6F3804EF139F}" presName="composite" presStyleCnt="0"/>
      <dgm:spPr/>
    </dgm:pt>
    <dgm:pt modelId="{9892ACF2-B8C5-427E-8D74-94B09488E850}" type="pres">
      <dgm:prSet presAssocID="{45A7B8D3-86B6-414E-8922-6F3804EF139F}" presName="background" presStyleLbl="node0" presStyleIdx="0" presStyleCnt="2"/>
      <dgm:spPr/>
    </dgm:pt>
    <dgm:pt modelId="{A8617079-CF32-40D9-9255-C4B65920B00C}" type="pres">
      <dgm:prSet presAssocID="{45A7B8D3-86B6-414E-8922-6F3804EF139F}" presName="text" presStyleLbl="fgAcc0" presStyleIdx="0" presStyleCnt="2">
        <dgm:presLayoutVars>
          <dgm:chPref val="3"/>
        </dgm:presLayoutVars>
      </dgm:prSet>
      <dgm:spPr/>
    </dgm:pt>
    <dgm:pt modelId="{C27C5A4E-AC31-4B79-A047-05B4A09BB424}" type="pres">
      <dgm:prSet presAssocID="{45A7B8D3-86B6-414E-8922-6F3804EF139F}" presName="hierChild2" presStyleCnt="0"/>
      <dgm:spPr/>
    </dgm:pt>
    <dgm:pt modelId="{A7C2B8D4-EF9B-4A81-BB97-375CB1CF0C36}" type="pres">
      <dgm:prSet presAssocID="{8DDD5303-5077-46E6-ABC8-42C379D1FCDB}" presName="hierRoot1" presStyleCnt="0"/>
      <dgm:spPr/>
    </dgm:pt>
    <dgm:pt modelId="{A937B521-E8C9-4A64-90AE-C40F56F48F05}" type="pres">
      <dgm:prSet presAssocID="{8DDD5303-5077-46E6-ABC8-42C379D1FCDB}" presName="composite" presStyleCnt="0"/>
      <dgm:spPr/>
    </dgm:pt>
    <dgm:pt modelId="{BB7C5AA9-2023-44B4-B74A-D7D2543AE878}" type="pres">
      <dgm:prSet presAssocID="{8DDD5303-5077-46E6-ABC8-42C379D1FCDB}" presName="background" presStyleLbl="node0" presStyleIdx="1" presStyleCnt="2"/>
      <dgm:spPr/>
    </dgm:pt>
    <dgm:pt modelId="{2C3FD60C-B958-48F0-B47E-0796ADC278B0}" type="pres">
      <dgm:prSet presAssocID="{8DDD5303-5077-46E6-ABC8-42C379D1FCDB}" presName="text" presStyleLbl="fgAcc0" presStyleIdx="1" presStyleCnt="2">
        <dgm:presLayoutVars>
          <dgm:chPref val="3"/>
        </dgm:presLayoutVars>
      </dgm:prSet>
      <dgm:spPr/>
    </dgm:pt>
    <dgm:pt modelId="{02C03A27-5E0D-4796-916B-A68163E7B6E7}" type="pres">
      <dgm:prSet presAssocID="{8DDD5303-5077-46E6-ABC8-42C379D1FCDB}" presName="hierChild2" presStyleCnt="0"/>
      <dgm:spPr/>
    </dgm:pt>
  </dgm:ptLst>
  <dgm:cxnLst>
    <dgm:cxn modelId="{38BD8C24-F890-46FB-A5F9-A730EB9EA267}" type="presOf" srcId="{45A7B8D3-86B6-414E-8922-6F3804EF139F}" destId="{A8617079-CF32-40D9-9255-C4B65920B00C}" srcOrd="0" destOrd="0" presId="urn:microsoft.com/office/officeart/2005/8/layout/hierarchy1"/>
    <dgm:cxn modelId="{4EEF5E25-A987-4076-922C-BAA4A36991F4}" srcId="{B2AE2CFB-CB5B-4FD1-9294-CCE45BCE8D1C}" destId="{8DDD5303-5077-46E6-ABC8-42C379D1FCDB}" srcOrd="1" destOrd="0" parTransId="{9815922E-7219-46AA-B76C-ECE10ED11A26}" sibTransId="{56762919-FD42-41DC-8AB6-B9D4D3459FD6}"/>
    <dgm:cxn modelId="{AE4233B0-36CD-437C-81A3-B25DF1F7514F}" srcId="{B2AE2CFB-CB5B-4FD1-9294-CCE45BCE8D1C}" destId="{45A7B8D3-86B6-414E-8922-6F3804EF139F}" srcOrd="0" destOrd="0" parTransId="{F6DE07EE-34CE-430F-916F-1004DDC73A1F}" sibTransId="{ECE4951D-F207-4BEA-BDD4-23F7F0EF2B58}"/>
    <dgm:cxn modelId="{B582BEB3-E2FB-4150-AE64-7D67002BF644}" type="presOf" srcId="{B2AE2CFB-CB5B-4FD1-9294-CCE45BCE8D1C}" destId="{67A89813-7155-4420-9858-AFB23E88923A}" srcOrd="0" destOrd="0" presId="urn:microsoft.com/office/officeart/2005/8/layout/hierarchy1"/>
    <dgm:cxn modelId="{C0D1E4D0-3BA6-4512-A737-2C2AE0881117}" type="presOf" srcId="{8DDD5303-5077-46E6-ABC8-42C379D1FCDB}" destId="{2C3FD60C-B958-48F0-B47E-0796ADC278B0}" srcOrd="0" destOrd="0" presId="urn:microsoft.com/office/officeart/2005/8/layout/hierarchy1"/>
    <dgm:cxn modelId="{5479C601-5E73-43A0-A60A-51FC32751DED}" type="presParOf" srcId="{67A89813-7155-4420-9858-AFB23E88923A}" destId="{ECF39A57-0990-46A3-AC4C-7F73170729C7}" srcOrd="0" destOrd="0" presId="urn:microsoft.com/office/officeart/2005/8/layout/hierarchy1"/>
    <dgm:cxn modelId="{591A5E7C-616D-437C-BFA0-4AD08CA3051C}" type="presParOf" srcId="{ECF39A57-0990-46A3-AC4C-7F73170729C7}" destId="{C4744D23-BB34-44A0-8495-5441BE7EF9BB}" srcOrd="0" destOrd="0" presId="urn:microsoft.com/office/officeart/2005/8/layout/hierarchy1"/>
    <dgm:cxn modelId="{DD048BBE-DD4C-43D4-A341-5AAE2A3FEBE6}" type="presParOf" srcId="{C4744D23-BB34-44A0-8495-5441BE7EF9BB}" destId="{9892ACF2-B8C5-427E-8D74-94B09488E850}" srcOrd="0" destOrd="0" presId="urn:microsoft.com/office/officeart/2005/8/layout/hierarchy1"/>
    <dgm:cxn modelId="{833B4CC5-00E7-4B68-AD03-EBC8C0739CB4}" type="presParOf" srcId="{C4744D23-BB34-44A0-8495-5441BE7EF9BB}" destId="{A8617079-CF32-40D9-9255-C4B65920B00C}" srcOrd="1" destOrd="0" presId="urn:microsoft.com/office/officeart/2005/8/layout/hierarchy1"/>
    <dgm:cxn modelId="{EB5BC97C-EA19-4E65-A4C7-07D37E2C9577}" type="presParOf" srcId="{ECF39A57-0990-46A3-AC4C-7F73170729C7}" destId="{C27C5A4E-AC31-4B79-A047-05B4A09BB424}" srcOrd="1" destOrd="0" presId="urn:microsoft.com/office/officeart/2005/8/layout/hierarchy1"/>
    <dgm:cxn modelId="{C54D9A5E-1B61-4246-AD38-AD6B2FA41B7C}" type="presParOf" srcId="{67A89813-7155-4420-9858-AFB23E88923A}" destId="{A7C2B8D4-EF9B-4A81-BB97-375CB1CF0C36}" srcOrd="1" destOrd="0" presId="urn:microsoft.com/office/officeart/2005/8/layout/hierarchy1"/>
    <dgm:cxn modelId="{5704526B-3AD3-4B90-8603-84C2A48B4C75}" type="presParOf" srcId="{A7C2B8D4-EF9B-4A81-BB97-375CB1CF0C36}" destId="{A937B521-E8C9-4A64-90AE-C40F56F48F05}" srcOrd="0" destOrd="0" presId="urn:microsoft.com/office/officeart/2005/8/layout/hierarchy1"/>
    <dgm:cxn modelId="{E7916886-ECE0-481B-819B-C7359F945A57}" type="presParOf" srcId="{A937B521-E8C9-4A64-90AE-C40F56F48F05}" destId="{BB7C5AA9-2023-44B4-B74A-D7D2543AE878}" srcOrd="0" destOrd="0" presId="urn:microsoft.com/office/officeart/2005/8/layout/hierarchy1"/>
    <dgm:cxn modelId="{8EB1F75D-73C1-483D-B914-600AD8296181}" type="presParOf" srcId="{A937B521-E8C9-4A64-90AE-C40F56F48F05}" destId="{2C3FD60C-B958-48F0-B47E-0796ADC278B0}" srcOrd="1" destOrd="0" presId="urn:microsoft.com/office/officeart/2005/8/layout/hierarchy1"/>
    <dgm:cxn modelId="{9736ADE5-D5CA-4B55-93D5-D3B05F59ECE7}" type="presParOf" srcId="{A7C2B8D4-EF9B-4A81-BB97-375CB1CF0C36}" destId="{02C03A27-5E0D-4796-916B-A68163E7B6E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713186-9DBD-4670-B5BC-AB2D310FA95C}">
      <dsp:nvSpPr>
        <dsp:cNvPr id="0" name=""/>
        <dsp:cNvSpPr/>
      </dsp:nvSpPr>
      <dsp:spPr>
        <a:xfrm>
          <a:off x="0" y="0"/>
          <a:ext cx="1028155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FC645A-DA63-4095-B89D-08E8774D8F70}">
      <dsp:nvSpPr>
        <dsp:cNvPr id="0" name=""/>
        <dsp:cNvSpPr/>
      </dsp:nvSpPr>
      <dsp:spPr>
        <a:xfrm>
          <a:off x="0" y="0"/>
          <a:ext cx="10281557"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This research has the potential to inform health and social care professionals by enhancing their understanding of the specific barriers older adults face when engaging with digital healthcare, supporting more inclusive and person-centred practice (Health Foundation, 2022).</a:t>
          </a:r>
          <a:endParaRPr lang="en-US" sz="1800" kern="1200" dirty="0">
            <a:latin typeface="Arial" panose="020B0604020202020204" pitchFamily="34" charset="0"/>
            <a:cs typeface="Arial" panose="020B0604020202020204" pitchFamily="34" charset="0"/>
          </a:endParaRPr>
        </a:p>
      </dsp:txBody>
      <dsp:txXfrm>
        <a:off x="0" y="0"/>
        <a:ext cx="10281557" cy="1087834"/>
      </dsp:txXfrm>
    </dsp:sp>
    <dsp:sp modelId="{25FA1BB2-9ACF-4C0F-A3BF-AA617E41CC6F}">
      <dsp:nvSpPr>
        <dsp:cNvPr id="0" name=""/>
        <dsp:cNvSpPr/>
      </dsp:nvSpPr>
      <dsp:spPr>
        <a:xfrm>
          <a:off x="0" y="1087834"/>
          <a:ext cx="1028155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D1FDA6-AD87-4184-AB32-DF026473B76B}">
      <dsp:nvSpPr>
        <dsp:cNvPr id="0" name=""/>
        <dsp:cNvSpPr/>
      </dsp:nvSpPr>
      <dsp:spPr>
        <a:xfrm>
          <a:off x="0" y="1087834"/>
          <a:ext cx="10281557"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The findings may contribute to the design and implementation of digital health services within the NHS that are better aligned to the needs of older populations (Care Quality Commission, 2023).</a:t>
          </a:r>
          <a:endParaRPr lang="en-US" sz="1800" kern="1200" dirty="0">
            <a:latin typeface="Arial" panose="020B0604020202020204" pitchFamily="34" charset="0"/>
            <a:cs typeface="Arial" panose="020B0604020202020204" pitchFamily="34" charset="0"/>
          </a:endParaRPr>
        </a:p>
      </dsp:txBody>
      <dsp:txXfrm>
        <a:off x="0" y="1087834"/>
        <a:ext cx="10281557" cy="1087834"/>
      </dsp:txXfrm>
    </dsp:sp>
    <dsp:sp modelId="{5AEFE640-C4FC-4E64-B5AC-4BF8A34E3394}">
      <dsp:nvSpPr>
        <dsp:cNvPr id="0" name=""/>
        <dsp:cNvSpPr/>
      </dsp:nvSpPr>
      <dsp:spPr>
        <a:xfrm>
          <a:off x="0" y="2175669"/>
          <a:ext cx="1028155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08E235-9E03-4E14-B26E-EF42F62D0243}">
      <dsp:nvSpPr>
        <dsp:cNvPr id="0" name=""/>
        <dsp:cNvSpPr/>
      </dsp:nvSpPr>
      <dsp:spPr>
        <a:xfrm>
          <a:off x="0" y="2175669"/>
          <a:ext cx="10281557"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At a policy level, the study could support initiatives to reduce digital exclusion and promote equitable access to healthcare, aligning with national and international digital health strategies (Cabinet Office, 2022; UK Health Security Agency, 2023).</a:t>
          </a:r>
          <a:endParaRPr lang="en-US" sz="1800" kern="1200" dirty="0">
            <a:latin typeface="Arial" panose="020B0604020202020204" pitchFamily="34" charset="0"/>
            <a:cs typeface="Arial" panose="020B0604020202020204" pitchFamily="34" charset="0"/>
          </a:endParaRPr>
        </a:p>
      </dsp:txBody>
      <dsp:txXfrm>
        <a:off x="0" y="2175669"/>
        <a:ext cx="10281557" cy="1087834"/>
      </dsp:txXfrm>
    </dsp:sp>
    <dsp:sp modelId="{BAF817B7-63FC-4855-9517-0AE2DE12C5D6}">
      <dsp:nvSpPr>
        <dsp:cNvPr id="0" name=""/>
        <dsp:cNvSpPr/>
      </dsp:nvSpPr>
      <dsp:spPr>
        <a:xfrm>
          <a:off x="0" y="3263503"/>
          <a:ext cx="10281557"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A3CB9-5BE2-4B97-BDF6-F3BD7B6705C5}">
      <dsp:nvSpPr>
        <dsp:cNvPr id="0" name=""/>
        <dsp:cNvSpPr/>
      </dsp:nvSpPr>
      <dsp:spPr>
        <a:xfrm>
          <a:off x="0" y="3263503"/>
          <a:ext cx="10281557"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Ultimately, this research may contribute to improved access, reduced inequalities, and enhanced healthcare experiences for older adults, while highlighting the need for targeted digital support and training interventions (Kruse et al., 2020; Peek et al., 2014).</a:t>
          </a:r>
          <a:endParaRPr lang="en-US" sz="1800" kern="1200" dirty="0">
            <a:latin typeface="Arial" panose="020B0604020202020204" pitchFamily="34" charset="0"/>
            <a:cs typeface="Arial" panose="020B0604020202020204" pitchFamily="34" charset="0"/>
          </a:endParaRPr>
        </a:p>
      </dsp:txBody>
      <dsp:txXfrm>
        <a:off x="0" y="3263503"/>
        <a:ext cx="10281557" cy="1087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92ACF2-B8C5-427E-8D74-94B09488E850}">
      <dsp:nvSpPr>
        <dsp:cNvPr id="0" name=""/>
        <dsp:cNvSpPr/>
      </dsp:nvSpPr>
      <dsp:spPr>
        <a:xfrm>
          <a:off x="1283"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8617079-CF32-40D9-9255-C4B65920B00C}">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latin typeface="Arial" panose="020B0604020202020204" pitchFamily="34" charset="0"/>
              <a:cs typeface="Arial" panose="020B0604020202020204" pitchFamily="34" charset="0"/>
            </a:rPr>
            <a:t>In Conclusion, digital health technologies offer both opportunities and challenges for older adults. Understanding this balance is essential for equitable healthcare delivery. </a:t>
          </a:r>
          <a:endParaRPr lang="en-US" sz="2600" kern="1200" dirty="0">
            <a:latin typeface="Arial" panose="020B0604020202020204" pitchFamily="34" charset="0"/>
            <a:cs typeface="Arial" panose="020B0604020202020204" pitchFamily="34" charset="0"/>
          </a:endParaRPr>
        </a:p>
      </dsp:txBody>
      <dsp:txXfrm>
        <a:off x="585701" y="1066737"/>
        <a:ext cx="4337991" cy="2693452"/>
      </dsp:txXfrm>
    </dsp:sp>
    <dsp:sp modelId="{BB7C5AA9-2023-44B4-B74A-D7D2543AE878}">
      <dsp:nvSpPr>
        <dsp:cNvPr id="0" name=""/>
        <dsp:cNvSpPr/>
      </dsp:nvSpPr>
      <dsp:spPr>
        <a:xfrm>
          <a:off x="5508110"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C3FD60C-B958-48F0-B47E-0796ADC278B0}">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dirty="0">
              <a:latin typeface="Arial" panose="020B0604020202020204" pitchFamily="34" charset="0"/>
              <a:cs typeface="Arial" panose="020B0604020202020204" pitchFamily="34" charset="0"/>
            </a:rPr>
            <a:t>Thank you for listening to my presentation, I welcome any questions or reflections on how digital healthcare can be made more inclusive. </a:t>
          </a:r>
          <a:endParaRPr lang="en-US" sz="2900" kern="1200" dirty="0">
            <a:latin typeface="Arial" panose="020B0604020202020204" pitchFamily="34" charset="0"/>
            <a:cs typeface="Arial" panose="020B0604020202020204" pitchFamily="34" charset="0"/>
          </a:endParaRPr>
        </a:p>
      </dsp:txBody>
      <dsp:txXfrm>
        <a:off x="6092527" y="1066737"/>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0A052-23E9-E716-FA9C-80ED116EFD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2028B1F-FB9A-25DB-9FD2-0E7F693266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A52099-5872-0603-6877-359CDD80C30A}"/>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5" name="Footer Placeholder 4">
            <a:extLst>
              <a:ext uri="{FF2B5EF4-FFF2-40B4-BE49-F238E27FC236}">
                <a16:creationId xmlns:a16="http://schemas.microsoft.com/office/drawing/2014/main" id="{049D9554-F3E0-6D1E-EB7B-308BF06297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278EB0-1956-1752-630C-C077FD24D146}"/>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1498553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22FD5-4108-975E-F632-FE2B92C69C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BC6A30-B07D-895C-E52B-1CEC6D9C986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B15C4A-0A19-36A9-FEF8-641974FA5EFB}"/>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5" name="Footer Placeholder 4">
            <a:extLst>
              <a:ext uri="{FF2B5EF4-FFF2-40B4-BE49-F238E27FC236}">
                <a16:creationId xmlns:a16="http://schemas.microsoft.com/office/drawing/2014/main" id="{9006BF84-CDDA-514D-16CA-F253633F11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CBC56B-3124-32C5-CD19-E6FFF59C3D12}"/>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1666249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FDE9F-9CA8-D306-4BB8-AE97B0A874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9D1604-9674-7F0D-D970-AB9BA9DF1D5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B8F2728-E9D9-2620-E88B-7997B8D89CCC}"/>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5" name="Footer Placeholder 4">
            <a:extLst>
              <a:ext uri="{FF2B5EF4-FFF2-40B4-BE49-F238E27FC236}">
                <a16:creationId xmlns:a16="http://schemas.microsoft.com/office/drawing/2014/main" id="{4443A413-11FD-CF52-28AC-3AAE937A8D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7900C2-2510-1008-2400-69BA2387CB0B}"/>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473553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176D2-7DDA-71E6-B8B3-63055D0819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127AA7-7440-33AA-59E4-2E215D23F74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D5461A-67F4-5D53-B639-5DE11F0ACA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5926E45-6F57-4545-E114-C3829CC2996E}"/>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6" name="Footer Placeholder 5">
            <a:extLst>
              <a:ext uri="{FF2B5EF4-FFF2-40B4-BE49-F238E27FC236}">
                <a16:creationId xmlns:a16="http://schemas.microsoft.com/office/drawing/2014/main" id="{FBD6E546-FFEC-A630-23C3-6F3423C917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A0392B-D576-AA0F-55B8-266E7D88709C}"/>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2504935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DA61A-14E7-D5B7-06FB-45D107DFD79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4A9F14-4D73-35D4-7557-53D66BBBB2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2EF9B27-A3F5-D758-DFE3-8B342E7FE1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59DDA7-CE52-0DB5-EAFC-0A3CB17706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541E2-97D6-E477-CBDA-F91CFD95FB1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9D4331-81D1-8CA6-20A4-3F49E5F61E4A}"/>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8" name="Footer Placeholder 7">
            <a:extLst>
              <a:ext uri="{FF2B5EF4-FFF2-40B4-BE49-F238E27FC236}">
                <a16:creationId xmlns:a16="http://schemas.microsoft.com/office/drawing/2014/main" id="{E0A37D4A-2647-2178-4263-A0E3F01C44B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421607-659B-38AD-917A-ADFC5FFFC771}"/>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587854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0E8FD-7DE2-5F1F-8216-6DA224D4D11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4711F0-BC08-DF69-F128-C0686C5E11FE}"/>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4" name="Footer Placeholder 3">
            <a:extLst>
              <a:ext uri="{FF2B5EF4-FFF2-40B4-BE49-F238E27FC236}">
                <a16:creationId xmlns:a16="http://schemas.microsoft.com/office/drawing/2014/main" id="{92273260-CC44-106B-F6D3-B03219A82B0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637BA00-A35F-1A36-F6CB-B10BD82A7DE4}"/>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4256486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BE605B-84BB-F7CD-3AE4-B051CB67F153}"/>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3" name="Footer Placeholder 2">
            <a:extLst>
              <a:ext uri="{FF2B5EF4-FFF2-40B4-BE49-F238E27FC236}">
                <a16:creationId xmlns:a16="http://schemas.microsoft.com/office/drawing/2014/main" id="{FB6BD57B-360A-B3C3-B28F-8952F8EEC1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5A2326-A0BF-E080-C0E5-FBB43BB98DCA}"/>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1754657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05F70-7FD3-F8C7-DA6C-01C20A779E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3C1A88-FE48-3505-7642-FB412C0E25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EBDCF3D-B9F5-B5DD-58FD-3FE339A505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224816-8A62-EC9C-4943-B6689749412A}"/>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6" name="Footer Placeholder 5">
            <a:extLst>
              <a:ext uri="{FF2B5EF4-FFF2-40B4-BE49-F238E27FC236}">
                <a16:creationId xmlns:a16="http://schemas.microsoft.com/office/drawing/2014/main" id="{241FE9AD-C82F-083E-7BF6-5650062041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3B80F7-A285-691B-3E75-6FA2EEFC186A}"/>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796421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8DC1E-5537-6B91-5A45-23C652C3CA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4CCEBF3-BBB5-ADDF-692C-4650ACF387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7239C8-613B-B180-2D80-AF801FCAD0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87F69A-E197-544E-E72B-2B5EC6F51AF6}"/>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6" name="Footer Placeholder 5">
            <a:extLst>
              <a:ext uri="{FF2B5EF4-FFF2-40B4-BE49-F238E27FC236}">
                <a16:creationId xmlns:a16="http://schemas.microsoft.com/office/drawing/2014/main" id="{763723E3-D7FC-559F-3861-2ECFBC4A98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5070A1-D436-B8B7-7B81-15210BFAEF03}"/>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3511228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EBBA2-711E-E09B-3D54-119E2C3E487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835C73-370C-59B2-31B0-8F23D82599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0FC491-66BE-72E6-ADAC-E74207911F18}"/>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5" name="Footer Placeholder 4">
            <a:extLst>
              <a:ext uri="{FF2B5EF4-FFF2-40B4-BE49-F238E27FC236}">
                <a16:creationId xmlns:a16="http://schemas.microsoft.com/office/drawing/2014/main" id="{961431E2-7372-F6E7-3A2B-D12FD7E377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CB447A-C621-B6BF-5403-470749FE5DA2}"/>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88042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D15F2-4D20-DEC3-22B2-BF318E760D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87FB83-0A68-6566-F15B-F83A15FC0B9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8D7D4B-0A68-E1AD-7E40-860496C279C6}"/>
              </a:ext>
            </a:extLst>
          </p:cNvPr>
          <p:cNvSpPr>
            <a:spLocks noGrp="1"/>
          </p:cNvSpPr>
          <p:nvPr>
            <p:ph type="dt" sz="half" idx="10"/>
          </p:nvPr>
        </p:nvSpPr>
        <p:spPr/>
        <p:txBody>
          <a:bodyPr/>
          <a:lstStyle/>
          <a:p>
            <a:fld id="{0DE3A12D-E705-40C2-9923-B4388CAD6AC2}" type="datetimeFigureOut">
              <a:rPr lang="en-GB" smtClean="0"/>
              <a:t>15/02/2026</a:t>
            </a:fld>
            <a:endParaRPr lang="en-GB"/>
          </a:p>
        </p:txBody>
      </p:sp>
      <p:sp>
        <p:nvSpPr>
          <p:cNvPr id="5" name="Footer Placeholder 4">
            <a:extLst>
              <a:ext uri="{FF2B5EF4-FFF2-40B4-BE49-F238E27FC236}">
                <a16:creationId xmlns:a16="http://schemas.microsoft.com/office/drawing/2014/main" id="{D8895456-91AD-2F58-ECE0-0DA80A49B7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9D282E-B7E9-A966-4B86-D01D27161453}"/>
              </a:ext>
            </a:extLst>
          </p:cNvPr>
          <p:cNvSpPr>
            <a:spLocks noGrp="1"/>
          </p:cNvSpPr>
          <p:nvPr>
            <p:ph type="sldNum" sz="quarter" idx="12"/>
          </p:nvPr>
        </p:nvSpPr>
        <p:spPr/>
        <p:txBody>
          <a:bodyPr/>
          <a:lstStyle/>
          <a:p>
            <a:fld id="{B19AB74A-C94F-4A3A-99FC-51DBBB208A21}" type="slidenum">
              <a:rPr lang="en-GB" smtClean="0"/>
              <a:t>‹#›</a:t>
            </a:fld>
            <a:endParaRPr lang="en-GB"/>
          </a:p>
        </p:txBody>
      </p:sp>
    </p:spTree>
    <p:extLst>
      <p:ext uri="{BB962C8B-B14F-4D97-AF65-F5344CB8AC3E}">
        <p14:creationId xmlns:p14="http://schemas.microsoft.com/office/powerpoint/2010/main" val="1452383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383CAD-F9CD-13C6-261F-C6053185D2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A7C4F6E-B941-4407-6059-5F612C35C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430354-2A16-CB4E-7F54-F973494AD0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E3A12D-E705-40C2-9923-B4388CAD6AC2}" type="datetimeFigureOut">
              <a:rPr lang="en-GB" smtClean="0"/>
              <a:t>15/02/2026</a:t>
            </a:fld>
            <a:endParaRPr lang="en-GB"/>
          </a:p>
        </p:txBody>
      </p:sp>
      <p:sp>
        <p:nvSpPr>
          <p:cNvPr id="5" name="Footer Placeholder 4">
            <a:extLst>
              <a:ext uri="{FF2B5EF4-FFF2-40B4-BE49-F238E27FC236}">
                <a16:creationId xmlns:a16="http://schemas.microsoft.com/office/drawing/2014/main" id="{D019DA65-6342-CE2D-506B-97E5263ADB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6CEA58C-79F5-0EBE-97ED-26B542F5ED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19AB74A-C94F-4A3A-99FC-51DBBB208A21}" type="slidenum">
              <a:rPr lang="en-GB" smtClean="0"/>
              <a:t>‹#›</a:t>
            </a:fld>
            <a:endParaRPr lang="en-GB"/>
          </a:p>
        </p:txBody>
      </p:sp>
    </p:spTree>
    <p:extLst>
      <p:ext uri="{BB962C8B-B14F-4D97-AF65-F5344CB8AC3E}">
        <p14:creationId xmlns:p14="http://schemas.microsoft.com/office/powerpoint/2010/main" val="16914919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longtermplan.nhs.uk/" TargetMode="External"/><Relationship Id="rId3" Type="http://schemas.openxmlformats.org/officeDocument/2006/relationships/hyperlink" Target="https://ageing-better.org.uk/publications/digital-age-supporting-older-people" TargetMode="External"/><Relationship Id="rId7" Type="http://schemas.openxmlformats.org/officeDocument/2006/relationships/hyperlink" Target="https://doi.org/10.2196/20359" TargetMode="External"/><Relationship Id="rId2" Type="http://schemas.openxmlformats.org/officeDocument/2006/relationships/hyperlink" Target="https://www.gov.uk/government/publications/government-digital-inclusion-strategy" TargetMode="External"/><Relationship Id="rId1" Type="http://schemas.openxmlformats.org/officeDocument/2006/relationships/slideLayout" Target="../slideLayouts/slideLayout2.xml"/><Relationship Id="rId6" Type="http://schemas.openxmlformats.org/officeDocument/2006/relationships/hyperlink" Target="https://www.health.org.uk/publications/long-reads/what-does-good-digital-health-care-look-like" TargetMode="External"/><Relationship Id="rId5" Type="http://schemas.openxmlformats.org/officeDocument/2006/relationships/hyperlink" Target="https://www.gov.uk/government/publications/a-plan-for-digital-health-and-social-care" TargetMode="External"/><Relationship Id="rId4" Type="http://schemas.openxmlformats.org/officeDocument/2006/relationships/hyperlink" Target="https://www.cqc.org.uk/guidance-providers/adult-social-care/digital-record-systems-adult-social-care-services" TargetMode="External"/><Relationship Id="rId9" Type="http://schemas.openxmlformats.org/officeDocument/2006/relationships/hyperlink" Target="https://www.england.nhs.uk/digitaltechnology"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nao.org.uk/reports/addressing-digital-exclusion-in-public-services/" TargetMode="External"/><Relationship Id="rId2" Type="http://schemas.openxmlformats.org/officeDocument/2006/relationships/hyperlink" Target="https://www.nao.org.uk/reports/digital-transformation-in-the-nhs/" TargetMode="External"/><Relationship Id="rId1" Type="http://schemas.openxmlformats.org/officeDocument/2006/relationships/slideLayout" Target="../slideLayouts/slideLayout2.xml"/><Relationship Id="rId6" Type="http://schemas.openxmlformats.org/officeDocument/2006/relationships/hyperlink" Target="https://www.who.int/publications/i/item/9789240020924" TargetMode="External"/><Relationship Id="rId5" Type="http://schemas.openxmlformats.org/officeDocument/2006/relationships/hyperlink" Target="https://www.ons.gov.uk/peoplepopulationandcommunity/populationandmigration/populationestimates" TargetMode="External"/><Relationship Id="rId4" Type="http://schemas.openxmlformats.org/officeDocument/2006/relationships/hyperlink" Target="https://www.nuffieldtrust.org.uk/research/digital-technology-in-health-and-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B7C126B-4873-02C0-577B-299A780F7E67}"/>
              </a:ext>
            </a:extLst>
          </p:cNvPr>
          <p:cNvPicPr>
            <a:picLocks noChangeAspect="1"/>
          </p:cNvPicPr>
          <p:nvPr/>
        </p:nvPicPr>
        <p:blipFill>
          <a:blip r:embed="rId2"/>
          <a:srcRect r="10660"/>
          <a:stretch>
            <a:fillRect/>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5BE1E7-D73E-9674-C87E-18C4FB657808}"/>
              </a:ext>
            </a:extLst>
          </p:cNvPr>
          <p:cNvSpPr>
            <a:spLocks noGrp="1"/>
          </p:cNvSpPr>
          <p:nvPr>
            <p:ph type="ctrTitle"/>
          </p:nvPr>
        </p:nvSpPr>
        <p:spPr>
          <a:xfrm>
            <a:off x="477981" y="1122363"/>
            <a:ext cx="4023360" cy="3204134"/>
          </a:xfrm>
        </p:spPr>
        <p:txBody>
          <a:bodyPr anchor="b">
            <a:normAutofit/>
          </a:bodyPr>
          <a:lstStyle/>
          <a:p>
            <a:pPr algn="l"/>
            <a:r>
              <a:rPr lang="en-GB" sz="3700" dirty="0"/>
              <a:t>The Benefits and Challenges of Digital Health Technologies for Older Adults in the UK.</a:t>
            </a:r>
          </a:p>
        </p:txBody>
      </p:sp>
      <p:sp>
        <p:nvSpPr>
          <p:cNvPr id="3" name="Subtitle 2">
            <a:extLst>
              <a:ext uri="{FF2B5EF4-FFF2-40B4-BE49-F238E27FC236}">
                <a16:creationId xmlns:a16="http://schemas.microsoft.com/office/drawing/2014/main" id="{50ECD92A-2F16-E2F3-5DD8-EE608131D33C}"/>
              </a:ext>
            </a:extLst>
          </p:cNvPr>
          <p:cNvSpPr>
            <a:spLocks noGrp="1"/>
          </p:cNvSpPr>
          <p:nvPr>
            <p:ph type="subTitle" idx="1"/>
          </p:nvPr>
        </p:nvSpPr>
        <p:spPr>
          <a:xfrm>
            <a:off x="477979" y="4676872"/>
            <a:ext cx="7328288" cy="2074992"/>
          </a:xfrm>
        </p:spPr>
        <p:txBody>
          <a:bodyPr>
            <a:normAutofit/>
          </a:bodyPr>
          <a:lstStyle/>
          <a:p>
            <a:pPr algn="l"/>
            <a:r>
              <a:rPr lang="en-GB" sz="2000" dirty="0"/>
              <a:t>Student Name: Nabeela Begum</a:t>
            </a:r>
          </a:p>
          <a:p>
            <a:pPr algn="l"/>
            <a:r>
              <a:rPr lang="en-GB" sz="2000" dirty="0"/>
              <a:t>Student Number: 2216501</a:t>
            </a:r>
          </a:p>
          <a:p>
            <a:pPr algn="l"/>
            <a:r>
              <a:rPr lang="en-GB" sz="2000" dirty="0"/>
              <a:t>Programme: MSc Public Health and Social Care in Practice</a:t>
            </a:r>
          </a:p>
          <a:p>
            <a:pPr algn="l"/>
            <a:r>
              <a:rPr lang="en-GB" sz="2000" dirty="0"/>
              <a:t>Lecturer: Dr Zeno Leung</a:t>
            </a:r>
          </a:p>
          <a:p>
            <a:pPr algn="l"/>
            <a:r>
              <a:rPr lang="en-GB" sz="2000" dirty="0"/>
              <a:t>Assignment Title: Component 1 Presentation</a:t>
            </a:r>
          </a:p>
          <a:p>
            <a:pPr algn="l"/>
            <a:endParaRPr lang="en-GB" sz="2000" dirty="0"/>
          </a:p>
          <a:p>
            <a:pPr algn="l"/>
            <a:endParaRPr lang="en-GB" sz="2000" dirty="0"/>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9529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301288-D2AD-ECBE-557B-D1D2E16FACC7}"/>
              </a:ext>
            </a:extLst>
          </p:cNvPr>
          <p:cNvSpPr>
            <a:spLocks noGrp="1"/>
          </p:cNvSpPr>
          <p:nvPr>
            <p:ph type="title"/>
          </p:nvPr>
        </p:nvSpPr>
        <p:spPr>
          <a:xfrm>
            <a:off x="1006900" y="1188637"/>
            <a:ext cx="3141430" cy="4480726"/>
          </a:xfrm>
        </p:spPr>
        <p:txBody>
          <a:bodyPr>
            <a:normAutofit/>
          </a:bodyPr>
          <a:lstStyle/>
          <a:p>
            <a:pPr algn="r"/>
            <a:r>
              <a:rPr lang="en-GB" sz="5600" b="1" dirty="0"/>
              <a:t>Contents</a:t>
            </a:r>
            <a:br>
              <a:rPr lang="en-GB" sz="5600" b="1" dirty="0"/>
            </a:br>
            <a:endParaRPr lang="en-GB" sz="5600" dirty="0"/>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9C76AB9-082A-BD4F-3F01-54F75B96659F}"/>
              </a:ext>
            </a:extLst>
          </p:cNvPr>
          <p:cNvSpPr>
            <a:spLocks noGrp="1"/>
          </p:cNvSpPr>
          <p:nvPr>
            <p:ph idx="1"/>
          </p:nvPr>
        </p:nvSpPr>
        <p:spPr>
          <a:xfrm>
            <a:off x="5138928" y="1338729"/>
            <a:ext cx="4795584" cy="4180542"/>
          </a:xfrm>
        </p:spPr>
        <p:txBody>
          <a:bodyPr anchor="ctr">
            <a:normAutofit/>
          </a:bodyPr>
          <a:lstStyle/>
          <a:p>
            <a:r>
              <a:rPr lang="en-GB" sz="2400"/>
              <a:t>Prevalence</a:t>
            </a:r>
          </a:p>
          <a:p>
            <a:r>
              <a:rPr lang="en-GB" sz="2400"/>
              <a:t>Rationale</a:t>
            </a:r>
          </a:p>
          <a:p>
            <a:r>
              <a:rPr lang="en-GB" sz="2400"/>
              <a:t>Research Question</a:t>
            </a:r>
          </a:p>
          <a:p>
            <a:r>
              <a:rPr lang="en-GB" sz="2400"/>
              <a:t>Research Aim &amp; Objectives</a:t>
            </a:r>
          </a:p>
          <a:p>
            <a:r>
              <a:rPr lang="en-GB" sz="2400"/>
              <a:t>Research Impact</a:t>
            </a:r>
          </a:p>
          <a:p>
            <a:r>
              <a:rPr lang="en-GB" sz="2400"/>
              <a:t>References</a:t>
            </a:r>
          </a:p>
          <a:p>
            <a:endParaRPr lang="en-GB" sz="2400"/>
          </a:p>
        </p:txBody>
      </p:sp>
    </p:spTree>
    <p:extLst>
      <p:ext uri="{BB962C8B-B14F-4D97-AF65-F5344CB8AC3E}">
        <p14:creationId xmlns:p14="http://schemas.microsoft.com/office/powerpoint/2010/main" val="1061628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4" name="Rectangle 63">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21" name="Rectangle 2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6" name="Straight Connector 65">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67" name="Rectangle 66">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978C77-A856-4BB3-D88A-4199EE19F676}"/>
              </a:ext>
            </a:extLst>
          </p:cNvPr>
          <p:cNvSpPr>
            <a:spLocks noGrp="1"/>
          </p:cNvSpPr>
          <p:nvPr>
            <p:ph type="title"/>
          </p:nvPr>
        </p:nvSpPr>
        <p:spPr>
          <a:xfrm>
            <a:off x="912484" y="401359"/>
            <a:ext cx="3966682" cy="1641986"/>
          </a:xfrm>
        </p:spPr>
        <p:txBody>
          <a:bodyPr anchor="ctr">
            <a:normAutofit/>
          </a:bodyPr>
          <a:lstStyle/>
          <a:p>
            <a:r>
              <a:rPr lang="en-GB" sz="5200" b="1" dirty="0"/>
              <a:t>Prevalence</a:t>
            </a:r>
            <a:endParaRPr lang="en-GB" sz="5200" dirty="0"/>
          </a:p>
        </p:txBody>
      </p:sp>
      <p:sp>
        <p:nvSpPr>
          <p:cNvPr id="3" name="Content Placeholder 2">
            <a:extLst>
              <a:ext uri="{FF2B5EF4-FFF2-40B4-BE49-F238E27FC236}">
                <a16:creationId xmlns:a16="http://schemas.microsoft.com/office/drawing/2014/main" id="{B0D948B8-8300-FB91-2198-93A3EABCDBF9}"/>
              </a:ext>
            </a:extLst>
          </p:cNvPr>
          <p:cNvSpPr>
            <a:spLocks noGrp="1"/>
          </p:cNvSpPr>
          <p:nvPr>
            <p:ph idx="1"/>
          </p:nvPr>
        </p:nvSpPr>
        <p:spPr>
          <a:xfrm>
            <a:off x="4879166" y="631768"/>
            <a:ext cx="6575327" cy="5752403"/>
          </a:xfrm>
        </p:spPr>
        <p:txBody>
          <a:bodyPr anchor="ctr">
            <a:normAutofit fontScale="85000" lnSpcReduction="20000"/>
          </a:bodyPr>
          <a:lstStyle/>
          <a:p>
            <a:pPr>
              <a:lnSpc>
                <a:spcPct val="120000"/>
              </a:lnSpc>
            </a:pPr>
            <a:r>
              <a:rPr lang="en-GB" sz="1800" dirty="0">
                <a:latin typeface="Arial" panose="020B0604020202020204" pitchFamily="34" charset="0"/>
                <a:cs typeface="Arial" panose="020B0604020202020204" pitchFamily="34" charset="0"/>
              </a:rPr>
              <a:t>The UK population is ageing rapidly, with over 18% of the population aged 65 and over, a figure projected to increase significantly over the next two decades (Office for National Statistics, 2023). </a:t>
            </a:r>
          </a:p>
          <a:p>
            <a:pPr>
              <a:lnSpc>
                <a:spcPct val="120000"/>
              </a:lnSpc>
            </a:pPr>
            <a:r>
              <a:rPr lang="en-GB" sz="1800" dirty="0">
                <a:latin typeface="Arial" panose="020B0604020202020204" pitchFamily="34" charset="0"/>
                <a:cs typeface="Arial" panose="020B0604020202020204" pitchFamily="34" charset="0"/>
              </a:rPr>
              <a:t>Older adults are the highest users of health and social care services, particularly due to long-term conditions such as cardiovascular disease, diabetes, and multimorbidity (NHS England, 2019).</a:t>
            </a:r>
          </a:p>
          <a:p>
            <a:pPr>
              <a:lnSpc>
                <a:spcPct val="120000"/>
              </a:lnSpc>
            </a:pPr>
            <a:r>
              <a:rPr lang="en-GB" sz="1800" dirty="0">
                <a:latin typeface="Arial" panose="020B0604020202020204" pitchFamily="34" charset="0"/>
                <a:cs typeface="Arial" panose="020B0604020202020204" pitchFamily="34" charset="0"/>
              </a:rPr>
              <a:t>The use of digital health technologies, including telehealth, remote monitoring, and online consultations, expanded substantially following the COVID-19 pandemic (World Health Organisation, 2021; NHS England, 2022). </a:t>
            </a:r>
          </a:p>
          <a:p>
            <a:pPr>
              <a:lnSpc>
                <a:spcPct val="120000"/>
              </a:lnSpc>
            </a:pPr>
            <a:r>
              <a:rPr lang="en-GB" sz="1800" dirty="0">
                <a:latin typeface="Arial" panose="020B0604020202020204" pitchFamily="34" charset="0"/>
                <a:cs typeface="Arial" panose="020B0604020202020204" pitchFamily="34" charset="0"/>
              </a:rPr>
              <a:t>However, approximately 2.7 million people aged 65 and over in the UK remain digitally excluded, lacking access, skills, or confidence to use digital technologies (Age UK, 2024).</a:t>
            </a:r>
          </a:p>
          <a:p>
            <a:pPr>
              <a:lnSpc>
                <a:spcPct val="120000"/>
              </a:lnSpc>
            </a:pPr>
            <a:r>
              <a:rPr lang="en-GB" sz="1800" dirty="0">
                <a:latin typeface="Arial" panose="020B0604020202020204" pitchFamily="34" charset="0"/>
                <a:cs typeface="Arial" panose="020B0604020202020204" pitchFamily="34" charset="0"/>
              </a:rPr>
              <a:t>While overall internet use continues to rise, only 58% of adults aged 75 and over are recent internet users, compared to 92% of those aged 65–74, highlighting a persistent digital divide among older populations (Office for National Statistics, 2021).</a:t>
            </a:r>
          </a:p>
          <a:p>
            <a:pPr>
              <a:lnSpc>
                <a:spcPct val="120000"/>
              </a:lnSpc>
            </a:pPr>
            <a:r>
              <a:rPr lang="en-GB" sz="1800" dirty="0">
                <a:latin typeface="Arial" panose="020B0604020202020204" pitchFamily="34" charset="0"/>
                <a:cs typeface="Arial" panose="020B0604020202020204" pitchFamily="34" charset="0"/>
              </a:rPr>
              <a:t>Digital exclusion among older adults risks widening health inequalities and limiting access to essential health and social care services (Department of Health and Social Care, 2022; NHS England, 2023).</a:t>
            </a:r>
          </a:p>
          <a:p>
            <a:endParaRPr lang="en-GB" sz="1800" dirty="0"/>
          </a:p>
        </p:txBody>
      </p:sp>
      <p:pic>
        <p:nvPicPr>
          <p:cNvPr id="5" name="Picture 4">
            <a:extLst>
              <a:ext uri="{FF2B5EF4-FFF2-40B4-BE49-F238E27FC236}">
                <a16:creationId xmlns:a16="http://schemas.microsoft.com/office/drawing/2014/main" id="{8E72DB57-BED9-EE05-373C-7FA591F3CA52}"/>
              </a:ext>
            </a:extLst>
          </p:cNvPr>
          <p:cNvPicPr>
            <a:picLocks noChangeAspect="1"/>
          </p:cNvPicPr>
          <p:nvPr/>
        </p:nvPicPr>
        <p:blipFill>
          <a:blip r:embed="rId2"/>
          <a:stretch>
            <a:fillRect/>
          </a:stretch>
        </p:blipFill>
        <p:spPr>
          <a:xfrm>
            <a:off x="579527" y="2300546"/>
            <a:ext cx="4132787" cy="2256272"/>
          </a:xfrm>
          <a:prstGeom prst="rect">
            <a:avLst/>
          </a:prstGeom>
        </p:spPr>
      </p:pic>
    </p:spTree>
    <p:extLst>
      <p:ext uri="{BB962C8B-B14F-4D97-AF65-F5344CB8AC3E}">
        <p14:creationId xmlns:p14="http://schemas.microsoft.com/office/powerpoint/2010/main" val="4224808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6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2ED9EA-4A19-2D67-C128-E087154DC259}"/>
              </a:ext>
            </a:extLst>
          </p:cNvPr>
          <p:cNvSpPr>
            <a:spLocks noGrp="1"/>
          </p:cNvSpPr>
          <p:nvPr>
            <p:ph type="title"/>
          </p:nvPr>
        </p:nvSpPr>
        <p:spPr>
          <a:xfrm>
            <a:off x="808638" y="386930"/>
            <a:ext cx="9236700" cy="1188950"/>
          </a:xfrm>
        </p:spPr>
        <p:txBody>
          <a:bodyPr anchor="b">
            <a:normAutofit/>
          </a:bodyPr>
          <a:lstStyle/>
          <a:p>
            <a:r>
              <a:rPr lang="en-GB" sz="5400" b="1" dirty="0"/>
              <a:t>Rationale</a:t>
            </a:r>
            <a:endParaRPr lang="en-GB" sz="5400" dirty="0"/>
          </a:p>
        </p:txBody>
      </p:sp>
      <p:grpSp>
        <p:nvGrpSpPr>
          <p:cNvPr id="70" name="Group 6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71" name="Rectangle 7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4" name="Rectangle 7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Content Placeholder 2">
            <a:extLst>
              <a:ext uri="{FF2B5EF4-FFF2-40B4-BE49-F238E27FC236}">
                <a16:creationId xmlns:a16="http://schemas.microsoft.com/office/drawing/2014/main" id="{45641186-2CE6-26C0-401A-DAE4D5E9CA71}"/>
              </a:ext>
            </a:extLst>
          </p:cNvPr>
          <p:cNvSpPr>
            <a:spLocks noGrp="1"/>
          </p:cNvSpPr>
          <p:nvPr>
            <p:ph idx="1"/>
          </p:nvPr>
        </p:nvSpPr>
        <p:spPr>
          <a:xfrm>
            <a:off x="130629" y="1998368"/>
            <a:ext cx="11281442" cy="5143500"/>
          </a:xfrm>
        </p:spPr>
        <p:txBody>
          <a:bodyPr anchor="ctr">
            <a:normAutofit/>
          </a:bodyPr>
          <a:lstStyle/>
          <a:p>
            <a:pPr>
              <a:lnSpc>
                <a:spcPct val="100000"/>
              </a:lnSpc>
            </a:pPr>
            <a:r>
              <a:rPr lang="en-GB" sz="1500" dirty="0">
                <a:latin typeface="Arial" panose="020B0604020202020204" pitchFamily="34" charset="0"/>
                <a:cs typeface="Arial" panose="020B0604020202020204" pitchFamily="34" charset="0"/>
              </a:rPr>
              <a:t>Digital health technologies are increasingly embedded within NHS service delivery to improve efficiency, access, and continuity of care, particularly through remote consultations, digital records, and remote monitoring (The King’s Fund, 2022). While this digital transformation has the potential to enhance healthcare delivery, growing evidence indicates that not all population groups benefit equally from digital health innovation (National Audit Office, 2020).</a:t>
            </a:r>
          </a:p>
          <a:p>
            <a:pPr>
              <a:lnSpc>
                <a:spcPct val="100000"/>
              </a:lnSpc>
            </a:pPr>
            <a:r>
              <a:rPr lang="en-GB" sz="1500" dirty="0">
                <a:latin typeface="Arial" panose="020B0604020202020204" pitchFamily="34" charset="0"/>
                <a:cs typeface="Arial" panose="020B0604020202020204" pitchFamily="34" charset="0"/>
              </a:rPr>
              <a:t>Older adults, who are among the highest users of health and social care services, may face significant barriers to engaging with digital health technologies. These barriers include limited digital literacy, accessibility challenges related to sensory or physical impairment, cognitive decline, and socioeconomic disadvantage (Czaja et al., 2019; Centre for Ageing Better, 2023). As a result, digital-first approaches may unintentionally restrict access to care for older people rather than improve it.</a:t>
            </a:r>
          </a:p>
          <a:p>
            <a:pPr>
              <a:lnSpc>
                <a:spcPct val="100000"/>
              </a:lnSpc>
            </a:pPr>
            <a:r>
              <a:rPr lang="en-GB" sz="1500" dirty="0">
                <a:latin typeface="Arial" panose="020B0604020202020204" pitchFamily="34" charset="0"/>
                <a:cs typeface="Arial" panose="020B0604020202020204" pitchFamily="34" charset="0"/>
              </a:rPr>
              <a:t>Despite increasing policy emphasis on digital healthcare adoption, there remains a lack of critical synthesis examining both the benefits and challenges of digital health technologies specifically for older adults in the UK context. Existing literature often focuses on technological innovation rather than its real-world impact on equity, usability, and inclusion for ageing populations (Nuffield Trust, 2021).</a:t>
            </a:r>
          </a:p>
          <a:p>
            <a:pPr>
              <a:lnSpc>
                <a:spcPct val="100000"/>
              </a:lnSpc>
            </a:pPr>
            <a:r>
              <a:rPr lang="en-GB" sz="1500" dirty="0">
                <a:latin typeface="Arial" panose="020B0604020202020204" pitchFamily="34" charset="0"/>
                <a:cs typeface="Arial" panose="020B0604020202020204" pitchFamily="34" charset="0"/>
              </a:rPr>
              <a:t>Without robust evaluation, there is a significant risk that digital transformation may widen existing health inequalities, disproportionately disadvantaging older adults who are digitally excluded (National Audit Office, 2023). This research is therefore essential to address this gap by critically examining how digital health technologies affect older adults and by informing more inclusive, person-centred approaches within health and social care systems.</a:t>
            </a:r>
          </a:p>
          <a:p>
            <a:pPr marL="0" indent="0">
              <a:buNone/>
            </a:pPr>
            <a:endParaRPr lang="en-GB" sz="1300" dirty="0"/>
          </a:p>
          <a:p>
            <a:pPr marL="0" indent="0">
              <a:buNone/>
            </a:pPr>
            <a:endParaRPr lang="en-GB" sz="1300" dirty="0"/>
          </a:p>
        </p:txBody>
      </p:sp>
    </p:spTree>
    <p:extLst>
      <p:ext uri="{BB962C8B-B14F-4D97-AF65-F5344CB8AC3E}">
        <p14:creationId xmlns:p14="http://schemas.microsoft.com/office/powerpoint/2010/main" val="2100517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0E42565C-E3CC-4EF0-8093-88FCC788A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8027347"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9736CF-6609-09F5-66A1-DA5770EDB283}"/>
              </a:ext>
            </a:extLst>
          </p:cNvPr>
          <p:cNvSpPr>
            <a:spLocks noGrp="1"/>
          </p:cNvSpPr>
          <p:nvPr>
            <p:ph type="title"/>
          </p:nvPr>
        </p:nvSpPr>
        <p:spPr>
          <a:xfrm>
            <a:off x="540296" y="3327377"/>
            <a:ext cx="7108911" cy="4016621"/>
          </a:xfrm>
        </p:spPr>
        <p:txBody>
          <a:bodyPr vert="horz" lIns="91440" tIns="45720" rIns="91440" bIns="45720" rtlCol="0" anchor="ctr">
            <a:normAutofit/>
          </a:bodyPr>
          <a:lstStyle/>
          <a:p>
            <a:br>
              <a:rPr lang="en-US" sz="6600" kern="1200" dirty="0">
                <a:solidFill>
                  <a:schemeClr val="tx1"/>
                </a:solidFill>
                <a:latin typeface="+mj-lt"/>
                <a:ea typeface="+mj-ea"/>
                <a:cs typeface="+mj-cs"/>
              </a:rPr>
            </a:br>
            <a:r>
              <a:rPr lang="en-US" sz="2800" dirty="0">
                <a:latin typeface="+mn-lt"/>
              </a:rPr>
              <a:t>What are the benefits and challenges of digital health technologies for older adults in the UK?</a:t>
            </a:r>
            <a:br>
              <a:rPr lang="en-US" sz="6600" dirty="0"/>
            </a:br>
            <a:endParaRPr lang="en-US" sz="6600" kern="1200" dirty="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1482D494-EB6D-3DE7-1C15-2DF8C5B0AAB1}"/>
              </a:ext>
            </a:extLst>
          </p:cNvPr>
          <p:cNvSpPr>
            <a:spLocks noGrp="1"/>
          </p:cNvSpPr>
          <p:nvPr>
            <p:ph idx="1"/>
          </p:nvPr>
        </p:nvSpPr>
        <p:spPr>
          <a:xfrm>
            <a:off x="8803178" y="1845264"/>
            <a:ext cx="3000907" cy="3268794"/>
          </a:xfrm>
        </p:spPr>
        <p:txBody>
          <a:bodyPr vert="horz" lIns="91440" tIns="45720" rIns="91440" bIns="45720" rtlCol="0" anchor="ctr">
            <a:normAutofit/>
          </a:bodyPr>
          <a:lstStyle/>
          <a:p>
            <a:pPr marL="0" indent="0">
              <a:buNone/>
            </a:pPr>
            <a:r>
              <a:rPr lang="en-US" sz="5400" b="1" dirty="0">
                <a:latin typeface="+mj-lt"/>
              </a:rPr>
              <a:t>Research Question</a:t>
            </a:r>
            <a:endParaRPr lang="en-US" sz="5400" b="1" kern="1200" dirty="0">
              <a:solidFill>
                <a:schemeClr val="tx1"/>
              </a:solidFill>
              <a:latin typeface="+mj-lt"/>
              <a:ea typeface="+mn-ea"/>
              <a:cs typeface="+mn-cs"/>
            </a:endParaRPr>
          </a:p>
        </p:txBody>
      </p:sp>
      <p:sp>
        <p:nvSpPr>
          <p:cNvPr id="44" name="Rectangle 43">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C92E467-49AE-4F2D-E6DB-97A621E873E5}"/>
              </a:ext>
            </a:extLst>
          </p:cNvPr>
          <p:cNvPicPr>
            <a:picLocks noChangeAspect="1"/>
          </p:cNvPicPr>
          <p:nvPr/>
        </p:nvPicPr>
        <p:blipFill>
          <a:blip r:embed="rId2">
            <a:alphaModFix amt="29000"/>
          </a:blip>
          <a:stretch>
            <a:fillRect/>
          </a:stretch>
        </p:blipFill>
        <p:spPr>
          <a:xfrm>
            <a:off x="-15753" y="-639"/>
            <a:ext cx="8431013" cy="4605296"/>
          </a:xfrm>
          <a:prstGeom prst="rect">
            <a:avLst/>
          </a:prstGeom>
        </p:spPr>
      </p:pic>
    </p:spTree>
    <p:extLst>
      <p:ext uri="{BB962C8B-B14F-4D97-AF65-F5344CB8AC3E}">
        <p14:creationId xmlns:p14="http://schemas.microsoft.com/office/powerpoint/2010/main" val="470375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EE42E7-FE3C-081F-5834-1FA9B8DE2740}"/>
              </a:ext>
            </a:extLst>
          </p:cNvPr>
          <p:cNvSpPr>
            <a:spLocks noGrp="1"/>
          </p:cNvSpPr>
          <p:nvPr>
            <p:ph type="title"/>
          </p:nvPr>
        </p:nvSpPr>
        <p:spPr>
          <a:xfrm>
            <a:off x="808638" y="386930"/>
            <a:ext cx="9236700" cy="1188950"/>
          </a:xfrm>
        </p:spPr>
        <p:txBody>
          <a:bodyPr anchor="b">
            <a:normAutofit/>
          </a:bodyPr>
          <a:lstStyle/>
          <a:p>
            <a:r>
              <a:rPr lang="en-GB" sz="5400" b="1"/>
              <a:t>Research Aims and Objectives</a:t>
            </a:r>
            <a:endParaRPr lang="en-GB" sz="5400"/>
          </a:p>
        </p:txBody>
      </p:sp>
      <p:grpSp>
        <p:nvGrpSpPr>
          <p:cNvPr id="34" name="Group 33">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35" name="Rectangle 34">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25A83F-7D7F-C629-DEA8-2A171540D1AF}"/>
              </a:ext>
            </a:extLst>
          </p:cNvPr>
          <p:cNvSpPr>
            <a:spLocks noGrp="1"/>
          </p:cNvSpPr>
          <p:nvPr>
            <p:ph idx="1"/>
          </p:nvPr>
        </p:nvSpPr>
        <p:spPr>
          <a:xfrm>
            <a:off x="793660" y="2599509"/>
            <a:ext cx="10143668" cy="3435531"/>
          </a:xfrm>
        </p:spPr>
        <p:txBody>
          <a:bodyPr anchor="ctr">
            <a:normAutofit/>
          </a:bodyPr>
          <a:lstStyle/>
          <a:p>
            <a:r>
              <a:rPr lang="en-GB" sz="2000" dirty="0">
                <a:latin typeface="Arial" panose="020B0604020202020204" pitchFamily="34" charset="0"/>
                <a:cs typeface="Arial" panose="020B0604020202020204" pitchFamily="34" charset="0"/>
              </a:rPr>
              <a:t>To critically explore the benefits and challenges associated with the use of digital health technologies among older adults in the UK.</a:t>
            </a:r>
          </a:p>
          <a:p>
            <a:endParaRPr lang="en-GB" sz="2000" dirty="0">
              <a:latin typeface="Arial" panose="020B0604020202020204" pitchFamily="34" charset="0"/>
              <a:cs typeface="Arial" panose="020B0604020202020204" pitchFamily="34" charset="0"/>
            </a:endParaRPr>
          </a:p>
          <a:p>
            <a:pPr marL="514350" indent="-514350">
              <a:buFont typeface="+mj-lt"/>
              <a:buAutoNum type="arabicPeriod"/>
            </a:pPr>
            <a:r>
              <a:rPr lang="en-GB" sz="2000" dirty="0">
                <a:latin typeface="Arial" panose="020B0604020202020204" pitchFamily="34" charset="0"/>
                <a:cs typeface="Arial" panose="020B0604020202020204" pitchFamily="34" charset="0"/>
              </a:rPr>
              <a:t>To identify the reported benefits of digital health technologies for older adults.</a:t>
            </a:r>
          </a:p>
          <a:p>
            <a:pPr marL="514350" indent="-514350">
              <a:buFont typeface="+mj-lt"/>
              <a:buAutoNum type="arabicPeriod"/>
            </a:pPr>
            <a:r>
              <a:rPr lang="en-GB" sz="2000" dirty="0">
                <a:latin typeface="Arial" panose="020B0604020202020204" pitchFamily="34" charset="0"/>
                <a:cs typeface="Arial" panose="020B0604020202020204" pitchFamily="34" charset="0"/>
              </a:rPr>
              <a:t>To explore the barriers and challenges older adults face when using digital health technologies.</a:t>
            </a:r>
          </a:p>
          <a:p>
            <a:pPr marL="514350" indent="-514350">
              <a:buFont typeface="+mj-lt"/>
              <a:buAutoNum type="arabicPeriod"/>
            </a:pPr>
            <a:r>
              <a:rPr lang="en-GB" sz="2000" dirty="0">
                <a:latin typeface="Arial" panose="020B0604020202020204" pitchFamily="34" charset="0"/>
                <a:cs typeface="Arial" panose="020B0604020202020204" pitchFamily="34" charset="0"/>
              </a:rPr>
              <a:t>To examine the implications of digital health use for health and social care practice and policy.</a:t>
            </a:r>
          </a:p>
          <a:p>
            <a:endParaRPr lang="en-GB" sz="2200" dirty="0"/>
          </a:p>
          <a:p>
            <a:endParaRPr lang="en-GB" sz="2200" dirty="0"/>
          </a:p>
        </p:txBody>
      </p:sp>
    </p:spTree>
    <p:extLst>
      <p:ext uri="{BB962C8B-B14F-4D97-AF65-F5344CB8AC3E}">
        <p14:creationId xmlns:p14="http://schemas.microsoft.com/office/powerpoint/2010/main" val="4183941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327BB-0523-8F82-6833-0E984453B1CE}"/>
              </a:ext>
            </a:extLst>
          </p:cNvPr>
          <p:cNvSpPr>
            <a:spLocks noGrp="1"/>
          </p:cNvSpPr>
          <p:nvPr>
            <p:ph type="title"/>
          </p:nvPr>
        </p:nvSpPr>
        <p:spPr/>
        <p:txBody>
          <a:bodyPr/>
          <a:lstStyle/>
          <a:p>
            <a:r>
              <a:rPr lang="en-GB" b="1" dirty="0"/>
              <a:t>Research Impact</a:t>
            </a:r>
          </a:p>
        </p:txBody>
      </p:sp>
      <p:graphicFrame>
        <p:nvGraphicFramePr>
          <p:cNvPr id="5" name="Content Placeholder 2">
            <a:extLst>
              <a:ext uri="{FF2B5EF4-FFF2-40B4-BE49-F238E27FC236}">
                <a16:creationId xmlns:a16="http://schemas.microsoft.com/office/drawing/2014/main" id="{2742C4BE-4BE1-870C-AEEA-930369391BDB}"/>
              </a:ext>
            </a:extLst>
          </p:cNvPr>
          <p:cNvGraphicFramePr>
            <a:graphicFrameLocks noGrp="1"/>
          </p:cNvGraphicFramePr>
          <p:nvPr>
            <p:ph idx="1"/>
            <p:extLst>
              <p:ext uri="{D42A27DB-BD31-4B8C-83A1-F6EECF244321}">
                <p14:modId xmlns:p14="http://schemas.microsoft.com/office/powerpoint/2010/main" val="3904244603"/>
              </p:ext>
            </p:extLst>
          </p:nvPr>
        </p:nvGraphicFramePr>
        <p:xfrm>
          <a:off x="838200" y="1825625"/>
          <a:ext cx="10281557"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4032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6A78B67-1B3A-A9F3-9973-E5E68310E6B8}"/>
              </a:ext>
            </a:extLst>
          </p:cNvPr>
          <p:cNvPicPr>
            <a:picLocks noChangeAspect="1"/>
          </p:cNvPicPr>
          <p:nvPr/>
        </p:nvPicPr>
        <p:blipFill>
          <a:blip r:embed="rId2">
            <a:duotone>
              <a:schemeClr val="bg2">
                <a:shade val="45000"/>
                <a:satMod val="135000"/>
              </a:schemeClr>
              <a:prstClr val="white"/>
            </a:duotone>
          </a:blip>
          <a:srcRect b="15730"/>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B9FCE4-FE0F-0378-6F5A-4E5DBCAF71D8}"/>
              </a:ext>
            </a:extLst>
          </p:cNvPr>
          <p:cNvSpPr>
            <a:spLocks noGrp="1"/>
          </p:cNvSpPr>
          <p:nvPr>
            <p:ph type="title"/>
          </p:nvPr>
        </p:nvSpPr>
        <p:spPr>
          <a:xfrm>
            <a:off x="838200" y="365125"/>
            <a:ext cx="10515600" cy="1325563"/>
          </a:xfrm>
        </p:spPr>
        <p:txBody>
          <a:bodyPr>
            <a:normAutofit/>
          </a:bodyPr>
          <a:lstStyle/>
          <a:p>
            <a:r>
              <a:rPr lang="en-GB" b="1"/>
              <a:t>Conclusion</a:t>
            </a:r>
            <a:endParaRPr lang="en-GB" b="1" dirty="0"/>
          </a:p>
        </p:txBody>
      </p:sp>
      <p:graphicFrame>
        <p:nvGraphicFramePr>
          <p:cNvPr id="20" name="Content Placeholder 2">
            <a:extLst>
              <a:ext uri="{FF2B5EF4-FFF2-40B4-BE49-F238E27FC236}">
                <a16:creationId xmlns:a16="http://schemas.microsoft.com/office/drawing/2014/main" id="{4D70565B-C72A-FDC6-0700-21A3B1B10150}"/>
              </a:ext>
            </a:extLst>
          </p:cNvPr>
          <p:cNvGraphicFramePr>
            <a:graphicFrameLocks noGrp="1"/>
          </p:cNvGraphicFramePr>
          <p:nvPr>
            <p:ph idx="1"/>
            <p:extLst>
              <p:ext uri="{D42A27DB-BD31-4B8C-83A1-F6EECF244321}">
                <p14:modId xmlns:p14="http://schemas.microsoft.com/office/powerpoint/2010/main" val="5750100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7861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A2E3F-6D62-F058-1E5A-200405B4D106}"/>
              </a:ext>
            </a:extLst>
          </p:cNvPr>
          <p:cNvSpPr>
            <a:spLocks noGrp="1"/>
          </p:cNvSpPr>
          <p:nvPr>
            <p:ph type="title"/>
          </p:nvPr>
        </p:nvSpPr>
        <p:spPr>
          <a:xfrm>
            <a:off x="4120242" y="-138792"/>
            <a:ext cx="3570515" cy="1325563"/>
          </a:xfrm>
        </p:spPr>
        <p:txBody>
          <a:bodyPr/>
          <a:lstStyle/>
          <a:p>
            <a:r>
              <a:rPr lang="en-GB" dirty="0"/>
              <a:t>Reference list</a:t>
            </a:r>
          </a:p>
        </p:txBody>
      </p:sp>
      <p:sp>
        <p:nvSpPr>
          <p:cNvPr id="3" name="Content Placeholder 2">
            <a:extLst>
              <a:ext uri="{FF2B5EF4-FFF2-40B4-BE49-F238E27FC236}">
                <a16:creationId xmlns:a16="http://schemas.microsoft.com/office/drawing/2014/main" id="{0E83623C-C192-DF21-5B58-C01505C7D9C7}"/>
              </a:ext>
            </a:extLst>
          </p:cNvPr>
          <p:cNvSpPr>
            <a:spLocks noGrp="1"/>
          </p:cNvSpPr>
          <p:nvPr>
            <p:ph idx="1"/>
          </p:nvPr>
        </p:nvSpPr>
        <p:spPr>
          <a:xfrm>
            <a:off x="83004" y="979714"/>
            <a:ext cx="12025992" cy="5608864"/>
          </a:xfrm>
        </p:spPr>
        <p:txBody>
          <a:bodyPr>
            <a:normAutofit fontScale="25000" lnSpcReduction="20000"/>
          </a:bodyPr>
          <a:lstStyle/>
          <a:p>
            <a:pPr marL="0" indent="0">
              <a:lnSpc>
                <a:spcPct val="120000"/>
              </a:lnSpc>
              <a:buNone/>
            </a:pPr>
            <a:r>
              <a:rPr lang="en-GB" sz="5600" dirty="0">
                <a:latin typeface="Arial" panose="020B0604020202020204" pitchFamily="34" charset="0"/>
                <a:cs typeface="Arial" panose="020B0604020202020204" pitchFamily="34" charset="0"/>
              </a:rPr>
              <a:t>Age UK (2024) </a:t>
            </a:r>
            <a:r>
              <a:rPr lang="en-GB" sz="5600" i="1" dirty="0">
                <a:latin typeface="Arial" panose="020B0604020202020204" pitchFamily="34" charset="0"/>
                <a:cs typeface="Arial" panose="020B0604020202020204" pitchFamily="34" charset="0"/>
              </a:rPr>
              <a:t>Digital inclusion and older people</a:t>
            </a:r>
            <a:r>
              <a:rPr lang="en-GB" sz="5600" dirty="0">
                <a:latin typeface="Arial" panose="020B0604020202020204" pitchFamily="34" charset="0"/>
                <a:cs typeface="Arial" panose="020B0604020202020204" pitchFamily="34" charset="0"/>
              </a:rPr>
              <a:t>. Available at: https://www.ageuk.org.uk/siteassets/documents/reports-and-publications/reports-and-briefings/active-communities/internet-use-statistics-june-2024.pdf (Accessed: 2nd February 2026).</a:t>
            </a:r>
          </a:p>
          <a:p>
            <a:pPr marL="0" indent="0">
              <a:lnSpc>
                <a:spcPct val="120000"/>
              </a:lnSpc>
              <a:buNone/>
            </a:pPr>
            <a:r>
              <a:rPr lang="en-GB" sz="5600" dirty="0">
                <a:latin typeface="Arial" panose="020B0604020202020204" pitchFamily="34" charset="0"/>
                <a:cs typeface="Arial" panose="020B0604020202020204" pitchFamily="34" charset="0"/>
              </a:rPr>
              <a:t>Cabinet Office (2022) </a:t>
            </a:r>
            <a:r>
              <a:rPr lang="en-GB" sz="5600" i="1" dirty="0">
                <a:latin typeface="Arial" panose="020B0604020202020204" pitchFamily="34" charset="0"/>
                <a:cs typeface="Arial" panose="020B0604020202020204" pitchFamily="34" charset="0"/>
              </a:rPr>
              <a:t>Government digital inclusion strategy.</a:t>
            </a:r>
            <a:r>
              <a:rPr lang="en-GB" sz="5600" dirty="0">
                <a:latin typeface="Arial" panose="020B0604020202020204" pitchFamily="34" charset="0"/>
                <a:cs typeface="Arial" panose="020B0604020202020204" pitchFamily="34" charset="0"/>
              </a:rPr>
              <a:t> Available at: </a:t>
            </a:r>
            <a:r>
              <a:rPr lang="en-GB" sz="5600" u="sng" dirty="0">
                <a:latin typeface="Arial" panose="020B0604020202020204" pitchFamily="34" charset="0"/>
                <a:cs typeface="Arial" panose="020B0604020202020204" pitchFamily="34" charset="0"/>
                <a:hlinkClick r:id="rId2"/>
              </a:rPr>
              <a:t>https://www.gov.uk/government/publications/government-digital-inclusion-strategy</a:t>
            </a:r>
            <a:r>
              <a:rPr lang="en-GB" sz="5600" u="sng" dirty="0">
                <a:latin typeface="Arial" panose="020B0604020202020204" pitchFamily="34" charset="0"/>
                <a:cs typeface="Arial" panose="020B0604020202020204" pitchFamily="34" charset="0"/>
              </a:rPr>
              <a:t> </a:t>
            </a:r>
            <a:r>
              <a:rPr lang="en-GB" sz="5600" dirty="0">
                <a:latin typeface="Arial" panose="020B0604020202020204" pitchFamily="34" charset="0"/>
                <a:cs typeface="Arial" panose="020B0604020202020204" pitchFamily="34" charset="0"/>
              </a:rPr>
              <a:t>(Accessed: 6 February 2026).</a:t>
            </a:r>
          </a:p>
          <a:p>
            <a:pPr marL="0" indent="0">
              <a:lnSpc>
                <a:spcPct val="120000"/>
              </a:lnSpc>
              <a:buNone/>
            </a:pPr>
            <a:r>
              <a:rPr lang="en-GB" sz="5600" dirty="0">
                <a:latin typeface="Arial" panose="020B0604020202020204" pitchFamily="34" charset="0"/>
                <a:cs typeface="Arial" panose="020B0604020202020204" pitchFamily="34" charset="0"/>
              </a:rPr>
              <a:t>Centre for Ageing Better (2023) </a:t>
            </a:r>
            <a:r>
              <a:rPr lang="en-GB" sz="5600" i="1" dirty="0">
                <a:latin typeface="Arial" panose="020B0604020202020204" pitchFamily="34" charset="0"/>
                <a:cs typeface="Arial" panose="020B0604020202020204" pitchFamily="34" charset="0"/>
              </a:rPr>
              <a:t>The digital age: new approaches to supporting older people</a:t>
            </a:r>
            <a:r>
              <a:rPr lang="en-GB" sz="5600" dirty="0">
                <a:latin typeface="Arial" panose="020B0604020202020204" pitchFamily="34" charset="0"/>
                <a:cs typeface="Arial" panose="020B0604020202020204" pitchFamily="34" charset="0"/>
              </a:rPr>
              <a:t>. London: Centre for Ageing Better. Available at: </a:t>
            </a:r>
            <a:r>
              <a:rPr lang="en-GB" sz="5600" u="sng" dirty="0">
                <a:latin typeface="Arial" panose="020B0604020202020204" pitchFamily="34" charset="0"/>
                <a:cs typeface="Arial" panose="020B0604020202020204" pitchFamily="34" charset="0"/>
                <a:hlinkClick r:id="rId3"/>
              </a:rPr>
              <a:t>https://ageing-better.org.uk/publications/digital-age-supporting-older-people</a:t>
            </a:r>
            <a:r>
              <a:rPr lang="en-GB" sz="5600" dirty="0">
                <a:latin typeface="Arial" panose="020B0604020202020204" pitchFamily="34" charset="0"/>
                <a:cs typeface="Arial" panose="020B0604020202020204" pitchFamily="34" charset="0"/>
              </a:rPr>
              <a:t> (Accessed: 3 February 2026).</a:t>
            </a:r>
          </a:p>
          <a:p>
            <a:pPr marL="0" indent="0">
              <a:lnSpc>
                <a:spcPct val="120000"/>
              </a:lnSpc>
              <a:buNone/>
            </a:pPr>
            <a:r>
              <a:rPr lang="en-GB" sz="5600" dirty="0">
                <a:latin typeface="Arial" panose="020B0604020202020204" pitchFamily="34" charset="0"/>
                <a:cs typeface="Arial" panose="020B0604020202020204" pitchFamily="34" charset="0"/>
              </a:rPr>
              <a:t>Czaja, S.J., Boot, W.R., </a:t>
            </a:r>
            <a:r>
              <a:rPr lang="en-GB" sz="5600" dirty="0" err="1">
                <a:latin typeface="Arial" panose="020B0604020202020204" pitchFamily="34" charset="0"/>
                <a:cs typeface="Arial" panose="020B0604020202020204" pitchFamily="34" charset="0"/>
              </a:rPr>
              <a:t>Charness</a:t>
            </a:r>
            <a:r>
              <a:rPr lang="en-GB" sz="5600" dirty="0">
                <a:latin typeface="Arial" panose="020B0604020202020204" pitchFamily="34" charset="0"/>
                <a:cs typeface="Arial" panose="020B0604020202020204" pitchFamily="34" charset="0"/>
              </a:rPr>
              <a:t>, N. and Rogers, W.A. (2019) </a:t>
            </a:r>
            <a:r>
              <a:rPr lang="en-GB" sz="5600" i="1" dirty="0">
                <a:latin typeface="Arial" panose="020B0604020202020204" pitchFamily="34" charset="0"/>
                <a:cs typeface="Arial" panose="020B0604020202020204" pitchFamily="34" charset="0"/>
              </a:rPr>
              <a:t>Designing for older adults: Principles and creative human factors approaches</a:t>
            </a:r>
            <a:r>
              <a:rPr lang="en-GB" sz="5600" dirty="0">
                <a:latin typeface="Arial" panose="020B0604020202020204" pitchFamily="34" charset="0"/>
                <a:cs typeface="Arial" panose="020B0604020202020204" pitchFamily="34" charset="0"/>
              </a:rPr>
              <a:t>. 3rd </a:t>
            </a:r>
            <a:r>
              <a:rPr lang="en-GB" sz="5600" dirty="0" err="1">
                <a:latin typeface="Arial" panose="020B0604020202020204" pitchFamily="34" charset="0"/>
                <a:cs typeface="Arial" panose="020B0604020202020204" pitchFamily="34" charset="0"/>
              </a:rPr>
              <a:t>edn</a:t>
            </a:r>
            <a:r>
              <a:rPr lang="en-GB" sz="5600" dirty="0">
                <a:latin typeface="Arial" panose="020B0604020202020204" pitchFamily="34" charset="0"/>
                <a:cs typeface="Arial" panose="020B0604020202020204" pitchFamily="34" charset="0"/>
              </a:rPr>
              <a:t>. Boca Raton: CRC Press.</a:t>
            </a:r>
          </a:p>
          <a:p>
            <a:pPr marL="0" indent="0">
              <a:lnSpc>
                <a:spcPct val="120000"/>
              </a:lnSpc>
              <a:buNone/>
            </a:pPr>
            <a:r>
              <a:rPr lang="en-GB" sz="5600" dirty="0">
                <a:latin typeface="Arial" panose="020B0604020202020204" pitchFamily="34" charset="0"/>
                <a:cs typeface="Arial" panose="020B0604020202020204" pitchFamily="34" charset="0"/>
              </a:rPr>
              <a:t>Care Quality Commission (2023) </a:t>
            </a:r>
            <a:r>
              <a:rPr lang="en-GB" sz="5600" i="1" dirty="0">
                <a:latin typeface="Arial" panose="020B0604020202020204" pitchFamily="34" charset="0"/>
                <a:cs typeface="Arial" panose="020B0604020202020204" pitchFamily="34" charset="0"/>
              </a:rPr>
              <a:t>Digital transformation in health and social care</a:t>
            </a:r>
            <a:r>
              <a:rPr lang="en-GB" sz="5600" dirty="0">
                <a:latin typeface="Arial" panose="020B0604020202020204" pitchFamily="34" charset="0"/>
                <a:cs typeface="Arial" panose="020B0604020202020204" pitchFamily="34" charset="0"/>
              </a:rPr>
              <a:t>. Available at: </a:t>
            </a:r>
            <a:r>
              <a:rPr lang="en-GB" sz="5600" dirty="0">
                <a:latin typeface="Arial" panose="020B0604020202020204" pitchFamily="34" charset="0"/>
                <a:cs typeface="Arial" panose="020B0604020202020204" pitchFamily="34" charset="0"/>
                <a:hlinkClick r:id="rId4"/>
              </a:rPr>
              <a:t>https://www.cqc.org.uk/guidance-providers/adult-social-care/digital-record-systems-adult-social-care-services</a:t>
            </a:r>
            <a:r>
              <a:rPr lang="en-GB" sz="5600" dirty="0">
                <a:latin typeface="Arial" panose="020B0604020202020204" pitchFamily="34" charset="0"/>
                <a:cs typeface="Arial" panose="020B0604020202020204" pitchFamily="34" charset="0"/>
              </a:rPr>
              <a:t> (Accessed: 2 February 2026).</a:t>
            </a:r>
          </a:p>
          <a:p>
            <a:pPr marL="0" indent="0">
              <a:lnSpc>
                <a:spcPct val="120000"/>
              </a:lnSpc>
              <a:buNone/>
            </a:pPr>
            <a:r>
              <a:rPr lang="en-GB" sz="5600" dirty="0">
                <a:latin typeface="Arial" panose="020B0604020202020204" pitchFamily="34" charset="0"/>
                <a:cs typeface="Arial" panose="020B0604020202020204" pitchFamily="34" charset="0"/>
              </a:rPr>
              <a:t>Department of Health and Social Care (2022) </a:t>
            </a:r>
            <a:r>
              <a:rPr lang="en-GB" sz="5600" i="1" dirty="0">
                <a:latin typeface="Arial" panose="020B0604020202020204" pitchFamily="34" charset="0"/>
                <a:cs typeface="Arial" panose="020B0604020202020204" pitchFamily="34" charset="0"/>
              </a:rPr>
              <a:t>A plan for digital health and social care</a:t>
            </a:r>
            <a:r>
              <a:rPr lang="en-GB" sz="5600" dirty="0">
                <a:latin typeface="Arial" panose="020B0604020202020204" pitchFamily="34" charset="0"/>
                <a:cs typeface="Arial" panose="020B0604020202020204" pitchFamily="34" charset="0"/>
              </a:rPr>
              <a:t>. Available at: </a:t>
            </a:r>
            <a:r>
              <a:rPr lang="en-GB" sz="5600" u="sng" dirty="0">
                <a:latin typeface="Arial" panose="020B0604020202020204" pitchFamily="34" charset="0"/>
                <a:cs typeface="Arial" panose="020B0604020202020204" pitchFamily="34" charset="0"/>
                <a:hlinkClick r:id="rId5"/>
              </a:rPr>
              <a:t>https://www.gov.uk/government/publications/a-plan-for-digital-health-and-social-care</a:t>
            </a:r>
            <a:r>
              <a:rPr lang="en-GB" sz="5600" dirty="0">
                <a:latin typeface="Arial" panose="020B0604020202020204" pitchFamily="34" charset="0"/>
                <a:cs typeface="Arial" panose="020B0604020202020204" pitchFamily="34" charset="0"/>
              </a:rPr>
              <a:t> (Accessed: 6 February 2026).</a:t>
            </a:r>
          </a:p>
          <a:p>
            <a:pPr marL="0" indent="0">
              <a:lnSpc>
                <a:spcPct val="120000"/>
              </a:lnSpc>
              <a:buNone/>
            </a:pPr>
            <a:r>
              <a:rPr lang="en-GB" sz="5600" dirty="0">
                <a:latin typeface="Arial" panose="020B0604020202020204" pitchFamily="34" charset="0"/>
                <a:cs typeface="Arial" panose="020B0604020202020204" pitchFamily="34" charset="0"/>
              </a:rPr>
              <a:t>Health Foundation (2022) </a:t>
            </a:r>
            <a:r>
              <a:rPr lang="en-GB" sz="5600" i="1" dirty="0">
                <a:latin typeface="Arial" panose="020B0604020202020204" pitchFamily="34" charset="0"/>
                <a:cs typeface="Arial" panose="020B0604020202020204" pitchFamily="34" charset="0"/>
              </a:rPr>
              <a:t>What does good digital health care look like?</a:t>
            </a:r>
            <a:r>
              <a:rPr lang="en-GB" sz="5600" dirty="0">
                <a:latin typeface="Arial" panose="020B0604020202020204" pitchFamily="34" charset="0"/>
                <a:cs typeface="Arial" panose="020B0604020202020204" pitchFamily="34" charset="0"/>
              </a:rPr>
              <a:t>. London: The Health Foundation. Available at:</a:t>
            </a:r>
            <a:br>
              <a:rPr lang="en-GB" sz="5600" dirty="0">
                <a:latin typeface="Arial" panose="020B0604020202020204" pitchFamily="34" charset="0"/>
                <a:cs typeface="Arial" panose="020B0604020202020204" pitchFamily="34" charset="0"/>
              </a:rPr>
            </a:br>
            <a:r>
              <a:rPr lang="en-GB" sz="5600" dirty="0">
                <a:latin typeface="Arial" panose="020B0604020202020204" pitchFamily="34" charset="0"/>
                <a:cs typeface="Arial" panose="020B0604020202020204" pitchFamily="34" charset="0"/>
                <a:hlinkClick r:id="rId6"/>
              </a:rPr>
              <a:t>https://www.health.org.uk/publications/long-reads/what-does-good-digital-health-care-look-like</a:t>
            </a:r>
            <a:r>
              <a:rPr lang="en-GB" sz="5600" dirty="0">
                <a:latin typeface="Arial" panose="020B0604020202020204" pitchFamily="34" charset="0"/>
                <a:cs typeface="Arial" panose="020B0604020202020204" pitchFamily="34" charset="0"/>
              </a:rPr>
              <a:t> (Accessed: 4 February 2026).</a:t>
            </a:r>
          </a:p>
          <a:p>
            <a:pPr marL="0" indent="0">
              <a:lnSpc>
                <a:spcPct val="120000"/>
              </a:lnSpc>
              <a:buNone/>
            </a:pPr>
            <a:r>
              <a:rPr lang="en-GB" sz="5600" dirty="0">
                <a:latin typeface="Arial" panose="020B0604020202020204" pitchFamily="34" charset="0"/>
                <a:cs typeface="Arial" panose="020B0604020202020204" pitchFamily="34" charset="0"/>
              </a:rPr>
              <a:t>Kruse, C.S., Fohn, J., Wilson, N., Nunez Patlan, E., Zipp, S. and Mileski, M. (2020) Utilisation barriers and medical outcomes of telehealth in the elderly population: A systematic review. </a:t>
            </a:r>
            <a:r>
              <a:rPr lang="en-GB" sz="5600" i="1" dirty="0">
                <a:latin typeface="Arial" panose="020B0604020202020204" pitchFamily="34" charset="0"/>
                <a:cs typeface="Arial" panose="020B0604020202020204" pitchFamily="34" charset="0"/>
              </a:rPr>
              <a:t>JMIR Medical Informatics</a:t>
            </a:r>
            <a:r>
              <a:rPr lang="en-GB" sz="5600" dirty="0">
                <a:latin typeface="Arial" panose="020B0604020202020204" pitchFamily="34" charset="0"/>
                <a:cs typeface="Arial" panose="020B0604020202020204" pitchFamily="34" charset="0"/>
              </a:rPr>
              <a:t>, 8(4), e20359. </a:t>
            </a:r>
            <a:r>
              <a:rPr lang="en-GB" sz="5600" u="sng" dirty="0">
                <a:latin typeface="Arial" panose="020B0604020202020204" pitchFamily="34" charset="0"/>
                <a:cs typeface="Arial" panose="020B0604020202020204" pitchFamily="34" charset="0"/>
                <a:hlinkClick r:id="rId7"/>
              </a:rPr>
              <a:t>https://doi.org/10.2196/20359</a:t>
            </a:r>
            <a:endParaRPr lang="en-GB" sz="5600" dirty="0">
              <a:latin typeface="Arial" panose="020B0604020202020204" pitchFamily="34" charset="0"/>
              <a:cs typeface="Arial" panose="020B0604020202020204" pitchFamily="34" charset="0"/>
            </a:endParaRPr>
          </a:p>
          <a:p>
            <a:pPr marL="0" indent="0">
              <a:lnSpc>
                <a:spcPct val="120000"/>
              </a:lnSpc>
              <a:buNone/>
            </a:pPr>
            <a:r>
              <a:rPr lang="en-GB" sz="5600" dirty="0">
                <a:latin typeface="Arial" panose="020B0604020202020204" pitchFamily="34" charset="0"/>
                <a:cs typeface="Arial" panose="020B0604020202020204" pitchFamily="34" charset="0"/>
              </a:rPr>
              <a:t>NHS England (2019) </a:t>
            </a:r>
            <a:r>
              <a:rPr lang="en-GB" sz="5600" i="1" dirty="0">
                <a:latin typeface="Arial" panose="020B0604020202020204" pitchFamily="34" charset="0"/>
                <a:cs typeface="Arial" panose="020B0604020202020204" pitchFamily="34" charset="0"/>
              </a:rPr>
              <a:t>The NHS Long Term Plan</a:t>
            </a:r>
            <a:r>
              <a:rPr lang="en-GB" sz="5600" dirty="0">
                <a:latin typeface="Arial" panose="020B0604020202020204" pitchFamily="34" charset="0"/>
                <a:cs typeface="Arial" panose="020B0604020202020204" pitchFamily="34" charset="0"/>
              </a:rPr>
              <a:t>. Available at: </a:t>
            </a:r>
            <a:r>
              <a:rPr lang="en-GB" sz="5600" u="sng" dirty="0">
                <a:latin typeface="Arial" panose="020B0604020202020204" pitchFamily="34" charset="0"/>
                <a:cs typeface="Arial" panose="020B0604020202020204" pitchFamily="34" charset="0"/>
                <a:hlinkClick r:id="rId8"/>
              </a:rPr>
              <a:t>https://www.longtermplan.nhs.uk</a:t>
            </a:r>
            <a:r>
              <a:rPr lang="en-GB" sz="5600" dirty="0">
                <a:latin typeface="Arial" panose="020B0604020202020204" pitchFamily="34" charset="0"/>
                <a:cs typeface="Arial" panose="020B0604020202020204" pitchFamily="34" charset="0"/>
              </a:rPr>
              <a:t> (Accessed: 9 February 2026).</a:t>
            </a:r>
          </a:p>
          <a:p>
            <a:pPr marL="0" indent="0">
              <a:lnSpc>
                <a:spcPct val="120000"/>
              </a:lnSpc>
              <a:buNone/>
            </a:pPr>
            <a:r>
              <a:rPr lang="en-GB" sz="5600" dirty="0">
                <a:latin typeface="Arial" panose="020B0604020202020204" pitchFamily="34" charset="0"/>
                <a:cs typeface="Arial" panose="020B0604020202020204" pitchFamily="34" charset="0"/>
              </a:rPr>
              <a:t>NHS England (2022) </a:t>
            </a:r>
            <a:r>
              <a:rPr lang="en-GB" sz="5600" i="1" dirty="0">
                <a:latin typeface="Arial" panose="020B0604020202020204" pitchFamily="34" charset="0"/>
                <a:cs typeface="Arial" panose="020B0604020202020204" pitchFamily="34" charset="0"/>
              </a:rPr>
              <a:t>Digital transformation in health and care</a:t>
            </a:r>
            <a:r>
              <a:rPr lang="en-GB" sz="5600" dirty="0">
                <a:latin typeface="Arial" panose="020B0604020202020204" pitchFamily="34" charset="0"/>
                <a:cs typeface="Arial" panose="020B0604020202020204" pitchFamily="34" charset="0"/>
              </a:rPr>
              <a:t>. Available at: </a:t>
            </a:r>
            <a:r>
              <a:rPr lang="en-GB" sz="5600" u="sng" dirty="0">
                <a:latin typeface="Arial" panose="020B0604020202020204" pitchFamily="34" charset="0"/>
                <a:cs typeface="Arial" panose="020B0604020202020204" pitchFamily="34" charset="0"/>
                <a:hlinkClick r:id="rId9"/>
              </a:rPr>
              <a:t>https://www.england.nhs.uk/digitaltechnology</a:t>
            </a:r>
            <a:r>
              <a:rPr lang="en-GB" sz="5600" dirty="0">
                <a:latin typeface="Arial" panose="020B0604020202020204" pitchFamily="34" charset="0"/>
                <a:cs typeface="Arial" panose="020B0604020202020204" pitchFamily="34" charset="0"/>
              </a:rPr>
              <a:t> (Accessed: 9 February 2026).</a:t>
            </a:r>
          </a:p>
          <a:p>
            <a:pPr marL="0" indent="0">
              <a:buNone/>
            </a:pPr>
            <a:endParaRPr lang="en-GB" sz="2900" dirty="0">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2493650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2C253-4A46-E6F0-7894-E1AC8ADE0F24}"/>
              </a:ext>
            </a:extLst>
          </p:cNvPr>
          <p:cNvSpPr>
            <a:spLocks noGrp="1"/>
          </p:cNvSpPr>
          <p:nvPr>
            <p:ph type="title"/>
          </p:nvPr>
        </p:nvSpPr>
        <p:spPr>
          <a:xfrm>
            <a:off x="4359728" y="47623"/>
            <a:ext cx="3472543" cy="1325563"/>
          </a:xfrm>
        </p:spPr>
        <p:txBody>
          <a:bodyPr/>
          <a:lstStyle/>
          <a:p>
            <a:r>
              <a:rPr lang="en-GB" dirty="0"/>
              <a:t>Reference list</a:t>
            </a:r>
          </a:p>
        </p:txBody>
      </p:sp>
      <p:sp>
        <p:nvSpPr>
          <p:cNvPr id="3" name="Content Placeholder 2">
            <a:extLst>
              <a:ext uri="{FF2B5EF4-FFF2-40B4-BE49-F238E27FC236}">
                <a16:creationId xmlns:a16="http://schemas.microsoft.com/office/drawing/2014/main" id="{E9EB74B8-C699-7C60-3176-C23E844461F5}"/>
              </a:ext>
            </a:extLst>
          </p:cNvPr>
          <p:cNvSpPr>
            <a:spLocks noGrp="1"/>
          </p:cNvSpPr>
          <p:nvPr>
            <p:ph idx="1"/>
          </p:nvPr>
        </p:nvSpPr>
        <p:spPr>
          <a:xfrm>
            <a:off x="160564" y="1094014"/>
            <a:ext cx="11783786" cy="5657850"/>
          </a:xfrm>
        </p:spPr>
        <p:txBody>
          <a:bodyPr>
            <a:normAutofit fontScale="47500" lnSpcReduction="20000"/>
          </a:bodyPr>
          <a:lstStyle/>
          <a:p>
            <a:pPr marL="0" indent="0">
              <a:lnSpc>
                <a:spcPct val="120000"/>
              </a:lnSpc>
              <a:buNone/>
            </a:pPr>
            <a:r>
              <a:rPr lang="en-GB" sz="2900" dirty="0">
                <a:latin typeface="Arial" panose="020B0604020202020204" pitchFamily="34" charset="0"/>
                <a:cs typeface="Arial" panose="020B0604020202020204" pitchFamily="34" charset="0"/>
              </a:rPr>
              <a:t>NHS England (2023) </a:t>
            </a:r>
            <a:r>
              <a:rPr lang="en-GB" sz="2900" i="1" dirty="0">
                <a:latin typeface="Arial" panose="020B0604020202020204" pitchFamily="34" charset="0"/>
                <a:cs typeface="Arial" panose="020B0604020202020204" pitchFamily="34" charset="0"/>
              </a:rPr>
              <a:t>Digital inclusion guide for health and social care</a:t>
            </a:r>
            <a:r>
              <a:rPr lang="en-GB" sz="2900" dirty="0">
                <a:latin typeface="Arial" panose="020B0604020202020204" pitchFamily="34" charset="0"/>
                <a:cs typeface="Arial" panose="020B0604020202020204" pitchFamily="34" charset="0"/>
              </a:rPr>
              <a:t>. Available at:</a:t>
            </a:r>
            <a:br>
              <a:rPr lang="en-GB" sz="2900" dirty="0">
                <a:latin typeface="Arial" panose="020B0604020202020204" pitchFamily="34" charset="0"/>
                <a:cs typeface="Arial" panose="020B0604020202020204" pitchFamily="34" charset="0"/>
              </a:rPr>
            </a:br>
            <a:r>
              <a:rPr lang="en-GB" sz="2900" dirty="0">
                <a:latin typeface="Arial" panose="020B0604020202020204" pitchFamily="34" charset="0"/>
                <a:cs typeface="Arial" panose="020B0604020202020204" pitchFamily="34" charset="0"/>
              </a:rPr>
              <a:t>https://www.england.nhs.uk/long-read/digital-inclusion-guide (Accessed: 3 February 2026). </a:t>
            </a:r>
          </a:p>
          <a:p>
            <a:pPr marL="0" indent="0">
              <a:lnSpc>
                <a:spcPct val="120000"/>
              </a:lnSpc>
              <a:buNone/>
            </a:pPr>
            <a:r>
              <a:rPr lang="en-GB" sz="2900" dirty="0">
                <a:latin typeface="Arial" panose="020B0604020202020204" pitchFamily="34" charset="0"/>
                <a:cs typeface="Arial" panose="020B0604020202020204" pitchFamily="34" charset="0"/>
              </a:rPr>
              <a:t>National Audit Office (2020) </a:t>
            </a:r>
            <a:r>
              <a:rPr lang="en-GB" sz="2900" i="1" dirty="0">
                <a:latin typeface="Arial" panose="020B0604020202020204" pitchFamily="34" charset="0"/>
                <a:cs typeface="Arial" panose="020B0604020202020204" pitchFamily="34" charset="0"/>
              </a:rPr>
              <a:t>Digital transformation in the NHS. </a:t>
            </a:r>
            <a:r>
              <a:rPr lang="en-GB" sz="2900" dirty="0">
                <a:latin typeface="Arial" panose="020B0604020202020204" pitchFamily="34" charset="0"/>
                <a:cs typeface="Arial" panose="020B0604020202020204" pitchFamily="34" charset="0"/>
              </a:rPr>
              <a:t> Available at: </a:t>
            </a:r>
            <a:r>
              <a:rPr lang="en-GB" sz="2900" u="sng" dirty="0">
                <a:latin typeface="Arial" panose="020B0604020202020204" pitchFamily="34" charset="0"/>
                <a:cs typeface="Arial" panose="020B0604020202020204" pitchFamily="34" charset="0"/>
                <a:hlinkClick r:id="rId2"/>
              </a:rPr>
              <a:t>https://www.nao.org.uk/reports/digital-transformation-in-the-nhs/</a:t>
            </a:r>
            <a:r>
              <a:rPr lang="en-GB" sz="2900" dirty="0">
                <a:latin typeface="Arial" panose="020B0604020202020204" pitchFamily="34" charset="0"/>
                <a:cs typeface="Arial" panose="020B0604020202020204" pitchFamily="34" charset="0"/>
              </a:rPr>
              <a:t> (Accessed: 6 February 2026).</a:t>
            </a:r>
          </a:p>
          <a:p>
            <a:pPr marL="0" indent="0">
              <a:lnSpc>
                <a:spcPct val="120000"/>
              </a:lnSpc>
              <a:buNone/>
            </a:pPr>
            <a:r>
              <a:rPr lang="en-GB" sz="2900" dirty="0">
                <a:latin typeface="Arial" panose="020B0604020202020204" pitchFamily="34" charset="0"/>
                <a:cs typeface="Arial" panose="020B0604020202020204" pitchFamily="34" charset="0"/>
              </a:rPr>
              <a:t>National Audit Office (2023) </a:t>
            </a:r>
            <a:r>
              <a:rPr lang="en-GB" sz="2900" i="1" dirty="0">
                <a:latin typeface="Arial" panose="020B0604020202020204" pitchFamily="34" charset="0"/>
                <a:cs typeface="Arial" panose="020B0604020202020204" pitchFamily="34" charset="0"/>
              </a:rPr>
              <a:t>Addressing digital exclusion in public services</a:t>
            </a:r>
            <a:r>
              <a:rPr lang="en-GB" sz="2900" dirty="0">
                <a:latin typeface="Arial" panose="020B0604020202020204" pitchFamily="34" charset="0"/>
                <a:cs typeface="Arial" panose="020B0604020202020204" pitchFamily="34" charset="0"/>
              </a:rPr>
              <a:t>. Available at: </a:t>
            </a:r>
            <a:r>
              <a:rPr lang="en-GB" sz="2900" u="sng" dirty="0">
                <a:latin typeface="Arial" panose="020B0604020202020204" pitchFamily="34" charset="0"/>
                <a:cs typeface="Arial" panose="020B0604020202020204" pitchFamily="34" charset="0"/>
                <a:hlinkClick r:id="rId3"/>
              </a:rPr>
              <a:t>https://www.nao.org.uk/reports/addressing-digital-exclusion-in-public-services/</a:t>
            </a:r>
            <a:r>
              <a:rPr lang="en-GB" sz="2900" dirty="0">
                <a:latin typeface="Arial" panose="020B0604020202020204" pitchFamily="34" charset="0"/>
                <a:cs typeface="Arial" panose="020B0604020202020204" pitchFamily="34" charset="0"/>
              </a:rPr>
              <a:t> (Accessed: 8 February 2026).</a:t>
            </a:r>
          </a:p>
          <a:p>
            <a:pPr marL="0" indent="0">
              <a:lnSpc>
                <a:spcPct val="120000"/>
              </a:lnSpc>
              <a:buNone/>
            </a:pPr>
            <a:r>
              <a:rPr lang="en-GB" sz="2900" dirty="0">
                <a:latin typeface="Arial" panose="020B0604020202020204" pitchFamily="34" charset="0"/>
                <a:cs typeface="Arial" panose="020B0604020202020204" pitchFamily="34" charset="0"/>
              </a:rPr>
              <a:t>Nuffield Trust (2021) </a:t>
            </a:r>
            <a:r>
              <a:rPr lang="en-GB" sz="2900" i="1" dirty="0">
                <a:latin typeface="Arial" panose="020B0604020202020204" pitchFamily="34" charset="0"/>
                <a:cs typeface="Arial" panose="020B0604020202020204" pitchFamily="34" charset="0"/>
              </a:rPr>
              <a:t>Digital technology in health and care.</a:t>
            </a:r>
            <a:r>
              <a:rPr lang="en-GB" sz="2900" dirty="0">
                <a:latin typeface="Arial" panose="020B0604020202020204" pitchFamily="34" charset="0"/>
                <a:cs typeface="Arial" panose="020B0604020202020204" pitchFamily="34" charset="0"/>
              </a:rPr>
              <a:t> Available at: </a:t>
            </a:r>
            <a:r>
              <a:rPr lang="en-GB" sz="2900" u="sng" dirty="0">
                <a:latin typeface="Arial" panose="020B0604020202020204" pitchFamily="34" charset="0"/>
                <a:cs typeface="Arial" panose="020B0604020202020204" pitchFamily="34" charset="0"/>
                <a:hlinkClick r:id="rId4"/>
              </a:rPr>
              <a:t>https://www.nuffieldtrust.org.uk/research/digital-technology-in-health-and-care</a:t>
            </a:r>
            <a:r>
              <a:rPr lang="en-GB" sz="2900" dirty="0">
                <a:latin typeface="Arial" panose="020B0604020202020204" pitchFamily="34" charset="0"/>
                <a:cs typeface="Arial" panose="020B0604020202020204" pitchFamily="34" charset="0"/>
              </a:rPr>
              <a:t> (Accessed: 4 February 2026).</a:t>
            </a:r>
          </a:p>
          <a:p>
            <a:pPr marL="0" indent="0">
              <a:lnSpc>
                <a:spcPct val="120000"/>
              </a:lnSpc>
              <a:buNone/>
            </a:pPr>
            <a:r>
              <a:rPr lang="en-GB" sz="2900" dirty="0">
                <a:latin typeface="Arial" panose="020B0604020202020204" pitchFamily="34" charset="0"/>
                <a:cs typeface="Arial" panose="020B0604020202020204" pitchFamily="34" charset="0"/>
              </a:rPr>
              <a:t>Office for National Statistics (2021) </a:t>
            </a:r>
            <a:r>
              <a:rPr lang="en-GB" sz="2900" i="1" dirty="0">
                <a:latin typeface="Arial" panose="020B0604020202020204" pitchFamily="34" charset="0"/>
                <a:cs typeface="Arial" panose="020B0604020202020204" pitchFamily="34" charset="0"/>
              </a:rPr>
              <a:t>Internet users, UK: 2021</a:t>
            </a:r>
            <a:r>
              <a:rPr lang="en-GB" sz="2900" dirty="0">
                <a:latin typeface="Arial" panose="020B0604020202020204" pitchFamily="34" charset="0"/>
                <a:cs typeface="Arial" panose="020B0604020202020204" pitchFamily="34" charset="0"/>
              </a:rPr>
              <a:t>. Available at:</a:t>
            </a:r>
            <a:br>
              <a:rPr lang="en-GB" sz="2900" dirty="0">
                <a:latin typeface="Arial" panose="020B0604020202020204" pitchFamily="34" charset="0"/>
                <a:cs typeface="Arial" panose="020B0604020202020204" pitchFamily="34" charset="0"/>
              </a:rPr>
            </a:br>
            <a:r>
              <a:rPr lang="en-GB" sz="2900" dirty="0">
                <a:latin typeface="Arial" panose="020B0604020202020204" pitchFamily="34" charset="0"/>
                <a:cs typeface="Arial" panose="020B0604020202020204" pitchFamily="34" charset="0"/>
              </a:rPr>
              <a:t>https://www.ons.gov.uk/businessindustryandtrade/itandinternetindustry/bulletins/internetusers/2021 (Accessed: 3 February 2026).</a:t>
            </a:r>
          </a:p>
          <a:p>
            <a:pPr marL="0" indent="0">
              <a:lnSpc>
                <a:spcPct val="120000"/>
              </a:lnSpc>
              <a:buNone/>
            </a:pPr>
            <a:r>
              <a:rPr lang="en-GB" sz="2900" dirty="0">
                <a:latin typeface="Arial" panose="020B0604020202020204" pitchFamily="34" charset="0"/>
                <a:cs typeface="Arial" panose="020B0604020202020204" pitchFamily="34" charset="0"/>
              </a:rPr>
              <a:t>Office for National Statistics (2023) </a:t>
            </a:r>
            <a:r>
              <a:rPr lang="en-GB" sz="2900" i="1" dirty="0">
                <a:latin typeface="Arial" panose="020B0604020202020204" pitchFamily="34" charset="0"/>
                <a:cs typeface="Arial" panose="020B0604020202020204" pitchFamily="34" charset="0"/>
              </a:rPr>
              <a:t>Overview of the UK population: January 2023</a:t>
            </a:r>
            <a:r>
              <a:rPr lang="en-GB" sz="2900" dirty="0">
                <a:latin typeface="Arial" panose="020B0604020202020204" pitchFamily="34" charset="0"/>
                <a:cs typeface="Arial" panose="020B0604020202020204" pitchFamily="34" charset="0"/>
              </a:rPr>
              <a:t>.  Available at:</a:t>
            </a:r>
            <a:br>
              <a:rPr lang="en-GB" sz="2900" dirty="0">
                <a:latin typeface="Arial" panose="020B0604020202020204" pitchFamily="34" charset="0"/>
                <a:cs typeface="Arial" panose="020B0604020202020204" pitchFamily="34" charset="0"/>
              </a:rPr>
            </a:br>
            <a:r>
              <a:rPr lang="en-GB" sz="2900" u="sng" dirty="0">
                <a:latin typeface="Arial" panose="020B0604020202020204" pitchFamily="34" charset="0"/>
                <a:cs typeface="Arial" panose="020B0604020202020204" pitchFamily="34" charset="0"/>
                <a:hlinkClick r:id="rId5"/>
              </a:rPr>
              <a:t>https://www.ons.gov.uk/peoplepopulationandcommunity/populationandmigration/populationestimates</a:t>
            </a:r>
            <a:r>
              <a:rPr lang="en-GB" sz="2900" dirty="0">
                <a:latin typeface="Arial" panose="020B0604020202020204" pitchFamily="34" charset="0"/>
                <a:cs typeface="Arial" panose="020B0604020202020204" pitchFamily="34" charset="0"/>
              </a:rPr>
              <a:t> (Accessed: 7 February 2026).</a:t>
            </a:r>
          </a:p>
          <a:p>
            <a:pPr marL="0" indent="0">
              <a:lnSpc>
                <a:spcPct val="120000"/>
              </a:lnSpc>
              <a:buNone/>
            </a:pPr>
            <a:r>
              <a:rPr lang="en-GB" sz="2900" dirty="0">
                <a:latin typeface="Arial" panose="020B0604020202020204" pitchFamily="34" charset="0"/>
                <a:cs typeface="Arial" panose="020B0604020202020204" pitchFamily="34" charset="0"/>
              </a:rPr>
              <a:t>Peek, S.T.M., Wouters, E.J.M., van Hoof, J., </a:t>
            </a:r>
            <a:r>
              <a:rPr lang="en-GB" sz="2900" dirty="0" err="1">
                <a:latin typeface="Arial" panose="020B0604020202020204" pitchFamily="34" charset="0"/>
                <a:cs typeface="Arial" panose="020B0604020202020204" pitchFamily="34" charset="0"/>
              </a:rPr>
              <a:t>Luijkx</a:t>
            </a:r>
            <a:r>
              <a:rPr lang="en-GB" sz="2900" dirty="0">
                <a:latin typeface="Arial" panose="020B0604020202020204" pitchFamily="34" charset="0"/>
                <a:cs typeface="Arial" panose="020B0604020202020204" pitchFamily="34" charset="0"/>
              </a:rPr>
              <a:t>, K.G., Boeije, H.R. and </a:t>
            </a:r>
            <a:r>
              <a:rPr lang="en-GB" sz="2900" dirty="0" err="1">
                <a:latin typeface="Arial" panose="020B0604020202020204" pitchFamily="34" charset="0"/>
                <a:cs typeface="Arial" panose="020B0604020202020204" pitchFamily="34" charset="0"/>
              </a:rPr>
              <a:t>Vrijhoef</a:t>
            </a:r>
            <a:r>
              <a:rPr lang="en-GB" sz="2900" dirty="0">
                <a:latin typeface="Arial" panose="020B0604020202020204" pitchFamily="34" charset="0"/>
                <a:cs typeface="Arial" panose="020B0604020202020204" pitchFamily="34" charset="0"/>
              </a:rPr>
              <a:t>, H.J.M. (2014) ‘Factors influencing acceptance of technology for ageing in place’, </a:t>
            </a:r>
            <a:r>
              <a:rPr lang="en-GB" sz="2900" i="1" dirty="0">
                <a:latin typeface="Arial" panose="020B0604020202020204" pitchFamily="34" charset="0"/>
                <a:cs typeface="Arial" panose="020B0604020202020204" pitchFamily="34" charset="0"/>
              </a:rPr>
              <a:t>International Journal of Medical Informatics</a:t>
            </a:r>
            <a:r>
              <a:rPr lang="en-GB" sz="2900" dirty="0">
                <a:latin typeface="Arial" panose="020B0604020202020204" pitchFamily="34" charset="0"/>
                <a:cs typeface="Arial" panose="020B0604020202020204" pitchFamily="34" charset="0"/>
              </a:rPr>
              <a:t>, 83(4), pp. 235–248. doi:10.1016/j.ijmedinf.2014.01.004.</a:t>
            </a:r>
          </a:p>
          <a:p>
            <a:pPr marL="0" indent="0">
              <a:lnSpc>
                <a:spcPct val="120000"/>
              </a:lnSpc>
              <a:buNone/>
            </a:pPr>
            <a:r>
              <a:rPr lang="en-GB" sz="2900" dirty="0">
                <a:latin typeface="Arial" panose="020B0604020202020204" pitchFamily="34" charset="0"/>
                <a:cs typeface="Arial" panose="020B0604020202020204" pitchFamily="34" charset="0"/>
              </a:rPr>
              <a:t>The King’s Fund (2022) </a:t>
            </a:r>
            <a:r>
              <a:rPr lang="en-GB" sz="2900" i="1" dirty="0">
                <a:latin typeface="Arial" panose="020B0604020202020204" pitchFamily="34" charset="0"/>
                <a:cs typeface="Arial" panose="020B0604020202020204" pitchFamily="34" charset="0"/>
              </a:rPr>
              <a:t>The digital transformation of health and social care</a:t>
            </a:r>
            <a:r>
              <a:rPr lang="en-GB" sz="2900" dirty="0">
                <a:latin typeface="Arial" panose="020B0604020202020204" pitchFamily="34" charset="0"/>
                <a:cs typeface="Arial" panose="020B0604020202020204" pitchFamily="34" charset="0"/>
              </a:rPr>
              <a:t>. Available at: https://www.kingsfund.org.uk/insight-and-analysis/press-releases/digital-health-care-plan-2022 (Accessed: 6 February 2026).</a:t>
            </a:r>
          </a:p>
          <a:p>
            <a:pPr marL="0" indent="0">
              <a:lnSpc>
                <a:spcPct val="120000"/>
              </a:lnSpc>
              <a:buNone/>
            </a:pPr>
            <a:r>
              <a:rPr lang="en-GB" sz="2900" dirty="0">
                <a:latin typeface="Arial" panose="020B0604020202020204" pitchFamily="34" charset="0"/>
                <a:cs typeface="Arial" panose="020B0604020202020204" pitchFamily="34" charset="0"/>
              </a:rPr>
              <a:t>UK Health Security Agency (2023) </a:t>
            </a:r>
            <a:r>
              <a:rPr lang="en-GB" sz="2900" i="1" dirty="0">
                <a:latin typeface="Arial" panose="020B0604020202020204" pitchFamily="34" charset="0"/>
                <a:cs typeface="Arial" panose="020B0604020202020204" pitchFamily="34" charset="0"/>
              </a:rPr>
              <a:t>Health inequalities: digital access and inclusion</a:t>
            </a:r>
            <a:r>
              <a:rPr lang="en-GB" sz="2900" dirty="0">
                <a:latin typeface="Arial" panose="020B0604020202020204" pitchFamily="34" charset="0"/>
                <a:cs typeface="Arial" panose="020B0604020202020204" pitchFamily="34" charset="0"/>
              </a:rPr>
              <a:t>. Available at: https://ukhsa.blog.gov.uk/2023/11/08/achieving-more-equitable-outcomes-ukhsa-health-equity-for-health-security-strategy/ (Accessed: 3 February 2026).</a:t>
            </a:r>
          </a:p>
          <a:p>
            <a:pPr marL="0" indent="0">
              <a:lnSpc>
                <a:spcPct val="120000"/>
              </a:lnSpc>
              <a:buNone/>
            </a:pPr>
            <a:r>
              <a:rPr lang="en-GB" sz="2900" dirty="0">
                <a:latin typeface="Arial" panose="020B0604020202020204" pitchFamily="34" charset="0"/>
                <a:cs typeface="Arial" panose="020B0604020202020204" pitchFamily="34" charset="0"/>
              </a:rPr>
              <a:t>World Health Organisation (2021) </a:t>
            </a:r>
            <a:r>
              <a:rPr lang="en-GB" sz="2900" i="1" dirty="0">
                <a:latin typeface="Arial" panose="020B0604020202020204" pitchFamily="34" charset="0"/>
                <a:cs typeface="Arial" panose="020B0604020202020204" pitchFamily="34" charset="0"/>
              </a:rPr>
              <a:t>Global strategy on digital health 2020–2025</a:t>
            </a:r>
            <a:r>
              <a:rPr lang="en-GB" sz="2900" dirty="0">
                <a:latin typeface="Arial" panose="020B0604020202020204" pitchFamily="34" charset="0"/>
                <a:cs typeface="Arial" panose="020B0604020202020204" pitchFamily="34" charset="0"/>
              </a:rPr>
              <a:t>. Available at:</a:t>
            </a:r>
            <a:br>
              <a:rPr lang="en-GB" sz="2900" dirty="0">
                <a:latin typeface="Arial" panose="020B0604020202020204" pitchFamily="34" charset="0"/>
                <a:cs typeface="Arial" panose="020B0604020202020204" pitchFamily="34" charset="0"/>
              </a:rPr>
            </a:br>
            <a:r>
              <a:rPr lang="en-GB" sz="2900" u="sng" dirty="0">
                <a:latin typeface="Arial" panose="020B0604020202020204" pitchFamily="34" charset="0"/>
                <a:cs typeface="Arial" panose="020B0604020202020204" pitchFamily="34" charset="0"/>
                <a:hlinkClick r:id="rId6"/>
              </a:rPr>
              <a:t>https://www.who.int/publications/i/item/9789240020924</a:t>
            </a:r>
            <a:r>
              <a:rPr lang="en-GB" sz="2900" dirty="0">
                <a:latin typeface="Arial" panose="020B0604020202020204" pitchFamily="34" charset="0"/>
                <a:cs typeface="Arial" panose="020B0604020202020204" pitchFamily="34" charset="0"/>
              </a:rPr>
              <a:t> (Accessed: 4 February 2026).</a:t>
            </a:r>
          </a:p>
          <a:p>
            <a:pPr marL="0" indent="0">
              <a:buNone/>
            </a:pPr>
            <a:endParaRPr lang="en-GB" dirty="0"/>
          </a:p>
          <a:p>
            <a:pPr marL="0" indent="0">
              <a:lnSpc>
                <a:spcPct val="120000"/>
              </a:lnSpc>
              <a:buNone/>
            </a:pPr>
            <a:endParaRPr lang="en-GB" dirty="0"/>
          </a:p>
          <a:p>
            <a:endParaRPr lang="en-GB" dirty="0"/>
          </a:p>
        </p:txBody>
      </p:sp>
    </p:spTree>
    <p:extLst>
      <p:ext uri="{BB962C8B-B14F-4D97-AF65-F5344CB8AC3E}">
        <p14:creationId xmlns:p14="http://schemas.microsoft.com/office/powerpoint/2010/main" val="32567164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1724</Words>
  <Application>Microsoft Office PowerPoint</Application>
  <PresentationFormat>Widescreen</PresentationFormat>
  <Paragraphs>64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The Benefits and Challenges of Digital Health Technologies for Older Adults in the UK.</vt:lpstr>
      <vt:lpstr>Contents </vt:lpstr>
      <vt:lpstr>Prevalence</vt:lpstr>
      <vt:lpstr>Rationale</vt:lpstr>
      <vt:lpstr> What are the benefits and challenges of digital health technologies for older adults in the UK? </vt:lpstr>
      <vt:lpstr>Research Aims and Objectives</vt:lpstr>
      <vt:lpstr>Research Impact</vt:lpstr>
      <vt:lpstr>Conclusion</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Nabeela Begum (2216501)</dc:creator>
  <cp:lastModifiedBy>Nabeela Begum (2216501)</cp:lastModifiedBy>
  <cp:revision>1</cp:revision>
  <dcterms:created xsi:type="dcterms:W3CDTF">2026-02-03T16:09:05Z</dcterms:created>
  <dcterms:modified xsi:type="dcterms:W3CDTF">2026-02-15T20:23:13Z</dcterms:modified>
</cp:coreProperties>
</file>