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66" r:id="rId1"/>
    <p:sldMasterId id="2147483680" r:id="rId2"/>
    <p:sldMasterId id="2147483687" r:id="rId3"/>
  </p:sldMasterIdLst>
  <p:sldIdLst>
    <p:sldId id="256" r:id="rId4"/>
    <p:sldId id="257" r:id="rId5"/>
    <p:sldId id="363" r:id="rId6"/>
    <p:sldId id="365" r:id="rId7"/>
    <p:sldId id="287" r:id="rId8"/>
    <p:sldId id="288" r:id="rId9"/>
    <p:sldId id="366" r:id="rId10"/>
    <p:sldId id="367" r:id="rId11"/>
    <p:sldId id="364" r:id="rId12"/>
    <p:sldId id="258" r:id="rId13"/>
    <p:sldId id="259" r:id="rId14"/>
    <p:sldId id="260" r:id="rId15"/>
    <p:sldId id="261" r:id="rId16"/>
    <p:sldId id="262" r:id="rId17"/>
    <p:sldId id="263" r:id="rId18"/>
    <p:sldId id="264" r:id="rId19"/>
    <p:sldId id="265" r:id="rId20"/>
    <p:sldId id="266" r:id="rId21"/>
    <p:sldId id="267" r:id="rId22"/>
    <p:sldId id="268" r:id="rId23"/>
    <p:sldId id="269" r:id="rId24"/>
    <p:sldId id="270" r:id="rId25"/>
    <p:sldId id="271" r:id="rId26"/>
    <p:sldId id="272" r:id="rId27"/>
    <p:sldId id="273" r:id="rId28"/>
    <p:sldId id="274" r:id="rId29"/>
    <p:sldId id="275" r:id="rId30"/>
    <p:sldId id="276" r:id="rId31"/>
    <p:sldId id="277" r:id="rId32"/>
    <p:sldId id="278" r:id="rId33"/>
    <p:sldId id="279" r:id="rId34"/>
    <p:sldId id="280" r:id="rId35"/>
    <p:sldId id="281" r:id="rId36"/>
    <p:sldId id="282" r:id="rId37"/>
    <p:sldId id="361" r:id="rId38"/>
    <p:sldId id="283" r:id="rId39"/>
    <p:sldId id="360" r:id="rId40"/>
    <p:sldId id="284" r:id="rId41"/>
    <p:sldId id="285" r:id="rId42"/>
    <p:sldId id="362" r:id="rId43"/>
  </p:sldIdLst>
  <p:sldSz cx="12192000" cy="6858000"/>
  <p:notesSz cx="12192000" cy="6858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880">
          <p15:clr>
            <a:srgbClr val="A4A3A4"/>
          </p15:clr>
        </p15:guide>
        <p15:guide id="2"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9FB163-8B20-7212-A218-3FFB69AD0424}" v="4" dt="2026-02-16T10:07:24.759"/>
  </p1510:revLst>
</p1510:revInfo>
</file>

<file path=ppt/tableStyles.xml><?xml version="1.0" encoding="utf-8"?>
<a:tblStyleLst xmlns:a="http://schemas.openxmlformats.org/drawingml/2006/main" def="{5C22544A-7EE6-4342-B048-85BDC9FD1C3A}">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5" d="100"/>
          <a:sy n="105" d="100"/>
        </p:scale>
        <p:origin x="138" y="96"/>
      </p:cViewPr>
      <p:guideLst>
        <p:guide orient="horz" pos="2880"/>
        <p:guide pos="216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viewProps" Target="view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microsoft.com/office/2015/10/relationships/revisionInfo" Target="revisionInfo.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microsoft.com/office/2016/11/relationships/changesInfo" Target="changesInfos/changesInfo1.xml"/><Relationship Id="rId8" Type="http://schemas.openxmlformats.org/officeDocument/2006/relationships/slide" Target="slides/slide5.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theme" Target="theme/theme1.xml"/><Relationship Id="rId20" Type="http://schemas.openxmlformats.org/officeDocument/2006/relationships/slide" Target="slides/slide17.xml"/><Relationship Id="rId41" Type="http://schemas.openxmlformats.org/officeDocument/2006/relationships/slide" Target="slides/slide38.xml"/><Relationship Id="rId1" Type="http://schemas.openxmlformats.org/officeDocument/2006/relationships/slideMaster" Target="slideMasters/slideMaster1.xml"/><Relationship Id="rId6"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S::deborah.jenkins@uwtsd.ac.uk::3cd02ba5-e528-4585-978d-4fde2b47730a" providerId="AD" clId="Web-{AB9FB163-8B20-7212-A218-3FFB69AD0424}"/>
    <pc:docChg chg="modSld">
      <pc:chgData name="Deborah Jenkins" userId="S::deborah.jenkins@uwtsd.ac.uk::3cd02ba5-e528-4585-978d-4fde2b47730a" providerId="AD" clId="Web-{AB9FB163-8B20-7212-A218-3FFB69AD0424}" dt="2026-02-16T10:07:24.759" v="3"/>
      <pc:docMkLst>
        <pc:docMk/>
      </pc:docMkLst>
      <pc:sldChg chg="addSp delSp modSp">
        <pc:chgData name="Deborah Jenkins" userId="S::deborah.jenkins@uwtsd.ac.uk::3cd02ba5-e528-4585-978d-4fde2b47730a" providerId="AD" clId="Web-{AB9FB163-8B20-7212-A218-3FFB69AD0424}" dt="2026-02-16T10:07:24.759" v="3"/>
        <pc:sldMkLst>
          <pc:docMk/>
          <pc:sldMk cId="2013165637" sldId="366"/>
        </pc:sldMkLst>
        <pc:spChg chg="add del">
          <ac:chgData name="Deborah Jenkins" userId="S::deborah.jenkins@uwtsd.ac.uk::3cd02ba5-e528-4585-978d-4fde2b47730a" providerId="AD" clId="Web-{AB9FB163-8B20-7212-A218-3FFB69AD0424}" dt="2026-02-16T10:07:24.759" v="3"/>
          <ac:spMkLst>
            <pc:docMk/>
            <pc:sldMk cId="2013165637" sldId="366"/>
            <ac:spMk id="3" creationId="{5F5D9294-C2EE-F06A-807F-67076AB43BDE}"/>
          </ac:spMkLst>
        </pc:spChg>
        <pc:spChg chg="add del mod">
          <ac:chgData name="Deborah Jenkins" userId="S::deborah.jenkins@uwtsd.ac.uk::3cd02ba5-e528-4585-978d-4fde2b47730a" providerId="AD" clId="Web-{AB9FB163-8B20-7212-A218-3FFB69AD0424}" dt="2026-02-16T10:07:18.056" v="1"/>
          <ac:spMkLst>
            <pc:docMk/>
            <pc:sldMk cId="2013165637" sldId="366"/>
            <ac:spMk id="6" creationId="{DBFD209B-BF59-95C1-0860-483B2BD8BFC4}"/>
          </ac:spMkLst>
        </pc:spChg>
        <pc:spChg chg="add mod">
          <ac:chgData name="Deborah Jenkins" userId="S::deborah.jenkins@uwtsd.ac.uk::3cd02ba5-e528-4585-978d-4fde2b47730a" providerId="AD" clId="Web-{AB9FB163-8B20-7212-A218-3FFB69AD0424}" dt="2026-02-16T10:07:24.759" v="3"/>
          <ac:spMkLst>
            <pc:docMk/>
            <pc:sldMk cId="2013165637" sldId="366"/>
            <ac:spMk id="8" creationId="{2AED3E02-6B60-82BC-EA0E-AA74E1C34D68}"/>
          </ac:spMkLst>
        </pc:spChg>
        <pc:picChg chg="mod">
          <ac:chgData name="Deborah Jenkins" userId="S::deborah.jenkins@uwtsd.ac.uk::3cd02ba5-e528-4585-978d-4fde2b47730a" providerId="AD" clId="Web-{AB9FB163-8B20-7212-A218-3FFB69AD0424}" dt="2026-02-16T10:07:20.541" v="2" actId="1076"/>
          <ac:picMkLst>
            <pc:docMk/>
            <pc:sldMk cId="2013165637" sldId="366"/>
            <ac:picMk id="4" creationId="{8492A047-FCAF-034C-384A-9EDA4DA8D5D8}"/>
          </ac:picMkLst>
        </pc:pic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827540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9755148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1D8BD707-D9CF-40AE-B4C6-C98DA3205C09}"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882962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42887897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t>2/16/2026</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5606323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t>2/16/2026</a:t>
            </a:fld>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816477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2/16/2026</a:t>
            </a:fld>
            <a:endParaRPr 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2655091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664705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2/16/2026</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3780955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70669442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t>2/16/2026</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7416369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1D8BD707-D9CF-40AE-B4C6-C98DA3205C09}" type="datetimeFigureOut">
              <a:rPr lang="en-US" smtClean="0"/>
              <a:t>2/16/2026</a:t>
            </a:fld>
            <a:endParaRPr lang="en-US"/>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10101785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1D8BD707-D9CF-40AE-B4C6-C98DA3205C09}" type="datetimeFigureOut">
              <a:rPr lang="en-US" smtClean="0"/>
              <a:t>2/16/2026</a:t>
            </a:fld>
            <a:endParaRPr lang="en-US"/>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21478079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37852062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483222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2272329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2972913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2422819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54239052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t>2/16/2026</a:t>
            </a:fld>
            <a:endParaRPr 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6F15528-21DE-4FAA-801E-634DDDAF4B2B}" type="slidenum">
              <a:rPr lang="en-GB" smtClean="0"/>
              <a:t>‹#›</a:t>
            </a:fld>
            <a:endParaRPr lang="en-GB"/>
          </a:p>
        </p:txBody>
      </p:sp>
    </p:spTree>
    <p:extLst>
      <p:ext uri="{BB962C8B-B14F-4D97-AF65-F5344CB8AC3E}">
        <p14:creationId xmlns:p14="http://schemas.microsoft.com/office/powerpoint/2010/main" val="330757508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85177539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5488181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t>2/16/2026</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3347839149"/>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2/16/2026</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628269643"/>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90"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721368249"/>
      </p:ext>
    </p:extLst>
  </p:cSld>
  <p:clrMap bg1="lt1" tx1="dk1" bg2="lt2" tx2="dk2" accent1="accent1" accent2="accent2" accent3="accent3" accent4="accent4" accent5="accent5" accent6="accent6" hlink="hlink" folHlink="folHlink"/>
  <p:sldLayoutIdLst>
    <p:sldLayoutId id="2147483688" r:id="rId1"/>
    <p:sldLayoutId id="214748368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g"/><Relationship Id="rId1" Type="http://schemas.openxmlformats.org/officeDocument/2006/relationships/slideLayout" Target="../slideLayouts/slideLayout15.xml"/></Relationships>
</file>

<file path=ppt/slides/_rels/slide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15.xml"/><Relationship Id="rId1" Type="http://schemas.openxmlformats.org/officeDocument/2006/relationships/video" Target="https://www.youtube.com/embed/Tbqhq-Up8gQ?feature=oembed"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Layout" Target="../slideLayouts/slideLayout15.xml"/><Relationship Id="rId1" Type="http://schemas.openxmlformats.org/officeDocument/2006/relationships/video" Target="https://www.youtube.com/embed/wKNKfR8jYHc?feature=oembed"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15.xml"/></Relationships>
</file>

<file path=ppt/slides/_rels/slide20.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image" Target="../media/image22.jpg"/><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15.xml"/></Relationships>
</file>

<file path=ppt/slides/_rels/slide24.xml.rels><?xml version="1.0" encoding="UTF-8" standalone="yes"?>
<Relationships xmlns="http://schemas.openxmlformats.org/package/2006/relationships"><Relationship Id="rId2" Type="http://schemas.openxmlformats.org/officeDocument/2006/relationships/image" Target="../media/image26.jp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27.jp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29.jp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image" Target="../media/image31.jpg"/><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image" Target="../media/image32.jp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image" Target="../media/image36.png"/><Relationship Id="rId1" Type="http://schemas.openxmlformats.org/officeDocument/2006/relationships/slideLayout" Target="../slideLayouts/slideLayout20.xml"/></Relationships>
</file>

<file path=ppt/slides/_rels/slide36.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slideLayout" Target="../slideLayouts/slideLayout20.xml"/><Relationship Id="rId1" Type="http://schemas.openxmlformats.org/officeDocument/2006/relationships/video" Target="https://www.youtube.com/embed/LtYPFGYAIZM?feature=oembed"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theworldofrandomthings.blogspot.com/2017/10/self-reflection.html" TargetMode="External"/><Relationship Id="rId2" Type="http://schemas.openxmlformats.org/officeDocument/2006/relationships/image" Target="../media/image39.jpeg"/><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2" Type="http://schemas.openxmlformats.org/officeDocument/2006/relationships/image" Target="../media/image40.jpg"/><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20.xml"/></Relationships>
</file>

<file path=ppt/slides/_rels/slide4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slideLayout" Target="../slideLayouts/slideLayout20.xml"/><Relationship Id="rId1" Type="http://schemas.openxmlformats.org/officeDocument/2006/relationships/video" Target="https://www.youtube.com/embed/Wmmb0zslA_8?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 name="object 2"/>
          <p:cNvPicPr/>
          <p:nvPr/>
        </p:nvPicPr>
        <p:blipFill>
          <a:blip r:embed="rId2" cstate="print"/>
          <a:stretch>
            <a:fillRect/>
          </a:stretch>
        </p:blipFill>
        <p:spPr>
          <a:xfrm>
            <a:off x="4" y="0"/>
            <a:ext cx="12191995" cy="6857995"/>
          </a:xfrm>
          <a:prstGeom prst="rect">
            <a:avLst/>
          </a:prstGeom>
        </p:spPr>
      </p:pic>
      <p:sp>
        <p:nvSpPr>
          <p:cNvPr id="3" name="object 3" descr="$PPTXTitle"/>
          <p:cNvSpPr txBox="1">
            <a:spLocks noGrp="1"/>
          </p:cNvSpPr>
          <p:nvPr>
            <p:ph type="title"/>
          </p:nvPr>
        </p:nvSpPr>
        <p:spPr>
          <a:xfrm>
            <a:off x="464616" y="651209"/>
            <a:ext cx="2913380" cy="1570990"/>
          </a:xfrm>
          <a:prstGeom prst="rect">
            <a:avLst/>
          </a:prstGeom>
        </p:spPr>
        <p:txBody>
          <a:bodyPr vert="horz" wrap="square" lIns="0" tIns="114300" rIns="0" bIns="0" rtlCol="0">
            <a:spAutoFit/>
          </a:bodyPr>
          <a:lstStyle/>
          <a:p>
            <a:pPr marL="12700">
              <a:lnSpc>
                <a:spcPct val="100000"/>
              </a:lnSpc>
              <a:spcBef>
                <a:spcPts val="900"/>
              </a:spcBef>
            </a:pPr>
            <a:r>
              <a:rPr sz="4400" b="0" i="0" spc="150" dirty="0">
                <a:solidFill>
                  <a:srgbClr val="FFFFFF"/>
                </a:solidFill>
                <a:latin typeface="Calibri"/>
                <a:cs typeface="Calibri"/>
              </a:rPr>
              <a:t>BMTP5019</a:t>
            </a:r>
            <a:endParaRPr sz="4400">
              <a:latin typeface="Calibri"/>
              <a:cs typeface="Calibri"/>
            </a:endParaRPr>
          </a:p>
          <a:p>
            <a:pPr marL="12700">
              <a:lnSpc>
                <a:spcPct val="100000"/>
              </a:lnSpc>
              <a:spcBef>
                <a:spcPts val="805"/>
              </a:spcBef>
            </a:pPr>
            <a:r>
              <a:rPr sz="4400" b="0" i="0" spc="254" dirty="0">
                <a:solidFill>
                  <a:srgbClr val="FFFFFF"/>
                </a:solidFill>
                <a:latin typeface="Calibri"/>
                <a:cs typeface="Calibri"/>
              </a:rPr>
              <a:t>Operations</a:t>
            </a:r>
            <a:endParaRPr sz="4400">
              <a:latin typeface="Calibri"/>
              <a:cs typeface="Calibri"/>
            </a:endParaRPr>
          </a:p>
        </p:txBody>
      </p:sp>
      <p:sp>
        <p:nvSpPr>
          <p:cNvPr id="4" name="object 4"/>
          <p:cNvSpPr txBox="1"/>
          <p:nvPr/>
        </p:nvSpPr>
        <p:spPr>
          <a:xfrm>
            <a:off x="464616" y="2195830"/>
            <a:ext cx="4984750" cy="3025775"/>
          </a:xfrm>
          <a:prstGeom prst="rect">
            <a:avLst/>
          </a:prstGeom>
        </p:spPr>
        <p:txBody>
          <a:bodyPr vert="horz" wrap="square" lIns="0" tIns="13335" rIns="0" bIns="0" rtlCol="0">
            <a:spAutoFit/>
          </a:bodyPr>
          <a:lstStyle/>
          <a:p>
            <a:pPr marL="12700" marR="647700" algn="just">
              <a:lnSpc>
                <a:spcPct val="100000"/>
              </a:lnSpc>
              <a:spcBef>
                <a:spcPts val="105"/>
              </a:spcBef>
            </a:pPr>
            <a:r>
              <a:rPr sz="4400" spc="215" dirty="0">
                <a:solidFill>
                  <a:srgbClr val="FFFFFF"/>
                </a:solidFill>
                <a:latin typeface="Calibri"/>
                <a:cs typeface="Calibri"/>
              </a:rPr>
              <a:t>Management</a:t>
            </a:r>
            <a:r>
              <a:rPr sz="4400" spc="315" dirty="0">
                <a:solidFill>
                  <a:srgbClr val="FFFFFF"/>
                </a:solidFill>
                <a:latin typeface="Calibri"/>
                <a:cs typeface="Calibri"/>
              </a:rPr>
              <a:t> </a:t>
            </a:r>
            <a:r>
              <a:rPr sz="4400" spc="50" dirty="0">
                <a:solidFill>
                  <a:srgbClr val="FFFFFF"/>
                </a:solidFill>
                <a:latin typeface="Calibri"/>
                <a:cs typeface="Calibri"/>
              </a:rPr>
              <a:t>for </a:t>
            </a:r>
            <a:r>
              <a:rPr sz="4400" spc="245" dirty="0">
                <a:solidFill>
                  <a:srgbClr val="FFFFFF"/>
                </a:solidFill>
                <a:latin typeface="Calibri"/>
                <a:cs typeface="Calibri"/>
              </a:rPr>
              <a:t>Tourism,</a:t>
            </a:r>
            <a:r>
              <a:rPr sz="4400" spc="360" dirty="0">
                <a:solidFill>
                  <a:srgbClr val="FFFFFF"/>
                </a:solidFill>
                <a:latin typeface="Calibri"/>
                <a:cs typeface="Calibri"/>
              </a:rPr>
              <a:t> </a:t>
            </a:r>
            <a:r>
              <a:rPr sz="4400" spc="275" dirty="0">
                <a:solidFill>
                  <a:srgbClr val="FFFFFF"/>
                </a:solidFill>
                <a:latin typeface="Calibri"/>
                <a:cs typeface="Calibri"/>
              </a:rPr>
              <a:t>Leisure </a:t>
            </a:r>
            <a:r>
              <a:rPr sz="4400" spc="245" dirty="0">
                <a:solidFill>
                  <a:srgbClr val="FFFFFF"/>
                </a:solidFill>
                <a:latin typeface="Calibri"/>
                <a:cs typeface="Calibri"/>
              </a:rPr>
              <a:t>and</a:t>
            </a:r>
            <a:r>
              <a:rPr sz="4400" spc="345" dirty="0">
                <a:solidFill>
                  <a:srgbClr val="FFFFFF"/>
                </a:solidFill>
                <a:latin typeface="Calibri"/>
                <a:cs typeface="Calibri"/>
              </a:rPr>
              <a:t> </a:t>
            </a:r>
            <a:r>
              <a:rPr sz="4400" spc="250" dirty="0">
                <a:solidFill>
                  <a:srgbClr val="FFFFFF"/>
                </a:solidFill>
                <a:latin typeface="Calibri"/>
                <a:cs typeface="Calibri"/>
              </a:rPr>
              <a:t>Events</a:t>
            </a:r>
            <a:endParaRPr sz="4400">
              <a:latin typeface="Calibri"/>
              <a:cs typeface="Calibri"/>
            </a:endParaRPr>
          </a:p>
          <a:p>
            <a:pPr marL="12700" marR="5080">
              <a:lnSpc>
                <a:spcPct val="100000"/>
              </a:lnSpc>
              <a:spcBef>
                <a:spcPts val="2014"/>
              </a:spcBef>
            </a:pPr>
            <a:r>
              <a:rPr sz="2400" spc="70" dirty="0">
                <a:solidFill>
                  <a:srgbClr val="FFFFFF"/>
                </a:solidFill>
                <a:latin typeface="Calibri"/>
                <a:cs typeface="Calibri"/>
              </a:rPr>
              <a:t>Staffing</a:t>
            </a:r>
            <a:r>
              <a:rPr sz="2400" spc="35" dirty="0">
                <a:solidFill>
                  <a:srgbClr val="FFFFFF"/>
                </a:solidFill>
                <a:latin typeface="Calibri"/>
                <a:cs typeface="Calibri"/>
              </a:rPr>
              <a:t> </a:t>
            </a:r>
            <a:r>
              <a:rPr sz="2400" dirty="0">
                <a:solidFill>
                  <a:srgbClr val="FFFFFF"/>
                </a:solidFill>
                <a:latin typeface="Calibri"/>
                <a:cs typeface="Calibri"/>
              </a:rPr>
              <a:t>for</a:t>
            </a:r>
            <a:r>
              <a:rPr sz="2400" spc="65" dirty="0">
                <a:solidFill>
                  <a:srgbClr val="FFFFFF"/>
                </a:solidFill>
                <a:latin typeface="Calibri"/>
                <a:cs typeface="Calibri"/>
              </a:rPr>
              <a:t> </a:t>
            </a:r>
            <a:r>
              <a:rPr sz="2400" spc="135" dirty="0">
                <a:solidFill>
                  <a:srgbClr val="FFFFFF"/>
                </a:solidFill>
                <a:latin typeface="Calibri"/>
                <a:cs typeface="Calibri"/>
              </a:rPr>
              <a:t>Seasonal</a:t>
            </a:r>
            <a:r>
              <a:rPr sz="2400" spc="50" dirty="0">
                <a:solidFill>
                  <a:srgbClr val="FFFFFF"/>
                </a:solidFill>
                <a:latin typeface="Calibri"/>
                <a:cs typeface="Calibri"/>
              </a:rPr>
              <a:t> </a:t>
            </a:r>
            <a:r>
              <a:rPr sz="2400" spc="95" dirty="0">
                <a:solidFill>
                  <a:srgbClr val="FFFFFF"/>
                </a:solidFill>
                <a:latin typeface="Calibri"/>
                <a:cs typeface="Calibri"/>
              </a:rPr>
              <a:t>and</a:t>
            </a:r>
            <a:r>
              <a:rPr sz="2400" spc="45" dirty="0">
                <a:solidFill>
                  <a:srgbClr val="FFFFFF"/>
                </a:solidFill>
                <a:latin typeface="Calibri"/>
                <a:cs typeface="Calibri"/>
              </a:rPr>
              <a:t> </a:t>
            </a:r>
            <a:r>
              <a:rPr sz="2400" spc="80" dirty="0">
                <a:solidFill>
                  <a:srgbClr val="FFFFFF"/>
                </a:solidFill>
                <a:latin typeface="Calibri"/>
                <a:cs typeface="Calibri"/>
              </a:rPr>
              <a:t>Fluctuating </a:t>
            </a:r>
            <a:r>
              <a:rPr sz="2400" spc="105" dirty="0">
                <a:solidFill>
                  <a:srgbClr val="FFFFFF"/>
                </a:solidFill>
                <a:latin typeface="Calibri"/>
                <a:cs typeface="Calibri"/>
              </a:rPr>
              <a:t>Demand</a:t>
            </a:r>
            <a:endParaRPr sz="2400">
              <a:latin typeface="Calibri"/>
              <a:cs typeface="Calibri"/>
            </a:endParaRPr>
          </a:p>
        </p:txBody>
      </p:sp>
      <p:pic>
        <p:nvPicPr>
          <p:cNvPr id="5" name="object 5"/>
          <p:cNvPicPr/>
          <p:nvPr/>
        </p:nvPicPr>
        <p:blipFill>
          <a:blip r:embed="rId3" cstate="print"/>
          <a:stretch>
            <a:fillRect/>
          </a:stretch>
        </p:blipFill>
        <p:spPr>
          <a:xfrm>
            <a:off x="6329934" y="144018"/>
            <a:ext cx="5474208" cy="5285994"/>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descr="Make e-Learning work: Outcome learning (4): the developers perspective –  Kasper Spiro"/>
          <p:cNvPicPr/>
          <p:nvPr/>
        </p:nvPicPr>
        <p:blipFill>
          <a:blip r:embed="rId2" cstate="print"/>
          <a:stretch>
            <a:fillRect/>
          </a:stretch>
        </p:blipFill>
        <p:spPr>
          <a:xfrm>
            <a:off x="6934200" y="1216025"/>
            <a:ext cx="4972050" cy="3670300"/>
          </a:xfrm>
          <a:prstGeom prst="rect">
            <a:avLst/>
          </a:prstGeom>
        </p:spPr>
      </p:pic>
      <p:sp>
        <p:nvSpPr>
          <p:cNvPr id="3" name="object 3" descr="$PPTXTitle"/>
          <p:cNvSpPr txBox="1">
            <a:spLocks noGrp="1"/>
          </p:cNvSpPr>
          <p:nvPr>
            <p:ph type="title"/>
          </p:nvPr>
        </p:nvSpPr>
        <p:spPr>
          <a:xfrm>
            <a:off x="166687" y="154638"/>
            <a:ext cx="3422650" cy="505267"/>
          </a:xfrm>
          <a:prstGeom prst="rect">
            <a:avLst/>
          </a:prstGeom>
        </p:spPr>
        <p:txBody>
          <a:bodyPr vert="horz" wrap="square" lIns="0" tIns="12700" rIns="0" bIns="0" rtlCol="0">
            <a:spAutoFit/>
          </a:bodyPr>
          <a:lstStyle/>
          <a:p>
            <a:pPr marL="12700">
              <a:lnSpc>
                <a:spcPct val="100000"/>
              </a:lnSpc>
              <a:spcBef>
                <a:spcPts val="100"/>
              </a:spcBef>
            </a:pPr>
            <a:r>
              <a:rPr sz="3200" spc="260" dirty="0"/>
              <a:t>Lesson</a:t>
            </a:r>
            <a:r>
              <a:rPr sz="3200" spc="-100" dirty="0"/>
              <a:t> </a:t>
            </a:r>
            <a:r>
              <a:rPr sz="3200" spc="165" dirty="0"/>
              <a:t>Objectives</a:t>
            </a:r>
          </a:p>
        </p:txBody>
      </p:sp>
      <p:sp>
        <p:nvSpPr>
          <p:cNvPr id="4" name="object 4"/>
          <p:cNvSpPr txBox="1"/>
          <p:nvPr/>
        </p:nvSpPr>
        <p:spPr>
          <a:xfrm>
            <a:off x="612140" y="1228090"/>
            <a:ext cx="6623050" cy="695960"/>
          </a:xfrm>
          <a:prstGeom prst="rect">
            <a:avLst/>
          </a:prstGeom>
        </p:spPr>
        <p:txBody>
          <a:bodyPr vert="horz" wrap="square" lIns="0" tIns="12065" rIns="0" bIns="0" rtlCol="0">
            <a:spAutoFit/>
          </a:bodyPr>
          <a:lstStyle/>
          <a:p>
            <a:pPr marL="355600" marR="5080" indent="-342900">
              <a:lnSpc>
                <a:spcPct val="100000"/>
              </a:lnSpc>
              <a:spcBef>
                <a:spcPts val="95"/>
              </a:spcBef>
              <a:buFont typeface="Arial"/>
              <a:buChar char="•"/>
              <a:tabLst>
                <a:tab pos="355600" algn="l"/>
                <a:tab pos="2009139" algn="l"/>
                <a:tab pos="3132455" algn="l"/>
                <a:tab pos="4673600" algn="l"/>
                <a:tab pos="5116830" algn="l"/>
                <a:tab pos="6097270" algn="l"/>
              </a:tabLst>
            </a:pPr>
            <a:r>
              <a:rPr sz="2200" spc="55" dirty="0">
                <a:latin typeface="Calibri"/>
                <a:cs typeface="Calibri"/>
              </a:rPr>
              <a:t>Understand</a:t>
            </a:r>
            <a:r>
              <a:rPr sz="2200" dirty="0">
                <a:latin typeface="Calibri"/>
                <a:cs typeface="Calibri"/>
              </a:rPr>
              <a:t>	</a:t>
            </a:r>
            <a:r>
              <a:rPr sz="2200" spc="-10" dirty="0">
                <a:latin typeface="Calibri"/>
                <a:cs typeface="Calibri"/>
              </a:rPr>
              <a:t>staffing</a:t>
            </a:r>
            <a:r>
              <a:rPr sz="2200" dirty="0">
                <a:latin typeface="Calibri"/>
                <a:cs typeface="Calibri"/>
              </a:rPr>
              <a:t>	</a:t>
            </a:r>
            <a:r>
              <a:rPr sz="2200" spc="80" dirty="0">
                <a:latin typeface="Calibri"/>
                <a:cs typeface="Calibri"/>
              </a:rPr>
              <a:t>challenges</a:t>
            </a:r>
            <a:r>
              <a:rPr sz="2200" dirty="0">
                <a:latin typeface="Calibri"/>
                <a:cs typeface="Calibri"/>
              </a:rPr>
              <a:t>	</a:t>
            </a:r>
            <a:r>
              <a:rPr sz="2200" spc="-25" dirty="0">
                <a:latin typeface="Calibri"/>
                <a:cs typeface="Calibri"/>
              </a:rPr>
              <a:t>in</a:t>
            </a:r>
            <a:r>
              <a:rPr sz="2200" dirty="0">
                <a:latin typeface="Calibri"/>
                <a:cs typeface="Calibri"/>
              </a:rPr>
              <a:t>	</a:t>
            </a:r>
            <a:r>
              <a:rPr sz="2200" spc="50" dirty="0">
                <a:latin typeface="Calibri"/>
                <a:cs typeface="Calibri"/>
              </a:rPr>
              <a:t>hotels</a:t>
            </a:r>
            <a:r>
              <a:rPr sz="2200" dirty="0">
                <a:latin typeface="Calibri"/>
                <a:cs typeface="Calibri"/>
              </a:rPr>
              <a:t>	</a:t>
            </a:r>
            <a:r>
              <a:rPr sz="2200" spc="-20" dirty="0">
                <a:latin typeface="Calibri"/>
                <a:cs typeface="Calibri"/>
              </a:rPr>
              <a:t>with </a:t>
            </a:r>
            <a:r>
              <a:rPr sz="2200" spc="65" dirty="0">
                <a:latin typeface="Calibri"/>
                <a:cs typeface="Calibri"/>
              </a:rPr>
              <a:t>changing</a:t>
            </a:r>
            <a:r>
              <a:rPr sz="2200" spc="-40" dirty="0">
                <a:latin typeface="Calibri"/>
                <a:cs typeface="Calibri"/>
              </a:rPr>
              <a:t> </a:t>
            </a:r>
            <a:r>
              <a:rPr sz="2200" spc="75" dirty="0">
                <a:latin typeface="Calibri"/>
                <a:cs typeface="Calibri"/>
              </a:rPr>
              <a:t>demand,</a:t>
            </a:r>
            <a:r>
              <a:rPr sz="2200" spc="-10" dirty="0">
                <a:latin typeface="Calibri"/>
                <a:cs typeface="Calibri"/>
              </a:rPr>
              <a:t> </a:t>
            </a:r>
            <a:r>
              <a:rPr sz="2200" spc="55" dirty="0">
                <a:latin typeface="Calibri"/>
                <a:cs typeface="Calibri"/>
              </a:rPr>
              <a:t>like</a:t>
            </a:r>
            <a:r>
              <a:rPr sz="2200" spc="-20" dirty="0">
                <a:latin typeface="Calibri"/>
                <a:cs typeface="Calibri"/>
              </a:rPr>
              <a:t> </a:t>
            </a:r>
            <a:r>
              <a:rPr sz="2200" spc="60" dirty="0">
                <a:latin typeface="Calibri"/>
                <a:cs typeface="Calibri"/>
              </a:rPr>
              <a:t>those</a:t>
            </a:r>
            <a:r>
              <a:rPr sz="2200" spc="-25" dirty="0">
                <a:latin typeface="Calibri"/>
                <a:cs typeface="Calibri"/>
              </a:rPr>
              <a:t> </a:t>
            </a:r>
            <a:r>
              <a:rPr sz="2200" spc="45" dirty="0">
                <a:latin typeface="Calibri"/>
                <a:cs typeface="Calibri"/>
              </a:rPr>
              <a:t>catering</a:t>
            </a:r>
            <a:r>
              <a:rPr sz="2200" spc="-10" dirty="0">
                <a:latin typeface="Calibri"/>
                <a:cs typeface="Calibri"/>
              </a:rPr>
              <a:t> </a:t>
            </a:r>
            <a:r>
              <a:rPr sz="2200" dirty="0">
                <a:latin typeface="Calibri"/>
                <a:cs typeface="Calibri"/>
              </a:rPr>
              <a:t>to</a:t>
            </a:r>
            <a:r>
              <a:rPr sz="2200" spc="-30" dirty="0">
                <a:latin typeface="Calibri"/>
                <a:cs typeface="Calibri"/>
              </a:rPr>
              <a:t> </a:t>
            </a:r>
            <a:r>
              <a:rPr sz="2200" spc="50" dirty="0">
                <a:latin typeface="Calibri"/>
                <a:cs typeface="Calibri"/>
              </a:rPr>
              <a:t>tourists.</a:t>
            </a:r>
            <a:endParaRPr sz="2200">
              <a:latin typeface="Calibri"/>
              <a:cs typeface="Calibri"/>
            </a:endParaRPr>
          </a:p>
        </p:txBody>
      </p:sp>
      <p:sp>
        <p:nvSpPr>
          <p:cNvPr id="5" name="object 5"/>
          <p:cNvSpPr txBox="1"/>
          <p:nvPr/>
        </p:nvSpPr>
        <p:spPr>
          <a:xfrm>
            <a:off x="612140" y="2569591"/>
            <a:ext cx="2531745" cy="360680"/>
          </a:xfrm>
          <a:prstGeom prst="rect">
            <a:avLst/>
          </a:prstGeom>
        </p:spPr>
        <p:txBody>
          <a:bodyPr vert="horz" wrap="square" lIns="0" tIns="12065" rIns="0" bIns="0" rtlCol="0">
            <a:spAutoFit/>
          </a:bodyPr>
          <a:lstStyle/>
          <a:p>
            <a:pPr marL="354965" indent="-342265">
              <a:lnSpc>
                <a:spcPct val="100000"/>
              </a:lnSpc>
              <a:spcBef>
                <a:spcPts val="95"/>
              </a:spcBef>
              <a:buFont typeface="Arial"/>
              <a:buChar char="•"/>
              <a:tabLst>
                <a:tab pos="354965" algn="l"/>
                <a:tab pos="1463675" algn="l"/>
              </a:tabLst>
            </a:pPr>
            <a:r>
              <a:rPr sz="2200" spc="35" dirty="0">
                <a:latin typeface="Calibri"/>
                <a:cs typeface="Calibri"/>
              </a:rPr>
              <a:t>Explore</a:t>
            </a:r>
            <a:r>
              <a:rPr sz="2200" dirty="0">
                <a:latin typeface="Calibri"/>
                <a:cs typeface="Calibri"/>
              </a:rPr>
              <a:t>	</a:t>
            </a:r>
            <a:r>
              <a:rPr sz="2200" spc="50" dirty="0">
                <a:latin typeface="Calibri"/>
                <a:cs typeface="Calibri"/>
              </a:rPr>
              <a:t>strategic</a:t>
            </a:r>
            <a:endParaRPr sz="2200">
              <a:latin typeface="Calibri"/>
              <a:cs typeface="Calibri"/>
            </a:endParaRPr>
          </a:p>
        </p:txBody>
      </p:sp>
      <p:sp>
        <p:nvSpPr>
          <p:cNvPr id="6" name="object 6"/>
          <p:cNvSpPr txBox="1"/>
          <p:nvPr/>
        </p:nvSpPr>
        <p:spPr>
          <a:xfrm>
            <a:off x="3322065" y="2569591"/>
            <a:ext cx="3913504" cy="360680"/>
          </a:xfrm>
          <a:prstGeom prst="rect">
            <a:avLst/>
          </a:prstGeom>
        </p:spPr>
        <p:txBody>
          <a:bodyPr vert="horz" wrap="square" lIns="0" tIns="12065" rIns="0" bIns="0" rtlCol="0">
            <a:spAutoFit/>
          </a:bodyPr>
          <a:lstStyle/>
          <a:p>
            <a:pPr marL="12700">
              <a:lnSpc>
                <a:spcPct val="100000"/>
              </a:lnSpc>
              <a:spcBef>
                <a:spcPts val="95"/>
              </a:spcBef>
              <a:tabLst>
                <a:tab pos="1261110" algn="l"/>
                <a:tab pos="1924050" algn="l"/>
                <a:tab pos="3001645" algn="l"/>
              </a:tabLst>
            </a:pPr>
            <a:r>
              <a:rPr sz="2200" spc="50" dirty="0">
                <a:latin typeface="Calibri"/>
                <a:cs typeface="Calibri"/>
              </a:rPr>
              <a:t>planning</a:t>
            </a:r>
            <a:r>
              <a:rPr sz="2200" dirty="0">
                <a:latin typeface="Calibri"/>
                <a:cs typeface="Calibri"/>
              </a:rPr>
              <a:t>	</a:t>
            </a:r>
            <a:r>
              <a:rPr sz="2200" spc="50" dirty="0">
                <a:latin typeface="Calibri"/>
                <a:cs typeface="Calibri"/>
              </a:rPr>
              <a:t>and</a:t>
            </a:r>
            <a:r>
              <a:rPr sz="2200" dirty="0">
                <a:latin typeface="Calibri"/>
                <a:cs typeface="Calibri"/>
              </a:rPr>
              <a:t>	</a:t>
            </a:r>
            <a:r>
              <a:rPr sz="2200" spc="-10" dirty="0">
                <a:latin typeface="Calibri"/>
                <a:cs typeface="Calibri"/>
              </a:rPr>
              <a:t>flexible</a:t>
            </a:r>
            <a:r>
              <a:rPr sz="2200" dirty="0">
                <a:latin typeface="Calibri"/>
                <a:cs typeface="Calibri"/>
              </a:rPr>
              <a:t>	</a:t>
            </a:r>
            <a:r>
              <a:rPr sz="2200" spc="-10" dirty="0">
                <a:latin typeface="Calibri"/>
                <a:cs typeface="Calibri"/>
              </a:rPr>
              <a:t>staffing</a:t>
            </a:r>
            <a:endParaRPr sz="2200">
              <a:latin typeface="Calibri"/>
              <a:cs typeface="Calibri"/>
            </a:endParaRPr>
          </a:p>
        </p:txBody>
      </p:sp>
      <p:sp>
        <p:nvSpPr>
          <p:cNvPr id="7" name="object 7"/>
          <p:cNvSpPr txBox="1"/>
          <p:nvPr/>
        </p:nvSpPr>
        <p:spPr>
          <a:xfrm>
            <a:off x="612140" y="2904870"/>
            <a:ext cx="6624320" cy="2037080"/>
          </a:xfrm>
          <a:prstGeom prst="rect">
            <a:avLst/>
          </a:prstGeom>
        </p:spPr>
        <p:txBody>
          <a:bodyPr vert="horz" wrap="square" lIns="0" tIns="12065" rIns="0" bIns="0" rtlCol="0">
            <a:spAutoFit/>
          </a:bodyPr>
          <a:lstStyle/>
          <a:p>
            <a:pPr marL="355600">
              <a:lnSpc>
                <a:spcPct val="100000"/>
              </a:lnSpc>
              <a:spcBef>
                <a:spcPts val="95"/>
              </a:spcBef>
            </a:pPr>
            <a:r>
              <a:rPr sz="2200" spc="55" dirty="0">
                <a:latin typeface="Calibri"/>
                <a:cs typeface="Calibri"/>
              </a:rPr>
              <a:t>options</a:t>
            </a:r>
            <a:r>
              <a:rPr sz="2200" dirty="0">
                <a:latin typeface="Calibri"/>
                <a:cs typeface="Calibri"/>
              </a:rPr>
              <a:t> </a:t>
            </a:r>
            <a:r>
              <a:rPr sz="2200" spc="95" dirty="0">
                <a:latin typeface="Calibri"/>
                <a:cs typeface="Calibri"/>
              </a:rPr>
              <a:t>used</a:t>
            </a:r>
            <a:r>
              <a:rPr sz="2200" spc="20" dirty="0">
                <a:latin typeface="Calibri"/>
                <a:cs typeface="Calibri"/>
              </a:rPr>
              <a:t> </a:t>
            </a:r>
            <a:r>
              <a:rPr sz="2200" dirty="0">
                <a:latin typeface="Calibri"/>
                <a:cs typeface="Calibri"/>
              </a:rPr>
              <a:t>in</a:t>
            </a:r>
            <a:r>
              <a:rPr sz="2200" spc="-20" dirty="0">
                <a:latin typeface="Calibri"/>
                <a:cs typeface="Calibri"/>
              </a:rPr>
              <a:t> </a:t>
            </a:r>
            <a:r>
              <a:rPr sz="2200" spc="40" dirty="0">
                <a:latin typeface="Calibri"/>
                <a:cs typeface="Calibri"/>
              </a:rPr>
              <a:t>hospitality.</a:t>
            </a:r>
            <a:endParaRPr sz="2200">
              <a:latin typeface="Calibri"/>
              <a:cs typeface="Calibri"/>
            </a:endParaRPr>
          </a:p>
          <a:p>
            <a:pPr>
              <a:lnSpc>
                <a:spcPct val="100000"/>
              </a:lnSpc>
              <a:spcBef>
                <a:spcPts val="2595"/>
              </a:spcBef>
            </a:pPr>
            <a:endParaRPr sz="2200">
              <a:latin typeface="Calibri"/>
              <a:cs typeface="Calibri"/>
            </a:endParaRPr>
          </a:p>
          <a:p>
            <a:pPr marL="355600" marR="5080" indent="-342900" algn="just">
              <a:lnSpc>
                <a:spcPct val="100000"/>
              </a:lnSpc>
              <a:buFont typeface="Arial"/>
              <a:buChar char="•"/>
              <a:tabLst>
                <a:tab pos="355600" algn="l"/>
              </a:tabLst>
            </a:pPr>
            <a:r>
              <a:rPr sz="2200" spc="65" dirty="0">
                <a:latin typeface="Calibri"/>
                <a:cs typeface="Calibri"/>
              </a:rPr>
              <a:t>Learn</a:t>
            </a:r>
            <a:r>
              <a:rPr sz="2200" spc="345" dirty="0">
                <a:latin typeface="Calibri"/>
                <a:cs typeface="Calibri"/>
              </a:rPr>
              <a:t>   </a:t>
            </a:r>
            <a:r>
              <a:rPr sz="2200" dirty="0">
                <a:latin typeface="Calibri"/>
                <a:cs typeface="Calibri"/>
              </a:rPr>
              <a:t>how</a:t>
            </a:r>
            <a:r>
              <a:rPr sz="2200" spc="350" dirty="0">
                <a:latin typeface="Calibri"/>
                <a:cs typeface="Calibri"/>
              </a:rPr>
              <a:t>   </a:t>
            </a:r>
            <a:r>
              <a:rPr sz="2200" dirty="0">
                <a:latin typeface="Calibri"/>
                <a:cs typeface="Calibri"/>
              </a:rPr>
              <a:t>to</a:t>
            </a:r>
            <a:r>
              <a:rPr sz="2200" spc="345" dirty="0">
                <a:latin typeface="Calibri"/>
                <a:cs typeface="Calibri"/>
              </a:rPr>
              <a:t>   </a:t>
            </a:r>
            <a:r>
              <a:rPr sz="2200" spc="105" dirty="0">
                <a:latin typeface="Calibri"/>
                <a:cs typeface="Calibri"/>
              </a:rPr>
              <a:t>balance</a:t>
            </a:r>
            <a:r>
              <a:rPr sz="2200" spc="350" dirty="0">
                <a:latin typeface="Calibri"/>
                <a:cs typeface="Calibri"/>
              </a:rPr>
              <a:t>   </a:t>
            </a:r>
            <a:r>
              <a:rPr sz="2200" spc="50" dirty="0">
                <a:latin typeface="Calibri"/>
                <a:cs typeface="Calibri"/>
              </a:rPr>
              <a:t>full-</a:t>
            </a:r>
            <a:r>
              <a:rPr sz="2200" dirty="0">
                <a:latin typeface="Calibri"/>
                <a:cs typeface="Calibri"/>
              </a:rPr>
              <a:t>time,</a:t>
            </a:r>
            <a:r>
              <a:rPr sz="2200" spc="345" dirty="0">
                <a:latin typeface="Calibri"/>
                <a:cs typeface="Calibri"/>
              </a:rPr>
              <a:t>   </a:t>
            </a:r>
            <a:r>
              <a:rPr sz="2200" dirty="0">
                <a:latin typeface="Calibri"/>
                <a:cs typeface="Calibri"/>
              </a:rPr>
              <a:t>part-</a:t>
            </a:r>
            <a:r>
              <a:rPr sz="2200" spc="-10" dirty="0">
                <a:latin typeface="Calibri"/>
                <a:cs typeface="Calibri"/>
              </a:rPr>
              <a:t>time, </a:t>
            </a:r>
            <a:r>
              <a:rPr sz="2200" dirty="0">
                <a:latin typeface="Calibri"/>
                <a:cs typeface="Calibri"/>
              </a:rPr>
              <a:t>temporary,</a:t>
            </a:r>
            <a:r>
              <a:rPr sz="2200" spc="135" dirty="0">
                <a:latin typeface="Calibri"/>
                <a:cs typeface="Calibri"/>
              </a:rPr>
              <a:t> </a:t>
            </a:r>
            <a:r>
              <a:rPr sz="2200" spc="85" dirty="0">
                <a:latin typeface="Calibri"/>
                <a:cs typeface="Calibri"/>
              </a:rPr>
              <a:t>and</a:t>
            </a:r>
            <a:r>
              <a:rPr sz="2200" spc="130" dirty="0">
                <a:latin typeface="Calibri"/>
                <a:cs typeface="Calibri"/>
              </a:rPr>
              <a:t> </a:t>
            </a:r>
            <a:r>
              <a:rPr sz="2200" spc="50" dirty="0">
                <a:latin typeface="Calibri"/>
                <a:cs typeface="Calibri"/>
              </a:rPr>
              <a:t>on-</a:t>
            </a:r>
            <a:r>
              <a:rPr sz="2200" spc="114" dirty="0">
                <a:latin typeface="Calibri"/>
                <a:cs typeface="Calibri"/>
              </a:rPr>
              <a:t>call</a:t>
            </a:r>
            <a:r>
              <a:rPr sz="2200" spc="135" dirty="0">
                <a:latin typeface="Calibri"/>
                <a:cs typeface="Calibri"/>
              </a:rPr>
              <a:t> </a:t>
            </a:r>
            <a:r>
              <a:rPr sz="2200" spc="45" dirty="0">
                <a:latin typeface="Calibri"/>
                <a:cs typeface="Calibri"/>
              </a:rPr>
              <a:t>workers</a:t>
            </a:r>
            <a:r>
              <a:rPr sz="2200" spc="140" dirty="0">
                <a:latin typeface="Calibri"/>
                <a:cs typeface="Calibri"/>
              </a:rPr>
              <a:t> </a:t>
            </a:r>
            <a:r>
              <a:rPr sz="2200" dirty="0">
                <a:latin typeface="Calibri"/>
                <a:cs typeface="Calibri"/>
              </a:rPr>
              <a:t>to</a:t>
            </a:r>
            <a:r>
              <a:rPr sz="2200" spc="114" dirty="0">
                <a:latin typeface="Calibri"/>
                <a:cs typeface="Calibri"/>
              </a:rPr>
              <a:t> </a:t>
            </a:r>
            <a:r>
              <a:rPr sz="2200" spc="70" dirty="0">
                <a:latin typeface="Calibri"/>
                <a:cs typeface="Calibri"/>
              </a:rPr>
              <a:t>stay</a:t>
            </a:r>
            <a:r>
              <a:rPr sz="2200" spc="125" dirty="0">
                <a:latin typeface="Calibri"/>
                <a:cs typeface="Calibri"/>
              </a:rPr>
              <a:t> </a:t>
            </a:r>
            <a:r>
              <a:rPr sz="2200" dirty="0">
                <a:latin typeface="Calibri"/>
                <a:cs typeface="Calibri"/>
              </a:rPr>
              <a:t>efficient</a:t>
            </a:r>
            <a:r>
              <a:rPr sz="2200" spc="140" dirty="0">
                <a:latin typeface="Calibri"/>
                <a:cs typeface="Calibri"/>
              </a:rPr>
              <a:t> </a:t>
            </a:r>
            <a:r>
              <a:rPr sz="2200" spc="60" dirty="0">
                <a:latin typeface="Calibri"/>
                <a:cs typeface="Calibri"/>
              </a:rPr>
              <a:t>and </a:t>
            </a:r>
            <a:r>
              <a:rPr sz="2200" spc="95" dirty="0">
                <a:latin typeface="Calibri"/>
                <a:cs typeface="Calibri"/>
              </a:rPr>
              <a:t>cost-</a:t>
            </a:r>
            <a:r>
              <a:rPr sz="2200" dirty="0">
                <a:latin typeface="Calibri"/>
                <a:cs typeface="Calibri"/>
              </a:rPr>
              <a:t>effective</a:t>
            </a:r>
            <a:r>
              <a:rPr sz="2200" spc="150" dirty="0">
                <a:latin typeface="Calibri"/>
                <a:cs typeface="Calibri"/>
              </a:rPr>
              <a:t> </a:t>
            </a:r>
            <a:r>
              <a:rPr sz="2200" dirty="0">
                <a:latin typeface="Calibri"/>
                <a:cs typeface="Calibri"/>
              </a:rPr>
              <a:t>during</a:t>
            </a:r>
            <a:r>
              <a:rPr sz="2200" spc="105" dirty="0">
                <a:latin typeface="Calibri"/>
                <a:cs typeface="Calibri"/>
              </a:rPr>
              <a:t> </a:t>
            </a:r>
            <a:r>
              <a:rPr sz="2200" spc="75" dirty="0">
                <a:latin typeface="Calibri"/>
                <a:cs typeface="Calibri"/>
              </a:rPr>
              <a:t>busy</a:t>
            </a:r>
            <a:r>
              <a:rPr sz="2200" spc="95" dirty="0">
                <a:latin typeface="Calibri"/>
                <a:cs typeface="Calibri"/>
              </a:rPr>
              <a:t> </a:t>
            </a:r>
            <a:r>
              <a:rPr sz="2200" spc="75" dirty="0">
                <a:latin typeface="Calibri"/>
                <a:cs typeface="Calibri"/>
              </a:rPr>
              <a:t>and</a:t>
            </a:r>
            <a:r>
              <a:rPr sz="2200" spc="105" dirty="0">
                <a:latin typeface="Calibri"/>
                <a:cs typeface="Calibri"/>
              </a:rPr>
              <a:t> </a:t>
            </a:r>
            <a:r>
              <a:rPr sz="2200" dirty="0">
                <a:latin typeface="Calibri"/>
                <a:cs typeface="Calibri"/>
              </a:rPr>
              <a:t>quiet</a:t>
            </a:r>
            <a:r>
              <a:rPr sz="2200" spc="105" dirty="0">
                <a:latin typeface="Calibri"/>
                <a:cs typeface="Calibri"/>
              </a:rPr>
              <a:t> seasons.</a:t>
            </a:r>
            <a:endParaRPr sz="2200">
              <a:latin typeface="Calibri"/>
              <a:cs typeface="Calibri"/>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593FF3-C9A5-15C5-B6FA-191BD7AA2FCA}"/>
              </a:ext>
            </a:extLst>
          </p:cNvPr>
          <p:cNvSpPr>
            <a:spLocks noGrp="1"/>
          </p:cNvSpPr>
          <p:nvPr>
            <p:ph type="title"/>
          </p:nvPr>
        </p:nvSpPr>
        <p:spPr/>
        <p:txBody>
          <a:bodyPr/>
          <a:lstStyle/>
          <a:p>
            <a:r>
              <a:rPr lang="en-GB" dirty="0"/>
              <a:t>Staffing Events </a:t>
            </a:r>
          </a:p>
        </p:txBody>
      </p:sp>
      <p:sp>
        <p:nvSpPr>
          <p:cNvPr id="3" name="Content Placeholder 2">
            <a:extLst>
              <a:ext uri="{FF2B5EF4-FFF2-40B4-BE49-F238E27FC236}">
                <a16:creationId xmlns:a16="http://schemas.microsoft.com/office/drawing/2014/main" id="{5CC38D1E-6510-7ED6-E49E-931E20EB216B}"/>
              </a:ext>
            </a:extLst>
          </p:cNvPr>
          <p:cNvSpPr>
            <a:spLocks noGrp="1"/>
          </p:cNvSpPr>
          <p:nvPr>
            <p:ph idx="1"/>
          </p:nvPr>
        </p:nvSpPr>
        <p:spPr/>
        <p:txBody>
          <a:bodyPr>
            <a:normAutofit fontScale="85000" lnSpcReduction="10000"/>
          </a:bodyPr>
          <a:lstStyle/>
          <a:p>
            <a:pPr fontAlgn="base"/>
            <a:r>
              <a:rPr lang="en-GB" dirty="0"/>
              <a:t>Seasonal staffing is essential for companies with peak and off-peak seasons. </a:t>
            </a:r>
          </a:p>
          <a:p>
            <a:pPr fontAlgn="base"/>
            <a:r>
              <a:rPr lang="en-GB" dirty="0"/>
              <a:t>For example, an outdoor music venue will likely need seasonal event staffing during the summer .</a:t>
            </a:r>
          </a:p>
          <a:p>
            <a:pPr fontAlgn="base"/>
            <a:r>
              <a:rPr lang="en-GB" dirty="0"/>
              <a:t>You need to bring more workers onto your team during the busy season. When you find a great employee, though, you might want to help them develop additional skills that make them more valuable to your organisation.</a:t>
            </a:r>
          </a:p>
          <a:p>
            <a:pPr fontAlgn="base"/>
            <a:r>
              <a:rPr lang="en-GB" dirty="0"/>
              <a:t>This presents a challenge because many people looking for seasonal staffing jobs don’t want to move up in the company. </a:t>
            </a:r>
          </a:p>
          <a:p>
            <a:pPr fontAlgn="base"/>
            <a:r>
              <a:rPr lang="en-GB" dirty="0"/>
              <a:t>Unfortunately, this can lead to challenges. For instance, some employees might:</a:t>
            </a:r>
          </a:p>
          <a:p>
            <a:endParaRPr lang="en-GB" dirty="0"/>
          </a:p>
        </p:txBody>
      </p:sp>
    </p:spTree>
    <p:extLst>
      <p:ext uri="{BB962C8B-B14F-4D97-AF65-F5344CB8AC3E}">
        <p14:creationId xmlns:p14="http://schemas.microsoft.com/office/powerpoint/2010/main" val="39871461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14D894-DC3D-565A-B755-7757BBACB45B}"/>
              </a:ext>
            </a:extLst>
          </p:cNvPr>
          <p:cNvSpPr>
            <a:spLocks noGrp="1"/>
          </p:cNvSpPr>
          <p:nvPr>
            <p:ph type="title"/>
          </p:nvPr>
        </p:nvSpPr>
        <p:spPr/>
        <p:txBody>
          <a:bodyPr/>
          <a:lstStyle/>
          <a:p>
            <a:r>
              <a:rPr lang="en-GB" dirty="0"/>
              <a:t>Challenges </a:t>
            </a:r>
          </a:p>
        </p:txBody>
      </p:sp>
      <p:sp>
        <p:nvSpPr>
          <p:cNvPr id="3" name="Content Placeholder 2">
            <a:extLst>
              <a:ext uri="{FF2B5EF4-FFF2-40B4-BE49-F238E27FC236}">
                <a16:creationId xmlns:a16="http://schemas.microsoft.com/office/drawing/2014/main" id="{4CD52DED-0F38-B4C8-EF1A-19B98AEF3F05}"/>
              </a:ext>
            </a:extLst>
          </p:cNvPr>
          <p:cNvSpPr>
            <a:spLocks noGrp="1"/>
          </p:cNvSpPr>
          <p:nvPr>
            <p:ph idx="1"/>
          </p:nvPr>
        </p:nvSpPr>
        <p:spPr/>
        <p:txBody>
          <a:bodyPr>
            <a:normAutofit/>
          </a:bodyPr>
          <a:lstStyle/>
          <a:p>
            <a:pPr fontAlgn="base"/>
            <a:r>
              <a:rPr lang="en-GB" dirty="0"/>
              <a:t>For instance, some employees might:</a:t>
            </a:r>
          </a:p>
          <a:p>
            <a:pPr fontAlgn="base"/>
            <a:r>
              <a:rPr lang="en-GB" dirty="0"/>
              <a:t>Prioritise other activities because they see the seasonal job as little more than a way to earn extra money</a:t>
            </a:r>
          </a:p>
          <a:p>
            <a:pPr fontAlgn="base"/>
            <a:r>
              <a:rPr lang="en-GB" dirty="0"/>
              <a:t>Not show up for their scheduled shifts, leaving you shorthanded</a:t>
            </a:r>
          </a:p>
          <a:p>
            <a:pPr fontAlgn="base"/>
            <a:r>
              <a:rPr lang="en-GB" dirty="0"/>
              <a:t>Want to put in minimal effort instead of committing themselves to excellence</a:t>
            </a:r>
          </a:p>
          <a:p>
            <a:pPr fontAlgn="base"/>
            <a:r>
              <a:rPr lang="en-GB" dirty="0"/>
              <a:t>So, how can you </a:t>
            </a:r>
            <a:r>
              <a:rPr lang="en-GB" b="1" dirty="0"/>
              <a:t>build loyalty and leadership </a:t>
            </a:r>
            <a:r>
              <a:rPr lang="en-GB" dirty="0"/>
              <a:t>in event staffing? </a:t>
            </a:r>
          </a:p>
          <a:p>
            <a:endParaRPr lang="en-GB" dirty="0"/>
          </a:p>
        </p:txBody>
      </p:sp>
    </p:spTree>
    <p:extLst>
      <p:ext uri="{BB962C8B-B14F-4D97-AF65-F5344CB8AC3E}">
        <p14:creationId xmlns:p14="http://schemas.microsoft.com/office/powerpoint/2010/main" val="3255410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E7C9F-DC81-29C5-AB60-44CEEB12AA90}"/>
              </a:ext>
            </a:extLst>
          </p:cNvPr>
          <p:cNvSpPr>
            <a:spLocks noGrp="1"/>
          </p:cNvSpPr>
          <p:nvPr>
            <p:ph type="title"/>
          </p:nvPr>
        </p:nvSpPr>
        <p:spPr>
          <a:xfrm>
            <a:off x="838200" y="365126"/>
            <a:ext cx="10515600" cy="1325563"/>
          </a:xfrm>
        </p:spPr>
        <p:txBody>
          <a:bodyPr anchor="ctr">
            <a:normAutofit/>
          </a:bodyPr>
          <a:lstStyle/>
          <a:p>
            <a:r>
              <a:rPr lang="en-GB" dirty="0"/>
              <a:t>Strategies for Upskilling Seasonal Event Staff</a:t>
            </a:r>
            <a:br>
              <a:rPr lang="en-GB" dirty="0"/>
            </a:br>
            <a:endParaRPr lang="en-GB" dirty="0"/>
          </a:p>
        </p:txBody>
      </p:sp>
      <p:sp>
        <p:nvSpPr>
          <p:cNvPr id="3" name="Text Placeholder 2">
            <a:extLst>
              <a:ext uri="{FF2B5EF4-FFF2-40B4-BE49-F238E27FC236}">
                <a16:creationId xmlns:a16="http://schemas.microsoft.com/office/drawing/2014/main" id="{62F23829-3F8F-E432-B4AC-9A21F837FEC0}"/>
              </a:ext>
            </a:extLst>
          </p:cNvPr>
          <p:cNvSpPr>
            <a:spLocks noGrp="1"/>
          </p:cNvSpPr>
          <p:nvPr>
            <p:ph sz="half" idx="1"/>
          </p:nvPr>
        </p:nvSpPr>
        <p:spPr>
          <a:xfrm>
            <a:off x="228600" y="1066800"/>
            <a:ext cx="7696200" cy="4568687"/>
          </a:xfrm>
        </p:spPr>
        <p:txBody>
          <a:bodyPr>
            <a:normAutofit fontScale="85000" lnSpcReduction="10000"/>
          </a:bodyPr>
          <a:lstStyle/>
          <a:p>
            <a:pPr fontAlgn="base">
              <a:lnSpc>
                <a:spcPct val="110000"/>
              </a:lnSpc>
            </a:pPr>
            <a:r>
              <a:rPr lang="en-GB" sz="2000" b="0" dirty="0"/>
              <a:t>You’ll need successful strategies for upskilling seasonal event staff members. The option you choose will likely depend on the types of events you manage, the positions you want to fill, and the skills you want to teach.</a:t>
            </a:r>
          </a:p>
          <a:p>
            <a:pPr fontAlgn="base">
              <a:lnSpc>
                <a:spcPct val="110000"/>
              </a:lnSpc>
            </a:pPr>
            <a:r>
              <a:rPr lang="en-GB" sz="2000" dirty="0"/>
              <a:t>Impactful strategies include:</a:t>
            </a:r>
            <a:endParaRPr lang="en-GB" sz="2000" b="0" dirty="0"/>
          </a:p>
          <a:p>
            <a:pPr marL="342900" indent="-342900" fontAlgn="base">
              <a:lnSpc>
                <a:spcPct val="110000"/>
              </a:lnSpc>
              <a:buFont typeface="Arial" panose="020B0604020202020204" pitchFamily="34" charset="0"/>
              <a:buChar char="•"/>
            </a:pPr>
            <a:r>
              <a:rPr lang="en-GB" sz="2000" b="0" dirty="0"/>
              <a:t>Microlearning modules that use short pieces of content (videos, quizzes, etc.) to teach new skills</a:t>
            </a:r>
          </a:p>
          <a:p>
            <a:pPr marL="342900" indent="-342900" fontAlgn="base">
              <a:lnSpc>
                <a:spcPct val="110000"/>
              </a:lnSpc>
              <a:buFont typeface="Arial" panose="020B0604020202020204" pitchFamily="34" charset="0"/>
              <a:buChar char="•"/>
            </a:pPr>
            <a:r>
              <a:rPr lang="en-GB" sz="2000" b="0" dirty="0"/>
              <a:t>Gamified interactions that keep users engaged and entertained as they learn</a:t>
            </a:r>
          </a:p>
          <a:p>
            <a:pPr marL="342900" indent="-342900" fontAlgn="base">
              <a:lnSpc>
                <a:spcPct val="110000"/>
              </a:lnSpc>
              <a:buFont typeface="Arial" panose="020B0604020202020204" pitchFamily="34" charset="0"/>
              <a:buChar char="•"/>
            </a:pPr>
            <a:r>
              <a:rPr lang="en-GB" sz="2000" b="0" dirty="0"/>
              <a:t>Mentorships that create opportunities for seasonal staff members to learn from more experienced employees</a:t>
            </a:r>
          </a:p>
          <a:p>
            <a:pPr marL="342900" indent="-342900" fontAlgn="base">
              <a:lnSpc>
                <a:spcPct val="110000"/>
              </a:lnSpc>
              <a:buFont typeface="Arial" panose="020B0604020202020204" pitchFamily="34" charset="0"/>
              <a:buChar char="•"/>
            </a:pPr>
            <a:r>
              <a:rPr lang="en-GB" sz="2000" b="0" dirty="0"/>
              <a:t>Cross-training that lets you move staff members to different positions when someone doesn’t show up for a shift or your event’s requirements change</a:t>
            </a:r>
          </a:p>
          <a:p>
            <a:pPr marL="342900" indent="-342900" fontAlgn="base">
              <a:lnSpc>
                <a:spcPct val="110000"/>
              </a:lnSpc>
              <a:buFont typeface="Arial" panose="020B0604020202020204" pitchFamily="34" charset="0"/>
              <a:buChar char="•"/>
            </a:pPr>
            <a:r>
              <a:rPr lang="en-GB" sz="2000" b="0" dirty="0"/>
              <a:t>Incentivised learning that rewards seasonal staff members for taking part in upskilling programs</a:t>
            </a:r>
          </a:p>
          <a:p>
            <a:endParaRPr lang="en-GB" sz="1300" dirty="0"/>
          </a:p>
        </p:txBody>
      </p:sp>
      <p:pic>
        <p:nvPicPr>
          <p:cNvPr id="4" name="Picture 3">
            <a:extLst>
              <a:ext uri="{FF2B5EF4-FFF2-40B4-BE49-F238E27FC236}">
                <a16:creationId xmlns:a16="http://schemas.microsoft.com/office/drawing/2014/main" id="{5839DC91-6A0E-D46A-48DB-09D557C44F03}"/>
              </a:ext>
            </a:extLst>
          </p:cNvPr>
          <p:cNvPicPr>
            <a:picLocks noChangeAspect="1"/>
          </p:cNvPicPr>
          <p:nvPr/>
        </p:nvPicPr>
        <p:blipFill>
          <a:blip r:embed="rId2"/>
          <a:stretch>
            <a:fillRect/>
          </a:stretch>
        </p:blipFill>
        <p:spPr>
          <a:xfrm>
            <a:off x="7924800" y="1981200"/>
            <a:ext cx="4038600" cy="2271712"/>
          </a:xfrm>
          <a:prstGeom prst="rect">
            <a:avLst/>
          </a:prstGeom>
          <a:noFill/>
        </p:spPr>
      </p:pic>
    </p:spTree>
    <p:extLst>
      <p:ext uri="{BB962C8B-B14F-4D97-AF65-F5344CB8AC3E}">
        <p14:creationId xmlns:p14="http://schemas.microsoft.com/office/powerpoint/2010/main" val="3368989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007149-1490-D364-0CEA-49DB30032396}"/>
              </a:ext>
            </a:extLst>
          </p:cNvPr>
          <p:cNvSpPr>
            <a:spLocks noGrp="1"/>
          </p:cNvSpPr>
          <p:nvPr>
            <p:ph type="title"/>
          </p:nvPr>
        </p:nvSpPr>
        <p:spPr>
          <a:xfrm>
            <a:off x="1316863" y="127838"/>
            <a:ext cx="9558273" cy="984885"/>
          </a:xfrm>
        </p:spPr>
        <p:txBody>
          <a:bodyPr>
            <a:noAutofit/>
          </a:bodyPr>
          <a:lstStyle/>
          <a:p>
            <a:r>
              <a:rPr lang="en-GB" sz="3600" dirty="0"/>
              <a:t>Building Loyalty Among Seasonal Staff</a:t>
            </a:r>
            <a:br>
              <a:rPr lang="en-GB" sz="3600" dirty="0"/>
            </a:br>
            <a:endParaRPr lang="en-GB" sz="3600" dirty="0"/>
          </a:p>
        </p:txBody>
      </p:sp>
      <p:sp>
        <p:nvSpPr>
          <p:cNvPr id="3" name="Text Placeholder 2">
            <a:extLst>
              <a:ext uri="{FF2B5EF4-FFF2-40B4-BE49-F238E27FC236}">
                <a16:creationId xmlns:a16="http://schemas.microsoft.com/office/drawing/2014/main" id="{B7808AE5-5BC2-C792-43CE-1AD8FEF7D368}"/>
              </a:ext>
            </a:extLst>
          </p:cNvPr>
          <p:cNvSpPr>
            <a:spLocks noGrp="1"/>
          </p:cNvSpPr>
          <p:nvPr>
            <p:ph idx="1"/>
          </p:nvPr>
        </p:nvSpPr>
        <p:spPr>
          <a:xfrm>
            <a:off x="304800" y="762000"/>
            <a:ext cx="11125200" cy="5181600"/>
          </a:xfrm>
        </p:spPr>
        <p:txBody>
          <a:bodyPr>
            <a:normAutofit fontScale="62500" lnSpcReduction="20000"/>
          </a:bodyPr>
          <a:lstStyle/>
          <a:p>
            <a:pPr marL="342900" indent="-342900" fontAlgn="base">
              <a:lnSpc>
                <a:spcPct val="120000"/>
              </a:lnSpc>
              <a:buFont typeface="Arial" panose="020B0604020202020204" pitchFamily="34" charset="0"/>
              <a:buChar char="•"/>
            </a:pPr>
            <a:r>
              <a:rPr lang="en-GB" b="0" dirty="0"/>
              <a:t>Building loyalty among seasonal staff can serve a few purposes. </a:t>
            </a:r>
          </a:p>
          <a:p>
            <a:pPr fontAlgn="base">
              <a:lnSpc>
                <a:spcPct val="120000"/>
              </a:lnSpc>
            </a:pPr>
            <a:r>
              <a:rPr lang="en-GB" b="0" dirty="0"/>
              <a:t>Perhaps most importantly, increased loyalty helps </a:t>
            </a:r>
            <a:r>
              <a:rPr lang="en-GB" dirty="0"/>
              <a:t>ensure that more employees follow schedules and complete tasks correctly</a:t>
            </a:r>
            <a:r>
              <a:rPr lang="en-GB" b="0" dirty="0"/>
              <a:t>. If you can get them to feel like </a:t>
            </a:r>
            <a:r>
              <a:rPr lang="en-GB" dirty="0"/>
              <a:t>essential members </a:t>
            </a:r>
            <a:r>
              <a:rPr lang="en-GB" b="0" dirty="0"/>
              <a:t>of the team — they are! — They’ll also feel compelled to do their jobs well.</a:t>
            </a:r>
          </a:p>
          <a:p>
            <a:pPr marL="342900" indent="-342900" fontAlgn="base">
              <a:lnSpc>
                <a:spcPct val="120000"/>
              </a:lnSpc>
              <a:buFont typeface="Arial" panose="020B0604020202020204" pitchFamily="34" charset="0"/>
              <a:buChar char="•"/>
            </a:pPr>
            <a:r>
              <a:rPr lang="en-GB" b="0" dirty="0"/>
              <a:t>Building loyalty can also </a:t>
            </a:r>
            <a:r>
              <a:rPr lang="en-GB" dirty="0"/>
              <a:t>encourage seasonal staff members to return</a:t>
            </a:r>
            <a:r>
              <a:rPr lang="en-GB" b="0" dirty="0"/>
              <a:t> during your next busy season. They might take months away from work to attend school, raise families, or work other jobs. When it comes time to prepare for seasonal event staffing, though, you can trust more of them to sign up and accept shifts.</a:t>
            </a:r>
          </a:p>
          <a:p>
            <a:pPr marL="342900" indent="-342900" fontAlgn="base">
              <a:lnSpc>
                <a:spcPct val="120000"/>
              </a:lnSpc>
              <a:buFont typeface="Arial" panose="020B0604020202020204" pitchFamily="34" charset="0"/>
              <a:buChar char="•"/>
            </a:pPr>
            <a:r>
              <a:rPr lang="en-GB" b="0" dirty="0"/>
              <a:t>loyalty makes it </a:t>
            </a:r>
            <a:r>
              <a:rPr lang="en-GB" dirty="0"/>
              <a:t>easier to discover exceptional talent</a:t>
            </a:r>
            <a:r>
              <a:rPr lang="en-GB" b="0" dirty="0"/>
              <a:t> among your seasonal staff. You might want to turn these temporary workers into full-time employees.</a:t>
            </a:r>
          </a:p>
          <a:p>
            <a:pPr fontAlgn="base">
              <a:lnSpc>
                <a:spcPct val="120000"/>
              </a:lnSpc>
            </a:pPr>
            <a:r>
              <a:rPr lang="en-GB" dirty="0"/>
              <a:t>How can you build loyalty? Try:</a:t>
            </a:r>
            <a:endParaRPr lang="en-GB" b="0" dirty="0"/>
          </a:p>
          <a:p>
            <a:pPr marL="342900" indent="-342900" fontAlgn="base">
              <a:lnSpc>
                <a:spcPct val="120000"/>
              </a:lnSpc>
              <a:buFont typeface="Arial" panose="020B0604020202020204" pitchFamily="34" charset="0"/>
              <a:buChar char="•"/>
            </a:pPr>
            <a:r>
              <a:rPr lang="en-GB" dirty="0"/>
              <a:t>Creating a positive, welcoming work environment</a:t>
            </a:r>
          </a:p>
          <a:p>
            <a:pPr marL="342900" indent="-342900" fontAlgn="base">
              <a:lnSpc>
                <a:spcPct val="120000"/>
              </a:lnSpc>
              <a:buFont typeface="Arial" panose="020B0604020202020204" pitchFamily="34" charset="0"/>
              <a:buChar char="•"/>
            </a:pPr>
            <a:r>
              <a:rPr lang="en-GB" dirty="0"/>
              <a:t>Initiating a recognition and reward program for exceptional service</a:t>
            </a:r>
          </a:p>
          <a:p>
            <a:pPr marL="342900" indent="-342900" fontAlgn="base">
              <a:lnSpc>
                <a:spcPct val="120000"/>
              </a:lnSpc>
              <a:buFont typeface="Arial" panose="020B0604020202020204" pitchFamily="34" charset="0"/>
              <a:buChar char="•"/>
            </a:pPr>
            <a:r>
              <a:rPr lang="en-GB" dirty="0"/>
              <a:t>Providing extra benefits for returning staff members</a:t>
            </a:r>
          </a:p>
          <a:p>
            <a:endParaRPr lang="en-GB" dirty="0"/>
          </a:p>
        </p:txBody>
      </p:sp>
    </p:spTree>
    <p:extLst>
      <p:ext uri="{BB962C8B-B14F-4D97-AF65-F5344CB8AC3E}">
        <p14:creationId xmlns:p14="http://schemas.microsoft.com/office/powerpoint/2010/main" val="2012533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068A9-DDF8-D32F-1DA5-6874D42EC991}"/>
              </a:ext>
            </a:extLst>
          </p:cNvPr>
          <p:cNvSpPr>
            <a:spLocks noGrp="1"/>
          </p:cNvSpPr>
          <p:nvPr>
            <p:ph type="title"/>
          </p:nvPr>
        </p:nvSpPr>
        <p:spPr/>
        <p:txBody>
          <a:bodyPr/>
          <a:lstStyle/>
          <a:p>
            <a:r>
              <a:rPr lang="en-GB" dirty="0"/>
              <a:t>Mental and emotional wellbeing</a:t>
            </a:r>
          </a:p>
        </p:txBody>
      </p:sp>
      <p:pic>
        <p:nvPicPr>
          <p:cNvPr id="4" name="Online Media 3" title="Tips for Selecting the perfect amount of staffing for your event">
            <a:hlinkClick r:id="" action="ppaction://media"/>
            <a:extLst>
              <a:ext uri="{FF2B5EF4-FFF2-40B4-BE49-F238E27FC236}">
                <a16:creationId xmlns:a16="http://schemas.microsoft.com/office/drawing/2014/main" id="{8492A047-FCAF-034C-384A-9EDA4DA8D5D8}"/>
              </a:ext>
            </a:extLst>
          </p:cNvPr>
          <p:cNvPicPr>
            <a:picLocks noRot="1" noChangeAspect="1"/>
          </p:cNvPicPr>
          <p:nvPr>
            <a:videoFile r:link="rId1"/>
          </p:nvPr>
        </p:nvPicPr>
        <p:blipFill>
          <a:blip r:embed="rId3"/>
          <a:stretch>
            <a:fillRect/>
          </a:stretch>
        </p:blipFill>
        <p:spPr>
          <a:xfrm>
            <a:off x="2855205" y="1487507"/>
            <a:ext cx="7620000" cy="4305300"/>
          </a:xfrm>
          <a:prstGeom prst="rect">
            <a:avLst/>
          </a:prstGeom>
        </p:spPr>
      </p:pic>
      <p:sp>
        <p:nvSpPr>
          <p:cNvPr id="8" name="Content Placeholder 7">
            <a:extLst>
              <a:ext uri="{FF2B5EF4-FFF2-40B4-BE49-F238E27FC236}">
                <a16:creationId xmlns:a16="http://schemas.microsoft.com/office/drawing/2014/main" id="{2AED3E02-6B60-82BC-EA0E-AA74E1C34D68}"/>
              </a:ext>
            </a:extLst>
          </p:cNvPr>
          <p:cNvSpPr>
            <a:spLocks noGrp="1"/>
          </p:cNvSpPr>
          <p:nvPr>
            <p:ph idx="1"/>
          </p:nvPr>
        </p:nvSpPr>
        <p:spPr/>
        <p:txBody>
          <a:bodyPr/>
          <a:lstStyle/>
          <a:p>
            <a:endParaRPr lang="en-US"/>
          </a:p>
        </p:txBody>
      </p:sp>
    </p:spTree>
    <p:extLst>
      <p:ext uri="{BB962C8B-B14F-4D97-AF65-F5344CB8AC3E}">
        <p14:creationId xmlns:p14="http://schemas.microsoft.com/office/powerpoint/2010/main" val="2013165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9B4082-C49B-81B6-35B9-76762CF72EF1}"/>
              </a:ext>
            </a:extLst>
          </p:cNvPr>
          <p:cNvSpPr>
            <a:spLocks noGrp="1"/>
          </p:cNvSpPr>
          <p:nvPr>
            <p:ph type="title"/>
          </p:nvPr>
        </p:nvSpPr>
        <p:spPr/>
        <p:txBody>
          <a:bodyPr/>
          <a:lstStyle/>
          <a:p>
            <a:r>
              <a:rPr lang="en-GB" dirty="0"/>
              <a:t>Powerful event staffing : a </a:t>
            </a:r>
            <a:r>
              <a:rPr lang="en-GB" dirty="0" err="1"/>
              <a:t>Tulleys</a:t>
            </a:r>
            <a:r>
              <a:rPr lang="en-GB" dirty="0"/>
              <a:t> Case study </a:t>
            </a:r>
          </a:p>
        </p:txBody>
      </p:sp>
      <p:pic>
        <p:nvPicPr>
          <p:cNvPr id="4" name="Online Media 3" title="Powerful Event Staffing: A Tulleys Case Study">
            <a:hlinkClick r:id="" action="ppaction://media"/>
            <a:extLst>
              <a:ext uri="{FF2B5EF4-FFF2-40B4-BE49-F238E27FC236}">
                <a16:creationId xmlns:a16="http://schemas.microsoft.com/office/drawing/2014/main" id="{6EC0B16B-2711-8073-5E9E-15D0290BC896}"/>
              </a:ext>
            </a:extLst>
          </p:cNvPr>
          <p:cNvPicPr>
            <a:picLocks noGrp="1" noRot="1" noChangeAspect="1"/>
          </p:cNvPicPr>
          <p:nvPr>
            <p:ph idx="1"/>
            <a:videoFile r:link="rId1"/>
          </p:nvPr>
        </p:nvPicPr>
        <p:blipFill>
          <a:blip r:embed="rId3"/>
          <a:stretch>
            <a:fillRect/>
          </a:stretch>
        </p:blipFill>
        <p:spPr>
          <a:xfrm>
            <a:off x="2874963" y="1825625"/>
            <a:ext cx="6442075" cy="3640138"/>
          </a:xfrm>
          <a:prstGeom prst="rect">
            <a:avLst/>
          </a:prstGeom>
        </p:spPr>
      </p:pic>
      <p:sp>
        <p:nvSpPr>
          <p:cNvPr id="9" name="TextBox 8">
            <a:extLst>
              <a:ext uri="{FF2B5EF4-FFF2-40B4-BE49-F238E27FC236}">
                <a16:creationId xmlns:a16="http://schemas.microsoft.com/office/drawing/2014/main" id="{08A85D21-7022-B0A9-5FA9-EB3AD5047803}"/>
              </a:ext>
            </a:extLst>
          </p:cNvPr>
          <p:cNvSpPr txBox="1"/>
          <p:nvPr/>
        </p:nvSpPr>
        <p:spPr>
          <a:xfrm>
            <a:off x="228600" y="5096431"/>
            <a:ext cx="6097656" cy="369332"/>
          </a:xfrm>
          <a:prstGeom prst="rect">
            <a:avLst/>
          </a:prstGeom>
          <a:noFill/>
        </p:spPr>
        <p:txBody>
          <a:bodyPr wrap="square">
            <a:spAutoFit/>
          </a:bodyPr>
          <a:lstStyle/>
          <a:p>
            <a:r>
              <a:rPr lang="en-GB" dirty="0"/>
              <a:t>https://shiftie.co/</a:t>
            </a:r>
          </a:p>
        </p:txBody>
      </p:sp>
    </p:spTree>
    <p:extLst>
      <p:ext uri="{BB962C8B-B14F-4D97-AF65-F5344CB8AC3E}">
        <p14:creationId xmlns:p14="http://schemas.microsoft.com/office/powerpoint/2010/main" val="3892153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81810-1EB4-8BE1-1A9E-4BF2DCB3CEDE}"/>
              </a:ext>
            </a:extLst>
          </p:cNvPr>
          <p:cNvSpPr>
            <a:spLocks noGrp="1"/>
          </p:cNvSpPr>
          <p:nvPr>
            <p:ph type="title"/>
          </p:nvPr>
        </p:nvSpPr>
        <p:spPr/>
        <p:txBody>
          <a:bodyPr/>
          <a:lstStyle/>
          <a:p>
            <a:r>
              <a:rPr lang="en-GB" dirty="0"/>
              <a:t>Staffing in Hotels </a:t>
            </a:r>
          </a:p>
        </p:txBody>
      </p:sp>
      <p:sp>
        <p:nvSpPr>
          <p:cNvPr id="3" name="Content Placeholder 2">
            <a:extLst>
              <a:ext uri="{FF2B5EF4-FFF2-40B4-BE49-F238E27FC236}">
                <a16:creationId xmlns:a16="http://schemas.microsoft.com/office/drawing/2014/main" id="{1E31C4C3-6FCE-9CA5-EFD6-9ACA42AB6F0A}"/>
              </a:ext>
            </a:extLst>
          </p:cNvPr>
          <p:cNvSpPr>
            <a:spLocks noGrp="1"/>
          </p:cNvSpPr>
          <p:nvPr>
            <p:ph idx="1"/>
          </p:nvPr>
        </p:nvSpPr>
        <p:spPr/>
        <p:txBody>
          <a:bodyPr>
            <a:normAutofit fontScale="77500" lnSpcReduction="20000"/>
          </a:bodyPr>
          <a:lstStyle/>
          <a:p>
            <a:r>
              <a:rPr lang="en-GB" dirty="0"/>
              <a:t>Key Staffing Challenges &amp; Trends (2025-2026):</a:t>
            </a:r>
          </a:p>
          <a:p>
            <a:r>
              <a:rPr lang="en-GB" b="1" dirty="0"/>
              <a:t>Persistent Shortages &amp; Turnover</a:t>
            </a:r>
            <a:r>
              <a:rPr lang="en-GB" dirty="0"/>
              <a:t>: Post-pandemic, many hotels operate with fewer staff than needed, with high employee turnover.</a:t>
            </a:r>
          </a:p>
          <a:p>
            <a:r>
              <a:rPr lang="en-GB" b="1" dirty="0"/>
              <a:t>Rising Costs</a:t>
            </a:r>
            <a:r>
              <a:rPr lang="en-GB" dirty="0"/>
              <a:t>: Non-management wages are rising, making labour one of the highest expenses.</a:t>
            </a:r>
          </a:p>
          <a:p>
            <a:r>
              <a:rPr lang="en-GB" b="1" dirty="0"/>
              <a:t>Demand Volatility</a:t>
            </a:r>
            <a:r>
              <a:rPr lang="en-GB" dirty="0"/>
              <a:t>: Seasonal fluctuations make it difficult to maintain consistent, high-quality service.</a:t>
            </a:r>
          </a:p>
          <a:p>
            <a:r>
              <a:rPr lang="en-GB" b="1" dirty="0"/>
              <a:t>Technology Integration</a:t>
            </a:r>
            <a:r>
              <a:rPr lang="en-GB" dirty="0"/>
              <a:t>: Hotels are adopting AI, automated check-in, and smart, connected systems (e.g., </a:t>
            </a:r>
            <a:r>
              <a:rPr lang="en-GB" dirty="0" err="1"/>
              <a:t>Flexkeeping</a:t>
            </a:r>
            <a:r>
              <a:rPr lang="en-GB" dirty="0"/>
              <a:t>) to reduce </a:t>
            </a:r>
            <a:r>
              <a:rPr lang="en-GB" dirty="0" err="1"/>
              <a:t>labor</a:t>
            </a:r>
            <a:r>
              <a:rPr lang="en-GB" dirty="0"/>
              <a:t> needs and improve efficiency.</a:t>
            </a:r>
          </a:p>
          <a:p>
            <a:r>
              <a:rPr lang="en-GB" b="1" dirty="0"/>
              <a:t>Task Force Assignments</a:t>
            </a:r>
            <a:r>
              <a:rPr lang="en-GB" dirty="0"/>
              <a:t>: Using specialized, temporary "task force" staff for urgent,, high-need periods. </a:t>
            </a:r>
          </a:p>
        </p:txBody>
      </p:sp>
    </p:spTree>
    <p:extLst>
      <p:ext uri="{BB962C8B-B14F-4D97-AF65-F5344CB8AC3E}">
        <p14:creationId xmlns:p14="http://schemas.microsoft.com/office/powerpoint/2010/main" val="1722732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642364" y="231713"/>
            <a:ext cx="8905875" cy="997709"/>
          </a:xfrm>
          <a:prstGeom prst="rect">
            <a:avLst/>
          </a:prstGeom>
        </p:spPr>
        <p:txBody>
          <a:bodyPr vert="horz" wrap="square" lIns="0" tIns="12700" rIns="0" bIns="0" rtlCol="0">
            <a:spAutoFit/>
          </a:bodyPr>
          <a:lstStyle/>
          <a:p>
            <a:pPr marL="12700" marR="5080" indent="521334">
              <a:lnSpc>
                <a:spcPct val="100000"/>
              </a:lnSpc>
              <a:spcBef>
                <a:spcPts val="100"/>
              </a:spcBef>
            </a:pPr>
            <a:r>
              <a:rPr sz="3200" b="1" spc="85" dirty="0"/>
              <a:t>What</a:t>
            </a:r>
            <a:r>
              <a:rPr sz="3200" b="1" spc="-70" dirty="0"/>
              <a:t> </a:t>
            </a:r>
            <a:r>
              <a:rPr sz="3200" b="1" spc="165" dirty="0"/>
              <a:t>do</a:t>
            </a:r>
            <a:r>
              <a:rPr sz="3200" b="1" spc="-65" dirty="0"/>
              <a:t> </a:t>
            </a:r>
            <a:r>
              <a:rPr sz="3200" b="1" spc="130" dirty="0"/>
              <a:t>you</a:t>
            </a:r>
            <a:r>
              <a:rPr sz="3200" b="1" spc="-90" dirty="0"/>
              <a:t> </a:t>
            </a:r>
            <a:r>
              <a:rPr sz="3200" b="1" spc="105" dirty="0"/>
              <a:t>think</a:t>
            </a:r>
            <a:r>
              <a:rPr sz="3200" b="1" spc="-80" dirty="0"/>
              <a:t> </a:t>
            </a:r>
            <a:r>
              <a:rPr sz="3200" b="1" spc="190" dirty="0"/>
              <a:t>happens</a:t>
            </a:r>
            <a:r>
              <a:rPr sz="3200" b="1" spc="-105" dirty="0"/>
              <a:t> </a:t>
            </a:r>
            <a:r>
              <a:rPr sz="3200" b="1" spc="140" dirty="0"/>
              <a:t>when</a:t>
            </a:r>
            <a:r>
              <a:rPr sz="3200" b="1" spc="-65" dirty="0"/>
              <a:t> </a:t>
            </a:r>
            <a:r>
              <a:rPr sz="3200" b="1" spc="80" dirty="0"/>
              <a:t>a</a:t>
            </a:r>
            <a:r>
              <a:rPr sz="3200" b="1" spc="-70" dirty="0"/>
              <a:t> </a:t>
            </a:r>
            <a:r>
              <a:rPr sz="3200" b="1" spc="130" dirty="0"/>
              <a:t>hotel</a:t>
            </a:r>
            <a:r>
              <a:rPr sz="3200" b="1" spc="-65" dirty="0"/>
              <a:t> </a:t>
            </a:r>
            <a:r>
              <a:rPr sz="3200" b="1" spc="200" dirty="0"/>
              <a:t>is</a:t>
            </a:r>
            <a:r>
              <a:rPr sz="3200" b="1" i="1" spc="200" dirty="0"/>
              <a:t> </a:t>
            </a:r>
            <a:r>
              <a:rPr sz="3200" b="1" i="1" spc="120" dirty="0"/>
              <a:t>overstaffed</a:t>
            </a:r>
            <a:r>
              <a:rPr sz="3200" b="1" i="1" spc="-85" dirty="0"/>
              <a:t> </a:t>
            </a:r>
            <a:r>
              <a:rPr sz="3200" b="1" i="1" spc="80" dirty="0"/>
              <a:t>or</a:t>
            </a:r>
            <a:r>
              <a:rPr sz="3200" b="1" i="1" spc="-55" dirty="0"/>
              <a:t> </a:t>
            </a:r>
            <a:r>
              <a:rPr sz="3200" b="1" i="1" spc="120" dirty="0"/>
              <a:t>overstaffed</a:t>
            </a:r>
            <a:r>
              <a:rPr sz="3200" b="1" i="1" spc="-80" dirty="0"/>
              <a:t> </a:t>
            </a:r>
            <a:r>
              <a:rPr sz="3200" b="1" i="1" spc="85" dirty="0"/>
              <a:t>during</a:t>
            </a:r>
            <a:r>
              <a:rPr sz="3200" b="1" i="1" spc="-90" dirty="0"/>
              <a:t> </a:t>
            </a:r>
            <a:r>
              <a:rPr sz="3200" b="1" i="1" spc="160" dirty="0"/>
              <a:t>peak</a:t>
            </a:r>
            <a:r>
              <a:rPr sz="3200" b="1" i="1" spc="-70" dirty="0"/>
              <a:t> </a:t>
            </a:r>
            <a:r>
              <a:rPr sz="3200" b="1" i="1" spc="225" dirty="0"/>
              <a:t>seasons?</a:t>
            </a:r>
          </a:p>
        </p:txBody>
      </p:sp>
      <p:graphicFrame>
        <p:nvGraphicFramePr>
          <p:cNvPr id="3" name="object 3"/>
          <p:cNvGraphicFramePr>
            <a:graphicFrameLocks noGrp="1"/>
          </p:cNvGraphicFramePr>
          <p:nvPr/>
        </p:nvGraphicFramePr>
        <p:xfrm>
          <a:off x="1212850" y="1898650"/>
          <a:ext cx="4673600" cy="2860040"/>
        </p:xfrm>
        <a:graphic>
          <a:graphicData uri="http://schemas.openxmlformats.org/drawingml/2006/table">
            <a:tbl>
              <a:tblPr firstRow="1" bandRow="1">
                <a:tableStyleId>{2D5ABB26-0587-4C30-8999-92F81FD0307C}</a:tableStyleId>
              </a:tblPr>
              <a:tblGrid>
                <a:gridCol w="4673600">
                  <a:extLst>
                    <a:ext uri="{9D8B030D-6E8A-4147-A177-3AD203B41FA5}">
                      <a16:colId xmlns:a16="http://schemas.microsoft.com/office/drawing/2014/main" val="20000"/>
                    </a:ext>
                  </a:extLst>
                </a:gridCol>
              </a:tblGrid>
              <a:tr h="715010">
                <a:tc>
                  <a:txBody>
                    <a:bodyPr/>
                    <a:lstStyle/>
                    <a:p>
                      <a:pPr algn="ctr">
                        <a:lnSpc>
                          <a:spcPct val="100000"/>
                        </a:lnSpc>
                        <a:spcBef>
                          <a:spcPts val="185"/>
                        </a:spcBef>
                      </a:pPr>
                      <a:r>
                        <a:rPr sz="2400" b="1" spc="80" dirty="0">
                          <a:latin typeface="Calibri"/>
                          <a:cs typeface="Calibri"/>
                        </a:rPr>
                        <a:t>Overstaffed</a:t>
                      </a:r>
                      <a:endParaRPr sz="2400">
                        <a:latin typeface="Calibri"/>
                        <a:cs typeface="Calibri"/>
                      </a:endParaRPr>
                    </a:p>
                  </a:txBody>
                  <a:tcPr marL="0" marR="0" marT="2349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F81BC"/>
                    </a:solidFill>
                  </a:tcPr>
                </a:tc>
                <a:extLst>
                  <a:ext uri="{0D108BD9-81ED-4DB2-BD59-A6C34878D82A}">
                    <a16:rowId xmlns:a16="http://schemas.microsoft.com/office/drawing/2014/main" val="10000"/>
                  </a:ext>
                </a:extLst>
              </a:tr>
              <a:tr h="715010">
                <a:tc>
                  <a:txBody>
                    <a:bodyPr/>
                    <a:lstStyle/>
                    <a:p>
                      <a:pPr marL="91440">
                        <a:lnSpc>
                          <a:spcPct val="100000"/>
                        </a:lnSpc>
                        <a:spcBef>
                          <a:spcPts val="210"/>
                        </a:spcBef>
                      </a:pPr>
                      <a:r>
                        <a:rPr sz="2000" spc="-10" dirty="0">
                          <a:latin typeface="Calibri"/>
                          <a:cs typeface="Calibri"/>
                        </a:rPr>
                        <a:t>Inefficiency</a:t>
                      </a:r>
                      <a:endParaRPr sz="2000">
                        <a:latin typeface="Calibri"/>
                        <a:cs typeface="Calibri"/>
                      </a:endParaRPr>
                    </a:p>
                  </a:txBody>
                  <a:tcPr marL="0" marR="0" marT="2667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0D7E8"/>
                    </a:solidFill>
                  </a:tcPr>
                </a:tc>
                <a:extLst>
                  <a:ext uri="{0D108BD9-81ED-4DB2-BD59-A6C34878D82A}">
                    <a16:rowId xmlns:a16="http://schemas.microsoft.com/office/drawing/2014/main" val="10001"/>
                  </a:ext>
                </a:extLst>
              </a:tr>
              <a:tr h="715010">
                <a:tc>
                  <a:txBody>
                    <a:bodyPr/>
                    <a:lstStyle/>
                    <a:p>
                      <a:pPr marL="91440">
                        <a:lnSpc>
                          <a:spcPct val="100000"/>
                        </a:lnSpc>
                        <a:spcBef>
                          <a:spcPts val="210"/>
                        </a:spcBef>
                      </a:pPr>
                      <a:r>
                        <a:rPr sz="2000" dirty="0">
                          <a:latin typeface="Calibri"/>
                          <a:cs typeface="Calibri"/>
                        </a:rPr>
                        <a:t>Higher</a:t>
                      </a:r>
                      <a:r>
                        <a:rPr sz="2000" spc="190" dirty="0">
                          <a:latin typeface="Calibri"/>
                          <a:cs typeface="Calibri"/>
                        </a:rPr>
                        <a:t> </a:t>
                      </a:r>
                      <a:r>
                        <a:rPr sz="2000" spc="125" dirty="0">
                          <a:latin typeface="Calibri"/>
                          <a:cs typeface="Calibri"/>
                        </a:rPr>
                        <a:t>Costs</a:t>
                      </a:r>
                      <a:endParaRPr sz="2000">
                        <a:latin typeface="Calibri"/>
                        <a:cs typeface="Calibri"/>
                      </a:endParaRPr>
                    </a:p>
                  </a:txBody>
                  <a:tcPr marL="0" marR="0" marT="266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CF4"/>
                    </a:solidFill>
                  </a:tcPr>
                </a:tc>
                <a:extLst>
                  <a:ext uri="{0D108BD9-81ED-4DB2-BD59-A6C34878D82A}">
                    <a16:rowId xmlns:a16="http://schemas.microsoft.com/office/drawing/2014/main" val="10002"/>
                  </a:ext>
                </a:extLst>
              </a:tr>
              <a:tr h="715010">
                <a:tc>
                  <a:txBody>
                    <a:bodyPr/>
                    <a:lstStyle/>
                    <a:p>
                      <a:pPr marL="91440">
                        <a:lnSpc>
                          <a:spcPct val="100000"/>
                        </a:lnSpc>
                        <a:spcBef>
                          <a:spcPts val="215"/>
                        </a:spcBef>
                      </a:pPr>
                      <a:r>
                        <a:rPr sz="2000" spc="90" dirty="0">
                          <a:latin typeface="Calibri"/>
                          <a:cs typeface="Calibri"/>
                        </a:rPr>
                        <a:t>Stress</a:t>
                      </a:r>
                      <a:r>
                        <a:rPr sz="2000" spc="-30" dirty="0">
                          <a:latin typeface="Calibri"/>
                          <a:cs typeface="Calibri"/>
                        </a:rPr>
                        <a:t> </a:t>
                      </a:r>
                      <a:r>
                        <a:rPr sz="2000" dirty="0">
                          <a:latin typeface="Calibri"/>
                          <a:cs typeface="Calibri"/>
                        </a:rPr>
                        <a:t>for</a:t>
                      </a:r>
                      <a:r>
                        <a:rPr sz="2000" spc="-45" dirty="0">
                          <a:latin typeface="Calibri"/>
                          <a:cs typeface="Calibri"/>
                        </a:rPr>
                        <a:t> </a:t>
                      </a:r>
                      <a:r>
                        <a:rPr sz="2000" spc="-10" dirty="0">
                          <a:latin typeface="Calibri"/>
                          <a:cs typeface="Calibri"/>
                        </a:rPr>
                        <a:t>staff</a:t>
                      </a:r>
                      <a:endParaRPr sz="2000">
                        <a:latin typeface="Calibri"/>
                        <a:cs typeface="Calibri"/>
                      </a:endParaRPr>
                    </a:p>
                  </a:txBody>
                  <a:tcPr marL="0" marR="0" marT="273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0D7E8"/>
                    </a:solidFill>
                  </a:tcPr>
                </a:tc>
                <a:extLst>
                  <a:ext uri="{0D108BD9-81ED-4DB2-BD59-A6C34878D82A}">
                    <a16:rowId xmlns:a16="http://schemas.microsoft.com/office/drawing/2014/main" val="10003"/>
                  </a:ext>
                </a:extLst>
              </a:tr>
            </a:tbl>
          </a:graphicData>
        </a:graphic>
      </p:graphicFrame>
      <p:graphicFrame>
        <p:nvGraphicFramePr>
          <p:cNvPr id="4" name="object 4"/>
          <p:cNvGraphicFramePr>
            <a:graphicFrameLocks noGrp="1"/>
          </p:cNvGraphicFramePr>
          <p:nvPr/>
        </p:nvGraphicFramePr>
        <p:xfrm>
          <a:off x="6699250" y="1898650"/>
          <a:ext cx="4658995" cy="2860040"/>
        </p:xfrm>
        <a:graphic>
          <a:graphicData uri="http://schemas.openxmlformats.org/drawingml/2006/table">
            <a:tbl>
              <a:tblPr firstRow="1" bandRow="1">
                <a:tableStyleId>{2D5ABB26-0587-4C30-8999-92F81FD0307C}</a:tableStyleId>
              </a:tblPr>
              <a:tblGrid>
                <a:gridCol w="4658995">
                  <a:extLst>
                    <a:ext uri="{9D8B030D-6E8A-4147-A177-3AD203B41FA5}">
                      <a16:colId xmlns:a16="http://schemas.microsoft.com/office/drawing/2014/main" val="20000"/>
                    </a:ext>
                  </a:extLst>
                </a:gridCol>
              </a:tblGrid>
              <a:tr h="715010">
                <a:tc>
                  <a:txBody>
                    <a:bodyPr/>
                    <a:lstStyle/>
                    <a:p>
                      <a:pPr marL="1270" algn="ctr">
                        <a:lnSpc>
                          <a:spcPct val="100000"/>
                        </a:lnSpc>
                        <a:spcBef>
                          <a:spcPts val="185"/>
                        </a:spcBef>
                      </a:pPr>
                      <a:r>
                        <a:rPr sz="2400" b="1" spc="80" dirty="0">
                          <a:latin typeface="Calibri"/>
                          <a:cs typeface="Calibri"/>
                        </a:rPr>
                        <a:t>Understaffed</a:t>
                      </a:r>
                      <a:endParaRPr sz="2400">
                        <a:latin typeface="Calibri"/>
                        <a:cs typeface="Calibri"/>
                      </a:endParaRPr>
                    </a:p>
                  </a:txBody>
                  <a:tcPr marL="0" marR="0" marT="2349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F79546"/>
                    </a:solidFill>
                  </a:tcPr>
                </a:tc>
                <a:extLst>
                  <a:ext uri="{0D108BD9-81ED-4DB2-BD59-A6C34878D82A}">
                    <a16:rowId xmlns:a16="http://schemas.microsoft.com/office/drawing/2014/main" val="10000"/>
                  </a:ext>
                </a:extLst>
              </a:tr>
              <a:tr h="715010">
                <a:tc>
                  <a:txBody>
                    <a:bodyPr/>
                    <a:lstStyle/>
                    <a:p>
                      <a:pPr marL="92075">
                        <a:lnSpc>
                          <a:spcPct val="100000"/>
                        </a:lnSpc>
                        <a:spcBef>
                          <a:spcPts val="210"/>
                        </a:spcBef>
                      </a:pPr>
                      <a:r>
                        <a:rPr sz="2000" dirty="0">
                          <a:latin typeface="Calibri"/>
                          <a:cs typeface="Calibri"/>
                        </a:rPr>
                        <a:t>Poor</a:t>
                      </a:r>
                      <a:r>
                        <a:rPr sz="2000" spc="114" dirty="0">
                          <a:latin typeface="Calibri"/>
                          <a:cs typeface="Calibri"/>
                        </a:rPr>
                        <a:t> </a:t>
                      </a:r>
                      <a:r>
                        <a:rPr sz="2000" spc="55" dirty="0">
                          <a:latin typeface="Calibri"/>
                          <a:cs typeface="Calibri"/>
                        </a:rPr>
                        <a:t>service</a:t>
                      </a:r>
                      <a:endParaRPr sz="2000">
                        <a:latin typeface="Calibri"/>
                        <a:cs typeface="Calibri"/>
                      </a:endParaRPr>
                    </a:p>
                  </a:txBody>
                  <a:tcPr marL="0" marR="0" marT="2667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FBDDCF"/>
                    </a:solidFill>
                  </a:tcPr>
                </a:tc>
                <a:extLst>
                  <a:ext uri="{0D108BD9-81ED-4DB2-BD59-A6C34878D82A}">
                    <a16:rowId xmlns:a16="http://schemas.microsoft.com/office/drawing/2014/main" val="10001"/>
                  </a:ext>
                </a:extLst>
              </a:tr>
              <a:tr h="715010">
                <a:tc>
                  <a:txBody>
                    <a:bodyPr/>
                    <a:lstStyle/>
                    <a:p>
                      <a:pPr marL="92075">
                        <a:lnSpc>
                          <a:spcPct val="100000"/>
                        </a:lnSpc>
                        <a:spcBef>
                          <a:spcPts val="210"/>
                        </a:spcBef>
                      </a:pPr>
                      <a:r>
                        <a:rPr sz="2000" dirty="0">
                          <a:latin typeface="Calibri"/>
                          <a:cs typeface="Calibri"/>
                        </a:rPr>
                        <a:t>Staff</a:t>
                      </a:r>
                      <a:r>
                        <a:rPr sz="2000" spc="175" dirty="0">
                          <a:latin typeface="Calibri"/>
                          <a:cs typeface="Calibri"/>
                        </a:rPr>
                        <a:t> </a:t>
                      </a:r>
                      <a:r>
                        <a:rPr sz="2000" spc="-10" dirty="0">
                          <a:latin typeface="Calibri"/>
                          <a:cs typeface="Calibri"/>
                        </a:rPr>
                        <a:t>burnout</a:t>
                      </a:r>
                      <a:endParaRPr sz="2000">
                        <a:latin typeface="Calibri"/>
                        <a:cs typeface="Calibri"/>
                      </a:endParaRPr>
                    </a:p>
                  </a:txBody>
                  <a:tcPr marL="0" marR="0" marT="266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CEEE9"/>
                    </a:solidFill>
                  </a:tcPr>
                </a:tc>
                <a:extLst>
                  <a:ext uri="{0D108BD9-81ED-4DB2-BD59-A6C34878D82A}">
                    <a16:rowId xmlns:a16="http://schemas.microsoft.com/office/drawing/2014/main" val="10002"/>
                  </a:ext>
                </a:extLst>
              </a:tr>
              <a:tr h="715010">
                <a:tc>
                  <a:txBody>
                    <a:bodyPr/>
                    <a:lstStyle/>
                    <a:p>
                      <a:pPr marL="92075">
                        <a:lnSpc>
                          <a:spcPct val="100000"/>
                        </a:lnSpc>
                        <a:spcBef>
                          <a:spcPts val="215"/>
                        </a:spcBef>
                      </a:pPr>
                      <a:r>
                        <a:rPr sz="2000" spc="90" dirty="0">
                          <a:latin typeface="Calibri"/>
                          <a:cs typeface="Calibri"/>
                        </a:rPr>
                        <a:t>Reduced</a:t>
                      </a:r>
                      <a:r>
                        <a:rPr sz="2000" spc="-55" dirty="0">
                          <a:latin typeface="Calibri"/>
                          <a:cs typeface="Calibri"/>
                        </a:rPr>
                        <a:t> </a:t>
                      </a:r>
                      <a:r>
                        <a:rPr sz="2000" spc="55" dirty="0">
                          <a:latin typeface="Calibri"/>
                          <a:cs typeface="Calibri"/>
                        </a:rPr>
                        <a:t>guest</a:t>
                      </a:r>
                      <a:r>
                        <a:rPr sz="2000" spc="-40" dirty="0">
                          <a:latin typeface="Calibri"/>
                          <a:cs typeface="Calibri"/>
                        </a:rPr>
                        <a:t> </a:t>
                      </a:r>
                      <a:r>
                        <a:rPr sz="2000" spc="55" dirty="0">
                          <a:latin typeface="Calibri"/>
                          <a:cs typeface="Calibri"/>
                        </a:rPr>
                        <a:t>satisfaction</a:t>
                      </a:r>
                      <a:endParaRPr sz="2000">
                        <a:latin typeface="Calibri"/>
                        <a:cs typeface="Calibri"/>
                      </a:endParaRPr>
                    </a:p>
                  </a:txBody>
                  <a:tcPr marL="0" marR="0" marT="273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BDDCF"/>
                    </a:solidFill>
                  </a:tcPr>
                </a:tc>
                <a:extLst>
                  <a:ext uri="{0D108BD9-81ED-4DB2-BD59-A6C34878D82A}">
                    <a16:rowId xmlns:a16="http://schemas.microsoft.com/office/drawing/2014/main" val="10003"/>
                  </a:ext>
                </a:extLst>
              </a:tr>
            </a:tbl>
          </a:graphicData>
        </a:graphic>
      </p:graphicFrame>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28600" y="131671"/>
            <a:ext cx="10515600" cy="567463"/>
          </a:xfrm>
          <a:prstGeom prst="rect">
            <a:avLst/>
          </a:prstGeom>
        </p:spPr>
        <p:txBody>
          <a:bodyPr vert="horz" wrap="square" lIns="0" tIns="13335" rIns="0" bIns="0" rtlCol="0">
            <a:spAutoFit/>
          </a:bodyPr>
          <a:lstStyle/>
          <a:p>
            <a:pPr marL="12700">
              <a:lnSpc>
                <a:spcPct val="100000"/>
              </a:lnSpc>
              <a:spcBef>
                <a:spcPts val="105"/>
              </a:spcBef>
            </a:pPr>
            <a:r>
              <a:rPr sz="3600" dirty="0"/>
              <a:t>Managing</a:t>
            </a:r>
            <a:r>
              <a:rPr sz="3600" spc="-40" dirty="0"/>
              <a:t> </a:t>
            </a:r>
            <a:r>
              <a:rPr sz="3600" spc="150" dirty="0"/>
              <a:t>Workforce</a:t>
            </a:r>
            <a:r>
              <a:rPr sz="3600" spc="-30" dirty="0"/>
              <a:t> </a:t>
            </a:r>
            <a:r>
              <a:rPr sz="3600" spc="225" dirty="0"/>
              <a:t>Levels</a:t>
            </a:r>
            <a:r>
              <a:rPr sz="3600" spc="-25" dirty="0"/>
              <a:t> </a:t>
            </a:r>
            <a:r>
              <a:rPr sz="3600" spc="60" dirty="0"/>
              <a:t>for</a:t>
            </a:r>
            <a:r>
              <a:rPr sz="3600" spc="-25" dirty="0"/>
              <a:t> </a:t>
            </a:r>
            <a:r>
              <a:rPr sz="3600" spc="125" dirty="0"/>
              <a:t>Fluctuating</a:t>
            </a:r>
            <a:r>
              <a:rPr sz="3600" spc="-50" dirty="0"/>
              <a:t> </a:t>
            </a:r>
            <a:r>
              <a:rPr sz="3600" spc="175" dirty="0"/>
              <a:t>Demand</a:t>
            </a:r>
          </a:p>
        </p:txBody>
      </p:sp>
      <p:sp>
        <p:nvSpPr>
          <p:cNvPr id="3" name="object 3"/>
          <p:cNvSpPr txBox="1"/>
          <p:nvPr/>
        </p:nvSpPr>
        <p:spPr>
          <a:xfrm>
            <a:off x="228600" y="838200"/>
            <a:ext cx="11006455" cy="4142104"/>
          </a:xfrm>
          <a:prstGeom prst="rect">
            <a:avLst/>
          </a:prstGeom>
        </p:spPr>
        <p:txBody>
          <a:bodyPr vert="horz" wrap="square" lIns="0" tIns="13335" rIns="0" bIns="0" rtlCol="0">
            <a:spAutoFit/>
          </a:bodyPr>
          <a:lstStyle/>
          <a:p>
            <a:pPr marL="12700" marR="5080">
              <a:lnSpc>
                <a:spcPct val="100000"/>
              </a:lnSpc>
              <a:spcBef>
                <a:spcPts val="105"/>
              </a:spcBef>
            </a:pPr>
            <a:r>
              <a:rPr sz="2000" dirty="0">
                <a:latin typeface="Calibri"/>
                <a:cs typeface="Calibri"/>
              </a:rPr>
              <a:t>In</a:t>
            </a:r>
            <a:r>
              <a:rPr sz="2000" spc="375" dirty="0">
                <a:latin typeface="Calibri"/>
                <a:cs typeface="Calibri"/>
              </a:rPr>
              <a:t> </a:t>
            </a:r>
            <a:r>
              <a:rPr sz="2000" spc="55" dirty="0">
                <a:latin typeface="Calibri"/>
                <a:cs typeface="Calibri"/>
              </a:rPr>
              <a:t>industries</a:t>
            </a:r>
            <a:r>
              <a:rPr sz="2000" spc="380" dirty="0">
                <a:latin typeface="Calibri"/>
                <a:cs typeface="Calibri"/>
              </a:rPr>
              <a:t> </a:t>
            </a:r>
            <a:r>
              <a:rPr sz="2000" dirty="0">
                <a:latin typeface="Calibri"/>
                <a:cs typeface="Calibri"/>
              </a:rPr>
              <a:t>like</a:t>
            </a:r>
            <a:r>
              <a:rPr sz="2000" spc="385" dirty="0">
                <a:latin typeface="Calibri"/>
                <a:cs typeface="Calibri"/>
              </a:rPr>
              <a:t> </a:t>
            </a:r>
            <a:r>
              <a:rPr sz="2000" spc="45" dirty="0">
                <a:latin typeface="Calibri"/>
                <a:cs typeface="Calibri"/>
              </a:rPr>
              <a:t>tourism</a:t>
            </a:r>
            <a:r>
              <a:rPr sz="2000" spc="375" dirty="0">
                <a:latin typeface="Calibri"/>
                <a:cs typeface="Calibri"/>
              </a:rPr>
              <a:t> </a:t>
            </a:r>
            <a:r>
              <a:rPr sz="2000" spc="70" dirty="0">
                <a:latin typeface="Calibri"/>
                <a:cs typeface="Calibri"/>
              </a:rPr>
              <a:t>and</a:t>
            </a:r>
            <a:r>
              <a:rPr sz="2000" spc="390" dirty="0">
                <a:latin typeface="Calibri"/>
                <a:cs typeface="Calibri"/>
              </a:rPr>
              <a:t> </a:t>
            </a:r>
            <a:r>
              <a:rPr sz="2000" dirty="0">
                <a:latin typeface="Calibri"/>
                <a:cs typeface="Calibri"/>
              </a:rPr>
              <a:t>hospitality,</a:t>
            </a:r>
            <a:r>
              <a:rPr sz="2000" spc="385" dirty="0">
                <a:latin typeface="Calibri"/>
                <a:cs typeface="Calibri"/>
              </a:rPr>
              <a:t> </a:t>
            </a:r>
            <a:r>
              <a:rPr sz="2000" b="1" spc="80" dirty="0">
                <a:latin typeface="Calibri"/>
                <a:cs typeface="Calibri"/>
              </a:rPr>
              <a:t>fluctuating</a:t>
            </a:r>
            <a:r>
              <a:rPr sz="2000" b="1" spc="409" dirty="0">
                <a:latin typeface="Calibri"/>
                <a:cs typeface="Calibri"/>
              </a:rPr>
              <a:t> </a:t>
            </a:r>
            <a:r>
              <a:rPr sz="2000" b="1" spc="100" dirty="0">
                <a:latin typeface="Calibri"/>
                <a:cs typeface="Calibri"/>
              </a:rPr>
              <a:t>demand</a:t>
            </a:r>
            <a:r>
              <a:rPr sz="2000" b="1" spc="385" dirty="0">
                <a:latin typeface="Calibri"/>
                <a:cs typeface="Calibri"/>
              </a:rPr>
              <a:t> </a:t>
            </a:r>
            <a:r>
              <a:rPr sz="2000" spc="50" dirty="0">
                <a:latin typeface="Calibri"/>
                <a:cs typeface="Calibri"/>
              </a:rPr>
              <a:t>varies</a:t>
            </a:r>
            <a:r>
              <a:rPr sz="2000" spc="370" dirty="0">
                <a:latin typeface="Calibri"/>
                <a:cs typeface="Calibri"/>
              </a:rPr>
              <a:t> </a:t>
            </a:r>
            <a:r>
              <a:rPr sz="2000" spc="45" dirty="0">
                <a:latin typeface="Calibri"/>
                <a:cs typeface="Calibri"/>
              </a:rPr>
              <a:t>significantly</a:t>
            </a:r>
            <a:r>
              <a:rPr sz="2000" spc="390" dirty="0">
                <a:latin typeface="Calibri"/>
                <a:cs typeface="Calibri"/>
              </a:rPr>
              <a:t> </a:t>
            </a:r>
            <a:r>
              <a:rPr sz="2000" dirty="0">
                <a:latin typeface="Calibri"/>
                <a:cs typeface="Calibri"/>
              </a:rPr>
              <a:t>throughout</a:t>
            </a:r>
            <a:r>
              <a:rPr sz="2000" spc="365" dirty="0">
                <a:latin typeface="Calibri"/>
                <a:cs typeface="Calibri"/>
              </a:rPr>
              <a:t> </a:t>
            </a:r>
            <a:r>
              <a:rPr sz="2000" spc="-25" dirty="0">
                <a:latin typeface="Calibri"/>
                <a:cs typeface="Calibri"/>
              </a:rPr>
              <a:t>the </a:t>
            </a:r>
            <a:r>
              <a:rPr sz="2000" spc="-10" dirty="0">
                <a:latin typeface="Calibri"/>
                <a:cs typeface="Calibri"/>
              </a:rPr>
              <a:t>year.</a:t>
            </a:r>
            <a:endParaRPr sz="2000" dirty="0">
              <a:latin typeface="Calibri"/>
              <a:cs typeface="Calibri"/>
            </a:endParaRPr>
          </a:p>
          <a:p>
            <a:pPr marL="354965" indent="-342265">
              <a:lnSpc>
                <a:spcPct val="100000"/>
              </a:lnSpc>
              <a:buFont typeface="Arial"/>
              <a:buChar char="•"/>
              <a:tabLst>
                <a:tab pos="354965" algn="l"/>
              </a:tabLst>
            </a:pPr>
            <a:r>
              <a:rPr sz="2000" b="1" spc="125" dirty="0">
                <a:latin typeface="Calibri"/>
                <a:cs typeface="Calibri"/>
              </a:rPr>
              <a:t>Seasonal</a:t>
            </a:r>
            <a:r>
              <a:rPr sz="2000" b="1" spc="50" dirty="0">
                <a:latin typeface="Calibri"/>
                <a:cs typeface="Calibri"/>
              </a:rPr>
              <a:t> </a:t>
            </a:r>
            <a:r>
              <a:rPr sz="2000" b="1" spc="105" dirty="0">
                <a:latin typeface="Calibri"/>
                <a:cs typeface="Calibri"/>
              </a:rPr>
              <a:t>peaks</a:t>
            </a:r>
            <a:r>
              <a:rPr sz="2000" spc="105" dirty="0">
                <a:latin typeface="Calibri"/>
                <a:cs typeface="Calibri"/>
              </a:rPr>
              <a:t>:</a:t>
            </a:r>
            <a:r>
              <a:rPr sz="2000" spc="55" dirty="0">
                <a:latin typeface="Calibri"/>
                <a:cs typeface="Calibri"/>
              </a:rPr>
              <a:t> </a:t>
            </a:r>
            <a:r>
              <a:rPr sz="2000" spc="90" dirty="0">
                <a:latin typeface="Calibri"/>
                <a:cs typeface="Calibri"/>
              </a:rPr>
              <a:t>Busy</a:t>
            </a:r>
            <a:r>
              <a:rPr sz="2000" spc="70" dirty="0">
                <a:latin typeface="Calibri"/>
                <a:cs typeface="Calibri"/>
              </a:rPr>
              <a:t> </a:t>
            </a:r>
            <a:r>
              <a:rPr sz="2000" spc="110" dirty="0">
                <a:latin typeface="Calibri"/>
                <a:cs typeface="Calibri"/>
              </a:rPr>
              <a:t>seasons</a:t>
            </a:r>
            <a:r>
              <a:rPr sz="2000" spc="45" dirty="0">
                <a:latin typeface="Calibri"/>
                <a:cs typeface="Calibri"/>
              </a:rPr>
              <a:t> </a:t>
            </a:r>
            <a:r>
              <a:rPr sz="2000" dirty="0">
                <a:latin typeface="Calibri"/>
                <a:cs typeface="Calibri"/>
              </a:rPr>
              <a:t>(e.g.,</a:t>
            </a:r>
            <a:r>
              <a:rPr sz="2000" spc="65" dirty="0">
                <a:latin typeface="Calibri"/>
                <a:cs typeface="Calibri"/>
              </a:rPr>
              <a:t> </a:t>
            </a:r>
            <a:r>
              <a:rPr sz="2000" spc="60" dirty="0">
                <a:latin typeface="Calibri"/>
                <a:cs typeface="Calibri"/>
              </a:rPr>
              <a:t>holidays,</a:t>
            </a:r>
            <a:r>
              <a:rPr sz="2000" spc="40" dirty="0">
                <a:latin typeface="Calibri"/>
                <a:cs typeface="Calibri"/>
              </a:rPr>
              <a:t> </a:t>
            </a:r>
            <a:r>
              <a:rPr sz="2000" spc="70" dirty="0">
                <a:latin typeface="Calibri"/>
                <a:cs typeface="Calibri"/>
              </a:rPr>
              <a:t>summer,</a:t>
            </a:r>
            <a:r>
              <a:rPr sz="2000" spc="65" dirty="0">
                <a:latin typeface="Calibri"/>
                <a:cs typeface="Calibri"/>
              </a:rPr>
              <a:t> </a:t>
            </a:r>
            <a:r>
              <a:rPr sz="2000" dirty="0">
                <a:latin typeface="Calibri"/>
                <a:cs typeface="Calibri"/>
              </a:rPr>
              <a:t>major</a:t>
            </a:r>
            <a:r>
              <a:rPr sz="2000" spc="60" dirty="0">
                <a:latin typeface="Calibri"/>
                <a:cs typeface="Calibri"/>
              </a:rPr>
              <a:t> </a:t>
            </a:r>
            <a:r>
              <a:rPr sz="2000" dirty="0">
                <a:latin typeface="Calibri"/>
                <a:cs typeface="Calibri"/>
              </a:rPr>
              <a:t>events)</a:t>
            </a:r>
            <a:r>
              <a:rPr sz="2000" spc="30" dirty="0">
                <a:latin typeface="Calibri"/>
                <a:cs typeface="Calibri"/>
              </a:rPr>
              <a:t> </a:t>
            </a:r>
            <a:r>
              <a:rPr sz="2000" dirty="0">
                <a:latin typeface="Calibri"/>
                <a:cs typeface="Calibri"/>
              </a:rPr>
              <a:t>require</a:t>
            </a:r>
            <a:r>
              <a:rPr sz="2000" spc="45" dirty="0">
                <a:latin typeface="Calibri"/>
                <a:cs typeface="Calibri"/>
              </a:rPr>
              <a:t> </a:t>
            </a:r>
            <a:r>
              <a:rPr sz="2000" dirty="0">
                <a:latin typeface="Calibri"/>
                <a:cs typeface="Calibri"/>
              </a:rPr>
              <a:t>more</a:t>
            </a:r>
            <a:r>
              <a:rPr sz="2000" spc="65" dirty="0">
                <a:latin typeface="Calibri"/>
                <a:cs typeface="Calibri"/>
              </a:rPr>
              <a:t> </a:t>
            </a:r>
            <a:r>
              <a:rPr sz="2000" spc="-10" dirty="0">
                <a:latin typeface="Calibri"/>
                <a:cs typeface="Calibri"/>
              </a:rPr>
              <a:t>staff.</a:t>
            </a:r>
            <a:endParaRPr sz="2000" dirty="0">
              <a:latin typeface="Calibri"/>
              <a:cs typeface="Calibri"/>
            </a:endParaRPr>
          </a:p>
          <a:p>
            <a:pPr marL="354965" indent="-342265">
              <a:lnSpc>
                <a:spcPct val="100000"/>
              </a:lnSpc>
              <a:buFont typeface="Arial"/>
              <a:buChar char="•"/>
              <a:tabLst>
                <a:tab pos="354965" algn="l"/>
              </a:tabLst>
            </a:pPr>
            <a:r>
              <a:rPr sz="2000" b="1" spc="60" dirty="0">
                <a:latin typeface="Calibri"/>
                <a:cs typeface="Calibri"/>
              </a:rPr>
              <a:t>Off-</a:t>
            </a:r>
            <a:r>
              <a:rPr sz="2000" b="1" spc="130" dirty="0">
                <a:latin typeface="Calibri"/>
                <a:cs typeface="Calibri"/>
              </a:rPr>
              <a:t>seasons</a:t>
            </a:r>
            <a:r>
              <a:rPr sz="2000" spc="130" dirty="0">
                <a:latin typeface="Calibri"/>
                <a:cs typeface="Calibri"/>
              </a:rPr>
              <a:t>:</a:t>
            </a:r>
            <a:r>
              <a:rPr sz="2000" spc="45" dirty="0">
                <a:latin typeface="Calibri"/>
                <a:cs typeface="Calibri"/>
              </a:rPr>
              <a:t> </a:t>
            </a:r>
            <a:r>
              <a:rPr sz="2000" spc="70" dirty="0">
                <a:latin typeface="Calibri"/>
                <a:cs typeface="Calibri"/>
              </a:rPr>
              <a:t>Low</a:t>
            </a:r>
            <a:r>
              <a:rPr sz="2000" spc="50" dirty="0">
                <a:latin typeface="Calibri"/>
                <a:cs typeface="Calibri"/>
              </a:rPr>
              <a:t> </a:t>
            </a:r>
            <a:r>
              <a:rPr sz="2000" spc="65" dirty="0">
                <a:latin typeface="Calibri"/>
                <a:cs typeface="Calibri"/>
              </a:rPr>
              <a:t>demand</a:t>
            </a:r>
            <a:r>
              <a:rPr sz="2000" spc="10" dirty="0">
                <a:latin typeface="Calibri"/>
                <a:cs typeface="Calibri"/>
              </a:rPr>
              <a:t> </a:t>
            </a:r>
            <a:r>
              <a:rPr sz="2000" spc="50" dirty="0">
                <a:latin typeface="Calibri"/>
                <a:cs typeface="Calibri"/>
              </a:rPr>
              <a:t>periods</a:t>
            </a:r>
            <a:r>
              <a:rPr sz="2000" spc="35" dirty="0">
                <a:latin typeface="Calibri"/>
                <a:cs typeface="Calibri"/>
              </a:rPr>
              <a:t> </a:t>
            </a:r>
            <a:r>
              <a:rPr sz="2000" dirty="0">
                <a:latin typeface="Calibri"/>
                <a:cs typeface="Calibri"/>
              </a:rPr>
              <a:t>result</a:t>
            </a:r>
            <a:r>
              <a:rPr sz="2000" spc="45" dirty="0">
                <a:latin typeface="Calibri"/>
                <a:cs typeface="Calibri"/>
              </a:rPr>
              <a:t> </a:t>
            </a:r>
            <a:r>
              <a:rPr sz="2000" dirty="0">
                <a:latin typeface="Calibri"/>
                <a:cs typeface="Calibri"/>
              </a:rPr>
              <a:t>in</a:t>
            </a:r>
            <a:r>
              <a:rPr sz="2000" spc="45" dirty="0">
                <a:latin typeface="Calibri"/>
                <a:cs typeface="Calibri"/>
              </a:rPr>
              <a:t> </a:t>
            </a:r>
            <a:r>
              <a:rPr sz="2000" spc="110" dirty="0">
                <a:latin typeface="Calibri"/>
                <a:cs typeface="Calibri"/>
              </a:rPr>
              <a:t>excess</a:t>
            </a:r>
            <a:r>
              <a:rPr sz="2000" spc="20" dirty="0">
                <a:latin typeface="Calibri"/>
                <a:cs typeface="Calibri"/>
              </a:rPr>
              <a:t> </a:t>
            </a:r>
            <a:r>
              <a:rPr sz="2000" dirty="0">
                <a:latin typeface="Calibri"/>
                <a:cs typeface="Calibri"/>
              </a:rPr>
              <a:t>staffing,</a:t>
            </a:r>
            <a:r>
              <a:rPr sz="2000" spc="35" dirty="0">
                <a:latin typeface="Calibri"/>
                <a:cs typeface="Calibri"/>
              </a:rPr>
              <a:t> </a:t>
            </a:r>
            <a:r>
              <a:rPr sz="2000" spc="45" dirty="0">
                <a:latin typeface="Calibri"/>
                <a:cs typeface="Calibri"/>
              </a:rPr>
              <a:t>leading</a:t>
            </a:r>
            <a:r>
              <a:rPr sz="2000" spc="35" dirty="0">
                <a:latin typeface="Calibri"/>
                <a:cs typeface="Calibri"/>
              </a:rPr>
              <a:t> </a:t>
            </a:r>
            <a:r>
              <a:rPr sz="2000" dirty="0">
                <a:latin typeface="Calibri"/>
                <a:cs typeface="Calibri"/>
              </a:rPr>
              <a:t>to</a:t>
            </a:r>
            <a:r>
              <a:rPr sz="2000" spc="35" dirty="0">
                <a:latin typeface="Calibri"/>
                <a:cs typeface="Calibri"/>
              </a:rPr>
              <a:t> </a:t>
            </a:r>
            <a:r>
              <a:rPr sz="2000" spc="45" dirty="0">
                <a:latin typeface="Calibri"/>
                <a:cs typeface="Calibri"/>
              </a:rPr>
              <a:t>inefficiencies.</a:t>
            </a:r>
            <a:endParaRPr sz="2000" dirty="0">
              <a:latin typeface="Calibri"/>
              <a:cs typeface="Calibri"/>
            </a:endParaRPr>
          </a:p>
          <a:p>
            <a:pPr>
              <a:lnSpc>
                <a:spcPct val="100000"/>
              </a:lnSpc>
              <a:spcBef>
                <a:spcPts val="560"/>
              </a:spcBef>
              <a:buFont typeface="Arial"/>
              <a:buChar char="•"/>
            </a:pPr>
            <a:endParaRPr sz="2000" dirty="0">
              <a:latin typeface="Calibri"/>
              <a:cs typeface="Calibri"/>
            </a:endParaRPr>
          </a:p>
          <a:p>
            <a:pPr marL="12700">
              <a:lnSpc>
                <a:spcPct val="100000"/>
              </a:lnSpc>
            </a:pPr>
            <a:r>
              <a:rPr sz="2000" b="1" spc="60" dirty="0">
                <a:latin typeface="Calibri"/>
                <a:cs typeface="Calibri"/>
              </a:rPr>
              <a:t>Why</a:t>
            </a:r>
            <a:r>
              <a:rPr sz="2000" b="1" spc="-40" dirty="0">
                <a:latin typeface="Calibri"/>
                <a:cs typeface="Calibri"/>
              </a:rPr>
              <a:t> </a:t>
            </a:r>
            <a:r>
              <a:rPr sz="2000" b="1" spc="135" dirty="0">
                <a:latin typeface="Calibri"/>
                <a:cs typeface="Calibri"/>
              </a:rPr>
              <a:t>is</a:t>
            </a:r>
            <a:r>
              <a:rPr sz="2000" b="1" spc="-40" dirty="0">
                <a:latin typeface="Calibri"/>
                <a:cs typeface="Calibri"/>
              </a:rPr>
              <a:t> </a:t>
            </a:r>
            <a:r>
              <a:rPr sz="2000" b="1" spc="80" dirty="0">
                <a:latin typeface="Calibri"/>
                <a:cs typeface="Calibri"/>
              </a:rPr>
              <a:t>managing</a:t>
            </a:r>
            <a:r>
              <a:rPr sz="2000" b="1" spc="-35" dirty="0">
                <a:latin typeface="Calibri"/>
                <a:cs typeface="Calibri"/>
              </a:rPr>
              <a:t> </a:t>
            </a:r>
            <a:r>
              <a:rPr sz="2000" b="1" spc="90" dirty="0">
                <a:latin typeface="Calibri"/>
                <a:cs typeface="Calibri"/>
              </a:rPr>
              <a:t>this</a:t>
            </a:r>
            <a:r>
              <a:rPr sz="2000" b="1" spc="-20" dirty="0">
                <a:latin typeface="Calibri"/>
                <a:cs typeface="Calibri"/>
              </a:rPr>
              <a:t> </a:t>
            </a:r>
            <a:r>
              <a:rPr sz="2000" b="1" spc="60" dirty="0">
                <a:latin typeface="Calibri"/>
                <a:cs typeface="Calibri"/>
              </a:rPr>
              <a:t>important?</a:t>
            </a:r>
            <a:endParaRPr sz="2000" dirty="0">
              <a:latin typeface="Calibri"/>
              <a:cs typeface="Calibri"/>
            </a:endParaRPr>
          </a:p>
          <a:p>
            <a:pPr marL="299085" indent="-286385">
              <a:lnSpc>
                <a:spcPct val="100000"/>
              </a:lnSpc>
              <a:spcBef>
                <a:spcPts val="994"/>
              </a:spcBef>
              <a:buFont typeface="Arial"/>
              <a:buChar char="•"/>
              <a:tabLst>
                <a:tab pos="299085" algn="l"/>
                <a:tab pos="1139825" algn="l"/>
                <a:tab pos="1693545" algn="l"/>
                <a:tab pos="2490470" algn="l"/>
                <a:tab pos="2907030" algn="l"/>
                <a:tab pos="3460115" algn="l"/>
                <a:tab pos="4043679" algn="l"/>
                <a:tab pos="4728210" algn="l"/>
                <a:tab pos="5328920" algn="l"/>
              </a:tabLst>
            </a:pPr>
            <a:r>
              <a:rPr sz="2000" spc="-10" dirty="0">
                <a:latin typeface="Calibri"/>
                <a:cs typeface="Calibri"/>
              </a:rPr>
              <a:t>Hiring</a:t>
            </a:r>
            <a:r>
              <a:rPr sz="2000" dirty="0">
                <a:latin typeface="Calibri"/>
                <a:cs typeface="Calibri"/>
              </a:rPr>
              <a:t>	</a:t>
            </a:r>
            <a:r>
              <a:rPr sz="2000" spc="-25" dirty="0">
                <a:latin typeface="Calibri"/>
                <a:cs typeface="Calibri"/>
              </a:rPr>
              <a:t>too</a:t>
            </a:r>
            <a:r>
              <a:rPr sz="2000" dirty="0">
                <a:latin typeface="Calibri"/>
                <a:cs typeface="Calibri"/>
              </a:rPr>
              <a:t>	</a:t>
            </a:r>
            <a:r>
              <a:rPr sz="2000" spc="35" dirty="0">
                <a:latin typeface="Calibri"/>
                <a:cs typeface="Calibri"/>
              </a:rPr>
              <a:t>many</a:t>
            </a:r>
            <a:r>
              <a:rPr sz="2000" dirty="0">
                <a:latin typeface="Calibri"/>
                <a:cs typeface="Calibri"/>
              </a:rPr>
              <a:t>	</a:t>
            </a:r>
            <a:r>
              <a:rPr sz="2000" spc="-25" dirty="0">
                <a:latin typeface="Calibri"/>
                <a:cs typeface="Calibri"/>
              </a:rPr>
              <a:t>or</a:t>
            </a:r>
            <a:r>
              <a:rPr sz="2000" dirty="0">
                <a:latin typeface="Calibri"/>
                <a:cs typeface="Calibri"/>
              </a:rPr>
              <a:t>	</a:t>
            </a:r>
            <a:r>
              <a:rPr sz="2000" spc="-25" dirty="0">
                <a:latin typeface="Calibri"/>
                <a:cs typeface="Calibri"/>
              </a:rPr>
              <a:t>too</a:t>
            </a:r>
            <a:r>
              <a:rPr sz="2000" dirty="0">
                <a:latin typeface="Calibri"/>
                <a:cs typeface="Calibri"/>
              </a:rPr>
              <a:t>	</a:t>
            </a:r>
            <a:r>
              <a:rPr sz="2000" spc="-25" dirty="0">
                <a:latin typeface="Calibri"/>
                <a:cs typeface="Calibri"/>
              </a:rPr>
              <a:t>few</a:t>
            </a:r>
            <a:r>
              <a:rPr sz="2000" dirty="0">
                <a:latin typeface="Calibri"/>
                <a:cs typeface="Calibri"/>
              </a:rPr>
              <a:t>	</a:t>
            </a:r>
            <a:r>
              <a:rPr sz="2000" spc="-10" dirty="0">
                <a:latin typeface="Calibri"/>
                <a:cs typeface="Calibri"/>
              </a:rPr>
              <a:t>staff</a:t>
            </a:r>
            <a:r>
              <a:rPr sz="2000" dirty="0">
                <a:latin typeface="Calibri"/>
                <a:cs typeface="Calibri"/>
              </a:rPr>
              <a:t>	</a:t>
            </a:r>
            <a:r>
              <a:rPr sz="2000" spc="85" dirty="0">
                <a:latin typeface="Calibri"/>
                <a:cs typeface="Calibri"/>
              </a:rPr>
              <a:t>can</a:t>
            </a:r>
            <a:r>
              <a:rPr sz="2000" dirty="0">
                <a:latin typeface="Calibri"/>
                <a:cs typeface="Calibri"/>
              </a:rPr>
              <a:t>	</a:t>
            </a:r>
            <a:r>
              <a:rPr sz="2000" spc="-10" dirty="0">
                <a:latin typeface="Calibri"/>
                <a:cs typeface="Calibri"/>
              </a:rPr>
              <a:t>affect</a:t>
            </a:r>
            <a:endParaRPr sz="2000" dirty="0">
              <a:latin typeface="Calibri"/>
              <a:cs typeface="Calibri"/>
            </a:endParaRPr>
          </a:p>
          <a:p>
            <a:pPr marL="299085">
              <a:lnSpc>
                <a:spcPct val="100000"/>
              </a:lnSpc>
            </a:pPr>
            <a:r>
              <a:rPr sz="2000" dirty="0">
                <a:latin typeface="Calibri"/>
                <a:cs typeface="Calibri"/>
              </a:rPr>
              <a:t>profitability</a:t>
            </a:r>
            <a:r>
              <a:rPr sz="2000" spc="50" dirty="0">
                <a:latin typeface="Calibri"/>
                <a:cs typeface="Calibri"/>
              </a:rPr>
              <a:t> </a:t>
            </a:r>
            <a:r>
              <a:rPr sz="2000" spc="105" dirty="0">
                <a:latin typeface="Calibri"/>
                <a:cs typeface="Calibri"/>
              </a:rPr>
              <a:t>(</a:t>
            </a:r>
            <a:r>
              <a:rPr sz="2000" b="1" spc="105" dirty="0">
                <a:latin typeface="Calibri"/>
                <a:cs typeface="Calibri"/>
              </a:rPr>
              <a:t>cost</a:t>
            </a:r>
            <a:r>
              <a:rPr sz="2000" b="1" spc="80" dirty="0">
                <a:latin typeface="Calibri"/>
                <a:cs typeface="Calibri"/>
              </a:rPr>
              <a:t> </a:t>
            </a:r>
            <a:r>
              <a:rPr sz="2000" b="1" spc="70" dirty="0">
                <a:latin typeface="Calibri"/>
                <a:cs typeface="Calibri"/>
              </a:rPr>
              <a:t>efficiency</a:t>
            </a:r>
            <a:r>
              <a:rPr sz="2000" spc="70" dirty="0">
                <a:latin typeface="Calibri"/>
                <a:cs typeface="Calibri"/>
              </a:rPr>
              <a:t>).</a:t>
            </a:r>
            <a:endParaRPr sz="2000" dirty="0">
              <a:latin typeface="Calibri"/>
              <a:cs typeface="Calibri"/>
            </a:endParaRPr>
          </a:p>
          <a:p>
            <a:pPr marL="299085" marR="5033010" indent="-287020">
              <a:lnSpc>
                <a:spcPct val="100000"/>
              </a:lnSpc>
              <a:spcBef>
                <a:spcPts val="1010"/>
              </a:spcBef>
              <a:buFont typeface="Arial"/>
              <a:buChar char="•"/>
              <a:tabLst>
                <a:tab pos="299085" algn="l"/>
              </a:tabLst>
            </a:pPr>
            <a:r>
              <a:rPr sz="2000" dirty="0">
                <a:latin typeface="Calibri"/>
                <a:cs typeface="Calibri"/>
              </a:rPr>
              <a:t>Proper</a:t>
            </a:r>
            <a:r>
              <a:rPr sz="2000" spc="325" dirty="0">
                <a:latin typeface="Calibri"/>
                <a:cs typeface="Calibri"/>
              </a:rPr>
              <a:t> </a:t>
            </a:r>
            <a:r>
              <a:rPr sz="2000" dirty="0">
                <a:latin typeface="Calibri"/>
                <a:cs typeface="Calibri"/>
              </a:rPr>
              <a:t>staffing</a:t>
            </a:r>
            <a:r>
              <a:rPr sz="2000" spc="330" dirty="0">
                <a:latin typeface="Calibri"/>
                <a:cs typeface="Calibri"/>
              </a:rPr>
              <a:t> </a:t>
            </a:r>
            <a:r>
              <a:rPr sz="2000" spc="75" dirty="0">
                <a:latin typeface="Calibri"/>
                <a:cs typeface="Calibri"/>
              </a:rPr>
              <a:t>ensures</a:t>
            </a:r>
            <a:r>
              <a:rPr sz="2000" spc="320" dirty="0">
                <a:latin typeface="Calibri"/>
                <a:cs typeface="Calibri"/>
              </a:rPr>
              <a:t> </a:t>
            </a:r>
            <a:r>
              <a:rPr sz="2000" dirty="0">
                <a:latin typeface="Calibri"/>
                <a:cs typeface="Calibri"/>
              </a:rPr>
              <a:t>quality</a:t>
            </a:r>
            <a:r>
              <a:rPr sz="2000" spc="330" dirty="0">
                <a:latin typeface="Calibri"/>
                <a:cs typeface="Calibri"/>
              </a:rPr>
              <a:t> </a:t>
            </a:r>
            <a:r>
              <a:rPr sz="2000" spc="55" dirty="0">
                <a:latin typeface="Calibri"/>
                <a:cs typeface="Calibri"/>
              </a:rPr>
              <a:t>service</a:t>
            </a:r>
            <a:r>
              <a:rPr sz="2000" spc="335" dirty="0">
                <a:latin typeface="Calibri"/>
                <a:cs typeface="Calibri"/>
              </a:rPr>
              <a:t> </a:t>
            </a:r>
            <a:r>
              <a:rPr sz="2000" dirty="0">
                <a:latin typeface="Calibri"/>
                <a:cs typeface="Calibri"/>
              </a:rPr>
              <a:t>during</a:t>
            </a:r>
            <a:r>
              <a:rPr sz="2000" spc="330" dirty="0">
                <a:latin typeface="Calibri"/>
                <a:cs typeface="Calibri"/>
              </a:rPr>
              <a:t> </a:t>
            </a:r>
            <a:r>
              <a:rPr sz="2000" spc="40" dirty="0">
                <a:latin typeface="Calibri"/>
                <a:cs typeface="Calibri"/>
              </a:rPr>
              <a:t>peak </a:t>
            </a:r>
            <a:r>
              <a:rPr sz="2000" spc="70" dirty="0">
                <a:latin typeface="Calibri"/>
                <a:cs typeface="Calibri"/>
              </a:rPr>
              <a:t>demand,</a:t>
            </a:r>
            <a:r>
              <a:rPr sz="2000" spc="-45" dirty="0">
                <a:latin typeface="Calibri"/>
                <a:cs typeface="Calibri"/>
              </a:rPr>
              <a:t> </a:t>
            </a:r>
            <a:r>
              <a:rPr sz="2000" spc="60" dirty="0">
                <a:latin typeface="Calibri"/>
                <a:cs typeface="Calibri"/>
              </a:rPr>
              <a:t>enhancing</a:t>
            </a:r>
            <a:r>
              <a:rPr sz="2000" spc="-45" dirty="0">
                <a:latin typeface="Calibri"/>
                <a:cs typeface="Calibri"/>
              </a:rPr>
              <a:t> </a:t>
            </a:r>
            <a:r>
              <a:rPr sz="2000" spc="95" dirty="0">
                <a:latin typeface="Calibri"/>
                <a:cs typeface="Calibri"/>
              </a:rPr>
              <a:t>(</a:t>
            </a:r>
            <a:r>
              <a:rPr sz="2000" b="1" spc="95" dirty="0">
                <a:latin typeface="Calibri"/>
                <a:cs typeface="Calibri"/>
              </a:rPr>
              <a:t>customer</a:t>
            </a:r>
            <a:r>
              <a:rPr sz="2000" b="1" spc="-35" dirty="0">
                <a:latin typeface="Calibri"/>
                <a:cs typeface="Calibri"/>
              </a:rPr>
              <a:t> </a:t>
            </a:r>
            <a:r>
              <a:rPr sz="2000" b="1" spc="70" dirty="0">
                <a:latin typeface="Calibri"/>
                <a:cs typeface="Calibri"/>
              </a:rPr>
              <a:t>experience</a:t>
            </a:r>
            <a:r>
              <a:rPr sz="2000" spc="70" dirty="0">
                <a:latin typeface="Calibri"/>
                <a:cs typeface="Calibri"/>
              </a:rPr>
              <a:t>).</a:t>
            </a:r>
            <a:endParaRPr sz="2000" dirty="0">
              <a:latin typeface="Calibri"/>
              <a:cs typeface="Calibri"/>
            </a:endParaRPr>
          </a:p>
          <a:p>
            <a:pPr marL="299085" marR="5035550" indent="-287020">
              <a:lnSpc>
                <a:spcPct val="100000"/>
              </a:lnSpc>
              <a:spcBef>
                <a:spcPts val="1000"/>
              </a:spcBef>
              <a:buFont typeface="Arial"/>
              <a:buChar char="•"/>
              <a:tabLst>
                <a:tab pos="299085" algn="l"/>
                <a:tab pos="2169160" algn="l"/>
                <a:tab pos="3534410" algn="l"/>
                <a:tab pos="5005705" algn="l"/>
              </a:tabLst>
            </a:pPr>
            <a:r>
              <a:rPr sz="2000" dirty="0">
                <a:latin typeface="Calibri"/>
                <a:cs typeface="Calibri"/>
              </a:rPr>
              <a:t>Well-</a:t>
            </a:r>
            <a:r>
              <a:rPr sz="2000" spc="50" dirty="0">
                <a:latin typeface="Calibri"/>
                <a:cs typeface="Calibri"/>
              </a:rPr>
              <a:t>managed</a:t>
            </a:r>
            <a:r>
              <a:rPr sz="2000" dirty="0">
                <a:latin typeface="Calibri"/>
                <a:cs typeface="Calibri"/>
              </a:rPr>
              <a:t>	</a:t>
            </a:r>
            <a:r>
              <a:rPr sz="2000" spc="-10" dirty="0">
                <a:latin typeface="Calibri"/>
                <a:cs typeface="Calibri"/>
              </a:rPr>
              <a:t>workforce</a:t>
            </a:r>
            <a:r>
              <a:rPr sz="2000" dirty="0">
                <a:latin typeface="Calibri"/>
                <a:cs typeface="Calibri"/>
              </a:rPr>
              <a:t>	</a:t>
            </a:r>
            <a:r>
              <a:rPr sz="2000" spc="60" dirty="0">
                <a:latin typeface="Calibri"/>
                <a:cs typeface="Calibri"/>
              </a:rPr>
              <a:t>scheduling</a:t>
            </a:r>
            <a:r>
              <a:rPr sz="2000" dirty="0">
                <a:latin typeface="Calibri"/>
                <a:cs typeface="Calibri"/>
              </a:rPr>
              <a:t>	</a:t>
            </a:r>
            <a:r>
              <a:rPr sz="2000" spc="-10" dirty="0">
                <a:latin typeface="Calibri"/>
                <a:cs typeface="Calibri"/>
              </a:rPr>
              <a:t>prevents </a:t>
            </a:r>
            <a:r>
              <a:rPr sz="2000" spc="10" dirty="0">
                <a:latin typeface="Calibri"/>
                <a:cs typeface="Calibri"/>
              </a:rPr>
              <a:t>overwork</a:t>
            </a:r>
            <a:r>
              <a:rPr sz="2000" spc="40" dirty="0">
                <a:latin typeface="Calibri"/>
                <a:cs typeface="Calibri"/>
              </a:rPr>
              <a:t> </a:t>
            </a:r>
            <a:r>
              <a:rPr sz="2000" spc="10" dirty="0">
                <a:latin typeface="Calibri"/>
                <a:cs typeface="Calibri"/>
              </a:rPr>
              <a:t>or</a:t>
            </a:r>
            <a:r>
              <a:rPr sz="2000" spc="55" dirty="0">
                <a:latin typeface="Calibri"/>
                <a:cs typeface="Calibri"/>
              </a:rPr>
              <a:t> </a:t>
            </a:r>
            <a:r>
              <a:rPr sz="2000" spc="10" dirty="0">
                <a:latin typeface="Calibri"/>
                <a:cs typeface="Calibri"/>
              </a:rPr>
              <a:t>job</a:t>
            </a:r>
            <a:r>
              <a:rPr sz="2000" spc="45" dirty="0">
                <a:latin typeface="Calibri"/>
                <a:cs typeface="Calibri"/>
              </a:rPr>
              <a:t> </a:t>
            </a:r>
            <a:r>
              <a:rPr sz="2000" spc="10" dirty="0">
                <a:latin typeface="Calibri"/>
                <a:cs typeface="Calibri"/>
              </a:rPr>
              <a:t>insecurity</a:t>
            </a:r>
            <a:r>
              <a:rPr sz="2000" spc="35" dirty="0">
                <a:latin typeface="Calibri"/>
                <a:cs typeface="Calibri"/>
              </a:rPr>
              <a:t> </a:t>
            </a:r>
            <a:r>
              <a:rPr sz="2000" spc="65" dirty="0">
                <a:latin typeface="Calibri"/>
                <a:cs typeface="Calibri"/>
              </a:rPr>
              <a:t>(</a:t>
            </a:r>
            <a:r>
              <a:rPr sz="2000" b="1" spc="65" dirty="0">
                <a:latin typeface="Calibri"/>
                <a:cs typeface="Calibri"/>
              </a:rPr>
              <a:t>staff</a:t>
            </a:r>
            <a:r>
              <a:rPr sz="2000" b="1" spc="70" dirty="0">
                <a:latin typeface="Calibri"/>
                <a:cs typeface="Calibri"/>
              </a:rPr>
              <a:t> </a:t>
            </a:r>
            <a:r>
              <a:rPr sz="2000" b="1" spc="55" dirty="0">
                <a:latin typeface="Calibri"/>
                <a:cs typeface="Calibri"/>
              </a:rPr>
              <a:t>morale</a:t>
            </a:r>
            <a:r>
              <a:rPr sz="2000" spc="55" dirty="0">
                <a:latin typeface="Calibri"/>
                <a:cs typeface="Calibri"/>
              </a:rPr>
              <a:t>)</a:t>
            </a:r>
            <a:endParaRPr sz="2000" dirty="0">
              <a:latin typeface="Calibri"/>
              <a:cs typeface="Calibri"/>
            </a:endParaRPr>
          </a:p>
        </p:txBody>
      </p:sp>
      <p:pic>
        <p:nvPicPr>
          <p:cNvPr id="4" name="object 4" descr="group of people using laptop computer"/>
          <p:cNvPicPr/>
          <p:nvPr/>
        </p:nvPicPr>
        <p:blipFill>
          <a:blip r:embed="rId2" cstate="print"/>
          <a:stretch>
            <a:fillRect/>
          </a:stretch>
        </p:blipFill>
        <p:spPr>
          <a:xfrm>
            <a:off x="7162800" y="2440432"/>
            <a:ext cx="4303649" cy="287045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161413" y="154951"/>
            <a:ext cx="7868284" cy="998350"/>
          </a:xfrm>
          <a:prstGeom prst="rect">
            <a:avLst/>
          </a:prstGeom>
        </p:spPr>
        <p:txBody>
          <a:bodyPr vert="horz" wrap="square" lIns="0" tIns="13335" rIns="0" bIns="0" rtlCol="0">
            <a:spAutoFit/>
          </a:bodyPr>
          <a:lstStyle/>
          <a:p>
            <a:pPr marL="2092960" marR="5080" indent="-2080895">
              <a:lnSpc>
                <a:spcPct val="100000"/>
              </a:lnSpc>
              <a:spcBef>
                <a:spcPts val="105"/>
              </a:spcBef>
            </a:pPr>
            <a:r>
              <a:rPr sz="3200" b="1" spc="160" dirty="0"/>
              <a:t>Key</a:t>
            </a:r>
            <a:r>
              <a:rPr sz="3200" b="1" spc="-65" dirty="0"/>
              <a:t> </a:t>
            </a:r>
            <a:r>
              <a:rPr sz="3200" b="1" spc="180" dirty="0"/>
              <a:t>Considerations</a:t>
            </a:r>
            <a:r>
              <a:rPr sz="3200" b="1" spc="-95" dirty="0"/>
              <a:t> </a:t>
            </a:r>
            <a:r>
              <a:rPr sz="3200" b="1" spc="60" dirty="0"/>
              <a:t>for</a:t>
            </a:r>
            <a:r>
              <a:rPr sz="3200" b="1" spc="-75" dirty="0"/>
              <a:t> </a:t>
            </a:r>
            <a:r>
              <a:rPr sz="3200" b="1" spc="145" dirty="0"/>
              <a:t>Effective</a:t>
            </a:r>
            <a:r>
              <a:rPr sz="3200" b="1" spc="-95" dirty="0"/>
              <a:t> </a:t>
            </a:r>
            <a:r>
              <a:rPr sz="3200" b="1" spc="85" dirty="0"/>
              <a:t>Staffing</a:t>
            </a:r>
            <a:r>
              <a:rPr sz="3200" b="1" spc="-85" dirty="0"/>
              <a:t> </a:t>
            </a:r>
            <a:r>
              <a:rPr sz="3200" b="1" spc="80" dirty="0"/>
              <a:t>in</a:t>
            </a:r>
            <a:r>
              <a:rPr sz="3200" b="1" i="1" spc="80" dirty="0"/>
              <a:t> </a:t>
            </a:r>
            <a:r>
              <a:rPr sz="3200" b="1" i="1" spc="200" dirty="0"/>
              <a:t>Seasonal</a:t>
            </a:r>
            <a:r>
              <a:rPr sz="3200" b="1" i="1" spc="-90" dirty="0"/>
              <a:t> </a:t>
            </a:r>
            <a:r>
              <a:rPr sz="3200" b="1" i="1" spc="150" dirty="0"/>
              <a:t>Industries</a:t>
            </a:r>
          </a:p>
        </p:txBody>
      </p:sp>
      <p:sp>
        <p:nvSpPr>
          <p:cNvPr id="3" name="object 3"/>
          <p:cNvSpPr txBox="1"/>
          <p:nvPr/>
        </p:nvSpPr>
        <p:spPr>
          <a:xfrm>
            <a:off x="546912" y="1549349"/>
            <a:ext cx="7083425" cy="3685540"/>
          </a:xfrm>
          <a:prstGeom prst="rect">
            <a:avLst/>
          </a:prstGeom>
        </p:spPr>
        <p:txBody>
          <a:bodyPr vert="horz" wrap="square" lIns="0" tIns="13335" rIns="0" bIns="0" rtlCol="0">
            <a:spAutoFit/>
          </a:bodyPr>
          <a:lstStyle/>
          <a:p>
            <a:pPr marL="467359" marR="5080" indent="-455295" algn="just">
              <a:lnSpc>
                <a:spcPct val="100000"/>
              </a:lnSpc>
              <a:spcBef>
                <a:spcPts val="105"/>
              </a:spcBef>
              <a:buAutoNum type="arabicPeriod"/>
              <a:tabLst>
                <a:tab pos="469900" algn="l"/>
              </a:tabLst>
            </a:pPr>
            <a:r>
              <a:rPr sz="2000" b="1" spc="165" dirty="0">
                <a:latin typeface="Calibri"/>
                <a:cs typeface="Calibri"/>
              </a:rPr>
              <a:t>Cost</a:t>
            </a:r>
            <a:r>
              <a:rPr sz="2000" b="1" spc="125" dirty="0">
                <a:latin typeface="Calibri"/>
                <a:cs typeface="Calibri"/>
              </a:rPr>
              <a:t> </a:t>
            </a:r>
            <a:r>
              <a:rPr sz="2000" b="1" spc="60" dirty="0">
                <a:latin typeface="Calibri"/>
                <a:cs typeface="Calibri"/>
              </a:rPr>
              <a:t>Management:</a:t>
            </a:r>
            <a:r>
              <a:rPr sz="2000" b="1" spc="130" dirty="0">
                <a:latin typeface="Calibri"/>
                <a:cs typeface="Calibri"/>
              </a:rPr>
              <a:t> </a:t>
            </a:r>
            <a:r>
              <a:rPr sz="2000" spc="75" dirty="0">
                <a:latin typeface="Calibri"/>
                <a:cs typeface="Calibri"/>
              </a:rPr>
              <a:t>Balancing</a:t>
            </a:r>
            <a:r>
              <a:rPr sz="2000" spc="120" dirty="0">
                <a:latin typeface="Calibri"/>
                <a:cs typeface="Calibri"/>
              </a:rPr>
              <a:t> </a:t>
            </a:r>
            <a:r>
              <a:rPr sz="2000" spc="50" dirty="0">
                <a:latin typeface="Calibri"/>
                <a:cs typeface="Calibri"/>
              </a:rPr>
              <a:t>labour</a:t>
            </a:r>
            <a:r>
              <a:rPr sz="2000" spc="130" dirty="0">
                <a:latin typeface="Calibri"/>
                <a:cs typeface="Calibri"/>
              </a:rPr>
              <a:t> </a:t>
            </a:r>
            <a:r>
              <a:rPr sz="2000" spc="110" dirty="0">
                <a:latin typeface="Calibri"/>
                <a:cs typeface="Calibri"/>
              </a:rPr>
              <a:t>costs</a:t>
            </a:r>
            <a:r>
              <a:rPr sz="2000" spc="125" dirty="0">
                <a:latin typeface="Calibri"/>
                <a:cs typeface="Calibri"/>
              </a:rPr>
              <a:t> </a:t>
            </a:r>
            <a:r>
              <a:rPr sz="2000" dirty="0">
                <a:latin typeface="Calibri"/>
                <a:cs typeface="Calibri"/>
              </a:rPr>
              <a:t>with</a:t>
            </a:r>
            <a:r>
              <a:rPr sz="2000" spc="130" dirty="0">
                <a:latin typeface="Calibri"/>
                <a:cs typeface="Calibri"/>
              </a:rPr>
              <a:t> </a:t>
            </a:r>
            <a:r>
              <a:rPr sz="2000" spc="65" dirty="0">
                <a:latin typeface="Calibri"/>
                <a:cs typeface="Calibri"/>
              </a:rPr>
              <a:t>demand</a:t>
            </a:r>
            <a:r>
              <a:rPr sz="2000" spc="135" dirty="0">
                <a:latin typeface="Calibri"/>
                <a:cs typeface="Calibri"/>
              </a:rPr>
              <a:t> </a:t>
            </a:r>
            <a:r>
              <a:rPr sz="2000" spc="75" dirty="0">
                <a:latin typeface="Calibri"/>
                <a:cs typeface="Calibri"/>
              </a:rPr>
              <a:t>is 	</a:t>
            </a:r>
            <a:r>
              <a:rPr sz="2000" dirty="0">
                <a:latin typeface="Calibri"/>
                <a:cs typeface="Calibri"/>
              </a:rPr>
              <a:t>key</a:t>
            </a:r>
            <a:r>
              <a:rPr sz="2000" spc="165" dirty="0">
                <a:latin typeface="Calibri"/>
                <a:cs typeface="Calibri"/>
              </a:rPr>
              <a:t>  </a:t>
            </a:r>
            <a:r>
              <a:rPr sz="2000" dirty="0">
                <a:latin typeface="Calibri"/>
                <a:cs typeface="Calibri"/>
              </a:rPr>
              <a:t>to</a:t>
            </a:r>
            <a:r>
              <a:rPr sz="2000" spc="155" dirty="0">
                <a:latin typeface="Calibri"/>
                <a:cs typeface="Calibri"/>
              </a:rPr>
              <a:t>  </a:t>
            </a:r>
            <a:r>
              <a:rPr sz="2000" dirty="0">
                <a:latin typeface="Calibri"/>
                <a:cs typeface="Calibri"/>
              </a:rPr>
              <a:t>profitability.</a:t>
            </a:r>
            <a:r>
              <a:rPr sz="2000" spc="170" dirty="0">
                <a:latin typeface="Calibri"/>
                <a:cs typeface="Calibri"/>
              </a:rPr>
              <a:t>  </a:t>
            </a:r>
            <a:r>
              <a:rPr sz="2000" dirty="0">
                <a:latin typeface="Calibri"/>
                <a:cs typeface="Calibri"/>
              </a:rPr>
              <a:t>Too</a:t>
            </a:r>
            <a:r>
              <a:rPr sz="2000" spc="155" dirty="0">
                <a:latin typeface="Calibri"/>
                <a:cs typeface="Calibri"/>
              </a:rPr>
              <a:t>  </a:t>
            </a:r>
            <a:r>
              <a:rPr sz="2000" spc="55" dirty="0">
                <a:latin typeface="Calibri"/>
                <a:cs typeface="Calibri"/>
              </a:rPr>
              <a:t>many</a:t>
            </a:r>
            <a:r>
              <a:rPr sz="2000" spc="170" dirty="0">
                <a:latin typeface="Calibri"/>
                <a:cs typeface="Calibri"/>
              </a:rPr>
              <a:t>  </a:t>
            </a:r>
            <a:r>
              <a:rPr sz="2000" dirty="0">
                <a:latin typeface="Calibri"/>
                <a:cs typeface="Calibri"/>
              </a:rPr>
              <a:t>staff</a:t>
            </a:r>
            <a:r>
              <a:rPr sz="2000" spc="165" dirty="0">
                <a:latin typeface="Calibri"/>
                <a:cs typeface="Calibri"/>
              </a:rPr>
              <a:t>  </a:t>
            </a:r>
            <a:r>
              <a:rPr sz="2000" dirty="0">
                <a:latin typeface="Calibri"/>
                <a:cs typeface="Calibri"/>
              </a:rPr>
              <a:t>during</a:t>
            </a:r>
            <a:r>
              <a:rPr sz="2000" spc="170" dirty="0">
                <a:latin typeface="Calibri"/>
                <a:cs typeface="Calibri"/>
              </a:rPr>
              <a:t>  </a:t>
            </a:r>
            <a:r>
              <a:rPr sz="2000" spc="70" dirty="0">
                <a:latin typeface="Calibri"/>
                <a:cs typeface="Calibri"/>
              </a:rPr>
              <a:t>slow</a:t>
            </a:r>
            <a:r>
              <a:rPr sz="2000" spc="165" dirty="0">
                <a:latin typeface="Calibri"/>
                <a:cs typeface="Calibri"/>
              </a:rPr>
              <a:t>  </a:t>
            </a:r>
            <a:r>
              <a:rPr sz="2000" spc="40" dirty="0">
                <a:latin typeface="Calibri"/>
                <a:cs typeface="Calibri"/>
              </a:rPr>
              <a:t>periods 	</a:t>
            </a:r>
            <a:r>
              <a:rPr sz="2000" spc="80" dirty="0">
                <a:latin typeface="Calibri"/>
                <a:cs typeface="Calibri"/>
              </a:rPr>
              <a:t>increases</a:t>
            </a:r>
            <a:r>
              <a:rPr sz="2000" spc="375" dirty="0">
                <a:latin typeface="Calibri"/>
                <a:cs typeface="Calibri"/>
              </a:rPr>
              <a:t> </a:t>
            </a:r>
            <a:r>
              <a:rPr sz="2000" b="1" spc="70" dirty="0">
                <a:latin typeface="Calibri"/>
                <a:cs typeface="Calibri"/>
              </a:rPr>
              <a:t>overhead</a:t>
            </a:r>
            <a:r>
              <a:rPr sz="2000" spc="70" dirty="0">
                <a:latin typeface="Calibri"/>
                <a:cs typeface="Calibri"/>
              </a:rPr>
              <a:t>,</a:t>
            </a:r>
            <a:r>
              <a:rPr sz="2000" spc="390" dirty="0">
                <a:latin typeface="Calibri"/>
                <a:cs typeface="Calibri"/>
              </a:rPr>
              <a:t> </a:t>
            </a:r>
            <a:r>
              <a:rPr sz="2000" dirty="0">
                <a:latin typeface="Calibri"/>
                <a:cs typeface="Calibri"/>
              </a:rPr>
              <a:t>while</a:t>
            </a:r>
            <a:r>
              <a:rPr sz="2000" spc="385" dirty="0">
                <a:latin typeface="Calibri"/>
                <a:cs typeface="Calibri"/>
              </a:rPr>
              <a:t> </a:t>
            </a:r>
            <a:r>
              <a:rPr sz="2000" dirty="0">
                <a:latin typeface="Calibri"/>
                <a:cs typeface="Calibri"/>
              </a:rPr>
              <a:t>too</a:t>
            </a:r>
            <a:r>
              <a:rPr sz="2000" spc="380" dirty="0">
                <a:latin typeface="Calibri"/>
                <a:cs typeface="Calibri"/>
              </a:rPr>
              <a:t> </a:t>
            </a:r>
            <a:r>
              <a:rPr sz="2000" dirty="0">
                <a:latin typeface="Calibri"/>
                <a:cs typeface="Calibri"/>
              </a:rPr>
              <a:t>few</a:t>
            </a:r>
            <a:r>
              <a:rPr sz="2000" spc="375" dirty="0">
                <a:latin typeface="Calibri"/>
                <a:cs typeface="Calibri"/>
              </a:rPr>
              <a:t> </a:t>
            </a:r>
            <a:r>
              <a:rPr sz="2000" dirty="0">
                <a:latin typeface="Calibri"/>
                <a:cs typeface="Calibri"/>
              </a:rPr>
              <a:t>during</a:t>
            </a:r>
            <a:r>
              <a:rPr sz="2000" spc="395" dirty="0">
                <a:latin typeface="Calibri"/>
                <a:cs typeface="Calibri"/>
              </a:rPr>
              <a:t> </a:t>
            </a:r>
            <a:r>
              <a:rPr sz="2000" spc="75" dirty="0">
                <a:latin typeface="Calibri"/>
                <a:cs typeface="Calibri"/>
              </a:rPr>
              <a:t>busy</a:t>
            </a:r>
            <a:r>
              <a:rPr sz="2000" spc="390" dirty="0">
                <a:latin typeface="Calibri"/>
                <a:cs typeface="Calibri"/>
              </a:rPr>
              <a:t> </a:t>
            </a:r>
            <a:r>
              <a:rPr sz="2000" spc="60" dirty="0">
                <a:latin typeface="Calibri"/>
                <a:cs typeface="Calibri"/>
              </a:rPr>
              <a:t>times</a:t>
            </a:r>
            <a:r>
              <a:rPr sz="2000" spc="385" dirty="0">
                <a:latin typeface="Calibri"/>
                <a:cs typeface="Calibri"/>
              </a:rPr>
              <a:t> </a:t>
            </a:r>
            <a:r>
              <a:rPr sz="2000" spc="85" dirty="0">
                <a:latin typeface="Calibri"/>
                <a:cs typeface="Calibri"/>
              </a:rPr>
              <a:t>can 	</a:t>
            </a:r>
            <a:r>
              <a:rPr sz="2000" dirty="0">
                <a:latin typeface="Calibri"/>
                <a:cs typeface="Calibri"/>
              </a:rPr>
              <a:t>affect</a:t>
            </a:r>
            <a:r>
              <a:rPr sz="2000" spc="75" dirty="0">
                <a:latin typeface="Calibri"/>
                <a:cs typeface="Calibri"/>
              </a:rPr>
              <a:t> </a:t>
            </a:r>
            <a:r>
              <a:rPr sz="2000" b="1" spc="110" dirty="0">
                <a:latin typeface="Calibri"/>
                <a:cs typeface="Calibri"/>
              </a:rPr>
              <a:t>service</a:t>
            </a:r>
            <a:r>
              <a:rPr sz="2000" b="1" spc="105" dirty="0">
                <a:latin typeface="Calibri"/>
                <a:cs typeface="Calibri"/>
              </a:rPr>
              <a:t> </a:t>
            </a:r>
            <a:r>
              <a:rPr sz="2000" b="1" spc="55" dirty="0">
                <a:latin typeface="Calibri"/>
                <a:cs typeface="Calibri"/>
              </a:rPr>
              <a:t>quality</a:t>
            </a:r>
            <a:r>
              <a:rPr sz="2000" spc="55" dirty="0">
                <a:latin typeface="Calibri"/>
                <a:cs typeface="Calibri"/>
              </a:rPr>
              <a:t>.</a:t>
            </a:r>
            <a:endParaRPr sz="2000" dirty="0">
              <a:latin typeface="Calibri"/>
              <a:cs typeface="Calibri"/>
            </a:endParaRPr>
          </a:p>
          <a:p>
            <a:pPr marL="467359" marR="6350" indent="-455295" algn="just">
              <a:lnSpc>
                <a:spcPct val="100000"/>
              </a:lnSpc>
              <a:spcBef>
                <a:spcPts val="2405"/>
              </a:spcBef>
              <a:buAutoNum type="arabicPeriod"/>
              <a:tabLst>
                <a:tab pos="469900" algn="l"/>
              </a:tabLst>
            </a:pPr>
            <a:r>
              <a:rPr sz="2000" b="1" spc="110" dirty="0">
                <a:latin typeface="Calibri"/>
                <a:cs typeface="Calibri"/>
              </a:rPr>
              <a:t>Scheduling</a:t>
            </a:r>
            <a:r>
              <a:rPr sz="2000" b="1" spc="465" dirty="0">
                <a:latin typeface="Calibri"/>
                <a:cs typeface="Calibri"/>
              </a:rPr>
              <a:t>  </a:t>
            </a:r>
            <a:r>
              <a:rPr sz="2000" b="1" spc="70" dirty="0">
                <a:latin typeface="Calibri"/>
                <a:cs typeface="Calibri"/>
              </a:rPr>
              <a:t>Flexibility:</a:t>
            </a:r>
            <a:r>
              <a:rPr sz="2000" b="1" spc="470" dirty="0">
                <a:latin typeface="Calibri"/>
                <a:cs typeface="Calibri"/>
              </a:rPr>
              <a:t>  </a:t>
            </a:r>
            <a:r>
              <a:rPr sz="2000" spc="65" dirty="0">
                <a:latin typeface="Calibri"/>
                <a:cs typeface="Calibri"/>
              </a:rPr>
              <a:t>Using</a:t>
            </a:r>
            <a:r>
              <a:rPr sz="2000" spc="475" dirty="0">
                <a:latin typeface="Calibri"/>
                <a:cs typeface="Calibri"/>
              </a:rPr>
              <a:t>  </a:t>
            </a:r>
            <a:r>
              <a:rPr sz="2000" spc="50" dirty="0">
                <a:latin typeface="Calibri"/>
                <a:cs typeface="Calibri"/>
              </a:rPr>
              <a:t>strategies</a:t>
            </a:r>
            <a:r>
              <a:rPr sz="2000" spc="470" dirty="0">
                <a:latin typeface="Calibri"/>
                <a:cs typeface="Calibri"/>
              </a:rPr>
              <a:t>  </a:t>
            </a:r>
            <a:r>
              <a:rPr sz="2000" dirty="0">
                <a:latin typeface="Calibri"/>
                <a:cs typeface="Calibri"/>
              </a:rPr>
              <a:t>like</a:t>
            </a:r>
            <a:r>
              <a:rPr sz="2000" spc="475" dirty="0">
                <a:latin typeface="Calibri"/>
                <a:cs typeface="Calibri"/>
              </a:rPr>
              <a:t>  </a:t>
            </a:r>
            <a:r>
              <a:rPr sz="2000" b="1" spc="65" dirty="0">
                <a:latin typeface="Calibri"/>
                <a:cs typeface="Calibri"/>
              </a:rPr>
              <a:t>flexible 	</a:t>
            </a:r>
            <a:r>
              <a:rPr sz="2000" b="1" spc="114" dirty="0">
                <a:latin typeface="Calibri"/>
                <a:cs typeface="Calibri"/>
              </a:rPr>
              <a:t>contracts</a:t>
            </a:r>
            <a:r>
              <a:rPr sz="2000" spc="114" dirty="0">
                <a:latin typeface="Calibri"/>
                <a:cs typeface="Calibri"/>
              </a:rPr>
              <a:t>,</a:t>
            </a:r>
            <a:r>
              <a:rPr sz="2000" spc="305" dirty="0">
                <a:latin typeface="Calibri"/>
                <a:cs typeface="Calibri"/>
              </a:rPr>
              <a:t> </a:t>
            </a:r>
            <a:r>
              <a:rPr sz="2000" b="1" spc="55" dirty="0">
                <a:latin typeface="Calibri"/>
                <a:cs typeface="Calibri"/>
              </a:rPr>
              <a:t>part-</a:t>
            </a:r>
            <a:r>
              <a:rPr sz="2000" b="1" spc="75" dirty="0">
                <a:latin typeface="Calibri"/>
                <a:cs typeface="Calibri"/>
              </a:rPr>
              <a:t>time</a:t>
            </a:r>
            <a:r>
              <a:rPr sz="2000" b="1" spc="310" dirty="0">
                <a:latin typeface="Calibri"/>
                <a:cs typeface="Calibri"/>
              </a:rPr>
              <a:t> </a:t>
            </a:r>
            <a:r>
              <a:rPr sz="2000" b="1" spc="90" dirty="0">
                <a:latin typeface="Calibri"/>
                <a:cs typeface="Calibri"/>
              </a:rPr>
              <a:t>roles</a:t>
            </a:r>
            <a:r>
              <a:rPr sz="2000" spc="90" dirty="0">
                <a:latin typeface="Calibri"/>
                <a:cs typeface="Calibri"/>
              </a:rPr>
              <a:t>,</a:t>
            </a:r>
            <a:r>
              <a:rPr sz="2000" spc="305" dirty="0">
                <a:latin typeface="Calibri"/>
                <a:cs typeface="Calibri"/>
              </a:rPr>
              <a:t> </a:t>
            </a:r>
            <a:r>
              <a:rPr sz="2000" spc="70" dirty="0">
                <a:latin typeface="Calibri"/>
                <a:cs typeface="Calibri"/>
              </a:rPr>
              <a:t>and</a:t>
            </a:r>
            <a:r>
              <a:rPr sz="2000" spc="315" dirty="0">
                <a:latin typeface="Calibri"/>
                <a:cs typeface="Calibri"/>
              </a:rPr>
              <a:t> </a:t>
            </a:r>
            <a:r>
              <a:rPr sz="2000" b="1" spc="70" dirty="0">
                <a:latin typeface="Calibri"/>
                <a:cs typeface="Calibri"/>
              </a:rPr>
              <a:t>on-</a:t>
            </a:r>
            <a:r>
              <a:rPr sz="2000" b="1" spc="140" dirty="0">
                <a:latin typeface="Calibri"/>
                <a:cs typeface="Calibri"/>
              </a:rPr>
              <a:t>call</a:t>
            </a:r>
            <a:r>
              <a:rPr sz="2000" b="1" spc="300" dirty="0">
                <a:latin typeface="Calibri"/>
                <a:cs typeface="Calibri"/>
              </a:rPr>
              <a:t> </a:t>
            </a:r>
            <a:r>
              <a:rPr sz="2000" dirty="0">
                <a:latin typeface="Calibri"/>
                <a:cs typeface="Calibri"/>
              </a:rPr>
              <a:t>staff</a:t>
            </a:r>
            <a:r>
              <a:rPr sz="2000" spc="310" dirty="0">
                <a:latin typeface="Calibri"/>
                <a:cs typeface="Calibri"/>
              </a:rPr>
              <a:t> </a:t>
            </a:r>
            <a:r>
              <a:rPr sz="2000" spc="75" dirty="0">
                <a:latin typeface="Calibri"/>
                <a:cs typeface="Calibri"/>
              </a:rPr>
              <a:t>helps</a:t>
            </a:r>
            <a:r>
              <a:rPr sz="2000" spc="310" dirty="0">
                <a:latin typeface="Calibri"/>
                <a:cs typeface="Calibri"/>
              </a:rPr>
              <a:t> </a:t>
            </a:r>
            <a:r>
              <a:rPr sz="2000" spc="45" dirty="0">
                <a:latin typeface="Calibri"/>
                <a:cs typeface="Calibri"/>
              </a:rPr>
              <a:t>adjust 	</a:t>
            </a:r>
            <a:r>
              <a:rPr sz="2000" dirty="0">
                <a:latin typeface="Calibri"/>
                <a:cs typeface="Calibri"/>
              </a:rPr>
              <a:t>staffing</a:t>
            </a:r>
            <a:r>
              <a:rPr sz="2000" spc="50" dirty="0">
                <a:latin typeface="Calibri"/>
                <a:cs typeface="Calibri"/>
              </a:rPr>
              <a:t> </a:t>
            </a:r>
            <a:r>
              <a:rPr sz="2000" spc="90" dirty="0">
                <a:latin typeface="Calibri"/>
                <a:cs typeface="Calibri"/>
              </a:rPr>
              <a:t>based</a:t>
            </a:r>
            <a:r>
              <a:rPr sz="2000" spc="40" dirty="0">
                <a:latin typeface="Calibri"/>
                <a:cs typeface="Calibri"/>
              </a:rPr>
              <a:t> </a:t>
            </a:r>
            <a:r>
              <a:rPr sz="2000" spc="50" dirty="0">
                <a:latin typeface="Calibri"/>
                <a:cs typeface="Calibri"/>
              </a:rPr>
              <a:t>on</a:t>
            </a:r>
            <a:r>
              <a:rPr sz="2000" spc="55" dirty="0">
                <a:latin typeface="Calibri"/>
                <a:cs typeface="Calibri"/>
              </a:rPr>
              <a:t> demand.</a:t>
            </a:r>
            <a:endParaRPr sz="2000" dirty="0">
              <a:latin typeface="Calibri"/>
              <a:cs typeface="Calibri"/>
            </a:endParaRPr>
          </a:p>
          <a:p>
            <a:pPr marL="467359" marR="5080" indent="-455295" algn="just">
              <a:lnSpc>
                <a:spcPct val="100000"/>
              </a:lnSpc>
              <a:spcBef>
                <a:spcPts val="2400"/>
              </a:spcBef>
              <a:buAutoNum type="arabicPeriod"/>
              <a:tabLst>
                <a:tab pos="469900" algn="l"/>
              </a:tabLst>
            </a:pPr>
            <a:r>
              <a:rPr sz="2000" b="1" spc="75" dirty="0">
                <a:latin typeface="Calibri"/>
                <a:cs typeface="Calibri"/>
              </a:rPr>
              <a:t>Workforce</a:t>
            </a:r>
            <a:r>
              <a:rPr sz="2000" b="1" spc="90" dirty="0">
                <a:latin typeface="Calibri"/>
                <a:cs typeface="Calibri"/>
              </a:rPr>
              <a:t> </a:t>
            </a:r>
            <a:r>
              <a:rPr sz="2000" b="1" spc="85" dirty="0">
                <a:latin typeface="Calibri"/>
                <a:cs typeface="Calibri"/>
              </a:rPr>
              <a:t>Engagement:</a:t>
            </a:r>
            <a:r>
              <a:rPr sz="2000" b="1" spc="90" dirty="0">
                <a:latin typeface="Calibri"/>
                <a:cs typeface="Calibri"/>
              </a:rPr>
              <a:t> </a:t>
            </a:r>
            <a:r>
              <a:rPr sz="2000" spc="95" dirty="0">
                <a:latin typeface="Calibri"/>
                <a:cs typeface="Calibri"/>
              </a:rPr>
              <a:t>Seasonal</a:t>
            </a:r>
            <a:r>
              <a:rPr sz="2000" spc="80" dirty="0">
                <a:latin typeface="Calibri"/>
                <a:cs typeface="Calibri"/>
              </a:rPr>
              <a:t> </a:t>
            </a:r>
            <a:r>
              <a:rPr sz="2000" dirty="0">
                <a:latin typeface="Calibri"/>
                <a:cs typeface="Calibri"/>
              </a:rPr>
              <a:t>staffing</a:t>
            </a:r>
            <a:r>
              <a:rPr sz="2000" spc="95" dirty="0">
                <a:latin typeface="Calibri"/>
                <a:cs typeface="Calibri"/>
              </a:rPr>
              <a:t> </a:t>
            </a:r>
            <a:r>
              <a:rPr sz="2000" spc="75" dirty="0">
                <a:latin typeface="Calibri"/>
                <a:cs typeface="Calibri"/>
              </a:rPr>
              <a:t>should</a:t>
            </a:r>
            <a:r>
              <a:rPr sz="2000" spc="95" dirty="0">
                <a:latin typeface="Calibri"/>
                <a:cs typeface="Calibri"/>
              </a:rPr>
              <a:t> focus</a:t>
            </a:r>
            <a:r>
              <a:rPr sz="2000" spc="80" dirty="0">
                <a:latin typeface="Calibri"/>
                <a:cs typeface="Calibri"/>
              </a:rPr>
              <a:t> </a:t>
            </a:r>
            <a:r>
              <a:rPr sz="2000" spc="-35" dirty="0">
                <a:latin typeface="Calibri"/>
                <a:cs typeface="Calibri"/>
              </a:rPr>
              <a:t>on 	</a:t>
            </a:r>
            <a:r>
              <a:rPr sz="2000" b="1" spc="90" dirty="0">
                <a:latin typeface="Calibri"/>
                <a:cs typeface="Calibri"/>
              </a:rPr>
              <a:t>employee</a:t>
            </a:r>
            <a:r>
              <a:rPr sz="2000" b="1" spc="370" dirty="0">
                <a:latin typeface="Calibri"/>
                <a:cs typeface="Calibri"/>
              </a:rPr>
              <a:t> </a:t>
            </a:r>
            <a:r>
              <a:rPr sz="2000" b="1" spc="100" dirty="0">
                <a:latin typeface="Calibri"/>
                <a:cs typeface="Calibri"/>
              </a:rPr>
              <a:t>satisfaction</a:t>
            </a:r>
            <a:r>
              <a:rPr sz="2000" b="1" spc="375" dirty="0">
                <a:latin typeface="Calibri"/>
                <a:cs typeface="Calibri"/>
              </a:rPr>
              <a:t> </a:t>
            </a:r>
            <a:r>
              <a:rPr sz="2000" dirty="0">
                <a:latin typeface="Calibri"/>
                <a:cs typeface="Calibri"/>
              </a:rPr>
              <a:t>to</a:t>
            </a:r>
            <a:r>
              <a:rPr sz="2000" spc="365" dirty="0">
                <a:latin typeface="Calibri"/>
                <a:cs typeface="Calibri"/>
              </a:rPr>
              <a:t> </a:t>
            </a:r>
            <a:r>
              <a:rPr sz="2000" spc="60" dirty="0">
                <a:latin typeface="Calibri"/>
                <a:cs typeface="Calibri"/>
              </a:rPr>
              <a:t>reduce</a:t>
            </a:r>
            <a:r>
              <a:rPr sz="2000" spc="370" dirty="0">
                <a:latin typeface="Calibri"/>
                <a:cs typeface="Calibri"/>
              </a:rPr>
              <a:t> </a:t>
            </a:r>
            <a:r>
              <a:rPr sz="2000" dirty="0">
                <a:latin typeface="Calibri"/>
                <a:cs typeface="Calibri"/>
              </a:rPr>
              <a:t>turnover</a:t>
            </a:r>
            <a:r>
              <a:rPr sz="2000" spc="365" dirty="0">
                <a:latin typeface="Calibri"/>
                <a:cs typeface="Calibri"/>
              </a:rPr>
              <a:t> </a:t>
            </a:r>
            <a:r>
              <a:rPr sz="2000" spc="70" dirty="0">
                <a:latin typeface="Calibri"/>
                <a:cs typeface="Calibri"/>
              </a:rPr>
              <a:t>and</a:t>
            </a:r>
            <a:r>
              <a:rPr sz="2000" spc="380" dirty="0">
                <a:latin typeface="Calibri"/>
                <a:cs typeface="Calibri"/>
              </a:rPr>
              <a:t> </a:t>
            </a:r>
            <a:r>
              <a:rPr sz="2000" spc="50" dirty="0">
                <a:latin typeface="Calibri"/>
                <a:cs typeface="Calibri"/>
              </a:rPr>
              <a:t>keep</a:t>
            </a:r>
            <a:r>
              <a:rPr sz="2000" spc="360" dirty="0">
                <a:latin typeface="Calibri"/>
                <a:cs typeface="Calibri"/>
              </a:rPr>
              <a:t> </a:t>
            </a:r>
            <a:r>
              <a:rPr sz="2000" spc="-10" dirty="0">
                <a:latin typeface="Calibri"/>
                <a:cs typeface="Calibri"/>
              </a:rPr>
              <a:t>staff 	</a:t>
            </a:r>
            <a:r>
              <a:rPr sz="2000" dirty="0">
                <a:latin typeface="Calibri"/>
                <a:cs typeface="Calibri"/>
              </a:rPr>
              <a:t>motivated</a:t>
            </a:r>
            <a:r>
              <a:rPr sz="2000" spc="80" dirty="0">
                <a:latin typeface="Calibri"/>
                <a:cs typeface="Calibri"/>
              </a:rPr>
              <a:t> </a:t>
            </a:r>
            <a:r>
              <a:rPr sz="2000" dirty="0">
                <a:latin typeface="Calibri"/>
                <a:cs typeface="Calibri"/>
              </a:rPr>
              <a:t>during</a:t>
            </a:r>
            <a:r>
              <a:rPr sz="2000" spc="130" dirty="0">
                <a:latin typeface="Calibri"/>
                <a:cs typeface="Calibri"/>
              </a:rPr>
              <a:t> </a:t>
            </a:r>
            <a:r>
              <a:rPr sz="2000" spc="65" dirty="0">
                <a:latin typeface="Calibri"/>
                <a:cs typeface="Calibri"/>
              </a:rPr>
              <a:t>peak</a:t>
            </a:r>
            <a:r>
              <a:rPr sz="2000" spc="110" dirty="0">
                <a:latin typeface="Calibri"/>
                <a:cs typeface="Calibri"/>
              </a:rPr>
              <a:t> </a:t>
            </a:r>
            <a:r>
              <a:rPr sz="2000" spc="90" dirty="0">
                <a:latin typeface="Calibri"/>
                <a:cs typeface="Calibri"/>
              </a:rPr>
              <a:t>seasons.</a:t>
            </a:r>
            <a:endParaRPr sz="2000" dirty="0">
              <a:latin typeface="Calibri"/>
              <a:cs typeface="Calibri"/>
            </a:endParaRPr>
          </a:p>
        </p:txBody>
      </p:sp>
      <p:pic>
        <p:nvPicPr>
          <p:cNvPr id="4" name="object 4" descr="Time management, Agenda for Business Planning Calendar concept, Businesswomen mark Calendar, Plan schedules organized time management at work, Meeting, Workflow, Essential dates, Topic work of company Achievement Stock Photo"/>
          <p:cNvPicPr/>
          <p:nvPr/>
        </p:nvPicPr>
        <p:blipFill>
          <a:blip r:embed="rId2" cstate="print"/>
          <a:stretch>
            <a:fillRect/>
          </a:stretch>
        </p:blipFill>
        <p:spPr>
          <a:xfrm>
            <a:off x="7848600" y="2019300"/>
            <a:ext cx="4126357" cy="28194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70789" y="152400"/>
            <a:ext cx="10515600" cy="567463"/>
          </a:xfrm>
          <a:prstGeom prst="rect">
            <a:avLst/>
          </a:prstGeom>
        </p:spPr>
        <p:txBody>
          <a:bodyPr vert="horz" wrap="square" lIns="0" tIns="13335" rIns="0" bIns="0" rtlCol="0">
            <a:spAutoFit/>
          </a:bodyPr>
          <a:lstStyle/>
          <a:p>
            <a:pPr marL="983615">
              <a:lnSpc>
                <a:spcPct val="100000"/>
              </a:lnSpc>
              <a:spcBef>
                <a:spcPts val="105"/>
              </a:spcBef>
            </a:pPr>
            <a:r>
              <a:rPr sz="3600" b="1" spc="80" dirty="0"/>
              <a:t>What</a:t>
            </a:r>
            <a:r>
              <a:rPr sz="3600" b="1" spc="-65" dirty="0"/>
              <a:t> </a:t>
            </a:r>
            <a:r>
              <a:rPr sz="3600" b="1" spc="225" dirty="0"/>
              <a:t>is</a:t>
            </a:r>
            <a:r>
              <a:rPr sz="3600" b="1" spc="-80" dirty="0"/>
              <a:t> </a:t>
            </a:r>
            <a:r>
              <a:rPr sz="3600" b="1" spc="114" dirty="0"/>
              <a:t>the</a:t>
            </a:r>
            <a:r>
              <a:rPr sz="3600" b="1" spc="-60" dirty="0"/>
              <a:t> </a:t>
            </a:r>
            <a:r>
              <a:rPr sz="3600" b="1" spc="165" dirty="0"/>
              <a:t>Impact</a:t>
            </a:r>
            <a:r>
              <a:rPr sz="3600" b="1" spc="-80" dirty="0"/>
              <a:t> </a:t>
            </a:r>
            <a:r>
              <a:rPr sz="3600" b="1" spc="80" dirty="0"/>
              <a:t>of</a:t>
            </a:r>
            <a:r>
              <a:rPr sz="3600" b="1" spc="-65" dirty="0"/>
              <a:t> </a:t>
            </a:r>
            <a:r>
              <a:rPr sz="3600" b="1" spc="204" dirty="0"/>
              <a:t>Seasonal</a:t>
            </a:r>
            <a:r>
              <a:rPr sz="3600" b="1" spc="-85" dirty="0"/>
              <a:t> </a:t>
            </a:r>
            <a:r>
              <a:rPr sz="3600" b="1" spc="165" dirty="0"/>
              <a:t>Demand?</a:t>
            </a:r>
          </a:p>
        </p:txBody>
      </p:sp>
      <p:sp>
        <p:nvSpPr>
          <p:cNvPr id="3" name="object 3"/>
          <p:cNvSpPr txBox="1"/>
          <p:nvPr/>
        </p:nvSpPr>
        <p:spPr>
          <a:xfrm>
            <a:off x="198221" y="1097026"/>
            <a:ext cx="11121390" cy="3973195"/>
          </a:xfrm>
          <a:prstGeom prst="rect">
            <a:avLst/>
          </a:prstGeom>
        </p:spPr>
        <p:txBody>
          <a:bodyPr vert="horz" wrap="square" lIns="0" tIns="13335" rIns="0" bIns="0" rtlCol="0">
            <a:spAutoFit/>
          </a:bodyPr>
          <a:lstStyle/>
          <a:p>
            <a:pPr marL="351790" marR="4699635" indent="-339725" algn="just">
              <a:lnSpc>
                <a:spcPct val="100000"/>
              </a:lnSpc>
              <a:spcBef>
                <a:spcPts val="105"/>
              </a:spcBef>
              <a:buFont typeface="Arial"/>
              <a:buChar char="•"/>
              <a:tabLst>
                <a:tab pos="354965" algn="l"/>
              </a:tabLst>
            </a:pPr>
            <a:r>
              <a:rPr sz="2000" b="1" spc="80" dirty="0">
                <a:latin typeface="Calibri"/>
                <a:cs typeface="Calibri"/>
              </a:rPr>
              <a:t>Higher</a:t>
            </a:r>
            <a:r>
              <a:rPr sz="2000" b="1" spc="360" dirty="0">
                <a:latin typeface="Calibri"/>
                <a:cs typeface="Calibri"/>
              </a:rPr>
              <a:t> </a:t>
            </a:r>
            <a:r>
              <a:rPr sz="2000" b="1" spc="80" dirty="0">
                <a:latin typeface="Calibri"/>
                <a:cs typeface="Calibri"/>
              </a:rPr>
              <a:t>Revenue</a:t>
            </a:r>
            <a:r>
              <a:rPr sz="2000" b="1" spc="365" dirty="0">
                <a:latin typeface="Calibri"/>
                <a:cs typeface="Calibri"/>
              </a:rPr>
              <a:t> </a:t>
            </a:r>
            <a:r>
              <a:rPr sz="2000" b="1" spc="60" dirty="0">
                <a:latin typeface="Calibri"/>
                <a:cs typeface="Calibri"/>
              </a:rPr>
              <a:t>in</a:t>
            </a:r>
            <a:r>
              <a:rPr sz="2000" b="1" spc="365" dirty="0">
                <a:latin typeface="Calibri"/>
                <a:cs typeface="Calibri"/>
              </a:rPr>
              <a:t> </a:t>
            </a:r>
            <a:r>
              <a:rPr sz="2000" b="1" spc="105" dirty="0">
                <a:latin typeface="Calibri"/>
                <a:cs typeface="Calibri"/>
              </a:rPr>
              <a:t>Peak</a:t>
            </a:r>
            <a:r>
              <a:rPr sz="2000" b="1" spc="340" dirty="0">
                <a:latin typeface="Calibri"/>
                <a:cs typeface="Calibri"/>
              </a:rPr>
              <a:t> </a:t>
            </a:r>
            <a:r>
              <a:rPr sz="2000" b="1" spc="135" dirty="0">
                <a:latin typeface="Calibri"/>
                <a:cs typeface="Calibri"/>
              </a:rPr>
              <a:t>Seasons:</a:t>
            </a:r>
            <a:r>
              <a:rPr sz="2000" b="1" spc="360" dirty="0">
                <a:latin typeface="Calibri"/>
                <a:cs typeface="Calibri"/>
              </a:rPr>
              <a:t> </a:t>
            </a:r>
            <a:r>
              <a:rPr sz="2000" dirty="0">
                <a:latin typeface="Calibri"/>
                <a:cs typeface="Calibri"/>
              </a:rPr>
              <a:t>More</a:t>
            </a:r>
            <a:r>
              <a:rPr sz="2000" spc="360" dirty="0">
                <a:latin typeface="Calibri"/>
                <a:cs typeface="Calibri"/>
              </a:rPr>
              <a:t> </a:t>
            </a:r>
            <a:r>
              <a:rPr sz="2000" spc="75" dirty="0">
                <a:latin typeface="Calibri"/>
                <a:cs typeface="Calibri"/>
              </a:rPr>
              <a:t>guests</a:t>
            </a:r>
            <a:r>
              <a:rPr sz="2000" spc="350" dirty="0">
                <a:latin typeface="Calibri"/>
                <a:cs typeface="Calibri"/>
              </a:rPr>
              <a:t> </a:t>
            </a:r>
            <a:r>
              <a:rPr sz="2000" spc="45" dirty="0">
                <a:latin typeface="Calibri"/>
                <a:cs typeface="Calibri"/>
              </a:rPr>
              <a:t>and 	</a:t>
            </a:r>
            <a:r>
              <a:rPr sz="2000" dirty="0">
                <a:latin typeface="Calibri"/>
                <a:cs typeface="Calibri"/>
              </a:rPr>
              <a:t>higher</a:t>
            </a:r>
            <a:r>
              <a:rPr sz="2000" spc="-5" dirty="0">
                <a:latin typeface="Calibri"/>
                <a:cs typeface="Calibri"/>
              </a:rPr>
              <a:t> </a:t>
            </a:r>
            <a:r>
              <a:rPr sz="2000" spc="75" dirty="0">
                <a:latin typeface="Calibri"/>
                <a:cs typeface="Calibri"/>
              </a:rPr>
              <a:t>prices</a:t>
            </a:r>
            <a:r>
              <a:rPr sz="2000" dirty="0">
                <a:latin typeface="Calibri"/>
                <a:cs typeface="Calibri"/>
              </a:rPr>
              <a:t> </a:t>
            </a:r>
            <a:r>
              <a:rPr sz="2000" spc="60" dirty="0">
                <a:latin typeface="Calibri"/>
                <a:cs typeface="Calibri"/>
              </a:rPr>
              <a:t>boost</a:t>
            </a:r>
            <a:r>
              <a:rPr sz="2000" spc="5" dirty="0">
                <a:latin typeface="Calibri"/>
                <a:cs typeface="Calibri"/>
              </a:rPr>
              <a:t> </a:t>
            </a:r>
            <a:r>
              <a:rPr sz="2000" spc="-10" dirty="0">
                <a:latin typeface="Calibri"/>
                <a:cs typeface="Calibri"/>
              </a:rPr>
              <a:t>revenue.</a:t>
            </a:r>
            <a:endParaRPr sz="2000" dirty="0">
              <a:latin typeface="Calibri"/>
              <a:cs typeface="Calibri"/>
            </a:endParaRPr>
          </a:p>
          <a:p>
            <a:pPr marL="342265" marR="4685665" indent="-342265" algn="ctr">
              <a:lnSpc>
                <a:spcPct val="100000"/>
              </a:lnSpc>
              <a:spcBef>
                <a:spcPts val="2400"/>
              </a:spcBef>
              <a:buFont typeface="Arial"/>
              <a:buChar char="•"/>
              <a:tabLst>
                <a:tab pos="342265" algn="l"/>
              </a:tabLst>
            </a:pPr>
            <a:r>
              <a:rPr sz="2000" b="1" spc="75" dirty="0">
                <a:latin typeface="Calibri"/>
                <a:cs typeface="Calibri"/>
              </a:rPr>
              <a:t>Staffing</a:t>
            </a:r>
            <a:r>
              <a:rPr sz="2000" b="1" spc="265" dirty="0">
                <a:latin typeface="Calibri"/>
                <a:cs typeface="Calibri"/>
              </a:rPr>
              <a:t> </a:t>
            </a:r>
            <a:r>
              <a:rPr sz="2000" b="1" spc="65" dirty="0">
                <a:latin typeface="Calibri"/>
                <a:cs typeface="Calibri"/>
              </a:rPr>
              <a:t>Flexibility:</a:t>
            </a:r>
            <a:r>
              <a:rPr sz="2000" b="1" spc="270" dirty="0">
                <a:latin typeface="Calibri"/>
                <a:cs typeface="Calibri"/>
              </a:rPr>
              <a:t> </a:t>
            </a:r>
            <a:r>
              <a:rPr sz="2000" spc="90" dirty="0">
                <a:latin typeface="Calibri"/>
                <a:cs typeface="Calibri"/>
              </a:rPr>
              <a:t>Seasonal</a:t>
            </a:r>
            <a:r>
              <a:rPr sz="2000" spc="270" dirty="0">
                <a:latin typeface="Calibri"/>
                <a:cs typeface="Calibri"/>
              </a:rPr>
              <a:t> </a:t>
            </a:r>
            <a:r>
              <a:rPr sz="2000" spc="65" dirty="0">
                <a:latin typeface="Calibri"/>
                <a:cs typeface="Calibri"/>
              </a:rPr>
              <a:t>demand</a:t>
            </a:r>
            <a:r>
              <a:rPr sz="2000" spc="270" dirty="0">
                <a:latin typeface="Calibri"/>
                <a:cs typeface="Calibri"/>
              </a:rPr>
              <a:t> </a:t>
            </a:r>
            <a:r>
              <a:rPr sz="2000" spc="55" dirty="0">
                <a:latin typeface="Calibri"/>
                <a:cs typeface="Calibri"/>
              </a:rPr>
              <a:t>lets</a:t>
            </a:r>
            <a:r>
              <a:rPr sz="2000" spc="265" dirty="0">
                <a:latin typeface="Calibri"/>
                <a:cs typeface="Calibri"/>
              </a:rPr>
              <a:t> </a:t>
            </a:r>
            <a:r>
              <a:rPr sz="2000" spc="55" dirty="0">
                <a:latin typeface="Calibri"/>
                <a:cs typeface="Calibri"/>
              </a:rPr>
              <a:t>hotels</a:t>
            </a:r>
            <a:r>
              <a:rPr sz="2000" spc="260" dirty="0">
                <a:latin typeface="Calibri"/>
                <a:cs typeface="Calibri"/>
              </a:rPr>
              <a:t> </a:t>
            </a:r>
            <a:r>
              <a:rPr sz="2000" spc="70" dirty="0">
                <a:latin typeface="Calibri"/>
                <a:cs typeface="Calibri"/>
              </a:rPr>
              <a:t>use</a:t>
            </a:r>
            <a:endParaRPr sz="2000" dirty="0">
              <a:latin typeface="Calibri"/>
              <a:cs typeface="Calibri"/>
            </a:endParaRPr>
          </a:p>
          <a:p>
            <a:pPr marR="4707890" algn="ctr">
              <a:lnSpc>
                <a:spcPct val="100000"/>
              </a:lnSpc>
            </a:pPr>
            <a:r>
              <a:rPr sz="2000" dirty="0">
                <a:latin typeface="Calibri"/>
                <a:cs typeface="Calibri"/>
              </a:rPr>
              <a:t>temporary</a:t>
            </a:r>
            <a:r>
              <a:rPr sz="2000" spc="70" dirty="0">
                <a:latin typeface="Calibri"/>
                <a:cs typeface="Calibri"/>
              </a:rPr>
              <a:t> </a:t>
            </a:r>
            <a:r>
              <a:rPr sz="2000" dirty="0">
                <a:latin typeface="Calibri"/>
                <a:cs typeface="Calibri"/>
              </a:rPr>
              <a:t>or</a:t>
            </a:r>
            <a:r>
              <a:rPr sz="2000" spc="90" dirty="0">
                <a:latin typeface="Calibri"/>
                <a:cs typeface="Calibri"/>
              </a:rPr>
              <a:t> </a:t>
            </a:r>
            <a:r>
              <a:rPr sz="2000" dirty="0">
                <a:latin typeface="Calibri"/>
                <a:cs typeface="Calibri"/>
              </a:rPr>
              <a:t>part-time</a:t>
            </a:r>
            <a:r>
              <a:rPr sz="2000" spc="60" dirty="0">
                <a:latin typeface="Calibri"/>
                <a:cs typeface="Calibri"/>
              </a:rPr>
              <a:t> </a:t>
            </a:r>
            <a:r>
              <a:rPr sz="2000" dirty="0">
                <a:latin typeface="Calibri"/>
                <a:cs typeface="Calibri"/>
              </a:rPr>
              <a:t>staff</a:t>
            </a:r>
            <a:r>
              <a:rPr sz="2000" spc="85" dirty="0">
                <a:latin typeface="Calibri"/>
                <a:cs typeface="Calibri"/>
              </a:rPr>
              <a:t> </a:t>
            </a:r>
            <a:r>
              <a:rPr sz="2000" dirty="0">
                <a:latin typeface="Calibri"/>
                <a:cs typeface="Calibri"/>
              </a:rPr>
              <a:t>to</a:t>
            </a:r>
            <a:r>
              <a:rPr sz="2000" spc="85" dirty="0">
                <a:latin typeface="Calibri"/>
                <a:cs typeface="Calibri"/>
              </a:rPr>
              <a:t> </a:t>
            </a:r>
            <a:r>
              <a:rPr sz="2000" spc="80" dirty="0">
                <a:latin typeface="Calibri"/>
                <a:cs typeface="Calibri"/>
              </a:rPr>
              <a:t>save</a:t>
            </a:r>
            <a:r>
              <a:rPr sz="2000" spc="75" dirty="0">
                <a:latin typeface="Calibri"/>
                <a:cs typeface="Calibri"/>
              </a:rPr>
              <a:t> </a:t>
            </a:r>
            <a:r>
              <a:rPr sz="2000" spc="50" dirty="0">
                <a:latin typeface="Calibri"/>
                <a:cs typeface="Calibri"/>
              </a:rPr>
              <a:t>on</a:t>
            </a:r>
            <a:r>
              <a:rPr sz="2000" spc="90" dirty="0">
                <a:latin typeface="Calibri"/>
                <a:cs typeface="Calibri"/>
              </a:rPr>
              <a:t> </a:t>
            </a:r>
            <a:r>
              <a:rPr sz="2000" dirty="0">
                <a:latin typeface="Calibri"/>
                <a:cs typeface="Calibri"/>
              </a:rPr>
              <a:t>labour</a:t>
            </a:r>
            <a:r>
              <a:rPr sz="2000" spc="95" dirty="0">
                <a:latin typeface="Calibri"/>
                <a:cs typeface="Calibri"/>
              </a:rPr>
              <a:t> costs.</a:t>
            </a:r>
            <a:endParaRPr sz="2000" dirty="0">
              <a:latin typeface="Calibri"/>
              <a:cs typeface="Calibri"/>
            </a:endParaRPr>
          </a:p>
          <a:p>
            <a:pPr marL="351790" marR="4697730" indent="-339725" algn="just">
              <a:lnSpc>
                <a:spcPct val="100000"/>
              </a:lnSpc>
              <a:spcBef>
                <a:spcPts val="2400"/>
              </a:spcBef>
              <a:buFont typeface="Arial"/>
              <a:buChar char="•"/>
              <a:tabLst>
                <a:tab pos="354965" algn="l"/>
              </a:tabLst>
            </a:pPr>
            <a:r>
              <a:rPr sz="2000" b="1" spc="55" dirty="0">
                <a:latin typeface="Calibri"/>
                <a:cs typeface="Calibri"/>
              </a:rPr>
              <a:t>Better</a:t>
            </a:r>
            <a:r>
              <a:rPr sz="2000" b="1" spc="440" dirty="0">
                <a:latin typeface="Calibri"/>
                <a:cs typeface="Calibri"/>
              </a:rPr>
              <a:t> </a:t>
            </a:r>
            <a:r>
              <a:rPr sz="2000" b="1" spc="110" dirty="0">
                <a:latin typeface="Calibri"/>
                <a:cs typeface="Calibri"/>
              </a:rPr>
              <a:t>Guest</a:t>
            </a:r>
            <a:r>
              <a:rPr sz="2000" b="1" spc="434" dirty="0">
                <a:latin typeface="Calibri"/>
                <a:cs typeface="Calibri"/>
              </a:rPr>
              <a:t> </a:t>
            </a:r>
            <a:r>
              <a:rPr sz="2000" b="1" spc="100" dirty="0">
                <a:latin typeface="Calibri"/>
                <a:cs typeface="Calibri"/>
              </a:rPr>
              <a:t>Experience</a:t>
            </a:r>
            <a:r>
              <a:rPr sz="2000" b="1" spc="430" dirty="0">
                <a:latin typeface="Calibri"/>
                <a:cs typeface="Calibri"/>
              </a:rPr>
              <a:t> </a:t>
            </a:r>
            <a:r>
              <a:rPr sz="2000" b="1" spc="60" dirty="0">
                <a:latin typeface="Calibri"/>
                <a:cs typeface="Calibri"/>
              </a:rPr>
              <a:t>in</a:t>
            </a:r>
            <a:r>
              <a:rPr sz="2000" b="1" spc="440" dirty="0">
                <a:latin typeface="Calibri"/>
                <a:cs typeface="Calibri"/>
              </a:rPr>
              <a:t> </a:t>
            </a:r>
            <a:r>
              <a:rPr sz="2000" b="1" spc="60" dirty="0">
                <a:latin typeface="Calibri"/>
                <a:cs typeface="Calibri"/>
              </a:rPr>
              <a:t>Off-</a:t>
            </a:r>
            <a:r>
              <a:rPr sz="2000" b="1" spc="95" dirty="0">
                <a:latin typeface="Calibri"/>
                <a:cs typeface="Calibri"/>
              </a:rPr>
              <a:t>Peak:</a:t>
            </a:r>
            <a:r>
              <a:rPr sz="2000" b="1" spc="420" dirty="0">
                <a:latin typeface="Calibri"/>
                <a:cs typeface="Calibri"/>
              </a:rPr>
              <a:t> </a:t>
            </a:r>
            <a:r>
              <a:rPr sz="2000" dirty="0">
                <a:latin typeface="Calibri"/>
                <a:cs typeface="Calibri"/>
              </a:rPr>
              <a:t>Fewer</a:t>
            </a:r>
            <a:r>
              <a:rPr sz="2000" spc="440" dirty="0">
                <a:latin typeface="Calibri"/>
                <a:cs typeface="Calibri"/>
              </a:rPr>
              <a:t> </a:t>
            </a:r>
            <a:r>
              <a:rPr sz="2000" spc="65" dirty="0">
                <a:latin typeface="Calibri"/>
                <a:cs typeface="Calibri"/>
              </a:rPr>
              <a:t>guests 	</a:t>
            </a:r>
            <a:r>
              <a:rPr sz="2000" spc="50" dirty="0">
                <a:latin typeface="Calibri"/>
                <a:cs typeface="Calibri"/>
              </a:rPr>
              <a:t>allow</a:t>
            </a:r>
            <a:r>
              <a:rPr sz="2000" spc="140" dirty="0">
                <a:latin typeface="Calibri"/>
                <a:cs typeface="Calibri"/>
              </a:rPr>
              <a:t>  </a:t>
            </a:r>
            <a:r>
              <a:rPr sz="2000" dirty="0">
                <a:latin typeface="Calibri"/>
                <a:cs typeface="Calibri"/>
              </a:rPr>
              <a:t>for</a:t>
            </a:r>
            <a:r>
              <a:rPr sz="2000" spc="150" dirty="0">
                <a:latin typeface="Calibri"/>
                <a:cs typeface="Calibri"/>
              </a:rPr>
              <a:t>  </a:t>
            </a:r>
            <a:r>
              <a:rPr sz="2000" dirty="0">
                <a:latin typeface="Calibri"/>
                <a:cs typeface="Calibri"/>
              </a:rPr>
              <a:t>more</a:t>
            </a:r>
            <a:r>
              <a:rPr sz="2000" spc="145" dirty="0">
                <a:latin typeface="Calibri"/>
                <a:cs typeface="Calibri"/>
              </a:rPr>
              <a:t>  </a:t>
            </a:r>
            <a:r>
              <a:rPr sz="2000" spc="65" dirty="0">
                <a:latin typeface="Calibri"/>
                <a:cs typeface="Calibri"/>
              </a:rPr>
              <a:t>personalised</a:t>
            </a:r>
            <a:r>
              <a:rPr sz="2000" spc="150" dirty="0">
                <a:latin typeface="Calibri"/>
                <a:cs typeface="Calibri"/>
              </a:rPr>
              <a:t>  </a:t>
            </a:r>
            <a:r>
              <a:rPr sz="2000" spc="65" dirty="0">
                <a:latin typeface="Calibri"/>
                <a:cs typeface="Calibri"/>
              </a:rPr>
              <a:t>service</a:t>
            </a:r>
            <a:r>
              <a:rPr sz="2000" spc="150" dirty="0">
                <a:latin typeface="Calibri"/>
                <a:cs typeface="Calibri"/>
              </a:rPr>
              <a:t>  </a:t>
            </a:r>
            <a:r>
              <a:rPr sz="2000" spc="70" dirty="0">
                <a:latin typeface="Calibri"/>
                <a:cs typeface="Calibri"/>
              </a:rPr>
              <a:t>and</a:t>
            </a:r>
            <a:r>
              <a:rPr sz="2000" spc="150" dirty="0">
                <a:latin typeface="Calibri"/>
                <a:cs typeface="Calibri"/>
              </a:rPr>
              <a:t>  </a:t>
            </a:r>
            <a:r>
              <a:rPr sz="2000" spc="95" dirty="0">
                <a:latin typeface="Calibri"/>
                <a:cs typeface="Calibri"/>
              </a:rPr>
              <a:t>a</a:t>
            </a:r>
            <a:r>
              <a:rPr sz="2000" spc="145" dirty="0">
                <a:latin typeface="Calibri"/>
                <a:cs typeface="Calibri"/>
              </a:rPr>
              <a:t>  </a:t>
            </a:r>
            <a:r>
              <a:rPr sz="2000" spc="-10" dirty="0">
                <a:latin typeface="Calibri"/>
                <a:cs typeface="Calibri"/>
              </a:rPr>
              <a:t>quieter 	</a:t>
            </a:r>
            <a:r>
              <a:rPr sz="2000" spc="45" dirty="0">
                <a:latin typeface="Calibri"/>
                <a:cs typeface="Calibri"/>
              </a:rPr>
              <a:t>atmosphere.</a:t>
            </a:r>
            <a:endParaRPr sz="2000" dirty="0">
              <a:latin typeface="Calibri"/>
              <a:cs typeface="Calibri"/>
            </a:endParaRPr>
          </a:p>
          <a:p>
            <a:pPr marL="354965" indent="-342265">
              <a:lnSpc>
                <a:spcPct val="100000"/>
              </a:lnSpc>
              <a:spcBef>
                <a:spcPts val="2270"/>
              </a:spcBef>
              <a:buFont typeface="Arial"/>
              <a:buChar char="•"/>
              <a:tabLst>
                <a:tab pos="354965" algn="l"/>
              </a:tabLst>
            </a:pPr>
            <a:r>
              <a:rPr sz="2000" b="1" spc="55" dirty="0">
                <a:latin typeface="Calibri"/>
                <a:cs typeface="Calibri"/>
              </a:rPr>
              <a:t>Better</a:t>
            </a:r>
            <a:r>
              <a:rPr sz="2000" b="1" spc="40" dirty="0">
                <a:latin typeface="Calibri"/>
                <a:cs typeface="Calibri"/>
              </a:rPr>
              <a:t> </a:t>
            </a:r>
            <a:r>
              <a:rPr sz="2000" b="1" spc="80" dirty="0">
                <a:latin typeface="Calibri"/>
                <a:cs typeface="Calibri"/>
              </a:rPr>
              <a:t>Planning:</a:t>
            </a:r>
            <a:r>
              <a:rPr sz="2000" b="1" spc="40" dirty="0">
                <a:latin typeface="Calibri"/>
                <a:cs typeface="Calibri"/>
              </a:rPr>
              <a:t> </a:t>
            </a:r>
            <a:r>
              <a:rPr sz="2000" spc="90" dirty="0">
                <a:latin typeface="Calibri"/>
                <a:cs typeface="Calibri"/>
              </a:rPr>
              <a:t>Seasonal</a:t>
            </a:r>
            <a:r>
              <a:rPr sz="2000" spc="25" dirty="0">
                <a:latin typeface="Calibri"/>
                <a:cs typeface="Calibri"/>
              </a:rPr>
              <a:t> </a:t>
            </a:r>
            <a:r>
              <a:rPr sz="2000" dirty="0">
                <a:latin typeface="Calibri"/>
                <a:cs typeface="Calibri"/>
              </a:rPr>
              <a:t>trends</a:t>
            </a:r>
            <a:r>
              <a:rPr sz="2000" spc="35" dirty="0">
                <a:latin typeface="Calibri"/>
                <a:cs typeface="Calibri"/>
              </a:rPr>
              <a:t> </a:t>
            </a:r>
            <a:r>
              <a:rPr sz="2000" dirty="0">
                <a:latin typeface="Calibri"/>
                <a:cs typeface="Calibri"/>
              </a:rPr>
              <a:t>help</a:t>
            </a:r>
            <a:r>
              <a:rPr sz="2000" spc="45" dirty="0">
                <a:latin typeface="Calibri"/>
                <a:cs typeface="Calibri"/>
              </a:rPr>
              <a:t> </a:t>
            </a:r>
            <a:r>
              <a:rPr sz="2000" spc="50" dirty="0">
                <a:latin typeface="Calibri"/>
                <a:cs typeface="Calibri"/>
              </a:rPr>
              <a:t>hotels</a:t>
            </a:r>
            <a:r>
              <a:rPr sz="2000" spc="40" dirty="0">
                <a:latin typeface="Calibri"/>
                <a:cs typeface="Calibri"/>
              </a:rPr>
              <a:t> </a:t>
            </a:r>
            <a:r>
              <a:rPr sz="2000" dirty="0">
                <a:latin typeface="Calibri"/>
                <a:cs typeface="Calibri"/>
              </a:rPr>
              <a:t>prepare</a:t>
            </a:r>
            <a:r>
              <a:rPr sz="2000" spc="35" dirty="0">
                <a:latin typeface="Calibri"/>
                <a:cs typeface="Calibri"/>
              </a:rPr>
              <a:t> </a:t>
            </a:r>
            <a:r>
              <a:rPr sz="2000" dirty="0">
                <a:latin typeface="Calibri"/>
                <a:cs typeface="Calibri"/>
              </a:rPr>
              <a:t>for</a:t>
            </a:r>
            <a:r>
              <a:rPr sz="2000" spc="60" dirty="0">
                <a:latin typeface="Calibri"/>
                <a:cs typeface="Calibri"/>
              </a:rPr>
              <a:t> </a:t>
            </a:r>
            <a:r>
              <a:rPr sz="2000" spc="70" dirty="0">
                <a:latin typeface="Calibri"/>
                <a:cs typeface="Calibri"/>
              </a:rPr>
              <a:t>busy</a:t>
            </a:r>
            <a:r>
              <a:rPr sz="2000" spc="40" dirty="0">
                <a:latin typeface="Calibri"/>
                <a:cs typeface="Calibri"/>
              </a:rPr>
              <a:t> </a:t>
            </a:r>
            <a:r>
              <a:rPr sz="2000" spc="70" dirty="0">
                <a:latin typeface="Calibri"/>
                <a:cs typeface="Calibri"/>
              </a:rPr>
              <a:t>and</a:t>
            </a:r>
            <a:r>
              <a:rPr sz="2000" spc="30" dirty="0">
                <a:latin typeface="Calibri"/>
                <a:cs typeface="Calibri"/>
              </a:rPr>
              <a:t> </a:t>
            </a:r>
            <a:r>
              <a:rPr sz="2000" dirty="0">
                <a:latin typeface="Calibri"/>
                <a:cs typeface="Calibri"/>
              </a:rPr>
              <a:t>quiet</a:t>
            </a:r>
            <a:r>
              <a:rPr sz="2000" spc="30" dirty="0">
                <a:latin typeface="Calibri"/>
                <a:cs typeface="Calibri"/>
              </a:rPr>
              <a:t> </a:t>
            </a:r>
            <a:r>
              <a:rPr sz="2000" spc="45" dirty="0">
                <a:latin typeface="Calibri"/>
                <a:cs typeface="Calibri"/>
              </a:rPr>
              <a:t>periods.</a:t>
            </a:r>
            <a:endParaRPr sz="2000" dirty="0">
              <a:latin typeface="Calibri"/>
              <a:cs typeface="Calibri"/>
            </a:endParaRPr>
          </a:p>
          <a:p>
            <a:pPr marL="354965" indent="-342265">
              <a:lnSpc>
                <a:spcPct val="100000"/>
              </a:lnSpc>
              <a:spcBef>
                <a:spcPts val="2405"/>
              </a:spcBef>
              <a:buFont typeface="Arial"/>
              <a:buChar char="•"/>
              <a:tabLst>
                <a:tab pos="354965" algn="l"/>
              </a:tabLst>
            </a:pPr>
            <a:r>
              <a:rPr sz="2000" b="1" spc="60" dirty="0">
                <a:latin typeface="Calibri"/>
                <a:cs typeface="Calibri"/>
              </a:rPr>
              <a:t>Targeted</a:t>
            </a:r>
            <a:r>
              <a:rPr sz="2000" b="1" spc="15" dirty="0">
                <a:latin typeface="Calibri"/>
                <a:cs typeface="Calibri"/>
              </a:rPr>
              <a:t> </a:t>
            </a:r>
            <a:r>
              <a:rPr sz="2000" b="1" spc="10" dirty="0">
                <a:latin typeface="Calibri"/>
                <a:cs typeface="Calibri"/>
              </a:rPr>
              <a:t>Marketing: </a:t>
            </a:r>
            <a:r>
              <a:rPr sz="2000" spc="65" dirty="0">
                <a:latin typeface="Calibri"/>
                <a:cs typeface="Calibri"/>
              </a:rPr>
              <a:t>Hotels</a:t>
            </a:r>
            <a:r>
              <a:rPr sz="2000" spc="25" dirty="0">
                <a:latin typeface="Calibri"/>
                <a:cs typeface="Calibri"/>
              </a:rPr>
              <a:t> </a:t>
            </a:r>
            <a:r>
              <a:rPr sz="2000" spc="110" dirty="0">
                <a:latin typeface="Calibri"/>
                <a:cs typeface="Calibri"/>
              </a:rPr>
              <a:t>can</a:t>
            </a:r>
            <a:r>
              <a:rPr sz="2000" spc="10" dirty="0">
                <a:latin typeface="Calibri"/>
                <a:cs typeface="Calibri"/>
              </a:rPr>
              <a:t> run</a:t>
            </a:r>
            <a:r>
              <a:rPr sz="2000" spc="20" dirty="0">
                <a:latin typeface="Calibri"/>
                <a:cs typeface="Calibri"/>
              </a:rPr>
              <a:t> </a:t>
            </a:r>
            <a:r>
              <a:rPr sz="2000" spc="90" dirty="0">
                <a:latin typeface="Calibri"/>
                <a:cs typeface="Calibri"/>
              </a:rPr>
              <a:t>campaigns</a:t>
            </a:r>
            <a:r>
              <a:rPr sz="2000" dirty="0">
                <a:latin typeface="Calibri"/>
                <a:cs typeface="Calibri"/>
              </a:rPr>
              <a:t> </a:t>
            </a:r>
            <a:r>
              <a:rPr sz="2000" spc="10" dirty="0">
                <a:latin typeface="Calibri"/>
                <a:cs typeface="Calibri"/>
              </a:rPr>
              <a:t>to</a:t>
            </a:r>
            <a:r>
              <a:rPr sz="2000" spc="40" dirty="0">
                <a:latin typeface="Calibri"/>
                <a:cs typeface="Calibri"/>
              </a:rPr>
              <a:t> </a:t>
            </a:r>
            <a:r>
              <a:rPr sz="2000" spc="10" dirty="0">
                <a:latin typeface="Calibri"/>
                <a:cs typeface="Calibri"/>
              </a:rPr>
              <a:t>attract </a:t>
            </a:r>
            <a:r>
              <a:rPr sz="2000" spc="85" dirty="0">
                <a:latin typeface="Calibri"/>
                <a:cs typeface="Calibri"/>
              </a:rPr>
              <a:t>specific</a:t>
            </a:r>
            <a:r>
              <a:rPr sz="2000" spc="5" dirty="0">
                <a:latin typeface="Calibri"/>
                <a:cs typeface="Calibri"/>
              </a:rPr>
              <a:t> </a:t>
            </a:r>
            <a:r>
              <a:rPr sz="2000" spc="75" dirty="0">
                <a:latin typeface="Calibri"/>
                <a:cs typeface="Calibri"/>
              </a:rPr>
              <a:t>guests</a:t>
            </a:r>
            <a:r>
              <a:rPr sz="2000" spc="30" dirty="0">
                <a:latin typeface="Calibri"/>
                <a:cs typeface="Calibri"/>
              </a:rPr>
              <a:t> </a:t>
            </a:r>
            <a:r>
              <a:rPr sz="2000" spc="10" dirty="0">
                <a:latin typeface="Calibri"/>
                <a:cs typeface="Calibri"/>
              </a:rPr>
              <a:t>during</a:t>
            </a:r>
            <a:r>
              <a:rPr sz="2000" spc="20" dirty="0">
                <a:latin typeface="Calibri"/>
                <a:cs typeface="Calibri"/>
              </a:rPr>
              <a:t> </a:t>
            </a:r>
            <a:r>
              <a:rPr sz="2000" spc="10" dirty="0">
                <a:latin typeface="Calibri"/>
                <a:cs typeface="Calibri"/>
              </a:rPr>
              <a:t>different</a:t>
            </a:r>
            <a:r>
              <a:rPr sz="2000" spc="20" dirty="0">
                <a:latin typeface="Calibri"/>
                <a:cs typeface="Calibri"/>
              </a:rPr>
              <a:t> </a:t>
            </a:r>
            <a:r>
              <a:rPr sz="2000" spc="90" dirty="0">
                <a:latin typeface="Calibri"/>
                <a:cs typeface="Calibri"/>
              </a:rPr>
              <a:t>seasons.</a:t>
            </a:r>
            <a:endParaRPr sz="2000" dirty="0">
              <a:latin typeface="Calibri"/>
              <a:cs typeface="Calibri"/>
            </a:endParaRPr>
          </a:p>
        </p:txBody>
      </p:sp>
      <p:pic>
        <p:nvPicPr>
          <p:cNvPr id="4" name="object 4" descr="A room with a door handle  AI-generated content may be incorrect."/>
          <p:cNvPicPr/>
          <p:nvPr/>
        </p:nvPicPr>
        <p:blipFill>
          <a:blip r:embed="rId2" cstate="print"/>
          <a:stretch>
            <a:fillRect/>
          </a:stretch>
        </p:blipFill>
        <p:spPr>
          <a:xfrm>
            <a:off x="7086600" y="1083436"/>
            <a:ext cx="4293488" cy="2862326"/>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28600" y="76200"/>
            <a:ext cx="10515600" cy="567463"/>
          </a:xfrm>
          <a:prstGeom prst="rect">
            <a:avLst/>
          </a:prstGeom>
        </p:spPr>
        <p:txBody>
          <a:bodyPr vert="horz" wrap="square" lIns="0" tIns="13335" rIns="0" bIns="0" rtlCol="0">
            <a:spAutoFit/>
          </a:bodyPr>
          <a:lstStyle/>
          <a:p>
            <a:pPr marL="983615">
              <a:lnSpc>
                <a:spcPct val="100000"/>
              </a:lnSpc>
              <a:spcBef>
                <a:spcPts val="105"/>
              </a:spcBef>
            </a:pPr>
            <a:r>
              <a:rPr sz="3600" b="1" spc="80" dirty="0"/>
              <a:t>What</a:t>
            </a:r>
            <a:r>
              <a:rPr sz="3600" b="1" spc="-65" dirty="0"/>
              <a:t> </a:t>
            </a:r>
            <a:r>
              <a:rPr sz="3600" b="1" spc="225" dirty="0"/>
              <a:t>is</a:t>
            </a:r>
            <a:r>
              <a:rPr sz="3600" b="1" spc="-80" dirty="0"/>
              <a:t> </a:t>
            </a:r>
            <a:r>
              <a:rPr sz="3600" b="1" spc="114" dirty="0"/>
              <a:t>the</a:t>
            </a:r>
            <a:r>
              <a:rPr sz="3600" b="1" spc="-60" dirty="0"/>
              <a:t> </a:t>
            </a:r>
            <a:r>
              <a:rPr sz="3600" b="1" spc="165" dirty="0"/>
              <a:t>Impact</a:t>
            </a:r>
            <a:r>
              <a:rPr sz="3600" b="1" spc="-80" dirty="0"/>
              <a:t> </a:t>
            </a:r>
            <a:r>
              <a:rPr sz="3600" b="1" spc="80" dirty="0"/>
              <a:t>of</a:t>
            </a:r>
            <a:r>
              <a:rPr sz="3600" b="1" spc="-65" dirty="0"/>
              <a:t> </a:t>
            </a:r>
            <a:r>
              <a:rPr sz="3600" b="1" spc="204" dirty="0"/>
              <a:t>Seasonal</a:t>
            </a:r>
            <a:r>
              <a:rPr sz="3600" b="1" spc="-85" dirty="0"/>
              <a:t> </a:t>
            </a:r>
            <a:r>
              <a:rPr sz="3600" b="1" spc="165" dirty="0"/>
              <a:t>Demand?</a:t>
            </a:r>
          </a:p>
        </p:txBody>
      </p:sp>
      <p:sp>
        <p:nvSpPr>
          <p:cNvPr id="3" name="object 3"/>
          <p:cNvSpPr txBox="1"/>
          <p:nvPr/>
        </p:nvSpPr>
        <p:spPr>
          <a:xfrm>
            <a:off x="549960" y="1089406"/>
            <a:ext cx="7388225" cy="4294505"/>
          </a:xfrm>
          <a:prstGeom prst="rect">
            <a:avLst/>
          </a:prstGeom>
        </p:spPr>
        <p:txBody>
          <a:bodyPr vert="horz" wrap="square" lIns="0" tIns="13335" rIns="0" bIns="0" rtlCol="0">
            <a:spAutoFit/>
          </a:bodyPr>
          <a:lstStyle/>
          <a:p>
            <a:pPr marL="354965" indent="-342265">
              <a:lnSpc>
                <a:spcPct val="100000"/>
              </a:lnSpc>
              <a:spcBef>
                <a:spcPts val="105"/>
              </a:spcBef>
              <a:buFont typeface="Arial"/>
              <a:buChar char="•"/>
              <a:tabLst>
                <a:tab pos="354965" algn="l"/>
              </a:tabLst>
            </a:pPr>
            <a:r>
              <a:rPr sz="2000" b="1" spc="70" dirty="0">
                <a:latin typeface="Calibri"/>
                <a:cs typeface="Calibri"/>
              </a:rPr>
              <a:t>Lower</a:t>
            </a:r>
            <a:r>
              <a:rPr sz="2000" b="1" spc="165" dirty="0">
                <a:latin typeface="Calibri"/>
                <a:cs typeface="Calibri"/>
              </a:rPr>
              <a:t> </a:t>
            </a:r>
            <a:r>
              <a:rPr sz="2000" b="1" spc="85" dirty="0">
                <a:latin typeface="Calibri"/>
                <a:cs typeface="Calibri"/>
              </a:rPr>
              <a:t>Revenue</a:t>
            </a:r>
            <a:r>
              <a:rPr sz="2000" b="1" spc="140" dirty="0">
                <a:latin typeface="Calibri"/>
                <a:cs typeface="Calibri"/>
              </a:rPr>
              <a:t> </a:t>
            </a:r>
            <a:r>
              <a:rPr sz="2000" b="1" spc="60" dirty="0">
                <a:latin typeface="Calibri"/>
                <a:cs typeface="Calibri"/>
              </a:rPr>
              <a:t>in</a:t>
            </a:r>
            <a:r>
              <a:rPr sz="2000" b="1" spc="160" dirty="0">
                <a:latin typeface="Calibri"/>
                <a:cs typeface="Calibri"/>
              </a:rPr>
              <a:t> </a:t>
            </a:r>
            <a:r>
              <a:rPr sz="2000" b="1" spc="60" dirty="0">
                <a:latin typeface="Calibri"/>
                <a:cs typeface="Calibri"/>
              </a:rPr>
              <a:t>Off-</a:t>
            </a:r>
            <a:r>
              <a:rPr sz="2000" b="1" spc="110" dirty="0">
                <a:latin typeface="Calibri"/>
                <a:cs typeface="Calibri"/>
              </a:rPr>
              <a:t>Peak</a:t>
            </a:r>
            <a:r>
              <a:rPr sz="2000" b="1" spc="150" dirty="0">
                <a:latin typeface="Calibri"/>
                <a:cs typeface="Calibri"/>
              </a:rPr>
              <a:t> </a:t>
            </a:r>
            <a:r>
              <a:rPr sz="2000" b="1" spc="130" dirty="0">
                <a:latin typeface="Calibri"/>
                <a:cs typeface="Calibri"/>
              </a:rPr>
              <a:t>Seasons:</a:t>
            </a:r>
            <a:r>
              <a:rPr sz="2000" b="1" spc="155" dirty="0">
                <a:latin typeface="Calibri"/>
                <a:cs typeface="Calibri"/>
              </a:rPr>
              <a:t> </a:t>
            </a:r>
            <a:r>
              <a:rPr sz="2000" dirty="0">
                <a:latin typeface="Calibri"/>
                <a:cs typeface="Calibri"/>
              </a:rPr>
              <a:t>Fewer</a:t>
            </a:r>
            <a:r>
              <a:rPr sz="2000" spc="155" dirty="0">
                <a:latin typeface="Calibri"/>
                <a:cs typeface="Calibri"/>
              </a:rPr>
              <a:t> </a:t>
            </a:r>
            <a:r>
              <a:rPr sz="2000" spc="75" dirty="0">
                <a:latin typeface="Calibri"/>
                <a:cs typeface="Calibri"/>
              </a:rPr>
              <a:t>guests</a:t>
            </a:r>
            <a:r>
              <a:rPr sz="2000" spc="155" dirty="0">
                <a:latin typeface="Calibri"/>
                <a:cs typeface="Calibri"/>
              </a:rPr>
              <a:t> </a:t>
            </a:r>
            <a:r>
              <a:rPr sz="2000" spc="70" dirty="0">
                <a:latin typeface="Calibri"/>
                <a:cs typeface="Calibri"/>
              </a:rPr>
              <a:t>and</a:t>
            </a:r>
            <a:r>
              <a:rPr sz="2000" spc="160" dirty="0">
                <a:latin typeface="Calibri"/>
                <a:cs typeface="Calibri"/>
              </a:rPr>
              <a:t> </a:t>
            </a:r>
            <a:r>
              <a:rPr sz="2000" spc="-10" dirty="0">
                <a:latin typeface="Calibri"/>
                <a:cs typeface="Calibri"/>
              </a:rPr>
              <a:t>lower</a:t>
            </a:r>
            <a:endParaRPr sz="2000">
              <a:latin typeface="Calibri"/>
              <a:cs typeface="Calibri"/>
            </a:endParaRPr>
          </a:p>
          <a:p>
            <a:pPr marL="355600">
              <a:lnSpc>
                <a:spcPct val="100000"/>
              </a:lnSpc>
            </a:pPr>
            <a:r>
              <a:rPr sz="2000" spc="80" dirty="0">
                <a:latin typeface="Calibri"/>
                <a:cs typeface="Calibri"/>
              </a:rPr>
              <a:t>prices</a:t>
            </a:r>
            <a:r>
              <a:rPr sz="2000" spc="-55" dirty="0">
                <a:latin typeface="Calibri"/>
                <a:cs typeface="Calibri"/>
              </a:rPr>
              <a:t> </a:t>
            </a:r>
            <a:r>
              <a:rPr sz="2000" spc="65" dirty="0">
                <a:latin typeface="Calibri"/>
                <a:cs typeface="Calibri"/>
              </a:rPr>
              <a:t>lead</a:t>
            </a:r>
            <a:r>
              <a:rPr sz="2000" spc="-35" dirty="0">
                <a:latin typeface="Calibri"/>
                <a:cs typeface="Calibri"/>
              </a:rPr>
              <a:t> </a:t>
            </a:r>
            <a:r>
              <a:rPr sz="2000" dirty="0">
                <a:latin typeface="Calibri"/>
                <a:cs typeface="Calibri"/>
              </a:rPr>
              <a:t>to</a:t>
            </a:r>
            <a:r>
              <a:rPr sz="2000" spc="-40" dirty="0">
                <a:latin typeface="Calibri"/>
                <a:cs typeface="Calibri"/>
              </a:rPr>
              <a:t> </a:t>
            </a:r>
            <a:r>
              <a:rPr sz="2000" spc="65" dirty="0">
                <a:latin typeface="Calibri"/>
                <a:cs typeface="Calibri"/>
              </a:rPr>
              <a:t>reduced</a:t>
            </a:r>
            <a:r>
              <a:rPr sz="2000" spc="-45" dirty="0">
                <a:latin typeface="Calibri"/>
                <a:cs typeface="Calibri"/>
              </a:rPr>
              <a:t> </a:t>
            </a:r>
            <a:r>
              <a:rPr sz="2000" spc="55" dirty="0">
                <a:latin typeface="Calibri"/>
                <a:cs typeface="Calibri"/>
              </a:rPr>
              <a:t>income.</a:t>
            </a:r>
            <a:endParaRPr sz="2000">
              <a:latin typeface="Calibri"/>
              <a:cs typeface="Calibri"/>
            </a:endParaRPr>
          </a:p>
          <a:p>
            <a:pPr marL="355600" marR="6350" indent="-342900">
              <a:lnSpc>
                <a:spcPct val="100000"/>
              </a:lnSpc>
              <a:spcBef>
                <a:spcPts val="2400"/>
              </a:spcBef>
              <a:buFont typeface="Arial"/>
              <a:buChar char="•"/>
              <a:tabLst>
                <a:tab pos="355600" algn="l"/>
              </a:tabLst>
            </a:pPr>
            <a:r>
              <a:rPr sz="2000" b="1" spc="75" dirty="0">
                <a:latin typeface="Calibri"/>
                <a:cs typeface="Calibri"/>
              </a:rPr>
              <a:t>Staffing</a:t>
            </a:r>
            <a:r>
              <a:rPr sz="2000" b="1" spc="235" dirty="0">
                <a:latin typeface="Calibri"/>
                <a:cs typeface="Calibri"/>
              </a:rPr>
              <a:t> </a:t>
            </a:r>
            <a:r>
              <a:rPr sz="2000" b="1" spc="140" dirty="0">
                <a:latin typeface="Calibri"/>
                <a:cs typeface="Calibri"/>
              </a:rPr>
              <a:t>Issues:</a:t>
            </a:r>
            <a:r>
              <a:rPr sz="2000" b="1" spc="225" dirty="0">
                <a:latin typeface="Calibri"/>
                <a:cs typeface="Calibri"/>
              </a:rPr>
              <a:t> </a:t>
            </a:r>
            <a:r>
              <a:rPr sz="2000" dirty="0">
                <a:latin typeface="Calibri"/>
                <a:cs typeface="Calibri"/>
              </a:rPr>
              <a:t>Off-</a:t>
            </a:r>
            <a:r>
              <a:rPr sz="2000" spc="65" dirty="0">
                <a:latin typeface="Calibri"/>
                <a:cs typeface="Calibri"/>
              </a:rPr>
              <a:t>peak</a:t>
            </a:r>
            <a:r>
              <a:rPr sz="2000" spc="229" dirty="0">
                <a:latin typeface="Calibri"/>
                <a:cs typeface="Calibri"/>
              </a:rPr>
              <a:t> </a:t>
            </a:r>
            <a:r>
              <a:rPr sz="2000" spc="110" dirty="0">
                <a:latin typeface="Calibri"/>
                <a:cs typeface="Calibri"/>
              </a:rPr>
              <a:t>seasons</a:t>
            </a:r>
            <a:r>
              <a:rPr sz="2000" spc="229" dirty="0">
                <a:latin typeface="Calibri"/>
                <a:cs typeface="Calibri"/>
              </a:rPr>
              <a:t> </a:t>
            </a:r>
            <a:r>
              <a:rPr sz="2000" spc="60" dirty="0">
                <a:latin typeface="Calibri"/>
                <a:cs typeface="Calibri"/>
              </a:rPr>
              <a:t>may</a:t>
            </a:r>
            <a:r>
              <a:rPr sz="2000" spc="225" dirty="0">
                <a:latin typeface="Calibri"/>
                <a:cs typeface="Calibri"/>
              </a:rPr>
              <a:t> </a:t>
            </a:r>
            <a:r>
              <a:rPr sz="2000" dirty="0">
                <a:latin typeface="Calibri"/>
                <a:cs typeface="Calibri"/>
              </a:rPr>
              <a:t>result</a:t>
            </a:r>
            <a:r>
              <a:rPr sz="2000" spc="235" dirty="0">
                <a:latin typeface="Calibri"/>
                <a:cs typeface="Calibri"/>
              </a:rPr>
              <a:t> </a:t>
            </a:r>
            <a:r>
              <a:rPr sz="2000" dirty="0">
                <a:latin typeface="Calibri"/>
                <a:cs typeface="Calibri"/>
              </a:rPr>
              <a:t>in</a:t>
            </a:r>
            <a:r>
              <a:rPr sz="2000" spc="229" dirty="0">
                <a:latin typeface="Calibri"/>
                <a:cs typeface="Calibri"/>
              </a:rPr>
              <a:t> </a:t>
            </a:r>
            <a:r>
              <a:rPr sz="2000" dirty="0">
                <a:latin typeface="Calibri"/>
                <a:cs typeface="Calibri"/>
              </a:rPr>
              <a:t>overstaffing</a:t>
            </a:r>
            <a:r>
              <a:rPr sz="2000" spc="235" dirty="0">
                <a:latin typeface="Calibri"/>
                <a:cs typeface="Calibri"/>
              </a:rPr>
              <a:t> </a:t>
            </a:r>
            <a:r>
              <a:rPr sz="2000" spc="-25" dirty="0">
                <a:latin typeface="Calibri"/>
                <a:cs typeface="Calibri"/>
              </a:rPr>
              <a:t>or </a:t>
            </a:r>
            <a:r>
              <a:rPr sz="2000" spc="45" dirty="0">
                <a:latin typeface="Calibri"/>
                <a:cs typeface="Calibri"/>
              </a:rPr>
              <a:t>underutilised</a:t>
            </a:r>
            <a:r>
              <a:rPr sz="2000" spc="-5" dirty="0">
                <a:latin typeface="Calibri"/>
                <a:cs typeface="Calibri"/>
              </a:rPr>
              <a:t> </a:t>
            </a:r>
            <a:r>
              <a:rPr sz="2000" spc="-10" dirty="0">
                <a:latin typeface="Calibri"/>
                <a:cs typeface="Calibri"/>
              </a:rPr>
              <a:t>workers.</a:t>
            </a:r>
            <a:endParaRPr sz="2000">
              <a:latin typeface="Calibri"/>
              <a:cs typeface="Calibri"/>
            </a:endParaRPr>
          </a:p>
          <a:p>
            <a:pPr marL="355600" marR="5080" indent="-342900">
              <a:lnSpc>
                <a:spcPct val="100000"/>
              </a:lnSpc>
              <a:spcBef>
                <a:spcPts val="2400"/>
              </a:spcBef>
              <a:buFont typeface="Arial"/>
              <a:buChar char="•"/>
              <a:tabLst>
                <a:tab pos="355600" algn="l"/>
                <a:tab pos="1899285" algn="l"/>
                <a:tab pos="3449320" algn="l"/>
                <a:tab pos="4339590" algn="l"/>
                <a:tab pos="4970780" algn="l"/>
                <a:tab pos="6015990" algn="l"/>
                <a:tab pos="6405245" algn="l"/>
              </a:tabLst>
            </a:pPr>
            <a:r>
              <a:rPr sz="2000" b="1" spc="65" dirty="0">
                <a:latin typeface="Calibri"/>
                <a:cs typeface="Calibri"/>
              </a:rPr>
              <a:t>Operational</a:t>
            </a:r>
            <a:r>
              <a:rPr sz="2000" b="1" dirty="0">
                <a:latin typeface="Calibri"/>
                <a:cs typeface="Calibri"/>
              </a:rPr>
              <a:t>	</a:t>
            </a:r>
            <a:r>
              <a:rPr sz="2000" b="1" spc="110" dirty="0">
                <a:latin typeface="Calibri"/>
                <a:cs typeface="Calibri"/>
              </a:rPr>
              <a:t>Challenges:</a:t>
            </a:r>
            <a:r>
              <a:rPr sz="2000" b="1" dirty="0">
                <a:latin typeface="Calibri"/>
                <a:cs typeface="Calibri"/>
              </a:rPr>
              <a:t>	</a:t>
            </a:r>
            <a:r>
              <a:rPr sz="2000" spc="55" dirty="0">
                <a:latin typeface="Calibri"/>
                <a:cs typeface="Calibri"/>
              </a:rPr>
              <a:t>Hotels</a:t>
            </a:r>
            <a:r>
              <a:rPr sz="2000" dirty="0">
                <a:latin typeface="Calibri"/>
                <a:cs typeface="Calibri"/>
              </a:rPr>
              <a:t>	</a:t>
            </a:r>
            <a:r>
              <a:rPr sz="2000" spc="40" dirty="0">
                <a:latin typeface="Calibri"/>
                <a:cs typeface="Calibri"/>
              </a:rPr>
              <a:t>may</a:t>
            </a:r>
            <a:r>
              <a:rPr sz="2000" dirty="0">
                <a:latin typeface="Calibri"/>
                <a:cs typeface="Calibri"/>
              </a:rPr>
              <a:t>	</a:t>
            </a:r>
            <a:r>
              <a:rPr sz="2000" spc="-10" dirty="0">
                <a:latin typeface="Calibri"/>
                <a:cs typeface="Calibri"/>
              </a:rPr>
              <a:t>struggle</a:t>
            </a:r>
            <a:r>
              <a:rPr sz="2000" dirty="0">
                <a:latin typeface="Calibri"/>
                <a:cs typeface="Calibri"/>
              </a:rPr>
              <a:t>	</a:t>
            </a:r>
            <a:r>
              <a:rPr sz="2000" spc="-25" dirty="0">
                <a:latin typeface="Calibri"/>
                <a:cs typeface="Calibri"/>
              </a:rPr>
              <a:t>to</a:t>
            </a:r>
            <a:r>
              <a:rPr sz="2000" dirty="0">
                <a:latin typeface="Calibri"/>
                <a:cs typeface="Calibri"/>
              </a:rPr>
              <a:t>	</a:t>
            </a:r>
            <a:r>
              <a:rPr sz="2000" spc="35" dirty="0">
                <a:latin typeface="Calibri"/>
                <a:cs typeface="Calibri"/>
              </a:rPr>
              <a:t>maintain </a:t>
            </a:r>
            <a:r>
              <a:rPr sz="2000" spc="60" dirty="0">
                <a:latin typeface="Calibri"/>
                <a:cs typeface="Calibri"/>
              </a:rPr>
              <a:t>service</a:t>
            </a:r>
            <a:r>
              <a:rPr sz="2000" spc="-5" dirty="0">
                <a:latin typeface="Calibri"/>
                <a:cs typeface="Calibri"/>
              </a:rPr>
              <a:t> </a:t>
            </a:r>
            <a:r>
              <a:rPr sz="2000" dirty="0">
                <a:latin typeface="Calibri"/>
                <a:cs typeface="Calibri"/>
              </a:rPr>
              <a:t>quality</a:t>
            </a:r>
            <a:r>
              <a:rPr sz="2000" spc="10" dirty="0">
                <a:latin typeface="Calibri"/>
                <a:cs typeface="Calibri"/>
              </a:rPr>
              <a:t> </a:t>
            </a:r>
            <a:r>
              <a:rPr sz="2000" dirty="0">
                <a:latin typeface="Calibri"/>
                <a:cs typeface="Calibri"/>
              </a:rPr>
              <a:t>with fewer</a:t>
            </a:r>
            <a:r>
              <a:rPr sz="2000" spc="15" dirty="0">
                <a:latin typeface="Calibri"/>
                <a:cs typeface="Calibri"/>
              </a:rPr>
              <a:t> </a:t>
            </a:r>
            <a:r>
              <a:rPr sz="2000" spc="75" dirty="0">
                <a:latin typeface="Calibri"/>
                <a:cs typeface="Calibri"/>
              </a:rPr>
              <a:t>guests</a:t>
            </a:r>
            <a:r>
              <a:rPr sz="2000" spc="10" dirty="0">
                <a:latin typeface="Calibri"/>
                <a:cs typeface="Calibri"/>
              </a:rPr>
              <a:t> </a:t>
            </a:r>
            <a:r>
              <a:rPr sz="2000" dirty="0">
                <a:latin typeface="Calibri"/>
                <a:cs typeface="Calibri"/>
              </a:rPr>
              <a:t>or</a:t>
            </a:r>
            <a:r>
              <a:rPr sz="2000" spc="30" dirty="0">
                <a:latin typeface="Calibri"/>
                <a:cs typeface="Calibri"/>
              </a:rPr>
              <a:t> </a:t>
            </a:r>
            <a:r>
              <a:rPr sz="2000" spc="-10" dirty="0">
                <a:latin typeface="Calibri"/>
                <a:cs typeface="Calibri"/>
              </a:rPr>
              <a:t>staff.</a:t>
            </a:r>
            <a:endParaRPr sz="2000">
              <a:latin typeface="Calibri"/>
              <a:cs typeface="Calibri"/>
            </a:endParaRPr>
          </a:p>
          <a:p>
            <a:pPr marL="354965" indent="-342265">
              <a:lnSpc>
                <a:spcPct val="100000"/>
              </a:lnSpc>
              <a:spcBef>
                <a:spcPts val="2400"/>
              </a:spcBef>
              <a:buFont typeface="Arial"/>
              <a:buChar char="•"/>
              <a:tabLst>
                <a:tab pos="354965" algn="l"/>
              </a:tabLst>
            </a:pPr>
            <a:r>
              <a:rPr sz="2000" b="1" spc="100" dirty="0">
                <a:latin typeface="Calibri"/>
                <a:cs typeface="Calibri"/>
              </a:rPr>
              <a:t>Inconsistent</a:t>
            </a:r>
            <a:r>
              <a:rPr sz="2000" b="1" spc="215" dirty="0">
                <a:latin typeface="Calibri"/>
                <a:cs typeface="Calibri"/>
              </a:rPr>
              <a:t> </a:t>
            </a:r>
            <a:r>
              <a:rPr sz="2000" b="1" spc="140" dirty="0">
                <a:latin typeface="Calibri"/>
                <a:cs typeface="Calibri"/>
              </a:rPr>
              <a:t>Occupancy</a:t>
            </a:r>
            <a:r>
              <a:rPr sz="2000" b="1" spc="200" dirty="0">
                <a:latin typeface="Calibri"/>
                <a:cs typeface="Calibri"/>
              </a:rPr>
              <a:t> </a:t>
            </a:r>
            <a:r>
              <a:rPr sz="2000" b="1" spc="100" dirty="0">
                <a:latin typeface="Calibri"/>
                <a:cs typeface="Calibri"/>
              </a:rPr>
              <a:t>Rates:</a:t>
            </a:r>
            <a:r>
              <a:rPr sz="2000" b="1" spc="195" dirty="0">
                <a:latin typeface="Calibri"/>
                <a:cs typeface="Calibri"/>
              </a:rPr>
              <a:t> </a:t>
            </a:r>
            <a:r>
              <a:rPr sz="2000" spc="50" dirty="0">
                <a:latin typeface="Calibri"/>
                <a:cs typeface="Calibri"/>
              </a:rPr>
              <a:t>Fluctuating</a:t>
            </a:r>
            <a:r>
              <a:rPr sz="2000" spc="210" dirty="0">
                <a:latin typeface="Calibri"/>
                <a:cs typeface="Calibri"/>
              </a:rPr>
              <a:t> </a:t>
            </a:r>
            <a:r>
              <a:rPr sz="2000" spc="65" dirty="0">
                <a:latin typeface="Calibri"/>
                <a:cs typeface="Calibri"/>
              </a:rPr>
              <a:t>demand</a:t>
            </a:r>
            <a:r>
              <a:rPr sz="2000" spc="190" dirty="0">
                <a:latin typeface="Calibri"/>
                <a:cs typeface="Calibri"/>
              </a:rPr>
              <a:t> </a:t>
            </a:r>
            <a:r>
              <a:rPr sz="2000" spc="90" dirty="0">
                <a:latin typeface="Calibri"/>
                <a:cs typeface="Calibri"/>
              </a:rPr>
              <a:t>makes</a:t>
            </a:r>
            <a:r>
              <a:rPr sz="2000" spc="185" dirty="0">
                <a:latin typeface="Calibri"/>
                <a:cs typeface="Calibri"/>
              </a:rPr>
              <a:t> </a:t>
            </a:r>
            <a:r>
              <a:rPr sz="2000" spc="-25" dirty="0">
                <a:latin typeface="Calibri"/>
                <a:cs typeface="Calibri"/>
              </a:rPr>
              <a:t>it</a:t>
            </a:r>
            <a:endParaRPr sz="2000">
              <a:latin typeface="Calibri"/>
              <a:cs typeface="Calibri"/>
            </a:endParaRPr>
          </a:p>
          <a:p>
            <a:pPr marL="355600">
              <a:lnSpc>
                <a:spcPct val="100000"/>
              </a:lnSpc>
            </a:pPr>
            <a:r>
              <a:rPr sz="2000" dirty="0">
                <a:latin typeface="Calibri"/>
                <a:cs typeface="Calibri"/>
              </a:rPr>
              <a:t>harder</a:t>
            </a:r>
            <a:r>
              <a:rPr sz="2000" spc="80" dirty="0">
                <a:latin typeface="Calibri"/>
                <a:cs typeface="Calibri"/>
              </a:rPr>
              <a:t> </a:t>
            </a:r>
            <a:r>
              <a:rPr sz="2000" dirty="0">
                <a:latin typeface="Calibri"/>
                <a:cs typeface="Calibri"/>
              </a:rPr>
              <a:t>to</a:t>
            </a:r>
            <a:r>
              <a:rPr sz="2000" spc="95" dirty="0">
                <a:latin typeface="Calibri"/>
                <a:cs typeface="Calibri"/>
              </a:rPr>
              <a:t> </a:t>
            </a:r>
            <a:r>
              <a:rPr sz="2000" dirty="0">
                <a:latin typeface="Calibri"/>
                <a:cs typeface="Calibri"/>
              </a:rPr>
              <a:t>maintain</a:t>
            </a:r>
            <a:r>
              <a:rPr sz="2000" spc="45" dirty="0">
                <a:latin typeface="Calibri"/>
                <a:cs typeface="Calibri"/>
              </a:rPr>
              <a:t> </a:t>
            </a:r>
            <a:r>
              <a:rPr sz="2000" spc="55" dirty="0">
                <a:latin typeface="Calibri"/>
                <a:cs typeface="Calibri"/>
              </a:rPr>
              <a:t>steady</a:t>
            </a:r>
            <a:r>
              <a:rPr sz="2000" spc="85" dirty="0">
                <a:latin typeface="Calibri"/>
                <a:cs typeface="Calibri"/>
              </a:rPr>
              <a:t> </a:t>
            </a:r>
            <a:r>
              <a:rPr sz="2000" spc="65" dirty="0">
                <a:latin typeface="Calibri"/>
                <a:cs typeface="Calibri"/>
              </a:rPr>
              <a:t>bookings </a:t>
            </a:r>
            <a:r>
              <a:rPr sz="2000" dirty="0">
                <a:latin typeface="Calibri"/>
                <a:cs typeface="Calibri"/>
              </a:rPr>
              <a:t>throughout</a:t>
            </a:r>
            <a:r>
              <a:rPr sz="2000" spc="75" dirty="0">
                <a:latin typeface="Calibri"/>
                <a:cs typeface="Calibri"/>
              </a:rPr>
              <a:t> </a:t>
            </a:r>
            <a:r>
              <a:rPr sz="2000" dirty="0">
                <a:latin typeface="Calibri"/>
                <a:cs typeface="Calibri"/>
              </a:rPr>
              <a:t>the</a:t>
            </a:r>
            <a:r>
              <a:rPr sz="2000" spc="60" dirty="0">
                <a:latin typeface="Calibri"/>
                <a:cs typeface="Calibri"/>
              </a:rPr>
              <a:t> </a:t>
            </a:r>
            <a:r>
              <a:rPr sz="2000" spc="-10" dirty="0">
                <a:latin typeface="Calibri"/>
                <a:cs typeface="Calibri"/>
              </a:rPr>
              <a:t>year.</a:t>
            </a:r>
            <a:endParaRPr sz="2000">
              <a:latin typeface="Calibri"/>
              <a:cs typeface="Calibri"/>
            </a:endParaRPr>
          </a:p>
          <a:p>
            <a:pPr marL="355600" marR="7620" indent="-342900">
              <a:lnSpc>
                <a:spcPct val="100000"/>
              </a:lnSpc>
              <a:spcBef>
                <a:spcPts val="2405"/>
              </a:spcBef>
              <a:buFont typeface="Arial"/>
              <a:buChar char="•"/>
              <a:tabLst>
                <a:tab pos="355600" algn="l"/>
              </a:tabLst>
            </a:pPr>
            <a:r>
              <a:rPr sz="2000" b="1" spc="114" dirty="0">
                <a:latin typeface="Calibri"/>
                <a:cs typeface="Calibri"/>
              </a:rPr>
              <a:t>Increased</a:t>
            </a:r>
            <a:r>
              <a:rPr sz="2000" b="1" spc="35" dirty="0">
                <a:latin typeface="Calibri"/>
                <a:cs typeface="Calibri"/>
              </a:rPr>
              <a:t>  </a:t>
            </a:r>
            <a:r>
              <a:rPr sz="2000" b="1" dirty="0">
                <a:latin typeface="Calibri"/>
                <a:cs typeface="Calibri"/>
              </a:rPr>
              <a:t>Marketing</a:t>
            </a:r>
            <a:r>
              <a:rPr sz="2000" b="1" spc="40" dirty="0">
                <a:latin typeface="Calibri"/>
                <a:cs typeface="Calibri"/>
              </a:rPr>
              <a:t>  </a:t>
            </a:r>
            <a:r>
              <a:rPr sz="2000" b="1" spc="150" dirty="0">
                <a:latin typeface="Calibri"/>
                <a:cs typeface="Calibri"/>
              </a:rPr>
              <a:t>Costs:</a:t>
            </a:r>
            <a:r>
              <a:rPr sz="2000" b="1" spc="35" dirty="0">
                <a:latin typeface="Calibri"/>
                <a:cs typeface="Calibri"/>
              </a:rPr>
              <a:t>  </a:t>
            </a:r>
            <a:r>
              <a:rPr sz="2000" spc="65" dirty="0">
                <a:latin typeface="Calibri"/>
                <a:cs typeface="Calibri"/>
              </a:rPr>
              <a:t>Hotels</a:t>
            </a:r>
            <a:r>
              <a:rPr sz="2000" spc="35" dirty="0">
                <a:latin typeface="Calibri"/>
                <a:cs typeface="Calibri"/>
              </a:rPr>
              <a:t>  </a:t>
            </a:r>
            <a:r>
              <a:rPr sz="2000" spc="50" dirty="0">
                <a:latin typeface="Calibri"/>
                <a:cs typeface="Calibri"/>
              </a:rPr>
              <a:t>need</a:t>
            </a:r>
            <a:r>
              <a:rPr sz="2000" spc="35" dirty="0">
                <a:latin typeface="Calibri"/>
                <a:cs typeface="Calibri"/>
              </a:rPr>
              <a:t>  </a:t>
            </a:r>
            <a:r>
              <a:rPr sz="2000" dirty="0">
                <a:latin typeface="Calibri"/>
                <a:cs typeface="Calibri"/>
              </a:rPr>
              <a:t>to</a:t>
            </a:r>
            <a:r>
              <a:rPr sz="2000" spc="35" dirty="0">
                <a:latin typeface="Calibri"/>
                <a:cs typeface="Calibri"/>
              </a:rPr>
              <a:t>  </a:t>
            </a:r>
            <a:r>
              <a:rPr sz="2000" spc="85" dirty="0">
                <a:latin typeface="Calibri"/>
                <a:cs typeface="Calibri"/>
              </a:rPr>
              <a:t>spend</a:t>
            </a:r>
            <a:r>
              <a:rPr sz="2000" spc="30" dirty="0">
                <a:latin typeface="Calibri"/>
                <a:cs typeface="Calibri"/>
              </a:rPr>
              <a:t>  </a:t>
            </a:r>
            <a:r>
              <a:rPr sz="2000" dirty="0">
                <a:latin typeface="Calibri"/>
                <a:cs typeface="Calibri"/>
              </a:rPr>
              <a:t>more</a:t>
            </a:r>
            <a:r>
              <a:rPr sz="2000" spc="35" dirty="0">
                <a:latin typeface="Calibri"/>
                <a:cs typeface="Calibri"/>
              </a:rPr>
              <a:t>  </a:t>
            </a:r>
            <a:r>
              <a:rPr sz="2000" spc="-25" dirty="0">
                <a:latin typeface="Calibri"/>
                <a:cs typeface="Calibri"/>
              </a:rPr>
              <a:t>on </a:t>
            </a:r>
            <a:r>
              <a:rPr sz="2000" spc="10" dirty="0">
                <a:latin typeface="Calibri"/>
                <a:cs typeface="Calibri"/>
              </a:rPr>
              <a:t>promotions</a:t>
            </a:r>
            <a:r>
              <a:rPr sz="2000" spc="35" dirty="0">
                <a:latin typeface="Calibri"/>
                <a:cs typeface="Calibri"/>
              </a:rPr>
              <a:t> </a:t>
            </a:r>
            <a:r>
              <a:rPr sz="2000" spc="70" dirty="0">
                <a:latin typeface="Calibri"/>
                <a:cs typeface="Calibri"/>
              </a:rPr>
              <a:t>and</a:t>
            </a:r>
            <a:r>
              <a:rPr sz="2000" spc="40" dirty="0">
                <a:latin typeface="Calibri"/>
                <a:cs typeface="Calibri"/>
              </a:rPr>
              <a:t> </a:t>
            </a:r>
            <a:r>
              <a:rPr sz="2000" spc="110" dirty="0">
                <a:latin typeface="Calibri"/>
                <a:cs typeface="Calibri"/>
              </a:rPr>
              <a:t>ads</a:t>
            </a:r>
            <a:r>
              <a:rPr sz="2000" spc="45" dirty="0">
                <a:latin typeface="Calibri"/>
                <a:cs typeface="Calibri"/>
              </a:rPr>
              <a:t> </a:t>
            </a:r>
            <a:r>
              <a:rPr sz="2000" spc="10" dirty="0">
                <a:latin typeface="Calibri"/>
                <a:cs typeface="Calibri"/>
              </a:rPr>
              <a:t>to</a:t>
            </a:r>
            <a:r>
              <a:rPr sz="2000" spc="45" dirty="0">
                <a:latin typeface="Calibri"/>
                <a:cs typeface="Calibri"/>
              </a:rPr>
              <a:t> </a:t>
            </a:r>
            <a:r>
              <a:rPr sz="2000" spc="10" dirty="0">
                <a:latin typeface="Calibri"/>
                <a:cs typeface="Calibri"/>
              </a:rPr>
              <a:t>attract</a:t>
            </a:r>
            <a:r>
              <a:rPr sz="2000" spc="55" dirty="0">
                <a:latin typeface="Calibri"/>
                <a:cs typeface="Calibri"/>
              </a:rPr>
              <a:t> </a:t>
            </a:r>
            <a:r>
              <a:rPr sz="2000" spc="75" dirty="0">
                <a:latin typeface="Calibri"/>
                <a:cs typeface="Calibri"/>
              </a:rPr>
              <a:t>guests</a:t>
            </a:r>
            <a:r>
              <a:rPr sz="2000" spc="40" dirty="0">
                <a:latin typeface="Calibri"/>
                <a:cs typeface="Calibri"/>
              </a:rPr>
              <a:t> </a:t>
            </a:r>
            <a:r>
              <a:rPr sz="2000" spc="10" dirty="0">
                <a:latin typeface="Calibri"/>
                <a:cs typeface="Calibri"/>
              </a:rPr>
              <a:t>during</a:t>
            </a:r>
            <a:r>
              <a:rPr sz="2000" spc="60" dirty="0">
                <a:latin typeface="Calibri"/>
                <a:cs typeface="Calibri"/>
              </a:rPr>
              <a:t> </a:t>
            </a:r>
            <a:r>
              <a:rPr sz="2000" spc="10" dirty="0">
                <a:latin typeface="Calibri"/>
                <a:cs typeface="Calibri"/>
              </a:rPr>
              <a:t>off-</a:t>
            </a:r>
            <a:r>
              <a:rPr sz="2000" spc="65" dirty="0">
                <a:latin typeface="Calibri"/>
                <a:cs typeface="Calibri"/>
              </a:rPr>
              <a:t>peak</a:t>
            </a:r>
            <a:r>
              <a:rPr sz="2000" spc="20" dirty="0">
                <a:latin typeface="Calibri"/>
                <a:cs typeface="Calibri"/>
              </a:rPr>
              <a:t> </a:t>
            </a:r>
            <a:r>
              <a:rPr sz="2000" spc="50" dirty="0">
                <a:latin typeface="Calibri"/>
                <a:cs typeface="Calibri"/>
              </a:rPr>
              <a:t>times.</a:t>
            </a:r>
            <a:endParaRPr sz="2000">
              <a:latin typeface="Calibri"/>
              <a:cs typeface="Calibri"/>
            </a:endParaRPr>
          </a:p>
        </p:txBody>
      </p:sp>
      <p:pic>
        <p:nvPicPr>
          <p:cNvPr id="4" name="object 4" descr="A building with boarded up windows  AI-generated content may be incorrect."/>
          <p:cNvPicPr/>
          <p:nvPr/>
        </p:nvPicPr>
        <p:blipFill>
          <a:blip r:embed="rId2" cstate="print"/>
          <a:stretch>
            <a:fillRect/>
          </a:stretch>
        </p:blipFill>
        <p:spPr>
          <a:xfrm>
            <a:off x="8077200" y="1181100"/>
            <a:ext cx="3643629" cy="4495800"/>
          </a:xfrm>
          <a:prstGeom prst="rect">
            <a:avLst/>
          </a:prstGeom>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457200" y="345841"/>
            <a:ext cx="10515600" cy="566822"/>
          </a:xfrm>
          <a:prstGeom prst="rect">
            <a:avLst/>
          </a:prstGeom>
        </p:spPr>
        <p:txBody>
          <a:bodyPr vert="horz" wrap="square" lIns="0" tIns="12700" rIns="0" bIns="0" rtlCol="0">
            <a:spAutoFit/>
          </a:bodyPr>
          <a:lstStyle/>
          <a:p>
            <a:pPr marL="2693670">
              <a:lnSpc>
                <a:spcPct val="100000"/>
              </a:lnSpc>
              <a:spcBef>
                <a:spcPts val="100"/>
              </a:spcBef>
            </a:pPr>
            <a:r>
              <a:rPr sz="3600" b="1" spc="190" dirty="0"/>
              <a:t>Factors</a:t>
            </a:r>
            <a:r>
              <a:rPr sz="3600" b="1" spc="-75" dirty="0"/>
              <a:t> </a:t>
            </a:r>
            <a:r>
              <a:rPr sz="3600" b="1" spc="135" dirty="0"/>
              <a:t>Influencing</a:t>
            </a:r>
            <a:r>
              <a:rPr sz="3600" b="1" spc="-105" dirty="0"/>
              <a:t> </a:t>
            </a:r>
            <a:r>
              <a:rPr sz="3600" b="1" spc="175" dirty="0"/>
              <a:t>Demand</a:t>
            </a:r>
          </a:p>
        </p:txBody>
      </p:sp>
      <p:graphicFrame>
        <p:nvGraphicFramePr>
          <p:cNvPr id="3" name="object 3"/>
          <p:cNvGraphicFramePr>
            <a:graphicFrameLocks noGrp="1"/>
          </p:cNvGraphicFramePr>
          <p:nvPr/>
        </p:nvGraphicFramePr>
        <p:xfrm>
          <a:off x="3422650" y="1100963"/>
          <a:ext cx="8128000" cy="1908810"/>
        </p:xfrm>
        <a:graphic>
          <a:graphicData uri="http://schemas.openxmlformats.org/drawingml/2006/table">
            <a:tbl>
              <a:tblPr firstRow="1" bandRow="1">
                <a:tableStyleId>{2D5ABB26-0587-4C30-8999-92F81FD0307C}</a:tableStyleId>
              </a:tblPr>
              <a:tblGrid>
                <a:gridCol w="8128000">
                  <a:extLst>
                    <a:ext uri="{9D8B030D-6E8A-4147-A177-3AD203B41FA5}">
                      <a16:colId xmlns:a16="http://schemas.microsoft.com/office/drawing/2014/main" val="20000"/>
                    </a:ext>
                  </a:extLst>
                </a:gridCol>
              </a:tblGrid>
              <a:tr h="508000">
                <a:tc>
                  <a:txBody>
                    <a:bodyPr/>
                    <a:lstStyle/>
                    <a:p>
                      <a:pPr algn="ctr">
                        <a:lnSpc>
                          <a:spcPct val="100000"/>
                        </a:lnSpc>
                        <a:spcBef>
                          <a:spcPts val="210"/>
                        </a:spcBef>
                      </a:pPr>
                      <a:r>
                        <a:rPr sz="2000" b="1" spc="120" dirty="0">
                          <a:solidFill>
                            <a:srgbClr val="FFFFFF"/>
                          </a:solidFill>
                          <a:latin typeface="Calibri"/>
                          <a:cs typeface="Calibri"/>
                        </a:rPr>
                        <a:t>Public</a:t>
                      </a:r>
                      <a:r>
                        <a:rPr sz="2000" b="1" spc="-30" dirty="0">
                          <a:solidFill>
                            <a:srgbClr val="FFFFFF"/>
                          </a:solidFill>
                          <a:latin typeface="Calibri"/>
                          <a:cs typeface="Calibri"/>
                        </a:rPr>
                        <a:t> </a:t>
                      </a:r>
                      <a:r>
                        <a:rPr sz="2000" b="1" spc="105" dirty="0">
                          <a:solidFill>
                            <a:srgbClr val="FFFFFF"/>
                          </a:solidFill>
                          <a:latin typeface="Calibri"/>
                          <a:cs typeface="Calibri"/>
                        </a:rPr>
                        <a:t>Holidays</a:t>
                      </a:r>
                      <a:r>
                        <a:rPr sz="2000" b="1" spc="-30" dirty="0">
                          <a:solidFill>
                            <a:srgbClr val="FFFFFF"/>
                          </a:solidFill>
                          <a:latin typeface="Calibri"/>
                          <a:cs typeface="Calibri"/>
                        </a:rPr>
                        <a:t> </a:t>
                      </a:r>
                      <a:r>
                        <a:rPr sz="2000" b="1" spc="50" dirty="0">
                          <a:solidFill>
                            <a:srgbClr val="FFFFFF"/>
                          </a:solidFill>
                          <a:latin typeface="Calibri"/>
                          <a:cs typeface="Calibri"/>
                        </a:rPr>
                        <a:t>(e.g.</a:t>
                      </a:r>
                      <a:r>
                        <a:rPr sz="2000" b="1" spc="-30" dirty="0">
                          <a:solidFill>
                            <a:srgbClr val="FFFFFF"/>
                          </a:solidFill>
                          <a:latin typeface="Calibri"/>
                          <a:cs typeface="Calibri"/>
                        </a:rPr>
                        <a:t> </a:t>
                      </a:r>
                      <a:r>
                        <a:rPr sz="2000" b="1" spc="130" dirty="0">
                          <a:solidFill>
                            <a:srgbClr val="FFFFFF"/>
                          </a:solidFill>
                          <a:latin typeface="Calibri"/>
                          <a:cs typeface="Calibri"/>
                        </a:rPr>
                        <a:t>Christmas,</a:t>
                      </a:r>
                      <a:r>
                        <a:rPr sz="2000" b="1" spc="-30" dirty="0">
                          <a:solidFill>
                            <a:srgbClr val="FFFFFF"/>
                          </a:solidFill>
                          <a:latin typeface="Calibri"/>
                          <a:cs typeface="Calibri"/>
                        </a:rPr>
                        <a:t> </a:t>
                      </a:r>
                      <a:r>
                        <a:rPr sz="2000" b="1" spc="95" dirty="0">
                          <a:solidFill>
                            <a:srgbClr val="FFFFFF"/>
                          </a:solidFill>
                          <a:latin typeface="Calibri"/>
                          <a:cs typeface="Calibri"/>
                        </a:rPr>
                        <a:t>Bank</a:t>
                      </a:r>
                      <a:r>
                        <a:rPr sz="2000" b="1" spc="-30" dirty="0">
                          <a:solidFill>
                            <a:srgbClr val="FFFFFF"/>
                          </a:solidFill>
                          <a:latin typeface="Calibri"/>
                          <a:cs typeface="Calibri"/>
                        </a:rPr>
                        <a:t> </a:t>
                      </a:r>
                      <a:r>
                        <a:rPr sz="2000" b="1" spc="80" dirty="0">
                          <a:solidFill>
                            <a:srgbClr val="FFFFFF"/>
                          </a:solidFill>
                          <a:latin typeface="Calibri"/>
                          <a:cs typeface="Calibri"/>
                        </a:rPr>
                        <a:t>Holidays).</a:t>
                      </a:r>
                      <a:endParaRPr sz="2000">
                        <a:latin typeface="Calibri"/>
                        <a:cs typeface="Calibri"/>
                      </a:endParaRPr>
                    </a:p>
                  </a:txBody>
                  <a:tcPr marL="0" marR="0" marT="2667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F81BC"/>
                    </a:solidFill>
                  </a:tcPr>
                </a:tc>
                <a:extLst>
                  <a:ext uri="{0D108BD9-81ED-4DB2-BD59-A6C34878D82A}">
                    <a16:rowId xmlns:a16="http://schemas.microsoft.com/office/drawing/2014/main" val="10000"/>
                  </a:ext>
                </a:extLst>
              </a:tr>
              <a:tr h="700405">
                <a:tc>
                  <a:txBody>
                    <a:bodyPr/>
                    <a:lstStyle/>
                    <a:p>
                      <a:pPr marL="91440" marR="476884">
                        <a:lnSpc>
                          <a:spcPct val="100000"/>
                        </a:lnSpc>
                        <a:spcBef>
                          <a:spcPts val="210"/>
                        </a:spcBef>
                      </a:pPr>
                      <a:r>
                        <a:rPr sz="2000" b="1" spc="105" dirty="0">
                          <a:latin typeface="Calibri"/>
                          <a:cs typeface="Calibri"/>
                        </a:rPr>
                        <a:t>Example:</a:t>
                      </a:r>
                      <a:r>
                        <a:rPr sz="2000" b="1" spc="15" dirty="0">
                          <a:latin typeface="Calibri"/>
                          <a:cs typeface="Calibri"/>
                        </a:rPr>
                        <a:t> </a:t>
                      </a:r>
                      <a:r>
                        <a:rPr sz="2000" spc="65" dirty="0">
                          <a:latin typeface="Calibri"/>
                          <a:cs typeface="Calibri"/>
                        </a:rPr>
                        <a:t>Hotels</a:t>
                      </a:r>
                      <a:r>
                        <a:rPr sz="2000" spc="50" dirty="0">
                          <a:latin typeface="Calibri"/>
                          <a:cs typeface="Calibri"/>
                        </a:rPr>
                        <a:t> </a:t>
                      </a:r>
                      <a:r>
                        <a:rPr sz="2000" spc="70" dirty="0">
                          <a:latin typeface="Calibri"/>
                          <a:cs typeface="Calibri"/>
                        </a:rPr>
                        <a:t>and</a:t>
                      </a:r>
                      <a:r>
                        <a:rPr sz="2000" spc="35" dirty="0">
                          <a:latin typeface="Calibri"/>
                          <a:cs typeface="Calibri"/>
                        </a:rPr>
                        <a:t> </a:t>
                      </a:r>
                      <a:r>
                        <a:rPr sz="2000" spc="20" dirty="0">
                          <a:latin typeface="Calibri"/>
                          <a:cs typeface="Calibri"/>
                        </a:rPr>
                        <a:t>resorts</a:t>
                      </a:r>
                      <a:r>
                        <a:rPr sz="2000" spc="65" dirty="0">
                          <a:latin typeface="Calibri"/>
                          <a:cs typeface="Calibri"/>
                        </a:rPr>
                        <a:t> </a:t>
                      </a:r>
                      <a:r>
                        <a:rPr sz="2000" spc="20" dirty="0">
                          <a:latin typeface="Calibri"/>
                          <a:cs typeface="Calibri"/>
                        </a:rPr>
                        <a:t>experience</a:t>
                      </a:r>
                      <a:r>
                        <a:rPr sz="2000" spc="5" dirty="0">
                          <a:latin typeface="Calibri"/>
                          <a:cs typeface="Calibri"/>
                        </a:rPr>
                        <a:t> </a:t>
                      </a:r>
                      <a:r>
                        <a:rPr sz="2000" spc="20" dirty="0">
                          <a:latin typeface="Calibri"/>
                          <a:cs typeface="Calibri"/>
                        </a:rPr>
                        <a:t>higher</a:t>
                      </a:r>
                      <a:r>
                        <a:rPr sz="2000" spc="50" dirty="0">
                          <a:latin typeface="Calibri"/>
                          <a:cs typeface="Calibri"/>
                        </a:rPr>
                        <a:t> </a:t>
                      </a:r>
                      <a:r>
                        <a:rPr sz="2000" spc="60" dirty="0">
                          <a:latin typeface="Calibri"/>
                          <a:cs typeface="Calibri"/>
                        </a:rPr>
                        <a:t>bookings</a:t>
                      </a:r>
                      <a:r>
                        <a:rPr sz="2000" spc="30" dirty="0">
                          <a:latin typeface="Calibri"/>
                          <a:cs typeface="Calibri"/>
                        </a:rPr>
                        <a:t> </a:t>
                      </a:r>
                      <a:r>
                        <a:rPr sz="2000" spc="20" dirty="0">
                          <a:latin typeface="Calibri"/>
                          <a:cs typeface="Calibri"/>
                        </a:rPr>
                        <a:t>around</a:t>
                      </a:r>
                      <a:r>
                        <a:rPr sz="2000" spc="35" dirty="0">
                          <a:latin typeface="Calibri"/>
                          <a:cs typeface="Calibri"/>
                        </a:rPr>
                        <a:t> </a:t>
                      </a:r>
                      <a:r>
                        <a:rPr sz="2000" spc="-20" dirty="0">
                          <a:latin typeface="Calibri"/>
                          <a:cs typeface="Calibri"/>
                        </a:rPr>
                        <a:t>long </a:t>
                      </a:r>
                      <a:r>
                        <a:rPr sz="2000" spc="70" dirty="0">
                          <a:latin typeface="Calibri"/>
                          <a:cs typeface="Calibri"/>
                        </a:rPr>
                        <a:t>weekends</a:t>
                      </a:r>
                      <a:r>
                        <a:rPr sz="2000" spc="30" dirty="0">
                          <a:latin typeface="Calibri"/>
                          <a:cs typeface="Calibri"/>
                        </a:rPr>
                        <a:t> </a:t>
                      </a:r>
                      <a:r>
                        <a:rPr sz="2000" dirty="0">
                          <a:latin typeface="Calibri"/>
                          <a:cs typeface="Calibri"/>
                        </a:rPr>
                        <a:t>or</a:t>
                      </a:r>
                      <a:r>
                        <a:rPr sz="2000" spc="50" dirty="0">
                          <a:latin typeface="Calibri"/>
                          <a:cs typeface="Calibri"/>
                        </a:rPr>
                        <a:t> </a:t>
                      </a:r>
                      <a:r>
                        <a:rPr sz="2000" dirty="0">
                          <a:latin typeface="Calibri"/>
                          <a:cs typeface="Calibri"/>
                        </a:rPr>
                        <a:t>festive</a:t>
                      </a:r>
                      <a:r>
                        <a:rPr sz="2000" spc="15" dirty="0">
                          <a:latin typeface="Calibri"/>
                          <a:cs typeface="Calibri"/>
                        </a:rPr>
                        <a:t> </a:t>
                      </a:r>
                      <a:r>
                        <a:rPr sz="2000" spc="55" dirty="0">
                          <a:latin typeface="Calibri"/>
                          <a:cs typeface="Calibri"/>
                        </a:rPr>
                        <a:t>holidays.</a:t>
                      </a:r>
                      <a:endParaRPr sz="2000" dirty="0">
                        <a:latin typeface="Calibri"/>
                        <a:cs typeface="Calibri"/>
                      </a:endParaRPr>
                    </a:p>
                  </a:txBody>
                  <a:tcPr marL="0" marR="0" marT="2667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0D7E8"/>
                    </a:solidFill>
                  </a:tcPr>
                </a:tc>
                <a:extLst>
                  <a:ext uri="{0D108BD9-81ED-4DB2-BD59-A6C34878D82A}">
                    <a16:rowId xmlns:a16="http://schemas.microsoft.com/office/drawing/2014/main" val="10001"/>
                  </a:ext>
                </a:extLst>
              </a:tr>
              <a:tr h="700405">
                <a:tc>
                  <a:txBody>
                    <a:bodyPr/>
                    <a:lstStyle/>
                    <a:p>
                      <a:pPr marL="91440">
                        <a:lnSpc>
                          <a:spcPct val="100000"/>
                        </a:lnSpc>
                        <a:spcBef>
                          <a:spcPts val="210"/>
                        </a:spcBef>
                      </a:pPr>
                      <a:r>
                        <a:rPr sz="2000" b="1" spc="95" dirty="0">
                          <a:latin typeface="Calibri"/>
                          <a:cs typeface="Calibri"/>
                        </a:rPr>
                        <a:t>Impact</a:t>
                      </a:r>
                      <a:r>
                        <a:rPr sz="2000" spc="95" dirty="0">
                          <a:latin typeface="Calibri"/>
                          <a:cs typeface="Calibri"/>
                        </a:rPr>
                        <a:t>:</a:t>
                      </a:r>
                      <a:r>
                        <a:rPr sz="2000" spc="-10" dirty="0">
                          <a:latin typeface="Calibri"/>
                          <a:cs typeface="Calibri"/>
                        </a:rPr>
                        <a:t> </a:t>
                      </a:r>
                      <a:r>
                        <a:rPr sz="2000" spc="75" dirty="0">
                          <a:latin typeface="Calibri"/>
                          <a:cs typeface="Calibri"/>
                        </a:rPr>
                        <a:t>Increased</a:t>
                      </a:r>
                      <a:r>
                        <a:rPr sz="2000" spc="-25" dirty="0">
                          <a:latin typeface="Calibri"/>
                          <a:cs typeface="Calibri"/>
                        </a:rPr>
                        <a:t> </a:t>
                      </a:r>
                      <a:r>
                        <a:rPr sz="2000" spc="70" dirty="0">
                          <a:latin typeface="Calibri"/>
                          <a:cs typeface="Calibri"/>
                        </a:rPr>
                        <a:t>customer</a:t>
                      </a:r>
                      <a:r>
                        <a:rPr sz="2000" spc="-25" dirty="0">
                          <a:latin typeface="Calibri"/>
                          <a:cs typeface="Calibri"/>
                        </a:rPr>
                        <a:t> </a:t>
                      </a:r>
                      <a:r>
                        <a:rPr sz="2000" spc="65" dirty="0">
                          <a:latin typeface="Calibri"/>
                          <a:cs typeface="Calibri"/>
                        </a:rPr>
                        <a:t>demand,</a:t>
                      </a:r>
                      <a:r>
                        <a:rPr sz="2000" spc="-30" dirty="0">
                          <a:latin typeface="Calibri"/>
                          <a:cs typeface="Calibri"/>
                        </a:rPr>
                        <a:t> </a:t>
                      </a:r>
                      <a:r>
                        <a:rPr sz="2000" dirty="0">
                          <a:latin typeface="Calibri"/>
                          <a:cs typeface="Calibri"/>
                        </a:rPr>
                        <a:t>higher</a:t>
                      </a:r>
                      <a:r>
                        <a:rPr sz="2000" spc="-25" dirty="0">
                          <a:latin typeface="Calibri"/>
                          <a:cs typeface="Calibri"/>
                        </a:rPr>
                        <a:t> </a:t>
                      </a:r>
                      <a:r>
                        <a:rPr sz="2000" spc="75" dirty="0">
                          <a:latin typeface="Calibri"/>
                          <a:cs typeface="Calibri"/>
                        </a:rPr>
                        <a:t>prices,</a:t>
                      </a:r>
                      <a:r>
                        <a:rPr sz="2000" spc="-5" dirty="0">
                          <a:latin typeface="Calibri"/>
                          <a:cs typeface="Calibri"/>
                        </a:rPr>
                        <a:t> </a:t>
                      </a:r>
                      <a:r>
                        <a:rPr sz="2000" spc="70" dirty="0">
                          <a:latin typeface="Calibri"/>
                          <a:cs typeface="Calibri"/>
                        </a:rPr>
                        <a:t>and</a:t>
                      </a:r>
                      <a:r>
                        <a:rPr sz="2000" spc="-20" dirty="0">
                          <a:latin typeface="Calibri"/>
                          <a:cs typeface="Calibri"/>
                        </a:rPr>
                        <a:t> more</a:t>
                      </a:r>
                      <a:endParaRPr sz="2000" dirty="0">
                        <a:latin typeface="Calibri"/>
                        <a:cs typeface="Calibri"/>
                      </a:endParaRPr>
                    </a:p>
                    <a:p>
                      <a:pPr marL="91440">
                        <a:lnSpc>
                          <a:spcPct val="100000"/>
                        </a:lnSpc>
                      </a:pPr>
                      <a:r>
                        <a:rPr sz="2000" spc="10" dirty="0">
                          <a:latin typeface="Calibri"/>
                          <a:cs typeface="Calibri"/>
                        </a:rPr>
                        <a:t>competitive</a:t>
                      </a:r>
                      <a:r>
                        <a:rPr sz="2000" spc="65" dirty="0">
                          <a:latin typeface="Calibri"/>
                          <a:cs typeface="Calibri"/>
                        </a:rPr>
                        <a:t> </a:t>
                      </a:r>
                      <a:r>
                        <a:rPr sz="2000" spc="45" dirty="0">
                          <a:latin typeface="Calibri"/>
                          <a:cs typeface="Calibri"/>
                        </a:rPr>
                        <a:t>booking</a:t>
                      </a:r>
                      <a:r>
                        <a:rPr sz="2000" spc="135" dirty="0">
                          <a:latin typeface="Calibri"/>
                          <a:cs typeface="Calibri"/>
                        </a:rPr>
                        <a:t> </a:t>
                      </a:r>
                      <a:r>
                        <a:rPr sz="2000" spc="40" dirty="0">
                          <a:latin typeface="Calibri"/>
                          <a:cs typeface="Calibri"/>
                        </a:rPr>
                        <a:t>rates.</a:t>
                      </a:r>
                      <a:endParaRPr sz="2000" dirty="0">
                        <a:latin typeface="Calibri"/>
                        <a:cs typeface="Calibri"/>
                      </a:endParaRPr>
                    </a:p>
                  </a:txBody>
                  <a:tcPr marL="0" marR="0" marT="266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CF4"/>
                    </a:solidFill>
                  </a:tcPr>
                </a:tc>
                <a:extLst>
                  <a:ext uri="{0D108BD9-81ED-4DB2-BD59-A6C34878D82A}">
                    <a16:rowId xmlns:a16="http://schemas.microsoft.com/office/drawing/2014/main" val="10002"/>
                  </a:ext>
                </a:extLst>
              </a:tr>
            </a:tbl>
          </a:graphicData>
        </a:graphic>
      </p:graphicFrame>
      <p:graphicFrame>
        <p:nvGraphicFramePr>
          <p:cNvPr id="4" name="object 4"/>
          <p:cNvGraphicFramePr>
            <a:graphicFrameLocks noGrp="1"/>
          </p:cNvGraphicFramePr>
          <p:nvPr/>
        </p:nvGraphicFramePr>
        <p:xfrm>
          <a:off x="603250" y="3606672"/>
          <a:ext cx="7010400" cy="1827530"/>
        </p:xfrm>
        <a:graphic>
          <a:graphicData uri="http://schemas.openxmlformats.org/drawingml/2006/table">
            <a:tbl>
              <a:tblPr firstRow="1" bandRow="1">
                <a:tableStyleId>{2D5ABB26-0587-4C30-8999-92F81FD0307C}</a:tableStyleId>
              </a:tblPr>
              <a:tblGrid>
                <a:gridCol w="7010400">
                  <a:extLst>
                    <a:ext uri="{9D8B030D-6E8A-4147-A177-3AD203B41FA5}">
                      <a16:colId xmlns:a16="http://schemas.microsoft.com/office/drawing/2014/main" val="20000"/>
                    </a:ext>
                  </a:extLst>
                </a:gridCol>
              </a:tblGrid>
              <a:tr h="402590">
                <a:tc>
                  <a:txBody>
                    <a:bodyPr/>
                    <a:lstStyle/>
                    <a:p>
                      <a:pPr algn="ctr">
                        <a:lnSpc>
                          <a:spcPct val="100000"/>
                        </a:lnSpc>
                        <a:spcBef>
                          <a:spcPts val="215"/>
                        </a:spcBef>
                      </a:pPr>
                      <a:r>
                        <a:rPr sz="2000" b="1" spc="130" dirty="0">
                          <a:solidFill>
                            <a:srgbClr val="FFFFFF"/>
                          </a:solidFill>
                          <a:latin typeface="Calibri"/>
                          <a:cs typeface="Calibri"/>
                        </a:rPr>
                        <a:t>School</a:t>
                      </a:r>
                      <a:r>
                        <a:rPr sz="2000" b="1" spc="-35" dirty="0">
                          <a:solidFill>
                            <a:srgbClr val="FFFFFF"/>
                          </a:solidFill>
                          <a:latin typeface="Calibri"/>
                          <a:cs typeface="Calibri"/>
                        </a:rPr>
                        <a:t> </a:t>
                      </a:r>
                      <a:r>
                        <a:rPr sz="2000" b="1" spc="105" dirty="0">
                          <a:solidFill>
                            <a:srgbClr val="FFFFFF"/>
                          </a:solidFill>
                          <a:latin typeface="Calibri"/>
                          <a:cs typeface="Calibri"/>
                        </a:rPr>
                        <a:t>Holidays</a:t>
                      </a:r>
                      <a:r>
                        <a:rPr sz="2000" b="1" spc="-40" dirty="0">
                          <a:solidFill>
                            <a:srgbClr val="FFFFFF"/>
                          </a:solidFill>
                          <a:latin typeface="Calibri"/>
                          <a:cs typeface="Calibri"/>
                        </a:rPr>
                        <a:t> </a:t>
                      </a:r>
                      <a:r>
                        <a:rPr sz="2000" b="1" spc="50" dirty="0">
                          <a:solidFill>
                            <a:srgbClr val="FFFFFF"/>
                          </a:solidFill>
                          <a:latin typeface="Calibri"/>
                          <a:cs typeface="Calibri"/>
                        </a:rPr>
                        <a:t>(e.g.</a:t>
                      </a:r>
                      <a:r>
                        <a:rPr sz="2000" b="1" spc="-30" dirty="0">
                          <a:solidFill>
                            <a:srgbClr val="FFFFFF"/>
                          </a:solidFill>
                          <a:latin typeface="Calibri"/>
                          <a:cs typeface="Calibri"/>
                        </a:rPr>
                        <a:t> </a:t>
                      </a:r>
                      <a:r>
                        <a:rPr sz="2000" b="1" spc="114" dirty="0">
                          <a:solidFill>
                            <a:srgbClr val="FFFFFF"/>
                          </a:solidFill>
                          <a:latin typeface="Calibri"/>
                          <a:cs typeface="Calibri"/>
                        </a:rPr>
                        <a:t>Summer</a:t>
                      </a:r>
                      <a:r>
                        <a:rPr sz="2000" b="1" spc="-45" dirty="0">
                          <a:solidFill>
                            <a:srgbClr val="FFFFFF"/>
                          </a:solidFill>
                          <a:latin typeface="Calibri"/>
                          <a:cs typeface="Calibri"/>
                        </a:rPr>
                        <a:t> </a:t>
                      </a:r>
                      <a:r>
                        <a:rPr sz="2000" b="1" spc="90" dirty="0">
                          <a:solidFill>
                            <a:srgbClr val="FFFFFF"/>
                          </a:solidFill>
                          <a:latin typeface="Calibri"/>
                          <a:cs typeface="Calibri"/>
                        </a:rPr>
                        <a:t>and</a:t>
                      </a:r>
                      <a:r>
                        <a:rPr sz="2000" b="1" spc="-35" dirty="0">
                          <a:solidFill>
                            <a:srgbClr val="FFFFFF"/>
                          </a:solidFill>
                          <a:latin typeface="Calibri"/>
                          <a:cs typeface="Calibri"/>
                        </a:rPr>
                        <a:t> </a:t>
                      </a:r>
                      <a:r>
                        <a:rPr sz="2000" b="1" spc="-10" dirty="0">
                          <a:solidFill>
                            <a:srgbClr val="FFFFFF"/>
                          </a:solidFill>
                          <a:latin typeface="Calibri"/>
                          <a:cs typeface="Calibri"/>
                        </a:rPr>
                        <a:t>Winter)</a:t>
                      </a:r>
                      <a:endParaRPr sz="2000">
                        <a:latin typeface="Calibri"/>
                        <a:cs typeface="Calibri"/>
                      </a:endParaRPr>
                    </a:p>
                  </a:txBody>
                  <a:tcPr marL="0" marR="0" marT="2730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C0504D"/>
                    </a:solidFill>
                  </a:tcPr>
                </a:tc>
                <a:extLst>
                  <a:ext uri="{0D108BD9-81ED-4DB2-BD59-A6C34878D82A}">
                    <a16:rowId xmlns:a16="http://schemas.microsoft.com/office/drawing/2014/main" val="10000"/>
                  </a:ext>
                </a:extLst>
              </a:tr>
              <a:tr h="712470">
                <a:tc>
                  <a:txBody>
                    <a:bodyPr/>
                    <a:lstStyle/>
                    <a:p>
                      <a:pPr marL="91440">
                        <a:lnSpc>
                          <a:spcPct val="100000"/>
                        </a:lnSpc>
                        <a:spcBef>
                          <a:spcPts val="215"/>
                        </a:spcBef>
                        <a:tabLst>
                          <a:tab pos="1303020" algn="l"/>
                          <a:tab pos="2182495" algn="l"/>
                          <a:tab pos="2924175" algn="l"/>
                          <a:tab pos="3476625" algn="l"/>
                          <a:tab pos="4277995" algn="l"/>
                          <a:tab pos="5183505" algn="l"/>
                          <a:tab pos="5708015" algn="l"/>
                          <a:tab pos="5975985" algn="l"/>
                          <a:tab pos="6717030" algn="l"/>
                        </a:tabLst>
                      </a:pPr>
                      <a:r>
                        <a:rPr sz="2000" b="1" spc="90" dirty="0">
                          <a:latin typeface="Calibri"/>
                          <a:cs typeface="Calibri"/>
                        </a:rPr>
                        <a:t>Example:</a:t>
                      </a:r>
                      <a:r>
                        <a:rPr sz="2000" b="1" dirty="0">
                          <a:latin typeface="Calibri"/>
                          <a:cs typeface="Calibri"/>
                        </a:rPr>
                        <a:t>	</a:t>
                      </a:r>
                      <a:r>
                        <a:rPr sz="2000" spc="-10" dirty="0">
                          <a:latin typeface="Calibri"/>
                          <a:cs typeface="Calibri"/>
                        </a:rPr>
                        <a:t>Theme</a:t>
                      </a:r>
                      <a:r>
                        <a:rPr sz="2000" dirty="0">
                          <a:latin typeface="Calibri"/>
                          <a:cs typeface="Calibri"/>
                        </a:rPr>
                        <a:t>	</a:t>
                      </a:r>
                      <a:r>
                        <a:rPr sz="2000" spc="60" dirty="0">
                          <a:latin typeface="Calibri"/>
                          <a:cs typeface="Calibri"/>
                        </a:rPr>
                        <a:t>parks</a:t>
                      </a:r>
                      <a:r>
                        <a:rPr sz="2000" dirty="0">
                          <a:latin typeface="Calibri"/>
                          <a:cs typeface="Calibri"/>
                        </a:rPr>
                        <a:t>	</a:t>
                      </a:r>
                      <a:r>
                        <a:rPr sz="2000" spc="45" dirty="0">
                          <a:latin typeface="Calibri"/>
                          <a:cs typeface="Calibri"/>
                        </a:rPr>
                        <a:t>and</a:t>
                      </a:r>
                      <a:r>
                        <a:rPr sz="2000" dirty="0">
                          <a:latin typeface="Calibri"/>
                          <a:cs typeface="Calibri"/>
                        </a:rPr>
                        <a:t>	</a:t>
                      </a:r>
                      <a:r>
                        <a:rPr sz="2000" spc="-10" dirty="0">
                          <a:latin typeface="Calibri"/>
                          <a:cs typeface="Calibri"/>
                        </a:rPr>
                        <a:t>family</a:t>
                      </a:r>
                      <a:r>
                        <a:rPr sz="2000" dirty="0">
                          <a:latin typeface="Calibri"/>
                          <a:cs typeface="Calibri"/>
                        </a:rPr>
                        <a:t>	</a:t>
                      </a:r>
                      <a:r>
                        <a:rPr sz="2000" spc="40" dirty="0">
                          <a:latin typeface="Calibri"/>
                          <a:cs typeface="Calibri"/>
                        </a:rPr>
                        <a:t>resorts</a:t>
                      </a:r>
                      <a:r>
                        <a:rPr sz="2000" dirty="0">
                          <a:latin typeface="Calibri"/>
                          <a:cs typeface="Calibri"/>
                        </a:rPr>
                        <a:t>	</a:t>
                      </a:r>
                      <a:r>
                        <a:rPr sz="2000" spc="65" dirty="0">
                          <a:latin typeface="Calibri"/>
                          <a:cs typeface="Calibri"/>
                        </a:rPr>
                        <a:t>see</a:t>
                      </a:r>
                      <a:r>
                        <a:rPr sz="2000" dirty="0">
                          <a:latin typeface="Calibri"/>
                          <a:cs typeface="Calibri"/>
                        </a:rPr>
                        <a:t>	</a:t>
                      </a:r>
                      <a:r>
                        <a:rPr sz="2000" spc="45" dirty="0">
                          <a:latin typeface="Calibri"/>
                          <a:cs typeface="Calibri"/>
                        </a:rPr>
                        <a:t>a</a:t>
                      </a:r>
                      <a:r>
                        <a:rPr sz="2000" dirty="0">
                          <a:latin typeface="Calibri"/>
                          <a:cs typeface="Calibri"/>
                        </a:rPr>
                        <a:t>	</a:t>
                      </a:r>
                      <a:r>
                        <a:rPr sz="2000" spc="45" dirty="0">
                          <a:latin typeface="Calibri"/>
                          <a:cs typeface="Calibri"/>
                        </a:rPr>
                        <a:t>surge</a:t>
                      </a:r>
                      <a:r>
                        <a:rPr sz="2000" dirty="0">
                          <a:latin typeface="Calibri"/>
                          <a:cs typeface="Calibri"/>
                        </a:rPr>
                        <a:t>	</a:t>
                      </a:r>
                      <a:r>
                        <a:rPr sz="2000" spc="-25" dirty="0">
                          <a:latin typeface="Calibri"/>
                          <a:cs typeface="Calibri"/>
                        </a:rPr>
                        <a:t>in</a:t>
                      </a:r>
                      <a:endParaRPr sz="2000">
                        <a:latin typeface="Calibri"/>
                        <a:cs typeface="Calibri"/>
                      </a:endParaRPr>
                    </a:p>
                    <a:p>
                      <a:pPr marL="91440">
                        <a:lnSpc>
                          <a:spcPct val="100000"/>
                        </a:lnSpc>
                      </a:pPr>
                      <a:r>
                        <a:rPr sz="2000" spc="65" dirty="0">
                          <a:latin typeface="Calibri"/>
                          <a:cs typeface="Calibri"/>
                        </a:rPr>
                        <a:t>bookings</a:t>
                      </a:r>
                      <a:r>
                        <a:rPr sz="2000" dirty="0">
                          <a:latin typeface="Calibri"/>
                          <a:cs typeface="Calibri"/>
                        </a:rPr>
                        <a:t> during</a:t>
                      </a:r>
                      <a:r>
                        <a:rPr sz="2000" spc="20" dirty="0">
                          <a:latin typeface="Calibri"/>
                          <a:cs typeface="Calibri"/>
                        </a:rPr>
                        <a:t> </a:t>
                      </a:r>
                      <a:r>
                        <a:rPr sz="2000" spc="95" dirty="0">
                          <a:latin typeface="Calibri"/>
                          <a:cs typeface="Calibri"/>
                        </a:rPr>
                        <a:t>school</a:t>
                      </a:r>
                      <a:r>
                        <a:rPr sz="2000" spc="10" dirty="0">
                          <a:latin typeface="Calibri"/>
                          <a:cs typeface="Calibri"/>
                        </a:rPr>
                        <a:t> </a:t>
                      </a:r>
                      <a:r>
                        <a:rPr sz="2000" spc="60" dirty="0">
                          <a:latin typeface="Calibri"/>
                          <a:cs typeface="Calibri"/>
                        </a:rPr>
                        <a:t>vacations.</a:t>
                      </a:r>
                      <a:endParaRPr sz="2000">
                        <a:latin typeface="Calibri"/>
                        <a:cs typeface="Calibri"/>
                      </a:endParaRPr>
                    </a:p>
                  </a:txBody>
                  <a:tcPr marL="0" marR="0" marT="2730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E8D0D0"/>
                    </a:solidFill>
                  </a:tcPr>
                </a:tc>
                <a:extLst>
                  <a:ext uri="{0D108BD9-81ED-4DB2-BD59-A6C34878D82A}">
                    <a16:rowId xmlns:a16="http://schemas.microsoft.com/office/drawing/2014/main" val="10001"/>
                  </a:ext>
                </a:extLst>
              </a:tr>
              <a:tr h="712470">
                <a:tc>
                  <a:txBody>
                    <a:bodyPr/>
                    <a:lstStyle/>
                    <a:p>
                      <a:pPr marL="91440" marR="83185">
                        <a:lnSpc>
                          <a:spcPct val="100000"/>
                        </a:lnSpc>
                        <a:spcBef>
                          <a:spcPts val="215"/>
                        </a:spcBef>
                        <a:tabLst>
                          <a:tab pos="1113790" algn="l"/>
                          <a:tab pos="2974975" algn="l"/>
                          <a:tab pos="4468495" algn="l"/>
                          <a:tab pos="5122545" algn="l"/>
                          <a:tab pos="5936615" algn="l"/>
                        </a:tabLst>
                      </a:pPr>
                      <a:r>
                        <a:rPr sz="2000" b="1" spc="85" dirty="0">
                          <a:latin typeface="Calibri"/>
                          <a:cs typeface="Calibri"/>
                        </a:rPr>
                        <a:t>Impact</a:t>
                      </a:r>
                      <a:r>
                        <a:rPr sz="2000" spc="85" dirty="0">
                          <a:latin typeface="Calibri"/>
                          <a:cs typeface="Calibri"/>
                        </a:rPr>
                        <a:t>:</a:t>
                      </a:r>
                      <a:r>
                        <a:rPr sz="2000" dirty="0">
                          <a:latin typeface="Calibri"/>
                          <a:cs typeface="Calibri"/>
                        </a:rPr>
                        <a:t>	</a:t>
                      </a:r>
                      <a:r>
                        <a:rPr sz="2000" spc="60" dirty="0">
                          <a:latin typeface="Calibri"/>
                          <a:cs typeface="Calibri"/>
                        </a:rPr>
                        <a:t>Family-</a:t>
                      </a:r>
                      <a:r>
                        <a:rPr sz="2000" spc="-10" dirty="0">
                          <a:latin typeface="Calibri"/>
                          <a:cs typeface="Calibri"/>
                        </a:rPr>
                        <a:t>oriented</a:t>
                      </a:r>
                      <a:r>
                        <a:rPr sz="2000" dirty="0">
                          <a:latin typeface="Calibri"/>
                          <a:cs typeface="Calibri"/>
                        </a:rPr>
                        <a:t>	</a:t>
                      </a:r>
                      <a:r>
                        <a:rPr sz="2000" spc="40" dirty="0">
                          <a:latin typeface="Calibri"/>
                          <a:cs typeface="Calibri"/>
                        </a:rPr>
                        <a:t>destinations</a:t>
                      </a:r>
                      <a:r>
                        <a:rPr sz="2000" dirty="0">
                          <a:latin typeface="Calibri"/>
                          <a:cs typeface="Calibri"/>
                        </a:rPr>
                        <a:t>	</a:t>
                      </a:r>
                      <a:r>
                        <a:rPr sz="2000" spc="-20" dirty="0">
                          <a:latin typeface="Calibri"/>
                          <a:cs typeface="Calibri"/>
                        </a:rPr>
                        <a:t>have</a:t>
                      </a:r>
                      <a:r>
                        <a:rPr sz="2000" dirty="0">
                          <a:latin typeface="Calibri"/>
                          <a:cs typeface="Calibri"/>
                        </a:rPr>
                        <a:t>	</a:t>
                      </a:r>
                      <a:r>
                        <a:rPr sz="2000" spc="-10" dirty="0">
                          <a:latin typeface="Calibri"/>
                          <a:cs typeface="Calibri"/>
                        </a:rPr>
                        <a:t>higher</a:t>
                      </a:r>
                      <a:r>
                        <a:rPr sz="2000" dirty="0">
                          <a:latin typeface="Calibri"/>
                          <a:cs typeface="Calibri"/>
                        </a:rPr>
                        <a:t>	</a:t>
                      </a:r>
                      <a:r>
                        <a:rPr sz="2000" spc="50" dirty="0">
                          <a:latin typeface="Calibri"/>
                          <a:cs typeface="Calibri"/>
                        </a:rPr>
                        <a:t>demand; </a:t>
                      </a:r>
                      <a:r>
                        <a:rPr sz="2000" spc="65" dirty="0">
                          <a:latin typeface="Calibri"/>
                          <a:cs typeface="Calibri"/>
                        </a:rPr>
                        <a:t>may</a:t>
                      </a:r>
                      <a:r>
                        <a:rPr sz="2000" spc="145" dirty="0">
                          <a:latin typeface="Calibri"/>
                          <a:cs typeface="Calibri"/>
                        </a:rPr>
                        <a:t> </a:t>
                      </a:r>
                      <a:r>
                        <a:rPr sz="2000" dirty="0">
                          <a:latin typeface="Calibri"/>
                          <a:cs typeface="Calibri"/>
                        </a:rPr>
                        <a:t>require</a:t>
                      </a:r>
                      <a:r>
                        <a:rPr sz="2000" spc="120" dirty="0">
                          <a:latin typeface="Calibri"/>
                          <a:cs typeface="Calibri"/>
                        </a:rPr>
                        <a:t> </a:t>
                      </a:r>
                      <a:r>
                        <a:rPr sz="2000" dirty="0">
                          <a:latin typeface="Calibri"/>
                          <a:cs typeface="Calibri"/>
                        </a:rPr>
                        <a:t>more</a:t>
                      </a:r>
                      <a:r>
                        <a:rPr sz="2000" spc="155" dirty="0">
                          <a:latin typeface="Calibri"/>
                          <a:cs typeface="Calibri"/>
                        </a:rPr>
                        <a:t> </a:t>
                      </a:r>
                      <a:r>
                        <a:rPr sz="2000" dirty="0">
                          <a:latin typeface="Calibri"/>
                          <a:cs typeface="Calibri"/>
                        </a:rPr>
                        <a:t>family-friendly</a:t>
                      </a:r>
                      <a:r>
                        <a:rPr sz="2000" spc="150" dirty="0">
                          <a:latin typeface="Calibri"/>
                          <a:cs typeface="Calibri"/>
                        </a:rPr>
                        <a:t> </a:t>
                      </a:r>
                      <a:r>
                        <a:rPr sz="2000" spc="60" dirty="0">
                          <a:latin typeface="Calibri"/>
                          <a:cs typeface="Calibri"/>
                        </a:rPr>
                        <a:t>services.</a:t>
                      </a:r>
                      <a:endParaRPr sz="2000">
                        <a:latin typeface="Calibri"/>
                        <a:cs typeface="Calibri"/>
                      </a:endParaRPr>
                    </a:p>
                  </a:txBody>
                  <a:tcPr marL="0" marR="0" marT="273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4E9E9"/>
                    </a:solidFill>
                  </a:tcPr>
                </a:tc>
                <a:extLst>
                  <a:ext uri="{0D108BD9-81ED-4DB2-BD59-A6C34878D82A}">
                    <a16:rowId xmlns:a16="http://schemas.microsoft.com/office/drawing/2014/main" val="10002"/>
                  </a:ext>
                </a:extLst>
              </a:tr>
            </a:tbl>
          </a:graphicData>
        </a:graphic>
      </p:graphicFrame>
      <p:pic>
        <p:nvPicPr>
          <p:cNvPr id="5" name="object 5" descr="a decorated christmas tree with ornaments on it"/>
          <p:cNvPicPr/>
          <p:nvPr/>
        </p:nvPicPr>
        <p:blipFill>
          <a:blip r:embed="rId2" cstate="print"/>
          <a:stretch>
            <a:fillRect/>
          </a:stretch>
        </p:blipFill>
        <p:spPr>
          <a:xfrm>
            <a:off x="838200" y="152400"/>
            <a:ext cx="2057400" cy="3092577"/>
          </a:xfrm>
          <a:prstGeom prst="rect">
            <a:avLst/>
          </a:prstGeom>
        </p:spPr>
      </p:pic>
      <p:pic>
        <p:nvPicPr>
          <p:cNvPr id="6" name="object 6" descr="Group of kids having fun outdoors with red toy airplane in hands."/>
          <p:cNvPicPr/>
          <p:nvPr/>
        </p:nvPicPr>
        <p:blipFill>
          <a:blip r:embed="rId3" cstate="print"/>
          <a:stretch>
            <a:fillRect/>
          </a:stretch>
        </p:blipFill>
        <p:spPr>
          <a:xfrm>
            <a:off x="8007350" y="3273437"/>
            <a:ext cx="3644900" cy="2348357"/>
          </a:xfrm>
          <a:prstGeom prst="rect">
            <a:avLst/>
          </a:prstGeom>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28600" y="46855"/>
            <a:ext cx="10515600" cy="567463"/>
          </a:xfrm>
          <a:prstGeom prst="rect">
            <a:avLst/>
          </a:prstGeom>
        </p:spPr>
        <p:txBody>
          <a:bodyPr vert="horz" wrap="square" lIns="0" tIns="13335" rIns="0" bIns="0" rtlCol="0">
            <a:spAutoFit/>
          </a:bodyPr>
          <a:lstStyle/>
          <a:p>
            <a:pPr marL="2160270">
              <a:lnSpc>
                <a:spcPct val="100000"/>
              </a:lnSpc>
              <a:spcBef>
                <a:spcPts val="105"/>
              </a:spcBef>
            </a:pPr>
            <a:r>
              <a:rPr sz="3600" b="1" spc="195" dirty="0"/>
              <a:t>Factors</a:t>
            </a:r>
            <a:r>
              <a:rPr sz="3600" b="1" spc="-55" dirty="0"/>
              <a:t> </a:t>
            </a:r>
            <a:r>
              <a:rPr sz="3600" b="1" spc="140" dirty="0"/>
              <a:t>Influencing</a:t>
            </a:r>
            <a:r>
              <a:rPr sz="3600" b="1" spc="-75" dirty="0"/>
              <a:t> </a:t>
            </a:r>
            <a:r>
              <a:rPr sz="3600" b="1" spc="175" dirty="0"/>
              <a:t>Demand</a:t>
            </a:r>
          </a:p>
        </p:txBody>
      </p:sp>
      <p:graphicFrame>
        <p:nvGraphicFramePr>
          <p:cNvPr id="3" name="object 3"/>
          <p:cNvGraphicFramePr>
            <a:graphicFrameLocks noGrp="1"/>
          </p:cNvGraphicFramePr>
          <p:nvPr>
            <p:extLst>
              <p:ext uri="{D42A27DB-BD31-4B8C-83A1-F6EECF244321}">
                <p14:modId xmlns:p14="http://schemas.microsoft.com/office/powerpoint/2010/main" val="1607782790"/>
              </p:ext>
            </p:extLst>
          </p:nvPr>
        </p:nvGraphicFramePr>
        <p:xfrm>
          <a:off x="877189" y="815159"/>
          <a:ext cx="6781800" cy="2406650"/>
        </p:xfrm>
        <a:graphic>
          <a:graphicData uri="http://schemas.openxmlformats.org/drawingml/2006/table">
            <a:tbl>
              <a:tblPr firstRow="1" bandRow="1">
                <a:tableStyleId>{2D5ABB26-0587-4C30-8999-92F81FD0307C}</a:tableStyleId>
              </a:tblPr>
              <a:tblGrid>
                <a:gridCol w="6781800">
                  <a:extLst>
                    <a:ext uri="{9D8B030D-6E8A-4147-A177-3AD203B41FA5}">
                      <a16:colId xmlns:a16="http://schemas.microsoft.com/office/drawing/2014/main" val="20000"/>
                    </a:ext>
                  </a:extLst>
                </a:gridCol>
              </a:tblGrid>
              <a:tr h="700405">
                <a:tc>
                  <a:txBody>
                    <a:bodyPr/>
                    <a:lstStyle/>
                    <a:p>
                      <a:pPr marL="2274570" marR="285115" indent="-1984375">
                        <a:lnSpc>
                          <a:spcPct val="100000"/>
                        </a:lnSpc>
                        <a:spcBef>
                          <a:spcPts val="210"/>
                        </a:spcBef>
                      </a:pPr>
                      <a:r>
                        <a:rPr sz="2000" b="1" spc="65" dirty="0">
                          <a:solidFill>
                            <a:srgbClr val="FFFFFF"/>
                          </a:solidFill>
                          <a:latin typeface="Calibri"/>
                          <a:cs typeface="Calibri"/>
                        </a:rPr>
                        <a:t>Weather</a:t>
                      </a:r>
                      <a:r>
                        <a:rPr sz="2000" b="1" spc="-45" dirty="0">
                          <a:solidFill>
                            <a:srgbClr val="FFFFFF"/>
                          </a:solidFill>
                          <a:latin typeface="Calibri"/>
                          <a:cs typeface="Calibri"/>
                        </a:rPr>
                        <a:t> </a:t>
                      </a:r>
                      <a:r>
                        <a:rPr sz="2000" b="1" spc="85" dirty="0">
                          <a:solidFill>
                            <a:srgbClr val="FFFFFF"/>
                          </a:solidFill>
                          <a:latin typeface="Calibri"/>
                          <a:cs typeface="Calibri"/>
                        </a:rPr>
                        <a:t>Patterns</a:t>
                      </a:r>
                      <a:r>
                        <a:rPr sz="2000" b="1" spc="-15" dirty="0">
                          <a:solidFill>
                            <a:srgbClr val="FFFFFF"/>
                          </a:solidFill>
                          <a:latin typeface="Calibri"/>
                          <a:cs typeface="Calibri"/>
                        </a:rPr>
                        <a:t> </a:t>
                      </a:r>
                      <a:r>
                        <a:rPr sz="2000" b="1" spc="50" dirty="0">
                          <a:solidFill>
                            <a:srgbClr val="FFFFFF"/>
                          </a:solidFill>
                          <a:latin typeface="Calibri"/>
                          <a:cs typeface="Calibri"/>
                        </a:rPr>
                        <a:t>(e.g.</a:t>
                      </a:r>
                      <a:r>
                        <a:rPr sz="2000" b="1" spc="-20" dirty="0">
                          <a:solidFill>
                            <a:srgbClr val="FFFFFF"/>
                          </a:solidFill>
                          <a:latin typeface="Calibri"/>
                          <a:cs typeface="Calibri"/>
                        </a:rPr>
                        <a:t> </a:t>
                      </a:r>
                      <a:r>
                        <a:rPr sz="2000" b="1" spc="80" dirty="0">
                          <a:solidFill>
                            <a:srgbClr val="FFFFFF"/>
                          </a:solidFill>
                          <a:latin typeface="Calibri"/>
                          <a:cs typeface="Calibri"/>
                        </a:rPr>
                        <a:t>warm</a:t>
                      </a:r>
                      <a:r>
                        <a:rPr sz="2000" b="1" spc="-35" dirty="0">
                          <a:solidFill>
                            <a:srgbClr val="FFFFFF"/>
                          </a:solidFill>
                          <a:latin typeface="Calibri"/>
                          <a:cs typeface="Calibri"/>
                        </a:rPr>
                        <a:t> </a:t>
                      </a:r>
                      <a:r>
                        <a:rPr sz="2000" b="1" spc="65" dirty="0">
                          <a:solidFill>
                            <a:srgbClr val="FFFFFF"/>
                          </a:solidFill>
                          <a:latin typeface="Calibri"/>
                          <a:cs typeface="Calibri"/>
                        </a:rPr>
                        <a:t>weather</a:t>
                      </a:r>
                      <a:r>
                        <a:rPr sz="2000" b="1" spc="-30" dirty="0">
                          <a:solidFill>
                            <a:srgbClr val="FFFFFF"/>
                          </a:solidFill>
                          <a:latin typeface="Calibri"/>
                          <a:cs typeface="Calibri"/>
                        </a:rPr>
                        <a:t> </a:t>
                      </a:r>
                      <a:r>
                        <a:rPr sz="2000" b="1" dirty="0">
                          <a:solidFill>
                            <a:srgbClr val="FFFFFF"/>
                          </a:solidFill>
                          <a:latin typeface="Calibri"/>
                          <a:cs typeface="Calibri"/>
                        </a:rPr>
                        <a:t>for</a:t>
                      </a:r>
                      <a:r>
                        <a:rPr sz="2000" b="1" spc="-20" dirty="0">
                          <a:solidFill>
                            <a:srgbClr val="FFFFFF"/>
                          </a:solidFill>
                          <a:latin typeface="Calibri"/>
                          <a:cs typeface="Calibri"/>
                        </a:rPr>
                        <a:t> </a:t>
                      </a:r>
                      <a:r>
                        <a:rPr sz="2000" b="1" spc="135" dirty="0">
                          <a:solidFill>
                            <a:srgbClr val="FFFFFF"/>
                          </a:solidFill>
                          <a:latin typeface="Calibri"/>
                          <a:cs typeface="Calibri"/>
                        </a:rPr>
                        <a:t>beaches</a:t>
                      </a:r>
                      <a:r>
                        <a:rPr sz="2000" b="1" spc="-30" dirty="0">
                          <a:solidFill>
                            <a:srgbClr val="FFFFFF"/>
                          </a:solidFill>
                          <a:latin typeface="Calibri"/>
                          <a:cs typeface="Calibri"/>
                        </a:rPr>
                        <a:t> </a:t>
                      </a:r>
                      <a:r>
                        <a:rPr sz="2000" b="1" spc="65" dirty="0">
                          <a:solidFill>
                            <a:srgbClr val="FFFFFF"/>
                          </a:solidFill>
                          <a:latin typeface="Calibri"/>
                          <a:cs typeface="Calibri"/>
                        </a:rPr>
                        <a:t>and </a:t>
                      </a:r>
                      <a:r>
                        <a:rPr sz="2000" b="1" spc="130" dirty="0">
                          <a:solidFill>
                            <a:srgbClr val="FFFFFF"/>
                          </a:solidFill>
                          <a:latin typeface="Calibri"/>
                          <a:cs typeface="Calibri"/>
                        </a:rPr>
                        <a:t>cold</a:t>
                      </a:r>
                      <a:r>
                        <a:rPr sz="2000" b="1" spc="-10" dirty="0">
                          <a:solidFill>
                            <a:srgbClr val="FFFFFF"/>
                          </a:solidFill>
                          <a:latin typeface="Calibri"/>
                          <a:cs typeface="Calibri"/>
                        </a:rPr>
                        <a:t> </a:t>
                      </a:r>
                      <a:r>
                        <a:rPr sz="2000" b="1" dirty="0">
                          <a:solidFill>
                            <a:srgbClr val="FFFFFF"/>
                          </a:solidFill>
                          <a:latin typeface="Calibri"/>
                          <a:cs typeface="Calibri"/>
                        </a:rPr>
                        <a:t>for </a:t>
                      </a:r>
                      <a:r>
                        <a:rPr sz="2000" b="1" spc="120" dirty="0">
                          <a:solidFill>
                            <a:srgbClr val="FFFFFF"/>
                          </a:solidFill>
                          <a:latin typeface="Calibri"/>
                          <a:cs typeface="Calibri"/>
                        </a:rPr>
                        <a:t>ski</a:t>
                      </a:r>
                      <a:r>
                        <a:rPr sz="2000" b="1" spc="-5" dirty="0">
                          <a:solidFill>
                            <a:srgbClr val="FFFFFF"/>
                          </a:solidFill>
                          <a:latin typeface="Calibri"/>
                          <a:cs typeface="Calibri"/>
                        </a:rPr>
                        <a:t> </a:t>
                      </a:r>
                      <a:r>
                        <a:rPr sz="2000" b="1" spc="65" dirty="0">
                          <a:solidFill>
                            <a:srgbClr val="FFFFFF"/>
                          </a:solidFill>
                          <a:latin typeface="Calibri"/>
                          <a:cs typeface="Calibri"/>
                        </a:rPr>
                        <a:t>resorts)</a:t>
                      </a:r>
                      <a:endParaRPr sz="2000" dirty="0">
                        <a:latin typeface="Calibri"/>
                        <a:cs typeface="Calibri"/>
                      </a:endParaRPr>
                    </a:p>
                  </a:txBody>
                  <a:tcPr marL="0" marR="0" marT="2667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9BBA58"/>
                    </a:solidFill>
                  </a:tcPr>
                </a:tc>
                <a:extLst>
                  <a:ext uri="{0D108BD9-81ED-4DB2-BD59-A6C34878D82A}">
                    <a16:rowId xmlns:a16="http://schemas.microsoft.com/office/drawing/2014/main" val="10000"/>
                  </a:ext>
                </a:extLst>
              </a:tr>
              <a:tr h="700405">
                <a:tc>
                  <a:txBody>
                    <a:bodyPr/>
                    <a:lstStyle/>
                    <a:p>
                      <a:pPr marL="91440">
                        <a:lnSpc>
                          <a:spcPct val="100000"/>
                        </a:lnSpc>
                        <a:spcBef>
                          <a:spcPts val="209"/>
                        </a:spcBef>
                      </a:pPr>
                      <a:r>
                        <a:rPr sz="2000" spc="65" dirty="0">
                          <a:latin typeface="Calibri"/>
                          <a:cs typeface="Calibri"/>
                        </a:rPr>
                        <a:t>Example:</a:t>
                      </a:r>
                      <a:r>
                        <a:rPr sz="2000" spc="130" dirty="0">
                          <a:latin typeface="Calibri"/>
                          <a:cs typeface="Calibri"/>
                        </a:rPr>
                        <a:t> </a:t>
                      </a:r>
                      <a:r>
                        <a:rPr sz="2000" spc="50" dirty="0">
                          <a:latin typeface="Calibri"/>
                          <a:cs typeface="Calibri"/>
                        </a:rPr>
                        <a:t>Tropical</a:t>
                      </a:r>
                      <a:r>
                        <a:rPr sz="2000" spc="125" dirty="0">
                          <a:latin typeface="Calibri"/>
                          <a:cs typeface="Calibri"/>
                        </a:rPr>
                        <a:t> </a:t>
                      </a:r>
                      <a:r>
                        <a:rPr sz="2000" spc="50" dirty="0">
                          <a:latin typeface="Calibri"/>
                          <a:cs typeface="Calibri"/>
                        </a:rPr>
                        <a:t>destinations</a:t>
                      </a:r>
                      <a:r>
                        <a:rPr sz="2000" spc="130" dirty="0">
                          <a:latin typeface="Calibri"/>
                          <a:cs typeface="Calibri"/>
                        </a:rPr>
                        <a:t> </a:t>
                      </a:r>
                      <a:r>
                        <a:rPr sz="2000" spc="90" dirty="0">
                          <a:latin typeface="Calibri"/>
                          <a:cs typeface="Calibri"/>
                        </a:rPr>
                        <a:t>see</a:t>
                      </a:r>
                      <a:r>
                        <a:rPr sz="2000" spc="125" dirty="0">
                          <a:latin typeface="Calibri"/>
                          <a:cs typeface="Calibri"/>
                        </a:rPr>
                        <a:t> </a:t>
                      </a:r>
                      <a:r>
                        <a:rPr sz="2000" spc="85" dirty="0">
                          <a:latin typeface="Calibri"/>
                          <a:cs typeface="Calibri"/>
                        </a:rPr>
                        <a:t>peaks</a:t>
                      </a:r>
                      <a:r>
                        <a:rPr sz="2000" spc="130" dirty="0">
                          <a:latin typeface="Calibri"/>
                          <a:cs typeface="Calibri"/>
                        </a:rPr>
                        <a:t> </a:t>
                      </a:r>
                      <a:r>
                        <a:rPr sz="2000" dirty="0">
                          <a:latin typeface="Calibri"/>
                          <a:cs typeface="Calibri"/>
                        </a:rPr>
                        <a:t>in</a:t>
                      </a:r>
                      <a:r>
                        <a:rPr sz="2000" spc="130" dirty="0">
                          <a:latin typeface="Calibri"/>
                          <a:cs typeface="Calibri"/>
                        </a:rPr>
                        <a:t> </a:t>
                      </a:r>
                      <a:r>
                        <a:rPr sz="2000" spc="70" dirty="0">
                          <a:latin typeface="Calibri"/>
                          <a:cs typeface="Calibri"/>
                        </a:rPr>
                        <a:t>summer,</a:t>
                      </a:r>
                      <a:r>
                        <a:rPr sz="2000" spc="135" dirty="0">
                          <a:latin typeface="Calibri"/>
                          <a:cs typeface="Calibri"/>
                        </a:rPr>
                        <a:t> </a:t>
                      </a:r>
                      <a:r>
                        <a:rPr sz="2000" spc="-10" dirty="0">
                          <a:latin typeface="Calibri"/>
                          <a:cs typeface="Calibri"/>
                        </a:rPr>
                        <a:t>while</a:t>
                      </a:r>
                      <a:endParaRPr sz="2000" dirty="0">
                        <a:latin typeface="Calibri"/>
                        <a:cs typeface="Calibri"/>
                      </a:endParaRPr>
                    </a:p>
                    <a:p>
                      <a:pPr marL="91440">
                        <a:lnSpc>
                          <a:spcPct val="100000"/>
                        </a:lnSpc>
                      </a:pPr>
                      <a:r>
                        <a:rPr sz="2000" spc="85" dirty="0">
                          <a:latin typeface="Calibri"/>
                          <a:cs typeface="Calibri"/>
                        </a:rPr>
                        <a:t>ski</a:t>
                      </a:r>
                      <a:r>
                        <a:rPr sz="2000" spc="60" dirty="0">
                          <a:latin typeface="Calibri"/>
                          <a:cs typeface="Calibri"/>
                        </a:rPr>
                        <a:t> </a:t>
                      </a:r>
                      <a:r>
                        <a:rPr sz="2000" dirty="0">
                          <a:latin typeface="Calibri"/>
                          <a:cs typeface="Calibri"/>
                        </a:rPr>
                        <a:t>resorts</a:t>
                      </a:r>
                      <a:r>
                        <a:rPr sz="2000" spc="80" dirty="0">
                          <a:latin typeface="Calibri"/>
                          <a:cs typeface="Calibri"/>
                        </a:rPr>
                        <a:t> </a:t>
                      </a:r>
                      <a:r>
                        <a:rPr sz="2000" dirty="0">
                          <a:latin typeface="Calibri"/>
                          <a:cs typeface="Calibri"/>
                        </a:rPr>
                        <a:t>thrive</a:t>
                      </a:r>
                      <a:r>
                        <a:rPr sz="2000" spc="50" dirty="0">
                          <a:latin typeface="Calibri"/>
                          <a:cs typeface="Calibri"/>
                        </a:rPr>
                        <a:t> </a:t>
                      </a:r>
                      <a:r>
                        <a:rPr sz="2000" dirty="0">
                          <a:latin typeface="Calibri"/>
                          <a:cs typeface="Calibri"/>
                        </a:rPr>
                        <a:t>in</a:t>
                      </a:r>
                      <a:r>
                        <a:rPr sz="2000" spc="50" dirty="0">
                          <a:latin typeface="Calibri"/>
                          <a:cs typeface="Calibri"/>
                        </a:rPr>
                        <a:t> </a:t>
                      </a:r>
                      <a:r>
                        <a:rPr sz="2000" spc="-10" dirty="0">
                          <a:latin typeface="Calibri"/>
                          <a:cs typeface="Calibri"/>
                        </a:rPr>
                        <a:t>winter.</a:t>
                      </a:r>
                      <a:endParaRPr sz="2000" dirty="0">
                        <a:latin typeface="Calibri"/>
                        <a:cs typeface="Calibri"/>
                      </a:endParaRPr>
                    </a:p>
                  </a:txBody>
                  <a:tcPr marL="0" marR="0" marT="26669"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EE7D1"/>
                    </a:solidFill>
                  </a:tcPr>
                </a:tc>
                <a:extLst>
                  <a:ext uri="{0D108BD9-81ED-4DB2-BD59-A6C34878D82A}">
                    <a16:rowId xmlns:a16="http://schemas.microsoft.com/office/drawing/2014/main" val="10001"/>
                  </a:ext>
                </a:extLst>
              </a:tr>
              <a:tr h="1005840">
                <a:tc>
                  <a:txBody>
                    <a:bodyPr/>
                    <a:lstStyle/>
                    <a:p>
                      <a:pPr marL="91440" marR="83185" algn="just">
                        <a:lnSpc>
                          <a:spcPct val="100000"/>
                        </a:lnSpc>
                        <a:spcBef>
                          <a:spcPts val="210"/>
                        </a:spcBef>
                      </a:pPr>
                      <a:r>
                        <a:rPr sz="2000" b="1" spc="95" dirty="0">
                          <a:latin typeface="Calibri"/>
                          <a:cs typeface="Calibri"/>
                        </a:rPr>
                        <a:t>Impact</a:t>
                      </a:r>
                      <a:r>
                        <a:rPr sz="2000" spc="95" dirty="0">
                          <a:latin typeface="Calibri"/>
                          <a:cs typeface="Calibri"/>
                        </a:rPr>
                        <a:t>:</a:t>
                      </a:r>
                      <a:r>
                        <a:rPr sz="2000" spc="365" dirty="0">
                          <a:latin typeface="Calibri"/>
                          <a:cs typeface="Calibri"/>
                        </a:rPr>
                        <a:t>  </a:t>
                      </a:r>
                      <a:r>
                        <a:rPr sz="2000" dirty="0">
                          <a:latin typeface="Calibri"/>
                          <a:cs typeface="Calibri"/>
                        </a:rPr>
                        <a:t>Weather</a:t>
                      </a:r>
                      <a:r>
                        <a:rPr sz="2000" spc="380" dirty="0">
                          <a:latin typeface="Calibri"/>
                          <a:cs typeface="Calibri"/>
                        </a:rPr>
                        <a:t>  </a:t>
                      </a:r>
                      <a:r>
                        <a:rPr sz="2000" spc="60" dirty="0">
                          <a:latin typeface="Calibri"/>
                          <a:cs typeface="Calibri"/>
                        </a:rPr>
                        <a:t>conditions</a:t>
                      </a:r>
                      <a:r>
                        <a:rPr sz="2000" spc="365" dirty="0">
                          <a:latin typeface="Calibri"/>
                          <a:cs typeface="Calibri"/>
                        </a:rPr>
                        <a:t>  </a:t>
                      </a:r>
                      <a:r>
                        <a:rPr sz="2000" dirty="0">
                          <a:latin typeface="Calibri"/>
                          <a:cs typeface="Calibri"/>
                        </a:rPr>
                        <a:t>drive</a:t>
                      </a:r>
                      <a:r>
                        <a:rPr sz="2000" spc="365" dirty="0">
                          <a:latin typeface="Calibri"/>
                          <a:cs typeface="Calibri"/>
                        </a:rPr>
                        <a:t>  </a:t>
                      </a:r>
                      <a:r>
                        <a:rPr sz="2000" spc="90" dirty="0">
                          <a:latin typeface="Calibri"/>
                          <a:cs typeface="Calibri"/>
                        </a:rPr>
                        <a:t>seasonal</a:t>
                      </a:r>
                      <a:r>
                        <a:rPr sz="2000" spc="375" dirty="0">
                          <a:latin typeface="Calibri"/>
                          <a:cs typeface="Calibri"/>
                        </a:rPr>
                        <a:t>  </a:t>
                      </a:r>
                      <a:r>
                        <a:rPr sz="2000" spc="85" dirty="0">
                          <a:latin typeface="Calibri"/>
                          <a:cs typeface="Calibri"/>
                        </a:rPr>
                        <a:t>peaks</a:t>
                      </a:r>
                      <a:r>
                        <a:rPr sz="2000" spc="365" dirty="0">
                          <a:latin typeface="Calibri"/>
                          <a:cs typeface="Calibri"/>
                        </a:rPr>
                        <a:t>  </a:t>
                      </a:r>
                      <a:r>
                        <a:rPr sz="2000" spc="-25" dirty="0">
                          <a:latin typeface="Calibri"/>
                          <a:cs typeface="Calibri"/>
                        </a:rPr>
                        <a:t>in </a:t>
                      </a:r>
                      <a:r>
                        <a:rPr sz="2000" spc="80" dirty="0">
                          <a:latin typeface="Calibri"/>
                          <a:cs typeface="Calibri"/>
                        </a:rPr>
                        <a:t>specific</a:t>
                      </a:r>
                      <a:r>
                        <a:rPr sz="2000" spc="125" dirty="0">
                          <a:latin typeface="Calibri"/>
                          <a:cs typeface="Calibri"/>
                        </a:rPr>
                        <a:t>  </a:t>
                      </a:r>
                      <a:r>
                        <a:rPr sz="2000" spc="55" dirty="0">
                          <a:latin typeface="Calibri"/>
                          <a:cs typeface="Calibri"/>
                        </a:rPr>
                        <a:t>destinations,</a:t>
                      </a:r>
                      <a:r>
                        <a:rPr sz="2000" spc="130" dirty="0">
                          <a:latin typeface="Calibri"/>
                          <a:cs typeface="Calibri"/>
                        </a:rPr>
                        <a:t>  </a:t>
                      </a:r>
                      <a:r>
                        <a:rPr sz="2000" spc="50" dirty="0">
                          <a:latin typeface="Calibri"/>
                          <a:cs typeface="Calibri"/>
                        </a:rPr>
                        <a:t>leading</a:t>
                      </a:r>
                      <a:r>
                        <a:rPr sz="2000" spc="130" dirty="0">
                          <a:latin typeface="Calibri"/>
                          <a:cs typeface="Calibri"/>
                        </a:rPr>
                        <a:t>  </a:t>
                      </a:r>
                      <a:r>
                        <a:rPr sz="2000" dirty="0">
                          <a:latin typeface="Calibri"/>
                          <a:cs typeface="Calibri"/>
                        </a:rPr>
                        <a:t>to</a:t>
                      </a:r>
                      <a:r>
                        <a:rPr sz="2000" spc="130" dirty="0">
                          <a:latin typeface="Calibri"/>
                          <a:cs typeface="Calibri"/>
                        </a:rPr>
                        <a:t>  </a:t>
                      </a:r>
                      <a:r>
                        <a:rPr sz="2000" spc="90" dirty="0">
                          <a:latin typeface="Calibri"/>
                          <a:cs typeface="Calibri"/>
                        </a:rPr>
                        <a:t>changes</a:t>
                      </a:r>
                      <a:r>
                        <a:rPr sz="2000" spc="130" dirty="0">
                          <a:latin typeface="Calibri"/>
                          <a:cs typeface="Calibri"/>
                        </a:rPr>
                        <a:t>  </a:t>
                      </a:r>
                      <a:r>
                        <a:rPr sz="2000" dirty="0">
                          <a:latin typeface="Calibri"/>
                          <a:cs typeface="Calibri"/>
                        </a:rPr>
                        <a:t>in</a:t>
                      </a:r>
                      <a:r>
                        <a:rPr sz="2000" spc="130" dirty="0">
                          <a:latin typeface="Calibri"/>
                          <a:cs typeface="Calibri"/>
                        </a:rPr>
                        <a:t>  </a:t>
                      </a:r>
                      <a:r>
                        <a:rPr sz="2000" dirty="0">
                          <a:latin typeface="Calibri"/>
                          <a:cs typeface="Calibri"/>
                        </a:rPr>
                        <a:t>pricing</a:t>
                      </a:r>
                      <a:r>
                        <a:rPr sz="2000" spc="125" dirty="0">
                          <a:latin typeface="Calibri"/>
                          <a:cs typeface="Calibri"/>
                        </a:rPr>
                        <a:t>  </a:t>
                      </a:r>
                      <a:r>
                        <a:rPr sz="2000" spc="45" dirty="0">
                          <a:latin typeface="Calibri"/>
                          <a:cs typeface="Calibri"/>
                        </a:rPr>
                        <a:t>and </a:t>
                      </a:r>
                      <a:r>
                        <a:rPr sz="2000" dirty="0">
                          <a:latin typeface="Calibri"/>
                          <a:cs typeface="Calibri"/>
                        </a:rPr>
                        <a:t>staffing</a:t>
                      </a:r>
                      <a:r>
                        <a:rPr sz="2000" spc="229" dirty="0">
                          <a:latin typeface="Calibri"/>
                          <a:cs typeface="Calibri"/>
                        </a:rPr>
                        <a:t> </a:t>
                      </a:r>
                      <a:r>
                        <a:rPr sz="2000" spc="65" dirty="0">
                          <a:latin typeface="Calibri"/>
                          <a:cs typeface="Calibri"/>
                        </a:rPr>
                        <a:t>needs.</a:t>
                      </a:r>
                      <a:endParaRPr sz="2000" dirty="0">
                        <a:latin typeface="Calibri"/>
                        <a:cs typeface="Calibri"/>
                      </a:endParaRPr>
                    </a:p>
                  </a:txBody>
                  <a:tcPr marL="0" marR="0" marT="26670"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EF3EA"/>
                    </a:solidFill>
                  </a:tcPr>
                </a:tc>
                <a:extLst>
                  <a:ext uri="{0D108BD9-81ED-4DB2-BD59-A6C34878D82A}">
                    <a16:rowId xmlns:a16="http://schemas.microsoft.com/office/drawing/2014/main" val="10002"/>
                  </a:ext>
                </a:extLst>
              </a:tr>
            </a:tbl>
          </a:graphicData>
        </a:graphic>
      </p:graphicFrame>
      <p:graphicFrame>
        <p:nvGraphicFramePr>
          <p:cNvPr id="4" name="object 4"/>
          <p:cNvGraphicFramePr>
            <a:graphicFrameLocks noGrp="1"/>
          </p:cNvGraphicFramePr>
          <p:nvPr/>
        </p:nvGraphicFramePr>
        <p:xfrm>
          <a:off x="4641850" y="3422650"/>
          <a:ext cx="7086600" cy="2213610"/>
        </p:xfrm>
        <a:graphic>
          <a:graphicData uri="http://schemas.openxmlformats.org/drawingml/2006/table">
            <a:tbl>
              <a:tblPr firstRow="1" bandRow="1">
                <a:tableStyleId>{2D5ABB26-0587-4C30-8999-92F81FD0307C}</a:tableStyleId>
              </a:tblPr>
              <a:tblGrid>
                <a:gridCol w="7086600">
                  <a:extLst>
                    <a:ext uri="{9D8B030D-6E8A-4147-A177-3AD203B41FA5}">
                      <a16:colId xmlns:a16="http://schemas.microsoft.com/office/drawing/2014/main" val="20000"/>
                    </a:ext>
                  </a:extLst>
                </a:gridCol>
              </a:tblGrid>
              <a:tr h="436245">
                <a:tc>
                  <a:txBody>
                    <a:bodyPr/>
                    <a:lstStyle/>
                    <a:p>
                      <a:pPr marL="6350" algn="ctr">
                        <a:lnSpc>
                          <a:spcPct val="100000"/>
                        </a:lnSpc>
                        <a:spcBef>
                          <a:spcPts val="215"/>
                        </a:spcBef>
                      </a:pPr>
                      <a:r>
                        <a:rPr sz="2000" b="1" dirty="0">
                          <a:solidFill>
                            <a:srgbClr val="FFFFFF"/>
                          </a:solidFill>
                          <a:latin typeface="Calibri"/>
                          <a:cs typeface="Calibri"/>
                        </a:rPr>
                        <a:t>Major</a:t>
                      </a:r>
                      <a:r>
                        <a:rPr sz="2000" b="1" spc="-25" dirty="0">
                          <a:solidFill>
                            <a:srgbClr val="FFFFFF"/>
                          </a:solidFill>
                          <a:latin typeface="Calibri"/>
                          <a:cs typeface="Calibri"/>
                        </a:rPr>
                        <a:t> </a:t>
                      </a:r>
                      <a:r>
                        <a:rPr sz="2000" b="1" spc="140" dirty="0">
                          <a:solidFill>
                            <a:srgbClr val="FFFFFF"/>
                          </a:solidFill>
                          <a:latin typeface="Calibri"/>
                          <a:cs typeface="Calibri"/>
                        </a:rPr>
                        <a:t>Local</a:t>
                      </a:r>
                      <a:r>
                        <a:rPr sz="2000" b="1" spc="-35" dirty="0">
                          <a:solidFill>
                            <a:srgbClr val="FFFFFF"/>
                          </a:solidFill>
                          <a:latin typeface="Calibri"/>
                          <a:cs typeface="Calibri"/>
                        </a:rPr>
                        <a:t> </a:t>
                      </a:r>
                      <a:r>
                        <a:rPr sz="2000" b="1" spc="100" dirty="0">
                          <a:solidFill>
                            <a:srgbClr val="FFFFFF"/>
                          </a:solidFill>
                          <a:latin typeface="Calibri"/>
                          <a:cs typeface="Calibri"/>
                        </a:rPr>
                        <a:t>Events</a:t>
                      </a:r>
                      <a:r>
                        <a:rPr sz="2000" b="1" dirty="0">
                          <a:solidFill>
                            <a:srgbClr val="FFFFFF"/>
                          </a:solidFill>
                          <a:latin typeface="Calibri"/>
                          <a:cs typeface="Calibri"/>
                        </a:rPr>
                        <a:t> </a:t>
                      </a:r>
                      <a:r>
                        <a:rPr sz="2000" b="1" spc="50" dirty="0">
                          <a:solidFill>
                            <a:srgbClr val="FFFFFF"/>
                          </a:solidFill>
                          <a:latin typeface="Calibri"/>
                          <a:cs typeface="Calibri"/>
                        </a:rPr>
                        <a:t>(e.g.</a:t>
                      </a:r>
                      <a:r>
                        <a:rPr sz="2000" b="1" dirty="0">
                          <a:solidFill>
                            <a:srgbClr val="FFFFFF"/>
                          </a:solidFill>
                          <a:latin typeface="Calibri"/>
                          <a:cs typeface="Calibri"/>
                        </a:rPr>
                        <a:t> </a:t>
                      </a:r>
                      <a:r>
                        <a:rPr sz="2000" b="1" spc="95" dirty="0">
                          <a:solidFill>
                            <a:srgbClr val="FFFFFF"/>
                          </a:solidFill>
                          <a:latin typeface="Calibri"/>
                          <a:cs typeface="Calibri"/>
                        </a:rPr>
                        <a:t>festivals,</a:t>
                      </a:r>
                      <a:r>
                        <a:rPr sz="2000" b="1" spc="-5" dirty="0">
                          <a:solidFill>
                            <a:srgbClr val="FFFFFF"/>
                          </a:solidFill>
                          <a:latin typeface="Calibri"/>
                          <a:cs typeface="Calibri"/>
                        </a:rPr>
                        <a:t> </a:t>
                      </a:r>
                      <a:r>
                        <a:rPr sz="2000" b="1" spc="100" dirty="0">
                          <a:solidFill>
                            <a:srgbClr val="FFFFFF"/>
                          </a:solidFill>
                          <a:latin typeface="Calibri"/>
                          <a:cs typeface="Calibri"/>
                        </a:rPr>
                        <a:t>concerts)</a:t>
                      </a:r>
                      <a:endParaRPr sz="2000">
                        <a:latin typeface="Calibri"/>
                        <a:cs typeface="Calibri"/>
                      </a:endParaRPr>
                    </a:p>
                  </a:txBody>
                  <a:tcPr marL="0" marR="0" marT="27305"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4F81BC"/>
                    </a:solidFill>
                  </a:tcPr>
                </a:tc>
                <a:extLst>
                  <a:ext uri="{0D108BD9-81ED-4DB2-BD59-A6C34878D82A}">
                    <a16:rowId xmlns:a16="http://schemas.microsoft.com/office/drawing/2014/main" val="10000"/>
                  </a:ext>
                </a:extLst>
              </a:tr>
              <a:tr h="1005205">
                <a:tc>
                  <a:txBody>
                    <a:bodyPr/>
                    <a:lstStyle/>
                    <a:p>
                      <a:pPr marL="92075" marR="81280" algn="just">
                        <a:lnSpc>
                          <a:spcPct val="100000"/>
                        </a:lnSpc>
                        <a:spcBef>
                          <a:spcPts val="215"/>
                        </a:spcBef>
                      </a:pPr>
                      <a:r>
                        <a:rPr sz="2000" b="1" spc="100" dirty="0">
                          <a:latin typeface="Calibri"/>
                          <a:cs typeface="Calibri"/>
                        </a:rPr>
                        <a:t>Example:</a:t>
                      </a:r>
                      <a:r>
                        <a:rPr sz="2000" b="1" spc="55" dirty="0">
                          <a:latin typeface="Calibri"/>
                          <a:cs typeface="Calibri"/>
                        </a:rPr>
                        <a:t> </a:t>
                      </a:r>
                      <a:r>
                        <a:rPr sz="2000" spc="90" dirty="0">
                          <a:latin typeface="Calibri"/>
                          <a:cs typeface="Calibri"/>
                        </a:rPr>
                        <a:t>Cities</a:t>
                      </a:r>
                      <a:r>
                        <a:rPr sz="2000" spc="50" dirty="0">
                          <a:latin typeface="Calibri"/>
                          <a:cs typeface="Calibri"/>
                        </a:rPr>
                        <a:t> </a:t>
                      </a:r>
                      <a:r>
                        <a:rPr sz="2000" spc="10" dirty="0">
                          <a:latin typeface="Calibri"/>
                          <a:cs typeface="Calibri"/>
                        </a:rPr>
                        <a:t>like</a:t>
                      </a:r>
                      <a:r>
                        <a:rPr sz="2000" spc="60" dirty="0">
                          <a:latin typeface="Calibri"/>
                          <a:cs typeface="Calibri"/>
                        </a:rPr>
                        <a:t> Rio</a:t>
                      </a:r>
                      <a:r>
                        <a:rPr sz="2000" spc="50" dirty="0">
                          <a:latin typeface="Calibri"/>
                          <a:cs typeface="Calibri"/>
                        </a:rPr>
                        <a:t> </a:t>
                      </a:r>
                      <a:r>
                        <a:rPr sz="2000" spc="60" dirty="0">
                          <a:latin typeface="Calibri"/>
                          <a:cs typeface="Calibri"/>
                        </a:rPr>
                        <a:t>de </a:t>
                      </a:r>
                      <a:r>
                        <a:rPr sz="2000" spc="10" dirty="0">
                          <a:latin typeface="Calibri"/>
                          <a:cs typeface="Calibri"/>
                        </a:rPr>
                        <a:t>Janeiro</a:t>
                      </a:r>
                      <a:r>
                        <a:rPr sz="2000" spc="50" dirty="0">
                          <a:latin typeface="Calibri"/>
                          <a:cs typeface="Calibri"/>
                        </a:rPr>
                        <a:t> </a:t>
                      </a:r>
                      <a:r>
                        <a:rPr sz="2000" spc="10" dirty="0">
                          <a:latin typeface="Calibri"/>
                          <a:cs typeface="Calibri"/>
                        </a:rPr>
                        <a:t>experience</a:t>
                      </a:r>
                      <a:r>
                        <a:rPr sz="2000" spc="35" dirty="0">
                          <a:latin typeface="Calibri"/>
                          <a:cs typeface="Calibri"/>
                        </a:rPr>
                        <a:t> </a:t>
                      </a:r>
                      <a:r>
                        <a:rPr sz="2000" spc="80" dirty="0">
                          <a:latin typeface="Calibri"/>
                          <a:cs typeface="Calibri"/>
                        </a:rPr>
                        <a:t>massive</a:t>
                      </a:r>
                      <a:r>
                        <a:rPr sz="2000" spc="55" dirty="0">
                          <a:latin typeface="Calibri"/>
                          <a:cs typeface="Calibri"/>
                        </a:rPr>
                        <a:t> </a:t>
                      </a:r>
                      <a:r>
                        <a:rPr sz="2000" spc="35" dirty="0">
                          <a:latin typeface="Calibri"/>
                          <a:cs typeface="Calibri"/>
                        </a:rPr>
                        <a:t>tourism </a:t>
                      </a:r>
                      <a:r>
                        <a:rPr sz="2000" dirty="0">
                          <a:latin typeface="Calibri"/>
                          <a:cs typeface="Calibri"/>
                        </a:rPr>
                        <a:t>during</a:t>
                      </a:r>
                      <a:r>
                        <a:rPr sz="2000" spc="125" dirty="0">
                          <a:latin typeface="Calibri"/>
                          <a:cs typeface="Calibri"/>
                        </a:rPr>
                        <a:t>  </a:t>
                      </a:r>
                      <a:r>
                        <a:rPr sz="2000" spc="70" dirty="0">
                          <a:latin typeface="Calibri"/>
                          <a:cs typeface="Calibri"/>
                        </a:rPr>
                        <a:t>Carnival</a:t>
                      </a:r>
                      <a:r>
                        <a:rPr sz="2000" spc="114" dirty="0">
                          <a:latin typeface="Calibri"/>
                          <a:cs typeface="Calibri"/>
                        </a:rPr>
                        <a:t>  </a:t>
                      </a:r>
                      <a:r>
                        <a:rPr sz="2000" dirty="0">
                          <a:latin typeface="Calibri"/>
                          <a:cs typeface="Calibri"/>
                        </a:rPr>
                        <a:t>or</a:t>
                      </a:r>
                      <a:r>
                        <a:rPr sz="2000" spc="130" dirty="0">
                          <a:latin typeface="Calibri"/>
                          <a:cs typeface="Calibri"/>
                        </a:rPr>
                        <a:t>  </a:t>
                      </a:r>
                      <a:r>
                        <a:rPr sz="2000" spc="145" dirty="0">
                          <a:latin typeface="Calibri"/>
                          <a:cs typeface="Calibri"/>
                        </a:rPr>
                        <a:t>Las</a:t>
                      </a:r>
                      <a:r>
                        <a:rPr sz="2000" spc="120" dirty="0">
                          <a:latin typeface="Calibri"/>
                          <a:cs typeface="Calibri"/>
                        </a:rPr>
                        <a:t>  </a:t>
                      </a:r>
                      <a:r>
                        <a:rPr sz="2000" spc="70" dirty="0">
                          <a:latin typeface="Calibri"/>
                          <a:cs typeface="Calibri"/>
                        </a:rPr>
                        <a:t>Vegas</a:t>
                      </a:r>
                      <a:r>
                        <a:rPr sz="2000" spc="120" dirty="0">
                          <a:latin typeface="Calibri"/>
                          <a:cs typeface="Calibri"/>
                        </a:rPr>
                        <a:t>  </a:t>
                      </a:r>
                      <a:r>
                        <a:rPr sz="2000" dirty="0">
                          <a:latin typeface="Calibri"/>
                          <a:cs typeface="Calibri"/>
                        </a:rPr>
                        <a:t>during</a:t>
                      </a:r>
                      <a:r>
                        <a:rPr sz="2000" spc="130" dirty="0">
                          <a:latin typeface="Calibri"/>
                          <a:cs typeface="Calibri"/>
                        </a:rPr>
                        <a:t>  </a:t>
                      </a:r>
                      <a:r>
                        <a:rPr sz="2000" dirty="0">
                          <a:latin typeface="Calibri"/>
                          <a:cs typeface="Calibri"/>
                        </a:rPr>
                        <a:t>major</a:t>
                      </a:r>
                      <a:r>
                        <a:rPr sz="2000" spc="120" dirty="0">
                          <a:latin typeface="Calibri"/>
                          <a:cs typeface="Calibri"/>
                        </a:rPr>
                        <a:t>  </a:t>
                      </a:r>
                      <a:r>
                        <a:rPr sz="2000" spc="70" dirty="0">
                          <a:latin typeface="Calibri"/>
                          <a:cs typeface="Calibri"/>
                        </a:rPr>
                        <a:t>conferences</a:t>
                      </a:r>
                      <a:r>
                        <a:rPr sz="2000" spc="125" dirty="0">
                          <a:latin typeface="Calibri"/>
                          <a:cs typeface="Calibri"/>
                        </a:rPr>
                        <a:t>  </a:t>
                      </a:r>
                      <a:r>
                        <a:rPr sz="2000" spc="-25" dirty="0">
                          <a:latin typeface="Calibri"/>
                          <a:cs typeface="Calibri"/>
                        </a:rPr>
                        <a:t>or </a:t>
                      </a:r>
                      <a:r>
                        <a:rPr sz="2000" spc="40" dirty="0">
                          <a:latin typeface="Calibri"/>
                          <a:cs typeface="Calibri"/>
                        </a:rPr>
                        <a:t>events.</a:t>
                      </a:r>
                      <a:endParaRPr sz="2000">
                        <a:latin typeface="Calibri"/>
                        <a:cs typeface="Calibri"/>
                      </a:endParaRPr>
                    </a:p>
                  </a:txBody>
                  <a:tcPr marL="0" marR="0" marT="27305"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0D7E8"/>
                    </a:solidFill>
                  </a:tcPr>
                </a:tc>
                <a:extLst>
                  <a:ext uri="{0D108BD9-81ED-4DB2-BD59-A6C34878D82A}">
                    <a16:rowId xmlns:a16="http://schemas.microsoft.com/office/drawing/2014/main" val="10001"/>
                  </a:ext>
                </a:extLst>
              </a:tr>
              <a:tr h="772160">
                <a:tc>
                  <a:txBody>
                    <a:bodyPr/>
                    <a:lstStyle/>
                    <a:p>
                      <a:pPr marL="92075" marR="83820">
                        <a:lnSpc>
                          <a:spcPct val="100000"/>
                        </a:lnSpc>
                        <a:spcBef>
                          <a:spcPts val="215"/>
                        </a:spcBef>
                      </a:pPr>
                      <a:r>
                        <a:rPr sz="2000" b="1" spc="95" dirty="0">
                          <a:latin typeface="Calibri"/>
                          <a:cs typeface="Calibri"/>
                        </a:rPr>
                        <a:t>Impact</a:t>
                      </a:r>
                      <a:r>
                        <a:rPr sz="2000" spc="95" dirty="0">
                          <a:latin typeface="Calibri"/>
                          <a:cs typeface="Calibri"/>
                        </a:rPr>
                        <a:t>:</a:t>
                      </a:r>
                      <a:r>
                        <a:rPr sz="2000" spc="50" dirty="0">
                          <a:latin typeface="Calibri"/>
                          <a:cs typeface="Calibri"/>
                        </a:rPr>
                        <a:t> </a:t>
                      </a:r>
                      <a:r>
                        <a:rPr sz="2000" spc="70" dirty="0">
                          <a:latin typeface="Calibri"/>
                          <a:cs typeface="Calibri"/>
                        </a:rPr>
                        <a:t>Increased</a:t>
                      </a:r>
                      <a:r>
                        <a:rPr sz="2000" spc="50" dirty="0">
                          <a:latin typeface="Calibri"/>
                          <a:cs typeface="Calibri"/>
                        </a:rPr>
                        <a:t> </a:t>
                      </a:r>
                      <a:r>
                        <a:rPr sz="2000" spc="65" dirty="0">
                          <a:latin typeface="Calibri"/>
                          <a:cs typeface="Calibri"/>
                        </a:rPr>
                        <a:t>demand</a:t>
                      </a:r>
                      <a:r>
                        <a:rPr sz="2000" spc="45" dirty="0">
                          <a:latin typeface="Calibri"/>
                          <a:cs typeface="Calibri"/>
                        </a:rPr>
                        <a:t> </a:t>
                      </a:r>
                      <a:r>
                        <a:rPr sz="2000" dirty="0">
                          <a:latin typeface="Calibri"/>
                          <a:cs typeface="Calibri"/>
                        </a:rPr>
                        <a:t>for</a:t>
                      </a:r>
                      <a:r>
                        <a:rPr sz="2000" spc="50" dirty="0">
                          <a:latin typeface="Calibri"/>
                          <a:cs typeface="Calibri"/>
                        </a:rPr>
                        <a:t> </a:t>
                      </a:r>
                      <a:r>
                        <a:rPr sz="2000" spc="80" dirty="0">
                          <a:latin typeface="Calibri"/>
                          <a:cs typeface="Calibri"/>
                        </a:rPr>
                        <a:t>accommodations</a:t>
                      </a:r>
                      <a:r>
                        <a:rPr sz="2000" spc="50" dirty="0">
                          <a:latin typeface="Calibri"/>
                          <a:cs typeface="Calibri"/>
                        </a:rPr>
                        <a:t> </a:t>
                      </a:r>
                      <a:r>
                        <a:rPr sz="2000" spc="70" dirty="0">
                          <a:latin typeface="Calibri"/>
                          <a:cs typeface="Calibri"/>
                        </a:rPr>
                        <a:t>and</a:t>
                      </a:r>
                      <a:r>
                        <a:rPr sz="2000" spc="55" dirty="0">
                          <a:latin typeface="Calibri"/>
                          <a:cs typeface="Calibri"/>
                        </a:rPr>
                        <a:t> </a:t>
                      </a:r>
                      <a:r>
                        <a:rPr sz="2000" spc="65" dirty="0">
                          <a:latin typeface="Calibri"/>
                          <a:cs typeface="Calibri"/>
                        </a:rPr>
                        <a:t>services, </a:t>
                      </a:r>
                      <a:r>
                        <a:rPr sz="2000" dirty="0">
                          <a:latin typeface="Calibri"/>
                          <a:cs typeface="Calibri"/>
                        </a:rPr>
                        <a:t>often</a:t>
                      </a:r>
                      <a:r>
                        <a:rPr sz="2000" spc="-5" dirty="0">
                          <a:latin typeface="Calibri"/>
                          <a:cs typeface="Calibri"/>
                        </a:rPr>
                        <a:t> </a:t>
                      </a:r>
                      <a:r>
                        <a:rPr sz="2000" spc="45" dirty="0">
                          <a:latin typeface="Calibri"/>
                          <a:cs typeface="Calibri"/>
                        </a:rPr>
                        <a:t>leading</a:t>
                      </a:r>
                      <a:r>
                        <a:rPr sz="2000" spc="25" dirty="0">
                          <a:latin typeface="Calibri"/>
                          <a:cs typeface="Calibri"/>
                        </a:rPr>
                        <a:t> </a:t>
                      </a:r>
                      <a:r>
                        <a:rPr sz="2000" dirty="0">
                          <a:latin typeface="Calibri"/>
                          <a:cs typeface="Calibri"/>
                        </a:rPr>
                        <a:t>to</a:t>
                      </a:r>
                      <a:r>
                        <a:rPr sz="2000" spc="10" dirty="0">
                          <a:latin typeface="Calibri"/>
                          <a:cs typeface="Calibri"/>
                        </a:rPr>
                        <a:t> </a:t>
                      </a:r>
                      <a:r>
                        <a:rPr sz="2000" spc="55" dirty="0">
                          <a:latin typeface="Calibri"/>
                          <a:cs typeface="Calibri"/>
                        </a:rPr>
                        <a:t>price</a:t>
                      </a:r>
                      <a:r>
                        <a:rPr sz="2000" spc="10" dirty="0">
                          <a:latin typeface="Calibri"/>
                          <a:cs typeface="Calibri"/>
                        </a:rPr>
                        <a:t> </a:t>
                      </a:r>
                      <a:r>
                        <a:rPr sz="2000" spc="65" dirty="0">
                          <a:latin typeface="Calibri"/>
                          <a:cs typeface="Calibri"/>
                        </a:rPr>
                        <a:t>hikes</a:t>
                      </a:r>
                      <a:r>
                        <a:rPr sz="2000" spc="10" dirty="0">
                          <a:latin typeface="Calibri"/>
                          <a:cs typeface="Calibri"/>
                        </a:rPr>
                        <a:t> </a:t>
                      </a:r>
                      <a:r>
                        <a:rPr sz="2000" spc="70" dirty="0">
                          <a:latin typeface="Calibri"/>
                          <a:cs typeface="Calibri"/>
                        </a:rPr>
                        <a:t>and</a:t>
                      </a:r>
                      <a:r>
                        <a:rPr sz="2000" spc="5" dirty="0">
                          <a:latin typeface="Calibri"/>
                          <a:cs typeface="Calibri"/>
                        </a:rPr>
                        <a:t> </a:t>
                      </a:r>
                      <a:r>
                        <a:rPr sz="2000" dirty="0">
                          <a:latin typeface="Calibri"/>
                          <a:cs typeface="Calibri"/>
                        </a:rPr>
                        <a:t>booking</a:t>
                      </a:r>
                      <a:r>
                        <a:rPr sz="2000" spc="10" dirty="0">
                          <a:latin typeface="Calibri"/>
                          <a:cs typeface="Calibri"/>
                        </a:rPr>
                        <a:t> </a:t>
                      </a:r>
                      <a:r>
                        <a:rPr sz="2000" spc="70" dirty="0">
                          <a:latin typeface="Calibri"/>
                          <a:cs typeface="Calibri"/>
                        </a:rPr>
                        <a:t>challenges.</a:t>
                      </a:r>
                      <a:endParaRPr sz="2000">
                        <a:latin typeface="Calibri"/>
                        <a:cs typeface="Calibri"/>
                      </a:endParaRPr>
                    </a:p>
                  </a:txBody>
                  <a:tcPr marL="0" marR="0" marT="273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9ECF4"/>
                    </a:solidFill>
                  </a:tcPr>
                </a:tc>
                <a:extLst>
                  <a:ext uri="{0D108BD9-81ED-4DB2-BD59-A6C34878D82A}">
                    <a16:rowId xmlns:a16="http://schemas.microsoft.com/office/drawing/2014/main" val="10002"/>
                  </a:ext>
                </a:extLst>
              </a:tr>
            </a:tbl>
          </a:graphicData>
        </a:graphic>
      </p:graphicFrame>
      <p:pic>
        <p:nvPicPr>
          <p:cNvPr id="5" name="object 5" descr="Rain moving into Western Loudoun County, Virginia"/>
          <p:cNvPicPr/>
          <p:nvPr/>
        </p:nvPicPr>
        <p:blipFill>
          <a:blip r:embed="rId2" cstate="print"/>
          <a:stretch>
            <a:fillRect/>
          </a:stretch>
        </p:blipFill>
        <p:spPr>
          <a:xfrm>
            <a:off x="7733283" y="838200"/>
            <a:ext cx="3925316" cy="2286000"/>
          </a:xfrm>
          <a:prstGeom prst="rect">
            <a:avLst/>
          </a:prstGeom>
        </p:spPr>
      </p:pic>
      <p:pic>
        <p:nvPicPr>
          <p:cNvPr id="6" name="object 6" descr="A group of people in a crowd of people  AI-generated content may be incorrect."/>
          <p:cNvPicPr/>
          <p:nvPr/>
        </p:nvPicPr>
        <p:blipFill>
          <a:blip r:embed="rId3" cstate="print"/>
          <a:stretch>
            <a:fillRect/>
          </a:stretch>
        </p:blipFill>
        <p:spPr>
          <a:xfrm>
            <a:off x="685800" y="3342208"/>
            <a:ext cx="3582289" cy="2388235"/>
          </a:xfrm>
          <a:prstGeom prst="rect">
            <a:avLst/>
          </a:prstGeom>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descr="A person standing at a podium with a microphone"/>
          <p:cNvPicPr/>
          <p:nvPr/>
        </p:nvPicPr>
        <p:blipFill>
          <a:blip r:embed="rId2" cstate="print"/>
          <a:stretch>
            <a:fillRect/>
          </a:stretch>
        </p:blipFill>
        <p:spPr>
          <a:xfrm>
            <a:off x="7239000" y="782116"/>
            <a:ext cx="4876800" cy="4876800"/>
          </a:xfrm>
          <a:prstGeom prst="rect">
            <a:avLst/>
          </a:prstGeom>
        </p:spPr>
      </p:pic>
      <p:sp>
        <p:nvSpPr>
          <p:cNvPr id="3" name="object 3" descr="$PPTXTitle"/>
          <p:cNvSpPr txBox="1">
            <a:spLocks noGrp="1"/>
          </p:cNvSpPr>
          <p:nvPr>
            <p:ph type="title"/>
          </p:nvPr>
        </p:nvSpPr>
        <p:spPr>
          <a:xfrm>
            <a:off x="609600" y="152400"/>
            <a:ext cx="4791075" cy="505267"/>
          </a:xfrm>
          <a:prstGeom prst="rect">
            <a:avLst/>
          </a:prstGeom>
        </p:spPr>
        <p:txBody>
          <a:bodyPr vert="horz" wrap="square" lIns="0" tIns="12700" rIns="0" bIns="0" rtlCol="0">
            <a:spAutoFit/>
          </a:bodyPr>
          <a:lstStyle/>
          <a:p>
            <a:pPr marL="12700">
              <a:lnSpc>
                <a:spcPct val="100000"/>
              </a:lnSpc>
              <a:spcBef>
                <a:spcPts val="100"/>
              </a:spcBef>
            </a:pPr>
            <a:r>
              <a:rPr sz="3200" b="1" spc="145" dirty="0">
                <a:cs typeface="Calibri"/>
              </a:rPr>
              <a:t>Challenges</a:t>
            </a:r>
            <a:r>
              <a:rPr sz="3200" b="1" spc="-40" dirty="0">
                <a:cs typeface="Calibri"/>
              </a:rPr>
              <a:t> </a:t>
            </a:r>
            <a:r>
              <a:rPr sz="3200" b="1" dirty="0">
                <a:cs typeface="Calibri"/>
              </a:rPr>
              <a:t>of</a:t>
            </a:r>
            <a:r>
              <a:rPr sz="3200" b="1" spc="-50" dirty="0">
                <a:cs typeface="Calibri"/>
              </a:rPr>
              <a:t> </a:t>
            </a:r>
            <a:r>
              <a:rPr sz="3200" b="1" spc="90" dirty="0"/>
              <a:t>Overstaffing</a:t>
            </a:r>
          </a:p>
        </p:txBody>
      </p:sp>
      <p:sp>
        <p:nvSpPr>
          <p:cNvPr id="4" name="object 4"/>
          <p:cNvSpPr txBox="1"/>
          <p:nvPr/>
        </p:nvSpPr>
        <p:spPr>
          <a:xfrm>
            <a:off x="307340" y="1103502"/>
            <a:ext cx="7235190" cy="4599305"/>
          </a:xfrm>
          <a:prstGeom prst="rect">
            <a:avLst/>
          </a:prstGeom>
        </p:spPr>
        <p:txBody>
          <a:bodyPr vert="horz" wrap="square" lIns="0" tIns="13335" rIns="0" bIns="0" rtlCol="0">
            <a:spAutoFit/>
          </a:bodyPr>
          <a:lstStyle/>
          <a:p>
            <a:pPr marL="352425" marR="5080" indent="-339725" algn="just">
              <a:lnSpc>
                <a:spcPct val="100000"/>
              </a:lnSpc>
              <a:spcBef>
                <a:spcPts val="105"/>
              </a:spcBef>
              <a:buFont typeface="Arial"/>
              <a:buChar char="•"/>
              <a:tabLst>
                <a:tab pos="355600" algn="l"/>
              </a:tabLst>
            </a:pPr>
            <a:r>
              <a:rPr sz="2000" b="1" spc="114" dirty="0">
                <a:latin typeface="Calibri"/>
                <a:cs typeface="Calibri"/>
              </a:rPr>
              <a:t>Increased</a:t>
            </a:r>
            <a:r>
              <a:rPr sz="2000" b="1" spc="40" dirty="0">
                <a:latin typeface="Calibri"/>
                <a:cs typeface="Calibri"/>
              </a:rPr>
              <a:t> </a:t>
            </a:r>
            <a:r>
              <a:rPr sz="2000" b="1" spc="85" dirty="0">
                <a:latin typeface="Calibri"/>
                <a:cs typeface="Calibri"/>
              </a:rPr>
              <a:t>Labour</a:t>
            </a:r>
            <a:r>
              <a:rPr sz="2000" b="1" spc="40" dirty="0">
                <a:latin typeface="Calibri"/>
                <a:cs typeface="Calibri"/>
              </a:rPr>
              <a:t> </a:t>
            </a:r>
            <a:r>
              <a:rPr sz="2000" b="1" spc="150" dirty="0">
                <a:latin typeface="Calibri"/>
                <a:cs typeface="Calibri"/>
              </a:rPr>
              <a:t>Costs:</a:t>
            </a:r>
            <a:r>
              <a:rPr sz="2000" b="1" spc="35" dirty="0">
                <a:latin typeface="Calibri"/>
                <a:cs typeface="Calibri"/>
              </a:rPr>
              <a:t> </a:t>
            </a:r>
            <a:r>
              <a:rPr sz="2000" spc="50" dirty="0">
                <a:latin typeface="Calibri"/>
                <a:cs typeface="Calibri"/>
              </a:rPr>
              <a:t>Paying</a:t>
            </a:r>
            <a:r>
              <a:rPr sz="2000" spc="35" dirty="0">
                <a:latin typeface="Calibri"/>
                <a:cs typeface="Calibri"/>
              </a:rPr>
              <a:t> </a:t>
            </a:r>
            <a:r>
              <a:rPr sz="2000" dirty="0">
                <a:latin typeface="Calibri"/>
                <a:cs typeface="Calibri"/>
              </a:rPr>
              <a:t>more</a:t>
            </a:r>
            <a:r>
              <a:rPr sz="2000" spc="35" dirty="0">
                <a:latin typeface="Calibri"/>
                <a:cs typeface="Calibri"/>
              </a:rPr>
              <a:t> </a:t>
            </a:r>
            <a:r>
              <a:rPr sz="2000" dirty="0">
                <a:latin typeface="Calibri"/>
                <a:cs typeface="Calibri"/>
              </a:rPr>
              <a:t>staff</a:t>
            </a:r>
            <a:r>
              <a:rPr sz="2000" spc="35" dirty="0">
                <a:latin typeface="Calibri"/>
                <a:cs typeface="Calibri"/>
              </a:rPr>
              <a:t> </a:t>
            </a:r>
            <a:r>
              <a:rPr sz="2000" dirty="0">
                <a:latin typeface="Calibri"/>
                <a:cs typeface="Calibri"/>
              </a:rPr>
              <a:t>than</a:t>
            </a:r>
            <a:r>
              <a:rPr sz="2000" spc="45" dirty="0">
                <a:latin typeface="Calibri"/>
                <a:cs typeface="Calibri"/>
              </a:rPr>
              <a:t> </a:t>
            </a:r>
            <a:r>
              <a:rPr sz="2000" spc="55" dirty="0">
                <a:latin typeface="Calibri"/>
                <a:cs typeface="Calibri"/>
              </a:rPr>
              <a:t>needed</a:t>
            </a:r>
            <a:r>
              <a:rPr sz="2000" spc="20" dirty="0">
                <a:latin typeface="Calibri"/>
                <a:cs typeface="Calibri"/>
              </a:rPr>
              <a:t> </a:t>
            </a:r>
            <a:r>
              <a:rPr sz="2000" spc="80" dirty="0">
                <a:latin typeface="Calibri"/>
                <a:cs typeface="Calibri"/>
              </a:rPr>
              <a:t>leads 	</a:t>
            </a:r>
            <a:r>
              <a:rPr sz="2000" dirty="0">
                <a:latin typeface="Calibri"/>
                <a:cs typeface="Calibri"/>
              </a:rPr>
              <a:t>to</a:t>
            </a:r>
            <a:r>
              <a:rPr sz="2000" spc="90" dirty="0">
                <a:latin typeface="Calibri"/>
                <a:cs typeface="Calibri"/>
              </a:rPr>
              <a:t> </a:t>
            </a:r>
            <a:r>
              <a:rPr sz="2000" dirty="0">
                <a:latin typeface="Calibri"/>
                <a:cs typeface="Calibri"/>
              </a:rPr>
              <a:t>higher</a:t>
            </a:r>
            <a:r>
              <a:rPr sz="2000" spc="90" dirty="0">
                <a:latin typeface="Calibri"/>
                <a:cs typeface="Calibri"/>
              </a:rPr>
              <a:t> </a:t>
            </a:r>
            <a:r>
              <a:rPr sz="2000" dirty="0">
                <a:latin typeface="Calibri"/>
                <a:cs typeface="Calibri"/>
              </a:rPr>
              <a:t>payroll</a:t>
            </a:r>
            <a:r>
              <a:rPr sz="2000" spc="105" dirty="0">
                <a:latin typeface="Calibri"/>
                <a:cs typeface="Calibri"/>
              </a:rPr>
              <a:t> </a:t>
            </a:r>
            <a:r>
              <a:rPr sz="2000" spc="70" dirty="0">
                <a:latin typeface="Calibri"/>
                <a:cs typeface="Calibri"/>
              </a:rPr>
              <a:t>expenses</a:t>
            </a:r>
            <a:endParaRPr sz="2000" dirty="0">
              <a:latin typeface="Calibri"/>
              <a:cs typeface="Calibri"/>
            </a:endParaRPr>
          </a:p>
          <a:p>
            <a:pPr marL="352425" marR="5080" indent="-339725" algn="just">
              <a:lnSpc>
                <a:spcPct val="100000"/>
              </a:lnSpc>
              <a:spcBef>
                <a:spcPts val="2400"/>
              </a:spcBef>
              <a:buFont typeface="Arial"/>
              <a:buChar char="•"/>
              <a:tabLst>
                <a:tab pos="355600" algn="l"/>
              </a:tabLst>
            </a:pPr>
            <a:r>
              <a:rPr sz="2000" b="1" spc="85" dirty="0">
                <a:latin typeface="Calibri"/>
                <a:cs typeface="Calibri"/>
              </a:rPr>
              <a:t>Inefficiency:</a:t>
            </a:r>
            <a:r>
              <a:rPr sz="2000" b="1" spc="480" dirty="0">
                <a:latin typeface="Calibri"/>
                <a:cs typeface="Calibri"/>
              </a:rPr>
              <a:t> </a:t>
            </a:r>
            <a:r>
              <a:rPr sz="2000" dirty="0">
                <a:latin typeface="Calibri"/>
                <a:cs typeface="Calibri"/>
              </a:rPr>
              <a:t>Staff</a:t>
            </a:r>
            <a:r>
              <a:rPr sz="2000" spc="495" dirty="0">
                <a:latin typeface="Calibri"/>
                <a:cs typeface="Calibri"/>
              </a:rPr>
              <a:t> </a:t>
            </a:r>
            <a:r>
              <a:rPr sz="2000" spc="60" dirty="0">
                <a:latin typeface="Calibri"/>
                <a:cs typeface="Calibri"/>
              </a:rPr>
              <a:t>may</a:t>
            </a:r>
            <a:r>
              <a:rPr sz="2000" spc="25" dirty="0">
                <a:latin typeface="Calibri"/>
                <a:cs typeface="Calibri"/>
              </a:rPr>
              <a:t>  </a:t>
            </a:r>
            <a:r>
              <a:rPr sz="2000" dirty="0">
                <a:latin typeface="Calibri"/>
                <a:cs typeface="Calibri"/>
              </a:rPr>
              <a:t>have</a:t>
            </a:r>
            <a:r>
              <a:rPr sz="2000" spc="25" dirty="0">
                <a:latin typeface="Calibri"/>
                <a:cs typeface="Calibri"/>
              </a:rPr>
              <a:t>  </a:t>
            </a:r>
            <a:r>
              <a:rPr sz="2000" dirty="0">
                <a:latin typeface="Calibri"/>
                <a:cs typeface="Calibri"/>
              </a:rPr>
              <a:t>little</a:t>
            </a:r>
            <a:r>
              <a:rPr sz="2000" spc="25" dirty="0">
                <a:latin typeface="Calibri"/>
                <a:cs typeface="Calibri"/>
              </a:rPr>
              <a:t>  </a:t>
            </a:r>
            <a:r>
              <a:rPr sz="2000" dirty="0">
                <a:latin typeface="Calibri"/>
                <a:cs typeface="Calibri"/>
              </a:rPr>
              <a:t>to</a:t>
            </a:r>
            <a:r>
              <a:rPr sz="2000" spc="495" dirty="0">
                <a:latin typeface="Calibri"/>
                <a:cs typeface="Calibri"/>
              </a:rPr>
              <a:t> </a:t>
            </a:r>
            <a:r>
              <a:rPr sz="2000" spc="65" dirty="0">
                <a:latin typeface="Calibri"/>
                <a:cs typeface="Calibri"/>
              </a:rPr>
              <a:t>do,</a:t>
            </a:r>
            <a:r>
              <a:rPr sz="2000" spc="25" dirty="0">
                <a:latin typeface="Calibri"/>
                <a:cs typeface="Calibri"/>
              </a:rPr>
              <a:t>  </a:t>
            </a:r>
            <a:r>
              <a:rPr sz="2000" spc="60" dirty="0">
                <a:latin typeface="Calibri"/>
                <a:cs typeface="Calibri"/>
              </a:rPr>
              <a:t>which</a:t>
            </a:r>
            <a:r>
              <a:rPr sz="2000" spc="25" dirty="0">
                <a:latin typeface="Calibri"/>
                <a:cs typeface="Calibri"/>
              </a:rPr>
              <a:t>  </a:t>
            </a:r>
            <a:r>
              <a:rPr sz="2000" spc="105" dirty="0">
                <a:latin typeface="Calibri"/>
                <a:cs typeface="Calibri"/>
              </a:rPr>
              <a:t>can</a:t>
            </a:r>
            <a:r>
              <a:rPr sz="2000" spc="480" dirty="0">
                <a:latin typeface="Calibri"/>
                <a:cs typeface="Calibri"/>
              </a:rPr>
              <a:t> </a:t>
            </a:r>
            <a:r>
              <a:rPr sz="2000" spc="50" dirty="0">
                <a:latin typeface="Calibri"/>
                <a:cs typeface="Calibri"/>
              </a:rPr>
              <a:t>reduce 	</a:t>
            </a:r>
            <a:r>
              <a:rPr sz="2000" dirty="0">
                <a:latin typeface="Calibri"/>
                <a:cs typeface="Calibri"/>
              </a:rPr>
              <a:t>productivity</a:t>
            </a:r>
            <a:r>
              <a:rPr sz="2000" spc="114" dirty="0">
                <a:latin typeface="Calibri"/>
                <a:cs typeface="Calibri"/>
              </a:rPr>
              <a:t> </a:t>
            </a:r>
            <a:r>
              <a:rPr sz="2000" spc="70" dirty="0">
                <a:latin typeface="Calibri"/>
                <a:cs typeface="Calibri"/>
              </a:rPr>
              <a:t>and</a:t>
            </a:r>
            <a:r>
              <a:rPr sz="2000" spc="165" dirty="0">
                <a:latin typeface="Calibri"/>
                <a:cs typeface="Calibri"/>
              </a:rPr>
              <a:t> </a:t>
            </a:r>
            <a:r>
              <a:rPr sz="2000" dirty="0">
                <a:latin typeface="Calibri"/>
                <a:cs typeface="Calibri"/>
              </a:rPr>
              <a:t>affect</a:t>
            </a:r>
            <a:r>
              <a:rPr sz="2000" spc="145" dirty="0">
                <a:latin typeface="Calibri"/>
                <a:cs typeface="Calibri"/>
              </a:rPr>
              <a:t> </a:t>
            </a:r>
            <a:r>
              <a:rPr sz="2000" spc="40" dirty="0">
                <a:latin typeface="Calibri"/>
                <a:cs typeface="Calibri"/>
              </a:rPr>
              <a:t>morale.</a:t>
            </a:r>
            <a:endParaRPr sz="2000" dirty="0">
              <a:latin typeface="Calibri"/>
              <a:cs typeface="Calibri"/>
            </a:endParaRPr>
          </a:p>
          <a:p>
            <a:pPr marL="354965" indent="-342265">
              <a:lnSpc>
                <a:spcPct val="100000"/>
              </a:lnSpc>
              <a:spcBef>
                <a:spcPts val="2400"/>
              </a:spcBef>
              <a:buFont typeface="Arial"/>
              <a:buChar char="•"/>
              <a:tabLst>
                <a:tab pos="354965" algn="l"/>
              </a:tabLst>
            </a:pPr>
            <a:r>
              <a:rPr sz="2000" b="1" spc="95" dirty="0">
                <a:latin typeface="Calibri"/>
                <a:cs typeface="Calibri"/>
              </a:rPr>
              <a:t>Wasted</a:t>
            </a:r>
            <a:r>
              <a:rPr sz="2000" b="1" spc="355" dirty="0">
                <a:latin typeface="Calibri"/>
                <a:cs typeface="Calibri"/>
              </a:rPr>
              <a:t> </a:t>
            </a:r>
            <a:r>
              <a:rPr sz="2000" b="1" spc="125" dirty="0">
                <a:latin typeface="Calibri"/>
                <a:cs typeface="Calibri"/>
              </a:rPr>
              <a:t>Resources:</a:t>
            </a:r>
            <a:r>
              <a:rPr sz="2000" b="1" spc="350" dirty="0">
                <a:latin typeface="Calibri"/>
                <a:cs typeface="Calibri"/>
              </a:rPr>
              <a:t> </a:t>
            </a:r>
            <a:r>
              <a:rPr sz="2000" dirty="0">
                <a:latin typeface="Calibri"/>
                <a:cs typeface="Calibri"/>
              </a:rPr>
              <a:t>More</a:t>
            </a:r>
            <a:r>
              <a:rPr sz="2000" spc="335" dirty="0">
                <a:latin typeface="Calibri"/>
                <a:cs typeface="Calibri"/>
              </a:rPr>
              <a:t> </a:t>
            </a:r>
            <a:r>
              <a:rPr sz="2000" dirty="0">
                <a:latin typeface="Calibri"/>
                <a:cs typeface="Calibri"/>
              </a:rPr>
              <a:t>staff</a:t>
            </a:r>
            <a:r>
              <a:rPr sz="2000" spc="345" dirty="0">
                <a:latin typeface="Calibri"/>
                <a:cs typeface="Calibri"/>
              </a:rPr>
              <a:t> </a:t>
            </a:r>
            <a:r>
              <a:rPr sz="2000" dirty="0">
                <a:latin typeface="Calibri"/>
                <a:cs typeface="Calibri"/>
              </a:rPr>
              <a:t>than</a:t>
            </a:r>
            <a:r>
              <a:rPr sz="2000" spc="350" dirty="0">
                <a:latin typeface="Calibri"/>
                <a:cs typeface="Calibri"/>
              </a:rPr>
              <a:t> </a:t>
            </a:r>
            <a:r>
              <a:rPr sz="2000" spc="80" dirty="0">
                <a:latin typeface="Calibri"/>
                <a:cs typeface="Calibri"/>
              </a:rPr>
              <a:t>necessary</a:t>
            </a:r>
            <a:r>
              <a:rPr sz="2000" spc="350" dirty="0">
                <a:latin typeface="Calibri"/>
                <a:cs typeface="Calibri"/>
              </a:rPr>
              <a:t> </a:t>
            </a:r>
            <a:r>
              <a:rPr sz="2000" spc="114" dirty="0">
                <a:latin typeface="Calibri"/>
                <a:cs typeface="Calibri"/>
              </a:rPr>
              <a:t>can</a:t>
            </a:r>
            <a:r>
              <a:rPr sz="2000" spc="340" dirty="0">
                <a:latin typeface="Calibri"/>
                <a:cs typeface="Calibri"/>
              </a:rPr>
              <a:t> </a:t>
            </a:r>
            <a:r>
              <a:rPr sz="2000" dirty="0">
                <a:latin typeface="Calibri"/>
                <a:cs typeface="Calibri"/>
              </a:rPr>
              <a:t>result</a:t>
            </a:r>
            <a:r>
              <a:rPr sz="2000" spc="345" dirty="0">
                <a:latin typeface="Calibri"/>
                <a:cs typeface="Calibri"/>
              </a:rPr>
              <a:t> </a:t>
            </a:r>
            <a:r>
              <a:rPr sz="2000" spc="-25" dirty="0">
                <a:latin typeface="Calibri"/>
                <a:cs typeface="Calibri"/>
              </a:rPr>
              <a:t>in</a:t>
            </a:r>
            <a:endParaRPr sz="2000" dirty="0">
              <a:latin typeface="Calibri"/>
              <a:cs typeface="Calibri"/>
            </a:endParaRPr>
          </a:p>
          <a:p>
            <a:pPr marL="355600">
              <a:lnSpc>
                <a:spcPct val="100000"/>
              </a:lnSpc>
            </a:pPr>
            <a:r>
              <a:rPr sz="2000" spc="80" dirty="0">
                <a:latin typeface="Calibri"/>
                <a:cs typeface="Calibri"/>
              </a:rPr>
              <a:t>unused</a:t>
            </a:r>
            <a:r>
              <a:rPr sz="2000" spc="-40" dirty="0">
                <a:latin typeface="Calibri"/>
                <a:cs typeface="Calibri"/>
              </a:rPr>
              <a:t> </a:t>
            </a:r>
            <a:r>
              <a:rPr sz="2000" spc="75" dirty="0">
                <a:latin typeface="Calibri"/>
                <a:cs typeface="Calibri"/>
              </a:rPr>
              <a:t>resources,</a:t>
            </a:r>
            <a:r>
              <a:rPr sz="2000" spc="-50" dirty="0">
                <a:latin typeface="Calibri"/>
                <a:cs typeface="Calibri"/>
              </a:rPr>
              <a:t> </a:t>
            </a:r>
            <a:r>
              <a:rPr sz="2000" spc="45" dirty="0">
                <a:latin typeface="Calibri"/>
                <a:cs typeface="Calibri"/>
              </a:rPr>
              <a:t>leading</a:t>
            </a:r>
            <a:r>
              <a:rPr sz="2000" spc="-20" dirty="0">
                <a:latin typeface="Calibri"/>
                <a:cs typeface="Calibri"/>
              </a:rPr>
              <a:t> </a:t>
            </a:r>
            <a:r>
              <a:rPr sz="2000" dirty="0">
                <a:latin typeface="Calibri"/>
                <a:cs typeface="Calibri"/>
              </a:rPr>
              <a:t>to</a:t>
            </a:r>
            <a:r>
              <a:rPr sz="2000" spc="-35" dirty="0">
                <a:latin typeface="Calibri"/>
                <a:cs typeface="Calibri"/>
              </a:rPr>
              <a:t> </a:t>
            </a:r>
            <a:r>
              <a:rPr sz="2000" spc="35" dirty="0">
                <a:latin typeface="Calibri"/>
                <a:cs typeface="Calibri"/>
              </a:rPr>
              <a:t>inefficiency.</a:t>
            </a:r>
            <a:endParaRPr sz="2000" dirty="0">
              <a:latin typeface="Calibri"/>
              <a:cs typeface="Calibri"/>
            </a:endParaRPr>
          </a:p>
          <a:p>
            <a:pPr marL="352425" marR="7620" indent="-339725" algn="just">
              <a:lnSpc>
                <a:spcPct val="100000"/>
              </a:lnSpc>
              <a:spcBef>
                <a:spcPts val="2405"/>
              </a:spcBef>
              <a:buFont typeface="Arial"/>
              <a:buChar char="•"/>
              <a:tabLst>
                <a:tab pos="355600" algn="l"/>
              </a:tabLst>
            </a:pPr>
            <a:r>
              <a:rPr sz="2000" b="1" spc="110" dirty="0">
                <a:latin typeface="Calibri"/>
                <a:cs typeface="Calibri"/>
              </a:rPr>
              <a:t>Guest</a:t>
            </a:r>
            <a:r>
              <a:rPr sz="2000" b="1" spc="395" dirty="0">
                <a:latin typeface="Calibri"/>
                <a:cs typeface="Calibri"/>
              </a:rPr>
              <a:t> </a:t>
            </a:r>
            <a:r>
              <a:rPr sz="2000" b="1" spc="100" dirty="0">
                <a:latin typeface="Calibri"/>
                <a:cs typeface="Calibri"/>
              </a:rPr>
              <a:t>Experience</a:t>
            </a:r>
            <a:r>
              <a:rPr sz="2000" b="1" spc="400" dirty="0">
                <a:latin typeface="Calibri"/>
                <a:cs typeface="Calibri"/>
              </a:rPr>
              <a:t> </a:t>
            </a:r>
            <a:r>
              <a:rPr sz="2000" b="1" spc="95" dirty="0">
                <a:latin typeface="Calibri"/>
                <a:cs typeface="Calibri"/>
              </a:rPr>
              <a:t>Impact:</a:t>
            </a:r>
            <a:r>
              <a:rPr sz="2000" b="1" spc="395" dirty="0">
                <a:latin typeface="Calibri"/>
                <a:cs typeface="Calibri"/>
              </a:rPr>
              <a:t> </a:t>
            </a:r>
            <a:r>
              <a:rPr sz="2000" spc="55" dirty="0">
                <a:latin typeface="Calibri"/>
                <a:cs typeface="Calibri"/>
              </a:rPr>
              <a:t>Having</a:t>
            </a:r>
            <a:r>
              <a:rPr sz="2000" spc="405" dirty="0">
                <a:latin typeface="Calibri"/>
                <a:cs typeface="Calibri"/>
              </a:rPr>
              <a:t> </a:t>
            </a:r>
            <a:r>
              <a:rPr sz="2000" dirty="0">
                <a:latin typeface="Calibri"/>
                <a:cs typeface="Calibri"/>
              </a:rPr>
              <a:t>too</a:t>
            </a:r>
            <a:r>
              <a:rPr sz="2000" spc="375" dirty="0">
                <a:latin typeface="Calibri"/>
                <a:cs typeface="Calibri"/>
              </a:rPr>
              <a:t> </a:t>
            </a:r>
            <a:r>
              <a:rPr sz="2000" spc="55" dirty="0">
                <a:latin typeface="Calibri"/>
                <a:cs typeface="Calibri"/>
              </a:rPr>
              <a:t>many</a:t>
            </a:r>
            <a:r>
              <a:rPr sz="2000" spc="405" dirty="0">
                <a:latin typeface="Calibri"/>
                <a:cs typeface="Calibri"/>
              </a:rPr>
              <a:t> </a:t>
            </a:r>
            <a:r>
              <a:rPr sz="2000" dirty="0">
                <a:latin typeface="Calibri"/>
                <a:cs typeface="Calibri"/>
              </a:rPr>
              <a:t>staff</a:t>
            </a:r>
            <a:r>
              <a:rPr sz="2000" spc="395" dirty="0">
                <a:latin typeface="Calibri"/>
                <a:cs typeface="Calibri"/>
              </a:rPr>
              <a:t> </a:t>
            </a:r>
            <a:r>
              <a:rPr sz="2000" spc="55" dirty="0">
                <a:latin typeface="Calibri"/>
                <a:cs typeface="Calibri"/>
              </a:rPr>
              <a:t>members 	</a:t>
            </a:r>
            <a:r>
              <a:rPr sz="2000" spc="110" dirty="0">
                <a:latin typeface="Calibri"/>
                <a:cs typeface="Calibri"/>
              </a:rPr>
              <a:t>can</a:t>
            </a:r>
            <a:r>
              <a:rPr sz="2000" spc="-50" dirty="0">
                <a:latin typeface="Calibri"/>
                <a:cs typeface="Calibri"/>
              </a:rPr>
              <a:t> </a:t>
            </a:r>
            <a:r>
              <a:rPr sz="2000" spc="55" dirty="0">
                <a:latin typeface="Calibri"/>
                <a:cs typeface="Calibri"/>
              </a:rPr>
              <a:t>create</a:t>
            </a:r>
            <a:r>
              <a:rPr sz="2000" spc="-45" dirty="0">
                <a:latin typeface="Calibri"/>
                <a:cs typeface="Calibri"/>
              </a:rPr>
              <a:t> </a:t>
            </a:r>
            <a:r>
              <a:rPr sz="2000" spc="75" dirty="0">
                <a:latin typeface="Calibri"/>
                <a:cs typeface="Calibri"/>
              </a:rPr>
              <a:t>unnecessary</a:t>
            </a:r>
            <a:r>
              <a:rPr sz="2000" spc="-55" dirty="0">
                <a:latin typeface="Calibri"/>
                <a:cs typeface="Calibri"/>
              </a:rPr>
              <a:t> </a:t>
            </a:r>
            <a:r>
              <a:rPr sz="2000" spc="60" dirty="0">
                <a:latin typeface="Calibri"/>
                <a:cs typeface="Calibri"/>
              </a:rPr>
              <a:t>distractions</a:t>
            </a:r>
            <a:r>
              <a:rPr sz="2000" spc="-35" dirty="0">
                <a:latin typeface="Calibri"/>
                <a:cs typeface="Calibri"/>
              </a:rPr>
              <a:t> </a:t>
            </a:r>
            <a:r>
              <a:rPr sz="2000" spc="70" dirty="0">
                <a:latin typeface="Calibri"/>
                <a:cs typeface="Calibri"/>
              </a:rPr>
              <a:t>and</a:t>
            </a:r>
            <a:r>
              <a:rPr sz="2000" spc="-40" dirty="0">
                <a:latin typeface="Calibri"/>
                <a:cs typeface="Calibri"/>
              </a:rPr>
              <a:t> </a:t>
            </a:r>
            <a:r>
              <a:rPr sz="2000" spc="65" dirty="0">
                <a:latin typeface="Calibri"/>
                <a:cs typeface="Calibri"/>
              </a:rPr>
              <a:t>confusion</a:t>
            </a:r>
            <a:r>
              <a:rPr sz="2000" spc="-55" dirty="0">
                <a:latin typeface="Calibri"/>
                <a:cs typeface="Calibri"/>
              </a:rPr>
              <a:t> </a:t>
            </a:r>
            <a:r>
              <a:rPr sz="2000" dirty="0">
                <a:latin typeface="Calibri"/>
                <a:cs typeface="Calibri"/>
              </a:rPr>
              <a:t>for</a:t>
            </a:r>
            <a:r>
              <a:rPr sz="2000" spc="-15" dirty="0">
                <a:latin typeface="Calibri"/>
                <a:cs typeface="Calibri"/>
              </a:rPr>
              <a:t> </a:t>
            </a:r>
            <a:r>
              <a:rPr sz="2000" spc="65" dirty="0">
                <a:latin typeface="Calibri"/>
                <a:cs typeface="Calibri"/>
              </a:rPr>
              <a:t>guests.</a:t>
            </a:r>
            <a:endParaRPr sz="2000" dirty="0">
              <a:latin typeface="Calibri"/>
              <a:cs typeface="Calibri"/>
            </a:endParaRPr>
          </a:p>
          <a:p>
            <a:pPr marL="352425" marR="5080" indent="-339725" algn="just">
              <a:lnSpc>
                <a:spcPct val="100000"/>
              </a:lnSpc>
              <a:spcBef>
                <a:spcPts val="2400"/>
              </a:spcBef>
              <a:buFont typeface="Arial"/>
              <a:buChar char="•"/>
              <a:tabLst>
                <a:tab pos="355600" algn="l"/>
              </a:tabLst>
            </a:pPr>
            <a:r>
              <a:rPr sz="2000" b="1" spc="55" dirty="0">
                <a:latin typeface="Calibri"/>
                <a:cs typeface="Calibri"/>
              </a:rPr>
              <a:t>Training</a:t>
            </a:r>
            <a:r>
              <a:rPr sz="2000" b="1" spc="434" dirty="0">
                <a:latin typeface="Calibri"/>
                <a:cs typeface="Calibri"/>
              </a:rPr>
              <a:t> </a:t>
            </a:r>
            <a:r>
              <a:rPr sz="2000" b="1" spc="90" dirty="0">
                <a:latin typeface="Calibri"/>
                <a:cs typeface="Calibri"/>
              </a:rPr>
              <a:t>and</a:t>
            </a:r>
            <a:r>
              <a:rPr sz="2000" b="1" spc="425" dirty="0">
                <a:latin typeface="Calibri"/>
                <a:cs typeface="Calibri"/>
              </a:rPr>
              <a:t> </a:t>
            </a:r>
            <a:r>
              <a:rPr sz="2000" b="1" spc="65" dirty="0">
                <a:latin typeface="Calibri"/>
                <a:cs typeface="Calibri"/>
              </a:rPr>
              <a:t>Management</a:t>
            </a:r>
            <a:r>
              <a:rPr sz="2000" b="1" spc="430" dirty="0">
                <a:latin typeface="Calibri"/>
                <a:cs typeface="Calibri"/>
              </a:rPr>
              <a:t> </a:t>
            </a:r>
            <a:r>
              <a:rPr sz="2000" b="1" spc="80" dirty="0">
                <a:latin typeface="Calibri"/>
                <a:cs typeface="Calibri"/>
              </a:rPr>
              <a:t>Strain:</a:t>
            </a:r>
            <a:r>
              <a:rPr sz="2000" b="1" spc="430" dirty="0">
                <a:latin typeface="Calibri"/>
                <a:cs typeface="Calibri"/>
              </a:rPr>
              <a:t> </a:t>
            </a:r>
            <a:r>
              <a:rPr sz="2000" dirty="0">
                <a:latin typeface="Calibri"/>
                <a:cs typeface="Calibri"/>
              </a:rPr>
              <a:t>More</a:t>
            </a:r>
            <a:r>
              <a:rPr sz="2000" spc="434" dirty="0">
                <a:latin typeface="Calibri"/>
                <a:cs typeface="Calibri"/>
              </a:rPr>
              <a:t> </a:t>
            </a:r>
            <a:r>
              <a:rPr sz="2000" spc="60" dirty="0">
                <a:latin typeface="Calibri"/>
                <a:cs typeface="Calibri"/>
              </a:rPr>
              <a:t>employees</a:t>
            </a:r>
            <a:r>
              <a:rPr sz="2000" spc="420" dirty="0">
                <a:latin typeface="Calibri"/>
                <a:cs typeface="Calibri"/>
              </a:rPr>
              <a:t> </a:t>
            </a:r>
            <a:r>
              <a:rPr sz="2000" spc="-10" dirty="0">
                <a:latin typeface="Calibri"/>
                <a:cs typeface="Calibri"/>
              </a:rPr>
              <a:t>require 	</a:t>
            </a:r>
            <a:r>
              <a:rPr sz="2000" dirty="0">
                <a:latin typeface="Calibri"/>
                <a:cs typeface="Calibri"/>
              </a:rPr>
              <a:t>more</a:t>
            </a:r>
            <a:r>
              <a:rPr sz="2000" spc="215" dirty="0">
                <a:latin typeface="Calibri"/>
                <a:cs typeface="Calibri"/>
              </a:rPr>
              <a:t>  </a:t>
            </a:r>
            <a:r>
              <a:rPr sz="2000" dirty="0">
                <a:latin typeface="Calibri"/>
                <a:cs typeface="Calibri"/>
              </a:rPr>
              <a:t>training</a:t>
            </a:r>
            <a:r>
              <a:rPr sz="2000" spc="220" dirty="0">
                <a:latin typeface="Calibri"/>
                <a:cs typeface="Calibri"/>
              </a:rPr>
              <a:t>  </a:t>
            </a:r>
            <a:r>
              <a:rPr sz="2000" spc="70" dirty="0">
                <a:latin typeface="Calibri"/>
                <a:cs typeface="Calibri"/>
              </a:rPr>
              <a:t>and</a:t>
            </a:r>
            <a:r>
              <a:rPr sz="2000" spc="220" dirty="0">
                <a:latin typeface="Calibri"/>
                <a:cs typeface="Calibri"/>
              </a:rPr>
              <a:t>  </a:t>
            </a:r>
            <a:r>
              <a:rPr sz="2000" spc="60" dirty="0">
                <a:latin typeface="Calibri"/>
                <a:cs typeface="Calibri"/>
              </a:rPr>
              <a:t>management,</a:t>
            </a:r>
            <a:r>
              <a:rPr sz="2000" spc="215" dirty="0">
                <a:latin typeface="Calibri"/>
                <a:cs typeface="Calibri"/>
              </a:rPr>
              <a:t>  </a:t>
            </a:r>
            <a:r>
              <a:rPr sz="2000" spc="55" dirty="0">
                <a:latin typeface="Calibri"/>
                <a:cs typeface="Calibri"/>
              </a:rPr>
              <a:t>increasing</a:t>
            </a:r>
            <a:r>
              <a:rPr sz="2000" spc="215" dirty="0">
                <a:latin typeface="Calibri"/>
                <a:cs typeface="Calibri"/>
              </a:rPr>
              <a:t>  </a:t>
            </a:r>
            <a:r>
              <a:rPr sz="2000" spc="-10" dirty="0">
                <a:latin typeface="Calibri"/>
                <a:cs typeface="Calibri"/>
              </a:rPr>
              <a:t>administrative 	work.</a:t>
            </a:r>
            <a:endParaRPr sz="2000" dirty="0">
              <a:latin typeface="Calibri"/>
              <a:cs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36576" y="0"/>
            <a:ext cx="10515600" cy="567463"/>
          </a:xfrm>
          <a:prstGeom prst="rect">
            <a:avLst/>
          </a:prstGeom>
        </p:spPr>
        <p:txBody>
          <a:bodyPr vert="horz" wrap="square" lIns="0" tIns="13335" rIns="0" bIns="0" rtlCol="0">
            <a:spAutoFit/>
          </a:bodyPr>
          <a:lstStyle/>
          <a:p>
            <a:pPr marL="2268220">
              <a:lnSpc>
                <a:spcPct val="100000"/>
              </a:lnSpc>
              <a:spcBef>
                <a:spcPts val="105"/>
              </a:spcBef>
            </a:pPr>
            <a:r>
              <a:rPr sz="3600" b="1" spc="145" dirty="0">
                <a:cs typeface="Calibri"/>
              </a:rPr>
              <a:t>Challenges</a:t>
            </a:r>
            <a:r>
              <a:rPr sz="3600" b="1" spc="-20" dirty="0">
                <a:cs typeface="Calibri"/>
              </a:rPr>
              <a:t> </a:t>
            </a:r>
            <a:r>
              <a:rPr sz="3600" b="1" dirty="0">
                <a:cs typeface="Calibri"/>
              </a:rPr>
              <a:t>of</a:t>
            </a:r>
            <a:r>
              <a:rPr sz="3600" b="1" spc="-20" dirty="0">
                <a:cs typeface="Calibri"/>
              </a:rPr>
              <a:t> </a:t>
            </a:r>
            <a:r>
              <a:rPr sz="3600" b="1" spc="95" dirty="0"/>
              <a:t>Understaffing</a:t>
            </a:r>
          </a:p>
        </p:txBody>
      </p:sp>
      <p:sp>
        <p:nvSpPr>
          <p:cNvPr id="3" name="object 3"/>
          <p:cNvSpPr txBox="1"/>
          <p:nvPr/>
        </p:nvSpPr>
        <p:spPr>
          <a:xfrm>
            <a:off x="459740" y="927862"/>
            <a:ext cx="6932930" cy="4599305"/>
          </a:xfrm>
          <a:prstGeom prst="rect">
            <a:avLst/>
          </a:prstGeom>
        </p:spPr>
        <p:txBody>
          <a:bodyPr vert="horz" wrap="square" lIns="0" tIns="13335" rIns="0" bIns="0" rtlCol="0">
            <a:spAutoFit/>
          </a:bodyPr>
          <a:lstStyle/>
          <a:p>
            <a:pPr marL="352425" marR="9525" indent="-339725" algn="just">
              <a:lnSpc>
                <a:spcPct val="100000"/>
              </a:lnSpc>
              <a:spcBef>
                <a:spcPts val="105"/>
              </a:spcBef>
              <a:buFont typeface="Arial"/>
              <a:buChar char="•"/>
              <a:tabLst>
                <a:tab pos="355600" algn="l"/>
              </a:tabLst>
            </a:pPr>
            <a:r>
              <a:rPr sz="2000" b="1" spc="125" dirty="0">
                <a:latin typeface="Calibri"/>
                <a:cs typeface="Calibri"/>
              </a:rPr>
              <a:t>Decreased</a:t>
            </a:r>
            <a:r>
              <a:rPr sz="2000" b="1" spc="120" dirty="0">
                <a:latin typeface="Calibri"/>
                <a:cs typeface="Calibri"/>
              </a:rPr>
              <a:t> </a:t>
            </a:r>
            <a:r>
              <a:rPr sz="2000" b="1" spc="105" dirty="0">
                <a:latin typeface="Calibri"/>
                <a:cs typeface="Calibri"/>
              </a:rPr>
              <a:t>Service</a:t>
            </a:r>
            <a:r>
              <a:rPr sz="2000" b="1" spc="125" dirty="0">
                <a:latin typeface="Calibri"/>
                <a:cs typeface="Calibri"/>
              </a:rPr>
              <a:t> </a:t>
            </a:r>
            <a:r>
              <a:rPr sz="2000" b="1" spc="60" dirty="0">
                <a:latin typeface="Calibri"/>
                <a:cs typeface="Calibri"/>
              </a:rPr>
              <a:t>Quality:</a:t>
            </a:r>
            <a:r>
              <a:rPr sz="2000" b="1" spc="120" dirty="0">
                <a:latin typeface="Calibri"/>
                <a:cs typeface="Calibri"/>
              </a:rPr>
              <a:t> </a:t>
            </a:r>
            <a:r>
              <a:rPr sz="2000" dirty="0">
                <a:latin typeface="Calibri"/>
                <a:cs typeface="Calibri"/>
              </a:rPr>
              <a:t>Fewer</a:t>
            </a:r>
            <a:r>
              <a:rPr sz="2000" spc="135" dirty="0">
                <a:latin typeface="Calibri"/>
                <a:cs typeface="Calibri"/>
              </a:rPr>
              <a:t> </a:t>
            </a:r>
            <a:r>
              <a:rPr sz="2000" dirty="0">
                <a:latin typeface="Calibri"/>
                <a:cs typeface="Calibri"/>
              </a:rPr>
              <a:t>staff</a:t>
            </a:r>
            <a:r>
              <a:rPr sz="2000" spc="105" dirty="0">
                <a:latin typeface="Calibri"/>
                <a:cs typeface="Calibri"/>
              </a:rPr>
              <a:t> </a:t>
            </a:r>
            <a:r>
              <a:rPr sz="2000" spc="110" dirty="0">
                <a:latin typeface="Calibri"/>
                <a:cs typeface="Calibri"/>
              </a:rPr>
              <a:t>can</a:t>
            </a:r>
            <a:r>
              <a:rPr sz="2000" spc="120" dirty="0">
                <a:latin typeface="Calibri"/>
                <a:cs typeface="Calibri"/>
              </a:rPr>
              <a:t> </a:t>
            </a:r>
            <a:r>
              <a:rPr sz="2000" spc="65" dirty="0">
                <a:latin typeface="Calibri"/>
                <a:cs typeface="Calibri"/>
              </a:rPr>
              <a:t>lead</a:t>
            </a:r>
            <a:r>
              <a:rPr sz="2000" spc="125" dirty="0">
                <a:latin typeface="Calibri"/>
                <a:cs typeface="Calibri"/>
              </a:rPr>
              <a:t> </a:t>
            </a:r>
            <a:r>
              <a:rPr sz="2000" dirty="0">
                <a:latin typeface="Calibri"/>
                <a:cs typeface="Calibri"/>
              </a:rPr>
              <a:t>to</a:t>
            </a:r>
            <a:r>
              <a:rPr sz="2000" spc="125" dirty="0">
                <a:latin typeface="Calibri"/>
                <a:cs typeface="Calibri"/>
              </a:rPr>
              <a:t> </a:t>
            </a:r>
            <a:r>
              <a:rPr sz="2000" spc="-10" dirty="0">
                <a:latin typeface="Calibri"/>
                <a:cs typeface="Calibri"/>
              </a:rPr>
              <a:t>slower 	</a:t>
            </a:r>
            <a:r>
              <a:rPr sz="2000" spc="70" dirty="0">
                <a:latin typeface="Calibri"/>
                <a:cs typeface="Calibri"/>
              </a:rPr>
              <a:t>response</a:t>
            </a:r>
            <a:r>
              <a:rPr sz="2000" spc="-25" dirty="0">
                <a:latin typeface="Calibri"/>
                <a:cs typeface="Calibri"/>
              </a:rPr>
              <a:t> </a:t>
            </a:r>
            <a:r>
              <a:rPr sz="2000" spc="60" dirty="0">
                <a:latin typeface="Calibri"/>
                <a:cs typeface="Calibri"/>
              </a:rPr>
              <a:t>times</a:t>
            </a:r>
            <a:r>
              <a:rPr sz="2000" spc="-20" dirty="0">
                <a:latin typeface="Calibri"/>
                <a:cs typeface="Calibri"/>
              </a:rPr>
              <a:t> </a:t>
            </a:r>
            <a:r>
              <a:rPr sz="2000" spc="70" dirty="0">
                <a:latin typeface="Calibri"/>
                <a:cs typeface="Calibri"/>
              </a:rPr>
              <a:t>and</a:t>
            </a:r>
            <a:r>
              <a:rPr sz="2000" spc="-15" dirty="0">
                <a:latin typeface="Calibri"/>
                <a:cs typeface="Calibri"/>
              </a:rPr>
              <a:t> </a:t>
            </a:r>
            <a:r>
              <a:rPr sz="2000" dirty="0">
                <a:latin typeface="Calibri"/>
                <a:cs typeface="Calibri"/>
              </a:rPr>
              <a:t>lower</a:t>
            </a:r>
            <a:r>
              <a:rPr sz="2000" spc="-10" dirty="0">
                <a:latin typeface="Calibri"/>
                <a:cs typeface="Calibri"/>
              </a:rPr>
              <a:t> </a:t>
            </a:r>
            <a:r>
              <a:rPr sz="2000" spc="55" dirty="0">
                <a:latin typeface="Calibri"/>
                <a:cs typeface="Calibri"/>
              </a:rPr>
              <a:t>guest</a:t>
            </a:r>
            <a:r>
              <a:rPr sz="2000" spc="5" dirty="0">
                <a:latin typeface="Calibri"/>
                <a:cs typeface="Calibri"/>
              </a:rPr>
              <a:t> </a:t>
            </a:r>
            <a:r>
              <a:rPr sz="2000" spc="55" dirty="0">
                <a:latin typeface="Calibri"/>
                <a:cs typeface="Calibri"/>
              </a:rPr>
              <a:t>satisfaction.</a:t>
            </a:r>
            <a:endParaRPr sz="2000" dirty="0">
              <a:latin typeface="Calibri"/>
              <a:cs typeface="Calibri"/>
            </a:endParaRPr>
          </a:p>
          <a:p>
            <a:pPr marL="352425" marR="5080" indent="-339725" algn="just">
              <a:lnSpc>
                <a:spcPct val="100000"/>
              </a:lnSpc>
              <a:spcBef>
                <a:spcPts val="2400"/>
              </a:spcBef>
              <a:buFont typeface="Arial"/>
              <a:buChar char="•"/>
              <a:tabLst>
                <a:tab pos="355600" algn="l"/>
              </a:tabLst>
            </a:pPr>
            <a:r>
              <a:rPr sz="2000" b="1" spc="100" dirty="0">
                <a:latin typeface="Calibri"/>
                <a:cs typeface="Calibri"/>
              </a:rPr>
              <a:t>Employee</a:t>
            </a:r>
            <a:r>
              <a:rPr sz="2000" b="1" spc="40" dirty="0">
                <a:latin typeface="Calibri"/>
                <a:cs typeface="Calibri"/>
              </a:rPr>
              <a:t>  </a:t>
            </a:r>
            <a:r>
              <a:rPr sz="2000" b="1" spc="70" dirty="0">
                <a:latin typeface="Calibri"/>
                <a:cs typeface="Calibri"/>
              </a:rPr>
              <a:t>Overload:</a:t>
            </a:r>
            <a:r>
              <a:rPr sz="2000" b="1" spc="40" dirty="0">
                <a:latin typeface="Calibri"/>
                <a:cs typeface="Calibri"/>
              </a:rPr>
              <a:t>  </a:t>
            </a:r>
            <a:r>
              <a:rPr sz="2000" spc="45" dirty="0">
                <a:latin typeface="Calibri"/>
                <a:cs typeface="Calibri"/>
              </a:rPr>
              <a:t>Existing  </a:t>
            </a:r>
            <a:r>
              <a:rPr sz="2000" dirty="0">
                <a:latin typeface="Calibri"/>
                <a:cs typeface="Calibri"/>
              </a:rPr>
              <a:t>staff</a:t>
            </a:r>
            <a:r>
              <a:rPr sz="2000" spc="40" dirty="0">
                <a:latin typeface="Calibri"/>
                <a:cs typeface="Calibri"/>
              </a:rPr>
              <a:t>  </a:t>
            </a:r>
            <a:r>
              <a:rPr sz="2000" spc="65" dirty="0">
                <a:latin typeface="Calibri"/>
                <a:cs typeface="Calibri"/>
              </a:rPr>
              <a:t>may</a:t>
            </a:r>
            <a:r>
              <a:rPr sz="2000" spc="45" dirty="0">
                <a:latin typeface="Calibri"/>
                <a:cs typeface="Calibri"/>
              </a:rPr>
              <a:t>  </a:t>
            </a:r>
            <a:r>
              <a:rPr sz="2000" dirty="0">
                <a:latin typeface="Calibri"/>
                <a:cs typeface="Calibri"/>
              </a:rPr>
              <a:t>feel</a:t>
            </a:r>
            <a:r>
              <a:rPr sz="2000" spc="40" dirty="0">
                <a:latin typeface="Calibri"/>
                <a:cs typeface="Calibri"/>
              </a:rPr>
              <a:t>  </a:t>
            </a:r>
            <a:r>
              <a:rPr sz="2000" spc="-10" dirty="0">
                <a:latin typeface="Calibri"/>
                <a:cs typeface="Calibri"/>
              </a:rPr>
              <a:t>overworked, 	</a:t>
            </a:r>
            <a:r>
              <a:rPr sz="2000" spc="45" dirty="0">
                <a:latin typeface="Calibri"/>
                <a:cs typeface="Calibri"/>
              </a:rPr>
              <a:t>leading</a:t>
            </a:r>
            <a:r>
              <a:rPr sz="2000" spc="20" dirty="0">
                <a:latin typeface="Calibri"/>
                <a:cs typeface="Calibri"/>
              </a:rPr>
              <a:t> </a:t>
            </a:r>
            <a:r>
              <a:rPr sz="2000" dirty="0">
                <a:latin typeface="Calibri"/>
                <a:cs typeface="Calibri"/>
              </a:rPr>
              <a:t>to</a:t>
            </a:r>
            <a:r>
              <a:rPr sz="2000" spc="35" dirty="0">
                <a:latin typeface="Calibri"/>
                <a:cs typeface="Calibri"/>
              </a:rPr>
              <a:t> </a:t>
            </a:r>
            <a:r>
              <a:rPr sz="2000" dirty="0">
                <a:latin typeface="Calibri"/>
                <a:cs typeface="Calibri"/>
              </a:rPr>
              <a:t>burnout</a:t>
            </a:r>
            <a:r>
              <a:rPr sz="2000" spc="10" dirty="0">
                <a:latin typeface="Calibri"/>
                <a:cs typeface="Calibri"/>
              </a:rPr>
              <a:t> </a:t>
            </a:r>
            <a:r>
              <a:rPr sz="2000" dirty="0">
                <a:latin typeface="Calibri"/>
                <a:cs typeface="Calibri"/>
              </a:rPr>
              <a:t>or</a:t>
            </a:r>
            <a:r>
              <a:rPr sz="2000" spc="25" dirty="0">
                <a:latin typeface="Calibri"/>
                <a:cs typeface="Calibri"/>
              </a:rPr>
              <a:t> </a:t>
            </a:r>
            <a:r>
              <a:rPr sz="2000" spc="65" dirty="0">
                <a:latin typeface="Calibri"/>
                <a:cs typeface="Calibri"/>
              </a:rPr>
              <a:t>mistakes.</a:t>
            </a:r>
            <a:endParaRPr sz="2000" dirty="0">
              <a:latin typeface="Calibri"/>
              <a:cs typeface="Calibri"/>
            </a:endParaRPr>
          </a:p>
          <a:p>
            <a:pPr marL="352425" marR="6985" indent="-339725" algn="just">
              <a:lnSpc>
                <a:spcPct val="100000"/>
              </a:lnSpc>
              <a:spcBef>
                <a:spcPts val="2400"/>
              </a:spcBef>
              <a:buFont typeface="Arial"/>
              <a:buChar char="•"/>
              <a:tabLst>
                <a:tab pos="355600" algn="l"/>
              </a:tabLst>
            </a:pPr>
            <a:r>
              <a:rPr sz="2000" b="1" spc="80" dirty="0">
                <a:latin typeface="Calibri"/>
                <a:cs typeface="Calibri"/>
              </a:rPr>
              <a:t>Higher</a:t>
            </a:r>
            <a:r>
              <a:rPr sz="2000" b="1" spc="490" dirty="0">
                <a:latin typeface="Calibri"/>
                <a:cs typeface="Calibri"/>
              </a:rPr>
              <a:t> </a:t>
            </a:r>
            <a:r>
              <a:rPr sz="2000" b="1" spc="50" dirty="0">
                <a:latin typeface="Calibri"/>
                <a:cs typeface="Calibri"/>
              </a:rPr>
              <a:t>Turnover:</a:t>
            </a:r>
            <a:r>
              <a:rPr sz="2000" b="1" spc="480" dirty="0">
                <a:latin typeface="Calibri"/>
                <a:cs typeface="Calibri"/>
              </a:rPr>
              <a:t> </a:t>
            </a:r>
            <a:r>
              <a:rPr sz="2000" dirty="0">
                <a:latin typeface="Calibri"/>
                <a:cs typeface="Calibri"/>
              </a:rPr>
              <a:t>Overworked</a:t>
            </a:r>
            <a:r>
              <a:rPr sz="2000" spc="484" dirty="0">
                <a:latin typeface="Calibri"/>
                <a:cs typeface="Calibri"/>
              </a:rPr>
              <a:t> </a:t>
            </a:r>
            <a:r>
              <a:rPr sz="2000" dirty="0">
                <a:latin typeface="Calibri"/>
                <a:cs typeface="Calibri"/>
              </a:rPr>
              <a:t>staff</a:t>
            </a:r>
            <a:r>
              <a:rPr sz="2000" spc="470" dirty="0">
                <a:latin typeface="Calibri"/>
                <a:cs typeface="Calibri"/>
              </a:rPr>
              <a:t> </a:t>
            </a:r>
            <a:r>
              <a:rPr sz="2000" spc="60" dirty="0">
                <a:latin typeface="Calibri"/>
                <a:cs typeface="Calibri"/>
              </a:rPr>
              <a:t>may</a:t>
            </a:r>
            <a:r>
              <a:rPr sz="2000" spc="490" dirty="0">
                <a:latin typeface="Calibri"/>
                <a:cs typeface="Calibri"/>
              </a:rPr>
              <a:t> </a:t>
            </a:r>
            <a:r>
              <a:rPr sz="2000" dirty="0">
                <a:latin typeface="Calibri"/>
                <a:cs typeface="Calibri"/>
              </a:rPr>
              <a:t>leave,</a:t>
            </a:r>
            <a:r>
              <a:rPr sz="2000" spc="475" dirty="0">
                <a:latin typeface="Calibri"/>
                <a:cs typeface="Calibri"/>
              </a:rPr>
              <a:t> </a:t>
            </a:r>
            <a:r>
              <a:rPr sz="2000" spc="45" dirty="0">
                <a:latin typeface="Calibri"/>
                <a:cs typeface="Calibri"/>
              </a:rPr>
              <a:t>leading</a:t>
            </a:r>
            <a:r>
              <a:rPr sz="2000" spc="480" dirty="0">
                <a:latin typeface="Calibri"/>
                <a:cs typeface="Calibri"/>
              </a:rPr>
              <a:t> </a:t>
            </a:r>
            <a:r>
              <a:rPr sz="2000" spc="-25" dirty="0">
                <a:latin typeface="Calibri"/>
                <a:cs typeface="Calibri"/>
              </a:rPr>
              <a:t>to 	</a:t>
            </a:r>
            <a:r>
              <a:rPr sz="2000" spc="70" dirty="0">
                <a:latin typeface="Calibri"/>
                <a:cs typeface="Calibri"/>
              </a:rPr>
              <a:t>increased</a:t>
            </a:r>
            <a:r>
              <a:rPr sz="2000" spc="5" dirty="0">
                <a:latin typeface="Calibri"/>
                <a:cs typeface="Calibri"/>
              </a:rPr>
              <a:t> </a:t>
            </a:r>
            <a:r>
              <a:rPr sz="2000" dirty="0">
                <a:latin typeface="Calibri"/>
                <a:cs typeface="Calibri"/>
              </a:rPr>
              <a:t>hiring</a:t>
            </a:r>
            <a:r>
              <a:rPr sz="2000" spc="20" dirty="0">
                <a:latin typeface="Calibri"/>
                <a:cs typeface="Calibri"/>
              </a:rPr>
              <a:t> </a:t>
            </a:r>
            <a:r>
              <a:rPr sz="2000" spc="70" dirty="0">
                <a:latin typeface="Calibri"/>
                <a:cs typeface="Calibri"/>
              </a:rPr>
              <a:t>and</a:t>
            </a:r>
            <a:r>
              <a:rPr sz="2000" spc="35" dirty="0">
                <a:latin typeface="Calibri"/>
                <a:cs typeface="Calibri"/>
              </a:rPr>
              <a:t> </a:t>
            </a:r>
            <a:r>
              <a:rPr sz="2000" dirty="0">
                <a:latin typeface="Calibri"/>
                <a:cs typeface="Calibri"/>
              </a:rPr>
              <a:t>training</a:t>
            </a:r>
            <a:r>
              <a:rPr sz="2000" spc="20" dirty="0">
                <a:latin typeface="Calibri"/>
                <a:cs typeface="Calibri"/>
              </a:rPr>
              <a:t> </a:t>
            </a:r>
            <a:r>
              <a:rPr sz="2000" spc="95" dirty="0">
                <a:latin typeface="Calibri"/>
                <a:cs typeface="Calibri"/>
              </a:rPr>
              <a:t>costs.</a:t>
            </a:r>
            <a:endParaRPr sz="2000" dirty="0">
              <a:latin typeface="Calibri"/>
              <a:cs typeface="Calibri"/>
            </a:endParaRPr>
          </a:p>
          <a:p>
            <a:pPr marL="352425" marR="8890" indent="-339725" algn="just">
              <a:lnSpc>
                <a:spcPct val="100000"/>
              </a:lnSpc>
              <a:spcBef>
                <a:spcPts val="2400"/>
              </a:spcBef>
              <a:buFont typeface="Arial"/>
              <a:buChar char="•"/>
              <a:tabLst>
                <a:tab pos="355600" algn="l"/>
              </a:tabLst>
            </a:pPr>
            <a:r>
              <a:rPr sz="2000" b="1" spc="75" dirty="0">
                <a:latin typeface="Calibri"/>
                <a:cs typeface="Calibri"/>
              </a:rPr>
              <a:t>Negative</a:t>
            </a:r>
            <a:r>
              <a:rPr sz="2000" b="1" spc="420" dirty="0">
                <a:latin typeface="Calibri"/>
                <a:cs typeface="Calibri"/>
              </a:rPr>
              <a:t> </a:t>
            </a:r>
            <a:r>
              <a:rPr sz="2000" b="1" spc="90" dirty="0">
                <a:latin typeface="Calibri"/>
                <a:cs typeface="Calibri"/>
              </a:rPr>
              <a:t>Reviews:</a:t>
            </a:r>
            <a:r>
              <a:rPr sz="2000" b="1" spc="420" dirty="0">
                <a:latin typeface="Calibri"/>
                <a:cs typeface="Calibri"/>
              </a:rPr>
              <a:t> </a:t>
            </a:r>
            <a:r>
              <a:rPr sz="2000" dirty="0">
                <a:latin typeface="Calibri"/>
                <a:cs typeface="Calibri"/>
              </a:rPr>
              <a:t>Poor</a:t>
            </a:r>
            <a:r>
              <a:rPr sz="2000" spc="425" dirty="0">
                <a:latin typeface="Calibri"/>
                <a:cs typeface="Calibri"/>
              </a:rPr>
              <a:t> </a:t>
            </a:r>
            <a:r>
              <a:rPr sz="2000" spc="65" dirty="0">
                <a:latin typeface="Calibri"/>
                <a:cs typeface="Calibri"/>
              </a:rPr>
              <a:t>service</a:t>
            </a:r>
            <a:r>
              <a:rPr sz="2000" spc="420" dirty="0">
                <a:latin typeface="Calibri"/>
                <a:cs typeface="Calibri"/>
              </a:rPr>
              <a:t> </a:t>
            </a:r>
            <a:r>
              <a:rPr sz="2000" spc="60" dirty="0">
                <a:latin typeface="Calibri"/>
                <a:cs typeface="Calibri"/>
              </a:rPr>
              <a:t>due</a:t>
            </a:r>
            <a:r>
              <a:rPr sz="2000" spc="425" dirty="0">
                <a:latin typeface="Calibri"/>
                <a:cs typeface="Calibri"/>
              </a:rPr>
              <a:t> </a:t>
            </a:r>
            <a:r>
              <a:rPr sz="2000" dirty="0">
                <a:latin typeface="Calibri"/>
                <a:cs typeface="Calibri"/>
              </a:rPr>
              <a:t>to</a:t>
            </a:r>
            <a:r>
              <a:rPr sz="2000" spc="409" dirty="0">
                <a:latin typeface="Calibri"/>
                <a:cs typeface="Calibri"/>
              </a:rPr>
              <a:t> </a:t>
            </a:r>
            <a:r>
              <a:rPr sz="2000" dirty="0">
                <a:latin typeface="Calibri"/>
                <a:cs typeface="Calibri"/>
              </a:rPr>
              <a:t>understaffing</a:t>
            </a:r>
            <a:r>
              <a:rPr sz="2000" spc="420" dirty="0">
                <a:latin typeface="Calibri"/>
                <a:cs typeface="Calibri"/>
              </a:rPr>
              <a:t> </a:t>
            </a:r>
            <a:r>
              <a:rPr sz="2000" spc="85" dirty="0">
                <a:latin typeface="Calibri"/>
                <a:cs typeface="Calibri"/>
              </a:rPr>
              <a:t>can 	</a:t>
            </a:r>
            <a:r>
              <a:rPr sz="2000" dirty="0">
                <a:latin typeface="Calibri"/>
                <a:cs typeface="Calibri"/>
              </a:rPr>
              <a:t>result</a:t>
            </a:r>
            <a:r>
              <a:rPr sz="2000" spc="65" dirty="0">
                <a:latin typeface="Calibri"/>
                <a:cs typeface="Calibri"/>
              </a:rPr>
              <a:t> </a:t>
            </a:r>
            <a:r>
              <a:rPr sz="2000" dirty="0">
                <a:latin typeface="Calibri"/>
                <a:cs typeface="Calibri"/>
              </a:rPr>
              <a:t>in</a:t>
            </a:r>
            <a:r>
              <a:rPr sz="2000" spc="45" dirty="0">
                <a:latin typeface="Calibri"/>
                <a:cs typeface="Calibri"/>
              </a:rPr>
              <a:t> </a:t>
            </a:r>
            <a:r>
              <a:rPr sz="2000" spc="80" dirty="0">
                <a:latin typeface="Calibri"/>
                <a:cs typeface="Calibri"/>
              </a:rPr>
              <a:t>bad</a:t>
            </a:r>
            <a:r>
              <a:rPr sz="2000" spc="35" dirty="0">
                <a:latin typeface="Calibri"/>
                <a:cs typeface="Calibri"/>
              </a:rPr>
              <a:t> </a:t>
            </a:r>
            <a:r>
              <a:rPr sz="2000" dirty="0">
                <a:latin typeface="Calibri"/>
                <a:cs typeface="Calibri"/>
              </a:rPr>
              <a:t>reviews</a:t>
            </a:r>
            <a:r>
              <a:rPr sz="2000" spc="10" dirty="0">
                <a:latin typeface="Calibri"/>
                <a:cs typeface="Calibri"/>
              </a:rPr>
              <a:t> </a:t>
            </a:r>
            <a:r>
              <a:rPr sz="2000" spc="70" dirty="0">
                <a:latin typeface="Calibri"/>
                <a:cs typeface="Calibri"/>
              </a:rPr>
              <a:t>and</a:t>
            </a:r>
            <a:r>
              <a:rPr sz="2000" spc="50" dirty="0">
                <a:latin typeface="Calibri"/>
                <a:cs typeface="Calibri"/>
              </a:rPr>
              <a:t> </a:t>
            </a:r>
            <a:r>
              <a:rPr sz="2000" spc="114" dirty="0">
                <a:latin typeface="Calibri"/>
                <a:cs typeface="Calibri"/>
              </a:rPr>
              <a:t>loss</a:t>
            </a:r>
            <a:r>
              <a:rPr sz="2000" spc="50" dirty="0">
                <a:latin typeface="Calibri"/>
                <a:cs typeface="Calibri"/>
              </a:rPr>
              <a:t> </a:t>
            </a:r>
            <a:r>
              <a:rPr sz="2000" dirty="0">
                <a:latin typeface="Calibri"/>
                <a:cs typeface="Calibri"/>
              </a:rPr>
              <a:t>of</a:t>
            </a:r>
            <a:r>
              <a:rPr sz="2000" spc="40" dirty="0">
                <a:latin typeface="Calibri"/>
                <a:cs typeface="Calibri"/>
              </a:rPr>
              <a:t> </a:t>
            </a:r>
            <a:r>
              <a:rPr sz="2000" spc="80" dirty="0">
                <a:latin typeface="Calibri"/>
                <a:cs typeface="Calibri"/>
              </a:rPr>
              <a:t>business.</a:t>
            </a:r>
            <a:endParaRPr sz="2000" dirty="0">
              <a:latin typeface="Calibri"/>
              <a:cs typeface="Calibri"/>
            </a:endParaRPr>
          </a:p>
          <a:p>
            <a:pPr marL="352425" marR="9525" indent="-339725" algn="just">
              <a:lnSpc>
                <a:spcPct val="100000"/>
              </a:lnSpc>
              <a:spcBef>
                <a:spcPts val="2405"/>
              </a:spcBef>
              <a:buFont typeface="Arial"/>
              <a:buChar char="•"/>
              <a:tabLst>
                <a:tab pos="355600" algn="l"/>
              </a:tabLst>
            </a:pPr>
            <a:r>
              <a:rPr sz="2000" b="1" spc="75" dirty="0">
                <a:latin typeface="Calibri"/>
                <a:cs typeface="Calibri"/>
              </a:rPr>
              <a:t>Operational</a:t>
            </a:r>
            <a:r>
              <a:rPr sz="2000" b="1" spc="70" dirty="0">
                <a:latin typeface="Calibri"/>
                <a:cs typeface="Calibri"/>
              </a:rPr>
              <a:t>  </a:t>
            </a:r>
            <a:r>
              <a:rPr sz="2000" b="1" spc="90" dirty="0">
                <a:latin typeface="Calibri"/>
                <a:cs typeface="Calibri"/>
              </a:rPr>
              <a:t>Disruptions:</a:t>
            </a:r>
            <a:r>
              <a:rPr sz="2000" b="1" spc="75" dirty="0">
                <a:latin typeface="Calibri"/>
                <a:cs typeface="Calibri"/>
              </a:rPr>
              <a:t>  </a:t>
            </a:r>
            <a:r>
              <a:rPr sz="2000" dirty="0">
                <a:latin typeface="Calibri"/>
                <a:cs typeface="Calibri"/>
              </a:rPr>
              <a:t>With</a:t>
            </a:r>
            <a:r>
              <a:rPr sz="2000" spc="85" dirty="0">
                <a:latin typeface="Calibri"/>
                <a:cs typeface="Calibri"/>
              </a:rPr>
              <a:t>  </a:t>
            </a:r>
            <a:r>
              <a:rPr sz="2000" dirty="0">
                <a:latin typeface="Calibri"/>
                <a:cs typeface="Calibri"/>
              </a:rPr>
              <a:t>not</a:t>
            </a:r>
            <a:r>
              <a:rPr sz="2000" spc="75" dirty="0">
                <a:latin typeface="Calibri"/>
                <a:cs typeface="Calibri"/>
              </a:rPr>
              <a:t>  </a:t>
            </a:r>
            <a:r>
              <a:rPr sz="2000" dirty="0">
                <a:latin typeface="Calibri"/>
                <a:cs typeface="Calibri"/>
              </a:rPr>
              <a:t>enough</a:t>
            </a:r>
            <a:r>
              <a:rPr sz="2000" spc="80" dirty="0">
                <a:latin typeface="Calibri"/>
                <a:cs typeface="Calibri"/>
              </a:rPr>
              <a:t>  </a:t>
            </a:r>
            <a:r>
              <a:rPr sz="2000" dirty="0">
                <a:latin typeface="Calibri"/>
                <a:cs typeface="Calibri"/>
              </a:rPr>
              <a:t>staff,</a:t>
            </a:r>
            <a:r>
              <a:rPr sz="2000" spc="80" dirty="0">
                <a:latin typeface="Calibri"/>
                <a:cs typeface="Calibri"/>
              </a:rPr>
              <a:t>  </a:t>
            </a:r>
            <a:r>
              <a:rPr sz="2000" spc="-10" dirty="0">
                <a:latin typeface="Calibri"/>
                <a:cs typeface="Calibri"/>
              </a:rPr>
              <a:t>certain 	</a:t>
            </a:r>
            <a:r>
              <a:rPr sz="2000" spc="95" dirty="0">
                <a:latin typeface="Calibri"/>
                <a:cs typeface="Calibri"/>
              </a:rPr>
              <a:t>tasks</a:t>
            </a:r>
            <a:r>
              <a:rPr sz="2000" spc="150" dirty="0">
                <a:latin typeface="Calibri"/>
                <a:cs typeface="Calibri"/>
              </a:rPr>
              <a:t> </a:t>
            </a:r>
            <a:r>
              <a:rPr sz="2000" dirty="0">
                <a:latin typeface="Calibri"/>
                <a:cs typeface="Calibri"/>
              </a:rPr>
              <a:t>or</a:t>
            </a:r>
            <a:r>
              <a:rPr sz="2000" spc="155" dirty="0">
                <a:latin typeface="Calibri"/>
                <a:cs typeface="Calibri"/>
              </a:rPr>
              <a:t> </a:t>
            </a:r>
            <a:r>
              <a:rPr sz="2000" spc="75" dirty="0">
                <a:latin typeface="Calibri"/>
                <a:cs typeface="Calibri"/>
              </a:rPr>
              <a:t>areas</a:t>
            </a:r>
            <a:r>
              <a:rPr sz="2000" spc="160" dirty="0">
                <a:latin typeface="Calibri"/>
                <a:cs typeface="Calibri"/>
              </a:rPr>
              <a:t> </a:t>
            </a:r>
            <a:r>
              <a:rPr sz="2000" dirty="0">
                <a:latin typeface="Calibri"/>
                <a:cs typeface="Calibri"/>
              </a:rPr>
              <a:t>(like</a:t>
            </a:r>
            <a:r>
              <a:rPr sz="2000" spc="150" dirty="0">
                <a:latin typeface="Calibri"/>
                <a:cs typeface="Calibri"/>
              </a:rPr>
              <a:t> </a:t>
            </a:r>
            <a:r>
              <a:rPr sz="2000" spc="55" dirty="0">
                <a:latin typeface="Calibri"/>
                <a:cs typeface="Calibri"/>
              </a:rPr>
              <a:t>housekeeping</a:t>
            </a:r>
            <a:r>
              <a:rPr sz="2000" spc="160" dirty="0">
                <a:latin typeface="Calibri"/>
                <a:cs typeface="Calibri"/>
              </a:rPr>
              <a:t> </a:t>
            </a:r>
            <a:r>
              <a:rPr sz="2000" dirty="0">
                <a:latin typeface="Calibri"/>
                <a:cs typeface="Calibri"/>
              </a:rPr>
              <a:t>or</a:t>
            </a:r>
            <a:r>
              <a:rPr sz="2000" spc="155" dirty="0">
                <a:latin typeface="Calibri"/>
                <a:cs typeface="Calibri"/>
              </a:rPr>
              <a:t> </a:t>
            </a:r>
            <a:r>
              <a:rPr sz="2000" spc="50" dirty="0">
                <a:latin typeface="Calibri"/>
                <a:cs typeface="Calibri"/>
              </a:rPr>
              <a:t>maintenance)</a:t>
            </a:r>
            <a:r>
              <a:rPr sz="2000" spc="160" dirty="0">
                <a:latin typeface="Calibri"/>
                <a:cs typeface="Calibri"/>
              </a:rPr>
              <a:t> </a:t>
            </a:r>
            <a:r>
              <a:rPr sz="2000" spc="50" dirty="0">
                <a:latin typeface="Calibri"/>
                <a:cs typeface="Calibri"/>
              </a:rPr>
              <a:t>may</a:t>
            </a:r>
            <a:r>
              <a:rPr sz="2000" spc="165" dirty="0">
                <a:latin typeface="Calibri"/>
                <a:cs typeface="Calibri"/>
              </a:rPr>
              <a:t> </a:t>
            </a:r>
            <a:r>
              <a:rPr sz="2000" spc="-25" dirty="0">
                <a:latin typeface="Calibri"/>
                <a:cs typeface="Calibri"/>
              </a:rPr>
              <a:t>get 	</a:t>
            </a:r>
            <a:r>
              <a:rPr sz="2000" spc="50" dirty="0">
                <a:latin typeface="Calibri"/>
                <a:cs typeface="Calibri"/>
              </a:rPr>
              <a:t>neglected.</a:t>
            </a:r>
            <a:endParaRPr sz="2000" dirty="0">
              <a:latin typeface="Calibri"/>
              <a:cs typeface="Calibri"/>
            </a:endParaRPr>
          </a:p>
        </p:txBody>
      </p:sp>
      <p:pic>
        <p:nvPicPr>
          <p:cNvPr id="4" name="object 4" descr="A person with many hands on a keyboard  AI-generated content may be incorrect."/>
          <p:cNvPicPr/>
          <p:nvPr/>
        </p:nvPicPr>
        <p:blipFill>
          <a:blip r:embed="rId2" cstate="print"/>
          <a:stretch>
            <a:fillRect/>
          </a:stretch>
        </p:blipFill>
        <p:spPr>
          <a:xfrm>
            <a:off x="7543800" y="1600200"/>
            <a:ext cx="4348226" cy="3048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327661" y="108794"/>
            <a:ext cx="5399405" cy="1120820"/>
          </a:xfrm>
          <a:prstGeom prst="rect">
            <a:avLst/>
          </a:prstGeom>
        </p:spPr>
        <p:txBody>
          <a:bodyPr vert="horz" wrap="square" lIns="0" tIns="12700" rIns="0" bIns="0" rtlCol="0">
            <a:spAutoFit/>
          </a:bodyPr>
          <a:lstStyle/>
          <a:p>
            <a:pPr marL="12700">
              <a:lnSpc>
                <a:spcPct val="100000"/>
              </a:lnSpc>
              <a:spcBef>
                <a:spcPts val="100"/>
              </a:spcBef>
            </a:pPr>
            <a:r>
              <a:rPr sz="3600" b="1" spc="120" dirty="0"/>
              <a:t>Strategic</a:t>
            </a:r>
            <a:r>
              <a:rPr sz="3600" b="1" spc="-65" dirty="0"/>
              <a:t> </a:t>
            </a:r>
            <a:r>
              <a:rPr sz="3600" b="1" spc="120" dirty="0"/>
              <a:t>Workforce</a:t>
            </a:r>
            <a:r>
              <a:rPr sz="3600" b="1" spc="-55" dirty="0"/>
              <a:t> </a:t>
            </a:r>
            <a:r>
              <a:rPr sz="3600" b="1" spc="114" dirty="0"/>
              <a:t>Planning</a:t>
            </a:r>
          </a:p>
        </p:txBody>
      </p:sp>
      <p:sp>
        <p:nvSpPr>
          <p:cNvPr id="3" name="object 3"/>
          <p:cNvSpPr txBox="1"/>
          <p:nvPr/>
        </p:nvSpPr>
        <p:spPr>
          <a:xfrm>
            <a:off x="327661" y="1761489"/>
            <a:ext cx="6168390" cy="1489075"/>
          </a:xfrm>
          <a:prstGeom prst="rect">
            <a:avLst/>
          </a:prstGeom>
        </p:spPr>
        <p:txBody>
          <a:bodyPr vert="horz" wrap="square" lIns="0" tIns="12700" rIns="0" bIns="0" rtlCol="0">
            <a:spAutoFit/>
          </a:bodyPr>
          <a:lstStyle/>
          <a:p>
            <a:pPr marL="12700" marR="5080" algn="just">
              <a:lnSpc>
                <a:spcPct val="100000"/>
              </a:lnSpc>
              <a:spcBef>
                <a:spcPts val="100"/>
              </a:spcBef>
            </a:pPr>
            <a:r>
              <a:rPr sz="2400" spc="65" dirty="0">
                <a:latin typeface="Calibri"/>
                <a:cs typeface="Calibri"/>
              </a:rPr>
              <a:t>Strategic</a:t>
            </a:r>
            <a:r>
              <a:rPr sz="2400" spc="380" dirty="0">
                <a:latin typeface="Calibri"/>
                <a:cs typeface="Calibri"/>
              </a:rPr>
              <a:t> </a:t>
            </a:r>
            <a:r>
              <a:rPr sz="2400" dirty="0">
                <a:latin typeface="Calibri"/>
                <a:cs typeface="Calibri"/>
              </a:rPr>
              <a:t>workforce</a:t>
            </a:r>
            <a:r>
              <a:rPr sz="2400" spc="375" dirty="0">
                <a:latin typeface="Calibri"/>
                <a:cs typeface="Calibri"/>
              </a:rPr>
              <a:t> </a:t>
            </a:r>
            <a:r>
              <a:rPr sz="2400" spc="55" dirty="0">
                <a:latin typeface="Calibri"/>
                <a:cs typeface="Calibri"/>
              </a:rPr>
              <a:t>planning</a:t>
            </a:r>
            <a:r>
              <a:rPr sz="2400" spc="385" dirty="0">
                <a:latin typeface="Calibri"/>
                <a:cs typeface="Calibri"/>
              </a:rPr>
              <a:t> </a:t>
            </a:r>
            <a:r>
              <a:rPr sz="2400" spc="50" dirty="0">
                <a:latin typeface="Calibri"/>
                <a:cs typeface="Calibri"/>
              </a:rPr>
              <a:t>involves</a:t>
            </a:r>
            <a:r>
              <a:rPr sz="2400" spc="380" dirty="0">
                <a:latin typeface="Calibri"/>
                <a:cs typeface="Calibri"/>
              </a:rPr>
              <a:t> </a:t>
            </a:r>
            <a:r>
              <a:rPr sz="2400" spc="35" dirty="0">
                <a:latin typeface="Calibri"/>
                <a:cs typeface="Calibri"/>
              </a:rPr>
              <a:t>aligning </a:t>
            </a:r>
            <a:r>
              <a:rPr sz="2400" dirty="0">
                <a:latin typeface="Calibri"/>
                <a:cs typeface="Calibri"/>
              </a:rPr>
              <a:t>the</a:t>
            </a:r>
            <a:r>
              <a:rPr sz="2400" spc="245" dirty="0">
                <a:latin typeface="Calibri"/>
                <a:cs typeface="Calibri"/>
              </a:rPr>
              <a:t> </a:t>
            </a:r>
            <a:r>
              <a:rPr sz="2400" b="1" spc="50" dirty="0">
                <a:latin typeface="Calibri"/>
                <a:cs typeface="Calibri"/>
              </a:rPr>
              <a:t>right</a:t>
            </a:r>
            <a:r>
              <a:rPr sz="2400" b="1" spc="245" dirty="0">
                <a:latin typeface="Calibri"/>
                <a:cs typeface="Calibri"/>
              </a:rPr>
              <a:t> </a:t>
            </a:r>
            <a:r>
              <a:rPr sz="2400" b="1" spc="95" dirty="0">
                <a:latin typeface="Calibri"/>
                <a:cs typeface="Calibri"/>
              </a:rPr>
              <a:t>number</a:t>
            </a:r>
            <a:r>
              <a:rPr sz="2400" b="1" spc="254" dirty="0">
                <a:latin typeface="Calibri"/>
                <a:cs typeface="Calibri"/>
              </a:rPr>
              <a:t> </a:t>
            </a:r>
            <a:r>
              <a:rPr sz="2400" dirty="0">
                <a:latin typeface="Calibri"/>
                <a:cs typeface="Calibri"/>
              </a:rPr>
              <a:t>of</a:t>
            </a:r>
            <a:r>
              <a:rPr sz="2400" spc="254" dirty="0">
                <a:latin typeface="Calibri"/>
                <a:cs typeface="Calibri"/>
              </a:rPr>
              <a:t> </a:t>
            </a:r>
            <a:r>
              <a:rPr sz="2400" spc="80" dirty="0">
                <a:latin typeface="Calibri"/>
                <a:cs typeface="Calibri"/>
              </a:rPr>
              <a:t>employees</a:t>
            </a:r>
            <a:r>
              <a:rPr sz="2400" spc="245" dirty="0">
                <a:latin typeface="Calibri"/>
                <a:cs typeface="Calibri"/>
              </a:rPr>
              <a:t> </a:t>
            </a:r>
            <a:r>
              <a:rPr sz="2400" dirty="0">
                <a:latin typeface="Calibri"/>
                <a:cs typeface="Calibri"/>
              </a:rPr>
              <a:t>with</a:t>
            </a:r>
            <a:r>
              <a:rPr sz="2400" spc="254" dirty="0">
                <a:latin typeface="Calibri"/>
                <a:cs typeface="Calibri"/>
              </a:rPr>
              <a:t> </a:t>
            </a:r>
            <a:r>
              <a:rPr sz="2400" dirty="0">
                <a:latin typeface="Calibri"/>
                <a:cs typeface="Calibri"/>
              </a:rPr>
              <a:t>the</a:t>
            </a:r>
            <a:r>
              <a:rPr sz="2400" spc="250" dirty="0">
                <a:latin typeface="Calibri"/>
                <a:cs typeface="Calibri"/>
              </a:rPr>
              <a:t> </a:t>
            </a:r>
            <a:r>
              <a:rPr sz="2400" b="1" spc="-10" dirty="0">
                <a:latin typeface="Calibri"/>
                <a:cs typeface="Calibri"/>
              </a:rPr>
              <a:t>right </a:t>
            </a:r>
            <a:r>
              <a:rPr sz="2400" b="1" spc="145" dirty="0">
                <a:latin typeface="Calibri"/>
                <a:cs typeface="Calibri"/>
              </a:rPr>
              <a:t>skills</a:t>
            </a:r>
            <a:r>
              <a:rPr sz="2400" spc="145" dirty="0">
                <a:latin typeface="Calibri"/>
                <a:cs typeface="Calibri"/>
              </a:rPr>
              <a:t>,</a:t>
            </a:r>
            <a:r>
              <a:rPr sz="2400" spc="315" dirty="0">
                <a:latin typeface="Calibri"/>
                <a:cs typeface="Calibri"/>
              </a:rPr>
              <a:t> </a:t>
            </a:r>
            <a:r>
              <a:rPr sz="2400" dirty="0">
                <a:latin typeface="Calibri"/>
                <a:cs typeface="Calibri"/>
              </a:rPr>
              <a:t>at</a:t>
            </a:r>
            <a:r>
              <a:rPr sz="2400" spc="320" dirty="0">
                <a:latin typeface="Calibri"/>
                <a:cs typeface="Calibri"/>
              </a:rPr>
              <a:t> </a:t>
            </a:r>
            <a:r>
              <a:rPr sz="2400" dirty="0">
                <a:latin typeface="Calibri"/>
                <a:cs typeface="Calibri"/>
              </a:rPr>
              <a:t>the</a:t>
            </a:r>
            <a:r>
              <a:rPr sz="2400" spc="315" dirty="0">
                <a:latin typeface="Calibri"/>
                <a:cs typeface="Calibri"/>
              </a:rPr>
              <a:t> </a:t>
            </a:r>
            <a:r>
              <a:rPr sz="2400" b="1" spc="50" dirty="0">
                <a:latin typeface="Calibri"/>
                <a:cs typeface="Calibri"/>
              </a:rPr>
              <a:t>right</a:t>
            </a:r>
            <a:r>
              <a:rPr sz="2400" b="1" spc="310" dirty="0">
                <a:latin typeface="Calibri"/>
                <a:cs typeface="Calibri"/>
              </a:rPr>
              <a:t> </a:t>
            </a:r>
            <a:r>
              <a:rPr sz="2400" b="1" spc="85" dirty="0">
                <a:latin typeface="Calibri"/>
                <a:cs typeface="Calibri"/>
              </a:rPr>
              <a:t>time</a:t>
            </a:r>
            <a:r>
              <a:rPr sz="2400" b="1" spc="310" dirty="0">
                <a:latin typeface="Calibri"/>
                <a:cs typeface="Calibri"/>
              </a:rPr>
              <a:t> </a:t>
            </a:r>
            <a:r>
              <a:rPr sz="2400" dirty="0">
                <a:latin typeface="Calibri"/>
                <a:cs typeface="Calibri"/>
              </a:rPr>
              <a:t>to</a:t>
            </a:r>
            <a:r>
              <a:rPr sz="2400" spc="310" dirty="0">
                <a:latin typeface="Calibri"/>
                <a:cs typeface="Calibri"/>
              </a:rPr>
              <a:t> </a:t>
            </a:r>
            <a:r>
              <a:rPr sz="2400" dirty="0">
                <a:latin typeface="Calibri"/>
                <a:cs typeface="Calibri"/>
              </a:rPr>
              <a:t>meet</a:t>
            </a:r>
            <a:r>
              <a:rPr sz="2400" spc="320" dirty="0">
                <a:latin typeface="Calibri"/>
                <a:cs typeface="Calibri"/>
              </a:rPr>
              <a:t> </a:t>
            </a:r>
            <a:r>
              <a:rPr sz="2400" dirty="0">
                <a:latin typeface="Calibri"/>
                <a:cs typeface="Calibri"/>
              </a:rPr>
              <a:t>the</a:t>
            </a:r>
            <a:r>
              <a:rPr sz="2400" spc="315" dirty="0">
                <a:latin typeface="Calibri"/>
                <a:cs typeface="Calibri"/>
              </a:rPr>
              <a:t> </a:t>
            </a:r>
            <a:r>
              <a:rPr sz="2400" spc="100" dirty="0">
                <a:latin typeface="Calibri"/>
                <a:cs typeface="Calibri"/>
              </a:rPr>
              <a:t>business goals</a:t>
            </a:r>
            <a:r>
              <a:rPr sz="2400" spc="-45" dirty="0">
                <a:latin typeface="Calibri"/>
                <a:cs typeface="Calibri"/>
              </a:rPr>
              <a:t> </a:t>
            </a:r>
            <a:r>
              <a:rPr sz="2400" spc="80" dirty="0">
                <a:latin typeface="Calibri"/>
                <a:cs typeface="Calibri"/>
              </a:rPr>
              <a:t>and</a:t>
            </a:r>
            <a:r>
              <a:rPr sz="2400" spc="-30" dirty="0">
                <a:latin typeface="Calibri"/>
                <a:cs typeface="Calibri"/>
              </a:rPr>
              <a:t> </a:t>
            </a:r>
            <a:r>
              <a:rPr sz="2400" spc="60" dirty="0">
                <a:latin typeface="Calibri"/>
                <a:cs typeface="Calibri"/>
              </a:rPr>
              <a:t>adapt</a:t>
            </a:r>
            <a:r>
              <a:rPr sz="2400" spc="-20" dirty="0">
                <a:latin typeface="Calibri"/>
                <a:cs typeface="Calibri"/>
              </a:rPr>
              <a:t> </a:t>
            </a:r>
            <a:r>
              <a:rPr sz="2400" dirty="0">
                <a:latin typeface="Calibri"/>
                <a:cs typeface="Calibri"/>
              </a:rPr>
              <a:t>to</a:t>
            </a:r>
            <a:r>
              <a:rPr sz="2400" spc="-55" dirty="0">
                <a:latin typeface="Calibri"/>
                <a:cs typeface="Calibri"/>
              </a:rPr>
              <a:t> </a:t>
            </a:r>
            <a:r>
              <a:rPr sz="2400" spc="80" dirty="0">
                <a:latin typeface="Calibri"/>
                <a:cs typeface="Calibri"/>
              </a:rPr>
              <a:t>demand</a:t>
            </a:r>
            <a:r>
              <a:rPr sz="2400" spc="-15" dirty="0">
                <a:latin typeface="Calibri"/>
                <a:cs typeface="Calibri"/>
              </a:rPr>
              <a:t> </a:t>
            </a:r>
            <a:r>
              <a:rPr sz="2400" spc="55" dirty="0">
                <a:latin typeface="Calibri"/>
                <a:cs typeface="Calibri"/>
              </a:rPr>
              <a:t>fluctuations.</a:t>
            </a:r>
            <a:endParaRPr sz="2400" dirty="0">
              <a:latin typeface="Calibri"/>
              <a:cs typeface="Calibri"/>
            </a:endParaRPr>
          </a:p>
        </p:txBody>
      </p:sp>
      <p:sp>
        <p:nvSpPr>
          <p:cNvPr id="4" name="object 4"/>
          <p:cNvSpPr txBox="1"/>
          <p:nvPr/>
        </p:nvSpPr>
        <p:spPr>
          <a:xfrm>
            <a:off x="327661" y="3607437"/>
            <a:ext cx="6167755" cy="1489075"/>
          </a:xfrm>
          <a:prstGeom prst="rect">
            <a:avLst/>
          </a:prstGeom>
        </p:spPr>
        <p:txBody>
          <a:bodyPr vert="horz" wrap="square" lIns="0" tIns="12700" rIns="0" bIns="0" rtlCol="0">
            <a:spAutoFit/>
          </a:bodyPr>
          <a:lstStyle/>
          <a:p>
            <a:pPr marL="12700" marR="5080" algn="just">
              <a:lnSpc>
                <a:spcPct val="100000"/>
              </a:lnSpc>
              <a:spcBef>
                <a:spcPts val="100"/>
              </a:spcBef>
            </a:pPr>
            <a:r>
              <a:rPr sz="2400" spc="65" dirty="0">
                <a:latin typeface="Calibri"/>
                <a:cs typeface="Calibri"/>
              </a:rPr>
              <a:t>It’s</a:t>
            </a:r>
            <a:r>
              <a:rPr sz="2400" spc="500" dirty="0">
                <a:latin typeface="Calibri"/>
                <a:cs typeface="Calibri"/>
              </a:rPr>
              <a:t> </a:t>
            </a:r>
            <a:r>
              <a:rPr sz="2400" spc="50" dirty="0">
                <a:latin typeface="Calibri"/>
                <a:cs typeface="Calibri"/>
              </a:rPr>
              <a:t>about</a:t>
            </a:r>
            <a:r>
              <a:rPr sz="2400" spc="484" dirty="0">
                <a:latin typeface="Calibri"/>
                <a:cs typeface="Calibri"/>
              </a:rPr>
              <a:t> </a:t>
            </a:r>
            <a:r>
              <a:rPr sz="2400" spc="60" dirty="0">
                <a:latin typeface="Calibri"/>
                <a:cs typeface="Calibri"/>
              </a:rPr>
              <a:t>anticipating</a:t>
            </a:r>
            <a:r>
              <a:rPr sz="2400" spc="515" dirty="0">
                <a:latin typeface="Calibri"/>
                <a:cs typeface="Calibri"/>
              </a:rPr>
              <a:t> </a:t>
            </a:r>
            <a:r>
              <a:rPr sz="2400" b="1" spc="60" dirty="0">
                <a:latin typeface="Calibri"/>
                <a:cs typeface="Calibri"/>
              </a:rPr>
              <a:t>future</a:t>
            </a:r>
            <a:r>
              <a:rPr sz="2400" b="1" spc="505" dirty="0">
                <a:latin typeface="Calibri"/>
                <a:cs typeface="Calibri"/>
              </a:rPr>
              <a:t> </a:t>
            </a:r>
            <a:r>
              <a:rPr sz="2400" b="1" spc="85" dirty="0">
                <a:latin typeface="Calibri"/>
                <a:cs typeface="Calibri"/>
              </a:rPr>
              <a:t>staffing</a:t>
            </a:r>
            <a:r>
              <a:rPr sz="2400" b="1" spc="495" dirty="0">
                <a:latin typeface="Calibri"/>
                <a:cs typeface="Calibri"/>
              </a:rPr>
              <a:t> </a:t>
            </a:r>
            <a:r>
              <a:rPr sz="2400" b="1" spc="130" dirty="0">
                <a:latin typeface="Calibri"/>
                <a:cs typeface="Calibri"/>
              </a:rPr>
              <a:t>needs </a:t>
            </a:r>
            <a:r>
              <a:rPr sz="2400" spc="80" dirty="0">
                <a:latin typeface="Calibri"/>
                <a:cs typeface="Calibri"/>
              </a:rPr>
              <a:t>and</a:t>
            </a:r>
            <a:r>
              <a:rPr sz="2400" spc="465" dirty="0">
                <a:latin typeface="Calibri"/>
                <a:cs typeface="Calibri"/>
              </a:rPr>
              <a:t>  </a:t>
            </a:r>
            <a:r>
              <a:rPr sz="2400" spc="50" dirty="0">
                <a:latin typeface="Calibri"/>
                <a:cs typeface="Calibri"/>
              </a:rPr>
              <a:t>ensuring</a:t>
            </a:r>
            <a:r>
              <a:rPr sz="2400" spc="475" dirty="0">
                <a:latin typeface="Calibri"/>
                <a:cs typeface="Calibri"/>
              </a:rPr>
              <a:t>  </a:t>
            </a:r>
            <a:r>
              <a:rPr sz="2400" dirty="0">
                <a:latin typeface="Calibri"/>
                <a:cs typeface="Calibri"/>
              </a:rPr>
              <a:t>the</a:t>
            </a:r>
            <a:r>
              <a:rPr sz="2400" spc="470" dirty="0">
                <a:latin typeface="Calibri"/>
                <a:cs typeface="Calibri"/>
              </a:rPr>
              <a:t>  </a:t>
            </a:r>
            <a:r>
              <a:rPr sz="2400" spc="50" dirty="0">
                <a:latin typeface="Calibri"/>
                <a:cs typeface="Calibri"/>
              </a:rPr>
              <a:t>organisation</a:t>
            </a:r>
            <a:r>
              <a:rPr sz="2400" spc="480" dirty="0">
                <a:latin typeface="Calibri"/>
                <a:cs typeface="Calibri"/>
              </a:rPr>
              <a:t>  </a:t>
            </a:r>
            <a:r>
              <a:rPr sz="2400" spc="130" dirty="0">
                <a:latin typeface="Calibri"/>
                <a:cs typeface="Calibri"/>
              </a:rPr>
              <a:t>can</a:t>
            </a:r>
            <a:r>
              <a:rPr sz="2400" spc="465" dirty="0">
                <a:latin typeface="Calibri"/>
                <a:cs typeface="Calibri"/>
              </a:rPr>
              <a:t>  </a:t>
            </a:r>
            <a:r>
              <a:rPr sz="2400" spc="30" dirty="0">
                <a:latin typeface="Calibri"/>
                <a:cs typeface="Calibri"/>
              </a:rPr>
              <a:t>meet </a:t>
            </a:r>
            <a:r>
              <a:rPr sz="2400" spc="80" dirty="0">
                <a:latin typeface="Calibri"/>
                <a:cs typeface="Calibri"/>
              </a:rPr>
              <a:t>demand</a:t>
            </a:r>
            <a:r>
              <a:rPr sz="2400" spc="500" dirty="0">
                <a:latin typeface="Calibri"/>
                <a:cs typeface="Calibri"/>
              </a:rPr>
              <a:t>  </a:t>
            </a:r>
            <a:r>
              <a:rPr sz="2400" dirty="0">
                <a:latin typeface="Calibri"/>
                <a:cs typeface="Calibri"/>
              </a:rPr>
              <a:t>efficiently</a:t>
            </a:r>
            <a:r>
              <a:rPr sz="2400" spc="500" dirty="0">
                <a:latin typeface="Calibri"/>
                <a:cs typeface="Calibri"/>
              </a:rPr>
              <a:t>  </a:t>
            </a:r>
            <a:r>
              <a:rPr sz="2400" dirty="0">
                <a:latin typeface="Calibri"/>
                <a:cs typeface="Calibri"/>
              </a:rPr>
              <a:t>without</a:t>
            </a:r>
            <a:r>
              <a:rPr sz="2400" spc="505" dirty="0">
                <a:latin typeface="Calibri"/>
                <a:cs typeface="Calibri"/>
              </a:rPr>
              <a:t>  </a:t>
            </a:r>
            <a:r>
              <a:rPr sz="2400" dirty="0">
                <a:latin typeface="Calibri"/>
                <a:cs typeface="Calibri"/>
              </a:rPr>
              <a:t>overstaffing</a:t>
            </a:r>
            <a:r>
              <a:rPr sz="2400" spc="505" dirty="0">
                <a:latin typeface="Calibri"/>
                <a:cs typeface="Calibri"/>
              </a:rPr>
              <a:t>  </a:t>
            </a:r>
            <a:r>
              <a:rPr sz="2400" spc="-25" dirty="0">
                <a:latin typeface="Calibri"/>
                <a:cs typeface="Calibri"/>
              </a:rPr>
              <a:t>or </a:t>
            </a:r>
            <a:r>
              <a:rPr sz="2400" spc="40" dirty="0">
                <a:latin typeface="Calibri"/>
                <a:cs typeface="Calibri"/>
              </a:rPr>
              <a:t>understaffing.</a:t>
            </a:r>
            <a:endParaRPr sz="2400" dirty="0">
              <a:latin typeface="Calibri"/>
              <a:cs typeface="Calibri"/>
            </a:endParaRPr>
          </a:p>
        </p:txBody>
      </p:sp>
      <p:pic>
        <p:nvPicPr>
          <p:cNvPr id="5" name="object 5" descr="Business people proficiently discuss work project on meeting table . Corporate business team collaboration concept ."/>
          <p:cNvPicPr/>
          <p:nvPr/>
        </p:nvPicPr>
        <p:blipFill>
          <a:blip r:embed="rId2" cstate="print"/>
          <a:stretch>
            <a:fillRect/>
          </a:stretch>
        </p:blipFill>
        <p:spPr>
          <a:xfrm>
            <a:off x="6936993" y="1802764"/>
            <a:ext cx="5146421" cy="2895600"/>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28600" y="152400"/>
            <a:ext cx="5399405" cy="505267"/>
          </a:xfrm>
          <a:prstGeom prst="rect">
            <a:avLst/>
          </a:prstGeom>
        </p:spPr>
        <p:txBody>
          <a:bodyPr vert="horz" wrap="square" lIns="0" tIns="12700" rIns="0" bIns="0" rtlCol="0">
            <a:spAutoFit/>
          </a:bodyPr>
          <a:lstStyle/>
          <a:p>
            <a:pPr marL="12700">
              <a:lnSpc>
                <a:spcPct val="100000"/>
              </a:lnSpc>
              <a:spcBef>
                <a:spcPts val="100"/>
              </a:spcBef>
            </a:pPr>
            <a:r>
              <a:rPr sz="3200" b="1" spc="120" dirty="0"/>
              <a:t>Strategic</a:t>
            </a:r>
            <a:r>
              <a:rPr sz="3200" b="1" spc="-65" dirty="0"/>
              <a:t> </a:t>
            </a:r>
            <a:r>
              <a:rPr sz="3200" b="1" spc="120" dirty="0"/>
              <a:t>Workforce</a:t>
            </a:r>
            <a:r>
              <a:rPr sz="3200" b="1" spc="-55" dirty="0"/>
              <a:t> </a:t>
            </a:r>
            <a:r>
              <a:rPr sz="3200" b="1" spc="114" dirty="0"/>
              <a:t>Planning</a:t>
            </a:r>
          </a:p>
        </p:txBody>
      </p:sp>
      <p:sp>
        <p:nvSpPr>
          <p:cNvPr id="3" name="object 3"/>
          <p:cNvSpPr txBox="1"/>
          <p:nvPr/>
        </p:nvSpPr>
        <p:spPr>
          <a:xfrm>
            <a:off x="764540" y="1004062"/>
            <a:ext cx="7539990" cy="4599305"/>
          </a:xfrm>
          <a:prstGeom prst="rect">
            <a:avLst/>
          </a:prstGeom>
        </p:spPr>
        <p:txBody>
          <a:bodyPr vert="horz" wrap="square" lIns="0" tIns="13335" rIns="0" bIns="0" rtlCol="0">
            <a:spAutoFit/>
          </a:bodyPr>
          <a:lstStyle/>
          <a:p>
            <a:pPr marL="469900" indent="-457200">
              <a:lnSpc>
                <a:spcPct val="100000"/>
              </a:lnSpc>
              <a:spcBef>
                <a:spcPts val="105"/>
              </a:spcBef>
              <a:buAutoNum type="arabicPeriod"/>
              <a:tabLst>
                <a:tab pos="469900" algn="l"/>
              </a:tabLst>
            </a:pPr>
            <a:r>
              <a:rPr sz="2000" b="1" spc="65" dirty="0">
                <a:latin typeface="Calibri"/>
                <a:cs typeface="Calibri"/>
              </a:rPr>
              <a:t>Right</a:t>
            </a:r>
            <a:r>
              <a:rPr sz="2000" b="1" spc="-45" dirty="0">
                <a:latin typeface="Calibri"/>
                <a:cs typeface="Calibri"/>
              </a:rPr>
              <a:t> </a:t>
            </a:r>
            <a:r>
              <a:rPr sz="2000" b="1" spc="85" dirty="0">
                <a:latin typeface="Calibri"/>
                <a:cs typeface="Calibri"/>
              </a:rPr>
              <a:t>Number</a:t>
            </a:r>
            <a:r>
              <a:rPr sz="2000" b="1" spc="-50" dirty="0">
                <a:latin typeface="Calibri"/>
                <a:cs typeface="Calibri"/>
              </a:rPr>
              <a:t> </a:t>
            </a:r>
            <a:r>
              <a:rPr sz="2000" b="1" spc="50" dirty="0">
                <a:latin typeface="Calibri"/>
                <a:cs typeface="Calibri"/>
              </a:rPr>
              <a:t>of</a:t>
            </a:r>
            <a:r>
              <a:rPr sz="2000" b="1" spc="-30" dirty="0">
                <a:latin typeface="Calibri"/>
                <a:cs typeface="Calibri"/>
              </a:rPr>
              <a:t> </a:t>
            </a:r>
            <a:r>
              <a:rPr sz="2000" b="1" spc="65" dirty="0">
                <a:latin typeface="Calibri"/>
                <a:cs typeface="Calibri"/>
              </a:rPr>
              <a:t>Staff</a:t>
            </a:r>
            <a:r>
              <a:rPr sz="2000" spc="65" dirty="0">
                <a:latin typeface="Calibri"/>
                <a:cs typeface="Calibri"/>
              </a:rPr>
              <a:t>:</a:t>
            </a:r>
            <a:endParaRPr sz="2000" dirty="0">
              <a:latin typeface="Calibri"/>
              <a:cs typeface="Calibri"/>
            </a:endParaRPr>
          </a:p>
          <a:p>
            <a:pPr marL="354965" lvl="1" indent="-342265">
              <a:lnSpc>
                <a:spcPct val="100000"/>
              </a:lnSpc>
              <a:buFont typeface="Arial"/>
              <a:buChar char="•"/>
              <a:tabLst>
                <a:tab pos="354965" algn="l"/>
                <a:tab pos="1631314" algn="l"/>
                <a:tab pos="2710180" algn="l"/>
                <a:tab pos="3608070" algn="l"/>
                <a:tab pos="4091304" algn="l"/>
                <a:tab pos="5367020" algn="l"/>
                <a:tab pos="6609080" algn="l"/>
              </a:tabLst>
            </a:pPr>
            <a:r>
              <a:rPr sz="2000" spc="-10" dirty="0">
                <a:latin typeface="Calibri"/>
                <a:cs typeface="Calibri"/>
              </a:rPr>
              <a:t>Matching</a:t>
            </a:r>
            <a:r>
              <a:rPr sz="2000" dirty="0">
                <a:latin typeface="Calibri"/>
                <a:cs typeface="Calibri"/>
              </a:rPr>
              <a:t>	</a:t>
            </a:r>
            <a:r>
              <a:rPr sz="2000" spc="-10" dirty="0">
                <a:latin typeface="Calibri"/>
                <a:cs typeface="Calibri"/>
              </a:rPr>
              <a:t>staffing</a:t>
            </a:r>
            <a:r>
              <a:rPr sz="2000" dirty="0">
                <a:latin typeface="Calibri"/>
                <a:cs typeface="Calibri"/>
              </a:rPr>
              <a:t>	</a:t>
            </a:r>
            <a:r>
              <a:rPr sz="2000" spc="50" dirty="0">
                <a:latin typeface="Calibri"/>
                <a:cs typeface="Calibri"/>
              </a:rPr>
              <a:t>levels</a:t>
            </a:r>
            <a:r>
              <a:rPr sz="2000" dirty="0">
                <a:latin typeface="Calibri"/>
                <a:cs typeface="Calibri"/>
              </a:rPr>
              <a:t>	</a:t>
            </a:r>
            <a:r>
              <a:rPr sz="2000" spc="-25" dirty="0">
                <a:latin typeface="Calibri"/>
                <a:cs typeface="Calibri"/>
              </a:rPr>
              <a:t>to</a:t>
            </a:r>
            <a:r>
              <a:rPr sz="2000" dirty="0">
                <a:latin typeface="Calibri"/>
                <a:cs typeface="Calibri"/>
              </a:rPr>
              <a:t>	</a:t>
            </a:r>
            <a:r>
              <a:rPr sz="2000" spc="45" dirty="0">
                <a:latin typeface="Calibri"/>
                <a:cs typeface="Calibri"/>
              </a:rPr>
              <a:t>expected</a:t>
            </a:r>
            <a:r>
              <a:rPr sz="2000" dirty="0">
                <a:latin typeface="Calibri"/>
                <a:cs typeface="Calibri"/>
              </a:rPr>
              <a:t>	</a:t>
            </a:r>
            <a:r>
              <a:rPr sz="2000" spc="55" dirty="0">
                <a:latin typeface="Calibri"/>
                <a:cs typeface="Calibri"/>
              </a:rPr>
              <a:t>demand,</a:t>
            </a:r>
            <a:r>
              <a:rPr sz="2000" dirty="0">
                <a:latin typeface="Calibri"/>
                <a:cs typeface="Calibri"/>
              </a:rPr>
              <a:t>	</a:t>
            </a:r>
            <a:r>
              <a:rPr sz="2000" spc="-10" dirty="0">
                <a:latin typeface="Calibri"/>
                <a:cs typeface="Calibri"/>
              </a:rPr>
              <a:t>avoiding</a:t>
            </a:r>
            <a:endParaRPr sz="2000" dirty="0">
              <a:latin typeface="Calibri"/>
              <a:cs typeface="Calibri"/>
            </a:endParaRPr>
          </a:p>
          <a:p>
            <a:pPr marL="355600">
              <a:lnSpc>
                <a:spcPct val="100000"/>
              </a:lnSpc>
            </a:pPr>
            <a:r>
              <a:rPr sz="2000" dirty="0">
                <a:latin typeface="Calibri"/>
                <a:cs typeface="Calibri"/>
              </a:rPr>
              <a:t>overstaffing</a:t>
            </a:r>
            <a:r>
              <a:rPr sz="2000" spc="90" dirty="0">
                <a:latin typeface="Calibri"/>
                <a:cs typeface="Calibri"/>
              </a:rPr>
              <a:t> </a:t>
            </a:r>
            <a:r>
              <a:rPr sz="2000" dirty="0">
                <a:latin typeface="Calibri"/>
                <a:cs typeface="Calibri"/>
              </a:rPr>
              <a:t>or</a:t>
            </a:r>
            <a:r>
              <a:rPr sz="2000" spc="165" dirty="0">
                <a:latin typeface="Calibri"/>
                <a:cs typeface="Calibri"/>
              </a:rPr>
              <a:t> </a:t>
            </a:r>
            <a:r>
              <a:rPr sz="2000" spc="-10" dirty="0">
                <a:latin typeface="Calibri"/>
                <a:cs typeface="Calibri"/>
              </a:rPr>
              <a:t>understaffing.</a:t>
            </a:r>
            <a:endParaRPr sz="2000" dirty="0">
              <a:latin typeface="Calibri"/>
              <a:cs typeface="Calibri"/>
            </a:endParaRPr>
          </a:p>
          <a:p>
            <a:pPr marL="355600" marR="5080" lvl="1" indent="-342900">
              <a:lnSpc>
                <a:spcPct val="100000"/>
              </a:lnSpc>
              <a:spcBef>
                <a:spcPts val="2400"/>
              </a:spcBef>
              <a:buFont typeface="Arial"/>
              <a:buChar char="•"/>
              <a:tabLst>
                <a:tab pos="355600" algn="l"/>
              </a:tabLst>
            </a:pPr>
            <a:r>
              <a:rPr sz="2000" dirty="0">
                <a:latin typeface="Calibri"/>
                <a:cs typeface="Calibri"/>
              </a:rPr>
              <a:t>For</a:t>
            </a:r>
            <a:r>
              <a:rPr sz="2000" spc="30" dirty="0">
                <a:latin typeface="Calibri"/>
                <a:cs typeface="Calibri"/>
              </a:rPr>
              <a:t>  </a:t>
            </a:r>
            <a:r>
              <a:rPr sz="2000" spc="60" dirty="0">
                <a:latin typeface="Calibri"/>
                <a:cs typeface="Calibri"/>
              </a:rPr>
              <a:t>example,</a:t>
            </a:r>
            <a:r>
              <a:rPr sz="2000" spc="495" dirty="0">
                <a:latin typeface="Calibri"/>
                <a:cs typeface="Calibri"/>
              </a:rPr>
              <a:t> </a:t>
            </a:r>
            <a:r>
              <a:rPr sz="2000" dirty="0">
                <a:latin typeface="Calibri"/>
                <a:cs typeface="Calibri"/>
              </a:rPr>
              <a:t>hiring</a:t>
            </a:r>
            <a:r>
              <a:rPr sz="2000" spc="30" dirty="0">
                <a:latin typeface="Calibri"/>
                <a:cs typeface="Calibri"/>
              </a:rPr>
              <a:t>  </a:t>
            </a:r>
            <a:r>
              <a:rPr sz="2000" dirty="0">
                <a:latin typeface="Calibri"/>
                <a:cs typeface="Calibri"/>
              </a:rPr>
              <a:t>extra</a:t>
            </a:r>
            <a:r>
              <a:rPr sz="2000" spc="25" dirty="0">
                <a:latin typeface="Calibri"/>
                <a:cs typeface="Calibri"/>
              </a:rPr>
              <a:t>  </a:t>
            </a:r>
            <a:r>
              <a:rPr sz="2000" dirty="0">
                <a:latin typeface="Calibri"/>
                <a:cs typeface="Calibri"/>
              </a:rPr>
              <a:t>staff</a:t>
            </a:r>
            <a:r>
              <a:rPr sz="2000" spc="30" dirty="0">
                <a:latin typeface="Calibri"/>
                <a:cs typeface="Calibri"/>
              </a:rPr>
              <a:t>  </a:t>
            </a:r>
            <a:r>
              <a:rPr sz="2000" dirty="0">
                <a:latin typeface="Calibri"/>
                <a:cs typeface="Calibri"/>
              </a:rPr>
              <a:t>during</a:t>
            </a:r>
            <a:r>
              <a:rPr sz="2000" spc="35" dirty="0">
                <a:latin typeface="Calibri"/>
                <a:cs typeface="Calibri"/>
              </a:rPr>
              <a:t>  </a:t>
            </a:r>
            <a:r>
              <a:rPr sz="2000" spc="65" dirty="0">
                <a:latin typeface="Calibri"/>
                <a:cs typeface="Calibri"/>
              </a:rPr>
              <a:t>peak</a:t>
            </a:r>
            <a:r>
              <a:rPr sz="2000" spc="30" dirty="0">
                <a:latin typeface="Calibri"/>
                <a:cs typeface="Calibri"/>
              </a:rPr>
              <a:t>  </a:t>
            </a:r>
            <a:r>
              <a:rPr sz="2000" dirty="0">
                <a:latin typeface="Calibri"/>
                <a:cs typeface="Calibri"/>
              </a:rPr>
              <a:t>tourist</a:t>
            </a:r>
            <a:r>
              <a:rPr sz="2000" spc="30" dirty="0">
                <a:latin typeface="Calibri"/>
                <a:cs typeface="Calibri"/>
              </a:rPr>
              <a:t>  </a:t>
            </a:r>
            <a:r>
              <a:rPr sz="2000" spc="95" dirty="0">
                <a:latin typeface="Calibri"/>
                <a:cs typeface="Calibri"/>
              </a:rPr>
              <a:t>season</a:t>
            </a:r>
            <a:r>
              <a:rPr sz="2000" spc="495" dirty="0">
                <a:latin typeface="Calibri"/>
                <a:cs typeface="Calibri"/>
              </a:rPr>
              <a:t> </a:t>
            </a:r>
            <a:r>
              <a:rPr sz="2000" spc="45" dirty="0">
                <a:latin typeface="Calibri"/>
                <a:cs typeface="Calibri"/>
              </a:rPr>
              <a:t>and </a:t>
            </a:r>
            <a:r>
              <a:rPr sz="2000" spc="55" dirty="0">
                <a:latin typeface="Calibri"/>
                <a:cs typeface="Calibri"/>
              </a:rPr>
              <a:t>reducing</a:t>
            </a:r>
            <a:r>
              <a:rPr sz="2000" spc="-5" dirty="0">
                <a:latin typeface="Calibri"/>
                <a:cs typeface="Calibri"/>
              </a:rPr>
              <a:t> </a:t>
            </a:r>
            <a:r>
              <a:rPr sz="2000" spc="60" dirty="0">
                <a:latin typeface="Calibri"/>
                <a:cs typeface="Calibri"/>
              </a:rPr>
              <a:t>numbers</a:t>
            </a:r>
            <a:r>
              <a:rPr sz="2000" spc="10" dirty="0">
                <a:latin typeface="Calibri"/>
                <a:cs typeface="Calibri"/>
              </a:rPr>
              <a:t> </a:t>
            </a:r>
            <a:r>
              <a:rPr sz="2000" dirty="0">
                <a:latin typeface="Calibri"/>
                <a:cs typeface="Calibri"/>
              </a:rPr>
              <a:t>in the</a:t>
            </a:r>
            <a:r>
              <a:rPr sz="2000" spc="20" dirty="0">
                <a:latin typeface="Calibri"/>
                <a:cs typeface="Calibri"/>
              </a:rPr>
              <a:t> </a:t>
            </a:r>
            <a:r>
              <a:rPr sz="2000" dirty="0">
                <a:latin typeface="Calibri"/>
                <a:cs typeface="Calibri"/>
              </a:rPr>
              <a:t>off-</a:t>
            </a:r>
            <a:r>
              <a:rPr sz="2000" spc="85" dirty="0">
                <a:latin typeface="Calibri"/>
                <a:cs typeface="Calibri"/>
              </a:rPr>
              <a:t>season.</a:t>
            </a:r>
            <a:endParaRPr sz="2000" dirty="0">
              <a:latin typeface="Calibri"/>
              <a:cs typeface="Calibri"/>
            </a:endParaRPr>
          </a:p>
          <a:p>
            <a:pPr>
              <a:lnSpc>
                <a:spcPct val="100000"/>
              </a:lnSpc>
              <a:spcBef>
                <a:spcPts val="2360"/>
              </a:spcBef>
            </a:pPr>
            <a:endParaRPr sz="2000" dirty="0">
              <a:latin typeface="Calibri"/>
              <a:cs typeface="Calibri"/>
            </a:endParaRPr>
          </a:p>
          <a:p>
            <a:pPr marL="354965" indent="-342265">
              <a:lnSpc>
                <a:spcPct val="100000"/>
              </a:lnSpc>
              <a:buAutoNum type="arabicPeriod" startAt="2"/>
              <a:tabLst>
                <a:tab pos="354965" algn="l"/>
              </a:tabLst>
            </a:pPr>
            <a:r>
              <a:rPr sz="2000" b="1" spc="65" dirty="0">
                <a:latin typeface="Calibri"/>
                <a:cs typeface="Calibri"/>
              </a:rPr>
              <a:t>Right</a:t>
            </a:r>
            <a:r>
              <a:rPr sz="2000" b="1" spc="-30" dirty="0">
                <a:latin typeface="Calibri"/>
                <a:cs typeface="Calibri"/>
              </a:rPr>
              <a:t> </a:t>
            </a:r>
            <a:r>
              <a:rPr sz="2000" b="1" spc="110" dirty="0">
                <a:latin typeface="Calibri"/>
                <a:cs typeface="Calibri"/>
              </a:rPr>
              <a:t>Skills</a:t>
            </a:r>
            <a:r>
              <a:rPr sz="2000" spc="110" dirty="0">
                <a:latin typeface="Calibri"/>
                <a:cs typeface="Calibri"/>
              </a:rPr>
              <a:t>:</a:t>
            </a:r>
            <a:endParaRPr sz="2000" dirty="0">
              <a:latin typeface="Calibri"/>
              <a:cs typeface="Calibri"/>
            </a:endParaRPr>
          </a:p>
          <a:p>
            <a:pPr marL="299085" marR="1454785" lvl="1" indent="-287020">
              <a:lnSpc>
                <a:spcPct val="100000"/>
              </a:lnSpc>
              <a:buFont typeface="Arial"/>
              <a:buChar char="•"/>
              <a:tabLst>
                <a:tab pos="299085" algn="l"/>
              </a:tabLst>
            </a:pPr>
            <a:r>
              <a:rPr sz="2000" spc="55" dirty="0">
                <a:latin typeface="Calibri"/>
                <a:cs typeface="Calibri"/>
              </a:rPr>
              <a:t>Ensuring</a:t>
            </a:r>
            <a:r>
              <a:rPr sz="2000" spc="65" dirty="0">
                <a:latin typeface="Calibri"/>
                <a:cs typeface="Calibri"/>
              </a:rPr>
              <a:t>  </a:t>
            </a:r>
            <a:r>
              <a:rPr sz="2000" spc="60" dirty="0">
                <a:latin typeface="Calibri"/>
                <a:cs typeface="Calibri"/>
              </a:rPr>
              <a:t>employees</a:t>
            </a:r>
            <a:r>
              <a:rPr sz="2000" spc="70" dirty="0">
                <a:latin typeface="Calibri"/>
                <a:cs typeface="Calibri"/>
              </a:rPr>
              <a:t>  </a:t>
            </a:r>
            <a:r>
              <a:rPr sz="2000" dirty="0">
                <a:latin typeface="Calibri"/>
                <a:cs typeface="Calibri"/>
              </a:rPr>
              <a:t>have</a:t>
            </a:r>
            <a:r>
              <a:rPr sz="2000" spc="60" dirty="0">
                <a:latin typeface="Calibri"/>
                <a:cs typeface="Calibri"/>
              </a:rPr>
              <a:t>  </a:t>
            </a:r>
            <a:r>
              <a:rPr sz="2000" dirty="0">
                <a:latin typeface="Calibri"/>
                <a:cs typeface="Calibri"/>
              </a:rPr>
              <a:t>the</a:t>
            </a:r>
            <a:r>
              <a:rPr sz="2000" spc="70" dirty="0">
                <a:latin typeface="Calibri"/>
                <a:cs typeface="Calibri"/>
              </a:rPr>
              <a:t>  </a:t>
            </a:r>
            <a:r>
              <a:rPr sz="2000" spc="75" dirty="0">
                <a:latin typeface="Calibri"/>
                <a:cs typeface="Calibri"/>
              </a:rPr>
              <a:t>necessary  </a:t>
            </a:r>
            <a:r>
              <a:rPr sz="2000" spc="85" dirty="0">
                <a:latin typeface="Calibri"/>
                <a:cs typeface="Calibri"/>
              </a:rPr>
              <a:t>skills</a:t>
            </a:r>
            <a:r>
              <a:rPr sz="2000" spc="75" dirty="0">
                <a:latin typeface="Calibri"/>
                <a:cs typeface="Calibri"/>
              </a:rPr>
              <a:t>  </a:t>
            </a:r>
            <a:r>
              <a:rPr sz="2000" spc="-25" dirty="0">
                <a:latin typeface="Calibri"/>
                <a:cs typeface="Calibri"/>
              </a:rPr>
              <a:t>for </a:t>
            </a:r>
            <a:r>
              <a:rPr sz="2000" dirty="0">
                <a:latin typeface="Calibri"/>
                <a:cs typeface="Calibri"/>
              </a:rPr>
              <a:t>their</a:t>
            </a:r>
            <a:r>
              <a:rPr sz="2000" spc="-10" dirty="0">
                <a:latin typeface="Calibri"/>
                <a:cs typeface="Calibri"/>
              </a:rPr>
              <a:t> </a:t>
            </a:r>
            <a:r>
              <a:rPr sz="2000" spc="60" dirty="0">
                <a:latin typeface="Calibri"/>
                <a:cs typeface="Calibri"/>
              </a:rPr>
              <a:t>roles,</a:t>
            </a:r>
            <a:r>
              <a:rPr sz="2000" dirty="0">
                <a:latin typeface="Calibri"/>
                <a:cs typeface="Calibri"/>
              </a:rPr>
              <a:t> whether</a:t>
            </a:r>
            <a:r>
              <a:rPr sz="2000" spc="-15" dirty="0">
                <a:latin typeface="Calibri"/>
                <a:cs typeface="Calibri"/>
              </a:rPr>
              <a:t> </a:t>
            </a:r>
            <a:r>
              <a:rPr sz="2000" spc="75" dirty="0">
                <a:latin typeface="Calibri"/>
                <a:cs typeface="Calibri"/>
              </a:rPr>
              <a:t>technical</a:t>
            </a:r>
            <a:r>
              <a:rPr sz="2000" spc="-25" dirty="0">
                <a:latin typeface="Calibri"/>
                <a:cs typeface="Calibri"/>
              </a:rPr>
              <a:t> </a:t>
            </a:r>
            <a:r>
              <a:rPr sz="2000" dirty="0">
                <a:latin typeface="Calibri"/>
                <a:cs typeface="Calibri"/>
              </a:rPr>
              <a:t>or</a:t>
            </a:r>
            <a:r>
              <a:rPr sz="2000" spc="15" dirty="0">
                <a:latin typeface="Calibri"/>
                <a:cs typeface="Calibri"/>
              </a:rPr>
              <a:t> </a:t>
            </a:r>
            <a:r>
              <a:rPr sz="2000" spc="65" dirty="0">
                <a:latin typeface="Calibri"/>
                <a:cs typeface="Calibri"/>
              </a:rPr>
              <a:t>customer-</a:t>
            </a:r>
            <a:r>
              <a:rPr sz="2000" spc="70" dirty="0">
                <a:latin typeface="Calibri"/>
                <a:cs typeface="Calibri"/>
              </a:rPr>
              <a:t>focused.</a:t>
            </a:r>
            <a:endParaRPr sz="2000" dirty="0">
              <a:latin typeface="Calibri"/>
              <a:cs typeface="Calibri"/>
            </a:endParaRPr>
          </a:p>
          <a:p>
            <a:pPr marL="295910" marR="1452245" lvl="1" indent="-283845" algn="just">
              <a:lnSpc>
                <a:spcPct val="100000"/>
              </a:lnSpc>
              <a:spcBef>
                <a:spcPts val="2405"/>
              </a:spcBef>
              <a:buFont typeface="Arial"/>
              <a:buChar char="•"/>
              <a:tabLst>
                <a:tab pos="299085" algn="l"/>
              </a:tabLst>
            </a:pPr>
            <a:r>
              <a:rPr sz="2000" dirty="0">
                <a:latin typeface="Calibri"/>
                <a:cs typeface="Calibri"/>
              </a:rPr>
              <a:t>For</a:t>
            </a:r>
            <a:r>
              <a:rPr sz="2000" spc="105" dirty="0">
                <a:latin typeface="Calibri"/>
                <a:cs typeface="Calibri"/>
              </a:rPr>
              <a:t>  </a:t>
            </a:r>
            <a:r>
              <a:rPr sz="2000" spc="55" dirty="0">
                <a:latin typeface="Calibri"/>
                <a:cs typeface="Calibri"/>
              </a:rPr>
              <a:t>example,</a:t>
            </a:r>
            <a:r>
              <a:rPr sz="2000" spc="105" dirty="0">
                <a:latin typeface="Calibri"/>
                <a:cs typeface="Calibri"/>
              </a:rPr>
              <a:t>  </a:t>
            </a:r>
            <a:r>
              <a:rPr sz="2000" dirty="0">
                <a:latin typeface="Calibri"/>
                <a:cs typeface="Calibri"/>
              </a:rPr>
              <a:t>training</a:t>
            </a:r>
            <a:r>
              <a:rPr sz="2000" spc="110" dirty="0">
                <a:latin typeface="Calibri"/>
                <a:cs typeface="Calibri"/>
              </a:rPr>
              <a:t>  </a:t>
            </a:r>
            <a:r>
              <a:rPr sz="2000" dirty="0">
                <a:latin typeface="Calibri"/>
                <a:cs typeface="Calibri"/>
              </a:rPr>
              <a:t>staff</a:t>
            </a:r>
            <a:r>
              <a:rPr sz="2000" spc="100" dirty="0">
                <a:latin typeface="Calibri"/>
                <a:cs typeface="Calibri"/>
              </a:rPr>
              <a:t>  </a:t>
            </a:r>
            <a:r>
              <a:rPr sz="2000" spc="50" dirty="0">
                <a:latin typeface="Calibri"/>
                <a:cs typeface="Calibri"/>
              </a:rPr>
              <a:t>on</a:t>
            </a:r>
            <a:r>
              <a:rPr sz="2000" spc="105" dirty="0">
                <a:latin typeface="Calibri"/>
                <a:cs typeface="Calibri"/>
              </a:rPr>
              <a:t>  </a:t>
            </a:r>
            <a:r>
              <a:rPr sz="2000" dirty="0">
                <a:latin typeface="Calibri"/>
                <a:cs typeface="Calibri"/>
              </a:rPr>
              <a:t>new</a:t>
            </a:r>
            <a:r>
              <a:rPr sz="2000" spc="105" dirty="0">
                <a:latin typeface="Calibri"/>
                <a:cs typeface="Calibri"/>
              </a:rPr>
              <a:t>  </a:t>
            </a:r>
            <a:r>
              <a:rPr sz="2000" spc="45" dirty="0">
                <a:latin typeface="Calibri"/>
                <a:cs typeface="Calibri"/>
              </a:rPr>
              <a:t>technology</a:t>
            </a:r>
            <a:r>
              <a:rPr sz="2000" spc="110" dirty="0">
                <a:latin typeface="Calibri"/>
                <a:cs typeface="Calibri"/>
              </a:rPr>
              <a:t>  </a:t>
            </a:r>
            <a:r>
              <a:rPr sz="2000" spc="-25" dirty="0">
                <a:latin typeface="Calibri"/>
                <a:cs typeface="Calibri"/>
              </a:rPr>
              <a:t>or 	</a:t>
            </a:r>
            <a:r>
              <a:rPr sz="2000" spc="65" dirty="0">
                <a:latin typeface="Calibri"/>
                <a:cs typeface="Calibri"/>
              </a:rPr>
              <a:t>customer</a:t>
            </a:r>
            <a:r>
              <a:rPr sz="2000" spc="60" dirty="0">
                <a:latin typeface="Calibri"/>
                <a:cs typeface="Calibri"/>
              </a:rPr>
              <a:t>  service</a:t>
            </a:r>
            <a:r>
              <a:rPr sz="2000" spc="65" dirty="0">
                <a:latin typeface="Calibri"/>
                <a:cs typeface="Calibri"/>
              </a:rPr>
              <a:t>  </a:t>
            </a:r>
            <a:r>
              <a:rPr sz="2000" spc="80" dirty="0">
                <a:latin typeface="Calibri"/>
                <a:cs typeface="Calibri"/>
              </a:rPr>
              <a:t>practices</a:t>
            </a:r>
            <a:r>
              <a:rPr sz="2000" spc="65" dirty="0">
                <a:latin typeface="Calibri"/>
                <a:cs typeface="Calibri"/>
              </a:rPr>
              <a:t>  </a:t>
            </a:r>
            <a:r>
              <a:rPr sz="2000" dirty="0">
                <a:latin typeface="Calibri"/>
                <a:cs typeface="Calibri"/>
              </a:rPr>
              <a:t>to</a:t>
            </a:r>
            <a:r>
              <a:rPr sz="2000" spc="65" dirty="0">
                <a:latin typeface="Calibri"/>
                <a:cs typeface="Calibri"/>
              </a:rPr>
              <a:t>  </a:t>
            </a:r>
            <a:r>
              <a:rPr sz="2000" spc="70" dirty="0">
                <a:latin typeface="Calibri"/>
                <a:cs typeface="Calibri"/>
              </a:rPr>
              <a:t>enhance</a:t>
            </a:r>
            <a:r>
              <a:rPr sz="2000" spc="60" dirty="0">
                <a:latin typeface="Calibri"/>
                <a:cs typeface="Calibri"/>
              </a:rPr>
              <a:t>  </a:t>
            </a:r>
            <a:r>
              <a:rPr sz="2000" dirty="0">
                <a:latin typeface="Calibri"/>
                <a:cs typeface="Calibri"/>
              </a:rPr>
              <a:t>the</a:t>
            </a:r>
            <a:r>
              <a:rPr sz="2000" spc="65" dirty="0">
                <a:latin typeface="Calibri"/>
                <a:cs typeface="Calibri"/>
              </a:rPr>
              <a:t>  </a:t>
            </a:r>
            <a:r>
              <a:rPr sz="2000" spc="45" dirty="0">
                <a:latin typeface="Calibri"/>
                <a:cs typeface="Calibri"/>
              </a:rPr>
              <a:t>guest 	</a:t>
            </a:r>
            <a:r>
              <a:rPr sz="2000" spc="40" dirty="0">
                <a:latin typeface="Calibri"/>
                <a:cs typeface="Calibri"/>
              </a:rPr>
              <a:t>experience.</a:t>
            </a:r>
            <a:endParaRPr sz="2000" dirty="0">
              <a:latin typeface="Calibri"/>
              <a:cs typeface="Calibri"/>
            </a:endParaRPr>
          </a:p>
        </p:txBody>
      </p:sp>
      <p:pic>
        <p:nvPicPr>
          <p:cNvPr id="4" name="object 4" descr="A person holding a glowing person's hand  AI-generated content may be incorrect."/>
          <p:cNvPicPr/>
          <p:nvPr/>
        </p:nvPicPr>
        <p:blipFill>
          <a:blip r:embed="rId2" cstate="print"/>
          <a:stretch>
            <a:fillRect/>
          </a:stretch>
        </p:blipFill>
        <p:spPr>
          <a:xfrm>
            <a:off x="8763000" y="813435"/>
            <a:ext cx="2895600" cy="2399919"/>
          </a:xfrm>
          <a:prstGeom prst="rect">
            <a:avLst/>
          </a:prstGeom>
        </p:spPr>
      </p:pic>
      <p:pic>
        <p:nvPicPr>
          <p:cNvPr id="5" name="object 5" descr="A person stacking blocks with arrows pointing up  AI-generated content may be incorrect."/>
          <p:cNvPicPr/>
          <p:nvPr/>
        </p:nvPicPr>
        <p:blipFill>
          <a:blip r:embed="rId3" cstate="print"/>
          <a:stretch>
            <a:fillRect/>
          </a:stretch>
        </p:blipFill>
        <p:spPr>
          <a:xfrm>
            <a:off x="7238110" y="3346551"/>
            <a:ext cx="4420489" cy="234022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3397377" y="234094"/>
            <a:ext cx="5399405" cy="505267"/>
          </a:xfrm>
          <a:prstGeom prst="rect">
            <a:avLst/>
          </a:prstGeom>
        </p:spPr>
        <p:txBody>
          <a:bodyPr vert="horz" wrap="square" lIns="0" tIns="12700" rIns="0" bIns="0" rtlCol="0">
            <a:spAutoFit/>
          </a:bodyPr>
          <a:lstStyle/>
          <a:p>
            <a:pPr marL="12700">
              <a:lnSpc>
                <a:spcPct val="100000"/>
              </a:lnSpc>
              <a:spcBef>
                <a:spcPts val="100"/>
              </a:spcBef>
            </a:pPr>
            <a:r>
              <a:rPr sz="3200" b="1" spc="120" dirty="0"/>
              <a:t>Strategic</a:t>
            </a:r>
            <a:r>
              <a:rPr sz="3200" b="1" spc="-65" dirty="0"/>
              <a:t> </a:t>
            </a:r>
            <a:r>
              <a:rPr sz="3200" b="1" spc="120" dirty="0"/>
              <a:t>Workforce</a:t>
            </a:r>
            <a:r>
              <a:rPr sz="3200" b="1" spc="-55" dirty="0"/>
              <a:t> </a:t>
            </a:r>
            <a:r>
              <a:rPr sz="3200" b="1" spc="114" dirty="0"/>
              <a:t>Planning</a:t>
            </a:r>
          </a:p>
        </p:txBody>
      </p:sp>
      <p:sp>
        <p:nvSpPr>
          <p:cNvPr id="3" name="object 3"/>
          <p:cNvSpPr txBox="1"/>
          <p:nvPr/>
        </p:nvSpPr>
        <p:spPr>
          <a:xfrm>
            <a:off x="612140" y="1097407"/>
            <a:ext cx="10792460" cy="4059554"/>
          </a:xfrm>
          <a:prstGeom prst="rect">
            <a:avLst/>
          </a:prstGeom>
        </p:spPr>
        <p:txBody>
          <a:bodyPr vert="horz" wrap="square" lIns="0" tIns="13335" rIns="0" bIns="0" rtlCol="0">
            <a:spAutoFit/>
          </a:bodyPr>
          <a:lstStyle/>
          <a:p>
            <a:pPr marL="469265" indent="-456565">
              <a:lnSpc>
                <a:spcPct val="100000"/>
              </a:lnSpc>
              <a:spcBef>
                <a:spcPts val="105"/>
              </a:spcBef>
              <a:buAutoNum type="arabicPeriod" startAt="3"/>
              <a:tabLst>
                <a:tab pos="469265" algn="l"/>
              </a:tabLst>
            </a:pPr>
            <a:r>
              <a:rPr sz="2000" b="1" spc="65" dirty="0">
                <a:latin typeface="Calibri"/>
                <a:cs typeface="Calibri"/>
              </a:rPr>
              <a:t>Right</a:t>
            </a:r>
            <a:r>
              <a:rPr sz="2000" b="1" spc="-35" dirty="0">
                <a:latin typeface="Calibri"/>
                <a:cs typeface="Calibri"/>
              </a:rPr>
              <a:t> </a:t>
            </a:r>
            <a:r>
              <a:rPr sz="2000" b="1" spc="55" dirty="0">
                <a:latin typeface="Calibri"/>
                <a:cs typeface="Calibri"/>
              </a:rPr>
              <a:t>Time</a:t>
            </a:r>
            <a:r>
              <a:rPr sz="2000" spc="55" dirty="0">
                <a:latin typeface="Calibri"/>
                <a:cs typeface="Calibri"/>
              </a:rPr>
              <a:t>:</a:t>
            </a:r>
            <a:endParaRPr sz="2000" dirty="0">
              <a:latin typeface="Calibri"/>
              <a:cs typeface="Calibri"/>
            </a:endParaRPr>
          </a:p>
          <a:p>
            <a:pPr marL="299085" lvl="1" indent="-286385">
              <a:lnSpc>
                <a:spcPct val="100000"/>
              </a:lnSpc>
              <a:buFont typeface="Arial"/>
              <a:buChar char="•"/>
              <a:tabLst>
                <a:tab pos="299085" algn="l"/>
              </a:tabLst>
            </a:pPr>
            <a:r>
              <a:rPr sz="2000" spc="70" dirty="0">
                <a:latin typeface="Calibri"/>
                <a:cs typeface="Calibri"/>
              </a:rPr>
              <a:t>Scheduling</a:t>
            </a:r>
            <a:r>
              <a:rPr sz="2000" spc="10" dirty="0">
                <a:latin typeface="Calibri"/>
                <a:cs typeface="Calibri"/>
              </a:rPr>
              <a:t> </a:t>
            </a:r>
            <a:r>
              <a:rPr sz="2000" dirty="0">
                <a:latin typeface="Calibri"/>
                <a:cs typeface="Calibri"/>
              </a:rPr>
              <a:t>staff</a:t>
            </a:r>
            <a:r>
              <a:rPr sz="2000" spc="20" dirty="0">
                <a:latin typeface="Calibri"/>
                <a:cs typeface="Calibri"/>
              </a:rPr>
              <a:t> </a:t>
            </a:r>
            <a:r>
              <a:rPr sz="2000" dirty="0">
                <a:latin typeface="Calibri"/>
                <a:cs typeface="Calibri"/>
              </a:rPr>
              <a:t>to</a:t>
            </a:r>
            <a:r>
              <a:rPr sz="2000" spc="20" dirty="0">
                <a:latin typeface="Calibri"/>
                <a:cs typeface="Calibri"/>
              </a:rPr>
              <a:t> </a:t>
            </a:r>
            <a:r>
              <a:rPr sz="2000" dirty="0">
                <a:latin typeface="Calibri"/>
                <a:cs typeface="Calibri"/>
              </a:rPr>
              <a:t>meet</a:t>
            </a:r>
            <a:r>
              <a:rPr sz="2000" spc="10" dirty="0">
                <a:latin typeface="Calibri"/>
                <a:cs typeface="Calibri"/>
              </a:rPr>
              <a:t> </a:t>
            </a:r>
            <a:r>
              <a:rPr sz="2000" spc="70" dirty="0">
                <a:latin typeface="Calibri"/>
                <a:cs typeface="Calibri"/>
              </a:rPr>
              <a:t>peak</a:t>
            </a:r>
            <a:r>
              <a:rPr sz="2000" spc="20" dirty="0">
                <a:latin typeface="Calibri"/>
                <a:cs typeface="Calibri"/>
              </a:rPr>
              <a:t> </a:t>
            </a:r>
            <a:r>
              <a:rPr sz="2000" spc="85" dirty="0">
                <a:latin typeface="Calibri"/>
                <a:cs typeface="Calibri"/>
              </a:rPr>
              <a:t>demands</a:t>
            </a:r>
            <a:r>
              <a:rPr sz="2000" dirty="0">
                <a:latin typeface="Calibri"/>
                <a:cs typeface="Calibri"/>
              </a:rPr>
              <a:t> </a:t>
            </a:r>
            <a:r>
              <a:rPr sz="2000" spc="70" dirty="0">
                <a:latin typeface="Calibri"/>
                <a:cs typeface="Calibri"/>
              </a:rPr>
              <a:t>and</a:t>
            </a:r>
            <a:r>
              <a:rPr sz="2000" spc="35" dirty="0">
                <a:latin typeface="Calibri"/>
                <a:cs typeface="Calibri"/>
              </a:rPr>
              <a:t> </a:t>
            </a:r>
            <a:r>
              <a:rPr sz="2000" spc="50" dirty="0">
                <a:latin typeface="Calibri"/>
                <a:cs typeface="Calibri"/>
              </a:rPr>
              <a:t>adjusting</a:t>
            </a:r>
            <a:r>
              <a:rPr sz="2000" dirty="0">
                <a:latin typeface="Calibri"/>
                <a:cs typeface="Calibri"/>
              </a:rPr>
              <a:t> during</a:t>
            </a:r>
            <a:r>
              <a:rPr sz="2000" spc="30" dirty="0">
                <a:latin typeface="Calibri"/>
                <a:cs typeface="Calibri"/>
              </a:rPr>
              <a:t> </a:t>
            </a:r>
            <a:r>
              <a:rPr sz="2000" dirty="0">
                <a:latin typeface="Calibri"/>
                <a:cs typeface="Calibri"/>
              </a:rPr>
              <a:t>off-</a:t>
            </a:r>
            <a:r>
              <a:rPr sz="2000" spc="65" dirty="0">
                <a:latin typeface="Calibri"/>
                <a:cs typeface="Calibri"/>
              </a:rPr>
              <a:t>peak</a:t>
            </a:r>
            <a:r>
              <a:rPr sz="2000" dirty="0">
                <a:latin typeface="Calibri"/>
                <a:cs typeface="Calibri"/>
              </a:rPr>
              <a:t> </a:t>
            </a:r>
            <a:r>
              <a:rPr sz="2000" spc="50" dirty="0">
                <a:latin typeface="Calibri"/>
                <a:cs typeface="Calibri"/>
              </a:rPr>
              <a:t>times.</a:t>
            </a:r>
            <a:endParaRPr sz="2000" dirty="0">
              <a:latin typeface="Calibri"/>
              <a:cs typeface="Calibri"/>
            </a:endParaRPr>
          </a:p>
          <a:p>
            <a:pPr marL="299085" lvl="1" indent="-286385">
              <a:lnSpc>
                <a:spcPct val="100000"/>
              </a:lnSpc>
              <a:spcBef>
                <a:spcPts val="2400"/>
              </a:spcBef>
              <a:buFont typeface="Arial"/>
              <a:buChar char="•"/>
              <a:tabLst>
                <a:tab pos="299085" algn="l"/>
              </a:tabLst>
            </a:pPr>
            <a:r>
              <a:rPr sz="2000" dirty="0">
                <a:latin typeface="Calibri"/>
                <a:cs typeface="Calibri"/>
              </a:rPr>
              <a:t>For</a:t>
            </a:r>
            <a:r>
              <a:rPr sz="2000" spc="55" dirty="0">
                <a:latin typeface="Calibri"/>
                <a:cs typeface="Calibri"/>
              </a:rPr>
              <a:t> </a:t>
            </a:r>
            <a:r>
              <a:rPr sz="2000" spc="60" dirty="0">
                <a:latin typeface="Calibri"/>
                <a:cs typeface="Calibri"/>
              </a:rPr>
              <a:t>example,</a:t>
            </a:r>
            <a:r>
              <a:rPr sz="2000" spc="40" dirty="0">
                <a:latin typeface="Calibri"/>
                <a:cs typeface="Calibri"/>
              </a:rPr>
              <a:t> </a:t>
            </a:r>
            <a:r>
              <a:rPr sz="2000" spc="75" dirty="0">
                <a:latin typeface="Calibri"/>
                <a:cs typeface="Calibri"/>
              </a:rPr>
              <a:t>scheduling</a:t>
            </a:r>
            <a:r>
              <a:rPr sz="2000" spc="35" dirty="0">
                <a:latin typeface="Calibri"/>
                <a:cs typeface="Calibri"/>
              </a:rPr>
              <a:t> </a:t>
            </a:r>
            <a:r>
              <a:rPr sz="2000" dirty="0">
                <a:latin typeface="Calibri"/>
                <a:cs typeface="Calibri"/>
              </a:rPr>
              <a:t>more</a:t>
            </a:r>
            <a:r>
              <a:rPr sz="2000" spc="30" dirty="0">
                <a:latin typeface="Calibri"/>
                <a:cs typeface="Calibri"/>
              </a:rPr>
              <a:t> </a:t>
            </a:r>
            <a:r>
              <a:rPr sz="2000" dirty="0">
                <a:latin typeface="Calibri"/>
                <a:cs typeface="Calibri"/>
              </a:rPr>
              <a:t>front</a:t>
            </a:r>
            <a:r>
              <a:rPr sz="2000" spc="55" dirty="0">
                <a:latin typeface="Calibri"/>
                <a:cs typeface="Calibri"/>
              </a:rPr>
              <a:t> </a:t>
            </a:r>
            <a:r>
              <a:rPr sz="2000" spc="90" dirty="0">
                <a:latin typeface="Calibri"/>
                <a:cs typeface="Calibri"/>
              </a:rPr>
              <a:t>desk</a:t>
            </a:r>
            <a:r>
              <a:rPr sz="2000" spc="35" dirty="0">
                <a:latin typeface="Calibri"/>
                <a:cs typeface="Calibri"/>
              </a:rPr>
              <a:t> </a:t>
            </a:r>
            <a:r>
              <a:rPr sz="2000" dirty="0">
                <a:latin typeface="Calibri"/>
                <a:cs typeface="Calibri"/>
              </a:rPr>
              <a:t>workers</a:t>
            </a:r>
            <a:r>
              <a:rPr sz="2000" spc="60" dirty="0">
                <a:latin typeface="Calibri"/>
                <a:cs typeface="Calibri"/>
              </a:rPr>
              <a:t> </a:t>
            </a:r>
            <a:r>
              <a:rPr sz="2000" dirty="0">
                <a:latin typeface="Calibri"/>
                <a:cs typeface="Calibri"/>
              </a:rPr>
              <a:t>during</a:t>
            </a:r>
            <a:r>
              <a:rPr sz="2000" spc="40" dirty="0">
                <a:latin typeface="Calibri"/>
                <a:cs typeface="Calibri"/>
              </a:rPr>
              <a:t> </a:t>
            </a:r>
            <a:r>
              <a:rPr sz="2000" dirty="0">
                <a:latin typeface="Calibri"/>
                <a:cs typeface="Calibri"/>
              </a:rPr>
              <a:t>holiday</a:t>
            </a:r>
            <a:r>
              <a:rPr sz="2000" spc="50" dirty="0">
                <a:latin typeface="Calibri"/>
                <a:cs typeface="Calibri"/>
              </a:rPr>
              <a:t> </a:t>
            </a:r>
            <a:r>
              <a:rPr sz="2000" spc="60" dirty="0">
                <a:latin typeface="Calibri"/>
                <a:cs typeface="Calibri"/>
              </a:rPr>
              <a:t>weekends</a:t>
            </a:r>
            <a:r>
              <a:rPr sz="2000" spc="20" dirty="0">
                <a:latin typeface="Calibri"/>
                <a:cs typeface="Calibri"/>
              </a:rPr>
              <a:t> </a:t>
            </a:r>
            <a:r>
              <a:rPr sz="2000" dirty="0">
                <a:latin typeface="Calibri"/>
                <a:cs typeface="Calibri"/>
              </a:rPr>
              <a:t>or</a:t>
            </a:r>
            <a:r>
              <a:rPr sz="2000" spc="75" dirty="0">
                <a:latin typeface="Calibri"/>
                <a:cs typeface="Calibri"/>
              </a:rPr>
              <a:t> busy</a:t>
            </a:r>
            <a:r>
              <a:rPr sz="2000" spc="35" dirty="0">
                <a:latin typeface="Calibri"/>
                <a:cs typeface="Calibri"/>
              </a:rPr>
              <a:t> </a:t>
            </a:r>
            <a:r>
              <a:rPr sz="2000" spc="50" dirty="0">
                <a:latin typeface="Calibri"/>
                <a:cs typeface="Calibri"/>
              </a:rPr>
              <a:t>conventions.</a:t>
            </a:r>
            <a:endParaRPr sz="2000" dirty="0">
              <a:latin typeface="Calibri"/>
              <a:cs typeface="Calibri"/>
            </a:endParaRPr>
          </a:p>
          <a:p>
            <a:pPr lvl="1">
              <a:lnSpc>
                <a:spcPct val="100000"/>
              </a:lnSpc>
              <a:spcBef>
                <a:spcPts val="505"/>
              </a:spcBef>
              <a:buFont typeface="Arial"/>
              <a:buChar char="•"/>
            </a:pPr>
            <a:endParaRPr sz="2000" dirty="0">
              <a:latin typeface="Calibri"/>
              <a:cs typeface="Calibri"/>
            </a:endParaRPr>
          </a:p>
          <a:p>
            <a:pPr marL="12700">
              <a:lnSpc>
                <a:spcPct val="100000"/>
              </a:lnSpc>
              <a:spcBef>
                <a:spcPts val="5"/>
              </a:spcBef>
            </a:pPr>
            <a:r>
              <a:rPr sz="2000" b="1" spc="60" dirty="0">
                <a:latin typeface="Calibri"/>
                <a:cs typeface="Calibri"/>
              </a:rPr>
              <a:t>Why</a:t>
            </a:r>
            <a:r>
              <a:rPr sz="2000" b="1" spc="-40" dirty="0">
                <a:latin typeface="Calibri"/>
                <a:cs typeface="Calibri"/>
              </a:rPr>
              <a:t> </a:t>
            </a:r>
            <a:r>
              <a:rPr sz="2000" b="1" spc="135" dirty="0">
                <a:latin typeface="Calibri"/>
                <a:cs typeface="Calibri"/>
              </a:rPr>
              <a:t>is</a:t>
            </a:r>
            <a:r>
              <a:rPr sz="2000" b="1" spc="-40" dirty="0">
                <a:latin typeface="Calibri"/>
                <a:cs typeface="Calibri"/>
              </a:rPr>
              <a:t> </a:t>
            </a:r>
            <a:r>
              <a:rPr sz="2000" b="1" spc="90" dirty="0">
                <a:latin typeface="Calibri"/>
                <a:cs typeface="Calibri"/>
              </a:rPr>
              <a:t>this</a:t>
            </a:r>
            <a:r>
              <a:rPr sz="2000" b="1" spc="-30" dirty="0">
                <a:latin typeface="Calibri"/>
                <a:cs typeface="Calibri"/>
              </a:rPr>
              <a:t> </a:t>
            </a:r>
            <a:r>
              <a:rPr sz="2000" b="1" spc="60" dirty="0">
                <a:latin typeface="Calibri"/>
                <a:cs typeface="Calibri"/>
              </a:rPr>
              <a:t>important?</a:t>
            </a:r>
            <a:endParaRPr sz="2000" dirty="0">
              <a:latin typeface="Calibri"/>
              <a:cs typeface="Calibri"/>
            </a:endParaRPr>
          </a:p>
          <a:p>
            <a:pPr marL="299085" lvl="1" indent="-286385">
              <a:lnSpc>
                <a:spcPct val="100000"/>
              </a:lnSpc>
              <a:buFont typeface="Arial"/>
              <a:buChar char="•"/>
              <a:tabLst>
                <a:tab pos="299085" algn="l"/>
              </a:tabLst>
            </a:pPr>
            <a:r>
              <a:rPr sz="2000" spc="55" dirty="0">
                <a:latin typeface="Calibri"/>
                <a:cs typeface="Calibri"/>
              </a:rPr>
              <a:t>Maximises</a:t>
            </a:r>
            <a:r>
              <a:rPr sz="2000" spc="95" dirty="0">
                <a:latin typeface="Calibri"/>
                <a:cs typeface="Calibri"/>
              </a:rPr>
              <a:t> </a:t>
            </a:r>
            <a:r>
              <a:rPr sz="2000" spc="10" dirty="0">
                <a:latin typeface="Calibri"/>
                <a:cs typeface="Calibri"/>
              </a:rPr>
              <a:t>operational</a:t>
            </a:r>
            <a:r>
              <a:rPr sz="2000" spc="110" dirty="0">
                <a:latin typeface="Calibri"/>
                <a:cs typeface="Calibri"/>
              </a:rPr>
              <a:t> </a:t>
            </a:r>
            <a:r>
              <a:rPr sz="2000" spc="40" dirty="0">
                <a:latin typeface="Calibri"/>
                <a:cs typeface="Calibri"/>
              </a:rPr>
              <a:t>efficiency.</a:t>
            </a:r>
            <a:endParaRPr sz="2000" dirty="0">
              <a:latin typeface="Calibri"/>
              <a:cs typeface="Calibri"/>
            </a:endParaRPr>
          </a:p>
          <a:p>
            <a:pPr marL="299085" marR="4324985" lvl="1" indent="-287020">
              <a:lnSpc>
                <a:spcPct val="100000"/>
              </a:lnSpc>
              <a:spcBef>
                <a:spcPts val="2400"/>
              </a:spcBef>
              <a:buFont typeface="Arial"/>
              <a:buChar char="•"/>
              <a:tabLst>
                <a:tab pos="299085" algn="l"/>
              </a:tabLst>
            </a:pPr>
            <a:r>
              <a:rPr sz="2000" spc="100" dirty="0">
                <a:latin typeface="Calibri"/>
                <a:cs typeface="Calibri"/>
              </a:rPr>
              <a:t>Reduces</a:t>
            </a:r>
            <a:r>
              <a:rPr sz="2000" spc="40" dirty="0">
                <a:latin typeface="Calibri"/>
                <a:cs typeface="Calibri"/>
              </a:rPr>
              <a:t>  </a:t>
            </a:r>
            <a:r>
              <a:rPr sz="2000" spc="110" dirty="0">
                <a:latin typeface="Calibri"/>
                <a:cs typeface="Calibri"/>
              </a:rPr>
              <a:t>costs</a:t>
            </a:r>
            <a:r>
              <a:rPr sz="2000" spc="45" dirty="0">
                <a:latin typeface="Calibri"/>
                <a:cs typeface="Calibri"/>
              </a:rPr>
              <a:t>  </a:t>
            </a:r>
            <a:r>
              <a:rPr sz="2000" dirty="0">
                <a:latin typeface="Calibri"/>
                <a:cs typeface="Calibri"/>
              </a:rPr>
              <a:t>(by</a:t>
            </a:r>
            <a:r>
              <a:rPr sz="2000" spc="45" dirty="0">
                <a:latin typeface="Calibri"/>
                <a:cs typeface="Calibri"/>
              </a:rPr>
              <a:t>  </a:t>
            </a:r>
            <a:r>
              <a:rPr sz="2000" dirty="0">
                <a:latin typeface="Calibri"/>
                <a:cs typeface="Calibri"/>
              </a:rPr>
              <a:t>avoiding</a:t>
            </a:r>
            <a:r>
              <a:rPr sz="2000" spc="40" dirty="0">
                <a:latin typeface="Calibri"/>
                <a:cs typeface="Calibri"/>
              </a:rPr>
              <a:t>  </a:t>
            </a:r>
            <a:r>
              <a:rPr sz="2000" dirty="0">
                <a:latin typeface="Calibri"/>
                <a:cs typeface="Calibri"/>
              </a:rPr>
              <a:t>overstaffing)</a:t>
            </a:r>
            <a:r>
              <a:rPr sz="2000" spc="50" dirty="0">
                <a:latin typeface="Calibri"/>
                <a:cs typeface="Calibri"/>
              </a:rPr>
              <a:t>  </a:t>
            </a:r>
            <a:r>
              <a:rPr sz="2000" spc="70" dirty="0">
                <a:latin typeface="Calibri"/>
                <a:cs typeface="Calibri"/>
              </a:rPr>
              <a:t>and</a:t>
            </a:r>
            <a:r>
              <a:rPr sz="2000" spc="45" dirty="0">
                <a:latin typeface="Calibri"/>
                <a:cs typeface="Calibri"/>
              </a:rPr>
              <a:t>  </a:t>
            </a:r>
            <a:r>
              <a:rPr sz="2000" spc="65" dirty="0">
                <a:latin typeface="Calibri"/>
                <a:cs typeface="Calibri"/>
              </a:rPr>
              <a:t>ensures </a:t>
            </a:r>
            <a:r>
              <a:rPr sz="2000" spc="50" dirty="0">
                <a:latin typeface="Calibri"/>
                <a:cs typeface="Calibri"/>
              </a:rPr>
              <a:t>excellent</a:t>
            </a:r>
            <a:r>
              <a:rPr sz="2000" spc="-5" dirty="0">
                <a:latin typeface="Calibri"/>
                <a:cs typeface="Calibri"/>
              </a:rPr>
              <a:t> </a:t>
            </a:r>
            <a:r>
              <a:rPr sz="2000" spc="60" dirty="0">
                <a:latin typeface="Calibri"/>
                <a:cs typeface="Calibri"/>
              </a:rPr>
              <a:t>customer</a:t>
            </a:r>
            <a:r>
              <a:rPr sz="2000" spc="-20" dirty="0">
                <a:latin typeface="Calibri"/>
                <a:cs typeface="Calibri"/>
              </a:rPr>
              <a:t> </a:t>
            </a:r>
            <a:r>
              <a:rPr sz="2000" spc="55" dirty="0">
                <a:latin typeface="Calibri"/>
                <a:cs typeface="Calibri"/>
              </a:rPr>
              <a:t>service.</a:t>
            </a:r>
            <a:endParaRPr sz="2000" dirty="0">
              <a:latin typeface="Calibri"/>
              <a:cs typeface="Calibri"/>
            </a:endParaRPr>
          </a:p>
          <a:p>
            <a:pPr marL="299085" marR="4322445" lvl="1" indent="-287020">
              <a:lnSpc>
                <a:spcPct val="100000"/>
              </a:lnSpc>
              <a:spcBef>
                <a:spcPts val="2400"/>
              </a:spcBef>
              <a:buFont typeface="Arial"/>
              <a:buChar char="•"/>
              <a:tabLst>
                <a:tab pos="299085" algn="l"/>
              </a:tabLst>
            </a:pPr>
            <a:r>
              <a:rPr sz="2000" spc="95" dirty="0">
                <a:latin typeface="Calibri"/>
                <a:cs typeface="Calibri"/>
              </a:rPr>
              <a:t>Enhances</a:t>
            </a:r>
            <a:r>
              <a:rPr sz="2000" spc="125" dirty="0">
                <a:latin typeface="Calibri"/>
                <a:cs typeface="Calibri"/>
              </a:rPr>
              <a:t> </a:t>
            </a:r>
            <a:r>
              <a:rPr sz="2000" spc="45" dirty="0">
                <a:latin typeface="Calibri"/>
                <a:cs typeface="Calibri"/>
              </a:rPr>
              <a:t>employee</a:t>
            </a:r>
            <a:r>
              <a:rPr sz="2000" spc="135" dirty="0">
                <a:latin typeface="Calibri"/>
                <a:cs typeface="Calibri"/>
              </a:rPr>
              <a:t> </a:t>
            </a:r>
            <a:r>
              <a:rPr sz="2000" spc="60" dirty="0">
                <a:latin typeface="Calibri"/>
                <a:cs typeface="Calibri"/>
              </a:rPr>
              <a:t>satisfaction</a:t>
            </a:r>
            <a:r>
              <a:rPr sz="2000" spc="150" dirty="0">
                <a:latin typeface="Calibri"/>
                <a:cs typeface="Calibri"/>
              </a:rPr>
              <a:t> </a:t>
            </a:r>
            <a:r>
              <a:rPr sz="2000" dirty="0">
                <a:latin typeface="Calibri"/>
                <a:cs typeface="Calibri"/>
              </a:rPr>
              <a:t>by</a:t>
            </a:r>
            <a:r>
              <a:rPr sz="2000" spc="140" dirty="0">
                <a:latin typeface="Calibri"/>
                <a:cs typeface="Calibri"/>
              </a:rPr>
              <a:t> </a:t>
            </a:r>
            <a:r>
              <a:rPr sz="2000" spc="65" dirty="0">
                <a:latin typeface="Calibri"/>
                <a:cs typeface="Calibri"/>
              </a:rPr>
              <a:t>balancing</a:t>
            </a:r>
            <a:r>
              <a:rPr sz="2000" spc="135" dirty="0">
                <a:latin typeface="Calibri"/>
                <a:cs typeface="Calibri"/>
              </a:rPr>
              <a:t> </a:t>
            </a:r>
            <a:r>
              <a:rPr sz="2000" spc="-10" dirty="0">
                <a:latin typeface="Calibri"/>
                <a:cs typeface="Calibri"/>
              </a:rPr>
              <a:t>workload </a:t>
            </a:r>
            <a:r>
              <a:rPr sz="2000" spc="70" dirty="0">
                <a:latin typeface="Calibri"/>
                <a:cs typeface="Calibri"/>
              </a:rPr>
              <a:t>and</a:t>
            </a:r>
            <a:r>
              <a:rPr sz="2000" spc="-45" dirty="0">
                <a:latin typeface="Calibri"/>
                <a:cs typeface="Calibri"/>
              </a:rPr>
              <a:t> </a:t>
            </a:r>
            <a:r>
              <a:rPr sz="2000" spc="65" dirty="0">
                <a:latin typeface="Calibri"/>
                <a:cs typeface="Calibri"/>
              </a:rPr>
              <a:t>skill</a:t>
            </a:r>
            <a:r>
              <a:rPr sz="2000" spc="-15" dirty="0">
                <a:latin typeface="Calibri"/>
                <a:cs typeface="Calibri"/>
              </a:rPr>
              <a:t> </a:t>
            </a:r>
            <a:r>
              <a:rPr sz="2000" spc="-10" dirty="0">
                <a:latin typeface="Calibri"/>
                <a:cs typeface="Calibri"/>
              </a:rPr>
              <a:t>requirements.</a:t>
            </a:r>
            <a:endParaRPr sz="2000" dirty="0">
              <a:latin typeface="Calibri"/>
              <a:cs typeface="Calibri"/>
            </a:endParaRPr>
          </a:p>
        </p:txBody>
      </p:sp>
      <p:pic>
        <p:nvPicPr>
          <p:cNvPr id="4" name="object 4" descr="A hourglass on a table  AI-generated content may be incorrect."/>
          <p:cNvPicPr/>
          <p:nvPr/>
        </p:nvPicPr>
        <p:blipFill>
          <a:blip r:embed="rId2" cstate="print"/>
          <a:stretch>
            <a:fillRect/>
          </a:stretch>
        </p:blipFill>
        <p:spPr>
          <a:xfrm>
            <a:off x="7539990" y="2624835"/>
            <a:ext cx="4143375" cy="276225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52400" y="152400"/>
            <a:ext cx="10515600" cy="567463"/>
          </a:xfrm>
          <a:prstGeom prst="rect">
            <a:avLst/>
          </a:prstGeom>
        </p:spPr>
        <p:txBody>
          <a:bodyPr vert="horz" wrap="square" lIns="0" tIns="13335" rIns="0" bIns="0" rtlCol="0">
            <a:spAutoFit/>
          </a:bodyPr>
          <a:lstStyle/>
          <a:p>
            <a:pPr marL="2266950">
              <a:lnSpc>
                <a:spcPct val="100000"/>
              </a:lnSpc>
              <a:spcBef>
                <a:spcPts val="105"/>
              </a:spcBef>
            </a:pPr>
            <a:r>
              <a:rPr sz="3600" b="1" i="0" spc="145" dirty="0">
                <a:latin typeface="Calibri"/>
                <a:cs typeface="Calibri"/>
              </a:rPr>
              <a:t>Hotel</a:t>
            </a:r>
            <a:r>
              <a:rPr sz="3600" b="1" i="0" spc="-60" dirty="0">
                <a:latin typeface="Calibri"/>
                <a:cs typeface="Calibri"/>
              </a:rPr>
              <a:t> </a:t>
            </a:r>
            <a:r>
              <a:rPr sz="3600" b="1" i="0" spc="125" dirty="0">
                <a:latin typeface="Calibri"/>
                <a:cs typeface="Calibri"/>
              </a:rPr>
              <a:t>Workforce</a:t>
            </a:r>
            <a:r>
              <a:rPr sz="3600" b="1" i="0" spc="-55" dirty="0">
                <a:latin typeface="Calibri"/>
                <a:cs typeface="Calibri"/>
              </a:rPr>
              <a:t> </a:t>
            </a:r>
            <a:r>
              <a:rPr sz="3600" b="1" i="0" spc="185" dirty="0">
                <a:latin typeface="Calibri"/>
                <a:cs typeface="Calibri"/>
              </a:rPr>
              <a:t>Challenge</a:t>
            </a:r>
          </a:p>
        </p:txBody>
      </p:sp>
      <p:sp>
        <p:nvSpPr>
          <p:cNvPr id="3" name="object 3"/>
          <p:cNvSpPr txBox="1"/>
          <p:nvPr/>
        </p:nvSpPr>
        <p:spPr>
          <a:xfrm>
            <a:off x="415442" y="1078737"/>
            <a:ext cx="11207115" cy="3372485"/>
          </a:xfrm>
          <a:prstGeom prst="rect">
            <a:avLst/>
          </a:prstGeom>
        </p:spPr>
        <p:txBody>
          <a:bodyPr vert="horz" wrap="square" lIns="0" tIns="12065" rIns="0" bIns="0" rtlCol="0">
            <a:spAutoFit/>
          </a:bodyPr>
          <a:lstStyle/>
          <a:p>
            <a:pPr marL="456565" indent="-456565">
              <a:lnSpc>
                <a:spcPct val="100000"/>
              </a:lnSpc>
              <a:spcBef>
                <a:spcPts val="95"/>
              </a:spcBef>
              <a:buAutoNum type="arabicPeriod"/>
              <a:tabLst>
                <a:tab pos="456565" algn="l"/>
              </a:tabLst>
            </a:pPr>
            <a:r>
              <a:rPr sz="2200" b="1" spc="150" dirty="0">
                <a:latin typeface="Calibri"/>
                <a:cs typeface="Calibri"/>
              </a:rPr>
              <a:t>Choose</a:t>
            </a:r>
            <a:r>
              <a:rPr sz="2200" b="1" spc="-30" dirty="0">
                <a:latin typeface="Calibri"/>
                <a:cs typeface="Calibri"/>
              </a:rPr>
              <a:t> </a:t>
            </a:r>
            <a:r>
              <a:rPr sz="2200" b="1" spc="80" dirty="0">
                <a:latin typeface="Calibri"/>
                <a:cs typeface="Calibri"/>
              </a:rPr>
              <a:t>Your</a:t>
            </a:r>
            <a:r>
              <a:rPr sz="2200" b="1" spc="-35" dirty="0">
                <a:latin typeface="Calibri"/>
                <a:cs typeface="Calibri"/>
              </a:rPr>
              <a:t> </a:t>
            </a:r>
            <a:r>
              <a:rPr sz="2200" b="1" spc="100" dirty="0">
                <a:latin typeface="Calibri"/>
                <a:cs typeface="Calibri"/>
              </a:rPr>
              <a:t>Scenario:</a:t>
            </a:r>
            <a:endParaRPr sz="2200" dirty="0">
              <a:latin typeface="Calibri"/>
              <a:cs typeface="Calibri"/>
            </a:endParaRPr>
          </a:p>
          <a:p>
            <a:pPr marL="342265" lvl="1" indent="-342265">
              <a:lnSpc>
                <a:spcPct val="100000"/>
              </a:lnSpc>
              <a:buFont typeface="Arial"/>
              <a:buChar char="•"/>
              <a:tabLst>
                <a:tab pos="342265" algn="l"/>
              </a:tabLst>
            </a:pPr>
            <a:r>
              <a:rPr sz="2200" dirty="0">
                <a:latin typeface="Calibri"/>
                <a:cs typeface="Calibri"/>
              </a:rPr>
              <a:t>Work</a:t>
            </a:r>
            <a:r>
              <a:rPr sz="2200" spc="5" dirty="0">
                <a:latin typeface="Calibri"/>
                <a:cs typeface="Calibri"/>
              </a:rPr>
              <a:t> </a:t>
            </a:r>
            <a:r>
              <a:rPr sz="2200" spc="45" dirty="0">
                <a:latin typeface="Calibri"/>
                <a:cs typeface="Calibri"/>
              </a:rPr>
              <a:t>individually,</a:t>
            </a:r>
            <a:r>
              <a:rPr sz="2200" spc="15" dirty="0">
                <a:latin typeface="Calibri"/>
                <a:cs typeface="Calibri"/>
              </a:rPr>
              <a:t> </a:t>
            </a:r>
            <a:r>
              <a:rPr sz="2200" dirty="0">
                <a:latin typeface="Calibri"/>
                <a:cs typeface="Calibri"/>
              </a:rPr>
              <a:t>in</a:t>
            </a:r>
            <a:r>
              <a:rPr sz="2200" spc="-5" dirty="0">
                <a:latin typeface="Calibri"/>
                <a:cs typeface="Calibri"/>
              </a:rPr>
              <a:t> </a:t>
            </a:r>
            <a:r>
              <a:rPr sz="2200" spc="75" dirty="0">
                <a:latin typeface="Calibri"/>
                <a:cs typeface="Calibri"/>
              </a:rPr>
              <a:t>pairs,</a:t>
            </a:r>
            <a:r>
              <a:rPr sz="2200" spc="10" dirty="0">
                <a:latin typeface="Calibri"/>
                <a:cs typeface="Calibri"/>
              </a:rPr>
              <a:t> </a:t>
            </a:r>
            <a:r>
              <a:rPr sz="2200" dirty="0">
                <a:latin typeface="Calibri"/>
                <a:cs typeface="Calibri"/>
              </a:rPr>
              <a:t>or</a:t>
            </a:r>
            <a:r>
              <a:rPr sz="2200" spc="-5" dirty="0">
                <a:latin typeface="Calibri"/>
                <a:cs typeface="Calibri"/>
              </a:rPr>
              <a:t> </a:t>
            </a:r>
            <a:r>
              <a:rPr sz="2200" dirty="0">
                <a:latin typeface="Calibri"/>
                <a:cs typeface="Calibri"/>
              </a:rPr>
              <a:t>in</a:t>
            </a:r>
            <a:r>
              <a:rPr sz="2200" spc="10" dirty="0">
                <a:latin typeface="Calibri"/>
                <a:cs typeface="Calibri"/>
              </a:rPr>
              <a:t> </a:t>
            </a:r>
            <a:r>
              <a:rPr sz="2200" spc="105" dirty="0">
                <a:latin typeface="Calibri"/>
                <a:cs typeface="Calibri"/>
              </a:rPr>
              <a:t>small</a:t>
            </a:r>
            <a:r>
              <a:rPr sz="2200" spc="20" dirty="0">
                <a:latin typeface="Calibri"/>
                <a:cs typeface="Calibri"/>
              </a:rPr>
              <a:t> </a:t>
            </a:r>
            <a:r>
              <a:rPr sz="2200" spc="60" dirty="0">
                <a:latin typeface="Calibri"/>
                <a:cs typeface="Calibri"/>
              </a:rPr>
              <a:t>groups</a:t>
            </a:r>
            <a:r>
              <a:rPr sz="2200" spc="10" dirty="0">
                <a:latin typeface="Calibri"/>
                <a:cs typeface="Calibri"/>
              </a:rPr>
              <a:t> </a:t>
            </a:r>
            <a:r>
              <a:rPr sz="2200" dirty="0">
                <a:latin typeface="Calibri"/>
                <a:cs typeface="Calibri"/>
              </a:rPr>
              <a:t>to</a:t>
            </a:r>
            <a:r>
              <a:rPr sz="2200" spc="5" dirty="0">
                <a:latin typeface="Calibri"/>
                <a:cs typeface="Calibri"/>
              </a:rPr>
              <a:t> </a:t>
            </a:r>
            <a:r>
              <a:rPr sz="2200" spc="90" dirty="0">
                <a:latin typeface="Calibri"/>
                <a:cs typeface="Calibri"/>
              </a:rPr>
              <a:t>select</a:t>
            </a:r>
            <a:r>
              <a:rPr sz="2200" spc="20" dirty="0">
                <a:latin typeface="Calibri"/>
                <a:cs typeface="Calibri"/>
              </a:rPr>
              <a:t> </a:t>
            </a:r>
            <a:r>
              <a:rPr sz="2200" dirty="0">
                <a:latin typeface="Calibri"/>
                <a:cs typeface="Calibri"/>
              </a:rPr>
              <a:t>one</a:t>
            </a:r>
            <a:r>
              <a:rPr sz="2200" spc="15" dirty="0">
                <a:latin typeface="Calibri"/>
                <a:cs typeface="Calibri"/>
              </a:rPr>
              <a:t> </a:t>
            </a:r>
            <a:r>
              <a:rPr sz="2200" dirty="0">
                <a:latin typeface="Calibri"/>
                <a:cs typeface="Calibri"/>
              </a:rPr>
              <a:t>of</a:t>
            </a:r>
            <a:r>
              <a:rPr sz="2200" spc="-10" dirty="0">
                <a:latin typeface="Calibri"/>
                <a:cs typeface="Calibri"/>
              </a:rPr>
              <a:t> </a:t>
            </a:r>
            <a:r>
              <a:rPr sz="2200" dirty="0">
                <a:latin typeface="Calibri"/>
                <a:cs typeface="Calibri"/>
              </a:rPr>
              <a:t>the</a:t>
            </a:r>
            <a:r>
              <a:rPr sz="2200" spc="10" dirty="0">
                <a:latin typeface="Calibri"/>
                <a:cs typeface="Calibri"/>
              </a:rPr>
              <a:t> </a:t>
            </a:r>
            <a:r>
              <a:rPr sz="2200" dirty="0">
                <a:latin typeface="Calibri"/>
                <a:cs typeface="Calibri"/>
              </a:rPr>
              <a:t>hotel</a:t>
            </a:r>
            <a:r>
              <a:rPr sz="2200" spc="15" dirty="0">
                <a:latin typeface="Calibri"/>
                <a:cs typeface="Calibri"/>
              </a:rPr>
              <a:t> </a:t>
            </a:r>
            <a:r>
              <a:rPr sz="2200" spc="90" dirty="0">
                <a:latin typeface="Calibri"/>
                <a:cs typeface="Calibri"/>
              </a:rPr>
              <a:t>scenarios</a:t>
            </a:r>
            <a:r>
              <a:rPr sz="2200" spc="30" dirty="0">
                <a:latin typeface="Calibri"/>
                <a:cs typeface="Calibri"/>
              </a:rPr>
              <a:t> </a:t>
            </a:r>
            <a:r>
              <a:rPr sz="2200" spc="-10" dirty="0">
                <a:latin typeface="Calibri"/>
                <a:cs typeface="Calibri"/>
              </a:rPr>
              <a:t>provided.</a:t>
            </a:r>
            <a:endParaRPr sz="2200" dirty="0">
              <a:latin typeface="Calibri"/>
              <a:cs typeface="Calibri"/>
            </a:endParaRPr>
          </a:p>
          <a:p>
            <a:pPr>
              <a:lnSpc>
                <a:spcPct val="100000"/>
              </a:lnSpc>
              <a:spcBef>
                <a:spcPts val="2595"/>
              </a:spcBef>
            </a:pPr>
            <a:endParaRPr sz="2200" dirty="0">
              <a:latin typeface="Calibri"/>
              <a:cs typeface="Calibri"/>
            </a:endParaRPr>
          </a:p>
          <a:p>
            <a:pPr marL="456565" indent="-456565">
              <a:lnSpc>
                <a:spcPct val="100000"/>
              </a:lnSpc>
              <a:buAutoNum type="arabicPeriod" startAt="2"/>
              <a:tabLst>
                <a:tab pos="456565" algn="l"/>
              </a:tabLst>
            </a:pPr>
            <a:r>
              <a:rPr sz="2200" b="1" spc="80" dirty="0">
                <a:latin typeface="Calibri"/>
                <a:cs typeface="Calibri"/>
              </a:rPr>
              <a:t>Answer</a:t>
            </a:r>
            <a:r>
              <a:rPr sz="2200" b="1" spc="-25" dirty="0">
                <a:latin typeface="Calibri"/>
                <a:cs typeface="Calibri"/>
              </a:rPr>
              <a:t> </a:t>
            </a:r>
            <a:r>
              <a:rPr sz="2200" b="1" spc="65" dirty="0">
                <a:latin typeface="Calibri"/>
                <a:cs typeface="Calibri"/>
              </a:rPr>
              <a:t>the</a:t>
            </a:r>
            <a:r>
              <a:rPr sz="2200" b="1" spc="-25" dirty="0">
                <a:latin typeface="Calibri"/>
                <a:cs typeface="Calibri"/>
              </a:rPr>
              <a:t> </a:t>
            </a:r>
            <a:r>
              <a:rPr sz="2200" b="1" spc="80" dirty="0">
                <a:latin typeface="Calibri"/>
                <a:cs typeface="Calibri"/>
              </a:rPr>
              <a:t>Following</a:t>
            </a:r>
            <a:r>
              <a:rPr sz="2200" b="1" spc="-20" dirty="0">
                <a:latin typeface="Calibri"/>
                <a:cs typeface="Calibri"/>
              </a:rPr>
              <a:t> </a:t>
            </a:r>
            <a:r>
              <a:rPr sz="2200" b="1" spc="95" dirty="0">
                <a:latin typeface="Calibri"/>
                <a:cs typeface="Calibri"/>
              </a:rPr>
              <a:t>Questions:</a:t>
            </a:r>
            <a:endParaRPr sz="2200" dirty="0">
              <a:latin typeface="Calibri"/>
              <a:cs typeface="Calibri"/>
            </a:endParaRPr>
          </a:p>
          <a:p>
            <a:pPr marL="342900" marR="5080" lvl="1" indent="-342900">
              <a:lnSpc>
                <a:spcPct val="100000"/>
              </a:lnSpc>
              <a:buFont typeface="Arial"/>
              <a:buChar char="•"/>
              <a:tabLst>
                <a:tab pos="342900" algn="l"/>
              </a:tabLst>
            </a:pPr>
            <a:r>
              <a:rPr sz="2200" spc="114" dirty="0">
                <a:latin typeface="Calibri"/>
                <a:cs typeface="Calibri"/>
              </a:rPr>
              <a:t>Once</a:t>
            </a:r>
            <a:r>
              <a:rPr sz="2200" spc="25" dirty="0">
                <a:latin typeface="Calibri"/>
                <a:cs typeface="Calibri"/>
              </a:rPr>
              <a:t> </a:t>
            </a:r>
            <a:r>
              <a:rPr sz="2200" dirty="0">
                <a:latin typeface="Calibri"/>
                <a:cs typeface="Calibri"/>
              </a:rPr>
              <a:t>you've</a:t>
            </a:r>
            <a:r>
              <a:rPr sz="2200" spc="10" dirty="0">
                <a:latin typeface="Calibri"/>
                <a:cs typeface="Calibri"/>
              </a:rPr>
              <a:t> </a:t>
            </a:r>
            <a:r>
              <a:rPr sz="2200" spc="85" dirty="0">
                <a:latin typeface="Calibri"/>
                <a:cs typeface="Calibri"/>
              </a:rPr>
              <a:t>selected</a:t>
            </a:r>
            <a:r>
              <a:rPr sz="2200" spc="65" dirty="0">
                <a:latin typeface="Calibri"/>
                <a:cs typeface="Calibri"/>
              </a:rPr>
              <a:t> </a:t>
            </a:r>
            <a:r>
              <a:rPr sz="2200" dirty="0">
                <a:latin typeface="Calibri"/>
                <a:cs typeface="Calibri"/>
              </a:rPr>
              <a:t>your</a:t>
            </a:r>
            <a:r>
              <a:rPr sz="2200" spc="35" dirty="0">
                <a:latin typeface="Calibri"/>
                <a:cs typeface="Calibri"/>
              </a:rPr>
              <a:t> </a:t>
            </a:r>
            <a:r>
              <a:rPr sz="2200" spc="75" dirty="0">
                <a:latin typeface="Calibri"/>
                <a:cs typeface="Calibri"/>
              </a:rPr>
              <a:t>scenario,</a:t>
            </a:r>
            <a:r>
              <a:rPr sz="2200" spc="40" dirty="0">
                <a:latin typeface="Calibri"/>
                <a:cs typeface="Calibri"/>
              </a:rPr>
              <a:t> </a:t>
            </a:r>
            <a:r>
              <a:rPr sz="2200" spc="60" dirty="0">
                <a:latin typeface="Calibri"/>
                <a:cs typeface="Calibri"/>
              </a:rPr>
              <a:t>answer</a:t>
            </a:r>
            <a:r>
              <a:rPr sz="2200" spc="40" dirty="0">
                <a:latin typeface="Calibri"/>
                <a:cs typeface="Calibri"/>
              </a:rPr>
              <a:t> </a:t>
            </a:r>
            <a:r>
              <a:rPr sz="2200" dirty="0">
                <a:latin typeface="Calibri"/>
                <a:cs typeface="Calibri"/>
              </a:rPr>
              <a:t>the</a:t>
            </a:r>
            <a:r>
              <a:rPr sz="2200" spc="25" dirty="0">
                <a:latin typeface="Calibri"/>
                <a:cs typeface="Calibri"/>
              </a:rPr>
              <a:t> </a:t>
            </a:r>
            <a:r>
              <a:rPr sz="2200" dirty="0">
                <a:latin typeface="Calibri"/>
                <a:cs typeface="Calibri"/>
              </a:rPr>
              <a:t>following</a:t>
            </a:r>
            <a:r>
              <a:rPr sz="2200" spc="35" dirty="0">
                <a:latin typeface="Calibri"/>
                <a:cs typeface="Calibri"/>
              </a:rPr>
              <a:t> </a:t>
            </a:r>
            <a:r>
              <a:rPr sz="2200" spc="75" dirty="0">
                <a:latin typeface="Calibri"/>
                <a:cs typeface="Calibri"/>
              </a:rPr>
              <a:t>questions</a:t>
            </a:r>
            <a:r>
              <a:rPr sz="2200" spc="30" dirty="0">
                <a:latin typeface="Calibri"/>
                <a:cs typeface="Calibri"/>
              </a:rPr>
              <a:t> </a:t>
            </a:r>
            <a:r>
              <a:rPr sz="2200" spc="105" dirty="0">
                <a:latin typeface="Calibri"/>
                <a:cs typeface="Calibri"/>
              </a:rPr>
              <a:t>based</a:t>
            </a:r>
            <a:r>
              <a:rPr sz="2200" spc="70" dirty="0">
                <a:latin typeface="Calibri"/>
                <a:cs typeface="Calibri"/>
              </a:rPr>
              <a:t> </a:t>
            </a:r>
            <a:r>
              <a:rPr sz="2200" dirty="0">
                <a:latin typeface="Calibri"/>
                <a:cs typeface="Calibri"/>
              </a:rPr>
              <a:t>on</a:t>
            </a:r>
            <a:r>
              <a:rPr sz="2200" spc="10" dirty="0">
                <a:latin typeface="Calibri"/>
                <a:cs typeface="Calibri"/>
              </a:rPr>
              <a:t> </a:t>
            </a:r>
            <a:r>
              <a:rPr sz="2200" dirty="0">
                <a:latin typeface="Calibri"/>
                <a:cs typeface="Calibri"/>
              </a:rPr>
              <a:t>your</a:t>
            </a:r>
            <a:r>
              <a:rPr sz="2200" spc="30" dirty="0">
                <a:latin typeface="Calibri"/>
                <a:cs typeface="Calibri"/>
              </a:rPr>
              <a:t> </a:t>
            </a:r>
            <a:r>
              <a:rPr sz="2200" spc="90" dirty="0">
                <a:latin typeface="Calibri"/>
                <a:cs typeface="Calibri"/>
              </a:rPr>
              <a:t>chosen </a:t>
            </a:r>
            <a:r>
              <a:rPr sz="2200" spc="60" dirty="0">
                <a:latin typeface="Calibri"/>
                <a:cs typeface="Calibri"/>
              </a:rPr>
              <a:t>scenario:</a:t>
            </a:r>
            <a:endParaRPr sz="2200" dirty="0">
              <a:latin typeface="Calibri"/>
              <a:cs typeface="Calibri"/>
            </a:endParaRPr>
          </a:p>
          <a:p>
            <a:pPr>
              <a:lnSpc>
                <a:spcPct val="100000"/>
              </a:lnSpc>
              <a:spcBef>
                <a:spcPts val="1830"/>
              </a:spcBef>
            </a:pPr>
            <a:endParaRPr sz="2200" dirty="0">
              <a:latin typeface="Calibri"/>
              <a:cs typeface="Calibri"/>
            </a:endParaRPr>
          </a:p>
          <a:p>
            <a:pPr marL="150495" algn="ctr">
              <a:lnSpc>
                <a:spcPct val="100000"/>
              </a:lnSpc>
            </a:pPr>
            <a:r>
              <a:rPr sz="2800" spc="140" dirty="0">
                <a:latin typeface="Calibri"/>
                <a:cs typeface="Calibri"/>
              </a:rPr>
              <a:t>Use</a:t>
            </a:r>
            <a:r>
              <a:rPr sz="2800" spc="-45" dirty="0">
                <a:latin typeface="Calibri"/>
                <a:cs typeface="Calibri"/>
              </a:rPr>
              <a:t> </a:t>
            </a:r>
            <a:r>
              <a:rPr sz="2800" spc="110" dirty="0">
                <a:latin typeface="Calibri"/>
                <a:cs typeface="Calibri"/>
              </a:rPr>
              <a:t>Scott’s</a:t>
            </a:r>
            <a:r>
              <a:rPr sz="2800" spc="-50" dirty="0">
                <a:latin typeface="Calibri"/>
                <a:cs typeface="Calibri"/>
              </a:rPr>
              <a:t> </a:t>
            </a:r>
            <a:r>
              <a:rPr sz="2800" spc="90" dirty="0">
                <a:latin typeface="Calibri"/>
                <a:cs typeface="Calibri"/>
              </a:rPr>
              <a:t>example</a:t>
            </a:r>
            <a:r>
              <a:rPr sz="2800" spc="-50" dirty="0">
                <a:latin typeface="Calibri"/>
                <a:cs typeface="Calibri"/>
              </a:rPr>
              <a:t> </a:t>
            </a:r>
            <a:r>
              <a:rPr sz="2800" dirty="0">
                <a:latin typeface="Calibri"/>
                <a:cs typeface="Calibri"/>
              </a:rPr>
              <a:t>for</a:t>
            </a:r>
            <a:r>
              <a:rPr sz="2800" spc="-55" dirty="0">
                <a:latin typeface="Calibri"/>
                <a:cs typeface="Calibri"/>
              </a:rPr>
              <a:t> </a:t>
            </a:r>
            <a:r>
              <a:rPr sz="2800" spc="55" dirty="0">
                <a:latin typeface="Calibri"/>
                <a:cs typeface="Calibri"/>
              </a:rPr>
              <a:t>context</a:t>
            </a:r>
            <a:r>
              <a:rPr sz="2800" spc="-45" dirty="0">
                <a:latin typeface="Calibri"/>
                <a:cs typeface="Calibri"/>
              </a:rPr>
              <a:t> </a:t>
            </a:r>
            <a:r>
              <a:rPr sz="2800" spc="100" dirty="0">
                <a:latin typeface="Calibri"/>
                <a:cs typeface="Calibri"/>
              </a:rPr>
              <a:t>and</a:t>
            </a:r>
            <a:r>
              <a:rPr sz="2800" spc="-60" dirty="0">
                <a:latin typeface="Calibri"/>
                <a:cs typeface="Calibri"/>
              </a:rPr>
              <a:t> </a:t>
            </a:r>
            <a:r>
              <a:rPr sz="2800" spc="-10" dirty="0">
                <a:latin typeface="Calibri"/>
                <a:cs typeface="Calibri"/>
              </a:rPr>
              <a:t>support!!</a:t>
            </a:r>
            <a:endParaRPr sz="2800" dirty="0">
              <a:latin typeface="Calibri"/>
              <a:cs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3595496" y="229870"/>
            <a:ext cx="5002530" cy="513715"/>
          </a:xfrm>
          <a:prstGeom prst="rect">
            <a:avLst/>
          </a:prstGeom>
        </p:spPr>
        <p:txBody>
          <a:bodyPr vert="horz" wrap="square" lIns="0" tIns="12700" rIns="0" bIns="0" rtlCol="0">
            <a:spAutoFit/>
          </a:bodyPr>
          <a:lstStyle/>
          <a:p>
            <a:pPr marL="12700">
              <a:lnSpc>
                <a:spcPct val="100000"/>
              </a:lnSpc>
              <a:spcBef>
                <a:spcPts val="100"/>
              </a:spcBef>
            </a:pPr>
            <a:r>
              <a:rPr spc="150" dirty="0"/>
              <a:t>Types</a:t>
            </a:r>
            <a:r>
              <a:rPr spc="-80" dirty="0"/>
              <a:t> </a:t>
            </a:r>
            <a:r>
              <a:rPr spc="80" dirty="0"/>
              <a:t>of</a:t>
            </a:r>
            <a:r>
              <a:rPr spc="-55" dirty="0"/>
              <a:t> </a:t>
            </a:r>
            <a:r>
              <a:rPr spc="120" dirty="0"/>
              <a:t>Workforce</a:t>
            </a:r>
            <a:r>
              <a:rPr spc="-75" dirty="0"/>
              <a:t> </a:t>
            </a:r>
            <a:r>
              <a:rPr spc="135" dirty="0"/>
              <a:t>Models</a:t>
            </a:r>
          </a:p>
        </p:txBody>
      </p:sp>
      <p:sp>
        <p:nvSpPr>
          <p:cNvPr id="3" name="object 3"/>
          <p:cNvSpPr txBox="1"/>
          <p:nvPr/>
        </p:nvSpPr>
        <p:spPr>
          <a:xfrm>
            <a:off x="993139" y="1134618"/>
            <a:ext cx="4944745" cy="330835"/>
          </a:xfrm>
          <a:prstGeom prst="rect">
            <a:avLst/>
          </a:prstGeom>
        </p:spPr>
        <p:txBody>
          <a:bodyPr vert="horz" wrap="square" lIns="0" tIns="13335" rIns="0" bIns="0" rtlCol="0">
            <a:spAutoFit/>
          </a:bodyPr>
          <a:lstStyle/>
          <a:p>
            <a:pPr marL="12700">
              <a:lnSpc>
                <a:spcPct val="100000"/>
              </a:lnSpc>
              <a:spcBef>
                <a:spcPts val="105"/>
              </a:spcBef>
              <a:tabLst>
                <a:tab pos="469900" algn="l"/>
              </a:tabLst>
            </a:pPr>
            <a:r>
              <a:rPr sz="2000" b="1" spc="25" dirty="0">
                <a:latin typeface="Calibri"/>
                <a:cs typeface="Calibri"/>
              </a:rPr>
              <a:t>1.</a:t>
            </a:r>
            <a:r>
              <a:rPr sz="2000" b="1" dirty="0">
                <a:latin typeface="Calibri"/>
                <a:cs typeface="Calibri"/>
              </a:rPr>
              <a:t>	</a:t>
            </a:r>
            <a:r>
              <a:rPr sz="2000" b="1" spc="100" dirty="0">
                <a:latin typeface="Calibri"/>
                <a:cs typeface="Calibri"/>
              </a:rPr>
              <a:t>Full-</a:t>
            </a:r>
            <a:r>
              <a:rPr sz="2000" b="1" spc="75" dirty="0">
                <a:latin typeface="Calibri"/>
                <a:cs typeface="Calibri"/>
              </a:rPr>
              <a:t>time</a:t>
            </a:r>
            <a:r>
              <a:rPr sz="2000" b="1" spc="-45" dirty="0">
                <a:latin typeface="Calibri"/>
                <a:cs typeface="Calibri"/>
              </a:rPr>
              <a:t> </a:t>
            </a:r>
            <a:r>
              <a:rPr sz="2000" b="1" spc="90" dirty="0">
                <a:latin typeface="Calibri"/>
                <a:cs typeface="Calibri"/>
              </a:rPr>
              <a:t>Employment</a:t>
            </a:r>
            <a:r>
              <a:rPr sz="2000" b="1" spc="-35" dirty="0">
                <a:latin typeface="Calibri"/>
                <a:cs typeface="Calibri"/>
              </a:rPr>
              <a:t> </a:t>
            </a:r>
            <a:r>
              <a:rPr sz="2000" b="1" spc="-80" dirty="0">
                <a:latin typeface="Calibri"/>
                <a:cs typeface="Calibri"/>
              </a:rPr>
              <a:t>–</a:t>
            </a:r>
            <a:r>
              <a:rPr sz="2000" b="1" spc="-30" dirty="0">
                <a:latin typeface="Calibri"/>
                <a:cs typeface="Calibri"/>
              </a:rPr>
              <a:t> </a:t>
            </a:r>
            <a:r>
              <a:rPr sz="2000" b="1" spc="110" dirty="0">
                <a:latin typeface="Calibri"/>
                <a:cs typeface="Calibri"/>
              </a:rPr>
              <a:t>Pros</a:t>
            </a:r>
            <a:r>
              <a:rPr sz="2000" b="1" spc="-30" dirty="0">
                <a:latin typeface="Calibri"/>
                <a:cs typeface="Calibri"/>
              </a:rPr>
              <a:t> </a:t>
            </a:r>
            <a:r>
              <a:rPr sz="2000" b="1" spc="90" dirty="0">
                <a:latin typeface="Calibri"/>
                <a:cs typeface="Calibri"/>
              </a:rPr>
              <a:t>and</a:t>
            </a:r>
            <a:r>
              <a:rPr sz="2000" b="1" spc="-30" dirty="0">
                <a:latin typeface="Calibri"/>
                <a:cs typeface="Calibri"/>
              </a:rPr>
              <a:t> </a:t>
            </a:r>
            <a:r>
              <a:rPr sz="2000" b="1" spc="160" dirty="0">
                <a:latin typeface="Calibri"/>
                <a:cs typeface="Calibri"/>
              </a:rPr>
              <a:t>Cons</a:t>
            </a:r>
            <a:endParaRPr sz="2000">
              <a:latin typeface="Calibri"/>
              <a:cs typeface="Calibri"/>
            </a:endParaRPr>
          </a:p>
        </p:txBody>
      </p:sp>
      <p:graphicFrame>
        <p:nvGraphicFramePr>
          <p:cNvPr id="4" name="object 4"/>
          <p:cNvGraphicFramePr>
            <a:graphicFrameLocks noGrp="1"/>
          </p:cNvGraphicFramePr>
          <p:nvPr/>
        </p:nvGraphicFramePr>
        <p:xfrm>
          <a:off x="908050" y="2051050"/>
          <a:ext cx="4934585" cy="3427730"/>
        </p:xfrm>
        <a:graphic>
          <a:graphicData uri="http://schemas.openxmlformats.org/drawingml/2006/table">
            <a:tbl>
              <a:tblPr firstRow="1" bandRow="1">
                <a:tableStyleId>{2D5ABB26-0587-4C30-8999-92F81FD0307C}</a:tableStyleId>
              </a:tblPr>
              <a:tblGrid>
                <a:gridCol w="4934585">
                  <a:extLst>
                    <a:ext uri="{9D8B030D-6E8A-4147-A177-3AD203B41FA5}">
                      <a16:colId xmlns:a16="http://schemas.microsoft.com/office/drawing/2014/main" val="20000"/>
                    </a:ext>
                  </a:extLst>
                </a:gridCol>
              </a:tblGrid>
              <a:tr h="586105">
                <a:tc>
                  <a:txBody>
                    <a:bodyPr/>
                    <a:lstStyle/>
                    <a:p>
                      <a:pPr algn="ctr">
                        <a:lnSpc>
                          <a:spcPct val="100000"/>
                        </a:lnSpc>
                        <a:spcBef>
                          <a:spcPts val="210"/>
                        </a:spcBef>
                      </a:pPr>
                      <a:r>
                        <a:rPr sz="2000" b="1" spc="90" dirty="0">
                          <a:solidFill>
                            <a:srgbClr val="FFFFFF"/>
                          </a:solidFill>
                          <a:latin typeface="Calibri"/>
                          <a:cs typeface="Calibri"/>
                        </a:rPr>
                        <a:t>Pros</a:t>
                      </a:r>
                      <a:endParaRPr sz="2000">
                        <a:latin typeface="Calibri"/>
                        <a:cs typeface="Calibri"/>
                      </a:endParaRPr>
                    </a:p>
                  </a:txBody>
                  <a:tcPr marL="0" marR="0" marT="2667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9BBA58"/>
                    </a:solidFill>
                  </a:tcPr>
                </a:tc>
                <a:extLst>
                  <a:ext uri="{0D108BD9-81ED-4DB2-BD59-A6C34878D82A}">
                    <a16:rowId xmlns:a16="http://schemas.microsoft.com/office/drawing/2014/main" val="10000"/>
                  </a:ext>
                </a:extLst>
              </a:tr>
              <a:tr h="1037590">
                <a:tc>
                  <a:txBody>
                    <a:bodyPr/>
                    <a:lstStyle/>
                    <a:p>
                      <a:pPr marL="91440" marR="83185" algn="just">
                        <a:lnSpc>
                          <a:spcPct val="100000"/>
                        </a:lnSpc>
                        <a:spcBef>
                          <a:spcPts val="210"/>
                        </a:spcBef>
                      </a:pPr>
                      <a:r>
                        <a:rPr sz="2000" b="1" spc="75" dirty="0">
                          <a:latin typeface="Calibri"/>
                          <a:cs typeface="Calibri"/>
                        </a:rPr>
                        <a:t>Stability</a:t>
                      </a:r>
                      <a:r>
                        <a:rPr sz="2000" spc="75" dirty="0">
                          <a:latin typeface="Calibri"/>
                          <a:cs typeface="Calibri"/>
                        </a:rPr>
                        <a:t>:</a:t>
                      </a:r>
                      <a:r>
                        <a:rPr sz="2000" spc="150" dirty="0">
                          <a:latin typeface="Calibri"/>
                          <a:cs typeface="Calibri"/>
                        </a:rPr>
                        <a:t>  </a:t>
                      </a:r>
                      <a:r>
                        <a:rPr sz="2000" spc="65" dirty="0">
                          <a:latin typeface="Calibri"/>
                          <a:cs typeface="Calibri"/>
                        </a:rPr>
                        <a:t>Full-</a:t>
                      </a:r>
                      <a:r>
                        <a:rPr sz="2000" dirty="0">
                          <a:latin typeface="Calibri"/>
                          <a:cs typeface="Calibri"/>
                        </a:rPr>
                        <a:t>time</a:t>
                      </a:r>
                      <a:r>
                        <a:rPr sz="2000" spc="150" dirty="0">
                          <a:latin typeface="Calibri"/>
                          <a:cs typeface="Calibri"/>
                        </a:rPr>
                        <a:t>  </a:t>
                      </a:r>
                      <a:r>
                        <a:rPr sz="2000" spc="60" dirty="0">
                          <a:latin typeface="Calibri"/>
                          <a:cs typeface="Calibri"/>
                        </a:rPr>
                        <a:t>employees</a:t>
                      </a:r>
                      <a:r>
                        <a:rPr sz="2000" spc="155" dirty="0">
                          <a:latin typeface="Calibri"/>
                          <a:cs typeface="Calibri"/>
                        </a:rPr>
                        <a:t>  </a:t>
                      </a:r>
                      <a:r>
                        <a:rPr sz="2000" dirty="0">
                          <a:latin typeface="Calibri"/>
                          <a:cs typeface="Calibri"/>
                        </a:rPr>
                        <a:t>are</a:t>
                      </a:r>
                      <a:r>
                        <a:rPr sz="2000" spc="155" dirty="0">
                          <a:latin typeface="Calibri"/>
                          <a:cs typeface="Calibri"/>
                        </a:rPr>
                        <a:t>  </a:t>
                      </a:r>
                      <a:r>
                        <a:rPr sz="2000" spc="40" dirty="0">
                          <a:latin typeface="Calibri"/>
                          <a:cs typeface="Calibri"/>
                        </a:rPr>
                        <a:t>loyal, </a:t>
                      </a:r>
                      <a:r>
                        <a:rPr sz="2000" dirty="0">
                          <a:latin typeface="Calibri"/>
                          <a:cs typeface="Calibri"/>
                        </a:rPr>
                        <a:t>well-trained,</a:t>
                      </a:r>
                      <a:r>
                        <a:rPr sz="2000" spc="455" dirty="0">
                          <a:latin typeface="Calibri"/>
                          <a:cs typeface="Calibri"/>
                        </a:rPr>
                        <a:t>   </a:t>
                      </a:r>
                      <a:r>
                        <a:rPr sz="2000" spc="70" dirty="0">
                          <a:latin typeface="Calibri"/>
                          <a:cs typeface="Calibri"/>
                        </a:rPr>
                        <a:t>and</a:t>
                      </a:r>
                      <a:r>
                        <a:rPr sz="2000" spc="455" dirty="0">
                          <a:latin typeface="Calibri"/>
                          <a:cs typeface="Calibri"/>
                        </a:rPr>
                        <a:t>   </a:t>
                      </a:r>
                      <a:r>
                        <a:rPr sz="2000" dirty="0">
                          <a:latin typeface="Calibri"/>
                          <a:cs typeface="Calibri"/>
                        </a:rPr>
                        <a:t>familiar</a:t>
                      </a:r>
                      <a:r>
                        <a:rPr sz="2000" spc="459" dirty="0">
                          <a:latin typeface="Calibri"/>
                          <a:cs typeface="Calibri"/>
                        </a:rPr>
                        <a:t>   </a:t>
                      </a:r>
                      <a:r>
                        <a:rPr sz="2000" dirty="0">
                          <a:latin typeface="Calibri"/>
                          <a:cs typeface="Calibri"/>
                        </a:rPr>
                        <a:t>with</a:t>
                      </a:r>
                      <a:r>
                        <a:rPr sz="2000" spc="455" dirty="0">
                          <a:latin typeface="Calibri"/>
                          <a:cs typeface="Calibri"/>
                        </a:rPr>
                        <a:t>   </a:t>
                      </a:r>
                      <a:r>
                        <a:rPr sz="2000" spc="-25" dirty="0">
                          <a:latin typeface="Calibri"/>
                          <a:cs typeface="Calibri"/>
                        </a:rPr>
                        <a:t>the </a:t>
                      </a:r>
                      <a:r>
                        <a:rPr sz="2000" spc="85" dirty="0">
                          <a:latin typeface="Calibri"/>
                          <a:cs typeface="Calibri"/>
                        </a:rPr>
                        <a:t>business.</a:t>
                      </a:r>
                      <a:endParaRPr sz="2000">
                        <a:latin typeface="Calibri"/>
                        <a:cs typeface="Calibri"/>
                      </a:endParaRPr>
                    </a:p>
                  </a:txBody>
                  <a:tcPr marL="0" marR="0" marT="2667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DEE7D1"/>
                    </a:solidFill>
                  </a:tcPr>
                </a:tc>
                <a:extLst>
                  <a:ext uri="{0D108BD9-81ED-4DB2-BD59-A6C34878D82A}">
                    <a16:rowId xmlns:a16="http://schemas.microsoft.com/office/drawing/2014/main" val="10001"/>
                  </a:ext>
                </a:extLst>
              </a:tr>
              <a:tr h="766445">
                <a:tc>
                  <a:txBody>
                    <a:bodyPr/>
                    <a:lstStyle/>
                    <a:p>
                      <a:pPr marL="91440" marR="83185">
                        <a:lnSpc>
                          <a:spcPct val="100000"/>
                        </a:lnSpc>
                        <a:spcBef>
                          <a:spcPts val="215"/>
                        </a:spcBef>
                      </a:pPr>
                      <a:r>
                        <a:rPr sz="2000" b="1" spc="125" dirty="0">
                          <a:latin typeface="Calibri"/>
                          <a:cs typeface="Calibri"/>
                        </a:rPr>
                        <a:t>Consistency</a:t>
                      </a:r>
                      <a:r>
                        <a:rPr sz="2000" spc="125" dirty="0">
                          <a:latin typeface="Calibri"/>
                          <a:cs typeface="Calibri"/>
                        </a:rPr>
                        <a:t>:</a:t>
                      </a:r>
                      <a:r>
                        <a:rPr sz="2000" spc="50" dirty="0">
                          <a:latin typeface="Calibri"/>
                          <a:cs typeface="Calibri"/>
                        </a:rPr>
                        <a:t>  </a:t>
                      </a:r>
                      <a:r>
                        <a:rPr sz="2000" spc="60" dirty="0">
                          <a:latin typeface="Calibri"/>
                          <a:cs typeface="Calibri"/>
                        </a:rPr>
                        <a:t>Reliable</a:t>
                      </a:r>
                      <a:r>
                        <a:rPr sz="2000" spc="45" dirty="0">
                          <a:latin typeface="Calibri"/>
                          <a:cs typeface="Calibri"/>
                        </a:rPr>
                        <a:t>  </a:t>
                      </a:r>
                      <a:r>
                        <a:rPr sz="2000" dirty="0">
                          <a:latin typeface="Calibri"/>
                          <a:cs typeface="Calibri"/>
                        </a:rPr>
                        <a:t>staffing,</a:t>
                      </a:r>
                      <a:r>
                        <a:rPr sz="2000" spc="45" dirty="0">
                          <a:latin typeface="Calibri"/>
                          <a:cs typeface="Calibri"/>
                        </a:rPr>
                        <a:t>  </a:t>
                      </a:r>
                      <a:r>
                        <a:rPr sz="2000" spc="60" dirty="0">
                          <a:latin typeface="Calibri"/>
                          <a:cs typeface="Calibri"/>
                        </a:rPr>
                        <a:t>especially </a:t>
                      </a:r>
                      <a:r>
                        <a:rPr sz="2000" dirty="0">
                          <a:latin typeface="Calibri"/>
                          <a:cs typeface="Calibri"/>
                        </a:rPr>
                        <a:t>during</a:t>
                      </a:r>
                      <a:r>
                        <a:rPr sz="2000" spc="95" dirty="0">
                          <a:latin typeface="Calibri"/>
                          <a:cs typeface="Calibri"/>
                        </a:rPr>
                        <a:t> </a:t>
                      </a:r>
                      <a:r>
                        <a:rPr sz="2000" dirty="0">
                          <a:latin typeface="Calibri"/>
                          <a:cs typeface="Calibri"/>
                        </a:rPr>
                        <a:t>regular</a:t>
                      </a:r>
                      <a:r>
                        <a:rPr sz="2000" spc="95" dirty="0">
                          <a:latin typeface="Calibri"/>
                          <a:cs typeface="Calibri"/>
                        </a:rPr>
                        <a:t> business</a:t>
                      </a:r>
                      <a:r>
                        <a:rPr sz="2000" spc="70" dirty="0">
                          <a:latin typeface="Calibri"/>
                          <a:cs typeface="Calibri"/>
                        </a:rPr>
                        <a:t> </a:t>
                      </a:r>
                      <a:r>
                        <a:rPr sz="2000" spc="50" dirty="0">
                          <a:latin typeface="Calibri"/>
                          <a:cs typeface="Calibri"/>
                        </a:rPr>
                        <a:t>hours.</a:t>
                      </a:r>
                      <a:endParaRPr sz="2000">
                        <a:latin typeface="Calibri"/>
                        <a:cs typeface="Calibri"/>
                      </a:endParaRPr>
                    </a:p>
                  </a:txBody>
                  <a:tcPr marL="0" marR="0" marT="273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EEF3EA"/>
                    </a:solidFill>
                  </a:tcPr>
                </a:tc>
                <a:extLst>
                  <a:ext uri="{0D108BD9-81ED-4DB2-BD59-A6C34878D82A}">
                    <a16:rowId xmlns:a16="http://schemas.microsoft.com/office/drawing/2014/main" val="10002"/>
                  </a:ext>
                </a:extLst>
              </a:tr>
              <a:tr h="1037590">
                <a:tc>
                  <a:txBody>
                    <a:bodyPr/>
                    <a:lstStyle/>
                    <a:p>
                      <a:pPr marL="91440" marR="80645" algn="just">
                        <a:lnSpc>
                          <a:spcPct val="100000"/>
                        </a:lnSpc>
                        <a:spcBef>
                          <a:spcPts val="215"/>
                        </a:spcBef>
                      </a:pPr>
                      <a:r>
                        <a:rPr sz="2000" b="1" spc="100" dirty="0">
                          <a:latin typeface="Calibri"/>
                          <a:cs typeface="Calibri"/>
                        </a:rPr>
                        <a:t>Employee </a:t>
                      </a:r>
                      <a:r>
                        <a:rPr sz="2000" b="1" spc="80" dirty="0">
                          <a:latin typeface="Calibri"/>
                          <a:cs typeface="Calibri"/>
                        </a:rPr>
                        <a:t>Engagement</a:t>
                      </a:r>
                      <a:r>
                        <a:rPr sz="2000" spc="80" dirty="0">
                          <a:latin typeface="Calibri"/>
                          <a:cs typeface="Calibri"/>
                        </a:rPr>
                        <a:t>:</a:t>
                      </a:r>
                      <a:r>
                        <a:rPr sz="2000" spc="500" dirty="0">
                          <a:latin typeface="Calibri"/>
                          <a:cs typeface="Calibri"/>
                        </a:rPr>
                        <a:t> </a:t>
                      </a:r>
                      <a:r>
                        <a:rPr sz="2000" dirty="0">
                          <a:latin typeface="Calibri"/>
                          <a:cs typeface="Calibri"/>
                        </a:rPr>
                        <a:t>Stronger</a:t>
                      </a:r>
                      <a:r>
                        <a:rPr sz="2000" spc="500" dirty="0">
                          <a:latin typeface="Calibri"/>
                          <a:cs typeface="Calibri"/>
                        </a:rPr>
                        <a:t> </a:t>
                      </a:r>
                      <a:r>
                        <a:rPr sz="2000" spc="-10" dirty="0">
                          <a:latin typeface="Calibri"/>
                          <a:cs typeface="Calibri"/>
                        </a:rPr>
                        <a:t>long-</a:t>
                      </a:r>
                      <a:r>
                        <a:rPr sz="2000" dirty="0">
                          <a:latin typeface="Calibri"/>
                          <a:cs typeface="Calibri"/>
                        </a:rPr>
                        <a:t>term</a:t>
                      </a:r>
                      <a:r>
                        <a:rPr sz="2000" spc="315" dirty="0">
                          <a:latin typeface="Calibri"/>
                          <a:cs typeface="Calibri"/>
                        </a:rPr>
                        <a:t>   </a:t>
                      </a:r>
                      <a:r>
                        <a:rPr sz="2000" spc="50" dirty="0">
                          <a:latin typeface="Calibri"/>
                          <a:cs typeface="Calibri"/>
                        </a:rPr>
                        <a:t>relationships</a:t>
                      </a:r>
                      <a:r>
                        <a:rPr sz="2000" spc="320" dirty="0">
                          <a:latin typeface="Calibri"/>
                          <a:cs typeface="Calibri"/>
                        </a:rPr>
                        <a:t>   </a:t>
                      </a:r>
                      <a:r>
                        <a:rPr sz="2000" spc="70" dirty="0">
                          <a:latin typeface="Calibri"/>
                          <a:cs typeface="Calibri"/>
                        </a:rPr>
                        <a:t>and</a:t>
                      </a:r>
                      <a:r>
                        <a:rPr sz="2000" spc="315" dirty="0">
                          <a:latin typeface="Calibri"/>
                          <a:cs typeface="Calibri"/>
                        </a:rPr>
                        <a:t>   </a:t>
                      </a:r>
                      <a:r>
                        <a:rPr sz="2000" dirty="0">
                          <a:latin typeface="Calibri"/>
                          <a:cs typeface="Calibri"/>
                        </a:rPr>
                        <a:t>better</a:t>
                      </a:r>
                      <a:r>
                        <a:rPr sz="2000" spc="320" dirty="0">
                          <a:latin typeface="Calibri"/>
                          <a:cs typeface="Calibri"/>
                        </a:rPr>
                        <a:t>   </a:t>
                      </a:r>
                      <a:r>
                        <a:rPr sz="2000" spc="-20" dirty="0">
                          <a:latin typeface="Calibri"/>
                          <a:cs typeface="Calibri"/>
                        </a:rPr>
                        <a:t>team </a:t>
                      </a:r>
                      <a:r>
                        <a:rPr sz="2000" spc="65" dirty="0">
                          <a:latin typeface="Calibri"/>
                          <a:cs typeface="Calibri"/>
                        </a:rPr>
                        <a:t>cohesion.</a:t>
                      </a:r>
                      <a:endParaRPr sz="2000">
                        <a:latin typeface="Calibri"/>
                        <a:cs typeface="Calibri"/>
                      </a:endParaRPr>
                    </a:p>
                  </a:txBody>
                  <a:tcPr marL="0" marR="0" marT="273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DEE7D1"/>
                    </a:solidFill>
                  </a:tcPr>
                </a:tc>
                <a:extLst>
                  <a:ext uri="{0D108BD9-81ED-4DB2-BD59-A6C34878D82A}">
                    <a16:rowId xmlns:a16="http://schemas.microsoft.com/office/drawing/2014/main" val="10003"/>
                  </a:ext>
                </a:extLst>
              </a:tr>
            </a:tbl>
          </a:graphicData>
        </a:graphic>
      </p:graphicFrame>
      <p:graphicFrame>
        <p:nvGraphicFramePr>
          <p:cNvPr id="5" name="object 5"/>
          <p:cNvGraphicFramePr>
            <a:graphicFrameLocks noGrp="1"/>
          </p:cNvGraphicFramePr>
          <p:nvPr/>
        </p:nvGraphicFramePr>
        <p:xfrm>
          <a:off x="6242050" y="2051050"/>
          <a:ext cx="4934585" cy="2925445"/>
        </p:xfrm>
        <a:graphic>
          <a:graphicData uri="http://schemas.openxmlformats.org/drawingml/2006/table">
            <a:tbl>
              <a:tblPr firstRow="1" bandRow="1">
                <a:tableStyleId>{2D5ABB26-0587-4C30-8999-92F81FD0307C}</a:tableStyleId>
              </a:tblPr>
              <a:tblGrid>
                <a:gridCol w="4934585">
                  <a:extLst>
                    <a:ext uri="{9D8B030D-6E8A-4147-A177-3AD203B41FA5}">
                      <a16:colId xmlns:a16="http://schemas.microsoft.com/office/drawing/2014/main" val="20000"/>
                    </a:ext>
                  </a:extLst>
                </a:gridCol>
              </a:tblGrid>
              <a:tr h="609600">
                <a:tc>
                  <a:txBody>
                    <a:bodyPr/>
                    <a:lstStyle/>
                    <a:p>
                      <a:pPr marL="635" algn="ctr">
                        <a:lnSpc>
                          <a:spcPct val="100000"/>
                        </a:lnSpc>
                        <a:spcBef>
                          <a:spcPts val="210"/>
                        </a:spcBef>
                      </a:pPr>
                      <a:r>
                        <a:rPr sz="2000" b="1" spc="155" dirty="0">
                          <a:solidFill>
                            <a:srgbClr val="FFFFFF"/>
                          </a:solidFill>
                          <a:latin typeface="Calibri"/>
                          <a:cs typeface="Calibri"/>
                        </a:rPr>
                        <a:t>Cons</a:t>
                      </a:r>
                      <a:endParaRPr sz="2000">
                        <a:latin typeface="Calibri"/>
                        <a:cs typeface="Calibri"/>
                      </a:endParaRPr>
                    </a:p>
                  </a:txBody>
                  <a:tcPr marL="0" marR="0" marT="26670" marB="0">
                    <a:lnL w="12700">
                      <a:solidFill>
                        <a:srgbClr val="FFFFFF"/>
                      </a:solidFill>
                      <a:prstDash val="solid"/>
                    </a:lnL>
                    <a:lnR w="12700">
                      <a:solidFill>
                        <a:srgbClr val="FFFFFF"/>
                      </a:solidFill>
                      <a:prstDash val="solid"/>
                    </a:lnR>
                    <a:lnT w="12700">
                      <a:solidFill>
                        <a:srgbClr val="FFFFFF"/>
                      </a:solidFill>
                      <a:prstDash val="solid"/>
                    </a:lnT>
                    <a:lnB w="38100">
                      <a:solidFill>
                        <a:srgbClr val="FFFFFF"/>
                      </a:solidFill>
                      <a:prstDash val="solid"/>
                    </a:lnB>
                    <a:solidFill>
                      <a:srgbClr val="C0504D"/>
                    </a:solidFill>
                  </a:tcPr>
                </a:tc>
                <a:extLst>
                  <a:ext uri="{0D108BD9-81ED-4DB2-BD59-A6C34878D82A}">
                    <a16:rowId xmlns:a16="http://schemas.microsoft.com/office/drawing/2014/main" val="10000"/>
                  </a:ext>
                </a:extLst>
              </a:tr>
              <a:tr h="1005205">
                <a:tc>
                  <a:txBody>
                    <a:bodyPr/>
                    <a:lstStyle/>
                    <a:p>
                      <a:pPr marL="92075" marR="80010" algn="just">
                        <a:lnSpc>
                          <a:spcPct val="100000"/>
                        </a:lnSpc>
                        <a:spcBef>
                          <a:spcPts val="210"/>
                        </a:spcBef>
                      </a:pPr>
                      <a:r>
                        <a:rPr sz="2000" b="1" spc="130" dirty="0">
                          <a:latin typeface="Calibri"/>
                          <a:cs typeface="Calibri"/>
                        </a:rPr>
                        <a:t>Costly</a:t>
                      </a:r>
                      <a:r>
                        <a:rPr sz="2000" b="1" spc="260" dirty="0">
                          <a:latin typeface="Calibri"/>
                          <a:cs typeface="Calibri"/>
                        </a:rPr>
                        <a:t>  </a:t>
                      </a:r>
                      <a:r>
                        <a:rPr sz="2000" b="1" spc="60" dirty="0">
                          <a:latin typeface="Calibri"/>
                          <a:cs typeface="Calibri"/>
                        </a:rPr>
                        <a:t>in</a:t>
                      </a:r>
                      <a:r>
                        <a:rPr sz="2000" b="1" spc="270" dirty="0">
                          <a:latin typeface="Calibri"/>
                          <a:cs typeface="Calibri"/>
                        </a:rPr>
                        <a:t>  </a:t>
                      </a:r>
                      <a:r>
                        <a:rPr sz="2000" b="1" spc="60" dirty="0">
                          <a:latin typeface="Calibri"/>
                          <a:cs typeface="Calibri"/>
                        </a:rPr>
                        <a:t>Off-</a:t>
                      </a:r>
                      <a:r>
                        <a:rPr sz="2000" b="1" spc="105" dirty="0">
                          <a:latin typeface="Calibri"/>
                          <a:cs typeface="Calibri"/>
                        </a:rPr>
                        <a:t>Peak</a:t>
                      </a:r>
                      <a:r>
                        <a:rPr sz="2000" b="1" spc="265" dirty="0">
                          <a:latin typeface="Calibri"/>
                          <a:cs typeface="Calibri"/>
                        </a:rPr>
                        <a:t>  </a:t>
                      </a:r>
                      <a:r>
                        <a:rPr sz="2000" b="1" spc="130" dirty="0">
                          <a:latin typeface="Calibri"/>
                          <a:cs typeface="Calibri"/>
                        </a:rPr>
                        <a:t>Seasons</a:t>
                      </a:r>
                      <a:r>
                        <a:rPr sz="2000" spc="130" dirty="0">
                          <a:latin typeface="Calibri"/>
                          <a:cs typeface="Calibri"/>
                        </a:rPr>
                        <a:t>:</a:t>
                      </a:r>
                      <a:r>
                        <a:rPr sz="2000" spc="265" dirty="0">
                          <a:latin typeface="Calibri"/>
                          <a:cs typeface="Calibri"/>
                        </a:rPr>
                        <a:t>  </a:t>
                      </a:r>
                      <a:r>
                        <a:rPr sz="2000" spc="70" dirty="0">
                          <a:latin typeface="Calibri"/>
                          <a:cs typeface="Calibri"/>
                        </a:rPr>
                        <a:t>Full-</a:t>
                      </a:r>
                      <a:r>
                        <a:rPr sz="2000" spc="-20" dirty="0">
                          <a:latin typeface="Calibri"/>
                          <a:cs typeface="Calibri"/>
                        </a:rPr>
                        <a:t>time </a:t>
                      </a:r>
                      <a:r>
                        <a:rPr sz="2000" spc="70" dirty="0">
                          <a:latin typeface="Calibri"/>
                          <a:cs typeface="Calibri"/>
                        </a:rPr>
                        <a:t>wages</a:t>
                      </a:r>
                      <a:r>
                        <a:rPr sz="2000" spc="125" dirty="0">
                          <a:latin typeface="Calibri"/>
                          <a:cs typeface="Calibri"/>
                        </a:rPr>
                        <a:t>  </a:t>
                      </a:r>
                      <a:r>
                        <a:rPr sz="2000" spc="55" dirty="0">
                          <a:latin typeface="Calibri"/>
                          <a:cs typeface="Calibri"/>
                        </a:rPr>
                        <a:t>may</a:t>
                      </a:r>
                      <a:r>
                        <a:rPr sz="2000" spc="145" dirty="0">
                          <a:latin typeface="Calibri"/>
                          <a:cs typeface="Calibri"/>
                        </a:rPr>
                        <a:t>  </a:t>
                      </a:r>
                      <a:r>
                        <a:rPr sz="2000" spc="60" dirty="0">
                          <a:latin typeface="Calibri"/>
                          <a:cs typeface="Calibri"/>
                        </a:rPr>
                        <a:t>lead</a:t>
                      </a:r>
                      <a:r>
                        <a:rPr sz="2000" spc="140" dirty="0">
                          <a:latin typeface="Calibri"/>
                          <a:cs typeface="Calibri"/>
                        </a:rPr>
                        <a:t>  </a:t>
                      </a:r>
                      <a:r>
                        <a:rPr sz="2000" dirty="0">
                          <a:latin typeface="Calibri"/>
                          <a:cs typeface="Calibri"/>
                        </a:rPr>
                        <a:t>to</a:t>
                      </a:r>
                      <a:r>
                        <a:rPr sz="2000" spc="130" dirty="0">
                          <a:latin typeface="Calibri"/>
                          <a:cs typeface="Calibri"/>
                        </a:rPr>
                        <a:t>  </a:t>
                      </a:r>
                      <a:r>
                        <a:rPr sz="2000" dirty="0">
                          <a:latin typeface="Calibri"/>
                          <a:cs typeface="Calibri"/>
                        </a:rPr>
                        <a:t>higher</a:t>
                      </a:r>
                      <a:r>
                        <a:rPr sz="2000" spc="140" dirty="0">
                          <a:latin typeface="Calibri"/>
                          <a:cs typeface="Calibri"/>
                        </a:rPr>
                        <a:t>  </a:t>
                      </a:r>
                      <a:r>
                        <a:rPr sz="2000" dirty="0">
                          <a:latin typeface="Calibri"/>
                          <a:cs typeface="Calibri"/>
                        </a:rPr>
                        <a:t>payroll</a:t>
                      </a:r>
                      <a:r>
                        <a:rPr sz="2000" spc="140" dirty="0">
                          <a:latin typeface="Calibri"/>
                          <a:cs typeface="Calibri"/>
                        </a:rPr>
                        <a:t>  </a:t>
                      </a:r>
                      <a:r>
                        <a:rPr sz="2000" spc="100" dirty="0">
                          <a:latin typeface="Calibri"/>
                          <a:cs typeface="Calibri"/>
                        </a:rPr>
                        <a:t>costs </a:t>
                      </a:r>
                      <a:r>
                        <a:rPr sz="2000" dirty="0">
                          <a:latin typeface="Calibri"/>
                          <a:cs typeface="Calibri"/>
                        </a:rPr>
                        <a:t>during</a:t>
                      </a:r>
                      <a:r>
                        <a:rPr sz="2000" spc="150" dirty="0">
                          <a:latin typeface="Calibri"/>
                          <a:cs typeface="Calibri"/>
                        </a:rPr>
                        <a:t> </a:t>
                      </a:r>
                      <a:r>
                        <a:rPr sz="2000" dirty="0">
                          <a:latin typeface="Calibri"/>
                          <a:cs typeface="Calibri"/>
                        </a:rPr>
                        <a:t>low-</a:t>
                      </a:r>
                      <a:r>
                        <a:rPr sz="2000" spc="65" dirty="0">
                          <a:latin typeface="Calibri"/>
                          <a:cs typeface="Calibri"/>
                        </a:rPr>
                        <a:t>demand</a:t>
                      </a:r>
                      <a:r>
                        <a:rPr sz="2000" spc="100" dirty="0">
                          <a:latin typeface="Calibri"/>
                          <a:cs typeface="Calibri"/>
                        </a:rPr>
                        <a:t> </a:t>
                      </a:r>
                      <a:r>
                        <a:rPr sz="2000" spc="45" dirty="0">
                          <a:latin typeface="Calibri"/>
                          <a:cs typeface="Calibri"/>
                        </a:rPr>
                        <a:t>periods.</a:t>
                      </a:r>
                      <a:endParaRPr sz="2000">
                        <a:latin typeface="Calibri"/>
                        <a:cs typeface="Calibri"/>
                      </a:endParaRPr>
                    </a:p>
                  </a:txBody>
                  <a:tcPr marL="0" marR="0" marT="26670" marB="0">
                    <a:lnL w="12700">
                      <a:solidFill>
                        <a:srgbClr val="FFFFFF"/>
                      </a:solidFill>
                      <a:prstDash val="solid"/>
                    </a:lnL>
                    <a:lnR w="12700">
                      <a:solidFill>
                        <a:srgbClr val="FFFFFF"/>
                      </a:solidFill>
                      <a:prstDash val="solid"/>
                    </a:lnR>
                    <a:lnT w="38100">
                      <a:solidFill>
                        <a:srgbClr val="FFFFFF"/>
                      </a:solidFill>
                      <a:prstDash val="solid"/>
                    </a:lnT>
                    <a:lnB w="12700">
                      <a:solidFill>
                        <a:srgbClr val="FFFFFF"/>
                      </a:solidFill>
                      <a:prstDash val="solid"/>
                    </a:lnB>
                    <a:solidFill>
                      <a:srgbClr val="E8D0D0"/>
                    </a:solidFill>
                  </a:tcPr>
                </a:tc>
                <a:extLst>
                  <a:ext uri="{0D108BD9-81ED-4DB2-BD59-A6C34878D82A}">
                    <a16:rowId xmlns:a16="http://schemas.microsoft.com/office/drawing/2014/main" val="10001"/>
                  </a:ext>
                </a:extLst>
              </a:tr>
              <a:tr h="1310640">
                <a:tc>
                  <a:txBody>
                    <a:bodyPr/>
                    <a:lstStyle/>
                    <a:p>
                      <a:pPr marL="92075" marR="81915" algn="just">
                        <a:lnSpc>
                          <a:spcPct val="100000"/>
                        </a:lnSpc>
                        <a:spcBef>
                          <a:spcPts val="215"/>
                        </a:spcBef>
                      </a:pPr>
                      <a:r>
                        <a:rPr sz="2000" b="1" spc="65" dirty="0">
                          <a:latin typeface="Calibri"/>
                          <a:cs typeface="Calibri"/>
                        </a:rPr>
                        <a:t>Underutilisation</a:t>
                      </a:r>
                      <a:r>
                        <a:rPr sz="2000" spc="65" dirty="0">
                          <a:latin typeface="Calibri"/>
                          <a:cs typeface="Calibri"/>
                        </a:rPr>
                        <a:t>:</a:t>
                      </a:r>
                      <a:r>
                        <a:rPr sz="2000" spc="240" dirty="0">
                          <a:latin typeface="Calibri"/>
                          <a:cs typeface="Calibri"/>
                        </a:rPr>
                        <a:t>  </a:t>
                      </a:r>
                      <a:r>
                        <a:rPr sz="2000" spc="65" dirty="0">
                          <a:latin typeface="Calibri"/>
                          <a:cs typeface="Calibri"/>
                        </a:rPr>
                        <a:t>Full-</a:t>
                      </a:r>
                      <a:r>
                        <a:rPr sz="2000" dirty="0">
                          <a:latin typeface="Calibri"/>
                          <a:cs typeface="Calibri"/>
                        </a:rPr>
                        <a:t>time</a:t>
                      </a:r>
                      <a:r>
                        <a:rPr sz="2000" spc="245" dirty="0">
                          <a:latin typeface="Calibri"/>
                          <a:cs typeface="Calibri"/>
                        </a:rPr>
                        <a:t>  </a:t>
                      </a:r>
                      <a:r>
                        <a:rPr sz="2000" dirty="0">
                          <a:latin typeface="Calibri"/>
                          <a:cs typeface="Calibri"/>
                        </a:rPr>
                        <a:t>workers</a:t>
                      </a:r>
                      <a:r>
                        <a:rPr sz="2000" spc="240" dirty="0">
                          <a:latin typeface="Calibri"/>
                          <a:cs typeface="Calibri"/>
                        </a:rPr>
                        <a:t>  </a:t>
                      </a:r>
                      <a:r>
                        <a:rPr sz="2000" spc="25" dirty="0">
                          <a:latin typeface="Calibri"/>
                          <a:cs typeface="Calibri"/>
                        </a:rPr>
                        <a:t>may </a:t>
                      </a:r>
                      <a:r>
                        <a:rPr sz="2000" dirty="0">
                          <a:latin typeface="Calibri"/>
                          <a:cs typeface="Calibri"/>
                        </a:rPr>
                        <a:t>have</a:t>
                      </a:r>
                      <a:r>
                        <a:rPr sz="2000" spc="110" dirty="0">
                          <a:latin typeface="Calibri"/>
                          <a:cs typeface="Calibri"/>
                        </a:rPr>
                        <a:t> </a:t>
                      </a:r>
                      <a:r>
                        <a:rPr sz="2000" spc="114" dirty="0">
                          <a:latin typeface="Calibri"/>
                          <a:cs typeface="Calibri"/>
                        </a:rPr>
                        <a:t>less</a:t>
                      </a:r>
                      <a:r>
                        <a:rPr sz="2000" spc="105" dirty="0">
                          <a:latin typeface="Calibri"/>
                          <a:cs typeface="Calibri"/>
                        </a:rPr>
                        <a:t> </a:t>
                      </a:r>
                      <a:r>
                        <a:rPr sz="2000" dirty="0">
                          <a:latin typeface="Calibri"/>
                          <a:cs typeface="Calibri"/>
                        </a:rPr>
                        <a:t>work</a:t>
                      </a:r>
                      <a:r>
                        <a:rPr sz="2000" spc="105" dirty="0">
                          <a:latin typeface="Calibri"/>
                          <a:cs typeface="Calibri"/>
                        </a:rPr>
                        <a:t> </a:t>
                      </a:r>
                      <a:r>
                        <a:rPr sz="2000" dirty="0">
                          <a:latin typeface="Calibri"/>
                          <a:cs typeface="Calibri"/>
                        </a:rPr>
                        <a:t>to</a:t>
                      </a:r>
                      <a:r>
                        <a:rPr sz="2000" spc="105" dirty="0">
                          <a:latin typeface="Calibri"/>
                          <a:cs typeface="Calibri"/>
                        </a:rPr>
                        <a:t> </a:t>
                      </a:r>
                      <a:r>
                        <a:rPr sz="2000" spc="60" dirty="0">
                          <a:latin typeface="Calibri"/>
                          <a:cs typeface="Calibri"/>
                        </a:rPr>
                        <a:t>do</a:t>
                      </a:r>
                      <a:r>
                        <a:rPr sz="2000" spc="105" dirty="0">
                          <a:latin typeface="Calibri"/>
                          <a:cs typeface="Calibri"/>
                        </a:rPr>
                        <a:t> </a:t>
                      </a:r>
                      <a:r>
                        <a:rPr sz="2000" dirty="0">
                          <a:latin typeface="Calibri"/>
                          <a:cs typeface="Calibri"/>
                        </a:rPr>
                        <a:t>during</a:t>
                      </a:r>
                      <a:r>
                        <a:rPr sz="2000" spc="110" dirty="0">
                          <a:latin typeface="Calibri"/>
                          <a:cs typeface="Calibri"/>
                        </a:rPr>
                        <a:t> </a:t>
                      </a:r>
                      <a:r>
                        <a:rPr sz="2000" dirty="0">
                          <a:latin typeface="Calibri"/>
                          <a:cs typeface="Calibri"/>
                        </a:rPr>
                        <a:t>slower</a:t>
                      </a:r>
                      <a:r>
                        <a:rPr sz="2000" spc="110" dirty="0">
                          <a:latin typeface="Calibri"/>
                          <a:cs typeface="Calibri"/>
                        </a:rPr>
                        <a:t> </a:t>
                      </a:r>
                      <a:r>
                        <a:rPr sz="2000" spc="50" dirty="0">
                          <a:latin typeface="Calibri"/>
                          <a:cs typeface="Calibri"/>
                        </a:rPr>
                        <a:t>months, </a:t>
                      </a:r>
                      <a:r>
                        <a:rPr sz="2000" spc="45" dirty="0">
                          <a:latin typeface="Calibri"/>
                          <a:cs typeface="Calibri"/>
                        </a:rPr>
                        <a:t>leading</a:t>
                      </a:r>
                      <a:r>
                        <a:rPr sz="2000" spc="-30" dirty="0">
                          <a:latin typeface="Calibri"/>
                          <a:cs typeface="Calibri"/>
                        </a:rPr>
                        <a:t> </a:t>
                      </a:r>
                      <a:r>
                        <a:rPr sz="2000" dirty="0">
                          <a:latin typeface="Calibri"/>
                          <a:cs typeface="Calibri"/>
                        </a:rPr>
                        <a:t>to</a:t>
                      </a:r>
                      <a:r>
                        <a:rPr sz="2000" spc="-20" dirty="0">
                          <a:latin typeface="Calibri"/>
                          <a:cs typeface="Calibri"/>
                        </a:rPr>
                        <a:t> </a:t>
                      </a:r>
                      <a:r>
                        <a:rPr sz="2000" spc="35" dirty="0">
                          <a:latin typeface="Calibri"/>
                          <a:cs typeface="Calibri"/>
                        </a:rPr>
                        <a:t>inefficiency.</a:t>
                      </a:r>
                      <a:endParaRPr sz="2000">
                        <a:latin typeface="Calibri"/>
                        <a:cs typeface="Calibri"/>
                      </a:endParaRPr>
                    </a:p>
                  </a:txBody>
                  <a:tcPr marL="0" marR="0" marT="27305" marB="0">
                    <a:lnL w="12700">
                      <a:solidFill>
                        <a:srgbClr val="FFFFFF"/>
                      </a:solidFill>
                      <a:prstDash val="solid"/>
                    </a:lnL>
                    <a:lnR w="12700">
                      <a:solidFill>
                        <a:srgbClr val="FFFFFF"/>
                      </a:solidFill>
                      <a:prstDash val="solid"/>
                    </a:lnR>
                    <a:lnT w="12700">
                      <a:solidFill>
                        <a:srgbClr val="FFFFFF"/>
                      </a:solidFill>
                      <a:prstDash val="solid"/>
                    </a:lnT>
                    <a:lnB w="12700">
                      <a:solidFill>
                        <a:srgbClr val="FFFFFF"/>
                      </a:solidFill>
                      <a:prstDash val="solid"/>
                    </a:lnB>
                    <a:solidFill>
                      <a:srgbClr val="F4E9E9"/>
                    </a:solidFill>
                  </a:tcPr>
                </a:tc>
                <a:extLst>
                  <a:ext uri="{0D108BD9-81ED-4DB2-BD59-A6C34878D82A}">
                    <a16:rowId xmlns:a16="http://schemas.microsoft.com/office/drawing/2014/main" val="10002"/>
                  </a:ext>
                </a:extLst>
              </a:tr>
            </a:tbl>
          </a:graphicData>
        </a:graphic>
      </p:graphicFrame>
      <p:pic>
        <p:nvPicPr>
          <p:cNvPr id="6" name="object 6" descr="A blue and red clenched fists  AI-generated content may be incorrect."/>
          <p:cNvPicPr/>
          <p:nvPr/>
        </p:nvPicPr>
        <p:blipFill>
          <a:blip r:embed="rId2" cstate="print"/>
          <a:stretch>
            <a:fillRect/>
          </a:stretch>
        </p:blipFill>
        <p:spPr>
          <a:xfrm>
            <a:off x="8749665" y="92582"/>
            <a:ext cx="3175000" cy="1696720"/>
          </a:xfrm>
          <a:prstGeom prst="rect">
            <a:avLst/>
          </a:prstGeom>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28600" y="36576"/>
            <a:ext cx="5002530" cy="505267"/>
          </a:xfrm>
          <a:prstGeom prst="rect">
            <a:avLst/>
          </a:prstGeom>
        </p:spPr>
        <p:txBody>
          <a:bodyPr vert="horz" wrap="square" lIns="0" tIns="12700" rIns="0" bIns="0" rtlCol="0">
            <a:spAutoFit/>
          </a:bodyPr>
          <a:lstStyle/>
          <a:p>
            <a:pPr marL="12700">
              <a:lnSpc>
                <a:spcPct val="100000"/>
              </a:lnSpc>
              <a:spcBef>
                <a:spcPts val="100"/>
              </a:spcBef>
            </a:pPr>
            <a:r>
              <a:rPr sz="3200" b="1" spc="150" dirty="0"/>
              <a:t>Types</a:t>
            </a:r>
            <a:r>
              <a:rPr sz="3200" b="1" spc="-80" dirty="0"/>
              <a:t> </a:t>
            </a:r>
            <a:r>
              <a:rPr sz="3200" b="1" spc="80" dirty="0"/>
              <a:t>of</a:t>
            </a:r>
            <a:r>
              <a:rPr sz="3200" b="1" spc="-55" dirty="0"/>
              <a:t> </a:t>
            </a:r>
            <a:r>
              <a:rPr sz="3200" b="1" spc="120" dirty="0"/>
              <a:t>Workforce</a:t>
            </a:r>
            <a:r>
              <a:rPr sz="3200" b="1" spc="-75" dirty="0"/>
              <a:t> </a:t>
            </a:r>
            <a:r>
              <a:rPr sz="3200" b="1" spc="135" dirty="0"/>
              <a:t>Models</a:t>
            </a:r>
          </a:p>
        </p:txBody>
      </p:sp>
      <p:pic>
        <p:nvPicPr>
          <p:cNvPr id="3" name="object 3" descr="A pair of hands holding signs  AI-generated content may be incorrect."/>
          <p:cNvPicPr/>
          <p:nvPr/>
        </p:nvPicPr>
        <p:blipFill>
          <a:blip r:embed="rId2" cstate="print"/>
          <a:stretch>
            <a:fillRect/>
          </a:stretch>
        </p:blipFill>
        <p:spPr>
          <a:xfrm>
            <a:off x="7924800" y="1247139"/>
            <a:ext cx="3844036" cy="2895600"/>
          </a:xfrm>
          <a:prstGeom prst="rect">
            <a:avLst/>
          </a:prstGeom>
        </p:spPr>
      </p:pic>
      <p:sp>
        <p:nvSpPr>
          <p:cNvPr id="4" name="object 4"/>
          <p:cNvSpPr txBox="1"/>
          <p:nvPr/>
        </p:nvSpPr>
        <p:spPr>
          <a:xfrm>
            <a:off x="840739" y="891169"/>
            <a:ext cx="10119995" cy="4596765"/>
          </a:xfrm>
          <a:prstGeom prst="rect">
            <a:avLst/>
          </a:prstGeom>
        </p:spPr>
        <p:txBody>
          <a:bodyPr vert="horz" wrap="square" lIns="0" tIns="199390" rIns="0" bIns="0" rtlCol="0">
            <a:spAutoFit/>
          </a:bodyPr>
          <a:lstStyle/>
          <a:p>
            <a:pPr marL="469900" indent="-457200">
              <a:lnSpc>
                <a:spcPct val="100000"/>
              </a:lnSpc>
              <a:spcBef>
                <a:spcPts val="1570"/>
              </a:spcBef>
              <a:buAutoNum type="arabicPeriod" startAt="2"/>
              <a:tabLst>
                <a:tab pos="469900" algn="l"/>
              </a:tabLst>
            </a:pPr>
            <a:r>
              <a:rPr sz="2200" b="1" spc="65" dirty="0">
                <a:latin typeface="Calibri"/>
                <a:cs typeface="Calibri"/>
              </a:rPr>
              <a:t>Part-</a:t>
            </a:r>
            <a:r>
              <a:rPr sz="2200" b="1" spc="80" dirty="0">
                <a:latin typeface="Calibri"/>
                <a:cs typeface="Calibri"/>
              </a:rPr>
              <a:t>time</a:t>
            </a:r>
            <a:r>
              <a:rPr sz="2200" b="1" spc="-15" dirty="0">
                <a:latin typeface="Calibri"/>
                <a:cs typeface="Calibri"/>
              </a:rPr>
              <a:t> </a:t>
            </a:r>
            <a:r>
              <a:rPr sz="2200" b="1" spc="100" dirty="0">
                <a:latin typeface="Calibri"/>
                <a:cs typeface="Calibri"/>
              </a:rPr>
              <a:t>and</a:t>
            </a:r>
            <a:r>
              <a:rPr sz="2200" b="1" spc="-35" dirty="0">
                <a:latin typeface="Calibri"/>
                <a:cs typeface="Calibri"/>
              </a:rPr>
              <a:t> </a:t>
            </a:r>
            <a:r>
              <a:rPr sz="2200" b="1" spc="70" dirty="0">
                <a:latin typeface="Calibri"/>
                <a:cs typeface="Calibri"/>
              </a:rPr>
              <a:t>Temporary</a:t>
            </a:r>
            <a:r>
              <a:rPr sz="2200" b="1" spc="-40" dirty="0">
                <a:latin typeface="Calibri"/>
                <a:cs typeface="Calibri"/>
              </a:rPr>
              <a:t> </a:t>
            </a:r>
            <a:r>
              <a:rPr sz="2200" b="1" spc="70" dirty="0">
                <a:latin typeface="Calibri"/>
                <a:cs typeface="Calibri"/>
              </a:rPr>
              <a:t>Staff</a:t>
            </a:r>
            <a:endParaRPr sz="2200" dirty="0">
              <a:latin typeface="Calibri"/>
              <a:cs typeface="Calibri"/>
            </a:endParaRPr>
          </a:p>
          <a:p>
            <a:pPr marL="12700">
              <a:lnSpc>
                <a:spcPct val="100000"/>
              </a:lnSpc>
              <a:spcBef>
                <a:spcPts val="1355"/>
              </a:spcBef>
            </a:pPr>
            <a:r>
              <a:rPr sz="2000" b="1" spc="70" dirty="0">
                <a:latin typeface="Calibri"/>
                <a:cs typeface="Calibri"/>
              </a:rPr>
              <a:t>Part-Time</a:t>
            </a:r>
            <a:r>
              <a:rPr sz="2000" b="1" spc="-40" dirty="0">
                <a:latin typeface="Calibri"/>
                <a:cs typeface="Calibri"/>
              </a:rPr>
              <a:t> </a:t>
            </a:r>
            <a:r>
              <a:rPr sz="2000" b="1" spc="65" dirty="0">
                <a:latin typeface="Calibri"/>
                <a:cs typeface="Calibri"/>
              </a:rPr>
              <a:t>Staff</a:t>
            </a:r>
            <a:r>
              <a:rPr sz="2000" spc="65" dirty="0">
                <a:latin typeface="Calibri"/>
                <a:cs typeface="Calibri"/>
              </a:rPr>
              <a:t>:</a:t>
            </a:r>
            <a:endParaRPr sz="2000" dirty="0">
              <a:latin typeface="Calibri"/>
              <a:cs typeface="Calibri"/>
            </a:endParaRPr>
          </a:p>
          <a:p>
            <a:pPr marL="299085" marR="3270885" lvl="1" indent="-287020">
              <a:lnSpc>
                <a:spcPct val="100000"/>
              </a:lnSpc>
              <a:spcBef>
                <a:spcPts val="2405"/>
              </a:spcBef>
              <a:buFont typeface="Arial"/>
              <a:buChar char="•"/>
              <a:tabLst>
                <a:tab pos="299085" algn="l"/>
              </a:tabLst>
            </a:pPr>
            <a:r>
              <a:rPr sz="2000" spc="70" dirty="0">
                <a:latin typeface="Calibri"/>
                <a:cs typeface="Calibri"/>
              </a:rPr>
              <a:t>Employees</a:t>
            </a:r>
            <a:r>
              <a:rPr sz="2000" spc="25" dirty="0">
                <a:latin typeface="Calibri"/>
                <a:cs typeface="Calibri"/>
              </a:rPr>
              <a:t> </a:t>
            </a:r>
            <a:r>
              <a:rPr sz="2000" dirty="0">
                <a:latin typeface="Calibri"/>
                <a:cs typeface="Calibri"/>
              </a:rPr>
              <a:t>who</a:t>
            </a:r>
            <a:r>
              <a:rPr sz="2000" spc="40" dirty="0">
                <a:latin typeface="Calibri"/>
                <a:cs typeface="Calibri"/>
              </a:rPr>
              <a:t> </a:t>
            </a:r>
            <a:r>
              <a:rPr sz="2000" dirty="0">
                <a:latin typeface="Calibri"/>
                <a:cs typeface="Calibri"/>
              </a:rPr>
              <a:t>work</a:t>
            </a:r>
            <a:r>
              <a:rPr sz="2000" spc="40" dirty="0">
                <a:latin typeface="Calibri"/>
                <a:cs typeface="Calibri"/>
              </a:rPr>
              <a:t> </a:t>
            </a:r>
            <a:r>
              <a:rPr sz="2000" b="1" spc="55" dirty="0">
                <a:latin typeface="Calibri"/>
                <a:cs typeface="Calibri"/>
              </a:rPr>
              <a:t>fewer</a:t>
            </a:r>
            <a:r>
              <a:rPr sz="2000" b="1" spc="45" dirty="0">
                <a:latin typeface="Calibri"/>
                <a:cs typeface="Calibri"/>
              </a:rPr>
              <a:t> </a:t>
            </a:r>
            <a:r>
              <a:rPr sz="2000" b="1" spc="95" dirty="0">
                <a:latin typeface="Calibri"/>
                <a:cs typeface="Calibri"/>
              </a:rPr>
              <a:t>hours</a:t>
            </a:r>
            <a:r>
              <a:rPr sz="2000" b="1" spc="45" dirty="0">
                <a:latin typeface="Calibri"/>
                <a:cs typeface="Calibri"/>
              </a:rPr>
              <a:t> </a:t>
            </a:r>
            <a:r>
              <a:rPr sz="2000" dirty="0">
                <a:latin typeface="Calibri"/>
                <a:cs typeface="Calibri"/>
              </a:rPr>
              <a:t>with</a:t>
            </a:r>
            <a:r>
              <a:rPr sz="2000" spc="40" dirty="0">
                <a:latin typeface="Calibri"/>
                <a:cs typeface="Calibri"/>
              </a:rPr>
              <a:t> </a:t>
            </a:r>
            <a:r>
              <a:rPr sz="2000" b="1" spc="80" dirty="0">
                <a:latin typeface="Calibri"/>
                <a:cs typeface="Calibri"/>
              </a:rPr>
              <a:t>flexible</a:t>
            </a:r>
            <a:r>
              <a:rPr sz="2000" b="1" spc="45" dirty="0">
                <a:latin typeface="Calibri"/>
                <a:cs typeface="Calibri"/>
              </a:rPr>
              <a:t> </a:t>
            </a:r>
            <a:r>
              <a:rPr sz="2000" b="1" spc="120" dirty="0">
                <a:latin typeface="Calibri"/>
                <a:cs typeface="Calibri"/>
              </a:rPr>
              <a:t>schedules</a:t>
            </a:r>
            <a:r>
              <a:rPr sz="2000" spc="120" dirty="0">
                <a:latin typeface="Calibri"/>
                <a:cs typeface="Calibri"/>
              </a:rPr>
              <a:t>, </a:t>
            </a:r>
            <a:r>
              <a:rPr sz="2000" spc="55" dirty="0">
                <a:latin typeface="Calibri"/>
                <a:cs typeface="Calibri"/>
              </a:rPr>
              <a:t>ideal</a:t>
            </a:r>
            <a:r>
              <a:rPr sz="2000" spc="-60" dirty="0">
                <a:latin typeface="Calibri"/>
                <a:cs typeface="Calibri"/>
              </a:rPr>
              <a:t> </a:t>
            </a:r>
            <a:r>
              <a:rPr sz="2000" dirty="0">
                <a:latin typeface="Calibri"/>
                <a:cs typeface="Calibri"/>
              </a:rPr>
              <a:t>for</a:t>
            </a:r>
            <a:r>
              <a:rPr sz="2000" spc="-20" dirty="0">
                <a:latin typeface="Calibri"/>
                <a:cs typeface="Calibri"/>
              </a:rPr>
              <a:t> </a:t>
            </a:r>
            <a:r>
              <a:rPr sz="2000" spc="90" dirty="0">
                <a:latin typeface="Calibri"/>
                <a:cs typeface="Calibri"/>
              </a:rPr>
              <a:t>seasonal</a:t>
            </a:r>
            <a:r>
              <a:rPr sz="2000" spc="-50" dirty="0">
                <a:latin typeface="Calibri"/>
                <a:cs typeface="Calibri"/>
              </a:rPr>
              <a:t> </a:t>
            </a:r>
            <a:r>
              <a:rPr sz="2000" spc="65" dirty="0">
                <a:latin typeface="Calibri"/>
                <a:cs typeface="Calibri"/>
              </a:rPr>
              <a:t>demand</a:t>
            </a:r>
            <a:r>
              <a:rPr sz="2000" spc="-45" dirty="0">
                <a:latin typeface="Calibri"/>
                <a:cs typeface="Calibri"/>
              </a:rPr>
              <a:t> </a:t>
            </a:r>
            <a:r>
              <a:rPr sz="2000" spc="70" dirty="0">
                <a:latin typeface="Calibri"/>
                <a:cs typeface="Calibri"/>
              </a:rPr>
              <a:t>and</a:t>
            </a:r>
            <a:r>
              <a:rPr sz="2000" spc="-45" dirty="0">
                <a:latin typeface="Calibri"/>
                <a:cs typeface="Calibri"/>
              </a:rPr>
              <a:t> </a:t>
            </a:r>
            <a:r>
              <a:rPr sz="2000" spc="70" dirty="0">
                <a:latin typeface="Calibri"/>
                <a:cs typeface="Calibri"/>
              </a:rPr>
              <a:t>busy</a:t>
            </a:r>
            <a:r>
              <a:rPr sz="2000" spc="-45" dirty="0">
                <a:latin typeface="Calibri"/>
                <a:cs typeface="Calibri"/>
              </a:rPr>
              <a:t> </a:t>
            </a:r>
            <a:r>
              <a:rPr sz="2000" spc="45" dirty="0">
                <a:latin typeface="Calibri"/>
                <a:cs typeface="Calibri"/>
              </a:rPr>
              <a:t>periods.</a:t>
            </a:r>
            <a:endParaRPr sz="2000" dirty="0">
              <a:latin typeface="Calibri"/>
              <a:cs typeface="Calibri"/>
            </a:endParaRPr>
          </a:p>
          <a:p>
            <a:pPr marL="299085" lvl="1" indent="-286385">
              <a:lnSpc>
                <a:spcPct val="100000"/>
              </a:lnSpc>
              <a:spcBef>
                <a:spcPts val="2400"/>
              </a:spcBef>
              <a:buFont typeface="Arial"/>
              <a:buChar char="•"/>
              <a:tabLst>
                <a:tab pos="299085" algn="l"/>
                <a:tab pos="1555115" algn="l"/>
                <a:tab pos="1932939" algn="l"/>
                <a:tab pos="2725420" algn="l"/>
                <a:tab pos="3498215" algn="l"/>
                <a:tab pos="4752340" algn="l"/>
                <a:tab pos="6537325" algn="l"/>
              </a:tabLst>
            </a:pPr>
            <a:r>
              <a:rPr sz="2000" i="1" spc="65" dirty="0">
                <a:latin typeface="Calibri"/>
                <a:cs typeface="Calibri"/>
              </a:rPr>
              <a:t>Example</a:t>
            </a:r>
            <a:r>
              <a:rPr sz="2000" spc="65" dirty="0">
                <a:latin typeface="Calibri"/>
                <a:cs typeface="Calibri"/>
              </a:rPr>
              <a:t>:</a:t>
            </a:r>
            <a:r>
              <a:rPr sz="2000" dirty="0">
                <a:latin typeface="Calibri"/>
                <a:cs typeface="Calibri"/>
              </a:rPr>
              <a:t>	</a:t>
            </a:r>
            <a:r>
              <a:rPr sz="2000" spc="-50" dirty="0">
                <a:latin typeface="Calibri"/>
                <a:cs typeface="Calibri"/>
              </a:rPr>
              <a:t>A</a:t>
            </a:r>
            <a:r>
              <a:rPr sz="2000" dirty="0">
                <a:latin typeface="Calibri"/>
                <a:cs typeface="Calibri"/>
              </a:rPr>
              <a:t>	</a:t>
            </a:r>
            <a:r>
              <a:rPr sz="2000" spc="-10" dirty="0">
                <a:latin typeface="Calibri"/>
                <a:cs typeface="Calibri"/>
              </a:rPr>
              <a:t>hotel</a:t>
            </a:r>
            <a:r>
              <a:rPr sz="2000" dirty="0">
                <a:latin typeface="Calibri"/>
                <a:cs typeface="Calibri"/>
              </a:rPr>
              <a:t>	</a:t>
            </a:r>
            <a:r>
              <a:rPr sz="2000" spc="45" dirty="0">
                <a:latin typeface="Calibri"/>
                <a:cs typeface="Calibri"/>
              </a:rPr>
              <a:t>hires</a:t>
            </a:r>
            <a:r>
              <a:rPr sz="2000" dirty="0">
                <a:latin typeface="Calibri"/>
                <a:cs typeface="Calibri"/>
              </a:rPr>
              <a:t>	part-</a:t>
            </a:r>
            <a:r>
              <a:rPr sz="2000" spc="-20" dirty="0">
                <a:latin typeface="Calibri"/>
                <a:cs typeface="Calibri"/>
              </a:rPr>
              <a:t>time</a:t>
            </a:r>
            <a:r>
              <a:rPr sz="2000" dirty="0">
                <a:latin typeface="Calibri"/>
                <a:cs typeface="Calibri"/>
              </a:rPr>
              <a:t>	</a:t>
            </a:r>
            <a:r>
              <a:rPr sz="2000" spc="50" dirty="0">
                <a:latin typeface="Calibri"/>
                <a:cs typeface="Calibri"/>
              </a:rPr>
              <a:t>housekeepers</a:t>
            </a:r>
            <a:r>
              <a:rPr sz="2000" dirty="0">
                <a:latin typeface="Calibri"/>
                <a:cs typeface="Calibri"/>
              </a:rPr>
              <a:t>	</a:t>
            </a:r>
            <a:r>
              <a:rPr sz="2000" spc="-25" dirty="0">
                <a:latin typeface="Calibri"/>
                <a:cs typeface="Calibri"/>
              </a:rPr>
              <a:t>for</a:t>
            </a:r>
            <a:endParaRPr sz="2000" dirty="0">
              <a:latin typeface="Calibri"/>
              <a:cs typeface="Calibri"/>
            </a:endParaRPr>
          </a:p>
          <a:p>
            <a:pPr marL="299085">
              <a:lnSpc>
                <a:spcPct val="100000"/>
              </a:lnSpc>
            </a:pPr>
            <a:r>
              <a:rPr sz="2000" spc="70" dirty="0">
                <a:latin typeface="Calibri"/>
                <a:cs typeface="Calibri"/>
              </a:rPr>
              <a:t>weekends</a:t>
            </a:r>
            <a:r>
              <a:rPr sz="2000" spc="-75" dirty="0">
                <a:latin typeface="Calibri"/>
                <a:cs typeface="Calibri"/>
              </a:rPr>
              <a:t> </a:t>
            </a:r>
            <a:r>
              <a:rPr sz="2000" dirty="0">
                <a:latin typeface="Calibri"/>
                <a:cs typeface="Calibri"/>
              </a:rPr>
              <a:t>or</a:t>
            </a:r>
            <a:r>
              <a:rPr sz="2000" spc="-35" dirty="0">
                <a:latin typeface="Calibri"/>
                <a:cs typeface="Calibri"/>
              </a:rPr>
              <a:t> </a:t>
            </a:r>
            <a:r>
              <a:rPr sz="2000" spc="50" dirty="0">
                <a:latin typeface="Calibri"/>
                <a:cs typeface="Calibri"/>
              </a:rPr>
              <a:t>holidays.</a:t>
            </a:r>
            <a:endParaRPr sz="2000" dirty="0">
              <a:latin typeface="Calibri"/>
              <a:cs typeface="Calibri"/>
            </a:endParaRPr>
          </a:p>
          <a:p>
            <a:pPr marL="12700">
              <a:lnSpc>
                <a:spcPct val="100000"/>
              </a:lnSpc>
              <a:spcBef>
                <a:spcPts val="1714"/>
              </a:spcBef>
            </a:pPr>
            <a:r>
              <a:rPr sz="2000" b="1" spc="65" dirty="0">
                <a:latin typeface="Calibri"/>
                <a:cs typeface="Calibri"/>
              </a:rPr>
              <a:t>Temporary</a:t>
            </a:r>
            <a:r>
              <a:rPr sz="2000" b="1" spc="-60" dirty="0">
                <a:latin typeface="Calibri"/>
                <a:cs typeface="Calibri"/>
              </a:rPr>
              <a:t> </a:t>
            </a:r>
            <a:r>
              <a:rPr sz="2000" b="1" spc="65" dirty="0">
                <a:latin typeface="Calibri"/>
                <a:cs typeface="Calibri"/>
              </a:rPr>
              <a:t>Staff</a:t>
            </a:r>
            <a:r>
              <a:rPr sz="2000" spc="65" dirty="0">
                <a:latin typeface="Calibri"/>
                <a:cs typeface="Calibri"/>
              </a:rPr>
              <a:t>:</a:t>
            </a:r>
            <a:endParaRPr sz="2000" dirty="0">
              <a:latin typeface="Calibri"/>
              <a:cs typeface="Calibri"/>
            </a:endParaRPr>
          </a:p>
          <a:p>
            <a:pPr marL="299085" lvl="1" indent="-286385">
              <a:lnSpc>
                <a:spcPct val="100000"/>
              </a:lnSpc>
              <a:spcBef>
                <a:spcPts val="2400"/>
              </a:spcBef>
              <a:buFont typeface="Arial"/>
              <a:buChar char="•"/>
              <a:tabLst>
                <a:tab pos="299085" algn="l"/>
              </a:tabLst>
            </a:pPr>
            <a:r>
              <a:rPr sz="2000" spc="50" dirty="0">
                <a:latin typeface="Calibri"/>
                <a:cs typeface="Calibri"/>
              </a:rPr>
              <a:t>Hired</a:t>
            </a:r>
            <a:r>
              <a:rPr sz="2000" spc="-15" dirty="0">
                <a:latin typeface="Calibri"/>
                <a:cs typeface="Calibri"/>
              </a:rPr>
              <a:t> </a:t>
            </a:r>
            <a:r>
              <a:rPr sz="2000" dirty="0">
                <a:latin typeface="Calibri"/>
                <a:cs typeface="Calibri"/>
              </a:rPr>
              <a:t>for </a:t>
            </a:r>
            <a:r>
              <a:rPr sz="2000" spc="95" dirty="0">
                <a:latin typeface="Calibri"/>
                <a:cs typeface="Calibri"/>
              </a:rPr>
              <a:t>a</a:t>
            </a:r>
            <a:r>
              <a:rPr sz="2000" dirty="0">
                <a:latin typeface="Calibri"/>
                <a:cs typeface="Calibri"/>
              </a:rPr>
              <a:t> </a:t>
            </a:r>
            <a:r>
              <a:rPr sz="2000" b="1" spc="110" dirty="0">
                <a:latin typeface="Calibri"/>
                <a:cs typeface="Calibri"/>
              </a:rPr>
              <a:t>set</a:t>
            </a:r>
            <a:r>
              <a:rPr sz="2000" b="1" spc="5" dirty="0">
                <a:latin typeface="Calibri"/>
                <a:cs typeface="Calibri"/>
              </a:rPr>
              <a:t> </a:t>
            </a:r>
            <a:r>
              <a:rPr sz="2000" b="1" spc="70" dirty="0">
                <a:latin typeface="Calibri"/>
                <a:cs typeface="Calibri"/>
              </a:rPr>
              <a:t>period</a:t>
            </a:r>
            <a:r>
              <a:rPr sz="2000" spc="70" dirty="0">
                <a:latin typeface="Calibri"/>
                <a:cs typeface="Calibri"/>
              </a:rPr>
              <a:t>,</a:t>
            </a:r>
            <a:r>
              <a:rPr sz="2000" spc="-15" dirty="0">
                <a:latin typeface="Calibri"/>
                <a:cs typeface="Calibri"/>
              </a:rPr>
              <a:t> </a:t>
            </a:r>
            <a:r>
              <a:rPr sz="2000" spc="70" dirty="0">
                <a:latin typeface="Calibri"/>
                <a:cs typeface="Calibri"/>
              </a:rPr>
              <a:t>usually</a:t>
            </a:r>
            <a:r>
              <a:rPr sz="2000" dirty="0">
                <a:latin typeface="Calibri"/>
                <a:cs typeface="Calibri"/>
              </a:rPr>
              <a:t> to</a:t>
            </a:r>
            <a:r>
              <a:rPr sz="2000" spc="5" dirty="0">
                <a:latin typeface="Calibri"/>
                <a:cs typeface="Calibri"/>
              </a:rPr>
              <a:t> </a:t>
            </a:r>
            <a:r>
              <a:rPr sz="2000" spc="50" dirty="0">
                <a:latin typeface="Calibri"/>
                <a:cs typeface="Calibri"/>
              </a:rPr>
              <a:t>cover</a:t>
            </a:r>
            <a:r>
              <a:rPr sz="2000" spc="-25" dirty="0">
                <a:latin typeface="Calibri"/>
                <a:cs typeface="Calibri"/>
              </a:rPr>
              <a:t> </a:t>
            </a:r>
            <a:r>
              <a:rPr sz="2000" spc="70" dirty="0">
                <a:latin typeface="Calibri"/>
                <a:cs typeface="Calibri"/>
              </a:rPr>
              <a:t>busy</a:t>
            </a:r>
            <a:r>
              <a:rPr sz="2000" spc="-10" dirty="0">
                <a:latin typeface="Calibri"/>
                <a:cs typeface="Calibri"/>
              </a:rPr>
              <a:t> </a:t>
            </a:r>
            <a:r>
              <a:rPr sz="2000" spc="110" dirty="0">
                <a:latin typeface="Calibri"/>
                <a:cs typeface="Calibri"/>
              </a:rPr>
              <a:t>seasons</a:t>
            </a:r>
            <a:r>
              <a:rPr sz="2000" spc="-20" dirty="0">
                <a:latin typeface="Calibri"/>
                <a:cs typeface="Calibri"/>
              </a:rPr>
              <a:t> </a:t>
            </a:r>
            <a:r>
              <a:rPr sz="2000" dirty="0">
                <a:latin typeface="Calibri"/>
                <a:cs typeface="Calibri"/>
              </a:rPr>
              <a:t>or</a:t>
            </a:r>
            <a:r>
              <a:rPr sz="2000" spc="15" dirty="0">
                <a:latin typeface="Calibri"/>
                <a:cs typeface="Calibri"/>
              </a:rPr>
              <a:t> </a:t>
            </a:r>
            <a:r>
              <a:rPr sz="2000" spc="50" dirty="0">
                <a:latin typeface="Calibri"/>
                <a:cs typeface="Calibri"/>
              </a:rPr>
              <a:t>events,</a:t>
            </a:r>
            <a:r>
              <a:rPr sz="2000" spc="-35" dirty="0">
                <a:latin typeface="Calibri"/>
                <a:cs typeface="Calibri"/>
              </a:rPr>
              <a:t> </a:t>
            </a:r>
            <a:r>
              <a:rPr sz="2000" dirty="0">
                <a:latin typeface="Calibri"/>
                <a:cs typeface="Calibri"/>
              </a:rPr>
              <a:t>helping</a:t>
            </a:r>
            <a:r>
              <a:rPr sz="2000" spc="5" dirty="0">
                <a:latin typeface="Calibri"/>
                <a:cs typeface="Calibri"/>
              </a:rPr>
              <a:t> </a:t>
            </a:r>
            <a:r>
              <a:rPr sz="2000" dirty="0">
                <a:latin typeface="Calibri"/>
                <a:cs typeface="Calibri"/>
              </a:rPr>
              <a:t>avoid</a:t>
            </a:r>
            <a:r>
              <a:rPr sz="2000" spc="-25" dirty="0">
                <a:latin typeface="Calibri"/>
                <a:cs typeface="Calibri"/>
              </a:rPr>
              <a:t> </a:t>
            </a:r>
            <a:r>
              <a:rPr sz="2000" spc="-10" dirty="0">
                <a:latin typeface="Calibri"/>
                <a:cs typeface="Calibri"/>
              </a:rPr>
              <a:t>overstaffing.</a:t>
            </a:r>
            <a:endParaRPr sz="2000" dirty="0">
              <a:latin typeface="Calibri"/>
              <a:cs typeface="Calibri"/>
            </a:endParaRPr>
          </a:p>
          <a:p>
            <a:pPr marL="299085" lvl="1" indent="-286385">
              <a:lnSpc>
                <a:spcPct val="100000"/>
              </a:lnSpc>
              <a:spcBef>
                <a:spcPts val="2405"/>
              </a:spcBef>
              <a:buFont typeface="Arial"/>
              <a:buChar char="•"/>
              <a:tabLst>
                <a:tab pos="299085" algn="l"/>
              </a:tabLst>
            </a:pPr>
            <a:r>
              <a:rPr sz="2000" i="1" spc="70" dirty="0">
                <a:latin typeface="Calibri"/>
                <a:cs typeface="Calibri"/>
              </a:rPr>
              <a:t>Example</a:t>
            </a:r>
            <a:r>
              <a:rPr sz="2000" spc="70" dirty="0">
                <a:latin typeface="Calibri"/>
                <a:cs typeface="Calibri"/>
              </a:rPr>
              <a:t>:</a:t>
            </a:r>
            <a:r>
              <a:rPr sz="2000" spc="10" dirty="0">
                <a:latin typeface="Calibri"/>
                <a:cs typeface="Calibri"/>
              </a:rPr>
              <a:t> </a:t>
            </a:r>
            <a:r>
              <a:rPr sz="2000" dirty="0">
                <a:latin typeface="Calibri"/>
                <a:cs typeface="Calibri"/>
              </a:rPr>
              <a:t>A</a:t>
            </a:r>
            <a:r>
              <a:rPr sz="2000" spc="45" dirty="0">
                <a:latin typeface="Calibri"/>
                <a:cs typeface="Calibri"/>
              </a:rPr>
              <a:t> </a:t>
            </a:r>
            <a:r>
              <a:rPr sz="2000" dirty="0">
                <a:latin typeface="Calibri"/>
                <a:cs typeface="Calibri"/>
              </a:rPr>
              <a:t>resort</a:t>
            </a:r>
            <a:r>
              <a:rPr sz="2000" spc="35" dirty="0">
                <a:latin typeface="Calibri"/>
                <a:cs typeface="Calibri"/>
              </a:rPr>
              <a:t> </a:t>
            </a:r>
            <a:r>
              <a:rPr sz="2000" spc="55" dirty="0">
                <a:latin typeface="Calibri"/>
                <a:cs typeface="Calibri"/>
              </a:rPr>
              <a:t>hires</a:t>
            </a:r>
            <a:r>
              <a:rPr sz="2000" spc="35" dirty="0">
                <a:latin typeface="Calibri"/>
                <a:cs typeface="Calibri"/>
              </a:rPr>
              <a:t> </a:t>
            </a:r>
            <a:r>
              <a:rPr sz="2000" dirty="0">
                <a:latin typeface="Calibri"/>
                <a:cs typeface="Calibri"/>
              </a:rPr>
              <a:t>temporary</a:t>
            </a:r>
            <a:r>
              <a:rPr sz="2000" spc="20" dirty="0">
                <a:latin typeface="Calibri"/>
                <a:cs typeface="Calibri"/>
              </a:rPr>
              <a:t> </a:t>
            </a:r>
            <a:r>
              <a:rPr sz="2000" dirty="0">
                <a:latin typeface="Calibri"/>
                <a:cs typeface="Calibri"/>
              </a:rPr>
              <a:t>staff</a:t>
            </a:r>
            <a:r>
              <a:rPr sz="2000" spc="30" dirty="0">
                <a:latin typeface="Calibri"/>
                <a:cs typeface="Calibri"/>
              </a:rPr>
              <a:t> </a:t>
            </a:r>
            <a:r>
              <a:rPr sz="2000" dirty="0">
                <a:latin typeface="Calibri"/>
                <a:cs typeface="Calibri"/>
              </a:rPr>
              <a:t>during</a:t>
            </a:r>
            <a:r>
              <a:rPr sz="2000" spc="50" dirty="0">
                <a:latin typeface="Calibri"/>
                <a:cs typeface="Calibri"/>
              </a:rPr>
              <a:t> </a:t>
            </a:r>
            <a:r>
              <a:rPr sz="2000" dirty="0">
                <a:latin typeface="Calibri"/>
                <a:cs typeface="Calibri"/>
              </a:rPr>
              <a:t>the</a:t>
            </a:r>
            <a:r>
              <a:rPr sz="2000" spc="15" dirty="0">
                <a:latin typeface="Calibri"/>
                <a:cs typeface="Calibri"/>
              </a:rPr>
              <a:t> </a:t>
            </a:r>
            <a:r>
              <a:rPr sz="2000" spc="65" dirty="0">
                <a:latin typeface="Calibri"/>
                <a:cs typeface="Calibri"/>
              </a:rPr>
              <a:t>summer</a:t>
            </a:r>
            <a:r>
              <a:rPr sz="2000" spc="35" dirty="0">
                <a:latin typeface="Calibri"/>
                <a:cs typeface="Calibri"/>
              </a:rPr>
              <a:t> </a:t>
            </a:r>
            <a:r>
              <a:rPr sz="2000" dirty="0">
                <a:latin typeface="Calibri"/>
                <a:cs typeface="Calibri"/>
              </a:rPr>
              <a:t>to</a:t>
            </a:r>
            <a:r>
              <a:rPr sz="2000" spc="30" dirty="0">
                <a:latin typeface="Calibri"/>
                <a:cs typeface="Calibri"/>
              </a:rPr>
              <a:t> </a:t>
            </a:r>
            <a:r>
              <a:rPr sz="2000" spc="75" dirty="0">
                <a:latin typeface="Calibri"/>
                <a:cs typeface="Calibri"/>
              </a:rPr>
              <a:t>manage</a:t>
            </a:r>
            <a:r>
              <a:rPr sz="2000" spc="25" dirty="0">
                <a:latin typeface="Calibri"/>
                <a:cs typeface="Calibri"/>
              </a:rPr>
              <a:t> </a:t>
            </a:r>
            <a:r>
              <a:rPr sz="2000" dirty="0">
                <a:latin typeface="Calibri"/>
                <a:cs typeface="Calibri"/>
              </a:rPr>
              <a:t>the</a:t>
            </a:r>
            <a:r>
              <a:rPr sz="2000" spc="20" dirty="0">
                <a:latin typeface="Calibri"/>
                <a:cs typeface="Calibri"/>
              </a:rPr>
              <a:t> </a:t>
            </a:r>
            <a:r>
              <a:rPr sz="2000" spc="55" dirty="0">
                <a:latin typeface="Calibri"/>
                <a:cs typeface="Calibri"/>
              </a:rPr>
              <a:t>guest</a:t>
            </a:r>
            <a:r>
              <a:rPr sz="2000" spc="50" dirty="0">
                <a:latin typeface="Calibri"/>
                <a:cs typeface="Calibri"/>
              </a:rPr>
              <a:t> </a:t>
            </a:r>
            <a:r>
              <a:rPr sz="2000" spc="60" dirty="0">
                <a:latin typeface="Calibri"/>
                <a:cs typeface="Calibri"/>
              </a:rPr>
              <a:t>increase.</a:t>
            </a:r>
            <a:endParaRPr sz="2000" dirty="0">
              <a:latin typeface="Calibri"/>
              <a:cs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4384" y="0"/>
            <a:ext cx="5002530" cy="505267"/>
          </a:xfrm>
          <a:prstGeom prst="rect">
            <a:avLst/>
          </a:prstGeom>
        </p:spPr>
        <p:txBody>
          <a:bodyPr vert="horz" wrap="square" lIns="0" tIns="12700" rIns="0" bIns="0" rtlCol="0">
            <a:spAutoFit/>
          </a:bodyPr>
          <a:lstStyle/>
          <a:p>
            <a:pPr marL="12700">
              <a:lnSpc>
                <a:spcPct val="100000"/>
              </a:lnSpc>
              <a:spcBef>
                <a:spcPts val="100"/>
              </a:spcBef>
            </a:pPr>
            <a:r>
              <a:rPr sz="3200" b="1" spc="150" dirty="0"/>
              <a:t>Types</a:t>
            </a:r>
            <a:r>
              <a:rPr sz="3200" b="1" spc="-80" dirty="0"/>
              <a:t> </a:t>
            </a:r>
            <a:r>
              <a:rPr sz="3200" b="1" spc="80" dirty="0"/>
              <a:t>of</a:t>
            </a:r>
            <a:r>
              <a:rPr sz="3200" b="1" spc="-55" dirty="0"/>
              <a:t> </a:t>
            </a:r>
            <a:r>
              <a:rPr sz="3200" b="1" spc="120" dirty="0"/>
              <a:t>Workforce</a:t>
            </a:r>
            <a:r>
              <a:rPr sz="3200" b="1" spc="-75" dirty="0"/>
              <a:t> </a:t>
            </a:r>
            <a:r>
              <a:rPr sz="3200" b="1" spc="135" dirty="0"/>
              <a:t>Models</a:t>
            </a:r>
          </a:p>
        </p:txBody>
      </p:sp>
      <p:sp>
        <p:nvSpPr>
          <p:cNvPr id="3" name="object 3"/>
          <p:cNvSpPr txBox="1"/>
          <p:nvPr/>
        </p:nvSpPr>
        <p:spPr>
          <a:xfrm>
            <a:off x="670966" y="1103756"/>
            <a:ext cx="7633970" cy="4271010"/>
          </a:xfrm>
          <a:prstGeom prst="rect">
            <a:avLst/>
          </a:prstGeom>
        </p:spPr>
        <p:txBody>
          <a:bodyPr vert="horz" wrap="square" lIns="0" tIns="12065" rIns="0" bIns="0" rtlCol="0">
            <a:spAutoFit/>
          </a:bodyPr>
          <a:lstStyle/>
          <a:p>
            <a:pPr marL="487045" indent="-457200">
              <a:lnSpc>
                <a:spcPct val="100000"/>
              </a:lnSpc>
              <a:spcBef>
                <a:spcPts val="95"/>
              </a:spcBef>
              <a:buAutoNum type="arabicPeriod" startAt="3"/>
              <a:tabLst>
                <a:tab pos="487045" algn="l"/>
              </a:tabLst>
            </a:pPr>
            <a:r>
              <a:rPr sz="2200" b="1" spc="90" dirty="0">
                <a:latin typeface="Calibri"/>
                <a:cs typeface="Calibri"/>
              </a:rPr>
              <a:t>On-</a:t>
            </a:r>
            <a:r>
              <a:rPr sz="2200" b="1" spc="175" dirty="0">
                <a:latin typeface="Calibri"/>
                <a:cs typeface="Calibri"/>
              </a:rPr>
              <a:t>Call</a:t>
            </a:r>
            <a:r>
              <a:rPr sz="2200" b="1" spc="-25" dirty="0">
                <a:latin typeface="Calibri"/>
                <a:cs typeface="Calibri"/>
              </a:rPr>
              <a:t> </a:t>
            </a:r>
            <a:r>
              <a:rPr sz="2200" b="1" spc="80" dirty="0">
                <a:latin typeface="Calibri"/>
                <a:cs typeface="Calibri"/>
              </a:rPr>
              <a:t>Staff</a:t>
            </a:r>
            <a:endParaRPr sz="2200" dirty="0">
              <a:latin typeface="Calibri"/>
              <a:cs typeface="Calibri"/>
            </a:endParaRPr>
          </a:p>
          <a:p>
            <a:pPr marL="369570" marR="5080" lvl="1" indent="-339725" algn="just">
              <a:lnSpc>
                <a:spcPct val="100000"/>
              </a:lnSpc>
              <a:spcBef>
                <a:spcPts val="2425"/>
              </a:spcBef>
              <a:buFont typeface="Arial"/>
              <a:buChar char="•"/>
              <a:tabLst>
                <a:tab pos="372745" algn="l"/>
              </a:tabLst>
            </a:pPr>
            <a:r>
              <a:rPr sz="2000" spc="70" dirty="0">
                <a:latin typeface="Calibri"/>
                <a:cs typeface="Calibri"/>
              </a:rPr>
              <a:t>Employees</a:t>
            </a:r>
            <a:r>
              <a:rPr sz="2000" spc="335" dirty="0">
                <a:latin typeface="Calibri"/>
                <a:cs typeface="Calibri"/>
              </a:rPr>
              <a:t> </a:t>
            </a:r>
            <a:r>
              <a:rPr sz="2000" b="1" spc="85" dirty="0">
                <a:latin typeface="Calibri"/>
                <a:cs typeface="Calibri"/>
              </a:rPr>
              <a:t>available</a:t>
            </a:r>
            <a:r>
              <a:rPr sz="2000" b="1" spc="350" dirty="0">
                <a:latin typeface="Calibri"/>
                <a:cs typeface="Calibri"/>
              </a:rPr>
              <a:t> </a:t>
            </a:r>
            <a:r>
              <a:rPr sz="2000" b="1" dirty="0">
                <a:latin typeface="Calibri"/>
                <a:cs typeface="Calibri"/>
              </a:rPr>
              <a:t>to</a:t>
            </a:r>
            <a:r>
              <a:rPr sz="2000" b="1" spc="355" dirty="0">
                <a:latin typeface="Calibri"/>
                <a:cs typeface="Calibri"/>
              </a:rPr>
              <a:t> </a:t>
            </a:r>
            <a:r>
              <a:rPr sz="2000" b="1" spc="55" dirty="0">
                <a:latin typeface="Calibri"/>
                <a:cs typeface="Calibri"/>
              </a:rPr>
              <a:t>work</a:t>
            </a:r>
            <a:r>
              <a:rPr sz="2000" b="1" spc="350" dirty="0">
                <a:latin typeface="Calibri"/>
                <a:cs typeface="Calibri"/>
              </a:rPr>
              <a:t> </a:t>
            </a:r>
            <a:r>
              <a:rPr sz="2000" b="1" spc="165" dirty="0">
                <a:latin typeface="Calibri"/>
                <a:cs typeface="Calibri"/>
              </a:rPr>
              <a:t>as</a:t>
            </a:r>
            <a:r>
              <a:rPr sz="2000" b="1" spc="350" dirty="0">
                <a:latin typeface="Calibri"/>
                <a:cs typeface="Calibri"/>
              </a:rPr>
              <a:t> </a:t>
            </a:r>
            <a:r>
              <a:rPr sz="2000" b="1" spc="85" dirty="0">
                <a:latin typeface="Calibri"/>
                <a:cs typeface="Calibri"/>
              </a:rPr>
              <a:t>needed</a:t>
            </a:r>
            <a:r>
              <a:rPr sz="2000" spc="85" dirty="0">
                <a:latin typeface="Calibri"/>
                <a:cs typeface="Calibri"/>
              </a:rPr>
              <a:t>,</a:t>
            </a:r>
            <a:r>
              <a:rPr sz="2000" spc="355" dirty="0">
                <a:latin typeface="Calibri"/>
                <a:cs typeface="Calibri"/>
              </a:rPr>
              <a:t> </a:t>
            </a:r>
            <a:r>
              <a:rPr sz="2000" spc="80" dirty="0">
                <a:latin typeface="Calibri"/>
                <a:cs typeface="Calibri"/>
              </a:rPr>
              <a:t>called</a:t>
            </a:r>
            <a:r>
              <a:rPr sz="2000" spc="360" dirty="0">
                <a:latin typeface="Calibri"/>
                <a:cs typeface="Calibri"/>
              </a:rPr>
              <a:t> </a:t>
            </a:r>
            <a:r>
              <a:rPr sz="2000" dirty="0">
                <a:latin typeface="Calibri"/>
                <a:cs typeface="Calibri"/>
              </a:rPr>
              <a:t>in</a:t>
            </a:r>
            <a:r>
              <a:rPr sz="2000" spc="350" dirty="0">
                <a:latin typeface="Calibri"/>
                <a:cs typeface="Calibri"/>
              </a:rPr>
              <a:t> </a:t>
            </a:r>
            <a:r>
              <a:rPr sz="2000" dirty="0">
                <a:latin typeface="Calibri"/>
                <a:cs typeface="Calibri"/>
              </a:rPr>
              <a:t>during</a:t>
            </a:r>
            <a:r>
              <a:rPr sz="2000" spc="360" dirty="0">
                <a:latin typeface="Calibri"/>
                <a:cs typeface="Calibri"/>
              </a:rPr>
              <a:t> </a:t>
            </a:r>
            <a:r>
              <a:rPr sz="2000" spc="55" dirty="0">
                <a:latin typeface="Calibri"/>
                <a:cs typeface="Calibri"/>
              </a:rPr>
              <a:t>busy 	</a:t>
            </a:r>
            <a:r>
              <a:rPr sz="2000" spc="60" dirty="0">
                <a:latin typeface="Calibri"/>
                <a:cs typeface="Calibri"/>
              </a:rPr>
              <a:t>times</a:t>
            </a:r>
            <a:r>
              <a:rPr sz="2000" spc="135" dirty="0">
                <a:latin typeface="Calibri"/>
                <a:cs typeface="Calibri"/>
              </a:rPr>
              <a:t> </a:t>
            </a:r>
            <a:r>
              <a:rPr sz="2000" dirty="0">
                <a:latin typeface="Calibri"/>
                <a:cs typeface="Calibri"/>
              </a:rPr>
              <a:t>or</a:t>
            </a:r>
            <a:r>
              <a:rPr sz="2000" spc="155" dirty="0">
                <a:latin typeface="Calibri"/>
                <a:cs typeface="Calibri"/>
              </a:rPr>
              <a:t> </a:t>
            </a:r>
            <a:r>
              <a:rPr sz="2000" dirty="0">
                <a:latin typeface="Calibri"/>
                <a:cs typeface="Calibri"/>
              </a:rPr>
              <a:t>when</a:t>
            </a:r>
            <a:r>
              <a:rPr sz="2000" spc="145" dirty="0">
                <a:latin typeface="Calibri"/>
                <a:cs typeface="Calibri"/>
              </a:rPr>
              <a:t> </a:t>
            </a:r>
            <a:r>
              <a:rPr sz="2000" dirty="0">
                <a:latin typeface="Calibri"/>
                <a:cs typeface="Calibri"/>
              </a:rPr>
              <a:t>others</a:t>
            </a:r>
            <a:r>
              <a:rPr sz="2000" spc="140" dirty="0">
                <a:latin typeface="Calibri"/>
                <a:cs typeface="Calibri"/>
              </a:rPr>
              <a:t> </a:t>
            </a:r>
            <a:r>
              <a:rPr sz="2000" dirty="0">
                <a:latin typeface="Calibri"/>
                <a:cs typeface="Calibri"/>
              </a:rPr>
              <a:t>are</a:t>
            </a:r>
            <a:r>
              <a:rPr sz="2000" spc="150" dirty="0">
                <a:latin typeface="Calibri"/>
                <a:cs typeface="Calibri"/>
              </a:rPr>
              <a:t> </a:t>
            </a:r>
            <a:r>
              <a:rPr sz="2000" spc="55" dirty="0">
                <a:latin typeface="Calibri"/>
                <a:cs typeface="Calibri"/>
              </a:rPr>
              <a:t>unavailable.</a:t>
            </a:r>
            <a:r>
              <a:rPr sz="2000" spc="150" dirty="0">
                <a:latin typeface="Calibri"/>
                <a:cs typeface="Calibri"/>
              </a:rPr>
              <a:t> </a:t>
            </a:r>
            <a:r>
              <a:rPr sz="2000" dirty="0">
                <a:latin typeface="Calibri"/>
                <a:cs typeface="Calibri"/>
              </a:rPr>
              <a:t>They</a:t>
            </a:r>
            <a:r>
              <a:rPr sz="2000" spc="155" dirty="0">
                <a:latin typeface="Calibri"/>
                <a:cs typeface="Calibri"/>
              </a:rPr>
              <a:t> </a:t>
            </a:r>
            <a:r>
              <a:rPr sz="2000" dirty="0">
                <a:latin typeface="Calibri"/>
                <a:cs typeface="Calibri"/>
              </a:rPr>
              <a:t>offer</a:t>
            </a:r>
            <a:r>
              <a:rPr sz="2000" spc="150" dirty="0">
                <a:latin typeface="Calibri"/>
                <a:cs typeface="Calibri"/>
              </a:rPr>
              <a:t> </a:t>
            </a:r>
            <a:r>
              <a:rPr sz="2000" dirty="0">
                <a:latin typeface="Calibri"/>
                <a:cs typeface="Calibri"/>
              </a:rPr>
              <a:t>flexibility</a:t>
            </a:r>
            <a:r>
              <a:rPr sz="2000" spc="150" dirty="0">
                <a:latin typeface="Calibri"/>
                <a:cs typeface="Calibri"/>
              </a:rPr>
              <a:t> </a:t>
            </a:r>
            <a:r>
              <a:rPr sz="2000" spc="-10" dirty="0">
                <a:latin typeface="Calibri"/>
                <a:cs typeface="Calibri"/>
              </a:rPr>
              <a:t>without 	</a:t>
            </a:r>
            <a:r>
              <a:rPr sz="2000" dirty="0">
                <a:latin typeface="Calibri"/>
                <a:cs typeface="Calibri"/>
              </a:rPr>
              <a:t>extra</a:t>
            </a:r>
            <a:r>
              <a:rPr sz="2000" spc="145" dirty="0">
                <a:latin typeface="Calibri"/>
                <a:cs typeface="Calibri"/>
              </a:rPr>
              <a:t> </a:t>
            </a:r>
            <a:r>
              <a:rPr sz="2000" dirty="0">
                <a:latin typeface="Calibri"/>
                <a:cs typeface="Calibri"/>
              </a:rPr>
              <a:t>full-time</a:t>
            </a:r>
            <a:r>
              <a:rPr sz="2000" spc="145" dirty="0">
                <a:latin typeface="Calibri"/>
                <a:cs typeface="Calibri"/>
              </a:rPr>
              <a:t> </a:t>
            </a:r>
            <a:r>
              <a:rPr sz="2000" dirty="0">
                <a:latin typeface="Calibri"/>
                <a:cs typeface="Calibri"/>
              </a:rPr>
              <a:t>or</a:t>
            </a:r>
            <a:r>
              <a:rPr sz="2000" spc="145" dirty="0">
                <a:latin typeface="Calibri"/>
                <a:cs typeface="Calibri"/>
              </a:rPr>
              <a:t> </a:t>
            </a:r>
            <a:r>
              <a:rPr sz="2000" dirty="0">
                <a:latin typeface="Calibri"/>
                <a:cs typeface="Calibri"/>
              </a:rPr>
              <a:t>part-time</a:t>
            </a:r>
            <a:r>
              <a:rPr sz="2000" spc="114" dirty="0">
                <a:latin typeface="Calibri"/>
                <a:cs typeface="Calibri"/>
              </a:rPr>
              <a:t> </a:t>
            </a:r>
            <a:r>
              <a:rPr sz="2000" spc="45" dirty="0">
                <a:latin typeface="Calibri"/>
                <a:cs typeface="Calibri"/>
              </a:rPr>
              <a:t>hires.</a:t>
            </a:r>
            <a:endParaRPr sz="2000" dirty="0">
              <a:latin typeface="Calibri"/>
              <a:cs typeface="Calibri"/>
            </a:endParaRPr>
          </a:p>
          <a:p>
            <a:pPr marL="369570" marR="5715" lvl="1" indent="-339725" algn="just">
              <a:lnSpc>
                <a:spcPct val="100000"/>
              </a:lnSpc>
              <a:spcBef>
                <a:spcPts val="2400"/>
              </a:spcBef>
              <a:buFont typeface="Arial"/>
              <a:buChar char="•"/>
              <a:tabLst>
                <a:tab pos="372745" algn="l"/>
              </a:tabLst>
            </a:pPr>
            <a:r>
              <a:rPr sz="2000" i="1" spc="70" dirty="0">
                <a:latin typeface="Calibri"/>
                <a:cs typeface="Calibri"/>
              </a:rPr>
              <a:t>Example</a:t>
            </a:r>
            <a:r>
              <a:rPr sz="2000" spc="70" dirty="0">
                <a:latin typeface="Calibri"/>
                <a:cs typeface="Calibri"/>
              </a:rPr>
              <a:t>:</a:t>
            </a:r>
            <a:r>
              <a:rPr sz="2000" spc="90" dirty="0">
                <a:latin typeface="Calibri"/>
                <a:cs typeface="Calibri"/>
              </a:rPr>
              <a:t>  </a:t>
            </a:r>
            <a:r>
              <a:rPr sz="2000" dirty="0">
                <a:latin typeface="Calibri"/>
                <a:cs typeface="Calibri"/>
              </a:rPr>
              <a:t>A</a:t>
            </a:r>
            <a:r>
              <a:rPr sz="2000" spc="75" dirty="0">
                <a:latin typeface="Calibri"/>
                <a:cs typeface="Calibri"/>
              </a:rPr>
              <a:t>  </a:t>
            </a:r>
            <a:r>
              <a:rPr sz="2000" dirty="0">
                <a:latin typeface="Calibri"/>
                <a:cs typeface="Calibri"/>
              </a:rPr>
              <a:t>hotel</a:t>
            </a:r>
            <a:r>
              <a:rPr sz="2000" spc="85" dirty="0">
                <a:latin typeface="Calibri"/>
                <a:cs typeface="Calibri"/>
              </a:rPr>
              <a:t>  </a:t>
            </a:r>
            <a:r>
              <a:rPr sz="2000" spc="60" dirty="0">
                <a:latin typeface="Calibri"/>
                <a:cs typeface="Calibri"/>
              </a:rPr>
              <a:t>may</a:t>
            </a:r>
            <a:r>
              <a:rPr sz="2000" spc="95" dirty="0">
                <a:latin typeface="Calibri"/>
                <a:cs typeface="Calibri"/>
              </a:rPr>
              <a:t>  </a:t>
            </a:r>
            <a:r>
              <a:rPr sz="2000" spc="90" dirty="0">
                <a:latin typeface="Calibri"/>
                <a:cs typeface="Calibri"/>
              </a:rPr>
              <a:t>use</a:t>
            </a:r>
            <a:r>
              <a:rPr sz="2000" spc="85" dirty="0">
                <a:latin typeface="Calibri"/>
                <a:cs typeface="Calibri"/>
              </a:rPr>
              <a:t>  </a:t>
            </a:r>
            <a:r>
              <a:rPr sz="2000" spc="50" dirty="0">
                <a:latin typeface="Calibri"/>
                <a:cs typeface="Calibri"/>
              </a:rPr>
              <a:t>on-</a:t>
            </a:r>
            <a:r>
              <a:rPr sz="2000" spc="95" dirty="0">
                <a:latin typeface="Calibri"/>
                <a:cs typeface="Calibri"/>
              </a:rPr>
              <a:t>call</a:t>
            </a:r>
            <a:r>
              <a:rPr sz="2000" spc="85" dirty="0">
                <a:latin typeface="Calibri"/>
                <a:cs typeface="Calibri"/>
              </a:rPr>
              <a:t>  </a:t>
            </a:r>
            <a:r>
              <a:rPr sz="2000" dirty="0">
                <a:latin typeface="Calibri"/>
                <a:cs typeface="Calibri"/>
              </a:rPr>
              <a:t>front</a:t>
            </a:r>
            <a:r>
              <a:rPr sz="2000" spc="90" dirty="0">
                <a:latin typeface="Calibri"/>
                <a:cs typeface="Calibri"/>
              </a:rPr>
              <a:t>  desk</a:t>
            </a:r>
            <a:r>
              <a:rPr sz="2000" spc="85" dirty="0">
                <a:latin typeface="Calibri"/>
                <a:cs typeface="Calibri"/>
              </a:rPr>
              <a:t>  </a:t>
            </a:r>
            <a:r>
              <a:rPr sz="2000" spc="80" dirty="0">
                <a:latin typeface="Calibri"/>
                <a:cs typeface="Calibri"/>
              </a:rPr>
              <a:t>clerks</a:t>
            </a:r>
            <a:r>
              <a:rPr sz="2000" spc="85" dirty="0">
                <a:latin typeface="Calibri"/>
                <a:cs typeface="Calibri"/>
              </a:rPr>
              <a:t>  </a:t>
            </a:r>
            <a:r>
              <a:rPr sz="2000" dirty="0">
                <a:latin typeface="Calibri"/>
                <a:cs typeface="Calibri"/>
              </a:rPr>
              <a:t>for</a:t>
            </a:r>
            <a:r>
              <a:rPr sz="2000" spc="95" dirty="0">
                <a:latin typeface="Calibri"/>
                <a:cs typeface="Calibri"/>
              </a:rPr>
              <a:t>  </a:t>
            </a:r>
            <a:r>
              <a:rPr sz="2000" spc="50" dirty="0">
                <a:latin typeface="Calibri"/>
                <a:cs typeface="Calibri"/>
              </a:rPr>
              <a:t>busy 	</a:t>
            </a:r>
            <a:r>
              <a:rPr sz="2000" spc="70" dirty="0">
                <a:latin typeface="Calibri"/>
                <a:cs typeface="Calibri"/>
              </a:rPr>
              <a:t>weekends</a:t>
            </a:r>
            <a:r>
              <a:rPr sz="2000" spc="-75" dirty="0">
                <a:latin typeface="Calibri"/>
                <a:cs typeface="Calibri"/>
              </a:rPr>
              <a:t> </a:t>
            </a:r>
            <a:r>
              <a:rPr sz="2000" dirty="0">
                <a:latin typeface="Calibri"/>
                <a:cs typeface="Calibri"/>
              </a:rPr>
              <a:t>or</a:t>
            </a:r>
            <a:r>
              <a:rPr sz="2000" spc="-35" dirty="0">
                <a:latin typeface="Calibri"/>
                <a:cs typeface="Calibri"/>
              </a:rPr>
              <a:t> </a:t>
            </a:r>
            <a:r>
              <a:rPr sz="2000" spc="40" dirty="0">
                <a:latin typeface="Calibri"/>
                <a:cs typeface="Calibri"/>
              </a:rPr>
              <a:t>events.</a:t>
            </a:r>
            <a:endParaRPr sz="2000" dirty="0">
              <a:latin typeface="Calibri"/>
              <a:cs typeface="Calibri"/>
            </a:endParaRPr>
          </a:p>
          <a:p>
            <a:pPr marL="12700">
              <a:lnSpc>
                <a:spcPct val="100000"/>
              </a:lnSpc>
              <a:spcBef>
                <a:spcPts val="1960"/>
              </a:spcBef>
            </a:pPr>
            <a:r>
              <a:rPr sz="2000" b="1" spc="70" dirty="0">
                <a:latin typeface="Calibri"/>
                <a:cs typeface="Calibri"/>
              </a:rPr>
              <a:t>Benefits:</a:t>
            </a:r>
            <a:endParaRPr sz="2000" dirty="0">
              <a:latin typeface="Calibri"/>
              <a:cs typeface="Calibri"/>
            </a:endParaRPr>
          </a:p>
          <a:p>
            <a:pPr marL="354965" marR="23495" lvl="1" indent="-342900">
              <a:lnSpc>
                <a:spcPct val="100000"/>
              </a:lnSpc>
              <a:buFont typeface="Arial"/>
              <a:buChar char="•"/>
              <a:tabLst>
                <a:tab pos="354965" algn="l"/>
              </a:tabLst>
            </a:pPr>
            <a:r>
              <a:rPr sz="2000" spc="75" dirty="0">
                <a:latin typeface="Calibri"/>
                <a:cs typeface="Calibri"/>
              </a:rPr>
              <a:t>On-</a:t>
            </a:r>
            <a:r>
              <a:rPr sz="2000" spc="95" dirty="0">
                <a:latin typeface="Calibri"/>
                <a:cs typeface="Calibri"/>
              </a:rPr>
              <a:t>call</a:t>
            </a:r>
            <a:r>
              <a:rPr sz="2000" spc="254" dirty="0">
                <a:latin typeface="Calibri"/>
                <a:cs typeface="Calibri"/>
              </a:rPr>
              <a:t> </a:t>
            </a:r>
            <a:r>
              <a:rPr sz="2000" dirty="0">
                <a:latin typeface="Calibri"/>
                <a:cs typeface="Calibri"/>
              </a:rPr>
              <a:t>staff</a:t>
            </a:r>
            <a:r>
              <a:rPr sz="2000" spc="275" dirty="0">
                <a:latin typeface="Calibri"/>
                <a:cs typeface="Calibri"/>
              </a:rPr>
              <a:t> </a:t>
            </a:r>
            <a:r>
              <a:rPr sz="2000" spc="110" dirty="0">
                <a:latin typeface="Calibri"/>
                <a:cs typeface="Calibri"/>
              </a:rPr>
              <a:t>can</a:t>
            </a:r>
            <a:r>
              <a:rPr sz="2000" spc="265" dirty="0">
                <a:latin typeface="Calibri"/>
                <a:cs typeface="Calibri"/>
              </a:rPr>
              <a:t> </a:t>
            </a:r>
            <a:r>
              <a:rPr sz="2000" spc="55" dirty="0">
                <a:latin typeface="Calibri"/>
                <a:cs typeface="Calibri"/>
              </a:rPr>
              <a:t>be</a:t>
            </a:r>
            <a:r>
              <a:rPr sz="2000" spc="265" dirty="0">
                <a:latin typeface="Calibri"/>
                <a:cs typeface="Calibri"/>
              </a:rPr>
              <a:t> </a:t>
            </a:r>
            <a:r>
              <a:rPr sz="2000" b="1" spc="110" dirty="0">
                <a:latin typeface="Calibri"/>
                <a:cs typeface="Calibri"/>
              </a:rPr>
              <a:t>contacted</a:t>
            </a:r>
            <a:r>
              <a:rPr sz="2000" b="1" spc="270" dirty="0">
                <a:latin typeface="Calibri"/>
                <a:cs typeface="Calibri"/>
              </a:rPr>
              <a:t> </a:t>
            </a:r>
            <a:r>
              <a:rPr sz="2000" b="1" spc="165" dirty="0">
                <a:latin typeface="Calibri"/>
                <a:cs typeface="Calibri"/>
              </a:rPr>
              <a:t>as</a:t>
            </a:r>
            <a:r>
              <a:rPr sz="2000" b="1" spc="260" dirty="0">
                <a:latin typeface="Calibri"/>
                <a:cs typeface="Calibri"/>
              </a:rPr>
              <a:t> </a:t>
            </a:r>
            <a:r>
              <a:rPr sz="2000" b="1" spc="90" dirty="0">
                <a:latin typeface="Calibri"/>
                <a:cs typeface="Calibri"/>
              </a:rPr>
              <a:t>needed</a:t>
            </a:r>
            <a:r>
              <a:rPr sz="2000" b="1" spc="275" dirty="0">
                <a:latin typeface="Calibri"/>
                <a:cs typeface="Calibri"/>
              </a:rPr>
              <a:t> </a:t>
            </a:r>
            <a:r>
              <a:rPr sz="2000" dirty="0">
                <a:latin typeface="Calibri"/>
                <a:cs typeface="Calibri"/>
              </a:rPr>
              <a:t>during</a:t>
            </a:r>
            <a:r>
              <a:rPr sz="2000" spc="275" dirty="0">
                <a:latin typeface="Calibri"/>
                <a:cs typeface="Calibri"/>
              </a:rPr>
              <a:t> </a:t>
            </a:r>
            <a:r>
              <a:rPr sz="2000" spc="65" dirty="0">
                <a:latin typeface="Calibri"/>
                <a:cs typeface="Calibri"/>
              </a:rPr>
              <a:t>peak</a:t>
            </a:r>
            <a:r>
              <a:rPr sz="2000" spc="260" dirty="0">
                <a:latin typeface="Calibri"/>
                <a:cs typeface="Calibri"/>
              </a:rPr>
              <a:t> </a:t>
            </a:r>
            <a:r>
              <a:rPr sz="2000" spc="60" dirty="0">
                <a:latin typeface="Calibri"/>
                <a:cs typeface="Calibri"/>
              </a:rPr>
              <a:t>times</a:t>
            </a:r>
            <a:r>
              <a:rPr sz="2000" spc="265" dirty="0">
                <a:latin typeface="Calibri"/>
                <a:cs typeface="Calibri"/>
              </a:rPr>
              <a:t> </a:t>
            </a:r>
            <a:r>
              <a:rPr sz="2000" spc="-25" dirty="0">
                <a:latin typeface="Calibri"/>
                <a:cs typeface="Calibri"/>
              </a:rPr>
              <a:t>or </a:t>
            </a:r>
            <a:r>
              <a:rPr sz="2000" spc="75" dirty="0">
                <a:latin typeface="Calibri"/>
                <a:cs typeface="Calibri"/>
              </a:rPr>
              <a:t>sudden</a:t>
            </a:r>
            <a:r>
              <a:rPr sz="2000" spc="-35" dirty="0">
                <a:latin typeface="Calibri"/>
                <a:cs typeface="Calibri"/>
              </a:rPr>
              <a:t> </a:t>
            </a:r>
            <a:r>
              <a:rPr sz="2000" spc="75" dirty="0">
                <a:latin typeface="Calibri"/>
                <a:cs typeface="Calibri"/>
              </a:rPr>
              <a:t>surges</a:t>
            </a:r>
            <a:r>
              <a:rPr sz="2000" spc="-5" dirty="0">
                <a:latin typeface="Calibri"/>
                <a:cs typeface="Calibri"/>
              </a:rPr>
              <a:t> </a:t>
            </a:r>
            <a:r>
              <a:rPr sz="2000" dirty="0">
                <a:latin typeface="Calibri"/>
                <a:cs typeface="Calibri"/>
              </a:rPr>
              <a:t>in</a:t>
            </a:r>
            <a:r>
              <a:rPr sz="2000" spc="-25" dirty="0">
                <a:latin typeface="Calibri"/>
                <a:cs typeface="Calibri"/>
              </a:rPr>
              <a:t> </a:t>
            </a:r>
            <a:r>
              <a:rPr sz="2000" spc="55" dirty="0">
                <a:latin typeface="Calibri"/>
                <a:cs typeface="Calibri"/>
              </a:rPr>
              <a:t>demand.</a:t>
            </a:r>
            <a:endParaRPr sz="2000" dirty="0">
              <a:latin typeface="Calibri"/>
              <a:cs typeface="Calibri"/>
            </a:endParaRPr>
          </a:p>
          <a:p>
            <a:pPr marL="354965" marR="23495" lvl="1" indent="-342900">
              <a:lnSpc>
                <a:spcPct val="100000"/>
              </a:lnSpc>
              <a:spcBef>
                <a:spcPts val="5"/>
              </a:spcBef>
              <a:buFont typeface="Arial"/>
              <a:buChar char="•"/>
              <a:tabLst>
                <a:tab pos="354965" algn="l"/>
              </a:tabLst>
            </a:pPr>
            <a:r>
              <a:rPr sz="2000" spc="55" dirty="0">
                <a:latin typeface="Calibri"/>
                <a:cs typeface="Calibri"/>
              </a:rPr>
              <a:t>Only</a:t>
            </a:r>
            <a:r>
              <a:rPr sz="2000" spc="75" dirty="0">
                <a:latin typeface="Calibri"/>
                <a:cs typeface="Calibri"/>
              </a:rPr>
              <a:t>  </a:t>
            </a:r>
            <a:r>
              <a:rPr sz="2000" dirty="0">
                <a:latin typeface="Calibri"/>
                <a:cs typeface="Calibri"/>
              </a:rPr>
              <a:t>paying</a:t>
            </a:r>
            <a:r>
              <a:rPr sz="2000" spc="75" dirty="0">
                <a:latin typeface="Calibri"/>
                <a:cs typeface="Calibri"/>
              </a:rPr>
              <a:t>  </a:t>
            </a:r>
            <a:r>
              <a:rPr sz="2000" dirty="0">
                <a:latin typeface="Calibri"/>
                <a:cs typeface="Calibri"/>
              </a:rPr>
              <a:t>for</a:t>
            </a:r>
            <a:r>
              <a:rPr sz="2000" spc="75" dirty="0">
                <a:latin typeface="Calibri"/>
                <a:cs typeface="Calibri"/>
              </a:rPr>
              <a:t>  services</a:t>
            </a:r>
            <a:r>
              <a:rPr sz="2000" spc="70" dirty="0">
                <a:latin typeface="Calibri"/>
                <a:cs typeface="Calibri"/>
              </a:rPr>
              <a:t>  </a:t>
            </a:r>
            <a:r>
              <a:rPr sz="2000" dirty="0">
                <a:latin typeface="Calibri"/>
                <a:cs typeface="Calibri"/>
              </a:rPr>
              <a:t>when</a:t>
            </a:r>
            <a:r>
              <a:rPr sz="2000" spc="70" dirty="0">
                <a:latin typeface="Calibri"/>
                <a:cs typeface="Calibri"/>
              </a:rPr>
              <a:t>  </a:t>
            </a:r>
            <a:r>
              <a:rPr sz="2000" dirty="0">
                <a:latin typeface="Calibri"/>
                <a:cs typeface="Calibri"/>
              </a:rPr>
              <a:t>required,</a:t>
            </a:r>
            <a:r>
              <a:rPr sz="2000" spc="75" dirty="0">
                <a:latin typeface="Calibri"/>
                <a:cs typeface="Calibri"/>
              </a:rPr>
              <a:t>  </a:t>
            </a:r>
            <a:r>
              <a:rPr sz="2000" dirty="0">
                <a:latin typeface="Calibri"/>
                <a:cs typeface="Calibri"/>
              </a:rPr>
              <a:t>without</a:t>
            </a:r>
            <a:r>
              <a:rPr sz="2000" spc="65" dirty="0">
                <a:latin typeface="Calibri"/>
                <a:cs typeface="Calibri"/>
              </a:rPr>
              <a:t>  </a:t>
            </a:r>
            <a:r>
              <a:rPr sz="2000" dirty="0">
                <a:latin typeface="Calibri"/>
                <a:cs typeface="Calibri"/>
              </a:rPr>
              <a:t>committing</a:t>
            </a:r>
            <a:r>
              <a:rPr sz="2000" spc="80" dirty="0">
                <a:latin typeface="Calibri"/>
                <a:cs typeface="Calibri"/>
              </a:rPr>
              <a:t>  </a:t>
            </a:r>
            <a:r>
              <a:rPr sz="2000" spc="-25" dirty="0">
                <a:latin typeface="Calibri"/>
                <a:cs typeface="Calibri"/>
              </a:rPr>
              <a:t>to </a:t>
            </a:r>
            <a:r>
              <a:rPr sz="2000" dirty="0">
                <a:latin typeface="Calibri"/>
                <a:cs typeface="Calibri"/>
              </a:rPr>
              <a:t>regular</a:t>
            </a:r>
            <a:r>
              <a:rPr sz="2000" spc="170" dirty="0">
                <a:latin typeface="Calibri"/>
                <a:cs typeface="Calibri"/>
              </a:rPr>
              <a:t> </a:t>
            </a:r>
            <a:r>
              <a:rPr sz="2000" spc="80" dirty="0">
                <a:latin typeface="Calibri"/>
                <a:cs typeface="Calibri"/>
              </a:rPr>
              <a:t>schedules.</a:t>
            </a:r>
            <a:endParaRPr sz="2000" dirty="0">
              <a:latin typeface="Calibri"/>
              <a:cs typeface="Calibri"/>
            </a:endParaRPr>
          </a:p>
        </p:txBody>
      </p:sp>
      <p:pic>
        <p:nvPicPr>
          <p:cNvPr id="4" name="object 4" descr="A person wearing a red cape  AI-generated content may be incorrect."/>
          <p:cNvPicPr/>
          <p:nvPr/>
        </p:nvPicPr>
        <p:blipFill>
          <a:blip r:embed="rId2" cstate="print"/>
          <a:stretch>
            <a:fillRect/>
          </a:stretch>
        </p:blipFill>
        <p:spPr>
          <a:xfrm>
            <a:off x="8839200" y="490727"/>
            <a:ext cx="2847848" cy="5029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52400" y="152400"/>
            <a:ext cx="5002530" cy="505267"/>
          </a:xfrm>
          <a:prstGeom prst="rect">
            <a:avLst/>
          </a:prstGeom>
        </p:spPr>
        <p:txBody>
          <a:bodyPr vert="horz" wrap="square" lIns="0" tIns="12700" rIns="0" bIns="0" rtlCol="0">
            <a:spAutoFit/>
          </a:bodyPr>
          <a:lstStyle/>
          <a:p>
            <a:pPr marL="12700">
              <a:lnSpc>
                <a:spcPct val="100000"/>
              </a:lnSpc>
              <a:spcBef>
                <a:spcPts val="100"/>
              </a:spcBef>
            </a:pPr>
            <a:r>
              <a:rPr sz="3200" b="1" spc="150" dirty="0"/>
              <a:t>Types</a:t>
            </a:r>
            <a:r>
              <a:rPr sz="3200" b="1" spc="-80" dirty="0"/>
              <a:t> </a:t>
            </a:r>
            <a:r>
              <a:rPr sz="3200" b="1" spc="80" dirty="0"/>
              <a:t>of</a:t>
            </a:r>
            <a:r>
              <a:rPr sz="3200" b="1" spc="-55" dirty="0"/>
              <a:t> </a:t>
            </a:r>
            <a:r>
              <a:rPr sz="3200" b="1" spc="120" dirty="0"/>
              <a:t>Workforce</a:t>
            </a:r>
            <a:r>
              <a:rPr sz="3200" b="1" spc="-75" dirty="0"/>
              <a:t> </a:t>
            </a:r>
            <a:r>
              <a:rPr sz="3200" b="1" spc="135" dirty="0"/>
              <a:t>Models</a:t>
            </a:r>
          </a:p>
        </p:txBody>
      </p:sp>
      <p:sp>
        <p:nvSpPr>
          <p:cNvPr id="3" name="object 3"/>
          <p:cNvSpPr txBox="1"/>
          <p:nvPr/>
        </p:nvSpPr>
        <p:spPr>
          <a:xfrm>
            <a:off x="688340" y="1078737"/>
            <a:ext cx="10967720" cy="4643120"/>
          </a:xfrm>
          <a:prstGeom prst="rect">
            <a:avLst/>
          </a:prstGeom>
        </p:spPr>
        <p:txBody>
          <a:bodyPr vert="horz" wrap="square" lIns="0" tIns="12065" rIns="0" bIns="0" rtlCol="0">
            <a:spAutoFit/>
          </a:bodyPr>
          <a:lstStyle/>
          <a:p>
            <a:pPr marL="469265" indent="-456565">
              <a:lnSpc>
                <a:spcPct val="100000"/>
              </a:lnSpc>
              <a:spcBef>
                <a:spcPts val="95"/>
              </a:spcBef>
              <a:buAutoNum type="arabicPeriod" startAt="4"/>
              <a:tabLst>
                <a:tab pos="469265" algn="l"/>
              </a:tabLst>
            </a:pPr>
            <a:r>
              <a:rPr sz="2200" b="1" spc="100" dirty="0">
                <a:latin typeface="Calibri"/>
                <a:cs typeface="Calibri"/>
              </a:rPr>
              <a:t>Outsourcing</a:t>
            </a:r>
            <a:r>
              <a:rPr sz="2200" b="1" dirty="0">
                <a:latin typeface="Calibri"/>
                <a:cs typeface="Calibri"/>
              </a:rPr>
              <a:t> </a:t>
            </a:r>
            <a:r>
              <a:rPr sz="2200" b="1" spc="100" dirty="0">
                <a:latin typeface="Calibri"/>
                <a:cs typeface="Calibri"/>
              </a:rPr>
              <a:t>and</a:t>
            </a:r>
            <a:r>
              <a:rPr sz="2200" b="1" spc="-30" dirty="0">
                <a:latin typeface="Calibri"/>
                <a:cs typeface="Calibri"/>
              </a:rPr>
              <a:t> </a:t>
            </a:r>
            <a:r>
              <a:rPr sz="2200" b="1" spc="90" dirty="0">
                <a:latin typeface="Calibri"/>
                <a:cs typeface="Calibri"/>
              </a:rPr>
              <a:t>Contracting</a:t>
            </a:r>
            <a:endParaRPr sz="2200" dirty="0">
              <a:latin typeface="Calibri"/>
              <a:cs typeface="Calibri"/>
            </a:endParaRPr>
          </a:p>
          <a:p>
            <a:pPr marL="352425" marR="4498975" lvl="1" indent="-339725" algn="just">
              <a:lnSpc>
                <a:spcPct val="100000"/>
              </a:lnSpc>
              <a:spcBef>
                <a:spcPts val="2425"/>
              </a:spcBef>
              <a:buFont typeface="Arial"/>
              <a:buChar char="•"/>
              <a:tabLst>
                <a:tab pos="355600" algn="l"/>
              </a:tabLst>
            </a:pPr>
            <a:r>
              <a:rPr sz="2000" spc="60" dirty="0">
                <a:latin typeface="Calibri"/>
                <a:cs typeface="Calibri"/>
              </a:rPr>
              <a:t>Outsourcing</a:t>
            </a:r>
            <a:r>
              <a:rPr sz="2000" spc="105" dirty="0">
                <a:latin typeface="Calibri"/>
                <a:cs typeface="Calibri"/>
              </a:rPr>
              <a:t>  </a:t>
            </a:r>
            <a:r>
              <a:rPr sz="2000" spc="70" dirty="0">
                <a:latin typeface="Calibri"/>
                <a:cs typeface="Calibri"/>
              </a:rPr>
              <a:t>and</a:t>
            </a:r>
            <a:r>
              <a:rPr sz="2000" spc="114" dirty="0">
                <a:latin typeface="Calibri"/>
                <a:cs typeface="Calibri"/>
              </a:rPr>
              <a:t>  </a:t>
            </a:r>
            <a:r>
              <a:rPr sz="2000" spc="50" dirty="0">
                <a:latin typeface="Calibri"/>
                <a:cs typeface="Calibri"/>
              </a:rPr>
              <a:t>contracting</a:t>
            </a:r>
            <a:r>
              <a:rPr sz="2000" spc="120" dirty="0">
                <a:latin typeface="Calibri"/>
                <a:cs typeface="Calibri"/>
              </a:rPr>
              <a:t>  </a:t>
            </a:r>
            <a:r>
              <a:rPr sz="2000" dirty="0">
                <a:latin typeface="Calibri"/>
                <a:cs typeface="Calibri"/>
              </a:rPr>
              <a:t>involve</a:t>
            </a:r>
            <a:r>
              <a:rPr sz="2000" spc="114" dirty="0">
                <a:latin typeface="Calibri"/>
                <a:cs typeface="Calibri"/>
              </a:rPr>
              <a:t>  </a:t>
            </a:r>
            <a:r>
              <a:rPr sz="2000" b="1" spc="50" dirty="0">
                <a:latin typeface="Calibri"/>
                <a:cs typeface="Calibri"/>
              </a:rPr>
              <a:t>hiring</a:t>
            </a:r>
            <a:r>
              <a:rPr sz="2000" b="1" spc="120" dirty="0">
                <a:latin typeface="Calibri"/>
                <a:cs typeface="Calibri"/>
              </a:rPr>
              <a:t>  </a:t>
            </a:r>
            <a:r>
              <a:rPr sz="2000" b="1" spc="60" dirty="0">
                <a:latin typeface="Calibri"/>
                <a:cs typeface="Calibri"/>
              </a:rPr>
              <a:t>external 	</a:t>
            </a:r>
            <a:r>
              <a:rPr sz="2000" b="1" spc="120" dirty="0">
                <a:latin typeface="Calibri"/>
                <a:cs typeface="Calibri"/>
              </a:rPr>
              <a:t>companies</a:t>
            </a:r>
            <a:r>
              <a:rPr sz="2000" b="1" spc="285" dirty="0">
                <a:latin typeface="Calibri"/>
                <a:cs typeface="Calibri"/>
              </a:rPr>
              <a:t> </a:t>
            </a:r>
            <a:r>
              <a:rPr sz="2000" b="1" dirty="0">
                <a:latin typeface="Calibri"/>
                <a:cs typeface="Calibri"/>
              </a:rPr>
              <a:t>or</a:t>
            </a:r>
            <a:r>
              <a:rPr sz="2000" b="1" spc="295" dirty="0">
                <a:latin typeface="Calibri"/>
                <a:cs typeface="Calibri"/>
              </a:rPr>
              <a:t> </a:t>
            </a:r>
            <a:r>
              <a:rPr sz="2000" b="1" spc="85" dirty="0">
                <a:latin typeface="Calibri"/>
                <a:cs typeface="Calibri"/>
              </a:rPr>
              <a:t>individuals</a:t>
            </a:r>
            <a:r>
              <a:rPr sz="2000" b="1" spc="300" dirty="0">
                <a:latin typeface="Calibri"/>
                <a:cs typeface="Calibri"/>
              </a:rPr>
              <a:t> </a:t>
            </a:r>
            <a:r>
              <a:rPr sz="2000" dirty="0">
                <a:latin typeface="Calibri"/>
                <a:cs typeface="Calibri"/>
              </a:rPr>
              <a:t>to</a:t>
            </a:r>
            <a:r>
              <a:rPr sz="2000" spc="290" dirty="0">
                <a:latin typeface="Calibri"/>
                <a:cs typeface="Calibri"/>
              </a:rPr>
              <a:t> </a:t>
            </a:r>
            <a:r>
              <a:rPr sz="2000" spc="55" dirty="0">
                <a:latin typeface="Calibri"/>
                <a:cs typeface="Calibri"/>
              </a:rPr>
              <a:t>handle</a:t>
            </a:r>
            <a:r>
              <a:rPr sz="2000" spc="285" dirty="0">
                <a:latin typeface="Calibri"/>
                <a:cs typeface="Calibri"/>
              </a:rPr>
              <a:t> </a:t>
            </a:r>
            <a:r>
              <a:rPr sz="2000" spc="80" dirty="0">
                <a:latin typeface="Calibri"/>
                <a:cs typeface="Calibri"/>
              </a:rPr>
              <a:t>specific</a:t>
            </a:r>
            <a:r>
              <a:rPr sz="2000" spc="305" dirty="0">
                <a:latin typeface="Calibri"/>
                <a:cs typeface="Calibri"/>
              </a:rPr>
              <a:t> </a:t>
            </a:r>
            <a:r>
              <a:rPr sz="2000" spc="95" dirty="0">
                <a:latin typeface="Calibri"/>
                <a:cs typeface="Calibri"/>
              </a:rPr>
              <a:t>tasks</a:t>
            </a:r>
            <a:r>
              <a:rPr sz="2000" spc="290" dirty="0">
                <a:latin typeface="Calibri"/>
                <a:cs typeface="Calibri"/>
              </a:rPr>
              <a:t> </a:t>
            </a:r>
            <a:r>
              <a:rPr sz="2000" spc="-25" dirty="0">
                <a:latin typeface="Calibri"/>
                <a:cs typeface="Calibri"/>
              </a:rPr>
              <a:t>or 	</a:t>
            </a:r>
            <a:r>
              <a:rPr sz="2000" spc="75" dirty="0">
                <a:latin typeface="Calibri"/>
                <a:cs typeface="Calibri"/>
              </a:rPr>
              <a:t>services,</a:t>
            </a:r>
            <a:r>
              <a:rPr sz="2000" spc="114" dirty="0">
                <a:latin typeface="Calibri"/>
                <a:cs typeface="Calibri"/>
              </a:rPr>
              <a:t> </a:t>
            </a:r>
            <a:r>
              <a:rPr sz="2000" dirty="0">
                <a:latin typeface="Calibri"/>
                <a:cs typeface="Calibri"/>
              </a:rPr>
              <a:t>rather</a:t>
            </a:r>
            <a:r>
              <a:rPr sz="2000" spc="160" dirty="0">
                <a:latin typeface="Calibri"/>
                <a:cs typeface="Calibri"/>
              </a:rPr>
              <a:t> </a:t>
            </a:r>
            <a:r>
              <a:rPr sz="2000" dirty="0">
                <a:latin typeface="Calibri"/>
                <a:cs typeface="Calibri"/>
              </a:rPr>
              <a:t>than</a:t>
            </a:r>
            <a:r>
              <a:rPr sz="2000" spc="140" dirty="0">
                <a:latin typeface="Calibri"/>
                <a:cs typeface="Calibri"/>
              </a:rPr>
              <a:t> </a:t>
            </a:r>
            <a:r>
              <a:rPr sz="2000" dirty="0">
                <a:latin typeface="Calibri"/>
                <a:cs typeface="Calibri"/>
              </a:rPr>
              <a:t>employing</a:t>
            </a:r>
            <a:r>
              <a:rPr sz="2000" spc="155" dirty="0">
                <a:latin typeface="Calibri"/>
                <a:cs typeface="Calibri"/>
              </a:rPr>
              <a:t> </a:t>
            </a:r>
            <a:r>
              <a:rPr sz="2000" dirty="0">
                <a:latin typeface="Calibri"/>
                <a:cs typeface="Calibri"/>
              </a:rPr>
              <a:t>full-time</a:t>
            </a:r>
            <a:r>
              <a:rPr sz="2000" spc="125" dirty="0">
                <a:latin typeface="Calibri"/>
                <a:cs typeface="Calibri"/>
              </a:rPr>
              <a:t> </a:t>
            </a:r>
            <a:r>
              <a:rPr sz="2000" spc="-10" dirty="0">
                <a:latin typeface="Calibri"/>
                <a:cs typeface="Calibri"/>
              </a:rPr>
              <a:t>staff.</a:t>
            </a:r>
            <a:endParaRPr sz="2000" dirty="0">
              <a:latin typeface="Calibri"/>
              <a:cs typeface="Calibri"/>
            </a:endParaRPr>
          </a:p>
          <a:p>
            <a:pPr marL="352425" marR="4499610" lvl="1" indent="-339725" algn="just">
              <a:lnSpc>
                <a:spcPct val="100000"/>
              </a:lnSpc>
              <a:buFont typeface="Arial"/>
              <a:buChar char="•"/>
              <a:tabLst>
                <a:tab pos="355600" algn="l"/>
              </a:tabLst>
            </a:pPr>
            <a:r>
              <a:rPr sz="2000" spc="55" dirty="0">
                <a:latin typeface="Calibri"/>
                <a:cs typeface="Calibri"/>
              </a:rPr>
              <a:t>This</a:t>
            </a:r>
            <a:r>
              <a:rPr sz="2000" spc="480" dirty="0">
                <a:latin typeface="Calibri"/>
                <a:cs typeface="Calibri"/>
              </a:rPr>
              <a:t> </a:t>
            </a:r>
            <a:r>
              <a:rPr sz="2000" spc="75" dirty="0">
                <a:latin typeface="Calibri"/>
                <a:cs typeface="Calibri"/>
              </a:rPr>
              <a:t>helps</a:t>
            </a:r>
            <a:r>
              <a:rPr sz="2000" spc="475" dirty="0">
                <a:latin typeface="Calibri"/>
                <a:cs typeface="Calibri"/>
              </a:rPr>
              <a:t> </a:t>
            </a:r>
            <a:r>
              <a:rPr sz="2000" b="1" spc="100" dirty="0">
                <a:latin typeface="Calibri"/>
                <a:cs typeface="Calibri"/>
              </a:rPr>
              <a:t>reduce</a:t>
            </a:r>
            <a:r>
              <a:rPr sz="2000" b="1" spc="484" dirty="0">
                <a:latin typeface="Calibri"/>
                <a:cs typeface="Calibri"/>
              </a:rPr>
              <a:t> </a:t>
            </a:r>
            <a:r>
              <a:rPr sz="2000" b="1" spc="160" dirty="0">
                <a:latin typeface="Calibri"/>
                <a:cs typeface="Calibri"/>
              </a:rPr>
              <a:t>costs</a:t>
            </a:r>
            <a:r>
              <a:rPr sz="2000" b="1" spc="25" dirty="0">
                <a:latin typeface="Calibri"/>
                <a:cs typeface="Calibri"/>
              </a:rPr>
              <a:t>  </a:t>
            </a:r>
            <a:r>
              <a:rPr sz="2000" spc="70" dirty="0">
                <a:latin typeface="Calibri"/>
                <a:cs typeface="Calibri"/>
              </a:rPr>
              <a:t>and</a:t>
            </a:r>
            <a:r>
              <a:rPr sz="2000" spc="495" dirty="0">
                <a:latin typeface="Calibri"/>
                <a:cs typeface="Calibri"/>
              </a:rPr>
              <a:t> </a:t>
            </a:r>
            <a:r>
              <a:rPr sz="2000" b="1" spc="70" dirty="0">
                <a:latin typeface="Calibri"/>
                <a:cs typeface="Calibri"/>
              </a:rPr>
              <a:t>improve</a:t>
            </a:r>
            <a:r>
              <a:rPr sz="2000" b="1" spc="465" dirty="0">
                <a:latin typeface="Calibri"/>
                <a:cs typeface="Calibri"/>
              </a:rPr>
              <a:t> </a:t>
            </a:r>
            <a:r>
              <a:rPr sz="2000" b="1" spc="95" dirty="0">
                <a:latin typeface="Calibri"/>
                <a:cs typeface="Calibri"/>
              </a:rPr>
              <a:t>efficiency</a:t>
            </a:r>
            <a:r>
              <a:rPr sz="2000" b="1" spc="484" dirty="0">
                <a:latin typeface="Calibri"/>
                <a:cs typeface="Calibri"/>
              </a:rPr>
              <a:t> </a:t>
            </a:r>
            <a:r>
              <a:rPr sz="2000" spc="-25" dirty="0">
                <a:latin typeface="Calibri"/>
                <a:cs typeface="Calibri"/>
              </a:rPr>
              <a:t>by 	</a:t>
            </a:r>
            <a:r>
              <a:rPr sz="2000" spc="65" dirty="0">
                <a:latin typeface="Calibri"/>
                <a:cs typeface="Calibri"/>
              </a:rPr>
              <a:t>focusing</a:t>
            </a:r>
            <a:r>
              <a:rPr sz="2000" spc="459" dirty="0">
                <a:latin typeface="Calibri"/>
                <a:cs typeface="Calibri"/>
              </a:rPr>
              <a:t> </a:t>
            </a:r>
            <a:r>
              <a:rPr sz="2000" spc="50" dirty="0">
                <a:latin typeface="Calibri"/>
                <a:cs typeface="Calibri"/>
              </a:rPr>
              <a:t>on</a:t>
            </a:r>
            <a:r>
              <a:rPr sz="2000" spc="465" dirty="0">
                <a:latin typeface="Calibri"/>
                <a:cs typeface="Calibri"/>
              </a:rPr>
              <a:t> </a:t>
            </a:r>
            <a:r>
              <a:rPr sz="2000" spc="65" dirty="0">
                <a:latin typeface="Calibri"/>
                <a:cs typeface="Calibri"/>
              </a:rPr>
              <a:t>core</a:t>
            </a:r>
            <a:r>
              <a:rPr sz="2000" spc="470" dirty="0">
                <a:latin typeface="Calibri"/>
                <a:cs typeface="Calibri"/>
              </a:rPr>
              <a:t> </a:t>
            </a:r>
            <a:r>
              <a:rPr sz="2000" dirty="0">
                <a:latin typeface="Calibri"/>
                <a:cs typeface="Calibri"/>
              </a:rPr>
              <a:t>operations</a:t>
            </a:r>
            <a:r>
              <a:rPr sz="2000" spc="470" dirty="0">
                <a:latin typeface="Calibri"/>
                <a:cs typeface="Calibri"/>
              </a:rPr>
              <a:t> </a:t>
            </a:r>
            <a:r>
              <a:rPr sz="2000" dirty="0">
                <a:latin typeface="Calibri"/>
                <a:cs typeface="Calibri"/>
              </a:rPr>
              <a:t>while</a:t>
            </a:r>
            <a:r>
              <a:rPr sz="2000" spc="470" dirty="0">
                <a:latin typeface="Calibri"/>
                <a:cs typeface="Calibri"/>
              </a:rPr>
              <a:t> </a:t>
            </a:r>
            <a:r>
              <a:rPr sz="2000" dirty="0">
                <a:latin typeface="Calibri"/>
                <a:cs typeface="Calibri"/>
              </a:rPr>
              <a:t>leaving</a:t>
            </a:r>
            <a:r>
              <a:rPr sz="2000" spc="470" dirty="0">
                <a:latin typeface="Calibri"/>
                <a:cs typeface="Calibri"/>
              </a:rPr>
              <a:t> </a:t>
            </a:r>
            <a:r>
              <a:rPr sz="2000" spc="80" dirty="0">
                <a:latin typeface="Calibri"/>
                <a:cs typeface="Calibri"/>
              </a:rPr>
              <a:t>specialised 	</a:t>
            </a:r>
            <a:r>
              <a:rPr sz="2000" spc="95" dirty="0">
                <a:latin typeface="Calibri"/>
                <a:cs typeface="Calibri"/>
              </a:rPr>
              <a:t>tasks</a:t>
            </a:r>
            <a:r>
              <a:rPr sz="2000" spc="-30" dirty="0">
                <a:latin typeface="Calibri"/>
                <a:cs typeface="Calibri"/>
              </a:rPr>
              <a:t> </a:t>
            </a:r>
            <a:r>
              <a:rPr sz="2000" dirty="0">
                <a:latin typeface="Calibri"/>
                <a:cs typeface="Calibri"/>
              </a:rPr>
              <a:t>to</a:t>
            </a:r>
            <a:r>
              <a:rPr sz="2000" spc="-35" dirty="0">
                <a:latin typeface="Calibri"/>
                <a:cs typeface="Calibri"/>
              </a:rPr>
              <a:t> </a:t>
            </a:r>
            <a:r>
              <a:rPr sz="2000" spc="-10" dirty="0">
                <a:latin typeface="Calibri"/>
                <a:cs typeface="Calibri"/>
              </a:rPr>
              <a:t>experts.</a:t>
            </a:r>
            <a:endParaRPr sz="2000" dirty="0">
              <a:latin typeface="Calibri"/>
              <a:cs typeface="Calibri"/>
            </a:endParaRPr>
          </a:p>
          <a:p>
            <a:pPr lvl="1">
              <a:lnSpc>
                <a:spcPct val="100000"/>
              </a:lnSpc>
              <a:spcBef>
                <a:spcPts val="50"/>
              </a:spcBef>
              <a:buFont typeface="Arial"/>
              <a:buChar char="•"/>
            </a:pPr>
            <a:endParaRPr sz="2000" dirty="0">
              <a:latin typeface="Calibri"/>
              <a:cs typeface="Calibri"/>
            </a:endParaRPr>
          </a:p>
          <a:p>
            <a:pPr marL="12700">
              <a:lnSpc>
                <a:spcPct val="100000"/>
              </a:lnSpc>
            </a:pPr>
            <a:r>
              <a:rPr sz="2000" b="1" spc="60" dirty="0">
                <a:latin typeface="Calibri"/>
                <a:cs typeface="Calibri"/>
              </a:rPr>
              <a:t>What</a:t>
            </a:r>
            <a:r>
              <a:rPr sz="2000" b="1" spc="-35" dirty="0">
                <a:latin typeface="Calibri"/>
                <a:cs typeface="Calibri"/>
              </a:rPr>
              <a:t> </a:t>
            </a:r>
            <a:r>
              <a:rPr sz="2000" b="1" spc="135" dirty="0">
                <a:latin typeface="Calibri"/>
                <a:cs typeface="Calibri"/>
              </a:rPr>
              <a:t>is</a:t>
            </a:r>
            <a:r>
              <a:rPr sz="2000" b="1" spc="-30" dirty="0">
                <a:latin typeface="Calibri"/>
                <a:cs typeface="Calibri"/>
              </a:rPr>
              <a:t> </a:t>
            </a:r>
            <a:r>
              <a:rPr sz="2000" b="1" spc="60" dirty="0">
                <a:latin typeface="Calibri"/>
                <a:cs typeface="Calibri"/>
              </a:rPr>
              <a:t>the</a:t>
            </a:r>
            <a:r>
              <a:rPr sz="2000" b="1" spc="-30" dirty="0">
                <a:latin typeface="Calibri"/>
                <a:cs typeface="Calibri"/>
              </a:rPr>
              <a:t> </a:t>
            </a:r>
            <a:r>
              <a:rPr sz="2000" b="1" spc="80" dirty="0">
                <a:latin typeface="Calibri"/>
                <a:cs typeface="Calibri"/>
              </a:rPr>
              <a:t>difference</a:t>
            </a:r>
            <a:r>
              <a:rPr sz="2000" b="1" spc="-45" dirty="0">
                <a:latin typeface="Calibri"/>
                <a:cs typeface="Calibri"/>
              </a:rPr>
              <a:t> </a:t>
            </a:r>
            <a:r>
              <a:rPr sz="2000" b="1" spc="65" dirty="0">
                <a:latin typeface="Calibri"/>
                <a:cs typeface="Calibri"/>
              </a:rPr>
              <a:t>between</a:t>
            </a:r>
            <a:r>
              <a:rPr sz="2000" b="1" spc="-30" dirty="0">
                <a:latin typeface="Calibri"/>
                <a:cs typeface="Calibri"/>
              </a:rPr>
              <a:t> </a:t>
            </a:r>
            <a:r>
              <a:rPr sz="2000" b="1" spc="60" dirty="0">
                <a:latin typeface="Calibri"/>
                <a:cs typeface="Calibri"/>
              </a:rPr>
              <a:t>the</a:t>
            </a:r>
            <a:r>
              <a:rPr sz="2000" b="1" spc="-30" dirty="0">
                <a:latin typeface="Calibri"/>
                <a:cs typeface="Calibri"/>
              </a:rPr>
              <a:t> </a:t>
            </a:r>
            <a:r>
              <a:rPr sz="2000" b="1" spc="30" dirty="0">
                <a:latin typeface="Calibri"/>
                <a:cs typeface="Calibri"/>
              </a:rPr>
              <a:t>two?</a:t>
            </a:r>
            <a:endParaRPr sz="2000" dirty="0">
              <a:latin typeface="Calibri"/>
              <a:cs typeface="Calibri"/>
            </a:endParaRPr>
          </a:p>
          <a:p>
            <a:pPr marL="355600" marR="5080" lvl="1" indent="-342900">
              <a:lnSpc>
                <a:spcPct val="100000"/>
              </a:lnSpc>
              <a:buFont typeface="Arial"/>
              <a:buChar char="•"/>
              <a:tabLst>
                <a:tab pos="355600" algn="l"/>
              </a:tabLst>
            </a:pPr>
            <a:r>
              <a:rPr sz="2000" b="1" spc="90" dirty="0">
                <a:latin typeface="Calibri"/>
                <a:cs typeface="Calibri"/>
              </a:rPr>
              <a:t>Outsourcing</a:t>
            </a:r>
            <a:r>
              <a:rPr sz="2000" spc="90" dirty="0">
                <a:latin typeface="Calibri"/>
                <a:cs typeface="Calibri"/>
              </a:rPr>
              <a:t>:</a:t>
            </a:r>
            <a:r>
              <a:rPr sz="2000" spc="285" dirty="0">
                <a:latin typeface="Calibri"/>
                <a:cs typeface="Calibri"/>
              </a:rPr>
              <a:t> </a:t>
            </a:r>
            <a:r>
              <a:rPr sz="2000" dirty="0">
                <a:latin typeface="Calibri"/>
                <a:cs typeface="Calibri"/>
              </a:rPr>
              <a:t>Hiring</a:t>
            </a:r>
            <a:r>
              <a:rPr sz="2000" spc="300" dirty="0">
                <a:latin typeface="Calibri"/>
                <a:cs typeface="Calibri"/>
              </a:rPr>
              <a:t> </a:t>
            </a:r>
            <a:r>
              <a:rPr sz="2000" dirty="0">
                <a:latin typeface="Calibri"/>
                <a:cs typeface="Calibri"/>
              </a:rPr>
              <a:t>third-party</a:t>
            </a:r>
            <a:r>
              <a:rPr sz="2000" spc="305" dirty="0">
                <a:latin typeface="Calibri"/>
                <a:cs typeface="Calibri"/>
              </a:rPr>
              <a:t> </a:t>
            </a:r>
            <a:r>
              <a:rPr sz="2000" spc="85" dirty="0">
                <a:latin typeface="Calibri"/>
                <a:cs typeface="Calibri"/>
              </a:rPr>
              <a:t>companies</a:t>
            </a:r>
            <a:r>
              <a:rPr sz="2000" spc="290" dirty="0">
                <a:latin typeface="Calibri"/>
                <a:cs typeface="Calibri"/>
              </a:rPr>
              <a:t> </a:t>
            </a:r>
            <a:r>
              <a:rPr sz="2000" dirty="0">
                <a:latin typeface="Calibri"/>
                <a:cs typeface="Calibri"/>
              </a:rPr>
              <a:t>for</a:t>
            </a:r>
            <a:r>
              <a:rPr sz="2000" spc="300" dirty="0">
                <a:latin typeface="Calibri"/>
                <a:cs typeface="Calibri"/>
              </a:rPr>
              <a:t> </a:t>
            </a:r>
            <a:r>
              <a:rPr sz="2000" spc="95" dirty="0">
                <a:latin typeface="Calibri"/>
                <a:cs typeface="Calibri"/>
              </a:rPr>
              <a:t>tasks</a:t>
            </a:r>
            <a:r>
              <a:rPr sz="2000" spc="290" dirty="0">
                <a:latin typeface="Calibri"/>
                <a:cs typeface="Calibri"/>
              </a:rPr>
              <a:t> </a:t>
            </a:r>
            <a:r>
              <a:rPr sz="2000" dirty="0">
                <a:latin typeface="Calibri"/>
                <a:cs typeface="Calibri"/>
              </a:rPr>
              <a:t>like</a:t>
            </a:r>
            <a:r>
              <a:rPr sz="2000" spc="295" dirty="0">
                <a:latin typeface="Calibri"/>
                <a:cs typeface="Calibri"/>
              </a:rPr>
              <a:t> </a:t>
            </a:r>
            <a:r>
              <a:rPr sz="2000" b="1" spc="100" dirty="0">
                <a:latin typeface="Calibri"/>
                <a:cs typeface="Calibri"/>
              </a:rPr>
              <a:t>cleaning</a:t>
            </a:r>
            <a:r>
              <a:rPr sz="2000" b="1" spc="295" dirty="0">
                <a:latin typeface="Calibri"/>
                <a:cs typeface="Calibri"/>
              </a:rPr>
              <a:t> </a:t>
            </a:r>
            <a:r>
              <a:rPr sz="2000" b="1" dirty="0">
                <a:latin typeface="Calibri"/>
                <a:cs typeface="Calibri"/>
              </a:rPr>
              <a:t>or</a:t>
            </a:r>
            <a:r>
              <a:rPr sz="2000" b="1" spc="295" dirty="0">
                <a:latin typeface="Calibri"/>
                <a:cs typeface="Calibri"/>
              </a:rPr>
              <a:t> </a:t>
            </a:r>
            <a:r>
              <a:rPr sz="2000" b="1" spc="80" dirty="0">
                <a:latin typeface="Calibri"/>
                <a:cs typeface="Calibri"/>
              </a:rPr>
              <a:t>catering</a:t>
            </a:r>
            <a:r>
              <a:rPr sz="2000" spc="80" dirty="0">
                <a:latin typeface="Calibri"/>
                <a:cs typeface="Calibri"/>
              </a:rPr>
              <a:t>.</a:t>
            </a:r>
            <a:r>
              <a:rPr sz="2000" spc="300" dirty="0">
                <a:latin typeface="Calibri"/>
                <a:cs typeface="Calibri"/>
              </a:rPr>
              <a:t> </a:t>
            </a:r>
            <a:r>
              <a:rPr sz="2000" dirty="0">
                <a:latin typeface="Calibri"/>
                <a:cs typeface="Calibri"/>
              </a:rPr>
              <a:t>For</a:t>
            </a:r>
            <a:r>
              <a:rPr sz="2000" spc="295" dirty="0">
                <a:latin typeface="Calibri"/>
                <a:cs typeface="Calibri"/>
              </a:rPr>
              <a:t> </a:t>
            </a:r>
            <a:r>
              <a:rPr sz="2000" spc="55" dirty="0">
                <a:latin typeface="Calibri"/>
                <a:cs typeface="Calibri"/>
              </a:rPr>
              <a:t>example,</a:t>
            </a:r>
            <a:r>
              <a:rPr sz="2000" spc="300" dirty="0">
                <a:latin typeface="Calibri"/>
                <a:cs typeface="Calibri"/>
              </a:rPr>
              <a:t> </a:t>
            </a:r>
            <a:r>
              <a:rPr sz="2000" spc="45" dirty="0">
                <a:latin typeface="Calibri"/>
                <a:cs typeface="Calibri"/>
              </a:rPr>
              <a:t>a </a:t>
            </a:r>
            <a:r>
              <a:rPr sz="2000" dirty="0">
                <a:latin typeface="Calibri"/>
                <a:cs typeface="Calibri"/>
              </a:rPr>
              <a:t>hotel</a:t>
            </a:r>
            <a:r>
              <a:rPr sz="2000" spc="-20" dirty="0">
                <a:latin typeface="Calibri"/>
                <a:cs typeface="Calibri"/>
              </a:rPr>
              <a:t> </a:t>
            </a:r>
            <a:r>
              <a:rPr sz="2000" spc="70" dirty="0">
                <a:latin typeface="Calibri"/>
                <a:cs typeface="Calibri"/>
              </a:rPr>
              <a:t>outsources</a:t>
            </a:r>
            <a:r>
              <a:rPr sz="2000" spc="-15" dirty="0">
                <a:latin typeface="Calibri"/>
                <a:cs typeface="Calibri"/>
              </a:rPr>
              <a:t> </a:t>
            </a:r>
            <a:r>
              <a:rPr sz="2000" spc="55" dirty="0">
                <a:latin typeface="Calibri"/>
                <a:cs typeface="Calibri"/>
              </a:rPr>
              <a:t>housekeeping</a:t>
            </a:r>
            <a:r>
              <a:rPr sz="2000" spc="-15" dirty="0">
                <a:latin typeface="Calibri"/>
                <a:cs typeface="Calibri"/>
              </a:rPr>
              <a:t> </a:t>
            </a:r>
            <a:r>
              <a:rPr sz="2000" dirty="0">
                <a:latin typeface="Calibri"/>
                <a:cs typeface="Calibri"/>
              </a:rPr>
              <a:t>to</a:t>
            </a:r>
            <a:r>
              <a:rPr sz="2000" spc="-5" dirty="0">
                <a:latin typeface="Calibri"/>
                <a:cs typeface="Calibri"/>
              </a:rPr>
              <a:t> </a:t>
            </a:r>
            <a:r>
              <a:rPr sz="2000" spc="95" dirty="0">
                <a:latin typeface="Calibri"/>
                <a:cs typeface="Calibri"/>
              </a:rPr>
              <a:t>a</a:t>
            </a:r>
            <a:r>
              <a:rPr sz="2000" spc="5" dirty="0">
                <a:latin typeface="Calibri"/>
                <a:cs typeface="Calibri"/>
              </a:rPr>
              <a:t> </a:t>
            </a:r>
            <a:r>
              <a:rPr sz="2000" spc="60" dirty="0">
                <a:latin typeface="Calibri"/>
                <a:cs typeface="Calibri"/>
              </a:rPr>
              <a:t>cleaning</a:t>
            </a:r>
            <a:r>
              <a:rPr sz="2000" spc="-5" dirty="0">
                <a:latin typeface="Calibri"/>
                <a:cs typeface="Calibri"/>
              </a:rPr>
              <a:t> </a:t>
            </a:r>
            <a:r>
              <a:rPr sz="2000" spc="55" dirty="0">
                <a:latin typeface="Calibri"/>
                <a:cs typeface="Calibri"/>
              </a:rPr>
              <a:t>service.</a:t>
            </a:r>
            <a:endParaRPr sz="2000" dirty="0">
              <a:latin typeface="Calibri"/>
              <a:cs typeface="Calibri"/>
            </a:endParaRPr>
          </a:p>
          <a:p>
            <a:pPr marL="354965" lvl="1" indent="-342265">
              <a:lnSpc>
                <a:spcPct val="100000"/>
              </a:lnSpc>
              <a:spcBef>
                <a:spcPts val="2400"/>
              </a:spcBef>
              <a:buFont typeface="Arial"/>
              <a:buChar char="•"/>
              <a:tabLst>
                <a:tab pos="354965" algn="l"/>
                <a:tab pos="2098675" algn="l"/>
                <a:tab pos="3045460" algn="l"/>
                <a:tab pos="4530090" algn="l"/>
                <a:tab pos="5052695" algn="l"/>
                <a:tab pos="6574155" algn="l"/>
                <a:tab pos="7172959" algn="l"/>
                <a:tab pos="8334375" algn="l"/>
                <a:tab pos="9096375" algn="l"/>
                <a:tab pos="9617710" algn="l"/>
              </a:tabLst>
            </a:pPr>
            <a:r>
              <a:rPr sz="2000" b="1" spc="85" dirty="0">
                <a:latin typeface="Calibri"/>
                <a:cs typeface="Calibri"/>
              </a:rPr>
              <a:t>Contracting</a:t>
            </a:r>
            <a:r>
              <a:rPr sz="2000" spc="85" dirty="0">
                <a:latin typeface="Calibri"/>
                <a:cs typeface="Calibri"/>
              </a:rPr>
              <a:t>:</a:t>
            </a:r>
            <a:r>
              <a:rPr sz="2000" dirty="0">
                <a:latin typeface="Calibri"/>
                <a:cs typeface="Calibri"/>
              </a:rPr>
              <a:t>	</a:t>
            </a:r>
            <a:r>
              <a:rPr sz="2000" spc="-10" dirty="0">
                <a:latin typeface="Calibri"/>
                <a:cs typeface="Calibri"/>
              </a:rPr>
              <a:t>Hiring</a:t>
            </a:r>
            <a:r>
              <a:rPr sz="2000" dirty="0">
                <a:latin typeface="Calibri"/>
                <a:cs typeface="Calibri"/>
              </a:rPr>
              <a:t>	</a:t>
            </a:r>
            <a:r>
              <a:rPr sz="2000" spc="40" dirty="0">
                <a:latin typeface="Calibri"/>
                <a:cs typeface="Calibri"/>
              </a:rPr>
              <a:t>individuals</a:t>
            </a:r>
            <a:r>
              <a:rPr sz="2000" dirty="0">
                <a:latin typeface="Calibri"/>
                <a:cs typeface="Calibri"/>
              </a:rPr>
              <a:t>	</a:t>
            </a:r>
            <a:r>
              <a:rPr sz="2000" spc="-25" dirty="0">
                <a:latin typeface="Calibri"/>
                <a:cs typeface="Calibri"/>
              </a:rPr>
              <a:t>or</a:t>
            </a:r>
            <a:r>
              <a:rPr sz="2000" dirty="0">
                <a:latin typeface="Calibri"/>
                <a:cs typeface="Calibri"/>
              </a:rPr>
              <a:t>	</a:t>
            </a:r>
            <a:r>
              <a:rPr sz="2000" spc="70" dirty="0">
                <a:latin typeface="Calibri"/>
                <a:cs typeface="Calibri"/>
              </a:rPr>
              <a:t>companies</a:t>
            </a:r>
            <a:r>
              <a:rPr sz="2000" dirty="0">
                <a:latin typeface="Calibri"/>
                <a:cs typeface="Calibri"/>
              </a:rPr>
              <a:t>	</a:t>
            </a:r>
            <a:r>
              <a:rPr sz="2000" spc="-25" dirty="0">
                <a:latin typeface="Calibri"/>
                <a:cs typeface="Calibri"/>
              </a:rPr>
              <a:t>for</a:t>
            </a:r>
            <a:r>
              <a:rPr sz="2000" dirty="0">
                <a:latin typeface="Calibri"/>
                <a:cs typeface="Calibri"/>
              </a:rPr>
              <a:t>	</a:t>
            </a:r>
            <a:r>
              <a:rPr sz="2000" spc="75" dirty="0">
                <a:latin typeface="Calibri"/>
                <a:cs typeface="Calibri"/>
              </a:rPr>
              <a:t>specific</a:t>
            </a:r>
            <a:r>
              <a:rPr sz="2000" dirty="0">
                <a:latin typeface="Calibri"/>
                <a:cs typeface="Calibri"/>
              </a:rPr>
              <a:t>	</a:t>
            </a:r>
            <a:r>
              <a:rPr sz="2000" spc="55" dirty="0">
                <a:latin typeface="Calibri"/>
                <a:cs typeface="Calibri"/>
              </a:rPr>
              <a:t>jobs</a:t>
            </a:r>
            <a:r>
              <a:rPr sz="2000" dirty="0">
                <a:latin typeface="Calibri"/>
                <a:cs typeface="Calibri"/>
              </a:rPr>
              <a:t>	</a:t>
            </a:r>
            <a:r>
              <a:rPr sz="2000" spc="-25" dirty="0">
                <a:latin typeface="Calibri"/>
                <a:cs typeface="Calibri"/>
              </a:rPr>
              <a:t>or</a:t>
            </a:r>
            <a:r>
              <a:rPr sz="2000" dirty="0">
                <a:latin typeface="Calibri"/>
                <a:cs typeface="Calibri"/>
              </a:rPr>
              <a:t>	</a:t>
            </a:r>
            <a:r>
              <a:rPr sz="2000" spc="35" dirty="0">
                <a:latin typeface="Calibri"/>
                <a:cs typeface="Calibri"/>
              </a:rPr>
              <a:t>timeframes.</a:t>
            </a:r>
            <a:endParaRPr sz="2000" dirty="0">
              <a:latin typeface="Calibri"/>
              <a:cs typeface="Calibri"/>
            </a:endParaRPr>
          </a:p>
          <a:p>
            <a:pPr marL="355600">
              <a:lnSpc>
                <a:spcPct val="100000"/>
              </a:lnSpc>
              <a:spcBef>
                <a:spcPts val="5"/>
              </a:spcBef>
            </a:pPr>
            <a:r>
              <a:rPr sz="2000" dirty="0">
                <a:latin typeface="Calibri"/>
                <a:cs typeface="Calibri"/>
              </a:rPr>
              <a:t>For</a:t>
            </a:r>
            <a:r>
              <a:rPr sz="2000" spc="25" dirty="0">
                <a:latin typeface="Calibri"/>
                <a:cs typeface="Calibri"/>
              </a:rPr>
              <a:t> </a:t>
            </a:r>
            <a:r>
              <a:rPr sz="2000" spc="65" dirty="0">
                <a:latin typeface="Calibri"/>
                <a:cs typeface="Calibri"/>
              </a:rPr>
              <a:t>example,</a:t>
            </a:r>
            <a:r>
              <a:rPr sz="2000" spc="10" dirty="0">
                <a:latin typeface="Calibri"/>
                <a:cs typeface="Calibri"/>
              </a:rPr>
              <a:t> </a:t>
            </a:r>
            <a:r>
              <a:rPr sz="2000" spc="95" dirty="0">
                <a:latin typeface="Calibri"/>
                <a:cs typeface="Calibri"/>
              </a:rPr>
              <a:t>a</a:t>
            </a:r>
            <a:r>
              <a:rPr sz="2000" spc="30" dirty="0">
                <a:latin typeface="Calibri"/>
                <a:cs typeface="Calibri"/>
              </a:rPr>
              <a:t> </a:t>
            </a:r>
            <a:r>
              <a:rPr sz="2000" dirty="0">
                <a:latin typeface="Calibri"/>
                <a:cs typeface="Calibri"/>
              </a:rPr>
              <a:t>resort</a:t>
            </a:r>
            <a:r>
              <a:rPr sz="2000" spc="25" dirty="0">
                <a:latin typeface="Calibri"/>
                <a:cs typeface="Calibri"/>
              </a:rPr>
              <a:t> </a:t>
            </a:r>
            <a:r>
              <a:rPr sz="2000" spc="70" dirty="0">
                <a:latin typeface="Calibri"/>
                <a:cs typeface="Calibri"/>
              </a:rPr>
              <a:t>contracts</a:t>
            </a:r>
            <a:r>
              <a:rPr sz="2000" spc="25" dirty="0">
                <a:latin typeface="Calibri"/>
                <a:cs typeface="Calibri"/>
              </a:rPr>
              <a:t> </a:t>
            </a:r>
            <a:r>
              <a:rPr sz="2000" spc="70" dirty="0">
                <a:latin typeface="Calibri"/>
                <a:cs typeface="Calibri"/>
              </a:rPr>
              <a:t>an</a:t>
            </a:r>
            <a:r>
              <a:rPr sz="2000" spc="25" dirty="0">
                <a:latin typeface="Calibri"/>
                <a:cs typeface="Calibri"/>
              </a:rPr>
              <a:t> </a:t>
            </a:r>
            <a:r>
              <a:rPr sz="2000" dirty="0">
                <a:latin typeface="Calibri"/>
                <a:cs typeface="Calibri"/>
              </a:rPr>
              <a:t>event</a:t>
            </a:r>
            <a:r>
              <a:rPr sz="2000" spc="5" dirty="0">
                <a:latin typeface="Calibri"/>
                <a:cs typeface="Calibri"/>
              </a:rPr>
              <a:t> </a:t>
            </a:r>
            <a:r>
              <a:rPr sz="2000" dirty="0">
                <a:latin typeface="Calibri"/>
                <a:cs typeface="Calibri"/>
              </a:rPr>
              <a:t>planner</a:t>
            </a:r>
            <a:r>
              <a:rPr sz="2000" spc="40" dirty="0">
                <a:latin typeface="Calibri"/>
                <a:cs typeface="Calibri"/>
              </a:rPr>
              <a:t> </a:t>
            </a:r>
            <a:r>
              <a:rPr sz="2000" dirty="0">
                <a:latin typeface="Calibri"/>
                <a:cs typeface="Calibri"/>
              </a:rPr>
              <a:t>for</a:t>
            </a:r>
            <a:r>
              <a:rPr sz="2000" spc="35" dirty="0">
                <a:latin typeface="Calibri"/>
                <a:cs typeface="Calibri"/>
              </a:rPr>
              <a:t> </a:t>
            </a:r>
            <a:r>
              <a:rPr sz="2000" spc="95" dirty="0">
                <a:latin typeface="Calibri"/>
                <a:cs typeface="Calibri"/>
              </a:rPr>
              <a:t>a</a:t>
            </a:r>
            <a:r>
              <a:rPr sz="2000" spc="25" dirty="0">
                <a:latin typeface="Calibri"/>
                <a:cs typeface="Calibri"/>
              </a:rPr>
              <a:t> </a:t>
            </a:r>
            <a:r>
              <a:rPr sz="2000" spc="-10" dirty="0">
                <a:latin typeface="Calibri"/>
                <a:cs typeface="Calibri"/>
              </a:rPr>
              <a:t>wedding.</a:t>
            </a:r>
            <a:endParaRPr sz="2000" dirty="0">
              <a:latin typeface="Calibri"/>
              <a:cs typeface="Calibri"/>
            </a:endParaRPr>
          </a:p>
        </p:txBody>
      </p:sp>
      <p:pic>
        <p:nvPicPr>
          <p:cNvPr id="4" name="object 4" descr="A handshake of people at a table  AI-generated content may be incorrect."/>
          <p:cNvPicPr/>
          <p:nvPr/>
        </p:nvPicPr>
        <p:blipFill>
          <a:blip r:embed="rId2" cstate="print"/>
          <a:stretch>
            <a:fillRect/>
          </a:stretch>
        </p:blipFill>
        <p:spPr>
          <a:xfrm>
            <a:off x="7320533" y="1060703"/>
            <a:ext cx="4261866" cy="264668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descr="Smiley face feedback rating icons Customer satisfaction rating scale, smiley face with thumbs up and down. Positive and negative feedback button. Line vector icons. Icon Symbol stock vector"/>
          <p:cNvPicPr/>
          <p:nvPr/>
        </p:nvPicPr>
        <p:blipFill>
          <a:blip r:embed="rId2" cstate="print"/>
          <a:stretch>
            <a:fillRect/>
          </a:stretch>
        </p:blipFill>
        <p:spPr>
          <a:xfrm>
            <a:off x="8534400" y="15621"/>
            <a:ext cx="3505200" cy="2895600"/>
          </a:xfrm>
          <a:prstGeom prst="rect">
            <a:avLst/>
          </a:prstGeom>
        </p:spPr>
      </p:pic>
      <p:sp>
        <p:nvSpPr>
          <p:cNvPr id="3" name="object 3" descr="$PPTXTitle"/>
          <p:cNvSpPr txBox="1">
            <a:spLocks noGrp="1"/>
          </p:cNvSpPr>
          <p:nvPr>
            <p:ph type="title"/>
          </p:nvPr>
        </p:nvSpPr>
        <p:spPr>
          <a:xfrm>
            <a:off x="27432" y="15621"/>
            <a:ext cx="10515600" cy="567463"/>
          </a:xfrm>
          <a:prstGeom prst="rect">
            <a:avLst/>
          </a:prstGeom>
        </p:spPr>
        <p:txBody>
          <a:bodyPr vert="horz" wrap="square" lIns="0" tIns="13335" rIns="0" bIns="0" rtlCol="0">
            <a:spAutoFit/>
          </a:bodyPr>
          <a:lstStyle/>
          <a:p>
            <a:pPr marL="2109470">
              <a:lnSpc>
                <a:spcPct val="100000"/>
              </a:lnSpc>
              <a:spcBef>
                <a:spcPts val="105"/>
              </a:spcBef>
            </a:pPr>
            <a:r>
              <a:rPr sz="3600" b="1" spc="155" dirty="0"/>
              <a:t>Outsourcing</a:t>
            </a:r>
            <a:r>
              <a:rPr sz="3600" b="1" spc="-100" dirty="0"/>
              <a:t> </a:t>
            </a:r>
            <a:r>
              <a:rPr sz="3600" b="1" spc="150" dirty="0"/>
              <a:t>and</a:t>
            </a:r>
            <a:r>
              <a:rPr sz="3600" b="1" spc="-65" dirty="0"/>
              <a:t> </a:t>
            </a:r>
            <a:r>
              <a:rPr sz="3600" b="1" spc="140" dirty="0"/>
              <a:t>Contracting</a:t>
            </a:r>
          </a:p>
        </p:txBody>
      </p:sp>
      <p:sp>
        <p:nvSpPr>
          <p:cNvPr id="4" name="object 4"/>
          <p:cNvSpPr txBox="1"/>
          <p:nvPr/>
        </p:nvSpPr>
        <p:spPr>
          <a:xfrm>
            <a:off x="688340" y="1004062"/>
            <a:ext cx="8987790" cy="4294505"/>
          </a:xfrm>
          <a:prstGeom prst="rect">
            <a:avLst/>
          </a:prstGeom>
        </p:spPr>
        <p:txBody>
          <a:bodyPr vert="horz" wrap="square" lIns="0" tIns="13335" rIns="0" bIns="0" rtlCol="0">
            <a:spAutoFit/>
          </a:bodyPr>
          <a:lstStyle/>
          <a:p>
            <a:pPr marL="12700">
              <a:lnSpc>
                <a:spcPct val="100000"/>
              </a:lnSpc>
              <a:spcBef>
                <a:spcPts val="105"/>
              </a:spcBef>
            </a:pPr>
            <a:r>
              <a:rPr sz="2000" b="1" spc="70" dirty="0">
                <a:latin typeface="Calibri"/>
                <a:cs typeface="Calibri"/>
              </a:rPr>
              <a:t>When</a:t>
            </a:r>
            <a:r>
              <a:rPr sz="2000" b="1" spc="-50" dirty="0">
                <a:latin typeface="Calibri"/>
                <a:cs typeface="Calibri"/>
              </a:rPr>
              <a:t> </a:t>
            </a:r>
            <a:r>
              <a:rPr sz="2000" b="1" spc="135" dirty="0">
                <a:latin typeface="Calibri"/>
                <a:cs typeface="Calibri"/>
              </a:rPr>
              <a:t>is</a:t>
            </a:r>
            <a:r>
              <a:rPr sz="2000" b="1" spc="-25" dirty="0">
                <a:latin typeface="Calibri"/>
                <a:cs typeface="Calibri"/>
              </a:rPr>
              <a:t> </a:t>
            </a:r>
            <a:r>
              <a:rPr sz="2000" b="1" spc="90" dirty="0">
                <a:latin typeface="Calibri"/>
                <a:cs typeface="Calibri"/>
              </a:rPr>
              <a:t>this</a:t>
            </a:r>
            <a:r>
              <a:rPr sz="2000" b="1" spc="-30" dirty="0">
                <a:latin typeface="Calibri"/>
                <a:cs typeface="Calibri"/>
              </a:rPr>
              <a:t> </a:t>
            </a:r>
            <a:r>
              <a:rPr sz="2000" b="1" spc="60" dirty="0">
                <a:latin typeface="Calibri"/>
                <a:cs typeface="Calibri"/>
              </a:rPr>
              <a:t>the</a:t>
            </a:r>
            <a:r>
              <a:rPr sz="2000" b="1" spc="-50" dirty="0">
                <a:latin typeface="Calibri"/>
                <a:cs typeface="Calibri"/>
              </a:rPr>
              <a:t> </a:t>
            </a:r>
            <a:r>
              <a:rPr sz="2000" b="1" spc="105" dirty="0">
                <a:latin typeface="Calibri"/>
                <a:cs typeface="Calibri"/>
              </a:rPr>
              <a:t>best</a:t>
            </a:r>
            <a:r>
              <a:rPr sz="2000" b="1" spc="-40" dirty="0">
                <a:latin typeface="Calibri"/>
                <a:cs typeface="Calibri"/>
              </a:rPr>
              <a:t> </a:t>
            </a:r>
            <a:r>
              <a:rPr sz="2000" b="1" spc="55" dirty="0">
                <a:latin typeface="Calibri"/>
                <a:cs typeface="Calibri"/>
              </a:rPr>
              <a:t>option?</a:t>
            </a:r>
            <a:endParaRPr sz="2000" dirty="0">
              <a:latin typeface="Calibri"/>
              <a:cs typeface="Calibri"/>
            </a:endParaRPr>
          </a:p>
          <a:p>
            <a:pPr>
              <a:lnSpc>
                <a:spcPct val="100000"/>
              </a:lnSpc>
              <a:spcBef>
                <a:spcPts val="2360"/>
              </a:spcBef>
            </a:pPr>
            <a:endParaRPr sz="2000" dirty="0">
              <a:latin typeface="Calibri"/>
              <a:cs typeface="Calibri"/>
            </a:endParaRPr>
          </a:p>
          <a:p>
            <a:pPr marL="355600" marR="5715" indent="-342900">
              <a:lnSpc>
                <a:spcPct val="100000"/>
              </a:lnSpc>
              <a:buFont typeface="Arial"/>
              <a:buChar char="•"/>
              <a:tabLst>
                <a:tab pos="355600" algn="l"/>
              </a:tabLst>
            </a:pPr>
            <a:r>
              <a:rPr sz="2000" b="1" spc="140" dirty="0">
                <a:latin typeface="Calibri"/>
                <a:cs typeface="Calibri"/>
              </a:rPr>
              <a:t>Cost-</a:t>
            </a:r>
            <a:r>
              <a:rPr sz="2000" b="1" spc="100" dirty="0">
                <a:latin typeface="Calibri"/>
                <a:cs typeface="Calibri"/>
              </a:rPr>
              <a:t>Effectiveness</a:t>
            </a:r>
            <a:r>
              <a:rPr sz="2000" spc="100" dirty="0">
                <a:latin typeface="Calibri"/>
                <a:cs typeface="Calibri"/>
              </a:rPr>
              <a:t>:</a:t>
            </a:r>
            <a:r>
              <a:rPr sz="2000" spc="360" dirty="0">
                <a:latin typeface="Calibri"/>
                <a:cs typeface="Calibri"/>
              </a:rPr>
              <a:t> </a:t>
            </a:r>
            <a:r>
              <a:rPr sz="2000" spc="60" dirty="0">
                <a:latin typeface="Calibri"/>
                <a:cs typeface="Calibri"/>
              </a:rPr>
              <a:t>Outsourcing</a:t>
            </a:r>
            <a:r>
              <a:rPr sz="2000" spc="375" dirty="0">
                <a:latin typeface="Calibri"/>
                <a:cs typeface="Calibri"/>
              </a:rPr>
              <a:t> </a:t>
            </a:r>
            <a:r>
              <a:rPr sz="2000" dirty="0">
                <a:latin typeface="Calibri"/>
                <a:cs typeface="Calibri"/>
              </a:rPr>
              <a:t>or</a:t>
            </a:r>
            <a:r>
              <a:rPr sz="2000" spc="365" dirty="0">
                <a:latin typeface="Calibri"/>
                <a:cs typeface="Calibri"/>
              </a:rPr>
              <a:t> </a:t>
            </a:r>
            <a:r>
              <a:rPr sz="2000" dirty="0">
                <a:latin typeface="Calibri"/>
                <a:cs typeface="Calibri"/>
              </a:rPr>
              <a:t>contracting</a:t>
            </a:r>
            <a:r>
              <a:rPr sz="2000" spc="375" dirty="0">
                <a:latin typeface="Calibri"/>
                <a:cs typeface="Calibri"/>
              </a:rPr>
              <a:t> </a:t>
            </a:r>
            <a:r>
              <a:rPr sz="2000" spc="95" dirty="0">
                <a:latin typeface="Calibri"/>
                <a:cs typeface="Calibri"/>
              </a:rPr>
              <a:t>saves</a:t>
            </a:r>
            <a:r>
              <a:rPr sz="2000" spc="345" dirty="0">
                <a:latin typeface="Calibri"/>
                <a:cs typeface="Calibri"/>
              </a:rPr>
              <a:t> </a:t>
            </a:r>
            <a:r>
              <a:rPr sz="2000" dirty="0">
                <a:latin typeface="Calibri"/>
                <a:cs typeface="Calibri"/>
              </a:rPr>
              <a:t>money</a:t>
            </a:r>
            <a:r>
              <a:rPr sz="2000" spc="365" dirty="0">
                <a:latin typeface="Calibri"/>
                <a:cs typeface="Calibri"/>
              </a:rPr>
              <a:t> </a:t>
            </a:r>
            <a:r>
              <a:rPr sz="2000" dirty="0">
                <a:latin typeface="Calibri"/>
                <a:cs typeface="Calibri"/>
              </a:rPr>
              <a:t>by</a:t>
            </a:r>
            <a:r>
              <a:rPr sz="2000" spc="370" dirty="0">
                <a:latin typeface="Calibri"/>
                <a:cs typeface="Calibri"/>
              </a:rPr>
              <a:t> </a:t>
            </a:r>
            <a:r>
              <a:rPr sz="2000" dirty="0">
                <a:latin typeface="Calibri"/>
                <a:cs typeface="Calibri"/>
              </a:rPr>
              <a:t>paying</a:t>
            </a:r>
            <a:r>
              <a:rPr sz="2000" spc="365" dirty="0">
                <a:latin typeface="Calibri"/>
                <a:cs typeface="Calibri"/>
              </a:rPr>
              <a:t> </a:t>
            </a:r>
            <a:r>
              <a:rPr sz="2000" spc="-20" dirty="0">
                <a:latin typeface="Calibri"/>
                <a:cs typeface="Calibri"/>
              </a:rPr>
              <a:t>only </a:t>
            </a:r>
            <a:r>
              <a:rPr sz="2000" dirty="0">
                <a:latin typeface="Calibri"/>
                <a:cs typeface="Calibri"/>
              </a:rPr>
              <a:t>for</a:t>
            </a:r>
            <a:r>
              <a:rPr sz="2000" spc="25" dirty="0">
                <a:latin typeface="Calibri"/>
                <a:cs typeface="Calibri"/>
              </a:rPr>
              <a:t> </a:t>
            </a:r>
            <a:r>
              <a:rPr sz="2000" spc="85" dirty="0">
                <a:latin typeface="Calibri"/>
                <a:cs typeface="Calibri"/>
              </a:rPr>
              <a:t>specific</a:t>
            </a:r>
            <a:r>
              <a:rPr sz="2000" dirty="0">
                <a:latin typeface="Calibri"/>
                <a:cs typeface="Calibri"/>
              </a:rPr>
              <a:t> </a:t>
            </a:r>
            <a:r>
              <a:rPr sz="2000" spc="95" dirty="0">
                <a:latin typeface="Calibri"/>
                <a:cs typeface="Calibri"/>
              </a:rPr>
              <a:t>tasks</a:t>
            </a:r>
            <a:r>
              <a:rPr sz="2000" spc="35" dirty="0">
                <a:latin typeface="Calibri"/>
                <a:cs typeface="Calibri"/>
              </a:rPr>
              <a:t> </a:t>
            </a:r>
            <a:r>
              <a:rPr sz="2000" spc="55" dirty="0">
                <a:latin typeface="Calibri"/>
                <a:cs typeface="Calibri"/>
              </a:rPr>
              <a:t>instead</a:t>
            </a:r>
            <a:r>
              <a:rPr sz="2000" spc="15" dirty="0">
                <a:latin typeface="Calibri"/>
                <a:cs typeface="Calibri"/>
              </a:rPr>
              <a:t> </a:t>
            </a:r>
            <a:r>
              <a:rPr sz="2000" dirty="0">
                <a:latin typeface="Calibri"/>
                <a:cs typeface="Calibri"/>
              </a:rPr>
              <a:t>of</a:t>
            </a:r>
            <a:r>
              <a:rPr sz="2000" spc="20" dirty="0">
                <a:latin typeface="Calibri"/>
                <a:cs typeface="Calibri"/>
              </a:rPr>
              <a:t> </a:t>
            </a:r>
            <a:r>
              <a:rPr sz="2000" dirty="0">
                <a:latin typeface="Calibri"/>
                <a:cs typeface="Calibri"/>
              </a:rPr>
              <a:t>full-time</a:t>
            </a:r>
            <a:r>
              <a:rPr sz="2000" spc="25" dirty="0">
                <a:latin typeface="Calibri"/>
                <a:cs typeface="Calibri"/>
              </a:rPr>
              <a:t> </a:t>
            </a:r>
            <a:r>
              <a:rPr sz="2000" spc="-10" dirty="0">
                <a:latin typeface="Calibri"/>
                <a:cs typeface="Calibri"/>
              </a:rPr>
              <a:t>staff.</a:t>
            </a:r>
            <a:endParaRPr sz="2000" dirty="0">
              <a:latin typeface="Calibri"/>
              <a:cs typeface="Calibri"/>
            </a:endParaRPr>
          </a:p>
          <a:p>
            <a:pPr marL="354965" indent="-342265">
              <a:lnSpc>
                <a:spcPct val="100000"/>
              </a:lnSpc>
              <a:spcBef>
                <a:spcPts val="2400"/>
              </a:spcBef>
              <a:buFont typeface="Arial"/>
              <a:buChar char="•"/>
              <a:tabLst>
                <a:tab pos="354965" algn="l"/>
              </a:tabLst>
            </a:pPr>
            <a:r>
              <a:rPr sz="2000" b="1" spc="125" dirty="0">
                <a:latin typeface="Calibri"/>
                <a:cs typeface="Calibri"/>
              </a:rPr>
              <a:t>Specialised</a:t>
            </a:r>
            <a:r>
              <a:rPr sz="2000" b="1" spc="25" dirty="0">
                <a:latin typeface="Calibri"/>
                <a:cs typeface="Calibri"/>
              </a:rPr>
              <a:t> </a:t>
            </a:r>
            <a:r>
              <a:rPr sz="2000" b="1" spc="114" dirty="0">
                <a:latin typeface="Calibri"/>
                <a:cs typeface="Calibri"/>
              </a:rPr>
              <a:t>Skills</a:t>
            </a:r>
            <a:r>
              <a:rPr sz="2000" spc="114" dirty="0">
                <a:latin typeface="Calibri"/>
                <a:cs typeface="Calibri"/>
              </a:rPr>
              <a:t>:</a:t>
            </a:r>
            <a:r>
              <a:rPr sz="2000" spc="40" dirty="0">
                <a:latin typeface="Calibri"/>
                <a:cs typeface="Calibri"/>
              </a:rPr>
              <a:t> </a:t>
            </a:r>
            <a:r>
              <a:rPr sz="2000" spc="60" dirty="0">
                <a:latin typeface="Calibri"/>
                <a:cs typeface="Calibri"/>
              </a:rPr>
              <a:t>Outsourcing</a:t>
            </a:r>
            <a:r>
              <a:rPr sz="2000" spc="40" dirty="0">
                <a:latin typeface="Calibri"/>
                <a:cs typeface="Calibri"/>
              </a:rPr>
              <a:t> </a:t>
            </a:r>
            <a:r>
              <a:rPr sz="2000" spc="45" dirty="0">
                <a:latin typeface="Calibri"/>
                <a:cs typeface="Calibri"/>
              </a:rPr>
              <a:t>provides</a:t>
            </a:r>
            <a:r>
              <a:rPr sz="2000" spc="25" dirty="0">
                <a:latin typeface="Calibri"/>
                <a:cs typeface="Calibri"/>
              </a:rPr>
              <a:t> </a:t>
            </a:r>
            <a:r>
              <a:rPr sz="2000" spc="150" dirty="0">
                <a:latin typeface="Calibri"/>
                <a:cs typeface="Calibri"/>
              </a:rPr>
              <a:t>access</a:t>
            </a:r>
            <a:r>
              <a:rPr sz="2000" spc="35" dirty="0">
                <a:latin typeface="Calibri"/>
                <a:cs typeface="Calibri"/>
              </a:rPr>
              <a:t> </a:t>
            </a:r>
            <a:r>
              <a:rPr sz="2000" dirty="0">
                <a:latin typeface="Calibri"/>
                <a:cs typeface="Calibri"/>
              </a:rPr>
              <a:t>to</a:t>
            </a:r>
            <a:r>
              <a:rPr sz="2000" spc="30" dirty="0">
                <a:latin typeface="Calibri"/>
                <a:cs typeface="Calibri"/>
              </a:rPr>
              <a:t> </a:t>
            </a:r>
            <a:r>
              <a:rPr sz="2000" dirty="0">
                <a:latin typeface="Calibri"/>
                <a:cs typeface="Calibri"/>
              </a:rPr>
              <a:t>experts</a:t>
            </a:r>
            <a:r>
              <a:rPr sz="2000" spc="35" dirty="0">
                <a:latin typeface="Calibri"/>
                <a:cs typeface="Calibri"/>
              </a:rPr>
              <a:t> </a:t>
            </a:r>
            <a:r>
              <a:rPr sz="2000" dirty="0">
                <a:latin typeface="Calibri"/>
                <a:cs typeface="Calibri"/>
              </a:rPr>
              <a:t>for</a:t>
            </a:r>
            <a:r>
              <a:rPr sz="2000" spc="40" dirty="0">
                <a:latin typeface="Calibri"/>
                <a:cs typeface="Calibri"/>
              </a:rPr>
              <a:t> </a:t>
            </a:r>
            <a:r>
              <a:rPr sz="2000" spc="95" dirty="0">
                <a:latin typeface="Calibri"/>
                <a:cs typeface="Calibri"/>
              </a:rPr>
              <a:t>tasks</a:t>
            </a:r>
            <a:r>
              <a:rPr sz="2000" spc="35" dirty="0">
                <a:latin typeface="Calibri"/>
                <a:cs typeface="Calibri"/>
              </a:rPr>
              <a:t> </a:t>
            </a:r>
            <a:r>
              <a:rPr sz="2000" dirty="0">
                <a:latin typeface="Calibri"/>
                <a:cs typeface="Calibri"/>
              </a:rPr>
              <a:t>like</a:t>
            </a:r>
            <a:r>
              <a:rPr sz="2000" spc="30" dirty="0">
                <a:latin typeface="Calibri"/>
                <a:cs typeface="Calibri"/>
              </a:rPr>
              <a:t> </a:t>
            </a:r>
            <a:r>
              <a:rPr sz="2000" spc="-10" dirty="0">
                <a:latin typeface="Calibri"/>
                <a:cs typeface="Calibri"/>
              </a:rPr>
              <a:t>event</a:t>
            </a:r>
            <a:endParaRPr sz="2000" dirty="0">
              <a:latin typeface="Calibri"/>
              <a:cs typeface="Calibri"/>
            </a:endParaRPr>
          </a:p>
          <a:p>
            <a:pPr marL="355600">
              <a:lnSpc>
                <a:spcPct val="100000"/>
              </a:lnSpc>
            </a:pPr>
            <a:r>
              <a:rPr sz="2000" spc="50" dirty="0">
                <a:latin typeface="Calibri"/>
                <a:cs typeface="Calibri"/>
              </a:rPr>
              <a:t>planning</a:t>
            </a:r>
            <a:r>
              <a:rPr sz="2000" spc="-50" dirty="0">
                <a:latin typeface="Calibri"/>
                <a:cs typeface="Calibri"/>
              </a:rPr>
              <a:t> </a:t>
            </a:r>
            <a:r>
              <a:rPr sz="2000" dirty="0">
                <a:latin typeface="Calibri"/>
                <a:cs typeface="Calibri"/>
              </a:rPr>
              <a:t>or</a:t>
            </a:r>
            <a:r>
              <a:rPr sz="2000" spc="-10" dirty="0">
                <a:latin typeface="Calibri"/>
                <a:cs typeface="Calibri"/>
              </a:rPr>
              <a:t> </a:t>
            </a:r>
            <a:r>
              <a:rPr sz="2000" spc="45" dirty="0">
                <a:latin typeface="Calibri"/>
                <a:cs typeface="Calibri"/>
              </a:rPr>
              <a:t>security.</a:t>
            </a:r>
            <a:endParaRPr sz="2000" dirty="0">
              <a:latin typeface="Calibri"/>
              <a:cs typeface="Calibri"/>
            </a:endParaRPr>
          </a:p>
          <a:p>
            <a:pPr marL="355600" marR="6350" indent="-342900">
              <a:lnSpc>
                <a:spcPct val="100000"/>
              </a:lnSpc>
              <a:spcBef>
                <a:spcPts val="2400"/>
              </a:spcBef>
              <a:buFont typeface="Arial"/>
              <a:buChar char="•"/>
              <a:tabLst>
                <a:tab pos="355600" algn="l"/>
              </a:tabLst>
            </a:pPr>
            <a:r>
              <a:rPr sz="2000" b="1" spc="65" dirty="0">
                <a:latin typeface="Calibri"/>
                <a:cs typeface="Calibri"/>
              </a:rPr>
              <a:t>Flexibility</a:t>
            </a:r>
            <a:r>
              <a:rPr sz="2000" spc="65" dirty="0">
                <a:latin typeface="Calibri"/>
                <a:cs typeface="Calibri"/>
              </a:rPr>
              <a:t>:</a:t>
            </a:r>
            <a:r>
              <a:rPr sz="2000" spc="395" dirty="0">
                <a:latin typeface="Calibri"/>
                <a:cs typeface="Calibri"/>
              </a:rPr>
              <a:t> </a:t>
            </a:r>
            <a:r>
              <a:rPr sz="2000" spc="60" dirty="0">
                <a:latin typeface="Calibri"/>
                <a:cs typeface="Calibri"/>
              </a:rPr>
              <a:t>Outsourcing</a:t>
            </a:r>
            <a:r>
              <a:rPr sz="2000" spc="395" dirty="0">
                <a:latin typeface="Calibri"/>
                <a:cs typeface="Calibri"/>
              </a:rPr>
              <a:t> </a:t>
            </a:r>
            <a:r>
              <a:rPr sz="2000" spc="75" dirty="0">
                <a:latin typeface="Calibri"/>
                <a:cs typeface="Calibri"/>
              </a:rPr>
              <a:t>allows</a:t>
            </a:r>
            <a:r>
              <a:rPr sz="2000" spc="395" dirty="0">
                <a:latin typeface="Calibri"/>
                <a:cs typeface="Calibri"/>
              </a:rPr>
              <a:t> </a:t>
            </a:r>
            <a:r>
              <a:rPr sz="2000" spc="75" dirty="0">
                <a:latin typeface="Calibri"/>
                <a:cs typeface="Calibri"/>
              </a:rPr>
              <a:t>quick</a:t>
            </a:r>
            <a:r>
              <a:rPr sz="2000" spc="395" dirty="0">
                <a:latin typeface="Calibri"/>
                <a:cs typeface="Calibri"/>
              </a:rPr>
              <a:t> </a:t>
            </a:r>
            <a:r>
              <a:rPr sz="2000" spc="60" dirty="0">
                <a:latin typeface="Calibri"/>
                <a:cs typeface="Calibri"/>
              </a:rPr>
              <a:t>adjustments</a:t>
            </a:r>
            <a:r>
              <a:rPr sz="2000" spc="390" dirty="0">
                <a:latin typeface="Calibri"/>
                <a:cs typeface="Calibri"/>
              </a:rPr>
              <a:t> </a:t>
            </a:r>
            <a:r>
              <a:rPr sz="2000" dirty="0">
                <a:latin typeface="Calibri"/>
                <a:cs typeface="Calibri"/>
              </a:rPr>
              <a:t>to</a:t>
            </a:r>
            <a:r>
              <a:rPr sz="2000" spc="390" dirty="0">
                <a:latin typeface="Calibri"/>
                <a:cs typeface="Calibri"/>
              </a:rPr>
              <a:t> </a:t>
            </a:r>
            <a:r>
              <a:rPr sz="2000" spc="65" dirty="0">
                <a:latin typeface="Calibri"/>
                <a:cs typeface="Calibri"/>
              </a:rPr>
              <a:t>demand</a:t>
            </a:r>
            <a:r>
              <a:rPr sz="2000" spc="405" dirty="0">
                <a:latin typeface="Calibri"/>
                <a:cs typeface="Calibri"/>
              </a:rPr>
              <a:t> </a:t>
            </a:r>
            <a:r>
              <a:rPr sz="2000" dirty="0">
                <a:latin typeface="Calibri"/>
                <a:cs typeface="Calibri"/>
              </a:rPr>
              <a:t>without</a:t>
            </a:r>
            <a:r>
              <a:rPr sz="2000" spc="395" dirty="0">
                <a:latin typeface="Calibri"/>
                <a:cs typeface="Calibri"/>
              </a:rPr>
              <a:t> </a:t>
            </a:r>
            <a:r>
              <a:rPr sz="2000" spc="-10" dirty="0">
                <a:latin typeface="Calibri"/>
                <a:cs typeface="Calibri"/>
              </a:rPr>
              <a:t>long-</a:t>
            </a:r>
            <a:r>
              <a:rPr sz="2000" dirty="0">
                <a:latin typeface="Calibri"/>
                <a:cs typeface="Calibri"/>
              </a:rPr>
              <a:t>term</a:t>
            </a:r>
            <a:r>
              <a:rPr sz="2000" spc="10" dirty="0">
                <a:latin typeface="Calibri"/>
                <a:cs typeface="Calibri"/>
              </a:rPr>
              <a:t> </a:t>
            </a:r>
            <a:r>
              <a:rPr sz="2000" spc="55" dirty="0">
                <a:latin typeface="Calibri"/>
                <a:cs typeface="Calibri"/>
              </a:rPr>
              <a:t>commitments.</a:t>
            </a:r>
            <a:endParaRPr sz="2000" dirty="0">
              <a:latin typeface="Calibri"/>
              <a:cs typeface="Calibri"/>
            </a:endParaRPr>
          </a:p>
          <a:p>
            <a:pPr marL="355600" marR="6985" indent="-342900">
              <a:lnSpc>
                <a:spcPct val="100000"/>
              </a:lnSpc>
              <a:spcBef>
                <a:spcPts val="2405"/>
              </a:spcBef>
              <a:buFont typeface="Arial"/>
              <a:buChar char="•"/>
              <a:tabLst>
                <a:tab pos="355600" algn="l"/>
              </a:tabLst>
            </a:pPr>
            <a:r>
              <a:rPr sz="2000" b="1" spc="155" dirty="0">
                <a:latin typeface="Calibri"/>
                <a:cs typeface="Calibri"/>
              </a:rPr>
              <a:t>Focus</a:t>
            </a:r>
            <a:r>
              <a:rPr sz="2000" b="1" spc="114" dirty="0">
                <a:latin typeface="Calibri"/>
                <a:cs typeface="Calibri"/>
              </a:rPr>
              <a:t> </a:t>
            </a:r>
            <a:r>
              <a:rPr sz="2000" b="1" spc="75" dirty="0">
                <a:latin typeface="Calibri"/>
                <a:cs typeface="Calibri"/>
              </a:rPr>
              <a:t>on</a:t>
            </a:r>
            <a:r>
              <a:rPr sz="2000" b="1" spc="125" dirty="0">
                <a:latin typeface="Calibri"/>
                <a:cs typeface="Calibri"/>
              </a:rPr>
              <a:t> </a:t>
            </a:r>
            <a:r>
              <a:rPr sz="2000" b="1" spc="130" dirty="0">
                <a:latin typeface="Calibri"/>
                <a:cs typeface="Calibri"/>
              </a:rPr>
              <a:t>Core</a:t>
            </a:r>
            <a:r>
              <a:rPr sz="2000" b="1" spc="125" dirty="0">
                <a:latin typeface="Calibri"/>
                <a:cs typeface="Calibri"/>
              </a:rPr>
              <a:t> </a:t>
            </a:r>
            <a:r>
              <a:rPr sz="2000" b="1" spc="80" dirty="0">
                <a:latin typeface="Calibri"/>
                <a:cs typeface="Calibri"/>
              </a:rPr>
              <a:t>Operations</a:t>
            </a:r>
            <a:r>
              <a:rPr sz="2000" spc="80" dirty="0">
                <a:latin typeface="Calibri"/>
                <a:cs typeface="Calibri"/>
              </a:rPr>
              <a:t>:</a:t>
            </a:r>
            <a:r>
              <a:rPr sz="2000" spc="120" dirty="0">
                <a:latin typeface="Calibri"/>
                <a:cs typeface="Calibri"/>
              </a:rPr>
              <a:t> </a:t>
            </a:r>
            <a:r>
              <a:rPr sz="2000" spc="60" dirty="0">
                <a:latin typeface="Calibri"/>
                <a:cs typeface="Calibri"/>
              </a:rPr>
              <a:t>Outsourcing</a:t>
            </a:r>
            <a:r>
              <a:rPr sz="2000" spc="110" dirty="0">
                <a:latin typeface="Calibri"/>
                <a:cs typeface="Calibri"/>
              </a:rPr>
              <a:t> </a:t>
            </a:r>
            <a:r>
              <a:rPr sz="2000" spc="40" dirty="0">
                <a:latin typeface="Calibri"/>
                <a:cs typeface="Calibri"/>
              </a:rPr>
              <a:t>non-</a:t>
            </a:r>
            <a:r>
              <a:rPr sz="2000" spc="70" dirty="0">
                <a:latin typeface="Calibri"/>
                <a:cs typeface="Calibri"/>
              </a:rPr>
              <a:t>essential</a:t>
            </a:r>
            <a:r>
              <a:rPr sz="2000" spc="120" dirty="0">
                <a:latin typeface="Calibri"/>
                <a:cs typeface="Calibri"/>
              </a:rPr>
              <a:t> </a:t>
            </a:r>
            <a:r>
              <a:rPr sz="2000" spc="95" dirty="0">
                <a:latin typeface="Calibri"/>
                <a:cs typeface="Calibri"/>
              </a:rPr>
              <a:t>tasks</a:t>
            </a:r>
            <a:r>
              <a:rPr sz="2000" spc="130" dirty="0">
                <a:latin typeface="Calibri"/>
                <a:cs typeface="Calibri"/>
              </a:rPr>
              <a:t> </a:t>
            </a:r>
            <a:r>
              <a:rPr sz="2000" dirty="0">
                <a:latin typeface="Calibri"/>
                <a:cs typeface="Calibri"/>
              </a:rPr>
              <a:t>(like</a:t>
            </a:r>
            <a:r>
              <a:rPr sz="2000" spc="120" dirty="0">
                <a:latin typeface="Calibri"/>
                <a:cs typeface="Calibri"/>
              </a:rPr>
              <a:t> </a:t>
            </a:r>
            <a:r>
              <a:rPr sz="2000" spc="65" dirty="0">
                <a:latin typeface="Calibri"/>
                <a:cs typeface="Calibri"/>
              </a:rPr>
              <a:t>cleaning</a:t>
            </a:r>
            <a:r>
              <a:rPr sz="2000" spc="125" dirty="0">
                <a:latin typeface="Calibri"/>
                <a:cs typeface="Calibri"/>
              </a:rPr>
              <a:t> </a:t>
            </a:r>
            <a:r>
              <a:rPr sz="2000" spc="-25" dirty="0">
                <a:latin typeface="Calibri"/>
                <a:cs typeface="Calibri"/>
              </a:rPr>
              <a:t>or </a:t>
            </a:r>
            <a:r>
              <a:rPr sz="2000" spc="20" dirty="0">
                <a:latin typeface="Calibri"/>
                <a:cs typeface="Calibri"/>
              </a:rPr>
              <a:t>catering)</a:t>
            </a:r>
            <a:r>
              <a:rPr sz="2000" spc="5" dirty="0">
                <a:latin typeface="Calibri"/>
                <a:cs typeface="Calibri"/>
              </a:rPr>
              <a:t> </a:t>
            </a:r>
            <a:r>
              <a:rPr sz="2000" spc="65" dirty="0">
                <a:latin typeface="Calibri"/>
                <a:cs typeface="Calibri"/>
              </a:rPr>
              <a:t>lets</a:t>
            </a:r>
            <a:r>
              <a:rPr sz="2000" spc="30" dirty="0">
                <a:latin typeface="Calibri"/>
                <a:cs typeface="Calibri"/>
              </a:rPr>
              <a:t> </a:t>
            </a:r>
            <a:r>
              <a:rPr sz="2000" spc="20" dirty="0">
                <a:latin typeface="Calibri"/>
                <a:cs typeface="Calibri"/>
              </a:rPr>
              <a:t>you</a:t>
            </a:r>
            <a:r>
              <a:rPr sz="2000" spc="10" dirty="0">
                <a:latin typeface="Calibri"/>
                <a:cs typeface="Calibri"/>
              </a:rPr>
              <a:t> </a:t>
            </a:r>
            <a:r>
              <a:rPr sz="2000" spc="95" dirty="0">
                <a:latin typeface="Calibri"/>
                <a:cs typeface="Calibri"/>
              </a:rPr>
              <a:t>focus</a:t>
            </a:r>
            <a:r>
              <a:rPr sz="2000" dirty="0">
                <a:latin typeface="Calibri"/>
                <a:cs typeface="Calibri"/>
              </a:rPr>
              <a:t> </a:t>
            </a:r>
            <a:r>
              <a:rPr sz="2000" spc="50" dirty="0">
                <a:latin typeface="Calibri"/>
                <a:cs typeface="Calibri"/>
              </a:rPr>
              <a:t>on</a:t>
            </a:r>
            <a:r>
              <a:rPr sz="2000" spc="30" dirty="0">
                <a:latin typeface="Calibri"/>
                <a:cs typeface="Calibri"/>
              </a:rPr>
              <a:t> </a:t>
            </a:r>
            <a:r>
              <a:rPr sz="2000" spc="55" dirty="0">
                <a:latin typeface="Calibri"/>
                <a:cs typeface="Calibri"/>
              </a:rPr>
              <a:t>main</a:t>
            </a:r>
            <a:r>
              <a:rPr sz="2000" spc="5" dirty="0">
                <a:latin typeface="Calibri"/>
                <a:cs typeface="Calibri"/>
              </a:rPr>
              <a:t> </a:t>
            </a:r>
            <a:r>
              <a:rPr sz="2000" spc="20" dirty="0">
                <a:latin typeface="Calibri"/>
                <a:cs typeface="Calibri"/>
              </a:rPr>
              <a:t>activities</a:t>
            </a:r>
            <a:r>
              <a:rPr sz="2000" spc="-5" dirty="0">
                <a:latin typeface="Calibri"/>
                <a:cs typeface="Calibri"/>
              </a:rPr>
              <a:t> </a:t>
            </a:r>
            <a:r>
              <a:rPr sz="2000" spc="70" dirty="0">
                <a:latin typeface="Calibri"/>
                <a:cs typeface="Calibri"/>
              </a:rPr>
              <a:t>and</a:t>
            </a:r>
            <a:r>
              <a:rPr sz="2000" spc="15" dirty="0">
                <a:latin typeface="Calibri"/>
                <a:cs typeface="Calibri"/>
              </a:rPr>
              <a:t> </a:t>
            </a:r>
            <a:r>
              <a:rPr sz="2000" spc="20" dirty="0">
                <a:latin typeface="Calibri"/>
                <a:cs typeface="Calibri"/>
              </a:rPr>
              <a:t>improve</a:t>
            </a:r>
            <a:r>
              <a:rPr sz="2000" spc="-5" dirty="0">
                <a:latin typeface="Calibri"/>
                <a:cs typeface="Calibri"/>
              </a:rPr>
              <a:t> </a:t>
            </a:r>
            <a:r>
              <a:rPr sz="2000" spc="40" dirty="0">
                <a:latin typeface="Calibri"/>
                <a:cs typeface="Calibri"/>
              </a:rPr>
              <a:t>efficiency.</a:t>
            </a:r>
            <a:endParaRPr sz="2000" dirty="0">
              <a:latin typeface="Calibri"/>
              <a:cs typeface="Calibri"/>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76200" y="109044"/>
            <a:ext cx="10515600" cy="690574"/>
          </a:xfrm>
          <a:prstGeom prst="rect">
            <a:avLst/>
          </a:prstGeom>
        </p:spPr>
        <p:txBody>
          <a:bodyPr vert="horz" wrap="square" lIns="0" tIns="13335" rIns="0" bIns="0" rtlCol="0">
            <a:spAutoFit/>
          </a:bodyPr>
          <a:lstStyle/>
          <a:p>
            <a:pPr marL="209550">
              <a:lnSpc>
                <a:spcPct val="100000"/>
              </a:lnSpc>
              <a:spcBef>
                <a:spcPts val="105"/>
              </a:spcBef>
            </a:pPr>
            <a:r>
              <a:rPr sz="3600" b="1" spc="145" dirty="0"/>
              <a:t>How</a:t>
            </a:r>
            <a:r>
              <a:rPr sz="3600" b="1" spc="-60" dirty="0"/>
              <a:t> </a:t>
            </a:r>
            <a:r>
              <a:rPr sz="3600" b="1" spc="220" dirty="0"/>
              <a:t>can</a:t>
            </a:r>
            <a:r>
              <a:rPr sz="3600" b="1" spc="-60" dirty="0"/>
              <a:t> </a:t>
            </a:r>
            <a:r>
              <a:rPr sz="3600" b="1" spc="125" dirty="0"/>
              <a:t>we</a:t>
            </a:r>
            <a:r>
              <a:rPr sz="3600" b="1" spc="-60" dirty="0"/>
              <a:t> </a:t>
            </a:r>
            <a:r>
              <a:rPr sz="3600" b="1" spc="114" dirty="0"/>
              <a:t>manage</a:t>
            </a:r>
            <a:r>
              <a:rPr sz="3600" b="1" spc="-55" dirty="0"/>
              <a:t> </a:t>
            </a:r>
            <a:r>
              <a:rPr sz="3600" b="1" spc="75" dirty="0"/>
              <a:t>staffing</a:t>
            </a:r>
            <a:r>
              <a:rPr sz="3600" b="1" spc="-95" dirty="0"/>
              <a:t> </a:t>
            </a:r>
            <a:r>
              <a:rPr sz="3600" b="1" spc="80" dirty="0"/>
              <a:t>during</a:t>
            </a:r>
            <a:r>
              <a:rPr sz="3600" b="1" spc="-85" dirty="0"/>
              <a:t> </a:t>
            </a:r>
            <a:r>
              <a:rPr sz="3600" b="1" spc="155" dirty="0"/>
              <a:t>peak</a:t>
            </a:r>
            <a:r>
              <a:rPr sz="3600" b="1" spc="-60" dirty="0"/>
              <a:t> </a:t>
            </a:r>
            <a:r>
              <a:rPr spc="195" dirty="0"/>
              <a:t>season?</a:t>
            </a:r>
          </a:p>
        </p:txBody>
      </p:sp>
      <p:pic>
        <p:nvPicPr>
          <p:cNvPr id="3" name="object 3" descr="Businessman buy and Sell bitcoin on smart phone and labtop with investment online cryptocurrency. growing financial index and stock exchanges. isometric vector illustration."/>
          <p:cNvPicPr/>
          <p:nvPr/>
        </p:nvPicPr>
        <p:blipFill>
          <a:blip r:embed="rId2" cstate="print"/>
          <a:stretch>
            <a:fillRect/>
          </a:stretch>
        </p:blipFill>
        <p:spPr>
          <a:xfrm>
            <a:off x="8140065" y="1252219"/>
            <a:ext cx="3657600" cy="2807842"/>
          </a:xfrm>
          <a:prstGeom prst="rect">
            <a:avLst/>
          </a:prstGeom>
        </p:spPr>
      </p:pic>
      <p:sp>
        <p:nvSpPr>
          <p:cNvPr id="4" name="object 4"/>
          <p:cNvSpPr txBox="1"/>
          <p:nvPr/>
        </p:nvSpPr>
        <p:spPr>
          <a:xfrm>
            <a:off x="473151" y="1080262"/>
            <a:ext cx="10583545" cy="3783728"/>
          </a:xfrm>
          <a:prstGeom prst="rect">
            <a:avLst/>
          </a:prstGeom>
        </p:spPr>
        <p:txBody>
          <a:bodyPr vert="horz" wrap="square" lIns="0" tIns="13335" rIns="0" bIns="0" rtlCol="0">
            <a:spAutoFit/>
          </a:bodyPr>
          <a:lstStyle/>
          <a:p>
            <a:pPr marL="354965" indent="-342265">
              <a:lnSpc>
                <a:spcPct val="100000"/>
              </a:lnSpc>
              <a:spcBef>
                <a:spcPts val="105"/>
              </a:spcBef>
              <a:buAutoNum type="arabicPeriod"/>
              <a:tabLst>
                <a:tab pos="354965" algn="l"/>
              </a:tabLst>
            </a:pPr>
            <a:r>
              <a:rPr sz="2000" b="1" spc="105" dirty="0">
                <a:latin typeface="Calibri"/>
                <a:cs typeface="Calibri"/>
              </a:rPr>
              <a:t>Demand</a:t>
            </a:r>
            <a:r>
              <a:rPr sz="2000" b="1" spc="-35" dirty="0">
                <a:latin typeface="Calibri"/>
                <a:cs typeface="Calibri"/>
              </a:rPr>
              <a:t> </a:t>
            </a:r>
            <a:r>
              <a:rPr sz="2000" b="1" spc="85" dirty="0">
                <a:latin typeface="Calibri"/>
                <a:cs typeface="Calibri"/>
              </a:rPr>
              <a:t>Forecasting:</a:t>
            </a:r>
            <a:endParaRPr sz="2000" dirty="0">
              <a:latin typeface="Calibri"/>
              <a:cs typeface="Calibri"/>
            </a:endParaRPr>
          </a:p>
          <a:p>
            <a:pPr marL="299085" lvl="1" indent="-286385">
              <a:lnSpc>
                <a:spcPct val="100000"/>
              </a:lnSpc>
              <a:buFont typeface="Arial"/>
              <a:buChar char="•"/>
              <a:tabLst>
                <a:tab pos="299085" algn="l"/>
              </a:tabLst>
            </a:pPr>
            <a:r>
              <a:rPr sz="2000" spc="65" dirty="0">
                <a:latin typeface="Calibri"/>
                <a:cs typeface="Calibri"/>
              </a:rPr>
              <a:t>Historical</a:t>
            </a:r>
            <a:r>
              <a:rPr sz="2000" dirty="0">
                <a:latin typeface="Calibri"/>
                <a:cs typeface="Calibri"/>
              </a:rPr>
              <a:t> </a:t>
            </a:r>
            <a:r>
              <a:rPr sz="2000" spc="50" dirty="0">
                <a:latin typeface="Calibri"/>
                <a:cs typeface="Calibri"/>
              </a:rPr>
              <a:t>data</a:t>
            </a:r>
            <a:r>
              <a:rPr sz="2000" spc="20" dirty="0">
                <a:latin typeface="Calibri"/>
                <a:cs typeface="Calibri"/>
              </a:rPr>
              <a:t> </a:t>
            </a:r>
            <a:r>
              <a:rPr sz="2000" spc="70" dirty="0">
                <a:latin typeface="Calibri"/>
                <a:cs typeface="Calibri"/>
              </a:rPr>
              <a:t>and</a:t>
            </a:r>
            <a:r>
              <a:rPr sz="2000" spc="5" dirty="0">
                <a:latin typeface="Calibri"/>
                <a:cs typeface="Calibri"/>
              </a:rPr>
              <a:t> </a:t>
            </a:r>
            <a:r>
              <a:rPr sz="2000" dirty="0">
                <a:latin typeface="Calibri"/>
                <a:cs typeface="Calibri"/>
              </a:rPr>
              <a:t>trends</a:t>
            </a:r>
            <a:r>
              <a:rPr sz="2000" spc="10" dirty="0">
                <a:latin typeface="Calibri"/>
                <a:cs typeface="Calibri"/>
              </a:rPr>
              <a:t> </a:t>
            </a:r>
            <a:r>
              <a:rPr sz="2000" dirty="0">
                <a:latin typeface="Calibri"/>
                <a:cs typeface="Calibri"/>
              </a:rPr>
              <a:t>to</a:t>
            </a:r>
            <a:r>
              <a:rPr sz="2000" spc="5" dirty="0">
                <a:latin typeface="Calibri"/>
                <a:cs typeface="Calibri"/>
              </a:rPr>
              <a:t> </a:t>
            </a:r>
            <a:r>
              <a:rPr sz="2000" spc="45" dirty="0">
                <a:latin typeface="Calibri"/>
                <a:cs typeface="Calibri"/>
              </a:rPr>
              <a:t>predict</a:t>
            </a:r>
            <a:r>
              <a:rPr sz="2000" spc="10" dirty="0">
                <a:latin typeface="Calibri"/>
                <a:cs typeface="Calibri"/>
              </a:rPr>
              <a:t> </a:t>
            </a:r>
            <a:r>
              <a:rPr sz="2000" spc="55" dirty="0">
                <a:latin typeface="Calibri"/>
                <a:cs typeface="Calibri"/>
              </a:rPr>
              <a:t>demand.</a:t>
            </a:r>
            <a:endParaRPr sz="2000" dirty="0">
              <a:latin typeface="Calibri"/>
              <a:cs typeface="Calibri"/>
            </a:endParaRPr>
          </a:p>
          <a:p>
            <a:pPr marL="299085" lvl="1" indent="-286385">
              <a:lnSpc>
                <a:spcPct val="100000"/>
              </a:lnSpc>
              <a:buFont typeface="Arial"/>
              <a:buChar char="•"/>
              <a:tabLst>
                <a:tab pos="299085" algn="l"/>
              </a:tabLst>
            </a:pPr>
            <a:r>
              <a:rPr sz="2000" dirty="0">
                <a:latin typeface="Calibri"/>
                <a:cs typeface="Calibri"/>
              </a:rPr>
              <a:t>Adjust</a:t>
            </a:r>
            <a:r>
              <a:rPr sz="2000" spc="20" dirty="0">
                <a:latin typeface="Calibri"/>
                <a:cs typeface="Calibri"/>
              </a:rPr>
              <a:t> </a:t>
            </a:r>
            <a:r>
              <a:rPr sz="2000" dirty="0">
                <a:latin typeface="Calibri"/>
                <a:cs typeface="Calibri"/>
              </a:rPr>
              <a:t>staffing</a:t>
            </a:r>
            <a:r>
              <a:rPr sz="2000" spc="30" dirty="0">
                <a:latin typeface="Calibri"/>
                <a:cs typeface="Calibri"/>
              </a:rPr>
              <a:t> </a:t>
            </a:r>
            <a:r>
              <a:rPr sz="2000" spc="60" dirty="0">
                <a:latin typeface="Calibri"/>
                <a:cs typeface="Calibri"/>
              </a:rPr>
              <a:t>levels</a:t>
            </a:r>
            <a:r>
              <a:rPr sz="2000" spc="15" dirty="0">
                <a:latin typeface="Calibri"/>
                <a:cs typeface="Calibri"/>
              </a:rPr>
              <a:t> </a:t>
            </a:r>
            <a:r>
              <a:rPr sz="2000" spc="70" dirty="0">
                <a:latin typeface="Calibri"/>
                <a:cs typeface="Calibri"/>
              </a:rPr>
              <a:t>ahead</a:t>
            </a:r>
            <a:r>
              <a:rPr sz="2000" dirty="0">
                <a:latin typeface="Calibri"/>
                <a:cs typeface="Calibri"/>
              </a:rPr>
              <a:t> of</a:t>
            </a:r>
            <a:r>
              <a:rPr sz="2000" spc="25" dirty="0">
                <a:latin typeface="Calibri"/>
                <a:cs typeface="Calibri"/>
              </a:rPr>
              <a:t> </a:t>
            </a:r>
            <a:r>
              <a:rPr sz="2000" spc="65" dirty="0">
                <a:latin typeface="Calibri"/>
                <a:cs typeface="Calibri"/>
              </a:rPr>
              <a:t>peak</a:t>
            </a:r>
            <a:r>
              <a:rPr sz="2000" spc="30" dirty="0">
                <a:latin typeface="Calibri"/>
                <a:cs typeface="Calibri"/>
              </a:rPr>
              <a:t> </a:t>
            </a:r>
            <a:r>
              <a:rPr sz="2000" spc="95" dirty="0">
                <a:latin typeface="Calibri"/>
                <a:cs typeface="Calibri"/>
              </a:rPr>
              <a:t>season</a:t>
            </a:r>
            <a:r>
              <a:rPr sz="2000" spc="5" dirty="0">
                <a:latin typeface="Calibri"/>
                <a:cs typeface="Calibri"/>
              </a:rPr>
              <a:t> </a:t>
            </a:r>
            <a:r>
              <a:rPr sz="2000" spc="95" dirty="0">
                <a:latin typeface="Calibri"/>
                <a:cs typeface="Calibri"/>
              </a:rPr>
              <a:t>based</a:t>
            </a:r>
            <a:r>
              <a:rPr sz="2000" spc="10" dirty="0">
                <a:latin typeface="Calibri"/>
                <a:cs typeface="Calibri"/>
              </a:rPr>
              <a:t> </a:t>
            </a:r>
            <a:r>
              <a:rPr sz="2000" spc="50" dirty="0">
                <a:latin typeface="Calibri"/>
                <a:cs typeface="Calibri"/>
              </a:rPr>
              <a:t>on</a:t>
            </a:r>
            <a:r>
              <a:rPr sz="2000" spc="25" dirty="0">
                <a:latin typeface="Calibri"/>
                <a:cs typeface="Calibri"/>
              </a:rPr>
              <a:t> </a:t>
            </a:r>
            <a:r>
              <a:rPr sz="2000" spc="55" dirty="0">
                <a:latin typeface="Calibri"/>
                <a:cs typeface="Calibri"/>
              </a:rPr>
              <a:t>results.</a:t>
            </a:r>
            <a:br>
              <a:rPr lang="en-GB" sz="2000" spc="55" dirty="0">
                <a:latin typeface="Calibri"/>
                <a:cs typeface="Calibri"/>
              </a:rPr>
            </a:br>
            <a:endParaRPr sz="2000" dirty="0">
              <a:latin typeface="Calibri"/>
              <a:cs typeface="Calibri"/>
            </a:endParaRPr>
          </a:p>
          <a:p>
            <a:pPr marL="354965" indent="-342265">
              <a:lnSpc>
                <a:spcPct val="100000"/>
              </a:lnSpc>
              <a:buAutoNum type="arabicPeriod" startAt="2"/>
              <a:tabLst>
                <a:tab pos="354965" algn="l"/>
              </a:tabLst>
            </a:pPr>
            <a:r>
              <a:rPr sz="2000" b="1" spc="95" dirty="0">
                <a:latin typeface="Calibri"/>
                <a:cs typeface="Calibri"/>
              </a:rPr>
              <a:t>Optimised</a:t>
            </a:r>
            <a:r>
              <a:rPr sz="2000" b="1" spc="-45" dirty="0">
                <a:latin typeface="Calibri"/>
                <a:cs typeface="Calibri"/>
              </a:rPr>
              <a:t> </a:t>
            </a:r>
            <a:r>
              <a:rPr sz="2000" b="1" spc="90" dirty="0">
                <a:latin typeface="Calibri"/>
                <a:cs typeface="Calibri"/>
              </a:rPr>
              <a:t>Scheduling:</a:t>
            </a:r>
            <a:endParaRPr sz="2000" dirty="0">
              <a:latin typeface="Calibri"/>
              <a:cs typeface="Calibri"/>
            </a:endParaRPr>
          </a:p>
          <a:p>
            <a:pPr marL="299085" lvl="1" indent="-286385">
              <a:lnSpc>
                <a:spcPct val="100000"/>
              </a:lnSpc>
              <a:buFont typeface="Arial"/>
              <a:buChar char="•"/>
              <a:tabLst>
                <a:tab pos="299085" algn="l"/>
              </a:tabLst>
            </a:pPr>
            <a:r>
              <a:rPr sz="2000" spc="100" dirty="0">
                <a:latin typeface="Calibri"/>
                <a:cs typeface="Calibri"/>
              </a:rPr>
              <a:t>Use</a:t>
            </a:r>
            <a:r>
              <a:rPr sz="2000" spc="35" dirty="0">
                <a:latin typeface="Calibri"/>
                <a:cs typeface="Calibri"/>
              </a:rPr>
              <a:t> </a:t>
            </a:r>
            <a:r>
              <a:rPr sz="2000" spc="75" dirty="0">
                <a:latin typeface="Calibri"/>
                <a:cs typeface="Calibri"/>
              </a:rPr>
              <a:t>scheduling</a:t>
            </a:r>
            <a:r>
              <a:rPr sz="2000" spc="25" dirty="0">
                <a:latin typeface="Calibri"/>
                <a:cs typeface="Calibri"/>
              </a:rPr>
              <a:t> </a:t>
            </a:r>
            <a:r>
              <a:rPr sz="2000" dirty="0">
                <a:latin typeface="Calibri"/>
                <a:cs typeface="Calibri"/>
              </a:rPr>
              <a:t>software</a:t>
            </a:r>
            <a:r>
              <a:rPr sz="2000" spc="25" dirty="0">
                <a:latin typeface="Calibri"/>
                <a:cs typeface="Calibri"/>
              </a:rPr>
              <a:t> </a:t>
            </a:r>
            <a:r>
              <a:rPr sz="2000" dirty="0">
                <a:latin typeface="Calibri"/>
                <a:cs typeface="Calibri"/>
              </a:rPr>
              <a:t>to</a:t>
            </a:r>
            <a:r>
              <a:rPr sz="2000" spc="35" dirty="0">
                <a:latin typeface="Calibri"/>
                <a:cs typeface="Calibri"/>
              </a:rPr>
              <a:t> </a:t>
            </a:r>
            <a:r>
              <a:rPr sz="2000" spc="50" dirty="0">
                <a:latin typeface="Calibri"/>
                <a:cs typeface="Calibri"/>
              </a:rPr>
              <a:t>optimise</a:t>
            </a:r>
            <a:r>
              <a:rPr sz="2000" spc="25" dirty="0">
                <a:latin typeface="Calibri"/>
                <a:cs typeface="Calibri"/>
              </a:rPr>
              <a:t> </a:t>
            </a:r>
            <a:r>
              <a:rPr sz="2000" dirty="0">
                <a:latin typeface="Calibri"/>
                <a:cs typeface="Calibri"/>
              </a:rPr>
              <a:t>shift</a:t>
            </a:r>
            <a:r>
              <a:rPr sz="2000" spc="45" dirty="0">
                <a:latin typeface="Calibri"/>
                <a:cs typeface="Calibri"/>
              </a:rPr>
              <a:t> </a:t>
            </a:r>
            <a:r>
              <a:rPr sz="2000" spc="-10" dirty="0">
                <a:latin typeface="Calibri"/>
                <a:cs typeface="Calibri"/>
              </a:rPr>
              <a:t>patterns.</a:t>
            </a:r>
            <a:endParaRPr sz="2000" dirty="0">
              <a:latin typeface="Calibri"/>
              <a:cs typeface="Calibri"/>
            </a:endParaRPr>
          </a:p>
          <a:p>
            <a:pPr marL="299085" marR="3276600" lvl="1" indent="-287020">
              <a:lnSpc>
                <a:spcPct val="100000"/>
              </a:lnSpc>
              <a:buFont typeface="Arial"/>
              <a:buChar char="•"/>
              <a:tabLst>
                <a:tab pos="299085" algn="l"/>
                <a:tab pos="1038225" algn="l"/>
                <a:tab pos="2012314" algn="l"/>
                <a:tab pos="2799715" algn="l"/>
                <a:tab pos="3400425" algn="l"/>
                <a:tab pos="4749165" algn="l"/>
                <a:tab pos="6621145" algn="l"/>
              </a:tabLst>
            </a:pPr>
            <a:r>
              <a:rPr sz="2000" spc="-10" dirty="0">
                <a:latin typeface="Calibri"/>
                <a:cs typeface="Calibri"/>
              </a:rPr>
              <a:t>Offer</a:t>
            </a:r>
            <a:r>
              <a:rPr sz="2000" dirty="0">
                <a:latin typeface="Calibri"/>
                <a:cs typeface="Calibri"/>
              </a:rPr>
              <a:t>	</a:t>
            </a:r>
            <a:r>
              <a:rPr sz="2000" spc="-10" dirty="0">
                <a:latin typeface="Calibri"/>
                <a:cs typeface="Calibri"/>
              </a:rPr>
              <a:t>flexible</a:t>
            </a:r>
            <a:r>
              <a:rPr sz="2000" dirty="0">
                <a:latin typeface="Calibri"/>
                <a:cs typeface="Calibri"/>
              </a:rPr>
              <a:t>	</a:t>
            </a:r>
            <a:r>
              <a:rPr sz="2000" spc="55" dirty="0">
                <a:latin typeface="Calibri"/>
                <a:cs typeface="Calibri"/>
              </a:rPr>
              <a:t>shifts</a:t>
            </a:r>
            <a:r>
              <a:rPr sz="2000" dirty="0">
                <a:latin typeface="Calibri"/>
                <a:cs typeface="Calibri"/>
              </a:rPr>
              <a:t>	</a:t>
            </a:r>
            <a:r>
              <a:rPr sz="2000" spc="45" dirty="0">
                <a:latin typeface="Calibri"/>
                <a:cs typeface="Calibri"/>
              </a:rPr>
              <a:t>and</a:t>
            </a:r>
            <a:r>
              <a:rPr sz="2000" dirty="0">
                <a:latin typeface="Calibri"/>
                <a:cs typeface="Calibri"/>
              </a:rPr>
              <a:t>	</a:t>
            </a:r>
            <a:r>
              <a:rPr sz="2000" spc="45" dirty="0">
                <a:latin typeface="Calibri"/>
                <a:cs typeface="Calibri"/>
              </a:rPr>
              <a:t>encourage</a:t>
            </a:r>
            <a:r>
              <a:rPr sz="2000" dirty="0">
                <a:latin typeface="Calibri"/>
                <a:cs typeface="Calibri"/>
              </a:rPr>
              <a:t>	</a:t>
            </a:r>
            <a:r>
              <a:rPr sz="2000" spc="60" dirty="0">
                <a:latin typeface="Calibri"/>
                <a:cs typeface="Calibri"/>
              </a:rPr>
              <a:t>self-scheduling</a:t>
            </a:r>
            <a:r>
              <a:rPr sz="2000" dirty="0">
                <a:latin typeface="Calibri"/>
                <a:cs typeface="Calibri"/>
              </a:rPr>
              <a:t>	</a:t>
            </a:r>
            <a:r>
              <a:rPr sz="2000" spc="-10" dirty="0">
                <a:latin typeface="Calibri"/>
                <a:cs typeface="Calibri"/>
              </a:rPr>
              <a:t>where </a:t>
            </a:r>
            <a:r>
              <a:rPr sz="2000" spc="80" dirty="0">
                <a:latin typeface="Calibri"/>
                <a:cs typeface="Calibri"/>
              </a:rPr>
              <a:t>possible</a:t>
            </a:r>
            <a:r>
              <a:rPr sz="2000" spc="-35" dirty="0">
                <a:latin typeface="Calibri"/>
                <a:cs typeface="Calibri"/>
              </a:rPr>
              <a:t> </a:t>
            </a:r>
            <a:r>
              <a:rPr sz="2000" dirty="0">
                <a:latin typeface="Calibri"/>
                <a:cs typeface="Calibri"/>
              </a:rPr>
              <a:t>to</a:t>
            </a:r>
            <a:r>
              <a:rPr sz="2000" spc="-25" dirty="0">
                <a:latin typeface="Calibri"/>
                <a:cs typeface="Calibri"/>
              </a:rPr>
              <a:t> </a:t>
            </a:r>
            <a:r>
              <a:rPr sz="2000" spc="65" dirty="0">
                <a:latin typeface="Calibri"/>
                <a:cs typeface="Calibri"/>
              </a:rPr>
              <a:t>reduce</a:t>
            </a:r>
            <a:r>
              <a:rPr sz="2000" spc="-45" dirty="0">
                <a:latin typeface="Calibri"/>
                <a:cs typeface="Calibri"/>
              </a:rPr>
              <a:t> </a:t>
            </a:r>
            <a:r>
              <a:rPr sz="2000" spc="-10" dirty="0">
                <a:latin typeface="Calibri"/>
                <a:cs typeface="Calibri"/>
              </a:rPr>
              <a:t>burnout.</a:t>
            </a:r>
            <a:endParaRPr sz="2000" dirty="0">
              <a:latin typeface="Calibri"/>
              <a:cs typeface="Calibri"/>
            </a:endParaRPr>
          </a:p>
          <a:p>
            <a:pPr>
              <a:lnSpc>
                <a:spcPct val="100000"/>
              </a:lnSpc>
              <a:spcBef>
                <a:spcPts val="560"/>
              </a:spcBef>
            </a:pPr>
            <a:endParaRPr sz="2000" dirty="0">
              <a:latin typeface="Calibri"/>
              <a:cs typeface="Calibri"/>
            </a:endParaRPr>
          </a:p>
          <a:p>
            <a:pPr marL="379730" indent="-342900">
              <a:lnSpc>
                <a:spcPct val="100000"/>
              </a:lnSpc>
              <a:buAutoNum type="arabicPeriod" startAt="3"/>
              <a:tabLst>
                <a:tab pos="379730" algn="l"/>
              </a:tabLst>
            </a:pPr>
            <a:r>
              <a:rPr sz="2000" b="1" dirty="0">
                <a:latin typeface="Calibri"/>
                <a:cs typeface="Calibri"/>
              </a:rPr>
              <a:t>Monitor</a:t>
            </a:r>
            <a:r>
              <a:rPr sz="2000" b="1" spc="-15" dirty="0">
                <a:latin typeface="Calibri"/>
                <a:cs typeface="Calibri"/>
              </a:rPr>
              <a:t> </a:t>
            </a:r>
            <a:r>
              <a:rPr sz="2000" b="1" spc="90" dirty="0">
                <a:latin typeface="Calibri"/>
                <a:cs typeface="Calibri"/>
              </a:rPr>
              <a:t>and</a:t>
            </a:r>
            <a:r>
              <a:rPr sz="2000" b="1" spc="-5" dirty="0">
                <a:latin typeface="Calibri"/>
                <a:cs typeface="Calibri"/>
              </a:rPr>
              <a:t> </a:t>
            </a:r>
            <a:r>
              <a:rPr sz="2000" b="1" spc="75" dirty="0">
                <a:latin typeface="Calibri"/>
                <a:cs typeface="Calibri"/>
              </a:rPr>
              <a:t>Adjust</a:t>
            </a:r>
            <a:r>
              <a:rPr sz="2000" b="1" spc="-10" dirty="0">
                <a:latin typeface="Calibri"/>
                <a:cs typeface="Calibri"/>
              </a:rPr>
              <a:t> </a:t>
            </a:r>
            <a:r>
              <a:rPr sz="2000" b="1" spc="75" dirty="0">
                <a:latin typeface="Calibri"/>
                <a:cs typeface="Calibri"/>
              </a:rPr>
              <a:t>Staffing</a:t>
            </a:r>
            <a:r>
              <a:rPr sz="2000" b="1" spc="5" dirty="0">
                <a:latin typeface="Calibri"/>
                <a:cs typeface="Calibri"/>
              </a:rPr>
              <a:t> </a:t>
            </a:r>
            <a:r>
              <a:rPr sz="2000" b="1" spc="120" dirty="0">
                <a:latin typeface="Calibri"/>
                <a:cs typeface="Calibri"/>
              </a:rPr>
              <a:t>Levels</a:t>
            </a:r>
            <a:r>
              <a:rPr sz="2000" b="1" spc="-5" dirty="0">
                <a:latin typeface="Calibri"/>
                <a:cs typeface="Calibri"/>
              </a:rPr>
              <a:t> </a:t>
            </a:r>
            <a:r>
              <a:rPr sz="2000" b="1" spc="60" dirty="0">
                <a:latin typeface="Calibri"/>
                <a:cs typeface="Calibri"/>
              </a:rPr>
              <a:t>in</a:t>
            </a:r>
            <a:r>
              <a:rPr sz="2000" b="1" spc="-5" dirty="0">
                <a:latin typeface="Calibri"/>
                <a:cs typeface="Calibri"/>
              </a:rPr>
              <a:t> </a:t>
            </a:r>
            <a:r>
              <a:rPr sz="2000" b="1" spc="105" dirty="0">
                <a:latin typeface="Calibri"/>
                <a:cs typeface="Calibri"/>
              </a:rPr>
              <a:t>Real-</a:t>
            </a:r>
            <a:r>
              <a:rPr sz="2000" b="1" spc="50" dirty="0">
                <a:latin typeface="Calibri"/>
                <a:cs typeface="Calibri"/>
              </a:rPr>
              <a:t>Time</a:t>
            </a:r>
            <a:endParaRPr sz="2000" dirty="0">
              <a:latin typeface="Calibri"/>
              <a:cs typeface="Calibri"/>
            </a:endParaRPr>
          </a:p>
          <a:p>
            <a:pPr marL="323215" lvl="1" indent="-286385">
              <a:lnSpc>
                <a:spcPct val="100000"/>
              </a:lnSpc>
              <a:spcBef>
                <a:spcPts val="5"/>
              </a:spcBef>
              <a:buFont typeface="Arial"/>
              <a:buChar char="•"/>
              <a:tabLst>
                <a:tab pos="323215" algn="l"/>
              </a:tabLst>
            </a:pPr>
            <a:r>
              <a:rPr sz="2000" spc="60" dirty="0">
                <a:latin typeface="Calibri"/>
                <a:cs typeface="Calibri"/>
              </a:rPr>
              <a:t>Track</a:t>
            </a:r>
            <a:r>
              <a:rPr sz="2000" spc="45" dirty="0">
                <a:latin typeface="Calibri"/>
                <a:cs typeface="Calibri"/>
              </a:rPr>
              <a:t> </a:t>
            </a:r>
            <a:r>
              <a:rPr sz="2000" spc="100" dirty="0">
                <a:latin typeface="Calibri"/>
                <a:cs typeface="Calibri"/>
              </a:rPr>
              <a:t>occupancy</a:t>
            </a:r>
            <a:r>
              <a:rPr sz="2000" spc="-5" dirty="0">
                <a:latin typeface="Calibri"/>
                <a:cs typeface="Calibri"/>
              </a:rPr>
              <a:t> </a:t>
            </a:r>
            <a:r>
              <a:rPr sz="2000" spc="65" dirty="0">
                <a:latin typeface="Calibri"/>
                <a:cs typeface="Calibri"/>
              </a:rPr>
              <a:t>levels</a:t>
            </a:r>
            <a:r>
              <a:rPr sz="2000" spc="25" dirty="0">
                <a:latin typeface="Calibri"/>
                <a:cs typeface="Calibri"/>
              </a:rPr>
              <a:t> </a:t>
            </a:r>
            <a:r>
              <a:rPr sz="2000" spc="70" dirty="0">
                <a:latin typeface="Calibri"/>
                <a:cs typeface="Calibri"/>
              </a:rPr>
              <a:t>and</a:t>
            </a:r>
            <a:r>
              <a:rPr sz="2000" spc="50" dirty="0">
                <a:latin typeface="Calibri"/>
                <a:cs typeface="Calibri"/>
              </a:rPr>
              <a:t> </a:t>
            </a:r>
            <a:r>
              <a:rPr sz="2000" spc="60" dirty="0">
                <a:latin typeface="Calibri"/>
                <a:cs typeface="Calibri"/>
              </a:rPr>
              <a:t>adjust</a:t>
            </a:r>
            <a:r>
              <a:rPr sz="2000" spc="20" dirty="0">
                <a:latin typeface="Calibri"/>
                <a:cs typeface="Calibri"/>
              </a:rPr>
              <a:t> </a:t>
            </a:r>
            <a:r>
              <a:rPr sz="2000" dirty="0">
                <a:latin typeface="Calibri"/>
                <a:cs typeface="Calibri"/>
              </a:rPr>
              <a:t>staffing</a:t>
            </a:r>
            <a:r>
              <a:rPr sz="2000" spc="40" dirty="0">
                <a:latin typeface="Calibri"/>
                <a:cs typeface="Calibri"/>
              </a:rPr>
              <a:t> </a:t>
            </a:r>
            <a:r>
              <a:rPr sz="2000" spc="65" dirty="0">
                <a:latin typeface="Calibri"/>
                <a:cs typeface="Calibri"/>
              </a:rPr>
              <a:t>dynamically</a:t>
            </a:r>
            <a:r>
              <a:rPr sz="2000" spc="15" dirty="0">
                <a:latin typeface="Calibri"/>
                <a:cs typeface="Calibri"/>
              </a:rPr>
              <a:t> </a:t>
            </a:r>
            <a:r>
              <a:rPr sz="2000" dirty="0">
                <a:latin typeface="Calibri"/>
                <a:cs typeface="Calibri"/>
              </a:rPr>
              <a:t>to</a:t>
            </a:r>
            <a:r>
              <a:rPr sz="2000" spc="30" dirty="0">
                <a:latin typeface="Calibri"/>
                <a:cs typeface="Calibri"/>
              </a:rPr>
              <a:t> </a:t>
            </a:r>
            <a:r>
              <a:rPr sz="2000" dirty="0">
                <a:latin typeface="Calibri"/>
                <a:cs typeface="Calibri"/>
              </a:rPr>
              <a:t>avoid</a:t>
            </a:r>
            <a:r>
              <a:rPr sz="2000" spc="20" dirty="0">
                <a:latin typeface="Calibri"/>
                <a:cs typeface="Calibri"/>
              </a:rPr>
              <a:t> </a:t>
            </a:r>
            <a:r>
              <a:rPr sz="2000" dirty="0">
                <a:latin typeface="Calibri"/>
                <a:cs typeface="Calibri"/>
              </a:rPr>
              <a:t>overstaffing</a:t>
            </a:r>
            <a:r>
              <a:rPr sz="2000" spc="30" dirty="0">
                <a:latin typeface="Calibri"/>
                <a:cs typeface="Calibri"/>
              </a:rPr>
              <a:t> </a:t>
            </a:r>
            <a:r>
              <a:rPr sz="2000" dirty="0">
                <a:latin typeface="Calibri"/>
                <a:cs typeface="Calibri"/>
              </a:rPr>
              <a:t>or</a:t>
            </a:r>
            <a:r>
              <a:rPr sz="2000" spc="40" dirty="0">
                <a:latin typeface="Calibri"/>
                <a:cs typeface="Calibri"/>
              </a:rPr>
              <a:t> </a:t>
            </a:r>
            <a:r>
              <a:rPr sz="2000" spc="-10" dirty="0">
                <a:latin typeface="Calibri"/>
                <a:cs typeface="Calibri"/>
              </a:rPr>
              <a:t>understaffing.</a:t>
            </a:r>
            <a:endParaRPr sz="2000" dirty="0">
              <a:latin typeface="Calibri"/>
              <a:cs typeface="Calibri"/>
            </a:endParaRPr>
          </a:p>
          <a:p>
            <a:pPr marL="323215" lvl="1" indent="-286385">
              <a:lnSpc>
                <a:spcPct val="100000"/>
              </a:lnSpc>
              <a:buFont typeface="Arial"/>
              <a:buChar char="•"/>
              <a:tabLst>
                <a:tab pos="323215" algn="l"/>
              </a:tabLst>
            </a:pPr>
            <a:r>
              <a:rPr sz="2000" spc="70" dirty="0">
                <a:latin typeface="Calibri"/>
                <a:cs typeface="Calibri"/>
              </a:rPr>
              <a:t>Ensure</a:t>
            </a:r>
            <a:r>
              <a:rPr sz="2000" spc="-30" dirty="0">
                <a:latin typeface="Calibri"/>
                <a:cs typeface="Calibri"/>
              </a:rPr>
              <a:t> </a:t>
            </a:r>
            <a:r>
              <a:rPr sz="2000" spc="60" dirty="0">
                <a:latin typeface="Calibri"/>
                <a:cs typeface="Calibri"/>
              </a:rPr>
              <a:t>managers</a:t>
            </a:r>
            <a:r>
              <a:rPr sz="2000" spc="-5" dirty="0">
                <a:latin typeface="Calibri"/>
                <a:cs typeface="Calibri"/>
              </a:rPr>
              <a:t> </a:t>
            </a:r>
            <a:r>
              <a:rPr sz="2000" spc="110" dirty="0">
                <a:latin typeface="Calibri"/>
                <a:cs typeface="Calibri"/>
              </a:rPr>
              <a:t>can</a:t>
            </a:r>
            <a:r>
              <a:rPr sz="2000" spc="-25" dirty="0">
                <a:latin typeface="Calibri"/>
                <a:cs typeface="Calibri"/>
              </a:rPr>
              <a:t> </a:t>
            </a:r>
            <a:r>
              <a:rPr sz="2000" spc="60" dirty="0">
                <a:latin typeface="Calibri"/>
                <a:cs typeface="Calibri"/>
              </a:rPr>
              <a:t>adjust</a:t>
            </a:r>
            <a:r>
              <a:rPr sz="2000" spc="-20" dirty="0">
                <a:latin typeface="Calibri"/>
                <a:cs typeface="Calibri"/>
              </a:rPr>
              <a:t> </a:t>
            </a:r>
            <a:r>
              <a:rPr sz="2000" dirty="0">
                <a:latin typeface="Calibri"/>
                <a:cs typeface="Calibri"/>
              </a:rPr>
              <a:t>shift</a:t>
            </a:r>
            <a:r>
              <a:rPr sz="2000" spc="-15" dirty="0">
                <a:latin typeface="Calibri"/>
                <a:cs typeface="Calibri"/>
              </a:rPr>
              <a:t> </a:t>
            </a:r>
            <a:r>
              <a:rPr sz="2000" spc="80" dirty="0">
                <a:latin typeface="Calibri"/>
                <a:cs typeface="Calibri"/>
              </a:rPr>
              <a:t>assignments</a:t>
            </a:r>
            <a:r>
              <a:rPr sz="2000" spc="-35" dirty="0">
                <a:latin typeface="Calibri"/>
                <a:cs typeface="Calibri"/>
              </a:rPr>
              <a:t> </a:t>
            </a:r>
            <a:r>
              <a:rPr sz="2000" spc="60" dirty="0">
                <a:latin typeface="Calibri"/>
                <a:cs typeface="Calibri"/>
              </a:rPr>
              <a:t>quickly</a:t>
            </a:r>
            <a:r>
              <a:rPr sz="2000" spc="-15" dirty="0">
                <a:latin typeface="Calibri"/>
                <a:cs typeface="Calibri"/>
              </a:rPr>
              <a:t> </a:t>
            </a:r>
            <a:r>
              <a:rPr sz="2000" spc="90" dirty="0">
                <a:latin typeface="Calibri"/>
                <a:cs typeface="Calibri"/>
              </a:rPr>
              <a:t>based</a:t>
            </a:r>
            <a:r>
              <a:rPr sz="2000" spc="-20" dirty="0">
                <a:latin typeface="Calibri"/>
                <a:cs typeface="Calibri"/>
              </a:rPr>
              <a:t> </a:t>
            </a:r>
            <a:r>
              <a:rPr sz="2000" spc="50" dirty="0">
                <a:latin typeface="Calibri"/>
                <a:cs typeface="Calibri"/>
              </a:rPr>
              <a:t>on</a:t>
            </a:r>
            <a:r>
              <a:rPr sz="2000" spc="-10" dirty="0">
                <a:latin typeface="Calibri"/>
                <a:cs typeface="Calibri"/>
              </a:rPr>
              <a:t> </a:t>
            </a:r>
            <a:r>
              <a:rPr sz="2000" spc="45" dirty="0">
                <a:latin typeface="Calibri"/>
                <a:cs typeface="Calibri"/>
              </a:rPr>
              <a:t>immediate</a:t>
            </a:r>
            <a:r>
              <a:rPr sz="2000" spc="-40" dirty="0">
                <a:latin typeface="Calibri"/>
                <a:cs typeface="Calibri"/>
              </a:rPr>
              <a:t> </a:t>
            </a:r>
            <a:r>
              <a:rPr sz="2000" spc="65" dirty="0">
                <a:latin typeface="Calibri"/>
                <a:cs typeface="Calibri"/>
              </a:rPr>
              <a:t>demand</a:t>
            </a:r>
            <a:r>
              <a:rPr sz="2000" spc="-20" dirty="0">
                <a:latin typeface="Calibri"/>
                <a:cs typeface="Calibri"/>
              </a:rPr>
              <a:t> </a:t>
            </a:r>
            <a:r>
              <a:rPr sz="2000" spc="75" dirty="0">
                <a:latin typeface="Calibri"/>
                <a:cs typeface="Calibri"/>
              </a:rPr>
              <a:t>changes.</a:t>
            </a:r>
            <a:endParaRPr sz="2000" dirty="0">
              <a:latin typeface="Calibri"/>
              <a:cs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bject 2" descr="A person sitting at a computer  AI-generated content may be incorrect."/>
          <p:cNvPicPr/>
          <p:nvPr/>
        </p:nvPicPr>
        <p:blipFill>
          <a:blip r:embed="rId2" cstate="print"/>
          <a:stretch>
            <a:fillRect/>
          </a:stretch>
        </p:blipFill>
        <p:spPr>
          <a:xfrm>
            <a:off x="7696200" y="1295400"/>
            <a:ext cx="4343400" cy="3282442"/>
          </a:xfrm>
          <a:prstGeom prst="rect">
            <a:avLst/>
          </a:prstGeom>
        </p:spPr>
      </p:pic>
      <p:sp>
        <p:nvSpPr>
          <p:cNvPr id="3" name="object 3" descr="$PPTXTitle"/>
          <p:cNvSpPr txBox="1">
            <a:spLocks noGrp="1"/>
          </p:cNvSpPr>
          <p:nvPr>
            <p:ph type="title"/>
          </p:nvPr>
        </p:nvSpPr>
        <p:spPr>
          <a:xfrm>
            <a:off x="228600" y="30480"/>
            <a:ext cx="10515600" cy="567463"/>
          </a:xfrm>
          <a:prstGeom prst="rect">
            <a:avLst/>
          </a:prstGeom>
        </p:spPr>
        <p:txBody>
          <a:bodyPr vert="horz" wrap="square" lIns="0" tIns="13335" rIns="0" bIns="0" rtlCol="0">
            <a:spAutoFit/>
          </a:bodyPr>
          <a:lstStyle/>
          <a:p>
            <a:pPr marL="781685">
              <a:lnSpc>
                <a:spcPct val="100000"/>
              </a:lnSpc>
              <a:spcBef>
                <a:spcPts val="105"/>
              </a:spcBef>
            </a:pPr>
            <a:r>
              <a:rPr sz="3600" b="1" spc="145" dirty="0"/>
              <a:t>How</a:t>
            </a:r>
            <a:r>
              <a:rPr sz="3600" b="1" spc="-70" dirty="0"/>
              <a:t> </a:t>
            </a:r>
            <a:r>
              <a:rPr sz="3600" b="1" spc="220" dirty="0"/>
              <a:t>can</a:t>
            </a:r>
            <a:r>
              <a:rPr sz="3600" b="1" spc="-65" dirty="0"/>
              <a:t> </a:t>
            </a:r>
            <a:r>
              <a:rPr sz="3600" b="1" spc="125" dirty="0"/>
              <a:t>we</a:t>
            </a:r>
            <a:r>
              <a:rPr sz="3600" b="1" spc="-65" dirty="0"/>
              <a:t> </a:t>
            </a:r>
            <a:r>
              <a:rPr sz="3600" b="1" spc="120" dirty="0"/>
              <a:t>prevent</a:t>
            </a:r>
            <a:r>
              <a:rPr sz="3600" b="1" spc="-100" dirty="0"/>
              <a:t> </a:t>
            </a:r>
            <a:r>
              <a:rPr sz="3600" b="1" spc="110" dirty="0"/>
              <a:t>overtime</a:t>
            </a:r>
            <a:r>
              <a:rPr sz="3600" b="1" spc="-65" dirty="0"/>
              <a:t> </a:t>
            </a:r>
            <a:r>
              <a:rPr sz="3600" b="1" spc="150" dirty="0"/>
              <a:t>and</a:t>
            </a:r>
            <a:r>
              <a:rPr sz="3600" b="1" spc="-80" dirty="0"/>
              <a:t> </a:t>
            </a:r>
            <a:r>
              <a:rPr sz="3600" b="1" spc="105" dirty="0"/>
              <a:t>burnout?</a:t>
            </a:r>
          </a:p>
        </p:txBody>
      </p:sp>
      <p:sp>
        <p:nvSpPr>
          <p:cNvPr id="4" name="object 4"/>
          <p:cNvSpPr txBox="1"/>
          <p:nvPr/>
        </p:nvSpPr>
        <p:spPr>
          <a:xfrm>
            <a:off x="575563" y="982218"/>
            <a:ext cx="10852150" cy="4648200"/>
          </a:xfrm>
          <a:prstGeom prst="rect">
            <a:avLst/>
          </a:prstGeom>
        </p:spPr>
        <p:txBody>
          <a:bodyPr vert="horz" wrap="square" lIns="0" tIns="13335" rIns="0" bIns="0" rtlCol="0">
            <a:spAutoFit/>
          </a:bodyPr>
          <a:lstStyle/>
          <a:p>
            <a:pPr marL="354965" indent="-342265">
              <a:lnSpc>
                <a:spcPct val="100000"/>
              </a:lnSpc>
              <a:spcBef>
                <a:spcPts val="105"/>
              </a:spcBef>
              <a:buAutoNum type="arabicPeriod"/>
              <a:tabLst>
                <a:tab pos="354965" algn="l"/>
              </a:tabLst>
            </a:pPr>
            <a:r>
              <a:rPr sz="2000" b="1" spc="80" dirty="0">
                <a:latin typeface="Calibri"/>
                <a:cs typeface="Calibri"/>
              </a:rPr>
              <a:t>Limit</a:t>
            </a:r>
            <a:r>
              <a:rPr sz="2000" b="1" spc="-25" dirty="0">
                <a:latin typeface="Calibri"/>
                <a:cs typeface="Calibri"/>
              </a:rPr>
              <a:t> </a:t>
            </a:r>
            <a:r>
              <a:rPr sz="2000" b="1" spc="70" dirty="0">
                <a:latin typeface="Calibri"/>
                <a:cs typeface="Calibri"/>
              </a:rPr>
              <a:t>Overtime</a:t>
            </a:r>
            <a:r>
              <a:rPr sz="2000" b="1" spc="-45" dirty="0">
                <a:latin typeface="Calibri"/>
                <a:cs typeface="Calibri"/>
              </a:rPr>
              <a:t> </a:t>
            </a:r>
            <a:r>
              <a:rPr sz="2000" b="1" spc="90" dirty="0">
                <a:latin typeface="Calibri"/>
                <a:cs typeface="Calibri"/>
              </a:rPr>
              <a:t>Hours</a:t>
            </a:r>
            <a:r>
              <a:rPr sz="2000" spc="90" dirty="0">
                <a:latin typeface="Calibri"/>
                <a:cs typeface="Calibri"/>
              </a:rPr>
              <a:t>:</a:t>
            </a:r>
            <a:endParaRPr sz="2000" dirty="0">
              <a:latin typeface="Calibri"/>
              <a:cs typeface="Calibri"/>
            </a:endParaRPr>
          </a:p>
          <a:p>
            <a:pPr marL="299085" lvl="1" indent="-286385">
              <a:lnSpc>
                <a:spcPct val="100000"/>
              </a:lnSpc>
              <a:buFont typeface="Arial"/>
              <a:buChar char="•"/>
              <a:tabLst>
                <a:tab pos="299085" algn="l"/>
              </a:tabLst>
            </a:pPr>
            <a:r>
              <a:rPr sz="2000" spc="85" dirty="0">
                <a:latin typeface="Calibri"/>
                <a:cs typeface="Calibri"/>
              </a:rPr>
              <a:t>Establish</a:t>
            </a:r>
            <a:r>
              <a:rPr sz="2000" spc="204" dirty="0">
                <a:latin typeface="Calibri"/>
                <a:cs typeface="Calibri"/>
              </a:rPr>
              <a:t> </a:t>
            </a:r>
            <a:r>
              <a:rPr sz="2000" spc="70" dirty="0">
                <a:latin typeface="Calibri"/>
                <a:cs typeface="Calibri"/>
              </a:rPr>
              <a:t>policies</a:t>
            </a:r>
            <a:r>
              <a:rPr sz="2000" spc="220" dirty="0">
                <a:latin typeface="Calibri"/>
                <a:cs typeface="Calibri"/>
              </a:rPr>
              <a:t> </a:t>
            </a:r>
            <a:r>
              <a:rPr sz="2000" dirty="0">
                <a:latin typeface="Calibri"/>
                <a:cs typeface="Calibri"/>
              </a:rPr>
              <a:t>to</a:t>
            </a:r>
            <a:r>
              <a:rPr sz="2000" spc="215" dirty="0">
                <a:latin typeface="Calibri"/>
                <a:cs typeface="Calibri"/>
              </a:rPr>
              <a:t> </a:t>
            </a:r>
            <a:r>
              <a:rPr sz="2000" dirty="0">
                <a:latin typeface="Calibri"/>
                <a:cs typeface="Calibri"/>
              </a:rPr>
              <a:t>limit</a:t>
            </a:r>
            <a:r>
              <a:rPr sz="2000" spc="215" dirty="0">
                <a:latin typeface="Calibri"/>
                <a:cs typeface="Calibri"/>
              </a:rPr>
              <a:t> </a:t>
            </a:r>
            <a:r>
              <a:rPr sz="2000" dirty="0">
                <a:latin typeface="Calibri"/>
                <a:cs typeface="Calibri"/>
              </a:rPr>
              <a:t>how</a:t>
            </a:r>
            <a:r>
              <a:rPr sz="2000" spc="210" dirty="0">
                <a:latin typeface="Calibri"/>
                <a:cs typeface="Calibri"/>
              </a:rPr>
              <a:t> </a:t>
            </a:r>
            <a:r>
              <a:rPr sz="2000" spc="50" dirty="0">
                <a:latin typeface="Calibri"/>
                <a:cs typeface="Calibri"/>
              </a:rPr>
              <a:t>many</a:t>
            </a:r>
            <a:r>
              <a:rPr sz="2000" spc="225" dirty="0">
                <a:latin typeface="Calibri"/>
                <a:cs typeface="Calibri"/>
              </a:rPr>
              <a:t> </a:t>
            </a:r>
            <a:r>
              <a:rPr sz="2000" dirty="0">
                <a:latin typeface="Calibri"/>
                <a:cs typeface="Calibri"/>
              </a:rPr>
              <a:t>overtime</a:t>
            </a:r>
            <a:r>
              <a:rPr sz="2000" spc="220" dirty="0">
                <a:latin typeface="Calibri"/>
                <a:cs typeface="Calibri"/>
              </a:rPr>
              <a:t> </a:t>
            </a:r>
            <a:r>
              <a:rPr sz="2000" spc="60" dirty="0">
                <a:latin typeface="Calibri"/>
                <a:cs typeface="Calibri"/>
              </a:rPr>
              <a:t>hours</a:t>
            </a:r>
            <a:r>
              <a:rPr sz="2000" spc="215" dirty="0">
                <a:latin typeface="Calibri"/>
                <a:cs typeface="Calibri"/>
              </a:rPr>
              <a:t> </a:t>
            </a:r>
            <a:r>
              <a:rPr sz="2000" dirty="0">
                <a:latin typeface="Calibri"/>
                <a:cs typeface="Calibri"/>
              </a:rPr>
              <a:t>are</a:t>
            </a:r>
            <a:r>
              <a:rPr sz="2000" spc="210" dirty="0">
                <a:latin typeface="Calibri"/>
                <a:cs typeface="Calibri"/>
              </a:rPr>
              <a:t> </a:t>
            </a:r>
            <a:r>
              <a:rPr sz="2000" spc="50" dirty="0">
                <a:latin typeface="Calibri"/>
                <a:cs typeface="Calibri"/>
              </a:rPr>
              <a:t>allowed</a:t>
            </a:r>
            <a:r>
              <a:rPr sz="2000" spc="220" dirty="0">
                <a:latin typeface="Calibri"/>
                <a:cs typeface="Calibri"/>
              </a:rPr>
              <a:t> </a:t>
            </a:r>
            <a:r>
              <a:rPr sz="2000" spc="-25" dirty="0">
                <a:latin typeface="Calibri"/>
                <a:cs typeface="Calibri"/>
              </a:rPr>
              <a:t>per</a:t>
            </a:r>
            <a:endParaRPr sz="2000" dirty="0">
              <a:latin typeface="Calibri"/>
              <a:cs typeface="Calibri"/>
            </a:endParaRPr>
          </a:p>
          <a:p>
            <a:pPr marL="299085">
              <a:lnSpc>
                <a:spcPct val="100000"/>
              </a:lnSpc>
            </a:pPr>
            <a:r>
              <a:rPr sz="2000" spc="40" dirty="0">
                <a:latin typeface="Calibri"/>
                <a:cs typeface="Calibri"/>
              </a:rPr>
              <a:t>employee.</a:t>
            </a:r>
            <a:endParaRPr sz="2000" dirty="0">
              <a:latin typeface="Calibri"/>
              <a:cs typeface="Calibri"/>
            </a:endParaRPr>
          </a:p>
          <a:p>
            <a:pPr marL="299085" lvl="1" indent="-286385">
              <a:lnSpc>
                <a:spcPct val="100000"/>
              </a:lnSpc>
              <a:buFont typeface="Arial"/>
              <a:buChar char="•"/>
              <a:tabLst>
                <a:tab pos="299085" algn="l"/>
              </a:tabLst>
            </a:pPr>
            <a:r>
              <a:rPr sz="2000" spc="10" dirty="0">
                <a:latin typeface="Calibri"/>
                <a:cs typeface="Calibri"/>
              </a:rPr>
              <a:t>Rotate</a:t>
            </a:r>
            <a:r>
              <a:rPr sz="2000" spc="50" dirty="0">
                <a:latin typeface="Calibri"/>
                <a:cs typeface="Calibri"/>
              </a:rPr>
              <a:t> </a:t>
            </a:r>
            <a:r>
              <a:rPr sz="2000" spc="10" dirty="0">
                <a:latin typeface="Calibri"/>
                <a:cs typeface="Calibri"/>
              </a:rPr>
              <a:t>overtime</a:t>
            </a:r>
            <a:r>
              <a:rPr sz="2000" spc="50" dirty="0">
                <a:latin typeface="Calibri"/>
                <a:cs typeface="Calibri"/>
              </a:rPr>
              <a:t> </a:t>
            </a:r>
            <a:r>
              <a:rPr sz="2000" spc="80" dirty="0">
                <a:latin typeface="Calibri"/>
                <a:cs typeface="Calibri"/>
              </a:rPr>
              <a:t>assignments</a:t>
            </a:r>
            <a:r>
              <a:rPr sz="2000" spc="45" dirty="0">
                <a:latin typeface="Calibri"/>
                <a:cs typeface="Calibri"/>
              </a:rPr>
              <a:t> </a:t>
            </a:r>
            <a:r>
              <a:rPr sz="2000" spc="10" dirty="0">
                <a:latin typeface="Calibri"/>
                <a:cs typeface="Calibri"/>
              </a:rPr>
              <a:t>to</a:t>
            </a:r>
            <a:r>
              <a:rPr sz="2000" spc="85" dirty="0">
                <a:latin typeface="Calibri"/>
                <a:cs typeface="Calibri"/>
              </a:rPr>
              <a:t> </a:t>
            </a:r>
            <a:r>
              <a:rPr sz="2000" spc="10" dirty="0">
                <a:latin typeface="Calibri"/>
                <a:cs typeface="Calibri"/>
              </a:rPr>
              <a:t>avoid</a:t>
            </a:r>
            <a:r>
              <a:rPr sz="2000" spc="35" dirty="0">
                <a:latin typeface="Calibri"/>
                <a:cs typeface="Calibri"/>
              </a:rPr>
              <a:t> </a:t>
            </a:r>
            <a:r>
              <a:rPr sz="2000" spc="10" dirty="0">
                <a:latin typeface="Calibri"/>
                <a:cs typeface="Calibri"/>
              </a:rPr>
              <a:t>overburdening</a:t>
            </a:r>
            <a:r>
              <a:rPr sz="2000" spc="35" dirty="0">
                <a:latin typeface="Calibri"/>
                <a:cs typeface="Calibri"/>
              </a:rPr>
              <a:t> </a:t>
            </a:r>
            <a:r>
              <a:rPr sz="2000" spc="10" dirty="0">
                <a:latin typeface="Calibri"/>
                <a:cs typeface="Calibri"/>
              </a:rPr>
              <a:t>any</a:t>
            </a:r>
            <a:r>
              <a:rPr sz="2000" spc="65" dirty="0">
                <a:latin typeface="Calibri"/>
                <a:cs typeface="Calibri"/>
              </a:rPr>
              <a:t> </a:t>
            </a:r>
            <a:r>
              <a:rPr sz="2000" spc="50" dirty="0">
                <a:latin typeface="Calibri"/>
                <a:cs typeface="Calibri"/>
              </a:rPr>
              <a:t>one</a:t>
            </a:r>
            <a:r>
              <a:rPr sz="2000" spc="55" dirty="0">
                <a:latin typeface="Calibri"/>
                <a:cs typeface="Calibri"/>
              </a:rPr>
              <a:t> </a:t>
            </a:r>
            <a:r>
              <a:rPr sz="2000" spc="50" dirty="0">
                <a:latin typeface="Calibri"/>
                <a:cs typeface="Calibri"/>
              </a:rPr>
              <a:t>person.</a:t>
            </a:r>
            <a:endParaRPr sz="2000" dirty="0">
              <a:latin typeface="Calibri"/>
              <a:cs typeface="Calibri"/>
            </a:endParaRPr>
          </a:p>
          <a:p>
            <a:pPr marL="469265" indent="-456565">
              <a:lnSpc>
                <a:spcPct val="100000"/>
              </a:lnSpc>
              <a:spcBef>
                <a:spcPts val="2400"/>
              </a:spcBef>
              <a:buAutoNum type="arabicPeriod" startAt="2"/>
              <a:tabLst>
                <a:tab pos="469265" algn="l"/>
              </a:tabLst>
            </a:pPr>
            <a:r>
              <a:rPr sz="2000" b="1" spc="80" dirty="0">
                <a:latin typeface="Calibri"/>
                <a:cs typeface="Calibri"/>
              </a:rPr>
              <a:t>Promote</a:t>
            </a:r>
            <a:r>
              <a:rPr sz="2000" b="1" spc="-45" dirty="0">
                <a:latin typeface="Calibri"/>
                <a:cs typeface="Calibri"/>
              </a:rPr>
              <a:t> </a:t>
            </a:r>
            <a:r>
              <a:rPr sz="2000" b="1" spc="100" dirty="0">
                <a:latin typeface="Calibri"/>
                <a:cs typeface="Calibri"/>
              </a:rPr>
              <a:t>Employee</a:t>
            </a:r>
            <a:r>
              <a:rPr sz="2000" b="1" spc="-50" dirty="0">
                <a:latin typeface="Calibri"/>
                <a:cs typeface="Calibri"/>
              </a:rPr>
              <a:t> </a:t>
            </a:r>
            <a:r>
              <a:rPr sz="2000" b="1" spc="85" dirty="0">
                <a:latin typeface="Calibri"/>
                <a:cs typeface="Calibri"/>
              </a:rPr>
              <a:t>Well-</a:t>
            </a:r>
            <a:r>
              <a:rPr sz="2000" b="1" spc="55" dirty="0">
                <a:latin typeface="Calibri"/>
                <a:cs typeface="Calibri"/>
              </a:rPr>
              <a:t>being</a:t>
            </a:r>
            <a:r>
              <a:rPr sz="2000" spc="55" dirty="0">
                <a:latin typeface="Calibri"/>
                <a:cs typeface="Calibri"/>
              </a:rPr>
              <a:t>:</a:t>
            </a:r>
            <a:endParaRPr sz="2000" dirty="0">
              <a:latin typeface="Calibri"/>
              <a:cs typeface="Calibri"/>
            </a:endParaRPr>
          </a:p>
          <a:p>
            <a:pPr marL="299085" marR="2937510" lvl="1" indent="-287020">
              <a:lnSpc>
                <a:spcPct val="100000"/>
              </a:lnSpc>
              <a:buFont typeface="Arial"/>
              <a:buChar char="•"/>
              <a:tabLst>
                <a:tab pos="299085" algn="l"/>
                <a:tab pos="1259205" algn="l"/>
                <a:tab pos="2210435" algn="l"/>
                <a:tab pos="2771140" algn="l"/>
                <a:tab pos="3810635" algn="l"/>
                <a:tab pos="4365625" algn="l"/>
                <a:tab pos="5665470" algn="l"/>
                <a:tab pos="6293485" algn="l"/>
                <a:tab pos="6721475" algn="l"/>
                <a:tab pos="7371080" algn="l"/>
              </a:tabLst>
            </a:pPr>
            <a:r>
              <a:rPr sz="2000" spc="-10" dirty="0">
                <a:latin typeface="Calibri"/>
                <a:cs typeface="Calibri"/>
              </a:rPr>
              <a:t>Provide</a:t>
            </a:r>
            <a:r>
              <a:rPr sz="2000" dirty="0">
                <a:latin typeface="Calibri"/>
                <a:cs typeface="Calibri"/>
              </a:rPr>
              <a:t>	</a:t>
            </a:r>
            <a:r>
              <a:rPr sz="2000" spc="55" dirty="0">
                <a:latin typeface="Calibri"/>
                <a:cs typeface="Calibri"/>
              </a:rPr>
              <a:t>breaks,</a:t>
            </a:r>
            <a:r>
              <a:rPr sz="2000" dirty="0">
                <a:latin typeface="Calibri"/>
                <a:cs typeface="Calibri"/>
              </a:rPr>
              <a:t>	</a:t>
            </a:r>
            <a:r>
              <a:rPr sz="2000" spc="-20" dirty="0">
                <a:latin typeface="Calibri"/>
                <a:cs typeface="Calibri"/>
              </a:rPr>
              <a:t>rest</a:t>
            </a:r>
            <a:r>
              <a:rPr sz="2000" dirty="0">
                <a:latin typeface="Calibri"/>
                <a:cs typeface="Calibri"/>
              </a:rPr>
              <a:t>	</a:t>
            </a:r>
            <a:r>
              <a:rPr sz="2000" spc="45" dirty="0">
                <a:latin typeface="Calibri"/>
                <a:cs typeface="Calibri"/>
              </a:rPr>
              <a:t>periods,</a:t>
            </a:r>
            <a:r>
              <a:rPr sz="2000" dirty="0">
                <a:latin typeface="Calibri"/>
                <a:cs typeface="Calibri"/>
              </a:rPr>
              <a:t>	</a:t>
            </a:r>
            <a:r>
              <a:rPr sz="2000" spc="45" dirty="0">
                <a:latin typeface="Calibri"/>
                <a:cs typeface="Calibri"/>
              </a:rPr>
              <a:t>and</a:t>
            </a:r>
            <a:r>
              <a:rPr sz="2000" dirty="0">
                <a:latin typeface="Calibri"/>
                <a:cs typeface="Calibri"/>
              </a:rPr>
              <a:t>	</a:t>
            </a:r>
            <a:r>
              <a:rPr sz="2000" spc="45" dirty="0">
                <a:latin typeface="Calibri"/>
                <a:cs typeface="Calibri"/>
              </a:rPr>
              <a:t>encourage</a:t>
            </a:r>
            <a:r>
              <a:rPr sz="2000" dirty="0">
                <a:latin typeface="Calibri"/>
                <a:cs typeface="Calibri"/>
              </a:rPr>
              <a:t>	</a:t>
            </a:r>
            <a:r>
              <a:rPr sz="2000" spc="-20" dirty="0">
                <a:latin typeface="Calibri"/>
                <a:cs typeface="Calibri"/>
              </a:rPr>
              <a:t>time</a:t>
            </a:r>
            <a:r>
              <a:rPr sz="2000" dirty="0">
                <a:latin typeface="Calibri"/>
                <a:cs typeface="Calibri"/>
              </a:rPr>
              <a:t>	</a:t>
            </a:r>
            <a:r>
              <a:rPr sz="2000" spc="-25" dirty="0">
                <a:latin typeface="Calibri"/>
                <a:cs typeface="Calibri"/>
              </a:rPr>
              <a:t>off</a:t>
            </a:r>
            <a:r>
              <a:rPr sz="2000" dirty="0">
                <a:latin typeface="Calibri"/>
                <a:cs typeface="Calibri"/>
              </a:rPr>
              <a:t>	</a:t>
            </a:r>
            <a:r>
              <a:rPr sz="2000" spc="-10" dirty="0">
                <a:latin typeface="Calibri"/>
                <a:cs typeface="Calibri"/>
              </a:rPr>
              <a:t>after</a:t>
            </a:r>
            <a:r>
              <a:rPr sz="2000" dirty="0">
                <a:latin typeface="Calibri"/>
                <a:cs typeface="Calibri"/>
              </a:rPr>
              <a:t>	</a:t>
            </a:r>
            <a:r>
              <a:rPr sz="2000" spc="45" dirty="0">
                <a:latin typeface="Calibri"/>
                <a:cs typeface="Calibri"/>
              </a:rPr>
              <a:t>peak periods.</a:t>
            </a:r>
            <a:endParaRPr sz="2000" dirty="0">
              <a:latin typeface="Calibri"/>
              <a:cs typeface="Calibri"/>
            </a:endParaRPr>
          </a:p>
          <a:p>
            <a:pPr marL="299085" marR="2936240" lvl="1" indent="-287020">
              <a:lnSpc>
                <a:spcPct val="100000"/>
              </a:lnSpc>
              <a:buFont typeface="Arial"/>
              <a:buChar char="•"/>
              <a:tabLst>
                <a:tab pos="299085" algn="l"/>
                <a:tab pos="1388745" algn="l"/>
                <a:tab pos="1798955" algn="l"/>
                <a:tab pos="2492375" algn="l"/>
                <a:tab pos="3028315" algn="l"/>
                <a:tab pos="3378835" algn="l"/>
                <a:tab pos="5253990" algn="l"/>
                <a:tab pos="5612130" algn="l"/>
                <a:tab pos="6410960" algn="l"/>
                <a:tab pos="6826884" algn="l"/>
              </a:tabLst>
            </a:pPr>
            <a:r>
              <a:rPr sz="2000" spc="-10" dirty="0">
                <a:latin typeface="Calibri"/>
                <a:cs typeface="Calibri"/>
              </a:rPr>
              <a:t>Maintain</a:t>
            </a:r>
            <a:r>
              <a:rPr sz="2000" dirty="0">
                <a:latin typeface="Calibri"/>
                <a:cs typeface="Calibri"/>
              </a:rPr>
              <a:t>	</a:t>
            </a:r>
            <a:r>
              <a:rPr sz="2000" spc="45" dirty="0">
                <a:latin typeface="Calibri"/>
                <a:cs typeface="Calibri"/>
              </a:rPr>
              <a:t>an</a:t>
            </a:r>
            <a:r>
              <a:rPr sz="2000" dirty="0">
                <a:latin typeface="Calibri"/>
                <a:cs typeface="Calibri"/>
              </a:rPr>
              <a:t>	</a:t>
            </a:r>
            <a:r>
              <a:rPr sz="2000" spc="-20" dirty="0">
                <a:latin typeface="Calibri"/>
                <a:cs typeface="Calibri"/>
              </a:rPr>
              <a:t>open</a:t>
            </a:r>
            <a:r>
              <a:rPr sz="2000" dirty="0">
                <a:latin typeface="Calibri"/>
                <a:cs typeface="Calibri"/>
              </a:rPr>
              <a:t>	</a:t>
            </a:r>
            <a:r>
              <a:rPr sz="2000" spc="-20" dirty="0">
                <a:latin typeface="Calibri"/>
                <a:cs typeface="Calibri"/>
              </a:rPr>
              <a:t>line</a:t>
            </a:r>
            <a:r>
              <a:rPr sz="2000" dirty="0">
                <a:latin typeface="Calibri"/>
                <a:cs typeface="Calibri"/>
              </a:rPr>
              <a:t>	</a:t>
            </a:r>
            <a:r>
              <a:rPr sz="2000" spc="-25" dirty="0">
                <a:latin typeface="Calibri"/>
                <a:cs typeface="Calibri"/>
              </a:rPr>
              <a:t>of</a:t>
            </a:r>
            <a:r>
              <a:rPr sz="2000" dirty="0">
                <a:latin typeface="Calibri"/>
                <a:cs typeface="Calibri"/>
              </a:rPr>
              <a:t>	</a:t>
            </a:r>
            <a:r>
              <a:rPr sz="2000" spc="55" dirty="0">
                <a:latin typeface="Calibri"/>
                <a:cs typeface="Calibri"/>
              </a:rPr>
              <a:t>communication</a:t>
            </a:r>
            <a:r>
              <a:rPr sz="2000" dirty="0">
                <a:latin typeface="Calibri"/>
                <a:cs typeface="Calibri"/>
              </a:rPr>
              <a:t>	</a:t>
            </a:r>
            <a:r>
              <a:rPr sz="2000" spc="-25" dirty="0">
                <a:latin typeface="Calibri"/>
                <a:cs typeface="Calibri"/>
              </a:rPr>
              <a:t>to</a:t>
            </a:r>
            <a:r>
              <a:rPr sz="2000" dirty="0">
                <a:latin typeface="Calibri"/>
                <a:cs typeface="Calibri"/>
              </a:rPr>
              <a:t>	</a:t>
            </a:r>
            <a:r>
              <a:rPr sz="2000" spc="95" dirty="0">
                <a:latin typeface="Calibri"/>
                <a:cs typeface="Calibri"/>
              </a:rPr>
              <a:t>check</a:t>
            </a:r>
            <a:r>
              <a:rPr sz="2000" dirty="0">
                <a:latin typeface="Calibri"/>
                <a:cs typeface="Calibri"/>
              </a:rPr>
              <a:t>	</a:t>
            </a:r>
            <a:r>
              <a:rPr sz="2000" spc="25" dirty="0">
                <a:latin typeface="Calibri"/>
                <a:cs typeface="Calibri"/>
              </a:rPr>
              <a:t>on</a:t>
            </a:r>
            <a:r>
              <a:rPr sz="2000" dirty="0">
                <a:latin typeface="Calibri"/>
                <a:cs typeface="Calibri"/>
              </a:rPr>
              <a:t>	</a:t>
            </a:r>
            <a:r>
              <a:rPr sz="2000" spc="35" dirty="0">
                <a:latin typeface="Calibri"/>
                <a:cs typeface="Calibri"/>
              </a:rPr>
              <a:t>employee </a:t>
            </a:r>
            <a:r>
              <a:rPr sz="2000" spc="50" dirty="0">
                <a:latin typeface="Calibri"/>
                <a:cs typeface="Calibri"/>
              </a:rPr>
              <a:t>morale</a:t>
            </a:r>
            <a:r>
              <a:rPr sz="2000" spc="-45" dirty="0">
                <a:latin typeface="Calibri"/>
                <a:cs typeface="Calibri"/>
              </a:rPr>
              <a:t> </a:t>
            </a:r>
            <a:r>
              <a:rPr sz="2000" spc="70" dirty="0">
                <a:latin typeface="Calibri"/>
                <a:cs typeface="Calibri"/>
              </a:rPr>
              <a:t>and</a:t>
            </a:r>
            <a:r>
              <a:rPr sz="2000" spc="-45" dirty="0">
                <a:latin typeface="Calibri"/>
                <a:cs typeface="Calibri"/>
              </a:rPr>
              <a:t> </a:t>
            </a:r>
            <a:r>
              <a:rPr sz="2000" spc="85" dirty="0">
                <a:latin typeface="Calibri"/>
                <a:cs typeface="Calibri"/>
              </a:rPr>
              <a:t>stress</a:t>
            </a:r>
            <a:r>
              <a:rPr sz="2000" spc="-25" dirty="0">
                <a:latin typeface="Calibri"/>
                <a:cs typeface="Calibri"/>
              </a:rPr>
              <a:t> </a:t>
            </a:r>
            <a:r>
              <a:rPr sz="2000" spc="55" dirty="0">
                <a:latin typeface="Calibri"/>
                <a:cs typeface="Calibri"/>
              </a:rPr>
              <a:t>levels.</a:t>
            </a:r>
            <a:endParaRPr sz="2000" dirty="0">
              <a:latin typeface="Calibri"/>
              <a:cs typeface="Calibri"/>
            </a:endParaRPr>
          </a:p>
          <a:p>
            <a:pPr>
              <a:lnSpc>
                <a:spcPct val="100000"/>
              </a:lnSpc>
              <a:spcBef>
                <a:spcPts val="345"/>
              </a:spcBef>
            </a:pPr>
            <a:endParaRPr sz="2000" dirty="0">
              <a:latin typeface="Calibri"/>
              <a:cs typeface="Calibri"/>
            </a:endParaRPr>
          </a:p>
          <a:p>
            <a:pPr marL="391795" indent="-342900">
              <a:lnSpc>
                <a:spcPct val="100000"/>
              </a:lnSpc>
              <a:buAutoNum type="arabicPeriod" startAt="3"/>
              <a:tabLst>
                <a:tab pos="391795" algn="l"/>
              </a:tabLst>
            </a:pPr>
            <a:r>
              <a:rPr sz="2000" b="1" spc="100" dirty="0">
                <a:latin typeface="Calibri"/>
                <a:cs typeface="Calibri"/>
              </a:rPr>
              <a:t>Encourage</a:t>
            </a:r>
            <a:r>
              <a:rPr sz="2000" b="1" spc="-40" dirty="0">
                <a:latin typeface="Calibri"/>
                <a:cs typeface="Calibri"/>
              </a:rPr>
              <a:t> </a:t>
            </a:r>
            <a:r>
              <a:rPr sz="2000" b="1" spc="60" dirty="0">
                <a:latin typeface="Calibri"/>
                <a:cs typeface="Calibri"/>
              </a:rPr>
              <a:t>Work-</a:t>
            </a:r>
            <a:r>
              <a:rPr sz="2000" b="1" spc="80" dirty="0">
                <a:latin typeface="Calibri"/>
                <a:cs typeface="Calibri"/>
              </a:rPr>
              <a:t>Life</a:t>
            </a:r>
            <a:r>
              <a:rPr sz="2000" b="1" spc="-45" dirty="0">
                <a:latin typeface="Calibri"/>
                <a:cs typeface="Calibri"/>
              </a:rPr>
              <a:t> </a:t>
            </a:r>
            <a:r>
              <a:rPr sz="2000" b="1" spc="100" dirty="0">
                <a:latin typeface="Calibri"/>
                <a:cs typeface="Calibri"/>
              </a:rPr>
              <a:t>Balance</a:t>
            </a:r>
            <a:r>
              <a:rPr sz="2000" spc="100" dirty="0">
                <a:latin typeface="Calibri"/>
                <a:cs typeface="Calibri"/>
              </a:rPr>
              <a:t>:</a:t>
            </a:r>
            <a:endParaRPr sz="2000" dirty="0">
              <a:latin typeface="Calibri"/>
              <a:cs typeface="Calibri"/>
            </a:endParaRPr>
          </a:p>
          <a:p>
            <a:pPr marL="335280" lvl="1" indent="-286385">
              <a:lnSpc>
                <a:spcPct val="100000"/>
              </a:lnSpc>
              <a:buFont typeface="Arial"/>
              <a:buChar char="•"/>
              <a:tabLst>
                <a:tab pos="335280" algn="l"/>
              </a:tabLst>
            </a:pPr>
            <a:r>
              <a:rPr sz="2000" dirty="0">
                <a:latin typeface="Calibri"/>
                <a:cs typeface="Calibri"/>
              </a:rPr>
              <a:t>Offer</a:t>
            </a:r>
            <a:r>
              <a:rPr sz="2000" spc="95" dirty="0">
                <a:latin typeface="Calibri"/>
                <a:cs typeface="Calibri"/>
              </a:rPr>
              <a:t> </a:t>
            </a:r>
            <a:r>
              <a:rPr sz="2000" dirty="0">
                <a:latin typeface="Calibri"/>
                <a:cs typeface="Calibri"/>
              </a:rPr>
              <a:t>flexible</a:t>
            </a:r>
            <a:r>
              <a:rPr sz="2000" spc="85" dirty="0">
                <a:latin typeface="Calibri"/>
                <a:cs typeface="Calibri"/>
              </a:rPr>
              <a:t> </a:t>
            </a:r>
            <a:r>
              <a:rPr sz="2000" spc="55" dirty="0">
                <a:latin typeface="Calibri"/>
                <a:cs typeface="Calibri"/>
              </a:rPr>
              <a:t>hours</a:t>
            </a:r>
            <a:r>
              <a:rPr sz="2000" spc="90" dirty="0">
                <a:latin typeface="Calibri"/>
                <a:cs typeface="Calibri"/>
              </a:rPr>
              <a:t> </a:t>
            </a:r>
            <a:r>
              <a:rPr sz="2000" dirty="0">
                <a:latin typeface="Calibri"/>
                <a:cs typeface="Calibri"/>
              </a:rPr>
              <a:t>where</a:t>
            </a:r>
            <a:r>
              <a:rPr sz="2000" spc="75" dirty="0">
                <a:latin typeface="Calibri"/>
                <a:cs typeface="Calibri"/>
              </a:rPr>
              <a:t> </a:t>
            </a:r>
            <a:r>
              <a:rPr sz="2000" spc="70" dirty="0">
                <a:latin typeface="Calibri"/>
                <a:cs typeface="Calibri"/>
              </a:rPr>
              <a:t>possible.</a:t>
            </a:r>
            <a:endParaRPr sz="2000" dirty="0">
              <a:latin typeface="Calibri"/>
              <a:cs typeface="Calibri"/>
            </a:endParaRPr>
          </a:p>
          <a:p>
            <a:pPr marL="335280" lvl="1" indent="-286385">
              <a:lnSpc>
                <a:spcPct val="100000"/>
              </a:lnSpc>
              <a:buFont typeface="Arial"/>
              <a:buChar char="•"/>
              <a:tabLst>
                <a:tab pos="335280" algn="l"/>
              </a:tabLst>
            </a:pPr>
            <a:r>
              <a:rPr sz="2000" spc="80" dirty="0">
                <a:latin typeface="Calibri"/>
                <a:cs typeface="Calibri"/>
              </a:rPr>
              <a:t>Recognise</a:t>
            </a:r>
            <a:r>
              <a:rPr sz="2000" spc="204" dirty="0">
                <a:latin typeface="Calibri"/>
                <a:cs typeface="Calibri"/>
              </a:rPr>
              <a:t> </a:t>
            </a:r>
            <a:r>
              <a:rPr sz="2000" dirty="0">
                <a:latin typeface="Calibri"/>
                <a:cs typeface="Calibri"/>
              </a:rPr>
              <a:t>hard</a:t>
            </a:r>
            <a:r>
              <a:rPr sz="2000" spc="220" dirty="0">
                <a:latin typeface="Calibri"/>
                <a:cs typeface="Calibri"/>
              </a:rPr>
              <a:t> </a:t>
            </a:r>
            <a:r>
              <a:rPr sz="2000" dirty="0">
                <a:latin typeface="Calibri"/>
                <a:cs typeface="Calibri"/>
              </a:rPr>
              <a:t>work</a:t>
            </a:r>
            <a:r>
              <a:rPr sz="2000" spc="200" dirty="0">
                <a:latin typeface="Calibri"/>
                <a:cs typeface="Calibri"/>
              </a:rPr>
              <a:t> </a:t>
            </a:r>
            <a:r>
              <a:rPr sz="2000" dirty="0">
                <a:latin typeface="Calibri"/>
                <a:cs typeface="Calibri"/>
              </a:rPr>
              <a:t>during</a:t>
            </a:r>
            <a:r>
              <a:rPr sz="2000" spc="215" dirty="0">
                <a:latin typeface="Calibri"/>
                <a:cs typeface="Calibri"/>
              </a:rPr>
              <a:t> </a:t>
            </a:r>
            <a:r>
              <a:rPr sz="2000" spc="65" dirty="0">
                <a:latin typeface="Calibri"/>
                <a:cs typeface="Calibri"/>
              </a:rPr>
              <a:t>peak</a:t>
            </a:r>
            <a:r>
              <a:rPr sz="2000" spc="215" dirty="0">
                <a:latin typeface="Calibri"/>
                <a:cs typeface="Calibri"/>
              </a:rPr>
              <a:t> </a:t>
            </a:r>
            <a:r>
              <a:rPr sz="2000" spc="95" dirty="0">
                <a:latin typeface="Calibri"/>
                <a:cs typeface="Calibri"/>
              </a:rPr>
              <a:t>season</a:t>
            </a:r>
            <a:r>
              <a:rPr sz="2000" spc="204" dirty="0">
                <a:latin typeface="Calibri"/>
                <a:cs typeface="Calibri"/>
              </a:rPr>
              <a:t> </a:t>
            </a:r>
            <a:r>
              <a:rPr sz="2000" dirty="0">
                <a:latin typeface="Calibri"/>
                <a:cs typeface="Calibri"/>
              </a:rPr>
              <a:t>with</a:t>
            </a:r>
            <a:r>
              <a:rPr sz="2000" spc="215" dirty="0">
                <a:latin typeface="Calibri"/>
                <a:cs typeface="Calibri"/>
              </a:rPr>
              <a:t> </a:t>
            </a:r>
            <a:r>
              <a:rPr sz="2000" spc="55" dirty="0">
                <a:latin typeface="Calibri"/>
                <a:cs typeface="Calibri"/>
              </a:rPr>
              <a:t>incentives</a:t>
            </a:r>
            <a:r>
              <a:rPr sz="2000" spc="185" dirty="0">
                <a:latin typeface="Calibri"/>
                <a:cs typeface="Calibri"/>
              </a:rPr>
              <a:t> </a:t>
            </a:r>
            <a:r>
              <a:rPr sz="2000" dirty="0">
                <a:latin typeface="Calibri"/>
                <a:cs typeface="Calibri"/>
              </a:rPr>
              <a:t>like</a:t>
            </a:r>
            <a:r>
              <a:rPr sz="2000" spc="210" dirty="0">
                <a:latin typeface="Calibri"/>
                <a:cs typeface="Calibri"/>
              </a:rPr>
              <a:t> </a:t>
            </a:r>
            <a:r>
              <a:rPr sz="2000" spc="85" dirty="0">
                <a:latin typeface="Calibri"/>
                <a:cs typeface="Calibri"/>
              </a:rPr>
              <a:t>bonuses,</a:t>
            </a:r>
            <a:r>
              <a:rPr sz="2000" spc="220" dirty="0">
                <a:latin typeface="Calibri"/>
                <a:cs typeface="Calibri"/>
              </a:rPr>
              <a:t> </a:t>
            </a:r>
            <a:r>
              <a:rPr sz="2000" dirty="0">
                <a:latin typeface="Calibri"/>
                <a:cs typeface="Calibri"/>
              </a:rPr>
              <a:t>extra</a:t>
            </a:r>
            <a:r>
              <a:rPr sz="2000" spc="220" dirty="0">
                <a:latin typeface="Calibri"/>
                <a:cs typeface="Calibri"/>
              </a:rPr>
              <a:t> </a:t>
            </a:r>
            <a:r>
              <a:rPr sz="2000" spc="90" dirty="0">
                <a:latin typeface="Calibri"/>
                <a:cs typeface="Calibri"/>
              </a:rPr>
              <a:t>days</a:t>
            </a:r>
            <a:r>
              <a:rPr sz="2000" spc="204" dirty="0">
                <a:latin typeface="Calibri"/>
                <a:cs typeface="Calibri"/>
              </a:rPr>
              <a:t> </a:t>
            </a:r>
            <a:r>
              <a:rPr sz="2000" dirty="0">
                <a:latin typeface="Calibri"/>
                <a:cs typeface="Calibri"/>
              </a:rPr>
              <a:t>off,</a:t>
            </a:r>
            <a:r>
              <a:rPr sz="2000" spc="215" dirty="0">
                <a:latin typeface="Calibri"/>
                <a:cs typeface="Calibri"/>
              </a:rPr>
              <a:t> </a:t>
            </a:r>
            <a:r>
              <a:rPr sz="2000" dirty="0">
                <a:latin typeface="Calibri"/>
                <a:cs typeface="Calibri"/>
              </a:rPr>
              <a:t>or</a:t>
            </a:r>
            <a:r>
              <a:rPr sz="2000" spc="215" dirty="0">
                <a:latin typeface="Calibri"/>
                <a:cs typeface="Calibri"/>
              </a:rPr>
              <a:t> </a:t>
            </a:r>
            <a:r>
              <a:rPr sz="2000" spc="-10" dirty="0">
                <a:latin typeface="Calibri"/>
                <a:cs typeface="Calibri"/>
              </a:rPr>
              <a:t>other</a:t>
            </a:r>
            <a:endParaRPr sz="2000" dirty="0">
              <a:latin typeface="Calibri"/>
              <a:cs typeface="Calibri"/>
            </a:endParaRPr>
          </a:p>
          <a:p>
            <a:pPr marL="335280">
              <a:lnSpc>
                <a:spcPct val="100000"/>
              </a:lnSpc>
              <a:spcBef>
                <a:spcPts val="5"/>
              </a:spcBef>
            </a:pPr>
            <a:r>
              <a:rPr sz="2000" spc="10" dirty="0">
                <a:latin typeface="Calibri"/>
                <a:cs typeface="Calibri"/>
              </a:rPr>
              <a:t>benefits</a:t>
            </a:r>
            <a:r>
              <a:rPr sz="2000" spc="60" dirty="0">
                <a:latin typeface="Calibri"/>
                <a:cs typeface="Calibri"/>
              </a:rPr>
              <a:t> </a:t>
            </a:r>
            <a:r>
              <a:rPr sz="2000" spc="10" dirty="0">
                <a:latin typeface="Calibri"/>
                <a:cs typeface="Calibri"/>
              </a:rPr>
              <a:t>to</a:t>
            </a:r>
            <a:r>
              <a:rPr sz="2000" spc="75" dirty="0">
                <a:latin typeface="Calibri"/>
                <a:cs typeface="Calibri"/>
              </a:rPr>
              <a:t> </a:t>
            </a:r>
            <a:r>
              <a:rPr sz="2000" spc="65" dirty="0">
                <a:latin typeface="Calibri"/>
                <a:cs typeface="Calibri"/>
              </a:rPr>
              <a:t>reduce</a:t>
            </a:r>
            <a:r>
              <a:rPr sz="2000" spc="60" dirty="0">
                <a:latin typeface="Calibri"/>
                <a:cs typeface="Calibri"/>
              </a:rPr>
              <a:t> </a:t>
            </a:r>
            <a:r>
              <a:rPr sz="2000" spc="10" dirty="0">
                <a:latin typeface="Calibri"/>
                <a:cs typeface="Calibri"/>
              </a:rPr>
              <a:t>burnout</a:t>
            </a:r>
            <a:r>
              <a:rPr sz="2000" spc="70" dirty="0">
                <a:latin typeface="Calibri"/>
                <a:cs typeface="Calibri"/>
              </a:rPr>
              <a:t> </a:t>
            </a:r>
            <a:r>
              <a:rPr sz="2000" spc="45" dirty="0">
                <a:latin typeface="Calibri"/>
                <a:cs typeface="Calibri"/>
              </a:rPr>
              <a:t>risk.</a:t>
            </a:r>
            <a:endParaRPr sz="2000" dirty="0">
              <a:latin typeface="Calibri"/>
              <a:cs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4">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4">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4">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4">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4">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4">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52400" y="76200"/>
            <a:ext cx="10515600" cy="567463"/>
          </a:xfrm>
          <a:prstGeom prst="rect">
            <a:avLst/>
          </a:prstGeom>
        </p:spPr>
        <p:txBody>
          <a:bodyPr vert="horz" wrap="square" lIns="0" tIns="13335" rIns="0" bIns="0" rtlCol="0">
            <a:spAutoFit/>
          </a:bodyPr>
          <a:lstStyle/>
          <a:p>
            <a:pPr marL="816610">
              <a:lnSpc>
                <a:spcPct val="100000"/>
              </a:lnSpc>
              <a:spcBef>
                <a:spcPts val="105"/>
              </a:spcBef>
            </a:pPr>
            <a:r>
              <a:rPr sz="3600" b="1" spc="245" dirty="0"/>
              <a:t>Cost-</a:t>
            </a:r>
            <a:r>
              <a:rPr sz="3600" b="1" spc="110" dirty="0"/>
              <a:t>Saving</a:t>
            </a:r>
            <a:r>
              <a:rPr sz="3600" b="1" spc="-100" dirty="0"/>
              <a:t> </a:t>
            </a:r>
            <a:r>
              <a:rPr sz="3600" b="1" spc="120" dirty="0"/>
              <a:t>Strategies</a:t>
            </a:r>
            <a:r>
              <a:rPr sz="3600" b="1" spc="-75" dirty="0"/>
              <a:t> </a:t>
            </a:r>
            <a:r>
              <a:rPr sz="3600" b="1" spc="60" dirty="0"/>
              <a:t>for</a:t>
            </a:r>
            <a:r>
              <a:rPr sz="3600" b="1" spc="-65" dirty="0"/>
              <a:t> </a:t>
            </a:r>
            <a:r>
              <a:rPr sz="3600" b="1" spc="85" dirty="0"/>
              <a:t>Off-</a:t>
            </a:r>
            <a:r>
              <a:rPr sz="3600" b="1" spc="155" dirty="0"/>
              <a:t>Peak</a:t>
            </a:r>
            <a:r>
              <a:rPr sz="3600" b="1" spc="-50" dirty="0"/>
              <a:t> </a:t>
            </a:r>
            <a:r>
              <a:rPr sz="3600" b="1" spc="215" dirty="0"/>
              <a:t>Season</a:t>
            </a:r>
          </a:p>
        </p:txBody>
      </p:sp>
      <p:sp>
        <p:nvSpPr>
          <p:cNvPr id="3" name="object 3"/>
          <p:cNvSpPr txBox="1"/>
          <p:nvPr/>
        </p:nvSpPr>
        <p:spPr>
          <a:xfrm>
            <a:off x="228701" y="1156462"/>
            <a:ext cx="7467600" cy="3989704"/>
          </a:xfrm>
          <a:prstGeom prst="rect">
            <a:avLst/>
          </a:prstGeom>
        </p:spPr>
        <p:txBody>
          <a:bodyPr vert="horz" wrap="square" lIns="0" tIns="13335" rIns="0" bIns="0" rtlCol="0">
            <a:spAutoFit/>
          </a:bodyPr>
          <a:lstStyle/>
          <a:p>
            <a:pPr marL="354965" indent="-342265">
              <a:lnSpc>
                <a:spcPct val="100000"/>
              </a:lnSpc>
              <a:spcBef>
                <a:spcPts val="105"/>
              </a:spcBef>
              <a:buAutoNum type="arabicPeriod"/>
              <a:tabLst>
                <a:tab pos="354965" algn="l"/>
              </a:tabLst>
            </a:pPr>
            <a:r>
              <a:rPr sz="2000" b="1" spc="70" dirty="0">
                <a:latin typeface="Calibri"/>
                <a:cs typeface="Calibri"/>
              </a:rPr>
              <a:t>Adjusting</a:t>
            </a:r>
            <a:r>
              <a:rPr sz="2000" b="1" spc="-40" dirty="0">
                <a:latin typeface="Calibri"/>
                <a:cs typeface="Calibri"/>
              </a:rPr>
              <a:t> </a:t>
            </a:r>
            <a:r>
              <a:rPr sz="2000" b="1" spc="75" dirty="0">
                <a:latin typeface="Calibri"/>
                <a:cs typeface="Calibri"/>
              </a:rPr>
              <a:t>Staffing</a:t>
            </a:r>
            <a:r>
              <a:rPr sz="2000" b="1" spc="-30" dirty="0">
                <a:latin typeface="Calibri"/>
                <a:cs typeface="Calibri"/>
              </a:rPr>
              <a:t> </a:t>
            </a:r>
            <a:r>
              <a:rPr sz="2000" b="1" spc="100" dirty="0">
                <a:latin typeface="Calibri"/>
                <a:cs typeface="Calibri"/>
              </a:rPr>
              <a:t>Levels:</a:t>
            </a:r>
            <a:endParaRPr sz="2000" dirty="0">
              <a:latin typeface="Calibri"/>
              <a:cs typeface="Calibri"/>
            </a:endParaRPr>
          </a:p>
          <a:p>
            <a:pPr marL="295910" marR="5715" lvl="1" indent="-283845" algn="just">
              <a:lnSpc>
                <a:spcPct val="100000"/>
              </a:lnSpc>
              <a:spcBef>
                <a:spcPts val="2400"/>
              </a:spcBef>
              <a:buFont typeface="Arial"/>
              <a:buChar char="•"/>
              <a:tabLst>
                <a:tab pos="299085" algn="l"/>
              </a:tabLst>
            </a:pPr>
            <a:r>
              <a:rPr sz="2000" b="1" spc="125" dirty="0">
                <a:latin typeface="Calibri"/>
                <a:cs typeface="Calibri"/>
              </a:rPr>
              <a:t>Reduce</a:t>
            </a:r>
            <a:r>
              <a:rPr sz="2000" b="1" spc="160" dirty="0">
                <a:latin typeface="Calibri"/>
                <a:cs typeface="Calibri"/>
              </a:rPr>
              <a:t> </a:t>
            </a:r>
            <a:r>
              <a:rPr sz="2000" b="1" spc="85" dirty="0">
                <a:latin typeface="Calibri"/>
                <a:cs typeface="Calibri"/>
              </a:rPr>
              <a:t>Staff</a:t>
            </a:r>
            <a:r>
              <a:rPr sz="2000" b="1" spc="155" dirty="0">
                <a:latin typeface="Calibri"/>
                <a:cs typeface="Calibri"/>
              </a:rPr>
              <a:t> </a:t>
            </a:r>
            <a:r>
              <a:rPr sz="2000" b="1" spc="105" dirty="0">
                <a:latin typeface="Calibri"/>
                <a:cs typeface="Calibri"/>
              </a:rPr>
              <a:t>Numbers</a:t>
            </a:r>
            <a:r>
              <a:rPr sz="2000" spc="105" dirty="0">
                <a:latin typeface="Calibri"/>
                <a:cs typeface="Calibri"/>
              </a:rPr>
              <a:t>:</a:t>
            </a:r>
            <a:r>
              <a:rPr sz="2000" spc="160" dirty="0">
                <a:latin typeface="Calibri"/>
                <a:cs typeface="Calibri"/>
              </a:rPr>
              <a:t> </a:t>
            </a:r>
            <a:r>
              <a:rPr sz="2000" spc="45" dirty="0">
                <a:latin typeface="Calibri"/>
                <a:cs typeface="Calibri"/>
              </a:rPr>
              <a:t>Implement</a:t>
            </a:r>
            <a:r>
              <a:rPr sz="2000" spc="160" dirty="0">
                <a:latin typeface="Calibri"/>
                <a:cs typeface="Calibri"/>
              </a:rPr>
              <a:t> </a:t>
            </a:r>
            <a:r>
              <a:rPr sz="2000" spc="95" dirty="0">
                <a:latin typeface="Calibri"/>
                <a:cs typeface="Calibri"/>
              </a:rPr>
              <a:t>a</a:t>
            </a:r>
            <a:r>
              <a:rPr sz="2000" spc="165" dirty="0">
                <a:latin typeface="Calibri"/>
                <a:cs typeface="Calibri"/>
              </a:rPr>
              <a:t> </a:t>
            </a:r>
            <a:r>
              <a:rPr sz="2000" spc="55" dirty="0">
                <a:latin typeface="Calibri"/>
                <a:cs typeface="Calibri"/>
              </a:rPr>
              <a:t>lean</a:t>
            </a:r>
            <a:r>
              <a:rPr sz="2000" spc="155" dirty="0">
                <a:latin typeface="Calibri"/>
                <a:cs typeface="Calibri"/>
              </a:rPr>
              <a:t> </a:t>
            </a:r>
            <a:r>
              <a:rPr sz="2000" dirty="0">
                <a:latin typeface="Calibri"/>
                <a:cs typeface="Calibri"/>
              </a:rPr>
              <a:t>staffing</a:t>
            </a:r>
            <a:r>
              <a:rPr sz="2000" spc="155" dirty="0">
                <a:latin typeface="Calibri"/>
                <a:cs typeface="Calibri"/>
              </a:rPr>
              <a:t> </a:t>
            </a:r>
            <a:r>
              <a:rPr sz="2000" spc="60" dirty="0">
                <a:latin typeface="Calibri"/>
                <a:cs typeface="Calibri"/>
              </a:rPr>
              <a:t>model</a:t>
            </a:r>
            <a:r>
              <a:rPr sz="2000" spc="160" dirty="0">
                <a:latin typeface="Calibri"/>
                <a:cs typeface="Calibri"/>
              </a:rPr>
              <a:t> </a:t>
            </a:r>
            <a:r>
              <a:rPr sz="2000" spc="-10" dirty="0">
                <a:latin typeface="Calibri"/>
                <a:cs typeface="Calibri"/>
              </a:rPr>
              <a:t>where 	</a:t>
            </a:r>
            <a:r>
              <a:rPr sz="2000" dirty="0">
                <a:latin typeface="Calibri"/>
                <a:cs typeface="Calibri"/>
              </a:rPr>
              <a:t>fewer</a:t>
            </a:r>
            <a:r>
              <a:rPr sz="2000" spc="-5" dirty="0">
                <a:latin typeface="Calibri"/>
                <a:cs typeface="Calibri"/>
              </a:rPr>
              <a:t> </a:t>
            </a:r>
            <a:r>
              <a:rPr sz="2000" spc="65" dirty="0">
                <a:latin typeface="Calibri"/>
                <a:cs typeface="Calibri"/>
              </a:rPr>
              <a:t>employees</a:t>
            </a:r>
            <a:r>
              <a:rPr sz="2000" spc="-10" dirty="0">
                <a:latin typeface="Calibri"/>
                <a:cs typeface="Calibri"/>
              </a:rPr>
              <a:t> </a:t>
            </a:r>
            <a:r>
              <a:rPr sz="2000" dirty="0">
                <a:latin typeface="Calibri"/>
                <a:cs typeface="Calibri"/>
              </a:rPr>
              <a:t>are</a:t>
            </a:r>
            <a:r>
              <a:rPr sz="2000" spc="10" dirty="0">
                <a:latin typeface="Calibri"/>
                <a:cs typeface="Calibri"/>
              </a:rPr>
              <a:t> </a:t>
            </a:r>
            <a:r>
              <a:rPr sz="2000" spc="50" dirty="0">
                <a:latin typeface="Calibri"/>
                <a:cs typeface="Calibri"/>
              </a:rPr>
              <a:t>needed</a:t>
            </a:r>
            <a:r>
              <a:rPr sz="2000" spc="-15" dirty="0">
                <a:latin typeface="Calibri"/>
                <a:cs typeface="Calibri"/>
              </a:rPr>
              <a:t> </a:t>
            </a:r>
            <a:r>
              <a:rPr sz="2000" dirty="0">
                <a:latin typeface="Calibri"/>
                <a:cs typeface="Calibri"/>
              </a:rPr>
              <a:t>to</a:t>
            </a:r>
            <a:r>
              <a:rPr sz="2000" spc="10" dirty="0">
                <a:latin typeface="Calibri"/>
                <a:cs typeface="Calibri"/>
              </a:rPr>
              <a:t> </a:t>
            </a:r>
            <a:r>
              <a:rPr sz="2000" spc="55" dirty="0">
                <a:latin typeface="Calibri"/>
                <a:cs typeface="Calibri"/>
              </a:rPr>
              <a:t>handle</a:t>
            </a:r>
            <a:r>
              <a:rPr sz="2000" dirty="0">
                <a:latin typeface="Calibri"/>
                <a:cs typeface="Calibri"/>
              </a:rPr>
              <a:t> the</a:t>
            </a:r>
            <a:r>
              <a:rPr sz="2000" spc="-5" dirty="0">
                <a:latin typeface="Calibri"/>
                <a:cs typeface="Calibri"/>
              </a:rPr>
              <a:t> </a:t>
            </a:r>
            <a:r>
              <a:rPr sz="2000" dirty="0">
                <a:latin typeface="Calibri"/>
                <a:cs typeface="Calibri"/>
              </a:rPr>
              <a:t>lower</a:t>
            </a:r>
            <a:r>
              <a:rPr sz="2000" spc="20" dirty="0">
                <a:latin typeface="Calibri"/>
                <a:cs typeface="Calibri"/>
              </a:rPr>
              <a:t> </a:t>
            </a:r>
            <a:r>
              <a:rPr sz="2000" spc="55" dirty="0">
                <a:latin typeface="Calibri"/>
                <a:cs typeface="Calibri"/>
              </a:rPr>
              <a:t>demand.</a:t>
            </a:r>
            <a:endParaRPr sz="2000" dirty="0">
              <a:latin typeface="Calibri"/>
              <a:cs typeface="Calibri"/>
            </a:endParaRPr>
          </a:p>
          <a:p>
            <a:pPr lvl="1">
              <a:lnSpc>
                <a:spcPct val="100000"/>
              </a:lnSpc>
              <a:spcBef>
                <a:spcPts val="2360"/>
              </a:spcBef>
              <a:buFont typeface="Arial"/>
              <a:buChar char="•"/>
            </a:pPr>
            <a:endParaRPr sz="2000" dirty="0">
              <a:latin typeface="Calibri"/>
              <a:cs typeface="Calibri"/>
            </a:endParaRPr>
          </a:p>
          <a:p>
            <a:pPr marL="295910" marR="5080" lvl="1" indent="-283845" algn="just">
              <a:lnSpc>
                <a:spcPct val="100000"/>
              </a:lnSpc>
              <a:buFont typeface="Arial"/>
              <a:buChar char="•"/>
              <a:tabLst>
                <a:tab pos="299085" algn="l"/>
              </a:tabLst>
            </a:pPr>
            <a:r>
              <a:rPr sz="2000" b="1" spc="85" dirty="0">
                <a:latin typeface="Calibri"/>
                <a:cs typeface="Calibri"/>
              </a:rPr>
              <a:t>Implement</a:t>
            </a:r>
            <a:r>
              <a:rPr sz="2000" b="1" spc="235" dirty="0">
                <a:latin typeface="Calibri"/>
                <a:cs typeface="Calibri"/>
              </a:rPr>
              <a:t>  </a:t>
            </a:r>
            <a:r>
              <a:rPr sz="2000" b="1" spc="60" dirty="0">
                <a:latin typeface="Calibri"/>
                <a:cs typeface="Calibri"/>
              </a:rPr>
              <a:t>Temporary</a:t>
            </a:r>
            <a:r>
              <a:rPr sz="2000" b="1" spc="235" dirty="0">
                <a:latin typeface="Calibri"/>
                <a:cs typeface="Calibri"/>
              </a:rPr>
              <a:t>  </a:t>
            </a:r>
            <a:r>
              <a:rPr sz="2000" b="1" dirty="0">
                <a:latin typeface="Calibri"/>
                <a:cs typeface="Calibri"/>
              </a:rPr>
              <a:t>or</a:t>
            </a:r>
            <a:r>
              <a:rPr sz="2000" b="1" spc="235" dirty="0">
                <a:latin typeface="Calibri"/>
                <a:cs typeface="Calibri"/>
              </a:rPr>
              <a:t>  </a:t>
            </a:r>
            <a:r>
              <a:rPr sz="2000" b="1" spc="65" dirty="0">
                <a:latin typeface="Calibri"/>
                <a:cs typeface="Calibri"/>
              </a:rPr>
              <a:t>Part-</a:t>
            </a:r>
            <a:r>
              <a:rPr sz="2000" b="1" spc="70" dirty="0">
                <a:latin typeface="Calibri"/>
                <a:cs typeface="Calibri"/>
              </a:rPr>
              <a:t>Time</a:t>
            </a:r>
            <a:r>
              <a:rPr sz="2000" b="1" spc="229" dirty="0">
                <a:latin typeface="Calibri"/>
                <a:cs typeface="Calibri"/>
              </a:rPr>
              <a:t>  </a:t>
            </a:r>
            <a:r>
              <a:rPr sz="2000" b="1" spc="75" dirty="0">
                <a:latin typeface="Calibri"/>
                <a:cs typeface="Calibri"/>
              </a:rPr>
              <a:t>Workers</a:t>
            </a:r>
            <a:r>
              <a:rPr sz="2000" spc="75" dirty="0">
                <a:latin typeface="Calibri"/>
                <a:cs typeface="Calibri"/>
              </a:rPr>
              <a:t>:</a:t>
            </a:r>
            <a:r>
              <a:rPr sz="2000" spc="240" dirty="0">
                <a:latin typeface="Calibri"/>
                <a:cs typeface="Calibri"/>
              </a:rPr>
              <a:t>  </a:t>
            </a:r>
            <a:r>
              <a:rPr sz="2000" spc="85" dirty="0">
                <a:latin typeface="Calibri"/>
                <a:cs typeface="Calibri"/>
              </a:rPr>
              <a:t>Reduce</a:t>
            </a:r>
            <a:r>
              <a:rPr sz="2000" spc="229" dirty="0">
                <a:latin typeface="Calibri"/>
                <a:cs typeface="Calibri"/>
              </a:rPr>
              <a:t>  </a:t>
            </a:r>
            <a:r>
              <a:rPr sz="2000" spc="-25" dirty="0">
                <a:latin typeface="Calibri"/>
                <a:cs typeface="Calibri"/>
              </a:rPr>
              <a:t>the 	</a:t>
            </a:r>
            <a:r>
              <a:rPr sz="2000" dirty="0">
                <a:latin typeface="Calibri"/>
                <a:cs typeface="Calibri"/>
              </a:rPr>
              <a:t>number</a:t>
            </a:r>
            <a:r>
              <a:rPr sz="2000" spc="70" dirty="0">
                <a:latin typeface="Calibri"/>
                <a:cs typeface="Calibri"/>
              </a:rPr>
              <a:t>  </a:t>
            </a:r>
            <a:r>
              <a:rPr sz="2000" dirty="0">
                <a:latin typeface="Calibri"/>
                <a:cs typeface="Calibri"/>
              </a:rPr>
              <a:t>of</a:t>
            </a:r>
            <a:r>
              <a:rPr sz="2000" spc="70" dirty="0">
                <a:latin typeface="Calibri"/>
                <a:cs typeface="Calibri"/>
              </a:rPr>
              <a:t>  </a:t>
            </a:r>
            <a:r>
              <a:rPr sz="2000" dirty="0">
                <a:latin typeface="Calibri"/>
                <a:cs typeface="Calibri"/>
              </a:rPr>
              <a:t>full-time</a:t>
            </a:r>
            <a:r>
              <a:rPr sz="2000" spc="65" dirty="0">
                <a:latin typeface="Calibri"/>
                <a:cs typeface="Calibri"/>
              </a:rPr>
              <a:t>  employees</a:t>
            </a:r>
            <a:r>
              <a:rPr sz="2000" spc="75" dirty="0">
                <a:latin typeface="Calibri"/>
                <a:cs typeface="Calibri"/>
              </a:rPr>
              <a:t>  </a:t>
            </a:r>
            <a:r>
              <a:rPr sz="2000" spc="70" dirty="0">
                <a:latin typeface="Calibri"/>
                <a:cs typeface="Calibri"/>
              </a:rPr>
              <a:t>and  </a:t>
            </a:r>
            <a:r>
              <a:rPr sz="2000" dirty="0">
                <a:latin typeface="Calibri"/>
                <a:cs typeface="Calibri"/>
              </a:rPr>
              <a:t>hire</a:t>
            </a:r>
            <a:r>
              <a:rPr sz="2000" spc="75" dirty="0">
                <a:latin typeface="Calibri"/>
                <a:cs typeface="Calibri"/>
              </a:rPr>
              <a:t>  </a:t>
            </a:r>
            <a:r>
              <a:rPr sz="2000" dirty="0">
                <a:latin typeface="Calibri"/>
                <a:cs typeface="Calibri"/>
              </a:rPr>
              <a:t>part-time</a:t>
            </a:r>
            <a:r>
              <a:rPr sz="2000" spc="65" dirty="0">
                <a:latin typeface="Calibri"/>
                <a:cs typeface="Calibri"/>
              </a:rPr>
              <a:t>  </a:t>
            </a:r>
            <a:r>
              <a:rPr sz="2000" dirty="0">
                <a:latin typeface="Calibri"/>
                <a:cs typeface="Calibri"/>
              </a:rPr>
              <a:t>workers</a:t>
            </a:r>
            <a:r>
              <a:rPr sz="2000" spc="65" dirty="0">
                <a:latin typeface="Calibri"/>
                <a:cs typeface="Calibri"/>
              </a:rPr>
              <a:t>  </a:t>
            </a:r>
            <a:r>
              <a:rPr sz="2000" spc="-25" dirty="0">
                <a:latin typeface="Calibri"/>
                <a:cs typeface="Calibri"/>
              </a:rPr>
              <a:t>for 	</a:t>
            </a:r>
            <a:r>
              <a:rPr sz="2000" spc="-10" dirty="0">
                <a:latin typeface="Calibri"/>
                <a:cs typeface="Calibri"/>
              </a:rPr>
              <a:t>flexibility.</a:t>
            </a:r>
            <a:endParaRPr sz="2000" dirty="0">
              <a:latin typeface="Calibri"/>
              <a:cs typeface="Calibri"/>
            </a:endParaRPr>
          </a:p>
          <a:p>
            <a:pPr lvl="1">
              <a:lnSpc>
                <a:spcPct val="100000"/>
              </a:lnSpc>
              <a:spcBef>
                <a:spcPts val="2360"/>
              </a:spcBef>
              <a:buFont typeface="Arial"/>
              <a:buChar char="•"/>
            </a:pPr>
            <a:endParaRPr sz="2000" dirty="0">
              <a:latin typeface="Calibri"/>
              <a:cs typeface="Calibri"/>
            </a:endParaRPr>
          </a:p>
          <a:p>
            <a:pPr marL="295910" marR="5080" lvl="1" indent="-283845" algn="just">
              <a:lnSpc>
                <a:spcPct val="100000"/>
              </a:lnSpc>
              <a:spcBef>
                <a:spcPts val="5"/>
              </a:spcBef>
              <a:buFont typeface="Arial"/>
              <a:buChar char="•"/>
              <a:tabLst>
                <a:tab pos="299085" algn="l"/>
              </a:tabLst>
            </a:pPr>
            <a:r>
              <a:rPr sz="2000" b="1" spc="55" dirty="0">
                <a:latin typeface="Calibri"/>
                <a:cs typeface="Calibri"/>
              </a:rPr>
              <a:t>Offer</a:t>
            </a:r>
            <a:r>
              <a:rPr sz="2000" b="1" spc="120" dirty="0">
                <a:latin typeface="Calibri"/>
                <a:cs typeface="Calibri"/>
              </a:rPr>
              <a:t> </a:t>
            </a:r>
            <a:r>
              <a:rPr sz="2000" b="1" spc="60" dirty="0">
                <a:latin typeface="Calibri"/>
                <a:cs typeface="Calibri"/>
              </a:rPr>
              <a:t>Voluntary</a:t>
            </a:r>
            <a:r>
              <a:rPr sz="2000" b="1" spc="110" dirty="0">
                <a:latin typeface="Calibri"/>
                <a:cs typeface="Calibri"/>
              </a:rPr>
              <a:t> </a:t>
            </a:r>
            <a:r>
              <a:rPr sz="2000" b="1" spc="70" dirty="0">
                <a:latin typeface="Calibri"/>
                <a:cs typeface="Calibri"/>
              </a:rPr>
              <a:t>Time</a:t>
            </a:r>
            <a:r>
              <a:rPr sz="2000" b="1" spc="110" dirty="0">
                <a:latin typeface="Calibri"/>
                <a:cs typeface="Calibri"/>
              </a:rPr>
              <a:t> </a:t>
            </a:r>
            <a:r>
              <a:rPr sz="2000" b="1" spc="50" dirty="0">
                <a:latin typeface="Calibri"/>
                <a:cs typeface="Calibri"/>
              </a:rPr>
              <a:t>Off</a:t>
            </a:r>
            <a:r>
              <a:rPr sz="2000" spc="50" dirty="0">
                <a:latin typeface="Calibri"/>
                <a:cs typeface="Calibri"/>
              </a:rPr>
              <a:t>:</a:t>
            </a:r>
            <a:r>
              <a:rPr sz="2000" spc="114" dirty="0">
                <a:latin typeface="Calibri"/>
                <a:cs typeface="Calibri"/>
              </a:rPr>
              <a:t> </a:t>
            </a:r>
            <a:r>
              <a:rPr sz="2000" dirty="0">
                <a:latin typeface="Calibri"/>
                <a:cs typeface="Calibri"/>
              </a:rPr>
              <a:t>Allow</a:t>
            </a:r>
            <a:r>
              <a:rPr sz="2000" spc="110" dirty="0">
                <a:latin typeface="Calibri"/>
                <a:cs typeface="Calibri"/>
              </a:rPr>
              <a:t> </a:t>
            </a:r>
            <a:r>
              <a:rPr sz="2000" spc="65" dirty="0">
                <a:latin typeface="Calibri"/>
                <a:cs typeface="Calibri"/>
              </a:rPr>
              <a:t>employees</a:t>
            </a:r>
            <a:r>
              <a:rPr sz="2000" spc="110" dirty="0">
                <a:latin typeface="Calibri"/>
                <a:cs typeface="Calibri"/>
              </a:rPr>
              <a:t> </a:t>
            </a:r>
            <a:r>
              <a:rPr sz="2000" dirty="0">
                <a:latin typeface="Calibri"/>
                <a:cs typeface="Calibri"/>
              </a:rPr>
              <a:t>to</a:t>
            </a:r>
            <a:r>
              <a:rPr sz="2000" spc="110" dirty="0">
                <a:latin typeface="Calibri"/>
                <a:cs typeface="Calibri"/>
              </a:rPr>
              <a:t> </a:t>
            </a:r>
            <a:r>
              <a:rPr sz="2000" dirty="0">
                <a:latin typeface="Calibri"/>
                <a:cs typeface="Calibri"/>
              </a:rPr>
              <a:t>take</a:t>
            </a:r>
            <a:r>
              <a:rPr sz="2000" spc="105" dirty="0">
                <a:latin typeface="Calibri"/>
                <a:cs typeface="Calibri"/>
              </a:rPr>
              <a:t> </a:t>
            </a:r>
            <a:r>
              <a:rPr sz="2000" spc="50" dirty="0">
                <a:latin typeface="Calibri"/>
                <a:cs typeface="Calibri"/>
              </a:rPr>
              <a:t>unpaid</a:t>
            </a:r>
            <a:r>
              <a:rPr sz="2000" spc="125" dirty="0">
                <a:latin typeface="Calibri"/>
                <a:cs typeface="Calibri"/>
              </a:rPr>
              <a:t> </a:t>
            </a:r>
            <a:r>
              <a:rPr sz="2000" spc="-10" dirty="0">
                <a:latin typeface="Calibri"/>
                <a:cs typeface="Calibri"/>
              </a:rPr>
              <a:t>leave 	</a:t>
            </a:r>
            <a:r>
              <a:rPr sz="2000" spc="10" dirty="0">
                <a:latin typeface="Calibri"/>
                <a:cs typeface="Calibri"/>
              </a:rPr>
              <a:t>to</a:t>
            </a:r>
            <a:r>
              <a:rPr sz="2000" spc="55" dirty="0">
                <a:latin typeface="Calibri"/>
                <a:cs typeface="Calibri"/>
              </a:rPr>
              <a:t> </a:t>
            </a:r>
            <a:r>
              <a:rPr sz="2000" spc="65" dirty="0">
                <a:latin typeface="Calibri"/>
                <a:cs typeface="Calibri"/>
              </a:rPr>
              <a:t>reduce</a:t>
            </a:r>
            <a:r>
              <a:rPr sz="2000" spc="50" dirty="0">
                <a:latin typeface="Calibri"/>
                <a:cs typeface="Calibri"/>
              </a:rPr>
              <a:t> </a:t>
            </a:r>
            <a:r>
              <a:rPr sz="2000" spc="10" dirty="0">
                <a:latin typeface="Calibri"/>
                <a:cs typeface="Calibri"/>
              </a:rPr>
              <a:t>labour</a:t>
            </a:r>
            <a:r>
              <a:rPr sz="2000" spc="65" dirty="0">
                <a:latin typeface="Calibri"/>
                <a:cs typeface="Calibri"/>
              </a:rPr>
              <a:t> </a:t>
            </a:r>
            <a:r>
              <a:rPr sz="2000" spc="114" dirty="0">
                <a:latin typeface="Calibri"/>
                <a:cs typeface="Calibri"/>
              </a:rPr>
              <a:t>costs</a:t>
            </a:r>
            <a:r>
              <a:rPr sz="2000" spc="55" dirty="0">
                <a:latin typeface="Calibri"/>
                <a:cs typeface="Calibri"/>
              </a:rPr>
              <a:t> </a:t>
            </a:r>
            <a:r>
              <a:rPr sz="2000" spc="10" dirty="0">
                <a:latin typeface="Calibri"/>
                <a:cs typeface="Calibri"/>
              </a:rPr>
              <a:t>while</a:t>
            </a:r>
            <a:r>
              <a:rPr sz="2000" spc="65" dirty="0">
                <a:latin typeface="Calibri"/>
                <a:cs typeface="Calibri"/>
              </a:rPr>
              <a:t> </a:t>
            </a:r>
            <a:r>
              <a:rPr sz="2000" spc="10" dirty="0">
                <a:latin typeface="Calibri"/>
                <a:cs typeface="Calibri"/>
              </a:rPr>
              <a:t>maintaining</a:t>
            </a:r>
            <a:r>
              <a:rPr sz="2000" spc="40" dirty="0">
                <a:latin typeface="Calibri"/>
                <a:cs typeface="Calibri"/>
              </a:rPr>
              <a:t> </a:t>
            </a:r>
            <a:r>
              <a:rPr sz="2000" spc="95" dirty="0">
                <a:latin typeface="Calibri"/>
                <a:cs typeface="Calibri"/>
              </a:rPr>
              <a:t>a</a:t>
            </a:r>
            <a:r>
              <a:rPr sz="2000" spc="65" dirty="0">
                <a:latin typeface="Calibri"/>
                <a:cs typeface="Calibri"/>
              </a:rPr>
              <a:t> </a:t>
            </a:r>
            <a:r>
              <a:rPr sz="2000" spc="10" dirty="0">
                <a:latin typeface="Calibri"/>
                <a:cs typeface="Calibri"/>
              </a:rPr>
              <a:t>flexible</a:t>
            </a:r>
            <a:r>
              <a:rPr sz="2000" spc="55" dirty="0">
                <a:latin typeface="Calibri"/>
                <a:cs typeface="Calibri"/>
              </a:rPr>
              <a:t> </a:t>
            </a:r>
            <a:r>
              <a:rPr sz="2000" spc="-10" dirty="0">
                <a:latin typeface="Calibri"/>
                <a:cs typeface="Calibri"/>
              </a:rPr>
              <a:t>workforce.</a:t>
            </a:r>
            <a:endParaRPr sz="2000" dirty="0">
              <a:latin typeface="Calibri"/>
              <a:cs typeface="Calibri"/>
            </a:endParaRPr>
          </a:p>
        </p:txBody>
      </p:sp>
      <p:pic>
        <p:nvPicPr>
          <p:cNvPr id="4" name="object 4" descr="A person holding a glowing person's hand"/>
          <p:cNvPicPr/>
          <p:nvPr/>
        </p:nvPicPr>
        <p:blipFill>
          <a:blip r:embed="rId2" cstate="print"/>
          <a:stretch>
            <a:fillRect/>
          </a:stretch>
        </p:blipFill>
        <p:spPr>
          <a:xfrm>
            <a:off x="7924800" y="1459102"/>
            <a:ext cx="4117213" cy="346125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76200" y="42759"/>
            <a:ext cx="10515600" cy="567463"/>
          </a:xfrm>
          <a:prstGeom prst="rect">
            <a:avLst/>
          </a:prstGeom>
        </p:spPr>
        <p:txBody>
          <a:bodyPr vert="horz" wrap="square" lIns="0" tIns="13335" rIns="0" bIns="0" rtlCol="0">
            <a:spAutoFit/>
          </a:bodyPr>
          <a:lstStyle/>
          <a:p>
            <a:pPr marL="816610">
              <a:lnSpc>
                <a:spcPct val="100000"/>
              </a:lnSpc>
              <a:spcBef>
                <a:spcPts val="105"/>
              </a:spcBef>
            </a:pPr>
            <a:r>
              <a:rPr sz="3600" b="1" spc="245" dirty="0"/>
              <a:t>Cost-</a:t>
            </a:r>
            <a:r>
              <a:rPr sz="3600" b="1" spc="110" dirty="0"/>
              <a:t>Saving</a:t>
            </a:r>
            <a:r>
              <a:rPr sz="3600" b="1" spc="-100" dirty="0"/>
              <a:t> </a:t>
            </a:r>
            <a:r>
              <a:rPr sz="3600" b="1" spc="120" dirty="0"/>
              <a:t>Strategies</a:t>
            </a:r>
            <a:r>
              <a:rPr sz="3600" b="1" spc="-75" dirty="0"/>
              <a:t> </a:t>
            </a:r>
            <a:r>
              <a:rPr sz="3600" b="1" spc="60" dirty="0"/>
              <a:t>for</a:t>
            </a:r>
            <a:r>
              <a:rPr sz="3600" b="1" spc="-65" dirty="0"/>
              <a:t> </a:t>
            </a:r>
            <a:r>
              <a:rPr sz="3600" b="1" spc="85" dirty="0"/>
              <a:t>Off-</a:t>
            </a:r>
            <a:r>
              <a:rPr sz="3600" b="1" spc="155" dirty="0"/>
              <a:t>Peak</a:t>
            </a:r>
            <a:r>
              <a:rPr sz="3600" b="1" spc="-50" dirty="0"/>
              <a:t> </a:t>
            </a:r>
            <a:r>
              <a:rPr sz="3600" b="1" spc="215" dirty="0"/>
              <a:t>Season</a:t>
            </a:r>
          </a:p>
        </p:txBody>
      </p:sp>
      <p:pic>
        <p:nvPicPr>
          <p:cNvPr id="3" name="object 3" descr="A person putting a coin into a piggy bank  AI-generated content may be incorrect."/>
          <p:cNvPicPr/>
          <p:nvPr/>
        </p:nvPicPr>
        <p:blipFill>
          <a:blip r:embed="rId2" cstate="print"/>
          <a:stretch>
            <a:fillRect/>
          </a:stretch>
        </p:blipFill>
        <p:spPr>
          <a:xfrm>
            <a:off x="7315200" y="1266952"/>
            <a:ext cx="4649088" cy="3099435"/>
          </a:xfrm>
          <a:prstGeom prst="rect">
            <a:avLst/>
          </a:prstGeom>
        </p:spPr>
      </p:pic>
      <p:sp>
        <p:nvSpPr>
          <p:cNvPr id="4" name="object 4"/>
          <p:cNvSpPr txBox="1"/>
          <p:nvPr/>
        </p:nvSpPr>
        <p:spPr>
          <a:xfrm>
            <a:off x="612140" y="1004062"/>
            <a:ext cx="10815320" cy="4360545"/>
          </a:xfrm>
          <a:prstGeom prst="rect">
            <a:avLst/>
          </a:prstGeom>
        </p:spPr>
        <p:txBody>
          <a:bodyPr vert="horz" wrap="square" lIns="0" tIns="13335" rIns="0" bIns="0" rtlCol="0">
            <a:spAutoFit/>
          </a:bodyPr>
          <a:lstStyle/>
          <a:p>
            <a:pPr marL="469265" indent="-456565">
              <a:lnSpc>
                <a:spcPct val="100000"/>
              </a:lnSpc>
              <a:spcBef>
                <a:spcPts val="105"/>
              </a:spcBef>
              <a:buAutoNum type="arabicPeriod" startAt="2"/>
              <a:tabLst>
                <a:tab pos="469265" algn="l"/>
              </a:tabLst>
            </a:pPr>
            <a:r>
              <a:rPr sz="2000" b="1" spc="75" dirty="0">
                <a:latin typeface="Calibri"/>
                <a:cs typeface="Calibri"/>
              </a:rPr>
              <a:t>Redistributing</a:t>
            </a:r>
            <a:r>
              <a:rPr sz="2000" b="1" spc="-50" dirty="0">
                <a:latin typeface="Calibri"/>
                <a:cs typeface="Calibri"/>
              </a:rPr>
              <a:t> </a:t>
            </a:r>
            <a:r>
              <a:rPr sz="2000" b="1" spc="135" dirty="0">
                <a:latin typeface="Calibri"/>
                <a:cs typeface="Calibri"/>
              </a:rPr>
              <a:t>Tasks</a:t>
            </a:r>
            <a:r>
              <a:rPr sz="2000" b="1" spc="-25" dirty="0">
                <a:latin typeface="Calibri"/>
                <a:cs typeface="Calibri"/>
              </a:rPr>
              <a:t> </a:t>
            </a:r>
            <a:r>
              <a:rPr sz="2000" b="1" spc="135" dirty="0">
                <a:latin typeface="Calibri"/>
                <a:cs typeface="Calibri"/>
              </a:rPr>
              <a:t>Across</a:t>
            </a:r>
            <a:r>
              <a:rPr sz="2000" b="1" spc="-35" dirty="0">
                <a:latin typeface="Calibri"/>
                <a:cs typeface="Calibri"/>
              </a:rPr>
              <a:t> </a:t>
            </a:r>
            <a:r>
              <a:rPr sz="2000" b="1" spc="85" dirty="0">
                <a:latin typeface="Calibri"/>
                <a:cs typeface="Calibri"/>
              </a:rPr>
              <a:t>Departments</a:t>
            </a:r>
            <a:endParaRPr sz="2000" dirty="0">
              <a:latin typeface="Calibri"/>
              <a:cs typeface="Calibri"/>
            </a:endParaRPr>
          </a:p>
          <a:p>
            <a:pPr marL="351790" marR="4345940" lvl="1" indent="-339090" algn="just">
              <a:lnSpc>
                <a:spcPct val="100000"/>
              </a:lnSpc>
              <a:spcBef>
                <a:spcPts val="2400"/>
              </a:spcBef>
              <a:buFont typeface="Arial"/>
              <a:buChar char="•"/>
              <a:tabLst>
                <a:tab pos="355600" algn="l"/>
              </a:tabLst>
            </a:pPr>
            <a:r>
              <a:rPr sz="2000" b="1" spc="155" dirty="0">
                <a:latin typeface="Calibri"/>
                <a:cs typeface="Calibri"/>
              </a:rPr>
              <a:t>Cross-</a:t>
            </a:r>
            <a:r>
              <a:rPr sz="2000" b="1" spc="55" dirty="0">
                <a:latin typeface="Calibri"/>
                <a:cs typeface="Calibri"/>
              </a:rPr>
              <a:t>Training</a:t>
            </a:r>
            <a:r>
              <a:rPr sz="2000" b="1" spc="390" dirty="0">
                <a:latin typeface="Calibri"/>
                <a:cs typeface="Calibri"/>
              </a:rPr>
              <a:t>  </a:t>
            </a:r>
            <a:r>
              <a:rPr sz="2000" b="1" spc="105" dirty="0">
                <a:latin typeface="Calibri"/>
                <a:cs typeface="Calibri"/>
              </a:rPr>
              <a:t>Employees</a:t>
            </a:r>
            <a:r>
              <a:rPr sz="2000" spc="105" dirty="0">
                <a:latin typeface="Calibri"/>
                <a:cs typeface="Calibri"/>
              </a:rPr>
              <a:t>:</a:t>
            </a:r>
            <a:r>
              <a:rPr sz="2000" spc="400" dirty="0">
                <a:latin typeface="Calibri"/>
                <a:cs typeface="Calibri"/>
              </a:rPr>
              <a:t>  </a:t>
            </a:r>
            <a:r>
              <a:rPr sz="2000" dirty="0">
                <a:latin typeface="Calibri"/>
                <a:cs typeface="Calibri"/>
              </a:rPr>
              <a:t>Train</a:t>
            </a:r>
            <a:r>
              <a:rPr sz="2000" spc="405" dirty="0">
                <a:latin typeface="Calibri"/>
                <a:cs typeface="Calibri"/>
              </a:rPr>
              <a:t>  </a:t>
            </a:r>
            <a:r>
              <a:rPr sz="2000" dirty="0">
                <a:latin typeface="Calibri"/>
                <a:cs typeface="Calibri"/>
              </a:rPr>
              <a:t>staff</a:t>
            </a:r>
            <a:r>
              <a:rPr sz="2000" spc="395" dirty="0">
                <a:latin typeface="Calibri"/>
                <a:cs typeface="Calibri"/>
              </a:rPr>
              <a:t>  </a:t>
            </a:r>
            <a:r>
              <a:rPr sz="2000" dirty="0">
                <a:latin typeface="Calibri"/>
                <a:cs typeface="Calibri"/>
              </a:rPr>
              <a:t>to</a:t>
            </a:r>
            <a:r>
              <a:rPr sz="2000" spc="400" dirty="0">
                <a:latin typeface="Calibri"/>
                <a:cs typeface="Calibri"/>
              </a:rPr>
              <a:t>  </a:t>
            </a:r>
            <a:r>
              <a:rPr sz="2000" spc="55" dirty="0">
                <a:latin typeface="Calibri"/>
                <a:cs typeface="Calibri"/>
              </a:rPr>
              <a:t>handle 	</a:t>
            </a:r>
            <a:r>
              <a:rPr sz="2000" dirty="0">
                <a:latin typeface="Calibri"/>
                <a:cs typeface="Calibri"/>
              </a:rPr>
              <a:t>multiple</a:t>
            </a:r>
            <a:r>
              <a:rPr sz="2000" spc="225" dirty="0">
                <a:latin typeface="Calibri"/>
                <a:cs typeface="Calibri"/>
              </a:rPr>
              <a:t> </a:t>
            </a:r>
            <a:r>
              <a:rPr sz="2000" spc="60" dirty="0">
                <a:latin typeface="Calibri"/>
                <a:cs typeface="Calibri"/>
              </a:rPr>
              <a:t>roles</a:t>
            </a:r>
            <a:r>
              <a:rPr sz="2000" spc="225" dirty="0">
                <a:latin typeface="Calibri"/>
                <a:cs typeface="Calibri"/>
              </a:rPr>
              <a:t> </a:t>
            </a:r>
            <a:r>
              <a:rPr sz="2000" dirty="0">
                <a:latin typeface="Calibri"/>
                <a:cs typeface="Calibri"/>
              </a:rPr>
              <a:t>or</a:t>
            </a:r>
            <a:r>
              <a:rPr sz="2000" spc="240" dirty="0">
                <a:latin typeface="Calibri"/>
                <a:cs typeface="Calibri"/>
              </a:rPr>
              <a:t> </a:t>
            </a:r>
            <a:r>
              <a:rPr sz="2000" spc="90" dirty="0">
                <a:latin typeface="Calibri"/>
                <a:cs typeface="Calibri"/>
              </a:rPr>
              <a:t>tasks,</a:t>
            </a:r>
            <a:r>
              <a:rPr sz="2000" spc="229" dirty="0">
                <a:latin typeface="Calibri"/>
                <a:cs typeface="Calibri"/>
              </a:rPr>
              <a:t> </a:t>
            </a:r>
            <a:r>
              <a:rPr sz="2000" spc="50" dirty="0">
                <a:latin typeface="Calibri"/>
                <a:cs typeface="Calibri"/>
              </a:rPr>
              <a:t>making</a:t>
            </a:r>
            <a:r>
              <a:rPr sz="2000" spc="235" dirty="0">
                <a:latin typeface="Calibri"/>
                <a:cs typeface="Calibri"/>
              </a:rPr>
              <a:t> </a:t>
            </a:r>
            <a:r>
              <a:rPr sz="2000" dirty="0">
                <a:latin typeface="Calibri"/>
                <a:cs typeface="Calibri"/>
              </a:rPr>
              <a:t>it</a:t>
            </a:r>
            <a:r>
              <a:rPr sz="2000" spc="235" dirty="0">
                <a:latin typeface="Calibri"/>
                <a:cs typeface="Calibri"/>
              </a:rPr>
              <a:t> </a:t>
            </a:r>
            <a:r>
              <a:rPr sz="2000" spc="55" dirty="0">
                <a:latin typeface="Calibri"/>
                <a:cs typeface="Calibri"/>
              </a:rPr>
              <a:t>easier</a:t>
            </a:r>
            <a:r>
              <a:rPr sz="2000" spc="229" dirty="0">
                <a:latin typeface="Calibri"/>
                <a:cs typeface="Calibri"/>
              </a:rPr>
              <a:t> </a:t>
            </a:r>
            <a:r>
              <a:rPr sz="2000" dirty="0">
                <a:latin typeface="Calibri"/>
                <a:cs typeface="Calibri"/>
              </a:rPr>
              <a:t>to</a:t>
            </a:r>
            <a:r>
              <a:rPr sz="2000" spc="229" dirty="0">
                <a:latin typeface="Calibri"/>
                <a:cs typeface="Calibri"/>
              </a:rPr>
              <a:t> </a:t>
            </a:r>
            <a:r>
              <a:rPr sz="2000" spc="-10" dirty="0">
                <a:latin typeface="Calibri"/>
                <a:cs typeface="Calibri"/>
              </a:rPr>
              <a:t>redistribute 	</a:t>
            </a:r>
            <a:r>
              <a:rPr sz="2000" dirty="0">
                <a:latin typeface="Calibri"/>
                <a:cs typeface="Calibri"/>
              </a:rPr>
              <a:t>work</a:t>
            </a:r>
            <a:r>
              <a:rPr sz="2000" spc="40" dirty="0">
                <a:latin typeface="Calibri"/>
                <a:cs typeface="Calibri"/>
              </a:rPr>
              <a:t> </a:t>
            </a:r>
            <a:r>
              <a:rPr sz="2000" dirty="0">
                <a:latin typeface="Calibri"/>
                <a:cs typeface="Calibri"/>
              </a:rPr>
              <a:t>without</a:t>
            </a:r>
            <a:r>
              <a:rPr sz="2000" spc="25" dirty="0">
                <a:latin typeface="Calibri"/>
                <a:cs typeface="Calibri"/>
              </a:rPr>
              <a:t> </a:t>
            </a:r>
            <a:r>
              <a:rPr sz="2000" dirty="0">
                <a:latin typeface="Calibri"/>
                <a:cs typeface="Calibri"/>
              </a:rPr>
              <a:t>hiring</a:t>
            </a:r>
            <a:r>
              <a:rPr sz="2000" spc="45" dirty="0">
                <a:latin typeface="Calibri"/>
                <a:cs typeface="Calibri"/>
              </a:rPr>
              <a:t> additional</a:t>
            </a:r>
            <a:r>
              <a:rPr sz="2000" spc="10" dirty="0">
                <a:latin typeface="Calibri"/>
                <a:cs typeface="Calibri"/>
              </a:rPr>
              <a:t> </a:t>
            </a:r>
            <a:r>
              <a:rPr sz="2000" spc="-10" dirty="0">
                <a:latin typeface="Calibri"/>
                <a:cs typeface="Calibri"/>
              </a:rPr>
              <a:t>staff.</a:t>
            </a:r>
            <a:endParaRPr sz="2000" dirty="0">
              <a:latin typeface="Calibri"/>
              <a:cs typeface="Calibri"/>
            </a:endParaRPr>
          </a:p>
          <a:p>
            <a:pPr lvl="1">
              <a:lnSpc>
                <a:spcPct val="100000"/>
              </a:lnSpc>
              <a:spcBef>
                <a:spcPts val="2360"/>
              </a:spcBef>
              <a:buFont typeface="Arial"/>
              <a:buChar char="•"/>
            </a:pPr>
            <a:endParaRPr sz="2000" dirty="0">
              <a:latin typeface="Calibri"/>
              <a:cs typeface="Calibri"/>
            </a:endParaRPr>
          </a:p>
          <a:p>
            <a:pPr marL="352425" marR="4346575" lvl="1" indent="-339725" algn="just">
              <a:lnSpc>
                <a:spcPct val="100000"/>
              </a:lnSpc>
              <a:buFont typeface="Arial"/>
              <a:buChar char="•"/>
              <a:tabLst>
                <a:tab pos="355600" algn="l"/>
              </a:tabLst>
            </a:pPr>
            <a:r>
              <a:rPr sz="2000" b="1" spc="55" dirty="0">
                <a:latin typeface="Calibri"/>
                <a:cs typeface="Calibri"/>
              </a:rPr>
              <a:t>Multitasking</a:t>
            </a:r>
            <a:r>
              <a:rPr sz="2000" spc="55" dirty="0">
                <a:latin typeface="Calibri"/>
                <a:cs typeface="Calibri"/>
              </a:rPr>
              <a:t>:</a:t>
            </a:r>
            <a:r>
              <a:rPr sz="2000" spc="40" dirty="0">
                <a:latin typeface="Calibri"/>
                <a:cs typeface="Calibri"/>
              </a:rPr>
              <a:t>  </a:t>
            </a:r>
            <a:r>
              <a:rPr sz="2000" spc="80" dirty="0">
                <a:latin typeface="Calibri"/>
                <a:cs typeface="Calibri"/>
              </a:rPr>
              <a:t>Reassign</a:t>
            </a:r>
            <a:r>
              <a:rPr sz="2000" spc="45" dirty="0">
                <a:latin typeface="Calibri"/>
                <a:cs typeface="Calibri"/>
              </a:rPr>
              <a:t>  </a:t>
            </a:r>
            <a:r>
              <a:rPr sz="2000" spc="55" dirty="0">
                <a:latin typeface="Calibri"/>
                <a:cs typeface="Calibri"/>
              </a:rPr>
              <a:t>responsibilities</a:t>
            </a:r>
            <a:r>
              <a:rPr sz="2000" spc="40" dirty="0">
                <a:latin typeface="Calibri"/>
                <a:cs typeface="Calibri"/>
              </a:rPr>
              <a:t>  </a:t>
            </a:r>
            <a:r>
              <a:rPr sz="2000" dirty="0">
                <a:latin typeface="Calibri"/>
                <a:cs typeface="Calibri"/>
              </a:rPr>
              <a:t>to</a:t>
            </a:r>
            <a:r>
              <a:rPr sz="2000" spc="45" dirty="0">
                <a:latin typeface="Calibri"/>
                <a:cs typeface="Calibri"/>
              </a:rPr>
              <a:t>  </a:t>
            </a:r>
            <a:r>
              <a:rPr sz="2000" spc="55" dirty="0">
                <a:latin typeface="Calibri"/>
                <a:cs typeface="Calibri"/>
              </a:rPr>
              <a:t>employees 	</a:t>
            </a:r>
            <a:r>
              <a:rPr sz="2000" spc="90" dirty="0">
                <a:latin typeface="Calibri"/>
                <a:cs typeface="Calibri"/>
              </a:rPr>
              <a:t>based</a:t>
            </a:r>
            <a:r>
              <a:rPr sz="2000" spc="250" dirty="0">
                <a:latin typeface="Calibri"/>
                <a:cs typeface="Calibri"/>
              </a:rPr>
              <a:t>   </a:t>
            </a:r>
            <a:r>
              <a:rPr sz="2000" spc="50" dirty="0">
                <a:latin typeface="Calibri"/>
                <a:cs typeface="Calibri"/>
              </a:rPr>
              <a:t>on</a:t>
            </a:r>
            <a:r>
              <a:rPr sz="2000" spc="250" dirty="0">
                <a:latin typeface="Calibri"/>
                <a:cs typeface="Calibri"/>
              </a:rPr>
              <a:t>   </a:t>
            </a:r>
            <a:r>
              <a:rPr sz="2000" dirty="0">
                <a:latin typeface="Calibri"/>
                <a:cs typeface="Calibri"/>
              </a:rPr>
              <a:t>current</a:t>
            </a:r>
            <a:r>
              <a:rPr sz="2000" spc="254" dirty="0">
                <a:latin typeface="Calibri"/>
                <a:cs typeface="Calibri"/>
              </a:rPr>
              <a:t>   </a:t>
            </a:r>
            <a:r>
              <a:rPr sz="2000" spc="70" dirty="0">
                <a:latin typeface="Calibri"/>
                <a:cs typeface="Calibri"/>
              </a:rPr>
              <a:t>demand,</a:t>
            </a:r>
            <a:r>
              <a:rPr sz="2000" spc="250" dirty="0">
                <a:latin typeface="Calibri"/>
                <a:cs typeface="Calibri"/>
              </a:rPr>
              <a:t>   </a:t>
            </a:r>
            <a:r>
              <a:rPr sz="2000" spc="45" dirty="0">
                <a:latin typeface="Calibri"/>
                <a:cs typeface="Calibri"/>
              </a:rPr>
              <a:t>ensuring</a:t>
            </a:r>
            <a:r>
              <a:rPr sz="2000" spc="250" dirty="0">
                <a:latin typeface="Calibri"/>
                <a:cs typeface="Calibri"/>
              </a:rPr>
              <a:t>   </a:t>
            </a:r>
            <a:r>
              <a:rPr sz="2000" spc="50" dirty="0">
                <a:latin typeface="Calibri"/>
                <a:cs typeface="Calibri"/>
              </a:rPr>
              <a:t>maximum 	</a:t>
            </a:r>
            <a:r>
              <a:rPr sz="2000" dirty="0">
                <a:latin typeface="Calibri"/>
                <a:cs typeface="Calibri"/>
              </a:rPr>
              <a:t>productivity</a:t>
            </a:r>
            <a:r>
              <a:rPr sz="2000" spc="145" dirty="0">
                <a:latin typeface="Calibri"/>
                <a:cs typeface="Calibri"/>
              </a:rPr>
              <a:t> </a:t>
            </a:r>
            <a:r>
              <a:rPr sz="2000" dirty="0">
                <a:latin typeface="Calibri"/>
                <a:cs typeface="Calibri"/>
              </a:rPr>
              <a:t>without</a:t>
            </a:r>
            <a:r>
              <a:rPr sz="2000" spc="190" dirty="0">
                <a:latin typeface="Calibri"/>
                <a:cs typeface="Calibri"/>
              </a:rPr>
              <a:t> </a:t>
            </a:r>
            <a:r>
              <a:rPr sz="2000" spc="-10" dirty="0">
                <a:latin typeface="Calibri"/>
                <a:cs typeface="Calibri"/>
              </a:rPr>
              <a:t>overstaffing.</a:t>
            </a:r>
            <a:endParaRPr sz="2000" dirty="0">
              <a:latin typeface="Calibri"/>
              <a:cs typeface="Calibri"/>
            </a:endParaRPr>
          </a:p>
          <a:p>
            <a:pPr lvl="1">
              <a:lnSpc>
                <a:spcPct val="100000"/>
              </a:lnSpc>
              <a:buFont typeface="Arial"/>
              <a:buChar char="•"/>
            </a:pPr>
            <a:endParaRPr sz="2000" dirty="0">
              <a:latin typeface="Calibri"/>
              <a:cs typeface="Calibri"/>
            </a:endParaRPr>
          </a:p>
          <a:p>
            <a:pPr lvl="1">
              <a:lnSpc>
                <a:spcPct val="100000"/>
              </a:lnSpc>
              <a:spcBef>
                <a:spcPts val="440"/>
              </a:spcBef>
              <a:buFont typeface="Arial"/>
              <a:buChar char="•"/>
            </a:pPr>
            <a:endParaRPr sz="2000" dirty="0">
              <a:latin typeface="Calibri"/>
              <a:cs typeface="Calibri"/>
            </a:endParaRPr>
          </a:p>
          <a:p>
            <a:pPr marL="355600" marR="5080" lvl="1" indent="-342900">
              <a:lnSpc>
                <a:spcPct val="100000"/>
              </a:lnSpc>
              <a:buFont typeface="Arial"/>
              <a:buChar char="•"/>
              <a:tabLst>
                <a:tab pos="355600" algn="l"/>
              </a:tabLst>
            </a:pPr>
            <a:r>
              <a:rPr sz="2000" b="1" spc="65" dirty="0">
                <a:latin typeface="Calibri"/>
                <a:cs typeface="Calibri"/>
              </a:rPr>
              <a:t>Automation</a:t>
            </a:r>
            <a:r>
              <a:rPr sz="2000" b="1" spc="335" dirty="0">
                <a:latin typeface="Calibri"/>
                <a:cs typeface="Calibri"/>
              </a:rPr>
              <a:t> </a:t>
            </a:r>
            <a:r>
              <a:rPr sz="2000" b="1" spc="90" dirty="0">
                <a:latin typeface="Calibri"/>
                <a:cs typeface="Calibri"/>
              </a:rPr>
              <a:t>and</a:t>
            </a:r>
            <a:r>
              <a:rPr sz="2000" b="1" spc="340" dirty="0">
                <a:latin typeface="Calibri"/>
                <a:cs typeface="Calibri"/>
              </a:rPr>
              <a:t> </a:t>
            </a:r>
            <a:r>
              <a:rPr sz="2000" b="1" spc="80" dirty="0">
                <a:latin typeface="Calibri"/>
                <a:cs typeface="Calibri"/>
              </a:rPr>
              <a:t>Technology</a:t>
            </a:r>
            <a:r>
              <a:rPr sz="2000" spc="80" dirty="0">
                <a:latin typeface="Calibri"/>
                <a:cs typeface="Calibri"/>
              </a:rPr>
              <a:t>:</a:t>
            </a:r>
            <a:r>
              <a:rPr sz="2000" spc="335" dirty="0">
                <a:latin typeface="Calibri"/>
                <a:cs typeface="Calibri"/>
              </a:rPr>
              <a:t> </a:t>
            </a:r>
            <a:r>
              <a:rPr sz="2000" dirty="0">
                <a:latin typeface="Calibri"/>
                <a:cs typeface="Calibri"/>
              </a:rPr>
              <a:t>Implement</a:t>
            </a:r>
            <a:r>
              <a:rPr sz="2000" spc="330" dirty="0">
                <a:latin typeface="Calibri"/>
                <a:cs typeface="Calibri"/>
              </a:rPr>
              <a:t> </a:t>
            </a:r>
            <a:r>
              <a:rPr sz="2000" spc="55" dirty="0">
                <a:latin typeface="Calibri"/>
                <a:cs typeface="Calibri"/>
              </a:rPr>
              <a:t>tools</a:t>
            </a:r>
            <a:r>
              <a:rPr sz="2000" spc="340" dirty="0">
                <a:latin typeface="Calibri"/>
                <a:cs typeface="Calibri"/>
              </a:rPr>
              <a:t> </a:t>
            </a:r>
            <a:r>
              <a:rPr sz="2000" dirty="0">
                <a:latin typeface="Calibri"/>
                <a:cs typeface="Calibri"/>
              </a:rPr>
              <a:t>that</a:t>
            </a:r>
            <a:r>
              <a:rPr sz="2000" spc="340" dirty="0">
                <a:latin typeface="Calibri"/>
                <a:cs typeface="Calibri"/>
              </a:rPr>
              <a:t> </a:t>
            </a:r>
            <a:r>
              <a:rPr sz="2000" spc="110" dirty="0">
                <a:latin typeface="Calibri"/>
                <a:cs typeface="Calibri"/>
              </a:rPr>
              <a:t>can</a:t>
            </a:r>
            <a:r>
              <a:rPr sz="2000" spc="320" dirty="0">
                <a:latin typeface="Calibri"/>
                <a:cs typeface="Calibri"/>
              </a:rPr>
              <a:t> </a:t>
            </a:r>
            <a:r>
              <a:rPr sz="2000" dirty="0">
                <a:latin typeface="Calibri"/>
                <a:cs typeface="Calibri"/>
              </a:rPr>
              <a:t>help</a:t>
            </a:r>
            <a:r>
              <a:rPr sz="2000" spc="330" dirty="0">
                <a:latin typeface="Calibri"/>
                <a:cs typeface="Calibri"/>
              </a:rPr>
              <a:t> </a:t>
            </a:r>
            <a:r>
              <a:rPr sz="2000" dirty="0">
                <a:latin typeface="Calibri"/>
                <a:cs typeface="Calibri"/>
              </a:rPr>
              <a:t>with</a:t>
            </a:r>
            <a:r>
              <a:rPr sz="2000" spc="320" dirty="0">
                <a:latin typeface="Calibri"/>
                <a:cs typeface="Calibri"/>
              </a:rPr>
              <a:t> </a:t>
            </a:r>
            <a:r>
              <a:rPr sz="2000" spc="95" dirty="0">
                <a:latin typeface="Calibri"/>
                <a:cs typeface="Calibri"/>
              </a:rPr>
              <a:t>tasks</a:t>
            </a:r>
            <a:r>
              <a:rPr sz="2000" spc="330" dirty="0">
                <a:latin typeface="Calibri"/>
                <a:cs typeface="Calibri"/>
              </a:rPr>
              <a:t> </a:t>
            </a:r>
            <a:r>
              <a:rPr sz="2000" dirty="0">
                <a:latin typeface="Calibri"/>
                <a:cs typeface="Calibri"/>
              </a:rPr>
              <a:t>typically</a:t>
            </a:r>
            <a:r>
              <a:rPr sz="2000" spc="350" dirty="0">
                <a:latin typeface="Calibri"/>
                <a:cs typeface="Calibri"/>
              </a:rPr>
              <a:t> </a:t>
            </a:r>
            <a:r>
              <a:rPr sz="2000" spc="55" dirty="0">
                <a:latin typeface="Calibri"/>
                <a:cs typeface="Calibri"/>
              </a:rPr>
              <a:t>handled</a:t>
            </a:r>
            <a:r>
              <a:rPr sz="2000" spc="325" dirty="0">
                <a:latin typeface="Calibri"/>
                <a:cs typeface="Calibri"/>
              </a:rPr>
              <a:t> </a:t>
            </a:r>
            <a:r>
              <a:rPr sz="2000" spc="-25" dirty="0">
                <a:latin typeface="Calibri"/>
                <a:cs typeface="Calibri"/>
              </a:rPr>
              <a:t>by </a:t>
            </a:r>
            <a:r>
              <a:rPr sz="2000" spc="10" dirty="0">
                <a:latin typeface="Calibri"/>
                <a:cs typeface="Calibri"/>
              </a:rPr>
              <a:t>staff</a:t>
            </a:r>
            <a:r>
              <a:rPr sz="2000" spc="114" dirty="0">
                <a:latin typeface="Calibri"/>
                <a:cs typeface="Calibri"/>
              </a:rPr>
              <a:t> </a:t>
            </a:r>
            <a:r>
              <a:rPr sz="2000" spc="10" dirty="0">
                <a:latin typeface="Calibri"/>
                <a:cs typeface="Calibri"/>
              </a:rPr>
              <a:t>(e.g.,</a:t>
            </a:r>
            <a:r>
              <a:rPr sz="2000" spc="130" dirty="0">
                <a:latin typeface="Calibri"/>
                <a:cs typeface="Calibri"/>
              </a:rPr>
              <a:t> </a:t>
            </a:r>
            <a:r>
              <a:rPr sz="2000" spc="70" dirty="0">
                <a:latin typeface="Calibri"/>
                <a:cs typeface="Calibri"/>
              </a:rPr>
              <a:t>scheduling</a:t>
            </a:r>
            <a:r>
              <a:rPr sz="2000" spc="114" dirty="0">
                <a:latin typeface="Calibri"/>
                <a:cs typeface="Calibri"/>
              </a:rPr>
              <a:t> </a:t>
            </a:r>
            <a:r>
              <a:rPr sz="2000" spc="10" dirty="0">
                <a:latin typeface="Calibri"/>
                <a:cs typeface="Calibri"/>
              </a:rPr>
              <a:t>software,</a:t>
            </a:r>
            <a:r>
              <a:rPr sz="2000" spc="135" dirty="0">
                <a:latin typeface="Calibri"/>
                <a:cs typeface="Calibri"/>
              </a:rPr>
              <a:t> </a:t>
            </a:r>
            <a:r>
              <a:rPr sz="2000" spc="10" dirty="0">
                <a:latin typeface="Calibri"/>
                <a:cs typeface="Calibri"/>
              </a:rPr>
              <a:t>automated</a:t>
            </a:r>
            <a:r>
              <a:rPr sz="2000" spc="100" dirty="0">
                <a:latin typeface="Calibri"/>
                <a:cs typeface="Calibri"/>
              </a:rPr>
              <a:t> </a:t>
            </a:r>
            <a:r>
              <a:rPr sz="2000" spc="60" dirty="0">
                <a:latin typeface="Calibri"/>
                <a:cs typeface="Calibri"/>
              </a:rPr>
              <a:t>customer</a:t>
            </a:r>
            <a:r>
              <a:rPr sz="2000" spc="114" dirty="0">
                <a:latin typeface="Calibri"/>
                <a:cs typeface="Calibri"/>
              </a:rPr>
              <a:t> </a:t>
            </a:r>
            <a:r>
              <a:rPr sz="2000" spc="-10" dirty="0">
                <a:latin typeface="Calibri"/>
                <a:cs typeface="Calibri"/>
              </a:rPr>
              <a:t>support).</a:t>
            </a:r>
            <a:endParaRPr sz="2000" dirty="0">
              <a:latin typeface="Calibri"/>
              <a:cs typeface="Calibri"/>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4">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152400" y="115060"/>
            <a:ext cx="10515600" cy="567463"/>
          </a:xfrm>
          <a:prstGeom prst="rect">
            <a:avLst/>
          </a:prstGeom>
        </p:spPr>
        <p:txBody>
          <a:bodyPr vert="horz" wrap="square" lIns="0" tIns="13335" rIns="0" bIns="0" rtlCol="0">
            <a:spAutoFit/>
          </a:bodyPr>
          <a:lstStyle/>
          <a:p>
            <a:pPr marL="816610">
              <a:lnSpc>
                <a:spcPct val="100000"/>
              </a:lnSpc>
              <a:spcBef>
                <a:spcPts val="105"/>
              </a:spcBef>
            </a:pPr>
            <a:r>
              <a:rPr sz="3600" b="1" spc="245" dirty="0"/>
              <a:t>Cost-</a:t>
            </a:r>
            <a:r>
              <a:rPr sz="3600" b="1" spc="110" dirty="0"/>
              <a:t>Saving</a:t>
            </a:r>
            <a:r>
              <a:rPr sz="3600" b="1" spc="-100" dirty="0"/>
              <a:t> </a:t>
            </a:r>
            <a:r>
              <a:rPr sz="3600" b="1" spc="120" dirty="0"/>
              <a:t>Strategies</a:t>
            </a:r>
            <a:r>
              <a:rPr sz="3600" b="1" spc="-75" dirty="0"/>
              <a:t> </a:t>
            </a:r>
            <a:r>
              <a:rPr sz="3600" b="1" spc="60" dirty="0"/>
              <a:t>for</a:t>
            </a:r>
            <a:r>
              <a:rPr sz="3600" b="1" spc="-65" dirty="0"/>
              <a:t> </a:t>
            </a:r>
            <a:r>
              <a:rPr sz="3600" b="1" spc="85" dirty="0"/>
              <a:t>Off-</a:t>
            </a:r>
            <a:r>
              <a:rPr sz="3600" b="1" spc="155" dirty="0"/>
              <a:t>Peak</a:t>
            </a:r>
            <a:r>
              <a:rPr sz="3600" b="1" spc="-50" dirty="0"/>
              <a:t> </a:t>
            </a:r>
            <a:r>
              <a:rPr sz="3600" b="1" spc="215" dirty="0"/>
              <a:t>Season</a:t>
            </a:r>
          </a:p>
        </p:txBody>
      </p:sp>
      <p:sp>
        <p:nvSpPr>
          <p:cNvPr id="3" name="object 3"/>
          <p:cNvSpPr txBox="1"/>
          <p:nvPr/>
        </p:nvSpPr>
        <p:spPr>
          <a:xfrm>
            <a:off x="764540" y="1085469"/>
            <a:ext cx="10815320" cy="4229735"/>
          </a:xfrm>
          <a:prstGeom prst="rect">
            <a:avLst/>
          </a:prstGeom>
        </p:spPr>
        <p:txBody>
          <a:bodyPr vert="horz" wrap="square" lIns="0" tIns="13335" rIns="0" bIns="0" rtlCol="0">
            <a:spAutoFit/>
          </a:bodyPr>
          <a:lstStyle/>
          <a:p>
            <a:pPr marL="354965" indent="-342265">
              <a:lnSpc>
                <a:spcPct val="100000"/>
              </a:lnSpc>
              <a:spcBef>
                <a:spcPts val="105"/>
              </a:spcBef>
              <a:buAutoNum type="arabicPeriod" startAt="3"/>
              <a:tabLst>
                <a:tab pos="354965" algn="l"/>
              </a:tabLst>
            </a:pPr>
            <a:r>
              <a:rPr sz="2000" b="1" spc="95" dirty="0">
                <a:latin typeface="Calibri"/>
                <a:cs typeface="Calibri"/>
              </a:rPr>
              <a:t>Optimise</a:t>
            </a:r>
            <a:r>
              <a:rPr sz="2000" b="1" spc="-45" dirty="0">
                <a:latin typeface="Calibri"/>
                <a:cs typeface="Calibri"/>
              </a:rPr>
              <a:t> </a:t>
            </a:r>
            <a:r>
              <a:rPr sz="2000" b="1" spc="90" dirty="0">
                <a:latin typeface="Calibri"/>
                <a:cs typeface="Calibri"/>
              </a:rPr>
              <a:t>Scheduling:</a:t>
            </a:r>
            <a:endParaRPr sz="2000" dirty="0">
              <a:latin typeface="Calibri"/>
              <a:cs typeface="Calibri"/>
            </a:endParaRPr>
          </a:p>
          <a:p>
            <a:pPr marL="295910" marR="4728845" lvl="1" indent="-283845" algn="just">
              <a:lnSpc>
                <a:spcPct val="100000"/>
              </a:lnSpc>
              <a:spcBef>
                <a:spcPts val="2400"/>
              </a:spcBef>
              <a:buFont typeface="Arial"/>
              <a:buChar char="•"/>
              <a:tabLst>
                <a:tab pos="299085" algn="l"/>
              </a:tabLst>
            </a:pPr>
            <a:r>
              <a:rPr sz="2000" b="1" spc="90" dirty="0">
                <a:latin typeface="Calibri"/>
                <a:cs typeface="Calibri"/>
              </a:rPr>
              <a:t>Flexible</a:t>
            </a:r>
            <a:r>
              <a:rPr sz="2000" b="1" spc="95" dirty="0">
                <a:latin typeface="Calibri"/>
                <a:cs typeface="Calibri"/>
              </a:rPr>
              <a:t>  Shifts</a:t>
            </a:r>
            <a:r>
              <a:rPr sz="2000" spc="95" dirty="0">
                <a:latin typeface="Calibri"/>
                <a:cs typeface="Calibri"/>
              </a:rPr>
              <a:t>:</a:t>
            </a:r>
            <a:r>
              <a:rPr sz="2000" spc="100" dirty="0">
                <a:latin typeface="Calibri"/>
                <a:cs typeface="Calibri"/>
              </a:rPr>
              <a:t>  </a:t>
            </a:r>
            <a:r>
              <a:rPr sz="2000" dirty="0">
                <a:latin typeface="Calibri"/>
                <a:cs typeface="Calibri"/>
              </a:rPr>
              <a:t>Offer</a:t>
            </a:r>
            <a:r>
              <a:rPr sz="2000" spc="100" dirty="0">
                <a:latin typeface="Calibri"/>
                <a:cs typeface="Calibri"/>
              </a:rPr>
              <a:t>  </a:t>
            </a:r>
            <a:r>
              <a:rPr sz="2000" dirty="0">
                <a:latin typeface="Calibri"/>
                <a:cs typeface="Calibri"/>
              </a:rPr>
              <a:t>part-time</a:t>
            </a:r>
            <a:r>
              <a:rPr sz="2000" spc="95" dirty="0">
                <a:latin typeface="Calibri"/>
                <a:cs typeface="Calibri"/>
              </a:rPr>
              <a:t>  </a:t>
            </a:r>
            <a:r>
              <a:rPr sz="2000" dirty="0">
                <a:latin typeface="Calibri"/>
                <a:cs typeface="Calibri"/>
              </a:rPr>
              <a:t>or</a:t>
            </a:r>
            <a:r>
              <a:rPr sz="2000" spc="100" dirty="0">
                <a:latin typeface="Calibri"/>
                <a:cs typeface="Calibri"/>
              </a:rPr>
              <a:t>  </a:t>
            </a:r>
            <a:r>
              <a:rPr sz="2000" dirty="0">
                <a:latin typeface="Calibri"/>
                <a:cs typeface="Calibri"/>
              </a:rPr>
              <a:t>short</a:t>
            </a:r>
            <a:r>
              <a:rPr sz="2000" spc="100" dirty="0">
                <a:latin typeface="Calibri"/>
                <a:cs typeface="Calibri"/>
              </a:rPr>
              <a:t>  </a:t>
            </a:r>
            <a:r>
              <a:rPr sz="2000" spc="65" dirty="0">
                <a:latin typeface="Calibri"/>
                <a:cs typeface="Calibri"/>
              </a:rPr>
              <a:t>shifts</a:t>
            </a:r>
            <a:r>
              <a:rPr sz="2000" spc="95" dirty="0">
                <a:latin typeface="Calibri"/>
                <a:cs typeface="Calibri"/>
              </a:rPr>
              <a:t>  </a:t>
            </a:r>
            <a:r>
              <a:rPr sz="2000" spc="-25" dirty="0">
                <a:latin typeface="Calibri"/>
                <a:cs typeface="Calibri"/>
              </a:rPr>
              <a:t>to 	</a:t>
            </a:r>
            <a:r>
              <a:rPr sz="2000" dirty="0">
                <a:latin typeface="Calibri"/>
                <a:cs typeface="Calibri"/>
              </a:rPr>
              <a:t>align</a:t>
            </a:r>
            <a:r>
              <a:rPr sz="2000" spc="345" dirty="0">
                <a:latin typeface="Calibri"/>
                <a:cs typeface="Calibri"/>
              </a:rPr>
              <a:t> </a:t>
            </a:r>
            <a:r>
              <a:rPr sz="2000" dirty="0">
                <a:latin typeface="Calibri"/>
                <a:cs typeface="Calibri"/>
              </a:rPr>
              <a:t>with</a:t>
            </a:r>
            <a:r>
              <a:rPr sz="2000" spc="350" dirty="0">
                <a:latin typeface="Calibri"/>
                <a:cs typeface="Calibri"/>
              </a:rPr>
              <a:t> </a:t>
            </a:r>
            <a:r>
              <a:rPr sz="2000" spc="60" dirty="0">
                <a:latin typeface="Calibri"/>
                <a:cs typeface="Calibri"/>
              </a:rPr>
              <a:t>reduced</a:t>
            </a:r>
            <a:r>
              <a:rPr sz="2000" spc="355" dirty="0">
                <a:latin typeface="Calibri"/>
                <a:cs typeface="Calibri"/>
              </a:rPr>
              <a:t> </a:t>
            </a:r>
            <a:r>
              <a:rPr sz="2000" spc="65" dirty="0">
                <a:latin typeface="Calibri"/>
                <a:cs typeface="Calibri"/>
              </a:rPr>
              <a:t>demand,</a:t>
            </a:r>
            <a:r>
              <a:rPr sz="2000" spc="345" dirty="0">
                <a:latin typeface="Calibri"/>
                <a:cs typeface="Calibri"/>
              </a:rPr>
              <a:t> </a:t>
            </a:r>
            <a:r>
              <a:rPr sz="2000" dirty="0">
                <a:latin typeface="Calibri"/>
                <a:cs typeface="Calibri"/>
              </a:rPr>
              <a:t>preventing</a:t>
            </a:r>
            <a:r>
              <a:rPr sz="2000" spc="355" dirty="0">
                <a:latin typeface="Calibri"/>
                <a:cs typeface="Calibri"/>
              </a:rPr>
              <a:t> </a:t>
            </a:r>
            <a:r>
              <a:rPr sz="2000" spc="-10" dirty="0">
                <a:latin typeface="Calibri"/>
                <a:cs typeface="Calibri"/>
              </a:rPr>
              <a:t>overstaffing 	</a:t>
            </a:r>
            <a:r>
              <a:rPr sz="2000" dirty="0">
                <a:latin typeface="Calibri"/>
                <a:cs typeface="Calibri"/>
              </a:rPr>
              <a:t>during</a:t>
            </a:r>
            <a:r>
              <a:rPr sz="2000" spc="114" dirty="0">
                <a:latin typeface="Calibri"/>
                <a:cs typeface="Calibri"/>
              </a:rPr>
              <a:t> </a:t>
            </a:r>
            <a:r>
              <a:rPr sz="2000" dirty="0">
                <a:latin typeface="Calibri"/>
                <a:cs typeface="Calibri"/>
              </a:rPr>
              <a:t>quiet</a:t>
            </a:r>
            <a:r>
              <a:rPr sz="2000" spc="105" dirty="0">
                <a:latin typeface="Calibri"/>
                <a:cs typeface="Calibri"/>
              </a:rPr>
              <a:t> </a:t>
            </a:r>
            <a:r>
              <a:rPr sz="2000" spc="50" dirty="0">
                <a:latin typeface="Calibri"/>
                <a:cs typeface="Calibri"/>
              </a:rPr>
              <a:t>times.</a:t>
            </a:r>
            <a:endParaRPr sz="2000" dirty="0">
              <a:latin typeface="Calibri"/>
              <a:cs typeface="Calibri"/>
            </a:endParaRPr>
          </a:p>
          <a:p>
            <a:pPr marL="295910" marR="4727575" lvl="1" indent="-283845" algn="just">
              <a:lnSpc>
                <a:spcPct val="100000"/>
              </a:lnSpc>
              <a:spcBef>
                <a:spcPts val="2400"/>
              </a:spcBef>
              <a:buFont typeface="Arial"/>
              <a:buChar char="•"/>
              <a:tabLst>
                <a:tab pos="299085" algn="l"/>
              </a:tabLst>
            </a:pPr>
            <a:r>
              <a:rPr sz="2000" b="1" spc="130" dirty="0">
                <a:latin typeface="Calibri"/>
                <a:cs typeface="Calibri"/>
              </a:rPr>
              <a:t>Use</a:t>
            </a:r>
            <a:r>
              <a:rPr sz="2000" b="1" spc="270" dirty="0">
                <a:latin typeface="Calibri"/>
                <a:cs typeface="Calibri"/>
              </a:rPr>
              <a:t> </a:t>
            </a:r>
            <a:r>
              <a:rPr sz="2000" b="1" spc="95" dirty="0">
                <a:latin typeface="Calibri"/>
                <a:cs typeface="Calibri"/>
              </a:rPr>
              <a:t>Data</a:t>
            </a:r>
            <a:r>
              <a:rPr sz="2000" b="1" spc="275" dirty="0">
                <a:latin typeface="Calibri"/>
                <a:cs typeface="Calibri"/>
              </a:rPr>
              <a:t> </a:t>
            </a:r>
            <a:r>
              <a:rPr sz="2000" b="1" spc="90" dirty="0">
                <a:latin typeface="Calibri"/>
                <a:cs typeface="Calibri"/>
              </a:rPr>
              <a:t>Analytics</a:t>
            </a:r>
            <a:r>
              <a:rPr sz="2000" spc="90" dirty="0">
                <a:latin typeface="Calibri"/>
                <a:cs typeface="Calibri"/>
              </a:rPr>
              <a:t>:</a:t>
            </a:r>
            <a:r>
              <a:rPr sz="2000" spc="275" dirty="0">
                <a:latin typeface="Calibri"/>
                <a:cs typeface="Calibri"/>
              </a:rPr>
              <a:t> </a:t>
            </a:r>
            <a:r>
              <a:rPr sz="2000" spc="60" dirty="0">
                <a:latin typeface="Calibri"/>
                <a:cs typeface="Calibri"/>
              </a:rPr>
              <a:t>Analyse</a:t>
            </a:r>
            <a:r>
              <a:rPr sz="2000" spc="275" dirty="0">
                <a:latin typeface="Calibri"/>
                <a:cs typeface="Calibri"/>
              </a:rPr>
              <a:t> </a:t>
            </a:r>
            <a:r>
              <a:rPr sz="2000" spc="75" dirty="0">
                <a:latin typeface="Calibri"/>
                <a:cs typeface="Calibri"/>
              </a:rPr>
              <a:t>past</a:t>
            </a:r>
            <a:r>
              <a:rPr sz="2000" spc="275" dirty="0">
                <a:latin typeface="Calibri"/>
                <a:cs typeface="Calibri"/>
              </a:rPr>
              <a:t> </a:t>
            </a:r>
            <a:r>
              <a:rPr sz="2000" dirty="0">
                <a:latin typeface="Calibri"/>
                <a:cs typeface="Calibri"/>
              </a:rPr>
              <a:t>off-</a:t>
            </a:r>
            <a:r>
              <a:rPr sz="2000" spc="65" dirty="0">
                <a:latin typeface="Calibri"/>
                <a:cs typeface="Calibri"/>
              </a:rPr>
              <a:t>peak</a:t>
            </a:r>
            <a:r>
              <a:rPr sz="2000" spc="270" dirty="0">
                <a:latin typeface="Calibri"/>
                <a:cs typeface="Calibri"/>
              </a:rPr>
              <a:t> </a:t>
            </a:r>
            <a:r>
              <a:rPr sz="2000" spc="45" dirty="0">
                <a:latin typeface="Calibri"/>
                <a:cs typeface="Calibri"/>
              </a:rPr>
              <a:t>periods 	</a:t>
            </a:r>
            <a:r>
              <a:rPr sz="2000" dirty="0">
                <a:latin typeface="Calibri"/>
                <a:cs typeface="Calibri"/>
              </a:rPr>
              <a:t>to</a:t>
            </a:r>
            <a:r>
              <a:rPr sz="2000" spc="90" dirty="0">
                <a:latin typeface="Calibri"/>
                <a:cs typeface="Calibri"/>
              </a:rPr>
              <a:t>  </a:t>
            </a:r>
            <a:r>
              <a:rPr sz="2000" spc="60" dirty="0">
                <a:latin typeface="Calibri"/>
                <a:cs typeface="Calibri"/>
              </a:rPr>
              <a:t>forecast</a:t>
            </a:r>
            <a:r>
              <a:rPr sz="2000" spc="95" dirty="0">
                <a:latin typeface="Calibri"/>
                <a:cs typeface="Calibri"/>
              </a:rPr>
              <a:t>  </a:t>
            </a:r>
            <a:r>
              <a:rPr sz="2000" dirty="0">
                <a:latin typeface="Calibri"/>
                <a:cs typeface="Calibri"/>
              </a:rPr>
              <a:t>when</a:t>
            </a:r>
            <a:r>
              <a:rPr sz="2000" spc="90" dirty="0">
                <a:latin typeface="Calibri"/>
                <a:cs typeface="Calibri"/>
              </a:rPr>
              <a:t>  </a:t>
            </a:r>
            <a:r>
              <a:rPr sz="2000" spc="55" dirty="0">
                <a:latin typeface="Calibri"/>
                <a:cs typeface="Calibri"/>
              </a:rPr>
              <a:t>minimal</a:t>
            </a:r>
            <a:r>
              <a:rPr sz="2000" spc="95" dirty="0">
                <a:latin typeface="Calibri"/>
                <a:cs typeface="Calibri"/>
              </a:rPr>
              <a:t>  </a:t>
            </a:r>
            <a:r>
              <a:rPr sz="2000" dirty="0">
                <a:latin typeface="Calibri"/>
                <a:cs typeface="Calibri"/>
              </a:rPr>
              <a:t>staffing</a:t>
            </a:r>
            <a:r>
              <a:rPr sz="2000" spc="95" dirty="0">
                <a:latin typeface="Calibri"/>
                <a:cs typeface="Calibri"/>
              </a:rPr>
              <a:t>  </a:t>
            </a:r>
            <a:r>
              <a:rPr sz="2000" spc="100" dirty="0">
                <a:latin typeface="Calibri"/>
                <a:cs typeface="Calibri"/>
              </a:rPr>
              <a:t>is</a:t>
            </a:r>
            <a:r>
              <a:rPr sz="2000" spc="95" dirty="0">
                <a:latin typeface="Calibri"/>
                <a:cs typeface="Calibri"/>
              </a:rPr>
              <a:t>  </a:t>
            </a:r>
            <a:r>
              <a:rPr sz="2000" spc="50" dirty="0">
                <a:latin typeface="Calibri"/>
                <a:cs typeface="Calibri"/>
              </a:rPr>
              <a:t>needed</a:t>
            </a:r>
            <a:r>
              <a:rPr sz="2000" spc="95" dirty="0">
                <a:latin typeface="Calibri"/>
                <a:cs typeface="Calibri"/>
              </a:rPr>
              <a:t>  </a:t>
            </a:r>
            <a:r>
              <a:rPr sz="2000" spc="35" dirty="0">
                <a:latin typeface="Calibri"/>
                <a:cs typeface="Calibri"/>
              </a:rPr>
              <a:t>and 	</a:t>
            </a:r>
            <a:r>
              <a:rPr sz="2000" spc="90" dirty="0">
                <a:latin typeface="Calibri"/>
                <a:cs typeface="Calibri"/>
              </a:rPr>
              <a:t>schedule</a:t>
            </a:r>
            <a:r>
              <a:rPr sz="2000" spc="-70" dirty="0">
                <a:latin typeface="Calibri"/>
                <a:cs typeface="Calibri"/>
              </a:rPr>
              <a:t> </a:t>
            </a:r>
            <a:r>
              <a:rPr sz="2000" spc="55" dirty="0">
                <a:latin typeface="Calibri"/>
                <a:cs typeface="Calibri"/>
              </a:rPr>
              <a:t>accordingly.</a:t>
            </a:r>
            <a:endParaRPr sz="2000" dirty="0">
              <a:latin typeface="Calibri"/>
              <a:cs typeface="Calibri"/>
            </a:endParaRPr>
          </a:p>
          <a:p>
            <a:pPr>
              <a:lnSpc>
                <a:spcPct val="100000"/>
              </a:lnSpc>
              <a:spcBef>
                <a:spcPts val="1855"/>
              </a:spcBef>
            </a:pPr>
            <a:endParaRPr sz="2000" dirty="0">
              <a:latin typeface="Calibri"/>
              <a:cs typeface="Calibri"/>
            </a:endParaRPr>
          </a:p>
          <a:p>
            <a:pPr marL="354965" indent="-342265">
              <a:lnSpc>
                <a:spcPct val="100000"/>
              </a:lnSpc>
              <a:buAutoNum type="arabicPeriod" startAt="4"/>
              <a:tabLst>
                <a:tab pos="354965" algn="l"/>
              </a:tabLst>
            </a:pPr>
            <a:r>
              <a:rPr sz="2000" b="1" spc="95" dirty="0">
                <a:latin typeface="Calibri"/>
                <a:cs typeface="Calibri"/>
              </a:rPr>
              <a:t>Outsourcing</a:t>
            </a:r>
            <a:r>
              <a:rPr sz="2000" b="1" spc="-30" dirty="0">
                <a:latin typeface="Calibri"/>
                <a:cs typeface="Calibri"/>
              </a:rPr>
              <a:t> </a:t>
            </a:r>
            <a:r>
              <a:rPr sz="2000" b="1" spc="85" dirty="0">
                <a:latin typeface="Calibri"/>
                <a:cs typeface="Calibri"/>
              </a:rPr>
              <a:t>Non-</a:t>
            </a:r>
            <a:r>
              <a:rPr sz="2000" b="1" spc="120" dirty="0">
                <a:latin typeface="Calibri"/>
                <a:cs typeface="Calibri"/>
              </a:rPr>
              <a:t>Essential</a:t>
            </a:r>
            <a:r>
              <a:rPr sz="2000" b="1" spc="-30" dirty="0">
                <a:latin typeface="Calibri"/>
                <a:cs typeface="Calibri"/>
              </a:rPr>
              <a:t> </a:t>
            </a:r>
            <a:r>
              <a:rPr sz="2000" b="1" spc="110" dirty="0">
                <a:latin typeface="Calibri"/>
                <a:cs typeface="Calibri"/>
              </a:rPr>
              <a:t>Tasks:</a:t>
            </a:r>
            <a:endParaRPr sz="2000" dirty="0">
              <a:latin typeface="Calibri"/>
              <a:cs typeface="Calibri"/>
            </a:endParaRPr>
          </a:p>
          <a:p>
            <a:pPr marL="299085" lvl="1" indent="-286385">
              <a:lnSpc>
                <a:spcPct val="100000"/>
              </a:lnSpc>
              <a:buFont typeface="Arial"/>
              <a:buChar char="•"/>
              <a:tabLst>
                <a:tab pos="299085" algn="l"/>
              </a:tabLst>
            </a:pPr>
            <a:r>
              <a:rPr sz="2000" spc="80" dirty="0">
                <a:latin typeface="Calibri"/>
                <a:cs typeface="Calibri"/>
              </a:rPr>
              <a:t>Consider</a:t>
            </a:r>
            <a:r>
              <a:rPr sz="2000" spc="185" dirty="0">
                <a:latin typeface="Calibri"/>
                <a:cs typeface="Calibri"/>
              </a:rPr>
              <a:t> </a:t>
            </a:r>
            <a:r>
              <a:rPr sz="2000" spc="50" dirty="0">
                <a:latin typeface="Calibri"/>
                <a:cs typeface="Calibri"/>
              </a:rPr>
              <a:t>outsourcing</a:t>
            </a:r>
            <a:r>
              <a:rPr sz="2000" spc="190" dirty="0">
                <a:latin typeface="Calibri"/>
                <a:cs typeface="Calibri"/>
              </a:rPr>
              <a:t> </a:t>
            </a:r>
            <a:r>
              <a:rPr sz="2000" dirty="0">
                <a:latin typeface="Calibri"/>
                <a:cs typeface="Calibri"/>
              </a:rPr>
              <a:t>non-</a:t>
            </a:r>
            <a:r>
              <a:rPr sz="2000" spc="60" dirty="0">
                <a:latin typeface="Calibri"/>
                <a:cs typeface="Calibri"/>
              </a:rPr>
              <a:t>core</a:t>
            </a:r>
            <a:r>
              <a:rPr sz="2000" spc="190" dirty="0">
                <a:latin typeface="Calibri"/>
                <a:cs typeface="Calibri"/>
              </a:rPr>
              <a:t> </a:t>
            </a:r>
            <a:r>
              <a:rPr sz="2000" spc="95" dirty="0">
                <a:latin typeface="Calibri"/>
                <a:cs typeface="Calibri"/>
              </a:rPr>
              <a:t>tasks</a:t>
            </a:r>
            <a:r>
              <a:rPr sz="2000" spc="185" dirty="0">
                <a:latin typeface="Calibri"/>
                <a:cs typeface="Calibri"/>
              </a:rPr>
              <a:t> </a:t>
            </a:r>
            <a:r>
              <a:rPr sz="2000" dirty="0">
                <a:latin typeface="Calibri"/>
                <a:cs typeface="Calibri"/>
              </a:rPr>
              <a:t>(e.g.,</a:t>
            </a:r>
            <a:r>
              <a:rPr sz="2000" spc="190" dirty="0">
                <a:latin typeface="Calibri"/>
                <a:cs typeface="Calibri"/>
              </a:rPr>
              <a:t> </a:t>
            </a:r>
            <a:r>
              <a:rPr sz="2000" spc="60" dirty="0">
                <a:latin typeface="Calibri"/>
                <a:cs typeface="Calibri"/>
              </a:rPr>
              <a:t>cleaning,</a:t>
            </a:r>
            <a:r>
              <a:rPr sz="2000" spc="200" dirty="0">
                <a:latin typeface="Calibri"/>
                <a:cs typeface="Calibri"/>
              </a:rPr>
              <a:t> </a:t>
            </a:r>
            <a:r>
              <a:rPr sz="2000" dirty="0">
                <a:latin typeface="Calibri"/>
                <a:cs typeface="Calibri"/>
              </a:rPr>
              <a:t>administrative</a:t>
            </a:r>
            <a:r>
              <a:rPr sz="2000" spc="200" dirty="0">
                <a:latin typeface="Calibri"/>
                <a:cs typeface="Calibri"/>
              </a:rPr>
              <a:t> </a:t>
            </a:r>
            <a:r>
              <a:rPr sz="2000" dirty="0">
                <a:latin typeface="Calibri"/>
                <a:cs typeface="Calibri"/>
              </a:rPr>
              <a:t>duties)</a:t>
            </a:r>
            <a:r>
              <a:rPr sz="2000" spc="180" dirty="0">
                <a:latin typeface="Calibri"/>
                <a:cs typeface="Calibri"/>
              </a:rPr>
              <a:t> </a:t>
            </a:r>
            <a:r>
              <a:rPr sz="2000" dirty="0">
                <a:latin typeface="Calibri"/>
                <a:cs typeface="Calibri"/>
              </a:rPr>
              <a:t>to</a:t>
            </a:r>
            <a:r>
              <a:rPr sz="2000" spc="175" dirty="0">
                <a:latin typeface="Calibri"/>
                <a:cs typeface="Calibri"/>
              </a:rPr>
              <a:t> </a:t>
            </a:r>
            <a:r>
              <a:rPr sz="2000" dirty="0">
                <a:latin typeface="Calibri"/>
                <a:cs typeface="Calibri"/>
              </a:rPr>
              <a:t>external</a:t>
            </a:r>
            <a:r>
              <a:rPr sz="2000" spc="190" dirty="0">
                <a:latin typeface="Calibri"/>
                <a:cs typeface="Calibri"/>
              </a:rPr>
              <a:t> </a:t>
            </a:r>
            <a:r>
              <a:rPr sz="2000" spc="70" dirty="0">
                <a:latin typeface="Calibri"/>
                <a:cs typeface="Calibri"/>
              </a:rPr>
              <a:t>agencies</a:t>
            </a:r>
            <a:endParaRPr sz="2000" dirty="0">
              <a:latin typeface="Calibri"/>
              <a:cs typeface="Calibri"/>
            </a:endParaRPr>
          </a:p>
          <a:p>
            <a:pPr marL="299085">
              <a:lnSpc>
                <a:spcPct val="100000"/>
              </a:lnSpc>
            </a:pPr>
            <a:r>
              <a:rPr sz="2000" dirty="0">
                <a:latin typeface="Calibri"/>
                <a:cs typeface="Calibri"/>
              </a:rPr>
              <a:t>during</a:t>
            </a:r>
            <a:r>
              <a:rPr sz="2000" spc="75" dirty="0">
                <a:latin typeface="Calibri"/>
                <a:cs typeface="Calibri"/>
              </a:rPr>
              <a:t> </a:t>
            </a:r>
            <a:r>
              <a:rPr sz="2000" dirty="0">
                <a:latin typeface="Calibri"/>
                <a:cs typeface="Calibri"/>
              </a:rPr>
              <a:t>off-</a:t>
            </a:r>
            <a:r>
              <a:rPr sz="2000" spc="65" dirty="0">
                <a:latin typeface="Calibri"/>
                <a:cs typeface="Calibri"/>
              </a:rPr>
              <a:t>peak</a:t>
            </a:r>
            <a:r>
              <a:rPr sz="2000" spc="40" dirty="0">
                <a:latin typeface="Calibri"/>
                <a:cs typeface="Calibri"/>
              </a:rPr>
              <a:t> </a:t>
            </a:r>
            <a:r>
              <a:rPr sz="2000" spc="55" dirty="0">
                <a:latin typeface="Calibri"/>
                <a:cs typeface="Calibri"/>
              </a:rPr>
              <a:t>times,</a:t>
            </a:r>
            <a:r>
              <a:rPr sz="2000" spc="65" dirty="0">
                <a:latin typeface="Calibri"/>
                <a:cs typeface="Calibri"/>
              </a:rPr>
              <a:t> </a:t>
            </a:r>
            <a:r>
              <a:rPr sz="2000" spc="50" dirty="0">
                <a:latin typeface="Calibri"/>
                <a:cs typeface="Calibri"/>
              </a:rPr>
              <a:t>reducing</a:t>
            </a:r>
            <a:r>
              <a:rPr sz="2000" spc="55" dirty="0">
                <a:latin typeface="Calibri"/>
                <a:cs typeface="Calibri"/>
              </a:rPr>
              <a:t> </a:t>
            </a:r>
            <a:r>
              <a:rPr sz="2000" dirty="0">
                <a:latin typeface="Calibri"/>
                <a:cs typeface="Calibri"/>
              </a:rPr>
              <a:t>payroll</a:t>
            </a:r>
            <a:r>
              <a:rPr sz="2000" spc="75" dirty="0">
                <a:latin typeface="Calibri"/>
                <a:cs typeface="Calibri"/>
              </a:rPr>
              <a:t> </a:t>
            </a:r>
            <a:r>
              <a:rPr sz="2000" spc="70" dirty="0">
                <a:latin typeface="Calibri"/>
                <a:cs typeface="Calibri"/>
              </a:rPr>
              <a:t>expenses.</a:t>
            </a:r>
            <a:endParaRPr sz="2000" dirty="0">
              <a:latin typeface="Calibri"/>
              <a:cs typeface="Calibri"/>
            </a:endParaRPr>
          </a:p>
        </p:txBody>
      </p:sp>
      <p:pic>
        <p:nvPicPr>
          <p:cNvPr id="4" name="object 4" descr="A person sitting at a desk with a computer  AI-generated content may be incorrect."/>
          <p:cNvPicPr/>
          <p:nvPr/>
        </p:nvPicPr>
        <p:blipFill>
          <a:blip r:embed="rId2" cstate="print"/>
          <a:stretch>
            <a:fillRect/>
          </a:stretch>
        </p:blipFill>
        <p:spPr>
          <a:xfrm>
            <a:off x="6956170" y="1228216"/>
            <a:ext cx="4702302" cy="3134867"/>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935837" y="229870"/>
            <a:ext cx="10321925" cy="513715"/>
          </a:xfrm>
          <a:prstGeom prst="rect">
            <a:avLst/>
          </a:prstGeom>
        </p:spPr>
        <p:txBody>
          <a:bodyPr vert="horz" wrap="square" lIns="0" tIns="12700" rIns="0" bIns="0" rtlCol="0">
            <a:spAutoFit/>
          </a:bodyPr>
          <a:lstStyle/>
          <a:p>
            <a:pPr marL="12700">
              <a:lnSpc>
                <a:spcPct val="100000"/>
              </a:lnSpc>
              <a:spcBef>
                <a:spcPts val="100"/>
              </a:spcBef>
            </a:pPr>
            <a:r>
              <a:rPr spc="85" dirty="0"/>
              <a:t>What</a:t>
            </a:r>
            <a:r>
              <a:rPr spc="-65" dirty="0"/>
              <a:t> </a:t>
            </a:r>
            <a:r>
              <a:rPr spc="105" dirty="0"/>
              <a:t>about</a:t>
            </a:r>
            <a:r>
              <a:rPr spc="-80" dirty="0"/>
              <a:t> </a:t>
            </a:r>
            <a:r>
              <a:rPr spc="90" dirty="0"/>
              <a:t>maintaining</a:t>
            </a:r>
            <a:r>
              <a:rPr spc="-75" dirty="0"/>
              <a:t> </a:t>
            </a:r>
            <a:r>
              <a:rPr spc="200" dirty="0"/>
              <a:t>service</a:t>
            </a:r>
            <a:r>
              <a:rPr spc="-65" dirty="0"/>
              <a:t> </a:t>
            </a:r>
            <a:r>
              <a:rPr spc="105" dirty="0"/>
              <a:t>quality</a:t>
            </a:r>
            <a:r>
              <a:rPr spc="-70" dirty="0"/>
              <a:t> </a:t>
            </a:r>
            <a:r>
              <a:rPr spc="90" dirty="0"/>
              <a:t>during</a:t>
            </a:r>
            <a:r>
              <a:rPr spc="-90" dirty="0"/>
              <a:t> </a:t>
            </a:r>
            <a:r>
              <a:rPr spc="50" dirty="0"/>
              <a:t>off-</a:t>
            </a:r>
            <a:r>
              <a:rPr spc="145" dirty="0"/>
              <a:t>peak?</a:t>
            </a:r>
          </a:p>
        </p:txBody>
      </p:sp>
      <p:sp>
        <p:nvSpPr>
          <p:cNvPr id="3" name="object 3"/>
          <p:cNvSpPr txBox="1"/>
          <p:nvPr/>
        </p:nvSpPr>
        <p:spPr>
          <a:xfrm>
            <a:off x="713333" y="5039359"/>
            <a:ext cx="10661650" cy="695960"/>
          </a:xfrm>
          <a:prstGeom prst="rect">
            <a:avLst/>
          </a:prstGeom>
        </p:spPr>
        <p:txBody>
          <a:bodyPr vert="horz" wrap="square" lIns="0" tIns="12065" rIns="0" bIns="0" rtlCol="0">
            <a:spAutoFit/>
          </a:bodyPr>
          <a:lstStyle/>
          <a:p>
            <a:pPr marL="469900" marR="5080" indent="-457200">
              <a:lnSpc>
                <a:spcPct val="100000"/>
              </a:lnSpc>
              <a:spcBef>
                <a:spcPts val="95"/>
              </a:spcBef>
              <a:tabLst>
                <a:tab pos="469265" algn="l"/>
              </a:tabLst>
            </a:pPr>
            <a:r>
              <a:rPr sz="2200" b="1" spc="30" dirty="0">
                <a:latin typeface="Calibri"/>
                <a:cs typeface="Calibri"/>
              </a:rPr>
              <a:t>3.</a:t>
            </a:r>
            <a:r>
              <a:rPr sz="2200" b="1" dirty="0">
                <a:latin typeface="Calibri"/>
                <a:cs typeface="Calibri"/>
              </a:rPr>
              <a:t>	</a:t>
            </a:r>
            <a:r>
              <a:rPr sz="2200" b="1" spc="110" dirty="0">
                <a:latin typeface="Calibri"/>
                <a:cs typeface="Calibri"/>
              </a:rPr>
              <a:t>Keep</a:t>
            </a:r>
            <a:r>
              <a:rPr sz="2200" b="1" spc="35" dirty="0">
                <a:latin typeface="Calibri"/>
                <a:cs typeface="Calibri"/>
              </a:rPr>
              <a:t>  </a:t>
            </a:r>
            <a:r>
              <a:rPr sz="2200" b="1" spc="105" dirty="0">
                <a:latin typeface="Calibri"/>
                <a:cs typeface="Calibri"/>
              </a:rPr>
              <a:t>Employee</a:t>
            </a:r>
            <a:r>
              <a:rPr sz="2200" b="1" spc="35" dirty="0">
                <a:latin typeface="Calibri"/>
                <a:cs typeface="Calibri"/>
              </a:rPr>
              <a:t>  </a:t>
            </a:r>
            <a:r>
              <a:rPr sz="2200" b="1" dirty="0">
                <a:latin typeface="Calibri"/>
                <a:cs typeface="Calibri"/>
              </a:rPr>
              <a:t>Morale</a:t>
            </a:r>
            <a:r>
              <a:rPr sz="2200" b="1" spc="35" dirty="0">
                <a:latin typeface="Calibri"/>
                <a:cs typeface="Calibri"/>
              </a:rPr>
              <a:t>  </a:t>
            </a:r>
            <a:r>
              <a:rPr sz="2200" b="1" spc="85" dirty="0">
                <a:latin typeface="Calibri"/>
                <a:cs typeface="Calibri"/>
              </a:rPr>
              <a:t>High</a:t>
            </a:r>
            <a:r>
              <a:rPr sz="2200" spc="85" dirty="0">
                <a:latin typeface="Calibri"/>
                <a:cs typeface="Calibri"/>
              </a:rPr>
              <a:t>:</a:t>
            </a:r>
            <a:r>
              <a:rPr sz="2200" spc="30" dirty="0">
                <a:latin typeface="Calibri"/>
                <a:cs typeface="Calibri"/>
              </a:rPr>
              <a:t>  </a:t>
            </a:r>
            <a:r>
              <a:rPr sz="2200" dirty="0">
                <a:latin typeface="Calibri"/>
                <a:cs typeface="Calibri"/>
              </a:rPr>
              <a:t>Offer</a:t>
            </a:r>
            <a:r>
              <a:rPr sz="2200" spc="35" dirty="0">
                <a:latin typeface="Calibri"/>
                <a:cs typeface="Calibri"/>
              </a:rPr>
              <a:t>  </a:t>
            </a:r>
            <a:r>
              <a:rPr sz="2200" spc="60" dirty="0">
                <a:latin typeface="Calibri"/>
                <a:cs typeface="Calibri"/>
              </a:rPr>
              <a:t>incentives</a:t>
            </a:r>
            <a:r>
              <a:rPr sz="2200" spc="35" dirty="0">
                <a:latin typeface="Calibri"/>
                <a:cs typeface="Calibri"/>
              </a:rPr>
              <a:t>  </a:t>
            </a:r>
            <a:r>
              <a:rPr sz="2200" dirty="0">
                <a:latin typeface="Calibri"/>
                <a:cs typeface="Calibri"/>
              </a:rPr>
              <a:t>or</a:t>
            </a:r>
            <a:r>
              <a:rPr sz="2200" spc="30" dirty="0">
                <a:latin typeface="Calibri"/>
                <a:cs typeface="Calibri"/>
              </a:rPr>
              <a:t>  </a:t>
            </a:r>
            <a:r>
              <a:rPr sz="2200" dirty="0">
                <a:latin typeface="Calibri"/>
                <a:cs typeface="Calibri"/>
              </a:rPr>
              <a:t>flexible</a:t>
            </a:r>
            <a:r>
              <a:rPr sz="2200" spc="40" dirty="0">
                <a:latin typeface="Calibri"/>
                <a:cs typeface="Calibri"/>
              </a:rPr>
              <a:t>  </a:t>
            </a:r>
            <a:r>
              <a:rPr sz="2200" dirty="0">
                <a:latin typeface="Calibri"/>
                <a:cs typeface="Calibri"/>
              </a:rPr>
              <a:t>work</a:t>
            </a:r>
            <a:r>
              <a:rPr sz="2200" spc="40" dirty="0">
                <a:latin typeface="Calibri"/>
                <a:cs typeface="Calibri"/>
              </a:rPr>
              <a:t>  </a:t>
            </a:r>
            <a:r>
              <a:rPr sz="2200" spc="50" dirty="0">
                <a:latin typeface="Calibri"/>
                <a:cs typeface="Calibri"/>
              </a:rPr>
              <a:t>arrangements</a:t>
            </a:r>
            <a:r>
              <a:rPr sz="2200" spc="45" dirty="0">
                <a:latin typeface="Calibri"/>
                <a:cs typeface="Calibri"/>
              </a:rPr>
              <a:t>  </a:t>
            </a:r>
            <a:r>
              <a:rPr sz="2200" spc="-25" dirty="0">
                <a:latin typeface="Calibri"/>
                <a:cs typeface="Calibri"/>
              </a:rPr>
              <a:t>to </a:t>
            </a:r>
            <a:r>
              <a:rPr sz="2200" spc="60" dirty="0">
                <a:latin typeface="Calibri"/>
                <a:cs typeface="Calibri"/>
              </a:rPr>
              <a:t>ensure</a:t>
            </a:r>
            <a:r>
              <a:rPr sz="2200" spc="45" dirty="0">
                <a:latin typeface="Calibri"/>
                <a:cs typeface="Calibri"/>
              </a:rPr>
              <a:t> </a:t>
            </a:r>
            <a:r>
              <a:rPr sz="2200" spc="75" dirty="0">
                <a:latin typeface="Calibri"/>
                <a:cs typeface="Calibri"/>
              </a:rPr>
              <a:t>employees </a:t>
            </a:r>
            <a:r>
              <a:rPr sz="2200" spc="60" dirty="0">
                <a:latin typeface="Calibri"/>
                <a:cs typeface="Calibri"/>
              </a:rPr>
              <a:t>stay</a:t>
            </a:r>
            <a:r>
              <a:rPr sz="2200" spc="50" dirty="0">
                <a:latin typeface="Calibri"/>
                <a:cs typeface="Calibri"/>
              </a:rPr>
              <a:t> </a:t>
            </a:r>
            <a:r>
              <a:rPr sz="2200" dirty="0">
                <a:latin typeface="Calibri"/>
                <a:cs typeface="Calibri"/>
              </a:rPr>
              <a:t>motivated</a:t>
            </a:r>
            <a:r>
              <a:rPr sz="2200" spc="35" dirty="0">
                <a:latin typeface="Calibri"/>
                <a:cs typeface="Calibri"/>
              </a:rPr>
              <a:t> </a:t>
            </a:r>
            <a:r>
              <a:rPr sz="2200" spc="60" dirty="0">
                <a:latin typeface="Calibri"/>
                <a:cs typeface="Calibri"/>
              </a:rPr>
              <a:t>despite</a:t>
            </a:r>
            <a:r>
              <a:rPr sz="2200" spc="40" dirty="0">
                <a:latin typeface="Calibri"/>
                <a:cs typeface="Calibri"/>
              </a:rPr>
              <a:t> </a:t>
            </a:r>
            <a:r>
              <a:rPr sz="2200" spc="70" dirty="0">
                <a:latin typeface="Calibri"/>
                <a:cs typeface="Calibri"/>
              </a:rPr>
              <a:t>reduced</a:t>
            </a:r>
            <a:r>
              <a:rPr sz="2200" spc="45" dirty="0">
                <a:latin typeface="Calibri"/>
                <a:cs typeface="Calibri"/>
              </a:rPr>
              <a:t> </a:t>
            </a:r>
            <a:r>
              <a:rPr sz="2200" spc="60" dirty="0">
                <a:latin typeface="Calibri"/>
                <a:cs typeface="Calibri"/>
              </a:rPr>
              <a:t>hours.</a:t>
            </a:r>
            <a:endParaRPr sz="2200">
              <a:latin typeface="Calibri"/>
              <a:cs typeface="Calibri"/>
            </a:endParaRPr>
          </a:p>
        </p:txBody>
      </p:sp>
      <p:sp>
        <p:nvSpPr>
          <p:cNvPr id="4" name="object 4"/>
          <p:cNvSpPr txBox="1"/>
          <p:nvPr/>
        </p:nvSpPr>
        <p:spPr>
          <a:xfrm>
            <a:off x="713333" y="1513712"/>
            <a:ext cx="10661015" cy="2544445"/>
          </a:xfrm>
          <a:prstGeom prst="rect">
            <a:avLst/>
          </a:prstGeom>
        </p:spPr>
        <p:txBody>
          <a:bodyPr vert="horz" wrap="square" lIns="0" tIns="12065" rIns="0" bIns="0" rtlCol="0">
            <a:spAutoFit/>
          </a:bodyPr>
          <a:lstStyle/>
          <a:p>
            <a:pPr marL="406400" marR="4674870" indent="-342900" algn="just">
              <a:lnSpc>
                <a:spcPct val="100000"/>
              </a:lnSpc>
              <a:spcBef>
                <a:spcPts val="95"/>
              </a:spcBef>
              <a:buAutoNum type="arabicPeriod"/>
              <a:tabLst>
                <a:tab pos="406400" algn="l"/>
              </a:tabLst>
            </a:pPr>
            <a:r>
              <a:rPr sz="2200" b="1" spc="170" dirty="0">
                <a:latin typeface="Calibri"/>
                <a:cs typeface="Calibri"/>
              </a:rPr>
              <a:t>Focus</a:t>
            </a:r>
            <a:r>
              <a:rPr sz="2200" b="1" spc="535" dirty="0">
                <a:latin typeface="Calibri"/>
                <a:cs typeface="Calibri"/>
              </a:rPr>
              <a:t>  </a:t>
            </a:r>
            <a:r>
              <a:rPr sz="2200" b="1" spc="80" dirty="0">
                <a:latin typeface="Calibri"/>
                <a:cs typeface="Calibri"/>
              </a:rPr>
              <a:t>on</a:t>
            </a:r>
            <a:r>
              <a:rPr sz="2200" b="1" spc="540" dirty="0">
                <a:latin typeface="Calibri"/>
                <a:cs typeface="Calibri"/>
              </a:rPr>
              <a:t>  </a:t>
            </a:r>
            <a:r>
              <a:rPr sz="2200" b="1" spc="130" dirty="0">
                <a:latin typeface="Calibri"/>
                <a:cs typeface="Calibri"/>
              </a:rPr>
              <a:t>Core</a:t>
            </a:r>
            <a:r>
              <a:rPr sz="2200" b="1" spc="540" dirty="0">
                <a:latin typeface="Calibri"/>
                <a:cs typeface="Calibri"/>
              </a:rPr>
              <a:t>  </a:t>
            </a:r>
            <a:r>
              <a:rPr sz="2200" b="1" spc="85" dirty="0">
                <a:latin typeface="Calibri"/>
                <a:cs typeface="Calibri"/>
              </a:rPr>
              <a:t>Operations</a:t>
            </a:r>
            <a:r>
              <a:rPr sz="2200" spc="85" dirty="0">
                <a:latin typeface="Calibri"/>
                <a:cs typeface="Calibri"/>
              </a:rPr>
              <a:t>:</a:t>
            </a:r>
            <a:r>
              <a:rPr sz="2200" spc="535" dirty="0">
                <a:latin typeface="Calibri"/>
                <a:cs typeface="Calibri"/>
              </a:rPr>
              <a:t>  </a:t>
            </a:r>
            <a:r>
              <a:rPr sz="2200" spc="50" dirty="0">
                <a:latin typeface="Calibri"/>
                <a:cs typeface="Calibri"/>
              </a:rPr>
              <a:t>Streamline operations</a:t>
            </a:r>
            <a:r>
              <a:rPr sz="2200" spc="405" dirty="0">
                <a:latin typeface="Calibri"/>
                <a:cs typeface="Calibri"/>
              </a:rPr>
              <a:t>  </a:t>
            </a:r>
            <a:r>
              <a:rPr sz="2200" spc="75" dirty="0">
                <a:latin typeface="Calibri"/>
                <a:cs typeface="Calibri"/>
              </a:rPr>
              <a:t>and</a:t>
            </a:r>
            <a:r>
              <a:rPr sz="2200" spc="400" dirty="0">
                <a:latin typeface="Calibri"/>
                <a:cs typeface="Calibri"/>
              </a:rPr>
              <a:t>  </a:t>
            </a:r>
            <a:r>
              <a:rPr sz="2200" dirty="0">
                <a:latin typeface="Calibri"/>
                <a:cs typeface="Calibri"/>
              </a:rPr>
              <a:t>prioritise</a:t>
            </a:r>
            <a:r>
              <a:rPr sz="2200" spc="409" dirty="0">
                <a:latin typeface="Calibri"/>
                <a:cs typeface="Calibri"/>
              </a:rPr>
              <a:t>  </a:t>
            </a:r>
            <a:r>
              <a:rPr sz="2200" dirty="0">
                <a:latin typeface="Calibri"/>
                <a:cs typeface="Calibri"/>
              </a:rPr>
              <a:t>key</a:t>
            </a:r>
            <a:r>
              <a:rPr sz="2200" spc="405" dirty="0">
                <a:latin typeface="Calibri"/>
                <a:cs typeface="Calibri"/>
              </a:rPr>
              <a:t>  </a:t>
            </a:r>
            <a:r>
              <a:rPr sz="2200" spc="85" dirty="0">
                <a:latin typeface="Calibri"/>
                <a:cs typeface="Calibri"/>
              </a:rPr>
              <a:t>services</a:t>
            </a:r>
            <a:r>
              <a:rPr sz="2200" spc="415" dirty="0">
                <a:latin typeface="Calibri"/>
                <a:cs typeface="Calibri"/>
              </a:rPr>
              <a:t>  </a:t>
            </a:r>
            <a:r>
              <a:rPr sz="2200" spc="-25" dirty="0">
                <a:latin typeface="Calibri"/>
                <a:cs typeface="Calibri"/>
              </a:rPr>
              <a:t>to </a:t>
            </a:r>
            <a:r>
              <a:rPr sz="2200" spc="65" dirty="0">
                <a:latin typeface="Calibri"/>
                <a:cs typeface="Calibri"/>
              </a:rPr>
              <a:t>ensure</a:t>
            </a:r>
            <a:r>
              <a:rPr sz="2200" spc="105" dirty="0">
                <a:latin typeface="Calibri"/>
                <a:cs typeface="Calibri"/>
              </a:rPr>
              <a:t> </a:t>
            </a:r>
            <a:r>
              <a:rPr sz="2200" spc="80" dirty="0">
                <a:latin typeface="Calibri"/>
                <a:cs typeface="Calibri"/>
              </a:rPr>
              <a:t>essential</a:t>
            </a:r>
            <a:r>
              <a:rPr sz="2200" spc="130" dirty="0">
                <a:latin typeface="Calibri"/>
                <a:cs typeface="Calibri"/>
              </a:rPr>
              <a:t> </a:t>
            </a:r>
            <a:r>
              <a:rPr sz="2200" spc="105" dirty="0">
                <a:latin typeface="Calibri"/>
                <a:cs typeface="Calibri"/>
              </a:rPr>
              <a:t>tasks</a:t>
            </a:r>
            <a:r>
              <a:rPr sz="2200" spc="140" dirty="0">
                <a:latin typeface="Calibri"/>
                <a:cs typeface="Calibri"/>
              </a:rPr>
              <a:t> </a:t>
            </a:r>
            <a:r>
              <a:rPr sz="2200" dirty="0">
                <a:latin typeface="Calibri"/>
                <a:cs typeface="Calibri"/>
              </a:rPr>
              <a:t>are</a:t>
            </a:r>
            <a:r>
              <a:rPr sz="2200" spc="110" dirty="0">
                <a:latin typeface="Calibri"/>
                <a:cs typeface="Calibri"/>
              </a:rPr>
              <a:t> </a:t>
            </a:r>
            <a:r>
              <a:rPr sz="2200" spc="60" dirty="0">
                <a:latin typeface="Calibri"/>
                <a:cs typeface="Calibri"/>
              </a:rPr>
              <a:t>covered</a:t>
            </a:r>
            <a:r>
              <a:rPr sz="2200" spc="130" dirty="0">
                <a:latin typeface="Calibri"/>
                <a:cs typeface="Calibri"/>
              </a:rPr>
              <a:t> </a:t>
            </a:r>
            <a:r>
              <a:rPr sz="2200" dirty="0">
                <a:latin typeface="Calibri"/>
                <a:cs typeface="Calibri"/>
              </a:rPr>
              <a:t>with</a:t>
            </a:r>
            <a:r>
              <a:rPr sz="2200" spc="110" dirty="0">
                <a:latin typeface="Calibri"/>
                <a:cs typeface="Calibri"/>
              </a:rPr>
              <a:t> </a:t>
            </a:r>
            <a:r>
              <a:rPr sz="2200" spc="-10" dirty="0">
                <a:latin typeface="Calibri"/>
                <a:cs typeface="Calibri"/>
              </a:rPr>
              <a:t>fewer staff.</a:t>
            </a:r>
            <a:endParaRPr sz="2200">
              <a:latin typeface="Calibri"/>
              <a:cs typeface="Calibri"/>
            </a:endParaRPr>
          </a:p>
          <a:p>
            <a:pPr>
              <a:lnSpc>
                <a:spcPct val="100000"/>
              </a:lnSpc>
              <a:spcBef>
                <a:spcPts val="1310"/>
              </a:spcBef>
              <a:buFont typeface="Calibri"/>
              <a:buAutoNum type="arabicPeriod"/>
            </a:pPr>
            <a:endParaRPr sz="2200">
              <a:latin typeface="Calibri"/>
              <a:cs typeface="Calibri"/>
            </a:endParaRPr>
          </a:p>
          <a:p>
            <a:pPr marL="469900" marR="5080" indent="-457200">
              <a:lnSpc>
                <a:spcPct val="100000"/>
              </a:lnSpc>
              <a:buAutoNum type="arabicPeriod"/>
              <a:tabLst>
                <a:tab pos="469900" algn="l"/>
              </a:tabLst>
            </a:pPr>
            <a:r>
              <a:rPr sz="2200" b="1" spc="145" dirty="0">
                <a:latin typeface="Calibri"/>
                <a:cs typeface="Calibri"/>
              </a:rPr>
              <a:t>Use</a:t>
            </a:r>
            <a:r>
              <a:rPr sz="2200" b="1" spc="275" dirty="0">
                <a:latin typeface="Calibri"/>
                <a:cs typeface="Calibri"/>
              </a:rPr>
              <a:t> </a:t>
            </a:r>
            <a:r>
              <a:rPr sz="2200" b="1" spc="90" dirty="0">
                <a:latin typeface="Calibri"/>
                <a:cs typeface="Calibri"/>
              </a:rPr>
              <a:t>Technology</a:t>
            </a:r>
            <a:r>
              <a:rPr sz="2200" b="1" spc="270" dirty="0">
                <a:latin typeface="Calibri"/>
                <a:cs typeface="Calibri"/>
              </a:rPr>
              <a:t> </a:t>
            </a:r>
            <a:r>
              <a:rPr sz="2200" b="1" dirty="0">
                <a:latin typeface="Calibri"/>
                <a:cs typeface="Calibri"/>
              </a:rPr>
              <a:t>for</a:t>
            </a:r>
            <a:r>
              <a:rPr sz="2200" b="1" spc="265" dirty="0">
                <a:latin typeface="Calibri"/>
                <a:cs typeface="Calibri"/>
              </a:rPr>
              <a:t> </a:t>
            </a:r>
            <a:r>
              <a:rPr sz="2200" b="1" spc="105" dirty="0">
                <a:latin typeface="Calibri"/>
                <a:cs typeface="Calibri"/>
              </a:rPr>
              <a:t>Efficiency</a:t>
            </a:r>
            <a:r>
              <a:rPr sz="2200" spc="105" dirty="0">
                <a:latin typeface="Calibri"/>
                <a:cs typeface="Calibri"/>
              </a:rPr>
              <a:t>:</a:t>
            </a:r>
            <a:r>
              <a:rPr sz="2200" spc="260" dirty="0">
                <a:latin typeface="Calibri"/>
                <a:cs typeface="Calibri"/>
              </a:rPr>
              <a:t> </a:t>
            </a:r>
            <a:r>
              <a:rPr sz="2200" dirty="0">
                <a:latin typeface="Calibri"/>
                <a:cs typeface="Calibri"/>
              </a:rPr>
              <a:t>Automate</a:t>
            </a:r>
            <a:r>
              <a:rPr sz="2200" spc="265" dirty="0">
                <a:latin typeface="Calibri"/>
                <a:cs typeface="Calibri"/>
              </a:rPr>
              <a:t> </a:t>
            </a:r>
            <a:r>
              <a:rPr sz="2200" dirty="0">
                <a:latin typeface="Calibri"/>
                <a:cs typeface="Calibri"/>
              </a:rPr>
              <a:t>or</a:t>
            </a:r>
            <a:r>
              <a:rPr sz="2200" spc="260" dirty="0">
                <a:latin typeface="Calibri"/>
                <a:cs typeface="Calibri"/>
              </a:rPr>
              <a:t> </a:t>
            </a:r>
            <a:r>
              <a:rPr sz="2200" spc="50" dirty="0">
                <a:latin typeface="Calibri"/>
                <a:cs typeface="Calibri"/>
              </a:rPr>
              <a:t>digitise</a:t>
            </a:r>
            <a:r>
              <a:rPr sz="2200" spc="265" dirty="0">
                <a:latin typeface="Calibri"/>
                <a:cs typeface="Calibri"/>
              </a:rPr>
              <a:t> </a:t>
            </a:r>
            <a:r>
              <a:rPr sz="2200" spc="114" dirty="0">
                <a:latin typeface="Calibri"/>
                <a:cs typeface="Calibri"/>
              </a:rPr>
              <a:t>processes</a:t>
            </a:r>
            <a:r>
              <a:rPr sz="2200" spc="260" dirty="0">
                <a:latin typeface="Calibri"/>
                <a:cs typeface="Calibri"/>
              </a:rPr>
              <a:t> </a:t>
            </a:r>
            <a:r>
              <a:rPr sz="2200" dirty="0">
                <a:latin typeface="Calibri"/>
                <a:cs typeface="Calibri"/>
              </a:rPr>
              <a:t>to</a:t>
            </a:r>
            <a:r>
              <a:rPr sz="2200" spc="265" dirty="0">
                <a:latin typeface="Calibri"/>
                <a:cs typeface="Calibri"/>
              </a:rPr>
              <a:t> </a:t>
            </a:r>
            <a:r>
              <a:rPr sz="2200" spc="75" dirty="0">
                <a:latin typeface="Calibri"/>
                <a:cs typeface="Calibri"/>
              </a:rPr>
              <a:t>reduce</a:t>
            </a:r>
            <a:r>
              <a:rPr sz="2200" spc="265" dirty="0">
                <a:latin typeface="Calibri"/>
                <a:cs typeface="Calibri"/>
              </a:rPr>
              <a:t> </a:t>
            </a:r>
            <a:r>
              <a:rPr sz="2200" spc="55" dirty="0">
                <a:latin typeface="Calibri"/>
                <a:cs typeface="Calibri"/>
              </a:rPr>
              <a:t>reliance </a:t>
            </a:r>
            <a:r>
              <a:rPr sz="2200" dirty="0">
                <a:latin typeface="Calibri"/>
                <a:cs typeface="Calibri"/>
              </a:rPr>
              <a:t>on</a:t>
            </a:r>
            <a:r>
              <a:rPr sz="2200" spc="5" dirty="0">
                <a:latin typeface="Calibri"/>
                <a:cs typeface="Calibri"/>
              </a:rPr>
              <a:t> </a:t>
            </a:r>
            <a:r>
              <a:rPr sz="2200" spc="70" dirty="0">
                <a:latin typeface="Calibri"/>
                <a:cs typeface="Calibri"/>
              </a:rPr>
              <a:t>human</a:t>
            </a:r>
            <a:r>
              <a:rPr sz="2200" dirty="0">
                <a:latin typeface="Calibri"/>
                <a:cs typeface="Calibri"/>
              </a:rPr>
              <a:t> </a:t>
            </a:r>
            <a:r>
              <a:rPr sz="2200" spc="55" dirty="0">
                <a:latin typeface="Calibri"/>
                <a:cs typeface="Calibri"/>
              </a:rPr>
              <a:t>labour</a:t>
            </a:r>
            <a:r>
              <a:rPr sz="2200" spc="15" dirty="0">
                <a:latin typeface="Calibri"/>
                <a:cs typeface="Calibri"/>
              </a:rPr>
              <a:t> </a:t>
            </a:r>
            <a:r>
              <a:rPr sz="2200" dirty="0">
                <a:latin typeface="Calibri"/>
                <a:cs typeface="Calibri"/>
              </a:rPr>
              <a:t>without</a:t>
            </a:r>
            <a:r>
              <a:rPr sz="2200" spc="15" dirty="0">
                <a:latin typeface="Calibri"/>
                <a:cs typeface="Calibri"/>
              </a:rPr>
              <a:t> </a:t>
            </a:r>
            <a:r>
              <a:rPr sz="2200" spc="65" dirty="0">
                <a:latin typeface="Calibri"/>
                <a:cs typeface="Calibri"/>
              </a:rPr>
              <a:t>compromising</a:t>
            </a:r>
            <a:r>
              <a:rPr sz="2200" spc="20" dirty="0">
                <a:latin typeface="Calibri"/>
                <a:cs typeface="Calibri"/>
              </a:rPr>
              <a:t> </a:t>
            </a:r>
            <a:r>
              <a:rPr sz="2200" spc="35" dirty="0">
                <a:latin typeface="Calibri"/>
                <a:cs typeface="Calibri"/>
              </a:rPr>
              <a:t>quality.</a:t>
            </a:r>
            <a:endParaRPr sz="2200">
              <a:latin typeface="Calibri"/>
              <a:cs typeface="Calibri"/>
            </a:endParaRPr>
          </a:p>
        </p:txBody>
      </p:sp>
      <p:pic>
        <p:nvPicPr>
          <p:cNvPr id="5" name="object 5" descr="A group of emojis and stars  AI-generated content may be incorrect."/>
          <p:cNvPicPr/>
          <p:nvPr/>
        </p:nvPicPr>
        <p:blipFill>
          <a:blip r:embed="rId2" cstate="print"/>
          <a:stretch>
            <a:fillRect/>
          </a:stretch>
        </p:blipFill>
        <p:spPr>
          <a:xfrm>
            <a:off x="7848600" y="990600"/>
            <a:ext cx="3443732" cy="2314575"/>
          </a:xfrm>
          <a:prstGeom prst="rect">
            <a:avLst/>
          </a:prstGeom>
        </p:spPr>
      </p:pic>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533400" y="152400"/>
            <a:ext cx="8311515" cy="505267"/>
          </a:xfrm>
          <a:prstGeom prst="rect">
            <a:avLst/>
          </a:prstGeom>
        </p:spPr>
        <p:txBody>
          <a:bodyPr vert="horz" wrap="square" lIns="0" tIns="12700" rIns="0" bIns="0" rtlCol="0">
            <a:spAutoFit/>
          </a:bodyPr>
          <a:lstStyle/>
          <a:p>
            <a:pPr marL="12700">
              <a:lnSpc>
                <a:spcPct val="100000"/>
              </a:lnSpc>
              <a:spcBef>
                <a:spcPts val="100"/>
              </a:spcBef>
            </a:pPr>
            <a:r>
              <a:rPr sz="3200" b="1" spc="235" dirty="0"/>
              <a:t>Use</a:t>
            </a:r>
            <a:r>
              <a:rPr sz="3200" b="1" spc="-65" dirty="0"/>
              <a:t> </a:t>
            </a:r>
            <a:r>
              <a:rPr sz="3200" b="1" spc="80" dirty="0"/>
              <a:t>of</a:t>
            </a:r>
            <a:r>
              <a:rPr sz="3200" b="1" spc="-65" dirty="0"/>
              <a:t> </a:t>
            </a:r>
            <a:r>
              <a:rPr sz="3200" b="1" spc="120" dirty="0"/>
              <a:t>Technology</a:t>
            </a:r>
            <a:r>
              <a:rPr sz="3200" b="1" spc="-75" dirty="0"/>
              <a:t> </a:t>
            </a:r>
            <a:r>
              <a:rPr sz="3200" b="1" spc="105" dirty="0"/>
              <a:t>in</a:t>
            </a:r>
            <a:r>
              <a:rPr sz="3200" b="1" spc="-75" dirty="0"/>
              <a:t> </a:t>
            </a:r>
            <a:r>
              <a:rPr sz="3200" b="1" spc="120" dirty="0"/>
              <a:t>Workforce</a:t>
            </a:r>
            <a:r>
              <a:rPr sz="3200" b="1" spc="-80" dirty="0"/>
              <a:t> </a:t>
            </a:r>
            <a:r>
              <a:rPr sz="3200" b="1" spc="75" dirty="0"/>
              <a:t>Management</a:t>
            </a:r>
          </a:p>
        </p:txBody>
      </p:sp>
      <p:sp>
        <p:nvSpPr>
          <p:cNvPr id="3" name="object 3"/>
          <p:cNvSpPr txBox="1">
            <a:spLocks noGrp="1"/>
          </p:cNvSpPr>
          <p:nvPr>
            <p:ph idx="1"/>
          </p:nvPr>
        </p:nvSpPr>
        <p:spPr>
          <a:xfrm>
            <a:off x="228600" y="838200"/>
            <a:ext cx="10515600" cy="5153334"/>
          </a:xfrm>
          <a:prstGeom prst="rect">
            <a:avLst/>
          </a:prstGeom>
        </p:spPr>
        <p:txBody>
          <a:bodyPr vert="horz" wrap="square" lIns="0" tIns="13335" rIns="0" bIns="0" rtlCol="0">
            <a:spAutoFit/>
          </a:bodyPr>
          <a:lstStyle/>
          <a:p>
            <a:pPr marL="15240">
              <a:lnSpc>
                <a:spcPct val="100000"/>
              </a:lnSpc>
              <a:spcBef>
                <a:spcPts val="105"/>
              </a:spcBef>
            </a:pPr>
            <a:r>
              <a:rPr sz="2200" spc="85" dirty="0"/>
              <a:t>Optimising</a:t>
            </a:r>
            <a:r>
              <a:rPr sz="2200" spc="-5" dirty="0"/>
              <a:t> </a:t>
            </a:r>
            <a:r>
              <a:rPr sz="2200" spc="75" dirty="0"/>
              <a:t>Staffing</a:t>
            </a:r>
            <a:r>
              <a:rPr sz="2200" spc="-5" dirty="0"/>
              <a:t> </a:t>
            </a:r>
            <a:r>
              <a:rPr sz="2200" spc="135" dirty="0"/>
              <a:t>Schedules</a:t>
            </a:r>
          </a:p>
          <a:p>
            <a:pPr marL="15240">
              <a:lnSpc>
                <a:spcPct val="100000"/>
              </a:lnSpc>
              <a:spcBef>
                <a:spcPts val="2405"/>
              </a:spcBef>
            </a:pPr>
            <a:r>
              <a:rPr sz="2200" b="1" spc="75" dirty="0"/>
              <a:t>Staffing</a:t>
            </a:r>
            <a:r>
              <a:rPr sz="2200" b="1" spc="-25" dirty="0"/>
              <a:t> </a:t>
            </a:r>
            <a:r>
              <a:rPr sz="2200" b="1" spc="75" dirty="0"/>
              <a:t>Allocation:</a:t>
            </a:r>
          </a:p>
          <a:p>
            <a:pPr marL="301625" marR="7620" indent="-287020">
              <a:lnSpc>
                <a:spcPct val="100000"/>
              </a:lnSpc>
              <a:buFont typeface="Arial"/>
              <a:buChar char="•"/>
              <a:tabLst>
                <a:tab pos="301625" algn="l"/>
              </a:tabLst>
            </a:pPr>
            <a:r>
              <a:rPr sz="2200" b="0" dirty="0">
                <a:cs typeface="Calibri"/>
              </a:rPr>
              <a:t>Software</a:t>
            </a:r>
            <a:r>
              <a:rPr sz="2200" b="0" spc="85" dirty="0">
                <a:cs typeface="Calibri"/>
              </a:rPr>
              <a:t> </a:t>
            </a:r>
            <a:r>
              <a:rPr sz="2200" b="0" spc="60" dirty="0">
                <a:cs typeface="Calibri"/>
              </a:rPr>
              <a:t>(Kipsu,</a:t>
            </a:r>
            <a:r>
              <a:rPr sz="2200" b="0" spc="85" dirty="0">
                <a:cs typeface="Calibri"/>
              </a:rPr>
              <a:t> </a:t>
            </a:r>
            <a:r>
              <a:rPr sz="2200" b="0" spc="60" dirty="0">
                <a:cs typeface="Calibri"/>
              </a:rPr>
              <a:t>7Shifts</a:t>
            </a:r>
            <a:r>
              <a:rPr sz="2200" b="0" spc="80" dirty="0">
                <a:cs typeface="Calibri"/>
              </a:rPr>
              <a:t> </a:t>
            </a:r>
            <a:r>
              <a:rPr sz="2200" b="0" dirty="0">
                <a:cs typeface="Calibri"/>
              </a:rPr>
              <a:t>etc)</a:t>
            </a:r>
            <a:r>
              <a:rPr sz="2200" b="0" spc="85" dirty="0">
                <a:cs typeface="Calibri"/>
              </a:rPr>
              <a:t> </a:t>
            </a:r>
            <a:r>
              <a:rPr sz="2200" b="0" spc="105" dirty="0">
                <a:cs typeface="Calibri"/>
              </a:rPr>
              <a:t>can</a:t>
            </a:r>
            <a:r>
              <a:rPr sz="2200" b="0" spc="90" dirty="0">
                <a:cs typeface="Calibri"/>
              </a:rPr>
              <a:t> </a:t>
            </a:r>
            <a:r>
              <a:rPr sz="2200" b="0" spc="65" dirty="0">
                <a:cs typeface="Calibri"/>
              </a:rPr>
              <a:t>allocate</a:t>
            </a:r>
            <a:r>
              <a:rPr sz="2200" b="0" spc="75" dirty="0">
                <a:cs typeface="Calibri"/>
              </a:rPr>
              <a:t> </a:t>
            </a:r>
            <a:r>
              <a:rPr sz="2200" b="0" dirty="0">
                <a:cs typeface="Calibri"/>
              </a:rPr>
              <a:t>staff</a:t>
            </a:r>
            <a:r>
              <a:rPr sz="2200" b="0" spc="80" dirty="0">
                <a:cs typeface="Calibri"/>
              </a:rPr>
              <a:t> </a:t>
            </a:r>
            <a:r>
              <a:rPr sz="2200" b="0" spc="90" dirty="0">
                <a:cs typeface="Calibri"/>
              </a:rPr>
              <a:t>based</a:t>
            </a:r>
            <a:r>
              <a:rPr sz="2200" b="0" spc="80" dirty="0">
                <a:cs typeface="Calibri"/>
              </a:rPr>
              <a:t> </a:t>
            </a:r>
            <a:r>
              <a:rPr sz="2200" b="0" spc="50" dirty="0">
                <a:cs typeface="Calibri"/>
              </a:rPr>
              <a:t>on</a:t>
            </a:r>
            <a:r>
              <a:rPr sz="2200" b="0" spc="85" dirty="0">
                <a:cs typeface="Calibri"/>
              </a:rPr>
              <a:t> </a:t>
            </a:r>
            <a:r>
              <a:rPr sz="2200" b="0" dirty="0">
                <a:cs typeface="Calibri"/>
              </a:rPr>
              <a:t>the</a:t>
            </a:r>
            <a:r>
              <a:rPr sz="2200" b="0" spc="80" dirty="0">
                <a:cs typeface="Calibri"/>
              </a:rPr>
              <a:t> </a:t>
            </a:r>
            <a:r>
              <a:rPr sz="2200" spc="85" dirty="0"/>
              <a:t>predicted</a:t>
            </a:r>
            <a:r>
              <a:rPr sz="2200" spc="90" dirty="0"/>
              <a:t> </a:t>
            </a:r>
            <a:r>
              <a:rPr sz="2200" spc="95" dirty="0"/>
              <a:t>demand</a:t>
            </a:r>
            <a:r>
              <a:rPr sz="2200" b="0" spc="95" dirty="0">
                <a:cs typeface="Calibri"/>
              </a:rPr>
              <a:t>,</a:t>
            </a:r>
            <a:r>
              <a:rPr sz="2200" b="0" spc="75" dirty="0">
                <a:cs typeface="Calibri"/>
              </a:rPr>
              <a:t> </a:t>
            </a:r>
            <a:r>
              <a:rPr sz="2200" b="0" spc="45" dirty="0">
                <a:cs typeface="Calibri"/>
              </a:rPr>
              <a:t>ensuring</a:t>
            </a:r>
            <a:r>
              <a:rPr sz="2200" b="0" spc="90" dirty="0">
                <a:cs typeface="Calibri"/>
              </a:rPr>
              <a:t> </a:t>
            </a:r>
            <a:r>
              <a:rPr sz="2200" b="0" dirty="0">
                <a:cs typeface="Calibri"/>
              </a:rPr>
              <a:t>the</a:t>
            </a:r>
            <a:r>
              <a:rPr sz="2200" b="0" spc="85" dirty="0">
                <a:cs typeface="Calibri"/>
              </a:rPr>
              <a:t> </a:t>
            </a:r>
            <a:r>
              <a:rPr sz="2200" b="0" spc="-10" dirty="0">
                <a:cs typeface="Calibri"/>
              </a:rPr>
              <a:t>right </a:t>
            </a:r>
            <a:r>
              <a:rPr sz="2200" b="0" spc="65" dirty="0">
                <a:cs typeface="Calibri"/>
              </a:rPr>
              <a:t>skill</a:t>
            </a:r>
            <a:r>
              <a:rPr sz="2200" b="0" spc="20" dirty="0">
                <a:cs typeface="Calibri"/>
              </a:rPr>
              <a:t> </a:t>
            </a:r>
            <a:r>
              <a:rPr sz="2200" b="0" spc="60" dirty="0">
                <a:cs typeface="Calibri"/>
              </a:rPr>
              <a:t>set</a:t>
            </a:r>
            <a:r>
              <a:rPr sz="2200" b="0" dirty="0">
                <a:cs typeface="Calibri"/>
              </a:rPr>
              <a:t> </a:t>
            </a:r>
            <a:r>
              <a:rPr sz="2200" b="0" spc="100" dirty="0">
                <a:cs typeface="Calibri"/>
              </a:rPr>
              <a:t>is</a:t>
            </a:r>
            <a:r>
              <a:rPr sz="2200" b="0" spc="-5" dirty="0">
                <a:cs typeface="Calibri"/>
              </a:rPr>
              <a:t> </a:t>
            </a:r>
            <a:r>
              <a:rPr sz="2200" b="0" dirty="0">
                <a:cs typeface="Calibri"/>
              </a:rPr>
              <a:t>in </a:t>
            </a:r>
            <a:r>
              <a:rPr sz="2200" b="0" spc="95" dirty="0">
                <a:cs typeface="Calibri"/>
              </a:rPr>
              <a:t>place</a:t>
            </a:r>
            <a:r>
              <a:rPr sz="2200" b="0" dirty="0">
                <a:cs typeface="Calibri"/>
              </a:rPr>
              <a:t> at</a:t>
            </a:r>
            <a:r>
              <a:rPr sz="2200" b="0" spc="-5" dirty="0">
                <a:cs typeface="Calibri"/>
              </a:rPr>
              <a:t> </a:t>
            </a:r>
            <a:r>
              <a:rPr sz="2200" b="0" dirty="0">
                <a:cs typeface="Calibri"/>
              </a:rPr>
              <a:t>the</a:t>
            </a:r>
            <a:r>
              <a:rPr sz="2200" b="0" spc="-15" dirty="0">
                <a:cs typeface="Calibri"/>
              </a:rPr>
              <a:t> </a:t>
            </a:r>
            <a:r>
              <a:rPr sz="2200" b="0" dirty="0">
                <a:cs typeface="Calibri"/>
              </a:rPr>
              <a:t>right</a:t>
            </a:r>
            <a:r>
              <a:rPr sz="2200" b="0" spc="10" dirty="0">
                <a:cs typeface="Calibri"/>
              </a:rPr>
              <a:t> </a:t>
            </a:r>
            <a:r>
              <a:rPr sz="2200" b="0" spc="60" dirty="0">
                <a:cs typeface="Calibri"/>
              </a:rPr>
              <a:t>times</a:t>
            </a:r>
            <a:r>
              <a:rPr sz="2200" b="0" spc="-20" dirty="0">
                <a:cs typeface="Calibri"/>
              </a:rPr>
              <a:t> </a:t>
            </a:r>
            <a:r>
              <a:rPr sz="2200" b="0" dirty="0">
                <a:cs typeface="Calibri"/>
              </a:rPr>
              <a:t>(e.g., front</a:t>
            </a:r>
            <a:r>
              <a:rPr sz="2200" b="0" spc="-5" dirty="0">
                <a:cs typeface="Calibri"/>
              </a:rPr>
              <a:t> </a:t>
            </a:r>
            <a:r>
              <a:rPr sz="2200" b="0" spc="85" dirty="0">
                <a:cs typeface="Calibri"/>
              </a:rPr>
              <a:t>desk,</a:t>
            </a:r>
            <a:r>
              <a:rPr sz="2200" b="0" spc="-5" dirty="0">
                <a:cs typeface="Calibri"/>
              </a:rPr>
              <a:t> </a:t>
            </a:r>
            <a:r>
              <a:rPr sz="2200" b="0" spc="55" dirty="0">
                <a:cs typeface="Calibri"/>
              </a:rPr>
              <a:t>housekeeping,</a:t>
            </a:r>
            <a:r>
              <a:rPr sz="2200" b="0" spc="-20" dirty="0">
                <a:cs typeface="Calibri"/>
              </a:rPr>
              <a:t> </a:t>
            </a:r>
            <a:r>
              <a:rPr sz="2200" b="0" spc="-10" dirty="0">
                <a:cs typeface="Calibri"/>
              </a:rPr>
              <a:t>restaurant).</a:t>
            </a:r>
          </a:p>
          <a:p>
            <a:pPr marL="15240">
              <a:lnSpc>
                <a:spcPct val="100000"/>
              </a:lnSpc>
            </a:pPr>
            <a:r>
              <a:rPr sz="2200" b="1" spc="85" dirty="0" err="1"/>
              <a:t>Labour</a:t>
            </a:r>
            <a:r>
              <a:rPr sz="2200" b="1" spc="-20" dirty="0"/>
              <a:t> </a:t>
            </a:r>
            <a:r>
              <a:rPr sz="2200" b="1" spc="155" dirty="0"/>
              <a:t>Cost</a:t>
            </a:r>
            <a:r>
              <a:rPr sz="2200" b="1" spc="-25" dirty="0"/>
              <a:t> </a:t>
            </a:r>
            <a:r>
              <a:rPr sz="2200" b="1" spc="80" dirty="0"/>
              <a:t>Control:</a:t>
            </a:r>
          </a:p>
          <a:p>
            <a:pPr marL="301625" indent="-286385">
              <a:lnSpc>
                <a:spcPct val="100000"/>
              </a:lnSpc>
              <a:buFont typeface="Arial"/>
              <a:buChar char="•"/>
              <a:tabLst>
                <a:tab pos="301625" algn="l"/>
              </a:tabLst>
            </a:pPr>
            <a:r>
              <a:rPr sz="2200" b="0" spc="55" dirty="0">
                <a:cs typeface="Calibri"/>
              </a:rPr>
              <a:t>By</a:t>
            </a:r>
            <a:r>
              <a:rPr sz="2200" b="0" spc="40" dirty="0">
                <a:cs typeface="Calibri"/>
              </a:rPr>
              <a:t>  </a:t>
            </a:r>
            <a:r>
              <a:rPr sz="2200" b="0" dirty="0">
                <a:cs typeface="Calibri"/>
              </a:rPr>
              <a:t>aligning</a:t>
            </a:r>
            <a:r>
              <a:rPr sz="2200" b="0" spc="45" dirty="0">
                <a:cs typeface="Calibri"/>
              </a:rPr>
              <a:t>  </a:t>
            </a:r>
            <a:r>
              <a:rPr sz="2200" b="0" spc="100" dirty="0">
                <a:cs typeface="Calibri"/>
              </a:rPr>
              <a:t>schedules</a:t>
            </a:r>
            <a:r>
              <a:rPr sz="2200" b="0" spc="40" dirty="0">
                <a:cs typeface="Calibri"/>
              </a:rPr>
              <a:t>  </a:t>
            </a:r>
            <a:r>
              <a:rPr sz="2200" b="0" dirty="0">
                <a:cs typeface="Calibri"/>
              </a:rPr>
              <a:t>with</a:t>
            </a:r>
            <a:r>
              <a:rPr sz="2200" b="0" spc="40" dirty="0">
                <a:cs typeface="Calibri"/>
              </a:rPr>
              <a:t>  </a:t>
            </a:r>
            <a:r>
              <a:rPr sz="2200" b="0" spc="65" dirty="0">
                <a:cs typeface="Calibri"/>
              </a:rPr>
              <a:t>demand</a:t>
            </a:r>
            <a:r>
              <a:rPr sz="2200" b="0" spc="45" dirty="0">
                <a:cs typeface="Calibri"/>
              </a:rPr>
              <a:t>  </a:t>
            </a:r>
            <a:r>
              <a:rPr sz="2200" b="0" spc="70" dirty="0">
                <a:cs typeface="Calibri"/>
              </a:rPr>
              <a:t>forecasts,</a:t>
            </a:r>
            <a:r>
              <a:rPr sz="2200" b="0" spc="40" dirty="0">
                <a:cs typeface="Calibri"/>
              </a:rPr>
              <a:t>  </a:t>
            </a:r>
            <a:r>
              <a:rPr sz="2200" b="0" dirty="0">
                <a:cs typeface="Calibri"/>
              </a:rPr>
              <a:t>the</a:t>
            </a:r>
            <a:r>
              <a:rPr sz="2200" b="0" spc="40" dirty="0">
                <a:cs typeface="Calibri"/>
              </a:rPr>
              <a:t>  </a:t>
            </a:r>
            <a:r>
              <a:rPr sz="2200" b="0" dirty="0">
                <a:cs typeface="Calibri"/>
              </a:rPr>
              <a:t>software</a:t>
            </a:r>
            <a:r>
              <a:rPr sz="2200" b="0" spc="40" dirty="0">
                <a:cs typeface="Calibri"/>
              </a:rPr>
              <a:t>  </a:t>
            </a:r>
            <a:r>
              <a:rPr sz="2200" spc="80" dirty="0"/>
              <a:t>prevents</a:t>
            </a:r>
            <a:r>
              <a:rPr sz="2200" spc="40" dirty="0"/>
              <a:t>  </a:t>
            </a:r>
            <a:r>
              <a:rPr sz="2200" spc="65" dirty="0"/>
              <a:t>overstaffing</a:t>
            </a:r>
            <a:r>
              <a:rPr sz="2200" spc="45" dirty="0"/>
              <a:t>  </a:t>
            </a:r>
            <a:r>
              <a:rPr sz="2200" b="0" dirty="0">
                <a:cs typeface="Calibri"/>
              </a:rPr>
              <a:t>(leading</a:t>
            </a:r>
            <a:r>
              <a:rPr sz="2200" b="0" spc="45" dirty="0">
                <a:cs typeface="Calibri"/>
              </a:rPr>
              <a:t>  </a:t>
            </a:r>
            <a:r>
              <a:rPr sz="2200" b="0" spc="-25" dirty="0">
                <a:cs typeface="Calibri"/>
              </a:rPr>
              <a:t>to</a:t>
            </a:r>
          </a:p>
          <a:p>
            <a:pPr marL="301625">
              <a:lnSpc>
                <a:spcPct val="100000"/>
              </a:lnSpc>
            </a:pPr>
            <a:r>
              <a:rPr sz="2200" b="0" spc="80" dirty="0">
                <a:cs typeface="Calibri"/>
              </a:rPr>
              <a:t>unnecessary</a:t>
            </a:r>
            <a:r>
              <a:rPr sz="2200" b="0" spc="-5" dirty="0">
                <a:cs typeface="Calibri"/>
              </a:rPr>
              <a:t> </a:t>
            </a:r>
            <a:r>
              <a:rPr sz="2200" b="0" spc="90" dirty="0">
                <a:cs typeface="Calibri"/>
              </a:rPr>
              <a:t>costs)</a:t>
            </a:r>
            <a:r>
              <a:rPr sz="2200" b="0" spc="25" dirty="0">
                <a:cs typeface="Calibri"/>
              </a:rPr>
              <a:t> </a:t>
            </a:r>
            <a:r>
              <a:rPr sz="2200" b="0" dirty="0">
                <a:cs typeface="Calibri"/>
              </a:rPr>
              <a:t>or</a:t>
            </a:r>
            <a:r>
              <a:rPr sz="2200" b="0" spc="45" dirty="0">
                <a:cs typeface="Calibri"/>
              </a:rPr>
              <a:t> </a:t>
            </a:r>
            <a:r>
              <a:rPr sz="2200" spc="75" dirty="0"/>
              <a:t>understaffing</a:t>
            </a:r>
            <a:r>
              <a:rPr sz="2200" spc="25" dirty="0"/>
              <a:t> </a:t>
            </a:r>
            <a:r>
              <a:rPr sz="2200" b="0" dirty="0">
                <a:cs typeface="Calibri"/>
              </a:rPr>
              <a:t>(leading</a:t>
            </a:r>
            <a:r>
              <a:rPr sz="2200" b="0" spc="15" dirty="0">
                <a:cs typeface="Calibri"/>
              </a:rPr>
              <a:t> </a:t>
            </a:r>
            <a:r>
              <a:rPr sz="2200" b="0" dirty="0">
                <a:cs typeface="Calibri"/>
              </a:rPr>
              <a:t>to</a:t>
            </a:r>
            <a:r>
              <a:rPr sz="2200" b="0" spc="30" dirty="0">
                <a:cs typeface="Calibri"/>
              </a:rPr>
              <a:t> </a:t>
            </a:r>
            <a:r>
              <a:rPr sz="2200" b="0" dirty="0">
                <a:cs typeface="Calibri"/>
              </a:rPr>
              <a:t>poor</a:t>
            </a:r>
            <a:r>
              <a:rPr sz="2200" b="0" spc="15" dirty="0">
                <a:cs typeface="Calibri"/>
              </a:rPr>
              <a:t> </a:t>
            </a:r>
            <a:r>
              <a:rPr sz="2200" b="0" spc="45" dirty="0">
                <a:cs typeface="Calibri"/>
              </a:rPr>
              <a:t>service).</a:t>
            </a:r>
          </a:p>
          <a:p>
            <a:pPr marL="15240">
              <a:lnSpc>
                <a:spcPct val="100000"/>
              </a:lnSpc>
            </a:pPr>
            <a:r>
              <a:rPr sz="2200" b="1" spc="100" dirty="0"/>
              <a:t>Employee</a:t>
            </a:r>
            <a:r>
              <a:rPr sz="2200" b="1" spc="-40" dirty="0"/>
              <a:t> </a:t>
            </a:r>
            <a:r>
              <a:rPr sz="2200" b="1" spc="90" dirty="0"/>
              <a:t>Preferences</a:t>
            </a:r>
            <a:r>
              <a:rPr sz="2200" spc="90" dirty="0"/>
              <a:t>:</a:t>
            </a:r>
          </a:p>
          <a:p>
            <a:pPr marL="301625" marR="5080" indent="-287020">
              <a:lnSpc>
                <a:spcPct val="100000"/>
              </a:lnSpc>
              <a:buFont typeface="Arial"/>
              <a:buChar char="•"/>
              <a:tabLst>
                <a:tab pos="301625" algn="l"/>
                <a:tab pos="607695" algn="l"/>
                <a:tab pos="1174750" algn="l"/>
                <a:tab pos="1807210" algn="l"/>
                <a:tab pos="3044825" algn="l"/>
                <a:tab pos="3685540" algn="l"/>
                <a:tab pos="5163820" algn="l"/>
                <a:tab pos="5739765" algn="l"/>
                <a:tab pos="7071995" algn="l"/>
                <a:tab pos="7652384" algn="l"/>
                <a:tab pos="8789670" algn="l"/>
                <a:tab pos="10030460" algn="l"/>
              </a:tabLst>
            </a:pPr>
            <a:r>
              <a:rPr sz="2200" b="0" spc="-25" dirty="0">
                <a:cs typeface="Calibri"/>
              </a:rPr>
              <a:t>It</a:t>
            </a:r>
            <a:r>
              <a:rPr sz="2200" b="0" dirty="0">
                <a:cs typeface="Calibri"/>
              </a:rPr>
              <a:t>	</a:t>
            </a:r>
            <a:r>
              <a:rPr sz="2200" b="0" spc="90" dirty="0">
                <a:cs typeface="Calibri"/>
              </a:rPr>
              <a:t>can</a:t>
            </a:r>
            <a:r>
              <a:rPr sz="2200" b="0" dirty="0">
                <a:cs typeface="Calibri"/>
              </a:rPr>
              <a:t>	</a:t>
            </a:r>
            <a:r>
              <a:rPr sz="2200" b="0" spc="-20" dirty="0">
                <a:cs typeface="Calibri"/>
              </a:rPr>
              <a:t>take</a:t>
            </a:r>
            <a:r>
              <a:rPr sz="2200" b="0" dirty="0">
                <a:cs typeface="Calibri"/>
              </a:rPr>
              <a:t>	</a:t>
            </a:r>
            <a:r>
              <a:rPr sz="2200" b="0" spc="35" dirty="0">
                <a:cs typeface="Calibri"/>
              </a:rPr>
              <a:t>employee</a:t>
            </a:r>
            <a:r>
              <a:rPr sz="2200" b="0" dirty="0">
                <a:cs typeface="Calibri"/>
              </a:rPr>
              <a:t>	</a:t>
            </a:r>
            <a:r>
              <a:rPr sz="2200" b="0" spc="-10" dirty="0">
                <a:cs typeface="Calibri"/>
              </a:rPr>
              <a:t>shift</a:t>
            </a:r>
            <a:r>
              <a:rPr sz="2200" b="0" dirty="0">
                <a:cs typeface="Calibri"/>
              </a:rPr>
              <a:t>	</a:t>
            </a:r>
            <a:r>
              <a:rPr sz="2200" b="0" spc="40" dirty="0">
                <a:cs typeface="Calibri"/>
              </a:rPr>
              <a:t>preferences</a:t>
            </a:r>
            <a:r>
              <a:rPr sz="2200" b="0" dirty="0">
                <a:cs typeface="Calibri"/>
              </a:rPr>
              <a:t>	</a:t>
            </a:r>
            <a:r>
              <a:rPr sz="2200" b="0" spc="45" dirty="0">
                <a:cs typeface="Calibri"/>
              </a:rPr>
              <a:t>and</a:t>
            </a:r>
            <a:r>
              <a:rPr sz="2200" b="0" dirty="0">
                <a:cs typeface="Calibri"/>
              </a:rPr>
              <a:t>	</a:t>
            </a:r>
            <a:r>
              <a:rPr sz="2200" b="0" spc="-10" dirty="0">
                <a:cs typeface="Calibri"/>
              </a:rPr>
              <a:t>availability</a:t>
            </a:r>
            <a:r>
              <a:rPr sz="2200" b="0" dirty="0">
                <a:cs typeface="Calibri"/>
              </a:rPr>
              <a:t>	</a:t>
            </a:r>
            <a:r>
              <a:rPr sz="2200" b="0" spc="-20" dirty="0">
                <a:cs typeface="Calibri"/>
              </a:rPr>
              <a:t>into</a:t>
            </a:r>
            <a:r>
              <a:rPr sz="2200" b="0" dirty="0">
                <a:cs typeface="Calibri"/>
              </a:rPr>
              <a:t>	</a:t>
            </a:r>
            <a:r>
              <a:rPr sz="2200" b="0" spc="75" dirty="0">
                <a:cs typeface="Calibri"/>
              </a:rPr>
              <a:t>account,</a:t>
            </a:r>
            <a:r>
              <a:rPr sz="2200" b="0" dirty="0">
                <a:cs typeface="Calibri"/>
              </a:rPr>
              <a:t>	</a:t>
            </a:r>
            <a:r>
              <a:rPr sz="2200" b="0" spc="-10" dirty="0">
                <a:cs typeface="Calibri"/>
              </a:rPr>
              <a:t>improving</a:t>
            </a:r>
            <a:r>
              <a:rPr sz="2200" b="0" dirty="0">
                <a:cs typeface="Calibri"/>
              </a:rPr>
              <a:t>	</a:t>
            </a:r>
            <a:r>
              <a:rPr sz="2200" b="0" spc="40" dirty="0">
                <a:cs typeface="Calibri"/>
              </a:rPr>
              <a:t>employee </a:t>
            </a:r>
            <a:r>
              <a:rPr sz="2200" b="0" spc="65" dirty="0">
                <a:cs typeface="Calibri"/>
              </a:rPr>
              <a:t>satisfaction</a:t>
            </a:r>
            <a:r>
              <a:rPr sz="2200" b="0" spc="-55" dirty="0">
                <a:cs typeface="Calibri"/>
              </a:rPr>
              <a:t> </a:t>
            </a:r>
            <a:r>
              <a:rPr sz="2200" b="0" spc="70" dirty="0">
                <a:cs typeface="Calibri"/>
              </a:rPr>
              <a:t>and</a:t>
            </a:r>
            <a:r>
              <a:rPr sz="2200" b="0" spc="-20" dirty="0">
                <a:cs typeface="Calibri"/>
              </a:rPr>
              <a:t> </a:t>
            </a:r>
            <a:r>
              <a:rPr sz="2200" b="0" spc="-10" dirty="0">
                <a:cs typeface="Calibri"/>
              </a:rPr>
              <a:t>retention.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lue screen with white text">
            <a:extLst>
              <a:ext uri="{FF2B5EF4-FFF2-40B4-BE49-F238E27FC236}">
                <a16:creationId xmlns:a16="http://schemas.microsoft.com/office/drawing/2014/main" id="{4E360C56-294D-5DE4-B41B-3D236D90CC6B}"/>
              </a:ext>
            </a:extLst>
          </p:cNvPr>
          <p:cNvPicPr>
            <a:picLocks noChangeAspect="1"/>
          </p:cNvPicPr>
          <p:nvPr/>
        </p:nvPicPr>
        <p:blipFill>
          <a:blip r:embed="rId2"/>
          <a:stretch>
            <a:fillRect/>
          </a:stretch>
        </p:blipFill>
        <p:spPr>
          <a:xfrm>
            <a:off x="0" y="1213367"/>
            <a:ext cx="12192000" cy="4431265"/>
          </a:xfrm>
          <a:prstGeom prst="rect">
            <a:avLst/>
          </a:prstGeom>
        </p:spPr>
      </p:pic>
      <p:pic>
        <p:nvPicPr>
          <p:cNvPr id="4" name="Picture 3">
            <a:extLst>
              <a:ext uri="{FF2B5EF4-FFF2-40B4-BE49-F238E27FC236}">
                <a16:creationId xmlns:a16="http://schemas.microsoft.com/office/drawing/2014/main" id="{B977D171-8314-86F6-02FC-B20C61660DAA}"/>
              </a:ext>
            </a:extLst>
          </p:cNvPr>
          <p:cNvPicPr>
            <a:picLocks noChangeAspect="1"/>
          </p:cNvPicPr>
          <p:nvPr/>
        </p:nvPicPr>
        <p:blipFill>
          <a:blip r:embed="rId3"/>
          <a:stretch>
            <a:fillRect/>
          </a:stretch>
        </p:blipFill>
        <p:spPr>
          <a:xfrm>
            <a:off x="152400" y="2057400"/>
            <a:ext cx="2143125" cy="2143125"/>
          </a:xfrm>
          <a:prstGeom prst="rect">
            <a:avLst/>
          </a:prstGeom>
        </p:spPr>
      </p:pic>
    </p:spTree>
    <p:extLst>
      <p:ext uri="{BB962C8B-B14F-4D97-AF65-F5344CB8AC3E}">
        <p14:creationId xmlns:p14="http://schemas.microsoft.com/office/powerpoint/2010/main" val="256808816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Four Seasons Case Study">
            <a:hlinkClick r:id="" action="ppaction://media"/>
            <a:extLst>
              <a:ext uri="{FF2B5EF4-FFF2-40B4-BE49-F238E27FC236}">
                <a16:creationId xmlns:a16="http://schemas.microsoft.com/office/drawing/2014/main" id="{B2C73C80-5FA7-2294-65FF-74916CC7985E}"/>
              </a:ext>
            </a:extLst>
          </p:cNvPr>
          <p:cNvPicPr>
            <a:picLocks noRot="1" noChangeAspect="1"/>
          </p:cNvPicPr>
          <p:nvPr>
            <a:videoFile r:link="rId1"/>
          </p:nvPr>
        </p:nvPicPr>
        <p:blipFill>
          <a:blip r:embed="rId3"/>
          <a:stretch>
            <a:fillRect/>
          </a:stretch>
        </p:blipFill>
        <p:spPr>
          <a:xfrm>
            <a:off x="1828800" y="1371600"/>
            <a:ext cx="7620000" cy="4305300"/>
          </a:xfrm>
          <a:prstGeom prst="rect">
            <a:avLst/>
          </a:prstGeom>
        </p:spPr>
      </p:pic>
      <p:sp>
        <p:nvSpPr>
          <p:cNvPr id="5" name="TextBox 4">
            <a:extLst>
              <a:ext uri="{FF2B5EF4-FFF2-40B4-BE49-F238E27FC236}">
                <a16:creationId xmlns:a16="http://schemas.microsoft.com/office/drawing/2014/main" id="{D6A052A7-744B-1342-8700-33B9726E5BCA}"/>
              </a:ext>
            </a:extLst>
          </p:cNvPr>
          <p:cNvSpPr txBox="1"/>
          <p:nvPr/>
        </p:nvSpPr>
        <p:spPr>
          <a:xfrm>
            <a:off x="2591562" y="534769"/>
            <a:ext cx="6094476" cy="646331"/>
          </a:xfrm>
          <a:prstGeom prst="rect">
            <a:avLst/>
          </a:prstGeom>
          <a:noFill/>
        </p:spPr>
        <p:txBody>
          <a:bodyPr wrap="square">
            <a:spAutoFit/>
          </a:bodyPr>
          <a:lstStyle/>
          <a:p>
            <a:endParaRPr lang="en-GB" dirty="0"/>
          </a:p>
          <a:p>
            <a:r>
              <a:rPr lang="en-GB" dirty="0"/>
              <a:t>Four Seasons Case Study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A9F3F-FA56-4D7C-85D1-5F263E171CCB}"/>
              </a:ext>
            </a:extLst>
          </p:cNvPr>
          <p:cNvSpPr>
            <a:spLocks noGrp="1"/>
          </p:cNvSpPr>
          <p:nvPr>
            <p:ph type="title"/>
          </p:nvPr>
        </p:nvSpPr>
        <p:spPr/>
        <p:txBody>
          <a:bodyPr>
            <a:normAutofit/>
          </a:bodyPr>
          <a:lstStyle/>
          <a:p>
            <a:r>
              <a:rPr lang="en-GB">
                <a:latin typeface="Calibri" panose="020F0502020204030204" pitchFamily="34" charset="0"/>
                <a:cs typeface="Calibri" panose="020F0502020204030204" pitchFamily="34" charset="0"/>
              </a:rPr>
              <a:t>Reflection..</a:t>
            </a:r>
          </a:p>
        </p:txBody>
      </p:sp>
      <p:sp>
        <p:nvSpPr>
          <p:cNvPr id="3" name="Content Placeholder 2">
            <a:extLst>
              <a:ext uri="{FF2B5EF4-FFF2-40B4-BE49-F238E27FC236}">
                <a16:creationId xmlns:a16="http://schemas.microsoft.com/office/drawing/2014/main" id="{FFF23DCE-D0AB-43B3-8B27-B4110FFF586F}"/>
              </a:ext>
            </a:extLst>
          </p:cNvPr>
          <p:cNvSpPr>
            <a:spLocks noGrp="1"/>
          </p:cNvSpPr>
          <p:nvPr>
            <p:ph idx="1"/>
          </p:nvPr>
        </p:nvSpPr>
        <p:spPr>
          <a:xfrm>
            <a:off x="1097280" y="2108201"/>
            <a:ext cx="5575367" cy="3760891"/>
          </a:xfrm>
        </p:spPr>
        <p:txBody>
          <a:bodyPr>
            <a:normAutofit/>
          </a:bodyPr>
          <a:lstStyle/>
          <a:p>
            <a:r>
              <a:rPr lang="en-GB">
                <a:latin typeface="Calibri" panose="020F0502020204030204" pitchFamily="34" charset="0"/>
                <a:cs typeface="Calibri" panose="020F0502020204030204" pitchFamily="34" charset="0"/>
              </a:rPr>
              <a:t>What steps would you consider in making sure that your staff is from more diverse background? </a:t>
            </a:r>
          </a:p>
          <a:p>
            <a:r>
              <a:rPr lang="en-GB">
                <a:latin typeface="Calibri" panose="020F0502020204030204" pitchFamily="34" charset="0"/>
                <a:cs typeface="Calibri" panose="020F0502020204030204" pitchFamily="34" charset="0"/>
              </a:rPr>
              <a:t>Importance of upskilling staff?</a:t>
            </a:r>
          </a:p>
          <a:p>
            <a:r>
              <a:rPr lang="en-GB">
                <a:latin typeface="Calibri" panose="020F0502020204030204" pitchFamily="34" charset="0"/>
                <a:cs typeface="Calibri" panose="020F0502020204030204" pitchFamily="34" charset="0"/>
              </a:rPr>
              <a:t>What are the benefits ?</a:t>
            </a:r>
          </a:p>
        </p:txBody>
      </p:sp>
      <p:pic>
        <p:nvPicPr>
          <p:cNvPr id="5" name="Picture 4">
            <a:extLst>
              <a:ext uri="{FF2B5EF4-FFF2-40B4-BE49-F238E27FC236}">
                <a16:creationId xmlns:a16="http://schemas.microsoft.com/office/drawing/2014/main" id="{598E28BF-1F77-66A5-CF8E-91D60DA29ADF}"/>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l="40986" r="2446" b="2"/>
          <a:stretch/>
        </p:blipFill>
        <p:spPr>
          <a:xfrm>
            <a:off x="7534656" y="2108200"/>
            <a:ext cx="3621024" cy="3600613"/>
          </a:xfrm>
          <a:prstGeom prst="rect">
            <a:avLst/>
          </a:prstGeom>
        </p:spPr>
      </p:pic>
    </p:spTree>
    <p:extLst>
      <p:ext uri="{BB962C8B-B14F-4D97-AF65-F5344CB8AC3E}">
        <p14:creationId xmlns:p14="http://schemas.microsoft.com/office/powerpoint/2010/main" val="72485041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228600" y="152400"/>
            <a:ext cx="6991350" cy="689932"/>
          </a:xfrm>
          <a:prstGeom prst="rect">
            <a:avLst/>
          </a:prstGeom>
        </p:spPr>
        <p:txBody>
          <a:bodyPr vert="horz" wrap="square" lIns="0" tIns="12700" rIns="0" bIns="0" rtlCol="0">
            <a:spAutoFit/>
          </a:bodyPr>
          <a:lstStyle/>
          <a:p>
            <a:pPr marL="12700">
              <a:lnSpc>
                <a:spcPct val="100000"/>
              </a:lnSpc>
              <a:spcBef>
                <a:spcPts val="100"/>
              </a:spcBef>
            </a:pPr>
            <a:r>
              <a:rPr sz="3200" spc="75" dirty="0"/>
              <a:t>What</a:t>
            </a:r>
            <a:r>
              <a:rPr sz="3200" spc="-65" dirty="0"/>
              <a:t> </a:t>
            </a:r>
            <a:r>
              <a:rPr sz="3200" spc="130" dirty="0"/>
              <a:t>would</a:t>
            </a:r>
            <a:r>
              <a:rPr sz="3200" spc="-80" dirty="0"/>
              <a:t> </a:t>
            </a:r>
            <a:r>
              <a:rPr sz="3200" spc="110" dirty="0"/>
              <a:t>the</a:t>
            </a:r>
            <a:r>
              <a:rPr sz="3200" spc="-60" dirty="0"/>
              <a:t> </a:t>
            </a:r>
            <a:r>
              <a:rPr sz="3200" spc="114" dirty="0"/>
              <a:t>benefit</a:t>
            </a:r>
            <a:r>
              <a:rPr sz="3200" spc="-85" dirty="0"/>
              <a:t> </a:t>
            </a:r>
            <a:r>
              <a:rPr sz="3200" spc="50" dirty="0"/>
              <a:t>for</a:t>
            </a:r>
            <a:r>
              <a:rPr sz="3200" spc="-70" dirty="0"/>
              <a:t> </a:t>
            </a:r>
            <a:r>
              <a:rPr sz="3200" spc="80" dirty="0"/>
              <a:t>a</a:t>
            </a:r>
            <a:r>
              <a:rPr sz="3200" spc="-55" dirty="0"/>
              <a:t> </a:t>
            </a:r>
            <a:r>
              <a:rPr sz="3200" spc="120" dirty="0"/>
              <a:t>hotel</a:t>
            </a:r>
            <a:r>
              <a:rPr sz="3200" spc="-60" dirty="0"/>
              <a:t> </a:t>
            </a:r>
            <a:r>
              <a:rPr sz="3200" spc="120" dirty="0"/>
              <a:t>be</a:t>
            </a:r>
            <a:r>
              <a:rPr spc="120" dirty="0"/>
              <a:t>?</a:t>
            </a:r>
          </a:p>
        </p:txBody>
      </p:sp>
      <p:sp>
        <p:nvSpPr>
          <p:cNvPr id="3" name="object 3"/>
          <p:cNvSpPr txBox="1"/>
          <p:nvPr/>
        </p:nvSpPr>
        <p:spPr>
          <a:xfrm>
            <a:off x="459740" y="1087577"/>
            <a:ext cx="8608060" cy="4295140"/>
          </a:xfrm>
          <a:prstGeom prst="rect">
            <a:avLst/>
          </a:prstGeom>
        </p:spPr>
        <p:txBody>
          <a:bodyPr vert="horz" wrap="square" lIns="0" tIns="13335" rIns="0" bIns="0" rtlCol="0">
            <a:spAutoFit/>
          </a:bodyPr>
          <a:lstStyle/>
          <a:p>
            <a:pPr marL="299085" indent="-286385">
              <a:lnSpc>
                <a:spcPct val="100000"/>
              </a:lnSpc>
              <a:spcBef>
                <a:spcPts val="105"/>
              </a:spcBef>
              <a:buFont typeface="Arial"/>
              <a:buChar char="•"/>
              <a:tabLst>
                <a:tab pos="299085" algn="l"/>
              </a:tabLst>
            </a:pPr>
            <a:r>
              <a:rPr sz="2000" b="1" spc="70" dirty="0">
                <a:latin typeface="Calibri"/>
                <a:cs typeface="Calibri"/>
              </a:rPr>
              <a:t>Improved</a:t>
            </a:r>
            <a:r>
              <a:rPr sz="2000" b="1" spc="320" dirty="0">
                <a:latin typeface="Calibri"/>
                <a:cs typeface="Calibri"/>
              </a:rPr>
              <a:t> </a:t>
            </a:r>
            <a:r>
              <a:rPr sz="2000" b="1" spc="95" dirty="0">
                <a:latin typeface="Calibri"/>
                <a:cs typeface="Calibri"/>
              </a:rPr>
              <a:t>Efficiency:</a:t>
            </a:r>
            <a:r>
              <a:rPr sz="2000" b="1" spc="320" dirty="0">
                <a:latin typeface="Calibri"/>
                <a:cs typeface="Calibri"/>
              </a:rPr>
              <a:t> </a:t>
            </a:r>
            <a:r>
              <a:rPr sz="2000" dirty="0">
                <a:latin typeface="Calibri"/>
                <a:cs typeface="Calibri"/>
              </a:rPr>
              <a:t>Automating</a:t>
            </a:r>
            <a:r>
              <a:rPr sz="2000" spc="320" dirty="0">
                <a:latin typeface="Calibri"/>
                <a:cs typeface="Calibri"/>
              </a:rPr>
              <a:t> </a:t>
            </a:r>
            <a:r>
              <a:rPr sz="2000" dirty="0">
                <a:latin typeface="Calibri"/>
                <a:cs typeface="Calibri"/>
              </a:rPr>
              <a:t>the</a:t>
            </a:r>
            <a:r>
              <a:rPr sz="2000" spc="310" dirty="0">
                <a:latin typeface="Calibri"/>
                <a:cs typeface="Calibri"/>
              </a:rPr>
              <a:t> </a:t>
            </a:r>
            <a:r>
              <a:rPr sz="2000" spc="70" dirty="0">
                <a:latin typeface="Calibri"/>
                <a:cs typeface="Calibri"/>
              </a:rPr>
              <a:t>scheduling</a:t>
            </a:r>
            <a:r>
              <a:rPr sz="2000" spc="320" dirty="0">
                <a:latin typeface="Calibri"/>
                <a:cs typeface="Calibri"/>
              </a:rPr>
              <a:t> </a:t>
            </a:r>
            <a:r>
              <a:rPr sz="2000" spc="95" dirty="0">
                <a:latin typeface="Calibri"/>
                <a:cs typeface="Calibri"/>
              </a:rPr>
              <a:t>process</a:t>
            </a:r>
            <a:r>
              <a:rPr sz="2000" spc="305" dirty="0">
                <a:latin typeface="Calibri"/>
                <a:cs typeface="Calibri"/>
              </a:rPr>
              <a:t> </a:t>
            </a:r>
            <a:r>
              <a:rPr sz="2000" spc="105" dirty="0">
                <a:latin typeface="Calibri"/>
                <a:cs typeface="Calibri"/>
              </a:rPr>
              <a:t>saves</a:t>
            </a:r>
            <a:r>
              <a:rPr sz="2000" spc="320" dirty="0">
                <a:latin typeface="Calibri"/>
                <a:cs typeface="Calibri"/>
              </a:rPr>
              <a:t> </a:t>
            </a:r>
            <a:r>
              <a:rPr sz="2000" dirty="0">
                <a:latin typeface="Calibri"/>
                <a:cs typeface="Calibri"/>
              </a:rPr>
              <a:t>time</a:t>
            </a:r>
            <a:r>
              <a:rPr sz="2000" spc="310" dirty="0">
                <a:latin typeface="Calibri"/>
                <a:cs typeface="Calibri"/>
              </a:rPr>
              <a:t> </a:t>
            </a:r>
            <a:r>
              <a:rPr sz="2000" spc="40" dirty="0">
                <a:latin typeface="Calibri"/>
                <a:cs typeface="Calibri"/>
              </a:rPr>
              <a:t>and</a:t>
            </a:r>
            <a:endParaRPr sz="2000" dirty="0">
              <a:latin typeface="Calibri"/>
              <a:cs typeface="Calibri"/>
            </a:endParaRPr>
          </a:p>
          <a:p>
            <a:pPr marL="299085">
              <a:lnSpc>
                <a:spcPct val="100000"/>
              </a:lnSpc>
              <a:spcBef>
                <a:spcPts val="5"/>
              </a:spcBef>
            </a:pPr>
            <a:r>
              <a:rPr sz="2000" spc="80" dirty="0">
                <a:latin typeface="Calibri"/>
                <a:cs typeface="Calibri"/>
              </a:rPr>
              <a:t>reduces</a:t>
            </a:r>
            <a:r>
              <a:rPr sz="2000" spc="-60" dirty="0">
                <a:latin typeface="Calibri"/>
                <a:cs typeface="Calibri"/>
              </a:rPr>
              <a:t> </a:t>
            </a:r>
            <a:r>
              <a:rPr sz="2000" spc="-10" dirty="0">
                <a:latin typeface="Calibri"/>
                <a:cs typeface="Calibri"/>
              </a:rPr>
              <a:t>errors.</a:t>
            </a:r>
            <a:endParaRPr sz="2000" dirty="0">
              <a:latin typeface="Calibri"/>
              <a:cs typeface="Calibri"/>
            </a:endParaRPr>
          </a:p>
          <a:p>
            <a:pPr>
              <a:lnSpc>
                <a:spcPct val="100000"/>
              </a:lnSpc>
              <a:spcBef>
                <a:spcPts val="2355"/>
              </a:spcBef>
            </a:pPr>
            <a:endParaRPr sz="2000" dirty="0">
              <a:latin typeface="Calibri"/>
              <a:cs typeface="Calibri"/>
            </a:endParaRPr>
          </a:p>
          <a:p>
            <a:pPr marL="299085" indent="-286385">
              <a:lnSpc>
                <a:spcPct val="100000"/>
              </a:lnSpc>
              <a:buFont typeface="Arial"/>
              <a:buChar char="•"/>
              <a:tabLst>
                <a:tab pos="299085" algn="l"/>
                <a:tab pos="1029335" algn="l"/>
                <a:tab pos="2184400" algn="l"/>
                <a:tab pos="3516629" algn="l"/>
                <a:tab pos="4518025" algn="l"/>
                <a:tab pos="5596890" algn="l"/>
                <a:tab pos="6490335" algn="l"/>
                <a:tab pos="7276465" algn="l"/>
                <a:tab pos="7877175" algn="l"/>
              </a:tabLst>
            </a:pPr>
            <a:r>
              <a:rPr sz="2000" b="1" spc="135" dirty="0">
                <a:latin typeface="Calibri"/>
                <a:cs typeface="Calibri"/>
              </a:rPr>
              <a:t>Cost</a:t>
            </a:r>
            <a:r>
              <a:rPr sz="2000" b="1" dirty="0">
                <a:latin typeface="Calibri"/>
                <a:cs typeface="Calibri"/>
              </a:rPr>
              <a:t>	</a:t>
            </a:r>
            <a:r>
              <a:rPr sz="2000" b="1" spc="95" dirty="0">
                <a:latin typeface="Calibri"/>
                <a:cs typeface="Calibri"/>
              </a:rPr>
              <a:t>Savings:</a:t>
            </a:r>
            <a:r>
              <a:rPr sz="2000" b="1" dirty="0">
                <a:latin typeface="Calibri"/>
                <a:cs typeface="Calibri"/>
              </a:rPr>
              <a:t>	</a:t>
            </a:r>
            <a:r>
              <a:rPr sz="2000" spc="55" dirty="0">
                <a:latin typeface="Calibri"/>
                <a:cs typeface="Calibri"/>
              </a:rPr>
              <a:t>Optimised</a:t>
            </a:r>
            <a:r>
              <a:rPr sz="2000" dirty="0">
                <a:latin typeface="Calibri"/>
                <a:cs typeface="Calibri"/>
              </a:rPr>
              <a:t>	</a:t>
            </a:r>
            <a:r>
              <a:rPr sz="2000" spc="-10" dirty="0">
                <a:latin typeface="Calibri"/>
                <a:cs typeface="Calibri"/>
              </a:rPr>
              <a:t>staffing</a:t>
            </a:r>
            <a:r>
              <a:rPr sz="2000" dirty="0">
                <a:latin typeface="Calibri"/>
                <a:cs typeface="Calibri"/>
              </a:rPr>
              <a:t>	</a:t>
            </a:r>
            <a:r>
              <a:rPr sz="2000" spc="70" dirty="0">
                <a:latin typeface="Calibri"/>
                <a:cs typeface="Calibri"/>
              </a:rPr>
              <a:t>reduces</a:t>
            </a:r>
            <a:r>
              <a:rPr sz="2000" dirty="0">
                <a:latin typeface="Calibri"/>
                <a:cs typeface="Calibri"/>
              </a:rPr>
              <a:t>	</a:t>
            </a:r>
            <a:r>
              <a:rPr sz="2000" spc="-10" dirty="0">
                <a:latin typeface="Calibri"/>
                <a:cs typeface="Calibri"/>
              </a:rPr>
              <a:t>labour</a:t>
            </a:r>
            <a:r>
              <a:rPr sz="2000" dirty="0">
                <a:latin typeface="Calibri"/>
                <a:cs typeface="Calibri"/>
              </a:rPr>
              <a:t>	</a:t>
            </a:r>
            <a:r>
              <a:rPr sz="2000" spc="105" dirty="0">
                <a:latin typeface="Calibri"/>
                <a:cs typeface="Calibri"/>
              </a:rPr>
              <a:t>costs</a:t>
            </a:r>
            <a:r>
              <a:rPr sz="2000" dirty="0">
                <a:latin typeface="Calibri"/>
                <a:cs typeface="Calibri"/>
              </a:rPr>
              <a:t>	</a:t>
            </a:r>
            <a:r>
              <a:rPr sz="2000" spc="45" dirty="0">
                <a:latin typeface="Calibri"/>
                <a:cs typeface="Calibri"/>
              </a:rPr>
              <a:t>and</a:t>
            </a:r>
            <a:r>
              <a:rPr sz="2000" dirty="0">
                <a:latin typeface="Calibri"/>
                <a:cs typeface="Calibri"/>
              </a:rPr>
              <a:t>	</a:t>
            </a:r>
            <a:r>
              <a:rPr sz="2000" spc="50" dirty="0">
                <a:latin typeface="Calibri"/>
                <a:cs typeface="Calibri"/>
              </a:rPr>
              <a:t>avoids</a:t>
            </a:r>
            <a:endParaRPr sz="2000" dirty="0">
              <a:latin typeface="Calibri"/>
              <a:cs typeface="Calibri"/>
            </a:endParaRPr>
          </a:p>
          <a:p>
            <a:pPr marL="299085">
              <a:lnSpc>
                <a:spcPct val="100000"/>
              </a:lnSpc>
            </a:pPr>
            <a:r>
              <a:rPr sz="2000" spc="-10" dirty="0">
                <a:latin typeface="Calibri"/>
                <a:cs typeface="Calibri"/>
              </a:rPr>
              <a:t>overstaffing.</a:t>
            </a:r>
            <a:endParaRPr sz="2000" dirty="0">
              <a:latin typeface="Calibri"/>
              <a:cs typeface="Calibri"/>
            </a:endParaRPr>
          </a:p>
          <a:p>
            <a:pPr>
              <a:lnSpc>
                <a:spcPct val="100000"/>
              </a:lnSpc>
              <a:spcBef>
                <a:spcPts val="2360"/>
              </a:spcBef>
            </a:pPr>
            <a:endParaRPr sz="2000" dirty="0">
              <a:latin typeface="Calibri"/>
              <a:cs typeface="Calibri"/>
            </a:endParaRPr>
          </a:p>
          <a:p>
            <a:pPr marL="299085" indent="-286385">
              <a:lnSpc>
                <a:spcPct val="100000"/>
              </a:lnSpc>
              <a:buFont typeface="Arial"/>
              <a:buChar char="•"/>
              <a:tabLst>
                <a:tab pos="299085" algn="l"/>
              </a:tabLst>
            </a:pPr>
            <a:r>
              <a:rPr sz="2000" b="1" spc="55" dirty="0">
                <a:latin typeface="Calibri"/>
                <a:cs typeface="Calibri"/>
              </a:rPr>
              <a:t>Better</a:t>
            </a:r>
            <a:r>
              <a:rPr sz="2000" b="1" spc="35" dirty="0">
                <a:latin typeface="Calibri"/>
                <a:cs typeface="Calibri"/>
              </a:rPr>
              <a:t> </a:t>
            </a:r>
            <a:r>
              <a:rPr sz="2000" b="1" spc="110" dirty="0">
                <a:latin typeface="Calibri"/>
                <a:cs typeface="Calibri"/>
              </a:rPr>
              <a:t>Guest</a:t>
            </a:r>
            <a:r>
              <a:rPr sz="2000" b="1" spc="40" dirty="0">
                <a:latin typeface="Calibri"/>
                <a:cs typeface="Calibri"/>
              </a:rPr>
              <a:t> </a:t>
            </a:r>
            <a:r>
              <a:rPr sz="2000" b="1" spc="90" dirty="0">
                <a:latin typeface="Calibri"/>
                <a:cs typeface="Calibri"/>
              </a:rPr>
              <a:t>Experience:</a:t>
            </a:r>
            <a:r>
              <a:rPr sz="2000" b="1" spc="35" dirty="0">
                <a:latin typeface="Calibri"/>
                <a:cs typeface="Calibri"/>
              </a:rPr>
              <a:t> </a:t>
            </a:r>
            <a:r>
              <a:rPr sz="2000" spc="55" dirty="0">
                <a:latin typeface="Calibri"/>
                <a:cs typeface="Calibri"/>
              </a:rPr>
              <a:t>By</a:t>
            </a:r>
            <a:r>
              <a:rPr sz="2000" spc="35" dirty="0">
                <a:latin typeface="Calibri"/>
                <a:cs typeface="Calibri"/>
              </a:rPr>
              <a:t> </a:t>
            </a:r>
            <a:r>
              <a:rPr sz="2000" spc="45" dirty="0">
                <a:latin typeface="Calibri"/>
                <a:cs typeface="Calibri"/>
              </a:rPr>
              <a:t>ensuring</a:t>
            </a:r>
            <a:r>
              <a:rPr sz="2000" spc="20" dirty="0">
                <a:latin typeface="Calibri"/>
                <a:cs typeface="Calibri"/>
              </a:rPr>
              <a:t> </a:t>
            </a:r>
            <a:r>
              <a:rPr sz="2000" dirty="0">
                <a:latin typeface="Calibri"/>
                <a:cs typeface="Calibri"/>
              </a:rPr>
              <a:t>the</a:t>
            </a:r>
            <a:r>
              <a:rPr sz="2000" spc="30" dirty="0">
                <a:latin typeface="Calibri"/>
                <a:cs typeface="Calibri"/>
              </a:rPr>
              <a:t> </a:t>
            </a:r>
            <a:r>
              <a:rPr sz="2000" dirty="0">
                <a:latin typeface="Calibri"/>
                <a:cs typeface="Calibri"/>
              </a:rPr>
              <a:t>right</a:t>
            </a:r>
            <a:r>
              <a:rPr sz="2000" spc="35" dirty="0">
                <a:latin typeface="Calibri"/>
                <a:cs typeface="Calibri"/>
              </a:rPr>
              <a:t> </a:t>
            </a:r>
            <a:r>
              <a:rPr sz="2000" dirty="0">
                <a:latin typeface="Calibri"/>
                <a:cs typeface="Calibri"/>
              </a:rPr>
              <a:t>staffing</a:t>
            </a:r>
            <a:r>
              <a:rPr sz="2000" spc="35" dirty="0">
                <a:latin typeface="Calibri"/>
                <a:cs typeface="Calibri"/>
              </a:rPr>
              <a:t> </a:t>
            </a:r>
            <a:r>
              <a:rPr sz="2000" spc="65" dirty="0">
                <a:latin typeface="Calibri"/>
                <a:cs typeface="Calibri"/>
              </a:rPr>
              <a:t>levels,</a:t>
            </a:r>
            <a:r>
              <a:rPr sz="2000" spc="30" dirty="0">
                <a:latin typeface="Calibri"/>
                <a:cs typeface="Calibri"/>
              </a:rPr>
              <a:t> </a:t>
            </a:r>
            <a:r>
              <a:rPr sz="2000" dirty="0">
                <a:latin typeface="Calibri"/>
                <a:cs typeface="Calibri"/>
              </a:rPr>
              <a:t>the</a:t>
            </a:r>
            <a:r>
              <a:rPr sz="2000" spc="30" dirty="0">
                <a:latin typeface="Calibri"/>
                <a:cs typeface="Calibri"/>
              </a:rPr>
              <a:t> </a:t>
            </a:r>
            <a:r>
              <a:rPr sz="2000" dirty="0">
                <a:latin typeface="Calibri"/>
                <a:cs typeface="Calibri"/>
              </a:rPr>
              <a:t>hotel</a:t>
            </a:r>
            <a:r>
              <a:rPr sz="2000" spc="25" dirty="0">
                <a:latin typeface="Calibri"/>
                <a:cs typeface="Calibri"/>
              </a:rPr>
              <a:t> </a:t>
            </a:r>
            <a:r>
              <a:rPr sz="2000" spc="90" dirty="0">
                <a:latin typeface="Calibri"/>
                <a:cs typeface="Calibri"/>
              </a:rPr>
              <a:t>can</a:t>
            </a:r>
            <a:endParaRPr sz="2000" dirty="0">
              <a:latin typeface="Calibri"/>
              <a:cs typeface="Calibri"/>
            </a:endParaRPr>
          </a:p>
          <a:p>
            <a:pPr marL="299085">
              <a:lnSpc>
                <a:spcPct val="100000"/>
              </a:lnSpc>
            </a:pPr>
            <a:r>
              <a:rPr sz="2000" dirty="0">
                <a:latin typeface="Calibri"/>
                <a:cs typeface="Calibri"/>
              </a:rPr>
              <a:t>deliver</a:t>
            </a:r>
            <a:r>
              <a:rPr sz="2000" spc="25" dirty="0">
                <a:latin typeface="Calibri"/>
                <a:cs typeface="Calibri"/>
              </a:rPr>
              <a:t> </a:t>
            </a:r>
            <a:r>
              <a:rPr sz="2000" dirty="0">
                <a:latin typeface="Calibri"/>
                <a:cs typeface="Calibri"/>
              </a:rPr>
              <a:t>timely</a:t>
            </a:r>
            <a:r>
              <a:rPr sz="2000" spc="30" dirty="0">
                <a:latin typeface="Calibri"/>
                <a:cs typeface="Calibri"/>
              </a:rPr>
              <a:t> </a:t>
            </a:r>
            <a:r>
              <a:rPr sz="2000" spc="75" dirty="0">
                <a:latin typeface="Calibri"/>
                <a:cs typeface="Calibri"/>
              </a:rPr>
              <a:t>services,</a:t>
            </a:r>
            <a:r>
              <a:rPr sz="2000" spc="5" dirty="0">
                <a:latin typeface="Calibri"/>
                <a:cs typeface="Calibri"/>
              </a:rPr>
              <a:t> </a:t>
            </a:r>
            <a:r>
              <a:rPr sz="2000" spc="45" dirty="0">
                <a:latin typeface="Calibri"/>
                <a:cs typeface="Calibri"/>
              </a:rPr>
              <a:t>leading</a:t>
            </a:r>
            <a:r>
              <a:rPr sz="2000" spc="25" dirty="0">
                <a:latin typeface="Calibri"/>
                <a:cs typeface="Calibri"/>
              </a:rPr>
              <a:t> </a:t>
            </a:r>
            <a:r>
              <a:rPr sz="2000" dirty="0">
                <a:latin typeface="Calibri"/>
                <a:cs typeface="Calibri"/>
              </a:rPr>
              <a:t>to</a:t>
            </a:r>
            <a:r>
              <a:rPr sz="2000" spc="40" dirty="0">
                <a:latin typeface="Calibri"/>
                <a:cs typeface="Calibri"/>
              </a:rPr>
              <a:t> </a:t>
            </a:r>
            <a:r>
              <a:rPr sz="2000" dirty="0">
                <a:latin typeface="Calibri"/>
                <a:cs typeface="Calibri"/>
              </a:rPr>
              <a:t>higher</a:t>
            </a:r>
            <a:r>
              <a:rPr sz="2000" spc="25" dirty="0">
                <a:latin typeface="Calibri"/>
                <a:cs typeface="Calibri"/>
              </a:rPr>
              <a:t> </a:t>
            </a:r>
            <a:r>
              <a:rPr sz="2000" spc="55" dirty="0">
                <a:latin typeface="Calibri"/>
                <a:cs typeface="Calibri"/>
              </a:rPr>
              <a:t>guest</a:t>
            </a:r>
            <a:r>
              <a:rPr sz="2000" spc="30" dirty="0">
                <a:latin typeface="Calibri"/>
                <a:cs typeface="Calibri"/>
              </a:rPr>
              <a:t> </a:t>
            </a:r>
            <a:r>
              <a:rPr sz="2000" spc="55" dirty="0">
                <a:latin typeface="Calibri"/>
                <a:cs typeface="Calibri"/>
              </a:rPr>
              <a:t>satisfaction.</a:t>
            </a:r>
            <a:endParaRPr sz="2000" dirty="0">
              <a:latin typeface="Calibri"/>
              <a:cs typeface="Calibri"/>
            </a:endParaRPr>
          </a:p>
          <a:p>
            <a:pPr>
              <a:lnSpc>
                <a:spcPct val="100000"/>
              </a:lnSpc>
              <a:spcBef>
                <a:spcPts val="2365"/>
              </a:spcBef>
            </a:pPr>
            <a:endParaRPr sz="2000" dirty="0">
              <a:latin typeface="Calibri"/>
              <a:cs typeface="Calibri"/>
            </a:endParaRPr>
          </a:p>
          <a:p>
            <a:pPr marL="299085" marR="6350" indent="-287020">
              <a:lnSpc>
                <a:spcPct val="100000"/>
              </a:lnSpc>
              <a:buFont typeface="Arial"/>
              <a:buChar char="•"/>
              <a:tabLst>
                <a:tab pos="299085" algn="l"/>
              </a:tabLst>
            </a:pPr>
            <a:r>
              <a:rPr sz="2000" b="1" spc="125" dirty="0">
                <a:latin typeface="Calibri"/>
                <a:cs typeface="Calibri"/>
              </a:rPr>
              <a:t>Compliance</a:t>
            </a:r>
            <a:r>
              <a:rPr sz="2000" b="1" spc="130" dirty="0">
                <a:latin typeface="Calibri"/>
                <a:cs typeface="Calibri"/>
              </a:rPr>
              <a:t> </a:t>
            </a:r>
            <a:r>
              <a:rPr sz="2000" b="1" spc="60" dirty="0">
                <a:latin typeface="Calibri"/>
                <a:cs typeface="Calibri"/>
              </a:rPr>
              <a:t>Management:</a:t>
            </a:r>
            <a:r>
              <a:rPr sz="2000" b="1" spc="140" dirty="0">
                <a:latin typeface="Calibri"/>
                <a:cs typeface="Calibri"/>
              </a:rPr>
              <a:t> </a:t>
            </a:r>
            <a:r>
              <a:rPr sz="2000" spc="90" dirty="0">
                <a:latin typeface="Calibri"/>
                <a:cs typeface="Calibri"/>
              </a:rPr>
              <a:t>Ensures</a:t>
            </a:r>
            <a:r>
              <a:rPr sz="2000" spc="130" dirty="0">
                <a:latin typeface="Calibri"/>
                <a:cs typeface="Calibri"/>
              </a:rPr>
              <a:t> </a:t>
            </a:r>
            <a:r>
              <a:rPr sz="2000" spc="80" dirty="0">
                <a:latin typeface="Calibri"/>
                <a:cs typeface="Calibri"/>
              </a:rPr>
              <a:t>compliance</a:t>
            </a:r>
            <a:r>
              <a:rPr sz="2000" spc="150" dirty="0">
                <a:latin typeface="Calibri"/>
                <a:cs typeface="Calibri"/>
              </a:rPr>
              <a:t> </a:t>
            </a:r>
            <a:r>
              <a:rPr sz="2000" dirty="0">
                <a:latin typeface="Calibri"/>
                <a:cs typeface="Calibri"/>
              </a:rPr>
              <a:t>with</a:t>
            </a:r>
            <a:r>
              <a:rPr sz="2000" spc="140" dirty="0">
                <a:latin typeface="Calibri"/>
                <a:cs typeface="Calibri"/>
              </a:rPr>
              <a:t> </a:t>
            </a:r>
            <a:r>
              <a:rPr sz="2000" dirty="0">
                <a:latin typeface="Calibri"/>
                <a:cs typeface="Calibri"/>
              </a:rPr>
              <a:t>labour</a:t>
            </a:r>
            <a:r>
              <a:rPr sz="2000" spc="140" dirty="0">
                <a:latin typeface="Calibri"/>
                <a:cs typeface="Calibri"/>
              </a:rPr>
              <a:t> </a:t>
            </a:r>
            <a:r>
              <a:rPr sz="2000" spc="80" dirty="0">
                <a:latin typeface="Calibri"/>
                <a:cs typeface="Calibri"/>
              </a:rPr>
              <a:t>laws,</a:t>
            </a:r>
            <a:r>
              <a:rPr sz="2000" spc="140" dirty="0">
                <a:latin typeface="Calibri"/>
                <a:cs typeface="Calibri"/>
              </a:rPr>
              <a:t> </a:t>
            </a:r>
            <a:r>
              <a:rPr sz="2000" spc="114" dirty="0">
                <a:latin typeface="Calibri"/>
                <a:cs typeface="Calibri"/>
              </a:rPr>
              <a:t>such</a:t>
            </a:r>
            <a:r>
              <a:rPr sz="2000" spc="145" dirty="0">
                <a:latin typeface="Calibri"/>
                <a:cs typeface="Calibri"/>
              </a:rPr>
              <a:t> </a:t>
            </a:r>
            <a:r>
              <a:rPr sz="2000" spc="105" dirty="0">
                <a:latin typeface="Calibri"/>
                <a:cs typeface="Calibri"/>
              </a:rPr>
              <a:t>as </a:t>
            </a:r>
            <a:r>
              <a:rPr sz="2000" spc="65" dirty="0">
                <a:latin typeface="Calibri"/>
                <a:cs typeface="Calibri"/>
              </a:rPr>
              <a:t>maximum</a:t>
            </a:r>
            <a:r>
              <a:rPr sz="2000" spc="-5" dirty="0">
                <a:latin typeface="Calibri"/>
                <a:cs typeface="Calibri"/>
              </a:rPr>
              <a:t> </a:t>
            </a:r>
            <a:r>
              <a:rPr sz="2000" dirty="0">
                <a:latin typeface="Calibri"/>
                <a:cs typeface="Calibri"/>
              </a:rPr>
              <a:t>working</a:t>
            </a:r>
            <a:r>
              <a:rPr sz="2000" spc="50" dirty="0">
                <a:latin typeface="Calibri"/>
                <a:cs typeface="Calibri"/>
              </a:rPr>
              <a:t> </a:t>
            </a:r>
            <a:r>
              <a:rPr sz="2000" spc="55" dirty="0">
                <a:latin typeface="Calibri"/>
                <a:cs typeface="Calibri"/>
              </a:rPr>
              <a:t>hours</a:t>
            </a:r>
            <a:r>
              <a:rPr sz="2000" spc="35" dirty="0">
                <a:latin typeface="Calibri"/>
                <a:cs typeface="Calibri"/>
              </a:rPr>
              <a:t> </a:t>
            </a:r>
            <a:r>
              <a:rPr sz="2000" spc="70" dirty="0">
                <a:latin typeface="Calibri"/>
                <a:cs typeface="Calibri"/>
              </a:rPr>
              <a:t>and</a:t>
            </a:r>
            <a:r>
              <a:rPr sz="2000" spc="40" dirty="0">
                <a:latin typeface="Calibri"/>
                <a:cs typeface="Calibri"/>
              </a:rPr>
              <a:t> </a:t>
            </a:r>
            <a:r>
              <a:rPr sz="2000" dirty="0">
                <a:latin typeface="Calibri"/>
                <a:cs typeface="Calibri"/>
              </a:rPr>
              <a:t>overtime</a:t>
            </a:r>
            <a:r>
              <a:rPr sz="2000" spc="10" dirty="0">
                <a:latin typeface="Calibri"/>
                <a:cs typeface="Calibri"/>
              </a:rPr>
              <a:t> </a:t>
            </a:r>
            <a:r>
              <a:rPr sz="2000" spc="50" dirty="0">
                <a:latin typeface="Calibri"/>
                <a:cs typeface="Calibri"/>
              </a:rPr>
              <a:t>rules.</a:t>
            </a:r>
            <a:endParaRPr sz="2000" dirty="0">
              <a:latin typeface="Calibri"/>
              <a:cs typeface="Calibri"/>
            </a:endParaRPr>
          </a:p>
        </p:txBody>
      </p:sp>
      <p:pic>
        <p:nvPicPr>
          <p:cNvPr id="4" name="object 4" descr="A person standing on a ball with a tick and cross marks  AI-generated content may be incorrect."/>
          <p:cNvPicPr/>
          <p:nvPr/>
        </p:nvPicPr>
        <p:blipFill>
          <a:blip r:embed="rId2" cstate="print"/>
          <a:stretch>
            <a:fillRect/>
          </a:stretch>
        </p:blipFill>
        <p:spPr>
          <a:xfrm>
            <a:off x="9448800" y="904963"/>
            <a:ext cx="2057400" cy="4740275"/>
          </a:xfrm>
          <a:prstGeom prst="rect">
            <a:avLst/>
          </a:prstGeom>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p:cNvSpPr txBox="1"/>
          <p:nvPr/>
        </p:nvSpPr>
        <p:spPr>
          <a:xfrm>
            <a:off x="1527175" y="4672710"/>
            <a:ext cx="2307590" cy="635000"/>
          </a:xfrm>
          <a:prstGeom prst="rect">
            <a:avLst/>
          </a:prstGeom>
        </p:spPr>
        <p:txBody>
          <a:bodyPr vert="horz" wrap="square" lIns="0" tIns="12065" rIns="0" bIns="0" rtlCol="0">
            <a:spAutoFit/>
          </a:bodyPr>
          <a:lstStyle/>
          <a:p>
            <a:pPr marL="12700">
              <a:lnSpc>
                <a:spcPct val="100000"/>
              </a:lnSpc>
              <a:spcBef>
                <a:spcPts val="95"/>
              </a:spcBef>
            </a:pPr>
            <a:r>
              <a:rPr sz="4000" dirty="0">
                <a:latin typeface="Calibri"/>
                <a:cs typeface="Calibri"/>
              </a:rPr>
              <a:t>Next</a:t>
            </a:r>
            <a:r>
              <a:rPr sz="4000" spc="-105" dirty="0">
                <a:latin typeface="Calibri"/>
                <a:cs typeface="Calibri"/>
              </a:rPr>
              <a:t> </a:t>
            </a:r>
            <a:r>
              <a:rPr sz="4000" spc="-20" dirty="0">
                <a:latin typeface="Calibri"/>
                <a:cs typeface="Calibri"/>
              </a:rPr>
              <a:t>Week</a:t>
            </a:r>
            <a:endParaRPr sz="4000">
              <a:latin typeface="Calibri"/>
              <a:cs typeface="Calibri"/>
            </a:endParaRPr>
          </a:p>
        </p:txBody>
      </p:sp>
      <p:pic>
        <p:nvPicPr>
          <p:cNvPr id="3" name="object 3" descr="Writing an appointment on a paper agenda"/>
          <p:cNvPicPr/>
          <p:nvPr/>
        </p:nvPicPr>
        <p:blipFill>
          <a:blip r:embed="rId2" cstate="print"/>
          <a:stretch>
            <a:fillRect/>
          </a:stretch>
        </p:blipFill>
        <p:spPr>
          <a:xfrm>
            <a:off x="0" y="28701"/>
            <a:ext cx="12192000" cy="4162044"/>
          </a:xfrm>
          <a:prstGeom prst="rect">
            <a:avLst/>
          </a:prstGeom>
        </p:spPr>
      </p:pic>
      <p:sp>
        <p:nvSpPr>
          <p:cNvPr id="4" name="object 4"/>
          <p:cNvSpPr txBox="1"/>
          <p:nvPr/>
        </p:nvSpPr>
        <p:spPr>
          <a:xfrm>
            <a:off x="4194175" y="4807457"/>
            <a:ext cx="7164705" cy="391160"/>
          </a:xfrm>
          <a:prstGeom prst="rect">
            <a:avLst/>
          </a:prstGeom>
        </p:spPr>
        <p:txBody>
          <a:bodyPr vert="horz" wrap="square" lIns="0" tIns="12700" rIns="0" bIns="0" rtlCol="0">
            <a:spAutoFit/>
          </a:bodyPr>
          <a:lstStyle/>
          <a:p>
            <a:pPr marL="12700">
              <a:lnSpc>
                <a:spcPct val="100000"/>
              </a:lnSpc>
              <a:spcBef>
                <a:spcPts val="100"/>
              </a:spcBef>
            </a:pPr>
            <a:r>
              <a:rPr sz="2400" spc="60" dirty="0">
                <a:latin typeface="Calibri"/>
                <a:cs typeface="Calibri"/>
              </a:rPr>
              <a:t>Performance</a:t>
            </a:r>
            <a:r>
              <a:rPr sz="2400" spc="80" dirty="0">
                <a:latin typeface="Calibri"/>
                <a:cs typeface="Calibri"/>
              </a:rPr>
              <a:t> </a:t>
            </a:r>
            <a:r>
              <a:rPr sz="2400" dirty="0">
                <a:latin typeface="Calibri"/>
                <a:cs typeface="Calibri"/>
              </a:rPr>
              <a:t>Management</a:t>
            </a:r>
            <a:r>
              <a:rPr sz="2400" spc="90" dirty="0">
                <a:latin typeface="Calibri"/>
                <a:cs typeface="Calibri"/>
              </a:rPr>
              <a:t> </a:t>
            </a:r>
            <a:r>
              <a:rPr sz="2400" spc="80" dirty="0">
                <a:latin typeface="Calibri"/>
                <a:cs typeface="Calibri"/>
              </a:rPr>
              <a:t>and</a:t>
            </a:r>
            <a:r>
              <a:rPr sz="2400" spc="65" dirty="0">
                <a:latin typeface="Calibri"/>
                <a:cs typeface="Calibri"/>
              </a:rPr>
              <a:t> </a:t>
            </a:r>
            <a:r>
              <a:rPr sz="2400" spc="70" dirty="0">
                <a:latin typeface="Calibri"/>
                <a:cs typeface="Calibri"/>
              </a:rPr>
              <a:t>Employee</a:t>
            </a:r>
            <a:r>
              <a:rPr sz="2400" spc="95" dirty="0">
                <a:latin typeface="Calibri"/>
                <a:cs typeface="Calibri"/>
              </a:rPr>
              <a:t> </a:t>
            </a:r>
            <a:r>
              <a:rPr sz="2400" spc="45" dirty="0">
                <a:latin typeface="Calibri"/>
                <a:cs typeface="Calibri"/>
              </a:rPr>
              <a:t>Engagement</a:t>
            </a:r>
            <a:endParaRPr sz="2400">
              <a:latin typeface="Calibri"/>
              <a:cs typeface="Calibri"/>
            </a:endParaRP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Guide to Four Seasons Hotels Interview Questions and Answers">
            <a:hlinkClick r:id="" action="ppaction://media"/>
            <a:extLst>
              <a:ext uri="{FF2B5EF4-FFF2-40B4-BE49-F238E27FC236}">
                <a16:creationId xmlns:a16="http://schemas.microsoft.com/office/drawing/2014/main" id="{9CBAB2D5-AE62-9DEC-8D7E-3ED29B410A1B}"/>
              </a:ext>
            </a:extLst>
          </p:cNvPr>
          <p:cNvPicPr>
            <a:picLocks noRot="1" noChangeAspect="1"/>
          </p:cNvPicPr>
          <p:nvPr>
            <a:videoFile r:link="rId1"/>
          </p:nvPr>
        </p:nvPicPr>
        <p:blipFill>
          <a:blip r:embed="rId3"/>
          <a:stretch>
            <a:fillRect/>
          </a:stretch>
        </p:blipFill>
        <p:spPr>
          <a:xfrm>
            <a:off x="2286000" y="1276350"/>
            <a:ext cx="7620000" cy="4305300"/>
          </a:xfrm>
          <a:prstGeom prst="rect">
            <a:avLst/>
          </a:prstGeom>
        </p:spPr>
      </p:pic>
      <p:sp>
        <p:nvSpPr>
          <p:cNvPr id="4" name="TextBox 3">
            <a:extLst>
              <a:ext uri="{FF2B5EF4-FFF2-40B4-BE49-F238E27FC236}">
                <a16:creationId xmlns:a16="http://schemas.microsoft.com/office/drawing/2014/main" id="{E44B312A-B617-863A-8FF6-45376FA7119E}"/>
              </a:ext>
            </a:extLst>
          </p:cNvPr>
          <p:cNvSpPr txBox="1"/>
          <p:nvPr/>
        </p:nvSpPr>
        <p:spPr>
          <a:xfrm>
            <a:off x="1447800" y="533400"/>
            <a:ext cx="6097656" cy="646331"/>
          </a:xfrm>
          <a:prstGeom prst="rect">
            <a:avLst/>
          </a:prstGeom>
          <a:noFill/>
        </p:spPr>
        <p:txBody>
          <a:bodyPr wrap="square">
            <a:spAutoFit/>
          </a:bodyPr>
          <a:lstStyle/>
          <a:p>
            <a:endParaRPr lang="en-GB" dirty="0"/>
          </a:p>
          <a:p>
            <a:r>
              <a:rPr lang="en-GB" dirty="0"/>
              <a:t>Guide to Four Seasons Hotels Interview Questions and Answers</a:t>
            </a:r>
          </a:p>
        </p:txBody>
      </p:sp>
    </p:spTree>
    <p:extLst>
      <p:ext uri="{BB962C8B-B14F-4D97-AF65-F5344CB8AC3E}">
        <p14:creationId xmlns:p14="http://schemas.microsoft.com/office/powerpoint/2010/main" val="3720058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2977</Words>
  <Application>Microsoft Office PowerPoint</Application>
  <PresentationFormat>Widescreen</PresentationFormat>
  <Paragraphs>272</Paragraphs>
  <Slides>40</Slides>
  <Notes>0</Notes>
  <HiddenSlides>0</HiddenSlides>
  <MMClips>4</MMClips>
  <ScaleCrop>false</ScaleCrop>
  <HeadingPairs>
    <vt:vector size="4" baseType="variant">
      <vt:variant>
        <vt:lpstr>Theme</vt:lpstr>
      </vt:variant>
      <vt:variant>
        <vt:i4>3</vt:i4>
      </vt:variant>
      <vt:variant>
        <vt:lpstr>Slide Titles</vt:lpstr>
      </vt:variant>
      <vt:variant>
        <vt:i4>40</vt:i4>
      </vt:variant>
    </vt:vector>
  </HeadingPairs>
  <TitlesOfParts>
    <vt:vector size="43" baseType="lpstr">
      <vt:lpstr>Theme1</vt:lpstr>
      <vt:lpstr>Accessible 2</vt:lpstr>
      <vt:lpstr>Sub Title 1</vt:lpstr>
      <vt:lpstr>BMTP5019 Operations</vt:lpstr>
      <vt:lpstr>Lesson Objectives</vt:lpstr>
      <vt:lpstr>Staffing Events </vt:lpstr>
      <vt:lpstr>Challenges </vt:lpstr>
      <vt:lpstr>Strategies for Upskilling Seasonal Event Staff </vt:lpstr>
      <vt:lpstr>Building Loyalty Among Seasonal Staff </vt:lpstr>
      <vt:lpstr>Mental and emotional wellbeing</vt:lpstr>
      <vt:lpstr>Powerful event staffing : a Tulleys Case study </vt:lpstr>
      <vt:lpstr>Staffing in Hotels </vt:lpstr>
      <vt:lpstr>What do you think happens when a hotel is overstaffed or overstaffed during peak seasons?</vt:lpstr>
      <vt:lpstr>Managing Workforce Levels for Fluctuating Demand</vt:lpstr>
      <vt:lpstr>Key Considerations for Effective Staffing in Seasonal Industries</vt:lpstr>
      <vt:lpstr>What is the Impact of Seasonal Demand?</vt:lpstr>
      <vt:lpstr>What is the Impact of Seasonal Demand?</vt:lpstr>
      <vt:lpstr>Factors Influencing Demand</vt:lpstr>
      <vt:lpstr>Factors Influencing Demand</vt:lpstr>
      <vt:lpstr>Challenges of Overstaffing</vt:lpstr>
      <vt:lpstr>Challenges of Understaffing</vt:lpstr>
      <vt:lpstr>Strategic Workforce Planning</vt:lpstr>
      <vt:lpstr>Strategic Workforce Planning</vt:lpstr>
      <vt:lpstr>Strategic Workforce Planning</vt:lpstr>
      <vt:lpstr>Hotel Workforce Challenge</vt:lpstr>
      <vt:lpstr>Types of Workforce Models</vt:lpstr>
      <vt:lpstr>Types of Workforce Models</vt:lpstr>
      <vt:lpstr>Types of Workforce Models</vt:lpstr>
      <vt:lpstr>Types of Workforce Models</vt:lpstr>
      <vt:lpstr>Outsourcing and Contracting</vt:lpstr>
      <vt:lpstr>How can we manage staffing during peak season?</vt:lpstr>
      <vt:lpstr>How can we prevent overtime and burnout?</vt:lpstr>
      <vt:lpstr>Cost-Saving Strategies for Off-Peak Season</vt:lpstr>
      <vt:lpstr>Cost-Saving Strategies for Off-Peak Season</vt:lpstr>
      <vt:lpstr>Cost-Saving Strategies for Off-Peak Season</vt:lpstr>
      <vt:lpstr>What about maintaining service quality during off-peak?</vt:lpstr>
      <vt:lpstr>Use of Technology in Workforce Management</vt:lpstr>
      <vt:lpstr>PowerPoint Presentation</vt:lpstr>
      <vt:lpstr>PowerPoint Presentation</vt:lpstr>
      <vt:lpstr>Reflection..</vt:lpstr>
      <vt:lpstr>What would the benefit for a hotel be?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Tools of Leadership</dc:title>
  <dc:creator>Marie Pitson</dc:creator>
  <cp:lastModifiedBy>Deborah Jenkins</cp:lastModifiedBy>
  <cp:revision>5</cp:revision>
  <dcterms:created xsi:type="dcterms:W3CDTF">2026-02-15T14:28:08Z</dcterms:created>
  <dcterms:modified xsi:type="dcterms:W3CDTF">2026-02-16T10:07:34Z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reated">
    <vt:filetime>2025-02-25T00:00:00Z</vt:filetime>
  </property>
  <property fmtid="{D5CDD505-2E9C-101B-9397-08002B2CF9AE}" pid="3" name="Creator">
    <vt:lpwstr>Microsoft® PowerPoint® for Microsoft 365</vt:lpwstr>
  </property>
  <property fmtid="{D5CDD505-2E9C-101B-9397-08002B2CF9AE}" pid="4" name="LastSaved">
    <vt:filetime>2026-02-15T00:00:00Z</vt:filetime>
  </property>
  <property fmtid="{D5CDD505-2E9C-101B-9397-08002B2CF9AE}" pid="5" name="Producer">
    <vt:lpwstr>Microsoft® PowerPoint® for Microsoft 365</vt:lpwstr>
  </property>
</Properties>
</file>