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9" r:id="rId14"/>
    <p:sldId id="270" r:id="rId15"/>
    <p:sldId id="271" r:id="rId16"/>
    <p:sldId id="26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92" autoAdjust="0"/>
    <p:restoredTop sz="68193" autoAdjust="0"/>
  </p:normalViewPr>
  <p:slideViewPr>
    <p:cSldViewPr snapToGrid="0">
      <p:cViewPr varScale="1">
        <p:scale>
          <a:sx n="78" d="100"/>
          <a:sy n="78" d="100"/>
        </p:scale>
        <p:origin x="104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B66629-F334-4F5F-B5D8-175E393BFE04}" type="datetimeFigureOut">
              <a:rPr lang="en-GB" smtClean="0"/>
              <a:t>06/07/2022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2DC0C50-AF41-4A1B-AFCA-1690CF8715C4}" type="slidenum">
              <a:rPr lang="en-GB" smtClean="0"/>
              <a:t>‹#›</a:t>
            </a:fld>
            <a:endParaRPr lang="en-GB"/>
          </a:p>
        </p:txBody>
      </p:sp>
    </p:spTree>
    <p:extLst>
      <p:ext uri="{BB962C8B-B14F-4D97-AF65-F5344CB8AC3E}">
        <p14:creationId xmlns:p14="http://schemas.microsoft.com/office/powerpoint/2010/main" val="23320914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chapter “Malthusian” refers to a particular perspective to which scholars attribute the association of resource scarcity and the prospect for long-run human economic growth. This perspective traces its origin to the work of an English economist, Thomas R. Malthus (1766–1834)—hence the word Malthusian. Although several variations have evolved over time, at the fundamental level the basic postulates of the Malthusian perspective on resource scarcity and economic growth are as follows:</a:t>
            </a:r>
          </a:p>
          <a:p>
            <a:endParaRPr lang="en-GB" dirty="0"/>
          </a:p>
          <a:p>
            <a:pPr marL="171450" indent="-171450">
              <a:buFont typeface="Arial" panose="020B0604020202020204" pitchFamily="34" charset="0"/>
              <a:buChar char="•"/>
            </a:pPr>
            <a:r>
              <a:rPr lang="en-GB" dirty="0"/>
              <a:t>Resources are scarce in absolute terms. That is, humanity is endowed with a finite amount of material resources.</a:t>
            </a:r>
          </a:p>
          <a:p>
            <a:pPr marL="171450" indent="-171450">
              <a:buFont typeface="Arial" panose="020B0604020202020204" pitchFamily="34" charset="0"/>
              <a:buChar char="•"/>
            </a:pPr>
            <a:r>
              <a:rPr lang="en-GB" dirty="0"/>
              <a:t>If uncontrolled, the tendency of human populations is to grow exponentially.</a:t>
            </a:r>
          </a:p>
          <a:p>
            <a:pPr marL="171450" indent="-171450">
              <a:buFont typeface="Arial" panose="020B0604020202020204" pitchFamily="34" charset="0"/>
              <a:buChar char="•"/>
            </a:pPr>
            <a:r>
              <a:rPr lang="en-GB" dirty="0"/>
              <a:t>Technology should not be perceived as the “ultimate” solution to the problem of resource scarcity. First, technology can only serve as a temporary solution to resource scarcity because it will eventually be hampered by the law of diminishing returns. Second, if not designed and applied properly, technology may have ill-effects on the environment or allow excessive and unwarranted exploitation of certain resources, further aggravating their scarcity.</a:t>
            </a:r>
          </a:p>
          <a:p>
            <a:endParaRPr lang="en-GB" dirty="0"/>
          </a:p>
          <a:p>
            <a:r>
              <a:rPr lang="en-GB" dirty="0"/>
              <a:t>Given this perspective, Malthusians argue that economic activity cannot be expected to grow indefinitely unless the rate of population growth and/or the rate of resource utilization are controlled. Limits to economic growth arise through the depletion of key resources and/or large-scale degradation of the natural environment (Meadows et al. 1974).</a:t>
            </a:r>
          </a:p>
          <a:p>
            <a:endParaRPr lang="en-GB" dirty="0"/>
          </a:p>
        </p:txBody>
      </p:sp>
      <p:sp>
        <p:nvSpPr>
          <p:cNvPr id="4" name="Slide Number Placeholder 3"/>
          <p:cNvSpPr>
            <a:spLocks noGrp="1"/>
          </p:cNvSpPr>
          <p:nvPr>
            <p:ph type="sldNum" sz="quarter" idx="5"/>
          </p:nvPr>
        </p:nvSpPr>
        <p:spPr/>
        <p:txBody>
          <a:bodyPr/>
          <a:lstStyle/>
          <a:p>
            <a:fld id="{12DC0C50-AF41-4A1B-AFCA-1690CF8715C4}" type="slidenum">
              <a:rPr lang="en-GB" smtClean="0"/>
              <a:t>2</a:t>
            </a:fld>
            <a:endParaRPr lang="en-GB"/>
          </a:p>
        </p:txBody>
      </p:sp>
    </p:spTree>
    <p:extLst>
      <p:ext uri="{BB962C8B-B14F-4D97-AF65-F5344CB8AC3E}">
        <p14:creationId xmlns:p14="http://schemas.microsoft.com/office/powerpoint/2010/main" val="33466710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This chapter offers a detailed examination of three general approaches scholars have used to explain “limits to growth,” namely the Malthusian (in reference to its origin), the neo-Malthusian, and the ecological economic. These three approaches, although they may differ in specifics and emphases, at the fundamental level consider population growth, resource scarcity including the environment, and technology to be significant limiting factors to long-term human material well-being. The rest of this chapter will discuss these three conceptions of “biophysical” limits to economic growth at some detail in the following order. Section 10.2 begins with the work of Malthus and includes brief discussions of scholarly contributions of a few well-known economists from the classical economics era to the refinement of the Malthusian perspective to growth.</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Section 10.3 provides an explanation of limits to growth from the perspective of scholars who as a group are known as neo-Malthusians. The neo-Malthusian era was at its prime during the 1960s and early 1970s for an interesting confluence of events, such as a new conceptualization of pollution and the environment, a dramatic increase in world population, and a new awareness of the critical need for energy conservation.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In Section 10.4 the ecological economics perspective on limits to growth is presented. At the fundamental level, ecological economics looks at the human economy as an integral part of the natural ecological systems and, as such, its functioning is governed by some immutable physical laws and biological principles. What emerged from this has been an increasing use of these laws (specially the first and second laws of thermodynamics) to explain physical and biological systems in terms of energy and material flows. Respect and attention to the reality of biophysical limits to growth is one of the core principles of the ecological economics orthodoxy. It is perhaps to convey this message that ecological economics is at times referred to as “biophysical economics.”</a:t>
            </a:r>
          </a:p>
          <a:p>
            <a:endParaRPr lang="en-GB" dirty="0"/>
          </a:p>
        </p:txBody>
      </p:sp>
      <p:sp>
        <p:nvSpPr>
          <p:cNvPr id="4" name="Slide Number Placeholder 3"/>
          <p:cNvSpPr>
            <a:spLocks noGrp="1"/>
          </p:cNvSpPr>
          <p:nvPr>
            <p:ph type="sldNum" sz="quarter" idx="5"/>
          </p:nvPr>
        </p:nvSpPr>
        <p:spPr/>
        <p:txBody>
          <a:bodyPr/>
          <a:lstStyle/>
          <a:p>
            <a:fld id="{12DC0C50-AF41-4A1B-AFCA-1690CF8715C4}" type="slidenum">
              <a:rPr lang="en-GB" smtClean="0"/>
              <a:t>3</a:t>
            </a:fld>
            <a:endParaRPr lang="en-GB"/>
          </a:p>
        </p:txBody>
      </p:sp>
    </p:spTree>
    <p:extLst>
      <p:ext uri="{BB962C8B-B14F-4D97-AF65-F5344CB8AC3E}">
        <p14:creationId xmlns:p14="http://schemas.microsoft.com/office/powerpoint/2010/main" val="20198019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1798 Malthus published his book, An Essay on the Principle of Population as It Affects the Future Improvement of Mankind, possibly the first formal theoretical underpinning for concern with the human population problem. In expounding his population-resource theory, Malthus made the following three postulates: (a) the total amount of land available for agriculture (arable land) is immutably fixed; (b) the growth of population is limited by the amount of food available for subsistence; and (c) human population will invariably grow where the means of subsistence increases.</a:t>
            </a:r>
          </a:p>
          <a:p>
            <a:endParaRPr lang="en-GB" dirty="0"/>
          </a:p>
          <a:p>
            <a:r>
              <a:rPr lang="en-GB" dirty="0"/>
              <a:t>He then stated that, if not prevented by some checks, population will tend to grow geometrically (2, 4, 8, 16, etc.) while the means of subsistence continues to increase arithmetically (1, 2, 3, 4, etc.). Malthus then argued that the ever-increasing imbalance between growth rates in population and the means of subsistence needed to be resolved by moral restraints (preventive checks such as the postponement of marriage, abstinence from sex, etc.). Otherwise, in the long run, vice and misery (positive checks) will ultimately repress the superior power of a population to reach a level consistent with the means of subsistence. In other words, population growth, if left unchecked, will lead to the eventual downfall of living standards to a point barely sufficient for survival. For that matter, Malthus had envisioned a scenario where the human population growth would eventually exceed the growth in food production. This has been called the “dismal doctrine” of Malthus.</a:t>
            </a:r>
          </a:p>
          <a:p>
            <a:endParaRPr lang="en-GB" dirty="0"/>
          </a:p>
          <a:p>
            <a:r>
              <a:rPr lang="en-GB" dirty="0"/>
              <a:t>The essence of this doctrine can be further captured using a simple graphical approach, as shown in Figure 10.1. If we assume that quantity of </a:t>
            </a:r>
            <a:r>
              <a:rPr lang="en-GB" dirty="0" err="1"/>
              <a:t>labor</a:t>
            </a:r>
            <a:r>
              <a:rPr lang="en-GB" dirty="0"/>
              <a:t>, L, can be used as a proxy for population size and real output, Q/L, as a measure of per capita income, Figure 10.1 can be viewed as depicting the relationship between population size and per capita income. This relationship is constructed assuming a fixed amount of resources (i.e., land) and technology. Since the intent here is to offer a graphical explanation to the simple Malthusian model discussed above, let output, Q, represent agricultural or food products in general.</a:t>
            </a:r>
          </a:p>
          <a:p>
            <a:endParaRPr lang="en-GB" dirty="0"/>
          </a:p>
          <a:p>
            <a:r>
              <a:rPr lang="en-GB" dirty="0"/>
              <a:t>In Figure 10.1, per capita food output, Q/L, was initially rising with an increase in population. This positive association between population and per capita food production continued until the population size (</a:t>
            </a:r>
            <a:r>
              <a:rPr lang="en-GB" dirty="0" err="1"/>
              <a:t>labor</a:t>
            </a:r>
            <a:r>
              <a:rPr lang="en-GB" dirty="0"/>
              <a:t> force) reached L1. Beyond this point, however, farm </a:t>
            </a:r>
            <a:r>
              <a:rPr lang="en-GB" dirty="0" err="1"/>
              <a:t>labor</a:t>
            </a:r>
            <a:r>
              <a:rPr lang="en-GB" dirty="0"/>
              <a:t> productivity (measured in terms of output per unit </a:t>
            </a:r>
            <a:r>
              <a:rPr lang="en-GB" dirty="0" err="1"/>
              <a:t>labor</a:t>
            </a:r>
            <a:r>
              <a:rPr lang="en-GB" dirty="0"/>
              <a:t> service) began to decline </a:t>
            </a:r>
            <a:r>
              <a:rPr lang="en-GB" dirty="0" err="1"/>
              <a:t>wiTheach</a:t>
            </a:r>
            <a:r>
              <a:rPr lang="en-GB" dirty="0"/>
              <a:t> successive addition of </a:t>
            </a:r>
            <a:r>
              <a:rPr lang="en-GB" dirty="0" err="1"/>
              <a:t>labor</a:t>
            </a:r>
            <a:r>
              <a:rPr lang="en-GB" dirty="0"/>
              <a:t> service in accordance with the law of diminishing marginal product. That is, since fertile land is assumed to be fixed in supply, more </a:t>
            </a:r>
            <a:r>
              <a:rPr lang="en-GB" dirty="0" err="1"/>
              <a:t>labor</a:t>
            </a:r>
            <a:r>
              <a:rPr lang="en-GB" dirty="0"/>
              <a:t> applied to a given plot of a homogeneous quality of land or to a successively less fertile plot of land yields a proportionately smaller return. Hence, as population and the accompanying demand for food and </a:t>
            </a:r>
            <a:r>
              <a:rPr lang="en-GB" dirty="0" err="1"/>
              <a:t>fiber</a:t>
            </a:r>
            <a:r>
              <a:rPr lang="en-GB" dirty="0"/>
              <a:t> increases, progressively larger quantities of resources, L, are required for the production of any additional units of farm output.</a:t>
            </a:r>
          </a:p>
          <a:p>
            <a:endParaRPr lang="en-GB" dirty="0"/>
          </a:p>
          <a:p>
            <a:r>
              <a:rPr lang="en-GB" dirty="0"/>
              <a:t>In Figure 10.1, Q⋆/L⋆—the thick horizontal line—represents the output per unit of </a:t>
            </a:r>
            <a:r>
              <a:rPr lang="en-GB" dirty="0" err="1"/>
              <a:t>labor</a:t>
            </a:r>
            <a:r>
              <a:rPr lang="en-GB" dirty="0"/>
              <a:t> (or real wage rates) barely sufficient for survival, i.e., the subsistence level of food. Thus, when the </a:t>
            </a:r>
            <a:r>
              <a:rPr lang="en-GB" dirty="0" err="1"/>
              <a:t>labor</a:t>
            </a:r>
            <a:r>
              <a:rPr lang="en-GB" dirty="0"/>
              <a:t> force (i.e., the population) has increased to a level L2, the Malthusian trap (margin) is attained. This will be a stable long-run equilibrium. Why so?</a:t>
            </a:r>
          </a:p>
          <a:p>
            <a:endParaRPr lang="en-GB" dirty="0"/>
          </a:p>
          <a:p>
            <a:r>
              <a:rPr lang="en-GB" dirty="0"/>
              <a:t>According to Malthus, for a population below L2, unless enforceable public policy measures are taken to limit population growth (i.e., preventive checks), the natural tendency of the human population is to continue growing as long as the per capita food exceeds the minimum food required for a subsistence life—Q⋆/L⋆. On the other hand, any increase of population beyond L2would be prevented by positive checks, or, to use Malthus’ terms, by “vice and misery.” Therefore, in the long run, disease, malnutrition, and famine will bring growth to a halt at L2. Finally, one interesting feature of the simple model above is its suggestion of an optimum population size (</a:t>
            </a:r>
            <a:r>
              <a:rPr lang="en-GB" dirty="0" err="1"/>
              <a:t>labor</a:t>
            </a:r>
            <a:r>
              <a:rPr lang="en-GB" dirty="0"/>
              <a:t> force), attained at L1, where the per capita food level (or real income) is at its maximum.</a:t>
            </a:r>
          </a:p>
        </p:txBody>
      </p:sp>
      <p:sp>
        <p:nvSpPr>
          <p:cNvPr id="4" name="Slide Number Placeholder 3"/>
          <p:cNvSpPr>
            <a:spLocks noGrp="1"/>
          </p:cNvSpPr>
          <p:nvPr>
            <p:ph type="sldNum" sz="quarter" idx="5"/>
          </p:nvPr>
        </p:nvSpPr>
        <p:spPr/>
        <p:txBody>
          <a:bodyPr/>
          <a:lstStyle/>
          <a:p>
            <a:fld id="{12DC0C50-AF41-4A1B-AFCA-1690CF8715C4}" type="slidenum">
              <a:rPr lang="en-GB" smtClean="0"/>
              <a:t>4</a:t>
            </a:fld>
            <a:endParaRPr lang="en-GB"/>
          </a:p>
        </p:txBody>
      </p:sp>
    </p:spTree>
    <p:extLst>
      <p:ext uri="{BB962C8B-B14F-4D97-AF65-F5344CB8AC3E}">
        <p14:creationId xmlns:p14="http://schemas.microsoft.com/office/powerpoint/2010/main" val="23377756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Of course, Malthus’ original population-resource theory has been subjected to criticism since its very pronouncement. His own contemporary, David Ricardo (1772–1823), another highly celebrated classical economist, objected not to Malthus’ gloomy prophecy of the future condition of human material progress, but to the emphasis that Malthus had given to population in reaching this conclusion. For Ricardo, human material progress would not be hampered in the long run by explosive growth of human population, as Malthus had envisioned, but by the progressive decline in the quality and quantity of extractive resources, most importantly agricultural land.</a:t>
            </a:r>
          </a:p>
          <a:p>
            <a:endParaRPr lang="en-GB" dirty="0"/>
          </a:p>
          <a:p>
            <a:r>
              <a:rPr lang="en-GB" dirty="0"/>
              <a:t>This development would then trigger a steady increase in rent (i.e., the difference in the price between different grades of land) over time as quality of land declined. According to Ricardo, it is the steady increase in rent as land use expands or intensifies that will ultimately stifle long-term human economic progress (an expanded discussion of Ricardian rent and its effect on economic growth is presented in Section A.5 of Appendix A).</a:t>
            </a:r>
          </a:p>
          <a:p>
            <a:endParaRPr lang="en-GB" dirty="0"/>
          </a:p>
          <a:p>
            <a:r>
              <a:rPr lang="en-GB" dirty="0"/>
              <a:t>To Ricardo, in this particular context, population is only relevant to the extent that it affects demand. In other words, the major impediment to human material progress would emerge because resources are in short supply, rather than from a population (demand) increase. This issue was hotly debated between Malthus and Ricardo, resulting in several written exchanges that are of significant interest to economic historians.</a:t>
            </a:r>
          </a:p>
          <a:p>
            <a:endParaRPr lang="en-GB" dirty="0"/>
          </a:p>
          <a:p>
            <a:r>
              <a:rPr lang="en-GB" dirty="0"/>
              <a:t>Ricardo supplemented his theory of rent with another very important economic principle, the law of diminishing returns, leading him to a dismal outlook about the future. This law simply states that the productivity of variable inputs (such as </a:t>
            </a:r>
            <a:r>
              <a:rPr lang="en-GB" dirty="0" err="1"/>
              <a:t>labor</a:t>
            </a:r>
            <a:r>
              <a:rPr lang="en-GB" dirty="0"/>
              <a:t> and capital) will eventually decline as long as resources (such as land) are available in fixed supply (some economists give credit to Ricardo for the clear articulation of this law). This implies that when a society is confronted with a fixed amount of land and other natural resources, it is destined for economic stagnation. Malthus anticipated an even gloomier ending of human material progress because he combined the impacts of the law of diminishing returns with the pressure that exponential growth of the human population would have on a fixed supply of resources.</a:t>
            </a:r>
          </a:p>
          <a:p>
            <a:endParaRPr lang="en-GB" dirty="0"/>
          </a:p>
          <a:p>
            <a:endParaRPr lang="en-GB" dirty="0"/>
          </a:p>
        </p:txBody>
      </p:sp>
      <p:sp>
        <p:nvSpPr>
          <p:cNvPr id="4" name="Slide Number Placeholder 3"/>
          <p:cNvSpPr>
            <a:spLocks noGrp="1"/>
          </p:cNvSpPr>
          <p:nvPr>
            <p:ph type="sldNum" sz="quarter" idx="5"/>
          </p:nvPr>
        </p:nvSpPr>
        <p:spPr/>
        <p:txBody>
          <a:bodyPr/>
          <a:lstStyle/>
          <a:p>
            <a:fld id="{12DC0C50-AF41-4A1B-AFCA-1690CF8715C4}" type="slidenum">
              <a:rPr lang="en-GB" smtClean="0"/>
              <a:t>5</a:t>
            </a:fld>
            <a:endParaRPr lang="en-GB"/>
          </a:p>
        </p:txBody>
      </p:sp>
    </p:spTree>
    <p:extLst>
      <p:ext uri="{BB962C8B-B14F-4D97-AF65-F5344CB8AC3E}">
        <p14:creationId xmlns:p14="http://schemas.microsoft.com/office/powerpoint/2010/main" val="5363759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Another famous classical economist, John Stuart Mill (1806–1873), wrote on population and human material progress from a perspective that was quite different from Malthus’ in both tone and substance. Mill’s book, The Principles of Political Economy (1848), included a section entitled “Of the Stationary State,” where he forcefully argued that unlimited economic growth would lead to the destruction of the environment and a lower quality of life.</a:t>
            </a:r>
          </a:p>
          <a:p>
            <a:endParaRPr lang="en-GB" dirty="0"/>
          </a:p>
          <a:p>
            <a:r>
              <a:rPr lang="en-GB" dirty="0"/>
              <a:t>Mill had a romantic view of nature, and his major concern was the destruction of nature and people’s way of life in the name of material progress. About this he said:</a:t>
            </a:r>
          </a:p>
          <a:p>
            <a:endParaRPr lang="en-GB" dirty="0"/>
          </a:p>
          <a:p>
            <a:r>
              <a:rPr lang="en-GB" i="1" dirty="0"/>
              <a:t>If the earth must lose that great proportion of its pleasantness which it owes to things that the limited increase of wealth and population would extirpate from it, for the mere purpose of enabling it to support a larger, but not a better or a happier population, I sincerely hope, for the sake of posterity, that they will be content to be stationary, long before necessity compel them to it.</a:t>
            </a:r>
          </a:p>
          <a:p>
            <a:endParaRPr lang="en-GB" dirty="0"/>
          </a:p>
          <a:p>
            <a:r>
              <a:rPr lang="en-GB" dirty="0"/>
              <a:t>(Population Council 1986: 321)</a:t>
            </a:r>
          </a:p>
          <a:p>
            <a:endParaRPr lang="en-GB" dirty="0"/>
          </a:p>
          <a:p>
            <a:r>
              <a:rPr lang="en-GB" dirty="0"/>
              <a:t>Although this may not read as a grand general theory of population and resources, Mill’s resignation to a “stationary state” could be taken as an implicit endorsement of Malthus’ prophecy on the “dismal” nature of human economic progress.</a:t>
            </a:r>
          </a:p>
          <a:p>
            <a:endParaRPr lang="en-GB" dirty="0"/>
          </a:p>
          <a:p>
            <a:r>
              <a:rPr lang="en-GB" dirty="0"/>
              <a:t>However, Mill’s vision of the stationary state economy was hardly gloomy, as evidenced in his statement that:</a:t>
            </a:r>
          </a:p>
          <a:p>
            <a:endParaRPr lang="en-GB" dirty="0"/>
          </a:p>
          <a:p>
            <a:r>
              <a:rPr lang="en-GB" i="0" dirty="0"/>
              <a:t>It is scarcely necessary to remark that a stationary condition of capital and population implies no stationary state of human improvement. There would be as much scope as ever for all kinds of mental culture, and moral and social progress; as much room for improving the Art of Living and much more likelihood of its being improved, when minds ceased to be engrossed by the art of getting on.</a:t>
            </a:r>
          </a:p>
          <a:p>
            <a:endParaRPr lang="en-GB" i="0" dirty="0"/>
          </a:p>
          <a:p>
            <a:r>
              <a:rPr lang="en-GB" i="0" dirty="0"/>
              <a:t>Thus, for Mill, the overriding concern in envisioning a “stationary state” economy was to warn humans about the value of preserving the ecological integrity of nature and people’s way of life. In this sense Mill was adding an element missing in Malthus’ original theory on limits to growth. Mill was actually presenting an “environmentalist” argument for limits to growth.</a:t>
            </a:r>
          </a:p>
        </p:txBody>
      </p:sp>
      <p:sp>
        <p:nvSpPr>
          <p:cNvPr id="4" name="Slide Number Placeholder 3"/>
          <p:cNvSpPr>
            <a:spLocks noGrp="1"/>
          </p:cNvSpPr>
          <p:nvPr>
            <p:ph type="sldNum" sz="quarter" idx="5"/>
          </p:nvPr>
        </p:nvSpPr>
        <p:spPr/>
        <p:txBody>
          <a:bodyPr/>
          <a:lstStyle/>
          <a:p>
            <a:fld id="{12DC0C50-AF41-4A1B-AFCA-1690CF8715C4}" type="slidenum">
              <a:rPr lang="en-GB" smtClean="0"/>
              <a:t>6</a:t>
            </a:fld>
            <a:endParaRPr lang="en-GB"/>
          </a:p>
        </p:txBody>
      </p:sp>
    </p:spTree>
    <p:extLst>
      <p:ext uri="{BB962C8B-B14F-4D97-AF65-F5344CB8AC3E}">
        <p14:creationId xmlns:p14="http://schemas.microsoft.com/office/powerpoint/2010/main" val="24033729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Finally, present day criticism of the original formulation of Malthus’ theory on population and resource scarcity takes the following forms:</a:t>
            </a:r>
          </a:p>
          <a:p>
            <a:endParaRPr lang="en-GB" dirty="0"/>
          </a:p>
          <a:p>
            <a:pPr marL="228600" indent="-228600">
              <a:buFont typeface="+mj-lt"/>
              <a:buAutoNum type="arabicPeriod"/>
            </a:pPr>
            <a:r>
              <a:rPr lang="en-GB" dirty="0"/>
              <a:t>It ignores the institutional and socio-economic factors that influence population growth. Humans do not just multiply like rabbits. Under adverse conditions social and economic factors influence humans to check their own population growth (Cole et al. 1973; Simon 1996).</a:t>
            </a:r>
          </a:p>
          <a:p>
            <a:pPr marL="228600" indent="-228600">
              <a:buFont typeface="+mj-lt"/>
              <a:buAutoNum type="arabicPeriod"/>
            </a:pPr>
            <a:r>
              <a:rPr lang="en-GB" dirty="0"/>
              <a:t>Malthus’ theory simply overlooks the very important role that technology plays in ameliorating resource scarcity (Cole et al. 1973; </a:t>
            </a:r>
            <a:r>
              <a:rPr lang="en-GB" dirty="0" err="1"/>
              <a:t>Ausubel</a:t>
            </a:r>
            <a:r>
              <a:rPr lang="en-GB" dirty="0"/>
              <a:t> 1996; Simon 1996). Factor substitutions and technological advances can alleviate resource scarcities (see Chapter 1). This issue will be further discussed in Chapter 11.</a:t>
            </a:r>
          </a:p>
          <a:p>
            <a:pPr marL="228600" indent="-228600">
              <a:buFont typeface="+mj-lt"/>
              <a:buAutoNum type="arabicPeriod"/>
            </a:pPr>
            <a:r>
              <a:rPr lang="en-GB" dirty="0"/>
              <a:t>Malthus’ model is considered to be ecologically naive. That is, it only recognizes the existence of absolute limits to natural resources (mainly land) and thereby fails to explain the effect of economic growth on the natural ecosystem and its inhabitants as a whole (more on this issue in Section 10.4).</a:t>
            </a:r>
          </a:p>
          <a:p>
            <a:pPr marL="228600" indent="-228600">
              <a:buFont typeface="+mj-lt"/>
              <a:buAutoNum type="arabicPeriod"/>
            </a:pPr>
            <a:endParaRPr lang="en-GB" dirty="0"/>
          </a:p>
          <a:p>
            <a:pPr marL="0" indent="0">
              <a:buFont typeface="+mj-lt"/>
              <a:buNone/>
            </a:pPr>
            <a:r>
              <a:rPr lang="en-GB" dirty="0"/>
              <a:t>Thus, the simple Malthusian theory on population and resource is viewed as incomplete from economic, technological, and ecological perspectives.</a:t>
            </a:r>
          </a:p>
          <a:p>
            <a:pPr marL="0" indent="0">
              <a:buFont typeface="+mj-lt"/>
              <a:buNone/>
            </a:pPr>
            <a:endParaRPr lang="en-GB" dirty="0"/>
          </a:p>
          <a:p>
            <a:pPr marL="0" indent="0">
              <a:buFont typeface="+mj-lt"/>
              <a:buNone/>
            </a:pPr>
            <a:r>
              <a:rPr lang="en-GB" dirty="0"/>
              <a:t>Despite its simplicity, however, Malthus’ theory on population and resource scarcity and the gloomy outlook it portrays for the long-term economic progress of humankind, in particular, is vigorously argued even today.</a:t>
            </a:r>
          </a:p>
          <a:p>
            <a:pPr marL="0" indent="0">
              <a:buFont typeface="+mj-lt"/>
              <a:buNone/>
            </a:pPr>
            <a:endParaRPr lang="en-GB" dirty="0"/>
          </a:p>
          <a:p>
            <a:pPr marL="0" indent="0">
              <a:buFont typeface="+mj-lt"/>
              <a:buNone/>
            </a:pPr>
            <a:r>
              <a:rPr lang="en-GB" dirty="0"/>
              <a:t>On the one hand, it would be easy to dismiss the theory and its predictions since over 200 years have passed since Malthus first announced his gloomy prophecy. Yet the world has experienced a rapid growth in resource uses and population growth, along with significant improvements of material standards of living on a per capita basis (Simon 1996).</a:t>
            </a:r>
          </a:p>
          <a:p>
            <a:pPr marL="0" indent="0">
              <a:buFont typeface="+mj-lt"/>
              <a:buNone/>
            </a:pPr>
            <a:endParaRPr lang="en-GB" dirty="0"/>
          </a:p>
          <a:p>
            <a:pPr marL="0" indent="0">
              <a:buFont typeface="+mj-lt"/>
              <a:buNone/>
            </a:pPr>
            <a:r>
              <a:rPr lang="en-GB" dirty="0"/>
              <a:t>On the other hand, it is difficult to completely discredit Malthus because the main thrust of his dismal forecast is still a recurring concern in many poor nations of the world. In this sense the Malthusian “</a:t>
            </a:r>
            <a:r>
              <a:rPr lang="en-GB" dirty="0" err="1"/>
              <a:t>specter</a:t>
            </a:r>
            <a:r>
              <a:rPr lang="en-GB" dirty="0"/>
              <a:t>” is still with us. Given this, it is not difficult to understand the presence of scholarly interest in this particular area of inquiry even to this day (Alexandra 2013; Strauss 2012). The next two sections explore the enduring legacy of Malthus in the continuing scholarly debates about how much human material progress may be hindered by the “niggardliness” of nature and the growth of human population.</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2DC0C50-AF41-4A1B-AFCA-1690CF8715C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34612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era after the Second World War was known for spectacular economic and population growth. During the same period, what emerged were worrisome signs of the health and integrity of the natural environment. Water and air pollutions were emerging as serious problems in many major industrial cities. Furthermore, the significant increase observed in the products from chemical processing industries and, in particular, the widespread use of chemical fertilizers and pesticides in agriculture were making the pollution problem (because of their toxicity) ominously threatening.</a:t>
            </a:r>
          </a:p>
          <a:p>
            <a:endParaRPr lang="en-GB" dirty="0"/>
          </a:p>
          <a:p>
            <a:r>
              <a:rPr lang="en-GB" dirty="0"/>
              <a:t>This apparent fear of environmental misuse and abuse was forcefully articulated by the publication of Rachel Carson’s Silent Spring (1962). Carson’s </a:t>
            </a:r>
            <a:r>
              <a:rPr lang="en-GB" dirty="0" err="1"/>
              <a:t>defense</a:t>
            </a:r>
            <a:r>
              <a:rPr lang="en-GB" dirty="0"/>
              <a:t> of the environment was not based on the romantic feeling she might have had toward nature. She was a scientist who studiously collected the necessary data to clearly and systematically explain the insidious damaging effects that human-made chemicals—particularly pesticides such as DDT—have had on the natural world. Most importantly, it was Carson’s vividly imaginative portrayal of the barren landscape that made this publication so instrumental in establishing the modern environmental movement: the landscape where no birds sang.</a:t>
            </a:r>
          </a:p>
          <a:p>
            <a:endParaRPr lang="en-GB" dirty="0"/>
          </a:p>
          <a:p>
            <a:r>
              <a:rPr lang="en-GB" dirty="0"/>
              <a:t>In addition to concerns about industrial toxic waste and their devastating effects on the environment, it was in the 1960s that many scholars began to sound the alarm over the danger associated with a rapid rate of human population growth, exceeding 2 percent annually in many parts of the world (a doubling of population in 35 years or less). A human population that stood at 2 billion in 1930 had reached 3 billion by 1960. This was a startling increase in population when one noticed human population first hit the 1 billion mark in about 1800. In other words, it took many thousands of years for the world’s population to reach its first billion, 130 years to reach its second billion, and 30 years for the next billion.</a:t>
            </a:r>
          </a:p>
          <a:p>
            <a:endParaRPr lang="en-GB" dirty="0"/>
          </a:p>
          <a:p>
            <a:r>
              <a:rPr lang="en-GB" dirty="0"/>
              <a:t>his era also marked the beginning of the “space age,” where humans started to vividly visualize the earth as a “finite sphere.” Kenneth Boulding, an economist and humanist, expressed this new awareness in his widely read essay “The economics of the coming Spaceship Earth” (1966: 303), in which he wrote that</a:t>
            </a:r>
          </a:p>
          <a:p>
            <a:endParaRPr lang="en-GB" dirty="0"/>
          </a:p>
          <a:p>
            <a:r>
              <a:rPr lang="en-GB" dirty="0"/>
              <a:t>The Earth has become a single spaceship, without unlimited reservoirs of anything either for extraction or for pollution, and in which, therefore, man must find his place in a cyclical ecological system that is capable of continuous reproduction of materials even though it cannot escape having inputs of energy.</a:t>
            </a:r>
          </a:p>
          <a:p>
            <a:endParaRPr lang="en-GB" dirty="0"/>
          </a:p>
          <a:p>
            <a:r>
              <a:rPr lang="en-GB" dirty="0"/>
              <a:t>As a matter of fact, this marked the end of what Boulding aptly called “a frontier mentality”; that is, “the strongly held belief that there is always a new place to discover when things got too difficult, </a:t>
            </a:r>
          </a:p>
          <a:p>
            <a:endParaRPr lang="en-GB" dirty="0"/>
          </a:p>
          <a:p>
            <a:r>
              <a:rPr lang="en-GB" dirty="0"/>
              <a:t>What the confluence of all the above developments (economic, demographic, and a new awareness of biophysical limits) ushered in was a new wave of environmentalism. The prominent intellectual articulators of this environmental movement were collectively identified as “neo-Malthusians,” as what united them as a group had been their stand against a worldview that advocates or promotes economic growth at any cost—boundless economic growth.</a:t>
            </a:r>
          </a:p>
          <a:p>
            <a:endParaRPr lang="en-GB" dirty="0"/>
          </a:p>
          <a:p>
            <a:r>
              <a:rPr lang="en-GB" dirty="0"/>
              <a:t>While this may be the case, however, neo-Malthusians use several variations of competing formal theoretical approaches to explain their commonly shared worldview on resource scarcity and its long-term implications for human material progress. This should not be surprising, given that leading proponents of the neo-Malthusian worldview come from a broad and diverse range of academic backgrounds.</a:t>
            </a:r>
          </a:p>
          <a:p>
            <a:endParaRPr lang="en-GB" dirty="0"/>
          </a:p>
          <a:p>
            <a:r>
              <a:rPr lang="en-GB" dirty="0"/>
              <a:t>The next section is devoted to exploring the most widely known neo-Malthusian models that have been used to explain the environmental impacts of the steady increases in human population and per capita consumption (or affluence), and the proliferation of products that are harmful to the environment. As will be evident shortly, while these three factors are recognized for their contributions to continued global environmental degradation, there seems to be no consensus on the relative effects these three key variables have on the environment.</a:t>
            </a:r>
          </a:p>
          <a:p>
            <a:endParaRPr lang="en-GB" dirty="0"/>
          </a:p>
        </p:txBody>
      </p:sp>
      <p:sp>
        <p:nvSpPr>
          <p:cNvPr id="4" name="Slide Number Placeholder 3"/>
          <p:cNvSpPr>
            <a:spLocks noGrp="1"/>
          </p:cNvSpPr>
          <p:nvPr>
            <p:ph type="sldNum" sz="quarter" idx="5"/>
          </p:nvPr>
        </p:nvSpPr>
        <p:spPr/>
        <p:txBody>
          <a:bodyPr/>
          <a:lstStyle/>
          <a:p>
            <a:fld id="{12DC0C50-AF41-4A1B-AFCA-1690CF8715C4}" type="slidenum">
              <a:rPr lang="en-GB" smtClean="0"/>
              <a:t>8</a:t>
            </a:fld>
            <a:endParaRPr lang="en-GB"/>
          </a:p>
        </p:txBody>
      </p:sp>
    </p:spTree>
    <p:extLst>
      <p:ext uri="{BB962C8B-B14F-4D97-AF65-F5344CB8AC3E}">
        <p14:creationId xmlns:p14="http://schemas.microsoft.com/office/powerpoint/2010/main" val="15166554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1968 Paul Ehrlich, an eminent biologist from Stanford University, published his ground-breaking book The Population Bomb. This book was Malthusian in almost all of its aspects, with its central theme being human population. Its prediction of the future material well-being of humans was alarmingly bleak: a future of resource shortage and famine. Ehrlich’s work on human population might have marked the beginning of the neo-Malthusian era.</a:t>
            </a:r>
          </a:p>
          <a:p>
            <a:endParaRPr lang="en-GB" dirty="0"/>
          </a:p>
          <a:p>
            <a:r>
              <a:rPr lang="en-GB" dirty="0"/>
              <a:t>Distinguishing him from other neo-Malthusian, Ehrlich takes an unwavering position that human population growth is the primary culprit in a period of continued resource depletion and environmental degradation. This is explained by using a general conceptual framework expressed by a simple mathematical identity (Ehrlich and </a:t>
            </a:r>
            <a:r>
              <a:rPr lang="en-GB" dirty="0" err="1"/>
              <a:t>Holdren</a:t>
            </a:r>
            <a:r>
              <a:rPr lang="en-GB" dirty="0"/>
              <a:t> 1971):</a:t>
            </a:r>
          </a:p>
          <a:p>
            <a:endParaRPr lang="en-GB" dirty="0"/>
          </a:p>
          <a:p>
            <a:r>
              <a:rPr lang="en-GB" dirty="0"/>
              <a:t>Here the variable I is the total environmental effect or damage measured in some standard unit. It can be expressed in a variety of ways, such as the amount of resources extracted or harvested annually, the total land area subjected to deforestation in a given year, the amount of wastes discharged into the environment yearly, the surface area of the land inundated by mining activities in a given year, the rate at which some key non-renewable resources (such as fossil fuels) are depleted, the rate of species extinction, and so on.</a:t>
            </a:r>
          </a:p>
          <a:p>
            <a:endParaRPr lang="en-GB" dirty="0"/>
          </a:p>
          <a:p>
            <a:r>
              <a:rPr lang="en-GB" dirty="0"/>
              <a:t>Although the variable I is assumed measurable, given the above examples we see that it is difficult to construct an index (or a single measuring unit) that is expected to capture all the various types of environmental damage caused by human activities.</a:t>
            </a:r>
          </a:p>
          <a:p>
            <a:endParaRPr lang="en-GB" dirty="0"/>
          </a:p>
          <a:p>
            <a:r>
              <a:rPr lang="en-GB" dirty="0"/>
              <a:t>The variable P is the population size in terms of head count. From the outset it is assumed that more people cause more environmental damage; or, mathematically, ΔI/ΔP &gt; 0; i.e., a positive correlation between population size and environmental damage.</a:t>
            </a:r>
          </a:p>
          <a:p>
            <a:endParaRPr lang="en-GB" dirty="0"/>
          </a:p>
          <a:p>
            <a:r>
              <a:rPr lang="en-GB" dirty="0"/>
              <a:t>Finally, the variable F is an index that measures the per capita impact (or damage) on the environment. In the above identity it enters simply as I/P. I/P could have several interpretations. One interpretation of I/P may be per capita resource use; that is, throughput/P or the ecological footprint of the average person.</a:t>
            </a:r>
          </a:p>
          <a:p>
            <a:endParaRPr lang="en-GB" dirty="0"/>
          </a:p>
          <a:p>
            <a:r>
              <a:rPr lang="en-GB" dirty="0"/>
              <a:t>What exactly does Identity 10.1 tell us? This identity states that, at any given point in time, the total environmental impact of human activities is a product of the underlying population size, P, and the per capita damage to the environment, F. In other words, total environmental impact equals total population multiplied by the average impact that each person has on the environment; the proxy for the average impact being per capita resource use (as measured by throughput used in the production process/P).</a:t>
            </a:r>
          </a:p>
          <a:p>
            <a:endParaRPr lang="en-GB" dirty="0"/>
          </a:p>
          <a:p>
            <a:endParaRPr lang="en-GB" dirty="0"/>
          </a:p>
        </p:txBody>
      </p:sp>
      <p:sp>
        <p:nvSpPr>
          <p:cNvPr id="4" name="Slide Number Placeholder 3"/>
          <p:cNvSpPr>
            <a:spLocks noGrp="1"/>
          </p:cNvSpPr>
          <p:nvPr>
            <p:ph type="sldNum" sz="quarter" idx="5"/>
          </p:nvPr>
        </p:nvSpPr>
        <p:spPr/>
        <p:txBody>
          <a:bodyPr/>
          <a:lstStyle/>
          <a:p>
            <a:fld id="{12DC0C50-AF41-4A1B-AFCA-1690CF8715C4}" type="slidenum">
              <a:rPr lang="en-GB" smtClean="0"/>
              <a:t>9</a:t>
            </a:fld>
            <a:endParaRPr lang="en-GB"/>
          </a:p>
        </p:txBody>
      </p:sp>
    </p:spTree>
    <p:extLst>
      <p:ext uri="{BB962C8B-B14F-4D97-AF65-F5344CB8AC3E}">
        <p14:creationId xmlns:p14="http://schemas.microsoft.com/office/powerpoint/2010/main" val="38449179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Most importantly, Ehrlich used the above model to demonstrate his main thesis that population plays the primary role in explaining the impact human activities have on the environment and resource use. He argued that when population grows, the total impact, I, increases for two reasons. First, the size of the population, P, will increase. Second, for reasons to be explained below, per capita impact, F, increases with successive additions to population, P. That is, an increase in population has a secondary effect on per capita impact, F. This implies that the variable F is influenced by the change in the underlying population and in a positive direction. (Mathematically this implies that F = F(P) and ΔF/ΔP &gt; 0.) Therefore, according to Identity 10.1, the total impact increases since both P and F grow </a:t>
            </a:r>
            <a:r>
              <a:rPr lang="en-GB" dirty="0" err="1"/>
              <a:t>wiThexpansions</a:t>
            </a:r>
            <a:r>
              <a:rPr lang="en-GB" dirty="0"/>
              <a:t> in population. This, as shown below, is illustrated in Figure 10.2.</a:t>
            </a:r>
          </a:p>
          <a:p>
            <a:endParaRPr lang="en-GB" dirty="0"/>
          </a:p>
          <a:p>
            <a:r>
              <a:rPr lang="en-GB" dirty="0"/>
              <a:t>Figure 10.2 An illustration of Ehrlich’s model. According to the illustration, an increase in population (Box A) impacts the environment directly (Box C). Population growth (Box A) also triggers a secondary impact on the environment (Box C) through its impact on per capita damage (Box B)—suggesting that the negative impact of population growth is far greater than what it may appear to be when only factors associated with the primary impact (Box A) are considered.</a:t>
            </a:r>
          </a:p>
          <a:p>
            <a:endParaRPr lang="en-GB" dirty="0"/>
          </a:p>
          <a:p>
            <a:r>
              <a:rPr lang="en-GB" dirty="0"/>
              <a:t>Why is the per capita damage, F, an increasing function of population? Ehrlich gave the law of diminishing marginal returns and diseconomies of scale as a plausible explanation for this phenomenon. He argued that most of the developed nations’ economies are already operating at high levels of production capacity. These nations are, therefore, encountering diseconomies of scale in parts of their production activities. Under these circumstances, if other factors are held constant, successive addition of people (since it requires more production)would require increased use of resources, such as energy, water, fertilizer, pesticides, and other renewable and non-renewable resources. Thus, as a population continues to grow, the per capita impact, in terms of resource depletion and environmental deterioration, will increase successively.</a:t>
            </a:r>
          </a:p>
          <a:p>
            <a:endParaRPr lang="en-GB" dirty="0"/>
          </a:p>
          <a:p>
            <a:r>
              <a:rPr lang="en-GB" dirty="0"/>
              <a:t>Furthermore, the same argument can be made for the agricultural sectors of most developing countries. For most of these nations the agricultural sector accounts for a significant percentage of their economy, and diminishing returns would be encountered because of the limited availability (in both quality and quantity) of farmland. In the final analysis, Ehrlich and his followers would contend that a rising human population is the predominant factor for accelerating pollution and other resource problems in both the developed and developing nations of the world.</a:t>
            </a:r>
          </a:p>
          <a:p>
            <a:endParaRPr lang="en-GB" dirty="0"/>
          </a:p>
          <a:p>
            <a:r>
              <a:rPr lang="en-GB" dirty="0"/>
              <a:t>There have been several empirical studies that support this hypothesis (Allen and Barnes 1995; Repetto and Holmes 1983; </a:t>
            </a:r>
            <a:r>
              <a:rPr lang="en-GB" dirty="0" err="1"/>
              <a:t>Rudel</a:t>
            </a:r>
            <a:r>
              <a:rPr lang="en-GB" dirty="0"/>
              <a:t> 1989). For example, in his empirical investigation into the causes of deforestation, Thomas K. </a:t>
            </a:r>
            <a:r>
              <a:rPr lang="en-GB" dirty="0" err="1"/>
              <a:t>Rudel</a:t>
            </a:r>
            <a:r>
              <a:rPr lang="en-GB" dirty="0"/>
              <a:t> (1989: 336) reported the following as one of his findings:</a:t>
            </a:r>
          </a:p>
          <a:p>
            <a:endParaRPr lang="en-GB" dirty="0"/>
          </a:p>
          <a:p>
            <a:r>
              <a:rPr lang="en-GB" dirty="0"/>
              <a:t>The analysis provides empirical support for the Malthusian idea that population growth contributes to high rates of deforestation both directly (by increasing the population which clears the land) and indirectly (by increasing the demand for wood products in a country).</a:t>
            </a:r>
          </a:p>
          <a:p>
            <a:endParaRPr lang="en-GB" dirty="0"/>
          </a:p>
          <a:p>
            <a:r>
              <a:rPr lang="en-GB" dirty="0"/>
              <a:t>However, some well-known neo-Malthusians were quick in criticizing Ehrlich for not explicitly considering several other factors, most notably per capita consumption of resources (i.e., affluence) and the choices of production technology. Critics argued that these factors have independent effects on total environmental impacts, I, in Identity 10.1. Would explicit consideration of these two factors (affluence and technology) materially challenge Ehrlich’s position on the primacy of population in explaining total environmental damage, I, in Identity 10.1? The discussion in the next two subsections will attempt to answer this question using a modified version of Identity 10.1.</a:t>
            </a:r>
          </a:p>
        </p:txBody>
      </p:sp>
      <p:sp>
        <p:nvSpPr>
          <p:cNvPr id="4" name="Slide Number Placeholder 3"/>
          <p:cNvSpPr>
            <a:spLocks noGrp="1"/>
          </p:cNvSpPr>
          <p:nvPr>
            <p:ph type="sldNum" sz="quarter" idx="5"/>
          </p:nvPr>
        </p:nvSpPr>
        <p:spPr/>
        <p:txBody>
          <a:bodyPr/>
          <a:lstStyle/>
          <a:p>
            <a:fld id="{12DC0C50-AF41-4A1B-AFCA-1690CF8715C4}" type="slidenum">
              <a:rPr lang="en-GB" smtClean="0"/>
              <a:t>10</a:t>
            </a:fld>
            <a:endParaRPr lang="en-GB"/>
          </a:p>
        </p:txBody>
      </p:sp>
    </p:spTree>
    <p:extLst>
      <p:ext uri="{BB962C8B-B14F-4D97-AF65-F5344CB8AC3E}">
        <p14:creationId xmlns:p14="http://schemas.microsoft.com/office/powerpoint/2010/main" val="12238564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Barry Commoner, a noted biologist and eco-socialist, was one of the ardent critics of Ehrlich’s unequivocal claim that population growth is the single most dominant factor in explaining the total environmental impact, I, in Identity 10.1. For Commoner, while population pressure might have played an important role, the choice of the particular technologies used to accomplish the assortment of economic activities (in terms of the compositions of production and consumption goods) has had the effect of significantly intensifying the resource and environmental problems for a country. In general, Commoner perceived modern technology as ill-conceived and poorly designed, and applied in the production of goods and services and the extraction and harvest of materials without careful consideration of negative side-effects to the environment.</a:t>
            </a:r>
          </a:p>
          <a:p>
            <a:endParaRPr lang="en-GB" dirty="0"/>
          </a:p>
          <a:p>
            <a:r>
              <a:rPr lang="en-GB" dirty="0"/>
              <a:t>To understand Commoner’s </a:t>
            </a:r>
            <a:r>
              <a:rPr lang="en-GB" dirty="0" err="1"/>
              <a:t>defense</a:t>
            </a:r>
            <a:r>
              <a:rPr lang="en-GB" dirty="0"/>
              <a:t> of his antagonistic position to “modern” technology, one needs to understand the particular context he is envisioning advances in production technology. For Commoner, technical progress is attained by changing the composition, or mix, of inputs and outputs for an economy. Furthermore, Commoner asserted that the decision to change the composition of economic inputs and outputs is made purely for profit motives. Therefore, input and output decisions are made on the basis of technical efficiency (increased per capita production, which increases profit), rather than the impacts these decisions may possibly have on the environment. To illustrate this, consider how Commoner et al. (1971: 101) depicted the outcome of technical progress in industrial nations:</a:t>
            </a:r>
          </a:p>
          <a:p>
            <a:endParaRPr lang="en-GB" dirty="0"/>
          </a:p>
          <a:p>
            <a:r>
              <a:rPr lang="en-GB" dirty="0"/>
              <a:t>In their rush to increase productivity, industrial nations have been engaged in excessive use of synthetic organic chemicals and the products made from them, such as detergents, plastics, synthetic </a:t>
            </a:r>
            <a:r>
              <a:rPr lang="en-GB" dirty="0" err="1"/>
              <a:t>fibers</a:t>
            </a:r>
            <a:r>
              <a:rPr lang="en-GB" dirty="0"/>
              <a:t>, rubbers, pesticide and herbicide, wood pulp and paper products; total production of energy, especially electric power; total horsepower of prime movers, especially petroleum-driven vehicles; cements; </a:t>
            </a:r>
            <a:r>
              <a:rPr lang="en-GB" dirty="0" err="1"/>
              <a:t>aluminum</a:t>
            </a:r>
            <a:r>
              <a:rPr lang="en-GB" dirty="0"/>
              <a:t>; mercury used for chlorine production; petroleum and petroleum products.</a:t>
            </a:r>
          </a:p>
          <a:p>
            <a:endParaRPr lang="en-GB" dirty="0"/>
          </a:p>
          <a:p>
            <a:r>
              <a:rPr lang="en-GB" dirty="0"/>
              <a:t>This suggests that changes in the composition of material inputs and outputs as a result of specific technological choice have an independent effect on the environment. Furthermore, to Commoner, the most significant portion of total environmental damage, I, in contemporary industrial nations arises not from population increases, P, but from changes in the mix of inputs and outputs. To show this more vividly, Commoner (1972) reformulated Identity 10.1 as follows:</a:t>
            </a:r>
          </a:p>
          <a:p>
            <a:endParaRPr lang="en-GB" dirty="0"/>
          </a:p>
          <a:p>
            <a:r>
              <a:rPr lang="en-GB" dirty="0"/>
              <a:t>I= PAT</a:t>
            </a:r>
          </a:p>
          <a:p>
            <a:endParaRPr lang="en-GB" dirty="0"/>
          </a:p>
          <a:p>
            <a:r>
              <a:rPr lang="en-GB" dirty="0"/>
              <a:t>where P = population, A = affluence: economic good/P, and T = technology: pollution/economic good.</a:t>
            </a:r>
          </a:p>
          <a:p>
            <a:endParaRPr lang="en-GB" dirty="0"/>
          </a:p>
          <a:p>
            <a:r>
              <a:rPr lang="en-GB" dirty="0"/>
              <a:t>The controversial aspect of Commoner’s reformation of Identity 10.1 (to what is popularly known as the IPAT equation) was not so much the explicit recognition of technology as an independent explanatory variable that should be used to explain total environmental impact, I, but rather the claim that technology, T, exerts significant pressure on the environment that is independent of population growth. This claim by Commoner represented not only an indictment of Ehrlich’s population-</a:t>
            </a:r>
            <a:r>
              <a:rPr lang="en-GB" dirty="0" err="1"/>
              <a:t>centered</a:t>
            </a:r>
            <a:r>
              <a:rPr lang="en-GB" dirty="0"/>
              <a:t> model of environmental impact, but also symbolized a grave indictment of modern technology, and as such required further empirical justifications.</a:t>
            </a:r>
          </a:p>
          <a:p>
            <a:endParaRPr lang="en-GB" dirty="0"/>
          </a:p>
          <a:p>
            <a:r>
              <a:rPr lang="en-GB" dirty="0"/>
              <a:t>Aware of this, Commoner made a serious effort to substantiate his thesis on technology and the environment using data from the United States from 1946–1968. On the basis of this data analysis, he determined that:</a:t>
            </a:r>
          </a:p>
          <a:p>
            <a:endParaRPr lang="en-GB" dirty="0"/>
          </a:p>
          <a:p>
            <a:r>
              <a:rPr lang="en-GB" dirty="0"/>
              <a:t>the predominant factor in our industrial society’s increased environmental degradation is neither population, nor affluence (per capita consumption), but the increasing environmental impact per unit of production due to technological changes.</a:t>
            </a:r>
          </a:p>
          <a:p>
            <a:endParaRPr lang="en-GB" dirty="0"/>
          </a:p>
          <a:p>
            <a:r>
              <a:rPr lang="en-GB" dirty="0"/>
              <a:t>(Commoner et al. 1971: 107)</a:t>
            </a:r>
          </a:p>
          <a:p>
            <a:endParaRPr lang="en-GB" dirty="0"/>
          </a:p>
          <a:p>
            <a:r>
              <a:rPr lang="en-GB" dirty="0"/>
              <a:t>Moreover, Commoner made the following general observations:</a:t>
            </a:r>
          </a:p>
          <a:p>
            <a:endParaRPr lang="en-GB" dirty="0"/>
          </a:p>
          <a:p>
            <a:r>
              <a:rPr lang="en-GB" dirty="0"/>
              <a:t>On these grounds it might be argued as well that the stress of a rising human population on the environment is especially intense in a country such as the United States, which has an advanced technology. For it is modern technology which extends man’s effects on the environments for air, food, and water. It is technology that produces smog and smoke; synthetic pesticide, herbicides, detergent, plastics; rising environmental concentrations of metals such as mercury and lead; radiation, heat; accumulating rubbish and junk.</a:t>
            </a:r>
          </a:p>
          <a:p>
            <a:endParaRPr lang="en-GB" dirty="0"/>
          </a:p>
          <a:p>
            <a:r>
              <a:rPr lang="en-GB" dirty="0"/>
              <a:t>(Commoner et al. 1971: 97)</a:t>
            </a:r>
          </a:p>
          <a:p>
            <a:endParaRPr lang="en-GB" dirty="0"/>
          </a:p>
          <a:p>
            <a:r>
              <a:rPr lang="en-GB" dirty="0"/>
              <a:t>Furthermore, in terms of the relative contribution of technology to total environmental impact, I, Commoner’s empirical study indicated that</a:t>
            </a:r>
          </a:p>
          <a:p>
            <a:endParaRPr lang="en-GB" dirty="0"/>
          </a:p>
          <a:p>
            <a:r>
              <a:rPr lang="en-GB" dirty="0"/>
              <a:t>population accounted for 12–20 per cent of the increase. affluence accounted for 1–5 percent except for the component of passenger travel, where the contribution rises to 40 per cent of the total. In contrast, technology accounted for about 95 per cent of the total pollution except in passenger travel where it only accounts for 40 per cent. So T is far more significant than P or A.</a:t>
            </a:r>
          </a:p>
          <a:p>
            <a:endParaRPr lang="en-GB" dirty="0"/>
          </a:p>
          <a:p>
            <a:r>
              <a:rPr lang="en-GB" dirty="0"/>
              <a:t>(Gaia Watch n.d.)</a:t>
            </a:r>
          </a:p>
          <a:p>
            <a:endParaRPr lang="en-GB" dirty="0"/>
          </a:p>
          <a:p>
            <a:r>
              <a:rPr lang="en-GB" dirty="0"/>
              <a:t>Of course, the above observation is somewhat dated and for this reason its relevance for our current situation may be questioned. However, even today there exists a widely held belief that modern technological fixes have been more successful in shifting the environmental impact than in removing it (Ehrenfeld 2008).</a:t>
            </a:r>
          </a:p>
          <a:p>
            <a:endParaRPr lang="en-GB" dirty="0"/>
          </a:p>
          <a:p>
            <a:r>
              <a:rPr lang="en-GB" dirty="0"/>
              <a:t>Indeed, over the past two decades, most industrial nations have been able to ameliorate some of their environmental problems, especially at the local and regional levels. No doubt stricter environmental regulations and advances in emission control technologies have played a major part in making such environmental improvements possible. However, some of the technological solutions that brought relief to local pollution problems seem to have caused pollution problems that cross regional and international boundaries.</a:t>
            </a:r>
          </a:p>
          <a:p>
            <a:endParaRPr lang="en-GB" dirty="0"/>
          </a:p>
          <a:p>
            <a:r>
              <a:rPr lang="en-GB" dirty="0"/>
              <a:t>For example, requiring coal-burning electric power plants in the United States’ Midwest to install smokestacks might alleviate local pollution problems, but improvement in the local environment would be achieved at the expense of increased acid precipitation in </a:t>
            </a:r>
            <a:r>
              <a:rPr lang="en-GB" dirty="0" err="1"/>
              <a:t>Northeastern</a:t>
            </a:r>
            <a:r>
              <a:rPr lang="en-GB" dirty="0"/>
              <a:t> US and in Canada (</a:t>
            </a:r>
            <a:r>
              <a:rPr lang="en-GB" dirty="0" err="1"/>
              <a:t>Soroos</a:t>
            </a:r>
            <a:r>
              <a:rPr lang="en-GB" dirty="0"/>
              <a:t> 1997).</a:t>
            </a:r>
          </a:p>
          <a:p>
            <a:endParaRPr lang="en-GB" dirty="0"/>
          </a:p>
          <a:p>
            <a:r>
              <a:rPr lang="en-GB" dirty="0"/>
              <a:t>In essence, then, currently the scope of environmental and resource concern is becoming increasingly global, as are issues like ozone holes, global warming, tropical deforestation, and depletion of well-known commercial fish species. Furthermore, as recently as 1998 a report by the US President’s Committee of Advisors on Science and Technology (PCAST) expressed a concern similar to Commoner’s view in this way:</a:t>
            </a:r>
          </a:p>
          <a:p>
            <a:endParaRPr lang="en-GB" dirty="0"/>
          </a:p>
          <a:p>
            <a:r>
              <a:rPr lang="en-GB" dirty="0"/>
              <a:t>[That] the composition and scale of economic activities in the United States are changing the chemistry of the nation’s land, water, and atmosphere so dramatically that some of these changes are adversely affecting its natural capital and, thus, the ecosystem services required to support its population.</a:t>
            </a:r>
          </a:p>
          <a:p>
            <a:endParaRPr lang="en-GB" dirty="0"/>
          </a:p>
          <a:p>
            <a:r>
              <a:rPr lang="en-GB" dirty="0"/>
              <a:t>(Dasgupta, et al. 2000: 339)</a:t>
            </a:r>
          </a:p>
        </p:txBody>
      </p:sp>
      <p:sp>
        <p:nvSpPr>
          <p:cNvPr id="4" name="Slide Number Placeholder 3"/>
          <p:cNvSpPr>
            <a:spLocks noGrp="1"/>
          </p:cNvSpPr>
          <p:nvPr>
            <p:ph type="sldNum" sz="quarter" idx="5"/>
          </p:nvPr>
        </p:nvSpPr>
        <p:spPr/>
        <p:txBody>
          <a:bodyPr/>
          <a:lstStyle/>
          <a:p>
            <a:fld id="{12DC0C50-AF41-4A1B-AFCA-1690CF8715C4}" type="slidenum">
              <a:rPr lang="en-GB" smtClean="0"/>
              <a:t>11</a:t>
            </a:fld>
            <a:endParaRPr lang="en-GB"/>
          </a:p>
        </p:txBody>
      </p:sp>
    </p:spTree>
    <p:extLst>
      <p:ext uri="{BB962C8B-B14F-4D97-AF65-F5344CB8AC3E}">
        <p14:creationId xmlns:p14="http://schemas.microsoft.com/office/powerpoint/2010/main" val="5738381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remains to be discussed is the argument advanced by some neo-Malthusians that it is overconsumption, not population growth, that is the main environmental threat. In Identity 10.2 the variable A, affluence, is used as a surrogate to present the environmental impact, I, of overconsumption. In what specific way does affluence lead (relate) to overconsumption?</a:t>
            </a:r>
          </a:p>
          <a:p>
            <a:endParaRPr lang="en-GB" dirty="0"/>
          </a:p>
          <a:p>
            <a:r>
              <a:rPr lang="en-GB" dirty="0"/>
              <a:t>The term affluence conveys people’s position of well-being (in terms of the amount of goods and services they are capable of consuming) that is associated with rising disposable income. Given this, it is not difficult to make an intuitively based generalized observation that claims an association of affluence (stemming from a growing economy) with rising consumption (</a:t>
            </a:r>
            <a:r>
              <a:rPr lang="en-GB" dirty="0" err="1"/>
              <a:t>Durning</a:t>
            </a:r>
            <a:r>
              <a:rPr lang="en-GB" dirty="0"/>
              <a:t> 1992; Pearce 2010). The empirical evidence for this claim, as discussed below, is based on observable income data of countries, population, and resource use and pollution.</a:t>
            </a:r>
          </a:p>
          <a:p>
            <a:endParaRPr lang="en-GB" dirty="0"/>
          </a:p>
          <a:p>
            <a:r>
              <a:rPr lang="en-GB" dirty="0"/>
              <a:t>The information given in Table 10.1 can be used to explain the essence of the above argument. A glance at this table reveals that the share of resource consumption and waste production is not at all related to sheer size of the populations of the countries under consideration. By far the most significant share of resource consumption and waste production is attributed to those in the affluent developed world—which accounts for only one-fifth of the world’s population. The US alone accounts for only 5 percent of the global population but consumes one-quarter of the world’s fossil fuel, one-fifth of the metals, and a third of the paper produced—and almost three-fourths of the hazardous waste emitted.</a:t>
            </a:r>
          </a:p>
          <a:p>
            <a:endParaRPr lang="en-GB" dirty="0"/>
          </a:p>
          <a:p>
            <a:r>
              <a:rPr lang="en-GB" dirty="0"/>
              <a:t>To further buttress the argument made above, I will end the discussion in this section with a quote from Fred Pearce (2010), a leading environmental writer.</a:t>
            </a:r>
          </a:p>
          <a:p>
            <a:endParaRPr lang="en-GB" dirty="0"/>
          </a:p>
          <a:p>
            <a:r>
              <a:rPr lang="en-GB" dirty="0"/>
              <a:t>In fact, rising consumption today far outstrips the rising headcount as a threat to the planet. And most of the extra consumption has been in rich countries that have long since given up adding substantial numbers to their population, while most of the remaining population growth is in countries with a very small impact on the planet. By almost any measure you choose, a small proportion of the world’s people take the majority of the world’s resources and produce the majority of its pollution.</a:t>
            </a:r>
          </a:p>
          <a:p>
            <a:endParaRPr lang="en-GB" dirty="0"/>
          </a:p>
          <a:p>
            <a:r>
              <a:rPr lang="en-GB" dirty="0"/>
              <a:t>Let’s look at carbon dioxide emissions: the biggest current concern because of climate change. The world’s richest half billion people—that’s about 7 per cent of the global population—are responsible for half of the world’s carbon dioxide emissions. Meanwhile, the poorest 50 per cent of the population are responsible for just 7 per cent of emissions. Virtually all of the extra 2bn or so people expected on this planet in the coming 30 or 40 years will be in this poor half of the world. Stopping that, even if it were possible, would have only a minimal effect on global emissions, or other global threats.</a:t>
            </a:r>
          </a:p>
          <a:p>
            <a:endParaRPr lang="en-GB" dirty="0"/>
          </a:p>
          <a:p>
            <a:r>
              <a:rPr lang="en-GB" dirty="0"/>
              <a:t>The above empirical evidence clearly gives credence to the argument that affluence, which appears to be interlinked with overconsumption, and not population growth per se is the fundamental problem that should receive serious attention in addressing the multitude of environmental and resource problems the world is facing now and expects to face in the future.</a:t>
            </a:r>
          </a:p>
        </p:txBody>
      </p:sp>
      <p:sp>
        <p:nvSpPr>
          <p:cNvPr id="4" name="Slide Number Placeholder 3"/>
          <p:cNvSpPr>
            <a:spLocks noGrp="1"/>
          </p:cNvSpPr>
          <p:nvPr>
            <p:ph type="sldNum" sz="quarter" idx="5"/>
          </p:nvPr>
        </p:nvSpPr>
        <p:spPr/>
        <p:txBody>
          <a:bodyPr/>
          <a:lstStyle/>
          <a:p>
            <a:fld id="{12DC0C50-AF41-4A1B-AFCA-1690CF8715C4}" type="slidenum">
              <a:rPr lang="en-GB" smtClean="0"/>
              <a:t>12</a:t>
            </a:fld>
            <a:endParaRPr lang="en-GB"/>
          </a:p>
        </p:txBody>
      </p:sp>
    </p:spTree>
    <p:extLst>
      <p:ext uri="{BB962C8B-B14F-4D97-AF65-F5344CB8AC3E}">
        <p14:creationId xmlns:p14="http://schemas.microsoft.com/office/powerpoint/2010/main" val="3314849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neo-Malthusians’ views on the environmental impacts of population, affluence, and technology should clearly have public policy implications. In general, policy goals of neo-Malthusians are directed to achieving some combination of the following: (1) control population growth, (2) in as much as possible reduce per capita resource use, and (3) promote the development and use of technologies that are environmentally benign.</a:t>
            </a:r>
          </a:p>
          <a:p>
            <a:endParaRPr lang="en-GB" dirty="0"/>
          </a:p>
          <a:p>
            <a:r>
              <a:rPr lang="en-GB" dirty="0"/>
              <a:t>To achieve these ends the natural inclination of neo-Malthusians has been to </a:t>
            </a:r>
            <a:r>
              <a:rPr lang="en-GB" dirty="0" err="1"/>
              <a:t>favor</a:t>
            </a:r>
            <a:r>
              <a:rPr lang="en-GB" dirty="0"/>
              <a:t> policy instruments that permit direct government intervention, or what economists would like to characterize as command-and-control. This is because neo-Malthusians are inherently </a:t>
            </a:r>
            <a:r>
              <a:rPr lang="en-GB" dirty="0" err="1"/>
              <a:t>skeptical</a:t>
            </a:r>
            <a:r>
              <a:rPr lang="en-GB" dirty="0"/>
              <a:t> of market-based policy instruments to deal with what they consider to be fundamental environment problems for two reasons: (1) private markets allocate resources on the basis of short-term gains and losses; and (2) as discussed in Chapter 8, private markets use high discount rates that ultimately have the effect of working against the environment in various ways, including the decision of what technologies to use in the production and delivery of goods and services and the extraction of resources.</a:t>
            </a:r>
          </a:p>
          <a:p>
            <a:endParaRPr lang="en-GB" dirty="0"/>
          </a:p>
          <a:p>
            <a:r>
              <a:rPr lang="en-GB" dirty="0"/>
              <a:t>In addition to their contributions to the articulation of specific policy instruments that are designed to achieve specific environmental goals, neo-Malthusians have also played a major role in initiating, as well as sustaining, the momentum of the “modern” environmental movement, both in the United States and throughout the world. Scholars with a neo-Malthusian persuasion have published a voluminous number of books and articles that eventually lead to greater public awareness and sensitivity on the “state” of the environment. In this respect the neo-Malthusians’ “alarm” of doom and gloom has not been without its merits.</a:t>
            </a:r>
          </a:p>
          <a:p>
            <a:endParaRPr lang="en-GB" dirty="0"/>
          </a:p>
          <a:p>
            <a:r>
              <a:rPr lang="en-GB" dirty="0"/>
              <a:t>The environmental movement of the 1960s and 1970s rightfully claims a number of landmark legislative victories noted for their lasting impacts on resource conservation and the protection of the environment from pollution damage. In the United States the establishment of the Environmental Protection Agency (EPA) would not have been possible without public awareness of the harms that modern industrial production facilities have been inflicting on the environment. It is through the EPA that the regulation and monitoring of environmental pollutants of all sorts have routinely and systematically been synchronized at the federal, state, and local levels.</a:t>
            </a:r>
          </a:p>
          <a:p>
            <a:endParaRPr lang="en-GB" dirty="0"/>
          </a:p>
          <a:p>
            <a:r>
              <a:rPr lang="en-GB" dirty="0"/>
              <a:t>Furthermore, the environmental movement of the 1960s and 1970s has been responsible for the emergence of a number of non-government organizations (NGOs)—such as the Environmental </a:t>
            </a:r>
            <a:r>
              <a:rPr lang="en-GB" dirty="0" err="1"/>
              <a:t>Defense</a:t>
            </a:r>
            <a:r>
              <a:rPr lang="en-GB" dirty="0"/>
              <a:t> Fund (EDF), Friends of the Earth (</a:t>
            </a:r>
            <a:r>
              <a:rPr lang="en-GB" dirty="0" err="1"/>
              <a:t>FoE</a:t>
            </a:r>
            <a:r>
              <a:rPr lang="en-GB" dirty="0"/>
              <a:t>), the </a:t>
            </a:r>
            <a:r>
              <a:rPr lang="en-GB" dirty="0" err="1"/>
              <a:t>Worldwatch</a:t>
            </a:r>
            <a:r>
              <a:rPr lang="en-GB" dirty="0"/>
              <a:t> Institute, the Natural Resource </a:t>
            </a:r>
            <a:r>
              <a:rPr lang="en-GB" dirty="0" err="1"/>
              <a:t>Defense</a:t>
            </a:r>
            <a:r>
              <a:rPr lang="en-GB" dirty="0"/>
              <a:t> Council (NRDC), and so on—whose primary missions have been to advance changes in public policy directions that are considered to be consistent with building an environmentally sustainable society. These non-profit environmental advocacy groups and research organizations also play an important role in the regulation and timely dissemination of information to the public regarding the state of the environment.</a:t>
            </a:r>
          </a:p>
          <a:p>
            <a:endParaRPr lang="en-GB" dirty="0"/>
          </a:p>
          <a:p>
            <a:r>
              <a:rPr lang="en-GB" dirty="0"/>
              <a:t>Despite the above positive contributions, neo-Malthusians have been criticized for a number of reasons. Among them, the most prominent ones have been:</a:t>
            </a:r>
          </a:p>
          <a:p>
            <a:endParaRPr lang="en-GB" dirty="0"/>
          </a:p>
          <a:p>
            <a:pPr marL="228600" indent="-228600">
              <a:buFont typeface="+mj-lt"/>
              <a:buAutoNum type="arabicPeriod"/>
            </a:pPr>
            <a:r>
              <a:rPr lang="en-GB" dirty="0"/>
              <a:t>Their predictions about the growth rate of the world population have been repeatedly wrong. The growth rate of world population peaked in 1972 at an annual rate of 2.06 percent. Ever since, the rate of growth has been declining steadily and in 2017 was 1.12 percent. This is an important issue given the weight neo-Malthusians, such as Ehrlich, attach to population growth in the assessment of environmental damage. Note, however, this is world average and in some developing countries the rate of population </a:t>
            </a:r>
            <a:r>
              <a:rPr lang="en-GB" dirty="0" err="1"/>
              <a:t>growThexceeds</a:t>
            </a:r>
            <a:r>
              <a:rPr lang="en-GB" dirty="0"/>
              <a:t> 3 percent. This disparity in the population growth among nations of the world, more specifically between the rich and poor nations, creates its own special problems.</a:t>
            </a:r>
          </a:p>
          <a:p>
            <a:pPr marL="228600" indent="-228600">
              <a:buFont typeface="+mj-lt"/>
              <a:buAutoNum type="arabicPeriod"/>
            </a:pPr>
            <a:r>
              <a:rPr lang="en-GB" dirty="0"/>
              <a:t>It is argued that neo-Malthusian conceptual models and empirical analyses are based on the understanding of resources, consumption, and population at an aggregate level. Given this, they tend to underestimate the resource savings potential of factor substitution and technological advances (</a:t>
            </a:r>
            <a:r>
              <a:rPr lang="en-GB" dirty="0" err="1"/>
              <a:t>Goeller</a:t>
            </a:r>
            <a:r>
              <a:rPr lang="en-GB" dirty="0"/>
              <a:t> and Weinberg 1976). Davidson (2000: 438) even went on to indicate that “viewing technology, consumption, and all social variables [as] fixed is implicit in the limits perspective.” A more expanded discussion of this subject matter will be offered in Chapter 11.</a:t>
            </a:r>
          </a:p>
          <a:p>
            <a:pPr marL="228600" indent="-228600">
              <a:buFont typeface="+mj-lt"/>
              <a:buAutoNum type="arabicPeriod"/>
            </a:pPr>
            <a:r>
              <a:rPr lang="en-GB" dirty="0"/>
              <a:t>The neo-Malthusian perspective on physical limits and the forthcoming catastrophe if the limits are transgressed has not been politically useful. This is how Davidson expressed his viewpoint on the matter:</a:t>
            </a:r>
          </a:p>
          <a:p>
            <a:pPr marL="0" indent="0">
              <a:buFont typeface="+mj-lt"/>
              <a:buNone/>
            </a:pPr>
            <a:r>
              <a:rPr lang="en-GB" dirty="0"/>
              <a:t>Environmentalists have often predicted impending catastrophe (e.g., oil depletion, absolute food shortages and mass starvation, or biological collapse). This catastrophism is ultimately damaging to the cause of environmental protection. First, predictions of catastrophe, like the boy who cries wolf, at first motivate people’s concern, but when the threat repeatedly turns out to be less severe than predicted, people ignore future warnings. Secondly, the belief in impending catastrophe has in the past led some environmentalists to report withholding food and medical aid to poor nations (Hardin 1972), forced sterilization (Ehrlich 1968), and other repressive measures. Not only are these positions repulsive from a social justice perspective, they also misdirect energy away from real solutions.</a:t>
            </a:r>
          </a:p>
        </p:txBody>
      </p:sp>
      <p:sp>
        <p:nvSpPr>
          <p:cNvPr id="4" name="Slide Number Placeholder 3"/>
          <p:cNvSpPr>
            <a:spLocks noGrp="1"/>
          </p:cNvSpPr>
          <p:nvPr>
            <p:ph type="sldNum" sz="quarter" idx="5"/>
          </p:nvPr>
        </p:nvSpPr>
        <p:spPr/>
        <p:txBody>
          <a:bodyPr/>
          <a:lstStyle/>
          <a:p>
            <a:fld id="{12DC0C50-AF41-4A1B-AFCA-1690CF8715C4}" type="slidenum">
              <a:rPr lang="en-GB" smtClean="0"/>
              <a:t>13</a:t>
            </a:fld>
            <a:endParaRPr lang="en-GB"/>
          </a:p>
        </p:txBody>
      </p:sp>
    </p:spTree>
    <p:extLst>
      <p:ext uri="{BB962C8B-B14F-4D97-AF65-F5344CB8AC3E}">
        <p14:creationId xmlns:p14="http://schemas.microsoft.com/office/powerpoint/2010/main" val="40320364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last section of the chapter the unique features of the ecological economics perspective on limits to economic growth will be discussed briefly. (See Appendix B for a brief background on the history of the development of ecological economics.) This discussion will delineate the specific elements that make the ecological economics perspective on limits different from that of neo-Malthusians.</a:t>
            </a:r>
          </a:p>
          <a:p>
            <a:endParaRPr lang="en-GB" dirty="0"/>
          </a:p>
          <a:p>
            <a:r>
              <a:rPr lang="en-GB" dirty="0"/>
              <a:t>At the fundamental level these two perspectives on biophysical limits begin with many of the same assumptions about human population, the finiteness of earthly resources and technology. More specifically, they both uphold the belief that assessment of sustained economic growth on a global scale cannot be fully understood without careful considerations of the finiteness of earthly resources, the growth of human population, and the design and application of technology. It is also important to point out that both perspectives see the virtue in limiting the growth of human population and have a cautious view of technology. In general, for the proponents of both the ecological and neo-Malthusian schools, technology is a double-edged sword and if we are not careful the application of ill-conceived technology could harm, rather than solve, environmental and resource problems. Thus, in this respect, the ecological economics perspective of biophysical limits is inherently Malthusian.</a:t>
            </a:r>
          </a:p>
          <a:p>
            <a:endParaRPr lang="en-GB" dirty="0"/>
          </a:p>
          <a:p>
            <a:r>
              <a:rPr lang="en-GB" dirty="0"/>
              <a:t>The ecological economics perspective differs from that of the neo-Malthusians in how certain earthly resources are perceived and understood as a limiting factor to economic growth in the long-run. In this regard, proponents of the ecological perspective give the scarcity of energy and natural capital special emphasis. In addition the ecological economics perspective assigns considerable weight to ecological resilience as a condition for sustainable economic activities. The rest of this chapter explains why, from the perspective of ecological economics, energy, natural capital, and ecological resilience are considered to be the fundamental limiting factors for sustained economic growth.</a:t>
            </a:r>
          </a:p>
          <a:p>
            <a:endParaRPr lang="en-GB" dirty="0"/>
          </a:p>
          <a:p>
            <a:r>
              <a:rPr lang="en-GB" dirty="0"/>
              <a:t>A. Ecological resilience</a:t>
            </a:r>
          </a:p>
          <a:p>
            <a:r>
              <a:rPr lang="en-GB" dirty="0"/>
              <a:t>One fundamental issue addressed in ecological economics is that of scale. Here scale refers to the size of a human economic subsystem relative to the global natural ecosystem (Daly 1992). Ecological economists believe that, under present conditions, the size of the human economy relative to the global ecosystem is large enough to cause significant stress on the limited capacity of the natural global ecosystem to support the economic subsystem (Good-land 1992; Brown et al. 2011).</a:t>
            </a:r>
          </a:p>
          <a:p>
            <a:endParaRPr lang="en-GB" dirty="0"/>
          </a:p>
          <a:p>
            <a:r>
              <a:rPr lang="en-GB" dirty="0"/>
              <a:t>As evidence of this they cite some of the major environmental and resource concerns that have made headlines since the early 1980s: the alarming increase in the rate of generation and release of toxic wastes; the rapid acceleration of deforestation of the tropical rainforests; the compelling evidence of the rapid rate of species extinction (both animals and plants); the increased evidence of atmospheric ozone depletion; the unrestrained exploitation (both for waste dumping and resource extraction) of the oceans; the growing evidence of global warming; and so on.</a:t>
            </a:r>
          </a:p>
          <a:p>
            <a:endParaRPr lang="en-GB" dirty="0"/>
          </a:p>
          <a:p>
            <a:r>
              <a:rPr lang="en-GB" dirty="0"/>
              <a:t>The key inference that can be drawn from the issue of scale is that, as the scale of economic activity continues to increase, “the economic and ecological systems become dynamically linked into a single integrated system. As a result, there is an increasing risk that economic activity will precipitate instability in the total combined system, with immediate implications for society” (O’Neill and Kahn 2000: 335).</a:t>
            </a:r>
          </a:p>
          <a:p>
            <a:endParaRPr lang="en-GB" dirty="0"/>
          </a:p>
          <a:p>
            <a:r>
              <a:rPr lang="en-GB" dirty="0"/>
              <a:t>In other words, unrestrained growth of the economic subsystem could ignite a loss in ecosystem resilience—the ability to resist and/or recover from disturbance events that periodically disturb normal ecosystem functioning. This, according to the current paradigm of ecological economics, is one way in which possible biophysical limits to economic growth manifest themselves. Furthermore, even though it is uncertain whether outcomes associated with a loss in ecosystem resilience are irreversible, uncertain does not in any way imply that it will not happen (more on this in Chapter 12).</a:t>
            </a:r>
          </a:p>
          <a:p>
            <a:endParaRPr lang="en-GB" dirty="0"/>
          </a:p>
          <a:p>
            <a:r>
              <a:rPr lang="en-GB" dirty="0"/>
              <a:t>B. Energy</a:t>
            </a:r>
          </a:p>
          <a:p>
            <a:r>
              <a:rPr lang="en-GB" dirty="0"/>
              <a:t>As discussed in Chapter 2, from a purely physical viewpoint both the human economy and natural ecosystems are characterized by continuous “exchange” of matter and energy; and the functioning of all ecosystems (including the human economy) requires a continuous flow of energy from external source(s). The second law of thermodynamics supports this proposition. Using this law, Georgescu-</a:t>
            </a:r>
            <a:r>
              <a:rPr lang="en-GB" dirty="0" err="1"/>
              <a:t>Roegen</a:t>
            </a:r>
            <a:r>
              <a:rPr lang="en-GB" dirty="0"/>
              <a:t> forcefully argued for the significance of energy as a limiting factor, not only in the growth of material standards of living but also, ultimately, to the economic process as a whole:</a:t>
            </a:r>
          </a:p>
          <a:p>
            <a:endParaRPr lang="en-GB" dirty="0"/>
          </a:p>
          <a:p>
            <a:r>
              <a:rPr lang="en-GB" dirty="0"/>
              <a:t>[That] environmental low entropy is scarce in a different sense than Ricardian land. Both Ricardian land and the coal deposits are available in limited amounts. The difference is that a piece of coal can be used only once. The economic process is solidly anchored to a material base, which is subject to definite constraints. It is because of this constraint that the economic process has a unidirectional irrevocable evolution.</a:t>
            </a:r>
          </a:p>
          <a:p>
            <a:endParaRPr lang="en-GB" dirty="0"/>
          </a:p>
          <a:p>
            <a:r>
              <a:rPr lang="en-GB" dirty="0"/>
              <a:t>(Georgescu-</a:t>
            </a:r>
            <a:r>
              <a:rPr lang="en-GB" dirty="0" err="1"/>
              <a:t>Roegen</a:t>
            </a:r>
            <a:r>
              <a:rPr lang="en-GB" dirty="0"/>
              <a:t> 1971: 80)</a:t>
            </a:r>
          </a:p>
          <a:p>
            <a:endParaRPr lang="en-GB" dirty="0"/>
          </a:p>
          <a:p>
            <a:r>
              <a:rPr lang="en-GB" dirty="0"/>
              <a:t>In other words, energy’s role as a constraint on economic growth (as conventionally conceived) is uniquely significant because all transformations require energy; its flow is unidirectional (hence cannot be recycled); and there is no substitute for it. The implication of this to a human economy that is largely dependent on fossil fuels is obvious (Brown et al. 2011).</a:t>
            </a:r>
          </a:p>
          <a:p>
            <a:endParaRPr lang="en-GB" dirty="0"/>
          </a:p>
          <a:p>
            <a:r>
              <a:rPr lang="en-GB" dirty="0"/>
              <a:t>C. Natural capital</a:t>
            </a:r>
          </a:p>
          <a:p>
            <a:r>
              <a:rPr lang="en-GB" dirty="0"/>
              <a:t>The ecological perspective to growth also operates with a worldview that the natural world is not only finite but also non-growing and materially closed. Given this reality, the sustainability of economic growth is increasingly doubtful, especially if it is based on an increasing use of throughput from the natural ecosystem. Why is this so?</a:t>
            </a:r>
          </a:p>
          <a:p>
            <a:endParaRPr lang="en-GB" dirty="0"/>
          </a:p>
          <a:p>
            <a:r>
              <a:rPr lang="en-GB" dirty="0"/>
              <a:t>In the “full-world” scenario, natural capital (such as the waste-absorptive capacity of the atmosphere, forest ecosystems, biodiversity, mineral deposits, etc.) and human-made capital (such as factories, tools, highways, etc.) can no longer be viewed as substitutes. In fact the more realistic way to view the future relation between these two components of capital is as complements.</a:t>
            </a:r>
          </a:p>
          <a:p>
            <a:endParaRPr lang="en-GB" dirty="0"/>
          </a:p>
          <a:p>
            <a:r>
              <a:rPr lang="en-GB" dirty="0"/>
              <a:t>This suggests that both natural and human-made capital are needed in the production process. Thus, contrary to the widely held view of mainstream economics (see Chapter 1), an economy cannot continue to function without natural capital. Furthermore, it is expected that natural capital will be the limiting factor in the future. That is, fishing will be limited not by the number of fishing boats but by the remaining fish stocks; petroleum use will be limited not by refining capacity but by the geologic deposits and by atmospheric capacity to absorb carbon dioxide (</a:t>
            </a:r>
            <a:r>
              <a:rPr lang="en-GB" dirty="0" err="1"/>
              <a:t>Dieren</a:t>
            </a:r>
            <a:r>
              <a:rPr lang="en-GB" dirty="0"/>
              <a:t> 1995). Thus natural capital is increasingly becoming a limiting factor to future economic growth. From this comes a “new scarcity” paradigm (more on this in Chapter 12).</a:t>
            </a:r>
          </a:p>
          <a:p>
            <a:endParaRPr lang="en-GB" dirty="0"/>
          </a:p>
          <a:p>
            <a:r>
              <a:rPr lang="en-GB" dirty="0"/>
              <a:t>To summarize, according to the ecological economics perspective limits to economic growth can no longer be argued solely on the possibility of running out of conventional resources (such as the supply of agricultural land, non-renewable mineral resources including fossil fuels, etc.), as suggested by the traditional Malthusian approach.</a:t>
            </a:r>
          </a:p>
          <a:p>
            <a:endParaRPr lang="en-GB" dirty="0"/>
          </a:p>
          <a:p>
            <a:r>
              <a:rPr lang="en-GB" dirty="0"/>
              <a:t>Nor can technology be viewed as the ultimate means of circumventing ecological limits—as neoclassical economists would like to argue (to be discussed in the next chapter). Instead, the finite availability of high-quality energy, the growing scarcity of natural capital, and the loss of ecosystem resilience are quickly emerging as the three key limiting factors in humanity’s pursuit for continued material progress—economic growth. Proponents of the ecological perspective of limits warn that this reality should be taken seriously if humanity is to avoid a sudden economic and ecological collapse. What can be done to avoid catastrophe of this magnitude?</a:t>
            </a:r>
          </a:p>
          <a:p>
            <a:endParaRPr lang="en-GB" dirty="0"/>
          </a:p>
          <a:p>
            <a:r>
              <a:rPr lang="en-GB" dirty="0"/>
              <a:t>Responses to the above question vary. However, Kenneth Boulding’s essay, “The economics of the coming Spaceship Earth” (1966), offers what appears to be the consensus response to this query. The economy of the future, which Boulding referred to as the “spaceman” economy, requires economic principles that are different from those of the “open” earth of the past:</a:t>
            </a:r>
          </a:p>
          <a:p>
            <a:endParaRPr lang="en-GB" dirty="0"/>
          </a:p>
          <a:p>
            <a:r>
              <a:rPr lang="en-GB" i="1" dirty="0"/>
              <a:t>In the spaceman economy, throughput (matter and energy) is by no means a desideratum, and is indeed to be regarded as something to be minimized rather than maximized. Hence, the essential measure of the success of the economy is not production and consumption, but the nature, extent, quality, and complexity of the total capital stock, including the state of the human bodies and minds included in the system.</a:t>
            </a:r>
          </a:p>
          <a:p>
            <a:endParaRPr lang="en-GB" i="1" dirty="0"/>
          </a:p>
          <a:p>
            <a:r>
              <a:rPr lang="en-GB" i="0" dirty="0"/>
              <a:t>Boulding’s messages are quite clear. Current human conditions, with respect to population, technology, and habit of consumption and production, warrant a fresh look at our social values and economic systems. We need to espouse social values and build economic systems that reinforce the idea that—in the material sense—more is not necessarily better. In the final analysis, what this amounts to is the awareness that the future of humankind depends on our ability to design an economic system that regulates the flow of throughput with full recognition of ecological limits in order to establish a sustainable economy. In his earnest attempt to capture the essential elements of this message, Herman Daly, an eminent ecological economist, wrote a book entitled Toward a Steady-State Economy (1973). In this book and in several of his subsequent publications Daly attempted to design a theoretical model where it is possible to “develop” even in the total absence of traditional economic growth. In other words, Daly is envisioning circumstances under which an economy can grow qualitatively (i.e., develop) without necessitating quantitative growth in its physical dimensions.</a:t>
            </a:r>
          </a:p>
          <a:p>
            <a:endParaRPr lang="en-GB" i="0" dirty="0"/>
          </a:p>
          <a:p>
            <a:r>
              <a:rPr lang="en-GB" i="0" dirty="0"/>
              <a:t>According to Daly this can be achieved through what he called “stock maintenance efficiency.” This requires reducing the use of throughput (the low-entropy matter-energy needed to produce goods and services) to its lowest level. This can be done by producing goods and services that are durable and/or easily recyclable (see Case Study 10.1 for a good illustration of this issue). In this respect Daly’s vision of “the steady-state economy” has served as a front-runner in the recent growing interest about theoretical and practical issues of “sustainable development”—a subject to be discussed in Chapters 12, 13 and 14.</a:t>
            </a:r>
          </a:p>
          <a:p>
            <a:endParaRPr lang="en-GB" i="0" dirty="0"/>
          </a:p>
          <a:p>
            <a:endParaRPr lang="en-GB" i="0" dirty="0"/>
          </a:p>
        </p:txBody>
      </p:sp>
      <p:sp>
        <p:nvSpPr>
          <p:cNvPr id="4" name="Slide Number Placeholder 3"/>
          <p:cNvSpPr>
            <a:spLocks noGrp="1"/>
          </p:cNvSpPr>
          <p:nvPr>
            <p:ph type="sldNum" sz="quarter" idx="5"/>
          </p:nvPr>
        </p:nvSpPr>
        <p:spPr/>
        <p:txBody>
          <a:bodyPr/>
          <a:lstStyle/>
          <a:p>
            <a:fld id="{12DC0C50-AF41-4A1B-AFCA-1690CF8715C4}" type="slidenum">
              <a:rPr lang="en-GB" smtClean="0"/>
              <a:t>14</a:t>
            </a:fld>
            <a:endParaRPr lang="en-GB"/>
          </a:p>
        </p:txBody>
      </p:sp>
    </p:spTree>
    <p:extLst>
      <p:ext uri="{BB962C8B-B14F-4D97-AF65-F5344CB8AC3E}">
        <p14:creationId xmlns:p14="http://schemas.microsoft.com/office/powerpoint/2010/main" val="15551415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Of course, the ecological economics perspective to limits has not been without critics. Therefore, this section will end by briefly mentioning the three most pointed criticisms of this perspective on biophysical limits.</a:t>
            </a:r>
          </a:p>
          <a:p>
            <a:endParaRPr lang="en-GB" dirty="0"/>
          </a:p>
          <a:p>
            <a:r>
              <a:rPr lang="en-GB" dirty="0"/>
              <a:t>First, as mentioned earlier, most neoclassical economists are inclined to view the thermodynamic-ecological perspective to limits as nothing more than a new spin on the old-fashioned neo-Malthusian way of thinking. Its prognosis on the predicament of humans does not materially depart from the Malthusian stance—apocalypse both in tone and substance.</a:t>
            </a:r>
          </a:p>
          <a:p>
            <a:endParaRPr lang="en-GB" dirty="0"/>
          </a:p>
          <a:p>
            <a:r>
              <a:rPr lang="en-GB" dirty="0"/>
              <a:t>Second, ecological economics, by focusing too much on the material basis of human economy, seems to overlook the social and political context by which resources are used. This is considered a serious deficiency as it undermines the adaptive capacity of human institutions to deal with resource scarcity (more on this in the next chapter).</a:t>
            </a:r>
          </a:p>
          <a:p>
            <a:endParaRPr lang="en-GB" dirty="0"/>
          </a:p>
          <a:p>
            <a:r>
              <a:rPr lang="en-GB" dirty="0"/>
              <a:t>Third, Davidson (2000: 433) disputed the whole notion of biophysical limits to economic growth this way:</a:t>
            </a:r>
          </a:p>
          <a:p>
            <a:endParaRPr lang="en-GB" dirty="0"/>
          </a:p>
          <a:p>
            <a:r>
              <a:rPr lang="en-GB" dirty="0"/>
              <a:t>biological and physical systems underlie all economic activity and form constraints to which the human economy must adapt. However, I argue, contrary to the limits perspective, the biological or physical limits are seldom actually limiting to economic growth, such that reaching limits causes economic collapse or even stops growth. In most cases, the human economy is extremely adaptable and ways are found to adapt and continue to expand. Furthermore, in most cases, continued economic growth results not in ecological collapse but rather in continuous environmental degradation without clear limit points (author’s emphasis).</a:t>
            </a:r>
          </a:p>
          <a:p>
            <a:endParaRPr lang="en-GB" dirty="0"/>
          </a:p>
          <a:p>
            <a:r>
              <a:rPr lang="en-GB" dirty="0"/>
              <a:t>In essence Davidson is challenging the core assumption of ecological economics; that is, increases in the scale of the economy will contribute to greater environmental damage and eventually to the inevitability of ecological collapse. He contends that environmental degradation is often gradual and continuous rather than catastrophic. This implies that catastrophic events can be averted by human intervention in the political process. As he put it: “A political-ecological analysis often reveals that levels of consumption and destructive production processes are not fixed and inevitable but rather the result of political, economic, and cultural decisions that are subject to change.”</a:t>
            </a:r>
          </a:p>
        </p:txBody>
      </p:sp>
      <p:sp>
        <p:nvSpPr>
          <p:cNvPr id="4" name="Slide Number Placeholder 3"/>
          <p:cNvSpPr>
            <a:spLocks noGrp="1"/>
          </p:cNvSpPr>
          <p:nvPr>
            <p:ph type="sldNum" sz="quarter" idx="5"/>
          </p:nvPr>
        </p:nvSpPr>
        <p:spPr/>
        <p:txBody>
          <a:bodyPr/>
          <a:lstStyle/>
          <a:p>
            <a:fld id="{12DC0C50-AF41-4A1B-AFCA-1690CF8715C4}" type="slidenum">
              <a:rPr lang="en-GB" smtClean="0"/>
              <a:t>15</a:t>
            </a:fld>
            <a:endParaRPr lang="en-GB"/>
          </a:p>
        </p:txBody>
      </p:sp>
    </p:spTree>
    <p:extLst>
      <p:ext uri="{BB962C8B-B14F-4D97-AF65-F5344CB8AC3E}">
        <p14:creationId xmlns:p14="http://schemas.microsoft.com/office/powerpoint/2010/main" val="24669292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EFED1-3387-497D-0222-463FE625FD6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F2A968D-499B-3E78-0969-C76366D76AC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1EE87C9-39C5-B3AE-A378-35B1F82B115A}"/>
              </a:ext>
            </a:extLst>
          </p:cNvPr>
          <p:cNvSpPr>
            <a:spLocks noGrp="1"/>
          </p:cNvSpPr>
          <p:nvPr>
            <p:ph type="dt" sz="half" idx="10"/>
          </p:nvPr>
        </p:nvSpPr>
        <p:spPr/>
        <p:txBody>
          <a:bodyPr/>
          <a:lstStyle/>
          <a:p>
            <a:fld id="{989694C8-5F1F-4D3D-B583-A8758F14FE67}" type="datetimeFigureOut">
              <a:rPr lang="en-GB" smtClean="0"/>
              <a:t>06/07/2022</a:t>
            </a:fld>
            <a:endParaRPr lang="en-GB"/>
          </a:p>
        </p:txBody>
      </p:sp>
      <p:sp>
        <p:nvSpPr>
          <p:cNvPr id="5" name="Footer Placeholder 4">
            <a:extLst>
              <a:ext uri="{FF2B5EF4-FFF2-40B4-BE49-F238E27FC236}">
                <a16:creationId xmlns:a16="http://schemas.microsoft.com/office/drawing/2014/main" id="{10201688-148C-9849-E5D9-89549E2235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45D124-0C67-E2F0-89D8-1953E1F0080D}"/>
              </a:ext>
            </a:extLst>
          </p:cNvPr>
          <p:cNvSpPr>
            <a:spLocks noGrp="1"/>
          </p:cNvSpPr>
          <p:nvPr>
            <p:ph type="sldNum" sz="quarter" idx="12"/>
          </p:nvPr>
        </p:nvSpPr>
        <p:spPr/>
        <p:txBody>
          <a:bodyPr/>
          <a:lstStyle/>
          <a:p>
            <a:fld id="{BF1B49EB-6D17-4FA6-B036-7DB65A6320AC}" type="slidenum">
              <a:rPr lang="en-GB" smtClean="0"/>
              <a:t>‹#›</a:t>
            </a:fld>
            <a:endParaRPr lang="en-GB"/>
          </a:p>
        </p:txBody>
      </p:sp>
    </p:spTree>
    <p:extLst>
      <p:ext uri="{BB962C8B-B14F-4D97-AF65-F5344CB8AC3E}">
        <p14:creationId xmlns:p14="http://schemas.microsoft.com/office/powerpoint/2010/main" val="31187725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A4AB1-AB2D-F44F-B670-512D235FA23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57B5BAE-082B-1C10-3B31-ED456A29B6F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44C5E2-C0BE-7BF8-0688-027E6EA5E558}"/>
              </a:ext>
            </a:extLst>
          </p:cNvPr>
          <p:cNvSpPr>
            <a:spLocks noGrp="1"/>
          </p:cNvSpPr>
          <p:nvPr>
            <p:ph type="dt" sz="half" idx="10"/>
          </p:nvPr>
        </p:nvSpPr>
        <p:spPr/>
        <p:txBody>
          <a:bodyPr/>
          <a:lstStyle/>
          <a:p>
            <a:fld id="{989694C8-5F1F-4D3D-B583-A8758F14FE67}" type="datetimeFigureOut">
              <a:rPr lang="en-GB" smtClean="0"/>
              <a:t>06/07/2022</a:t>
            </a:fld>
            <a:endParaRPr lang="en-GB"/>
          </a:p>
        </p:txBody>
      </p:sp>
      <p:sp>
        <p:nvSpPr>
          <p:cNvPr id="5" name="Footer Placeholder 4">
            <a:extLst>
              <a:ext uri="{FF2B5EF4-FFF2-40B4-BE49-F238E27FC236}">
                <a16:creationId xmlns:a16="http://schemas.microsoft.com/office/drawing/2014/main" id="{24B849F4-2772-DEFE-BA27-9650B1AA95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DFB496-5DDC-3171-0D8A-4F52BD517158}"/>
              </a:ext>
            </a:extLst>
          </p:cNvPr>
          <p:cNvSpPr>
            <a:spLocks noGrp="1"/>
          </p:cNvSpPr>
          <p:nvPr>
            <p:ph type="sldNum" sz="quarter" idx="12"/>
          </p:nvPr>
        </p:nvSpPr>
        <p:spPr/>
        <p:txBody>
          <a:bodyPr/>
          <a:lstStyle/>
          <a:p>
            <a:fld id="{BF1B49EB-6D17-4FA6-B036-7DB65A6320AC}" type="slidenum">
              <a:rPr lang="en-GB" smtClean="0"/>
              <a:t>‹#›</a:t>
            </a:fld>
            <a:endParaRPr lang="en-GB"/>
          </a:p>
        </p:txBody>
      </p:sp>
    </p:spTree>
    <p:extLst>
      <p:ext uri="{BB962C8B-B14F-4D97-AF65-F5344CB8AC3E}">
        <p14:creationId xmlns:p14="http://schemas.microsoft.com/office/powerpoint/2010/main" val="30869923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AB597-7143-F7CC-56BF-F5EA3D8F8F3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157B448-BF42-DDC4-226A-5FAB740A306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FE9D143-426E-088D-E0EE-37460EA23EA6}"/>
              </a:ext>
            </a:extLst>
          </p:cNvPr>
          <p:cNvSpPr>
            <a:spLocks noGrp="1"/>
          </p:cNvSpPr>
          <p:nvPr>
            <p:ph type="dt" sz="half" idx="10"/>
          </p:nvPr>
        </p:nvSpPr>
        <p:spPr/>
        <p:txBody>
          <a:bodyPr/>
          <a:lstStyle/>
          <a:p>
            <a:fld id="{989694C8-5F1F-4D3D-B583-A8758F14FE67}" type="datetimeFigureOut">
              <a:rPr lang="en-GB" smtClean="0"/>
              <a:t>06/07/2022</a:t>
            </a:fld>
            <a:endParaRPr lang="en-GB"/>
          </a:p>
        </p:txBody>
      </p:sp>
      <p:sp>
        <p:nvSpPr>
          <p:cNvPr id="5" name="Footer Placeholder 4">
            <a:extLst>
              <a:ext uri="{FF2B5EF4-FFF2-40B4-BE49-F238E27FC236}">
                <a16:creationId xmlns:a16="http://schemas.microsoft.com/office/drawing/2014/main" id="{29B51751-40C5-D3BF-3BD7-C7575B08CC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426B9A-B052-DC73-7355-D2D904F32289}"/>
              </a:ext>
            </a:extLst>
          </p:cNvPr>
          <p:cNvSpPr>
            <a:spLocks noGrp="1"/>
          </p:cNvSpPr>
          <p:nvPr>
            <p:ph type="sldNum" sz="quarter" idx="12"/>
          </p:nvPr>
        </p:nvSpPr>
        <p:spPr/>
        <p:txBody>
          <a:bodyPr/>
          <a:lstStyle/>
          <a:p>
            <a:fld id="{BF1B49EB-6D17-4FA6-B036-7DB65A6320AC}" type="slidenum">
              <a:rPr lang="en-GB" smtClean="0"/>
              <a:t>‹#›</a:t>
            </a:fld>
            <a:endParaRPr lang="en-GB"/>
          </a:p>
        </p:txBody>
      </p:sp>
    </p:spTree>
    <p:extLst>
      <p:ext uri="{BB962C8B-B14F-4D97-AF65-F5344CB8AC3E}">
        <p14:creationId xmlns:p14="http://schemas.microsoft.com/office/powerpoint/2010/main" val="33447859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E53B6-E4F3-AC8A-9960-D04F59E9DF9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7D1871E-D787-B5DA-B781-9939D2288EB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F3240BE-DDAC-EAB5-01F7-69DF8E03643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A84AF33-B23C-737E-F322-FD516923ABC1}"/>
              </a:ext>
            </a:extLst>
          </p:cNvPr>
          <p:cNvSpPr>
            <a:spLocks noGrp="1"/>
          </p:cNvSpPr>
          <p:nvPr>
            <p:ph type="dt" sz="half" idx="10"/>
          </p:nvPr>
        </p:nvSpPr>
        <p:spPr/>
        <p:txBody>
          <a:bodyPr/>
          <a:lstStyle/>
          <a:p>
            <a:fld id="{989694C8-5F1F-4D3D-B583-A8758F14FE67}" type="datetimeFigureOut">
              <a:rPr lang="en-GB" smtClean="0"/>
              <a:t>06/07/2022</a:t>
            </a:fld>
            <a:endParaRPr lang="en-GB"/>
          </a:p>
        </p:txBody>
      </p:sp>
      <p:sp>
        <p:nvSpPr>
          <p:cNvPr id="6" name="Footer Placeholder 5">
            <a:extLst>
              <a:ext uri="{FF2B5EF4-FFF2-40B4-BE49-F238E27FC236}">
                <a16:creationId xmlns:a16="http://schemas.microsoft.com/office/drawing/2014/main" id="{DCE8F492-5913-B61F-6B1C-DD1E3177C6F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4CA7D7-CCC1-F08C-4F5F-3D08AC6D4979}"/>
              </a:ext>
            </a:extLst>
          </p:cNvPr>
          <p:cNvSpPr>
            <a:spLocks noGrp="1"/>
          </p:cNvSpPr>
          <p:nvPr>
            <p:ph type="sldNum" sz="quarter" idx="12"/>
          </p:nvPr>
        </p:nvSpPr>
        <p:spPr/>
        <p:txBody>
          <a:bodyPr/>
          <a:lstStyle/>
          <a:p>
            <a:fld id="{BF1B49EB-6D17-4FA6-B036-7DB65A6320AC}" type="slidenum">
              <a:rPr lang="en-GB" smtClean="0"/>
              <a:t>‹#›</a:t>
            </a:fld>
            <a:endParaRPr lang="en-GB"/>
          </a:p>
        </p:txBody>
      </p:sp>
    </p:spTree>
    <p:extLst>
      <p:ext uri="{BB962C8B-B14F-4D97-AF65-F5344CB8AC3E}">
        <p14:creationId xmlns:p14="http://schemas.microsoft.com/office/powerpoint/2010/main" val="26708465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CEF7C-FA2E-068E-E66E-61FF9D360EC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8F644FE-B82B-722D-2D49-3E97A873606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FF33044-4825-7F9E-A0AC-EC086E38BE2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E4D0121-B53D-7A0D-F11E-F59E6D11CC4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ACD16DD-6BE1-77A5-3E90-D8C91B78766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36B862F-C18B-0E35-4640-1779724628C6}"/>
              </a:ext>
            </a:extLst>
          </p:cNvPr>
          <p:cNvSpPr>
            <a:spLocks noGrp="1"/>
          </p:cNvSpPr>
          <p:nvPr>
            <p:ph type="dt" sz="half" idx="10"/>
          </p:nvPr>
        </p:nvSpPr>
        <p:spPr/>
        <p:txBody>
          <a:bodyPr/>
          <a:lstStyle/>
          <a:p>
            <a:fld id="{989694C8-5F1F-4D3D-B583-A8758F14FE67}" type="datetimeFigureOut">
              <a:rPr lang="en-GB" smtClean="0"/>
              <a:t>06/07/2022</a:t>
            </a:fld>
            <a:endParaRPr lang="en-GB"/>
          </a:p>
        </p:txBody>
      </p:sp>
      <p:sp>
        <p:nvSpPr>
          <p:cNvPr id="8" name="Footer Placeholder 7">
            <a:extLst>
              <a:ext uri="{FF2B5EF4-FFF2-40B4-BE49-F238E27FC236}">
                <a16:creationId xmlns:a16="http://schemas.microsoft.com/office/drawing/2014/main" id="{0B84ADD4-3245-D45C-9172-9EEE0D4EBB4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C6FC7B6-EB2E-8079-70B6-C8B3B6041917}"/>
              </a:ext>
            </a:extLst>
          </p:cNvPr>
          <p:cNvSpPr>
            <a:spLocks noGrp="1"/>
          </p:cNvSpPr>
          <p:nvPr>
            <p:ph type="sldNum" sz="quarter" idx="12"/>
          </p:nvPr>
        </p:nvSpPr>
        <p:spPr/>
        <p:txBody>
          <a:bodyPr/>
          <a:lstStyle/>
          <a:p>
            <a:fld id="{BF1B49EB-6D17-4FA6-B036-7DB65A6320AC}" type="slidenum">
              <a:rPr lang="en-GB" smtClean="0"/>
              <a:t>‹#›</a:t>
            </a:fld>
            <a:endParaRPr lang="en-GB"/>
          </a:p>
        </p:txBody>
      </p:sp>
    </p:spTree>
    <p:extLst>
      <p:ext uri="{BB962C8B-B14F-4D97-AF65-F5344CB8AC3E}">
        <p14:creationId xmlns:p14="http://schemas.microsoft.com/office/powerpoint/2010/main" val="25195230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D95B1-1CB1-3BBC-522E-9588046BEA5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66B9E4B-7C28-433B-2DDF-BD4A49E3BD7D}"/>
              </a:ext>
            </a:extLst>
          </p:cNvPr>
          <p:cNvSpPr>
            <a:spLocks noGrp="1"/>
          </p:cNvSpPr>
          <p:nvPr>
            <p:ph type="dt" sz="half" idx="10"/>
          </p:nvPr>
        </p:nvSpPr>
        <p:spPr/>
        <p:txBody>
          <a:bodyPr/>
          <a:lstStyle/>
          <a:p>
            <a:fld id="{989694C8-5F1F-4D3D-B583-A8758F14FE67}" type="datetimeFigureOut">
              <a:rPr lang="en-GB" smtClean="0"/>
              <a:t>06/07/2022</a:t>
            </a:fld>
            <a:endParaRPr lang="en-GB"/>
          </a:p>
        </p:txBody>
      </p:sp>
      <p:sp>
        <p:nvSpPr>
          <p:cNvPr id="4" name="Footer Placeholder 3">
            <a:extLst>
              <a:ext uri="{FF2B5EF4-FFF2-40B4-BE49-F238E27FC236}">
                <a16:creationId xmlns:a16="http://schemas.microsoft.com/office/drawing/2014/main" id="{091DB6CF-74E2-BA51-D57E-6A26DA1CF53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A8C3C3B-5C05-AC6E-67B7-0944E3B44B58}"/>
              </a:ext>
            </a:extLst>
          </p:cNvPr>
          <p:cNvSpPr>
            <a:spLocks noGrp="1"/>
          </p:cNvSpPr>
          <p:nvPr>
            <p:ph type="sldNum" sz="quarter" idx="12"/>
          </p:nvPr>
        </p:nvSpPr>
        <p:spPr/>
        <p:txBody>
          <a:bodyPr/>
          <a:lstStyle/>
          <a:p>
            <a:fld id="{BF1B49EB-6D17-4FA6-B036-7DB65A6320AC}" type="slidenum">
              <a:rPr lang="en-GB" smtClean="0"/>
              <a:t>‹#›</a:t>
            </a:fld>
            <a:endParaRPr lang="en-GB"/>
          </a:p>
        </p:txBody>
      </p:sp>
    </p:spTree>
    <p:extLst>
      <p:ext uri="{BB962C8B-B14F-4D97-AF65-F5344CB8AC3E}">
        <p14:creationId xmlns:p14="http://schemas.microsoft.com/office/powerpoint/2010/main" val="1283547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ABF65A6-9EF2-7171-4B03-2F7F4EFF1D32}"/>
              </a:ext>
            </a:extLst>
          </p:cNvPr>
          <p:cNvSpPr>
            <a:spLocks noGrp="1"/>
          </p:cNvSpPr>
          <p:nvPr>
            <p:ph type="dt" sz="half" idx="10"/>
          </p:nvPr>
        </p:nvSpPr>
        <p:spPr/>
        <p:txBody>
          <a:bodyPr/>
          <a:lstStyle/>
          <a:p>
            <a:fld id="{989694C8-5F1F-4D3D-B583-A8758F14FE67}" type="datetimeFigureOut">
              <a:rPr lang="en-GB" smtClean="0"/>
              <a:t>06/07/2022</a:t>
            </a:fld>
            <a:endParaRPr lang="en-GB"/>
          </a:p>
        </p:txBody>
      </p:sp>
      <p:sp>
        <p:nvSpPr>
          <p:cNvPr id="3" name="Footer Placeholder 2">
            <a:extLst>
              <a:ext uri="{FF2B5EF4-FFF2-40B4-BE49-F238E27FC236}">
                <a16:creationId xmlns:a16="http://schemas.microsoft.com/office/drawing/2014/main" id="{3AEE3797-EC97-DFF5-8380-3A1450D161B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9052AF9-A1AB-7C4B-1219-9768574A7CE3}"/>
              </a:ext>
            </a:extLst>
          </p:cNvPr>
          <p:cNvSpPr>
            <a:spLocks noGrp="1"/>
          </p:cNvSpPr>
          <p:nvPr>
            <p:ph type="sldNum" sz="quarter" idx="12"/>
          </p:nvPr>
        </p:nvSpPr>
        <p:spPr/>
        <p:txBody>
          <a:bodyPr/>
          <a:lstStyle/>
          <a:p>
            <a:fld id="{BF1B49EB-6D17-4FA6-B036-7DB65A6320AC}" type="slidenum">
              <a:rPr lang="en-GB" smtClean="0"/>
              <a:t>‹#›</a:t>
            </a:fld>
            <a:endParaRPr lang="en-GB"/>
          </a:p>
        </p:txBody>
      </p:sp>
    </p:spTree>
    <p:extLst>
      <p:ext uri="{BB962C8B-B14F-4D97-AF65-F5344CB8AC3E}">
        <p14:creationId xmlns:p14="http://schemas.microsoft.com/office/powerpoint/2010/main" val="36161044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1C303-41B7-0B0A-C297-FE01CBE25E2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C96F60C-5C93-6D9C-D194-CB4F54EF9D2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CE04C9A-431B-51CC-8471-31E7719F1A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C3B12ED-399D-4268-86D1-EEF6C9694EF8}"/>
              </a:ext>
            </a:extLst>
          </p:cNvPr>
          <p:cNvSpPr>
            <a:spLocks noGrp="1"/>
          </p:cNvSpPr>
          <p:nvPr>
            <p:ph type="dt" sz="half" idx="10"/>
          </p:nvPr>
        </p:nvSpPr>
        <p:spPr/>
        <p:txBody>
          <a:bodyPr/>
          <a:lstStyle/>
          <a:p>
            <a:fld id="{989694C8-5F1F-4D3D-B583-A8758F14FE67}" type="datetimeFigureOut">
              <a:rPr lang="en-GB" smtClean="0"/>
              <a:t>06/07/2022</a:t>
            </a:fld>
            <a:endParaRPr lang="en-GB"/>
          </a:p>
        </p:txBody>
      </p:sp>
      <p:sp>
        <p:nvSpPr>
          <p:cNvPr id="6" name="Footer Placeholder 5">
            <a:extLst>
              <a:ext uri="{FF2B5EF4-FFF2-40B4-BE49-F238E27FC236}">
                <a16:creationId xmlns:a16="http://schemas.microsoft.com/office/drawing/2014/main" id="{23DAEB36-B647-92E7-A0A7-FE8E2F5038A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63AB22-4645-1075-4E3A-5D207FCEE2F6}"/>
              </a:ext>
            </a:extLst>
          </p:cNvPr>
          <p:cNvSpPr>
            <a:spLocks noGrp="1"/>
          </p:cNvSpPr>
          <p:nvPr>
            <p:ph type="sldNum" sz="quarter" idx="12"/>
          </p:nvPr>
        </p:nvSpPr>
        <p:spPr/>
        <p:txBody>
          <a:bodyPr/>
          <a:lstStyle/>
          <a:p>
            <a:fld id="{BF1B49EB-6D17-4FA6-B036-7DB65A6320AC}" type="slidenum">
              <a:rPr lang="en-GB" smtClean="0"/>
              <a:t>‹#›</a:t>
            </a:fld>
            <a:endParaRPr lang="en-GB"/>
          </a:p>
        </p:txBody>
      </p:sp>
    </p:spTree>
    <p:extLst>
      <p:ext uri="{BB962C8B-B14F-4D97-AF65-F5344CB8AC3E}">
        <p14:creationId xmlns:p14="http://schemas.microsoft.com/office/powerpoint/2010/main" val="21675152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011EC-4B2E-406A-BA7E-059D31686A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5C60CB9-B9C3-F5A8-0B62-BD826E13D5B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22A0E9E-27F9-5D1D-D10E-C09E70AE54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642FC29-5180-1FE3-7B8D-9CDEF619640F}"/>
              </a:ext>
            </a:extLst>
          </p:cNvPr>
          <p:cNvSpPr>
            <a:spLocks noGrp="1"/>
          </p:cNvSpPr>
          <p:nvPr>
            <p:ph type="dt" sz="half" idx="10"/>
          </p:nvPr>
        </p:nvSpPr>
        <p:spPr/>
        <p:txBody>
          <a:bodyPr/>
          <a:lstStyle/>
          <a:p>
            <a:fld id="{989694C8-5F1F-4D3D-B583-A8758F14FE67}" type="datetimeFigureOut">
              <a:rPr lang="en-GB" smtClean="0"/>
              <a:t>06/07/2022</a:t>
            </a:fld>
            <a:endParaRPr lang="en-GB"/>
          </a:p>
        </p:txBody>
      </p:sp>
      <p:sp>
        <p:nvSpPr>
          <p:cNvPr id="6" name="Footer Placeholder 5">
            <a:extLst>
              <a:ext uri="{FF2B5EF4-FFF2-40B4-BE49-F238E27FC236}">
                <a16:creationId xmlns:a16="http://schemas.microsoft.com/office/drawing/2014/main" id="{6C078671-4BD4-DCFE-A198-317918C58F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7C4F402-5E34-F743-0191-BDAA221D13D6}"/>
              </a:ext>
            </a:extLst>
          </p:cNvPr>
          <p:cNvSpPr>
            <a:spLocks noGrp="1"/>
          </p:cNvSpPr>
          <p:nvPr>
            <p:ph type="sldNum" sz="quarter" idx="12"/>
          </p:nvPr>
        </p:nvSpPr>
        <p:spPr/>
        <p:txBody>
          <a:bodyPr/>
          <a:lstStyle/>
          <a:p>
            <a:fld id="{BF1B49EB-6D17-4FA6-B036-7DB65A6320AC}" type="slidenum">
              <a:rPr lang="en-GB" smtClean="0"/>
              <a:t>‹#›</a:t>
            </a:fld>
            <a:endParaRPr lang="en-GB"/>
          </a:p>
        </p:txBody>
      </p:sp>
    </p:spTree>
    <p:extLst>
      <p:ext uri="{BB962C8B-B14F-4D97-AF65-F5344CB8AC3E}">
        <p14:creationId xmlns:p14="http://schemas.microsoft.com/office/powerpoint/2010/main" val="31956627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CE551-CFBA-FE0E-1B0A-8AEF26E6515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C9D462C-07E8-19F2-597A-A7D8146230D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6FE33D-E5BC-7EFA-0FB8-9EE2A88FFA87}"/>
              </a:ext>
            </a:extLst>
          </p:cNvPr>
          <p:cNvSpPr>
            <a:spLocks noGrp="1"/>
          </p:cNvSpPr>
          <p:nvPr>
            <p:ph type="dt" sz="half" idx="10"/>
          </p:nvPr>
        </p:nvSpPr>
        <p:spPr/>
        <p:txBody>
          <a:bodyPr/>
          <a:lstStyle/>
          <a:p>
            <a:fld id="{989694C8-5F1F-4D3D-B583-A8758F14FE67}" type="datetimeFigureOut">
              <a:rPr lang="en-GB" smtClean="0"/>
              <a:t>06/07/2022</a:t>
            </a:fld>
            <a:endParaRPr lang="en-GB"/>
          </a:p>
        </p:txBody>
      </p:sp>
      <p:sp>
        <p:nvSpPr>
          <p:cNvPr id="5" name="Footer Placeholder 4">
            <a:extLst>
              <a:ext uri="{FF2B5EF4-FFF2-40B4-BE49-F238E27FC236}">
                <a16:creationId xmlns:a16="http://schemas.microsoft.com/office/drawing/2014/main" id="{02037BE9-C513-2778-9DD0-6B8F8E3B22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1B7982-50AD-2097-7EE8-AB14BB3AD9E8}"/>
              </a:ext>
            </a:extLst>
          </p:cNvPr>
          <p:cNvSpPr>
            <a:spLocks noGrp="1"/>
          </p:cNvSpPr>
          <p:nvPr>
            <p:ph type="sldNum" sz="quarter" idx="12"/>
          </p:nvPr>
        </p:nvSpPr>
        <p:spPr/>
        <p:txBody>
          <a:bodyPr/>
          <a:lstStyle/>
          <a:p>
            <a:fld id="{BF1B49EB-6D17-4FA6-B036-7DB65A6320AC}" type="slidenum">
              <a:rPr lang="en-GB" smtClean="0"/>
              <a:t>‹#›</a:t>
            </a:fld>
            <a:endParaRPr lang="en-GB"/>
          </a:p>
        </p:txBody>
      </p:sp>
    </p:spTree>
    <p:extLst>
      <p:ext uri="{BB962C8B-B14F-4D97-AF65-F5344CB8AC3E}">
        <p14:creationId xmlns:p14="http://schemas.microsoft.com/office/powerpoint/2010/main" val="17389950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1C8287A-D366-59B0-433B-FC8D16ABA6E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C119C5D-36F5-CABE-31E8-31DCB1604B9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1D81E9-94B1-FB3B-672F-B3590CDBE99A}"/>
              </a:ext>
            </a:extLst>
          </p:cNvPr>
          <p:cNvSpPr>
            <a:spLocks noGrp="1"/>
          </p:cNvSpPr>
          <p:nvPr>
            <p:ph type="dt" sz="half" idx="10"/>
          </p:nvPr>
        </p:nvSpPr>
        <p:spPr/>
        <p:txBody>
          <a:bodyPr/>
          <a:lstStyle/>
          <a:p>
            <a:fld id="{989694C8-5F1F-4D3D-B583-A8758F14FE67}" type="datetimeFigureOut">
              <a:rPr lang="en-GB" smtClean="0"/>
              <a:t>06/07/2022</a:t>
            </a:fld>
            <a:endParaRPr lang="en-GB"/>
          </a:p>
        </p:txBody>
      </p:sp>
      <p:sp>
        <p:nvSpPr>
          <p:cNvPr id="5" name="Footer Placeholder 4">
            <a:extLst>
              <a:ext uri="{FF2B5EF4-FFF2-40B4-BE49-F238E27FC236}">
                <a16:creationId xmlns:a16="http://schemas.microsoft.com/office/drawing/2014/main" id="{8BA76A4A-AE93-654A-BCC7-550CF1A1C5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0A4C30-69EB-2259-70E0-BA0657890FF1}"/>
              </a:ext>
            </a:extLst>
          </p:cNvPr>
          <p:cNvSpPr>
            <a:spLocks noGrp="1"/>
          </p:cNvSpPr>
          <p:nvPr>
            <p:ph type="sldNum" sz="quarter" idx="12"/>
          </p:nvPr>
        </p:nvSpPr>
        <p:spPr/>
        <p:txBody>
          <a:bodyPr/>
          <a:lstStyle/>
          <a:p>
            <a:fld id="{BF1B49EB-6D17-4FA6-B036-7DB65A6320AC}" type="slidenum">
              <a:rPr lang="en-GB" smtClean="0"/>
              <a:t>‹#›</a:t>
            </a:fld>
            <a:endParaRPr lang="en-GB"/>
          </a:p>
        </p:txBody>
      </p:sp>
    </p:spTree>
    <p:extLst>
      <p:ext uri="{BB962C8B-B14F-4D97-AF65-F5344CB8AC3E}">
        <p14:creationId xmlns:p14="http://schemas.microsoft.com/office/powerpoint/2010/main" val="19067211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A5A870E-1A65-EE49-5667-EB044859B44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1BEDB16-EB6E-DC42-A8A9-FE54E7C0838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AA61CF-36A1-3BF6-9BD1-EC0A6D4CE2B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89694C8-5F1F-4D3D-B583-A8758F14FE67}" type="datetimeFigureOut">
              <a:rPr lang="en-GB" smtClean="0"/>
              <a:t>06/07/2022</a:t>
            </a:fld>
            <a:endParaRPr lang="en-GB"/>
          </a:p>
        </p:txBody>
      </p:sp>
      <p:sp>
        <p:nvSpPr>
          <p:cNvPr id="5" name="Footer Placeholder 4">
            <a:extLst>
              <a:ext uri="{FF2B5EF4-FFF2-40B4-BE49-F238E27FC236}">
                <a16:creationId xmlns:a16="http://schemas.microsoft.com/office/drawing/2014/main" id="{CE0055DD-E784-103B-3204-6991F944685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2839F51-2C6C-7FB1-BE65-211A28134A2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F1B49EB-6D17-4FA6-B036-7DB65A6320AC}" type="slidenum">
              <a:rPr lang="en-GB" smtClean="0"/>
              <a:t>‹#›</a:t>
            </a:fld>
            <a:endParaRPr lang="en-GB"/>
          </a:p>
        </p:txBody>
      </p:sp>
    </p:spTree>
    <p:extLst>
      <p:ext uri="{BB962C8B-B14F-4D97-AF65-F5344CB8AC3E}">
        <p14:creationId xmlns:p14="http://schemas.microsoft.com/office/powerpoint/2010/main" val="992584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6E346-9EB2-F7C7-FF57-3FCD13766FA2}"/>
              </a:ext>
            </a:extLst>
          </p:cNvPr>
          <p:cNvSpPr>
            <a:spLocks noGrp="1"/>
          </p:cNvSpPr>
          <p:nvPr>
            <p:ph type="ctrTitle"/>
          </p:nvPr>
        </p:nvSpPr>
        <p:spPr/>
        <p:txBody>
          <a:bodyPr>
            <a:normAutofit fontScale="90000"/>
          </a:bodyPr>
          <a:lstStyle/>
          <a:p>
            <a:r>
              <a:rPr lang="en-GB" dirty="0"/>
              <a:t>Biophysical Limits to Economic Growth: Malthusian Perspectives</a:t>
            </a:r>
          </a:p>
        </p:txBody>
      </p:sp>
      <p:sp>
        <p:nvSpPr>
          <p:cNvPr id="3" name="Subtitle 2">
            <a:extLst>
              <a:ext uri="{FF2B5EF4-FFF2-40B4-BE49-F238E27FC236}">
                <a16:creationId xmlns:a16="http://schemas.microsoft.com/office/drawing/2014/main" id="{7BAD7E3F-7EE9-D068-FD90-305FCDD39239}"/>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5553305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47411-CA34-0149-A229-35673DADFD18}"/>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5F5311B2-A7E0-FDC4-938B-FAC8EC0180A9}"/>
              </a:ext>
            </a:extLst>
          </p:cNvPr>
          <p:cNvSpPr>
            <a:spLocks noGrp="1"/>
          </p:cNvSpPr>
          <p:nvPr>
            <p:ph idx="1"/>
          </p:nvPr>
        </p:nvSpPr>
        <p:spPr/>
        <p:txBody>
          <a:bodyPr/>
          <a:lstStyle/>
          <a:p>
            <a:pPr marL="0" indent="0">
              <a:buNone/>
            </a:pPr>
            <a:r>
              <a:rPr lang="en-GB" dirty="0"/>
              <a:t>Biophysical Limits to Economic Growth Deals with the Following Specific Concerns:</a:t>
            </a:r>
          </a:p>
          <a:p>
            <a:endParaRPr lang="en-GB" dirty="0"/>
          </a:p>
          <a:p>
            <a:r>
              <a:rPr lang="en-GB" dirty="0"/>
              <a:t>General scarcity of natural resources</a:t>
            </a:r>
          </a:p>
          <a:p>
            <a:r>
              <a:rPr lang="en-GB" dirty="0"/>
              <a:t>Growth of human population, material consumption, and waste generation and disposal on a global scale</a:t>
            </a:r>
          </a:p>
          <a:p>
            <a:r>
              <a:rPr lang="en-GB" dirty="0"/>
              <a:t>“Appropriate” applications of technology</a:t>
            </a:r>
          </a:p>
          <a:p>
            <a:endParaRPr lang="en-GB" dirty="0"/>
          </a:p>
        </p:txBody>
      </p:sp>
    </p:spTree>
    <p:extLst>
      <p:ext uri="{BB962C8B-B14F-4D97-AF65-F5344CB8AC3E}">
        <p14:creationId xmlns:p14="http://schemas.microsoft.com/office/powerpoint/2010/main" val="18699528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CFBDE-9091-FA8C-3450-653E6E1D4044}"/>
              </a:ext>
            </a:extLst>
          </p:cNvPr>
          <p:cNvSpPr>
            <a:spLocks noGrp="1"/>
          </p:cNvSpPr>
          <p:nvPr>
            <p:ph type="title"/>
          </p:nvPr>
        </p:nvSpPr>
        <p:spPr/>
        <p:txBody>
          <a:bodyPr/>
          <a:lstStyle/>
          <a:p>
            <a:r>
              <a:rPr lang="en-GB" dirty="0"/>
              <a:t>Objectives</a:t>
            </a:r>
          </a:p>
        </p:txBody>
      </p:sp>
      <p:sp>
        <p:nvSpPr>
          <p:cNvPr id="3" name="Content Placeholder 2">
            <a:extLst>
              <a:ext uri="{FF2B5EF4-FFF2-40B4-BE49-F238E27FC236}">
                <a16:creationId xmlns:a16="http://schemas.microsoft.com/office/drawing/2014/main" id="{67000196-D1AF-059B-1728-BF5E0A8F1DEB}"/>
              </a:ext>
            </a:extLst>
          </p:cNvPr>
          <p:cNvSpPr>
            <a:spLocks noGrp="1"/>
          </p:cNvSpPr>
          <p:nvPr>
            <p:ph idx="1"/>
          </p:nvPr>
        </p:nvSpPr>
        <p:spPr/>
        <p:txBody>
          <a:bodyPr/>
          <a:lstStyle/>
          <a:p>
            <a:r>
              <a:rPr lang="en-GB" dirty="0"/>
              <a:t>Malthusian perspective to growth</a:t>
            </a:r>
          </a:p>
          <a:p>
            <a:r>
              <a:rPr lang="en-GB" dirty="0"/>
              <a:t>The neo-Malthusian era</a:t>
            </a:r>
          </a:p>
          <a:p>
            <a:r>
              <a:rPr lang="en-GB" dirty="0"/>
              <a:t>The ecological economics perspective on limits to growth</a:t>
            </a:r>
          </a:p>
        </p:txBody>
      </p:sp>
    </p:spTree>
    <p:extLst>
      <p:ext uri="{BB962C8B-B14F-4D97-AF65-F5344CB8AC3E}">
        <p14:creationId xmlns:p14="http://schemas.microsoft.com/office/powerpoint/2010/main" val="34342657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01875-FDED-D66D-F092-0B8C599A48E9}"/>
              </a:ext>
            </a:extLst>
          </p:cNvPr>
          <p:cNvSpPr>
            <a:spLocks noGrp="1"/>
          </p:cNvSpPr>
          <p:nvPr>
            <p:ph type="title"/>
          </p:nvPr>
        </p:nvSpPr>
        <p:spPr/>
        <p:txBody>
          <a:bodyPr/>
          <a:lstStyle/>
          <a:p>
            <a:r>
              <a:rPr lang="en-GB" dirty="0"/>
              <a:t>1. Population, resource scarcity, and limits to growth: the simple Malthusian model</a:t>
            </a:r>
          </a:p>
        </p:txBody>
      </p:sp>
      <p:sp>
        <p:nvSpPr>
          <p:cNvPr id="3" name="Content Placeholder 2">
            <a:extLst>
              <a:ext uri="{FF2B5EF4-FFF2-40B4-BE49-F238E27FC236}">
                <a16:creationId xmlns:a16="http://schemas.microsoft.com/office/drawing/2014/main" id="{7CE312C9-F362-AA93-301D-A65B3C26C2F1}"/>
              </a:ext>
            </a:extLst>
          </p:cNvPr>
          <p:cNvSpPr>
            <a:spLocks noGrp="1"/>
          </p:cNvSpPr>
          <p:nvPr>
            <p:ph idx="1"/>
          </p:nvPr>
        </p:nvSpPr>
        <p:spPr/>
        <p:txBody>
          <a:bodyPr/>
          <a:lstStyle/>
          <a:p>
            <a:r>
              <a:rPr lang="en-GB" dirty="0"/>
              <a:t>In 1798 Malthus published his book, An Essay on the Principle of Population as It Affects the Future Improvement of Mankind</a:t>
            </a:r>
          </a:p>
        </p:txBody>
      </p:sp>
      <p:pic>
        <p:nvPicPr>
          <p:cNvPr id="5" name="Picture 4">
            <a:extLst>
              <a:ext uri="{FF2B5EF4-FFF2-40B4-BE49-F238E27FC236}">
                <a16:creationId xmlns:a16="http://schemas.microsoft.com/office/drawing/2014/main" id="{12667002-7FF4-6F72-A0E6-DE2801DAEE75}"/>
              </a:ext>
            </a:extLst>
          </p:cNvPr>
          <p:cNvPicPr>
            <a:picLocks noChangeAspect="1"/>
          </p:cNvPicPr>
          <p:nvPr/>
        </p:nvPicPr>
        <p:blipFill rotWithShape="1">
          <a:blip r:embed="rId3"/>
          <a:srcRect l="38780" t="44048" r="8356" b="17738"/>
          <a:stretch/>
        </p:blipFill>
        <p:spPr>
          <a:xfrm>
            <a:off x="1036864" y="2664382"/>
            <a:ext cx="9027387" cy="4193618"/>
          </a:xfrm>
          <a:prstGeom prst="rect">
            <a:avLst/>
          </a:prstGeom>
        </p:spPr>
      </p:pic>
    </p:spTree>
    <p:extLst>
      <p:ext uri="{BB962C8B-B14F-4D97-AF65-F5344CB8AC3E}">
        <p14:creationId xmlns:p14="http://schemas.microsoft.com/office/powerpoint/2010/main" val="13445145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8EA9F-D6ED-7592-0AD6-BFACFCCF38D6}"/>
              </a:ext>
            </a:extLst>
          </p:cNvPr>
          <p:cNvSpPr>
            <a:spLocks noGrp="1"/>
          </p:cNvSpPr>
          <p:nvPr>
            <p:ph type="title"/>
          </p:nvPr>
        </p:nvSpPr>
        <p:spPr/>
        <p:txBody>
          <a:bodyPr/>
          <a:lstStyle/>
          <a:p>
            <a:r>
              <a:rPr lang="en-GB" dirty="0"/>
              <a:t>Criticisms by contemporary -  David Ricardo (1772–1823)</a:t>
            </a:r>
          </a:p>
        </p:txBody>
      </p:sp>
      <p:sp>
        <p:nvSpPr>
          <p:cNvPr id="3" name="Content Placeholder 2">
            <a:extLst>
              <a:ext uri="{FF2B5EF4-FFF2-40B4-BE49-F238E27FC236}">
                <a16:creationId xmlns:a16="http://schemas.microsoft.com/office/drawing/2014/main" id="{89F54B72-8657-0386-C9CC-6A25383C08B5}"/>
              </a:ext>
            </a:extLst>
          </p:cNvPr>
          <p:cNvSpPr>
            <a:spLocks noGrp="1"/>
          </p:cNvSpPr>
          <p:nvPr>
            <p:ph idx="1"/>
          </p:nvPr>
        </p:nvSpPr>
        <p:spPr/>
        <p:txBody>
          <a:bodyPr/>
          <a:lstStyle/>
          <a:p>
            <a:r>
              <a:rPr lang="en-GB" dirty="0"/>
              <a:t>For Ricardo, human material progress would not be hampered in the long run by explosive growth of human population, as Malthus had envisioned, but by the progressive decline in the quality and quantity of extractive resources, most importantly agricultural land.</a:t>
            </a:r>
          </a:p>
          <a:p>
            <a:endParaRPr lang="en-GB" dirty="0"/>
          </a:p>
          <a:p>
            <a:r>
              <a:rPr lang="en-GB" dirty="0"/>
              <a:t>Ricardo supplemented his theory of rent </a:t>
            </a:r>
          </a:p>
          <a:p>
            <a:endParaRPr lang="en-GB" dirty="0"/>
          </a:p>
          <a:p>
            <a:endParaRPr lang="en-GB" dirty="0"/>
          </a:p>
        </p:txBody>
      </p:sp>
    </p:spTree>
    <p:extLst>
      <p:ext uri="{BB962C8B-B14F-4D97-AF65-F5344CB8AC3E}">
        <p14:creationId xmlns:p14="http://schemas.microsoft.com/office/powerpoint/2010/main" val="26208520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04818-4DA7-0AF4-6EB4-61611781C125}"/>
              </a:ext>
            </a:extLst>
          </p:cNvPr>
          <p:cNvSpPr>
            <a:spLocks noGrp="1"/>
          </p:cNvSpPr>
          <p:nvPr>
            <p:ph type="title"/>
          </p:nvPr>
        </p:nvSpPr>
        <p:spPr/>
        <p:txBody>
          <a:bodyPr/>
          <a:lstStyle/>
          <a:p>
            <a:r>
              <a:rPr lang="en-GB" dirty="0"/>
              <a:t>Contemporary John Stuart Mill (1806–1873)</a:t>
            </a:r>
          </a:p>
        </p:txBody>
      </p:sp>
      <p:sp>
        <p:nvSpPr>
          <p:cNvPr id="3" name="Content Placeholder 2">
            <a:extLst>
              <a:ext uri="{FF2B5EF4-FFF2-40B4-BE49-F238E27FC236}">
                <a16:creationId xmlns:a16="http://schemas.microsoft.com/office/drawing/2014/main" id="{73D1D653-25D6-02DF-C6A7-ED0E199CDB20}"/>
              </a:ext>
            </a:extLst>
          </p:cNvPr>
          <p:cNvSpPr>
            <a:spLocks noGrp="1"/>
          </p:cNvSpPr>
          <p:nvPr>
            <p:ph idx="1"/>
          </p:nvPr>
        </p:nvSpPr>
        <p:spPr/>
        <p:txBody>
          <a:bodyPr/>
          <a:lstStyle/>
          <a:p>
            <a:pPr marL="0" indent="0">
              <a:buNone/>
            </a:pPr>
            <a:r>
              <a:rPr lang="en-GB" dirty="0"/>
              <a:t>“If the earth must lose that great proportion of its pleasantness which it owes to things that the limited increase of wealth and population would extirpate from it, for the mere purpose of enabling it to support a larger, but not a better or a happier population, I sincerely hope, for the sake of posterity, that they will be content to be stationary, long before necessity compel them to it.”</a:t>
            </a:r>
          </a:p>
          <a:p>
            <a:endParaRPr lang="en-GB" dirty="0"/>
          </a:p>
        </p:txBody>
      </p:sp>
    </p:spTree>
    <p:extLst>
      <p:ext uri="{BB962C8B-B14F-4D97-AF65-F5344CB8AC3E}">
        <p14:creationId xmlns:p14="http://schemas.microsoft.com/office/powerpoint/2010/main" val="29769807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7A7AF-0FB5-E18B-7C8B-B42F9EBCD89F}"/>
              </a:ext>
            </a:extLst>
          </p:cNvPr>
          <p:cNvSpPr>
            <a:spLocks noGrp="1"/>
          </p:cNvSpPr>
          <p:nvPr>
            <p:ph type="title"/>
          </p:nvPr>
        </p:nvSpPr>
        <p:spPr/>
        <p:txBody>
          <a:bodyPr/>
          <a:lstStyle/>
          <a:p>
            <a:r>
              <a:rPr lang="en-GB" dirty="0"/>
              <a:t>Summary of Criticisms of Malthusian model</a:t>
            </a:r>
          </a:p>
        </p:txBody>
      </p:sp>
      <p:sp>
        <p:nvSpPr>
          <p:cNvPr id="3" name="Content Placeholder 2">
            <a:extLst>
              <a:ext uri="{FF2B5EF4-FFF2-40B4-BE49-F238E27FC236}">
                <a16:creationId xmlns:a16="http://schemas.microsoft.com/office/drawing/2014/main" id="{1C8BC62B-8CA0-33E8-A8F6-04D47F3FDBF0}"/>
              </a:ext>
            </a:extLst>
          </p:cNvPr>
          <p:cNvSpPr>
            <a:spLocks noGrp="1"/>
          </p:cNvSpPr>
          <p:nvPr>
            <p:ph idx="1"/>
          </p:nvPr>
        </p:nvSpPr>
        <p:spPr/>
        <p:txBody>
          <a:bodyPr/>
          <a:lstStyle/>
          <a:p>
            <a:r>
              <a:rPr lang="en-GB" dirty="0"/>
              <a:t>It ignores the institutional and socio-economic factors that influence population growth.</a:t>
            </a:r>
          </a:p>
          <a:p>
            <a:r>
              <a:rPr lang="en-GB" dirty="0"/>
              <a:t>Overlooks the very important role that technology plays in ameliorating resource scarcity</a:t>
            </a:r>
          </a:p>
          <a:p>
            <a:r>
              <a:rPr lang="en-GB" dirty="0"/>
              <a:t>Is considered to be ecologically naive</a:t>
            </a:r>
          </a:p>
        </p:txBody>
      </p:sp>
    </p:spTree>
    <p:extLst>
      <p:ext uri="{BB962C8B-B14F-4D97-AF65-F5344CB8AC3E}">
        <p14:creationId xmlns:p14="http://schemas.microsoft.com/office/powerpoint/2010/main" val="27225110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EC9C5-825A-21D2-64C8-7791EE3CBFB0}"/>
              </a:ext>
            </a:extLst>
          </p:cNvPr>
          <p:cNvSpPr>
            <a:spLocks noGrp="1"/>
          </p:cNvSpPr>
          <p:nvPr>
            <p:ph type="title"/>
          </p:nvPr>
        </p:nvSpPr>
        <p:spPr/>
        <p:txBody>
          <a:bodyPr>
            <a:normAutofit fontScale="90000"/>
          </a:bodyPr>
          <a:lstStyle/>
          <a:p>
            <a:r>
              <a:rPr lang="en-GB" dirty="0"/>
              <a:t>2. Population, the environment, technology, and limits to growth: the neo-Malthusian variation</a:t>
            </a:r>
          </a:p>
        </p:txBody>
      </p:sp>
      <p:sp>
        <p:nvSpPr>
          <p:cNvPr id="3" name="Content Placeholder 2">
            <a:extLst>
              <a:ext uri="{FF2B5EF4-FFF2-40B4-BE49-F238E27FC236}">
                <a16:creationId xmlns:a16="http://schemas.microsoft.com/office/drawing/2014/main" id="{2FEAE05F-FD3D-F088-F0DF-4F97C04636E9}"/>
              </a:ext>
            </a:extLst>
          </p:cNvPr>
          <p:cNvSpPr>
            <a:spLocks noGrp="1"/>
          </p:cNvSpPr>
          <p:nvPr>
            <p:ph idx="1"/>
          </p:nvPr>
        </p:nvSpPr>
        <p:spPr/>
        <p:txBody>
          <a:bodyPr>
            <a:normAutofit fontScale="92500" lnSpcReduction="10000"/>
          </a:bodyPr>
          <a:lstStyle/>
          <a:p>
            <a:r>
              <a:rPr lang="en-GB" dirty="0"/>
              <a:t>Era after the second world war</a:t>
            </a:r>
          </a:p>
          <a:p>
            <a:endParaRPr lang="en-GB" dirty="0"/>
          </a:p>
          <a:p>
            <a:r>
              <a:rPr lang="en-GB" dirty="0"/>
              <a:t>Rachel Carson</a:t>
            </a:r>
          </a:p>
          <a:p>
            <a:endParaRPr lang="en-GB" dirty="0"/>
          </a:p>
          <a:p>
            <a:r>
              <a:rPr lang="en-GB" dirty="0"/>
              <a:t>1960s concerns over rapid population growth</a:t>
            </a:r>
          </a:p>
          <a:p>
            <a:endParaRPr lang="en-GB" dirty="0"/>
          </a:p>
          <a:p>
            <a:r>
              <a:rPr lang="en-GB" dirty="0"/>
              <a:t>Beginning of “finite space”</a:t>
            </a:r>
          </a:p>
          <a:p>
            <a:endParaRPr lang="en-GB" dirty="0"/>
          </a:p>
          <a:p>
            <a:r>
              <a:rPr lang="en-GB" dirty="0"/>
              <a:t>Confluence of all the above developments ushered in was a new wave of environmentalism. </a:t>
            </a:r>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6873176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F68D6-7928-6160-0615-C02221C053A4}"/>
              </a:ext>
            </a:extLst>
          </p:cNvPr>
          <p:cNvSpPr>
            <a:spLocks noGrp="1"/>
          </p:cNvSpPr>
          <p:nvPr>
            <p:ph type="title"/>
          </p:nvPr>
        </p:nvSpPr>
        <p:spPr/>
        <p:txBody>
          <a:bodyPr>
            <a:normAutofit fontScale="90000"/>
          </a:bodyPr>
          <a:lstStyle/>
          <a:p>
            <a:r>
              <a:rPr lang="en-GB" dirty="0"/>
              <a:t>The environmental impacts of human material progress: population, affluence, and technology</a:t>
            </a:r>
          </a:p>
        </p:txBody>
      </p:sp>
      <p:sp>
        <p:nvSpPr>
          <p:cNvPr id="3" name="Content Placeholder 2">
            <a:extLst>
              <a:ext uri="{FF2B5EF4-FFF2-40B4-BE49-F238E27FC236}">
                <a16:creationId xmlns:a16="http://schemas.microsoft.com/office/drawing/2014/main" id="{C41ADA32-2AE8-A3E9-CE29-FC44D5C88E86}"/>
              </a:ext>
            </a:extLst>
          </p:cNvPr>
          <p:cNvSpPr>
            <a:spLocks noGrp="1"/>
          </p:cNvSpPr>
          <p:nvPr>
            <p:ph idx="1"/>
          </p:nvPr>
        </p:nvSpPr>
        <p:spPr/>
        <p:txBody>
          <a:bodyPr/>
          <a:lstStyle/>
          <a:p>
            <a:r>
              <a:rPr lang="en-GB" dirty="0"/>
              <a:t>The Ehrlich conceptual framework</a:t>
            </a:r>
          </a:p>
        </p:txBody>
      </p:sp>
      <p:pic>
        <p:nvPicPr>
          <p:cNvPr id="5" name="Picture 4">
            <a:extLst>
              <a:ext uri="{FF2B5EF4-FFF2-40B4-BE49-F238E27FC236}">
                <a16:creationId xmlns:a16="http://schemas.microsoft.com/office/drawing/2014/main" id="{1E3B5DEA-447A-D0A0-1CD3-39ED9FADD820}"/>
              </a:ext>
            </a:extLst>
          </p:cNvPr>
          <p:cNvPicPr>
            <a:picLocks noChangeAspect="1"/>
          </p:cNvPicPr>
          <p:nvPr/>
        </p:nvPicPr>
        <p:blipFill rotWithShape="1">
          <a:blip r:embed="rId3"/>
          <a:srcRect l="56146" t="63095" r="38346" b="29524"/>
          <a:stretch/>
        </p:blipFill>
        <p:spPr>
          <a:xfrm>
            <a:off x="4650921" y="3050268"/>
            <a:ext cx="2890157" cy="2488751"/>
          </a:xfrm>
          <a:prstGeom prst="rect">
            <a:avLst/>
          </a:prstGeom>
        </p:spPr>
      </p:pic>
    </p:spTree>
    <p:extLst>
      <p:ext uri="{BB962C8B-B14F-4D97-AF65-F5344CB8AC3E}">
        <p14:creationId xmlns:p14="http://schemas.microsoft.com/office/powerpoint/2010/main" val="33993890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5743F-DF5D-9301-835A-17A14280FE46}"/>
              </a:ext>
            </a:extLst>
          </p:cNvPr>
          <p:cNvSpPr>
            <a:spLocks noGrp="1"/>
          </p:cNvSpPr>
          <p:nvPr>
            <p:ph type="title"/>
          </p:nvPr>
        </p:nvSpPr>
        <p:spPr/>
        <p:txBody>
          <a:bodyPr>
            <a:normAutofit fontScale="90000"/>
          </a:bodyPr>
          <a:lstStyle/>
          <a:p>
            <a:r>
              <a:rPr lang="en-GB" dirty="0"/>
              <a:t>The environmental impacts of human material progress: population, affluence, and technology</a:t>
            </a:r>
          </a:p>
        </p:txBody>
      </p:sp>
      <p:sp>
        <p:nvSpPr>
          <p:cNvPr id="3" name="Content Placeholder 2">
            <a:extLst>
              <a:ext uri="{FF2B5EF4-FFF2-40B4-BE49-F238E27FC236}">
                <a16:creationId xmlns:a16="http://schemas.microsoft.com/office/drawing/2014/main" id="{ED15E045-D541-D58F-574E-C5F85A13132C}"/>
              </a:ext>
            </a:extLst>
          </p:cNvPr>
          <p:cNvSpPr>
            <a:spLocks noGrp="1"/>
          </p:cNvSpPr>
          <p:nvPr>
            <p:ph idx="1"/>
          </p:nvPr>
        </p:nvSpPr>
        <p:spPr/>
        <p:txBody>
          <a:bodyPr/>
          <a:lstStyle/>
          <a:p>
            <a:r>
              <a:rPr lang="en-GB" dirty="0"/>
              <a:t>Ehrlich’s model</a:t>
            </a:r>
          </a:p>
        </p:txBody>
      </p:sp>
      <p:pic>
        <p:nvPicPr>
          <p:cNvPr id="5" name="Picture 4">
            <a:extLst>
              <a:ext uri="{FF2B5EF4-FFF2-40B4-BE49-F238E27FC236}">
                <a16:creationId xmlns:a16="http://schemas.microsoft.com/office/drawing/2014/main" id="{4DEBE123-57DE-5D52-C112-246F8C66E3FB}"/>
              </a:ext>
            </a:extLst>
          </p:cNvPr>
          <p:cNvPicPr>
            <a:picLocks noChangeAspect="1"/>
          </p:cNvPicPr>
          <p:nvPr/>
        </p:nvPicPr>
        <p:blipFill rotWithShape="1">
          <a:blip r:embed="rId3"/>
          <a:srcRect l="46015" t="50595" r="23307" b="19286"/>
          <a:stretch/>
        </p:blipFill>
        <p:spPr>
          <a:xfrm>
            <a:off x="2400300" y="2606686"/>
            <a:ext cx="6738245" cy="4251314"/>
          </a:xfrm>
          <a:prstGeom prst="rect">
            <a:avLst/>
          </a:prstGeom>
        </p:spPr>
      </p:pic>
    </p:spTree>
    <p:extLst>
      <p:ext uri="{BB962C8B-B14F-4D97-AF65-F5344CB8AC3E}">
        <p14:creationId xmlns:p14="http://schemas.microsoft.com/office/powerpoint/2010/main" val="22697335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699C6-D892-032B-3757-F8D4BA712290}"/>
              </a:ext>
            </a:extLst>
          </p:cNvPr>
          <p:cNvSpPr>
            <a:spLocks noGrp="1"/>
          </p:cNvSpPr>
          <p:nvPr>
            <p:ph type="title"/>
          </p:nvPr>
        </p:nvSpPr>
        <p:spPr/>
        <p:txBody>
          <a:bodyPr/>
          <a:lstStyle/>
          <a:p>
            <a:r>
              <a:rPr lang="en-GB" dirty="0"/>
              <a:t>The Ehrlich-Commoner model: population, affluence technology</a:t>
            </a:r>
          </a:p>
        </p:txBody>
      </p:sp>
      <p:sp>
        <p:nvSpPr>
          <p:cNvPr id="3" name="Content Placeholder 2">
            <a:extLst>
              <a:ext uri="{FF2B5EF4-FFF2-40B4-BE49-F238E27FC236}">
                <a16:creationId xmlns:a16="http://schemas.microsoft.com/office/drawing/2014/main" id="{E106CD18-FD00-9D60-0997-E20340CDD67D}"/>
              </a:ext>
            </a:extLst>
          </p:cNvPr>
          <p:cNvSpPr>
            <a:spLocks noGrp="1"/>
          </p:cNvSpPr>
          <p:nvPr>
            <p:ph idx="1"/>
          </p:nvPr>
        </p:nvSpPr>
        <p:spPr/>
        <p:txBody>
          <a:bodyPr/>
          <a:lstStyle/>
          <a:p>
            <a:r>
              <a:rPr lang="en-GB" dirty="0"/>
              <a:t>Barry Commoner, a noted biologist and eco-socialist, was one of the ardent critics of Ehrlich’s </a:t>
            </a:r>
          </a:p>
        </p:txBody>
      </p:sp>
      <p:pic>
        <p:nvPicPr>
          <p:cNvPr id="5" name="Picture 4">
            <a:extLst>
              <a:ext uri="{FF2B5EF4-FFF2-40B4-BE49-F238E27FC236}">
                <a16:creationId xmlns:a16="http://schemas.microsoft.com/office/drawing/2014/main" id="{931B881F-F256-8742-857E-1262BDE3079D}"/>
              </a:ext>
            </a:extLst>
          </p:cNvPr>
          <p:cNvPicPr>
            <a:picLocks noChangeAspect="1"/>
          </p:cNvPicPr>
          <p:nvPr/>
        </p:nvPicPr>
        <p:blipFill rotWithShape="1">
          <a:blip r:embed="rId3"/>
          <a:srcRect l="55611" t="69285" r="37733" b="23334"/>
          <a:stretch/>
        </p:blipFill>
        <p:spPr>
          <a:xfrm>
            <a:off x="5208813" y="2277835"/>
            <a:ext cx="3720933" cy="2651705"/>
          </a:xfrm>
          <a:prstGeom prst="rect">
            <a:avLst/>
          </a:prstGeom>
        </p:spPr>
      </p:pic>
    </p:spTree>
    <p:extLst>
      <p:ext uri="{BB962C8B-B14F-4D97-AF65-F5344CB8AC3E}">
        <p14:creationId xmlns:p14="http://schemas.microsoft.com/office/powerpoint/2010/main" val="12377657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5F6B92-31CA-B875-DD38-F63D3C6314E4}"/>
              </a:ext>
            </a:extLst>
          </p:cNvPr>
          <p:cNvSpPr>
            <a:spLocks noGrp="1"/>
          </p:cNvSpPr>
          <p:nvPr>
            <p:ph type="title"/>
          </p:nvPr>
        </p:nvSpPr>
        <p:spPr/>
        <p:txBody>
          <a:bodyPr/>
          <a:lstStyle/>
          <a:p>
            <a:r>
              <a:rPr lang="en-GB" dirty="0"/>
              <a:t>Affluence: over-consumption and environmental problem</a:t>
            </a:r>
          </a:p>
        </p:txBody>
      </p:sp>
      <p:pic>
        <p:nvPicPr>
          <p:cNvPr id="5" name="Content Placeholder 4">
            <a:extLst>
              <a:ext uri="{FF2B5EF4-FFF2-40B4-BE49-F238E27FC236}">
                <a16:creationId xmlns:a16="http://schemas.microsoft.com/office/drawing/2014/main" id="{BF1A6369-F934-A4B6-0562-2F44839FF8CE}"/>
              </a:ext>
            </a:extLst>
          </p:cNvPr>
          <p:cNvPicPr>
            <a:picLocks noGrp="1" noChangeAspect="1"/>
          </p:cNvPicPr>
          <p:nvPr>
            <p:ph idx="1"/>
          </p:nvPr>
        </p:nvPicPr>
        <p:blipFill rotWithShape="1">
          <a:blip r:embed="rId3"/>
          <a:srcRect l="30628" t="51107" r="15596" b="22062"/>
          <a:stretch/>
        </p:blipFill>
        <p:spPr>
          <a:xfrm>
            <a:off x="1779816" y="2179864"/>
            <a:ext cx="9195344" cy="2948285"/>
          </a:xfrm>
        </p:spPr>
      </p:pic>
    </p:spTree>
    <p:extLst>
      <p:ext uri="{BB962C8B-B14F-4D97-AF65-F5344CB8AC3E}">
        <p14:creationId xmlns:p14="http://schemas.microsoft.com/office/powerpoint/2010/main" val="38025655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4CA38-0556-8EE2-8AEA-16E84B83B430}"/>
              </a:ext>
            </a:extLst>
          </p:cNvPr>
          <p:cNvSpPr>
            <a:spLocks noGrp="1"/>
          </p:cNvSpPr>
          <p:nvPr>
            <p:ph type="title"/>
          </p:nvPr>
        </p:nvSpPr>
        <p:spPr/>
        <p:txBody>
          <a:bodyPr/>
          <a:lstStyle/>
          <a:p>
            <a:r>
              <a:rPr lang="en-GB" dirty="0"/>
              <a:t>The neo-Malthusians: contributions and setbacks/Criticisms</a:t>
            </a:r>
          </a:p>
        </p:txBody>
      </p:sp>
      <p:sp>
        <p:nvSpPr>
          <p:cNvPr id="3" name="Content Placeholder 2">
            <a:extLst>
              <a:ext uri="{FF2B5EF4-FFF2-40B4-BE49-F238E27FC236}">
                <a16:creationId xmlns:a16="http://schemas.microsoft.com/office/drawing/2014/main" id="{E240ED8F-4C38-3EE3-F6FC-7243520AF088}"/>
              </a:ext>
            </a:extLst>
          </p:cNvPr>
          <p:cNvSpPr>
            <a:spLocks noGrp="1"/>
          </p:cNvSpPr>
          <p:nvPr>
            <p:ph idx="1"/>
          </p:nvPr>
        </p:nvSpPr>
        <p:spPr/>
        <p:txBody>
          <a:bodyPr/>
          <a:lstStyle/>
          <a:p>
            <a:r>
              <a:rPr lang="en-GB" dirty="0"/>
              <a:t>Their predictions about the growth rate of the world population have been repeatedly wrong. </a:t>
            </a:r>
          </a:p>
          <a:p>
            <a:endParaRPr lang="en-GB" dirty="0"/>
          </a:p>
          <a:p>
            <a:r>
              <a:rPr lang="en-GB" dirty="0"/>
              <a:t>Models tend to underestimate resource savings</a:t>
            </a:r>
          </a:p>
          <a:p>
            <a:endParaRPr lang="en-GB" dirty="0"/>
          </a:p>
          <a:p>
            <a:r>
              <a:rPr lang="en-GB" dirty="0"/>
              <a:t>The neo-Malthusian perspective on physical limits and the forthcoming catastrophe if the limits are transgressed has not been politically useful. </a:t>
            </a:r>
          </a:p>
          <a:p>
            <a:endParaRPr lang="en-GB" dirty="0"/>
          </a:p>
        </p:txBody>
      </p:sp>
    </p:spTree>
    <p:extLst>
      <p:ext uri="{BB962C8B-B14F-4D97-AF65-F5344CB8AC3E}">
        <p14:creationId xmlns:p14="http://schemas.microsoft.com/office/powerpoint/2010/main" val="32299319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42C97-45F9-19E9-8D03-F0E0C24C12ED}"/>
              </a:ext>
            </a:extLst>
          </p:cNvPr>
          <p:cNvSpPr>
            <a:spLocks noGrp="1"/>
          </p:cNvSpPr>
          <p:nvPr>
            <p:ph type="title"/>
          </p:nvPr>
        </p:nvSpPr>
        <p:spPr/>
        <p:txBody>
          <a:bodyPr>
            <a:normAutofit fontScale="90000"/>
          </a:bodyPr>
          <a:lstStyle/>
          <a:p>
            <a:r>
              <a:rPr lang="en-GB" dirty="0"/>
              <a:t>3. Biophysical limits on growth and the concept of optimal scale: the ecological economics variation</a:t>
            </a:r>
          </a:p>
        </p:txBody>
      </p:sp>
      <p:sp>
        <p:nvSpPr>
          <p:cNvPr id="3" name="Content Placeholder 2">
            <a:extLst>
              <a:ext uri="{FF2B5EF4-FFF2-40B4-BE49-F238E27FC236}">
                <a16:creationId xmlns:a16="http://schemas.microsoft.com/office/drawing/2014/main" id="{C22BF871-79E7-7879-5019-6B30AE878003}"/>
              </a:ext>
            </a:extLst>
          </p:cNvPr>
          <p:cNvSpPr>
            <a:spLocks noGrp="1"/>
          </p:cNvSpPr>
          <p:nvPr>
            <p:ph idx="1"/>
          </p:nvPr>
        </p:nvSpPr>
        <p:spPr/>
        <p:txBody>
          <a:bodyPr/>
          <a:lstStyle/>
          <a:p>
            <a:pPr marL="514350" indent="-514350">
              <a:buAutoNum type="alphaUcPeriod"/>
            </a:pPr>
            <a:r>
              <a:rPr lang="en-GB" dirty="0"/>
              <a:t>Ecological resilience</a:t>
            </a:r>
          </a:p>
          <a:p>
            <a:pPr marL="514350" indent="-514350">
              <a:buAutoNum type="alphaUcPeriod"/>
            </a:pPr>
            <a:r>
              <a:rPr lang="en-GB" dirty="0"/>
              <a:t>Energy</a:t>
            </a:r>
          </a:p>
          <a:p>
            <a:pPr marL="514350" indent="-514350">
              <a:buAutoNum type="alphaUcPeriod"/>
            </a:pPr>
            <a:r>
              <a:rPr lang="en-GB" dirty="0"/>
              <a:t>Natural capital</a:t>
            </a:r>
          </a:p>
          <a:p>
            <a:pPr marL="514350" indent="-514350">
              <a:buAutoNum type="alphaUcPeriod"/>
            </a:pPr>
            <a:endParaRPr lang="en-GB" dirty="0"/>
          </a:p>
        </p:txBody>
      </p:sp>
    </p:spTree>
    <p:extLst>
      <p:ext uri="{BB962C8B-B14F-4D97-AF65-F5344CB8AC3E}">
        <p14:creationId xmlns:p14="http://schemas.microsoft.com/office/powerpoint/2010/main" val="22737355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03214D-9FD6-2499-B5F6-2DBC34C784F0}"/>
              </a:ext>
            </a:extLst>
          </p:cNvPr>
          <p:cNvSpPr>
            <a:spLocks noGrp="1"/>
          </p:cNvSpPr>
          <p:nvPr>
            <p:ph type="title"/>
          </p:nvPr>
        </p:nvSpPr>
        <p:spPr/>
        <p:txBody>
          <a:bodyPr/>
          <a:lstStyle/>
          <a:p>
            <a:r>
              <a:rPr lang="en-GB" dirty="0"/>
              <a:t>Criticisms of biophysical limits </a:t>
            </a:r>
          </a:p>
        </p:txBody>
      </p:sp>
      <p:sp>
        <p:nvSpPr>
          <p:cNvPr id="3" name="Content Placeholder 2">
            <a:extLst>
              <a:ext uri="{FF2B5EF4-FFF2-40B4-BE49-F238E27FC236}">
                <a16:creationId xmlns:a16="http://schemas.microsoft.com/office/drawing/2014/main" id="{7D2B6AA8-7DD4-2F94-615B-35662826EE15}"/>
              </a:ext>
            </a:extLst>
          </p:cNvPr>
          <p:cNvSpPr>
            <a:spLocks noGrp="1"/>
          </p:cNvSpPr>
          <p:nvPr>
            <p:ph idx="1"/>
          </p:nvPr>
        </p:nvSpPr>
        <p:spPr/>
        <p:txBody>
          <a:bodyPr>
            <a:normAutofit/>
          </a:bodyPr>
          <a:lstStyle/>
          <a:p>
            <a:r>
              <a:rPr lang="en-GB"/>
              <a:t>First, most </a:t>
            </a:r>
            <a:r>
              <a:rPr lang="en-GB" dirty="0"/>
              <a:t>neoclassical economists are inclined to view the thermodynamic-ecological perspective to limits as nothing more than a new spin on the old-fashioned neo-Malthusian way of thinking. </a:t>
            </a:r>
          </a:p>
          <a:p>
            <a:r>
              <a:rPr lang="en-GB" dirty="0"/>
              <a:t>Second, ecological economics, by focusing too much on the material basis of human economy, seems to overlook the social and political context by which resources are used. </a:t>
            </a:r>
          </a:p>
          <a:p>
            <a:r>
              <a:rPr lang="en-GB" dirty="0"/>
              <a:t>Third, Davidson (2000: 433) disputed the whole notion of biophysical limits to economic growth this way:</a:t>
            </a:r>
          </a:p>
        </p:txBody>
      </p:sp>
    </p:spTree>
    <p:extLst>
      <p:ext uri="{BB962C8B-B14F-4D97-AF65-F5344CB8AC3E}">
        <p14:creationId xmlns:p14="http://schemas.microsoft.com/office/powerpoint/2010/main" val="8243517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69529-11AD-6549-9310-FFA239A32847}"/>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E74FFD72-42FB-9B23-1D50-8A12A8FC52FA}"/>
              </a:ext>
            </a:extLst>
          </p:cNvPr>
          <p:cNvSpPr>
            <a:spLocks noGrp="1"/>
          </p:cNvSpPr>
          <p:nvPr>
            <p:ph idx="1"/>
          </p:nvPr>
        </p:nvSpPr>
        <p:spPr/>
        <p:txBody>
          <a:bodyPr/>
          <a:lstStyle/>
          <a:p>
            <a:r>
              <a:rPr lang="en-GB" dirty="0"/>
              <a:t>Malthusian perspective to growth</a:t>
            </a:r>
          </a:p>
          <a:p>
            <a:r>
              <a:rPr lang="en-GB" dirty="0"/>
              <a:t>The neo-Malthusian era</a:t>
            </a:r>
          </a:p>
          <a:p>
            <a:r>
              <a:rPr lang="en-GB" dirty="0"/>
              <a:t>The ecological economics perspective on limits to growth</a:t>
            </a:r>
          </a:p>
          <a:p>
            <a:endParaRPr lang="en-GB" dirty="0"/>
          </a:p>
        </p:txBody>
      </p:sp>
    </p:spTree>
    <p:extLst>
      <p:ext uri="{BB962C8B-B14F-4D97-AF65-F5344CB8AC3E}">
        <p14:creationId xmlns:p14="http://schemas.microsoft.com/office/powerpoint/2010/main" val="12981048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61</TotalTime>
  <Words>10109</Words>
  <Application>Microsoft Office PowerPoint</Application>
  <PresentationFormat>Widescreen</PresentationFormat>
  <Paragraphs>303</Paragraphs>
  <Slides>16</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Office Theme</vt:lpstr>
      <vt:lpstr>Biophysical Limits to Economic Growth: Malthusian Perspectives</vt:lpstr>
      <vt:lpstr>Introduction</vt:lpstr>
      <vt:lpstr>Objectives</vt:lpstr>
      <vt:lpstr>1. Population, resource scarcity, and limits to growth: the simple Malthusian model</vt:lpstr>
      <vt:lpstr>Criticisms by contemporary -  David Ricardo (1772–1823)</vt:lpstr>
      <vt:lpstr>Contemporary John Stuart Mill (1806–1873)</vt:lpstr>
      <vt:lpstr>Summary of Criticisms of Malthusian model</vt:lpstr>
      <vt:lpstr>2. Population, the environment, technology, and limits to growth: the neo-Malthusian variation</vt:lpstr>
      <vt:lpstr>The environmental impacts of human material progress: population, affluence, and technology</vt:lpstr>
      <vt:lpstr>The environmental impacts of human material progress: population, affluence, and technology</vt:lpstr>
      <vt:lpstr>The Ehrlich-Commoner model: population, affluence technology</vt:lpstr>
      <vt:lpstr>Affluence: over-consumption and environmental problem</vt:lpstr>
      <vt:lpstr>The neo-Malthusians: contributions and setbacks/Criticisms</vt:lpstr>
      <vt:lpstr>3. Biophysical limits on growth and the concept of optimal scale: the ecological economics variation</vt:lpstr>
      <vt:lpstr>Criticisms of biophysical limits </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Biophysical Limits to Economic Growth: Malthusian Perspectives</dc:title>
  <dc:creator>Anthony Burns</dc:creator>
  <cp:lastModifiedBy>Anthony Burns</cp:lastModifiedBy>
  <cp:revision>13</cp:revision>
  <dcterms:created xsi:type="dcterms:W3CDTF">2022-07-06T09:15:57Z</dcterms:created>
  <dcterms:modified xsi:type="dcterms:W3CDTF">2022-07-06T10:17:07Z</dcterms:modified>
</cp:coreProperties>
</file>