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4"/>
  </p:sldMasterIdLst>
  <p:notesMasterIdLst>
    <p:notesMasterId r:id="rId34"/>
  </p:notesMasterIdLst>
  <p:sldIdLst>
    <p:sldId id="256" r:id="rId5"/>
    <p:sldId id="381" r:id="rId6"/>
    <p:sldId id="378" r:id="rId7"/>
    <p:sldId id="347" r:id="rId8"/>
    <p:sldId id="348" r:id="rId9"/>
    <p:sldId id="373" r:id="rId10"/>
    <p:sldId id="257" r:id="rId11"/>
    <p:sldId id="258" r:id="rId12"/>
    <p:sldId id="372" r:id="rId13"/>
    <p:sldId id="352" r:id="rId14"/>
    <p:sldId id="370" r:id="rId15"/>
    <p:sldId id="353" r:id="rId16"/>
    <p:sldId id="354" r:id="rId17"/>
    <p:sldId id="357" r:id="rId18"/>
    <p:sldId id="361" r:id="rId19"/>
    <p:sldId id="355" r:id="rId20"/>
    <p:sldId id="358" r:id="rId21"/>
    <p:sldId id="375" r:id="rId22"/>
    <p:sldId id="376" r:id="rId23"/>
    <p:sldId id="260" r:id="rId24"/>
    <p:sldId id="374" r:id="rId25"/>
    <p:sldId id="380" r:id="rId26"/>
    <p:sldId id="371" r:id="rId27"/>
    <p:sldId id="377" r:id="rId28"/>
    <p:sldId id="379" r:id="rId29"/>
    <p:sldId id="382" r:id="rId30"/>
    <p:sldId id="383" r:id="rId31"/>
    <p:sldId id="384" r:id="rId32"/>
    <p:sldId id="38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4B2A"/>
    <a:srgbClr val="F25738"/>
    <a:srgbClr val="E3492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F6C18-9B30-4A8B-988C-5661C53DFD99}" v="2448" dt="2024-12-11T14:30:10.999"/>
    <p1510:client id="{10CD9438-3FF2-44F2-AC08-7153064484C7}" v="54" dt="2024-12-11T08:47:57.469"/>
    <p1510:client id="{186C536F-34E8-4ADD-A1BC-06E66B921DE7}" v="25" dt="2024-12-11T10:43:34.774"/>
    <p1510:client id="{25F5D97C-7F55-4D57-94ED-F03DAD141328}" v="21" dt="2024-12-11T14:34:04.723"/>
    <p1510:client id="{286B2539-C344-4F73-B168-46753C560642}" v="136" dt="2024-12-11T10:43:59.272"/>
    <p1510:client id="{33F9DDB6-A401-4446-9A84-D9F993C54ED3}" v="13" dt="2024-12-11T14:42:54.147"/>
    <p1510:client id="{39241DA3-5F0A-4CA7-B76A-91BC6CFB7FB5}" v="2242" dt="2024-12-11T16:50:10.096"/>
    <p1510:client id="{3A06BAEE-2FEB-42D9-8200-80FB6435F769}" v="18" dt="2024-12-10T18:59:44.664"/>
    <p1510:client id="{3A286E6A-4BA7-4642-AAB9-80647E4324D9}" v="704" dt="2024-12-10T17:03:43.256"/>
    <p1510:client id="{42527D3D-172A-D448-8184-0DE955AFA73D}" v="75" dt="2024-12-11T10:10:32.805"/>
    <p1510:client id="{4E6EC173-C24F-3D44-8222-E340864FC2B9}" v="981" vWet="982" dt="2024-12-11T13:42:07.537"/>
    <p1510:client id="{79492ADD-BF4A-4B1E-8E67-8B663E9B1ABA}" v="39" dt="2024-12-11T12:14:59.692"/>
    <p1510:client id="{7B99FC29-1C76-40C3-BE51-A86DC21152AA}" v="47" dt="2024-12-10T18:57:59.265"/>
    <p1510:client id="{7E5F9F23-9C7C-4A98-9A61-D50DA4E81110}" v="49" dt="2024-12-11T08:22:18.060"/>
    <p1510:client id="{7F5713AC-77ED-4406-8CA8-C4E5CF9354DF}" v="7" dt="2024-12-10T18:37:01.750"/>
    <p1510:client id="{7FC488DA-1EB4-B64B-A9DF-AE3223B723BB}" v="10" dt="2024-12-11T14:33:43.844"/>
    <p1510:client id="{93006023-2D7B-4975-AB36-D07221DA7C04}" v="14" vWet="16" dt="2024-12-11T16:29:22.440"/>
    <p1510:client id="{95006B8B-58B1-4CB7-A7B3-F171052005CC}" v="132" dt="2024-12-10T17:13:35.544"/>
    <p1510:client id="{958A19F5-1FDB-41E6-8048-EE85A7DBF24A}" v="58" dt="2024-12-11T15:35:09.296"/>
    <p1510:client id="{9765830C-BE2B-42D7-AA51-E04C85FB6ECF}" v="3" dt="2024-12-11T12:54:25.619"/>
    <p1510:client id="{98CCF866-8308-3803-F753-F962ACF97C04}" v="151" dt="2024-12-11T12:05:51.342"/>
    <p1510:client id="{9DF81368-1549-5E34-E69E-3E8DACC62604}" v="8" dt="2024-12-10T17:17:45.715"/>
    <p1510:client id="{A329CA98-B564-41F6-ABD0-68C7A372F051}" v="13" dt="2024-12-11T10:19:57.056"/>
    <p1510:client id="{C3B3310C-888E-41BF-BA02-179AE2D53FB5}" v="235" dt="2024-12-11T10:35:30.136"/>
    <p1510:client id="{CF797091-407F-4528-91C5-2F839CFDB2AE}" v="14" dt="2024-12-11T09:59:49.812"/>
    <p1510:client id="{E1A4535E-2D4B-9F0C-85D8-7F4520586B28}" v="164" dt="2024-12-10T18:35:29.365"/>
    <p1510:client id="{E2537D7D-CE68-470E-A898-A102609AA908}" v="903" dt="2024-12-11T08:34:25.583"/>
    <p1510:client id="{E76AC18B-1EAA-4AD5-862C-9CD57A5E472E}" v="13" dt="2024-12-11T11:33:25.787"/>
    <p1510:client id="{F657EFBD-8CA5-452C-BF3B-B5EACE6910F5}" v="10" dt="2024-12-11T12:53:38.517"/>
    <p1510:client id="{F6B40878-9F63-41E2-9813-7F1AEE97C399}" v="103" dt="2024-12-11T08:40:38.621"/>
    <p1510:client id="{F97C23F3-1000-5844-9B46-00F387378BFA}" v="417" dt="2024-12-11T10:46:26.7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348" autoAdjust="0"/>
  </p:normalViewPr>
  <p:slideViewPr>
    <p:cSldViewPr snapToGrid="0">
      <p:cViewPr varScale="1">
        <p:scale>
          <a:sx n="67" d="100"/>
          <a:sy n="67" d="100"/>
        </p:scale>
        <p:origin x="102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712F78-1657-4BA5-BC5F-48569F6FCE97}" type="doc">
      <dgm:prSet loTypeId="urn:microsoft.com/office/officeart/2016/7/layout/RepeatingBendingProcessNew" loCatId="process" qsTypeId="urn:microsoft.com/office/officeart/2005/8/quickstyle/simple5" qsCatId="simple" csTypeId="urn:microsoft.com/office/officeart/2005/8/colors/colorful2" csCatId="colorful" phldr="1"/>
      <dgm:spPr/>
      <dgm:t>
        <a:bodyPr/>
        <a:lstStyle/>
        <a:p>
          <a:endParaRPr lang="en-GB"/>
        </a:p>
      </dgm:t>
    </dgm:pt>
    <dgm:pt modelId="{481A7EC5-E75C-412D-96E7-E937743B2AB3}">
      <dgm:prSet phldrT="[Text]"/>
      <dgm:spPr/>
      <dgm:t>
        <a:bodyPr/>
        <a:lstStyle/>
        <a:p>
          <a:r>
            <a:rPr lang="en-GB"/>
            <a:t>Research into wing profiles </a:t>
          </a:r>
        </a:p>
      </dgm:t>
    </dgm:pt>
    <dgm:pt modelId="{B41A61A7-6899-46D3-A7C5-17859DAA6B95}" type="parTrans" cxnId="{3400B106-7BD2-4F30-AA99-6A824B3E6239}">
      <dgm:prSet/>
      <dgm:spPr/>
      <dgm:t>
        <a:bodyPr/>
        <a:lstStyle/>
        <a:p>
          <a:endParaRPr lang="en-GB"/>
        </a:p>
      </dgm:t>
    </dgm:pt>
    <dgm:pt modelId="{FEC2EB16-B3D1-4006-9D95-E405F3E3F8D7}" type="sibTrans" cxnId="{3400B106-7BD2-4F30-AA99-6A824B3E6239}">
      <dgm:prSet/>
      <dgm:spPr/>
      <dgm:t>
        <a:bodyPr/>
        <a:lstStyle/>
        <a:p>
          <a:endParaRPr lang="en-GB"/>
        </a:p>
      </dgm:t>
    </dgm:pt>
    <dgm:pt modelId="{A5F081EA-D020-49C7-A06C-1686EB47C856}">
      <dgm:prSet phldrT="[Text]"/>
      <dgm:spPr/>
      <dgm:t>
        <a:bodyPr/>
        <a:lstStyle/>
        <a:p>
          <a:r>
            <a:rPr lang="en-GB"/>
            <a:t>Complete CFD on Morgan Plus Four</a:t>
          </a:r>
        </a:p>
      </dgm:t>
    </dgm:pt>
    <dgm:pt modelId="{21689D83-6FC5-4244-A30C-EA87E4F8FCA9}" type="parTrans" cxnId="{5C525A63-9C17-4321-B1E5-83F75689D546}">
      <dgm:prSet/>
      <dgm:spPr/>
      <dgm:t>
        <a:bodyPr/>
        <a:lstStyle/>
        <a:p>
          <a:endParaRPr lang="en-GB"/>
        </a:p>
      </dgm:t>
    </dgm:pt>
    <dgm:pt modelId="{BC12C88E-DF03-407A-8ED4-D8B677F08905}" type="sibTrans" cxnId="{5C525A63-9C17-4321-B1E5-83F75689D546}">
      <dgm:prSet/>
      <dgm:spPr/>
      <dgm:t>
        <a:bodyPr/>
        <a:lstStyle/>
        <a:p>
          <a:endParaRPr lang="en-GB"/>
        </a:p>
      </dgm:t>
    </dgm:pt>
    <dgm:pt modelId="{2B5047FE-0BE0-4037-813E-B9555947A012}">
      <dgm:prSet phldrT="[Text]"/>
      <dgm:spPr/>
      <dgm:t>
        <a:bodyPr/>
        <a:lstStyle/>
        <a:p>
          <a:r>
            <a:rPr lang="en-GB" dirty="0"/>
            <a:t>Complete CFD on wing profiles</a:t>
          </a:r>
        </a:p>
      </dgm:t>
    </dgm:pt>
    <dgm:pt modelId="{5CC685D8-E35E-43AC-B24D-77C4553DC0E5}" type="parTrans" cxnId="{703A5A8A-43C1-4914-B1A4-F2B75A81C0B0}">
      <dgm:prSet/>
      <dgm:spPr/>
      <dgm:t>
        <a:bodyPr/>
        <a:lstStyle/>
        <a:p>
          <a:endParaRPr lang="en-GB"/>
        </a:p>
      </dgm:t>
    </dgm:pt>
    <dgm:pt modelId="{C87AD018-2365-48C9-84D4-F02D6F026404}" type="sibTrans" cxnId="{703A5A8A-43C1-4914-B1A4-F2B75A81C0B0}">
      <dgm:prSet/>
      <dgm:spPr/>
      <dgm:t>
        <a:bodyPr/>
        <a:lstStyle/>
        <a:p>
          <a:endParaRPr lang="en-GB"/>
        </a:p>
      </dgm:t>
    </dgm:pt>
    <dgm:pt modelId="{204C5101-18B6-485D-8148-D29BEE33B070}">
      <dgm:prSet phldrT="[Text]"/>
      <dgm:spPr/>
      <dgm:t>
        <a:bodyPr/>
        <a:lstStyle/>
        <a:p>
          <a:r>
            <a:rPr lang="en-GB"/>
            <a:t>Analyse wing profiles  </a:t>
          </a:r>
        </a:p>
      </dgm:t>
    </dgm:pt>
    <dgm:pt modelId="{2970B109-978F-4506-A86B-9C9DD8A02958}" type="parTrans" cxnId="{6C234BDD-0523-4005-80CF-E7E780B3E33B}">
      <dgm:prSet/>
      <dgm:spPr/>
      <dgm:t>
        <a:bodyPr/>
        <a:lstStyle/>
        <a:p>
          <a:endParaRPr lang="en-GB"/>
        </a:p>
      </dgm:t>
    </dgm:pt>
    <dgm:pt modelId="{A694289C-A1B6-4914-9B87-D807505F1BA2}" type="sibTrans" cxnId="{6C234BDD-0523-4005-80CF-E7E780B3E33B}">
      <dgm:prSet/>
      <dgm:spPr/>
      <dgm:t>
        <a:bodyPr/>
        <a:lstStyle/>
        <a:p>
          <a:endParaRPr lang="en-GB"/>
        </a:p>
      </dgm:t>
    </dgm:pt>
    <dgm:pt modelId="{323D31B9-DA8E-4A7B-9A05-C4AB1CF7524F}">
      <dgm:prSet phldrT="[Text]"/>
      <dgm:spPr/>
      <dgm:t>
        <a:bodyPr/>
        <a:lstStyle/>
        <a:p>
          <a:r>
            <a:rPr lang="en-GB"/>
            <a:t>Start</a:t>
          </a:r>
        </a:p>
      </dgm:t>
    </dgm:pt>
    <dgm:pt modelId="{B794462B-2FE1-4C15-92AF-A0E22172133C}" type="sibTrans" cxnId="{EB1E8FA4-96D4-486C-BB36-038B75F40586}">
      <dgm:prSet/>
      <dgm:spPr/>
      <dgm:t>
        <a:bodyPr/>
        <a:lstStyle/>
        <a:p>
          <a:endParaRPr lang="en-GB"/>
        </a:p>
      </dgm:t>
    </dgm:pt>
    <dgm:pt modelId="{051E1B90-CD21-4F13-8E5E-F6290BB80DC0}" type="parTrans" cxnId="{EB1E8FA4-96D4-486C-BB36-038B75F40586}">
      <dgm:prSet/>
      <dgm:spPr/>
      <dgm:t>
        <a:bodyPr/>
        <a:lstStyle/>
        <a:p>
          <a:endParaRPr lang="en-GB"/>
        </a:p>
      </dgm:t>
    </dgm:pt>
    <dgm:pt modelId="{4C607570-4D38-4E3F-A48D-7A91C3356473}">
      <dgm:prSet phldrT="[Text]"/>
      <dgm:spPr/>
      <dgm:t>
        <a:bodyPr/>
        <a:lstStyle/>
        <a:p>
          <a:r>
            <a:rPr lang="en-GB"/>
            <a:t>Complete Wind tunnel test</a:t>
          </a:r>
        </a:p>
      </dgm:t>
    </dgm:pt>
    <dgm:pt modelId="{F3AFEAF6-1EC5-42A3-B011-E84B2FF1CF32}" type="parTrans" cxnId="{757EE3B6-BFC4-49CE-A8E8-B3330CAFE143}">
      <dgm:prSet/>
      <dgm:spPr/>
      <dgm:t>
        <a:bodyPr/>
        <a:lstStyle/>
        <a:p>
          <a:endParaRPr lang="en-GB"/>
        </a:p>
      </dgm:t>
    </dgm:pt>
    <dgm:pt modelId="{FC68DB6F-C8CE-41B1-BFA9-B9EFBABF5951}" type="sibTrans" cxnId="{757EE3B6-BFC4-49CE-A8E8-B3330CAFE143}">
      <dgm:prSet/>
      <dgm:spPr/>
      <dgm:t>
        <a:bodyPr/>
        <a:lstStyle/>
        <a:p>
          <a:endParaRPr lang="en-GB"/>
        </a:p>
      </dgm:t>
    </dgm:pt>
    <dgm:pt modelId="{08EF970F-AC41-4518-A991-16ECBA8F5168}">
      <dgm:prSet phldrT="[Text]"/>
      <dgm:spPr/>
      <dgm:t>
        <a:bodyPr/>
        <a:lstStyle/>
        <a:p>
          <a:r>
            <a:rPr lang="en-GB"/>
            <a:t>Compare data</a:t>
          </a:r>
        </a:p>
      </dgm:t>
    </dgm:pt>
    <dgm:pt modelId="{2A122C2B-6A63-428C-83D5-5A6B396CA2A4}" type="parTrans" cxnId="{A5FDA741-47A7-4AF4-870B-3A62AC417197}">
      <dgm:prSet/>
      <dgm:spPr/>
      <dgm:t>
        <a:bodyPr/>
        <a:lstStyle/>
        <a:p>
          <a:endParaRPr lang="en-GB"/>
        </a:p>
      </dgm:t>
    </dgm:pt>
    <dgm:pt modelId="{DC221C25-1E7E-4D31-B398-E6F2D5C6462D}" type="sibTrans" cxnId="{A5FDA741-47A7-4AF4-870B-3A62AC417197}">
      <dgm:prSet/>
      <dgm:spPr/>
      <dgm:t>
        <a:bodyPr/>
        <a:lstStyle/>
        <a:p>
          <a:endParaRPr lang="en-GB"/>
        </a:p>
      </dgm:t>
    </dgm:pt>
    <dgm:pt modelId="{F02880E2-C46C-4A9E-BADF-1342226F1E19}">
      <dgm:prSet phldrT="[Text]"/>
      <dgm:spPr/>
      <dgm:t>
        <a:bodyPr/>
        <a:lstStyle/>
        <a:p>
          <a:r>
            <a:rPr lang="en-GB"/>
            <a:t>Height and speed Study </a:t>
          </a:r>
        </a:p>
      </dgm:t>
    </dgm:pt>
    <dgm:pt modelId="{76A90760-7547-4272-94E9-FE8641C02784}" type="parTrans" cxnId="{BB471E92-CB8F-4CEE-BFFF-9E49740BCCE2}">
      <dgm:prSet/>
      <dgm:spPr/>
      <dgm:t>
        <a:bodyPr/>
        <a:lstStyle/>
        <a:p>
          <a:endParaRPr lang="en-GB"/>
        </a:p>
      </dgm:t>
    </dgm:pt>
    <dgm:pt modelId="{6CDC1EFC-DD52-43C1-8C23-AC542A8F157E}" type="sibTrans" cxnId="{BB471E92-CB8F-4CEE-BFFF-9E49740BCCE2}">
      <dgm:prSet/>
      <dgm:spPr/>
      <dgm:t>
        <a:bodyPr/>
        <a:lstStyle/>
        <a:p>
          <a:endParaRPr lang="en-GB"/>
        </a:p>
      </dgm:t>
    </dgm:pt>
    <dgm:pt modelId="{39C32234-F234-4772-81FA-C7D3A6EB9B2E}">
      <dgm:prSet phldrT="[Text]"/>
      <dgm:spPr/>
      <dgm:t>
        <a:bodyPr/>
        <a:lstStyle/>
        <a:p>
          <a:r>
            <a:rPr lang="en-GB"/>
            <a:t>Research Twisted wing concepts</a:t>
          </a:r>
        </a:p>
      </dgm:t>
    </dgm:pt>
    <dgm:pt modelId="{D14FE92D-E12D-406D-ABEE-B168FF426D8B}" type="parTrans" cxnId="{C2291A85-BEB8-4912-8239-BC2E5AC89522}">
      <dgm:prSet/>
      <dgm:spPr/>
      <dgm:t>
        <a:bodyPr/>
        <a:lstStyle/>
        <a:p>
          <a:endParaRPr lang="en-GB"/>
        </a:p>
      </dgm:t>
    </dgm:pt>
    <dgm:pt modelId="{D84D1292-B460-4669-8D86-87C7FCCA3BF4}" type="sibTrans" cxnId="{C2291A85-BEB8-4912-8239-BC2E5AC89522}">
      <dgm:prSet/>
      <dgm:spPr/>
      <dgm:t>
        <a:bodyPr/>
        <a:lstStyle/>
        <a:p>
          <a:endParaRPr lang="en-GB"/>
        </a:p>
      </dgm:t>
    </dgm:pt>
    <dgm:pt modelId="{CA2EA9FC-F16C-41A9-9B63-0DB6ECF9B221}">
      <dgm:prSet phldrT="[Text]"/>
      <dgm:spPr/>
      <dgm:t>
        <a:bodyPr/>
        <a:lstStyle/>
        <a:p>
          <a:r>
            <a:rPr lang="en-GB" dirty="0"/>
            <a:t>Complete CFD and Analysis</a:t>
          </a:r>
        </a:p>
      </dgm:t>
    </dgm:pt>
    <dgm:pt modelId="{55261D71-BA3B-4F07-A89A-F958EA6C8F26}" type="parTrans" cxnId="{B8E84FC3-590F-4589-B696-3C01EA8E36CF}">
      <dgm:prSet/>
      <dgm:spPr/>
      <dgm:t>
        <a:bodyPr/>
        <a:lstStyle/>
        <a:p>
          <a:endParaRPr lang="en-GB"/>
        </a:p>
      </dgm:t>
    </dgm:pt>
    <dgm:pt modelId="{FDAADA17-9571-4152-905D-C457E061CA4D}" type="sibTrans" cxnId="{B8E84FC3-590F-4589-B696-3C01EA8E36CF}">
      <dgm:prSet/>
      <dgm:spPr/>
      <dgm:t>
        <a:bodyPr/>
        <a:lstStyle/>
        <a:p>
          <a:endParaRPr lang="en-GB"/>
        </a:p>
      </dgm:t>
    </dgm:pt>
    <dgm:pt modelId="{D5F185FE-0911-47F4-A8F4-61506A05A926}">
      <dgm:prSet phldrT="[Text]"/>
      <dgm:spPr>
        <a:solidFill>
          <a:srgbClr val="F25738"/>
        </a:solidFill>
        <a:ln>
          <a:solidFill>
            <a:srgbClr val="F54B2A"/>
          </a:solidFill>
        </a:ln>
      </dgm:spPr>
      <dgm:t>
        <a:bodyPr/>
        <a:lstStyle/>
        <a:p>
          <a:r>
            <a:rPr lang="en-GB" dirty="0"/>
            <a:t>Optimise design </a:t>
          </a:r>
        </a:p>
      </dgm:t>
    </dgm:pt>
    <dgm:pt modelId="{9DE172A0-9C1B-46BC-9E47-EF870C41D6A4}" type="parTrans" cxnId="{EA6C2802-C426-4633-95B6-4E1742A9C843}">
      <dgm:prSet/>
      <dgm:spPr/>
      <dgm:t>
        <a:bodyPr/>
        <a:lstStyle/>
        <a:p>
          <a:endParaRPr lang="en-GB"/>
        </a:p>
      </dgm:t>
    </dgm:pt>
    <dgm:pt modelId="{947F3316-2A9F-4C14-9C74-8E3E08F8B285}" type="sibTrans" cxnId="{EA6C2802-C426-4633-95B6-4E1742A9C843}">
      <dgm:prSet/>
      <dgm:spPr/>
      <dgm:t>
        <a:bodyPr/>
        <a:lstStyle/>
        <a:p>
          <a:endParaRPr lang="en-GB"/>
        </a:p>
      </dgm:t>
    </dgm:pt>
    <dgm:pt modelId="{9B9EEEB0-E98D-4B0A-914B-80483BE9DD0F}">
      <dgm:prSet phldrT="[Text]"/>
      <dgm:spPr>
        <a:solidFill>
          <a:srgbClr val="F25738"/>
        </a:solidFill>
        <a:ln>
          <a:noFill/>
        </a:ln>
      </dgm:spPr>
      <dgm:t>
        <a:bodyPr/>
        <a:lstStyle/>
        <a:p>
          <a:r>
            <a:rPr lang="en-GB"/>
            <a:t>Finish  </a:t>
          </a:r>
          <a:endParaRPr lang="en-GB" dirty="0"/>
        </a:p>
      </dgm:t>
    </dgm:pt>
    <dgm:pt modelId="{4D0478D1-CCF2-45E9-95C4-9945730DDA66}" type="parTrans" cxnId="{45B4FFEC-F326-4108-A008-D02C89B78CEE}">
      <dgm:prSet/>
      <dgm:spPr/>
      <dgm:t>
        <a:bodyPr/>
        <a:lstStyle/>
        <a:p>
          <a:endParaRPr lang="en-GB"/>
        </a:p>
      </dgm:t>
    </dgm:pt>
    <dgm:pt modelId="{CFCD283E-5206-4090-958A-3A5975F17E46}" type="sibTrans" cxnId="{45B4FFEC-F326-4108-A008-D02C89B78CEE}">
      <dgm:prSet/>
      <dgm:spPr/>
      <dgm:t>
        <a:bodyPr/>
        <a:lstStyle/>
        <a:p>
          <a:endParaRPr lang="en-GB"/>
        </a:p>
      </dgm:t>
    </dgm:pt>
    <dgm:pt modelId="{D6E4D546-0ED5-478A-BC5A-BCDB5D248A1D}" type="pres">
      <dgm:prSet presAssocID="{87712F78-1657-4BA5-BC5F-48569F6FCE97}" presName="Name0" presStyleCnt="0">
        <dgm:presLayoutVars>
          <dgm:dir/>
          <dgm:resizeHandles val="exact"/>
        </dgm:presLayoutVars>
      </dgm:prSet>
      <dgm:spPr/>
    </dgm:pt>
    <dgm:pt modelId="{9D886730-D866-4BD5-A248-377CDDFCBFD0}" type="pres">
      <dgm:prSet presAssocID="{323D31B9-DA8E-4A7B-9A05-C4AB1CF7524F}" presName="node" presStyleLbl="node1" presStyleIdx="0" presStyleCnt="12">
        <dgm:presLayoutVars>
          <dgm:bulletEnabled val="1"/>
        </dgm:presLayoutVars>
      </dgm:prSet>
      <dgm:spPr>
        <a:solidFill>
          <a:srgbClr val="92D050"/>
        </a:solidFill>
      </dgm:spPr>
    </dgm:pt>
    <dgm:pt modelId="{CF7B65D1-5B03-42F5-BB21-DEFBA9C7ECB6}" type="pres">
      <dgm:prSet presAssocID="{B794462B-2FE1-4C15-92AF-A0E22172133C}" presName="sibTrans" presStyleLbl="sibTrans1D1" presStyleIdx="0" presStyleCnt="11"/>
      <dgm:spPr/>
    </dgm:pt>
    <dgm:pt modelId="{DF94D261-3711-44EC-BEED-BD62A3979268}" type="pres">
      <dgm:prSet presAssocID="{B794462B-2FE1-4C15-92AF-A0E22172133C}" presName="connectorText" presStyleLbl="sibTrans1D1" presStyleIdx="0" presStyleCnt="11"/>
      <dgm:spPr/>
    </dgm:pt>
    <dgm:pt modelId="{951D3C6E-BA20-4C0B-B2DA-C3F8470CBD9B}" type="pres">
      <dgm:prSet presAssocID="{481A7EC5-E75C-412D-96E7-E937743B2AB3}" presName="node" presStyleLbl="node1" presStyleIdx="1" presStyleCnt="12">
        <dgm:presLayoutVars>
          <dgm:bulletEnabled val="1"/>
        </dgm:presLayoutVars>
      </dgm:prSet>
      <dgm:spPr>
        <a:solidFill>
          <a:srgbClr val="92D050"/>
        </a:solidFill>
      </dgm:spPr>
    </dgm:pt>
    <dgm:pt modelId="{730E0A5B-6506-42A5-9691-B19103F068D7}" type="pres">
      <dgm:prSet presAssocID="{FEC2EB16-B3D1-4006-9D95-E405F3E3F8D7}" presName="sibTrans" presStyleLbl="sibTrans1D1" presStyleIdx="1" presStyleCnt="11"/>
      <dgm:spPr/>
    </dgm:pt>
    <dgm:pt modelId="{F64F0CE8-403B-485A-B0CE-09196DF2D6E1}" type="pres">
      <dgm:prSet presAssocID="{FEC2EB16-B3D1-4006-9D95-E405F3E3F8D7}" presName="connectorText" presStyleLbl="sibTrans1D1" presStyleIdx="1" presStyleCnt="11"/>
      <dgm:spPr/>
    </dgm:pt>
    <dgm:pt modelId="{00F2D803-02F6-4919-9C36-3BB26E6A9818}" type="pres">
      <dgm:prSet presAssocID="{A5F081EA-D020-49C7-A06C-1686EB47C856}" presName="node" presStyleLbl="node1" presStyleIdx="2" presStyleCnt="12">
        <dgm:presLayoutVars>
          <dgm:bulletEnabled val="1"/>
        </dgm:presLayoutVars>
      </dgm:prSet>
      <dgm:spPr>
        <a:solidFill>
          <a:srgbClr val="92D050"/>
        </a:solidFill>
      </dgm:spPr>
    </dgm:pt>
    <dgm:pt modelId="{7474942E-2974-4355-9B44-A35A6D706CEE}" type="pres">
      <dgm:prSet presAssocID="{BC12C88E-DF03-407A-8ED4-D8B677F08905}" presName="sibTrans" presStyleLbl="sibTrans1D1" presStyleIdx="2" presStyleCnt="11"/>
      <dgm:spPr/>
    </dgm:pt>
    <dgm:pt modelId="{17D1C5CD-26E7-443F-835A-882AB3089030}" type="pres">
      <dgm:prSet presAssocID="{BC12C88E-DF03-407A-8ED4-D8B677F08905}" presName="connectorText" presStyleLbl="sibTrans1D1" presStyleIdx="2" presStyleCnt="11"/>
      <dgm:spPr/>
    </dgm:pt>
    <dgm:pt modelId="{6D881718-0F5F-4F04-B8D1-6E85F900B533}" type="pres">
      <dgm:prSet presAssocID="{2B5047FE-0BE0-4037-813E-B9555947A012}" presName="node" presStyleLbl="node1" presStyleIdx="3" presStyleCnt="12">
        <dgm:presLayoutVars>
          <dgm:bulletEnabled val="1"/>
        </dgm:presLayoutVars>
      </dgm:prSet>
      <dgm:spPr>
        <a:solidFill>
          <a:srgbClr val="92D050"/>
        </a:solidFill>
      </dgm:spPr>
    </dgm:pt>
    <dgm:pt modelId="{D8EB2F8B-E166-4198-BFFF-CC8CBEAA07A0}" type="pres">
      <dgm:prSet presAssocID="{C87AD018-2365-48C9-84D4-F02D6F026404}" presName="sibTrans" presStyleLbl="sibTrans1D1" presStyleIdx="3" presStyleCnt="11"/>
      <dgm:spPr/>
    </dgm:pt>
    <dgm:pt modelId="{BA567642-B1E1-4966-82CE-ADB13F75B49A}" type="pres">
      <dgm:prSet presAssocID="{C87AD018-2365-48C9-84D4-F02D6F026404}" presName="connectorText" presStyleLbl="sibTrans1D1" presStyleIdx="3" presStyleCnt="11"/>
      <dgm:spPr/>
    </dgm:pt>
    <dgm:pt modelId="{277B3481-999F-4B1B-AF51-B8168430DF00}" type="pres">
      <dgm:prSet presAssocID="{204C5101-18B6-485D-8148-D29BEE33B070}" presName="node" presStyleLbl="node1" presStyleIdx="4" presStyleCnt="12">
        <dgm:presLayoutVars>
          <dgm:bulletEnabled val="1"/>
        </dgm:presLayoutVars>
      </dgm:prSet>
      <dgm:spPr>
        <a:solidFill>
          <a:srgbClr val="FFC000"/>
        </a:solidFill>
      </dgm:spPr>
    </dgm:pt>
    <dgm:pt modelId="{02A5A058-5FC3-4F47-898C-BBA3C5B80785}" type="pres">
      <dgm:prSet presAssocID="{A694289C-A1B6-4914-9B87-D807505F1BA2}" presName="sibTrans" presStyleLbl="sibTrans1D1" presStyleIdx="4" presStyleCnt="11"/>
      <dgm:spPr/>
    </dgm:pt>
    <dgm:pt modelId="{59FAF5B6-68F4-47A7-9364-612F0EC57615}" type="pres">
      <dgm:prSet presAssocID="{A694289C-A1B6-4914-9B87-D807505F1BA2}" presName="connectorText" presStyleLbl="sibTrans1D1" presStyleIdx="4" presStyleCnt="11"/>
      <dgm:spPr/>
    </dgm:pt>
    <dgm:pt modelId="{E155401A-BA28-437A-94BA-49FA44593F19}" type="pres">
      <dgm:prSet presAssocID="{4C607570-4D38-4E3F-A48D-7A91C3356473}" presName="node" presStyleLbl="node1" presStyleIdx="5" presStyleCnt="12">
        <dgm:presLayoutVars>
          <dgm:bulletEnabled val="1"/>
        </dgm:presLayoutVars>
      </dgm:prSet>
      <dgm:spPr>
        <a:solidFill>
          <a:srgbClr val="F25738"/>
        </a:solidFill>
      </dgm:spPr>
    </dgm:pt>
    <dgm:pt modelId="{8E683BAD-C641-4A09-A3B9-B491FB8270F8}" type="pres">
      <dgm:prSet presAssocID="{FC68DB6F-C8CE-41B1-BFA9-B9EFBABF5951}" presName="sibTrans" presStyleLbl="sibTrans1D1" presStyleIdx="5" presStyleCnt="11"/>
      <dgm:spPr/>
    </dgm:pt>
    <dgm:pt modelId="{0562B7AB-588C-4B44-B879-03F3322FF1EE}" type="pres">
      <dgm:prSet presAssocID="{FC68DB6F-C8CE-41B1-BFA9-B9EFBABF5951}" presName="connectorText" presStyleLbl="sibTrans1D1" presStyleIdx="5" presStyleCnt="11"/>
      <dgm:spPr/>
    </dgm:pt>
    <dgm:pt modelId="{E3949979-31B5-4257-B8BD-141C062BB348}" type="pres">
      <dgm:prSet presAssocID="{08EF970F-AC41-4518-A991-16ECBA8F5168}" presName="node" presStyleLbl="node1" presStyleIdx="6" presStyleCnt="12">
        <dgm:presLayoutVars>
          <dgm:bulletEnabled val="1"/>
        </dgm:presLayoutVars>
      </dgm:prSet>
      <dgm:spPr>
        <a:solidFill>
          <a:srgbClr val="F25738"/>
        </a:solidFill>
      </dgm:spPr>
    </dgm:pt>
    <dgm:pt modelId="{D61DB178-775B-493F-BC65-0116F58EC4A5}" type="pres">
      <dgm:prSet presAssocID="{DC221C25-1E7E-4D31-B398-E6F2D5C6462D}" presName="sibTrans" presStyleLbl="sibTrans1D1" presStyleIdx="6" presStyleCnt="11"/>
      <dgm:spPr/>
    </dgm:pt>
    <dgm:pt modelId="{C8D05FA6-26E3-4156-BBCB-A095FC750705}" type="pres">
      <dgm:prSet presAssocID="{DC221C25-1E7E-4D31-B398-E6F2D5C6462D}" presName="connectorText" presStyleLbl="sibTrans1D1" presStyleIdx="6" presStyleCnt="11"/>
      <dgm:spPr/>
    </dgm:pt>
    <dgm:pt modelId="{BE175033-E512-46EC-95B6-A1B9E4E6CFC3}" type="pres">
      <dgm:prSet presAssocID="{F02880E2-C46C-4A9E-BADF-1342226F1E19}" presName="node" presStyleLbl="node1" presStyleIdx="7" presStyleCnt="12">
        <dgm:presLayoutVars>
          <dgm:bulletEnabled val="1"/>
        </dgm:presLayoutVars>
      </dgm:prSet>
      <dgm:spPr>
        <a:solidFill>
          <a:srgbClr val="F25738"/>
        </a:solidFill>
      </dgm:spPr>
    </dgm:pt>
    <dgm:pt modelId="{7D2C9C32-933A-4B29-9BC0-DB6D69A27F54}" type="pres">
      <dgm:prSet presAssocID="{6CDC1EFC-DD52-43C1-8C23-AC542A8F157E}" presName="sibTrans" presStyleLbl="sibTrans1D1" presStyleIdx="7" presStyleCnt="11"/>
      <dgm:spPr/>
    </dgm:pt>
    <dgm:pt modelId="{0E7DF986-BFD1-4E85-9033-410AD2FD9916}" type="pres">
      <dgm:prSet presAssocID="{6CDC1EFC-DD52-43C1-8C23-AC542A8F157E}" presName="connectorText" presStyleLbl="sibTrans1D1" presStyleIdx="7" presStyleCnt="11"/>
      <dgm:spPr/>
    </dgm:pt>
    <dgm:pt modelId="{EDBE1FBC-70AB-4FED-A637-E9C639F0F324}" type="pres">
      <dgm:prSet presAssocID="{39C32234-F234-4772-81FA-C7D3A6EB9B2E}" presName="node" presStyleLbl="node1" presStyleIdx="8" presStyleCnt="12">
        <dgm:presLayoutVars>
          <dgm:bulletEnabled val="1"/>
        </dgm:presLayoutVars>
      </dgm:prSet>
      <dgm:spPr>
        <a:solidFill>
          <a:srgbClr val="F25738"/>
        </a:solidFill>
      </dgm:spPr>
    </dgm:pt>
    <dgm:pt modelId="{87CE5538-090B-4696-8AB2-842575802D56}" type="pres">
      <dgm:prSet presAssocID="{D84D1292-B460-4669-8D86-87C7FCCA3BF4}" presName="sibTrans" presStyleLbl="sibTrans1D1" presStyleIdx="8" presStyleCnt="11"/>
      <dgm:spPr/>
    </dgm:pt>
    <dgm:pt modelId="{13E8B7CB-7B7D-4D8A-BBC3-9F0ED078B564}" type="pres">
      <dgm:prSet presAssocID="{D84D1292-B460-4669-8D86-87C7FCCA3BF4}" presName="connectorText" presStyleLbl="sibTrans1D1" presStyleIdx="8" presStyleCnt="11"/>
      <dgm:spPr/>
    </dgm:pt>
    <dgm:pt modelId="{030F211E-4544-4C58-8ADF-2E7988185DCD}" type="pres">
      <dgm:prSet presAssocID="{D5F185FE-0911-47F4-A8F4-61506A05A926}" presName="node" presStyleLbl="node1" presStyleIdx="9" presStyleCnt="12">
        <dgm:presLayoutVars>
          <dgm:bulletEnabled val="1"/>
        </dgm:presLayoutVars>
      </dgm:prSet>
      <dgm:spPr/>
    </dgm:pt>
    <dgm:pt modelId="{C68138FF-265C-43BB-B08D-999934221426}" type="pres">
      <dgm:prSet presAssocID="{947F3316-2A9F-4C14-9C74-8E3E08F8B285}" presName="sibTrans" presStyleLbl="sibTrans1D1" presStyleIdx="9" presStyleCnt="11"/>
      <dgm:spPr/>
    </dgm:pt>
    <dgm:pt modelId="{579C7B14-811A-4956-8C4B-4C0CBBB57327}" type="pres">
      <dgm:prSet presAssocID="{947F3316-2A9F-4C14-9C74-8E3E08F8B285}" presName="connectorText" presStyleLbl="sibTrans1D1" presStyleIdx="9" presStyleCnt="11"/>
      <dgm:spPr/>
    </dgm:pt>
    <dgm:pt modelId="{95447CD5-5927-4875-86EB-6082E55748BF}" type="pres">
      <dgm:prSet presAssocID="{CA2EA9FC-F16C-41A9-9B63-0DB6ECF9B221}" presName="node" presStyleLbl="node1" presStyleIdx="10" presStyleCnt="12">
        <dgm:presLayoutVars>
          <dgm:bulletEnabled val="1"/>
        </dgm:presLayoutVars>
      </dgm:prSet>
      <dgm:spPr>
        <a:solidFill>
          <a:srgbClr val="F25738"/>
        </a:solidFill>
      </dgm:spPr>
    </dgm:pt>
    <dgm:pt modelId="{C1B0DB05-EF8A-45CF-A446-F85AD7F4FB91}" type="pres">
      <dgm:prSet presAssocID="{FDAADA17-9571-4152-905D-C457E061CA4D}" presName="sibTrans" presStyleLbl="sibTrans1D1" presStyleIdx="10" presStyleCnt="11"/>
      <dgm:spPr/>
    </dgm:pt>
    <dgm:pt modelId="{A0FDCEE3-9955-421A-8D58-C7078E074AAC}" type="pres">
      <dgm:prSet presAssocID="{FDAADA17-9571-4152-905D-C457E061CA4D}" presName="connectorText" presStyleLbl="sibTrans1D1" presStyleIdx="10" presStyleCnt="11"/>
      <dgm:spPr/>
    </dgm:pt>
    <dgm:pt modelId="{A3696772-2F3F-4156-8A0E-943B3B3533C2}" type="pres">
      <dgm:prSet presAssocID="{9B9EEEB0-E98D-4B0A-914B-80483BE9DD0F}" presName="node" presStyleLbl="node1" presStyleIdx="11" presStyleCnt="12">
        <dgm:presLayoutVars>
          <dgm:bulletEnabled val="1"/>
        </dgm:presLayoutVars>
      </dgm:prSet>
      <dgm:spPr/>
    </dgm:pt>
  </dgm:ptLst>
  <dgm:cxnLst>
    <dgm:cxn modelId="{7624C900-05E8-40A9-992A-5A1EFA890F79}" type="presOf" srcId="{A694289C-A1B6-4914-9B87-D807505F1BA2}" destId="{02A5A058-5FC3-4F47-898C-BBA3C5B80785}" srcOrd="0" destOrd="0" presId="urn:microsoft.com/office/officeart/2016/7/layout/RepeatingBendingProcessNew"/>
    <dgm:cxn modelId="{EA6C2802-C426-4633-95B6-4E1742A9C843}" srcId="{87712F78-1657-4BA5-BC5F-48569F6FCE97}" destId="{D5F185FE-0911-47F4-A8F4-61506A05A926}" srcOrd="9" destOrd="0" parTransId="{9DE172A0-9C1B-46BC-9E47-EF870C41D6A4}" sibTransId="{947F3316-2A9F-4C14-9C74-8E3E08F8B285}"/>
    <dgm:cxn modelId="{3400B106-7BD2-4F30-AA99-6A824B3E6239}" srcId="{87712F78-1657-4BA5-BC5F-48569F6FCE97}" destId="{481A7EC5-E75C-412D-96E7-E937743B2AB3}" srcOrd="1" destOrd="0" parTransId="{B41A61A7-6899-46D3-A7C5-17859DAA6B95}" sibTransId="{FEC2EB16-B3D1-4006-9D95-E405F3E3F8D7}"/>
    <dgm:cxn modelId="{B0D3DC0D-B80E-4545-BCE9-DC7E2A7B4B11}" type="presOf" srcId="{D84D1292-B460-4669-8D86-87C7FCCA3BF4}" destId="{13E8B7CB-7B7D-4D8A-BBC3-9F0ED078B564}" srcOrd="1" destOrd="0" presId="urn:microsoft.com/office/officeart/2016/7/layout/RepeatingBendingProcessNew"/>
    <dgm:cxn modelId="{3DC3FD1C-90C9-4CF6-A07A-F9F05EF0F4BB}" type="presOf" srcId="{6CDC1EFC-DD52-43C1-8C23-AC542A8F157E}" destId="{0E7DF986-BFD1-4E85-9033-410AD2FD9916}" srcOrd="1" destOrd="0" presId="urn:microsoft.com/office/officeart/2016/7/layout/RepeatingBendingProcessNew"/>
    <dgm:cxn modelId="{FE2C6E26-2BBF-45C2-A477-7AC21E363948}" type="presOf" srcId="{C87AD018-2365-48C9-84D4-F02D6F026404}" destId="{D8EB2F8B-E166-4198-BFFF-CC8CBEAA07A0}" srcOrd="0" destOrd="0" presId="urn:microsoft.com/office/officeart/2016/7/layout/RepeatingBendingProcessNew"/>
    <dgm:cxn modelId="{1D79A939-5B48-415B-A82D-6CC220E63BCB}" type="presOf" srcId="{A694289C-A1B6-4914-9B87-D807505F1BA2}" destId="{59FAF5B6-68F4-47A7-9364-612F0EC57615}" srcOrd="1" destOrd="0" presId="urn:microsoft.com/office/officeart/2016/7/layout/RepeatingBendingProcessNew"/>
    <dgm:cxn modelId="{60EF6D3D-1940-4318-8983-A35F23CEFF0E}" type="presOf" srcId="{FDAADA17-9571-4152-905D-C457E061CA4D}" destId="{C1B0DB05-EF8A-45CF-A446-F85AD7F4FB91}" srcOrd="0" destOrd="0" presId="urn:microsoft.com/office/officeart/2016/7/layout/RepeatingBendingProcessNew"/>
    <dgm:cxn modelId="{1C10553F-3212-4C9B-9D3D-366408FA727E}" type="presOf" srcId="{947F3316-2A9F-4C14-9C74-8E3E08F8B285}" destId="{579C7B14-811A-4956-8C4B-4C0CBBB57327}" srcOrd="1" destOrd="0" presId="urn:microsoft.com/office/officeart/2016/7/layout/RepeatingBendingProcessNew"/>
    <dgm:cxn modelId="{2256E03F-F45D-4650-80C8-9EF163A67B80}" type="presOf" srcId="{204C5101-18B6-485D-8148-D29BEE33B070}" destId="{277B3481-999F-4B1B-AF51-B8168430DF00}" srcOrd="0" destOrd="0" presId="urn:microsoft.com/office/officeart/2016/7/layout/RepeatingBendingProcessNew"/>
    <dgm:cxn modelId="{A5FDA741-47A7-4AF4-870B-3A62AC417197}" srcId="{87712F78-1657-4BA5-BC5F-48569F6FCE97}" destId="{08EF970F-AC41-4518-A991-16ECBA8F5168}" srcOrd="6" destOrd="0" parTransId="{2A122C2B-6A63-428C-83D5-5A6B396CA2A4}" sibTransId="{DC221C25-1E7E-4D31-B398-E6F2D5C6462D}"/>
    <dgm:cxn modelId="{5C525A63-9C17-4321-B1E5-83F75689D546}" srcId="{87712F78-1657-4BA5-BC5F-48569F6FCE97}" destId="{A5F081EA-D020-49C7-A06C-1686EB47C856}" srcOrd="2" destOrd="0" parTransId="{21689D83-6FC5-4244-A30C-EA87E4F8FCA9}" sibTransId="{BC12C88E-DF03-407A-8ED4-D8B677F08905}"/>
    <dgm:cxn modelId="{64AFE143-B5C9-40D4-88CA-73BD7ED998F7}" type="presOf" srcId="{2B5047FE-0BE0-4037-813E-B9555947A012}" destId="{6D881718-0F5F-4F04-B8D1-6E85F900B533}" srcOrd="0" destOrd="0" presId="urn:microsoft.com/office/officeart/2016/7/layout/RepeatingBendingProcessNew"/>
    <dgm:cxn modelId="{4EE3E463-87F6-4926-A403-D7A787A18C73}" type="presOf" srcId="{D5F185FE-0911-47F4-A8F4-61506A05A926}" destId="{030F211E-4544-4C58-8ADF-2E7988185DCD}" srcOrd="0" destOrd="0" presId="urn:microsoft.com/office/officeart/2016/7/layout/RepeatingBendingProcessNew"/>
    <dgm:cxn modelId="{71787044-50E2-4174-AE53-AB60235484BF}" type="presOf" srcId="{87712F78-1657-4BA5-BC5F-48569F6FCE97}" destId="{D6E4D546-0ED5-478A-BC5A-BCDB5D248A1D}" srcOrd="0" destOrd="0" presId="urn:microsoft.com/office/officeart/2016/7/layout/RepeatingBendingProcessNew"/>
    <dgm:cxn modelId="{4A41B446-4D6D-4013-B4AB-477811C516E1}" type="presOf" srcId="{947F3316-2A9F-4C14-9C74-8E3E08F8B285}" destId="{C68138FF-265C-43BB-B08D-999934221426}" srcOrd="0" destOrd="0" presId="urn:microsoft.com/office/officeart/2016/7/layout/RepeatingBendingProcessNew"/>
    <dgm:cxn modelId="{11333668-B335-4F13-A26E-A5107908D95B}" type="presOf" srcId="{F02880E2-C46C-4A9E-BADF-1342226F1E19}" destId="{BE175033-E512-46EC-95B6-A1B9E4E6CFC3}" srcOrd="0" destOrd="0" presId="urn:microsoft.com/office/officeart/2016/7/layout/RepeatingBendingProcessNew"/>
    <dgm:cxn modelId="{35918869-562D-4A29-A64E-5F7C59B91567}" type="presOf" srcId="{FC68DB6F-C8CE-41B1-BFA9-B9EFBABF5951}" destId="{0562B7AB-588C-4B44-B879-03F3322FF1EE}" srcOrd="1" destOrd="0" presId="urn:microsoft.com/office/officeart/2016/7/layout/RepeatingBendingProcessNew"/>
    <dgm:cxn modelId="{649C5477-F266-40DD-9603-6E1FB47439EB}" type="presOf" srcId="{D84D1292-B460-4669-8D86-87C7FCCA3BF4}" destId="{87CE5538-090B-4696-8AB2-842575802D56}" srcOrd="0" destOrd="0" presId="urn:microsoft.com/office/officeart/2016/7/layout/RepeatingBendingProcessNew"/>
    <dgm:cxn modelId="{71CB827A-234F-46F5-94A1-10763B85C53F}" type="presOf" srcId="{CA2EA9FC-F16C-41A9-9B63-0DB6ECF9B221}" destId="{95447CD5-5927-4875-86EB-6082E55748BF}" srcOrd="0" destOrd="0" presId="urn:microsoft.com/office/officeart/2016/7/layout/RepeatingBendingProcessNew"/>
    <dgm:cxn modelId="{917CEE5A-6D1D-486E-96F5-9626B7B075A0}" type="presOf" srcId="{B794462B-2FE1-4C15-92AF-A0E22172133C}" destId="{CF7B65D1-5B03-42F5-BB21-DEFBA9C7ECB6}" srcOrd="0" destOrd="0" presId="urn:microsoft.com/office/officeart/2016/7/layout/RepeatingBendingProcessNew"/>
    <dgm:cxn modelId="{0FC56F7C-9AA2-4CA3-981C-536A80134F4A}" type="presOf" srcId="{FEC2EB16-B3D1-4006-9D95-E405F3E3F8D7}" destId="{730E0A5B-6506-42A5-9691-B19103F068D7}" srcOrd="0" destOrd="0" presId="urn:microsoft.com/office/officeart/2016/7/layout/RepeatingBendingProcessNew"/>
    <dgm:cxn modelId="{C2291A85-BEB8-4912-8239-BC2E5AC89522}" srcId="{87712F78-1657-4BA5-BC5F-48569F6FCE97}" destId="{39C32234-F234-4772-81FA-C7D3A6EB9B2E}" srcOrd="8" destOrd="0" parTransId="{D14FE92D-E12D-406D-ABEE-B168FF426D8B}" sibTransId="{D84D1292-B460-4669-8D86-87C7FCCA3BF4}"/>
    <dgm:cxn modelId="{703A5A8A-43C1-4914-B1A4-F2B75A81C0B0}" srcId="{87712F78-1657-4BA5-BC5F-48569F6FCE97}" destId="{2B5047FE-0BE0-4037-813E-B9555947A012}" srcOrd="3" destOrd="0" parTransId="{5CC685D8-E35E-43AC-B24D-77C4553DC0E5}" sibTransId="{C87AD018-2365-48C9-84D4-F02D6F026404}"/>
    <dgm:cxn modelId="{87DAB88A-DC41-4DA2-847D-8357ACBA763C}" type="presOf" srcId="{39C32234-F234-4772-81FA-C7D3A6EB9B2E}" destId="{EDBE1FBC-70AB-4FED-A637-E9C639F0F324}" srcOrd="0" destOrd="0" presId="urn:microsoft.com/office/officeart/2016/7/layout/RepeatingBendingProcessNew"/>
    <dgm:cxn modelId="{DE8AEB8C-DD1D-45EA-A155-A068B72B59A5}" type="presOf" srcId="{4C607570-4D38-4E3F-A48D-7A91C3356473}" destId="{E155401A-BA28-437A-94BA-49FA44593F19}" srcOrd="0" destOrd="0" presId="urn:microsoft.com/office/officeart/2016/7/layout/RepeatingBendingProcessNew"/>
    <dgm:cxn modelId="{DB7BBE91-F1F2-495D-B315-65B3E9EC44F9}" type="presOf" srcId="{B794462B-2FE1-4C15-92AF-A0E22172133C}" destId="{DF94D261-3711-44EC-BEED-BD62A3979268}" srcOrd="1" destOrd="0" presId="urn:microsoft.com/office/officeart/2016/7/layout/RepeatingBendingProcessNew"/>
    <dgm:cxn modelId="{BB471E92-CB8F-4CEE-BFFF-9E49740BCCE2}" srcId="{87712F78-1657-4BA5-BC5F-48569F6FCE97}" destId="{F02880E2-C46C-4A9E-BADF-1342226F1E19}" srcOrd="7" destOrd="0" parTransId="{76A90760-7547-4272-94E9-FE8641C02784}" sibTransId="{6CDC1EFC-DD52-43C1-8C23-AC542A8F157E}"/>
    <dgm:cxn modelId="{A065CD94-8C7E-4173-B377-55D63D96C963}" type="presOf" srcId="{323D31B9-DA8E-4A7B-9A05-C4AB1CF7524F}" destId="{9D886730-D866-4BD5-A248-377CDDFCBFD0}" srcOrd="0" destOrd="0" presId="urn:microsoft.com/office/officeart/2016/7/layout/RepeatingBendingProcessNew"/>
    <dgm:cxn modelId="{B7221296-B284-4E14-A602-C0EA730175E9}" type="presOf" srcId="{9B9EEEB0-E98D-4B0A-914B-80483BE9DD0F}" destId="{A3696772-2F3F-4156-8A0E-943B3B3533C2}" srcOrd="0" destOrd="0" presId="urn:microsoft.com/office/officeart/2016/7/layout/RepeatingBendingProcessNew"/>
    <dgm:cxn modelId="{F2CF71A0-63D5-448E-AECF-B7155522CB9D}" type="presOf" srcId="{BC12C88E-DF03-407A-8ED4-D8B677F08905}" destId="{7474942E-2974-4355-9B44-A35A6D706CEE}" srcOrd="0" destOrd="0" presId="urn:microsoft.com/office/officeart/2016/7/layout/RepeatingBendingProcessNew"/>
    <dgm:cxn modelId="{EB1E8FA4-96D4-486C-BB36-038B75F40586}" srcId="{87712F78-1657-4BA5-BC5F-48569F6FCE97}" destId="{323D31B9-DA8E-4A7B-9A05-C4AB1CF7524F}" srcOrd="0" destOrd="0" parTransId="{051E1B90-CD21-4F13-8E5E-F6290BB80DC0}" sibTransId="{B794462B-2FE1-4C15-92AF-A0E22172133C}"/>
    <dgm:cxn modelId="{19839FAF-83AF-41A1-AD0B-F4E1CD864EA2}" type="presOf" srcId="{A5F081EA-D020-49C7-A06C-1686EB47C856}" destId="{00F2D803-02F6-4919-9C36-3BB26E6A9818}" srcOrd="0" destOrd="0" presId="urn:microsoft.com/office/officeart/2016/7/layout/RepeatingBendingProcessNew"/>
    <dgm:cxn modelId="{2DC46EB4-B70E-4D23-8D2B-97A215685BBE}" type="presOf" srcId="{FEC2EB16-B3D1-4006-9D95-E405F3E3F8D7}" destId="{F64F0CE8-403B-485A-B0CE-09196DF2D6E1}" srcOrd="1" destOrd="0" presId="urn:microsoft.com/office/officeart/2016/7/layout/RepeatingBendingProcessNew"/>
    <dgm:cxn modelId="{757EE3B6-BFC4-49CE-A8E8-B3330CAFE143}" srcId="{87712F78-1657-4BA5-BC5F-48569F6FCE97}" destId="{4C607570-4D38-4E3F-A48D-7A91C3356473}" srcOrd="5" destOrd="0" parTransId="{F3AFEAF6-1EC5-42A3-B011-E84B2FF1CF32}" sibTransId="{FC68DB6F-C8CE-41B1-BFA9-B9EFBABF5951}"/>
    <dgm:cxn modelId="{D0D606C1-AD31-4B9C-9767-FE233898BD1A}" type="presOf" srcId="{DC221C25-1E7E-4D31-B398-E6F2D5C6462D}" destId="{C8D05FA6-26E3-4156-BBCB-A095FC750705}" srcOrd="1" destOrd="0" presId="urn:microsoft.com/office/officeart/2016/7/layout/RepeatingBendingProcessNew"/>
    <dgm:cxn modelId="{B8E84FC3-590F-4589-B696-3C01EA8E36CF}" srcId="{87712F78-1657-4BA5-BC5F-48569F6FCE97}" destId="{CA2EA9FC-F16C-41A9-9B63-0DB6ECF9B221}" srcOrd="10" destOrd="0" parTransId="{55261D71-BA3B-4F07-A89A-F958EA6C8F26}" sibTransId="{FDAADA17-9571-4152-905D-C457E061CA4D}"/>
    <dgm:cxn modelId="{31F5F7CC-E1A2-4AE9-A308-E927C3C0F84B}" type="presOf" srcId="{FC68DB6F-C8CE-41B1-BFA9-B9EFBABF5951}" destId="{8E683BAD-C641-4A09-A3B9-B491FB8270F8}" srcOrd="0" destOrd="0" presId="urn:microsoft.com/office/officeart/2016/7/layout/RepeatingBendingProcessNew"/>
    <dgm:cxn modelId="{6C234BDD-0523-4005-80CF-E7E780B3E33B}" srcId="{87712F78-1657-4BA5-BC5F-48569F6FCE97}" destId="{204C5101-18B6-485D-8148-D29BEE33B070}" srcOrd="4" destOrd="0" parTransId="{2970B109-978F-4506-A86B-9C9DD8A02958}" sibTransId="{A694289C-A1B6-4914-9B87-D807505F1BA2}"/>
    <dgm:cxn modelId="{6F15FFE1-53CC-45B3-9B35-93B950148B6E}" type="presOf" srcId="{C87AD018-2365-48C9-84D4-F02D6F026404}" destId="{BA567642-B1E1-4966-82CE-ADB13F75B49A}" srcOrd="1" destOrd="0" presId="urn:microsoft.com/office/officeart/2016/7/layout/RepeatingBendingProcessNew"/>
    <dgm:cxn modelId="{45B4FFEC-F326-4108-A008-D02C89B78CEE}" srcId="{87712F78-1657-4BA5-BC5F-48569F6FCE97}" destId="{9B9EEEB0-E98D-4B0A-914B-80483BE9DD0F}" srcOrd="11" destOrd="0" parTransId="{4D0478D1-CCF2-45E9-95C4-9945730DDA66}" sibTransId="{CFCD283E-5206-4090-958A-3A5975F17E46}"/>
    <dgm:cxn modelId="{BC044EEF-0997-43C3-B266-7D6AE5B01352}" type="presOf" srcId="{6CDC1EFC-DD52-43C1-8C23-AC542A8F157E}" destId="{7D2C9C32-933A-4B29-9BC0-DB6D69A27F54}" srcOrd="0" destOrd="0" presId="urn:microsoft.com/office/officeart/2016/7/layout/RepeatingBendingProcessNew"/>
    <dgm:cxn modelId="{767F68F4-5A66-4ADC-B420-478FCDFFF49D}" type="presOf" srcId="{FDAADA17-9571-4152-905D-C457E061CA4D}" destId="{A0FDCEE3-9955-421A-8D58-C7078E074AAC}" srcOrd="1" destOrd="0" presId="urn:microsoft.com/office/officeart/2016/7/layout/RepeatingBendingProcessNew"/>
    <dgm:cxn modelId="{2ADE5AF6-C1CC-432E-8D97-6B3961BD9EA6}" type="presOf" srcId="{08EF970F-AC41-4518-A991-16ECBA8F5168}" destId="{E3949979-31B5-4257-B8BD-141C062BB348}" srcOrd="0" destOrd="0" presId="urn:microsoft.com/office/officeart/2016/7/layout/RepeatingBendingProcessNew"/>
    <dgm:cxn modelId="{B4391DF7-4E2E-4BE1-B395-FF2FF9F57BD2}" type="presOf" srcId="{BC12C88E-DF03-407A-8ED4-D8B677F08905}" destId="{17D1C5CD-26E7-443F-835A-882AB3089030}" srcOrd="1" destOrd="0" presId="urn:microsoft.com/office/officeart/2016/7/layout/RepeatingBendingProcessNew"/>
    <dgm:cxn modelId="{91A239FA-4E22-47AC-B1F8-41F8AF08F6DC}" type="presOf" srcId="{DC221C25-1E7E-4D31-B398-E6F2D5C6462D}" destId="{D61DB178-775B-493F-BC65-0116F58EC4A5}" srcOrd="0" destOrd="0" presId="urn:microsoft.com/office/officeart/2016/7/layout/RepeatingBendingProcessNew"/>
    <dgm:cxn modelId="{2324C0FE-4B69-4745-8DCC-110A4AB89253}" type="presOf" srcId="{481A7EC5-E75C-412D-96E7-E937743B2AB3}" destId="{951D3C6E-BA20-4C0B-B2DA-C3F8470CBD9B}" srcOrd="0" destOrd="0" presId="urn:microsoft.com/office/officeart/2016/7/layout/RepeatingBendingProcessNew"/>
    <dgm:cxn modelId="{ADF0D925-EE15-4448-863E-2E290DAA4C6E}" type="presParOf" srcId="{D6E4D546-0ED5-478A-BC5A-BCDB5D248A1D}" destId="{9D886730-D866-4BD5-A248-377CDDFCBFD0}" srcOrd="0" destOrd="0" presId="urn:microsoft.com/office/officeart/2016/7/layout/RepeatingBendingProcessNew"/>
    <dgm:cxn modelId="{7EB973F1-F9F4-4FC2-B410-31050D22DAB8}" type="presParOf" srcId="{D6E4D546-0ED5-478A-BC5A-BCDB5D248A1D}" destId="{CF7B65D1-5B03-42F5-BB21-DEFBA9C7ECB6}" srcOrd="1" destOrd="0" presId="urn:microsoft.com/office/officeart/2016/7/layout/RepeatingBendingProcessNew"/>
    <dgm:cxn modelId="{28D4D03E-AAA1-4F8F-A552-26DCF58A0B48}" type="presParOf" srcId="{CF7B65D1-5B03-42F5-BB21-DEFBA9C7ECB6}" destId="{DF94D261-3711-44EC-BEED-BD62A3979268}" srcOrd="0" destOrd="0" presId="urn:microsoft.com/office/officeart/2016/7/layout/RepeatingBendingProcessNew"/>
    <dgm:cxn modelId="{EB0B4765-6790-4D03-AF2C-279504033245}" type="presParOf" srcId="{D6E4D546-0ED5-478A-BC5A-BCDB5D248A1D}" destId="{951D3C6E-BA20-4C0B-B2DA-C3F8470CBD9B}" srcOrd="2" destOrd="0" presId="urn:microsoft.com/office/officeart/2016/7/layout/RepeatingBendingProcessNew"/>
    <dgm:cxn modelId="{C325557D-A048-4DC1-828B-53EBDE2B4EA8}" type="presParOf" srcId="{D6E4D546-0ED5-478A-BC5A-BCDB5D248A1D}" destId="{730E0A5B-6506-42A5-9691-B19103F068D7}" srcOrd="3" destOrd="0" presId="urn:microsoft.com/office/officeart/2016/7/layout/RepeatingBendingProcessNew"/>
    <dgm:cxn modelId="{9EE113E0-8A0F-4940-BE00-37045F034B47}" type="presParOf" srcId="{730E0A5B-6506-42A5-9691-B19103F068D7}" destId="{F64F0CE8-403B-485A-B0CE-09196DF2D6E1}" srcOrd="0" destOrd="0" presId="urn:microsoft.com/office/officeart/2016/7/layout/RepeatingBendingProcessNew"/>
    <dgm:cxn modelId="{7B74477D-74E0-4343-8ABF-3D3FCC7E4F6C}" type="presParOf" srcId="{D6E4D546-0ED5-478A-BC5A-BCDB5D248A1D}" destId="{00F2D803-02F6-4919-9C36-3BB26E6A9818}" srcOrd="4" destOrd="0" presId="urn:microsoft.com/office/officeart/2016/7/layout/RepeatingBendingProcessNew"/>
    <dgm:cxn modelId="{74D74E3E-A9BF-4EA7-BB5F-86642912461F}" type="presParOf" srcId="{D6E4D546-0ED5-478A-BC5A-BCDB5D248A1D}" destId="{7474942E-2974-4355-9B44-A35A6D706CEE}" srcOrd="5" destOrd="0" presId="urn:microsoft.com/office/officeart/2016/7/layout/RepeatingBendingProcessNew"/>
    <dgm:cxn modelId="{6313276D-5C02-4D9F-B166-552B3183242C}" type="presParOf" srcId="{7474942E-2974-4355-9B44-A35A6D706CEE}" destId="{17D1C5CD-26E7-443F-835A-882AB3089030}" srcOrd="0" destOrd="0" presId="urn:microsoft.com/office/officeart/2016/7/layout/RepeatingBendingProcessNew"/>
    <dgm:cxn modelId="{10ECED7C-FCB2-404A-8633-FEF8F90DF7C1}" type="presParOf" srcId="{D6E4D546-0ED5-478A-BC5A-BCDB5D248A1D}" destId="{6D881718-0F5F-4F04-B8D1-6E85F900B533}" srcOrd="6" destOrd="0" presId="urn:microsoft.com/office/officeart/2016/7/layout/RepeatingBendingProcessNew"/>
    <dgm:cxn modelId="{23433467-173A-4120-A59E-30638E56D761}" type="presParOf" srcId="{D6E4D546-0ED5-478A-BC5A-BCDB5D248A1D}" destId="{D8EB2F8B-E166-4198-BFFF-CC8CBEAA07A0}" srcOrd="7" destOrd="0" presId="urn:microsoft.com/office/officeart/2016/7/layout/RepeatingBendingProcessNew"/>
    <dgm:cxn modelId="{6D80565F-8687-4810-B017-F185E58793BA}" type="presParOf" srcId="{D8EB2F8B-E166-4198-BFFF-CC8CBEAA07A0}" destId="{BA567642-B1E1-4966-82CE-ADB13F75B49A}" srcOrd="0" destOrd="0" presId="urn:microsoft.com/office/officeart/2016/7/layout/RepeatingBendingProcessNew"/>
    <dgm:cxn modelId="{EE285368-1914-4D76-9D29-AD47C43F5FD1}" type="presParOf" srcId="{D6E4D546-0ED5-478A-BC5A-BCDB5D248A1D}" destId="{277B3481-999F-4B1B-AF51-B8168430DF00}" srcOrd="8" destOrd="0" presId="urn:microsoft.com/office/officeart/2016/7/layout/RepeatingBendingProcessNew"/>
    <dgm:cxn modelId="{A44F2113-4B8A-499A-964C-99D71F768D86}" type="presParOf" srcId="{D6E4D546-0ED5-478A-BC5A-BCDB5D248A1D}" destId="{02A5A058-5FC3-4F47-898C-BBA3C5B80785}" srcOrd="9" destOrd="0" presId="urn:microsoft.com/office/officeart/2016/7/layout/RepeatingBendingProcessNew"/>
    <dgm:cxn modelId="{24086EA3-AF29-49D8-8A2A-A6C68B99701C}" type="presParOf" srcId="{02A5A058-5FC3-4F47-898C-BBA3C5B80785}" destId="{59FAF5B6-68F4-47A7-9364-612F0EC57615}" srcOrd="0" destOrd="0" presId="urn:microsoft.com/office/officeart/2016/7/layout/RepeatingBendingProcessNew"/>
    <dgm:cxn modelId="{4EF7E372-5B46-40AE-86EC-C108322F9E9E}" type="presParOf" srcId="{D6E4D546-0ED5-478A-BC5A-BCDB5D248A1D}" destId="{E155401A-BA28-437A-94BA-49FA44593F19}" srcOrd="10" destOrd="0" presId="urn:microsoft.com/office/officeart/2016/7/layout/RepeatingBendingProcessNew"/>
    <dgm:cxn modelId="{9214C670-213C-4632-91C3-4EC952DEF4BE}" type="presParOf" srcId="{D6E4D546-0ED5-478A-BC5A-BCDB5D248A1D}" destId="{8E683BAD-C641-4A09-A3B9-B491FB8270F8}" srcOrd="11" destOrd="0" presId="urn:microsoft.com/office/officeart/2016/7/layout/RepeatingBendingProcessNew"/>
    <dgm:cxn modelId="{14587B70-F481-43D6-A3DB-1AEE27501B00}" type="presParOf" srcId="{8E683BAD-C641-4A09-A3B9-B491FB8270F8}" destId="{0562B7AB-588C-4B44-B879-03F3322FF1EE}" srcOrd="0" destOrd="0" presId="urn:microsoft.com/office/officeart/2016/7/layout/RepeatingBendingProcessNew"/>
    <dgm:cxn modelId="{9D06FD41-6ED0-4166-AB03-E1E34476A22D}" type="presParOf" srcId="{D6E4D546-0ED5-478A-BC5A-BCDB5D248A1D}" destId="{E3949979-31B5-4257-B8BD-141C062BB348}" srcOrd="12" destOrd="0" presId="urn:microsoft.com/office/officeart/2016/7/layout/RepeatingBendingProcessNew"/>
    <dgm:cxn modelId="{58555488-0987-4862-8228-A28A32AB6B1D}" type="presParOf" srcId="{D6E4D546-0ED5-478A-BC5A-BCDB5D248A1D}" destId="{D61DB178-775B-493F-BC65-0116F58EC4A5}" srcOrd="13" destOrd="0" presId="urn:microsoft.com/office/officeart/2016/7/layout/RepeatingBendingProcessNew"/>
    <dgm:cxn modelId="{EEA2A250-4F44-4ADC-93EB-FBD8DF2936D4}" type="presParOf" srcId="{D61DB178-775B-493F-BC65-0116F58EC4A5}" destId="{C8D05FA6-26E3-4156-BBCB-A095FC750705}" srcOrd="0" destOrd="0" presId="urn:microsoft.com/office/officeart/2016/7/layout/RepeatingBendingProcessNew"/>
    <dgm:cxn modelId="{19A05513-A579-489A-AFB1-8C6329FDA20B}" type="presParOf" srcId="{D6E4D546-0ED5-478A-BC5A-BCDB5D248A1D}" destId="{BE175033-E512-46EC-95B6-A1B9E4E6CFC3}" srcOrd="14" destOrd="0" presId="urn:microsoft.com/office/officeart/2016/7/layout/RepeatingBendingProcessNew"/>
    <dgm:cxn modelId="{B74C4603-077A-4578-A5F3-CAFB24C0F3CB}" type="presParOf" srcId="{D6E4D546-0ED5-478A-BC5A-BCDB5D248A1D}" destId="{7D2C9C32-933A-4B29-9BC0-DB6D69A27F54}" srcOrd="15" destOrd="0" presId="urn:microsoft.com/office/officeart/2016/7/layout/RepeatingBendingProcessNew"/>
    <dgm:cxn modelId="{89B221A9-68F1-4C56-872C-E8BAFD3A004A}" type="presParOf" srcId="{7D2C9C32-933A-4B29-9BC0-DB6D69A27F54}" destId="{0E7DF986-BFD1-4E85-9033-410AD2FD9916}" srcOrd="0" destOrd="0" presId="urn:microsoft.com/office/officeart/2016/7/layout/RepeatingBendingProcessNew"/>
    <dgm:cxn modelId="{13A87566-39F4-415C-B1DB-45022BD8677B}" type="presParOf" srcId="{D6E4D546-0ED5-478A-BC5A-BCDB5D248A1D}" destId="{EDBE1FBC-70AB-4FED-A637-E9C639F0F324}" srcOrd="16" destOrd="0" presId="urn:microsoft.com/office/officeart/2016/7/layout/RepeatingBendingProcessNew"/>
    <dgm:cxn modelId="{79BAD106-668E-4CC1-8287-7DFCF44216A9}" type="presParOf" srcId="{D6E4D546-0ED5-478A-BC5A-BCDB5D248A1D}" destId="{87CE5538-090B-4696-8AB2-842575802D56}" srcOrd="17" destOrd="0" presId="urn:microsoft.com/office/officeart/2016/7/layout/RepeatingBendingProcessNew"/>
    <dgm:cxn modelId="{7A6972EB-E8C8-4D2D-B838-FBC7E4209A12}" type="presParOf" srcId="{87CE5538-090B-4696-8AB2-842575802D56}" destId="{13E8B7CB-7B7D-4D8A-BBC3-9F0ED078B564}" srcOrd="0" destOrd="0" presId="urn:microsoft.com/office/officeart/2016/7/layout/RepeatingBendingProcessNew"/>
    <dgm:cxn modelId="{8C633B5B-B529-4D9D-9562-2A45DE79038E}" type="presParOf" srcId="{D6E4D546-0ED5-478A-BC5A-BCDB5D248A1D}" destId="{030F211E-4544-4C58-8ADF-2E7988185DCD}" srcOrd="18" destOrd="0" presId="urn:microsoft.com/office/officeart/2016/7/layout/RepeatingBendingProcessNew"/>
    <dgm:cxn modelId="{3C3FDC52-6343-4FC4-A58C-AD748BDC3151}" type="presParOf" srcId="{D6E4D546-0ED5-478A-BC5A-BCDB5D248A1D}" destId="{C68138FF-265C-43BB-B08D-999934221426}" srcOrd="19" destOrd="0" presId="urn:microsoft.com/office/officeart/2016/7/layout/RepeatingBendingProcessNew"/>
    <dgm:cxn modelId="{3BE4B565-A604-4464-ABA1-24F69FD5F56D}" type="presParOf" srcId="{C68138FF-265C-43BB-B08D-999934221426}" destId="{579C7B14-811A-4956-8C4B-4C0CBBB57327}" srcOrd="0" destOrd="0" presId="urn:microsoft.com/office/officeart/2016/7/layout/RepeatingBendingProcessNew"/>
    <dgm:cxn modelId="{30D34BFE-E427-472C-A9C2-5F45FE52C798}" type="presParOf" srcId="{D6E4D546-0ED5-478A-BC5A-BCDB5D248A1D}" destId="{95447CD5-5927-4875-86EB-6082E55748BF}" srcOrd="20" destOrd="0" presId="urn:microsoft.com/office/officeart/2016/7/layout/RepeatingBendingProcessNew"/>
    <dgm:cxn modelId="{282421A0-17C9-44BF-8DE6-506869B9D554}" type="presParOf" srcId="{D6E4D546-0ED5-478A-BC5A-BCDB5D248A1D}" destId="{C1B0DB05-EF8A-45CF-A446-F85AD7F4FB91}" srcOrd="21" destOrd="0" presId="urn:microsoft.com/office/officeart/2016/7/layout/RepeatingBendingProcessNew"/>
    <dgm:cxn modelId="{44B5EF50-3911-4115-9F2A-28F4FAD0C079}" type="presParOf" srcId="{C1B0DB05-EF8A-45CF-A446-F85AD7F4FB91}" destId="{A0FDCEE3-9955-421A-8D58-C7078E074AAC}" srcOrd="0" destOrd="0" presId="urn:microsoft.com/office/officeart/2016/7/layout/RepeatingBendingProcessNew"/>
    <dgm:cxn modelId="{71E7F55D-009A-4BC3-9EF3-C15D0B6FE65C}" type="presParOf" srcId="{D6E4D546-0ED5-478A-BC5A-BCDB5D248A1D}" destId="{A3696772-2F3F-4156-8A0E-943B3B3533C2}" srcOrd="22"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BC4B55-39DC-460F-B0FA-BBB4F0590D00}" type="doc">
      <dgm:prSet loTypeId="urn:microsoft.com/office/officeart/2005/8/layout/hChevron3" loCatId="process" qsTypeId="urn:microsoft.com/office/officeart/2005/8/quickstyle/simple1" qsCatId="simple" csTypeId="urn:microsoft.com/office/officeart/2005/8/colors/colorful1" csCatId="colorful" phldr="1"/>
      <dgm:spPr/>
    </dgm:pt>
    <dgm:pt modelId="{0B8096A5-8F9E-4D9B-8EC6-05F8239F8D25}">
      <dgm:prSet phldrT="[Text]" phldr="0"/>
      <dgm:spPr/>
      <dgm:t>
        <a:bodyPr/>
        <a:lstStyle/>
        <a:p>
          <a:pPr rtl="0"/>
          <a:r>
            <a:rPr lang="en-US">
              <a:latin typeface="Avenir Next LT Pro"/>
            </a:rPr>
            <a:t>Material Optimisation</a:t>
          </a:r>
          <a:endParaRPr lang="en-US"/>
        </a:p>
      </dgm:t>
    </dgm:pt>
    <dgm:pt modelId="{FE844013-1E51-42F9-8EF1-982D05C8EA98}" type="parTrans" cxnId="{706CF8C7-D2A6-4AC1-9401-501DA513C197}">
      <dgm:prSet/>
      <dgm:spPr/>
    </dgm:pt>
    <dgm:pt modelId="{AAF75D1C-2C48-47BF-B411-3D811B4FEAD7}" type="sibTrans" cxnId="{706CF8C7-D2A6-4AC1-9401-501DA513C197}">
      <dgm:prSet/>
      <dgm:spPr/>
    </dgm:pt>
    <dgm:pt modelId="{A26B41F6-22A9-4748-96DC-34D868ED8001}">
      <dgm:prSet phldrT="[Text]" phldr="0"/>
      <dgm:spPr/>
      <dgm:t>
        <a:bodyPr/>
        <a:lstStyle/>
        <a:p>
          <a:pPr rtl="0"/>
          <a:r>
            <a:rPr lang="en-US">
              <a:latin typeface="Avenir Next LT Pro"/>
            </a:rPr>
            <a:t>Identify best matirial</a:t>
          </a:r>
          <a:endParaRPr lang="en-US"/>
        </a:p>
      </dgm:t>
    </dgm:pt>
    <dgm:pt modelId="{DE096277-3823-4F5B-93A3-0C8B374450B3}" type="parTrans" cxnId="{D577EA2C-9849-496A-B1ED-4AB7E83CA8B2}">
      <dgm:prSet/>
      <dgm:spPr/>
    </dgm:pt>
    <dgm:pt modelId="{3043F653-2F5C-4106-A915-DBE61570659F}" type="sibTrans" cxnId="{D577EA2C-9849-496A-B1ED-4AB7E83CA8B2}">
      <dgm:prSet/>
      <dgm:spPr/>
    </dgm:pt>
    <dgm:pt modelId="{A8938F66-220E-4DD8-A9F8-E4538BFDFFB0}">
      <dgm:prSet phldrT="[Text]" phldr="0"/>
      <dgm:spPr/>
      <dgm:t>
        <a:bodyPr/>
        <a:lstStyle/>
        <a:p>
          <a:pPr rtl="0"/>
          <a:r>
            <a:rPr lang="en-US">
              <a:latin typeface="Avenir Next LT Pro"/>
            </a:rPr>
            <a:t>Apply Material</a:t>
          </a:r>
          <a:endParaRPr lang="en-US"/>
        </a:p>
      </dgm:t>
    </dgm:pt>
    <dgm:pt modelId="{D11FA738-B58A-4B8D-B3B0-86D1029FE4C7}" type="parTrans" cxnId="{64C5D1D5-DC7A-407A-BD23-114518C4A826}">
      <dgm:prSet/>
      <dgm:spPr/>
    </dgm:pt>
    <dgm:pt modelId="{A56C7AC0-7CAD-42C0-9B12-2375E561A03F}" type="sibTrans" cxnId="{64C5D1D5-DC7A-407A-BD23-114518C4A826}">
      <dgm:prSet/>
      <dgm:spPr/>
    </dgm:pt>
    <dgm:pt modelId="{BC6A58A9-787E-470D-87E6-489627C06365}">
      <dgm:prSet phldr="0"/>
      <dgm:spPr/>
      <dgm:t>
        <a:bodyPr/>
        <a:lstStyle/>
        <a:p>
          <a:pPr rtl="0"/>
          <a:r>
            <a:rPr lang="en-US">
              <a:latin typeface="Avenir Next LT Pro"/>
            </a:rPr>
            <a:t>FEA with Aero data and material choice</a:t>
          </a:r>
        </a:p>
      </dgm:t>
    </dgm:pt>
    <dgm:pt modelId="{9A240075-4D59-496D-91F3-3BA35C97A430}" type="parTrans" cxnId="{CFCA82C7-FEED-45D2-9F29-66DC525811BD}">
      <dgm:prSet/>
      <dgm:spPr/>
    </dgm:pt>
    <dgm:pt modelId="{51D0FDCC-EDF9-4BA4-9702-79521A3B663E}" type="sibTrans" cxnId="{CFCA82C7-FEED-45D2-9F29-66DC525811BD}">
      <dgm:prSet/>
      <dgm:spPr/>
    </dgm:pt>
    <dgm:pt modelId="{F44FF3E7-1910-4438-B5C0-9C5892126F42}">
      <dgm:prSet phldr="0"/>
      <dgm:spPr/>
      <dgm:t>
        <a:bodyPr/>
        <a:lstStyle/>
        <a:p>
          <a:pPr rtl="0"/>
          <a:r>
            <a:rPr lang="en-US">
              <a:latin typeface="Avenir Next LT Pro"/>
            </a:rPr>
            <a:t>Asses wing behavior in FEA</a:t>
          </a:r>
        </a:p>
      </dgm:t>
    </dgm:pt>
    <dgm:pt modelId="{55FFBDDC-DAEC-4209-94BF-3D9E8F0630E8}" type="parTrans" cxnId="{63E8933A-4DB6-4AAB-894D-5526F4EA7D11}">
      <dgm:prSet/>
      <dgm:spPr/>
    </dgm:pt>
    <dgm:pt modelId="{158BFD0F-3D46-4AC2-A2ED-41667D02CF3E}" type="sibTrans" cxnId="{63E8933A-4DB6-4AAB-894D-5526F4EA7D11}">
      <dgm:prSet/>
      <dgm:spPr/>
    </dgm:pt>
    <dgm:pt modelId="{D103AB5D-5C3E-42FA-8608-DE314A23BBE3}">
      <dgm:prSet phldr="0"/>
      <dgm:spPr/>
      <dgm:t>
        <a:bodyPr/>
        <a:lstStyle/>
        <a:p>
          <a:pPr rtl="0"/>
          <a:r>
            <a:rPr lang="en-US">
              <a:latin typeface="Avenir Next LT Pro"/>
            </a:rPr>
            <a:t>Ensure compliance and integrity</a:t>
          </a:r>
        </a:p>
      </dgm:t>
    </dgm:pt>
    <dgm:pt modelId="{6F8B8B06-DD9E-4ACE-867E-27DD689B4B3F}" type="parTrans" cxnId="{DA441E01-FDAC-45AA-A7BB-ADD20367A199}">
      <dgm:prSet/>
      <dgm:spPr/>
    </dgm:pt>
    <dgm:pt modelId="{E7A83D0A-A4D1-4E3A-A0B5-2D8F00807B47}" type="sibTrans" cxnId="{DA441E01-FDAC-45AA-A7BB-ADD20367A199}">
      <dgm:prSet/>
      <dgm:spPr/>
    </dgm:pt>
    <dgm:pt modelId="{8C6E8FCB-3598-4B35-BDEC-C1E928E72A4B}" type="pres">
      <dgm:prSet presAssocID="{05BC4B55-39DC-460F-B0FA-BBB4F0590D00}" presName="Name0" presStyleCnt="0">
        <dgm:presLayoutVars>
          <dgm:dir/>
          <dgm:resizeHandles val="exact"/>
        </dgm:presLayoutVars>
      </dgm:prSet>
      <dgm:spPr/>
    </dgm:pt>
    <dgm:pt modelId="{7A93C6E8-60B8-4678-823D-598E01A11A4E}" type="pres">
      <dgm:prSet presAssocID="{0B8096A5-8F9E-4D9B-8EC6-05F8239F8D25}" presName="parTxOnly" presStyleLbl="node1" presStyleIdx="0" presStyleCnt="6">
        <dgm:presLayoutVars>
          <dgm:bulletEnabled val="1"/>
        </dgm:presLayoutVars>
      </dgm:prSet>
      <dgm:spPr/>
    </dgm:pt>
    <dgm:pt modelId="{6C002858-5584-497C-B0A3-13075652975C}" type="pres">
      <dgm:prSet presAssocID="{AAF75D1C-2C48-47BF-B411-3D811B4FEAD7}" presName="parSpace" presStyleCnt="0"/>
      <dgm:spPr/>
    </dgm:pt>
    <dgm:pt modelId="{3AE99FFD-3DEE-478B-B21E-6258F527C028}" type="pres">
      <dgm:prSet presAssocID="{A26B41F6-22A9-4748-96DC-34D868ED8001}" presName="parTxOnly" presStyleLbl="node1" presStyleIdx="1" presStyleCnt="6">
        <dgm:presLayoutVars>
          <dgm:bulletEnabled val="1"/>
        </dgm:presLayoutVars>
      </dgm:prSet>
      <dgm:spPr/>
    </dgm:pt>
    <dgm:pt modelId="{B11EAE54-1B01-448C-9975-EA4BDCE465CD}" type="pres">
      <dgm:prSet presAssocID="{3043F653-2F5C-4106-A915-DBE61570659F}" presName="parSpace" presStyleCnt="0"/>
      <dgm:spPr/>
    </dgm:pt>
    <dgm:pt modelId="{6C93307B-D4FE-4EBA-9A83-E057480D81F4}" type="pres">
      <dgm:prSet presAssocID="{A8938F66-220E-4DD8-A9F8-E4538BFDFFB0}" presName="parTxOnly" presStyleLbl="node1" presStyleIdx="2" presStyleCnt="6">
        <dgm:presLayoutVars>
          <dgm:bulletEnabled val="1"/>
        </dgm:presLayoutVars>
      </dgm:prSet>
      <dgm:spPr/>
    </dgm:pt>
    <dgm:pt modelId="{485A5D82-6D21-4C6E-8EEE-2A2C1C8E5B70}" type="pres">
      <dgm:prSet presAssocID="{A56C7AC0-7CAD-42C0-9B12-2375E561A03F}" presName="parSpace" presStyleCnt="0"/>
      <dgm:spPr/>
    </dgm:pt>
    <dgm:pt modelId="{BBD7FE90-F2C2-4546-943C-7F4FB12D7799}" type="pres">
      <dgm:prSet presAssocID="{BC6A58A9-787E-470D-87E6-489627C06365}" presName="parTxOnly" presStyleLbl="node1" presStyleIdx="3" presStyleCnt="6">
        <dgm:presLayoutVars>
          <dgm:bulletEnabled val="1"/>
        </dgm:presLayoutVars>
      </dgm:prSet>
      <dgm:spPr/>
    </dgm:pt>
    <dgm:pt modelId="{8F965A59-7B3E-4521-A265-A61ADAF8F0B1}" type="pres">
      <dgm:prSet presAssocID="{51D0FDCC-EDF9-4BA4-9702-79521A3B663E}" presName="parSpace" presStyleCnt="0"/>
      <dgm:spPr/>
    </dgm:pt>
    <dgm:pt modelId="{59EB32A4-2C32-4E92-B7B6-13F597274F16}" type="pres">
      <dgm:prSet presAssocID="{F44FF3E7-1910-4438-B5C0-9C5892126F42}" presName="parTxOnly" presStyleLbl="node1" presStyleIdx="4" presStyleCnt="6">
        <dgm:presLayoutVars>
          <dgm:bulletEnabled val="1"/>
        </dgm:presLayoutVars>
      </dgm:prSet>
      <dgm:spPr/>
    </dgm:pt>
    <dgm:pt modelId="{6F86B017-4EEC-4C99-B697-8D6C270245F8}" type="pres">
      <dgm:prSet presAssocID="{158BFD0F-3D46-4AC2-A2ED-41667D02CF3E}" presName="parSpace" presStyleCnt="0"/>
      <dgm:spPr/>
    </dgm:pt>
    <dgm:pt modelId="{70EFAC30-D401-431D-B6EB-BC91292BAB86}" type="pres">
      <dgm:prSet presAssocID="{D103AB5D-5C3E-42FA-8608-DE314A23BBE3}" presName="parTxOnly" presStyleLbl="node1" presStyleIdx="5" presStyleCnt="6">
        <dgm:presLayoutVars>
          <dgm:bulletEnabled val="1"/>
        </dgm:presLayoutVars>
      </dgm:prSet>
      <dgm:spPr/>
    </dgm:pt>
  </dgm:ptLst>
  <dgm:cxnLst>
    <dgm:cxn modelId="{DA441E01-FDAC-45AA-A7BB-ADD20367A199}" srcId="{05BC4B55-39DC-460F-B0FA-BBB4F0590D00}" destId="{D103AB5D-5C3E-42FA-8608-DE314A23BBE3}" srcOrd="5" destOrd="0" parTransId="{6F8B8B06-DD9E-4ACE-867E-27DD689B4B3F}" sibTransId="{E7A83D0A-A4D1-4E3A-A0B5-2D8F00807B47}"/>
    <dgm:cxn modelId="{8E7FD71C-5D46-43AA-BFA3-6B55F6FB303E}" type="presOf" srcId="{0B8096A5-8F9E-4D9B-8EC6-05F8239F8D25}" destId="{7A93C6E8-60B8-4678-823D-598E01A11A4E}" srcOrd="0" destOrd="0" presId="urn:microsoft.com/office/officeart/2005/8/layout/hChevron3"/>
    <dgm:cxn modelId="{D577EA2C-9849-496A-B1ED-4AB7E83CA8B2}" srcId="{05BC4B55-39DC-460F-B0FA-BBB4F0590D00}" destId="{A26B41F6-22A9-4748-96DC-34D868ED8001}" srcOrd="1" destOrd="0" parTransId="{DE096277-3823-4F5B-93A3-0C8B374450B3}" sibTransId="{3043F653-2F5C-4106-A915-DBE61570659F}"/>
    <dgm:cxn modelId="{63E8933A-4DB6-4AAB-894D-5526F4EA7D11}" srcId="{05BC4B55-39DC-460F-B0FA-BBB4F0590D00}" destId="{F44FF3E7-1910-4438-B5C0-9C5892126F42}" srcOrd="4" destOrd="0" parTransId="{55FFBDDC-DAEC-4209-94BF-3D9E8F0630E8}" sibTransId="{158BFD0F-3D46-4AC2-A2ED-41667D02CF3E}"/>
    <dgm:cxn modelId="{0FE8FE56-0157-4468-895C-1311443ED31A}" type="presOf" srcId="{F44FF3E7-1910-4438-B5C0-9C5892126F42}" destId="{59EB32A4-2C32-4E92-B7B6-13F597274F16}" srcOrd="0" destOrd="0" presId="urn:microsoft.com/office/officeart/2005/8/layout/hChevron3"/>
    <dgm:cxn modelId="{573F97BD-12D2-4048-A6A2-D6D29D5CAEF4}" type="presOf" srcId="{BC6A58A9-787E-470D-87E6-489627C06365}" destId="{BBD7FE90-F2C2-4546-943C-7F4FB12D7799}" srcOrd="0" destOrd="0" presId="urn:microsoft.com/office/officeart/2005/8/layout/hChevron3"/>
    <dgm:cxn modelId="{0AD59FBD-3EE8-4159-B6EC-15FA2B21A647}" type="presOf" srcId="{05BC4B55-39DC-460F-B0FA-BBB4F0590D00}" destId="{8C6E8FCB-3598-4B35-BDEC-C1E928E72A4B}" srcOrd="0" destOrd="0" presId="urn:microsoft.com/office/officeart/2005/8/layout/hChevron3"/>
    <dgm:cxn modelId="{CFCA82C7-FEED-45D2-9F29-66DC525811BD}" srcId="{05BC4B55-39DC-460F-B0FA-BBB4F0590D00}" destId="{BC6A58A9-787E-470D-87E6-489627C06365}" srcOrd="3" destOrd="0" parTransId="{9A240075-4D59-496D-91F3-3BA35C97A430}" sibTransId="{51D0FDCC-EDF9-4BA4-9702-79521A3B663E}"/>
    <dgm:cxn modelId="{706CF8C7-D2A6-4AC1-9401-501DA513C197}" srcId="{05BC4B55-39DC-460F-B0FA-BBB4F0590D00}" destId="{0B8096A5-8F9E-4D9B-8EC6-05F8239F8D25}" srcOrd="0" destOrd="0" parTransId="{FE844013-1E51-42F9-8EF1-982D05C8EA98}" sibTransId="{AAF75D1C-2C48-47BF-B411-3D811B4FEAD7}"/>
    <dgm:cxn modelId="{64C5D1D5-DC7A-407A-BD23-114518C4A826}" srcId="{05BC4B55-39DC-460F-B0FA-BBB4F0590D00}" destId="{A8938F66-220E-4DD8-A9F8-E4538BFDFFB0}" srcOrd="2" destOrd="0" parTransId="{D11FA738-B58A-4B8D-B3B0-86D1029FE4C7}" sibTransId="{A56C7AC0-7CAD-42C0-9B12-2375E561A03F}"/>
    <dgm:cxn modelId="{691024F0-F140-432C-9B6B-108AB28BB696}" type="presOf" srcId="{D103AB5D-5C3E-42FA-8608-DE314A23BBE3}" destId="{70EFAC30-D401-431D-B6EB-BC91292BAB86}" srcOrd="0" destOrd="0" presId="urn:microsoft.com/office/officeart/2005/8/layout/hChevron3"/>
    <dgm:cxn modelId="{28AFBCFC-78A8-431A-86E3-1BC2462D1ECB}" type="presOf" srcId="{A26B41F6-22A9-4748-96DC-34D868ED8001}" destId="{3AE99FFD-3DEE-478B-B21E-6258F527C028}" srcOrd="0" destOrd="0" presId="urn:microsoft.com/office/officeart/2005/8/layout/hChevron3"/>
    <dgm:cxn modelId="{5DCB71FE-5548-418A-A551-0D3B7EC551AD}" type="presOf" srcId="{A8938F66-220E-4DD8-A9F8-E4538BFDFFB0}" destId="{6C93307B-D4FE-4EBA-9A83-E057480D81F4}" srcOrd="0" destOrd="0" presId="urn:microsoft.com/office/officeart/2005/8/layout/hChevron3"/>
    <dgm:cxn modelId="{6F4C681A-B804-47C5-8F6C-7EB2847D767D}" type="presParOf" srcId="{8C6E8FCB-3598-4B35-BDEC-C1E928E72A4B}" destId="{7A93C6E8-60B8-4678-823D-598E01A11A4E}" srcOrd="0" destOrd="0" presId="urn:microsoft.com/office/officeart/2005/8/layout/hChevron3"/>
    <dgm:cxn modelId="{139849C4-6187-4925-84AF-B9E2B20F03FE}" type="presParOf" srcId="{8C6E8FCB-3598-4B35-BDEC-C1E928E72A4B}" destId="{6C002858-5584-497C-B0A3-13075652975C}" srcOrd="1" destOrd="0" presId="urn:microsoft.com/office/officeart/2005/8/layout/hChevron3"/>
    <dgm:cxn modelId="{80A01E0F-5C2A-410D-9EE2-A010A734D3DA}" type="presParOf" srcId="{8C6E8FCB-3598-4B35-BDEC-C1E928E72A4B}" destId="{3AE99FFD-3DEE-478B-B21E-6258F527C028}" srcOrd="2" destOrd="0" presId="urn:microsoft.com/office/officeart/2005/8/layout/hChevron3"/>
    <dgm:cxn modelId="{0AEA40B0-53CF-4DCB-BA0C-AFC377A99728}" type="presParOf" srcId="{8C6E8FCB-3598-4B35-BDEC-C1E928E72A4B}" destId="{B11EAE54-1B01-448C-9975-EA4BDCE465CD}" srcOrd="3" destOrd="0" presId="urn:microsoft.com/office/officeart/2005/8/layout/hChevron3"/>
    <dgm:cxn modelId="{23711416-7F78-4490-919D-022B51F74F97}" type="presParOf" srcId="{8C6E8FCB-3598-4B35-BDEC-C1E928E72A4B}" destId="{6C93307B-D4FE-4EBA-9A83-E057480D81F4}" srcOrd="4" destOrd="0" presId="urn:microsoft.com/office/officeart/2005/8/layout/hChevron3"/>
    <dgm:cxn modelId="{35FF62AC-E4B2-4B92-80C3-3EE89939E6AE}" type="presParOf" srcId="{8C6E8FCB-3598-4B35-BDEC-C1E928E72A4B}" destId="{485A5D82-6D21-4C6E-8EEE-2A2C1C8E5B70}" srcOrd="5" destOrd="0" presId="urn:microsoft.com/office/officeart/2005/8/layout/hChevron3"/>
    <dgm:cxn modelId="{F2F40549-C9F8-4213-84DD-097A98DAFEF6}" type="presParOf" srcId="{8C6E8FCB-3598-4B35-BDEC-C1E928E72A4B}" destId="{BBD7FE90-F2C2-4546-943C-7F4FB12D7799}" srcOrd="6" destOrd="0" presId="urn:microsoft.com/office/officeart/2005/8/layout/hChevron3"/>
    <dgm:cxn modelId="{F2D79F29-F76E-4BE9-8050-E3673D9ACC67}" type="presParOf" srcId="{8C6E8FCB-3598-4B35-BDEC-C1E928E72A4B}" destId="{8F965A59-7B3E-4521-A265-A61ADAF8F0B1}" srcOrd="7" destOrd="0" presId="urn:microsoft.com/office/officeart/2005/8/layout/hChevron3"/>
    <dgm:cxn modelId="{1E030ABC-9A55-4294-B9E5-EBEF82A730C1}" type="presParOf" srcId="{8C6E8FCB-3598-4B35-BDEC-C1E928E72A4B}" destId="{59EB32A4-2C32-4E92-B7B6-13F597274F16}" srcOrd="8" destOrd="0" presId="urn:microsoft.com/office/officeart/2005/8/layout/hChevron3"/>
    <dgm:cxn modelId="{12966013-B9E1-4BA2-8141-7AC55AD31377}" type="presParOf" srcId="{8C6E8FCB-3598-4B35-BDEC-C1E928E72A4B}" destId="{6F86B017-4EEC-4C99-B697-8D6C270245F8}" srcOrd="9" destOrd="0" presId="urn:microsoft.com/office/officeart/2005/8/layout/hChevron3"/>
    <dgm:cxn modelId="{7A7A87AC-F784-4033-A01B-B287C92B884B}" type="presParOf" srcId="{8C6E8FCB-3598-4B35-BDEC-C1E928E72A4B}" destId="{70EFAC30-D401-431D-B6EB-BC91292BAB86}" srcOrd="10"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B65D1-5B03-42F5-BB21-DEFBA9C7ECB6}">
      <dsp:nvSpPr>
        <dsp:cNvPr id="0" name=""/>
        <dsp:cNvSpPr/>
      </dsp:nvSpPr>
      <dsp:spPr>
        <a:xfrm>
          <a:off x="1636900" y="298696"/>
          <a:ext cx="231765" cy="91440"/>
        </a:xfrm>
        <a:custGeom>
          <a:avLst/>
          <a:gdLst/>
          <a:ahLst/>
          <a:cxnLst/>
          <a:rect l="0" t="0" r="0" b="0"/>
          <a:pathLst>
            <a:path>
              <a:moveTo>
                <a:pt x="0" y="45720"/>
              </a:moveTo>
              <a:lnTo>
                <a:pt x="23176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46224" y="343102"/>
        <a:ext cx="13118" cy="2626"/>
      </dsp:txXfrm>
    </dsp:sp>
    <dsp:sp modelId="{9D886730-D866-4BD5-A248-377CDDFCBFD0}">
      <dsp:nvSpPr>
        <dsp:cNvPr id="0" name=""/>
        <dsp:cNvSpPr/>
      </dsp:nvSpPr>
      <dsp:spPr>
        <a:xfrm>
          <a:off x="497980" y="2200"/>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Start</a:t>
          </a:r>
        </a:p>
      </dsp:txBody>
      <dsp:txXfrm>
        <a:off x="497980" y="2200"/>
        <a:ext cx="1140719" cy="684431"/>
      </dsp:txXfrm>
    </dsp:sp>
    <dsp:sp modelId="{730E0A5B-6506-42A5-9691-B19103F068D7}">
      <dsp:nvSpPr>
        <dsp:cNvPr id="0" name=""/>
        <dsp:cNvSpPr/>
      </dsp:nvSpPr>
      <dsp:spPr>
        <a:xfrm>
          <a:off x="3039985" y="298696"/>
          <a:ext cx="231765" cy="91440"/>
        </a:xfrm>
        <a:custGeom>
          <a:avLst/>
          <a:gdLst/>
          <a:ahLst/>
          <a:cxnLst/>
          <a:rect l="0" t="0" r="0" b="0"/>
          <a:pathLst>
            <a:path>
              <a:moveTo>
                <a:pt x="0" y="45720"/>
              </a:moveTo>
              <a:lnTo>
                <a:pt x="231765" y="45720"/>
              </a:lnTo>
            </a:path>
          </a:pathLst>
        </a:custGeom>
        <a:noFill/>
        <a:ln w="6350" cap="flat" cmpd="sng" algn="ctr">
          <a:solidFill>
            <a:schemeClr val="accent2">
              <a:hueOff val="-3569"/>
              <a:satOff val="-1165"/>
              <a:lumOff val="-21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49309" y="343102"/>
        <a:ext cx="13118" cy="2626"/>
      </dsp:txXfrm>
    </dsp:sp>
    <dsp:sp modelId="{951D3C6E-BA20-4C0B-B2DA-C3F8470CBD9B}">
      <dsp:nvSpPr>
        <dsp:cNvPr id="0" name=""/>
        <dsp:cNvSpPr/>
      </dsp:nvSpPr>
      <dsp:spPr>
        <a:xfrm>
          <a:off x="1901065" y="2200"/>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Research into wing profiles </a:t>
          </a:r>
        </a:p>
      </dsp:txBody>
      <dsp:txXfrm>
        <a:off x="1901065" y="2200"/>
        <a:ext cx="1140719" cy="684431"/>
      </dsp:txXfrm>
    </dsp:sp>
    <dsp:sp modelId="{7474942E-2974-4355-9B44-A35A6D706CEE}">
      <dsp:nvSpPr>
        <dsp:cNvPr id="0" name=""/>
        <dsp:cNvSpPr/>
      </dsp:nvSpPr>
      <dsp:spPr>
        <a:xfrm>
          <a:off x="4443071" y="298696"/>
          <a:ext cx="231765" cy="91440"/>
        </a:xfrm>
        <a:custGeom>
          <a:avLst/>
          <a:gdLst/>
          <a:ahLst/>
          <a:cxnLst/>
          <a:rect l="0" t="0" r="0" b="0"/>
          <a:pathLst>
            <a:path>
              <a:moveTo>
                <a:pt x="0" y="45720"/>
              </a:moveTo>
              <a:lnTo>
                <a:pt x="231765" y="45720"/>
              </a:lnTo>
            </a:path>
          </a:pathLst>
        </a:custGeom>
        <a:noFill/>
        <a:ln w="6350" cap="flat" cmpd="sng" algn="ctr">
          <a:solidFill>
            <a:schemeClr val="accent2">
              <a:hueOff val="-7138"/>
              <a:satOff val="-2330"/>
              <a:lumOff val="-435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52394" y="343102"/>
        <a:ext cx="13118" cy="2626"/>
      </dsp:txXfrm>
    </dsp:sp>
    <dsp:sp modelId="{00F2D803-02F6-4919-9C36-3BB26E6A9818}">
      <dsp:nvSpPr>
        <dsp:cNvPr id="0" name=""/>
        <dsp:cNvSpPr/>
      </dsp:nvSpPr>
      <dsp:spPr>
        <a:xfrm>
          <a:off x="3304151" y="2200"/>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Complete CFD on Morgan Plus Four</a:t>
          </a:r>
        </a:p>
      </dsp:txBody>
      <dsp:txXfrm>
        <a:off x="3304151" y="2200"/>
        <a:ext cx="1140719" cy="684431"/>
      </dsp:txXfrm>
    </dsp:sp>
    <dsp:sp modelId="{D8EB2F8B-E166-4198-BFFF-CC8CBEAA07A0}">
      <dsp:nvSpPr>
        <dsp:cNvPr id="0" name=""/>
        <dsp:cNvSpPr/>
      </dsp:nvSpPr>
      <dsp:spPr>
        <a:xfrm>
          <a:off x="1068340" y="684832"/>
          <a:ext cx="4209255" cy="231765"/>
        </a:xfrm>
        <a:custGeom>
          <a:avLst/>
          <a:gdLst/>
          <a:ahLst/>
          <a:cxnLst/>
          <a:rect l="0" t="0" r="0" b="0"/>
          <a:pathLst>
            <a:path>
              <a:moveTo>
                <a:pt x="4209255" y="0"/>
              </a:moveTo>
              <a:lnTo>
                <a:pt x="4209255" y="132982"/>
              </a:lnTo>
              <a:lnTo>
                <a:pt x="0" y="132982"/>
              </a:lnTo>
              <a:lnTo>
                <a:pt x="0" y="231765"/>
              </a:lnTo>
            </a:path>
          </a:pathLst>
        </a:custGeom>
        <a:noFill/>
        <a:ln w="6350" cap="flat" cmpd="sng" algn="ctr">
          <a:solidFill>
            <a:schemeClr val="accent2">
              <a:hueOff val="-10707"/>
              <a:satOff val="-3495"/>
              <a:lumOff val="-653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67532" y="799401"/>
        <a:ext cx="210871" cy="2626"/>
      </dsp:txXfrm>
    </dsp:sp>
    <dsp:sp modelId="{6D881718-0F5F-4F04-B8D1-6E85F900B533}">
      <dsp:nvSpPr>
        <dsp:cNvPr id="0" name=""/>
        <dsp:cNvSpPr/>
      </dsp:nvSpPr>
      <dsp:spPr>
        <a:xfrm>
          <a:off x="4707236" y="2200"/>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dirty="0"/>
            <a:t>Complete CFD on wing profiles</a:t>
          </a:r>
        </a:p>
      </dsp:txBody>
      <dsp:txXfrm>
        <a:off x="4707236" y="2200"/>
        <a:ext cx="1140719" cy="684431"/>
      </dsp:txXfrm>
    </dsp:sp>
    <dsp:sp modelId="{02A5A058-5FC3-4F47-898C-BBA3C5B80785}">
      <dsp:nvSpPr>
        <dsp:cNvPr id="0" name=""/>
        <dsp:cNvSpPr/>
      </dsp:nvSpPr>
      <dsp:spPr>
        <a:xfrm>
          <a:off x="1636900" y="1245493"/>
          <a:ext cx="231765" cy="91440"/>
        </a:xfrm>
        <a:custGeom>
          <a:avLst/>
          <a:gdLst/>
          <a:ahLst/>
          <a:cxnLst/>
          <a:rect l="0" t="0" r="0" b="0"/>
          <a:pathLst>
            <a:path>
              <a:moveTo>
                <a:pt x="0" y="45720"/>
              </a:moveTo>
              <a:lnTo>
                <a:pt x="231765" y="45720"/>
              </a:lnTo>
            </a:path>
          </a:pathLst>
        </a:custGeom>
        <a:noFill/>
        <a:ln w="6350" cap="flat" cmpd="sng" algn="ctr">
          <a:solidFill>
            <a:schemeClr val="accent2">
              <a:hueOff val="-14276"/>
              <a:satOff val="-4660"/>
              <a:lumOff val="-870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46224" y="1289900"/>
        <a:ext cx="13118" cy="2626"/>
      </dsp:txXfrm>
    </dsp:sp>
    <dsp:sp modelId="{277B3481-999F-4B1B-AF51-B8168430DF00}">
      <dsp:nvSpPr>
        <dsp:cNvPr id="0" name=""/>
        <dsp:cNvSpPr/>
      </dsp:nvSpPr>
      <dsp:spPr>
        <a:xfrm>
          <a:off x="497980" y="948997"/>
          <a:ext cx="1140719" cy="684431"/>
        </a:xfrm>
        <a:prstGeom prst="rect">
          <a:avLst/>
        </a:prstGeom>
        <a:solidFill>
          <a:srgbClr val="FFC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Analyse wing profiles  </a:t>
          </a:r>
        </a:p>
      </dsp:txBody>
      <dsp:txXfrm>
        <a:off x="497980" y="948997"/>
        <a:ext cx="1140719" cy="684431"/>
      </dsp:txXfrm>
    </dsp:sp>
    <dsp:sp modelId="{8E683BAD-C641-4A09-A3B9-B491FB8270F8}">
      <dsp:nvSpPr>
        <dsp:cNvPr id="0" name=""/>
        <dsp:cNvSpPr/>
      </dsp:nvSpPr>
      <dsp:spPr>
        <a:xfrm>
          <a:off x="3039985" y="1245493"/>
          <a:ext cx="231765" cy="91440"/>
        </a:xfrm>
        <a:custGeom>
          <a:avLst/>
          <a:gdLst/>
          <a:ahLst/>
          <a:cxnLst/>
          <a:rect l="0" t="0" r="0" b="0"/>
          <a:pathLst>
            <a:path>
              <a:moveTo>
                <a:pt x="0" y="45720"/>
              </a:moveTo>
              <a:lnTo>
                <a:pt x="231765" y="45720"/>
              </a:lnTo>
            </a:path>
          </a:pathLst>
        </a:custGeom>
        <a:noFill/>
        <a:ln w="6350" cap="flat" cmpd="sng" algn="ctr">
          <a:solidFill>
            <a:schemeClr val="accent2">
              <a:hueOff val="-17844"/>
              <a:satOff val="-5825"/>
              <a:lumOff val="-1088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49309" y="1289900"/>
        <a:ext cx="13118" cy="2626"/>
      </dsp:txXfrm>
    </dsp:sp>
    <dsp:sp modelId="{E155401A-BA28-437A-94BA-49FA44593F19}">
      <dsp:nvSpPr>
        <dsp:cNvPr id="0" name=""/>
        <dsp:cNvSpPr/>
      </dsp:nvSpPr>
      <dsp:spPr>
        <a:xfrm>
          <a:off x="1901065" y="948997"/>
          <a:ext cx="1140719" cy="684431"/>
        </a:xfrm>
        <a:prstGeom prst="rect">
          <a:avLst/>
        </a:prstGeom>
        <a:solidFill>
          <a:srgbClr val="F25738"/>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Complete Wind tunnel test</a:t>
          </a:r>
        </a:p>
      </dsp:txBody>
      <dsp:txXfrm>
        <a:off x="1901065" y="948997"/>
        <a:ext cx="1140719" cy="684431"/>
      </dsp:txXfrm>
    </dsp:sp>
    <dsp:sp modelId="{D61DB178-775B-493F-BC65-0116F58EC4A5}">
      <dsp:nvSpPr>
        <dsp:cNvPr id="0" name=""/>
        <dsp:cNvSpPr/>
      </dsp:nvSpPr>
      <dsp:spPr>
        <a:xfrm>
          <a:off x="4443071" y="1245493"/>
          <a:ext cx="231765" cy="91440"/>
        </a:xfrm>
        <a:custGeom>
          <a:avLst/>
          <a:gdLst/>
          <a:ahLst/>
          <a:cxnLst/>
          <a:rect l="0" t="0" r="0" b="0"/>
          <a:pathLst>
            <a:path>
              <a:moveTo>
                <a:pt x="0" y="45720"/>
              </a:moveTo>
              <a:lnTo>
                <a:pt x="231765" y="45720"/>
              </a:lnTo>
            </a:path>
          </a:pathLst>
        </a:custGeom>
        <a:noFill/>
        <a:ln w="6350" cap="flat" cmpd="sng" algn="ctr">
          <a:solidFill>
            <a:schemeClr val="accent2">
              <a:hueOff val="-21413"/>
              <a:satOff val="-6990"/>
              <a:lumOff val="-130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52394" y="1289900"/>
        <a:ext cx="13118" cy="2626"/>
      </dsp:txXfrm>
    </dsp:sp>
    <dsp:sp modelId="{E3949979-31B5-4257-B8BD-141C062BB348}">
      <dsp:nvSpPr>
        <dsp:cNvPr id="0" name=""/>
        <dsp:cNvSpPr/>
      </dsp:nvSpPr>
      <dsp:spPr>
        <a:xfrm>
          <a:off x="3304151" y="948997"/>
          <a:ext cx="1140719" cy="684431"/>
        </a:xfrm>
        <a:prstGeom prst="rect">
          <a:avLst/>
        </a:prstGeom>
        <a:solidFill>
          <a:srgbClr val="F25738"/>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Compare data</a:t>
          </a:r>
        </a:p>
      </dsp:txBody>
      <dsp:txXfrm>
        <a:off x="3304151" y="948997"/>
        <a:ext cx="1140719" cy="684431"/>
      </dsp:txXfrm>
    </dsp:sp>
    <dsp:sp modelId="{7D2C9C32-933A-4B29-9BC0-DB6D69A27F54}">
      <dsp:nvSpPr>
        <dsp:cNvPr id="0" name=""/>
        <dsp:cNvSpPr/>
      </dsp:nvSpPr>
      <dsp:spPr>
        <a:xfrm>
          <a:off x="1068340" y="1631629"/>
          <a:ext cx="4209255" cy="231765"/>
        </a:xfrm>
        <a:custGeom>
          <a:avLst/>
          <a:gdLst/>
          <a:ahLst/>
          <a:cxnLst/>
          <a:rect l="0" t="0" r="0" b="0"/>
          <a:pathLst>
            <a:path>
              <a:moveTo>
                <a:pt x="4209255" y="0"/>
              </a:moveTo>
              <a:lnTo>
                <a:pt x="4209255" y="132982"/>
              </a:lnTo>
              <a:lnTo>
                <a:pt x="0" y="132982"/>
              </a:lnTo>
              <a:lnTo>
                <a:pt x="0" y="231765"/>
              </a:lnTo>
            </a:path>
          </a:pathLst>
        </a:custGeom>
        <a:noFill/>
        <a:ln w="6350" cap="flat" cmpd="sng" algn="ctr">
          <a:solidFill>
            <a:schemeClr val="accent2">
              <a:hueOff val="-24982"/>
              <a:satOff val="-8155"/>
              <a:lumOff val="-1523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67532" y="1746199"/>
        <a:ext cx="210871" cy="2626"/>
      </dsp:txXfrm>
    </dsp:sp>
    <dsp:sp modelId="{BE175033-E512-46EC-95B6-A1B9E4E6CFC3}">
      <dsp:nvSpPr>
        <dsp:cNvPr id="0" name=""/>
        <dsp:cNvSpPr/>
      </dsp:nvSpPr>
      <dsp:spPr>
        <a:xfrm>
          <a:off x="4707236" y="948997"/>
          <a:ext cx="1140719" cy="684431"/>
        </a:xfrm>
        <a:prstGeom prst="rect">
          <a:avLst/>
        </a:prstGeom>
        <a:solidFill>
          <a:srgbClr val="F25738"/>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Height and speed Study </a:t>
          </a:r>
        </a:p>
      </dsp:txBody>
      <dsp:txXfrm>
        <a:off x="4707236" y="948997"/>
        <a:ext cx="1140719" cy="684431"/>
      </dsp:txXfrm>
    </dsp:sp>
    <dsp:sp modelId="{87CE5538-090B-4696-8AB2-842575802D56}">
      <dsp:nvSpPr>
        <dsp:cNvPr id="0" name=""/>
        <dsp:cNvSpPr/>
      </dsp:nvSpPr>
      <dsp:spPr>
        <a:xfrm>
          <a:off x="1636900" y="2192290"/>
          <a:ext cx="231765" cy="91440"/>
        </a:xfrm>
        <a:custGeom>
          <a:avLst/>
          <a:gdLst/>
          <a:ahLst/>
          <a:cxnLst/>
          <a:rect l="0" t="0" r="0" b="0"/>
          <a:pathLst>
            <a:path>
              <a:moveTo>
                <a:pt x="0" y="45720"/>
              </a:moveTo>
              <a:lnTo>
                <a:pt x="231765" y="45720"/>
              </a:lnTo>
            </a:path>
          </a:pathLst>
        </a:custGeom>
        <a:noFill/>
        <a:ln w="6350" cap="flat" cmpd="sng" algn="ctr">
          <a:solidFill>
            <a:schemeClr val="accent2">
              <a:hueOff val="-28551"/>
              <a:satOff val="-9320"/>
              <a:lumOff val="-1741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46224" y="2236697"/>
        <a:ext cx="13118" cy="2626"/>
      </dsp:txXfrm>
    </dsp:sp>
    <dsp:sp modelId="{EDBE1FBC-70AB-4FED-A637-E9C639F0F324}">
      <dsp:nvSpPr>
        <dsp:cNvPr id="0" name=""/>
        <dsp:cNvSpPr/>
      </dsp:nvSpPr>
      <dsp:spPr>
        <a:xfrm>
          <a:off x="497980" y="1895794"/>
          <a:ext cx="1140719" cy="684431"/>
        </a:xfrm>
        <a:prstGeom prst="rect">
          <a:avLst/>
        </a:prstGeom>
        <a:solidFill>
          <a:srgbClr val="F25738"/>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Research Twisted wing concepts</a:t>
          </a:r>
        </a:p>
      </dsp:txBody>
      <dsp:txXfrm>
        <a:off x="497980" y="1895794"/>
        <a:ext cx="1140719" cy="684431"/>
      </dsp:txXfrm>
    </dsp:sp>
    <dsp:sp modelId="{C68138FF-265C-43BB-B08D-999934221426}">
      <dsp:nvSpPr>
        <dsp:cNvPr id="0" name=""/>
        <dsp:cNvSpPr/>
      </dsp:nvSpPr>
      <dsp:spPr>
        <a:xfrm>
          <a:off x="3039985" y="2192290"/>
          <a:ext cx="231765" cy="91440"/>
        </a:xfrm>
        <a:custGeom>
          <a:avLst/>
          <a:gdLst/>
          <a:ahLst/>
          <a:cxnLst/>
          <a:rect l="0" t="0" r="0" b="0"/>
          <a:pathLst>
            <a:path>
              <a:moveTo>
                <a:pt x="0" y="45720"/>
              </a:moveTo>
              <a:lnTo>
                <a:pt x="231765" y="45720"/>
              </a:lnTo>
            </a:path>
          </a:pathLst>
        </a:custGeom>
        <a:noFill/>
        <a:ln w="6350" cap="flat" cmpd="sng" algn="ctr">
          <a:solidFill>
            <a:schemeClr val="accent2">
              <a:hueOff val="-32120"/>
              <a:satOff val="-10485"/>
              <a:lumOff val="-1958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49309" y="2236697"/>
        <a:ext cx="13118" cy="2626"/>
      </dsp:txXfrm>
    </dsp:sp>
    <dsp:sp modelId="{030F211E-4544-4C58-8ADF-2E7988185DCD}">
      <dsp:nvSpPr>
        <dsp:cNvPr id="0" name=""/>
        <dsp:cNvSpPr/>
      </dsp:nvSpPr>
      <dsp:spPr>
        <a:xfrm>
          <a:off x="1901065" y="1895794"/>
          <a:ext cx="1140719" cy="684431"/>
        </a:xfrm>
        <a:prstGeom prst="rect">
          <a:avLst/>
        </a:prstGeom>
        <a:solidFill>
          <a:srgbClr val="F25738"/>
        </a:solidFill>
        <a:ln>
          <a:solidFill>
            <a:srgbClr val="F54B2A"/>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dirty="0"/>
            <a:t>Optimise design </a:t>
          </a:r>
        </a:p>
      </dsp:txBody>
      <dsp:txXfrm>
        <a:off x="1901065" y="1895794"/>
        <a:ext cx="1140719" cy="684431"/>
      </dsp:txXfrm>
    </dsp:sp>
    <dsp:sp modelId="{C1B0DB05-EF8A-45CF-A446-F85AD7F4FB91}">
      <dsp:nvSpPr>
        <dsp:cNvPr id="0" name=""/>
        <dsp:cNvSpPr/>
      </dsp:nvSpPr>
      <dsp:spPr>
        <a:xfrm>
          <a:off x="4443071" y="2192290"/>
          <a:ext cx="231765" cy="91440"/>
        </a:xfrm>
        <a:custGeom>
          <a:avLst/>
          <a:gdLst/>
          <a:ahLst/>
          <a:cxnLst/>
          <a:rect l="0" t="0" r="0" b="0"/>
          <a:pathLst>
            <a:path>
              <a:moveTo>
                <a:pt x="0" y="45720"/>
              </a:moveTo>
              <a:lnTo>
                <a:pt x="231765" y="45720"/>
              </a:lnTo>
            </a:path>
          </a:pathLst>
        </a:custGeom>
        <a:noFill/>
        <a:ln w="6350" cap="flat" cmpd="sng" algn="ctr">
          <a:solidFill>
            <a:schemeClr val="accent2">
              <a:hueOff val="-35689"/>
              <a:satOff val="-11650"/>
              <a:lumOff val="-2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52394" y="2236697"/>
        <a:ext cx="13118" cy="2626"/>
      </dsp:txXfrm>
    </dsp:sp>
    <dsp:sp modelId="{95447CD5-5927-4875-86EB-6082E55748BF}">
      <dsp:nvSpPr>
        <dsp:cNvPr id="0" name=""/>
        <dsp:cNvSpPr/>
      </dsp:nvSpPr>
      <dsp:spPr>
        <a:xfrm>
          <a:off x="3304151" y="1895794"/>
          <a:ext cx="1140719" cy="684431"/>
        </a:xfrm>
        <a:prstGeom prst="rect">
          <a:avLst/>
        </a:prstGeom>
        <a:solidFill>
          <a:srgbClr val="F25738"/>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dirty="0"/>
            <a:t>Complete CFD and Analysis</a:t>
          </a:r>
        </a:p>
      </dsp:txBody>
      <dsp:txXfrm>
        <a:off x="3304151" y="1895794"/>
        <a:ext cx="1140719" cy="684431"/>
      </dsp:txXfrm>
    </dsp:sp>
    <dsp:sp modelId="{A3696772-2F3F-4156-8A0E-943B3B3533C2}">
      <dsp:nvSpPr>
        <dsp:cNvPr id="0" name=""/>
        <dsp:cNvSpPr/>
      </dsp:nvSpPr>
      <dsp:spPr>
        <a:xfrm>
          <a:off x="4707236" y="1895794"/>
          <a:ext cx="1140719" cy="684431"/>
        </a:xfrm>
        <a:prstGeom prst="rect">
          <a:avLst/>
        </a:prstGeom>
        <a:solidFill>
          <a:srgbClr val="F25738"/>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Finish  </a:t>
          </a:r>
          <a:endParaRPr lang="en-GB" sz="1200" kern="1200" dirty="0"/>
        </a:p>
      </dsp:txBody>
      <dsp:txXfrm>
        <a:off x="4707236" y="1895794"/>
        <a:ext cx="1140719" cy="6844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93C6E8-60B8-4678-823D-598E01A11A4E}">
      <dsp:nvSpPr>
        <dsp:cNvPr id="0" name=""/>
        <dsp:cNvSpPr/>
      </dsp:nvSpPr>
      <dsp:spPr>
        <a:xfrm>
          <a:off x="1197" y="2167098"/>
          <a:ext cx="1961931" cy="784772"/>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rtl="0">
            <a:lnSpc>
              <a:spcPct val="90000"/>
            </a:lnSpc>
            <a:spcBef>
              <a:spcPct val="0"/>
            </a:spcBef>
            <a:spcAft>
              <a:spcPct val="35000"/>
            </a:spcAft>
            <a:buNone/>
          </a:pPr>
          <a:r>
            <a:rPr lang="en-US" sz="1200" kern="1200">
              <a:latin typeface="Avenir Next LT Pro"/>
            </a:rPr>
            <a:t>Material Optimisation</a:t>
          </a:r>
          <a:endParaRPr lang="en-US" sz="1200" kern="1200"/>
        </a:p>
      </dsp:txBody>
      <dsp:txXfrm>
        <a:off x="1197" y="2167098"/>
        <a:ext cx="1765738" cy="784772"/>
      </dsp:txXfrm>
    </dsp:sp>
    <dsp:sp modelId="{3AE99FFD-3DEE-478B-B21E-6258F527C028}">
      <dsp:nvSpPr>
        <dsp:cNvPr id="0" name=""/>
        <dsp:cNvSpPr/>
      </dsp:nvSpPr>
      <dsp:spPr>
        <a:xfrm>
          <a:off x="1570742" y="2167098"/>
          <a:ext cx="1961931" cy="78477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rtl="0">
            <a:lnSpc>
              <a:spcPct val="90000"/>
            </a:lnSpc>
            <a:spcBef>
              <a:spcPct val="0"/>
            </a:spcBef>
            <a:spcAft>
              <a:spcPct val="35000"/>
            </a:spcAft>
            <a:buNone/>
          </a:pPr>
          <a:r>
            <a:rPr lang="en-US" sz="1200" kern="1200">
              <a:latin typeface="Avenir Next LT Pro"/>
            </a:rPr>
            <a:t>Identify best matirial</a:t>
          </a:r>
          <a:endParaRPr lang="en-US" sz="1200" kern="1200"/>
        </a:p>
      </dsp:txBody>
      <dsp:txXfrm>
        <a:off x="1963128" y="2167098"/>
        <a:ext cx="1177159" cy="784772"/>
      </dsp:txXfrm>
    </dsp:sp>
    <dsp:sp modelId="{6C93307B-D4FE-4EBA-9A83-E057480D81F4}">
      <dsp:nvSpPr>
        <dsp:cNvPr id="0" name=""/>
        <dsp:cNvSpPr/>
      </dsp:nvSpPr>
      <dsp:spPr>
        <a:xfrm>
          <a:off x="3140288" y="2167098"/>
          <a:ext cx="1961931" cy="78477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rtl="0">
            <a:lnSpc>
              <a:spcPct val="90000"/>
            </a:lnSpc>
            <a:spcBef>
              <a:spcPct val="0"/>
            </a:spcBef>
            <a:spcAft>
              <a:spcPct val="35000"/>
            </a:spcAft>
            <a:buNone/>
          </a:pPr>
          <a:r>
            <a:rPr lang="en-US" sz="1200" kern="1200">
              <a:latin typeface="Avenir Next LT Pro"/>
            </a:rPr>
            <a:t>Apply Material</a:t>
          </a:r>
          <a:endParaRPr lang="en-US" sz="1200" kern="1200"/>
        </a:p>
      </dsp:txBody>
      <dsp:txXfrm>
        <a:off x="3532674" y="2167098"/>
        <a:ext cx="1177159" cy="784772"/>
      </dsp:txXfrm>
    </dsp:sp>
    <dsp:sp modelId="{BBD7FE90-F2C2-4546-943C-7F4FB12D7799}">
      <dsp:nvSpPr>
        <dsp:cNvPr id="0" name=""/>
        <dsp:cNvSpPr/>
      </dsp:nvSpPr>
      <dsp:spPr>
        <a:xfrm>
          <a:off x="4709833" y="2167098"/>
          <a:ext cx="1961931" cy="784772"/>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rtl="0">
            <a:lnSpc>
              <a:spcPct val="90000"/>
            </a:lnSpc>
            <a:spcBef>
              <a:spcPct val="0"/>
            </a:spcBef>
            <a:spcAft>
              <a:spcPct val="35000"/>
            </a:spcAft>
            <a:buNone/>
          </a:pPr>
          <a:r>
            <a:rPr lang="en-US" sz="1200" kern="1200">
              <a:latin typeface="Avenir Next LT Pro"/>
            </a:rPr>
            <a:t>FEA with Aero data and material choice</a:t>
          </a:r>
        </a:p>
      </dsp:txBody>
      <dsp:txXfrm>
        <a:off x="5102219" y="2167098"/>
        <a:ext cx="1177159" cy="784772"/>
      </dsp:txXfrm>
    </dsp:sp>
    <dsp:sp modelId="{59EB32A4-2C32-4E92-B7B6-13F597274F16}">
      <dsp:nvSpPr>
        <dsp:cNvPr id="0" name=""/>
        <dsp:cNvSpPr/>
      </dsp:nvSpPr>
      <dsp:spPr>
        <a:xfrm>
          <a:off x="6279378" y="2167098"/>
          <a:ext cx="1961931" cy="784772"/>
        </a:xfrm>
        <a:prstGeom prst="chevron">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rtl="0">
            <a:lnSpc>
              <a:spcPct val="90000"/>
            </a:lnSpc>
            <a:spcBef>
              <a:spcPct val="0"/>
            </a:spcBef>
            <a:spcAft>
              <a:spcPct val="35000"/>
            </a:spcAft>
            <a:buNone/>
          </a:pPr>
          <a:r>
            <a:rPr lang="en-US" sz="1200" kern="1200">
              <a:latin typeface="Avenir Next LT Pro"/>
            </a:rPr>
            <a:t>Asses wing behavior in FEA</a:t>
          </a:r>
        </a:p>
      </dsp:txBody>
      <dsp:txXfrm>
        <a:off x="6671764" y="2167098"/>
        <a:ext cx="1177159" cy="784772"/>
      </dsp:txXfrm>
    </dsp:sp>
    <dsp:sp modelId="{70EFAC30-D401-431D-B6EB-BC91292BAB86}">
      <dsp:nvSpPr>
        <dsp:cNvPr id="0" name=""/>
        <dsp:cNvSpPr/>
      </dsp:nvSpPr>
      <dsp:spPr>
        <a:xfrm>
          <a:off x="7848923" y="2167098"/>
          <a:ext cx="1961931" cy="784772"/>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rtl="0">
            <a:lnSpc>
              <a:spcPct val="90000"/>
            </a:lnSpc>
            <a:spcBef>
              <a:spcPct val="0"/>
            </a:spcBef>
            <a:spcAft>
              <a:spcPct val="35000"/>
            </a:spcAft>
            <a:buNone/>
          </a:pPr>
          <a:r>
            <a:rPr lang="en-US" sz="1200" kern="1200">
              <a:latin typeface="Avenir Next LT Pro"/>
            </a:rPr>
            <a:t>Ensure compliance and integrity</a:t>
          </a:r>
        </a:p>
      </dsp:txBody>
      <dsp:txXfrm>
        <a:off x="8241309" y="2167098"/>
        <a:ext cx="1177159" cy="78477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622D9D-5F1D-4A16-AC84-9496B814552E}" type="datetimeFigureOut">
              <a:rPr lang="en-GB" smtClean="0"/>
              <a:t>11/12/2024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A6F3D9-BB4C-40D7-8BC4-48A554C0E02D}" type="slidenum">
              <a:rPr lang="en-GB" smtClean="0"/>
              <a:t>‹#›</a:t>
            </a:fld>
            <a:endParaRPr lang="en-GB"/>
          </a:p>
        </p:txBody>
      </p:sp>
    </p:spTree>
    <p:extLst>
      <p:ext uri="{BB962C8B-B14F-4D97-AF65-F5344CB8AC3E}">
        <p14:creationId xmlns:p14="http://schemas.microsoft.com/office/powerpoint/2010/main" val="1132836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indent="-171450">
              <a:buFont typeface="Calibri"/>
              <a:buChar char="-"/>
            </a:pPr>
            <a:r>
              <a:rPr lang="en-GB"/>
              <a:t>Tasked with designing and implementing an active rear wing system for the Morgan PLUS FOUR. </a:t>
            </a:r>
            <a:endParaRPr lang="en-US"/>
          </a:p>
          <a:p>
            <a:pPr marL="171450" indent="-171450">
              <a:buFont typeface="Calibri"/>
              <a:buChar char="-"/>
            </a:pPr>
            <a:r>
              <a:rPr lang="en-GB"/>
              <a:t>This project focuses on the design and conception of an active rear wing system for the Morgan Plus Four</a:t>
            </a:r>
          </a:p>
          <a:p>
            <a:pPr marL="171450" indent="-171450">
              <a:buFont typeface="Calibri"/>
              <a:buChar char="-"/>
            </a:pPr>
            <a:r>
              <a:rPr lang="en-GB"/>
              <a:t>Split into different departments : </a:t>
            </a:r>
          </a:p>
          <a:p>
            <a:pPr marL="0" indent="0">
              <a:buFontTx/>
              <a:buNone/>
            </a:pPr>
            <a:r>
              <a:rPr lang="en-GB"/>
              <a:t>	- Aerodynamics </a:t>
            </a:r>
          </a:p>
          <a:p>
            <a:pPr marL="0" indent="0">
              <a:buFontTx/>
              <a:buNone/>
            </a:pPr>
            <a:r>
              <a:rPr lang="en-GB"/>
              <a:t>	- Vehicle Simulation </a:t>
            </a:r>
          </a:p>
          <a:p>
            <a:pPr marL="0" indent="0">
              <a:buFontTx/>
              <a:buNone/>
            </a:pPr>
            <a:r>
              <a:rPr lang="en-GB"/>
              <a:t>	- Structural and design </a:t>
            </a:r>
          </a:p>
          <a:p>
            <a:pPr marL="0" indent="0">
              <a:buFontTx/>
              <a:buNone/>
            </a:pPr>
            <a:r>
              <a:rPr lang="en-GB"/>
              <a:t>	- Control systems </a:t>
            </a:r>
          </a:p>
          <a:p>
            <a:pPr marL="0" indent="0">
              <a:buFontTx/>
              <a:buNone/>
            </a:pPr>
            <a:r>
              <a:rPr lang="en-GB"/>
              <a:t>	- Prototyping and build </a:t>
            </a:r>
          </a:p>
          <a:p>
            <a:pPr marL="0" indent="0">
              <a:buFontTx/>
              <a:buNone/>
            </a:pPr>
            <a:endParaRPr lang="en-GB"/>
          </a:p>
          <a:p>
            <a:pPr marL="0" indent="0">
              <a:buFontTx/>
              <a:buNone/>
            </a:pPr>
            <a:r>
              <a:rPr lang="en-GB"/>
              <a:t>	</a:t>
            </a:r>
          </a:p>
        </p:txBody>
      </p:sp>
      <p:sp>
        <p:nvSpPr>
          <p:cNvPr id="4" name="Slide Number Placeholder 3"/>
          <p:cNvSpPr>
            <a:spLocks noGrp="1"/>
          </p:cNvSpPr>
          <p:nvPr>
            <p:ph type="sldNum" sz="quarter" idx="5"/>
          </p:nvPr>
        </p:nvSpPr>
        <p:spPr/>
        <p:txBody>
          <a:bodyPr/>
          <a:lstStyle/>
          <a:p>
            <a:fld id="{1FA6F3D9-BB4C-40D7-8BC4-48A554C0E02D}" type="slidenum">
              <a:rPr lang="en-GB" smtClean="0"/>
              <a:t>1</a:t>
            </a:fld>
            <a:endParaRPr lang="en-GB"/>
          </a:p>
        </p:txBody>
      </p:sp>
    </p:spTree>
    <p:extLst>
      <p:ext uri="{BB962C8B-B14F-4D97-AF65-F5344CB8AC3E}">
        <p14:creationId xmlns:p14="http://schemas.microsoft.com/office/powerpoint/2010/main" val="1822923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3E751-927B-72E8-663C-3924B5F634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A4AF7B-B60B-CA5A-0DE9-99444B2412E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7A4B9B5-3158-576F-4FD1-23A42CA111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A747C9D-FAC8-A28C-62B5-87DFBFD4036C}"/>
              </a:ext>
            </a:extLst>
          </p:cNvPr>
          <p:cNvSpPr>
            <a:spLocks noGrp="1"/>
          </p:cNvSpPr>
          <p:nvPr>
            <p:ph type="sldNum" sz="quarter" idx="5"/>
          </p:nvPr>
        </p:nvSpPr>
        <p:spPr/>
        <p:txBody>
          <a:bodyPr/>
          <a:lstStyle/>
          <a:p>
            <a:fld id="{1FA6F3D9-BB4C-40D7-8BC4-48A554C0E02D}" type="slidenum">
              <a:rPr lang="en-GB" smtClean="0"/>
              <a:t>2</a:t>
            </a:fld>
            <a:endParaRPr lang="en-GB"/>
          </a:p>
        </p:txBody>
      </p:sp>
    </p:spTree>
    <p:extLst>
      <p:ext uri="{BB962C8B-B14F-4D97-AF65-F5344CB8AC3E}">
        <p14:creationId xmlns:p14="http://schemas.microsoft.com/office/powerpoint/2010/main" val="1003035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OptimumLap</a:t>
            </a:r>
            <a:r>
              <a:rPr lang="en-GB" dirty="0"/>
              <a:t> is basic but necessary for my initial runs, VI Grade is the software of choice moving forward, utilising driver out of loop basis and providing complex platform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Flowchart showing software progression from basic to complex sim then integration with group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Vehicle data research shown with morgan handbook </a:t>
            </a:r>
          </a:p>
          <a:p>
            <a:r>
              <a:rPr lang="en-GB" dirty="0"/>
              <a:t>https://morgan-motor.com/wp-content/uploads/Plus-Four-Handbook-V1.0-MY25.pdf – vehicle data reference</a:t>
            </a:r>
          </a:p>
          <a:p>
            <a:endParaRPr lang="en-GB" dirty="0"/>
          </a:p>
          <a:p>
            <a:r>
              <a:rPr lang="en-GB" dirty="0"/>
              <a:t>Simulation within F1 and the use of DOL - https://www.mercedesamgf1.com/news/how-does-f1-simulation-work</a:t>
            </a:r>
          </a:p>
          <a:p>
            <a:r>
              <a:rPr lang="en-GB" dirty="0"/>
              <a:t>Explain how Mercedes F1 use thousands of DOL simulation runs to put the car in as many setups and situations as possible before a weekend</a:t>
            </a:r>
          </a:p>
          <a:p>
            <a:r>
              <a:rPr lang="en-GB" dirty="0"/>
              <a:t>New tracks simulated six to eight months in advance </a:t>
            </a:r>
          </a:p>
          <a:p>
            <a:r>
              <a:rPr lang="en-GB" dirty="0"/>
              <a:t>Strategy simulated through computer sim</a:t>
            </a:r>
          </a:p>
          <a:p>
            <a:endParaRPr lang="en-GB" dirty="0"/>
          </a:p>
          <a:p>
            <a:r>
              <a:rPr lang="en-GB" dirty="0"/>
              <a:t>VI Motorsport application - https://www.vi-grade.com/en/about/news/vi-grade-helps-holden-racing-team-to-optimize-their-racing-cars--43/</a:t>
            </a:r>
          </a:p>
        </p:txBody>
      </p:sp>
      <p:sp>
        <p:nvSpPr>
          <p:cNvPr id="4" name="Slide Number Placeholder 3"/>
          <p:cNvSpPr>
            <a:spLocks noGrp="1"/>
          </p:cNvSpPr>
          <p:nvPr>
            <p:ph type="sldNum" sz="quarter" idx="5"/>
          </p:nvPr>
        </p:nvSpPr>
        <p:spPr/>
        <p:txBody>
          <a:bodyPr/>
          <a:lstStyle/>
          <a:p>
            <a:fld id="{1FA6F3D9-BB4C-40D7-8BC4-48A554C0E02D}" type="slidenum">
              <a:rPr lang="en-GB" smtClean="0"/>
              <a:t>4</a:t>
            </a:fld>
            <a:endParaRPr lang="en-GB"/>
          </a:p>
        </p:txBody>
      </p:sp>
    </p:spTree>
    <p:extLst>
      <p:ext uri="{BB962C8B-B14F-4D97-AF65-F5344CB8AC3E}">
        <p14:creationId xmlns:p14="http://schemas.microsoft.com/office/powerpoint/2010/main" val="231756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err="1"/>
              <a:t>OptimumLap</a:t>
            </a:r>
            <a:r>
              <a:rPr lang="en-GB" dirty="0"/>
              <a:t>, initial simulations to show drag and downforce against lap time (Oulton park), increased downforce and decreased drag = faster lap time – validation</a:t>
            </a:r>
          </a:p>
          <a:p>
            <a:r>
              <a:rPr lang="en-GB" dirty="0"/>
              <a:t>TCS is enabled 1% less over just one lap, increased downforce = better traction</a:t>
            </a:r>
          </a:p>
          <a:p>
            <a:r>
              <a:rPr lang="en-GB" dirty="0" err="1"/>
              <a:t>OptimumLap</a:t>
            </a:r>
            <a:r>
              <a:rPr lang="en-GB" dirty="0"/>
              <a:t> limitation – </a:t>
            </a:r>
            <a:r>
              <a:rPr lang="en-GB" dirty="0" err="1"/>
              <a:t>Llandow</a:t>
            </a:r>
            <a:r>
              <a:rPr lang="en-GB" dirty="0"/>
              <a:t> set </a:t>
            </a:r>
            <a:r>
              <a:rPr lang="en-GB" dirty="0" err="1"/>
              <a:t>tracklist</a:t>
            </a:r>
            <a:r>
              <a:rPr lang="en-GB" dirty="0"/>
              <a:t> or create tracks using basic corner radius, VI Grade circuits more accurate - https://www.vi-grade.com/en/products/vi-motorsport/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 Grade, modelling completed using the vehicle data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Base simulation completed, no wing/aero profiles, car simulated as automatic around </a:t>
            </a:r>
            <a:r>
              <a:rPr lang="en-GB" dirty="0" err="1"/>
              <a:t>llandow</a:t>
            </a:r>
            <a:r>
              <a:rPr lang="en-GB" dirty="0"/>
              <a:t> for comparison with real </a:t>
            </a:r>
            <a:r>
              <a:rPr lang="en-GB" dirty="0" err="1"/>
              <a:t>MoTec</a:t>
            </a:r>
            <a:r>
              <a:rPr lang="en-GB" dirty="0"/>
              <a:t> data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46.8s </a:t>
            </a:r>
            <a:r>
              <a:rPr lang="en-GB" dirty="0" err="1"/>
              <a:t>laptime</a:t>
            </a:r>
            <a:r>
              <a:rPr lang="en-GB" dirty="0"/>
              <a:t> could be considered ambitious but suits power to weight ratio to </a:t>
            </a:r>
            <a:r>
              <a:rPr lang="en-GB" dirty="0" err="1"/>
              <a:t>laptime</a:t>
            </a:r>
            <a:r>
              <a:rPr lang="en-GB" dirty="0"/>
              <a:t> of other cars - https://fastestlaps.com/tracks/llandow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FA6F3D9-BB4C-40D7-8BC4-48A554C0E02D}" type="slidenum">
              <a:rPr lang="en-GB" smtClean="0"/>
              <a:t>5</a:t>
            </a:fld>
            <a:endParaRPr lang="en-GB"/>
          </a:p>
        </p:txBody>
      </p:sp>
    </p:spTree>
    <p:extLst>
      <p:ext uri="{BB962C8B-B14F-4D97-AF65-F5344CB8AC3E}">
        <p14:creationId xmlns:p14="http://schemas.microsoft.com/office/powerpoint/2010/main" val="41582910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introduction we briefly explained that we were planning on raising the wing above the roofline allowing for the wing to be in clean air. Due to the Morgans body/shape it has forced us to raise the wing above the roofline. With this being done it allows the wing to be undisturbed by turbulent/dirt air whilst increasing performance. </a:t>
            </a:r>
          </a:p>
          <a:p>
            <a:endParaRPr lang="en-GB" dirty="0"/>
          </a:p>
          <a:p>
            <a:r>
              <a:rPr lang="en-GB" dirty="0"/>
              <a:t>Wind Tunnel Scaling – Typically when working in a wind tunnel you will match the Reynolds number by to the full scale model. However due to limitations with the wind tunnel we are unable to do this. The assumption can be made that there is laminar flow in the wind tunnel. Instead we have scaled down the wing to a 1/16th scale. The CFD Models have been replicated to mimic the wind tunnel ensuring that we have data to compare. This ensures that we can obtain realistic/accurate results. </a:t>
            </a:r>
          </a:p>
        </p:txBody>
      </p:sp>
      <p:sp>
        <p:nvSpPr>
          <p:cNvPr id="4" name="Slide Number Placeholder 3"/>
          <p:cNvSpPr>
            <a:spLocks noGrp="1"/>
          </p:cNvSpPr>
          <p:nvPr>
            <p:ph type="sldNum" sz="quarter" idx="5"/>
          </p:nvPr>
        </p:nvSpPr>
        <p:spPr/>
        <p:txBody>
          <a:bodyPr/>
          <a:lstStyle/>
          <a:p>
            <a:fld id="{E56AD959-745E-4346-A647-353B72EE1F82}" type="slidenum">
              <a:rPr lang="en-GB" smtClean="0"/>
              <a:t>6</a:t>
            </a:fld>
            <a:endParaRPr lang="en-GB"/>
          </a:p>
        </p:txBody>
      </p:sp>
    </p:spTree>
    <p:extLst>
      <p:ext uri="{BB962C8B-B14F-4D97-AF65-F5344CB8AC3E}">
        <p14:creationId xmlns:p14="http://schemas.microsoft.com/office/powerpoint/2010/main" val="21198626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Here are some of the wing profiles that have been considered. Reza and Mahmood, produced an article on comparing wing profiles for a UAV. This article Compared the S1223, </a:t>
            </a:r>
            <a:r>
              <a:rPr lang="en-GB" b="1"/>
              <a:t>Wortmann FX 74-CL5-140, E420 and the E423. This comparison used CFD to compare the profiles. It also provided some of the characteristics of the wing profiles. </a:t>
            </a:r>
          </a:p>
        </p:txBody>
      </p:sp>
      <p:sp>
        <p:nvSpPr>
          <p:cNvPr id="4" name="Slide Number Placeholder 3"/>
          <p:cNvSpPr>
            <a:spLocks noGrp="1"/>
          </p:cNvSpPr>
          <p:nvPr>
            <p:ph type="sldNum" sz="quarter" idx="5"/>
          </p:nvPr>
        </p:nvSpPr>
        <p:spPr/>
        <p:txBody>
          <a:bodyPr/>
          <a:lstStyle/>
          <a:p>
            <a:fld id="{E56AD959-745E-4346-A647-353B72EE1F82}" type="slidenum">
              <a:rPr lang="en-GB" smtClean="0"/>
              <a:t>7</a:t>
            </a:fld>
            <a:endParaRPr lang="en-GB"/>
          </a:p>
        </p:txBody>
      </p:sp>
    </p:spTree>
    <p:extLst>
      <p:ext uri="{BB962C8B-B14F-4D97-AF65-F5344CB8AC3E}">
        <p14:creationId xmlns:p14="http://schemas.microsoft.com/office/powerpoint/2010/main" val="2111684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a:t>Current </a:t>
            </a:r>
          </a:p>
          <a:p>
            <a:pPr lvl="1"/>
            <a:r>
              <a:rPr lang="en-GB" sz="1200"/>
              <a:t>1. We have currently undertaken and completed our material research for our wing and mounting system.</a:t>
            </a:r>
          </a:p>
          <a:p>
            <a:pPr lvl="1"/>
            <a:r>
              <a:rPr lang="en-GB" sz="1200"/>
              <a:t>2. Between us we have learned FEA procedures through SolidWorks and ANSYS.</a:t>
            </a:r>
          </a:p>
          <a:p>
            <a:pPr lvl="1"/>
            <a:r>
              <a:rPr lang="en-GB" sz="1200"/>
              <a:t>3. We have created some ‘initial’ wing mount designs for FEA and testing, making sure they work alongside the mechatronics team’s ideas.</a:t>
            </a:r>
          </a:p>
          <a:p>
            <a:endParaRPr lang="en-GB"/>
          </a:p>
          <a:p>
            <a:r>
              <a:rPr lang="en-GB"/>
              <a:t>Forward </a:t>
            </a:r>
          </a:p>
          <a:p>
            <a:pPr marL="685800" lvl="1" indent="-228600">
              <a:buFont typeface="+mj-lt"/>
              <a:buAutoNum type="arabicPeriod"/>
            </a:pPr>
            <a:r>
              <a:rPr lang="en-GB"/>
              <a:t>Within the next few weeks, as per our Gantt chart plan, we will create our final design wing mounts.</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a:t>We will then also be completing FEA on our final wing design provided by Aero team, along with our mounts. With our chosen materials taken into consideration for strength and integrity.</a:t>
            </a:r>
          </a:p>
          <a:p>
            <a:pPr marL="457200" lvl="1" indent="0">
              <a:buFont typeface="+mj-lt"/>
              <a:buNone/>
            </a:pPr>
            <a:endParaRPr lang="en-GB"/>
          </a:p>
        </p:txBody>
      </p:sp>
      <p:sp>
        <p:nvSpPr>
          <p:cNvPr id="4" name="Slide Number Placeholder 3"/>
          <p:cNvSpPr>
            <a:spLocks noGrp="1"/>
          </p:cNvSpPr>
          <p:nvPr>
            <p:ph type="sldNum" sz="quarter" idx="5"/>
          </p:nvPr>
        </p:nvSpPr>
        <p:spPr/>
        <p:txBody>
          <a:bodyPr/>
          <a:lstStyle/>
          <a:p>
            <a:fld id="{1FA6F3D9-BB4C-40D7-8BC4-48A554C0E02D}" type="slidenum">
              <a:rPr lang="en-GB" smtClean="0"/>
              <a:t>9</a:t>
            </a:fld>
            <a:endParaRPr lang="en-GB"/>
          </a:p>
        </p:txBody>
      </p:sp>
    </p:spTree>
    <p:extLst>
      <p:ext uri="{BB962C8B-B14F-4D97-AF65-F5344CB8AC3E}">
        <p14:creationId xmlns:p14="http://schemas.microsoft.com/office/powerpoint/2010/main" val="518263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1FA6F3D9-BB4C-40D7-8BC4-48A554C0E02D}" type="slidenum">
              <a:rPr lang="en-GB" smtClean="0"/>
              <a:t>10</a:t>
            </a:fld>
            <a:endParaRPr lang="en-GB"/>
          </a:p>
        </p:txBody>
      </p:sp>
    </p:spTree>
    <p:extLst>
      <p:ext uri="{BB962C8B-B14F-4D97-AF65-F5344CB8AC3E}">
        <p14:creationId xmlns:p14="http://schemas.microsoft.com/office/powerpoint/2010/main" val="2932116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indent="0">
              <a:buFont typeface="+mj-lt"/>
              <a:buNone/>
            </a:pPr>
            <a:endParaRPr lang="en-GB" sz="1200"/>
          </a:p>
          <a:p>
            <a:pPr marL="228600" indent="-228600">
              <a:buFont typeface="+mj-lt"/>
              <a:buAutoNum type="arabicPeriod"/>
            </a:pPr>
            <a:r>
              <a:rPr lang="en-GB" sz="1200"/>
              <a:t>The actuators can be mounted internally directly on the rear in such a way that the rear wing can pivot with different angles of attack whilst not having fully exposed actuators</a:t>
            </a:r>
          </a:p>
          <a:p>
            <a:pPr marL="228600" indent="-228600">
              <a:buFont typeface="+mj-lt"/>
              <a:buAutoNum type="arabicPeriod"/>
            </a:pPr>
            <a:endParaRPr lang="en-GB" sz="1200"/>
          </a:p>
          <a:p>
            <a:pPr marL="228600" indent="-228600">
              <a:buFont typeface="+mj-lt"/>
              <a:buAutoNum type="arabicPeriod"/>
            </a:pPr>
            <a:r>
              <a:rPr lang="en-GB" sz="1200">
                <a:effectLst/>
                <a:latin typeface="Aptos" panose="020B0004020202020204" pitchFamily="34" charset="0"/>
                <a:ea typeface="SimSun" panose="02010600030101010101" pitchFamily="2" charset="-122"/>
                <a:cs typeface="Arial" panose="020B0604020202020204" pitchFamily="34" charset="0"/>
              </a:rPr>
              <a:t>Although this can be seen as quite a lot, the much higher tensile strength rates carbon fibre provides should make this price more justifiable. </a:t>
            </a:r>
          </a:p>
          <a:p>
            <a:pPr marL="228600" indent="-228600">
              <a:buFont typeface="+mj-lt"/>
              <a:buAutoNum type="arabicPeriod"/>
            </a:pPr>
            <a:endParaRPr lang="en-GB" sz="1200">
              <a:effectLst/>
              <a:latin typeface="Aptos" panose="020B0004020202020204" pitchFamily="34" charset="0"/>
              <a:ea typeface="SimSun" panose="02010600030101010101" pitchFamily="2" charset="-122"/>
              <a:cs typeface="Arial" panose="020B0604020202020204" pitchFamily="34" charset="0"/>
            </a:endParaRPr>
          </a:p>
          <a:p>
            <a:pPr marL="228600" indent="-228600">
              <a:buFont typeface="+mj-lt"/>
              <a:buAutoNum type="arabicPeriod"/>
            </a:pPr>
            <a:r>
              <a:rPr lang="en-GB" sz="1200">
                <a:effectLst/>
                <a:ea typeface="SimSun" panose="02010600030101010101" pitchFamily="2" charset="-122"/>
                <a:cs typeface="Arial" panose="020B0604020202020204" pitchFamily="34" charset="0"/>
              </a:rPr>
              <a:t>Although aluminium is still a lightweight material, it lacks the strength characteristics of carbon fibre, with strength and fatigue life being an important value when it comes to the materials for the wing due to the higher forces being laid upon it.</a:t>
            </a:r>
          </a:p>
          <a:p>
            <a:pPr marL="228600" indent="-228600">
              <a:buFont typeface="+mj-lt"/>
              <a:buAutoNum type="arabicPeriod"/>
            </a:pPr>
            <a:endParaRPr lang="en-GB" sz="1200">
              <a:effectLst/>
              <a:ea typeface="SimSun" panose="02010600030101010101" pitchFamily="2" charset="-122"/>
              <a:cs typeface="Arial" panose="020B0604020202020204" pitchFamily="34" charset="0"/>
            </a:endParaRPr>
          </a:p>
          <a:p>
            <a:pPr marL="228600" indent="-228600">
              <a:buFont typeface="+mj-lt"/>
              <a:buAutoNum type="arabicPeriod"/>
            </a:pPr>
            <a:r>
              <a:rPr lang="en-GB" sz="1200">
                <a:effectLst/>
                <a:ea typeface="SimSun" panose="02010600030101010101" pitchFamily="2" charset="-122"/>
                <a:cs typeface="Arial" panose="020B0604020202020204" pitchFamily="34" charset="0"/>
              </a:rPr>
              <a:t>If we take inspiration from the swan neck design, we can use further material sheeting to make the more overall shape design of the swan neck struts, whilst still incorporating the actuators inside.</a:t>
            </a:r>
            <a:endParaRPr lang="en-GB"/>
          </a:p>
        </p:txBody>
      </p:sp>
      <p:sp>
        <p:nvSpPr>
          <p:cNvPr id="4" name="Slide Number Placeholder 3"/>
          <p:cNvSpPr>
            <a:spLocks noGrp="1"/>
          </p:cNvSpPr>
          <p:nvPr>
            <p:ph type="sldNum" sz="quarter" idx="5"/>
          </p:nvPr>
        </p:nvSpPr>
        <p:spPr/>
        <p:txBody>
          <a:bodyPr/>
          <a:lstStyle/>
          <a:p>
            <a:fld id="{C67A5189-61AD-48EA-A121-D88C1A5A6271}" type="slidenum">
              <a:rPr lang="en-GB" smtClean="0"/>
              <a:t>11</a:t>
            </a:fld>
            <a:endParaRPr lang="en-GB"/>
          </a:p>
        </p:txBody>
      </p:sp>
    </p:spTree>
    <p:extLst>
      <p:ext uri="{BB962C8B-B14F-4D97-AF65-F5344CB8AC3E}">
        <p14:creationId xmlns:p14="http://schemas.microsoft.com/office/powerpoint/2010/main" val="9943888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a:effectLst/>
              </a:rPr>
              <a:t>We would need to work out roughly how much we would need in order to get an exact costing estimate.</a:t>
            </a:r>
            <a:endParaRPr lang="en-GB" sz="1200" kern="1200">
              <a:solidFill>
                <a:schemeClr val="dk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kern="1200">
                <a:solidFill>
                  <a:schemeClr val="dk1"/>
                </a:solidFill>
                <a:effectLst/>
                <a:latin typeface="+mn-lt"/>
                <a:ea typeface="+mn-ea"/>
                <a:cs typeface="+mn-cs"/>
              </a:rPr>
              <a:t>Weight limit of 60kg for full scale designs.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a:effectLst/>
                <a:latin typeface="+mn-lt"/>
                <a:ea typeface="SimSun" panose="02010600030101010101" pitchFamily="2" charset="-122"/>
                <a:cs typeface="Arial" panose="020B0604020202020204" pitchFamily="34" charset="0"/>
              </a:rPr>
              <a:t>Carbon fibre has its much higher strength capabilities, playing a strong part in decision.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kern="1200">
                <a:solidFill>
                  <a:schemeClr val="dk1"/>
                </a:solidFill>
                <a:effectLst/>
                <a:latin typeface="+mn-lt"/>
                <a:ea typeface="+mn-ea"/>
                <a:cs typeface="+mn-cs"/>
              </a:rPr>
              <a:t>Carbon fibre has a density that is nearly half of that of aluminium. Carbon fibre has a density of 1.55 g/cm3, whereas aluminium is 2.7 g/cm3. If you replace aluminium with carbon fibre in a component of the exact dimensions, you can cut its weight by as much as 50%.</a:t>
            </a:r>
            <a:endParaRPr lang="en-GB" sz="900" kern="1200">
              <a:solidFill>
                <a:schemeClr val="dk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900" b="0" u="none" kern="1200">
                <a:solidFill>
                  <a:schemeClr val="dk1"/>
                </a:solidFill>
                <a:effectLst/>
                <a:latin typeface="+mn-lt"/>
                <a:ea typeface="+mn-ea"/>
                <a:cs typeface="+mn-cs"/>
              </a:rPr>
              <a:t>This is due to the foam's lightweight properties, and although not very strong, when wrapped in material such as carbon fibre the overall package would be adequate in the end.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900" b="0" u="none" kern="1200">
                <a:solidFill>
                  <a:schemeClr val="dk1"/>
                </a:solidFill>
                <a:effectLst/>
                <a:latin typeface="+mn-lt"/>
                <a:ea typeface="+mn-ea"/>
                <a:cs typeface="+mn-cs"/>
              </a:rPr>
              <a:t>(Pic 1) – This image is of a wing section from an F1 Williams car.</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900" b="0" u="none" kern="1200">
                <a:solidFill>
                  <a:schemeClr val="dk1"/>
                </a:solidFill>
                <a:effectLst/>
                <a:latin typeface="+mn-lt"/>
                <a:ea typeface="+mn-ea"/>
                <a:cs typeface="+mn-cs"/>
              </a:rPr>
              <a:t>This saves the whole wing profile being solid carbon fibre, cutting costs.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900" b="0" u="none" kern="1200">
                <a:solidFill>
                  <a:schemeClr val="dk1"/>
                </a:solidFill>
                <a:effectLst/>
                <a:latin typeface="+mn-lt"/>
                <a:ea typeface="+mn-ea"/>
                <a:cs typeface="+mn-cs"/>
              </a:rPr>
              <a:t>‘Flax’ composite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sz="900">
              <a:effectLst/>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900">
                <a:effectLst/>
              </a:rPr>
              <a:t>(</a:t>
            </a:r>
            <a:r>
              <a:rPr lang="en-GB" sz="1100" b="0" i="0" u="none" strike="noStrike">
                <a:solidFill>
                  <a:srgbClr val="3A3737"/>
                </a:solidFill>
                <a:effectLst/>
                <a:latin typeface="Open Sans" panose="020F0502020204030204" pitchFamily="34" charset="0"/>
              </a:rPr>
              <a:t>To create a more uniform distribution of strength, all our sheets are manufactured using both layers of 0°/90° and 45°/-45° oriented reinforcement in what is known as quasi-isotropic fibre orientation. Carbon fibre sheets using this layup technique offer improved stiffness across their diagonal axis and significantly improved torsional stiffness.</a:t>
            </a:r>
            <a:r>
              <a:rPr lang="en-GB" sz="900" b="0" i="0" u="none" strike="noStrike">
                <a:solidFill>
                  <a:srgbClr val="3A3737"/>
                </a:solidFill>
                <a:effectLst/>
                <a:latin typeface="Open Sans" panose="020F0502020204030204" pitchFamily="34" charset="0"/>
              </a:rPr>
              <a:t>)</a:t>
            </a:r>
            <a:endParaRPr lang="en-GB" sz="900">
              <a:effectLst/>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sz="900">
              <a:effectLst/>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sz="900" kern="1200">
              <a:solidFill>
                <a:schemeClr val="dk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1FA6F3D9-BB4C-40D7-8BC4-48A554C0E02D}" type="slidenum">
              <a:rPr lang="en-GB" smtClean="0"/>
              <a:t>12</a:t>
            </a:fld>
            <a:endParaRPr lang="en-GB"/>
          </a:p>
        </p:txBody>
      </p:sp>
    </p:spTree>
    <p:extLst>
      <p:ext uri="{BB962C8B-B14F-4D97-AF65-F5344CB8AC3E}">
        <p14:creationId xmlns:p14="http://schemas.microsoft.com/office/powerpoint/2010/main" val="46146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6F3D9-BB4C-40D7-8BC4-48A554C0E02D}" type="slidenum">
              <a:rPr lang="en-GB" smtClean="0"/>
              <a:t>18</a:t>
            </a:fld>
            <a:endParaRPr lang="en-GB"/>
          </a:p>
        </p:txBody>
      </p:sp>
    </p:spTree>
    <p:extLst>
      <p:ext uri="{BB962C8B-B14F-4D97-AF65-F5344CB8AC3E}">
        <p14:creationId xmlns:p14="http://schemas.microsoft.com/office/powerpoint/2010/main" val="2088950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NACA 6412 – This profile is suitable for low speed applications with stable lift characteristics from AOA to stall. High lift to drag ratio. There is laminar flow over the majority of the aero foil. This improves efficiency. The camber of the profile ensures lift and downforce at a moderate AOA. However, it has an aggressive stall with high camber sensitivity, this requires precise set up. It is limited in high speed applications. NACA 6 series suffer in general from </a:t>
            </a:r>
            <a:r>
              <a:rPr lang="en-US" err="1">
                <a:ea typeface="Calibri"/>
                <a:cs typeface="Calibri"/>
              </a:rPr>
              <a:t>compressibillty</a:t>
            </a:r>
            <a:r>
              <a:rPr lang="en-US">
                <a:ea typeface="Calibri"/>
                <a:cs typeface="Calibri"/>
              </a:rPr>
              <a:t>. This reference looked at the wing placement of a Biplane at how the lift and drag/ downwash affected the lower wing on the plane through CFD (this is why the wings are staggered on the planes). </a:t>
            </a:r>
          </a:p>
          <a:p>
            <a:endParaRPr lang="en-US">
              <a:ea typeface="Calibri"/>
              <a:cs typeface="Calibri"/>
            </a:endParaRPr>
          </a:p>
          <a:p>
            <a:r>
              <a:rPr lang="en-US">
                <a:ea typeface="Calibri"/>
                <a:cs typeface="Calibri"/>
              </a:rPr>
              <a:t>NACA 4412 – this was a comparison between 6409 and 4412. initially I had chosen the 6409 due to the camber of the profile however upon research I found that the 4412 was a more efficient aero foil. 4412 has less negative pressure and wake generation with higher lift. Furthermore it has high lift characteristics with a gradual stall making a stable wing. This makes it more </a:t>
            </a:r>
            <a:r>
              <a:rPr lang="en-US" err="1">
                <a:ea typeface="Calibri"/>
                <a:cs typeface="Calibri"/>
              </a:rPr>
              <a:t>predicitive</a:t>
            </a:r>
            <a:r>
              <a:rPr lang="en-US">
                <a:ea typeface="Calibri"/>
                <a:cs typeface="Calibri"/>
              </a:rPr>
              <a:t>. As it is a simple design it makes it more efficient to manufacture. It has a wide range of the operating speeds. Very little angle needed to produce downforce. However it produces more drag  compared to the 6409 which could reduce straight line speed. </a:t>
            </a:r>
          </a:p>
          <a:p>
            <a:endParaRPr lang="en-US">
              <a:ea typeface="Calibri"/>
              <a:cs typeface="Calibri"/>
            </a:endParaRPr>
          </a:p>
          <a:p>
            <a:r>
              <a:rPr lang="en-US">
                <a:ea typeface="Calibri"/>
                <a:cs typeface="Calibri"/>
              </a:rPr>
              <a:t>Benzing 122-125 – completed analysis on multi element wings for Formula SAE. This included the Benzing 122-125 and the 153-175 as the upper elements. This showed the effectiveness of the wing through CFD. The Characteristics of the wing </a:t>
            </a:r>
            <a:r>
              <a:rPr lang="en-US" err="1">
                <a:ea typeface="Calibri"/>
                <a:cs typeface="Calibri"/>
              </a:rPr>
              <a:t>ie</a:t>
            </a:r>
            <a:r>
              <a:rPr lang="en-US">
                <a:ea typeface="Calibri"/>
                <a:cs typeface="Calibri"/>
              </a:rPr>
              <a:t>. High downforce generation with a gentle stall allowing it to be stable along with its application towards the motorsport industry. </a:t>
            </a:r>
            <a:endParaRPr lang="en-US"/>
          </a:p>
          <a:p>
            <a:endParaRPr lang="en-US">
              <a:ea typeface="Calibri"/>
              <a:cs typeface="Calibri"/>
            </a:endParaRPr>
          </a:p>
          <a:p>
            <a:r>
              <a:rPr lang="en-US">
                <a:ea typeface="Calibri"/>
                <a:cs typeface="Calibri"/>
              </a:rPr>
              <a:t>Eppler 420 – This reference compared multiple wing types such as the FX 74-CL5-140, S1223 and E423. The author analyzed the effectiveness of the wing profiles through CFD and research to attain the ideal </a:t>
            </a:r>
            <a:r>
              <a:rPr lang="en-US" err="1">
                <a:ea typeface="Calibri"/>
                <a:cs typeface="Calibri"/>
              </a:rPr>
              <a:t>aerofoil</a:t>
            </a:r>
            <a:r>
              <a:rPr lang="en-US">
                <a:ea typeface="Calibri"/>
                <a:cs typeface="Calibri"/>
              </a:rPr>
              <a:t> for a UAV. The comparison provided general characteristics between the airfoils. Ie. S1223 shows good lift coefficient and smaller stall angle compared the E420. S1223 is a good all rounder of an aero foils. </a:t>
            </a:r>
          </a:p>
          <a:p>
            <a:endParaRPr lang="en-US">
              <a:ea typeface="Calibri"/>
              <a:cs typeface="Calibri"/>
            </a:endParaRPr>
          </a:p>
          <a:p>
            <a:r>
              <a:rPr lang="en-US">
                <a:ea typeface="Calibri"/>
                <a:cs typeface="Calibri"/>
              </a:rPr>
              <a:t>OCCAMSRACERS – Showed majority of the wing profiles I have researched, these wing profiles are used in the motorsport industry. Once of these was the Wortmann FX 74-CL5-140. </a:t>
            </a:r>
            <a:r>
              <a:rPr lang="en-US"/>
              <a:t>The FX 74-CL5-140 is less commonly applied in automotive aerodynamics, where higher-speed performance and different Reynolds number ranges dominate. However, it can be used for enhancing downforce for slower-speed, highly specialized vehicles or in early prototyping stages.</a:t>
            </a:r>
            <a:endParaRPr lang="en-US">
              <a:ea typeface="Calibri"/>
              <a:cs typeface="Calibri"/>
            </a:endParaRPr>
          </a:p>
        </p:txBody>
      </p:sp>
      <p:sp>
        <p:nvSpPr>
          <p:cNvPr id="4" name="Slide Number Placeholder 3"/>
          <p:cNvSpPr>
            <a:spLocks noGrp="1"/>
          </p:cNvSpPr>
          <p:nvPr>
            <p:ph type="sldNum" sz="quarter" idx="5"/>
          </p:nvPr>
        </p:nvSpPr>
        <p:spPr/>
        <p:txBody>
          <a:bodyPr/>
          <a:lstStyle/>
          <a:p>
            <a:fld id="{3921F27B-621D-44CB-873C-E269F78EF84B}" type="slidenum">
              <a:t>21</a:t>
            </a:fld>
            <a:endParaRPr lang="en-GB"/>
          </a:p>
        </p:txBody>
      </p:sp>
    </p:spTree>
    <p:extLst>
      <p:ext uri="{BB962C8B-B14F-4D97-AF65-F5344CB8AC3E}">
        <p14:creationId xmlns:p14="http://schemas.microsoft.com/office/powerpoint/2010/main" val="5078768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6F3D9-BB4C-40D7-8BC4-48A554C0E02D}" type="slidenum">
              <a:rPr lang="en-GB" smtClean="0"/>
              <a:t>23</a:t>
            </a:fld>
            <a:endParaRPr lang="en-GB"/>
          </a:p>
        </p:txBody>
      </p:sp>
    </p:spTree>
    <p:extLst>
      <p:ext uri="{BB962C8B-B14F-4D97-AF65-F5344CB8AC3E}">
        <p14:creationId xmlns:p14="http://schemas.microsoft.com/office/powerpoint/2010/main" val="23421010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FA6F3D9-BB4C-40D7-8BC4-48A554C0E02D}" type="slidenum">
              <a:rPr lang="en-GB" smtClean="0"/>
              <a:t>25</a:t>
            </a:fld>
            <a:endParaRPr lang="en-GB"/>
          </a:p>
        </p:txBody>
      </p:sp>
    </p:spTree>
    <p:extLst>
      <p:ext uri="{BB962C8B-B14F-4D97-AF65-F5344CB8AC3E}">
        <p14:creationId xmlns:p14="http://schemas.microsoft.com/office/powerpoint/2010/main" val="2073457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GB"/>
              <a:t>Click to edit Master title style</a:t>
            </a:r>
            <a:endParaRPr lang="en-US"/>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B6D41BCC-AD73-4203-A5A6-E62EB28B0FE6}" type="datetimeFigureOut">
              <a:rPr lang="en-US" smtClean="0"/>
              <a:t>12/11/2024</a:t>
            </a:fld>
            <a:endParaRPr lang="en-US"/>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625479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B6D41BCC-AD73-4203-A5A6-E62EB28B0FE6}" type="datetimeFigureOut">
              <a:rPr lang="en-US" smtClean="0"/>
              <a:t>12/11/2024</a:t>
            </a:fld>
            <a:endParaRPr lang="en-US"/>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525726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CB1D-064E-46DE-B533-7CDA331EEB61}"/>
              </a:ext>
            </a:extLst>
          </p:cNvPr>
          <p:cNvSpPr>
            <a:spLocks noGrp="1"/>
          </p:cNvSpPr>
          <p:nvPr>
            <p:ph type="title"/>
          </p:nvPr>
        </p:nvSpPr>
        <p:spPr>
          <a:xfrm>
            <a:off x="1638300" y="2748406"/>
            <a:ext cx="8115300" cy="2737994"/>
          </a:xfrm>
        </p:spPr>
        <p:txBody>
          <a:bodyPr anchor="b">
            <a:normAutofit/>
          </a:bodyPr>
          <a:lstStyle>
            <a:lvl1pPr>
              <a:defRPr sz="54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FD222C0-D002-4A94-BAFF-FD1A1CCA64CE}"/>
              </a:ext>
            </a:extLst>
          </p:cNvPr>
          <p:cNvSpPr>
            <a:spLocks noGrp="1"/>
          </p:cNvSpPr>
          <p:nvPr>
            <p:ph type="body" idx="1"/>
          </p:nvPr>
        </p:nvSpPr>
        <p:spPr>
          <a:xfrm>
            <a:off x="1638300" y="1371600"/>
            <a:ext cx="8115300" cy="1333272"/>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3E7D7E-EC9F-4AA5-A559-EF556C6AD5EE}"/>
              </a:ext>
            </a:extLst>
          </p:cNvPr>
          <p:cNvSpPr>
            <a:spLocks noGrp="1"/>
          </p:cNvSpPr>
          <p:nvPr>
            <p:ph type="dt" sz="half" idx="10"/>
          </p:nvPr>
        </p:nvSpPr>
        <p:spPr/>
        <p:txBody>
          <a:bodyPr/>
          <a:lstStyle/>
          <a:p>
            <a:fld id="{B6D41BCC-AD73-4203-A5A6-E62EB28B0FE6}" type="datetimeFigureOut">
              <a:rPr lang="en-US" smtClean="0"/>
              <a:t>12/11/2024</a:t>
            </a:fld>
            <a:endParaRPr lang="en-US"/>
          </a:p>
        </p:txBody>
      </p:sp>
      <p:sp>
        <p:nvSpPr>
          <p:cNvPr id="5" name="Footer Placeholder 4">
            <a:extLst>
              <a:ext uri="{FF2B5EF4-FFF2-40B4-BE49-F238E27FC236}">
                <a16:creationId xmlns:a16="http://schemas.microsoft.com/office/drawing/2014/main" id="{2677A8EE-88C1-400C-A23F-656DC76B95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C245A4-F9C6-44E9-929F-78C657C8B651}"/>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902099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F34F-B65E-4FA0-87E8-8890F482B383}"/>
              </a:ext>
            </a:extLst>
          </p:cNvPr>
          <p:cNvSpPr>
            <a:spLocks noGrp="1"/>
          </p:cNvSpPr>
          <p:nvPr>
            <p:ph type="title"/>
          </p:nvPr>
        </p:nvSpPr>
        <p:spPr>
          <a:xfrm>
            <a:off x="1638299" y="685800"/>
            <a:ext cx="9382348" cy="1371600"/>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D625A67-10CA-4531-93E1-39892C087E0B}"/>
              </a:ext>
            </a:extLst>
          </p:cNvPr>
          <p:cNvSpPr>
            <a:spLocks noGrp="1"/>
          </p:cNvSpPr>
          <p:nvPr>
            <p:ph sz="half" idx="1"/>
          </p:nvPr>
        </p:nvSpPr>
        <p:spPr>
          <a:xfrm>
            <a:off x="1638297" y="2057400"/>
            <a:ext cx="4553103" cy="41250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622BE36-0CAF-4D92-9AC2-9249276B96F2}"/>
              </a:ext>
            </a:extLst>
          </p:cNvPr>
          <p:cNvSpPr>
            <a:spLocks noGrp="1"/>
          </p:cNvSpPr>
          <p:nvPr>
            <p:ph sz="half" idx="2"/>
          </p:nvPr>
        </p:nvSpPr>
        <p:spPr>
          <a:xfrm>
            <a:off x="6477000" y="2057400"/>
            <a:ext cx="4543647" cy="41250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3C36479-3B04-43BD-9B59-DBF6CA2BF814}"/>
              </a:ext>
            </a:extLst>
          </p:cNvPr>
          <p:cNvSpPr>
            <a:spLocks noGrp="1"/>
          </p:cNvSpPr>
          <p:nvPr>
            <p:ph type="dt" sz="half" idx="10"/>
          </p:nvPr>
        </p:nvSpPr>
        <p:spPr/>
        <p:txBody>
          <a:bodyPr/>
          <a:lstStyle/>
          <a:p>
            <a:fld id="{B6D41BCC-AD73-4203-A5A6-E62EB28B0FE6}" type="datetimeFigureOut">
              <a:rPr lang="en-US" smtClean="0"/>
              <a:t>12/11/2024</a:t>
            </a:fld>
            <a:endParaRPr lang="en-US"/>
          </a:p>
        </p:txBody>
      </p:sp>
      <p:sp>
        <p:nvSpPr>
          <p:cNvPr id="6" name="Footer Placeholder 5">
            <a:extLst>
              <a:ext uri="{FF2B5EF4-FFF2-40B4-BE49-F238E27FC236}">
                <a16:creationId xmlns:a16="http://schemas.microsoft.com/office/drawing/2014/main" id="{0CFD4449-57DB-41D2-B49E-694E7C13FA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60CC2C-E50B-47D2-B62F-D5C4C9CDA7E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928456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530B-D0F2-4FC4-A10F-1E54EF82C877}"/>
              </a:ext>
            </a:extLst>
          </p:cNvPr>
          <p:cNvSpPr>
            <a:spLocks noGrp="1"/>
          </p:cNvSpPr>
          <p:nvPr>
            <p:ph type="title"/>
          </p:nvPr>
        </p:nvSpPr>
        <p:spPr>
          <a:xfrm>
            <a:off x="1638300" y="755118"/>
            <a:ext cx="9378304" cy="1222765"/>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68865C-9D06-4FA3-BA3D-7187BB41B576}"/>
              </a:ext>
            </a:extLst>
          </p:cNvPr>
          <p:cNvSpPr>
            <a:spLocks noGrp="1"/>
          </p:cNvSpPr>
          <p:nvPr>
            <p:ph type="body" idx="1"/>
          </p:nvPr>
        </p:nvSpPr>
        <p:spPr>
          <a:xfrm>
            <a:off x="1638300"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F656570-8F97-4B7E-A805-96925AC4781F}"/>
              </a:ext>
            </a:extLst>
          </p:cNvPr>
          <p:cNvSpPr>
            <a:spLocks noGrp="1"/>
          </p:cNvSpPr>
          <p:nvPr>
            <p:ph sz="half" idx="2"/>
          </p:nvPr>
        </p:nvSpPr>
        <p:spPr>
          <a:xfrm>
            <a:off x="1638300" y="2748405"/>
            <a:ext cx="4529391" cy="34412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57EF54-F63F-4730-99EE-0E472578F512}"/>
              </a:ext>
            </a:extLst>
          </p:cNvPr>
          <p:cNvSpPr>
            <a:spLocks noGrp="1"/>
          </p:cNvSpPr>
          <p:nvPr>
            <p:ph type="body" sz="quarter" idx="3"/>
          </p:nvPr>
        </p:nvSpPr>
        <p:spPr>
          <a:xfrm>
            <a:off x="6487213"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08453E-B012-4889-9F49-E1351532ADF2}"/>
              </a:ext>
            </a:extLst>
          </p:cNvPr>
          <p:cNvSpPr>
            <a:spLocks noGrp="1"/>
          </p:cNvSpPr>
          <p:nvPr>
            <p:ph sz="quarter" idx="4"/>
          </p:nvPr>
        </p:nvSpPr>
        <p:spPr>
          <a:xfrm>
            <a:off x="6487213" y="2748405"/>
            <a:ext cx="4529391" cy="34412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9FC47A-8514-4C98-B1BE-FF6CC666C580}"/>
              </a:ext>
            </a:extLst>
          </p:cNvPr>
          <p:cNvSpPr>
            <a:spLocks noGrp="1"/>
          </p:cNvSpPr>
          <p:nvPr>
            <p:ph type="dt" sz="half" idx="10"/>
          </p:nvPr>
        </p:nvSpPr>
        <p:spPr/>
        <p:txBody>
          <a:bodyPr/>
          <a:lstStyle/>
          <a:p>
            <a:fld id="{B6D41BCC-AD73-4203-A5A6-E62EB28B0FE6}" type="datetimeFigureOut">
              <a:rPr lang="en-US" smtClean="0"/>
              <a:t>12/11/2024</a:t>
            </a:fld>
            <a:endParaRPr lang="en-US"/>
          </a:p>
        </p:txBody>
      </p:sp>
      <p:sp>
        <p:nvSpPr>
          <p:cNvPr id="8" name="Footer Placeholder 7">
            <a:extLst>
              <a:ext uri="{FF2B5EF4-FFF2-40B4-BE49-F238E27FC236}">
                <a16:creationId xmlns:a16="http://schemas.microsoft.com/office/drawing/2014/main" id="{CED4301A-D375-4163-9488-27A9CDC6FD3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ED6105-4A37-4D4B-9BE8-715FB732C92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064219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07F-6649-4D23-8869-C1CC29D0096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88B85A1-41F9-4BC1-9C40-3E5D5C0425BF}"/>
              </a:ext>
            </a:extLst>
          </p:cNvPr>
          <p:cNvSpPr>
            <a:spLocks noGrp="1"/>
          </p:cNvSpPr>
          <p:nvPr>
            <p:ph type="dt" sz="half" idx="10"/>
          </p:nvPr>
        </p:nvSpPr>
        <p:spPr/>
        <p:txBody>
          <a:bodyPr/>
          <a:lstStyle/>
          <a:p>
            <a:fld id="{B6D41BCC-AD73-4203-A5A6-E62EB28B0FE6}" type="datetimeFigureOut">
              <a:rPr lang="en-US" smtClean="0"/>
              <a:t>12/11/2024</a:t>
            </a:fld>
            <a:endParaRPr lang="en-US"/>
          </a:p>
        </p:txBody>
      </p:sp>
      <p:sp>
        <p:nvSpPr>
          <p:cNvPr id="4" name="Footer Placeholder 3">
            <a:extLst>
              <a:ext uri="{FF2B5EF4-FFF2-40B4-BE49-F238E27FC236}">
                <a16:creationId xmlns:a16="http://schemas.microsoft.com/office/drawing/2014/main" id="{97B23774-EAA9-47ED-87EF-EE2B29A2580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526550-DD4D-45E2-8916-8314C5D0680D}"/>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687056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35FACD-1A4D-49F3-8EA8-21B5C1A6A258}"/>
              </a:ext>
            </a:extLst>
          </p:cNvPr>
          <p:cNvSpPr>
            <a:spLocks noGrp="1"/>
          </p:cNvSpPr>
          <p:nvPr>
            <p:ph type="dt" sz="half" idx="10"/>
          </p:nvPr>
        </p:nvSpPr>
        <p:spPr/>
        <p:txBody>
          <a:bodyPr/>
          <a:lstStyle/>
          <a:p>
            <a:fld id="{B6D41BCC-AD73-4203-A5A6-E62EB28B0FE6}" type="datetimeFigureOut">
              <a:rPr lang="en-US" smtClean="0"/>
              <a:t>12/11/2024</a:t>
            </a:fld>
            <a:endParaRPr lang="en-US"/>
          </a:p>
        </p:txBody>
      </p:sp>
      <p:sp>
        <p:nvSpPr>
          <p:cNvPr id="3" name="Footer Placeholder 2">
            <a:extLst>
              <a:ext uri="{FF2B5EF4-FFF2-40B4-BE49-F238E27FC236}">
                <a16:creationId xmlns:a16="http://schemas.microsoft.com/office/drawing/2014/main" id="{C4FFD9DD-0E4E-4C36-AF85-B3EAD7FE61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E6F4C8-14FA-4405-85EE-ABF53FB0377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749078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7C28-5DEE-493D-ABAD-38E4F2D75924}"/>
              </a:ext>
            </a:extLst>
          </p:cNvPr>
          <p:cNvSpPr>
            <a:spLocks noGrp="1"/>
          </p:cNvSpPr>
          <p:nvPr>
            <p:ph type="title"/>
          </p:nvPr>
        </p:nvSpPr>
        <p:spPr>
          <a:xfrm>
            <a:off x="1225621" y="1085481"/>
            <a:ext cx="3651180" cy="1657719"/>
          </a:xfrm>
        </p:spPr>
        <p:txBody>
          <a:bodyPr anchor="t"/>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A5E79C5-E567-4F12-96B8-8BBEAE3D8B9F}"/>
              </a:ext>
            </a:extLst>
          </p:cNvPr>
          <p:cNvSpPr>
            <a:spLocks noGrp="1"/>
          </p:cNvSpPr>
          <p:nvPr>
            <p:ph idx="1"/>
          </p:nvPr>
        </p:nvSpPr>
        <p:spPr>
          <a:xfrm>
            <a:off x="5676900" y="1132676"/>
            <a:ext cx="5289480" cy="4728374"/>
          </a:xfrm>
        </p:spPr>
        <p:txBody>
          <a:bodyPr/>
          <a:lstStyle>
            <a:lvl1pPr>
              <a:lnSpc>
                <a:spcPct val="110000"/>
              </a:lnSpc>
              <a:defRPr sz="3200"/>
            </a:lvl1pPr>
            <a:lvl2pPr>
              <a:lnSpc>
                <a:spcPct val="110000"/>
              </a:lnSpc>
              <a:defRPr sz="2800"/>
            </a:lvl2pPr>
            <a:lvl3pPr>
              <a:lnSpc>
                <a:spcPct val="110000"/>
              </a:lnSpc>
              <a:defRPr sz="2400"/>
            </a:lvl3pPr>
            <a:lvl4pPr>
              <a:lnSpc>
                <a:spcPct val="110000"/>
              </a:lnSpc>
              <a:defRPr sz="2000"/>
            </a:lvl4pPr>
            <a:lvl5pPr>
              <a:lnSpc>
                <a:spcPct val="110000"/>
              </a:lnSpc>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733DF7F-0B5C-40CE-A65F-779FA7EFBF1C}"/>
              </a:ext>
            </a:extLst>
          </p:cNvPr>
          <p:cNvSpPr>
            <a:spLocks noGrp="1"/>
          </p:cNvSpPr>
          <p:nvPr>
            <p:ph type="body" sz="half" idx="2"/>
          </p:nvPr>
        </p:nvSpPr>
        <p:spPr>
          <a:xfrm>
            <a:off x="1225621" y="2748406"/>
            <a:ext cx="365118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22248C-1826-4833-9592-383B5873AECA}"/>
              </a:ext>
            </a:extLst>
          </p:cNvPr>
          <p:cNvSpPr>
            <a:spLocks noGrp="1"/>
          </p:cNvSpPr>
          <p:nvPr>
            <p:ph type="dt" sz="half" idx="10"/>
          </p:nvPr>
        </p:nvSpPr>
        <p:spPr/>
        <p:txBody>
          <a:bodyPr/>
          <a:lstStyle/>
          <a:p>
            <a:fld id="{B6D41BCC-AD73-4203-A5A6-E62EB28B0FE6}" type="datetimeFigureOut">
              <a:rPr lang="en-US" smtClean="0"/>
              <a:t>12/11/2024</a:t>
            </a:fld>
            <a:endParaRPr lang="en-US"/>
          </a:p>
        </p:txBody>
      </p:sp>
      <p:sp>
        <p:nvSpPr>
          <p:cNvPr id="6" name="Footer Placeholder 5">
            <a:extLst>
              <a:ext uri="{FF2B5EF4-FFF2-40B4-BE49-F238E27FC236}">
                <a16:creationId xmlns:a16="http://schemas.microsoft.com/office/drawing/2014/main" id="{E80219DC-2646-42AD-897A-EB765DCBE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238D7-4EEA-475B-B1CA-C44B89BEA30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264834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65BE-C907-4660-A586-71C6A1D101EC}"/>
              </a:ext>
            </a:extLst>
          </p:cNvPr>
          <p:cNvSpPr>
            <a:spLocks noGrp="1"/>
          </p:cNvSpPr>
          <p:nvPr>
            <p:ph type="title"/>
          </p:nvPr>
        </p:nvSpPr>
        <p:spPr>
          <a:xfrm>
            <a:off x="1219200" y="1085481"/>
            <a:ext cx="3657600" cy="1657719"/>
          </a:xfrm>
        </p:spPr>
        <p:txBody>
          <a:bodyPr anchor="t"/>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044C8A9-67DF-419C-B2FC-3A879CCEF393}"/>
              </a:ext>
            </a:extLst>
          </p:cNvPr>
          <p:cNvSpPr>
            <a:spLocks noGrp="1"/>
          </p:cNvSpPr>
          <p:nvPr>
            <p:ph type="pic" idx="1"/>
          </p:nvPr>
        </p:nvSpPr>
        <p:spPr>
          <a:xfrm>
            <a:off x="5676900" y="1061885"/>
            <a:ext cx="5331069" cy="477556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CEDA94A1-3058-402A-9C3F-2F210D91D990}"/>
              </a:ext>
            </a:extLst>
          </p:cNvPr>
          <p:cNvSpPr>
            <a:spLocks noGrp="1"/>
          </p:cNvSpPr>
          <p:nvPr>
            <p:ph type="body" sz="half" idx="2"/>
          </p:nvPr>
        </p:nvSpPr>
        <p:spPr>
          <a:xfrm>
            <a:off x="1219200" y="2748406"/>
            <a:ext cx="365760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BC3CA50-C8D8-4F83-B2F6-BCE825866405}"/>
              </a:ext>
            </a:extLst>
          </p:cNvPr>
          <p:cNvSpPr>
            <a:spLocks noGrp="1"/>
          </p:cNvSpPr>
          <p:nvPr>
            <p:ph type="dt" sz="half" idx="10"/>
          </p:nvPr>
        </p:nvSpPr>
        <p:spPr/>
        <p:txBody>
          <a:bodyPr/>
          <a:lstStyle/>
          <a:p>
            <a:fld id="{B6D41BCC-AD73-4203-A5A6-E62EB28B0FE6}" type="datetimeFigureOut">
              <a:rPr lang="en-US" smtClean="0"/>
              <a:t>12/11/2024</a:t>
            </a:fld>
            <a:endParaRPr lang="en-US"/>
          </a:p>
        </p:txBody>
      </p:sp>
      <p:sp>
        <p:nvSpPr>
          <p:cNvPr id="6" name="Footer Placeholder 5">
            <a:extLst>
              <a:ext uri="{FF2B5EF4-FFF2-40B4-BE49-F238E27FC236}">
                <a16:creationId xmlns:a16="http://schemas.microsoft.com/office/drawing/2014/main" id="{057E5BE3-7B02-4281-BD90-C1FAAF6368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E256D-ACD5-438F-BA6F-605E5260E2E6}"/>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999043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D0E6-AD36-493C-9DC3-5ACC2059EC93}"/>
              </a:ext>
            </a:extLst>
          </p:cNvPr>
          <p:cNvSpPr>
            <a:spLocks noGrp="1"/>
          </p:cNvSpPr>
          <p:nvPr>
            <p:ph type="title"/>
          </p:nvPr>
        </p:nvSpPr>
        <p:spPr>
          <a:xfrm>
            <a:off x="1638299" y="685800"/>
            <a:ext cx="8915402" cy="1371600"/>
          </a:xfr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10B8558-FA83-4F6C-A6D1-2DF9D3F74BD6}"/>
              </a:ext>
            </a:extLst>
          </p:cNvPr>
          <p:cNvSpPr>
            <a:spLocks noGrp="1"/>
          </p:cNvSpPr>
          <p:nvPr>
            <p:ph type="body" orient="vert" idx="1"/>
          </p:nvPr>
        </p:nvSpPr>
        <p:spPr>
          <a:xfrm>
            <a:off x="1638299" y="2057399"/>
            <a:ext cx="8915401" cy="41148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6DE619-0CC6-4480-ABDE-277D36BDFCBB}"/>
              </a:ext>
            </a:extLst>
          </p:cNvPr>
          <p:cNvSpPr>
            <a:spLocks noGrp="1"/>
          </p:cNvSpPr>
          <p:nvPr>
            <p:ph type="dt" sz="half" idx="10"/>
          </p:nvPr>
        </p:nvSpPr>
        <p:spPr/>
        <p:txBody>
          <a:bodyPr/>
          <a:lstStyle/>
          <a:p>
            <a:fld id="{B6D41BCC-AD73-4203-A5A6-E62EB28B0FE6}" type="datetimeFigureOut">
              <a:rPr lang="en-US" smtClean="0"/>
              <a:t>12/11/2024</a:t>
            </a:fld>
            <a:endParaRPr lang="en-US"/>
          </a:p>
        </p:txBody>
      </p:sp>
      <p:sp>
        <p:nvSpPr>
          <p:cNvPr id="5" name="Footer Placeholder 4">
            <a:extLst>
              <a:ext uri="{FF2B5EF4-FFF2-40B4-BE49-F238E27FC236}">
                <a16:creationId xmlns:a16="http://schemas.microsoft.com/office/drawing/2014/main" id="{140791E6-BE35-4ECA-8AD1-E8EC09B856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F94606-B928-42D6-85CC-9576F60E3B5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980155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18D8A-5002-491C-922A-E9624E2DBD6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65882C6-2BE9-4E25-B8BB-A2346A2B0B6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7BEFF9-B3BC-4C07-BF6C-2E3C91B54B78}"/>
              </a:ext>
            </a:extLst>
          </p:cNvPr>
          <p:cNvSpPr>
            <a:spLocks noGrp="1"/>
          </p:cNvSpPr>
          <p:nvPr>
            <p:ph type="dt" sz="half" idx="10"/>
          </p:nvPr>
        </p:nvSpPr>
        <p:spPr/>
        <p:txBody>
          <a:bodyPr/>
          <a:lstStyle/>
          <a:p>
            <a:fld id="{B6D41BCC-AD73-4203-A5A6-E62EB28B0FE6}" type="datetimeFigureOut">
              <a:rPr lang="en-US" smtClean="0"/>
              <a:t>12/11/2024</a:t>
            </a:fld>
            <a:endParaRPr lang="en-US"/>
          </a:p>
        </p:txBody>
      </p:sp>
      <p:sp>
        <p:nvSpPr>
          <p:cNvPr id="5" name="Footer Placeholder 4">
            <a:extLst>
              <a:ext uri="{FF2B5EF4-FFF2-40B4-BE49-F238E27FC236}">
                <a16:creationId xmlns:a16="http://schemas.microsoft.com/office/drawing/2014/main" id="{CE0F4CF6-CDF1-4AFD-8319-71FD4FED4F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1A026-57F4-47F7-B4F0-E0D48E0126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545477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grpSp>
        <p:nvGrpSpPr>
          <p:cNvPr id="3" name="Picture Placeholder 57" descr="abstract colourful illustration of buildings">
            <a:extLst>
              <a:ext uri="{FF2B5EF4-FFF2-40B4-BE49-F238E27FC236}">
                <a16:creationId xmlns:a16="http://schemas.microsoft.com/office/drawing/2014/main" id="{140E6EA6-EF9A-D528-9D39-13E7F48EE65B}"/>
              </a:ext>
            </a:extLst>
          </p:cNvPr>
          <p:cNvGrpSpPr/>
          <p:nvPr userDrawn="1"/>
        </p:nvGrpSpPr>
        <p:grpSpPr>
          <a:xfrm>
            <a:off x="8485632" y="182880"/>
            <a:ext cx="3734545" cy="6674797"/>
            <a:chOff x="8485632" y="182880"/>
            <a:chExt cx="3734545" cy="6674797"/>
          </a:xfrm>
        </p:grpSpPr>
        <p:sp>
          <p:nvSpPr>
            <p:cNvPr id="7" name="Freeform: Shape 20">
              <a:extLst>
                <a:ext uri="{FF2B5EF4-FFF2-40B4-BE49-F238E27FC236}">
                  <a16:creationId xmlns:a16="http://schemas.microsoft.com/office/drawing/2014/main" id="{2E5C8D40-FB88-9F10-00D4-EDD618403655}"/>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16" name="Freeform: Shape 21">
              <a:extLst>
                <a:ext uri="{FF2B5EF4-FFF2-40B4-BE49-F238E27FC236}">
                  <a16:creationId xmlns:a16="http://schemas.microsoft.com/office/drawing/2014/main" id="{5335BC48-7124-5C5B-C148-DB3467B6DFA9}"/>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17" name="Freeform: Shape 22">
              <a:extLst>
                <a:ext uri="{FF2B5EF4-FFF2-40B4-BE49-F238E27FC236}">
                  <a16:creationId xmlns:a16="http://schemas.microsoft.com/office/drawing/2014/main" id="{995CDF20-BE31-AFBB-2049-2AAB2DA289EA}"/>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85" name="Freeform: Shape 23">
              <a:extLst>
                <a:ext uri="{FF2B5EF4-FFF2-40B4-BE49-F238E27FC236}">
                  <a16:creationId xmlns:a16="http://schemas.microsoft.com/office/drawing/2014/main" id="{757E654F-1ED8-6763-75D9-05C6735DA5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86" name="Freeform: Shape 24">
              <a:extLst>
                <a:ext uri="{FF2B5EF4-FFF2-40B4-BE49-F238E27FC236}">
                  <a16:creationId xmlns:a16="http://schemas.microsoft.com/office/drawing/2014/main" id="{575CA55F-EEA9-131B-717C-7D70656E8D57}"/>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87" name="Freeform: Shape 25">
              <a:extLst>
                <a:ext uri="{FF2B5EF4-FFF2-40B4-BE49-F238E27FC236}">
                  <a16:creationId xmlns:a16="http://schemas.microsoft.com/office/drawing/2014/main" id="{DFE79188-5812-9123-E685-8594D119C225}"/>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88" name="Freeform: Shape 26">
              <a:extLst>
                <a:ext uri="{FF2B5EF4-FFF2-40B4-BE49-F238E27FC236}">
                  <a16:creationId xmlns:a16="http://schemas.microsoft.com/office/drawing/2014/main" id="{A3D7C6F8-D8D1-2EC6-AD1F-4469A3BCDE2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9" name="Freeform: Shape 27">
              <a:extLst>
                <a:ext uri="{FF2B5EF4-FFF2-40B4-BE49-F238E27FC236}">
                  <a16:creationId xmlns:a16="http://schemas.microsoft.com/office/drawing/2014/main" id="{43A1ACB6-3A12-FD2D-CC84-813A3679C675}"/>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0" name="Freeform: Shape 28">
              <a:extLst>
                <a:ext uri="{FF2B5EF4-FFF2-40B4-BE49-F238E27FC236}">
                  <a16:creationId xmlns:a16="http://schemas.microsoft.com/office/drawing/2014/main" id="{B0ED685A-3501-1779-B090-66CB94E5184C}"/>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291" name="Freeform: Shape 29">
              <a:extLst>
                <a:ext uri="{FF2B5EF4-FFF2-40B4-BE49-F238E27FC236}">
                  <a16:creationId xmlns:a16="http://schemas.microsoft.com/office/drawing/2014/main" id="{C28CC829-C9F9-FDF9-2207-B09130EEFB5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292" name="Freeform: Shape 30">
              <a:extLst>
                <a:ext uri="{FF2B5EF4-FFF2-40B4-BE49-F238E27FC236}">
                  <a16:creationId xmlns:a16="http://schemas.microsoft.com/office/drawing/2014/main" id="{3AD15350-BE53-99AF-6390-98ACF22C02E8}"/>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293" name="Freeform: Shape 31">
              <a:extLst>
                <a:ext uri="{FF2B5EF4-FFF2-40B4-BE49-F238E27FC236}">
                  <a16:creationId xmlns:a16="http://schemas.microsoft.com/office/drawing/2014/main" id="{53C318B6-4CF0-4A84-16AA-EF97A2A37D82}"/>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294" name="Freeform: Shape 32">
              <a:extLst>
                <a:ext uri="{FF2B5EF4-FFF2-40B4-BE49-F238E27FC236}">
                  <a16:creationId xmlns:a16="http://schemas.microsoft.com/office/drawing/2014/main" id="{EF1C4F96-883C-CA33-3A4B-367A84DF5058}"/>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295" name="Freeform: Shape 33">
              <a:extLst>
                <a:ext uri="{FF2B5EF4-FFF2-40B4-BE49-F238E27FC236}">
                  <a16:creationId xmlns:a16="http://schemas.microsoft.com/office/drawing/2014/main" id="{090443D0-469A-A570-78F2-0FB590EDE8D9}"/>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296" name="Freeform: Shape 34">
              <a:extLst>
                <a:ext uri="{FF2B5EF4-FFF2-40B4-BE49-F238E27FC236}">
                  <a16:creationId xmlns:a16="http://schemas.microsoft.com/office/drawing/2014/main" id="{66814091-5A45-6AD4-32DE-B1B8E715EE09}"/>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297" name="Freeform: Shape 35">
              <a:extLst>
                <a:ext uri="{FF2B5EF4-FFF2-40B4-BE49-F238E27FC236}">
                  <a16:creationId xmlns:a16="http://schemas.microsoft.com/office/drawing/2014/main" id="{113F6531-18F6-B4DD-BD35-1B7F0BADB4AE}"/>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298" name="Freeform: Shape 36">
              <a:extLst>
                <a:ext uri="{FF2B5EF4-FFF2-40B4-BE49-F238E27FC236}">
                  <a16:creationId xmlns:a16="http://schemas.microsoft.com/office/drawing/2014/main" id="{9BD224F5-A1E0-1635-4BFB-52151E786CEB}"/>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299" name="Freeform: Shape 37">
              <a:extLst>
                <a:ext uri="{FF2B5EF4-FFF2-40B4-BE49-F238E27FC236}">
                  <a16:creationId xmlns:a16="http://schemas.microsoft.com/office/drawing/2014/main" id="{BDA63B97-4216-BDE3-9032-D2518B93FAF6}"/>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00" name="Freeform: Shape 38">
              <a:extLst>
                <a:ext uri="{FF2B5EF4-FFF2-40B4-BE49-F238E27FC236}">
                  <a16:creationId xmlns:a16="http://schemas.microsoft.com/office/drawing/2014/main" id="{94D99713-B9CC-DBE3-3184-F58858D128E4}"/>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301" name="Freeform: Shape 39">
              <a:extLst>
                <a:ext uri="{FF2B5EF4-FFF2-40B4-BE49-F238E27FC236}">
                  <a16:creationId xmlns:a16="http://schemas.microsoft.com/office/drawing/2014/main" id="{AF21D8F9-9D97-2A2A-BBFD-270D7E08186A}"/>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302" name="Freeform: Shape 40">
              <a:extLst>
                <a:ext uri="{FF2B5EF4-FFF2-40B4-BE49-F238E27FC236}">
                  <a16:creationId xmlns:a16="http://schemas.microsoft.com/office/drawing/2014/main" id="{13A6DE0F-FD3D-6680-D45D-86CE5525D17B}"/>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303" name="Freeform: Shape 41">
              <a:extLst>
                <a:ext uri="{FF2B5EF4-FFF2-40B4-BE49-F238E27FC236}">
                  <a16:creationId xmlns:a16="http://schemas.microsoft.com/office/drawing/2014/main" id="{FB3EEE33-9638-2C37-C8C5-9305092A45EB}"/>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304" name="Freeform: Shape 42">
              <a:extLst>
                <a:ext uri="{FF2B5EF4-FFF2-40B4-BE49-F238E27FC236}">
                  <a16:creationId xmlns:a16="http://schemas.microsoft.com/office/drawing/2014/main" id="{CF6EA234-C64A-CC20-BEA1-AE3F0FCE5936}"/>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305" name="Freeform: Shape 43">
              <a:extLst>
                <a:ext uri="{FF2B5EF4-FFF2-40B4-BE49-F238E27FC236}">
                  <a16:creationId xmlns:a16="http://schemas.microsoft.com/office/drawing/2014/main" id="{7E5F4D0B-4665-6126-E83F-777C984B5DED}"/>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306" name="Freeform: Shape 44">
              <a:extLst>
                <a:ext uri="{FF2B5EF4-FFF2-40B4-BE49-F238E27FC236}">
                  <a16:creationId xmlns:a16="http://schemas.microsoft.com/office/drawing/2014/main" id="{44A6C6DD-7C47-F292-BE2A-A952536D28A4}"/>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307" name="Freeform: Shape 45">
              <a:extLst>
                <a:ext uri="{FF2B5EF4-FFF2-40B4-BE49-F238E27FC236}">
                  <a16:creationId xmlns:a16="http://schemas.microsoft.com/office/drawing/2014/main" id="{B887EE05-566E-8A08-E4F8-8985F0645F46}"/>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308" name="Freeform: Shape 46">
              <a:extLst>
                <a:ext uri="{FF2B5EF4-FFF2-40B4-BE49-F238E27FC236}">
                  <a16:creationId xmlns:a16="http://schemas.microsoft.com/office/drawing/2014/main" id="{1B88AC71-DFA4-E470-60A6-4EEE215B48C0}"/>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309" name="Freeform: Shape 47">
              <a:extLst>
                <a:ext uri="{FF2B5EF4-FFF2-40B4-BE49-F238E27FC236}">
                  <a16:creationId xmlns:a16="http://schemas.microsoft.com/office/drawing/2014/main" id="{EC178FD8-041A-59BF-3734-A0ABC6416C5D}"/>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310" name="Freeform: Shape 48">
              <a:extLst>
                <a:ext uri="{FF2B5EF4-FFF2-40B4-BE49-F238E27FC236}">
                  <a16:creationId xmlns:a16="http://schemas.microsoft.com/office/drawing/2014/main" id="{903488FD-6C87-FFDE-B70D-5B400E343266}"/>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311" name="Freeform: Shape 49">
              <a:extLst>
                <a:ext uri="{FF2B5EF4-FFF2-40B4-BE49-F238E27FC236}">
                  <a16:creationId xmlns:a16="http://schemas.microsoft.com/office/drawing/2014/main" id="{5F605391-D4FB-8B66-0B66-ACF8D0ACE564}"/>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312" name="Freeform: Shape 50">
              <a:extLst>
                <a:ext uri="{FF2B5EF4-FFF2-40B4-BE49-F238E27FC236}">
                  <a16:creationId xmlns:a16="http://schemas.microsoft.com/office/drawing/2014/main" id="{FD5CB8E3-1977-5AF5-4DB7-023107A42A15}"/>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313" name="Freeform: Shape 51">
              <a:extLst>
                <a:ext uri="{FF2B5EF4-FFF2-40B4-BE49-F238E27FC236}">
                  <a16:creationId xmlns:a16="http://schemas.microsoft.com/office/drawing/2014/main" id="{563CB0A1-97AE-8B4B-367B-D6285BD244A2}"/>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314" name="Freeform: Shape 52">
              <a:extLst>
                <a:ext uri="{FF2B5EF4-FFF2-40B4-BE49-F238E27FC236}">
                  <a16:creationId xmlns:a16="http://schemas.microsoft.com/office/drawing/2014/main" id="{469FF7CB-96D9-2DE7-1B9F-17117CBA6554}"/>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315" name="Freeform: Shape 53">
              <a:extLst>
                <a:ext uri="{FF2B5EF4-FFF2-40B4-BE49-F238E27FC236}">
                  <a16:creationId xmlns:a16="http://schemas.microsoft.com/office/drawing/2014/main" id="{AD55CC4E-FA84-3432-C52E-D28D0AF356E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316" name="Freeform: Shape 54">
              <a:extLst>
                <a:ext uri="{FF2B5EF4-FFF2-40B4-BE49-F238E27FC236}">
                  <a16:creationId xmlns:a16="http://schemas.microsoft.com/office/drawing/2014/main" id="{8CFA580F-B380-44D3-BC42-D754373D7861}"/>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317" name="Freeform: Shape 55">
              <a:extLst>
                <a:ext uri="{FF2B5EF4-FFF2-40B4-BE49-F238E27FC236}">
                  <a16:creationId xmlns:a16="http://schemas.microsoft.com/office/drawing/2014/main" id="{1351FF21-C68D-4EA4-937B-6BD57013DCE5}"/>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318" name="Freeform: Shape 56">
              <a:extLst>
                <a:ext uri="{FF2B5EF4-FFF2-40B4-BE49-F238E27FC236}">
                  <a16:creationId xmlns:a16="http://schemas.microsoft.com/office/drawing/2014/main" id="{0CEF0F3F-947D-C44C-4E62-5F38D436B96D}"/>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319" name="Freeform: Shape 57">
              <a:extLst>
                <a:ext uri="{FF2B5EF4-FFF2-40B4-BE49-F238E27FC236}">
                  <a16:creationId xmlns:a16="http://schemas.microsoft.com/office/drawing/2014/main" id="{3EBEAC0B-140D-A444-9410-8CA71C6437BA}"/>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20" name="Freeform: Shape 58">
              <a:extLst>
                <a:ext uri="{FF2B5EF4-FFF2-40B4-BE49-F238E27FC236}">
                  <a16:creationId xmlns:a16="http://schemas.microsoft.com/office/drawing/2014/main" id="{217A0AE2-C709-887C-4AB8-2641400B59BF}"/>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321" name="Freeform: Shape 59">
              <a:extLst>
                <a:ext uri="{FF2B5EF4-FFF2-40B4-BE49-F238E27FC236}">
                  <a16:creationId xmlns:a16="http://schemas.microsoft.com/office/drawing/2014/main" id="{EC61C6AB-770A-3055-210E-F515B8DFFA29}"/>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322" name="Freeform: Shape 60">
              <a:extLst>
                <a:ext uri="{FF2B5EF4-FFF2-40B4-BE49-F238E27FC236}">
                  <a16:creationId xmlns:a16="http://schemas.microsoft.com/office/drawing/2014/main" id="{FC6BC8A9-0025-3F58-BD82-BBB38B042A3E}"/>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323" name="Freeform: Shape 61">
              <a:extLst>
                <a:ext uri="{FF2B5EF4-FFF2-40B4-BE49-F238E27FC236}">
                  <a16:creationId xmlns:a16="http://schemas.microsoft.com/office/drawing/2014/main" id="{96912FF9-F492-6481-F63B-1D3EFD53B25E}"/>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324" name="Freeform: Shape 62">
              <a:extLst>
                <a:ext uri="{FF2B5EF4-FFF2-40B4-BE49-F238E27FC236}">
                  <a16:creationId xmlns:a16="http://schemas.microsoft.com/office/drawing/2014/main" id="{E8681E4A-46CA-619C-A0B0-CB5566E062D9}"/>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25" name="Freeform: Shape 63">
              <a:extLst>
                <a:ext uri="{FF2B5EF4-FFF2-40B4-BE49-F238E27FC236}">
                  <a16:creationId xmlns:a16="http://schemas.microsoft.com/office/drawing/2014/main" id="{C970CB36-1A2C-B586-B7F7-8B7AC47D910C}"/>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326" name="Freeform: Shape 64">
              <a:extLst>
                <a:ext uri="{FF2B5EF4-FFF2-40B4-BE49-F238E27FC236}">
                  <a16:creationId xmlns:a16="http://schemas.microsoft.com/office/drawing/2014/main" id="{ED3877BD-550D-9CD8-A376-380FA0802E41}"/>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327" name="Freeform: Shape 65">
              <a:extLst>
                <a:ext uri="{FF2B5EF4-FFF2-40B4-BE49-F238E27FC236}">
                  <a16:creationId xmlns:a16="http://schemas.microsoft.com/office/drawing/2014/main" id="{FE78C703-EF1D-EFCB-C1CB-784525707D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328" name="Freeform: Shape 66">
              <a:extLst>
                <a:ext uri="{FF2B5EF4-FFF2-40B4-BE49-F238E27FC236}">
                  <a16:creationId xmlns:a16="http://schemas.microsoft.com/office/drawing/2014/main" id="{7F4CC99D-C676-55B3-B17B-6974EA23B0CB}"/>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329" name="Freeform: Shape 67">
              <a:extLst>
                <a:ext uri="{FF2B5EF4-FFF2-40B4-BE49-F238E27FC236}">
                  <a16:creationId xmlns:a16="http://schemas.microsoft.com/office/drawing/2014/main" id="{D40E13D9-CBE8-098E-3ADE-84688C02739F}"/>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330" name="Freeform: Shape 68">
              <a:extLst>
                <a:ext uri="{FF2B5EF4-FFF2-40B4-BE49-F238E27FC236}">
                  <a16:creationId xmlns:a16="http://schemas.microsoft.com/office/drawing/2014/main" id="{43AAA361-64F1-6BA0-2B03-E100A7F9BDDE}"/>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331" name="Freeform: Shape 69">
              <a:extLst>
                <a:ext uri="{FF2B5EF4-FFF2-40B4-BE49-F238E27FC236}">
                  <a16:creationId xmlns:a16="http://schemas.microsoft.com/office/drawing/2014/main" id="{72617068-294F-8B71-DEE0-6054214917A9}"/>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32" name="Freeform: Shape 70">
              <a:extLst>
                <a:ext uri="{FF2B5EF4-FFF2-40B4-BE49-F238E27FC236}">
                  <a16:creationId xmlns:a16="http://schemas.microsoft.com/office/drawing/2014/main" id="{7C80FFF8-E827-770F-1F0E-01CE9F230003}"/>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33" name="Freeform: Shape 71">
              <a:extLst>
                <a:ext uri="{FF2B5EF4-FFF2-40B4-BE49-F238E27FC236}">
                  <a16:creationId xmlns:a16="http://schemas.microsoft.com/office/drawing/2014/main" id="{89D49F9B-7991-4701-8A6C-88B5C9B55C22}"/>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334" name="Freeform: Shape 72">
              <a:extLst>
                <a:ext uri="{FF2B5EF4-FFF2-40B4-BE49-F238E27FC236}">
                  <a16:creationId xmlns:a16="http://schemas.microsoft.com/office/drawing/2014/main" id="{01893B1B-D8F2-675B-7732-3AC747ABA67F}"/>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335" name="Freeform: Shape 73">
              <a:extLst>
                <a:ext uri="{FF2B5EF4-FFF2-40B4-BE49-F238E27FC236}">
                  <a16:creationId xmlns:a16="http://schemas.microsoft.com/office/drawing/2014/main" id="{E39BE624-4B25-2CFF-D8F1-59F08F537C01}"/>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36" name="Freeform: Shape 74">
              <a:extLst>
                <a:ext uri="{FF2B5EF4-FFF2-40B4-BE49-F238E27FC236}">
                  <a16:creationId xmlns:a16="http://schemas.microsoft.com/office/drawing/2014/main" id="{FA5AA14F-DFE0-C1FC-4445-AD1A178CABED}"/>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37" name="Freeform: Shape 75">
              <a:extLst>
                <a:ext uri="{FF2B5EF4-FFF2-40B4-BE49-F238E27FC236}">
                  <a16:creationId xmlns:a16="http://schemas.microsoft.com/office/drawing/2014/main" id="{B33A5E75-7754-BAEF-A842-5207AF44E847}"/>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338" name="Freeform: Shape 76">
              <a:extLst>
                <a:ext uri="{FF2B5EF4-FFF2-40B4-BE49-F238E27FC236}">
                  <a16:creationId xmlns:a16="http://schemas.microsoft.com/office/drawing/2014/main" id="{8E37E60D-3809-71A9-19AA-88517BFE59AF}"/>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339" name="Freeform: Shape 77">
              <a:extLst>
                <a:ext uri="{FF2B5EF4-FFF2-40B4-BE49-F238E27FC236}">
                  <a16:creationId xmlns:a16="http://schemas.microsoft.com/office/drawing/2014/main" id="{BCDA3307-F1B1-A0BC-2FE3-C4AD64D6CD5C}"/>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340" name="Freeform: Shape 78">
              <a:extLst>
                <a:ext uri="{FF2B5EF4-FFF2-40B4-BE49-F238E27FC236}">
                  <a16:creationId xmlns:a16="http://schemas.microsoft.com/office/drawing/2014/main" id="{B7F47BA6-EE62-C7C9-32BE-DB7ECFB6D4C3}"/>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41" name="Freeform: Shape 79">
              <a:extLst>
                <a:ext uri="{FF2B5EF4-FFF2-40B4-BE49-F238E27FC236}">
                  <a16:creationId xmlns:a16="http://schemas.microsoft.com/office/drawing/2014/main" id="{72ED0C98-A169-D7F3-4576-D39D110A0E15}"/>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42" name="Freeform: Shape 80">
              <a:extLst>
                <a:ext uri="{FF2B5EF4-FFF2-40B4-BE49-F238E27FC236}">
                  <a16:creationId xmlns:a16="http://schemas.microsoft.com/office/drawing/2014/main" id="{301A8715-A976-CAAC-1DE3-DFE5B7230C7C}"/>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343" name="Freeform: Shape 81">
              <a:extLst>
                <a:ext uri="{FF2B5EF4-FFF2-40B4-BE49-F238E27FC236}">
                  <a16:creationId xmlns:a16="http://schemas.microsoft.com/office/drawing/2014/main" id="{E8B4F7A4-ED0B-135B-03BE-5D618A28FEA8}"/>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344" name="Freeform: Shape 82">
              <a:extLst>
                <a:ext uri="{FF2B5EF4-FFF2-40B4-BE49-F238E27FC236}">
                  <a16:creationId xmlns:a16="http://schemas.microsoft.com/office/drawing/2014/main" id="{857AA058-EBB3-283A-9FF6-5CF4877C8C5B}"/>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345" name="Freeform: Shape 83">
              <a:extLst>
                <a:ext uri="{FF2B5EF4-FFF2-40B4-BE49-F238E27FC236}">
                  <a16:creationId xmlns:a16="http://schemas.microsoft.com/office/drawing/2014/main" id="{65592D96-D91A-717C-0040-DB14EE325CFA}"/>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46" name="Freeform: Shape 84">
              <a:extLst>
                <a:ext uri="{FF2B5EF4-FFF2-40B4-BE49-F238E27FC236}">
                  <a16:creationId xmlns:a16="http://schemas.microsoft.com/office/drawing/2014/main" id="{C8E12BF1-C8C9-703C-1961-4A711EC45C2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47" name="Freeform: Shape 85">
              <a:extLst>
                <a:ext uri="{FF2B5EF4-FFF2-40B4-BE49-F238E27FC236}">
                  <a16:creationId xmlns:a16="http://schemas.microsoft.com/office/drawing/2014/main" id="{34851D4A-A67F-EF46-7978-CF44146C28A8}"/>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348" name="Freeform: Shape 86">
              <a:extLst>
                <a:ext uri="{FF2B5EF4-FFF2-40B4-BE49-F238E27FC236}">
                  <a16:creationId xmlns:a16="http://schemas.microsoft.com/office/drawing/2014/main" id="{41ABBDF8-2496-C879-0512-5F2C46F7386E}"/>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349" name="Freeform: Shape 87">
              <a:extLst>
                <a:ext uri="{FF2B5EF4-FFF2-40B4-BE49-F238E27FC236}">
                  <a16:creationId xmlns:a16="http://schemas.microsoft.com/office/drawing/2014/main" id="{073155E4-5854-B23B-481A-ECAA455D8B54}"/>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350" name="Freeform: Shape 88">
              <a:extLst>
                <a:ext uri="{FF2B5EF4-FFF2-40B4-BE49-F238E27FC236}">
                  <a16:creationId xmlns:a16="http://schemas.microsoft.com/office/drawing/2014/main" id="{BF5A443A-F722-0227-3258-10D1C50B0FC9}"/>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351" name="Freeform: Shape 89">
              <a:extLst>
                <a:ext uri="{FF2B5EF4-FFF2-40B4-BE49-F238E27FC236}">
                  <a16:creationId xmlns:a16="http://schemas.microsoft.com/office/drawing/2014/main" id="{034FD8B5-09AE-D0D2-0BEA-83CA6BB6C92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352" name="Freeform: Shape 90">
              <a:extLst>
                <a:ext uri="{FF2B5EF4-FFF2-40B4-BE49-F238E27FC236}">
                  <a16:creationId xmlns:a16="http://schemas.microsoft.com/office/drawing/2014/main" id="{81D218B9-5939-526E-8EEA-3A19CED37380}"/>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353" name="Freeform: Shape 91">
              <a:extLst>
                <a:ext uri="{FF2B5EF4-FFF2-40B4-BE49-F238E27FC236}">
                  <a16:creationId xmlns:a16="http://schemas.microsoft.com/office/drawing/2014/main" id="{81C0322E-008E-FD49-ECA0-25A2D2D9FDA1}"/>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354" name="Freeform: Shape 92">
              <a:extLst>
                <a:ext uri="{FF2B5EF4-FFF2-40B4-BE49-F238E27FC236}">
                  <a16:creationId xmlns:a16="http://schemas.microsoft.com/office/drawing/2014/main" id="{A3E8AD1D-9592-FEA4-0F06-F4A0223EF6E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55" name="Freeform: Shape 93">
              <a:extLst>
                <a:ext uri="{FF2B5EF4-FFF2-40B4-BE49-F238E27FC236}">
                  <a16:creationId xmlns:a16="http://schemas.microsoft.com/office/drawing/2014/main" id="{A34CB1CC-A9E8-F5AD-C0BE-B9A235AEC3A5}"/>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356" name="Freeform: Shape 94">
              <a:extLst>
                <a:ext uri="{FF2B5EF4-FFF2-40B4-BE49-F238E27FC236}">
                  <a16:creationId xmlns:a16="http://schemas.microsoft.com/office/drawing/2014/main" id="{B5F06064-4491-73A6-9EEA-737BD78AC70A}"/>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57" name="Freeform: Shape 95">
              <a:extLst>
                <a:ext uri="{FF2B5EF4-FFF2-40B4-BE49-F238E27FC236}">
                  <a16:creationId xmlns:a16="http://schemas.microsoft.com/office/drawing/2014/main" id="{408228D7-FCDA-DC1E-52EA-DF42A63F52C3}"/>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58" name="Freeform: Shape 96">
              <a:extLst>
                <a:ext uri="{FF2B5EF4-FFF2-40B4-BE49-F238E27FC236}">
                  <a16:creationId xmlns:a16="http://schemas.microsoft.com/office/drawing/2014/main" id="{5D7548E6-4AB3-4F82-0019-E246E194D12C}"/>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359" name="Freeform: Shape 97">
              <a:extLst>
                <a:ext uri="{FF2B5EF4-FFF2-40B4-BE49-F238E27FC236}">
                  <a16:creationId xmlns:a16="http://schemas.microsoft.com/office/drawing/2014/main" id="{549A1F90-4CA3-F05B-1F91-A1A88A8BAD84}"/>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60" name="Freeform: Shape 98">
              <a:extLst>
                <a:ext uri="{FF2B5EF4-FFF2-40B4-BE49-F238E27FC236}">
                  <a16:creationId xmlns:a16="http://schemas.microsoft.com/office/drawing/2014/main" id="{F6CE5306-2606-F997-EB13-04C48EB1D9BD}"/>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61" name="Freeform: Shape 99">
              <a:extLst>
                <a:ext uri="{FF2B5EF4-FFF2-40B4-BE49-F238E27FC236}">
                  <a16:creationId xmlns:a16="http://schemas.microsoft.com/office/drawing/2014/main" id="{727A77F5-E0C7-2CC1-73B8-FF1CC2A6AB62}"/>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62" name="Freeform: Shape 100">
              <a:extLst>
                <a:ext uri="{FF2B5EF4-FFF2-40B4-BE49-F238E27FC236}">
                  <a16:creationId xmlns:a16="http://schemas.microsoft.com/office/drawing/2014/main" id="{70AC07EC-96CF-7FDB-B2EF-ECF2A8A9F8EF}"/>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363" name="Freeform: Shape 101">
              <a:extLst>
                <a:ext uri="{FF2B5EF4-FFF2-40B4-BE49-F238E27FC236}">
                  <a16:creationId xmlns:a16="http://schemas.microsoft.com/office/drawing/2014/main" id="{DBDC26FD-4867-AF50-CE5D-E56B48EE1A39}"/>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364" name="Freeform: Shape 102">
              <a:extLst>
                <a:ext uri="{FF2B5EF4-FFF2-40B4-BE49-F238E27FC236}">
                  <a16:creationId xmlns:a16="http://schemas.microsoft.com/office/drawing/2014/main" id="{3EEA2CF1-EB36-D2E8-7549-31D7631AAD43}"/>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65" name="Freeform: Shape 103">
              <a:extLst>
                <a:ext uri="{FF2B5EF4-FFF2-40B4-BE49-F238E27FC236}">
                  <a16:creationId xmlns:a16="http://schemas.microsoft.com/office/drawing/2014/main" id="{3C8C98E4-80CF-BEB4-77C1-8716AB364850}"/>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66" name="Freeform: Shape 104">
              <a:extLst>
                <a:ext uri="{FF2B5EF4-FFF2-40B4-BE49-F238E27FC236}">
                  <a16:creationId xmlns:a16="http://schemas.microsoft.com/office/drawing/2014/main" id="{25AA72BE-A9A7-B7A3-5475-79BFE91726DF}"/>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67" name="Freeform: Shape 105">
              <a:extLst>
                <a:ext uri="{FF2B5EF4-FFF2-40B4-BE49-F238E27FC236}">
                  <a16:creationId xmlns:a16="http://schemas.microsoft.com/office/drawing/2014/main" id="{6C110C86-6AE9-5FB9-74A2-7CEDE3298442}"/>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68" name="Freeform: Shape 106">
              <a:extLst>
                <a:ext uri="{FF2B5EF4-FFF2-40B4-BE49-F238E27FC236}">
                  <a16:creationId xmlns:a16="http://schemas.microsoft.com/office/drawing/2014/main" id="{D5F4AA2B-518B-E8E2-FF3E-B3823CB2ED5B}"/>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369" name="Freeform: Shape 107">
              <a:extLst>
                <a:ext uri="{FF2B5EF4-FFF2-40B4-BE49-F238E27FC236}">
                  <a16:creationId xmlns:a16="http://schemas.microsoft.com/office/drawing/2014/main" id="{0F8F144C-F031-334E-12FC-12314CCC5629}"/>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70" name="Freeform: Shape 108">
              <a:extLst>
                <a:ext uri="{FF2B5EF4-FFF2-40B4-BE49-F238E27FC236}">
                  <a16:creationId xmlns:a16="http://schemas.microsoft.com/office/drawing/2014/main" id="{3EBB8340-944B-262D-D3DA-85CFA071D3B9}"/>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71" name="Freeform: Shape 109">
              <a:extLst>
                <a:ext uri="{FF2B5EF4-FFF2-40B4-BE49-F238E27FC236}">
                  <a16:creationId xmlns:a16="http://schemas.microsoft.com/office/drawing/2014/main" id="{FB0F49FA-3CAF-21CE-C841-1E02C9386FF8}"/>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372" name="Freeform: Shape 110">
              <a:extLst>
                <a:ext uri="{FF2B5EF4-FFF2-40B4-BE49-F238E27FC236}">
                  <a16:creationId xmlns:a16="http://schemas.microsoft.com/office/drawing/2014/main" id="{A0CF94F9-C810-3DFA-8C4D-85DD86E532B4}"/>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373" name="Freeform: Shape 111">
              <a:extLst>
                <a:ext uri="{FF2B5EF4-FFF2-40B4-BE49-F238E27FC236}">
                  <a16:creationId xmlns:a16="http://schemas.microsoft.com/office/drawing/2014/main" id="{DB7D303D-4CCC-6B58-AB80-8A27F59C8F04}"/>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74" name="Freeform: Shape 112">
              <a:extLst>
                <a:ext uri="{FF2B5EF4-FFF2-40B4-BE49-F238E27FC236}">
                  <a16:creationId xmlns:a16="http://schemas.microsoft.com/office/drawing/2014/main" id="{DF9C4BB6-A2D3-6926-AC55-2C3A8950A424}"/>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375" name="Freeform: Shape 113">
              <a:extLst>
                <a:ext uri="{FF2B5EF4-FFF2-40B4-BE49-F238E27FC236}">
                  <a16:creationId xmlns:a16="http://schemas.microsoft.com/office/drawing/2014/main" id="{DF58EF4F-B350-F308-4E4E-B57DDF437574}"/>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376" name="Freeform: Shape 114">
              <a:extLst>
                <a:ext uri="{FF2B5EF4-FFF2-40B4-BE49-F238E27FC236}">
                  <a16:creationId xmlns:a16="http://schemas.microsoft.com/office/drawing/2014/main" id="{F96F4420-7915-C0E5-886C-91726B171B07}"/>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377" name="Freeform: Shape 115">
              <a:extLst>
                <a:ext uri="{FF2B5EF4-FFF2-40B4-BE49-F238E27FC236}">
                  <a16:creationId xmlns:a16="http://schemas.microsoft.com/office/drawing/2014/main" id="{0D538F88-4479-65AA-EED6-218E2969A2E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378" name="Freeform: Shape 116">
              <a:extLst>
                <a:ext uri="{FF2B5EF4-FFF2-40B4-BE49-F238E27FC236}">
                  <a16:creationId xmlns:a16="http://schemas.microsoft.com/office/drawing/2014/main" id="{88AC62C2-0058-E9A8-2DED-DB3E3136308E}"/>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379" name="Freeform: Shape 117">
              <a:extLst>
                <a:ext uri="{FF2B5EF4-FFF2-40B4-BE49-F238E27FC236}">
                  <a16:creationId xmlns:a16="http://schemas.microsoft.com/office/drawing/2014/main" id="{0E54FBF5-ACFE-AEFE-8DD1-6B310ECDB045}"/>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380" name="Freeform: Shape 118">
              <a:extLst>
                <a:ext uri="{FF2B5EF4-FFF2-40B4-BE49-F238E27FC236}">
                  <a16:creationId xmlns:a16="http://schemas.microsoft.com/office/drawing/2014/main" id="{AF13D09E-CB22-E0FA-BAE2-129C134BD1FB}"/>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381" name="Freeform: Shape 119">
              <a:extLst>
                <a:ext uri="{FF2B5EF4-FFF2-40B4-BE49-F238E27FC236}">
                  <a16:creationId xmlns:a16="http://schemas.microsoft.com/office/drawing/2014/main" id="{523BDA08-9FCE-FA1A-234F-4CE9A0E6439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82" name="Freeform: Shape 120">
              <a:extLst>
                <a:ext uri="{FF2B5EF4-FFF2-40B4-BE49-F238E27FC236}">
                  <a16:creationId xmlns:a16="http://schemas.microsoft.com/office/drawing/2014/main" id="{772FCFEB-4E6A-B614-B16C-C423ACC1E189}"/>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383" name="Freeform: Shape 121">
              <a:extLst>
                <a:ext uri="{FF2B5EF4-FFF2-40B4-BE49-F238E27FC236}">
                  <a16:creationId xmlns:a16="http://schemas.microsoft.com/office/drawing/2014/main" id="{BDF7F84F-7942-3646-4A1C-D48FB4082B3F}"/>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384" name="Freeform: Shape 122">
              <a:extLst>
                <a:ext uri="{FF2B5EF4-FFF2-40B4-BE49-F238E27FC236}">
                  <a16:creationId xmlns:a16="http://schemas.microsoft.com/office/drawing/2014/main" id="{D4860CCA-ADCA-B010-DCB6-BAEACD06E951}"/>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85" name="Freeform: Shape 123">
              <a:extLst>
                <a:ext uri="{FF2B5EF4-FFF2-40B4-BE49-F238E27FC236}">
                  <a16:creationId xmlns:a16="http://schemas.microsoft.com/office/drawing/2014/main" id="{66513D84-7465-071F-606A-4FC80CFB0227}"/>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386" name="Freeform: Shape 124">
              <a:extLst>
                <a:ext uri="{FF2B5EF4-FFF2-40B4-BE49-F238E27FC236}">
                  <a16:creationId xmlns:a16="http://schemas.microsoft.com/office/drawing/2014/main" id="{F075C4D3-2B29-51DF-D0ED-5C1F0B457A27}"/>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387" name="Freeform: Shape 125">
              <a:extLst>
                <a:ext uri="{FF2B5EF4-FFF2-40B4-BE49-F238E27FC236}">
                  <a16:creationId xmlns:a16="http://schemas.microsoft.com/office/drawing/2014/main" id="{EA95E18A-8842-5D90-FBF1-CB8057B46017}"/>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88" name="Freeform: Shape 126">
              <a:extLst>
                <a:ext uri="{FF2B5EF4-FFF2-40B4-BE49-F238E27FC236}">
                  <a16:creationId xmlns:a16="http://schemas.microsoft.com/office/drawing/2014/main" id="{9F16CADF-AAFB-EBCD-A057-70AB45126B59}"/>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89" name="Freeform: Shape 127">
              <a:extLst>
                <a:ext uri="{FF2B5EF4-FFF2-40B4-BE49-F238E27FC236}">
                  <a16:creationId xmlns:a16="http://schemas.microsoft.com/office/drawing/2014/main" id="{961246DB-29AD-060B-2C44-3EBC2B3D9A39}"/>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90" name="Freeform: Shape 128">
              <a:extLst>
                <a:ext uri="{FF2B5EF4-FFF2-40B4-BE49-F238E27FC236}">
                  <a16:creationId xmlns:a16="http://schemas.microsoft.com/office/drawing/2014/main" id="{B3927D9F-7703-7C1A-54A0-90F1B9365091}"/>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391" name="Freeform: Shape 129">
              <a:extLst>
                <a:ext uri="{FF2B5EF4-FFF2-40B4-BE49-F238E27FC236}">
                  <a16:creationId xmlns:a16="http://schemas.microsoft.com/office/drawing/2014/main" id="{AF57CE65-58F3-61E4-517A-AEDD0F081A50}"/>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392" name="Freeform: Shape 130">
              <a:extLst>
                <a:ext uri="{FF2B5EF4-FFF2-40B4-BE49-F238E27FC236}">
                  <a16:creationId xmlns:a16="http://schemas.microsoft.com/office/drawing/2014/main" id="{B6DB2B1A-72F5-9DBD-4A88-1B6D9983FC1F}"/>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93" name="Freeform: Shape 131">
              <a:extLst>
                <a:ext uri="{FF2B5EF4-FFF2-40B4-BE49-F238E27FC236}">
                  <a16:creationId xmlns:a16="http://schemas.microsoft.com/office/drawing/2014/main" id="{3DEA2D7D-E9B8-0AC0-D494-B9F6CCDF541A}"/>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394" name="Freeform: Shape 132">
              <a:extLst>
                <a:ext uri="{FF2B5EF4-FFF2-40B4-BE49-F238E27FC236}">
                  <a16:creationId xmlns:a16="http://schemas.microsoft.com/office/drawing/2014/main" id="{67AE1AC6-B1A1-99EB-19E8-A93C3881B846}"/>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395" name="Freeform: Shape 133">
              <a:extLst>
                <a:ext uri="{FF2B5EF4-FFF2-40B4-BE49-F238E27FC236}">
                  <a16:creationId xmlns:a16="http://schemas.microsoft.com/office/drawing/2014/main" id="{0E9DB1A2-BA18-20E3-14E1-0BBB5DBB4167}"/>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396" name="Freeform: Shape 134">
              <a:extLst>
                <a:ext uri="{FF2B5EF4-FFF2-40B4-BE49-F238E27FC236}">
                  <a16:creationId xmlns:a16="http://schemas.microsoft.com/office/drawing/2014/main" id="{B22C023B-5BCE-B8E5-C95B-EA7F7CBA9D36}"/>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397" name="Freeform: Shape 135">
              <a:extLst>
                <a:ext uri="{FF2B5EF4-FFF2-40B4-BE49-F238E27FC236}">
                  <a16:creationId xmlns:a16="http://schemas.microsoft.com/office/drawing/2014/main" id="{326A85CD-4B4F-9B32-978F-1E7C1D81EE70}"/>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98" name="Freeform: Shape 136">
              <a:extLst>
                <a:ext uri="{FF2B5EF4-FFF2-40B4-BE49-F238E27FC236}">
                  <a16:creationId xmlns:a16="http://schemas.microsoft.com/office/drawing/2014/main" id="{CD3373D7-1E88-7285-5C04-3DC12F75BDA5}"/>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399" name="Freeform: Shape 137">
              <a:extLst>
                <a:ext uri="{FF2B5EF4-FFF2-40B4-BE49-F238E27FC236}">
                  <a16:creationId xmlns:a16="http://schemas.microsoft.com/office/drawing/2014/main" id="{8812D620-4B47-F720-173F-B8C1E4E81B02}"/>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400" name="Freeform: Shape 138">
              <a:extLst>
                <a:ext uri="{FF2B5EF4-FFF2-40B4-BE49-F238E27FC236}">
                  <a16:creationId xmlns:a16="http://schemas.microsoft.com/office/drawing/2014/main" id="{C9FFBD46-796A-532D-727D-59D70B3DC139}"/>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01" name="Freeform: Shape 139">
              <a:extLst>
                <a:ext uri="{FF2B5EF4-FFF2-40B4-BE49-F238E27FC236}">
                  <a16:creationId xmlns:a16="http://schemas.microsoft.com/office/drawing/2014/main" id="{9C8D4D68-A0B6-EBFC-B72D-22DE64DC5228}"/>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02" name="Freeform: Shape 140">
              <a:extLst>
                <a:ext uri="{FF2B5EF4-FFF2-40B4-BE49-F238E27FC236}">
                  <a16:creationId xmlns:a16="http://schemas.microsoft.com/office/drawing/2014/main" id="{2B8509D0-9ACE-FF20-C585-100B6D785116}"/>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403" name="Freeform: Shape 141">
              <a:extLst>
                <a:ext uri="{FF2B5EF4-FFF2-40B4-BE49-F238E27FC236}">
                  <a16:creationId xmlns:a16="http://schemas.microsoft.com/office/drawing/2014/main" id="{B46D3127-49F5-907C-612B-3FBB5598E52B}"/>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404" name="Freeform: Shape 142">
              <a:extLst>
                <a:ext uri="{FF2B5EF4-FFF2-40B4-BE49-F238E27FC236}">
                  <a16:creationId xmlns:a16="http://schemas.microsoft.com/office/drawing/2014/main" id="{E7547E37-0227-073D-3CC1-FFECA522470E}"/>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405" name="Freeform: Shape 143">
              <a:extLst>
                <a:ext uri="{FF2B5EF4-FFF2-40B4-BE49-F238E27FC236}">
                  <a16:creationId xmlns:a16="http://schemas.microsoft.com/office/drawing/2014/main" id="{7BAE9603-8B64-5BA6-FE05-D99CA6FA54DE}"/>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406" name="Freeform: Shape 144">
              <a:extLst>
                <a:ext uri="{FF2B5EF4-FFF2-40B4-BE49-F238E27FC236}">
                  <a16:creationId xmlns:a16="http://schemas.microsoft.com/office/drawing/2014/main" id="{F125BCAD-E4FA-64EB-7A14-E360DF814A0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07" name="Freeform: Shape 145">
              <a:extLst>
                <a:ext uri="{FF2B5EF4-FFF2-40B4-BE49-F238E27FC236}">
                  <a16:creationId xmlns:a16="http://schemas.microsoft.com/office/drawing/2014/main" id="{A7C9BDBF-5DE7-F7B3-A7F0-14C4B965A51D}"/>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08" name="Freeform: Shape 146">
              <a:extLst>
                <a:ext uri="{FF2B5EF4-FFF2-40B4-BE49-F238E27FC236}">
                  <a16:creationId xmlns:a16="http://schemas.microsoft.com/office/drawing/2014/main" id="{66EFE387-5C50-510D-0C8C-845B1EF8F6EA}"/>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409" name="Freeform: Shape 147">
              <a:extLst>
                <a:ext uri="{FF2B5EF4-FFF2-40B4-BE49-F238E27FC236}">
                  <a16:creationId xmlns:a16="http://schemas.microsoft.com/office/drawing/2014/main" id="{37AF1328-9819-C4DA-D8F6-11CB73769B1F}"/>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0" name="Freeform: Shape 148">
              <a:extLst>
                <a:ext uri="{FF2B5EF4-FFF2-40B4-BE49-F238E27FC236}">
                  <a16:creationId xmlns:a16="http://schemas.microsoft.com/office/drawing/2014/main" id="{D7346800-A42C-305B-2849-F857E17BB356}"/>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411" name="Freeform: Shape 149">
              <a:extLst>
                <a:ext uri="{FF2B5EF4-FFF2-40B4-BE49-F238E27FC236}">
                  <a16:creationId xmlns:a16="http://schemas.microsoft.com/office/drawing/2014/main" id="{2F291633-2B8A-219B-B1B1-6AADA93A4E38}"/>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2" name="Freeform: Shape 150">
              <a:extLst>
                <a:ext uri="{FF2B5EF4-FFF2-40B4-BE49-F238E27FC236}">
                  <a16:creationId xmlns:a16="http://schemas.microsoft.com/office/drawing/2014/main" id="{00D43BEE-5B5B-5BCC-6177-5EA0A971789D}"/>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3" name="Freeform: Shape 151">
              <a:extLst>
                <a:ext uri="{FF2B5EF4-FFF2-40B4-BE49-F238E27FC236}">
                  <a16:creationId xmlns:a16="http://schemas.microsoft.com/office/drawing/2014/main" id="{FCC746FF-7591-2978-89B9-F68A1AD4726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4" name="Freeform: Shape 152">
              <a:extLst>
                <a:ext uri="{FF2B5EF4-FFF2-40B4-BE49-F238E27FC236}">
                  <a16:creationId xmlns:a16="http://schemas.microsoft.com/office/drawing/2014/main" id="{54B1F1A2-6BE5-F329-1CD3-37065C0D06E3}"/>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415" name="Freeform: Shape 153">
              <a:extLst>
                <a:ext uri="{FF2B5EF4-FFF2-40B4-BE49-F238E27FC236}">
                  <a16:creationId xmlns:a16="http://schemas.microsoft.com/office/drawing/2014/main" id="{010DED04-1869-7BE9-A7B8-D01F1790B6EB}"/>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416" name="Freeform: Shape 154">
              <a:extLst>
                <a:ext uri="{FF2B5EF4-FFF2-40B4-BE49-F238E27FC236}">
                  <a16:creationId xmlns:a16="http://schemas.microsoft.com/office/drawing/2014/main" id="{FC187B4F-1C21-E249-0881-01AB83F5F293}"/>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7" name="Freeform: Shape 155">
              <a:extLst>
                <a:ext uri="{FF2B5EF4-FFF2-40B4-BE49-F238E27FC236}">
                  <a16:creationId xmlns:a16="http://schemas.microsoft.com/office/drawing/2014/main" id="{8E1D5CF6-5E88-FBAA-CC11-D8C9D7C8917A}"/>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8" name="Freeform: Shape 156">
              <a:extLst>
                <a:ext uri="{FF2B5EF4-FFF2-40B4-BE49-F238E27FC236}">
                  <a16:creationId xmlns:a16="http://schemas.microsoft.com/office/drawing/2014/main" id="{00C477FD-C3E4-ACA1-C2F7-ECBD61B770A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9" name="Freeform: Shape 157">
              <a:extLst>
                <a:ext uri="{FF2B5EF4-FFF2-40B4-BE49-F238E27FC236}">
                  <a16:creationId xmlns:a16="http://schemas.microsoft.com/office/drawing/2014/main" id="{E6F88A60-837A-F069-53C0-AB79A905E342}"/>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420" name="Freeform: Shape 158">
              <a:extLst>
                <a:ext uri="{FF2B5EF4-FFF2-40B4-BE49-F238E27FC236}">
                  <a16:creationId xmlns:a16="http://schemas.microsoft.com/office/drawing/2014/main" id="{6397CF1C-2C13-AF82-28FE-6CB0EE5E2FB3}"/>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421" name="Freeform: Shape 159">
              <a:extLst>
                <a:ext uri="{FF2B5EF4-FFF2-40B4-BE49-F238E27FC236}">
                  <a16:creationId xmlns:a16="http://schemas.microsoft.com/office/drawing/2014/main" id="{FEDCFB48-AC9D-2775-5E66-4153DEB1CDF1}"/>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422" name="Freeform: Shape 160">
              <a:extLst>
                <a:ext uri="{FF2B5EF4-FFF2-40B4-BE49-F238E27FC236}">
                  <a16:creationId xmlns:a16="http://schemas.microsoft.com/office/drawing/2014/main" id="{2488061C-47A1-5499-4E7C-F20189B8528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423" name="Freeform: Shape 161">
              <a:extLst>
                <a:ext uri="{FF2B5EF4-FFF2-40B4-BE49-F238E27FC236}">
                  <a16:creationId xmlns:a16="http://schemas.microsoft.com/office/drawing/2014/main" id="{B31EC66B-BDA6-B3BD-D102-08A07C5858A5}"/>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424" name="Freeform: Shape 162">
              <a:extLst>
                <a:ext uri="{FF2B5EF4-FFF2-40B4-BE49-F238E27FC236}">
                  <a16:creationId xmlns:a16="http://schemas.microsoft.com/office/drawing/2014/main" id="{AC2F8D9C-79B3-96B2-3082-E9340404B784}"/>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425" name="Freeform: Shape 163">
              <a:extLst>
                <a:ext uri="{FF2B5EF4-FFF2-40B4-BE49-F238E27FC236}">
                  <a16:creationId xmlns:a16="http://schemas.microsoft.com/office/drawing/2014/main" id="{15D01EAC-9A31-1741-C56C-C9C59DCEC137}"/>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26" name="Freeform: Shape 164">
              <a:extLst>
                <a:ext uri="{FF2B5EF4-FFF2-40B4-BE49-F238E27FC236}">
                  <a16:creationId xmlns:a16="http://schemas.microsoft.com/office/drawing/2014/main" id="{7294513F-294A-9FB2-1EF4-9B639883CA31}"/>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427" name="Freeform: Shape 165">
              <a:extLst>
                <a:ext uri="{FF2B5EF4-FFF2-40B4-BE49-F238E27FC236}">
                  <a16:creationId xmlns:a16="http://schemas.microsoft.com/office/drawing/2014/main" id="{8FA930E0-45E1-A75C-3EC8-EAD5D6660CE9}"/>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28" name="Freeform: Shape 166">
              <a:extLst>
                <a:ext uri="{FF2B5EF4-FFF2-40B4-BE49-F238E27FC236}">
                  <a16:creationId xmlns:a16="http://schemas.microsoft.com/office/drawing/2014/main" id="{5B61AEFE-9289-24D1-B1EB-A6884222335E}"/>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29" name="Freeform: Shape 167">
              <a:extLst>
                <a:ext uri="{FF2B5EF4-FFF2-40B4-BE49-F238E27FC236}">
                  <a16:creationId xmlns:a16="http://schemas.microsoft.com/office/drawing/2014/main" id="{61B24141-C967-004A-9999-4DA46683CBF3}"/>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30" name="Freeform: Shape 168">
              <a:extLst>
                <a:ext uri="{FF2B5EF4-FFF2-40B4-BE49-F238E27FC236}">
                  <a16:creationId xmlns:a16="http://schemas.microsoft.com/office/drawing/2014/main" id="{5659B049-F49E-D827-E3AE-59888F51406F}"/>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31" name="Freeform: Shape 169">
              <a:extLst>
                <a:ext uri="{FF2B5EF4-FFF2-40B4-BE49-F238E27FC236}">
                  <a16:creationId xmlns:a16="http://schemas.microsoft.com/office/drawing/2014/main" id="{0589BCF7-A52D-E590-A1C0-1D4944E52D81}"/>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32" name="Freeform: Shape 170">
              <a:extLst>
                <a:ext uri="{FF2B5EF4-FFF2-40B4-BE49-F238E27FC236}">
                  <a16:creationId xmlns:a16="http://schemas.microsoft.com/office/drawing/2014/main" id="{D5EBE5EA-1D3F-1A7A-A18B-C53437184259}"/>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433" name="Freeform: Shape 171">
              <a:extLst>
                <a:ext uri="{FF2B5EF4-FFF2-40B4-BE49-F238E27FC236}">
                  <a16:creationId xmlns:a16="http://schemas.microsoft.com/office/drawing/2014/main" id="{0D87300F-0A76-66B4-1FD5-90E1020C45CF}"/>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34" name="Freeform: Shape 172">
              <a:extLst>
                <a:ext uri="{FF2B5EF4-FFF2-40B4-BE49-F238E27FC236}">
                  <a16:creationId xmlns:a16="http://schemas.microsoft.com/office/drawing/2014/main" id="{83A69E33-7C65-F56B-FFCD-5A0894D2C24F}"/>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35" name="Freeform: Shape 173">
              <a:extLst>
                <a:ext uri="{FF2B5EF4-FFF2-40B4-BE49-F238E27FC236}">
                  <a16:creationId xmlns:a16="http://schemas.microsoft.com/office/drawing/2014/main" id="{43B65C95-17EB-97BC-949B-86E08809E098}"/>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436" name="Freeform: Shape 174">
              <a:extLst>
                <a:ext uri="{FF2B5EF4-FFF2-40B4-BE49-F238E27FC236}">
                  <a16:creationId xmlns:a16="http://schemas.microsoft.com/office/drawing/2014/main" id="{EED7A58B-950D-622C-2646-F124EFA44824}"/>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37" name="Freeform: Shape 175">
              <a:extLst>
                <a:ext uri="{FF2B5EF4-FFF2-40B4-BE49-F238E27FC236}">
                  <a16:creationId xmlns:a16="http://schemas.microsoft.com/office/drawing/2014/main" id="{C2A0FA53-D930-A84B-E6E6-3B9BE930B6EE}"/>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438" name="Freeform: Shape 176">
              <a:extLst>
                <a:ext uri="{FF2B5EF4-FFF2-40B4-BE49-F238E27FC236}">
                  <a16:creationId xmlns:a16="http://schemas.microsoft.com/office/drawing/2014/main" id="{FBEEAC8B-4147-5975-E490-745EE526355B}"/>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439" name="Freeform: Shape 177">
              <a:extLst>
                <a:ext uri="{FF2B5EF4-FFF2-40B4-BE49-F238E27FC236}">
                  <a16:creationId xmlns:a16="http://schemas.microsoft.com/office/drawing/2014/main" id="{F94736F3-C33B-43CA-A6C6-C9D886EF4526}"/>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440" name="Freeform: Shape 178">
              <a:extLst>
                <a:ext uri="{FF2B5EF4-FFF2-40B4-BE49-F238E27FC236}">
                  <a16:creationId xmlns:a16="http://schemas.microsoft.com/office/drawing/2014/main" id="{DC2578BD-EFBE-0296-0551-3708A287ED93}"/>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441" name="Freeform: Shape 179">
              <a:extLst>
                <a:ext uri="{FF2B5EF4-FFF2-40B4-BE49-F238E27FC236}">
                  <a16:creationId xmlns:a16="http://schemas.microsoft.com/office/drawing/2014/main" id="{2E11D135-81F8-60DE-3A2B-7D684B97A16A}"/>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442" name="Freeform: Shape 180">
              <a:extLst>
                <a:ext uri="{FF2B5EF4-FFF2-40B4-BE49-F238E27FC236}">
                  <a16:creationId xmlns:a16="http://schemas.microsoft.com/office/drawing/2014/main" id="{0E9E22B6-CEF1-1031-F54F-348F0BB14AFF}"/>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43" name="Freeform: Shape 181">
              <a:extLst>
                <a:ext uri="{FF2B5EF4-FFF2-40B4-BE49-F238E27FC236}">
                  <a16:creationId xmlns:a16="http://schemas.microsoft.com/office/drawing/2014/main" id="{F960B7BC-CCE2-17E4-378F-4C7BB3078E53}"/>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44" name="Freeform: Shape 182">
              <a:extLst>
                <a:ext uri="{FF2B5EF4-FFF2-40B4-BE49-F238E27FC236}">
                  <a16:creationId xmlns:a16="http://schemas.microsoft.com/office/drawing/2014/main" id="{6FA5A4F9-D56B-5B30-79EC-A9713EDF28F5}"/>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45" name="Freeform: Shape 183">
              <a:extLst>
                <a:ext uri="{FF2B5EF4-FFF2-40B4-BE49-F238E27FC236}">
                  <a16:creationId xmlns:a16="http://schemas.microsoft.com/office/drawing/2014/main" id="{7B03C8AD-7206-D3BE-CEAC-DA21A6F00035}"/>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446" name="Freeform: Shape 184">
              <a:extLst>
                <a:ext uri="{FF2B5EF4-FFF2-40B4-BE49-F238E27FC236}">
                  <a16:creationId xmlns:a16="http://schemas.microsoft.com/office/drawing/2014/main" id="{CEAC358E-6DC6-DF43-A2AE-942241C93C3C}"/>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447" name="Freeform: Shape 185">
              <a:extLst>
                <a:ext uri="{FF2B5EF4-FFF2-40B4-BE49-F238E27FC236}">
                  <a16:creationId xmlns:a16="http://schemas.microsoft.com/office/drawing/2014/main" id="{63E9729E-418B-C022-C2F6-2302AEFB1A4E}"/>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448" name="Freeform: Shape 186">
              <a:extLst>
                <a:ext uri="{FF2B5EF4-FFF2-40B4-BE49-F238E27FC236}">
                  <a16:creationId xmlns:a16="http://schemas.microsoft.com/office/drawing/2014/main" id="{4F6E633A-79CD-7275-FE9E-B900EDCFA169}"/>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49" name="Freeform: Shape 187">
              <a:extLst>
                <a:ext uri="{FF2B5EF4-FFF2-40B4-BE49-F238E27FC236}">
                  <a16:creationId xmlns:a16="http://schemas.microsoft.com/office/drawing/2014/main" id="{6519445B-1A57-0841-6F07-9B4339FCF462}"/>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0" name="Freeform: Shape 188">
              <a:extLst>
                <a:ext uri="{FF2B5EF4-FFF2-40B4-BE49-F238E27FC236}">
                  <a16:creationId xmlns:a16="http://schemas.microsoft.com/office/drawing/2014/main" id="{B28A4DE0-B034-27C6-D132-8C8B828A992A}"/>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1" name="Freeform: Shape 189">
              <a:extLst>
                <a:ext uri="{FF2B5EF4-FFF2-40B4-BE49-F238E27FC236}">
                  <a16:creationId xmlns:a16="http://schemas.microsoft.com/office/drawing/2014/main" id="{AFB02440-E60B-A329-8DD8-BEE85C556940}"/>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2" name="Freeform: Shape 190">
              <a:extLst>
                <a:ext uri="{FF2B5EF4-FFF2-40B4-BE49-F238E27FC236}">
                  <a16:creationId xmlns:a16="http://schemas.microsoft.com/office/drawing/2014/main" id="{1368E128-90DE-3026-0E91-62520E594A21}"/>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3" name="Freeform: Shape 191">
              <a:extLst>
                <a:ext uri="{FF2B5EF4-FFF2-40B4-BE49-F238E27FC236}">
                  <a16:creationId xmlns:a16="http://schemas.microsoft.com/office/drawing/2014/main" id="{62DAA377-0559-476B-3ACC-A606E7B64FC6}"/>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4" name="Freeform: Shape 192">
              <a:extLst>
                <a:ext uri="{FF2B5EF4-FFF2-40B4-BE49-F238E27FC236}">
                  <a16:creationId xmlns:a16="http://schemas.microsoft.com/office/drawing/2014/main" id="{53AAE2F2-ADA0-7FBF-74E4-1FBC7A6E7A4E}"/>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5" name="Freeform: Shape 193">
              <a:extLst>
                <a:ext uri="{FF2B5EF4-FFF2-40B4-BE49-F238E27FC236}">
                  <a16:creationId xmlns:a16="http://schemas.microsoft.com/office/drawing/2014/main" id="{86D1E440-E862-5C0C-BD87-280A968AC225}"/>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6" name="Freeform: Shape 194">
              <a:extLst>
                <a:ext uri="{FF2B5EF4-FFF2-40B4-BE49-F238E27FC236}">
                  <a16:creationId xmlns:a16="http://schemas.microsoft.com/office/drawing/2014/main" id="{B74EC5B1-997A-8929-D162-1126879B26CB}"/>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457" name="Freeform: Shape 195">
              <a:extLst>
                <a:ext uri="{FF2B5EF4-FFF2-40B4-BE49-F238E27FC236}">
                  <a16:creationId xmlns:a16="http://schemas.microsoft.com/office/drawing/2014/main" id="{AEBE3FDA-1363-9A90-987D-9D027C0FBB03}"/>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458" name="Freeform: Shape 196">
              <a:extLst>
                <a:ext uri="{FF2B5EF4-FFF2-40B4-BE49-F238E27FC236}">
                  <a16:creationId xmlns:a16="http://schemas.microsoft.com/office/drawing/2014/main" id="{59904CFB-308D-698F-E09A-F187348CCD33}"/>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9" name="Freeform: Shape 197">
              <a:extLst>
                <a:ext uri="{FF2B5EF4-FFF2-40B4-BE49-F238E27FC236}">
                  <a16:creationId xmlns:a16="http://schemas.microsoft.com/office/drawing/2014/main" id="{52BDD081-EDC3-AF1C-4F64-E2799134A95E}"/>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60" name="Freeform: Shape 198">
              <a:extLst>
                <a:ext uri="{FF2B5EF4-FFF2-40B4-BE49-F238E27FC236}">
                  <a16:creationId xmlns:a16="http://schemas.microsoft.com/office/drawing/2014/main" id="{594366E1-801D-F7D6-D9F0-7DFA401AF23D}"/>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461" name="Freeform: Shape 199">
              <a:extLst>
                <a:ext uri="{FF2B5EF4-FFF2-40B4-BE49-F238E27FC236}">
                  <a16:creationId xmlns:a16="http://schemas.microsoft.com/office/drawing/2014/main" id="{8736E1AA-5822-5CA7-D200-EB6AF8CA348A}"/>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62" name="Freeform: Shape 200">
              <a:extLst>
                <a:ext uri="{FF2B5EF4-FFF2-40B4-BE49-F238E27FC236}">
                  <a16:creationId xmlns:a16="http://schemas.microsoft.com/office/drawing/2014/main" id="{96EF2D95-68D8-DA9D-F3C0-B54EA42704E4}"/>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63" name="Freeform: Shape 201">
              <a:extLst>
                <a:ext uri="{FF2B5EF4-FFF2-40B4-BE49-F238E27FC236}">
                  <a16:creationId xmlns:a16="http://schemas.microsoft.com/office/drawing/2014/main" id="{648D9477-1F20-9D5A-E845-7B7DDBB7062B}"/>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464" name="Freeform: Shape 202">
              <a:extLst>
                <a:ext uri="{FF2B5EF4-FFF2-40B4-BE49-F238E27FC236}">
                  <a16:creationId xmlns:a16="http://schemas.microsoft.com/office/drawing/2014/main" id="{C761E113-410B-D006-0F2C-36DD88B71A8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465" name="Freeform: Shape 203">
              <a:extLst>
                <a:ext uri="{FF2B5EF4-FFF2-40B4-BE49-F238E27FC236}">
                  <a16:creationId xmlns:a16="http://schemas.microsoft.com/office/drawing/2014/main" id="{F9A1802B-6C7F-7C77-17A7-158849407453}"/>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466" name="Freeform: Shape 204">
              <a:extLst>
                <a:ext uri="{FF2B5EF4-FFF2-40B4-BE49-F238E27FC236}">
                  <a16:creationId xmlns:a16="http://schemas.microsoft.com/office/drawing/2014/main" id="{CF537BC6-BF57-06A3-FF59-D36C6B61BDFD}"/>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67" name="Freeform: Shape 205">
              <a:extLst>
                <a:ext uri="{FF2B5EF4-FFF2-40B4-BE49-F238E27FC236}">
                  <a16:creationId xmlns:a16="http://schemas.microsoft.com/office/drawing/2014/main" id="{A2F84C3C-22EB-170B-BE42-C03DDFAD452A}"/>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468" name="Freeform: Shape 206">
              <a:extLst>
                <a:ext uri="{FF2B5EF4-FFF2-40B4-BE49-F238E27FC236}">
                  <a16:creationId xmlns:a16="http://schemas.microsoft.com/office/drawing/2014/main" id="{94EBB2D9-30C5-BD5C-6DD0-86108A4FBADF}"/>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69" name="Freeform: Shape 207">
              <a:extLst>
                <a:ext uri="{FF2B5EF4-FFF2-40B4-BE49-F238E27FC236}">
                  <a16:creationId xmlns:a16="http://schemas.microsoft.com/office/drawing/2014/main" id="{C73FACC6-9392-1CCF-87AE-DED79164A3B9}"/>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470" name="Freeform: Shape 208">
              <a:extLst>
                <a:ext uri="{FF2B5EF4-FFF2-40B4-BE49-F238E27FC236}">
                  <a16:creationId xmlns:a16="http://schemas.microsoft.com/office/drawing/2014/main" id="{6219557E-F607-984A-D19E-607A5FBBCF9F}"/>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471" name="Freeform: Shape 209">
              <a:extLst>
                <a:ext uri="{FF2B5EF4-FFF2-40B4-BE49-F238E27FC236}">
                  <a16:creationId xmlns:a16="http://schemas.microsoft.com/office/drawing/2014/main" id="{083C032B-C981-2B46-838C-2AD0F73FB96A}"/>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72" name="Freeform: Shape 210">
              <a:extLst>
                <a:ext uri="{FF2B5EF4-FFF2-40B4-BE49-F238E27FC236}">
                  <a16:creationId xmlns:a16="http://schemas.microsoft.com/office/drawing/2014/main" id="{F68A42AE-069C-46B6-DEEF-DDF539C6210B}"/>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73" name="Freeform: Shape 211">
              <a:extLst>
                <a:ext uri="{FF2B5EF4-FFF2-40B4-BE49-F238E27FC236}">
                  <a16:creationId xmlns:a16="http://schemas.microsoft.com/office/drawing/2014/main" id="{FC071747-7203-C8C2-171B-AA79B47D994A}"/>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74" name="Freeform: Shape 212">
              <a:extLst>
                <a:ext uri="{FF2B5EF4-FFF2-40B4-BE49-F238E27FC236}">
                  <a16:creationId xmlns:a16="http://schemas.microsoft.com/office/drawing/2014/main" id="{C0742D35-C2A1-02D1-E0D4-EFC39B9E2608}"/>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475" name="Freeform: Shape 213">
              <a:extLst>
                <a:ext uri="{FF2B5EF4-FFF2-40B4-BE49-F238E27FC236}">
                  <a16:creationId xmlns:a16="http://schemas.microsoft.com/office/drawing/2014/main" id="{3B7DF612-29BB-8726-B846-E44404375271}"/>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76" name="Freeform: Shape 214">
              <a:extLst>
                <a:ext uri="{FF2B5EF4-FFF2-40B4-BE49-F238E27FC236}">
                  <a16:creationId xmlns:a16="http://schemas.microsoft.com/office/drawing/2014/main" id="{D4AA52A0-46CA-C939-9D2F-15C8E64DB0DD}"/>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77" name="Freeform: Shape 215">
              <a:extLst>
                <a:ext uri="{FF2B5EF4-FFF2-40B4-BE49-F238E27FC236}">
                  <a16:creationId xmlns:a16="http://schemas.microsoft.com/office/drawing/2014/main" id="{9EE214F4-229D-CD82-27CD-BDD6025A8303}"/>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478" name="Freeform: Shape 216">
              <a:extLst>
                <a:ext uri="{FF2B5EF4-FFF2-40B4-BE49-F238E27FC236}">
                  <a16:creationId xmlns:a16="http://schemas.microsoft.com/office/drawing/2014/main" id="{354C6875-05F2-6C91-56C7-6265396EF39A}"/>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479" name="Freeform: Shape 217">
              <a:extLst>
                <a:ext uri="{FF2B5EF4-FFF2-40B4-BE49-F238E27FC236}">
                  <a16:creationId xmlns:a16="http://schemas.microsoft.com/office/drawing/2014/main" id="{3C2A18EC-A562-317D-4A35-70CEDF1909B7}"/>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80" name="Freeform: Shape 218">
              <a:extLst>
                <a:ext uri="{FF2B5EF4-FFF2-40B4-BE49-F238E27FC236}">
                  <a16:creationId xmlns:a16="http://schemas.microsoft.com/office/drawing/2014/main" id="{976F13B9-268F-C3E7-9D26-44447E6F211E}"/>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481" name="Freeform: Shape 219">
              <a:extLst>
                <a:ext uri="{FF2B5EF4-FFF2-40B4-BE49-F238E27FC236}">
                  <a16:creationId xmlns:a16="http://schemas.microsoft.com/office/drawing/2014/main" id="{6278043C-FA91-1B2F-5E2F-A06EED3E7CB5}"/>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482" name="Freeform: Shape 220">
              <a:extLst>
                <a:ext uri="{FF2B5EF4-FFF2-40B4-BE49-F238E27FC236}">
                  <a16:creationId xmlns:a16="http://schemas.microsoft.com/office/drawing/2014/main" id="{8A080C53-1837-5EB6-A649-E9F618E14717}"/>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483" name="Freeform: Shape 221">
              <a:extLst>
                <a:ext uri="{FF2B5EF4-FFF2-40B4-BE49-F238E27FC236}">
                  <a16:creationId xmlns:a16="http://schemas.microsoft.com/office/drawing/2014/main" id="{6FC5E2A2-C73A-7C75-4D6E-B8F06B2B2540}"/>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84" name="Freeform: Shape 222">
              <a:extLst>
                <a:ext uri="{FF2B5EF4-FFF2-40B4-BE49-F238E27FC236}">
                  <a16:creationId xmlns:a16="http://schemas.microsoft.com/office/drawing/2014/main" id="{538ED9AC-F658-EAFC-5D7C-FA7A3CDC99EC}"/>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85" name="Freeform: Shape 223">
              <a:extLst>
                <a:ext uri="{FF2B5EF4-FFF2-40B4-BE49-F238E27FC236}">
                  <a16:creationId xmlns:a16="http://schemas.microsoft.com/office/drawing/2014/main" id="{FE3E3BBE-634F-D2DE-6655-9AFAD949FC59}"/>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86" name="Freeform: Shape 224">
              <a:extLst>
                <a:ext uri="{FF2B5EF4-FFF2-40B4-BE49-F238E27FC236}">
                  <a16:creationId xmlns:a16="http://schemas.microsoft.com/office/drawing/2014/main" id="{3008BB46-32B8-27C4-36DA-AA1015333602}"/>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487" name="Freeform: Shape 225">
              <a:extLst>
                <a:ext uri="{FF2B5EF4-FFF2-40B4-BE49-F238E27FC236}">
                  <a16:creationId xmlns:a16="http://schemas.microsoft.com/office/drawing/2014/main" id="{3E63FDFF-97A0-A511-1FC0-62E357A9008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88" name="Freeform: Shape 226">
              <a:extLst>
                <a:ext uri="{FF2B5EF4-FFF2-40B4-BE49-F238E27FC236}">
                  <a16:creationId xmlns:a16="http://schemas.microsoft.com/office/drawing/2014/main" id="{2B135509-E068-5BA3-1735-55362E56C107}"/>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89" name="Freeform: Shape 227">
              <a:extLst>
                <a:ext uri="{FF2B5EF4-FFF2-40B4-BE49-F238E27FC236}">
                  <a16:creationId xmlns:a16="http://schemas.microsoft.com/office/drawing/2014/main" id="{41F6B308-8EF6-15C6-DD9D-3B372D7CFCBD}"/>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490" name="Freeform: Shape 228">
              <a:extLst>
                <a:ext uri="{FF2B5EF4-FFF2-40B4-BE49-F238E27FC236}">
                  <a16:creationId xmlns:a16="http://schemas.microsoft.com/office/drawing/2014/main" id="{9551E824-40E4-96EB-DF86-5B011A112033}"/>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491" name="Freeform: Shape 229">
              <a:extLst>
                <a:ext uri="{FF2B5EF4-FFF2-40B4-BE49-F238E27FC236}">
                  <a16:creationId xmlns:a16="http://schemas.microsoft.com/office/drawing/2014/main" id="{21843806-96C9-1B78-991D-1F337183F6B0}"/>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492" name="Freeform: Shape 230">
              <a:extLst>
                <a:ext uri="{FF2B5EF4-FFF2-40B4-BE49-F238E27FC236}">
                  <a16:creationId xmlns:a16="http://schemas.microsoft.com/office/drawing/2014/main" id="{852FE1F8-4746-78EB-8D61-76A7C6B80947}"/>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493" name="Freeform: Shape 231">
              <a:extLst>
                <a:ext uri="{FF2B5EF4-FFF2-40B4-BE49-F238E27FC236}">
                  <a16:creationId xmlns:a16="http://schemas.microsoft.com/office/drawing/2014/main" id="{429D6497-5529-FE04-E180-97EE9FE51C46}"/>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494" name="Freeform: Shape 232">
              <a:extLst>
                <a:ext uri="{FF2B5EF4-FFF2-40B4-BE49-F238E27FC236}">
                  <a16:creationId xmlns:a16="http://schemas.microsoft.com/office/drawing/2014/main" id="{B86D7D99-4FAC-2EAB-73D5-B3A3FD3BE458}"/>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95" name="Freeform: Shape 233">
              <a:extLst>
                <a:ext uri="{FF2B5EF4-FFF2-40B4-BE49-F238E27FC236}">
                  <a16:creationId xmlns:a16="http://schemas.microsoft.com/office/drawing/2014/main" id="{05E12329-1C47-A4F8-4056-0BED88E0B6AA}"/>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496" name="Freeform: Shape 234">
              <a:extLst>
                <a:ext uri="{FF2B5EF4-FFF2-40B4-BE49-F238E27FC236}">
                  <a16:creationId xmlns:a16="http://schemas.microsoft.com/office/drawing/2014/main" id="{930C2057-084E-016F-C4F4-B92B2AC22A84}"/>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497" name="Freeform: Shape 235">
              <a:extLst>
                <a:ext uri="{FF2B5EF4-FFF2-40B4-BE49-F238E27FC236}">
                  <a16:creationId xmlns:a16="http://schemas.microsoft.com/office/drawing/2014/main" id="{87118ECA-D007-891F-BD39-60E6EC5FE3D1}"/>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98" name="Freeform: Shape 236">
              <a:extLst>
                <a:ext uri="{FF2B5EF4-FFF2-40B4-BE49-F238E27FC236}">
                  <a16:creationId xmlns:a16="http://schemas.microsoft.com/office/drawing/2014/main" id="{5C8F8CE1-E07E-17D5-E150-7EA7063BA419}"/>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99" name="Freeform: Shape 237">
              <a:extLst>
                <a:ext uri="{FF2B5EF4-FFF2-40B4-BE49-F238E27FC236}">
                  <a16:creationId xmlns:a16="http://schemas.microsoft.com/office/drawing/2014/main" id="{0184EB76-EA5A-4938-DBF7-352B0A772A08}"/>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500" name="Freeform: Shape 238">
              <a:extLst>
                <a:ext uri="{FF2B5EF4-FFF2-40B4-BE49-F238E27FC236}">
                  <a16:creationId xmlns:a16="http://schemas.microsoft.com/office/drawing/2014/main" id="{1EF5F5A2-AD2A-472C-5C5D-F3595308F48B}"/>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501" name="Freeform: Shape 239">
              <a:extLst>
                <a:ext uri="{FF2B5EF4-FFF2-40B4-BE49-F238E27FC236}">
                  <a16:creationId xmlns:a16="http://schemas.microsoft.com/office/drawing/2014/main" id="{CB477903-B8B6-DB76-BD91-F26113707446}"/>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502" name="Freeform: Shape 240">
              <a:extLst>
                <a:ext uri="{FF2B5EF4-FFF2-40B4-BE49-F238E27FC236}">
                  <a16:creationId xmlns:a16="http://schemas.microsoft.com/office/drawing/2014/main" id="{60010B59-9A9D-325B-8741-A765CB8311EC}"/>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503" name="Freeform: Shape 241">
              <a:extLst>
                <a:ext uri="{FF2B5EF4-FFF2-40B4-BE49-F238E27FC236}">
                  <a16:creationId xmlns:a16="http://schemas.microsoft.com/office/drawing/2014/main" id="{34B5CA96-5AE2-BFD7-D750-E09081D6BCF0}"/>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504" name="Freeform: Shape 242">
              <a:extLst>
                <a:ext uri="{FF2B5EF4-FFF2-40B4-BE49-F238E27FC236}">
                  <a16:creationId xmlns:a16="http://schemas.microsoft.com/office/drawing/2014/main" id="{A453F600-0221-EE7A-DD03-4A82AD8B9DA1}"/>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505" name="Freeform: Shape 243">
              <a:extLst>
                <a:ext uri="{FF2B5EF4-FFF2-40B4-BE49-F238E27FC236}">
                  <a16:creationId xmlns:a16="http://schemas.microsoft.com/office/drawing/2014/main" id="{553E524F-B1E3-5099-CCE2-C7475EAEBA90}"/>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506" name="Freeform: Shape 244">
              <a:extLst>
                <a:ext uri="{FF2B5EF4-FFF2-40B4-BE49-F238E27FC236}">
                  <a16:creationId xmlns:a16="http://schemas.microsoft.com/office/drawing/2014/main" id="{C3929270-F1F4-4293-B36E-6913317953A2}"/>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507" name="Freeform: Shape 245">
              <a:extLst>
                <a:ext uri="{FF2B5EF4-FFF2-40B4-BE49-F238E27FC236}">
                  <a16:creationId xmlns:a16="http://schemas.microsoft.com/office/drawing/2014/main" id="{2FB8AFF0-1314-6B54-0FC8-5614652F99DF}"/>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508" name="Freeform: Shape 246">
              <a:extLst>
                <a:ext uri="{FF2B5EF4-FFF2-40B4-BE49-F238E27FC236}">
                  <a16:creationId xmlns:a16="http://schemas.microsoft.com/office/drawing/2014/main" id="{171522B5-9155-F120-E37A-3B3710237496}"/>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509" name="Freeform: Shape 247">
              <a:extLst>
                <a:ext uri="{FF2B5EF4-FFF2-40B4-BE49-F238E27FC236}">
                  <a16:creationId xmlns:a16="http://schemas.microsoft.com/office/drawing/2014/main" id="{834B442B-CB84-B0BD-25D2-8EAD5557AD13}"/>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510" name="Freeform: Shape 248">
              <a:extLst>
                <a:ext uri="{FF2B5EF4-FFF2-40B4-BE49-F238E27FC236}">
                  <a16:creationId xmlns:a16="http://schemas.microsoft.com/office/drawing/2014/main" id="{E9F20438-D31F-E2A7-B283-DAEABDE9A1A0}"/>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511" name="Freeform: Shape 249">
              <a:extLst>
                <a:ext uri="{FF2B5EF4-FFF2-40B4-BE49-F238E27FC236}">
                  <a16:creationId xmlns:a16="http://schemas.microsoft.com/office/drawing/2014/main" id="{8DB3D189-E87E-CF66-129D-1C4A02ACEC43}"/>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512" name="Freeform: Shape 250">
              <a:extLst>
                <a:ext uri="{FF2B5EF4-FFF2-40B4-BE49-F238E27FC236}">
                  <a16:creationId xmlns:a16="http://schemas.microsoft.com/office/drawing/2014/main" id="{99C29F26-9DED-EC08-304B-A3F71C2531B5}"/>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513" name="Freeform: Shape 251">
              <a:extLst>
                <a:ext uri="{FF2B5EF4-FFF2-40B4-BE49-F238E27FC236}">
                  <a16:creationId xmlns:a16="http://schemas.microsoft.com/office/drawing/2014/main" id="{FB01357D-A3F3-35A4-23A6-A56D778FD306}"/>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514" name="Freeform: Shape 252">
              <a:extLst>
                <a:ext uri="{FF2B5EF4-FFF2-40B4-BE49-F238E27FC236}">
                  <a16:creationId xmlns:a16="http://schemas.microsoft.com/office/drawing/2014/main" id="{D379722A-46FB-93D6-C34F-973C021BFB4D}"/>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515" name="Freeform: Shape 253">
              <a:extLst>
                <a:ext uri="{FF2B5EF4-FFF2-40B4-BE49-F238E27FC236}">
                  <a16:creationId xmlns:a16="http://schemas.microsoft.com/office/drawing/2014/main" id="{CE40E402-354E-F933-E150-80808CD8C103}"/>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516" name="Freeform: Shape 254">
              <a:extLst>
                <a:ext uri="{FF2B5EF4-FFF2-40B4-BE49-F238E27FC236}">
                  <a16:creationId xmlns:a16="http://schemas.microsoft.com/office/drawing/2014/main" id="{5D31B75D-77D5-CF19-ECCA-DF59ED8ABF8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517" name="Freeform: Shape 255">
              <a:extLst>
                <a:ext uri="{FF2B5EF4-FFF2-40B4-BE49-F238E27FC236}">
                  <a16:creationId xmlns:a16="http://schemas.microsoft.com/office/drawing/2014/main" id="{2CD2D07E-8600-CBF9-E853-B16F634DAB85}"/>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518" name="Freeform: Shape 256">
              <a:extLst>
                <a:ext uri="{FF2B5EF4-FFF2-40B4-BE49-F238E27FC236}">
                  <a16:creationId xmlns:a16="http://schemas.microsoft.com/office/drawing/2014/main" id="{E775BB76-5DE2-41EF-BCE3-97FFBBD9134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519" name="Freeform: Shape 257">
              <a:extLst>
                <a:ext uri="{FF2B5EF4-FFF2-40B4-BE49-F238E27FC236}">
                  <a16:creationId xmlns:a16="http://schemas.microsoft.com/office/drawing/2014/main" id="{0DFE1B10-60C3-5D1A-3E6B-82CCAA7378FB}"/>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520" name="Freeform: Shape 258">
              <a:extLst>
                <a:ext uri="{FF2B5EF4-FFF2-40B4-BE49-F238E27FC236}">
                  <a16:creationId xmlns:a16="http://schemas.microsoft.com/office/drawing/2014/main" id="{DD83F63E-31EF-5257-2E5D-430A48FAD429}"/>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521" name="Freeform: Shape 259">
              <a:extLst>
                <a:ext uri="{FF2B5EF4-FFF2-40B4-BE49-F238E27FC236}">
                  <a16:creationId xmlns:a16="http://schemas.microsoft.com/office/drawing/2014/main" id="{251547D6-9FC1-EC1D-00CE-A5D091A7045B}"/>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522" name="Freeform: Shape 260">
              <a:extLst>
                <a:ext uri="{FF2B5EF4-FFF2-40B4-BE49-F238E27FC236}">
                  <a16:creationId xmlns:a16="http://schemas.microsoft.com/office/drawing/2014/main" id="{B53F369B-F464-F7F3-EC05-5C9CE4C67FCB}"/>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523" name="Freeform: Shape 261">
              <a:extLst>
                <a:ext uri="{FF2B5EF4-FFF2-40B4-BE49-F238E27FC236}">
                  <a16:creationId xmlns:a16="http://schemas.microsoft.com/office/drawing/2014/main" id="{041DED0F-11A9-FF72-A626-7AC1692EF9E4}"/>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524" name="Freeform: Shape 262">
              <a:extLst>
                <a:ext uri="{FF2B5EF4-FFF2-40B4-BE49-F238E27FC236}">
                  <a16:creationId xmlns:a16="http://schemas.microsoft.com/office/drawing/2014/main" id="{83F75629-3037-C300-1089-89F96CDA8964}"/>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525" name="Freeform: Shape 263">
              <a:extLst>
                <a:ext uri="{FF2B5EF4-FFF2-40B4-BE49-F238E27FC236}">
                  <a16:creationId xmlns:a16="http://schemas.microsoft.com/office/drawing/2014/main" id="{4910BAC8-FE7F-E544-A5AF-711F7582F1EA}"/>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526" name="Freeform: Shape 264">
              <a:extLst>
                <a:ext uri="{FF2B5EF4-FFF2-40B4-BE49-F238E27FC236}">
                  <a16:creationId xmlns:a16="http://schemas.microsoft.com/office/drawing/2014/main" id="{92EAD44E-5D65-465C-CB4A-4732AB825F83}"/>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527" name="Freeform: Shape 265">
              <a:extLst>
                <a:ext uri="{FF2B5EF4-FFF2-40B4-BE49-F238E27FC236}">
                  <a16:creationId xmlns:a16="http://schemas.microsoft.com/office/drawing/2014/main" id="{78896536-E5BD-0DFC-B143-52934ED76B04}"/>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528" name="Freeform: Shape 266">
              <a:extLst>
                <a:ext uri="{FF2B5EF4-FFF2-40B4-BE49-F238E27FC236}">
                  <a16:creationId xmlns:a16="http://schemas.microsoft.com/office/drawing/2014/main" id="{5E8C0B6E-5768-DBA0-A009-AAF066E9E476}"/>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529" name="Freeform: Shape 267">
              <a:extLst>
                <a:ext uri="{FF2B5EF4-FFF2-40B4-BE49-F238E27FC236}">
                  <a16:creationId xmlns:a16="http://schemas.microsoft.com/office/drawing/2014/main" id="{47A2C7F2-E7B9-C98D-61D9-218487619711}"/>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530" name="Freeform: Shape 268">
              <a:extLst>
                <a:ext uri="{FF2B5EF4-FFF2-40B4-BE49-F238E27FC236}">
                  <a16:creationId xmlns:a16="http://schemas.microsoft.com/office/drawing/2014/main" id="{E73D6F1A-910C-1352-BF08-F3C59DEE0896}"/>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531" name="Freeform: Shape 269">
              <a:extLst>
                <a:ext uri="{FF2B5EF4-FFF2-40B4-BE49-F238E27FC236}">
                  <a16:creationId xmlns:a16="http://schemas.microsoft.com/office/drawing/2014/main" id="{0E568903-B255-09CC-564F-2702A1069895}"/>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532" name="Freeform: Shape 270">
              <a:extLst>
                <a:ext uri="{FF2B5EF4-FFF2-40B4-BE49-F238E27FC236}">
                  <a16:creationId xmlns:a16="http://schemas.microsoft.com/office/drawing/2014/main" id="{E0A7E402-5FA1-8AC6-AAAD-035EEB9D2B48}"/>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533" name="Freeform: Shape 271">
              <a:extLst>
                <a:ext uri="{FF2B5EF4-FFF2-40B4-BE49-F238E27FC236}">
                  <a16:creationId xmlns:a16="http://schemas.microsoft.com/office/drawing/2014/main" id="{F5371042-6D5C-DCDF-67F1-9129D2BB0463}"/>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534" name="Freeform: Shape 272">
              <a:extLst>
                <a:ext uri="{FF2B5EF4-FFF2-40B4-BE49-F238E27FC236}">
                  <a16:creationId xmlns:a16="http://schemas.microsoft.com/office/drawing/2014/main" id="{45654543-A306-4EEA-FF41-7C98CBCBE757}"/>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535" name="Freeform: Shape 273">
              <a:extLst>
                <a:ext uri="{FF2B5EF4-FFF2-40B4-BE49-F238E27FC236}">
                  <a16:creationId xmlns:a16="http://schemas.microsoft.com/office/drawing/2014/main" id="{AADD22E9-EA06-7020-FD14-3977005D02A3}"/>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536" name="Freeform: Shape 274">
              <a:extLst>
                <a:ext uri="{FF2B5EF4-FFF2-40B4-BE49-F238E27FC236}">
                  <a16:creationId xmlns:a16="http://schemas.microsoft.com/office/drawing/2014/main" id="{3F8DE76E-EB69-1FB2-BCDC-72E33CFE29BB}"/>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537" name="Freeform: Shape 275">
              <a:extLst>
                <a:ext uri="{FF2B5EF4-FFF2-40B4-BE49-F238E27FC236}">
                  <a16:creationId xmlns:a16="http://schemas.microsoft.com/office/drawing/2014/main" id="{E3BCF168-3B0C-C971-345A-74107D17237B}"/>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538" name="Freeform: Shape 276">
              <a:extLst>
                <a:ext uri="{FF2B5EF4-FFF2-40B4-BE49-F238E27FC236}">
                  <a16:creationId xmlns:a16="http://schemas.microsoft.com/office/drawing/2014/main" id="{56575CEB-186E-3FF4-D987-AD1D554D570D}"/>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539" name="Freeform: Shape 277">
              <a:extLst>
                <a:ext uri="{FF2B5EF4-FFF2-40B4-BE49-F238E27FC236}">
                  <a16:creationId xmlns:a16="http://schemas.microsoft.com/office/drawing/2014/main" id="{980FCA6F-71DE-32A7-BC7E-48603754FDFB}"/>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540" name="Freeform: Shape 278">
              <a:extLst>
                <a:ext uri="{FF2B5EF4-FFF2-40B4-BE49-F238E27FC236}">
                  <a16:creationId xmlns:a16="http://schemas.microsoft.com/office/drawing/2014/main" id="{3C16E304-2703-AAA3-D383-EDD62EF2C869}"/>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541" name="Freeform: Shape 279">
              <a:extLst>
                <a:ext uri="{FF2B5EF4-FFF2-40B4-BE49-F238E27FC236}">
                  <a16:creationId xmlns:a16="http://schemas.microsoft.com/office/drawing/2014/main" id="{76BBB967-5114-3B64-1217-5279E738B504}"/>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542" name="Freeform: Shape 280">
              <a:extLst>
                <a:ext uri="{FF2B5EF4-FFF2-40B4-BE49-F238E27FC236}">
                  <a16:creationId xmlns:a16="http://schemas.microsoft.com/office/drawing/2014/main" id="{32552531-EEE8-C9D8-980E-824C0A9856A3}"/>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543" name="Freeform: Shape 281">
              <a:extLst>
                <a:ext uri="{FF2B5EF4-FFF2-40B4-BE49-F238E27FC236}">
                  <a16:creationId xmlns:a16="http://schemas.microsoft.com/office/drawing/2014/main" id="{2E8D58C0-948B-C287-85CC-5E066E9D472B}"/>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544" name="Freeform: Shape 282">
              <a:extLst>
                <a:ext uri="{FF2B5EF4-FFF2-40B4-BE49-F238E27FC236}">
                  <a16:creationId xmlns:a16="http://schemas.microsoft.com/office/drawing/2014/main" id="{973ED108-3366-868D-31FA-211B7B5A03A1}"/>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545" name="Freeform: Shape 283">
              <a:extLst>
                <a:ext uri="{FF2B5EF4-FFF2-40B4-BE49-F238E27FC236}">
                  <a16:creationId xmlns:a16="http://schemas.microsoft.com/office/drawing/2014/main" id="{2D5FAF4B-1F6B-4D66-49B0-DDC2ECA5708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8485339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63083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B6D41BCC-AD73-4203-A5A6-E62EB28B0FE6}" type="datetimeFigureOut">
              <a:rPr lang="en-US" smtClean="0"/>
              <a:pPr/>
              <a:t>12/11/2024</a:t>
            </a:fld>
            <a:endParaRPr lang="en-US"/>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11618392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76" r:id="rId13"/>
  </p:sldLayoutIdLs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3.png"/><Relationship Id="rId7"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8.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19.png"/><Relationship Id="rId4" Type="http://schemas.openxmlformats.org/officeDocument/2006/relationships/diagramData" Target="../diagrams/data1.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2.png"/><Relationship Id="rId5" Type="http://schemas.openxmlformats.org/officeDocument/2006/relationships/image" Target="../media/image21.png"/><Relationship Id="rId10" Type="http://schemas.microsoft.com/office/2007/relationships/hdphoto" Target="../media/hdphoto4.wdp"/><Relationship Id="rId4" Type="http://schemas.microsoft.com/office/2007/relationships/hdphoto" Target="../media/hdphoto1.wdp"/><Relationship Id="rId9" Type="http://schemas.openxmlformats.org/officeDocument/2006/relationships/image" Target="../media/image23.png"/></Relationships>
</file>

<file path=ppt/slides/_rels/slide8.xml.rels><?xml version="1.0" encoding="UTF-8" standalone="yes"?>
<Relationships xmlns="http://schemas.openxmlformats.org/package/2006/relationships"><Relationship Id="rId8" Type="http://schemas.openxmlformats.org/officeDocument/2006/relationships/image" Target="../media/image28.png"/><Relationship Id="rId3" Type="http://schemas.microsoft.com/office/2007/relationships/hdphoto" Target="../media/hdphoto5.wdp"/><Relationship Id="rId7" Type="http://schemas.openxmlformats.org/officeDocument/2006/relationships/image" Target="../media/image27.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6.png"/><Relationship Id="rId5" Type="http://schemas.microsoft.com/office/2007/relationships/hdphoto" Target="../media/hdphoto6.wdp"/><Relationship Id="rId4" Type="http://schemas.openxmlformats.org/officeDocument/2006/relationships/image" Target="../media/image25.png"/><Relationship Id="rId9"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32.png"/><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8" Type="http://schemas.microsoft.com/office/2007/relationships/hdphoto" Target="../media/hdphoto8.wdp"/><Relationship Id="rId3" Type="http://schemas.openxmlformats.org/officeDocument/2006/relationships/image" Target="../media/image38.png"/><Relationship Id="rId7"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39.jpeg"/><Relationship Id="rId4" Type="http://schemas.microsoft.com/office/2007/relationships/hdphoto" Target="../media/hdphoto7.wdp"/></Relationships>
</file>

<file path=ppt/slides/_rels/slide1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3.jpeg"/><Relationship Id="rId4" Type="http://schemas.openxmlformats.org/officeDocument/2006/relationships/image" Target="../media/image42.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2.png"/><Relationship Id="rId1" Type="http://schemas.openxmlformats.org/officeDocument/2006/relationships/slideLayout" Target="../slideLayouts/slideLayout2.xml"/><Relationship Id="rId5" Type="http://schemas.microsoft.com/office/2007/relationships/hdphoto" Target="../media/hdphoto9.wdp"/><Relationship Id="rId4" Type="http://schemas.openxmlformats.org/officeDocument/2006/relationships/image" Target="../media/image45.png"/></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2.png"/><Relationship Id="rId1" Type="http://schemas.openxmlformats.org/officeDocument/2006/relationships/slideLayout" Target="../slideLayouts/slideLayout2.xml"/><Relationship Id="rId4" Type="http://schemas.microsoft.com/office/2007/relationships/hdphoto" Target="../media/hdphoto10.wdp"/></Relationships>
</file>

<file path=ppt/slides/_rels/slide18.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airfoiltools.co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easycomposites.co.uk/high-strength-carbon-fibre-sheet" TargetMode="External"/><Relationship Id="rId13" Type="http://schemas.openxmlformats.org/officeDocument/2006/relationships/hyperlink" Target="https://preview.redd.it/what-material-is-the-foam-inside-of-an-f1-wing-this-was-at-v0-9yq5dbgys1rd1.jpeg?width=1080&amp;crop=smart&amp;auto=webp&amp;s=0947beb2edc9a9444fbf9ce9f86ed45bcfa6cf08" TargetMode="External"/><Relationship Id="rId3" Type="http://schemas.openxmlformats.org/officeDocument/2006/relationships/hyperlink" Target="https://www.aluminiumwarehouse.co.uk/products/2-in-x-3-8-in-aluminium-round-tube" TargetMode="External"/><Relationship Id="rId7" Type="http://schemas.openxmlformats.org/officeDocument/2006/relationships/hyperlink" Target="https://www.caricos.com/cars/f/ford/2017_ford_gt_competition_series/images/8.html#google_vignette" TargetMode="External"/><Relationship Id="rId12" Type="http://schemas.openxmlformats.org/officeDocument/2006/relationships/hyperlink" Target="https://rinascltabike.com/bike/materials/carbon-fiber/#:~:text=Carbon%20fiber&#8217;s%20tensile%20strength%20ranges,is%20typically%20around%2070%20GPa" TargetMode="External"/><Relationship Id="rId2" Type="http://schemas.openxmlformats.org/officeDocument/2006/relationships/notesSlide" Target="../notesSlides/notesSlide13.xml"/><Relationship Id="rId16"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carbonfibergear.com/blogs/carbonfiber/carbon-fiber-vs-aluminum#:~:text=Carbon%20fiber%20has%20a%20density,by%20as%20much%20as%2050%25" TargetMode="External"/><Relationship Id="rId11" Type="http://schemas.openxmlformats.org/officeDocument/2006/relationships/hyperlink" Target="NULL" TargetMode="External"/><Relationship Id="rId5" Type="http://schemas.openxmlformats.org/officeDocument/2006/relationships/hyperlink" Target="https://www.aalco.co.uk/datasheets/Aalco-Metals-Ltd_Aluminium-Alloy-Specifications_42.pdf.ashx#:~:text=The%20tensile%20strength%20of%20pure,properties%20of%20selected%20aluminium%20alloys.&amp;text=The%20old%20BS1470%20standard%20has%20been%20replaced%20by%20nine%20EN%20standards" TargetMode="External"/><Relationship Id="rId15" Type="http://schemas.openxmlformats.org/officeDocument/2006/relationships/hyperlink" Target="https://www.spyderchat.com/threads/active-aero-wing-project-aka-mock-laren-wing.162451" TargetMode="External"/><Relationship Id="rId10" Type="http://schemas.openxmlformats.org/officeDocument/2006/relationships/hyperlink" Target="https://www.easycomposites.co.uk/50mm-woven-finish-carbon-fibre-tube" TargetMode="External"/><Relationship Id="rId4" Type="http://schemas.openxmlformats.org/officeDocument/2006/relationships/hyperlink" Target="https://www.aluminiumwarehouse.co.uk/collections/aluminium-sheet/products/2000-mm-x-1000-mm-x-1-2-mm-5251-h22-aluminium-sheet" TargetMode="External"/><Relationship Id="rId9" Type="http://schemas.openxmlformats.org/officeDocument/2006/relationships/hyperlink" Target="https://www.easycomposites.co.uk/Rohacell31-IG-F-PMI-Foam" TargetMode="External"/><Relationship Id="rId14" Type="http://schemas.openxmlformats.org/officeDocument/2006/relationships/hyperlink" Target="https://www.reddit.com/r/FSAE/comments/ycqm0x/anyone_familiar_with_what_mounting_system_this/"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instrumentationtools.com/types-of-control-systems/" TargetMode="External"/><Relationship Id="rId2" Type="http://schemas.openxmlformats.org/officeDocument/2006/relationships/hyperlink" Target="https://www.sciencedirect.com/topics/engineering/pulse-width-modulation" TargetMode="Externa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electricactuator.in/electrical-linear-actuators-vs-hydraulic-systems-a-comparison/"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blue car with a black roof&#10;&#10;Description automatically generated">
            <a:extLst>
              <a:ext uri="{FF2B5EF4-FFF2-40B4-BE49-F238E27FC236}">
                <a16:creationId xmlns:a16="http://schemas.microsoft.com/office/drawing/2014/main" id="{BD49E250-00AB-C3EC-A769-17625142EFD7}"/>
              </a:ext>
            </a:extLst>
          </p:cNvPr>
          <p:cNvPicPr>
            <a:picLocks noChangeAspect="1"/>
          </p:cNvPicPr>
          <p:nvPr/>
        </p:nvPicPr>
        <p:blipFill>
          <a:blip r:embed="rId3"/>
          <a:srcRect l="11018" t="139" r="15132" b="-33"/>
          <a:stretch/>
        </p:blipFill>
        <p:spPr>
          <a:xfrm>
            <a:off x="4513942" y="1067"/>
            <a:ext cx="7680073" cy="6859975"/>
          </a:xfrm>
          <a:prstGeom prst="rect">
            <a:avLst/>
          </a:prstGeom>
        </p:spPr>
      </p:pic>
      <p:sp>
        <p:nvSpPr>
          <p:cNvPr id="11" name="TextBox 10">
            <a:extLst>
              <a:ext uri="{FF2B5EF4-FFF2-40B4-BE49-F238E27FC236}">
                <a16:creationId xmlns:a16="http://schemas.microsoft.com/office/drawing/2014/main" id="{99A7EE64-E73C-68B8-2690-3F9661091FE1}"/>
              </a:ext>
            </a:extLst>
          </p:cNvPr>
          <p:cNvSpPr txBox="1"/>
          <p:nvPr/>
        </p:nvSpPr>
        <p:spPr>
          <a:xfrm>
            <a:off x="240309" y="2050804"/>
            <a:ext cx="3880130" cy="2770549"/>
          </a:xfrm>
          <a:prstGeom prst="rect">
            <a:avLst/>
          </a:prstGeom>
        </p:spPr>
        <p:txBody>
          <a:bodyPr vert="horz" lIns="91440" tIns="45720" rIns="91440" bIns="45720" rtlCol="0" anchor="t">
            <a:normAutofit/>
          </a:bodyPr>
          <a:lstStyle/>
          <a:p>
            <a:pPr algn="ctr">
              <a:lnSpc>
                <a:spcPct val="120000"/>
              </a:lnSpc>
              <a:spcBef>
                <a:spcPts val="1000"/>
              </a:spcBef>
            </a:pPr>
            <a:r>
              <a:rPr lang="en-US" sz="3200" b="1" cap="all" spc="200">
                <a:solidFill>
                  <a:srgbClr val="002060"/>
                </a:solidFill>
                <a:latin typeface="+mj-lt"/>
              </a:rPr>
              <a:t>Concept and design of an active rear wing system </a:t>
            </a:r>
          </a:p>
        </p:txBody>
      </p:sp>
      <p:pic>
        <p:nvPicPr>
          <p:cNvPr id="7" name="Picture 6" descr="A black background with white text&#10;&#10;Description automatically generated">
            <a:extLst>
              <a:ext uri="{FF2B5EF4-FFF2-40B4-BE49-F238E27FC236}">
                <a16:creationId xmlns:a16="http://schemas.microsoft.com/office/drawing/2014/main" id="{C83A86E2-94D1-6EEF-E627-AEFD892C4AC0}"/>
              </a:ext>
            </a:extLst>
          </p:cNvPr>
          <p:cNvPicPr>
            <a:picLocks noChangeAspect="1"/>
          </p:cNvPicPr>
          <p:nvPr/>
        </p:nvPicPr>
        <p:blipFill>
          <a:blip r:embed="rId4"/>
          <a:stretch>
            <a:fillRect/>
          </a:stretch>
        </p:blipFill>
        <p:spPr>
          <a:xfrm>
            <a:off x="79334" y="6443119"/>
            <a:ext cx="1075964" cy="415002"/>
          </a:xfrm>
          <a:prstGeom prst="rect">
            <a:avLst/>
          </a:prstGeom>
        </p:spPr>
      </p:pic>
      <p:pic>
        <p:nvPicPr>
          <p:cNvPr id="13" name="Picture 12" descr="A logo with wings and a cross on it&#10;&#10;Description automatically generated">
            <a:extLst>
              <a:ext uri="{FF2B5EF4-FFF2-40B4-BE49-F238E27FC236}">
                <a16:creationId xmlns:a16="http://schemas.microsoft.com/office/drawing/2014/main" id="{90CEBDBB-1698-2562-7417-CAF36D68B960}"/>
              </a:ext>
            </a:extLst>
          </p:cNvPr>
          <p:cNvPicPr>
            <a:picLocks noChangeAspect="1"/>
          </p:cNvPicPr>
          <p:nvPr/>
        </p:nvPicPr>
        <p:blipFill>
          <a:blip r:embed="rId5">
            <a:extLst>
              <a:ext uri="{28A0092B-C50C-407E-A947-70E740481C1C}">
                <a14:useLocalDpi xmlns:a14="http://schemas.microsoft.com/office/drawing/2010/main" val="0"/>
              </a:ext>
            </a:extLst>
          </a:blip>
          <a:srcRect t="-880" r="-4110" b="-7692"/>
          <a:stretch/>
        </p:blipFill>
        <p:spPr>
          <a:xfrm>
            <a:off x="6530132" y="222247"/>
            <a:ext cx="3953767" cy="2325069"/>
          </a:xfrm>
          <a:prstGeom prst="rect">
            <a:avLst/>
          </a:prstGeom>
        </p:spPr>
      </p:pic>
      <p:sp>
        <p:nvSpPr>
          <p:cNvPr id="2" name="TextBox 1">
            <a:extLst>
              <a:ext uri="{FF2B5EF4-FFF2-40B4-BE49-F238E27FC236}">
                <a16:creationId xmlns:a16="http://schemas.microsoft.com/office/drawing/2014/main" id="{14C1667F-C9D5-0D24-8534-EC3248F7A3D6}"/>
              </a:ext>
            </a:extLst>
          </p:cNvPr>
          <p:cNvSpPr txBox="1"/>
          <p:nvPr/>
        </p:nvSpPr>
        <p:spPr>
          <a:xfrm>
            <a:off x="9918384" y="6444211"/>
            <a:ext cx="2186229"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solidFill>
                  <a:schemeClr val="bg2"/>
                </a:solidFill>
                <a:ea typeface="+mn-lt"/>
                <a:cs typeface="+mn-lt"/>
              </a:rPr>
              <a:t>(Morgan Motor Company, 2024)</a:t>
            </a:r>
            <a:endParaRPr lang="en-US" sz="1050">
              <a:solidFill>
                <a:schemeClr val="bg2"/>
              </a:solidFill>
            </a:endParaRPr>
          </a:p>
          <a:p>
            <a:pPr algn="l"/>
            <a:endParaRPr lang="en-GB" sz="1050">
              <a:solidFill>
                <a:schemeClr val="bg2"/>
              </a:solidFill>
            </a:endParaRPr>
          </a:p>
        </p:txBody>
      </p:sp>
    </p:spTree>
    <p:extLst>
      <p:ext uri="{BB962C8B-B14F-4D97-AF65-F5344CB8AC3E}">
        <p14:creationId xmlns:p14="http://schemas.microsoft.com/office/powerpoint/2010/main" val="477888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EEB920-0A6C-9379-6DA0-19B4B7E017D8}"/>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C86D3BBB-F19B-D246-33FB-3602C25B3466}"/>
              </a:ext>
            </a:extLst>
          </p:cNvPr>
          <p:cNvSpPr txBox="1"/>
          <p:nvPr/>
        </p:nvSpPr>
        <p:spPr>
          <a:xfrm>
            <a:off x="477212" y="324788"/>
            <a:ext cx="4841290" cy="584775"/>
          </a:xfrm>
          <a:prstGeom prst="rect">
            <a:avLst/>
          </a:prstGeom>
          <a:noFill/>
        </p:spPr>
        <p:txBody>
          <a:bodyPr wrap="square" rtlCol="0">
            <a:spAutoFit/>
          </a:bodyPr>
          <a:lstStyle/>
          <a:p>
            <a:r>
              <a:rPr lang="en-GB" sz="3200" b="1" dirty="0">
                <a:solidFill>
                  <a:srgbClr val="002060"/>
                </a:solidFill>
                <a:latin typeface="+mj-lt"/>
              </a:rPr>
              <a:t>Initial Design Direction</a:t>
            </a:r>
          </a:p>
        </p:txBody>
      </p:sp>
      <p:sp>
        <p:nvSpPr>
          <p:cNvPr id="9" name="TextBox 8">
            <a:extLst>
              <a:ext uri="{FF2B5EF4-FFF2-40B4-BE49-F238E27FC236}">
                <a16:creationId xmlns:a16="http://schemas.microsoft.com/office/drawing/2014/main" id="{5C27546A-8BA5-88D7-D05F-83E601607DCF}"/>
              </a:ext>
            </a:extLst>
          </p:cNvPr>
          <p:cNvSpPr txBox="1"/>
          <p:nvPr/>
        </p:nvSpPr>
        <p:spPr>
          <a:xfrm>
            <a:off x="623952" y="1311714"/>
            <a:ext cx="4441646" cy="5632311"/>
          </a:xfrm>
          <a:prstGeom prst="rect">
            <a:avLst/>
          </a:prstGeom>
          <a:noFill/>
        </p:spPr>
        <p:txBody>
          <a:bodyPr wrap="square" lIns="91440" tIns="45720" rIns="91440" bIns="45720" rtlCol="0" anchor="t">
            <a:spAutoFit/>
          </a:bodyPr>
          <a:lstStyle/>
          <a:p>
            <a:r>
              <a:rPr lang="en-GB" dirty="0"/>
              <a:t>Aerodynamics</a:t>
            </a:r>
          </a:p>
          <a:p>
            <a:pPr marL="742950" lvl="1" indent="-285750">
              <a:buFont typeface="Arial" panose="020B0604020202020204" pitchFamily="34" charset="0"/>
              <a:buChar char="•"/>
            </a:pPr>
            <a:r>
              <a:rPr lang="en-GB" dirty="0"/>
              <a:t>Various wing profiles </a:t>
            </a:r>
          </a:p>
          <a:p>
            <a:pPr marL="742950" lvl="1" indent="-285750">
              <a:buFont typeface="Arial" panose="020B0604020202020204" pitchFamily="34" charset="0"/>
              <a:buChar char="•"/>
            </a:pPr>
            <a:r>
              <a:rPr lang="en-GB" dirty="0"/>
              <a:t>Twisted wing concept</a:t>
            </a:r>
          </a:p>
          <a:p>
            <a:pPr lvl="1"/>
            <a:endParaRPr lang="en-GB" dirty="0"/>
          </a:p>
          <a:p>
            <a:r>
              <a:rPr lang="en-GB" dirty="0"/>
              <a:t>Simulation </a:t>
            </a:r>
          </a:p>
          <a:p>
            <a:pPr marL="742950" lvl="1" indent="-285750">
              <a:buFont typeface="Arial" panose="020B0604020202020204" pitchFamily="34" charset="0"/>
              <a:buChar char="•"/>
            </a:pPr>
            <a:r>
              <a:rPr lang="en-GB" dirty="0" err="1"/>
              <a:t>OptimumLap</a:t>
            </a:r>
            <a:endParaRPr lang="en-GB" dirty="0"/>
          </a:p>
          <a:p>
            <a:pPr marL="742950" lvl="1" indent="-285750">
              <a:buFont typeface="Arial" panose="020B0604020202020204" pitchFamily="34" charset="0"/>
              <a:buChar char="•"/>
            </a:pPr>
            <a:r>
              <a:rPr lang="en-GB" dirty="0"/>
              <a:t>VI Grade</a:t>
            </a:r>
          </a:p>
          <a:p>
            <a:pPr lvl="1"/>
            <a:endParaRPr lang="en-GB" dirty="0"/>
          </a:p>
          <a:p>
            <a:r>
              <a:rPr lang="en-GB" dirty="0"/>
              <a:t>Control systems and mechatronics </a:t>
            </a:r>
          </a:p>
          <a:p>
            <a:pPr marL="742950" lvl="1" indent="-285750">
              <a:buFont typeface="Arial" panose="020B0604020202020204" pitchFamily="34" charset="0"/>
              <a:buChar char="•"/>
            </a:pPr>
            <a:r>
              <a:rPr lang="en-GB" dirty="0"/>
              <a:t>Linear activators, worm gears, hydraulics etc…</a:t>
            </a:r>
          </a:p>
          <a:p>
            <a:pPr marL="742950" lvl="1" indent="-285750">
              <a:buFont typeface="Arial" panose="020B0604020202020204" pitchFamily="34" charset="0"/>
              <a:buChar char="•"/>
            </a:pPr>
            <a:r>
              <a:rPr lang="en-GB" dirty="0"/>
              <a:t>Proportional Integrator Derivative Control system  </a:t>
            </a:r>
          </a:p>
          <a:p>
            <a:pPr lvl="1"/>
            <a:endParaRPr lang="en-GB" dirty="0"/>
          </a:p>
          <a:p>
            <a:r>
              <a:rPr lang="en-GB" dirty="0"/>
              <a:t>Structural:</a:t>
            </a:r>
          </a:p>
          <a:p>
            <a:pPr marL="742950" lvl="1" indent="-285750">
              <a:buFont typeface="Arial" panose="020B0604020202020204" pitchFamily="34" charset="0"/>
              <a:buChar char="•"/>
            </a:pPr>
            <a:r>
              <a:rPr lang="en-GB" dirty="0"/>
              <a:t>Strut mount and swan neck uprights</a:t>
            </a:r>
          </a:p>
          <a:p>
            <a:pPr marL="742950" lvl="1" indent="-285750">
              <a:buFont typeface="Arial" panose="020B0604020202020204" pitchFamily="34" charset="0"/>
              <a:buChar char="•"/>
            </a:pPr>
            <a:r>
              <a:rPr lang="en-GB" dirty="0"/>
              <a:t>Composites and alloys </a:t>
            </a:r>
          </a:p>
          <a:p>
            <a:endParaRPr lang="en-GB" dirty="0"/>
          </a:p>
          <a:p>
            <a:r>
              <a:rPr lang="en-GB" dirty="0"/>
              <a:t>  </a:t>
            </a:r>
          </a:p>
        </p:txBody>
      </p:sp>
      <p:pic>
        <p:nvPicPr>
          <p:cNvPr id="6" name="Picture 5" descr="A black background with white text&#10;&#10;Description automatically generated">
            <a:extLst>
              <a:ext uri="{FF2B5EF4-FFF2-40B4-BE49-F238E27FC236}">
                <a16:creationId xmlns:a16="http://schemas.microsoft.com/office/drawing/2014/main" id="{568A96BC-DFD1-C339-1EBF-9A76DE08132F}"/>
              </a:ext>
            </a:extLst>
          </p:cNvPr>
          <p:cNvPicPr>
            <a:picLocks noChangeAspect="1"/>
          </p:cNvPicPr>
          <p:nvPr/>
        </p:nvPicPr>
        <p:blipFill>
          <a:blip r:embed="rId3"/>
          <a:stretch>
            <a:fillRect/>
          </a:stretch>
        </p:blipFill>
        <p:spPr>
          <a:xfrm>
            <a:off x="79334" y="6443119"/>
            <a:ext cx="1075964" cy="415002"/>
          </a:xfrm>
          <a:prstGeom prst="rect">
            <a:avLst/>
          </a:prstGeom>
        </p:spPr>
      </p:pic>
      <p:sp>
        <p:nvSpPr>
          <p:cNvPr id="2" name="Flowchart: Terminator 1">
            <a:extLst>
              <a:ext uri="{FF2B5EF4-FFF2-40B4-BE49-F238E27FC236}">
                <a16:creationId xmlns:a16="http://schemas.microsoft.com/office/drawing/2014/main" id="{5E7E0DAF-E935-59CD-0A93-2138CEBDB4B5}"/>
              </a:ext>
            </a:extLst>
          </p:cNvPr>
          <p:cNvSpPr/>
          <p:nvPr/>
        </p:nvSpPr>
        <p:spPr>
          <a:xfrm>
            <a:off x="6630771" y="229024"/>
            <a:ext cx="1541721" cy="425302"/>
          </a:xfrm>
          <a:prstGeom prst="flowChartTerminato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Start of project</a:t>
            </a:r>
          </a:p>
        </p:txBody>
      </p:sp>
      <p:sp>
        <p:nvSpPr>
          <p:cNvPr id="3" name="Flowchart: Process 2">
            <a:extLst>
              <a:ext uri="{FF2B5EF4-FFF2-40B4-BE49-F238E27FC236}">
                <a16:creationId xmlns:a16="http://schemas.microsoft.com/office/drawing/2014/main" id="{3EE26A12-A25F-7151-B74D-8217A99C10F0}"/>
              </a:ext>
            </a:extLst>
          </p:cNvPr>
          <p:cNvSpPr/>
          <p:nvPr/>
        </p:nvSpPr>
        <p:spPr>
          <a:xfrm>
            <a:off x="6591632" y="1014325"/>
            <a:ext cx="1620000" cy="720000"/>
          </a:xfrm>
          <a:prstGeom prst="flowChart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Interpretation of design brief and regulations </a:t>
            </a:r>
          </a:p>
        </p:txBody>
      </p:sp>
      <p:sp>
        <p:nvSpPr>
          <p:cNvPr id="4" name="Flowchart: Process 3">
            <a:extLst>
              <a:ext uri="{FF2B5EF4-FFF2-40B4-BE49-F238E27FC236}">
                <a16:creationId xmlns:a16="http://schemas.microsoft.com/office/drawing/2014/main" id="{629B0B86-8184-4F68-4004-A30A1109037C}"/>
              </a:ext>
            </a:extLst>
          </p:cNvPr>
          <p:cNvSpPr/>
          <p:nvPr/>
        </p:nvSpPr>
        <p:spPr>
          <a:xfrm>
            <a:off x="10364254" y="1014325"/>
            <a:ext cx="1620000" cy="720000"/>
          </a:xfrm>
          <a:prstGeom prst="flowChart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Research into initial ideas</a:t>
            </a:r>
          </a:p>
        </p:txBody>
      </p:sp>
      <p:sp>
        <p:nvSpPr>
          <p:cNvPr id="5" name="Flowchart: Process 4">
            <a:extLst>
              <a:ext uri="{FF2B5EF4-FFF2-40B4-BE49-F238E27FC236}">
                <a16:creationId xmlns:a16="http://schemas.microsoft.com/office/drawing/2014/main" id="{55713260-DD89-E4B1-C8A3-F19A32126137}"/>
              </a:ext>
            </a:extLst>
          </p:cNvPr>
          <p:cNvSpPr/>
          <p:nvPr/>
        </p:nvSpPr>
        <p:spPr>
          <a:xfrm>
            <a:off x="8477943" y="1014325"/>
            <a:ext cx="1620000" cy="720000"/>
          </a:xfrm>
          <a:prstGeom prst="flowChart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Gather baseline data using CFD and </a:t>
            </a:r>
            <a:r>
              <a:rPr lang="en-GB" sz="1400" dirty="0" err="1"/>
              <a:t>VIGrade</a:t>
            </a:r>
            <a:endParaRPr lang="en-GB" sz="1400" dirty="0"/>
          </a:p>
        </p:txBody>
      </p:sp>
      <p:sp>
        <p:nvSpPr>
          <p:cNvPr id="7" name="Flowchart: Process 6">
            <a:extLst>
              <a:ext uri="{FF2B5EF4-FFF2-40B4-BE49-F238E27FC236}">
                <a16:creationId xmlns:a16="http://schemas.microsoft.com/office/drawing/2014/main" id="{80EC8938-AF8F-4A17-9763-DB0944E7D881}"/>
              </a:ext>
            </a:extLst>
          </p:cNvPr>
          <p:cNvSpPr/>
          <p:nvPr/>
        </p:nvSpPr>
        <p:spPr>
          <a:xfrm>
            <a:off x="6591632" y="2266675"/>
            <a:ext cx="1620000" cy="720000"/>
          </a:xfrm>
          <a:prstGeom prst="flowChartProcess">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Analysis of wing profiles with CFD </a:t>
            </a:r>
          </a:p>
        </p:txBody>
      </p:sp>
      <p:sp>
        <p:nvSpPr>
          <p:cNvPr id="10" name="Flowchart: Process 9">
            <a:extLst>
              <a:ext uri="{FF2B5EF4-FFF2-40B4-BE49-F238E27FC236}">
                <a16:creationId xmlns:a16="http://schemas.microsoft.com/office/drawing/2014/main" id="{C29F0A9D-F9E3-7914-5B71-60820D93887F}"/>
              </a:ext>
            </a:extLst>
          </p:cNvPr>
          <p:cNvSpPr/>
          <p:nvPr/>
        </p:nvSpPr>
        <p:spPr>
          <a:xfrm>
            <a:off x="10364254" y="2266675"/>
            <a:ext cx="1620000" cy="720000"/>
          </a:xfrm>
          <a:prstGeom prst="flowChartProcess">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Testing of wing supports in FEA</a:t>
            </a:r>
          </a:p>
        </p:txBody>
      </p:sp>
      <p:sp>
        <p:nvSpPr>
          <p:cNvPr id="11" name="Flowchart: Process 10">
            <a:extLst>
              <a:ext uri="{FF2B5EF4-FFF2-40B4-BE49-F238E27FC236}">
                <a16:creationId xmlns:a16="http://schemas.microsoft.com/office/drawing/2014/main" id="{2CB97CBE-D76E-A167-D5FC-A29CA01C0D52}"/>
              </a:ext>
            </a:extLst>
          </p:cNvPr>
          <p:cNvSpPr/>
          <p:nvPr/>
        </p:nvSpPr>
        <p:spPr>
          <a:xfrm>
            <a:off x="8477943" y="2266675"/>
            <a:ext cx="1620000" cy="720000"/>
          </a:xfrm>
          <a:prstGeom prst="flowChartProcess">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Control systems creation in Simulink </a:t>
            </a:r>
          </a:p>
        </p:txBody>
      </p:sp>
      <p:sp>
        <p:nvSpPr>
          <p:cNvPr id="12" name="Flowchart: Process 11">
            <a:extLst>
              <a:ext uri="{FF2B5EF4-FFF2-40B4-BE49-F238E27FC236}">
                <a16:creationId xmlns:a16="http://schemas.microsoft.com/office/drawing/2014/main" id="{E822AC84-5A8D-9466-C5BD-05D3592DCCF7}"/>
              </a:ext>
            </a:extLst>
          </p:cNvPr>
          <p:cNvSpPr/>
          <p:nvPr/>
        </p:nvSpPr>
        <p:spPr>
          <a:xfrm>
            <a:off x="8477943" y="3407869"/>
            <a:ext cx="1620000" cy="720000"/>
          </a:xfrm>
          <a:prstGeom prst="flowChartProcess">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Analysis of data and optimisation of design </a:t>
            </a:r>
          </a:p>
        </p:txBody>
      </p:sp>
      <p:sp>
        <p:nvSpPr>
          <p:cNvPr id="14" name="Flowchart: Process 13">
            <a:extLst>
              <a:ext uri="{FF2B5EF4-FFF2-40B4-BE49-F238E27FC236}">
                <a16:creationId xmlns:a16="http://schemas.microsoft.com/office/drawing/2014/main" id="{4FF333FE-27C6-4831-6581-8B537DADF13A}"/>
              </a:ext>
            </a:extLst>
          </p:cNvPr>
          <p:cNvSpPr/>
          <p:nvPr/>
        </p:nvSpPr>
        <p:spPr>
          <a:xfrm>
            <a:off x="8477943" y="4399570"/>
            <a:ext cx="1620000" cy="720000"/>
          </a:xfrm>
          <a:prstGeom prst="flowChartProcess">
            <a:avLst/>
          </a:prstGeom>
          <a:solidFill>
            <a:srgbClr val="F2573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Final concept test using CFD, FEA and </a:t>
            </a:r>
            <a:r>
              <a:rPr lang="en-GB" sz="1400" dirty="0" err="1"/>
              <a:t>VIGrade</a:t>
            </a:r>
            <a:endParaRPr lang="en-GB" sz="1400" dirty="0"/>
          </a:p>
        </p:txBody>
      </p:sp>
      <p:sp>
        <p:nvSpPr>
          <p:cNvPr id="15" name="Flowchart: Process 14">
            <a:extLst>
              <a:ext uri="{FF2B5EF4-FFF2-40B4-BE49-F238E27FC236}">
                <a16:creationId xmlns:a16="http://schemas.microsoft.com/office/drawing/2014/main" id="{5513F02C-8609-1CC8-9178-6DFA4C1B5B1A}"/>
              </a:ext>
            </a:extLst>
          </p:cNvPr>
          <p:cNvSpPr/>
          <p:nvPr/>
        </p:nvSpPr>
        <p:spPr>
          <a:xfrm>
            <a:off x="6681632" y="4399570"/>
            <a:ext cx="1440000" cy="720000"/>
          </a:xfrm>
          <a:prstGeom prst="flowChartProcess">
            <a:avLst/>
          </a:prstGeom>
          <a:solidFill>
            <a:srgbClr val="F2573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Prototyping and physical testing </a:t>
            </a:r>
          </a:p>
        </p:txBody>
      </p:sp>
      <p:sp>
        <p:nvSpPr>
          <p:cNvPr id="17" name="Flowchart: Process 16">
            <a:extLst>
              <a:ext uri="{FF2B5EF4-FFF2-40B4-BE49-F238E27FC236}">
                <a16:creationId xmlns:a16="http://schemas.microsoft.com/office/drawing/2014/main" id="{BA876856-53C5-943C-1F2F-18F5DECA94AF}"/>
              </a:ext>
            </a:extLst>
          </p:cNvPr>
          <p:cNvSpPr/>
          <p:nvPr/>
        </p:nvSpPr>
        <p:spPr>
          <a:xfrm>
            <a:off x="6681632" y="5748998"/>
            <a:ext cx="1440000" cy="720000"/>
          </a:xfrm>
          <a:prstGeom prst="flowChartProcess">
            <a:avLst/>
          </a:prstGeom>
          <a:solidFill>
            <a:srgbClr val="F2573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Creation of final design</a:t>
            </a:r>
          </a:p>
        </p:txBody>
      </p:sp>
      <p:sp>
        <p:nvSpPr>
          <p:cNvPr id="18" name="Flowchart: Process 17">
            <a:extLst>
              <a:ext uri="{FF2B5EF4-FFF2-40B4-BE49-F238E27FC236}">
                <a16:creationId xmlns:a16="http://schemas.microsoft.com/office/drawing/2014/main" id="{E3BA1C36-5FFC-0FCE-B795-0AE1E508B803}"/>
              </a:ext>
            </a:extLst>
          </p:cNvPr>
          <p:cNvSpPr/>
          <p:nvPr/>
        </p:nvSpPr>
        <p:spPr>
          <a:xfrm>
            <a:off x="8567943" y="5748998"/>
            <a:ext cx="1440000" cy="720000"/>
          </a:xfrm>
          <a:prstGeom prst="flowChartProcess">
            <a:avLst/>
          </a:prstGeom>
          <a:solidFill>
            <a:srgbClr val="F2573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Report submission</a:t>
            </a:r>
          </a:p>
        </p:txBody>
      </p:sp>
      <p:sp>
        <p:nvSpPr>
          <p:cNvPr id="19" name="Flowchart: Terminator 18">
            <a:extLst>
              <a:ext uri="{FF2B5EF4-FFF2-40B4-BE49-F238E27FC236}">
                <a16:creationId xmlns:a16="http://schemas.microsoft.com/office/drawing/2014/main" id="{221E4AA5-B496-DD1B-6D3C-9FA790350C83}"/>
              </a:ext>
            </a:extLst>
          </p:cNvPr>
          <p:cNvSpPr/>
          <p:nvPr/>
        </p:nvSpPr>
        <p:spPr>
          <a:xfrm>
            <a:off x="10543542" y="5896347"/>
            <a:ext cx="1541721" cy="425302"/>
          </a:xfrm>
          <a:prstGeom prst="flowChartTerminator">
            <a:avLst/>
          </a:prstGeom>
          <a:solidFill>
            <a:srgbClr val="F2573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End of project</a:t>
            </a:r>
          </a:p>
        </p:txBody>
      </p:sp>
      <p:sp>
        <p:nvSpPr>
          <p:cNvPr id="20" name="Flowchart: Decision 19">
            <a:extLst>
              <a:ext uri="{FF2B5EF4-FFF2-40B4-BE49-F238E27FC236}">
                <a16:creationId xmlns:a16="http://schemas.microsoft.com/office/drawing/2014/main" id="{CDD75C32-A862-3AC4-67D9-EC8FF042C4E6}"/>
              </a:ext>
            </a:extLst>
          </p:cNvPr>
          <p:cNvSpPr/>
          <p:nvPr/>
        </p:nvSpPr>
        <p:spPr>
          <a:xfrm>
            <a:off x="4869361" y="3150633"/>
            <a:ext cx="2046951" cy="1244624"/>
          </a:xfrm>
          <a:prstGeom prst="flowChartDecision">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Modifications and improvements </a:t>
            </a:r>
          </a:p>
        </p:txBody>
      </p:sp>
      <p:cxnSp>
        <p:nvCxnSpPr>
          <p:cNvPr id="22" name="Straight Arrow Connector 21">
            <a:extLst>
              <a:ext uri="{FF2B5EF4-FFF2-40B4-BE49-F238E27FC236}">
                <a16:creationId xmlns:a16="http://schemas.microsoft.com/office/drawing/2014/main" id="{B759317F-6579-FE4C-E4DF-7342ECD3B04F}"/>
              </a:ext>
            </a:extLst>
          </p:cNvPr>
          <p:cNvCxnSpPr>
            <a:stCxn id="2" idx="2"/>
            <a:endCxn id="3" idx="0"/>
          </p:cNvCxnSpPr>
          <p:nvPr/>
        </p:nvCxnSpPr>
        <p:spPr>
          <a:xfrm>
            <a:off x="7401632" y="654326"/>
            <a:ext cx="0" cy="359999"/>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840C18C3-B54C-62CA-B370-3D554A32866A}"/>
              </a:ext>
            </a:extLst>
          </p:cNvPr>
          <p:cNvCxnSpPr>
            <a:cxnSpLocks/>
            <a:stCxn id="5" idx="3"/>
            <a:endCxn id="4" idx="1"/>
          </p:cNvCxnSpPr>
          <p:nvPr/>
        </p:nvCxnSpPr>
        <p:spPr>
          <a:xfrm>
            <a:off x="10097943" y="1374325"/>
            <a:ext cx="266311" cy="0"/>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CC210E37-DEDC-A8EB-7ABB-05CD64E9D948}"/>
              </a:ext>
            </a:extLst>
          </p:cNvPr>
          <p:cNvCxnSpPr>
            <a:cxnSpLocks/>
            <a:stCxn id="3" idx="3"/>
            <a:endCxn id="5" idx="1"/>
          </p:cNvCxnSpPr>
          <p:nvPr/>
        </p:nvCxnSpPr>
        <p:spPr>
          <a:xfrm>
            <a:off x="8211632" y="1374325"/>
            <a:ext cx="266311" cy="0"/>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D4A64479-1EC0-DCE8-87DE-F7FD0437336B}"/>
              </a:ext>
            </a:extLst>
          </p:cNvPr>
          <p:cNvCxnSpPr>
            <a:cxnSpLocks/>
            <a:stCxn id="4" idx="2"/>
            <a:endCxn id="10" idx="0"/>
          </p:cNvCxnSpPr>
          <p:nvPr/>
        </p:nvCxnSpPr>
        <p:spPr>
          <a:xfrm>
            <a:off x="11174254" y="1734325"/>
            <a:ext cx="0" cy="532350"/>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2485AF2A-DBE2-3D96-7C5A-76FD3B6456D6}"/>
              </a:ext>
            </a:extLst>
          </p:cNvPr>
          <p:cNvCxnSpPr>
            <a:cxnSpLocks/>
            <a:stCxn id="11" idx="2"/>
            <a:endCxn id="12" idx="0"/>
          </p:cNvCxnSpPr>
          <p:nvPr/>
        </p:nvCxnSpPr>
        <p:spPr>
          <a:xfrm>
            <a:off x="9287943" y="2986675"/>
            <a:ext cx="0" cy="421194"/>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74ED728E-2201-FFEC-FC6F-2F90B22DF7B7}"/>
              </a:ext>
            </a:extLst>
          </p:cNvPr>
          <p:cNvCxnSpPr>
            <a:cxnSpLocks/>
            <a:stCxn id="12" idx="2"/>
            <a:endCxn id="14" idx="0"/>
          </p:cNvCxnSpPr>
          <p:nvPr/>
        </p:nvCxnSpPr>
        <p:spPr>
          <a:xfrm>
            <a:off x="9287943" y="4127869"/>
            <a:ext cx="0" cy="271701"/>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D6B9FBF4-1057-4F72-5DAE-F3CC427B8F29}"/>
              </a:ext>
            </a:extLst>
          </p:cNvPr>
          <p:cNvCxnSpPr>
            <a:cxnSpLocks/>
            <a:stCxn id="12" idx="1"/>
            <a:endCxn id="20" idx="3"/>
          </p:cNvCxnSpPr>
          <p:nvPr/>
        </p:nvCxnSpPr>
        <p:spPr>
          <a:xfrm flipH="1">
            <a:off x="6916312" y="3767869"/>
            <a:ext cx="1561631" cy="5076"/>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4" name="Connector: Elbow 73">
            <a:extLst>
              <a:ext uri="{FF2B5EF4-FFF2-40B4-BE49-F238E27FC236}">
                <a16:creationId xmlns:a16="http://schemas.microsoft.com/office/drawing/2014/main" id="{D159C838-8457-72A4-AE5C-785D4BF4450F}"/>
              </a:ext>
            </a:extLst>
          </p:cNvPr>
          <p:cNvCxnSpPr>
            <a:cxnSpLocks/>
            <a:stCxn id="20" idx="0"/>
          </p:cNvCxnSpPr>
          <p:nvPr/>
        </p:nvCxnSpPr>
        <p:spPr>
          <a:xfrm rot="5400000" flipH="1" flipV="1">
            <a:off x="6037614" y="1804792"/>
            <a:ext cx="1201064" cy="1490618"/>
          </a:xfrm>
          <a:prstGeom prst="bentConnector2">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6" name="Connector: Elbow 75">
            <a:extLst>
              <a:ext uri="{FF2B5EF4-FFF2-40B4-BE49-F238E27FC236}">
                <a16:creationId xmlns:a16="http://schemas.microsoft.com/office/drawing/2014/main" id="{675D7D1A-7C09-7404-2009-E4021AA3CFD3}"/>
              </a:ext>
            </a:extLst>
          </p:cNvPr>
          <p:cNvCxnSpPr>
            <a:endCxn id="7" idx="0"/>
          </p:cNvCxnSpPr>
          <p:nvPr/>
        </p:nvCxnSpPr>
        <p:spPr>
          <a:xfrm rot="10800000" flipV="1">
            <a:off x="7401632" y="1949569"/>
            <a:ext cx="3772622" cy="317105"/>
          </a:xfrm>
          <a:prstGeom prst="bentConnector2">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DD3F0C86-F620-5AF5-FB40-0065EA42D574}"/>
              </a:ext>
            </a:extLst>
          </p:cNvPr>
          <p:cNvCxnSpPr>
            <a:endCxn id="11" idx="0"/>
          </p:cNvCxnSpPr>
          <p:nvPr/>
        </p:nvCxnSpPr>
        <p:spPr>
          <a:xfrm>
            <a:off x="9287943" y="1949569"/>
            <a:ext cx="0" cy="317106"/>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9" name="Straight Arrow Connector 78">
            <a:extLst>
              <a:ext uri="{FF2B5EF4-FFF2-40B4-BE49-F238E27FC236}">
                <a16:creationId xmlns:a16="http://schemas.microsoft.com/office/drawing/2014/main" id="{998DB656-FA4E-1770-3D9E-7DD77CF9E026}"/>
              </a:ext>
            </a:extLst>
          </p:cNvPr>
          <p:cNvCxnSpPr>
            <a:cxnSpLocks/>
            <a:stCxn id="14" idx="1"/>
            <a:endCxn id="15" idx="3"/>
          </p:cNvCxnSpPr>
          <p:nvPr/>
        </p:nvCxnSpPr>
        <p:spPr>
          <a:xfrm flipH="1">
            <a:off x="8121632" y="4759570"/>
            <a:ext cx="356311" cy="0"/>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E5B97D8F-ABA6-517D-0A52-8F6C7AC24032}"/>
              </a:ext>
            </a:extLst>
          </p:cNvPr>
          <p:cNvCxnSpPr>
            <a:cxnSpLocks/>
            <a:stCxn id="15" idx="2"/>
            <a:endCxn id="17" idx="0"/>
          </p:cNvCxnSpPr>
          <p:nvPr/>
        </p:nvCxnSpPr>
        <p:spPr>
          <a:xfrm>
            <a:off x="7401632" y="5119570"/>
            <a:ext cx="0" cy="629428"/>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82ABB932-1B4B-F7D3-7DCB-7AFF4A03DE92}"/>
              </a:ext>
            </a:extLst>
          </p:cNvPr>
          <p:cNvCxnSpPr>
            <a:cxnSpLocks/>
            <a:stCxn id="17" idx="3"/>
            <a:endCxn id="18" idx="1"/>
          </p:cNvCxnSpPr>
          <p:nvPr/>
        </p:nvCxnSpPr>
        <p:spPr>
          <a:xfrm>
            <a:off x="8121632" y="6108998"/>
            <a:ext cx="446311" cy="0"/>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8" name="Straight Arrow Connector 87">
            <a:extLst>
              <a:ext uri="{FF2B5EF4-FFF2-40B4-BE49-F238E27FC236}">
                <a16:creationId xmlns:a16="http://schemas.microsoft.com/office/drawing/2014/main" id="{AD76073A-8C12-506E-A89B-F0908BE7A0E7}"/>
              </a:ext>
            </a:extLst>
          </p:cNvPr>
          <p:cNvCxnSpPr>
            <a:cxnSpLocks/>
            <a:stCxn id="18" idx="3"/>
            <a:endCxn id="19" idx="1"/>
          </p:cNvCxnSpPr>
          <p:nvPr/>
        </p:nvCxnSpPr>
        <p:spPr>
          <a:xfrm>
            <a:off x="10007943" y="6108998"/>
            <a:ext cx="535599" cy="0"/>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9" name="Connector: Elbow 98">
            <a:extLst>
              <a:ext uri="{FF2B5EF4-FFF2-40B4-BE49-F238E27FC236}">
                <a16:creationId xmlns:a16="http://schemas.microsoft.com/office/drawing/2014/main" id="{CECF4A08-C329-7881-FDF8-682895BA246E}"/>
              </a:ext>
            </a:extLst>
          </p:cNvPr>
          <p:cNvCxnSpPr>
            <a:stCxn id="7" idx="2"/>
          </p:cNvCxnSpPr>
          <p:nvPr/>
        </p:nvCxnSpPr>
        <p:spPr>
          <a:xfrm rot="16200000" flipH="1">
            <a:off x="8262808" y="2125498"/>
            <a:ext cx="163958" cy="1886311"/>
          </a:xfrm>
          <a:prstGeom prst="bentConnector2">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1" name="Connector: Elbow 100">
            <a:extLst>
              <a:ext uri="{FF2B5EF4-FFF2-40B4-BE49-F238E27FC236}">
                <a16:creationId xmlns:a16="http://schemas.microsoft.com/office/drawing/2014/main" id="{CB9EC4A9-DC9D-A0BC-BD75-88447D5507AF}"/>
              </a:ext>
            </a:extLst>
          </p:cNvPr>
          <p:cNvCxnSpPr>
            <a:stCxn id="10" idx="2"/>
          </p:cNvCxnSpPr>
          <p:nvPr/>
        </p:nvCxnSpPr>
        <p:spPr>
          <a:xfrm rot="5400000">
            <a:off x="10149120" y="2125499"/>
            <a:ext cx="163958" cy="1886311"/>
          </a:xfrm>
          <a:prstGeom prst="bentConnector2">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0352558"/>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E0003-BE01-44FA-685B-401CADD5E15A}"/>
              </a:ext>
            </a:extLst>
          </p:cNvPr>
          <p:cNvSpPr>
            <a:spLocks noGrp="1"/>
          </p:cNvSpPr>
          <p:nvPr>
            <p:ph type="title"/>
          </p:nvPr>
        </p:nvSpPr>
        <p:spPr>
          <a:xfrm>
            <a:off x="572681" y="319741"/>
            <a:ext cx="4077900" cy="852524"/>
          </a:xfrm>
        </p:spPr>
        <p:txBody>
          <a:bodyPr>
            <a:normAutofit fontScale="90000"/>
          </a:bodyPr>
          <a:lstStyle/>
          <a:p>
            <a:r>
              <a:rPr lang="en-GB" dirty="0">
                <a:solidFill>
                  <a:srgbClr val="002060"/>
                </a:solidFill>
              </a:rPr>
              <a:t>Baseline CFD Testing</a:t>
            </a:r>
          </a:p>
        </p:txBody>
      </p:sp>
      <p:pic>
        <p:nvPicPr>
          <p:cNvPr id="6" name="Content Placeholder 5" descr="A car with a heat map&#10;&#10;Description automatically generated with medium confidence">
            <a:extLst>
              <a:ext uri="{FF2B5EF4-FFF2-40B4-BE49-F238E27FC236}">
                <a16:creationId xmlns:a16="http://schemas.microsoft.com/office/drawing/2014/main" id="{2C4024D6-FEC8-CC90-D37A-CACB0FB6280A}"/>
              </a:ext>
            </a:extLst>
          </p:cNvPr>
          <p:cNvPicPr>
            <a:picLocks noChangeAspect="1"/>
          </p:cNvPicPr>
          <p:nvPr/>
        </p:nvPicPr>
        <p:blipFill>
          <a:blip r:embed="rId2">
            <a:extLst>
              <a:ext uri="{28A0092B-C50C-407E-A947-70E740481C1C}">
                <a14:useLocalDpi xmlns:a14="http://schemas.microsoft.com/office/drawing/2010/main" val="0"/>
              </a:ext>
            </a:extLst>
          </a:blip>
          <a:srcRect t="16066" r="-335" b="38504"/>
          <a:stretch/>
        </p:blipFill>
        <p:spPr>
          <a:xfrm>
            <a:off x="5403522" y="4726352"/>
            <a:ext cx="6227510" cy="1882160"/>
          </a:xfrm>
          <a:prstGeom prst="rect">
            <a:avLst/>
          </a:prstGeom>
        </p:spPr>
      </p:pic>
      <p:pic>
        <p:nvPicPr>
          <p:cNvPr id="8" name="Picture 7" descr="A car model with a blue background&#10;&#10;Description automatically generated with medium confidence">
            <a:extLst>
              <a:ext uri="{FF2B5EF4-FFF2-40B4-BE49-F238E27FC236}">
                <a16:creationId xmlns:a16="http://schemas.microsoft.com/office/drawing/2014/main" id="{C8D87628-95E0-7855-C4E7-2E2D34BC6B4B}"/>
              </a:ext>
            </a:extLst>
          </p:cNvPr>
          <p:cNvPicPr>
            <a:picLocks noChangeAspect="1"/>
          </p:cNvPicPr>
          <p:nvPr/>
        </p:nvPicPr>
        <p:blipFill>
          <a:blip r:embed="rId3">
            <a:extLst>
              <a:ext uri="{28A0092B-C50C-407E-A947-70E740481C1C}">
                <a14:useLocalDpi xmlns:a14="http://schemas.microsoft.com/office/drawing/2010/main" val="0"/>
              </a:ext>
            </a:extLst>
          </a:blip>
          <a:srcRect l="7264" r="13292" b="35402"/>
          <a:stretch/>
        </p:blipFill>
        <p:spPr>
          <a:xfrm>
            <a:off x="244370" y="1475778"/>
            <a:ext cx="4617704" cy="2665915"/>
          </a:xfrm>
          <a:prstGeom prst="rect">
            <a:avLst/>
          </a:prstGeom>
        </p:spPr>
      </p:pic>
      <p:pic>
        <p:nvPicPr>
          <p:cNvPr id="10" name="Picture 9" descr="A car with a green background&#10;&#10;Description automatically generated">
            <a:extLst>
              <a:ext uri="{FF2B5EF4-FFF2-40B4-BE49-F238E27FC236}">
                <a16:creationId xmlns:a16="http://schemas.microsoft.com/office/drawing/2014/main" id="{93B09677-0EFA-1D2B-13B4-55FA89B5CC28}"/>
              </a:ext>
            </a:extLst>
          </p:cNvPr>
          <p:cNvPicPr>
            <a:picLocks noChangeAspect="1"/>
          </p:cNvPicPr>
          <p:nvPr/>
        </p:nvPicPr>
        <p:blipFill>
          <a:blip r:embed="rId4">
            <a:extLst>
              <a:ext uri="{28A0092B-C50C-407E-A947-70E740481C1C}">
                <a14:useLocalDpi xmlns:a14="http://schemas.microsoft.com/office/drawing/2010/main" val="0"/>
              </a:ext>
            </a:extLst>
          </a:blip>
          <a:srcRect l="92" r="26552" b="-2"/>
          <a:stretch/>
        </p:blipFill>
        <p:spPr>
          <a:xfrm>
            <a:off x="9731102" y="249488"/>
            <a:ext cx="2360408" cy="2128529"/>
          </a:xfrm>
          <a:prstGeom prst="rect">
            <a:avLst/>
          </a:prstGeom>
        </p:spPr>
      </p:pic>
      <p:pic>
        <p:nvPicPr>
          <p:cNvPr id="14" name="Picture 13" descr="A car with a rainbow colored body&#10;&#10;Description automatically generated">
            <a:extLst>
              <a:ext uri="{FF2B5EF4-FFF2-40B4-BE49-F238E27FC236}">
                <a16:creationId xmlns:a16="http://schemas.microsoft.com/office/drawing/2014/main" id="{F6951CCE-232F-4265-22F5-764521FD1135}"/>
              </a:ext>
            </a:extLst>
          </p:cNvPr>
          <p:cNvPicPr>
            <a:picLocks noChangeAspect="1"/>
          </p:cNvPicPr>
          <p:nvPr/>
        </p:nvPicPr>
        <p:blipFill>
          <a:blip r:embed="rId5">
            <a:extLst>
              <a:ext uri="{28A0092B-C50C-407E-A947-70E740481C1C}">
                <a14:useLocalDpi xmlns:a14="http://schemas.microsoft.com/office/drawing/2010/main" val="0"/>
              </a:ext>
            </a:extLst>
          </a:blip>
          <a:srcRect l="248" r="17210" b="-4"/>
          <a:stretch/>
        </p:blipFill>
        <p:spPr>
          <a:xfrm>
            <a:off x="9785793" y="2534004"/>
            <a:ext cx="2251025" cy="2036361"/>
          </a:xfrm>
          <a:prstGeom prst="rect">
            <a:avLst/>
          </a:prstGeom>
        </p:spPr>
      </p:pic>
      <p:pic>
        <p:nvPicPr>
          <p:cNvPr id="17" name="Content Placeholder 16">
            <a:extLst>
              <a:ext uri="{FF2B5EF4-FFF2-40B4-BE49-F238E27FC236}">
                <a16:creationId xmlns:a16="http://schemas.microsoft.com/office/drawing/2014/main" id="{0D3F4223-EAF5-D7B1-18F9-D0DD28D68455}"/>
              </a:ext>
            </a:extLst>
          </p:cNvPr>
          <p:cNvPicPr>
            <a:picLocks noGrp="1" noChangeAspect="1"/>
          </p:cNvPicPr>
          <p:nvPr>
            <p:ph idx="1"/>
          </p:nvPr>
        </p:nvPicPr>
        <p:blipFill>
          <a:blip r:embed="rId6"/>
          <a:stretch>
            <a:fillRect/>
          </a:stretch>
        </p:blipFill>
        <p:spPr>
          <a:xfrm>
            <a:off x="5126655" y="345149"/>
            <a:ext cx="4339865" cy="3796544"/>
          </a:xfrm>
        </p:spPr>
      </p:pic>
      <p:pic>
        <p:nvPicPr>
          <p:cNvPr id="3" name="Picture 2">
            <a:extLst>
              <a:ext uri="{FF2B5EF4-FFF2-40B4-BE49-F238E27FC236}">
                <a16:creationId xmlns:a16="http://schemas.microsoft.com/office/drawing/2014/main" id="{757B1B4B-F726-7247-B7A3-D5ADA55FB7FB}"/>
              </a:ext>
            </a:extLst>
          </p:cNvPr>
          <p:cNvPicPr>
            <a:picLocks noChangeAspect="1"/>
          </p:cNvPicPr>
          <p:nvPr/>
        </p:nvPicPr>
        <p:blipFill>
          <a:blip r:embed="rId7"/>
          <a:srcRect r="-130" b="31634"/>
          <a:stretch/>
        </p:blipFill>
        <p:spPr>
          <a:xfrm>
            <a:off x="230181" y="4445206"/>
            <a:ext cx="4613418" cy="2169466"/>
          </a:xfrm>
          <a:prstGeom prst="rect">
            <a:avLst/>
          </a:prstGeom>
        </p:spPr>
      </p:pic>
    </p:spTree>
    <p:extLst>
      <p:ext uri="{BB962C8B-B14F-4D97-AF65-F5344CB8AC3E}">
        <p14:creationId xmlns:p14="http://schemas.microsoft.com/office/powerpoint/2010/main" val="1077896286"/>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D49501-1B73-4440-DF94-B9D587BCF639}"/>
              </a:ext>
            </a:extLst>
          </p:cNvPr>
          <p:cNvSpPr txBox="1">
            <a:spLocks/>
          </p:cNvSpPr>
          <p:nvPr/>
        </p:nvSpPr>
        <p:spPr>
          <a:xfrm>
            <a:off x="887425" y="295165"/>
            <a:ext cx="6509442" cy="121264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rgbClr val="002060"/>
                </a:solidFill>
              </a:rPr>
              <a:t>Simulation Design Approach and Research</a:t>
            </a:r>
          </a:p>
        </p:txBody>
      </p:sp>
      <p:sp>
        <p:nvSpPr>
          <p:cNvPr id="5" name="Content Placeholder 2">
            <a:extLst>
              <a:ext uri="{FF2B5EF4-FFF2-40B4-BE49-F238E27FC236}">
                <a16:creationId xmlns:a16="http://schemas.microsoft.com/office/drawing/2014/main" id="{B75E5E7D-4647-2C2D-CB9F-443137BB5B19}"/>
              </a:ext>
            </a:extLst>
          </p:cNvPr>
          <p:cNvSpPr txBox="1">
            <a:spLocks/>
          </p:cNvSpPr>
          <p:nvPr/>
        </p:nvSpPr>
        <p:spPr>
          <a:xfrm>
            <a:off x="344240" y="1575385"/>
            <a:ext cx="3916100" cy="2410329"/>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b="1"/>
              <a:t>OptimumLap</a:t>
            </a:r>
          </a:p>
          <a:p>
            <a:pPr>
              <a:lnSpc>
                <a:spcPct val="100000"/>
              </a:lnSpc>
            </a:pPr>
            <a:r>
              <a:rPr lang="en-US" sz="1800"/>
              <a:t>Point Mass Model sim</a:t>
            </a:r>
          </a:p>
          <a:p>
            <a:pPr>
              <a:lnSpc>
                <a:spcPct val="100000"/>
              </a:lnSpc>
            </a:pPr>
            <a:r>
              <a:rPr lang="en-US" sz="1800"/>
              <a:t>Basic, necessary for baselines</a:t>
            </a:r>
          </a:p>
          <a:p>
            <a:pPr>
              <a:lnSpc>
                <a:spcPct val="100000"/>
              </a:lnSpc>
            </a:pPr>
            <a:r>
              <a:rPr lang="en-US" sz="1800"/>
              <a:t>Simple mass and aero alterations</a:t>
            </a:r>
          </a:p>
          <a:p>
            <a:pPr>
              <a:lnSpc>
                <a:spcPct val="100000"/>
              </a:lnSpc>
            </a:pPr>
            <a:r>
              <a:rPr lang="en-US" sz="1800"/>
              <a:t>Limited adaptation for further development</a:t>
            </a:r>
          </a:p>
          <a:p>
            <a:pPr marL="0" indent="0">
              <a:buNone/>
            </a:pPr>
            <a:endParaRPr lang="en-US" sz="1800"/>
          </a:p>
        </p:txBody>
      </p:sp>
      <p:sp>
        <p:nvSpPr>
          <p:cNvPr id="6" name="Content Placeholder 2">
            <a:extLst>
              <a:ext uri="{FF2B5EF4-FFF2-40B4-BE49-F238E27FC236}">
                <a16:creationId xmlns:a16="http://schemas.microsoft.com/office/drawing/2014/main" id="{2197270F-971B-201B-595B-2715D2FBD565}"/>
              </a:ext>
            </a:extLst>
          </p:cNvPr>
          <p:cNvSpPr txBox="1">
            <a:spLocks/>
          </p:cNvSpPr>
          <p:nvPr/>
        </p:nvSpPr>
        <p:spPr>
          <a:xfrm>
            <a:off x="4720582" y="1507484"/>
            <a:ext cx="3692302" cy="247915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a:t>VI Grade</a:t>
            </a:r>
          </a:p>
          <a:p>
            <a:pPr marL="285750" indent="-285750">
              <a:buFont typeface="Arial" panose="020B0604020202020204" pitchFamily="34" charset="0"/>
              <a:buChar char="•"/>
            </a:pPr>
            <a:r>
              <a:rPr lang="en-GB" sz="1800"/>
              <a:t>Detailed vehicle model required</a:t>
            </a:r>
          </a:p>
          <a:p>
            <a:pPr marL="285750" indent="-285750">
              <a:buFont typeface="Arial" panose="020B0604020202020204" pitchFamily="34" charset="0"/>
              <a:buChar char="•"/>
            </a:pPr>
            <a:r>
              <a:rPr lang="en-GB" sz="1800"/>
              <a:t>Large amounts of data needed</a:t>
            </a:r>
          </a:p>
          <a:p>
            <a:pPr marL="285750" indent="-285750">
              <a:buFont typeface="Arial" panose="020B0604020202020204" pitchFamily="34" charset="0"/>
              <a:buChar char="•"/>
            </a:pPr>
            <a:r>
              <a:rPr lang="en-GB" sz="1800"/>
              <a:t>Driver out of loop </a:t>
            </a:r>
          </a:p>
          <a:p>
            <a:pPr marL="285750" indent="-285750">
              <a:buFont typeface="Arial" panose="020B0604020202020204" pitchFamily="34" charset="0"/>
              <a:buChar char="•"/>
            </a:pPr>
            <a:r>
              <a:rPr lang="en-GB" sz="1800"/>
              <a:t>Simulink co-operation possibilities </a:t>
            </a:r>
          </a:p>
          <a:p>
            <a:pPr marL="0" indent="0">
              <a:buNone/>
            </a:pPr>
            <a:endParaRPr lang="en-US" sz="1800"/>
          </a:p>
        </p:txBody>
      </p:sp>
      <p:pic>
        <p:nvPicPr>
          <p:cNvPr id="1042" name="Picture 18" descr="Morgan Plus Four | Revolutions">
            <a:extLst>
              <a:ext uri="{FF2B5EF4-FFF2-40B4-BE49-F238E27FC236}">
                <a16:creationId xmlns:a16="http://schemas.microsoft.com/office/drawing/2014/main" id="{7F5BA53F-D7D9-8FD8-4D2E-6771E85853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834" r="32834"/>
          <a:stretch/>
        </p:blipFill>
        <p:spPr bwMode="auto">
          <a:xfrm>
            <a:off x="8658632" y="0"/>
            <a:ext cx="353336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descr="A black background with white text&#10;&#10;Description automatically generated">
            <a:extLst>
              <a:ext uri="{FF2B5EF4-FFF2-40B4-BE49-F238E27FC236}">
                <a16:creationId xmlns:a16="http://schemas.microsoft.com/office/drawing/2014/main" id="{7D88EDDF-83A6-4116-B911-A55A1BA3388C}"/>
              </a:ext>
            </a:extLst>
          </p:cNvPr>
          <p:cNvPicPr>
            <a:picLocks noChangeAspect="1"/>
          </p:cNvPicPr>
          <p:nvPr/>
        </p:nvPicPr>
        <p:blipFill>
          <a:blip r:embed="rId4"/>
          <a:stretch>
            <a:fillRect/>
          </a:stretch>
        </p:blipFill>
        <p:spPr>
          <a:xfrm>
            <a:off x="79334" y="6443119"/>
            <a:ext cx="1075964" cy="415002"/>
          </a:xfrm>
          <a:prstGeom prst="rect">
            <a:avLst/>
          </a:prstGeom>
        </p:spPr>
      </p:pic>
      <p:sp>
        <p:nvSpPr>
          <p:cNvPr id="22" name="TextBox 21">
            <a:extLst>
              <a:ext uri="{FF2B5EF4-FFF2-40B4-BE49-F238E27FC236}">
                <a16:creationId xmlns:a16="http://schemas.microsoft.com/office/drawing/2014/main" id="{15C48F5E-E06E-83B1-B7A3-FFDE55C08BD7}"/>
              </a:ext>
            </a:extLst>
          </p:cNvPr>
          <p:cNvSpPr txBox="1"/>
          <p:nvPr/>
        </p:nvSpPr>
        <p:spPr>
          <a:xfrm>
            <a:off x="1768940" y="6496731"/>
            <a:ext cx="5903283" cy="307777"/>
          </a:xfrm>
          <a:prstGeom prst="rect">
            <a:avLst/>
          </a:prstGeom>
          <a:noFill/>
        </p:spPr>
        <p:txBody>
          <a:bodyPr wrap="none" rtlCol="0">
            <a:spAutoFit/>
          </a:bodyPr>
          <a:lstStyle/>
          <a:p>
            <a:r>
              <a:rPr lang="en-GB" sz="1400" dirty="0"/>
              <a:t>References: Morgan (2024), Mercedes AMG F1 (2020), VI Grade (2024)</a:t>
            </a:r>
          </a:p>
        </p:txBody>
      </p:sp>
      <p:pic>
        <p:nvPicPr>
          <p:cNvPr id="24" name="Picture 23" descr="A screenshot of a computer&#10;&#10;Description automatically generated">
            <a:extLst>
              <a:ext uri="{FF2B5EF4-FFF2-40B4-BE49-F238E27FC236}">
                <a16:creationId xmlns:a16="http://schemas.microsoft.com/office/drawing/2014/main" id="{BB2AF2EB-7478-7368-C527-E387171B96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334" y="4414694"/>
            <a:ext cx="8544392" cy="1662751"/>
          </a:xfrm>
          <a:prstGeom prst="rect">
            <a:avLst/>
          </a:prstGeom>
        </p:spPr>
      </p:pic>
    </p:spTree>
    <p:extLst>
      <p:ext uri="{BB962C8B-B14F-4D97-AF65-F5344CB8AC3E}">
        <p14:creationId xmlns:p14="http://schemas.microsoft.com/office/powerpoint/2010/main" val="129856341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C059C05-89F5-8723-F289-0225289C4364}"/>
              </a:ext>
            </a:extLst>
          </p:cNvPr>
          <p:cNvSpPr txBox="1">
            <a:spLocks/>
          </p:cNvSpPr>
          <p:nvPr/>
        </p:nvSpPr>
        <p:spPr>
          <a:xfrm>
            <a:off x="81517" y="111530"/>
            <a:ext cx="10515600" cy="842961"/>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solidFill>
                  <a:srgbClr val="002060"/>
                </a:solidFill>
              </a:rPr>
              <a:t>Work So Far – Initial Simulations</a:t>
            </a:r>
          </a:p>
        </p:txBody>
      </p:sp>
      <p:pic>
        <p:nvPicPr>
          <p:cNvPr id="7" name="Picture 6">
            <a:extLst>
              <a:ext uri="{FF2B5EF4-FFF2-40B4-BE49-F238E27FC236}">
                <a16:creationId xmlns:a16="http://schemas.microsoft.com/office/drawing/2014/main" id="{37CCADAA-38D6-92BF-41DB-CC67A551EA86}"/>
              </a:ext>
            </a:extLst>
          </p:cNvPr>
          <p:cNvPicPr>
            <a:picLocks noChangeAspect="1"/>
          </p:cNvPicPr>
          <p:nvPr/>
        </p:nvPicPr>
        <p:blipFill>
          <a:blip r:embed="rId3"/>
          <a:stretch>
            <a:fillRect/>
          </a:stretch>
        </p:blipFill>
        <p:spPr>
          <a:xfrm>
            <a:off x="367999" y="623488"/>
            <a:ext cx="5257800" cy="2725220"/>
          </a:xfrm>
          <a:prstGeom prst="rect">
            <a:avLst/>
          </a:prstGeom>
        </p:spPr>
      </p:pic>
      <p:pic>
        <p:nvPicPr>
          <p:cNvPr id="8" name="Picture 7">
            <a:extLst>
              <a:ext uri="{FF2B5EF4-FFF2-40B4-BE49-F238E27FC236}">
                <a16:creationId xmlns:a16="http://schemas.microsoft.com/office/drawing/2014/main" id="{4ABDD6FD-B3D0-7871-DA84-A64A27BD15E2}"/>
              </a:ext>
            </a:extLst>
          </p:cNvPr>
          <p:cNvPicPr>
            <a:picLocks noChangeAspect="1"/>
          </p:cNvPicPr>
          <p:nvPr/>
        </p:nvPicPr>
        <p:blipFill>
          <a:blip r:embed="rId4"/>
          <a:stretch>
            <a:fillRect/>
          </a:stretch>
        </p:blipFill>
        <p:spPr>
          <a:xfrm>
            <a:off x="6963184" y="392705"/>
            <a:ext cx="4844833" cy="2725219"/>
          </a:xfrm>
          <a:prstGeom prst="rect">
            <a:avLst/>
          </a:prstGeom>
        </p:spPr>
      </p:pic>
      <p:pic>
        <p:nvPicPr>
          <p:cNvPr id="9" name="Picture 8">
            <a:extLst>
              <a:ext uri="{FF2B5EF4-FFF2-40B4-BE49-F238E27FC236}">
                <a16:creationId xmlns:a16="http://schemas.microsoft.com/office/drawing/2014/main" id="{63F130B7-355E-B1E7-460C-494C9725C9EB}"/>
              </a:ext>
            </a:extLst>
          </p:cNvPr>
          <p:cNvPicPr>
            <a:picLocks noChangeAspect="1"/>
          </p:cNvPicPr>
          <p:nvPr/>
        </p:nvPicPr>
        <p:blipFill>
          <a:blip r:embed="rId5"/>
          <a:stretch>
            <a:fillRect/>
          </a:stretch>
        </p:blipFill>
        <p:spPr>
          <a:xfrm>
            <a:off x="7598923" y="113335"/>
            <a:ext cx="3573356" cy="246256"/>
          </a:xfrm>
          <a:prstGeom prst="rect">
            <a:avLst/>
          </a:prstGeom>
        </p:spPr>
      </p:pic>
      <p:pic>
        <p:nvPicPr>
          <p:cNvPr id="10" name="Picture 9">
            <a:extLst>
              <a:ext uri="{FF2B5EF4-FFF2-40B4-BE49-F238E27FC236}">
                <a16:creationId xmlns:a16="http://schemas.microsoft.com/office/drawing/2014/main" id="{679C7448-A6AB-5B39-0034-3DEB4A5C8D3D}"/>
              </a:ext>
            </a:extLst>
          </p:cNvPr>
          <p:cNvPicPr>
            <a:picLocks noChangeAspect="1"/>
          </p:cNvPicPr>
          <p:nvPr/>
        </p:nvPicPr>
        <p:blipFill>
          <a:blip r:embed="rId6"/>
          <a:stretch>
            <a:fillRect/>
          </a:stretch>
        </p:blipFill>
        <p:spPr>
          <a:xfrm>
            <a:off x="7574476" y="3132383"/>
            <a:ext cx="3622248" cy="216324"/>
          </a:xfrm>
          <a:prstGeom prst="rect">
            <a:avLst/>
          </a:prstGeom>
        </p:spPr>
      </p:pic>
      <p:pic>
        <p:nvPicPr>
          <p:cNvPr id="5" name="Picture 4" descr="A black background with white text&#10;&#10;Description automatically generated">
            <a:extLst>
              <a:ext uri="{FF2B5EF4-FFF2-40B4-BE49-F238E27FC236}">
                <a16:creationId xmlns:a16="http://schemas.microsoft.com/office/drawing/2014/main" id="{A86FF60B-87C4-A07F-8223-8D7B053A942A}"/>
              </a:ext>
            </a:extLst>
          </p:cNvPr>
          <p:cNvPicPr>
            <a:picLocks noChangeAspect="1"/>
          </p:cNvPicPr>
          <p:nvPr/>
        </p:nvPicPr>
        <p:blipFill>
          <a:blip r:embed="rId7"/>
          <a:stretch>
            <a:fillRect/>
          </a:stretch>
        </p:blipFill>
        <p:spPr>
          <a:xfrm>
            <a:off x="79334" y="6443119"/>
            <a:ext cx="1075964" cy="415002"/>
          </a:xfrm>
          <a:prstGeom prst="rect">
            <a:avLst/>
          </a:prstGeom>
        </p:spPr>
      </p:pic>
      <p:pic>
        <p:nvPicPr>
          <p:cNvPr id="14" name="Picture 13" descr="A graph with red lines&#10;&#10;Description automatically generated">
            <a:extLst>
              <a:ext uri="{FF2B5EF4-FFF2-40B4-BE49-F238E27FC236}">
                <a16:creationId xmlns:a16="http://schemas.microsoft.com/office/drawing/2014/main" id="{BE8C94AE-D65A-9DEA-0957-35ED747676A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810652" y="3509293"/>
            <a:ext cx="5997365" cy="3235372"/>
          </a:xfrm>
          <a:prstGeom prst="rect">
            <a:avLst/>
          </a:prstGeom>
          <a:solidFill>
            <a:schemeClr val="bg1">
              <a:lumMod val="65000"/>
            </a:schemeClr>
          </a:solidFill>
        </p:spPr>
      </p:pic>
      <p:pic>
        <p:nvPicPr>
          <p:cNvPr id="15" name="Picture 14" descr="A screenshot of a computer&#10;&#10;Description automatically generated">
            <a:extLst>
              <a:ext uri="{FF2B5EF4-FFF2-40B4-BE49-F238E27FC236}">
                <a16:creationId xmlns:a16="http://schemas.microsoft.com/office/drawing/2014/main" id="{7E33DE8E-BE99-58F5-26D1-68666F8DDB44}"/>
              </a:ext>
            </a:extLst>
          </p:cNvPr>
          <p:cNvPicPr>
            <a:picLocks noChangeAspect="1"/>
          </p:cNvPicPr>
          <p:nvPr/>
        </p:nvPicPr>
        <p:blipFill>
          <a:blip r:embed="rId9"/>
          <a:srcRect l="12912" r="35918" b="673"/>
          <a:stretch/>
        </p:blipFill>
        <p:spPr>
          <a:xfrm>
            <a:off x="2265841" y="3502064"/>
            <a:ext cx="3359958" cy="3235372"/>
          </a:xfrm>
          <a:prstGeom prst="rect">
            <a:avLst/>
          </a:prstGeom>
        </p:spPr>
      </p:pic>
      <p:sp>
        <p:nvSpPr>
          <p:cNvPr id="25" name="TextBox 24">
            <a:extLst>
              <a:ext uri="{FF2B5EF4-FFF2-40B4-BE49-F238E27FC236}">
                <a16:creationId xmlns:a16="http://schemas.microsoft.com/office/drawing/2014/main" id="{3AD06539-A54B-8458-7E70-C9156E3F1F2A}"/>
              </a:ext>
            </a:extLst>
          </p:cNvPr>
          <p:cNvSpPr txBox="1"/>
          <p:nvPr/>
        </p:nvSpPr>
        <p:spPr>
          <a:xfrm>
            <a:off x="0" y="6041578"/>
            <a:ext cx="2265841" cy="261610"/>
          </a:xfrm>
          <a:prstGeom prst="rect">
            <a:avLst/>
          </a:prstGeom>
          <a:noFill/>
        </p:spPr>
        <p:txBody>
          <a:bodyPr wrap="square" rtlCol="0">
            <a:spAutoFit/>
          </a:bodyPr>
          <a:lstStyle/>
          <a:p>
            <a:r>
              <a:rPr lang="en-GB" sz="1100" dirty="0"/>
              <a:t>References: Fastest Laps (2024)</a:t>
            </a:r>
          </a:p>
        </p:txBody>
      </p:sp>
    </p:spTree>
    <p:extLst>
      <p:ext uri="{BB962C8B-B14F-4D97-AF65-F5344CB8AC3E}">
        <p14:creationId xmlns:p14="http://schemas.microsoft.com/office/powerpoint/2010/main" val="401757192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F6AFFEF9-C71F-67A6-9C52-380E1F0D4B2F}"/>
              </a:ext>
            </a:extLst>
          </p:cNvPr>
          <p:cNvSpPr txBox="1"/>
          <p:nvPr/>
        </p:nvSpPr>
        <p:spPr>
          <a:xfrm>
            <a:off x="614768" y="220446"/>
            <a:ext cx="5197630" cy="149235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a:solidFill>
                  <a:srgbClr val="002060"/>
                </a:solidFill>
                <a:latin typeface="+mj-lt"/>
                <a:ea typeface="+mj-ea"/>
                <a:cs typeface="+mj-cs"/>
              </a:rPr>
              <a:t>Aerodynamics Development  </a:t>
            </a:r>
          </a:p>
        </p:txBody>
      </p:sp>
      <p:pic>
        <p:nvPicPr>
          <p:cNvPr id="13" name="Picture 12" descr="A car with a rainbow colored body&#10;&#10;Description automatically generated">
            <a:extLst>
              <a:ext uri="{FF2B5EF4-FFF2-40B4-BE49-F238E27FC236}">
                <a16:creationId xmlns:a16="http://schemas.microsoft.com/office/drawing/2014/main" id="{C4D1C0E4-034A-450F-469D-4010D4275228}"/>
              </a:ext>
            </a:extLst>
          </p:cNvPr>
          <p:cNvPicPr>
            <a:picLocks noChangeAspect="1"/>
          </p:cNvPicPr>
          <p:nvPr/>
        </p:nvPicPr>
        <p:blipFill>
          <a:blip r:embed="rId3">
            <a:extLst>
              <a:ext uri="{28A0092B-C50C-407E-A947-70E740481C1C}">
                <a14:useLocalDpi xmlns:a14="http://schemas.microsoft.com/office/drawing/2010/main" val="0"/>
              </a:ext>
            </a:extLst>
          </a:blip>
          <a:srcRect l="-154" r="4557" b="-2"/>
          <a:stretch/>
        </p:blipFill>
        <p:spPr>
          <a:xfrm>
            <a:off x="6668342" y="3196159"/>
            <a:ext cx="4345178" cy="3100797"/>
          </a:xfrm>
          <a:prstGeom prst="rect">
            <a:avLst/>
          </a:prstGeom>
        </p:spPr>
      </p:pic>
      <p:graphicFrame>
        <p:nvGraphicFramePr>
          <p:cNvPr id="11" name="Diagram 10">
            <a:extLst>
              <a:ext uri="{FF2B5EF4-FFF2-40B4-BE49-F238E27FC236}">
                <a16:creationId xmlns:a16="http://schemas.microsoft.com/office/drawing/2014/main" id="{4E1A465F-4911-FD3F-2411-115CE240A91C}"/>
              </a:ext>
            </a:extLst>
          </p:cNvPr>
          <p:cNvGraphicFramePr/>
          <p:nvPr>
            <p:extLst>
              <p:ext uri="{D42A27DB-BD31-4B8C-83A1-F6EECF244321}">
                <p14:modId xmlns:p14="http://schemas.microsoft.com/office/powerpoint/2010/main" val="2537251851"/>
              </p:ext>
            </p:extLst>
          </p:nvPr>
        </p:nvGraphicFramePr>
        <p:xfrm>
          <a:off x="5541262" y="211015"/>
          <a:ext cx="6345937" cy="25824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49" name="Picture 248" descr="A black background with white text&#10;&#10;Description automatically generated">
            <a:extLst>
              <a:ext uri="{FF2B5EF4-FFF2-40B4-BE49-F238E27FC236}">
                <a16:creationId xmlns:a16="http://schemas.microsoft.com/office/drawing/2014/main" id="{13604182-B01E-339D-3811-8717C558CCAC}"/>
              </a:ext>
            </a:extLst>
          </p:cNvPr>
          <p:cNvPicPr>
            <a:picLocks noChangeAspect="1"/>
          </p:cNvPicPr>
          <p:nvPr/>
        </p:nvPicPr>
        <p:blipFill>
          <a:blip r:embed="rId9"/>
          <a:stretch>
            <a:fillRect/>
          </a:stretch>
        </p:blipFill>
        <p:spPr>
          <a:xfrm>
            <a:off x="79334" y="6443119"/>
            <a:ext cx="1075964" cy="415002"/>
          </a:xfrm>
          <a:prstGeom prst="rect">
            <a:avLst/>
          </a:prstGeom>
        </p:spPr>
      </p:pic>
      <p:pic>
        <p:nvPicPr>
          <p:cNvPr id="53" name="Picture 52" descr="A colorful image of a black rectangle&#10;&#10;Description automatically generated">
            <a:extLst>
              <a:ext uri="{FF2B5EF4-FFF2-40B4-BE49-F238E27FC236}">
                <a16:creationId xmlns:a16="http://schemas.microsoft.com/office/drawing/2014/main" id="{F9FC33B1-027B-E309-2585-9C93434129D0}"/>
              </a:ext>
            </a:extLst>
          </p:cNvPr>
          <p:cNvPicPr>
            <a:picLocks noChangeAspect="1"/>
          </p:cNvPicPr>
          <p:nvPr/>
        </p:nvPicPr>
        <p:blipFill>
          <a:blip r:embed="rId10"/>
          <a:srcRect r="21811" b="-320"/>
          <a:stretch/>
        </p:blipFill>
        <p:spPr>
          <a:xfrm>
            <a:off x="203200" y="2026595"/>
            <a:ext cx="5577844" cy="4267851"/>
          </a:xfrm>
          <a:prstGeom prst="rect">
            <a:avLst/>
          </a:prstGeom>
        </p:spPr>
      </p:pic>
      <p:sp>
        <p:nvSpPr>
          <p:cNvPr id="2" name="TextBox 1">
            <a:extLst>
              <a:ext uri="{FF2B5EF4-FFF2-40B4-BE49-F238E27FC236}">
                <a16:creationId xmlns:a16="http://schemas.microsoft.com/office/drawing/2014/main" id="{F6CB605C-5CA9-5ADF-2FF3-F1C0002CF012}"/>
              </a:ext>
            </a:extLst>
          </p:cNvPr>
          <p:cNvSpPr txBox="1"/>
          <p:nvPr/>
        </p:nvSpPr>
        <p:spPr>
          <a:xfrm>
            <a:off x="152035" y="1389635"/>
            <a:ext cx="5440393" cy="646331"/>
          </a:xfrm>
          <a:prstGeom prst="rect">
            <a:avLst/>
          </a:prstGeom>
          <a:noFill/>
        </p:spPr>
        <p:txBody>
          <a:bodyPr wrap="square" rtlCol="0">
            <a:spAutoFit/>
          </a:bodyPr>
          <a:lstStyle/>
          <a:p>
            <a:r>
              <a:rPr lang="en-GB" dirty="0"/>
              <a:t>Below shows CFD simulation of the Wortmann FX 74-CL5-140 at 60 degrees.</a:t>
            </a:r>
          </a:p>
        </p:txBody>
      </p:sp>
    </p:spTree>
    <p:extLst>
      <p:ext uri="{BB962C8B-B14F-4D97-AF65-F5344CB8AC3E}">
        <p14:creationId xmlns:p14="http://schemas.microsoft.com/office/powerpoint/2010/main" val="3843917338"/>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5FD5C-F595-037E-6102-EB38C80BC06A}"/>
              </a:ext>
            </a:extLst>
          </p:cNvPr>
          <p:cNvSpPr>
            <a:spLocks noGrp="1"/>
          </p:cNvSpPr>
          <p:nvPr>
            <p:ph type="title"/>
          </p:nvPr>
        </p:nvSpPr>
        <p:spPr>
          <a:xfrm>
            <a:off x="155325" y="-172"/>
            <a:ext cx="3372059" cy="1049828"/>
          </a:xfrm>
        </p:spPr>
        <p:txBody>
          <a:bodyPr/>
          <a:lstStyle/>
          <a:p>
            <a:r>
              <a:rPr lang="en-GB">
                <a:solidFill>
                  <a:srgbClr val="002060"/>
                </a:solidFill>
              </a:rPr>
              <a:t>Wing</a:t>
            </a:r>
            <a:r>
              <a:rPr lang="en-GB"/>
              <a:t> </a:t>
            </a:r>
            <a:r>
              <a:rPr lang="en-GB">
                <a:solidFill>
                  <a:srgbClr val="002060"/>
                </a:solidFill>
              </a:rPr>
              <a:t>profiles</a:t>
            </a:r>
          </a:p>
        </p:txBody>
      </p:sp>
      <p:pic>
        <p:nvPicPr>
          <p:cNvPr id="5" name="Picture 4">
            <a:extLst>
              <a:ext uri="{FF2B5EF4-FFF2-40B4-BE49-F238E27FC236}">
                <a16:creationId xmlns:a16="http://schemas.microsoft.com/office/drawing/2014/main" id="{1ACC93F3-8089-6D27-2819-50DDB14C513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6014" b="75000" l="10787" r="84518">
                        <a14:foregroundMark x1="15736" y1="55405" x2="11675" y2="63514"/>
                        <a14:foregroundMark x1="79442" y1="61486" x2="82360" y2="64189"/>
                        <a14:foregroundMark x1="84518" y1="67230" x2="84518" y2="67230"/>
                        <a14:foregroundMark x1="84518" y1="67230" x2="84518" y2="67230"/>
                        <a14:foregroundMark x1="10787" y1="63514" x2="10787" y2="63514"/>
                      </a14:backgroundRemoval>
                    </a14:imgEffect>
                  </a14:imgLayer>
                </a14:imgProps>
              </a:ext>
            </a:extLst>
          </a:blip>
          <a:srcRect l="6341" t="21025" r="11524" b="18642"/>
          <a:stretch/>
        </p:blipFill>
        <p:spPr>
          <a:xfrm>
            <a:off x="5884449" y="3435314"/>
            <a:ext cx="5547525" cy="1471092"/>
          </a:xfrm>
          <a:prstGeom prst="rect">
            <a:avLst/>
          </a:prstGeom>
        </p:spPr>
      </p:pic>
      <p:pic>
        <p:nvPicPr>
          <p:cNvPr id="7" name="Picture 6">
            <a:extLst>
              <a:ext uri="{FF2B5EF4-FFF2-40B4-BE49-F238E27FC236}">
                <a16:creationId xmlns:a16="http://schemas.microsoft.com/office/drawing/2014/main" id="{C6ABB190-EBEF-59C7-3FC9-C20EDC602704}"/>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21407" b="80734" l="8879" r="89533">
                        <a14:foregroundMark x1="15047" y1="57798" x2="11589" y2="66667"/>
                        <a14:foregroundMark x1="9346" y1="74312" x2="8879" y2="74312"/>
                        <a14:foregroundMark x1="84019" y1="66055" x2="86636" y2="68196"/>
                        <a14:foregroundMark x1="89533" y1="71865" x2="89533" y2="71865"/>
                      </a14:backgroundRemoval>
                    </a14:imgEffect>
                  </a14:imgLayer>
                </a14:imgProps>
              </a:ext>
            </a:extLst>
          </a:blip>
          <a:srcRect l="4748" t="14258" r="6271" b="11585"/>
          <a:stretch/>
        </p:blipFill>
        <p:spPr>
          <a:xfrm>
            <a:off x="5884449" y="1831403"/>
            <a:ext cx="5547525" cy="1412931"/>
          </a:xfrm>
          <a:prstGeom prst="rect">
            <a:avLst/>
          </a:prstGeom>
        </p:spPr>
      </p:pic>
      <p:pic>
        <p:nvPicPr>
          <p:cNvPr id="9" name="Picture 8">
            <a:extLst>
              <a:ext uri="{FF2B5EF4-FFF2-40B4-BE49-F238E27FC236}">
                <a16:creationId xmlns:a16="http://schemas.microsoft.com/office/drawing/2014/main" id="{D2813464-B5BE-8F21-D1FF-0A8636F2CD9F}"/>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4351" b="67654" l="5908" r="90617">
                        <a14:foregroundMark x1="51086" y1="34852" x2="5908" y2="51936"/>
                        <a14:foregroundMark x1="87142" y1="51936" x2="90617" y2="52620"/>
                      </a14:backgroundRemoval>
                    </a14:imgEffect>
                  </a14:imgLayer>
                </a14:imgProps>
              </a:ext>
            </a:extLst>
          </a:blip>
          <a:srcRect t="7688" b="25534"/>
          <a:stretch/>
        </p:blipFill>
        <p:spPr>
          <a:xfrm>
            <a:off x="5884451" y="266639"/>
            <a:ext cx="5547525" cy="1412931"/>
          </a:xfrm>
          <a:prstGeom prst="rect">
            <a:avLst/>
          </a:prstGeom>
        </p:spPr>
      </p:pic>
      <p:sp>
        <p:nvSpPr>
          <p:cNvPr id="12" name="TextBox 11">
            <a:extLst>
              <a:ext uri="{FF2B5EF4-FFF2-40B4-BE49-F238E27FC236}">
                <a16:creationId xmlns:a16="http://schemas.microsoft.com/office/drawing/2014/main" id="{FED9E586-681F-834E-70B3-2AA48AFF35C0}"/>
              </a:ext>
            </a:extLst>
          </p:cNvPr>
          <p:cNvSpPr txBox="1"/>
          <p:nvPr/>
        </p:nvSpPr>
        <p:spPr>
          <a:xfrm>
            <a:off x="8314359" y="4552431"/>
            <a:ext cx="2753248" cy="369332"/>
          </a:xfrm>
          <a:prstGeom prst="rect">
            <a:avLst/>
          </a:prstGeom>
          <a:noFill/>
        </p:spPr>
        <p:txBody>
          <a:bodyPr wrap="square" rtlCol="0">
            <a:spAutoFit/>
          </a:bodyPr>
          <a:lstStyle/>
          <a:p>
            <a:r>
              <a:rPr lang="en-GB"/>
              <a:t>Eppler 420 (E420)</a:t>
            </a:r>
          </a:p>
        </p:txBody>
      </p:sp>
      <p:sp>
        <p:nvSpPr>
          <p:cNvPr id="13" name="TextBox 12">
            <a:extLst>
              <a:ext uri="{FF2B5EF4-FFF2-40B4-BE49-F238E27FC236}">
                <a16:creationId xmlns:a16="http://schemas.microsoft.com/office/drawing/2014/main" id="{777B7496-8C71-5474-654A-1FAA3730D782}"/>
              </a:ext>
            </a:extLst>
          </p:cNvPr>
          <p:cNvSpPr txBox="1"/>
          <p:nvPr/>
        </p:nvSpPr>
        <p:spPr>
          <a:xfrm>
            <a:off x="8314359" y="2921870"/>
            <a:ext cx="2957355" cy="369332"/>
          </a:xfrm>
          <a:prstGeom prst="rect">
            <a:avLst/>
          </a:prstGeom>
          <a:noFill/>
        </p:spPr>
        <p:txBody>
          <a:bodyPr wrap="square" rtlCol="0">
            <a:spAutoFit/>
          </a:bodyPr>
          <a:lstStyle/>
          <a:p>
            <a:r>
              <a:rPr lang="en-GB"/>
              <a:t>Wortmann FX 74-CL5-140</a:t>
            </a:r>
          </a:p>
        </p:txBody>
      </p:sp>
      <p:sp>
        <p:nvSpPr>
          <p:cNvPr id="14" name="TextBox 13">
            <a:extLst>
              <a:ext uri="{FF2B5EF4-FFF2-40B4-BE49-F238E27FC236}">
                <a16:creationId xmlns:a16="http://schemas.microsoft.com/office/drawing/2014/main" id="{D0A29F25-D3A7-B8D2-880A-D10850C493ED}"/>
              </a:ext>
            </a:extLst>
          </p:cNvPr>
          <p:cNvSpPr txBox="1"/>
          <p:nvPr/>
        </p:nvSpPr>
        <p:spPr>
          <a:xfrm>
            <a:off x="8314359" y="1296631"/>
            <a:ext cx="1495529" cy="369332"/>
          </a:xfrm>
          <a:prstGeom prst="rect">
            <a:avLst/>
          </a:prstGeom>
          <a:noFill/>
        </p:spPr>
        <p:txBody>
          <a:bodyPr wrap="square" rtlCol="0">
            <a:spAutoFit/>
          </a:bodyPr>
          <a:lstStyle/>
          <a:p>
            <a:r>
              <a:rPr lang="en-GB"/>
              <a:t>NACA 4412</a:t>
            </a:r>
          </a:p>
        </p:txBody>
      </p:sp>
      <p:sp>
        <p:nvSpPr>
          <p:cNvPr id="16" name="TextBox 15">
            <a:extLst>
              <a:ext uri="{FF2B5EF4-FFF2-40B4-BE49-F238E27FC236}">
                <a16:creationId xmlns:a16="http://schemas.microsoft.com/office/drawing/2014/main" id="{75F2DCA2-AF27-E68E-2987-54FB2252D531}"/>
              </a:ext>
            </a:extLst>
          </p:cNvPr>
          <p:cNvSpPr txBox="1"/>
          <p:nvPr/>
        </p:nvSpPr>
        <p:spPr>
          <a:xfrm>
            <a:off x="238383" y="3502474"/>
            <a:ext cx="5547520" cy="2031325"/>
          </a:xfrm>
          <a:prstGeom prst="rect">
            <a:avLst/>
          </a:prstGeom>
          <a:noFill/>
        </p:spPr>
        <p:txBody>
          <a:bodyPr wrap="square" lIns="91440" tIns="45720" rIns="91440" bIns="45720" rtlCol="0" anchor="t">
            <a:spAutoFit/>
          </a:bodyPr>
          <a:lstStyle/>
          <a:p>
            <a:r>
              <a:rPr lang="en-GB" b="1" dirty="0"/>
              <a:t>Eppler 420</a:t>
            </a:r>
          </a:p>
          <a:p>
            <a:pPr marL="285750" indent="-285750">
              <a:buFont typeface="Arial" panose="020B0604020202020204" pitchFamily="34" charset="0"/>
              <a:buChar char="•"/>
            </a:pPr>
            <a:r>
              <a:rPr lang="en-GB" dirty="0"/>
              <a:t>High lift performance</a:t>
            </a:r>
          </a:p>
          <a:p>
            <a:pPr marL="285750" indent="-285750">
              <a:buFont typeface="Arial" panose="020B0604020202020204" pitchFamily="34" charset="0"/>
              <a:buChar char="•"/>
            </a:pPr>
            <a:r>
              <a:rPr lang="en-GB" dirty="0"/>
              <a:t>Narrow operating range</a:t>
            </a:r>
          </a:p>
          <a:p>
            <a:r>
              <a:rPr lang="en-GB" sz="1500" dirty="0"/>
              <a:t>(Reza, Mahmood et al. December 27, 2016) </a:t>
            </a:r>
            <a:endParaRPr lang="en-GB" dirty="0"/>
          </a:p>
          <a:p>
            <a:endParaRPr lang="en-GB"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dirty="0"/>
          </a:p>
        </p:txBody>
      </p:sp>
      <p:sp>
        <p:nvSpPr>
          <p:cNvPr id="17" name="TextBox 16">
            <a:extLst>
              <a:ext uri="{FF2B5EF4-FFF2-40B4-BE49-F238E27FC236}">
                <a16:creationId xmlns:a16="http://schemas.microsoft.com/office/drawing/2014/main" id="{6E4ED009-3E91-72DF-BF85-44A1AE9372A1}"/>
              </a:ext>
            </a:extLst>
          </p:cNvPr>
          <p:cNvSpPr txBox="1"/>
          <p:nvPr/>
        </p:nvSpPr>
        <p:spPr>
          <a:xfrm>
            <a:off x="238383" y="1863109"/>
            <a:ext cx="5423063" cy="2031325"/>
          </a:xfrm>
          <a:prstGeom prst="rect">
            <a:avLst/>
          </a:prstGeom>
          <a:noFill/>
        </p:spPr>
        <p:txBody>
          <a:bodyPr wrap="square" lIns="91440" tIns="45720" rIns="91440" bIns="45720" rtlCol="0" anchor="t">
            <a:spAutoFit/>
          </a:bodyPr>
          <a:lstStyle/>
          <a:p>
            <a:r>
              <a:rPr lang="en-GB" b="1" dirty="0"/>
              <a:t>Wortmann FX 74-CL5-140</a:t>
            </a:r>
          </a:p>
          <a:p>
            <a:pPr marL="285750" indent="-285750">
              <a:buFont typeface="Arial" panose="020B0604020202020204" pitchFamily="34" charset="0"/>
              <a:buChar char="•"/>
            </a:pPr>
            <a:r>
              <a:rPr lang="en-GB" dirty="0"/>
              <a:t>High lift coefficient</a:t>
            </a:r>
          </a:p>
          <a:p>
            <a:pPr marL="285750" indent="-285750">
              <a:buFont typeface="Arial" panose="020B0604020202020204" pitchFamily="34" charset="0"/>
              <a:buChar char="•"/>
            </a:pPr>
            <a:r>
              <a:rPr lang="en-GB" dirty="0"/>
              <a:t>Moderate stall characteristics</a:t>
            </a:r>
          </a:p>
          <a:p>
            <a:pPr marL="285750" indent="-285750">
              <a:buFont typeface="Arial" panose="020B0604020202020204" pitchFamily="34" charset="0"/>
              <a:buChar char="•"/>
            </a:pPr>
            <a:r>
              <a:rPr lang="en-GB" dirty="0"/>
              <a:t>Limited load capacities </a:t>
            </a:r>
          </a:p>
          <a:p>
            <a:pPr marL="285750" indent="-285750">
              <a:buFont typeface="Arial" panose="020B0604020202020204" pitchFamily="34" charset="0"/>
              <a:buChar char="•"/>
            </a:pPr>
            <a:r>
              <a:rPr lang="en-GB" dirty="0"/>
              <a:t>Manufacturing complexity  </a:t>
            </a:r>
          </a:p>
          <a:p>
            <a:r>
              <a:rPr lang="en-US" sz="1500" dirty="0"/>
              <a:t>(</a:t>
            </a:r>
            <a:r>
              <a:rPr lang="en-US" sz="1500" dirty="0" err="1"/>
              <a:t>occamsracers</a:t>
            </a:r>
            <a:r>
              <a:rPr lang="en-US" sz="1500" dirty="0"/>
              <a:t> 2023)</a:t>
            </a:r>
            <a:endParaRPr lang="en-GB" dirty="0"/>
          </a:p>
          <a:p>
            <a:endParaRPr lang="en-GB" dirty="0"/>
          </a:p>
        </p:txBody>
      </p:sp>
      <p:sp>
        <p:nvSpPr>
          <p:cNvPr id="18" name="TextBox 17">
            <a:extLst>
              <a:ext uri="{FF2B5EF4-FFF2-40B4-BE49-F238E27FC236}">
                <a16:creationId xmlns:a16="http://schemas.microsoft.com/office/drawing/2014/main" id="{A4C40B84-DA5B-EBB2-8422-B1A677627BF5}"/>
              </a:ext>
            </a:extLst>
          </p:cNvPr>
          <p:cNvSpPr txBox="1"/>
          <p:nvPr/>
        </p:nvSpPr>
        <p:spPr>
          <a:xfrm>
            <a:off x="237727" y="734980"/>
            <a:ext cx="5374193" cy="1138773"/>
          </a:xfrm>
          <a:prstGeom prst="rect">
            <a:avLst/>
          </a:prstGeom>
          <a:noFill/>
        </p:spPr>
        <p:txBody>
          <a:bodyPr wrap="square" lIns="91440" tIns="45720" rIns="91440" bIns="45720" rtlCol="0" anchor="t">
            <a:spAutoFit/>
          </a:bodyPr>
          <a:lstStyle/>
          <a:p>
            <a:r>
              <a:rPr lang="en-GB" b="1" dirty="0"/>
              <a:t>NACA 4412 </a:t>
            </a:r>
          </a:p>
          <a:p>
            <a:pPr marL="285750" indent="-285750">
              <a:buFont typeface="Arial" panose="020B0604020202020204" pitchFamily="34" charset="0"/>
              <a:buChar char="•"/>
            </a:pPr>
            <a:r>
              <a:rPr lang="en-GB" dirty="0"/>
              <a:t>High Lift Coefficient</a:t>
            </a:r>
          </a:p>
          <a:p>
            <a:pPr marL="285750" indent="-285750">
              <a:buFont typeface="Arial" panose="020B0604020202020204" pitchFamily="34" charset="0"/>
              <a:buChar char="•"/>
            </a:pPr>
            <a:r>
              <a:rPr lang="en-GB" dirty="0"/>
              <a:t>Less optimal for high-speed applications  </a:t>
            </a:r>
          </a:p>
          <a:p>
            <a:r>
              <a:rPr lang="en-GB" sz="1400" dirty="0"/>
              <a:t>(MD. </a:t>
            </a:r>
            <a:r>
              <a:rPr lang="en-GB" sz="1400" dirty="0" err="1"/>
              <a:t>Safayet</a:t>
            </a:r>
            <a:r>
              <a:rPr lang="en-GB" sz="1400" dirty="0"/>
              <a:t> Hossain, Muhammad Ferdous </a:t>
            </a:r>
            <a:r>
              <a:rPr lang="en-GB" sz="1400" dirty="0" err="1"/>
              <a:t>Raiyan</a:t>
            </a:r>
            <a:r>
              <a:rPr lang="en-GB" sz="1400" dirty="0"/>
              <a:t> et al. 2014)</a:t>
            </a:r>
            <a:endParaRPr lang="en-GB" dirty="0"/>
          </a:p>
        </p:txBody>
      </p:sp>
      <p:pic>
        <p:nvPicPr>
          <p:cNvPr id="19" name="Picture 18">
            <a:extLst>
              <a:ext uri="{FF2B5EF4-FFF2-40B4-BE49-F238E27FC236}">
                <a16:creationId xmlns:a16="http://schemas.microsoft.com/office/drawing/2014/main" id="{A2EE4A64-878E-6208-EF89-517C76F40206}"/>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375" b="89931" l="6921" r="92879">
                        <a14:foregroundMark x1="88666" y1="68403" x2="92879" y2="73611"/>
                        <a14:foregroundMark x1="10331" y1="47917" x2="11735" y2="58681"/>
                        <a14:foregroundMark x1="9328" y1="56597" x2="6921" y2="55208"/>
                      </a14:backgroundRemoval>
                    </a14:imgEffect>
                  </a14:imgLayer>
                </a14:imgProps>
              </a:ext>
            </a:extLst>
          </a:blip>
          <a:stretch>
            <a:fillRect/>
          </a:stretch>
        </p:blipFill>
        <p:spPr>
          <a:xfrm>
            <a:off x="5884451" y="5087562"/>
            <a:ext cx="5547525" cy="1602495"/>
          </a:xfrm>
          <a:prstGeom prst="rect">
            <a:avLst/>
          </a:prstGeom>
        </p:spPr>
      </p:pic>
      <p:sp>
        <p:nvSpPr>
          <p:cNvPr id="21" name="TextBox 20">
            <a:extLst>
              <a:ext uri="{FF2B5EF4-FFF2-40B4-BE49-F238E27FC236}">
                <a16:creationId xmlns:a16="http://schemas.microsoft.com/office/drawing/2014/main" id="{30F4FFB8-6F56-59F1-337F-5220DED6C79C}"/>
              </a:ext>
            </a:extLst>
          </p:cNvPr>
          <p:cNvSpPr txBox="1"/>
          <p:nvPr/>
        </p:nvSpPr>
        <p:spPr>
          <a:xfrm>
            <a:off x="8314359" y="6311054"/>
            <a:ext cx="3421626" cy="369332"/>
          </a:xfrm>
          <a:prstGeom prst="rect">
            <a:avLst/>
          </a:prstGeom>
          <a:noFill/>
        </p:spPr>
        <p:txBody>
          <a:bodyPr wrap="square" rtlCol="0">
            <a:spAutoFit/>
          </a:bodyPr>
          <a:lstStyle/>
          <a:p>
            <a:r>
              <a:rPr lang="en-GB"/>
              <a:t>Selig 1223 (S1223)</a:t>
            </a:r>
          </a:p>
        </p:txBody>
      </p:sp>
      <p:sp>
        <p:nvSpPr>
          <p:cNvPr id="24" name="TextBox 23">
            <a:extLst>
              <a:ext uri="{FF2B5EF4-FFF2-40B4-BE49-F238E27FC236}">
                <a16:creationId xmlns:a16="http://schemas.microsoft.com/office/drawing/2014/main" id="{80BB8BD8-4D2A-0834-AF91-E2E529246669}"/>
              </a:ext>
            </a:extLst>
          </p:cNvPr>
          <p:cNvSpPr txBox="1"/>
          <p:nvPr/>
        </p:nvSpPr>
        <p:spPr>
          <a:xfrm>
            <a:off x="238383" y="4731599"/>
            <a:ext cx="4746572" cy="1754326"/>
          </a:xfrm>
          <a:prstGeom prst="rect">
            <a:avLst/>
          </a:prstGeom>
          <a:noFill/>
        </p:spPr>
        <p:txBody>
          <a:bodyPr wrap="square" lIns="91440" tIns="45720" rIns="91440" bIns="45720" rtlCol="0" anchor="t">
            <a:spAutoFit/>
          </a:bodyPr>
          <a:lstStyle/>
          <a:p>
            <a:r>
              <a:rPr lang="en-GB" b="1" dirty="0"/>
              <a:t>Selig 1223</a:t>
            </a:r>
          </a:p>
          <a:p>
            <a:pPr marL="285750" indent="-285750">
              <a:buFont typeface="Arial" panose="020B0604020202020204" pitchFamily="34" charset="0"/>
              <a:buChar char="•"/>
            </a:pPr>
            <a:r>
              <a:rPr lang="en-GB" dirty="0"/>
              <a:t>Designed for maximum lift, making it ideal for low-speed</a:t>
            </a:r>
          </a:p>
          <a:p>
            <a:pPr marL="285750" indent="-285750">
              <a:buFont typeface="Arial" panose="020B0604020202020204" pitchFamily="34" charset="0"/>
              <a:buChar char="•"/>
            </a:pPr>
            <a:r>
              <a:rPr lang="en-GB" dirty="0"/>
              <a:t>High drag coefficient limits efficiency in high-speed or cruise conditions.</a:t>
            </a:r>
          </a:p>
          <a:p>
            <a:r>
              <a:rPr lang="en-GB" sz="1500" dirty="0"/>
              <a:t>(Reza, Mahmood et al. December 27, 2016) </a:t>
            </a:r>
            <a:endParaRPr lang="en-GB" dirty="0"/>
          </a:p>
        </p:txBody>
      </p:sp>
      <p:pic>
        <p:nvPicPr>
          <p:cNvPr id="8" name="Picture 7" descr="A black background with white text&#10;&#10;Description automatically generated">
            <a:extLst>
              <a:ext uri="{FF2B5EF4-FFF2-40B4-BE49-F238E27FC236}">
                <a16:creationId xmlns:a16="http://schemas.microsoft.com/office/drawing/2014/main" id="{7839BB40-7D1B-6F88-495B-D352D6878550}"/>
              </a:ext>
            </a:extLst>
          </p:cNvPr>
          <p:cNvPicPr>
            <a:picLocks noChangeAspect="1"/>
          </p:cNvPicPr>
          <p:nvPr/>
        </p:nvPicPr>
        <p:blipFill>
          <a:blip r:embed="rId11"/>
          <a:stretch>
            <a:fillRect/>
          </a:stretch>
        </p:blipFill>
        <p:spPr>
          <a:xfrm>
            <a:off x="79334" y="6443119"/>
            <a:ext cx="1075964" cy="415002"/>
          </a:xfrm>
          <a:prstGeom prst="rect">
            <a:avLst/>
          </a:prstGeom>
        </p:spPr>
      </p:pic>
      <p:sp>
        <p:nvSpPr>
          <p:cNvPr id="3" name="TextBox 2">
            <a:extLst>
              <a:ext uri="{FF2B5EF4-FFF2-40B4-BE49-F238E27FC236}">
                <a16:creationId xmlns:a16="http://schemas.microsoft.com/office/drawing/2014/main" id="{7CC1ADA3-217E-2CD0-8846-0C456053C637}"/>
              </a:ext>
            </a:extLst>
          </p:cNvPr>
          <p:cNvSpPr txBox="1"/>
          <p:nvPr/>
        </p:nvSpPr>
        <p:spPr>
          <a:xfrm>
            <a:off x="1149834" y="6498853"/>
            <a:ext cx="306256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Reference: (Aerofoil Tools) </a:t>
            </a:r>
          </a:p>
          <a:p>
            <a:pPr algn="l"/>
            <a:endParaRPr lang="en-GB"/>
          </a:p>
        </p:txBody>
      </p:sp>
    </p:spTree>
    <p:extLst>
      <p:ext uri="{BB962C8B-B14F-4D97-AF65-F5344CB8AC3E}">
        <p14:creationId xmlns:p14="http://schemas.microsoft.com/office/powerpoint/2010/main" val="62608835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6" grpId="0"/>
      <p:bldP spid="17" grpId="0"/>
      <p:bldP spid="21" grpId="0"/>
      <p:bldP spid="2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0884F17-09F4-62B0-44BA-823EBA773515}"/>
              </a:ext>
            </a:extLst>
          </p:cNvPr>
          <p:cNvSpPr txBox="1"/>
          <p:nvPr/>
        </p:nvSpPr>
        <p:spPr>
          <a:xfrm>
            <a:off x="126195" y="2073604"/>
            <a:ext cx="455245" cy="27057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a:t>CL</a:t>
            </a:r>
          </a:p>
        </p:txBody>
      </p:sp>
      <p:pic>
        <p:nvPicPr>
          <p:cNvPr id="28" name="Picture 27" descr="A black swoosh on a white background&#10;&#10;Description automatically generated">
            <a:extLst>
              <a:ext uri="{FF2B5EF4-FFF2-40B4-BE49-F238E27FC236}">
                <a16:creationId xmlns:a16="http://schemas.microsoft.com/office/drawing/2014/main" id="{98F35048-187F-3B5C-9FF5-0BE98F018E35}"/>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8149722" y="1328331"/>
            <a:ext cx="4584503" cy="2479150"/>
          </a:xfrm>
          <a:prstGeom prst="rect">
            <a:avLst/>
          </a:prstGeom>
        </p:spPr>
      </p:pic>
      <p:pic>
        <p:nvPicPr>
          <p:cNvPr id="30" name="Picture 29" descr="A silver object on a white surface&#10;&#10;Description automatically generated">
            <a:extLst>
              <a:ext uri="{FF2B5EF4-FFF2-40B4-BE49-F238E27FC236}">
                <a16:creationId xmlns:a16="http://schemas.microsoft.com/office/drawing/2014/main" id="{1168829C-92BB-5C2D-78C2-BF490AE5B5F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foregroundMark x1="43364" y1="58833" x2="43364" y2="58833"/>
                        <a14:foregroundMark x1="43364" y1="58833" x2="44486" y2="47650"/>
                        <a14:foregroundMark x1="44486" y1="47650" x2="47664" y2="43436"/>
                        <a14:foregroundMark x1="63738" y1="57374" x2="69533" y2="51053"/>
                        <a14:foregroundMark x1="28692" y1="52512" x2="28224" y2="54943"/>
                        <a14:foregroundMark x1="42430" y1="75689" x2="42430" y2="75689"/>
                        <a14:backgroundMark x1="22150" y1="46029" x2="26262" y2="66937"/>
                        <a14:backgroundMark x1="26262" y1="66937" x2="39907" y2="79092"/>
                        <a14:backgroundMark x1="39907" y1="79092" x2="52897" y2="83793"/>
                        <a14:backgroundMark x1="26542" y1="58995" x2="36168" y2="70178"/>
                        <a14:backgroundMark x1="36542" y1="69692" x2="36542" y2="69692"/>
                      </a14:backgroundRemoval>
                    </a14:imgEffect>
                  </a14:imgLayer>
                </a14:imgProps>
              </a:ext>
              <a:ext uri="{28A0092B-C50C-407E-A947-70E740481C1C}">
                <a14:useLocalDpi xmlns:a14="http://schemas.microsoft.com/office/drawing/2010/main" val="0"/>
              </a:ext>
            </a:extLst>
          </a:blip>
          <a:stretch>
            <a:fillRect/>
          </a:stretch>
        </p:blipFill>
        <p:spPr>
          <a:xfrm>
            <a:off x="7393801" y="-646728"/>
            <a:ext cx="6096344" cy="3515368"/>
          </a:xfrm>
          <a:prstGeom prst="rect">
            <a:avLst/>
          </a:prstGeom>
        </p:spPr>
      </p:pic>
      <p:sp>
        <p:nvSpPr>
          <p:cNvPr id="31" name="TextBox 30">
            <a:extLst>
              <a:ext uri="{FF2B5EF4-FFF2-40B4-BE49-F238E27FC236}">
                <a16:creationId xmlns:a16="http://schemas.microsoft.com/office/drawing/2014/main" id="{E20CABDA-47D1-3D02-6EC8-9B715DFCB38F}"/>
              </a:ext>
            </a:extLst>
          </p:cNvPr>
          <p:cNvSpPr txBox="1"/>
          <p:nvPr/>
        </p:nvSpPr>
        <p:spPr>
          <a:xfrm>
            <a:off x="7454920" y="112491"/>
            <a:ext cx="2443144" cy="276999"/>
          </a:xfrm>
          <a:prstGeom prst="rect">
            <a:avLst/>
          </a:prstGeom>
          <a:noFill/>
        </p:spPr>
        <p:txBody>
          <a:bodyPr wrap="square" rtlCol="0">
            <a:spAutoFit/>
          </a:bodyPr>
          <a:lstStyle/>
          <a:p>
            <a:r>
              <a:rPr lang="en-GB" sz="1200" dirty="0"/>
              <a:t>Wing profile- 1223 (</a:t>
            </a:r>
            <a:r>
              <a:rPr lang="en-GB" sz="1200" b="0" i="0" dirty="0" err="1">
                <a:solidFill>
                  <a:srgbClr val="111111"/>
                </a:solidFill>
                <a:effectLst/>
              </a:rPr>
              <a:t>Airfoil</a:t>
            </a:r>
            <a:r>
              <a:rPr lang="en-GB" sz="1200" b="0" i="0" dirty="0">
                <a:solidFill>
                  <a:srgbClr val="111111"/>
                </a:solidFill>
                <a:effectLst/>
              </a:rPr>
              <a:t> Tools)</a:t>
            </a:r>
            <a:r>
              <a:rPr lang="en-GB" sz="1200" dirty="0"/>
              <a:t> </a:t>
            </a:r>
          </a:p>
        </p:txBody>
      </p:sp>
      <p:sp>
        <p:nvSpPr>
          <p:cNvPr id="35" name="TextBox 34">
            <a:extLst>
              <a:ext uri="{FF2B5EF4-FFF2-40B4-BE49-F238E27FC236}">
                <a16:creationId xmlns:a16="http://schemas.microsoft.com/office/drawing/2014/main" id="{AC09A512-6F6D-F3DE-E311-C1305E37FC40}"/>
              </a:ext>
            </a:extLst>
          </p:cNvPr>
          <p:cNvSpPr txBox="1"/>
          <p:nvPr/>
        </p:nvSpPr>
        <p:spPr>
          <a:xfrm>
            <a:off x="5958095" y="6021586"/>
            <a:ext cx="3728830" cy="923330"/>
          </a:xfrm>
          <a:prstGeom prst="rect">
            <a:avLst/>
          </a:prstGeom>
          <a:noFill/>
        </p:spPr>
        <p:txBody>
          <a:bodyPr wrap="square" lIns="91440" tIns="45720" rIns="91440" bIns="45720" rtlCol="0" anchor="t">
            <a:spAutoFit/>
          </a:bodyPr>
          <a:lstStyle/>
          <a:p>
            <a:pPr marL="285750" indent="-285750">
              <a:buFont typeface="Calibri"/>
              <a:buChar char="-"/>
            </a:pPr>
            <a:r>
              <a:rPr lang="en-GB" dirty="0"/>
              <a:t>Wing profile 1223 studied </a:t>
            </a:r>
            <a:endParaRPr lang="en-GB" b="1" dirty="0"/>
          </a:p>
          <a:p>
            <a:pPr marL="285750" indent="-285750">
              <a:buFont typeface="Calibri"/>
              <a:buChar char="-"/>
            </a:pPr>
            <a:r>
              <a:rPr lang="en-GB" dirty="0"/>
              <a:t>Potential wing to study- CH10</a:t>
            </a:r>
          </a:p>
          <a:p>
            <a:pPr marL="285750" indent="-285750">
              <a:buFont typeface="Calibri"/>
              <a:buChar char="-"/>
            </a:pPr>
            <a:endParaRPr lang="en-GB" dirty="0"/>
          </a:p>
        </p:txBody>
      </p:sp>
      <p:pic>
        <p:nvPicPr>
          <p:cNvPr id="37" name="Picture 36">
            <a:extLst>
              <a:ext uri="{FF2B5EF4-FFF2-40B4-BE49-F238E27FC236}">
                <a16:creationId xmlns:a16="http://schemas.microsoft.com/office/drawing/2014/main" id="{F076F1E0-4345-AA7A-993F-F6F5F9110C95}"/>
              </a:ext>
            </a:extLst>
          </p:cNvPr>
          <p:cNvPicPr>
            <a:picLocks noChangeAspect="1"/>
          </p:cNvPicPr>
          <p:nvPr/>
        </p:nvPicPr>
        <p:blipFill>
          <a:blip r:embed="rId6"/>
          <a:stretch>
            <a:fillRect/>
          </a:stretch>
        </p:blipFill>
        <p:spPr>
          <a:xfrm>
            <a:off x="470968" y="1020158"/>
            <a:ext cx="2473416" cy="2453325"/>
          </a:xfrm>
          <a:prstGeom prst="rect">
            <a:avLst/>
          </a:prstGeom>
        </p:spPr>
      </p:pic>
      <p:sp>
        <p:nvSpPr>
          <p:cNvPr id="2" name="TextBox 1">
            <a:extLst>
              <a:ext uri="{FF2B5EF4-FFF2-40B4-BE49-F238E27FC236}">
                <a16:creationId xmlns:a16="http://schemas.microsoft.com/office/drawing/2014/main" id="{25CDBBC3-CA31-5AF2-619E-8DD209819F45}"/>
              </a:ext>
            </a:extLst>
          </p:cNvPr>
          <p:cNvSpPr txBox="1"/>
          <p:nvPr/>
        </p:nvSpPr>
        <p:spPr>
          <a:xfrm>
            <a:off x="774491" y="224852"/>
            <a:ext cx="428468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rgbClr val="002060"/>
                </a:solidFill>
                <a:latin typeface="Avenir Next LT Pro"/>
              </a:rPr>
              <a:t>Wing foil testing</a:t>
            </a:r>
            <a:endParaRPr lang="en-US" sz="3200" b="1">
              <a:solidFill>
                <a:srgbClr val="002060"/>
              </a:solidFill>
              <a:latin typeface="Avenir Next LT Pro"/>
            </a:endParaRPr>
          </a:p>
        </p:txBody>
      </p:sp>
      <p:sp>
        <p:nvSpPr>
          <p:cNvPr id="5" name="TextBox 4">
            <a:extLst>
              <a:ext uri="{FF2B5EF4-FFF2-40B4-BE49-F238E27FC236}">
                <a16:creationId xmlns:a16="http://schemas.microsoft.com/office/drawing/2014/main" id="{B863859B-54A0-2E2A-32DD-2F1B555BAF1B}"/>
              </a:ext>
            </a:extLst>
          </p:cNvPr>
          <p:cNvSpPr txBox="1"/>
          <p:nvPr/>
        </p:nvSpPr>
        <p:spPr>
          <a:xfrm>
            <a:off x="774491" y="3725793"/>
            <a:ext cx="186708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CL v Alpha (Airfoil tools)</a:t>
            </a:r>
          </a:p>
        </p:txBody>
      </p:sp>
      <p:pic>
        <p:nvPicPr>
          <p:cNvPr id="10" name="Picture 9">
            <a:extLst>
              <a:ext uri="{FF2B5EF4-FFF2-40B4-BE49-F238E27FC236}">
                <a16:creationId xmlns:a16="http://schemas.microsoft.com/office/drawing/2014/main" id="{ED7342B1-453A-C4C4-0A78-0F35613788E0}"/>
              </a:ext>
            </a:extLst>
          </p:cNvPr>
          <p:cNvPicPr>
            <a:picLocks noChangeAspect="1"/>
          </p:cNvPicPr>
          <p:nvPr/>
        </p:nvPicPr>
        <p:blipFill>
          <a:blip r:embed="rId7"/>
          <a:srcRect l="-153" t="-410" b="36064"/>
          <a:stretch/>
        </p:blipFill>
        <p:spPr>
          <a:xfrm>
            <a:off x="353817" y="4148276"/>
            <a:ext cx="5420738" cy="2484872"/>
          </a:xfrm>
          <a:prstGeom prst="rect">
            <a:avLst/>
          </a:prstGeom>
        </p:spPr>
      </p:pic>
      <p:pic>
        <p:nvPicPr>
          <p:cNvPr id="3" name="Picture 2" descr="A graph with a line and a point&#10;&#10;Description automatically generated">
            <a:extLst>
              <a:ext uri="{FF2B5EF4-FFF2-40B4-BE49-F238E27FC236}">
                <a16:creationId xmlns:a16="http://schemas.microsoft.com/office/drawing/2014/main" id="{5FEF7746-FF7F-4964-D939-451A38D159D1}"/>
              </a:ext>
            </a:extLst>
          </p:cNvPr>
          <p:cNvPicPr>
            <a:picLocks noChangeAspect="1"/>
          </p:cNvPicPr>
          <p:nvPr/>
        </p:nvPicPr>
        <p:blipFill>
          <a:blip r:embed="rId8"/>
          <a:stretch>
            <a:fillRect/>
          </a:stretch>
        </p:blipFill>
        <p:spPr>
          <a:xfrm>
            <a:off x="7325005" y="3035973"/>
            <a:ext cx="4723840" cy="2818280"/>
          </a:xfrm>
          <a:prstGeom prst="rect">
            <a:avLst/>
          </a:prstGeom>
        </p:spPr>
      </p:pic>
      <p:sp>
        <p:nvSpPr>
          <p:cNvPr id="7" name="TextBox 6">
            <a:extLst>
              <a:ext uri="{FF2B5EF4-FFF2-40B4-BE49-F238E27FC236}">
                <a16:creationId xmlns:a16="http://schemas.microsoft.com/office/drawing/2014/main" id="{6D442D17-5E66-9025-5CED-CF7C37B083F3}"/>
              </a:ext>
            </a:extLst>
          </p:cNvPr>
          <p:cNvSpPr txBox="1"/>
          <p:nvPr/>
        </p:nvSpPr>
        <p:spPr>
          <a:xfrm>
            <a:off x="1395580" y="3473484"/>
            <a:ext cx="505008" cy="2616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err="1"/>
              <a:t>AoA</a:t>
            </a:r>
            <a:endParaRPr lang="en-US" sz="1100" dirty="0"/>
          </a:p>
        </p:txBody>
      </p:sp>
      <p:pic>
        <p:nvPicPr>
          <p:cNvPr id="9" name="Picture 8" descr="A graph with lines and numbers&#10;&#10;Description automatically generated">
            <a:extLst>
              <a:ext uri="{FF2B5EF4-FFF2-40B4-BE49-F238E27FC236}">
                <a16:creationId xmlns:a16="http://schemas.microsoft.com/office/drawing/2014/main" id="{660E0EC7-BFA5-72E2-274E-CB4807485A0C}"/>
              </a:ext>
            </a:extLst>
          </p:cNvPr>
          <p:cNvPicPr>
            <a:picLocks noChangeAspect="1"/>
          </p:cNvPicPr>
          <p:nvPr/>
        </p:nvPicPr>
        <p:blipFill>
          <a:blip r:embed="rId9"/>
          <a:stretch>
            <a:fillRect/>
          </a:stretch>
        </p:blipFill>
        <p:spPr>
          <a:xfrm>
            <a:off x="3097883" y="1016385"/>
            <a:ext cx="4008043" cy="2493453"/>
          </a:xfrm>
          <a:prstGeom prst="rect">
            <a:avLst/>
          </a:prstGeom>
        </p:spPr>
      </p:pic>
    </p:spTree>
    <p:extLst>
      <p:ext uri="{BB962C8B-B14F-4D97-AF65-F5344CB8AC3E}">
        <p14:creationId xmlns:p14="http://schemas.microsoft.com/office/powerpoint/2010/main" val="3542294591"/>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95489-979D-8B1F-4400-BCD32B05B4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5C55A8-E840-5701-715E-9C71C689E54A}"/>
              </a:ext>
            </a:extLst>
          </p:cNvPr>
          <p:cNvSpPr>
            <a:spLocks noGrp="1"/>
          </p:cNvSpPr>
          <p:nvPr>
            <p:ph type="title"/>
          </p:nvPr>
        </p:nvSpPr>
        <p:spPr>
          <a:xfrm>
            <a:off x="189414" y="144611"/>
            <a:ext cx="9915354" cy="1371600"/>
          </a:xfrm>
        </p:spPr>
        <p:txBody>
          <a:bodyPr/>
          <a:lstStyle/>
          <a:p>
            <a:r>
              <a:rPr lang="en-GB">
                <a:solidFill>
                  <a:srgbClr val="002060"/>
                </a:solidFill>
              </a:rPr>
              <a:t>Structural design team - progress and objectives</a:t>
            </a:r>
          </a:p>
        </p:txBody>
      </p:sp>
      <p:sp>
        <p:nvSpPr>
          <p:cNvPr id="3" name="Content Placeholder 2">
            <a:extLst>
              <a:ext uri="{FF2B5EF4-FFF2-40B4-BE49-F238E27FC236}">
                <a16:creationId xmlns:a16="http://schemas.microsoft.com/office/drawing/2014/main" id="{737EDF9A-E0B5-F086-42BA-7E4B5D140555}"/>
              </a:ext>
            </a:extLst>
          </p:cNvPr>
          <p:cNvSpPr>
            <a:spLocks noGrp="1"/>
          </p:cNvSpPr>
          <p:nvPr>
            <p:ph idx="1"/>
          </p:nvPr>
        </p:nvSpPr>
        <p:spPr>
          <a:xfrm>
            <a:off x="189414" y="1463062"/>
            <a:ext cx="5755335" cy="1723095"/>
          </a:xfrm>
        </p:spPr>
        <p:txBody>
          <a:bodyPr>
            <a:normAutofit/>
          </a:bodyPr>
          <a:lstStyle/>
          <a:p>
            <a:r>
              <a:rPr lang="en-GB" sz="2000" u="sng"/>
              <a:t>Current progress</a:t>
            </a:r>
          </a:p>
          <a:p>
            <a:pPr lvl="1"/>
            <a:r>
              <a:rPr lang="en-GB" sz="1700"/>
              <a:t>Research into materials</a:t>
            </a:r>
          </a:p>
          <a:p>
            <a:pPr lvl="1"/>
            <a:r>
              <a:rPr lang="en-GB" sz="1700"/>
              <a:t>Learnt FEA – SolidWorks and ANSYS</a:t>
            </a:r>
          </a:p>
          <a:p>
            <a:pPr lvl="1"/>
            <a:r>
              <a:rPr lang="en-GB" sz="1700"/>
              <a:t>Created initial mount designs</a:t>
            </a:r>
          </a:p>
          <a:p>
            <a:pPr marL="457200" lvl="1" indent="0">
              <a:buNone/>
            </a:pPr>
            <a:endParaRPr lang="en-GB"/>
          </a:p>
          <a:p>
            <a:pPr lvl="1"/>
            <a:endParaRPr lang="en-GB"/>
          </a:p>
          <a:p>
            <a:pPr lvl="1"/>
            <a:endParaRPr lang="en-GB"/>
          </a:p>
          <a:p>
            <a:pPr marL="457200" lvl="1" indent="0">
              <a:buNone/>
            </a:pPr>
            <a:endParaRPr lang="en-GB"/>
          </a:p>
          <a:p>
            <a:pPr marL="457200" lvl="1" indent="0">
              <a:buNone/>
            </a:pPr>
            <a:endParaRPr lang="en-GB"/>
          </a:p>
        </p:txBody>
      </p:sp>
      <p:sp>
        <p:nvSpPr>
          <p:cNvPr id="4" name="Content Placeholder 2">
            <a:extLst>
              <a:ext uri="{FF2B5EF4-FFF2-40B4-BE49-F238E27FC236}">
                <a16:creationId xmlns:a16="http://schemas.microsoft.com/office/drawing/2014/main" id="{B8C6E0E5-F821-C3DC-2CFE-ADBF53E8E607}"/>
              </a:ext>
            </a:extLst>
          </p:cNvPr>
          <p:cNvSpPr txBox="1">
            <a:spLocks/>
          </p:cNvSpPr>
          <p:nvPr/>
        </p:nvSpPr>
        <p:spPr>
          <a:xfrm>
            <a:off x="6555723" y="1463062"/>
            <a:ext cx="5446863" cy="1965938"/>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u="sng" dirty="0"/>
              <a:t>Objectives moving forward</a:t>
            </a:r>
          </a:p>
          <a:p>
            <a:pPr lvl="1"/>
            <a:r>
              <a:rPr lang="en-GB" sz="1700" dirty="0"/>
              <a:t>Final design – 4 weeks </a:t>
            </a:r>
          </a:p>
          <a:p>
            <a:pPr lvl="1"/>
            <a:r>
              <a:rPr lang="en-GB" sz="1700" dirty="0"/>
              <a:t>FEA tests:</a:t>
            </a:r>
          </a:p>
          <a:p>
            <a:pPr lvl="2"/>
            <a:r>
              <a:rPr lang="en-GB" sz="1500" dirty="0"/>
              <a:t>Wing profile</a:t>
            </a:r>
          </a:p>
          <a:p>
            <a:pPr lvl="2"/>
            <a:r>
              <a:rPr lang="en-GB" sz="1500" dirty="0"/>
              <a:t>Wing mounts </a:t>
            </a:r>
          </a:p>
          <a:p>
            <a:pPr marL="1828800" lvl="4" indent="0">
              <a:buNone/>
            </a:pPr>
            <a:endParaRPr lang="en-GB" sz="1100" dirty="0"/>
          </a:p>
          <a:p>
            <a:pPr lvl="1"/>
            <a:endParaRPr lang="en-GB" dirty="0"/>
          </a:p>
          <a:p>
            <a:pPr lvl="1"/>
            <a:endParaRPr lang="en-GB" dirty="0"/>
          </a:p>
          <a:p>
            <a:pPr marL="457200" lvl="1" indent="0">
              <a:buFont typeface="Arial" panose="020B0604020202020204" pitchFamily="34" charset="0"/>
              <a:buNone/>
            </a:pPr>
            <a:endParaRPr lang="en-GB" dirty="0"/>
          </a:p>
          <a:p>
            <a:pPr marL="457200" lvl="1" indent="0">
              <a:buFont typeface="Arial" panose="020B0604020202020204" pitchFamily="34" charset="0"/>
              <a:buNone/>
            </a:pPr>
            <a:endParaRPr lang="en-GB" dirty="0"/>
          </a:p>
        </p:txBody>
      </p:sp>
      <p:pic>
        <p:nvPicPr>
          <p:cNvPr id="10" name="Picture 9" descr="A black background with white text&#10;&#10;Description automatically generated">
            <a:extLst>
              <a:ext uri="{FF2B5EF4-FFF2-40B4-BE49-F238E27FC236}">
                <a16:creationId xmlns:a16="http://schemas.microsoft.com/office/drawing/2014/main" id="{1C2E5ADC-DBBD-1DC4-79F7-88BFBA2AAA36}"/>
              </a:ext>
            </a:extLst>
          </p:cNvPr>
          <p:cNvPicPr>
            <a:picLocks noChangeAspect="1"/>
          </p:cNvPicPr>
          <p:nvPr/>
        </p:nvPicPr>
        <p:blipFill>
          <a:blip r:embed="rId3"/>
          <a:stretch>
            <a:fillRect/>
          </a:stretch>
        </p:blipFill>
        <p:spPr>
          <a:xfrm>
            <a:off x="79334" y="6443119"/>
            <a:ext cx="1075964" cy="415002"/>
          </a:xfrm>
          <a:prstGeom prst="rect">
            <a:avLst/>
          </a:prstGeom>
        </p:spPr>
      </p:pic>
      <p:sp>
        <p:nvSpPr>
          <p:cNvPr id="5" name="Flowchart: Terminator 4">
            <a:extLst>
              <a:ext uri="{FF2B5EF4-FFF2-40B4-BE49-F238E27FC236}">
                <a16:creationId xmlns:a16="http://schemas.microsoft.com/office/drawing/2014/main" id="{916B1682-39E4-FA4C-89A9-604462F4706F}"/>
              </a:ext>
            </a:extLst>
          </p:cNvPr>
          <p:cNvSpPr/>
          <p:nvPr/>
        </p:nvSpPr>
        <p:spPr>
          <a:xfrm>
            <a:off x="649936" y="3092975"/>
            <a:ext cx="1789836" cy="591127"/>
          </a:xfrm>
          <a:prstGeom prst="flowChartTerminato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ysClr val="windowText" lastClr="000000"/>
                </a:solidFill>
              </a:rPr>
              <a:t>Start </a:t>
            </a:r>
          </a:p>
        </p:txBody>
      </p:sp>
      <p:sp>
        <p:nvSpPr>
          <p:cNvPr id="6" name="Flowchart: Process 5">
            <a:extLst>
              <a:ext uri="{FF2B5EF4-FFF2-40B4-BE49-F238E27FC236}">
                <a16:creationId xmlns:a16="http://schemas.microsoft.com/office/drawing/2014/main" id="{6239E14A-67AF-D88D-98F7-70AF96071377}"/>
              </a:ext>
            </a:extLst>
          </p:cNvPr>
          <p:cNvSpPr/>
          <p:nvPr/>
        </p:nvSpPr>
        <p:spPr>
          <a:xfrm>
            <a:off x="617316" y="4059443"/>
            <a:ext cx="1855076" cy="890328"/>
          </a:xfrm>
          <a:prstGeom prst="flowChart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Initial material and design research</a:t>
            </a:r>
          </a:p>
        </p:txBody>
      </p:sp>
      <p:sp>
        <p:nvSpPr>
          <p:cNvPr id="8" name="Flowchart: Process 7">
            <a:extLst>
              <a:ext uri="{FF2B5EF4-FFF2-40B4-BE49-F238E27FC236}">
                <a16:creationId xmlns:a16="http://schemas.microsoft.com/office/drawing/2014/main" id="{BBD7F705-7387-6A4E-7050-9D55756A75D4}"/>
              </a:ext>
            </a:extLst>
          </p:cNvPr>
          <p:cNvSpPr/>
          <p:nvPr/>
        </p:nvSpPr>
        <p:spPr>
          <a:xfrm>
            <a:off x="3005613" y="4059441"/>
            <a:ext cx="1855076" cy="890330"/>
          </a:xfrm>
          <a:prstGeom prst="flowChart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ysClr val="windowText" lastClr="000000"/>
                </a:solidFill>
              </a:rPr>
              <a:t>Learn FEA procedures </a:t>
            </a:r>
          </a:p>
        </p:txBody>
      </p:sp>
      <p:sp>
        <p:nvSpPr>
          <p:cNvPr id="9" name="Flowchart: Process 8">
            <a:extLst>
              <a:ext uri="{FF2B5EF4-FFF2-40B4-BE49-F238E27FC236}">
                <a16:creationId xmlns:a16="http://schemas.microsoft.com/office/drawing/2014/main" id="{647DD06F-DF5A-F1CB-BBE8-63A5FD09A0E6}"/>
              </a:ext>
            </a:extLst>
          </p:cNvPr>
          <p:cNvSpPr/>
          <p:nvPr/>
        </p:nvSpPr>
        <p:spPr>
          <a:xfrm>
            <a:off x="7718341" y="4059441"/>
            <a:ext cx="1855076" cy="890330"/>
          </a:xfrm>
          <a:prstGeom prst="flowChartProcess">
            <a:avLst/>
          </a:prstGeom>
          <a:solidFill>
            <a:srgbClr val="F2573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Wing mount design</a:t>
            </a:r>
          </a:p>
        </p:txBody>
      </p:sp>
      <p:sp>
        <p:nvSpPr>
          <p:cNvPr id="11" name="Flowchart: Process 10">
            <a:extLst>
              <a:ext uri="{FF2B5EF4-FFF2-40B4-BE49-F238E27FC236}">
                <a16:creationId xmlns:a16="http://schemas.microsoft.com/office/drawing/2014/main" id="{24ACDCFD-A300-C6B4-C9F9-253FEF68BD66}"/>
              </a:ext>
            </a:extLst>
          </p:cNvPr>
          <p:cNvSpPr/>
          <p:nvPr/>
        </p:nvSpPr>
        <p:spPr>
          <a:xfrm>
            <a:off x="7718341" y="5580212"/>
            <a:ext cx="1855076" cy="890330"/>
          </a:xfrm>
          <a:prstGeom prst="flowChartProcess">
            <a:avLst/>
          </a:prstGeom>
          <a:solidFill>
            <a:srgbClr val="F2573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ysClr val="windowText" lastClr="000000"/>
                </a:solidFill>
              </a:rPr>
              <a:t>FEA tests of complete assembly</a:t>
            </a:r>
          </a:p>
        </p:txBody>
      </p:sp>
      <p:sp>
        <p:nvSpPr>
          <p:cNvPr id="12" name="Flowchart: Process 11">
            <a:extLst>
              <a:ext uri="{FF2B5EF4-FFF2-40B4-BE49-F238E27FC236}">
                <a16:creationId xmlns:a16="http://schemas.microsoft.com/office/drawing/2014/main" id="{5EFF82B1-7028-6D6D-16D1-6896D0DCD64D}"/>
              </a:ext>
            </a:extLst>
          </p:cNvPr>
          <p:cNvSpPr/>
          <p:nvPr/>
        </p:nvSpPr>
        <p:spPr>
          <a:xfrm>
            <a:off x="5324458" y="4059441"/>
            <a:ext cx="1855076" cy="890330"/>
          </a:xfrm>
          <a:prstGeom prst="flowChartProcess">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ysClr val="windowText" lastClr="000000"/>
                </a:solidFill>
              </a:rPr>
              <a:t>Detailed material research</a:t>
            </a:r>
          </a:p>
        </p:txBody>
      </p:sp>
      <p:sp>
        <p:nvSpPr>
          <p:cNvPr id="13" name="Flowchart: Terminator 12">
            <a:extLst>
              <a:ext uri="{FF2B5EF4-FFF2-40B4-BE49-F238E27FC236}">
                <a16:creationId xmlns:a16="http://schemas.microsoft.com/office/drawing/2014/main" id="{69315788-8376-7E27-B71B-3654232C7197}"/>
              </a:ext>
            </a:extLst>
          </p:cNvPr>
          <p:cNvSpPr/>
          <p:nvPr/>
        </p:nvSpPr>
        <p:spPr>
          <a:xfrm>
            <a:off x="3074073" y="5692868"/>
            <a:ext cx="1781186" cy="665018"/>
          </a:xfrm>
          <a:prstGeom prst="flowChartTerminator">
            <a:avLst/>
          </a:prstGeom>
          <a:solidFill>
            <a:srgbClr val="F2573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ysClr val="windowText" lastClr="000000"/>
                </a:solidFill>
              </a:rPr>
              <a:t>Finish</a:t>
            </a:r>
          </a:p>
        </p:txBody>
      </p:sp>
      <p:cxnSp>
        <p:nvCxnSpPr>
          <p:cNvPr id="15" name="Straight Arrow Connector 14">
            <a:extLst>
              <a:ext uri="{FF2B5EF4-FFF2-40B4-BE49-F238E27FC236}">
                <a16:creationId xmlns:a16="http://schemas.microsoft.com/office/drawing/2014/main" id="{5E7FF6E8-1079-A34F-ABD7-16817581DD6D}"/>
              </a:ext>
            </a:extLst>
          </p:cNvPr>
          <p:cNvCxnSpPr>
            <a:stCxn id="5" idx="2"/>
            <a:endCxn id="6" idx="0"/>
          </p:cNvCxnSpPr>
          <p:nvPr/>
        </p:nvCxnSpPr>
        <p:spPr>
          <a:xfrm>
            <a:off x="1544854" y="3684102"/>
            <a:ext cx="0" cy="375341"/>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84CADF5-ABE9-A976-B91E-CCBC69C839AA}"/>
              </a:ext>
            </a:extLst>
          </p:cNvPr>
          <p:cNvCxnSpPr>
            <a:cxnSpLocks/>
            <a:stCxn id="6" idx="3"/>
            <a:endCxn id="8" idx="1"/>
          </p:cNvCxnSpPr>
          <p:nvPr/>
        </p:nvCxnSpPr>
        <p:spPr>
          <a:xfrm flipV="1">
            <a:off x="2472392" y="4504606"/>
            <a:ext cx="533221" cy="1"/>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D9D9F3B-9907-1F14-F50A-84C22ABD16F6}"/>
              </a:ext>
            </a:extLst>
          </p:cNvPr>
          <p:cNvCxnSpPr>
            <a:cxnSpLocks/>
            <a:stCxn id="8" idx="3"/>
            <a:endCxn id="12" idx="1"/>
          </p:cNvCxnSpPr>
          <p:nvPr/>
        </p:nvCxnSpPr>
        <p:spPr>
          <a:xfrm>
            <a:off x="4860689" y="4504606"/>
            <a:ext cx="463769" cy="0"/>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09577A1D-A998-65F7-1983-DE6AA3758101}"/>
              </a:ext>
            </a:extLst>
          </p:cNvPr>
          <p:cNvCxnSpPr>
            <a:cxnSpLocks/>
            <a:stCxn id="12" idx="3"/>
            <a:endCxn id="9" idx="1"/>
          </p:cNvCxnSpPr>
          <p:nvPr/>
        </p:nvCxnSpPr>
        <p:spPr>
          <a:xfrm>
            <a:off x="7179534" y="4504606"/>
            <a:ext cx="538807" cy="0"/>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3D0269BD-11A5-FAC9-BCA4-7E2E0BAED532}"/>
              </a:ext>
            </a:extLst>
          </p:cNvPr>
          <p:cNvCxnSpPr>
            <a:cxnSpLocks/>
            <a:stCxn id="9" idx="2"/>
            <a:endCxn id="11" idx="0"/>
          </p:cNvCxnSpPr>
          <p:nvPr/>
        </p:nvCxnSpPr>
        <p:spPr>
          <a:xfrm>
            <a:off x="8645879" y="4949771"/>
            <a:ext cx="0" cy="630441"/>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5FD4DB77-390F-5F30-8239-CAB506C58209}"/>
              </a:ext>
            </a:extLst>
          </p:cNvPr>
          <p:cNvCxnSpPr>
            <a:cxnSpLocks/>
            <a:stCxn id="47" idx="1"/>
            <a:endCxn id="13" idx="3"/>
          </p:cNvCxnSpPr>
          <p:nvPr/>
        </p:nvCxnSpPr>
        <p:spPr>
          <a:xfrm flipH="1">
            <a:off x="4855259" y="6025377"/>
            <a:ext cx="501765" cy="0"/>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Connector: Elbow 18">
            <a:extLst>
              <a:ext uri="{FF2B5EF4-FFF2-40B4-BE49-F238E27FC236}">
                <a16:creationId xmlns:a16="http://schemas.microsoft.com/office/drawing/2014/main" id="{FF70F4D6-A6FE-95ED-4B2B-7016582029B3}"/>
              </a:ext>
            </a:extLst>
          </p:cNvPr>
          <p:cNvCxnSpPr>
            <a:cxnSpLocks/>
            <a:endCxn id="53" idx="2"/>
          </p:cNvCxnSpPr>
          <p:nvPr/>
        </p:nvCxnSpPr>
        <p:spPr>
          <a:xfrm flipV="1">
            <a:off x="9565920" y="5837209"/>
            <a:ext cx="1432851" cy="278171"/>
          </a:xfrm>
          <a:prstGeom prst="bentConnector2">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7" name="Flowchart: Process 46">
            <a:extLst>
              <a:ext uri="{FF2B5EF4-FFF2-40B4-BE49-F238E27FC236}">
                <a16:creationId xmlns:a16="http://schemas.microsoft.com/office/drawing/2014/main" id="{8251E5B2-EA88-FD46-C07C-66EEE298176F}"/>
              </a:ext>
            </a:extLst>
          </p:cNvPr>
          <p:cNvSpPr/>
          <p:nvPr/>
        </p:nvSpPr>
        <p:spPr>
          <a:xfrm>
            <a:off x="5357024" y="5580213"/>
            <a:ext cx="1855076" cy="890328"/>
          </a:xfrm>
          <a:prstGeom prst="flowChartProcess">
            <a:avLst/>
          </a:prstGeom>
          <a:solidFill>
            <a:srgbClr val="F2573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Final design</a:t>
            </a:r>
          </a:p>
        </p:txBody>
      </p:sp>
      <p:cxnSp>
        <p:nvCxnSpPr>
          <p:cNvPr id="50" name="Straight Arrow Connector 49">
            <a:extLst>
              <a:ext uri="{FF2B5EF4-FFF2-40B4-BE49-F238E27FC236}">
                <a16:creationId xmlns:a16="http://schemas.microsoft.com/office/drawing/2014/main" id="{C59C1254-2C7A-3315-05A7-5FA03A4FD24D}"/>
              </a:ext>
            </a:extLst>
          </p:cNvPr>
          <p:cNvCxnSpPr>
            <a:cxnSpLocks/>
            <a:stCxn id="11" idx="1"/>
            <a:endCxn id="47" idx="3"/>
          </p:cNvCxnSpPr>
          <p:nvPr/>
        </p:nvCxnSpPr>
        <p:spPr>
          <a:xfrm flipH="1">
            <a:off x="7212100" y="6025377"/>
            <a:ext cx="506241" cy="0"/>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53" name="Flowchart: Decision 52">
            <a:extLst>
              <a:ext uri="{FF2B5EF4-FFF2-40B4-BE49-F238E27FC236}">
                <a16:creationId xmlns:a16="http://schemas.microsoft.com/office/drawing/2014/main" id="{30D74031-8AE7-F492-AE14-B1627828FF86}"/>
              </a:ext>
            </a:extLst>
          </p:cNvPr>
          <p:cNvSpPr/>
          <p:nvPr/>
        </p:nvSpPr>
        <p:spPr>
          <a:xfrm>
            <a:off x="10035585" y="4612143"/>
            <a:ext cx="1926372" cy="1225066"/>
          </a:xfrm>
          <a:prstGeom prst="flowChartDecision">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ysClr val="windowText" lastClr="000000"/>
                </a:solidFill>
              </a:rPr>
              <a:t>Using data update design </a:t>
            </a:r>
          </a:p>
        </p:txBody>
      </p:sp>
      <p:cxnSp>
        <p:nvCxnSpPr>
          <p:cNvPr id="57" name="Connector: Elbow 56">
            <a:extLst>
              <a:ext uri="{FF2B5EF4-FFF2-40B4-BE49-F238E27FC236}">
                <a16:creationId xmlns:a16="http://schemas.microsoft.com/office/drawing/2014/main" id="{1D5076BB-14B2-1DC3-0DF3-2FD6C2C61532}"/>
              </a:ext>
            </a:extLst>
          </p:cNvPr>
          <p:cNvCxnSpPr>
            <a:cxnSpLocks/>
            <a:stCxn id="53" idx="0"/>
            <a:endCxn id="9" idx="3"/>
          </p:cNvCxnSpPr>
          <p:nvPr/>
        </p:nvCxnSpPr>
        <p:spPr>
          <a:xfrm rot="16200000" flipV="1">
            <a:off x="10232326" y="3845698"/>
            <a:ext cx="107537" cy="1425354"/>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15797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7CEEF-7D01-B7DF-1734-ED6E70D0263C}"/>
              </a:ext>
            </a:extLst>
          </p:cNvPr>
          <p:cNvSpPr>
            <a:spLocks noGrp="1"/>
          </p:cNvSpPr>
          <p:nvPr>
            <p:ph type="title"/>
          </p:nvPr>
        </p:nvSpPr>
        <p:spPr>
          <a:xfrm>
            <a:off x="126435" y="160161"/>
            <a:ext cx="8915402" cy="1371600"/>
          </a:xfrm>
        </p:spPr>
        <p:txBody>
          <a:bodyPr/>
          <a:lstStyle/>
          <a:p>
            <a:r>
              <a:rPr lang="en-GB">
                <a:solidFill>
                  <a:srgbClr val="002060"/>
                </a:solidFill>
              </a:rPr>
              <a:t>Wing mount design choice </a:t>
            </a:r>
          </a:p>
        </p:txBody>
      </p:sp>
      <p:pic>
        <p:nvPicPr>
          <p:cNvPr id="4" name="Picture 3" descr="A close up of a machine&#10;&#10;Description automatically generated">
            <a:extLst>
              <a:ext uri="{FF2B5EF4-FFF2-40B4-BE49-F238E27FC236}">
                <a16:creationId xmlns:a16="http://schemas.microsoft.com/office/drawing/2014/main" id="{5C6DFDD4-4491-B1C9-B93A-0EBF6EC57D97}"/>
              </a:ext>
            </a:extLst>
          </p:cNvPr>
          <p:cNvPicPr>
            <a:picLocks noChangeAspect="1"/>
          </p:cNvPicPr>
          <p:nvPr/>
        </p:nvPicPr>
        <p:blipFill>
          <a:blip r:embed="rId3"/>
          <a:stretch>
            <a:fillRect/>
          </a:stretch>
        </p:blipFill>
        <p:spPr>
          <a:xfrm>
            <a:off x="536872" y="2049145"/>
            <a:ext cx="2613495" cy="2757153"/>
          </a:xfrm>
          <a:prstGeom prst="rect">
            <a:avLst/>
          </a:prstGeom>
        </p:spPr>
      </p:pic>
      <p:pic>
        <p:nvPicPr>
          <p:cNvPr id="5" name="Picture 4" descr="A cartoon of a robot&#10;&#10;Description automatically generated">
            <a:extLst>
              <a:ext uri="{FF2B5EF4-FFF2-40B4-BE49-F238E27FC236}">
                <a16:creationId xmlns:a16="http://schemas.microsoft.com/office/drawing/2014/main" id="{AB3A23D3-AF2A-8D5B-7C25-A871B77CCD0C}"/>
              </a:ext>
            </a:extLst>
          </p:cNvPr>
          <p:cNvPicPr>
            <a:picLocks noChangeAspect="1"/>
          </p:cNvPicPr>
          <p:nvPr/>
        </p:nvPicPr>
        <p:blipFill>
          <a:blip r:embed="rId4"/>
          <a:stretch>
            <a:fillRect/>
          </a:stretch>
        </p:blipFill>
        <p:spPr>
          <a:xfrm>
            <a:off x="4362134" y="2051240"/>
            <a:ext cx="2610061" cy="2750458"/>
          </a:xfrm>
          <a:prstGeom prst="rect">
            <a:avLst/>
          </a:prstGeom>
        </p:spPr>
      </p:pic>
      <p:pic>
        <p:nvPicPr>
          <p:cNvPr id="6" name="Picture 5" descr="A cartoon of a robot&#10;&#10;Description automatically generated">
            <a:extLst>
              <a:ext uri="{FF2B5EF4-FFF2-40B4-BE49-F238E27FC236}">
                <a16:creationId xmlns:a16="http://schemas.microsoft.com/office/drawing/2014/main" id="{470C1E24-786D-A472-18F9-B7D6EBEC8AE0}"/>
              </a:ext>
            </a:extLst>
          </p:cNvPr>
          <p:cNvPicPr>
            <a:picLocks noChangeAspect="1"/>
          </p:cNvPicPr>
          <p:nvPr/>
        </p:nvPicPr>
        <p:blipFill>
          <a:blip r:embed="rId5"/>
          <a:stretch>
            <a:fillRect/>
          </a:stretch>
        </p:blipFill>
        <p:spPr>
          <a:xfrm>
            <a:off x="8297136" y="2051239"/>
            <a:ext cx="2624045" cy="2750458"/>
          </a:xfrm>
          <a:prstGeom prst="rect">
            <a:avLst/>
          </a:prstGeom>
        </p:spPr>
      </p:pic>
      <p:sp>
        <p:nvSpPr>
          <p:cNvPr id="3" name="TextBox 2">
            <a:extLst>
              <a:ext uri="{FF2B5EF4-FFF2-40B4-BE49-F238E27FC236}">
                <a16:creationId xmlns:a16="http://schemas.microsoft.com/office/drawing/2014/main" id="{791DE618-E240-AA2D-5C46-4577BA228E12}"/>
              </a:ext>
            </a:extLst>
          </p:cNvPr>
          <p:cNvSpPr txBox="1"/>
          <p:nvPr/>
        </p:nvSpPr>
        <p:spPr>
          <a:xfrm>
            <a:off x="207553" y="4958799"/>
            <a:ext cx="337203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Simplistic </a:t>
            </a:r>
          </a:p>
          <a:p>
            <a:pPr marL="742950" lvl="1" indent="-285750">
              <a:buFont typeface="Courier New"/>
              <a:buChar char="o"/>
            </a:pPr>
            <a:r>
              <a:rPr lang="en-GB"/>
              <a:t>Structural</a:t>
            </a:r>
          </a:p>
          <a:p>
            <a:pPr marL="742950" lvl="1" indent="-285750">
              <a:buFont typeface="Courier New"/>
              <a:buChar char="o"/>
            </a:pPr>
            <a:r>
              <a:rPr lang="en-GB"/>
              <a:t>Mechatronics</a:t>
            </a:r>
          </a:p>
          <a:p>
            <a:pPr marL="285750" indent="-285750">
              <a:buFont typeface="Arial"/>
              <a:buChar char="•"/>
            </a:pPr>
            <a:r>
              <a:rPr lang="en-GB"/>
              <a:t>Reduced aero performance </a:t>
            </a:r>
          </a:p>
          <a:p>
            <a:pPr marL="285750" indent="-285750">
              <a:buFont typeface="Arial"/>
              <a:buChar char="•"/>
            </a:pPr>
            <a:endParaRPr lang="en-GB"/>
          </a:p>
          <a:p>
            <a:endParaRPr lang="en-GB"/>
          </a:p>
        </p:txBody>
      </p:sp>
      <p:sp>
        <p:nvSpPr>
          <p:cNvPr id="7" name="TextBox 6">
            <a:extLst>
              <a:ext uri="{FF2B5EF4-FFF2-40B4-BE49-F238E27FC236}">
                <a16:creationId xmlns:a16="http://schemas.microsoft.com/office/drawing/2014/main" id="{AD4B710B-09E7-5015-41E3-9C43791DFDF2}"/>
              </a:ext>
            </a:extLst>
          </p:cNvPr>
          <p:cNvSpPr txBox="1"/>
          <p:nvPr/>
        </p:nvSpPr>
        <p:spPr>
          <a:xfrm>
            <a:off x="3668420" y="4961117"/>
            <a:ext cx="399451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Improved aero efficiency</a:t>
            </a:r>
            <a:endParaRPr lang="en-US" dirty="0"/>
          </a:p>
          <a:p>
            <a:pPr marL="285750" indent="-285750">
              <a:buFont typeface="Arial"/>
              <a:buChar char="•"/>
            </a:pPr>
            <a:r>
              <a:rPr lang="en-GB" dirty="0"/>
              <a:t>Increased freedom of movement </a:t>
            </a:r>
          </a:p>
          <a:p>
            <a:pPr marL="285750" indent="-285750">
              <a:buFont typeface="Arial"/>
              <a:buChar char="•"/>
            </a:pPr>
            <a:r>
              <a:rPr lang="en-GB" dirty="0"/>
              <a:t>More complex activation</a:t>
            </a:r>
          </a:p>
          <a:p>
            <a:pPr marL="285750" indent="-285750">
              <a:buFont typeface="Arial"/>
              <a:buChar char="•"/>
            </a:pPr>
            <a:endParaRPr lang="en-US" dirty="0"/>
          </a:p>
          <a:p>
            <a:pPr marL="285750" indent="-285750">
              <a:buFont typeface="Arial"/>
              <a:buChar char="•"/>
            </a:pPr>
            <a:endParaRPr lang="en-GB" dirty="0"/>
          </a:p>
          <a:p>
            <a:pPr marL="285750" indent="-285750">
              <a:buFont typeface="Arial"/>
              <a:buChar char="•"/>
            </a:pPr>
            <a:endParaRPr lang="en-GB" dirty="0"/>
          </a:p>
        </p:txBody>
      </p:sp>
      <p:sp>
        <p:nvSpPr>
          <p:cNvPr id="9" name="TextBox 8">
            <a:extLst>
              <a:ext uri="{FF2B5EF4-FFF2-40B4-BE49-F238E27FC236}">
                <a16:creationId xmlns:a16="http://schemas.microsoft.com/office/drawing/2014/main" id="{D93DD435-AA85-734F-5974-C7D411282E23}"/>
              </a:ext>
            </a:extLst>
          </p:cNvPr>
          <p:cNvSpPr txBox="1"/>
          <p:nvPr/>
        </p:nvSpPr>
        <p:spPr>
          <a:xfrm>
            <a:off x="1123714" y="1532320"/>
            <a:ext cx="15381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venir Next LT Pro"/>
              </a:rPr>
              <a:t>Strut mount </a:t>
            </a:r>
          </a:p>
        </p:txBody>
      </p:sp>
      <p:sp>
        <p:nvSpPr>
          <p:cNvPr id="10" name="TextBox 9">
            <a:extLst>
              <a:ext uri="{FF2B5EF4-FFF2-40B4-BE49-F238E27FC236}">
                <a16:creationId xmlns:a16="http://schemas.microsoft.com/office/drawing/2014/main" id="{0787638B-F68C-EF85-70AE-FAF6309EE406}"/>
              </a:ext>
            </a:extLst>
          </p:cNvPr>
          <p:cNvSpPr txBox="1"/>
          <p:nvPr/>
        </p:nvSpPr>
        <p:spPr>
          <a:xfrm>
            <a:off x="4891451" y="1537234"/>
            <a:ext cx="15462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venir Next LT Pro"/>
              </a:rPr>
              <a:t>Swan neck </a:t>
            </a:r>
          </a:p>
        </p:txBody>
      </p:sp>
      <p:sp>
        <p:nvSpPr>
          <p:cNvPr id="11" name="TextBox 10">
            <a:extLst>
              <a:ext uri="{FF2B5EF4-FFF2-40B4-BE49-F238E27FC236}">
                <a16:creationId xmlns:a16="http://schemas.microsoft.com/office/drawing/2014/main" id="{FD570594-1A82-E4A5-468A-EAEB4755379B}"/>
              </a:ext>
            </a:extLst>
          </p:cNvPr>
          <p:cNvSpPr txBox="1"/>
          <p:nvPr/>
        </p:nvSpPr>
        <p:spPr>
          <a:xfrm>
            <a:off x="8500908" y="1529979"/>
            <a:ext cx="2205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ptos"/>
              </a:rPr>
              <a:t>Reverse swan neck </a:t>
            </a:r>
          </a:p>
        </p:txBody>
      </p:sp>
      <p:pic>
        <p:nvPicPr>
          <p:cNvPr id="15" name="Picture 14" descr="A black background with white text&#10;&#10;Description automatically generated">
            <a:extLst>
              <a:ext uri="{FF2B5EF4-FFF2-40B4-BE49-F238E27FC236}">
                <a16:creationId xmlns:a16="http://schemas.microsoft.com/office/drawing/2014/main" id="{C975725D-6CCD-A3E4-701F-4BD1D0A630E2}"/>
              </a:ext>
            </a:extLst>
          </p:cNvPr>
          <p:cNvPicPr>
            <a:picLocks noChangeAspect="1"/>
          </p:cNvPicPr>
          <p:nvPr/>
        </p:nvPicPr>
        <p:blipFill>
          <a:blip r:embed="rId6"/>
          <a:stretch>
            <a:fillRect/>
          </a:stretch>
        </p:blipFill>
        <p:spPr>
          <a:xfrm>
            <a:off x="79334" y="6443119"/>
            <a:ext cx="1075964" cy="415002"/>
          </a:xfrm>
          <a:prstGeom prst="rect">
            <a:avLst/>
          </a:prstGeom>
        </p:spPr>
      </p:pic>
      <p:sp>
        <p:nvSpPr>
          <p:cNvPr id="13" name="TextBox 12">
            <a:extLst>
              <a:ext uri="{FF2B5EF4-FFF2-40B4-BE49-F238E27FC236}">
                <a16:creationId xmlns:a16="http://schemas.microsoft.com/office/drawing/2014/main" id="{612EC2ED-4172-14EE-73BB-BC585937615F}"/>
              </a:ext>
            </a:extLst>
          </p:cNvPr>
          <p:cNvSpPr txBox="1"/>
          <p:nvPr/>
        </p:nvSpPr>
        <p:spPr>
          <a:xfrm>
            <a:off x="7650772" y="4959083"/>
            <a:ext cx="42454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Uninterrupted airflow to the wing </a:t>
            </a:r>
          </a:p>
          <a:p>
            <a:pPr marL="285750" indent="-285750">
              <a:buFont typeface="Arial"/>
              <a:buChar char="•"/>
            </a:pPr>
            <a:r>
              <a:rPr lang="en-GB"/>
              <a:t>Less clearance in airbrake position</a:t>
            </a:r>
          </a:p>
        </p:txBody>
      </p:sp>
      <p:sp>
        <p:nvSpPr>
          <p:cNvPr id="16" name="Oval 15">
            <a:extLst>
              <a:ext uri="{FF2B5EF4-FFF2-40B4-BE49-F238E27FC236}">
                <a16:creationId xmlns:a16="http://schemas.microsoft.com/office/drawing/2014/main" id="{AE3ABA7D-5EBB-38FA-A8D3-97A8F3CC25F6}"/>
              </a:ext>
            </a:extLst>
          </p:cNvPr>
          <p:cNvSpPr/>
          <p:nvPr/>
        </p:nvSpPr>
        <p:spPr>
          <a:xfrm>
            <a:off x="3849954" y="1437496"/>
            <a:ext cx="3619371" cy="3521303"/>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2">
            <a:extLst>
              <a:ext uri="{FF2B5EF4-FFF2-40B4-BE49-F238E27FC236}">
                <a16:creationId xmlns:a16="http://schemas.microsoft.com/office/drawing/2014/main" id="{62650CB8-A8F9-6178-0841-588B02774599}"/>
              </a:ext>
            </a:extLst>
          </p:cNvPr>
          <p:cNvSpPr>
            <a:spLocks noChangeArrowheads="1"/>
          </p:cNvSpPr>
          <p:nvPr/>
        </p:nvSpPr>
        <p:spPr bwMode="auto">
          <a:xfrm>
            <a:off x="1843619" y="6508624"/>
            <a:ext cx="339328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(William F Millikten &amp; Douglas L. Milliken, 1994)</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8774163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 calcmode="lin" valueType="num">
                                      <p:cBhvr additive="base">
                                        <p:cTn id="23" dur="500" fill="hold"/>
                                        <p:tgtEl>
                                          <p:spTgt spid="16"/>
                                        </p:tgtEl>
                                        <p:attrNameLst>
                                          <p:attrName>ppt_x</p:attrName>
                                        </p:attrNameLst>
                                      </p:cBhvr>
                                      <p:tavLst>
                                        <p:tav tm="0">
                                          <p:val>
                                            <p:strVal val="#ppt_x"/>
                                          </p:val>
                                        </p:tav>
                                        <p:tav tm="100000">
                                          <p:val>
                                            <p:strVal val="#ppt_x"/>
                                          </p:val>
                                        </p:tav>
                                      </p:tavLst>
                                    </p:anim>
                                    <p:anim calcmode="lin" valueType="num">
                                      <p:cBhvr additive="base">
                                        <p:cTn id="2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P spid="13" grpId="0"/>
      <p:bldP spid="1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D26AC-356D-D053-7047-AF3156514F19}"/>
              </a:ext>
            </a:extLst>
          </p:cNvPr>
          <p:cNvSpPr>
            <a:spLocks noGrp="1"/>
          </p:cNvSpPr>
          <p:nvPr>
            <p:ph type="title"/>
          </p:nvPr>
        </p:nvSpPr>
        <p:spPr>
          <a:xfrm>
            <a:off x="483511" y="288132"/>
            <a:ext cx="8915402" cy="1371600"/>
          </a:xfrm>
        </p:spPr>
        <p:txBody>
          <a:bodyPr/>
          <a:lstStyle/>
          <a:p>
            <a:r>
              <a:rPr lang="en-GB">
                <a:solidFill>
                  <a:srgbClr val="002060"/>
                </a:solidFill>
              </a:rPr>
              <a:t>Material Research/design inspiration for Wing Mounts</a:t>
            </a:r>
          </a:p>
        </p:txBody>
      </p:sp>
      <p:pic>
        <p:nvPicPr>
          <p:cNvPr id="4" name="Picture 3">
            <a:extLst>
              <a:ext uri="{FF2B5EF4-FFF2-40B4-BE49-F238E27FC236}">
                <a16:creationId xmlns:a16="http://schemas.microsoft.com/office/drawing/2014/main" id="{156F1E91-990E-C7BD-D3AF-555C717750CE}"/>
              </a:ext>
            </a:extLst>
          </p:cNvPr>
          <p:cNvPicPr>
            <a:picLocks noChangeAspect="1"/>
          </p:cNvPicPr>
          <p:nvPr/>
        </p:nvPicPr>
        <p:blipFill>
          <a:blip r:embed="rId3"/>
          <a:stretch>
            <a:fillRect/>
          </a:stretch>
        </p:blipFill>
        <p:spPr>
          <a:xfrm>
            <a:off x="241418" y="1848100"/>
            <a:ext cx="3121423" cy="1536325"/>
          </a:xfrm>
          <a:prstGeom prst="rect">
            <a:avLst/>
          </a:prstGeom>
        </p:spPr>
      </p:pic>
      <p:pic>
        <p:nvPicPr>
          <p:cNvPr id="5" name="Picture 4">
            <a:extLst>
              <a:ext uri="{FF2B5EF4-FFF2-40B4-BE49-F238E27FC236}">
                <a16:creationId xmlns:a16="http://schemas.microsoft.com/office/drawing/2014/main" id="{0E79F745-B1AA-DD7D-78E6-CB55EF0E9561}"/>
              </a:ext>
            </a:extLst>
          </p:cNvPr>
          <p:cNvPicPr>
            <a:picLocks noChangeAspect="1"/>
          </p:cNvPicPr>
          <p:nvPr/>
        </p:nvPicPr>
        <p:blipFill>
          <a:blip r:embed="rId4"/>
          <a:stretch>
            <a:fillRect/>
          </a:stretch>
        </p:blipFill>
        <p:spPr>
          <a:xfrm>
            <a:off x="6840578" y="1802902"/>
            <a:ext cx="3056665" cy="2617798"/>
          </a:xfrm>
          <a:prstGeom prst="rect">
            <a:avLst/>
          </a:prstGeom>
        </p:spPr>
      </p:pic>
      <p:sp>
        <p:nvSpPr>
          <p:cNvPr id="8" name="TextBox 7">
            <a:extLst>
              <a:ext uri="{FF2B5EF4-FFF2-40B4-BE49-F238E27FC236}">
                <a16:creationId xmlns:a16="http://schemas.microsoft.com/office/drawing/2014/main" id="{04C543AC-DEE4-2276-59E4-EA1F087E3B51}"/>
              </a:ext>
            </a:extLst>
          </p:cNvPr>
          <p:cNvSpPr txBox="1"/>
          <p:nvPr/>
        </p:nvSpPr>
        <p:spPr>
          <a:xfrm>
            <a:off x="241418" y="3629515"/>
            <a:ext cx="3694545" cy="684803"/>
          </a:xfrm>
          <a:prstGeom prst="rect">
            <a:avLst/>
          </a:prstGeom>
          <a:noFill/>
        </p:spPr>
        <p:txBody>
          <a:bodyPr wrap="square" rtlCol="0">
            <a:spAutoFit/>
          </a:bodyPr>
          <a:lstStyle/>
          <a:p>
            <a:pPr marL="171450" indent="-171450">
              <a:buFont typeface="Arial" panose="020B0604020202020204" pitchFamily="34" charset="0"/>
              <a:buChar char="•"/>
            </a:pPr>
            <a:r>
              <a:rPr lang="en-GB" sz="1400" dirty="0">
                <a:ea typeface="SimSun" panose="02010600030101010101" pitchFamily="2" charset="-122"/>
                <a:cs typeface="Arial" panose="020B0604020202020204" pitchFamily="34" charset="0"/>
              </a:rPr>
              <a:t>Carbon fibre tube pricing = £61/m, for a 50mm OD tubes (47mm ID). </a:t>
            </a:r>
            <a:r>
              <a:rPr lang="en-GB" sz="1050" dirty="0">
                <a:ea typeface="SimSun" panose="02010600030101010101" pitchFamily="2" charset="-122"/>
                <a:cs typeface="Arial" panose="020B0604020202020204" pitchFamily="34" charset="0"/>
              </a:rPr>
              <a:t>(</a:t>
            </a:r>
            <a:r>
              <a:rPr lang="en-GB" sz="1050" b="1" dirty="0">
                <a:ea typeface="SimSun" panose="02010600030101010101" pitchFamily="2" charset="-122"/>
                <a:cs typeface="Arial" panose="020B0604020202020204" pitchFamily="34" charset="0"/>
              </a:rPr>
              <a:t>Easy Composites</a:t>
            </a:r>
            <a:r>
              <a:rPr lang="en-GB" sz="1050" dirty="0">
                <a:ea typeface="SimSun" panose="02010600030101010101" pitchFamily="2" charset="-122"/>
                <a:cs typeface="Arial" panose="020B0604020202020204" pitchFamily="34" charset="0"/>
              </a:rPr>
              <a:t> (n.d.-c) </a:t>
            </a:r>
            <a:endParaRPr lang="en-GB" sz="1200" dirty="0"/>
          </a:p>
        </p:txBody>
      </p:sp>
      <p:sp>
        <p:nvSpPr>
          <p:cNvPr id="11" name="TextBox 10">
            <a:extLst>
              <a:ext uri="{FF2B5EF4-FFF2-40B4-BE49-F238E27FC236}">
                <a16:creationId xmlns:a16="http://schemas.microsoft.com/office/drawing/2014/main" id="{F0B51E60-1D9E-31F0-1EAB-8B7A5F26003E}"/>
              </a:ext>
            </a:extLst>
          </p:cNvPr>
          <p:cNvSpPr txBox="1"/>
          <p:nvPr/>
        </p:nvSpPr>
        <p:spPr>
          <a:xfrm>
            <a:off x="10064804" y="1946741"/>
            <a:ext cx="2025804" cy="1261884"/>
          </a:xfrm>
          <a:prstGeom prst="rect">
            <a:avLst/>
          </a:prstGeom>
          <a:noFill/>
        </p:spPr>
        <p:txBody>
          <a:bodyPr wrap="square" rtlCol="0">
            <a:spAutoFit/>
          </a:bodyPr>
          <a:lstStyle/>
          <a:p>
            <a:pPr marL="171450" indent="-171450">
              <a:buFont typeface="Arial" panose="020B0604020202020204" pitchFamily="34" charset="0"/>
              <a:buChar char="•"/>
            </a:pPr>
            <a:r>
              <a:rPr lang="en-GB" sz="1400" dirty="0">
                <a:ea typeface="SimSun" panose="02010600030101010101" pitchFamily="2" charset="-122"/>
                <a:cs typeface="Arial" panose="020B0604020202020204" pitchFamily="34" charset="0"/>
              </a:rPr>
              <a:t>Alternatively, aluminium tube price is = £50/m for a 50mm tube. </a:t>
            </a:r>
            <a:r>
              <a:rPr lang="en-GB" sz="1000" dirty="0">
                <a:ea typeface="SimSun" panose="02010600030101010101" pitchFamily="2" charset="-122"/>
                <a:cs typeface="Arial" panose="020B0604020202020204" pitchFamily="34" charset="0"/>
              </a:rPr>
              <a:t> (</a:t>
            </a:r>
            <a:r>
              <a:rPr lang="en-GB" sz="1000" b="1" dirty="0">
                <a:ea typeface="SimSun" panose="02010600030101010101" pitchFamily="2" charset="-122"/>
                <a:cs typeface="Arial" panose="020B0604020202020204" pitchFamily="34" charset="0"/>
              </a:rPr>
              <a:t>Aluminium Warehouse</a:t>
            </a:r>
            <a:r>
              <a:rPr lang="en-GB" sz="1000" dirty="0">
                <a:ea typeface="SimSun" panose="02010600030101010101" pitchFamily="2" charset="-122"/>
                <a:cs typeface="Arial" panose="020B0604020202020204" pitchFamily="34" charset="0"/>
              </a:rPr>
              <a:t> (n.d.-b)</a:t>
            </a:r>
            <a:endParaRPr lang="en-GB" sz="1000" dirty="0"/>
          </a:p>
        </p:txBody>
      </p:sp>
      <p:pic>
        <p:nvPicPr>
          <p:cNvPr id="12" name="Picture 11">
            <a:extLst>
              <a:ext uri="{FF2B5EF4-FFF2-40B4-BE49-F238E27FC236}">
                <a16:creationId xmlns:a16="http://schemas.microsoft.com/office/drawing/2014/main" id="{B242E284-1BFE-8F5A-1B28-8CCD6AED61DC}"/>
              </a:ext>
            </a:extLst>
          </p:cNvPr>
          <p:cNvPicPr>
            <a:picLocks noChangeAspect="1"/>
          </p:cNvPicPr>
          <p:nvPr/>
        </p:nvPicPr>
        <p:blipFill>
          <a:blip r:embed="rId5"/>
          <a:srcRect l="14565" t="22244" r="15738" b="6854"/>
          <a:stretch/>
        </p:blipFill>
        <p:spPr>
          <a:xfrm>
            <a:off x="3556016" y="1805453"/>
            <a:ext cx="2826472" cy="1617392"/>
          </a:xfrm>
          <a:prstGeom prst="rect">
            <a:avLst/>
          </a:prstGeom>
        </p:spPr>
      </p:pic>
      <p:pic>
        <p:nvPicPr>
          <p:cNvPr id="14" name="Picture 13">
            <a:extLst>
              <a:ext uri="{FF2B5EF4-FFF2-40B4-BE49-F238E27FC236}">
                <a16:creationId xmlns:a16="http://schemas.microsoft.com/office/drawing/2014/main" id="{7B27838B-12F4-5D82-DF1F-1DFDA27B041B}"/>
              </a:ext>
            </a:extLst>
          </p:cNvPr>
          <p:cNvPicPr>
            <a:picLocks noChangeAspect="1"/>
          </p:cNvPicPr>
          <p:nvPr/>
        </p:nvPicPr>
        <p:blipFill>
          <a:blip r:embed="rId6"/>
          <a:srcRect l="13437" t="31368" r="14737" b="22808"/>
          <a:stretch/>
        </p:blipFill>
        <p:spPr>
          <a:xfrm>
            <a:off x="6713621" y="4514814"/>
            <a:ext cx="5370584" cy="1927367"/>
          </a:xfrm>
          <a:prstGeom prst="rect">
            <a:avLst/>
          </a:prstGeom>
        </p:spPr>
      </p:pic>
      <p:pic>
        <p:nvPicPr>
          <p:cNvPr id="3" name="Picture 2">
            <a:extLst>
              <a:ext uri="{FF2B5EF4-FFF2-40B4-BE49-F238E27FC236}">
                <a16:creationId xmlns:a16="http://schemas.microsoft.com/office/drawing/2014/main" id="{F30A6623-882A-243F-0899-03C21AE602AE}"/>
              </a:ext>
            </a:extLst>
          </p:cNvPr>
          <p:cNvPicPr>
            <a:picLocks noChangeAspect="1"/>
          </p:cNvPicPr>
          <p:nvPr/>
        </p:nvPicPr>
        <p:blipFill>
          <a:blip r:embed="rId7"/>
          <a:srcRect t="5238"/>
          <a:stretch/>
        </p:blipFill>
        <p:spPr>
          <a:xfrm>
            <a:off x="2088689" y="4800202"/>
            <a:ext cx="2935493" cy="1855931"/>
          </a:xfrm>
          <a:prstGeom prst="rect">
            <a:avLst/>
          </a:prstGeom>
        </p:spPr>
      </p:pic>
      <p:pic>
        <p:nvPicPr>
          <p:cNvPr id="9" name="Picture 8" descr="A black background with white text&#10;&#10;Description automatically generated">
            <a:extLst>
              <a:ext uri="{FF2B5EF4-FFF2-40B4-BE49-F238E27FC236}">
                <a16:creationId xmlns:a16="http://schemas.microsoft.com/office/drawing/2014/main" id="{49430E9A-2569-254B-563C-9131138565D8}"/>
              </a:ext>
            </a:extLst>
          </p:cNvPr>
          <p:cNvPicPr>
            <a:picLocks noChangeAspect="1"/>
          </p:cNvPicPr>
          <p:nvPr/>
        </p:nvPicPr>
        <p:blipFill>
          <a:blip r:embed="rId8"/>
          <a:stretch>
            <a:fillRect/>
          </a:stretch>
        </p:blipFill>
        <p:spPr>
          <a:xfrm>
            <a:off x="79334" y="6443119"/>
            <a:ext cx="1075964" cy="415002"/>
          </a:xfrm>
          <a:prstGeom prst="rect">
            <a:avLst/>
          </a:prstGeom>
        </p:spPr>
      </p:pic>
      <p:graphicFrame>
        <p:nvGraphicFramePr>
          <p:cNvPr id="6" name="Table 5">
            <a:extLst>
              <a:ext uri="{FF2B5EF4-FFF2-40B4-BE49-F238E27FC236}">
                <a16:creationId xmlns:a16="http://schemas.microsoft.com/office/drawing/2014/main" id="{062DF7B4-765B-5FCF-E124-9E569CE7FFDD}"/>
              </a:ext>
            </a:extLst>
          </p:cNvPr>
          <p:cNvGraphicFramePr>
            <a:graphicFrameLocks noGrp="1"/>
          </p:cNvGraphicFramePr>
          <p:nvPr>
            <p:extLst>
              <p:ext uri="{D42A27DB-BD31-4B8C-83A1-F6EECF244321}">
                <p14:modId xmlns:p14="http://schemas.microsoft.com/office/powerpoint/2010/main" val="3784144642"/>
              </p:ext>
            </p:extLst>
          </p:nvPr>
        </p:nvGraphicFramePr>
        <p:xfrm>
          <a:off x="2088689" y="6706877"/>
          <a:ext cx="891767" cy="133541"/>
        </p:xfrm>
        <a:graphic>
          <a:graphicData uri="http://schemas.openxmlformats.org/drawingml/2006/table">
            <a:tbl>
              <a:tblPr>
                <a:tableStyleId>{5C22544A-7EE6-4342-B048-85BDC9FD1C3A}</a:tableStyleId>
              </a:tblPr>
              <a:tblGrid>
                <a:gridCol w="891767">
                  <a:extLst>
                    <a:ext uri="{9D8B030D-6E8A-4147-A177-3AD203B41FA5}">
                      <a16:colId xmlns:a16="http://schemas.microsoft.com/office/drawing/2014/main" val="1689795091"/>
                    </a:ext>
                  </a:extLst>
                </a:gridCol>
              </a:tblGrid>
              <a:tr h="0">
                <a:tc>
                  <a:txBody>
                    <a:bodyPr/>
                    <a:lstStyle/>
                    <a:p>
                      <a:pPr algn="l">
                        <a:lnSpc>
                          <a:spcPct val="116000"/>
                        </a:lnSpc>
                        <a:spcAft>
                          <a:spcPts val="800"/>
                        </a:spcAft>
                      </a:pPr>
                      <a:r>
                        <a:rPr lang="en-GB" sz="800">
                          <a:effectLst/>
                        </a:rPr>
                        <a:t>(Reddit (n.d.) </a:t>
                      </a:r>
                      <a:endParaRPr lang="en-GB" sz="1200">
                        <a:effectLst/>
                        <a:latin typeface="Aptos" panose="020B0004020202020204" pitchFamily="34" charset="0"/>
                        <a:ea typeface="SimSun" panose="02010600030101010101" pitchFamily="2" charset="-122"/>
                        <a:cs typeface="Arial" panose="020B0604020202020204" pitchFamily="34" charset="0"/>
                      </a:endParaRPr>
                    </a:p>
                  </a:txBody>
                  <a:tcPr marL="114300" marR="114300" marT="0" marB="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44357857"/>
                  </a:ext>
                </a:extLst>
              </a:tr>
            </a:tbl>
          </a:graphicData>
        </a:graphic>
      </p:graphicFrame>
      <p:graphicFrame>
        <p:nvGraphicFramePr>
          <p:cNvPr id="7" name="Table 6">
            <a:extLst>
              <a:ext uri="{FF2B5EF4-FFF2-40B4-BE49-F238E27FC236}">
                <a16:creationId xmlns:a16="http://schemas.microsoft.com/office/drawing/2014/main" id="{9F0112F1-5E71-293B-7FEF-FD1EC55DDF33}"/>
              </a:ext>
            </a:extLst>
          </p:cNvPr>
          <p:cNvGraphicFramePr>
            <a:graphicFrameLocks noGrp="1"/>
          </p:cNvGraphicFramePr>
          <p:nvPr>
            <p:extLst>
              <p:ext uri="{D42A27DB-BD31-4B8C-83A1-F6EECF244321}">
                <p14:modId xmlns:p14="http://schemas.microsoft.com/office/powerpoint/2010/main" val="3127417864"/>
              </p:ext>
            </p:extLst>
          </p:nvPr>
        </p:nvGraphicFramePr>
        <p:xfrm>
          <a:off x="170535" y="3399325"/>
          <a:ext cx="858838" cy="191770"/>
        </p:xfrm>
        <a:graphic>
          <a:graphicData uri="http://schemas.openxmlformats.org/drawingml/2006/table">
            <a:tbl>
              <a:tblPr>
                <a:tableStyleId>{5C22544A-7EE6-4342-B048-85BDC9FD1C3A}</a:tableStyleId>
              </a:tblPr>
              <a:tblGrid>
                <a:gridCol w="858838">
                  <a:extLst>
                    <a:ext uri="{9D8B030D-6E8A-4147-A177-3AD203B41FA5}">
                      <a16:colId xmlns:a16="http://schemas.microsoft.com/office/drawing/2014/main" val="1689795091"/>
                    </a:ext>
                  </a:extLst>
                </a:gridCol>
              </a:tblGrid>
              <a:tr h="191770">
                <a:tc>
                  <a:txBody>
                    <a:bodyPr/>
                    <a:lstStyle/>
                    <a:p>
                      <a:pPr algn="l">
                        <a:lnSpc>
                          <a:spcPct val="116000"/>
                        </a:lnSpc>
                        <a:spcAft>
                          <a:spcPts val="800"/>
                        </a:spcAft>
                      </a:pPr>
                      <a:r>
                        <a:rPr lang="en-GB" sz="800" dirty="0">
                          <a:effectLst/>
                        </a:rPr>
                        <a:t>(</a:t>
                      </a:r>
                      <a:r>
                        <a:rPr lang="en-GB" sz="800" dirty="0" err="1">
                          <a:effectLst/>
                        </a:rPr>
                        <a:t>Caricos</a:t>
                      </a:r>
                      <a:r>
                        <a:rPr lang="en-GB" sz="800" dirty="0">
                          <a:effectLst/>
                        </a:rPr>
                        <a:t>(n.d.)</a:t>
                      </a:r>
                      <a:endParaRPr lang="en-GB" sz="1200" dirty="0">
                        <a:effectLst/>
                        <a:latin typeface="Aptos" panose="020B0004020202020204" pitchFamily="34" charset="0"/>
                        <a:ea typeface="SimSun" panose="02010600030101010101" pitchFamily="2" charset="-122"/>
                        <a:cs typeface="Arial" panose="020B0604020202020204" pitchFamily="34" charset="0"/>
                      </a:endParaRPr>
                    </a:p>
                  </a:txBody>
                  <a:tcPr marL="114300" marR="114300" marT="0" marB="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44357857"/>
                  </a:ext>
                </a:extLst>
              </a:tr>
            </a:tbl>
          </a:graphicData>
        </a:graphic>
      </p:graphicFrame>
      <p:sp>
        <p:nvSpPr>
          <p:cNvPr id="10" name="TextBox 9">
            <a:extLst>
              <a:ext uri="{FF2B5EF4-FFF2-40B4-BE49-F238E27FC236}">
                <a16:creationId xmlns:a16="http://schemas.microsoft.com/office/drawing/2014/main" id="{38A29673-AFF3-0FDB-8950-347824491B38}"/>
              </a:ext>
            </a:extLst>
          </p:cNvPr>
          <p:cNvSpPr txBox="1"/>
          <p:nvPr/>
        </p:nvSpPr>
        <p:spPr>
          <a:xfrm>
            <a:off x="9897243" y="4221536"/>
            <a:ext cx="1358306" cy="215444"/>
          </a:xfrm>
          <a:prstGeom prst="rect">
            <a:avLst/>
          </a:prstGeom>
          <a:noFill/>
        </p:spPr>
        <p:txBody>
          <a:bodyPr wrap="square" rtlCol="0">
            <a:spAutoFit/>
          </a:bodyPr>
          <a:lstStyle/>
          <a:p>
            <a:r>
              <a:rPr lang="en-GB" sz="800" i="0">
                <a:solidFill>
                  <a:srgbClr val="111111"/>
                </a:solidFill>
                <a:effectLst/>
                <a:latin typeface="UICTFontTextStyleBody"/>
              </a:rPr>
              <a:t>Spyderchat</a:t>
            </a:r>
            <a:r>
              <a:rPr lang="en-GB" sz="800" b="0" i="0">
                <a:solidFill>
                  <a:srgbClr val="111111"/>
                </a:solidFill>
                <a:effectLst/>
                <a:latin typeface="UICTFontTextStyleBody"/>
              </a:rPr>
              <a:t> (n.d.)</a:t>
            </a:r>
            <a:endParaRPr lang="en-GB" sz="800">
              <a:solidFill>
                <a:srgbClr val="111111"/>
              </a:solidFill>
              <a:effectLst/>
              <a:latin typeface=".AppleSystemUIFont"/>
            </a:endParaRPr>
          </a:p>
        </p:txBody>
      </p:sp>
    </p:spTree>
    <p:extLst>
      <p:ext uri="{BB962C8B-B14F-4D97-AF65-F5344CB8AC3E}">
        <p14:creationId xmlns:p14="http://schemas.microsoft.com/office/powerpoint/2010/main" val="317449250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750" fill="hold"/>
                                        <p:tgtEl>
                                          <p:spTgt spid="5"/>
                                        </p:tgtEl>
                                        <p:attrNameLst>
                                          <p:attrName>ppt_x</p:attrName>
                                        </p:attrNameLst>
                                      </p:cBhvr>
                                      <p:tavLst>
                                        <p:tav tm="0">
                                          <p:val>
                                            <p:strVal val="#ppt_x"/>
                                          </p:val>
                                        </p:tav>
                                        <p:tav tm="100000">
                                          <p:val>
                                            <p:strVal val="#ppt_x"/>
                                          </p:val>
                                        </p:tav>
                                      </p:tavLst>
                                    </p:anim>
                                    <p:anim calcmode="lin" valueType="num">
                                      <p:cBhvr additive="base">
                                        <p:cTn id="8" dur="75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750" fill="hold"/>
                                        <p:tgtEl>
                                          <p:spTgt spid="11"/>
                                        </p:tgtEl>
                                        <p:attrNameLst>
                                          <p:attrName>ppt_x</p:attrName>
                                        </p:attrNameLst>
                                      </p:cBhvr>
                                      <p:tavLst>
                                        <p:tav tm="0">
                                          <p:val>
                                            <p:strVal val="#ppt_x"/>
                                          </p:val>
                                        </p:tav>
                                        <p:tav tm="100000">
                                          <p:val>
                                            <p:strVal val="#ppt_x"/>
                                          </p:val>
                                        </p:tav>
                                      </p:tavLst>
                                    </p:anim>
                                    <p:anim calcmode="lin" valueType="num">
                                      <p:cBhvr additive="base">
                                        <p:cTn id="12" dur="750" fill="hold"/>
                                        <p:tgtEl>
                                          <p:spTgt spid="11"/>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750" fill="hold"/>
                                        <p:tgtEl>
                                          <p:spTgt spid="10"/>
                                        </p:tgtEl>
                                        <p:attrNameLst>
                                          <p:attrName>ppt_x</p:attrName>
                                        </p:attrNameLst>
                                      </p:cBhvr>
                                      <p:tavLst>
                                        <p:tav tm="0">
                                          <p:val>
                                            <p:strVal val="#ppt_x"/>
                                          </p:val>
                                        </p:tav>
                                        <p:tav tm="100000">
                                          <p:val>
                                            <p:strVal val="#ppt_x"/>
                                          </p:val>
                                        </p:tav>
                                      </p:tavLst>
                                    </p:anim>
                                    <p:anim calcmode="lin" valueType="num">
                                      <p:cBhvr additive="base">
                                        <p:cTn id="16" dur="750" fill="hold"/>
                                        <p:tgtEl>
                                          <p:spTgt spid="10"/>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750" fill="hold"/>
                                        <p:tgtEl>
                                          <p:spTgt spid="14"/>
                                        </p:tgtEl>
                                        <p:attrNameLst>
                                          <p:attrName>ppt_x</p:attrName>
                                        </p:attrNameLst>
                                      </p:cBhvr>
                                      <p:tavLst>
                                        <p:tav tm="0">
                                          <p:val>
                                            <p:strVal val="#ppt_x"/>
                                          </p:val>
                                        </p:tav>
                                        <p:tav tm="100000">
                                          <p:val>
                                            <p:strVal val="#ppt_x"/>
                                          </p:val>
                                        </p:tav>
                                      </p:tavLst>
                                    </p:anim>
                                    <p:anim calcmode="lin" valueType="num">
                                      <p:cBhvr additive="base">
                                        <p:cTn id="20" dur="75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p:tgtEl>
                                          <p:spTgt spid="3"/>
                                        </p:tgtEl>
                                        <p:attrNameLst>
                                          <p:attrName>ppt_y</p:attrName>
                                        </p:attrNameLst>
                                      </p:cBhvr>
                                      <p:tavLst>
                                        <p:tav tm="0">
                                          <p:val>
                                            <p:strVal val="#ppt_y+#ppt_h*1.125000"/>
                                          </p:val>
                                        </p:tav>
                                        <p:tav tm="100000">
                                          <p:val>
                                            <p:strVal val="#ppt_y"/>
                                          </p:val>
                                        </p:tav>
                                      </p:tavLst>
                                    </p:anim>
                                    <p:animEffect transition="in" filter="wipe(up)">
                                      <p:cBhvr>
                                        <p:cTn id="26" dur="500"/>
                                        <p:tgtEl>
                                          <p:spTgt spid="3"/>
                                        </p:tgtEl>
                                      </p:cBhvr>
                                    </p:animEffect>
                                  </p:childTnLst>
                                </p:cTn>
                              </p:par>
                              <p:par>
                                <p:cTn id="27" presetID="12" presetClass="entr" presetSubtype="4" fill="hold" nodeType="with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p:tgtEl>
                                          <p:spTgt spid="6"/>
                                        </p:tgtEl>
                                        <p:attrNameLst>
                                          <p:attrName>ppt_y</p:attrName>
                                        </p:attrNameLst>
                                      </p:cBhvr>
                                      <p:tavLst>
                                        <p:tav tm="0">
                                          <p:val>
                                            <p:strVal val="#ppt_y+#ppt_h*1.125000"/>
                                          </p:val>
                                        </p:tav>
                                        <p:tav tm="100000">
                                          <p:val>
                                            <p:strVal val="#ppt_y"/>
                                          </p:val>
                                        </p:tav>
                                      </p:tavLst>
                                    </p:anim>
                                    <p:animEffect transition="in" filter="wipe(up)">
                                      <p:cBhvr>
                                        <p:cTn id="3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580AA1B-1159-C713-19FC-F21CB633EFF4}"/>
              </a:ext>
            </a:extLst>
          </p:cNvPr>
          <p:cNvSpPr txBox="1">
            <a:spLocks/>
          </p:cNvSpPr>
          <p:nvPr/>
        </p:nvSpPr>
        <p:spPr>
          <a:xfrm>
            <a:off x="704014" y="307443"/>
            <a:ext cx="9603275" cy="1049235"/>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a:lstStyle>
          <a:p>
            <a:r>
              <a:rPr lang="en-GB">
                <a:solidFill>
                  <a:srgbClr val="002060"/>
                </a:solidFill>
              </a:rPr>
              <a:t>Material Research for wing profile</a:t>
            </a:r>
          </a:p>
        </p:txBody>
      </p:sp>
      <p:graphicFrame>
        <p:nvGraphicFramePr>
          <p:cNvPr id="7" name="Content Placeholder 6">
            <a:extLst>
              <a:ext uri="{FF2B5EF4-FFF2-40B4-BE49-F238E27FC236}">
                <a16:creationId xmlns:a16="http://schemas.microsoft.com/office/drawing/2014/main" id="{06F88730-7533-C14C-7B93-8074D08E4D09}"/>
              </a:ext>
            </a:extLst>
          </p:cNvPr>
          <p:cNvGraphicFramePr>
            <a:graphicFrameLocks noGrp="1"/>
          </p:cNvGraphicFramePr>
          <p:nvPr>
            <p:ph idx="1"/>
            <p:extLst>
              <p:ext uri="{D42A27DB-BD31-4B8C-83A1-F6EECF244321}">
                <p14:modId xmlns:p14="http://schemas.microsoft.com/office/powerpoint/2010/main" val="3392784886"/>
              </p:ext>
            </p:extLst>
          </p:nvPr>
        </p:nvGraphicFramePr>
        <p:xfrm>
          <a:off x="72931" y="1445272"/>
          <a:ext cx="4316343" cy="2465367"/>
        </p:xfrm>
        <a:graphic>
          <a:graphicData uri="http://schemas.openxmlformats.org/drawingml/2006/table">
            <a:tbl>
              <a:tblPr>
                <a:tableStyleId>{5C22544A-7EE6-4342-B048-85BDC9FD1C3A}</a:tableStyleId>
              </a:tblPr>
              <a:tblGrid>
                <a:gridCol w="4316343">
                  <a:extLst>
                    <a:ext uri="{9D8B030D-6E8A-4147-A177-3AD203B41FA5}">
                      <a16:colId xmlns:a16="http://schemas.microsoft.com/office/drawing/2014/main" val="4074307956"/>
                    </a:ext>
                  </a:extLst>
                </a:gridCol>
              </a:tblGrid>
              <a:tr h="2465367">
                <a:tc>
                  <a:txBody>
                    <a:bodyPr/>
                    <a:lstStyle/>
                    <a:p>
                      <a:pPr marL="0" indent="0" algn="l">
                        <a:lnSpc>
                          <a:spcPct val="116000"/>
                        </a:lnSpc>
                        <a:spcAft>
                          <a:spcPts val="800"/>
                        </a:spcAft>
                        <a:buFont typeface="Arial" panose="020B0604020202020204" pitchFamily="34" charset="0"/>
                        <a:buNone/>
                      </a:pPr>
                      <a:r>
                        <a:rPr lang="en-GB" sz="1100" b="1" dirty="0">
                          <a:effectLst/>
                        </a:rPr>
                        <a:t>Carbon Fibre Composite Sheeting:</a:t>
                      </a:r>
                    </a:p>
                    <a:p>
                      <a:pPr marL="171450" marR="0" lvl="0" indent="-171450" algn="l" defTabSz="914400" rtl="0" eaLnBrk="1" fontAlgn="auto" latinLnBrk="0" hangingPunct="1">
                        <a:lnSpc>
                          <a:spcPct val="116000"/>
                        </a:lnSpc>
                        <a:spcBef>
                          <a:spcPts val="0"/>
                        </a:spcBef>
                        <a:spcAft>
                          <a:spcPts val="800"/>
                        </a:spcAft>
                        <a:buClrTx/>
                        <a:buSzTx/>
                        <a:buFont typeface="Arial" panose="020B0604020202020204" pitchFamily="34" charset="0"/>
                        <a:buChar char="•"/>
                        <a:tabLst/>
                        <a:defRPr/>
                      </a:pPr>
                      <a:r>
                        <a:rPr lang="en-GB" sz="1400" dirty="0">
                          <a:effectLst/>
                        </a:rPr>
                        <a:t>Average costing of carbon fibre sheeting = £125/</a:t>
                      </a:r>
                      <a:r>
                        <a:rPr lang="en-GB" sz="1400" kern="1200" dirty="0">
                          <a:solidFill>
                            <a:schemeClr val="dk1"/>
                          </a:solidFill>
                          <a:effectLst/>
                          <a:latin typeface="+mn-lt"/>
                          <a:ea typeface="+mn-ea"/>
                          <a:cs typeface="+mn-cs"/>
                        </a:rPr>
                        <a:t>m</a:t>
                      </a:r>
                      <a:r>
                        <a:rPr lang="en-GB" sz="1400" kern="1200" baseline="30000" dirty="0">
                          <a:solidFill>
                            <a:schemeClr val="dk1"/>
                          </a:solidFill>
                          <a:effectLst/>
                          <a:latin typeface="+mn-lt"/>
                          <a:ea typeface="+mn-ea"/>
                          <a:cs typeface="+mn-cs"/>
                        </a:rPr>
                        <a:t>2</a:t>
                      </a:r>
                      <a:r>
                        <a:rPr lang="en-GB" sz="1400" dirty="0">
                          <a:effectLst/>
                        </a:rPr>
                        <a:t> </a:t>
                      </a:r>
                      <a:r>
                        <a:rPr lang="en-GB" sz="1000" kern="1200" dirty="0">
                          <a:solidFill>
                            <a:schemeClr val="dk1"/>
                          </a:solidFill>
                          <a:effectLst/>
                          <a:latin typeface="+mn-lt"/>
                          <a:ea typeface="+mn-ea"/>
                          <a:cs typeface="+mn-cs"/>
                        </a:rPr>
                        <a:t>(</a:t>
                      </a:r>
                      <a:r>
                        <a:rPr lang="en-GB" sz="1000" b="1" kern="1200" dirty="0">
                          <a:solidFill>
                            <a:schemeClr val="dk1"/>
                          </a:solidFill>
                          <a:effectLst/>
                          <a:latin typeface="+mn-lt"/>
                          <a:ea typeface="+mn-ea"/>
                          <a:cs typeface="+mn-cs"/>
                        </a:rPr>
                        <a:t>Easy Composites</a:t>
                      </a:r>
                      <a:r>
                        <a:rPr lang="en-GB" sz="1000" kern="1200" dirty="0">
                          <a:solidFill>
                            <a:schemeClr val="dk1"/>
                          </a:solidFill>
                          <a:effectLst/>
                          <a:latin typeface="+mn-lt"/>
                          <a:ea typeface="+mn-ea"/>
                          <a:cs typeface="+mn-cs"/>
                        </a:rPr>
                        <a:t> (n.d.-a))</a:t>
                      </a:r>
                    </a:p>
                    <a:p>
                      <a:pPr marL="171450" indent="-171450" algn="l">
                        <a:lnSpc>
                          <a:spcPct val="116000"/>
                        </a:lnSpc>
                        <a:spcAft>
                          <a:spcPts val="800"/>
                        </a:spcAft>
                        <a:buFont typeface="Arial" panose="020B0604020202020204" pitchFamily="34" charset="0"/>
                        <a:buChar char="•"/>
                      </a:pPr>
                      <a:r>
                        <a:rPr lang="en-GB" sz="1400" dirty="0">
                          <a:effectLst/>
                          <a:latin typeface="+mn-lt"/>
                          <a:ea typeface="SimSun" panose="02010600030101010101" pitchFamily="2" charset="-122"/>
                          <a:cs typeface="Arial" panose="020B0604020202020204" pitchFamily="34" charset="0"/>
                        </a:rPr>
                        <a:t>High-quality carbon fibre filaments can have tensile strengths ranging from 3,500 MPa to over 7,000 MPa. </a:t>
                      </a:r>
                      <a:r>
                        <a:rPr lang="en-GB" sz="1000" b="1" kern="1200" dirty="0">
                          <a:solidFill>
                            <a:schemeClr val="dk1"/>
                          </a:solidFill>
                          <a:effectLst/>
                          <a:latin typeface="+mn-lt"/>
                          <a:ea typeface="+mn-ea"/>
                          <a:cs typeface="+mn-cs"/>
                        </a:rPr>
                        <a:t>(</a:t>
                      </a:r>
                      <a:r>
                        <a:rPr lang="en-GB" sz="1000" b="1" kern="1200" dirty="0" err="1">
                          <a:solidFill>
                            <a:schemeClr val="dk1"/>
                          </a:solidFill>
                          <a:effectLst/>
                          <a:latin typeface="+mn-lt"/>
                          <a:ea typeface="+mn-ea"/>
                          <a:cs typeface="+mn-cs"/>
                        </a:rPr>
                        <a:t>Rinasclta</a:t>
                      </a:r>
                      <a:r>
                        <a:rPr lang="en-GB" sz="1000" b="1" kern="1200" dirty="0">
                          <a:solidFill>
                            <a:schemeClr val="dk1"/>
                          </a:solidFill>
                          <a:effectLst/>
                          <a:latin typeface="+mn-lt"/>
                          <a:ea typeface="+mn-ea"/>
                          <a:cs typeface="+mn-cs"/>
                        </a:rPr>
                        <a:t> Bike</a:t>
                      </a:r>
                      <a:r>
                        <a:rPr lang="en-GB" sz="1000" kern="1200" dirty="0">
                          <a:solidFill>
                            <a:schemeClr val="dk1"/>
                          </a:solidFill>
                          <a:effectLst/>
                          <a:latin typeface="+mn-lt"/>
                          <a:ea typeface="+mn-ea"/>
                          <a:cs typeface="+mn-cs"/>
                        </a:rPr>
                        <a:t> (n.d.) - Carbon Fiber Materials) </a:t>
                      </a:r>
                      <a:r>
                        <a:rPr lang="en-GB" sz="1000" dirty="0">
                          <a:effectLst/>
                          <a:latin typeface="+mn-lt"/>
                          <a:ea typeface="SimSun" panose="02010600030101010101" pitchFamily="2" charset="-122"/>
                          <a:cs typeface="Arial" panose="020B0604020202020204" pitchFamily="34" charset="0"/>
                        </a:rPr>
                        <a:t>. </a:t>
                      </a:r>
                      <a:r>
                        <a:rPr lang="en-GB" sz="1400" dirty="0">
                          <a:effectLst/>
                          <a:latin typeface="+mn-lt"/>
                          <a:ea typeface="SimSun" panose="02010600030101010101" pitchFamily="2" charset="-122"/>
                          <a:cs typeface="Arial" panose="020B0604020202020204" pitchFamily="34" charset="0"/>
                        </a:rPr>
                        <a:t>(Depending upon how high or low the composite is heat treated) </a:t>
                      </a:r>
                      <a:endParaRPr lang="en-GB" sz="1000" kern="1200" dirty="0">
                        <a:solidFill>
                          <a:schemeClr val="dk1"/>
                        </a:solidFill>
                        <a:effectLst/>
                        <a:latin typeface="+mn-lt"/>
                        <a:ea typeface="+mn-ea"/>
                        <a:cs typeface="+mn-cs"/>
                      </a:endParaRPr>
                    </a:p>
                    <a:p>
                      <a:pPr marL="171450" indent="-171450" algn="l">
                        <a:lnSpc>
                          <a:spcPct val="116000"/>
                        </a:lnSpc>
                        <a:spcAft>
                          <a:spcPts val="800"/>
                        </a:spcAft>
                        <a:buFont typeface="Arial" panose="020B0604020202020204" pitchFamily="34" charset="0"/>
                        <a:buChar char="•"/>
                      </a:pPr>
                      <a:endParaRPr lang="en-GB" sz="1200" dirty="0">
                        <a:effectLst/>
                        <a:latin typeface="+mn-lt"/>
                        <a:ea typeface="SimSun" panose="02010600030101010101" pitchFamily="2" charset="-122"/>
                        <a:cs typeface="Arial" panose="020B0604020202020204" pitchFamily="34" charset="0"/>
                      </a:endParaRPr>
                    </a:p>
                  </a:txBody>
                  <a:tcPr marL="49385" marR="49385" marT="0" marB="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6471496"/>
                  </a:ext>
                </a:extLst>
              </a:tr>
            </a:tbl>
          </a:graphicData>
        </a:graphic>
      </p:graphicFrame>
      <p:graphicFrame>
        <p:nvGraphicFramePr>
          <p:cNvPr id="8" name="Content Placeholder 6">
            <a:extLst>
              <a:ext uri="{FF2B5EF4-FFF2-40B4-BE49-F238E27FC236}">
                <a16:creationId xmlns:a16="http://schemas.microsoft.com/office/drawing/2014/main" id="{65E4A530-C780-98A6-A663-023217C5921A}"/>
              </a:ext>
            </a:extLst>
          </p:cNvPr>
          <p:cNvGraphicFramePr>
            <a:graphicFrameLocks/>
          </p:cNvGraphicFramePr>
          <p:nvPr>
            <p:extLst>
              <p:ext uri="{D42A27DB-BD31-4B8C-83A1-F6EECF244321}">
                <p14:modId xmlns:p14="http://schemas.microsoft.com/office/powerpoint/2010/main" val="4105030683"/>
              </p:ext>
            </p:extLst>
          </p:nvPr>
        </p:nvGraphicFramePr>
        <p:xfrm>
          <a:off x="4389274" y="1445272"/>
          <a:ext cx="4248376" cy="2173417"/>
        </p:xfrm>
        <a:graphic>
          <a:graphicData uri="http://schemas.openxmlformats.org/drawingml/2006/table">
            <a:tbl>
              <a:tblPr>
                <a:tableStyleId>{5C22544A-7EE6-4342-B048-85BDC9FD1C3A}</a:tableStyleId>
              </a:tblPr>
              <a:tblGrid>
                <a:gridCol w="4248376">
                  <a:extLst>
                    <a:ext uri="{9D8B030D-6E8A-4147-A177-3AD203B41FA5}">
                      <a16:colId xmlns:a16="http://schemas.microsoft.com/office/drawing/2014/main" val="4074307956"/>
                    </a:ext>
                  </a:extLst>
                </a:gridCol>
              </a:tblGrid>
              <a:tr h="2173417">
                <a:tc>
                  <a:txBody>
                    <a:bodyPr/>
                    <a:lstStyle/>
                    <a:p>
                      <a:pPr marL="0" indent="0" algn="l">
                        <a:lnSpc>
                          <a:spcPct val="116000"/>
                        </a:lnSpc>
                        <a:spcAft>
                          <a:spcPts val="800"/>
                        </a:spcAft>
                        <a:buFont typeface="Arial" panose="020B0604020202020204" pitchFamily="34" charset="0"/>
                        <a:buNone/>
                      </a:pPr>
                      <a:r>
                        <a:rPr lang="en-GB" sz="1100" b="1" dirty="0">
                          <a:effectLst/>
                        </a:rPr>
                        <a:t>Aluminium Sheeting</a:t>
                      </a:r>
                    </a:p>
                    <a:p>
                      <a:pPr marL="171450" indent="-171450" algn="l">
                        <a:lnSpc>
                          <a:spcPct val="116000"/>
                        </a:lnSpc>
                        <a:spcAft>
                          <a:spcPts val="800"/>
                        </a:spcAft>
                        <a:buFont typeface="Arial" panose="020B0604020202020204" pitchFamily="34" charset="0"/>
                        <a:buChar char="•"/>
                      </a:pPr>
                      <a:r>
                        <a:rPr lang="en-GB" sz="1400" dirty="0">
                          <a:effectLst/>
                        </a:rPr>
                        <a:t>Average costing of aluminium sheeting = £26.36/</a:t>
                      </a:r>
                      <a:r>
                        <a:rPr lang="en-GB" sz="1400" kern="1200" dirty="0">
                          <a:solidFill>
                            <a:schemeClr val="dk1"/>
                          </a:solidFill>
                          <a:effectLst/>
                          <a:latin typeface="+mn-lt"/>
                          <a:ea typeface="+mn-ea"/>
                          <a:cs typeface="+mn-cs"/>
                        </a:rPr>
                        <a:t>m</a:t>
                      </a:r>
                      <a:r>
                        <a:rPr lang="en-GB" sz="1400" kern="1200" baseline="30000" dirty="0">
                          <a:solidFill>
                            <a:schemeClr val="dk1"/>
                          </a:solidFill>
                          <a:effectLst/>
                          <a:latin typeface="+mn-lt"/>
                          <a:ea typeface="+mn-ea"/>
                          <a:cs typeface="+mn-cs"/>
                        </a:rPr>
                        <a:t>2</a:t>
                      </a:r>
                      <a:r>
                        <a:rPr lang="en-GB" sz="1400" dirty="0">
                          <a:effectLst/>
                        </a:rPr>
                        <a:t>. </a:t>
                      </a:r>
                      <a:r>
                        <a:rPr lang="en-GB" sz="1000" dirty="0">
                          <a:effectLst/>
                        </a:rPr>
                        <a:t>(</a:t>
                      </a:r>
                      <a:r>
                        <a:rPr lang="en-GB" sz="1000" b="1" dirty="0">
                          <a:effectLst/>
                        </a:rPr>
                        <a:t>Aluminium Warehouse </a:t>
                      </a:r>
                      <a:r>
                        <a:rPr lang="en-GB" sz="1000" dirty="0">
                          <a:effectLst/>
                        </a:rPr>
                        <a:t>(n.d.-a))</a:t>
                      </a:r>
                    </a:p>
                    <a:p>
                      <a:pPr marL="171450" indent="-171450" algn="l">
                        <a:lnSpc>
                          <a:spcPct val="116000"/>
                        </a:lnSpc>
                        <a:spcAft>
                          <a:spcPts val="800"/>
                        </a:spcAft>
                        <a:buFont typeface="Arial" panose="020B0604020202020204" pitchFamily="34" charset="0"/>
                        <a:buChar char="•"/>
                      </a:pPr>
                      <a:r>
                        <a:rPr lang="en-GB" sz="1400" kern="1200" dirty="0">
                          <a:solidFill>
                            <a:schemeClr val="dk1"/>
                          </a:solidFill>
                          <a:effectLst/>
                          <a:latin typeface="+mn-lt"/>
                          <a:ea typeface="+mn-ea"/>
                          <a:cs typeface="+mn-cs"/>
                        </a:rPr>
                        <a:t>The tensile strength of pure aluminium is at around 90 MPa</a:t>
                      </a:r>
                      <a:r>
                        <a:rPr lang="en-GB" sz="1200" kern="1200" dirty="0">
                          <a:solidFill>
                            <a:schemeClr val="dk1"/>
                          </a:solidFill>
                          <a:effectLst/>
                          <a:latin typeface="+mn-lt"/>
                          <a:ea typeface="+mn-ea"/>
                          <a:cs typeface="+mn-cs"/>
                        </a:rPr>
                        <a:t>.</a:t>
                      </a:r>
                      <a:r>
                        <a:rPr lang="en-GB" sz="1100" kern="1200" dirty="0">
                          <a:solidFill>
                            <a:schemeClr val="dk1"/>
                          </a:solidFill>
                          <a:effectLst/>
                          <a:latin typeface="+mn-lt"/>
                          <a:ea typeface="+mn-ea"/>
                          <a:cs typeface="+mn-cs"/>
                        </a:rPr>
                        <a:t> </a:t>
                      </a:r>
                      <a:r>
                        <a:rPr lang="en-GB" sz="1000" kern="1200" dirty="0">
                          <a:solidFill>
                            <a:schemeClr val="dk1"/>
                          </a:solidFill>
                          <a:effectLst/>
                          <a:latin typeface="+mn-lt"/>
                          <a:ea typeface="+mn-ea"/>
                          <a:cs typeface="+mn-cs"/>
                        </a:rPr>
                        <a:t>(</a:t>
                      </a:r>
                      <a:r>
                        <a:rPr lang="nl-NL" sz="1000" b="1" i="0" kern="1200" dirty="0">
                          <a:solidFill>
                            <a:schemeClr val="dk1"/>
                          </a:solidFill>
                          <a:effectLst/>
                          <a:latin typeface="+mn-lt"/>
                          <a:ea typeface="+mn-ea"/>
                          <a:cs typeface="+mn-cs"/>
                        </a:rPr>
                        <a:t>Aalco Metals Ltd</a:t>
                      </a:r>
                      <a:r>
                        <a:rPr lang="nl-NL" sz="1000" b="0" i="0" kern="1200" dirty="0">
                          <a:solidFill>
                            <a:schemeClr val="dk1"/>
                          </a:solidFill>
                          <a:effectLst/>
                          <a:latin typeface="+mn-lt"/>
                          <a:ea typeface="+mn-ea"/>
                          <a:cs typeface="+mn-cs"/>
                        </a:rPr>
                        <a:t> (n.d.) </a:t>
                      </a:r>
                      <a:endParaRPr lang="en-GB" sz="1000" dirty="0">
                        <a:effectLst/>
                      </a:endParaRPr>
                    </a:p>
                  </a:txBody>
                  <a:tcPr marL="49385" marR="49385" marT="0" marB="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6471496"/>
                  </a:ext>
                </a:extLst>
              </a:tr>
            </a:tbl>
          </a:graphicData>
        </a:graphic>
      </p:graphicFrame>
      <p:pic>
        <p:nvPicPr>
          <p:cNvPr id="9" name="Picture 8">
            <a:extLst>
              <a:ext uri="{FF2B5EF4-FFF2-40B4-BE49-F238E27FC236}">
                <a16:creationId xmlns:a16="http://schemas.microsoft.com/office/drawing/2014/main" id="{27277E22-F224-F8F9-04F6-9D796EF8F1E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107" b="93840" l="376" r="99060">
                        <a14:foregroundMark x1="17857" y1="22177" x2="61466" y2="22177"/>
                        <a14:foregroundMark x1="61466" y1="22177" x2="41541" y2="22382"/>
                        <a14:foregroundMark x1="4699" y1="4107" x2="91353" y2="11704"/>
                        <a14:foregroundMark x1="91353" y1="11704" x2="99812" y2="41068"/>
                        <a14:foregroundMark x1="11278" y1="17043" x2="11090" y2="39014"/>
                        <a14:foregroundMark x1="11090" y1="39014" x2="11090" y2="12320"/>
                        <a14:foregroundMark x1="11090" y1="12320" x2="11278" y2="33265"/>
                        <a14:foregroundMark x1="11278" y1="33265" x2="6391" y2="13142"/>
                        <a14:foregroundMark x1="6391" y1="13142" x2="10526" y2="12320"/>
                        <a14:foregroundMark x1="2444" y1="4107" x2="21053" y2="4312"/>
                        <a14:foregroundMark x1="21053" y1="4312" x2="3759" y2="7598"/>
                        <a14:foregroundMark x1="3759" y1="7598" x2="31955" y2="4107"/>
                        <a14:foregroundMark x1="31955" y1="4107" x2="89286" y2="4312"/>
                        <a14:foregroundMark x1="89286" y1="4312" x2="89662" y2="4107"/>
                        <a14:foregroundMark x1="96992" y1="2875" x2="752" y2="1232"/>
                        <a14:foregroundMark x1="752" y1="1232" x2="376" y2="22793"/>
                        <a14:foregroundMark x1="376" y1="22793" x2="1692" y2="8830"/>
                        <a14:foregroundMark x1="81015" y1="81725" x2="72556" y2="88501"/>
                        <a14:foregroundMark x1="72556" y1="88296" x2="76128" y2="93840"/>
                      </a14:backgroundRemoval>
                    </a14:imgEffect>
                  </a14:imgLayer>
                </a14:imgProps>
              </a:ext>
            </a:extLst>
          </a:blip>
          <a:stretch>
            <a:fillRect/>
          </a:stretch>
        </p:blipFill>
        <p:spPr>
          <a:xfrm>
            <a:off x="1062763" y="4203692"/>
            <a:ext cx="2725971" cy="2418071"/>
          </a:xfrm>
          <a:prstGeom prst="rect">
            <a:avLst/>
          </a:prstGeom>
        </p:spPr>
      </p:pic>
      <p:graphicFrame>
        <p:nvGraphicFramePr>
          <p:cNvPr id="3" name="Content Placeholder 6">
            <a:extLst>
              <a:ext uri="{FF2B5EF4-FFF2-40B4-BE49-F238E27FC236}">
                <a16:creationId xmlns:a16="http://schemas.microsoft.com/office/drawing/2014/main" id="{473FDE1F-85AE-0338-CEF7-FE87F5A99E3B}"/>
              </a:ext>
            </a:extLst>
          </p:cNvPr>
          <p:cNvGraphicFramePr>
            <a:graphicFrameLocks/>
          </p:cNvGraphicFramePr>
          <p:nvPr>
            <p:extLst>
              <p:ext uri="{D42A27DB-BD31-4B8C-83A1-F6EECF244321}">
                <p14:modId xmlns:p14="http://schemas.microsoft.com/office/powerpoint/2010/main" val="1862622257"/>
              </p:ext>
            </p:extLst>
          </p:nvPr>
        </p:nvGraphicFramePr>
        <p:xfrm>
          <a:off x="8704839" y="1445272"/>
          <a:ext cx="3349206" cy="3458670"/>
        </p:xfrm>
        <a:graphic>
          <a:graphicData uri="http://schemas.openxmlformats.org/drawingml/2006/table">
            <a:tbl>
              <a:tblPr>
                <a:tableStyleId>{5C22544A-7EE6-4342-B048-85BDC9FD1C3A}</a:tableStyleId>
              </a:tblPr>
              <a:tblGrid>
                <a:gridCol w="3349206">
                  <a:extLst>
                    <a:ext uri="{9D8B030D-6E8A-4147-A177-3AD203B41FA5}">
                      <a16:colId xmlns:a16="http://schemas.microsoft.com/office/drawing/2014/main" val="4074307956"/>
                    </a:ext>
                  </a:extLst>
                </a:gridCol>
              </a:tblGrid>
              <a:tr h="3458670">
                <a:tc>
                  <a:txBody>
                    <a:bodyPr/>
                    <a:lstStyle/>
                    <a:p>
                      <a:pPr marL="0" indent="0" algn="l">
                        <a:lnSpc>
                          <a:spcPct val="116000"/>
                        </a:lnSpc>
                        <a:spcAft>
                          <a:spcPts val="800"/>
                        </a:spcAft>
                        <a:buFont typeface="Arial" panose="020B0604020202020204" pitchFamily="34" charset="0"/>
                        <a:buNone/>
                      </a:pPr>
                      <a:r>
                        <a:rPr lang="en-GB" sz="1400" b="0" u="none" kern="1200">
                          <a:solidFill>
                            <a:schemeClr val="dk1"/>
                          </a:solidFill>
                          <a:effectLst/>
                          <a:latin typeface="+mn-lt"/>
                          <a:ea typeface="+mn-ea"/>
                          <a:cs typeface="+mn-cs"/>
                        </a:rPr>
                        <a:t>Foam Wing Inserts:</a:t>
                      </a:r>
                    </a:p>
                    <a:p>
                      <a:pPr marL="171450" indent="-171450" algn="l">
                        <a:lnSpc>
                          <a:spcPct val="116000"/>
                        </a:lnSpc>
                        <a:spcAft>
                          <a:spcPts val="800"/>
                        </a:spcAft>
                        <a:buFont typeface="Arial" panose="020B0604020202020204" pitchFamily="34" charset="0"/>
                        <a:buChar char="•"/>
                      </a:pPr>
                      <a:r>
                        <a:rPr lang="en-GB" sz="1400" b="0" u="none" kern="1200">
                          <a:solidFill>
                            <a:schemeClr val="dk1"/>
                          </a:solidFill>
                          <a:effectLst/>
                          <a:latin typeface="+mn-lt"/>
                          <a:ea typeface="+mn-ea"/>
                          <a:cs typeface="+mn-cs"/>
                        </a:rPr>
                        <a:t>Most high-end performance wings contain foam inserts (Rohacel foam) for which they wrap the chosen material around, for example carbon fibre. </a:t>
                      </a:r>
                    </a:p>
                    <a:p>
                      <a:pPr marL="171450" marR="0" lvl="0" indent="-171450" algn="l" defTabSz="914400" rtl="0" eaLnBrk="1" fontAlgn="auto" latinLnBrk="0" hangingPunct="1">
                        <a:lnSpc>
                          <a:spcPct val="116000"/>
                        </a:lnSpc>
                        <a:spcBef>
                          <a:spcPts val="0"/>
                        </a:spcBef>
                        <a:spcAft>
                          <a:spcPts val="800"/>
                        </a:spcAft>
                        <a:buClrTx/>
                        <a:buSzTx/>
                        <a:buFont typeface="Arial" panose="020B0604020202020204" pitchFamily="34" charset="0"/>
                        <a:buChar char="•"/>
                        <a:tabLst/>
                        <a:defRPr/>
                      </a:pPr>
                      <a:r>
                        <a:rPr lang="en-GB" sz="1400" kern="1200">
                          <a:solidFill>
                            <a:schemeClr val="dk1"/>
                          </a:solidFill>
                          <a:effectLst/>
                          <a:latin typeface="+mn-lt"/>
                          <a:ea typeface="+mn-ea"/>
                          <a:cs typeface="+mn-cs"/>
                        </a:rPr>
                        <a:t>Pricing = £37 for a 625x625mm, 5mm thick sheet. </a:t>
                      </a:r>
                      <a:r>
                        <a:rPr lang="en-GB" sz="1000" kern="1200">
                          <a:solidFill>
                            <a:schemeClr val="dk1"/>
                          </a:solidFill>
                          <a:effectLst/>
                          <a:latin typeface="+mn-lt"/>
                          <a:ea typeface="+mn-ea"/>
                          <a:cs typeface="+mn-cs"/>
                        </a:rPr>
                        <a:t>(</a:t>
                      </a:r>
                      <a:r>
                        <a:rPr lang="en-GB" sz="1000" b="1" kern="1200">
                          <a:solidFill>
                            <a:schemeClr val="dk1"/>
                          </a:solidFill>
                          <a:effectLst/>
                          <a:latin typeface="+mn-lt"/>
                          <a:ea typeface="+mn-ea"/>
                          <a:cs typeface="+mn-cs"/>
                        </a:rPr>
                        <a:t>Easy Composites</a:t>
                      </a:r>
                      <a:r>
                        <a:rPr lang="en-GB" sz="1000" kern="1200">
                          <a:solidFill>
                            <a:schemeClr val="dk1"/>
                          </a:solidFill>
                          <a:effectLst/>
                          <a:latin typeface="+mn-lt"/>
                          <a:ea typeface="+mn-ea"/>
                          <a:cs typeface="+mn-cs"/>
                        </a:rPr>
                        <a:t> (n.d.-b) - Rohacell 31 IG-F PMI Foam)</a:t>
                      </a:r>
                      <a:endParaRPr lang="en-GB" sz="1000" b="0" u="none" kern="1200">
                        <a:solidFill>
                          <a:schemeClr val="dk1"/>
                        </a:solidFill>
                        <a:effectLst/>
                        <a:latin typeface="+mn-lt"/>
                        <a:ea typeface="+mn-ea"/>
                        <a:cs typeface="+mn-cs"/>
                      </a:endParaRPr>
                    </a:p>
                    <a:p>
                      <a:pPr marL="171450" indent="-171450" algn="l">
                        <a:lnSpc>
                          <a:spcPct val="116000"/>
                        </a:lnSpc>
                        <a:spcAft>
                          <a:spcPts val="800"/>
                        </a:spcAft>
                        <a:buFont typeface="Arial" panose="020B0604020202020204" pitchFamily="34" charset="0"/>
                        <a:buChar char="•"/>
                      </a:pPr>
                      <a:endParaRPr lang="en-GB" sz="1400" b="0" u="none" kern="1200">
                        <a:solidFill>
                          <a:schemeClr val="dk1"/>
                        </a:solidFill>
                        <a:effectLst/>
                        <a:latin typeface="+mn-lt"/>
                        <a:ea typeface="+mn-ea"/>
                        <a:cs typeface="+mn-cs"/>
                      </a:endParaRPr>
                    </a:p>
                    <a:p>
                      <a:pPr marL="0" indent="0" algn="l">
                        <a:lnSpc>
                          <a:spcPct val="116000"/>
                        </a:lnSpc>
                        <a:spcAft>
                          <a:spcPts val="800"/>
                        </a:spcAft>
                        <a:buFont typeface="Arial" panose="020B0604020202020204" pitchFamily="34" charset="0"/>
                        <a:buNone/>
                      </a:pPr>
                      <a:endParaRPr lang="en-GB" sz="1100" b="0" u="none" kern="1200">
                        <a:solidFill>
                          <a:schemeClr val="dk1"/>
                        </a:solidFill>
                        <a:effectLst/>
                        <a:latin typeface="+mn-lt"/>
                        <a:ea typeface="+mn-ea"/>
                        <a:cs typeface="+mn-cs"/>
                      </a:endParaRPr>
                    </a:p>
                    <a:p>
                      <a:pPr marL="171450" indent="-171450" algn="l">
                        <a:lnSpc>
                          <a:spcPct val="116000"/>
                        </a:lnSpc>
                        <a:spcAft>
                          <a:spcPts val="800"/>
                        </a:spcAft>
                        <a:buFont typeface="Arial" panose="020B0604020202020204" pitchFamily="34" charset="0"/>
                        <a:buChar char="•"/>
                      </a:pPr>
                      <a:endParaRPr lang="en-GB" sz="1200">
                        <a:effectLst/>
                        <a:latin typeface="+mn-lt"/>
                        <a:ea typeface="SimSun" panose="02010600030101010101" pitchFamily="2" charset="-122"/>
                        <a:cs typeface="Arial" panose="020B0604020202020204" pitchFamily="34" charset="0"/>
                      </a:endParaRPr>
                    </a:p>
                  </a:txBody>
                  <a:tcPr marL="49385" marR="49385" marT="0" marB="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6471496"/>
                  </a:ext>
                </a:extLst>
              </a:tr>
            </a:tbl>
          </a:graphicData>
        </a:graphic>
      </p:graphicFrame>
      <p:pic>
        <p:nvPicPr>
          <p:cNvPr id="4" name="Content Placeholder 3" descr="r/F1Technical - What material is the foam inside of an F1 Wing? This was at a Williams work week.">
            <a:extLst>
              <a:ext uri="{FF2B5EF4-FFF2-40B4-BE49-F238E27FC236}">
                <a16:creationId xmlns:a16="http://schemas.microsoft.com/office/drawing/2014/main" id="{239654E1-8205-76DD-7695-DC38BFF8F7F4}"/>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295124" y="4758993"/>
            <a:ext cx="2686768" cy="2012400"/>
          </a:xfrm>
          <a:prstGeom prst="rect">
            <a:avLst/>
          </a:prstGeom>
          <a:noFill/>
          <a:ln>
            <a:noFill/>
          </a:ln>
        </p:spPr>
      </p:pic>
      <p:graphicFrame>
        <p:nvGraphicFramePr>
          <p:cNvPr id="5" name="Table 4">
            <a:extLst>
              <a:ext uri="{FF2B5EF4-FFF2-40B4-BE49-F238E27FC236}">
                <a16:creationId xmlns:a16="http://schemas.microsoft.com/office/drawing/2014/main" id="{731DE8F8-12C6-0573-39D9-7EC8C8CA263A}"/>
              </a:ext>
            </a:extLst>
          </p:cNvPr>
          <p:cNvGraphicFramePr>
            <a:graphicFrameLocks noGrp="1"/>
          </p:cNvGraphicFramePr>
          <p:nvPr>
            <p:extLst>
              <p:ext uri="{D42A27DB-BD31-4B8C-83A1-F6EECF244321}">
                <p14:modId xmlns:p14="http://schemas.microsoft.com/office/powerpoint/2010/main" val="1416586460"/>
              </p:ext>
            </p:extLst>
          </p:nvPr>
        </p:nvGraphicFramePr>
        <p:xfrm>
          <a:off x="11090125" y="6637852"/>
          <a:ext cx="891767" cy="133541"/>
        </p:xfrm>
        <a:graphic>
          <a:graphicData uri="http://schemas.openxmlformats.org/drawingml/2006/table">
            <a:tbl>
              <a:tblPr>
                <a:tableStyleId>{5C22544A-7EE6-4342-B048-85BDC9FD1C3A}</a:tableStyleId>
              </a:tblPr>
              <a:tblGrid>
                <a:gridCol w="891767">
                  <a:extLst>
                    <a:ext uri="{9D8B030D-6E8A-4147-A177-3AD203B41FA5}">
                      <a16:colId xmlns:a16="http://schemas.microsoft.com/office/drawing/2014/main" val="1689795091"/>
                    </a:ext>
                  </a:extLst>
                </a:gridCol>
              </a:tblGrid>
              <a:tr h="0">
                <a:tc>
                  <a:txBody>
                    <a:bodyPr/>
                    <a:lstStyle/>
                    <a:p>
                      <a:pPr algn="l">
                        <a:lnSpc>
                          <a:spcPct val="116000"/>
                        </a:lnSpc>
                        <a:spcAft>
                          <a:spcPts val="800"/>
                        </a:spcAft>
                      </a:pPr>
                      <a:r>
                        <a:rPr lang="en-GB" sz="800">
                          <a:effectLst/>
                        </a:rPr>
                        <a:t>(Reddit (n.d.) </a:t>
                      </a:r>
                      <a:endParaRPr lang="en-GB" sz="1200">
                        <a:effectLst/>
                        <a:latin typeface="Aptos" panose="020B0004020202020204" pitchFamily="34" charset="0"/>
                        <a:ea typeface="SimSun" panose="02010600030101010101" pitchFamily="2" charset="-122"/>
                        <a:cs typeface="Arial" panose="020B0604020202020204" pitchFamily="34" charset="0"/>
                      </a:endParaRPr>
                    </a:p>
                  </a:txBody>
                  <a:tcPr marL="114300" marR="114300" marT="0" marB="0">
                    <a:noFill/>
                  </a:tcPr>
                </a:tc>
                <a:extLst>
                  <a:ext uri="{0D108BD9-81ED-4DB2-BD59-A6C34878D82A}">
                    <a16:rowId xmlns:a16="http://schemas.microsoft.com/office/drawing/2014/main" val="444357857"/>
                  </a:ext>
                </a:extLst>
              </a:tr>
            </a:tbl>
          </a:graphicData>
        </a:graphic>
      </p:graphicFrame>
      <p:pic>
        <p:nvPicPr>
          <p:cNvPr id="13" name="Picture 12" descr="A black background with white text&#10;&#10;Description automatically generated">
            <a:extLst>
              <a:ext uri="{FF2B5EF4-FFF2-40B4-BE49-F238E27FC236}">
                <a16:creationId xmlns:a16="http://schemas.microsoft.com/office/drawing/2014/main" id="{5D2CD272-424E-4A4B-3844-DE3D402B2E06}"/>
              </a:ext>
            </a:extLst>
          </p:cNvPr>
          <p:cNvPicPr>
            <a:picLocks noChangeAspect="1"/>
          </p:cNvPicPr>
          <p:nvPr/>
        </p:nvPicPr>
        <p:blipFill>
          <a:blip r:embed="rId6"/>
          <a:stretch>
            <a:fillRect/>
          </a:stretch>
        </p:blipFill>
        <p:spPr>
          <a:xfrm>
            <a:off x="79334" y="6443119"/>
            <a:ext cx="1075964" cy="415002"/>
          </a:xfrm>
          <a:prstGeom prst="rect">
            <a:avLst/>
          </a:prstGeom>
        </p:spPr>
      </p:pic>
      <p:pic>
        <p:nvPicPr>
          <p:cNvPr id="1028" name="Picture 4" descr="RS PRO Aluminium Metal Sheet 200mm x 300mm, 1.2mm Thick">
            <a:extLst>
              <a:ext uri="{FF2B5EF4-FFF2-40B4-BE49-F238E27FC236}">
                <a16:creationId xmlns:a16="http://schemas.microsoft.com/office/drawing/2014/main" id="{C734D789-4E8B-931C-1AA3-0A0EDD689D62}"/>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5890" b="90727" l="5141" r="90141">
                        <a14:foregroundMark x1="33099" y1="32331" x2="20282" y2="34461"/>
                        <a14:foregroundMark x1="20282" y1="34461" x2="10211" y2="43860"/>
                        <a14:foregroundMark x1="10211" y1="43860" x2="8239" y2="44486"/>
                        <a14:foregroundMark x1="7042" y1="47368" x2="8059" y2="52161"/>
                        <a14:foregroundMark x1="25915" y1="12281" x2="26690" y2="11654"/>
                        <a14:foregroundMark x1="24296" y1="8772" x2="24516" y2="7268"/>
                        <a14:foregroundMark x1="87746" y1="38722" x2="90141" y2="51629"/>
                        <a14:foregroundMark x1="70845" y1="84461" x2="70493" y2="90852"/>
                        <a14:foregroundMark x1="26690" y1="63033" x2="22233" y2="61291"/>
                        <a14:foregroundMark x1="15663" y1="57225" x2="18662" y2="54511"/>
                        <a14:foregroundMark x1="10352" y1="47494" x2="9577" y2="51629"/>
                        <a14:foregroundMark x1="8310" y1="51128" x2="15423" y2="54261"/>
                        <a14:foregroundMark x1="15423" y1="53885" x2="5141" y2="48872"/>
                        <a14:foregroundMark x1="5141" y1="48622" x2="7183" y2="51629"/>
                        <a14:backgroundMark x1="23099" y1="5890" x2="23099" y2="7268"/>
                        <a14:backgroundMark x1="4648" y1="53008" x2="12254" y2="59398"/>
                        <a14:backgroundMark x1="13028" y1="60902" x2="10634" y2="55138"/>
                        <a14:backgroundMark x1="13028" y1="60902" x2="13873" y2="58772"/>
                        <a14:backgroundMark x1="13873" y1="58020" x2="6593" y2="52553"/>
                        <a14:backgroundMark x1="18662" y1="68797" x2="18662" y2="68797"/>
                        <a14:backgroundMark x1="13028" y1="57895" x2="19859" y2="61529"/>
                        <a14:backgroundMark x1="19225" y1="61278" x2="21761" y2="62406"/>
                      </a14:backgroundRemoval>
                    </a14:imgEffect>
                  </a14:imgLayer>
                </a14:imgProps>
              </a:ext>
              <a:ext uri="{28A0092B-C50C-407E-A947-70E740481C1C}">
                <a14:useLocalDpi xmlns:a14="http://schemas.microsoft.com/office/drawing/2010/main" val="0"/>
              </a:ext>
            </a:extLst>
          </a:blip>
          <a:srcRect/>
          <a:stretch>
            <a:fillRect/>
          </a:stretch>
        </p:blipFill>
        <p:spPr bwMode="auto">
          <a:xfrm>
            <a:off x="4109562" y="4072964"/>
            <a:ext cx="4217514" cy="2370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43729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p:tgtEl>
                                          <p:spTgt spid="8"/>
                                        </p:tgtEl>
                                        <p:attrNameLst>
                                          <p:attrName>ppt_y</p:attrName>
                                        </p:attrNameLst>
                                      </p:cBhvr>
                                      <p:tavLst>
                                        <p:tav tm="0">
                                          <p:val>
                                            <p:strVal val="#ppt_y+#ppt_h*1.125000"/>
                                          </p:val>
                                        </p:tav>
                                        <p:tav tm="100000">
                                          <p:val>
                                            <p:strVal val="#ppt_y"/>
                                          </p:val>
                                        </p:tav>
                                      </p:tavLst>
                                    </p:anim>
                                    <p:animEffect transition="in" filter="wipe(up)">
                                      <p:cBhvr>
                                        <p:cTn id="8" dur="500"/>
                                        <p:tgtEl>
                                          <p:spTgt spid="8"/>
                                        </p:tgtEl>
                                      </p:cBhvr>
                                    </p:animEffect>
                                  </p:childTnLst>
                                </p:cTn>
                              </p:par>
                              <p:par>
                                <p:cTn id="9" presetID="12" presetClass="entr" presetSubtype="4" fill="hold" nodeType="withEffect">
                                  <p:stCondLst>
                                    <p:cond delay="0"/>
                                  </p:stCondLst>
                                  <p:childTnLst>
                                    <p:set>
                                      <p:cBhvr>
                                        <p:cTn id="10" dur="1" fill="hold">
                                          <p:stCondLst>
                                            <p:cond delay="0"/>
                                          </p:stCondLst>
                                        </p:cTn>
                                        <p:tgtEl>
                                          <p:spTgt spid="1028"/>
                                        </p:tgtEl>
                                        <p:attrNameLst>
                                          <p:attrName>style.visibility</p:attrName>
                                        </p:attrNameLst>
                                      </p:cBhvr>
                                      <p:to>
                                        <p:strVal val="visible"/>
                                      </p:to>
                                    </p:set>
                                    <p:anim calcmode="lin" valueType="num">
                                      <p:cBhvr additive="base">
                                        <p:cTn id="11" dur="500"/>
                                        <p:tgtEl>
                                          <p:spTgt spid="1028"/>
                                        </p:tgtEl>
                                        <p:attrNameLst>
                                          <p:attrName>ppt_y</p:attrName>
                                        </p:attrNameLst>
                                      </p:cBhvr>
                                      <p:tavLst>
                                        <p:tav tm="0">
                                          <p:val>
                                            <p:strVal val="#ppt_y+#ppt_h*1.125000"/>
                                          </p:val>
                                        </p:tav>
                                        <p:tav tm="100000">
                                          <p:val>
                                            <p:strVal val="#ppt_y"/>
                                          </p:val>
                                        </p:tav>
                                      </p:tavLst>
                                    </p:anim>
                                    <p:animEffect transition="in" filter="wipe(up)">
                                      <p:cBhvr>
                                        <p:cTn id="12" dur="5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p:tgtEl>
                                          <p:spTgt spid="3"/>
                                        </p:tgtEl>
                                        <p:attrNameLst>
                                          <p:attrName>ppt_y</p:attrName>
                                        </p:attrNameLst>
                                      </p:cBhvr>
                                      <p:tavLst>
                                        <p:tav tm="0">
                                          <p:val>
                                            <p:strVal val="#ppt_y+#ppt_h*1.125000"/>
                                          </p:val>
                                        </p:tav>
                                        <p:tav tm="100000">
                                          <p:val>
                                            <p:strVal val="#ppt_y"/>
                                          </p:val>
                                        </p:tav>
                                      </p:tavLst>
                                    </p:anim>
                                    <p:animEffect transition="in" filter="wipe(up)">
                                      <p:cBhvr>
                                        <p:cTn id="18" dur="500"/>
                                        <p:tgtEl>
                                          <p:spTgt spid="3"/>
                                        </p:tgtEl>
                                      </p:cBhvr>
                                    </p:animEffect>
                                  </p:childTnLst>
                                </p:cTn>
                              </p:par>
                              <p:par>
                                <p:cTn id="19" presetID="12" presetClass="entr" presetSubtype="4" fill="hold" nodeType="with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p:tgtEl>
                                          <p:spTgt spid="4"/>
                                        </p:tgtEl>
                                        <p:attrNameLst>
                                          <p:attrName>ppt_y</p:attrName>
                                        </p:attrNameLst>
                                      </p:cBhvr>
                                      <p:tavLst>
                                        <p:tav tm="0">
                                          <p:val>
                                            <p:strVal val="#ppt_y+#ppt_h*1.125000"/>
                                          </p:val>
                                        </p:tav>
                                        <p:tav tm="100000">
                                          <p:val>
                                            <p:strVal val="#ppt_y"/>
                                          </p:val>
                                        </p:tav>
                                      </p:tavLst>
                                    </p:anim>
                                    <p:animEffect transition="in" filter="wipe(up)">
                                      <p:cBhvr>
                                        <p:cTn id="22" dur="500"/>
                                        <p:tgtEl>
                                          <p:spTgt spid="4"/>
                                        </p:tgtEl>
                                      </p:cBhvr>
                                    </p:animEffect>
                                  </p:childTnLst>
                                </p:cTn>
                              </p:par>
                              <p:par>
                                <p:cTn id="23" presetID="12" presetClass="entr" presetSubtype="4" fill="hold" nodeType="with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p:tgtEl>
                                          <p:spTgt spid="5"/>
                                        </p:tgtEl>
                                        <p:attrNameLst>
                                          <p:attrName>ppt_y</p:attrName>
                                        </p:attrNameLst>
                                      </p:cBhvr>
                                      <p:tavLst>
                                        <p:tav tm="0">
                                          <p:val>
                                            <p:strVal val="#ppt_y+#ppt_h*1.125000"/>
                                          </p:val>
                                        </p:tav>
                                        <p:tav tm="100000">
                                          <p:val>
                                            <p:strVal val="#ppt_y"/>
                                          </p:val>
                                        </p:tav>
                                      </p:tavLst>
                                    </p:anim>
                                    <p:animEffect transition="in" filter="wipe(up)">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89C75-31E3-D1C8-305B-F3DF9BEF5D92}"/>
              </a:ext>
            </a:extLst>
          </p:cNvPr>
          <p:cNvSpPr>
            <a:spLocks noGrp="1"/>
          </p:cNvSpPr>
          <p:nvPr>
            <p:ph type="title"/>
          </p:nvPr>
        </p:nvSpPr>
        <p:spPr>
          <a:xfrm>
            <a:off x="231529" y="246185"/>
            <a:ext cx="8915402" cy="1371600"/>
          </a:xfrm>
        </p:spPr>
        <p:txBody>
          <a:bodyPr/>
          <a:lstStyle/>
          <a:p>
            <a:r>
              <a:rPr lang="en-GB">
                <a:solidFill>
                  <a:srgbClr val="002060"/>
                </a:solidFill>
              </a:rPr>
              <a:t>Current FEA Progress </a:t>
            </a:r>
          </a:p>
        </p:txBody>
      </p:sp>
      <p:pic>
        <p:nvPicPr>
          <p:cNvPr id="5" name="Picture 4" descr="A black background with white text&#10;&#10;Description automatically generated">
            <a:extLst>
              <a:ext uri="{FF2B5EF4-FFF2-40B4-BE49-F238E27FC236}">
                <a16:creationId xmlns:a16="http://schemas.microsoft.com/office/drawing/2014/main" id="{F4547AE0-8DA1-2804-844C-A07384E2ADFC}"/>
              </a:ext>
            </a:extLst>
          </p:cNvPr>
          <p:cNvPicPr>
            <a:picLocks noChangeAspect="1"/>
          </p:cNvPicPr>
          <p:nvPr/>
        </p:nvPicPr>
        <p:blipFill>
          <a:blip r:embed="rId2"/>
          <a:stretch>
            <a:fillRect/>
          </a:stretch>
        </p:blipFill>
        <p:spPr>
          <a:xfrm>
            <a:off x="79334" y="6443119"/>
            <a:ext cx="1075964" cy="415002"/>
          </a:xfrm>
          <a:prstGeom prst="rect">
            <a:avLst/>
          </a:prstGeom>
        </p:spPr>
      </p:pic>
      <p:sp>
        <p:nvSpPr>
          <p:cNvPr id="4" name="Subtitle 2">
            <a:extLst>
              <a:ext uri="{FF2B5EF4-FFF2-40B4-BE49-F238E27FC236}">
                <a16:creationId xmlns:a16="http://schemas.microsoft.com/office/drawing/2014/main" id="{66C8D5B1-ACC4-6440-4F5D-37A5A31A35F3}"/>
              </a:ext>
            </a:extLst>
          </p:cNvPr>
          <p:cNvSpPr txBox="1">
            <a:spLocks/>
          </p:cNvSpPr>
          <p:nvPr/>
        </p:nvSpPr>
        <p:spPr>
          <a:xfrm>
            <a:off x="889590" y="1303570"/>
            <a:ext cx="4316343" cy="4258567"/>
          </a:xfrm>
          <a:prstGeom prst="rect">
            <a:avLst/>
          </a:prstGeom>
        </p:spPr>
        <p:txBody>
          <a:bodyPr vert="horz" lIns="91440" tIns="45720" rIns="91440" bIns="45720" rtlCol="0" anchor="t">
            <a:normAutofit/>
          </a:bodyPr>
          <a:lstStyle>
            <a:defPPr rtl="0">
              <a:defRPr lang="en-GB"/>
            </a:defPPr>
            <a:lvl1pPr marL="0" indent="0" algn="l"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u="sng">
                <a:solidFill>
                  <a:srgbClr val="0E101A"/>
                </a:solidFill>
                <a:effectLst/>
              </a:rPr>
              <a:t>How FEA Has Been Used So Far:</a:t>
            </a:r>
          </a:p>
          <a:p>
            <a:endParaRPr lang="en-GB">
              <a:solidFill>
                <a:srgbClr val="0E101A"/>
              </a:solidFill>
            </a:endParaRPr>
          </a:p>
          <a:p>
            <a:r>
              <a:rPr lang="en-GB" b="1">
                <a:solidFill>
                  <a:srgbClr val="0E101A"/>
                </a:solidFill>
              </a:rPr>
              <a:t>S</a:t>
            </a:r>
            <a:r>
              <a:rPr lang="en-GB" b="1">
                <a:solidFill>
                  <a:srgbClr val="0E101A"/>
                </a:solidFill>
                <a:effectLst/>
              </a:rPr>
              <a:t>tatic Load Simulations:</a:t>
            </a:r>
          </a:p>
          <a:p>
            <a:endParaRPr lang="en-GB" sz="1200">
              <a:solidFill>
                <a:srgbClr val="0E101A"/>
              </a:solidFill>
            </a:endParaRPr>
          </a:p>
          <a:p>
            <a:pPr marL="171450" indent="-171450">
              <a:buChar char="•"/>
            </a:pPr>
            <a:r>
              <a:rPr lang="en-GB" sz="1200">
                <a:solidFill>
                  <a:srgbClr val="0E101A"/>
                </a:solidFill>
                <a:effectLst/>
              </a:rPr>
              <a:t>FEA has been used to simulate static loads on a basic rear wing design with estimated aerodynamic forces.</a:t>
            </a:r>
          </a:p>
          <a:p>
            <a:endParaRPr lang="en-GB" sz="1200">
              <a:solidFill>
                <a:srgbClr val="0E101A"/>
              </a:solidFill>
            </a:endParaRPr>
          </a:p>
          <a:p>
            <a:pPr marL="171450" indent="-171450">
              <a:buChar char="•"/>
            </a:pPr>
            <a:r>
              <a:rPr lang="en-GB" sz="1200">
                <a:solidFill>
                  <a:srgbClr val="0E101A"/>
                </a:solidFill>
              </a:rPr>
              <a:t>Validate</a:t>
            </a:r>
            <a:r>
              <a:rPr lang="en-GB" sz="1200">
                <a:solidFill>
                  <a:srgbClr val="0E101A"/>
                </a:solidFill>
                <a:effectLst/>
              </a:rPr>
              <a:t> structural integrity of the</a:t>
            </a:r>
            <a:r>
              <a:rPr lang="en-GB" sz="1200">
                <a:solidFill>
                  <a:srgbClr val="0E101A"/>
                </a:solidFill>
              </a:rPr>
              <a:t> </a:t>
            </a:r>
            <a:r>
              <a:rPr lang="en-GB" sz="1200">
                <a:solidFill>
                  <a:srgbClr val="0E101A"/>
                </a:solidFill>
                <a:effectLst/>
              </a:rPr>
              <a:t>wing profile under aerodynamic pressures</a:t>
            </a:r>
            <a:r>
              <a:rPr lang="en-GB" sz="1200">
                <a:solidFill>
                  <a:srgbClr val="0E101A"/>
                </a:solidFill>
              </a:rPr>
              <a:t>.</a:t>
            </a:r>
            <a:endParaRPr lang="en-GB" sz="1200">
              <a:solidFill>
                <a:srgbClr val="0E101A"/>
              </a:solidFill>
              <a:effectLst/>
            </a:endParaRPr>
          </a:p>
          <a:p>
            <a:endParaRPr lang="en-GB" sz="1200">
              <a:solidFill>
                <a:srgbClr val="0E101A"/>
              </a:solidFill>
            </a:endParaRPr>
          </a:p>
          <a:p>
            <a:pPr marL="171450" indent="-171450">
              <a:buChar char="•"/>
            </a:pPr>
            <a:r>
              <a:rPr lang="en-GB" sz="1200">
                <a:solidFill>
                  <a:srgbClr val="0E101A"/>
                </a:solidFill>
              </a:rPr>
              <a:t> Baseline</a:t>
            </a:r>
            <a:r>
              <a:rPr lang="en-GB" sz="1200">
                <a:solidFill>
                  <a:srgbClr val="0E101A"/>
                </a:solidFill>
                <a:effectLst/>
              </a:rPr>
              <a:t> understanding of the wing’s behaviour under expected loads</a:t>
            </a:r>
            <a:r>
              <a:rPr lang="en-GB" sz="1200">
                <a:solidFill>
                  <a:srgbClr val="0E101A"/>
                </a:solidFill>
              </a:rPr>
              <a:t>. </a:t>
            </a:r>
            <a:endParaRPr lang="en-GB" sz="1200">
              <a:solidFill>
                <a:srgbClr val="0E101A"/>
              </a:solidFill>
              <a:effectLst/>
            </a:endParaRPr>
          </a:p>
          <a:p>
            <a:pPr>
              <a:buFont typeface="Arial" panose="020B0604020202020204" pitchFamily="34" charset="0"/>
              <a:buChar char="•"/>
            </a:pPr>
            <a:endParaRPr lang="en-GB" sz="1800" b="1" u="sng"/>
          </a:p>
          <a:p>
            <a:pPr>
              <a:lnSpc>
                <a:spcPct val="100000"/>
              </a:lnSpc>
            </a:pPr>
            <a:endParaRPr lang="en-GB" sz="1800" b="1" u="sng"/>
          </a:p>
        </p:txBody>
      </p:sp>
      <p:sp>
        <p:nvSpPr>
          <p:cNvPr id="6" name="Subtitle 2">
            <a:extLst>
              <a:ext uri="{FF2B5EF4-FFF2-40B4-BE49-F238E27FC236}">
                <a16:creationId xmlns:a16="http://schemas.microsoft.com/office/drawing/2014/main" id="{D871F503-FF24-4336-8C0F-66BC105EA235}"/>
              </a:ext>
            </a:extLst>
          </p:cNvPr>
          <p:cNvSpPr txBox="1">
            <a:spLocks/>
          </p:cNvSpPr>
          <p:nvPr/>
        </p:nvSpPr>
        <p:spPr>
          <a:xfrm>
            <a:off x="6729934" y="1303569"/>
            <a:ext cx="4316343" cy="6290567"/>
          </a:xfrm>
          <a:prstGeom prst="rect">
            <a:avLst/>
          </a:prstGeom>
        </p:spPr>
        <p:txBody>
          <a:bodyPr vert="horz" lIns="91440" tIns="45720" rIns="91440" bIns="45720" rtlCol="0" anchor="t">
            <a:normAutofit/>
          </a:bodyPr>
          <a:lstStyle>
            <a:defPPr rtl="0">
              <a:defRPr lang="en-GB"/>
            </a:defPPr>
            <a:lvl1pPr marL="0" indent="0" algn="l"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800" b="1" u="sng">
              <a:solidFill>
                <a:srgbClr val="0E101A"/>
              </a:solidFill>
              <a:effectLst/>
            </a:endParaRPr>
          </a:p>
          <a:p>
            <a:endParaRPr lang="en-GB" sz="1600">
              <a:solidFill>
                <a:srgbClr val="0E101A"/>
              </a:solidFill>
            </a:endParaRPr>
          </a:p>
          <a:p>
            <a:r>
              <a:rPr lang="en-GB" b="1"/>
              <a:t>Initial Wing Mount FEA:</a:t>
            </a:r>
          </a:p>
          <a:p>
            <a:endParaRPr lang="en-GB"/>
          </a:p>
          <a:p>
            <a:pPr marL="171450" indent="-171450">
              <a:buChar char="•"/>
            </a:pPr>
            <a:r>
              <a:rPr lang="en-GB" sz="1200"/>
              <a:t>Evaluated stress and deformation in preliminary wing mount designs using FEA.</a:t>
            </a:r>
          </a:p>
          <a:p>
            <a:endParaRPr lang="en-GB" sz="1200"/>
          </a:p>
          <a:p>
            <a:pPr marL="171450" indent="-171450">
              <a:buChar char="•"/>
            </a:pPr>
            <a:r>
              <a:rPr lang="en-GB" sz="1200"/>
              <a:t> Identify weak points in the mounting system under aerodynamic/ mechanical loads.</a:t>
            </a:r>
          </a:p>
          <a:p>
            <a:endParaRPr lang="en-GB" sz="1200"/>
          </a:p>
          <a:p>
            <a:pPr marL="171450" indent="-171450">
              <a:buChar char="•"/>
            </a:pPr>
            <a:r>
              <a:rPr lang="en-GB" sz="1200"/>
              <a:t> Transmit forces from the wing to the vehicle chassis without excessive deformation or failure.</a:t>
            </a:r>
            <a:endParaRPr lang="en-GB"/>
          </a:p>
        </p:txBody>
      </p:sp>
      <p:pic>
        <p:nvPicPr>
          <p:cNvPr id="7" name="Picture 6">
            <a:extLst>
              <a:ext uri="{FF2B5EF4-FFF2-40B4-BE49-F238E27FC236}">
                <a16:creationId xmlns:a16="http://schemas.microsoft.com/office/drawing/2014/main" id="{C16BEC91-321C-C714-9CBA-CB3008DF87EE}"/>
              </a:ext>
            </a:extLst>
          </p:cNvPr>
          <p:cNvPicPr>
            <a:picLocks noChangeAspect="1"/>
          </p:cNvPicPr>
          <p:nvPr/>
        </p:nvPicPr>
        <p:blipFill>
          <a:blip r:embed="rId3"/>
          <a:stretch>
            <a:fillRect/>
          </a:stretch>
        </p:blipFill>
        <p:spPr>
          <a:xfrm>
            <a:off x="2500484" y="4594113"/>
            <a:ext cx="3103075" cy="2175094"/>
          </a:xfrm>
          <a:prstGeom prst="rect">
            <a:avLst/>
          </a:prstGeom>
        </p:spPr>
      </p:pic>
      <p:pic>
        <p:nvPicPr>
          <p:cNvPr id="8" name="Picture 7" descr="A screen shot of a computer&#10;&#10;Description automatically generated">
            <a:extLst>
              <a:ext uri="{FF2B5EF4-FFF2-40B4-BE49-F238E27FC236}">
                <a16:creationId xmlns:a16="http://schemas.microsoft.com/office/drawing/2014/main" id="{A319E1D6-74B2-3CC2-264A-0DE302318A1F}"/>
              </a:ext>
            </a:extLst>
          </p:cNvPr>
          <p:cNvPicPr>
            <a:picLocks noChangeAspect="1"/>
          </p:cNvPicPr>
          <p:nvPr/>
        </p:nvPicPr>
        <p:blipFill>
          <a:blip r:embed="rId4"/>
          <a:stretch>
            <a:fillRect/>
          </a:stretch>
        </p:blipFill>
        <p:spPr>
          <a:xfrm>
            <a:off x="1377269" y="4609958"/>
            <a:ext cx="821224" cy="2143405"/>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810A4800-888A-C43F-476D-E775F6371E19}"/>
              </a:ext>
            </a:extLst>
          </p:cNvPr>
          <p:cNvPicPr>
            <a:picLocks noChangeAspect="1"/>
          </p:cNvPicPr>
          <p:nvPr/>
        </p:nvPicPr>
        <p:blipFill>
          <a:blip r:embed="rId5"/>
          <a:stretch>
            <a:fillRect/>
          </a:stretch>
        </p:blipFill>
        <p:spPr>
          <a:xfrm>
            <a:off x="7969776" y="4535732"/>
            <a:ext cx="1559041" cy="2240774"/>
          </a:xfrm>
          <a:prstGeom prst="rect">
            <a:avLst/>
          </a:prstGeom>
        </p:spPr>
      </p:pic>
    </p:spTree>
    <p:extLst>
      <p:ext uri="{BB962C8B-B14F-4D97-AF65-F5344CB8AC3E}">
        <p14:creationId xmlns:p14="http://schemas.microsoft.com/office/powerpoint/2010/main" val="3225133994"/>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97AFC7-7D85-3049-D5D8-562046EDA5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962211-A752-43BB-A659-E9E41C6B849E}"/>
              </a:ext>
            </a:extLst>
          </p:cNvPr>
          <p:cNvSpPr>
            <a:spLocks noGrp="1"/>
          </p:cNvSpPr>
          <p:nvPr>
            <p:ph type="title"/>
          </p:nvPr>
        </p:nvSpPr>
        <p:spPr>
          <a:xfrm>
            <a:off x="241299" y="138723"/>
            <a:ext cx="8915402" cy="1371600"/>
          </a:xfrm>
          <a:ln>
            <a:noFill/>
          </a:ln>
        </p:spPr>
        <p:txBody>
          <a:bodyPr/>
          <a:lstStyle/>
          <a:p>
            <a:r>
              <a:rPr lang="en-GB">
                <a:solidFill>
                  <a:srgbClr val="002060"/>
                </a:solidFill>
              </a:rPr>
              <a:t>Future FEA Objectives </a:t>
            </a:r>
          </a:p>
        </p:txBody>
      </p:sp>
      <p:pic>
        <p:nvPicPr>
          <p:cNvPr id="5" name="Picture 4" descr="A black background with white text&#10;&#10;Description automatically generated">
            <a:extLst>
              <a:ext uri="{FF2B5EF4-FFF2-40B4-BE49-F238E27FC236}">
                <a16:creationId xmlns:a16="http://schemas.microsoft.com/office/drawing/2014/main" id="{04E21EF2-A42F-DC84-E38F-FE6D798CD96E}"/>
              </a:ext>
            </a:extLst>
          </p:cNvPr>
          <p:cNvPicPr>
            <a:picLocks noChangeAspect="1"/>
          </p:cNvPicPr>
          <p:nvPr/>
        </p:nvPicPr>
        <p:blipFill>
          <a:blip r:embed="rId2"/>
          <a:stretch>
            <a:fillRect/>
          </a:stretch>
        </p:blipFill>
        <p:spPr>
          <a:xfrm>
            <a:off x="79334" y="6443119"/>
            <a:ext cx="1075964" cy="415002"/>
          </a:xfrm>
          <a:prstGeom prst="rect">
            <a:avLst/>
          </a:prstGeom>
        </p:spPr>
      </p:pic>
      <p:sp>
        <p:nvSpPr>
          <p:cNvPr id="4" name="Subtitle 2">
            <a:extLst>
              <a:ext uri="{FF2B5EF4-FFF2-40B4-BE49-F238E27FC236}">
                <a16:creationId xmlns:a16="http://schemas.microsoft.com/office/drawing/2014/main" id="{88371D46-4F38-022E-1AAE-7CDB65959A41}"/>
              </a:ext>
            </a:extLst>
          </p:cNvPr>
          <p:cNvSpPr txBox="1">
            <a:spLocks/>
          </p:cNvSpPr>
          <p:nvPr/>
        </p:nvSpPr>
        <p:spPr>
          <a:xfrm>
            <a:off x="6098599" y="1713094"/>
            <a:ext cx="4316343" cy="4636654"/>
          </a:xfrm>
          <a:prstGeom prst="rect">
            <a:avLst/>
          </a:prstGeom>
        </p:spPr>
        <p:txBody>
          <a:bodyPr vert="horz" lIns="91440" tIns="45720" rIns="91440" bIns="45720" rtlCol="0" anchor="t">
            <a:normAutofit/>
          </a:bodyPr>
          <a:lstStyle>
            <a:defPPr rtl="0">
              <a:defRPr lang="en-GB"/>
            </a:defPPr>
            <a:lvl1pPr marL="0" indent="0" algn="l"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800" b="1" u="sng">
              <a:solidFill>
                <a:srgbClr val="0E101A"/>
              </a:solidFill>
              <a:effectLst/>
            </a:endParaRPr>
          </a:p>
          <a:p>
            <a:endParaRPr lang="en-GB">
              <a:solidFill>
                <a:srgbClr val="0E101A"/>
              </a:solidFill>
            </a:endParaRPr>
          </a:p>
          <a:p>
            <a:r>
              <a:rPr lang="en-GB" b="1">
                <a:solidFill>
                  <a:srgbClr val="0E101A"/>
                </a:solidFill>
              </a:rPr>
              <a:t>Comprehensive Load Simulations:</a:t>
            </a:r>
          </a:p>
          <a:p>
            <a:endParaRPr lang="en-GB">
              <a:solidFill>
                <a:srgbClr val="0E101A"/>
              </a:solidFill>
            </a:endParaRPr>
          </a:p>
          <a:p>
            <a:pPr marL="285750" indent="-285750">
              <a:buChar char="•"/>
            </a:pPr>
            <a:r>
              <a:rPr lang="en-GB">
                <a:solidFill>
                  <a:srgbClr val="0E101A"/>
                </a:solidFill>
              </a:rPr>
              <a:t>Conduct FEA for aerodynamic loads using updated data from the Aero team.</a:t>
            </a:r>
          </a:p>
          <a:p>
            <a:endParaRPr lang="en-GB">
              <a:solidFill>
                <a:srgbClr val="0E101A"/>
              </a:solidFill>
            </a:endParaRPr>
          </a:p>
          <a:p>
            <a:pPr marL="285750" indent="-285750">
              <a:buChar char="•"/>
            </a:pPr>
            <a:r>
              <a:rPr lang="en-GB">
                <a:solidFill>
                  <a:srgbClr val="0E101A"/>
                </a:solidFill>
              </a:rPr>
              <a:t> Assess the wing and mount behaviour under varying conditions.</a:t>
            </a:r>
          </a:p>
          <a:p>
            <a:endParaRPr lang="en-GB">
              <a:solidFill>
                <a:srgbClr val="0E101A"/>
              </a:solidFill>
            </a:endParaRPr>
          </a:p>
          <a:p>
            <a:pPr marL="285750" indent="-285750">
              <a:buChar char="•"/>
            </a:pPr>
            <a:r>
              <a:rPr lang="en-GB">
                <a:solidFill>
                  <a:srgbClr val="0E101A"/>
                </a:solidFill>
              </a:rPr>
              <a:t> Ensure the wing can withstand real-world dynamic forces while maintaining regulatory compliance.</a:t>
            </a:r>
            <a:endParaRPr lang="en-GB" sz="1800" b="1" u="sng"/>
          </a:p>
          <a:p>
            <a:pPr>
              <a:lnSpc>
                <a:spcPct val="100000"/>
              </a:lnSpc>
            </a:pPr>
            <a:endParaRPr lang="en-GB" sz="1800" b="1" u="sng"/>
          </a:p>
        </p:txBody>
      </p:sp>
      <p:sp>
        <p:nvSpPr>
          <p:cNvPr id="6" name="Subtitle 2">
            <a:extLst>
              <a:ext uri="{FF2B5EF4-FFF2-40B4-BE49-F238E27FC236}">
                <a16:creationId xmlns:a16="http://schemas.microsoft.com/office/drawing/2014/main" id="{52FF6AE4-E891-B7C4-1877-1A326C2692FF}"/>
              </a:ext>
            </a:extLst>
          </p:cNvPr>
          <p:cNvSpPr txBox="1">
            <a:spLocks/>
          </p:cNvSpPr>
          <p:nvPr/>
        </p:nvSpPr>
        <p:spPr>
          <a:xfrm>
            <a:off x="893106" y="1807039"/>
            <a:ext cx="4316343" cy="4636654"/>
          </a:xfrm>
          <a:prstGeom prst="rect">
            <a:avLst/>
          </a:prstGeom>
        </p:spPr>
        <p:txBody>
          <a:bodyPr vert="horz" lIns="91440" tIns="45720" rIns="91440" bIns="45720" rtlCol="0" anchor="t">
            <a:normAutofit/>
          </a:bodyPr>
          <a:lstStyle>
            <a:defPPr rtl="0">
              <a:defRPr lang="en-GB"/>
            </a:defPPr>
            <a:lvl1pPr marL="0" indent="0" algn="l"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u="sng">
                <a:solidFill>
                  <a:srgbClr val="0E101A"/>
                </a:solidFill>
              </a:rPr>
              <a:t>FEA Objectives Post VIVA </a:t>
            </a:r>
            <a:endParaRPr lang="en-US"/>
          </a:p>
          <a:p>
            <a:endParaRPr lang="en-GB"/>
          </a:p>
          <a:p>
            <a:r>
              <a:rPr lang="en-GB" b="1"/>
              <a:t>Material Optimisation:</a:t>
            </a:r>
          </a:p>
          <a:p>
            <a:endParaRPr lang="en-GB"/>
          </a:p>
          <a:p>
            <a:pPr marL="285750" indent="-285750">
              <a:buChar char="•"/>
            </a:pPr>
            <a:r>
              <a:rPr lang="en-GB"/>
              <a:t>Analyse the strength-to-weight trade-offs for materials researched.</a:t>
            </a:r>
          </a:p>
          <a:p>
            <a:endParaRPr lang="en-GB"/>
          </a:p>
          <a:p>
            <a:pPr marL="285750" indent="-285750">
              <a:buChar char="•"/>
            </a:pPr>
            <a:r>
              <a:rPr lang="en-GB"/>
              <a:t> Identify the best material for performance, durability, and cost within project constraints.</a:t>
            </a:r>
          </a:p>
          <a:p>
            <a:endParaRPr lang="en-GB"/>
          </a:p>
          <a:p>
            <a:pPr marL="285750" indent="-285750">
              <a:buChar char="•"/>
            </a:pPr>
            <a:r>
              <a:rPr lang="en-GB"/>
              <a:t>Enables a lighter, more efficient design without compromising safety or structural integrity.</a:t>
            </a:r>
          </a:p>
        </p:txBody>
      </p:sp>
      <p:graphicFrame>
        <p:nvGraphicFramePr>
          <p:cNvPr id="26" name="Diagram 25">
            <a:extLst>
              <a:ext uri="{FF2B5EF4-FFF2-40B4-BE49-F238E27FC236}">
                <a16:creationId xmlns:a16="http://schemas.microsoft.com/office/drawing/2014/main" id="{AA016194-0E49-94E0-5D98-F2D126664D65}"/>
              </a:ext>
            </a:extLst>
          </p:cNvPr>
          <p:cNvGraphicFramePr/>
          <p:nvPr>
            <p:extLst>
              <p:ext uri="{D42A27DB-BD31-4B8C-83A1-F6EECF244321}">
                <p14:modId xmlns:p14="http://schemas.microsoft.com/office/powerpoint/2010/main" val="3457993026"/>
              </p:ext>
            </p:extLst>
          </p:nvPr>
        </p:nvGraphicFramePr>
        <p:xfrm>
          <a:off x="1189973" y="3134639"/>
          <a:ext cx="9812053" cy="51189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4804933"/>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97799-323C-6F9A-28FC-5C7E51864610}"/>
              </a:ext>
            </a:extLst>
          </p:cNvPr>
          <p:cNvSpPr>
            <a:spLocks noGrp="1"/>
          </p:cNvSpPr>
          <p:nvPr>
            <p:ph type="title"/>
          </p:nvPr>
        </p:nvSpPr>
        <p:spPr>
          <a:xfrm>
            <a:off x="1155298" y="816078"/>
            <a:ext cx="5568746" cy="1371600"/>
          </a:xfrm>
        </p:spPr>
        <p:txBody>
          <a:bodyPr/>
          <a:lstStyle/>
          <a:p>
            <a:r>
              <a:rPr lang="en-GB">
                <a:solidFill>
                  <a:srgbClr val="002060"/>
                </a:solidFill>
              </a:rPr>
              <a:t>Control systems and Mechatronics </a:t>
            </a:r>
          </a:p>
        </p:txBody>
      </p:sp>
      <p:pic>
        <p:nvPicPr>
          <p:cNvPr id="5" name="Picture 4" descr="A black background with white text&#10;&#10;Description automatically generated">
            <a:extLst>
              <a:ext uri="{FF2B5EF4-FFF2-40B4-BE49-F238E27FC236}">
                <a16:creationId xmlns:a16="http://schemas.microsoft.com/office/drawing/2014/main" id="{C8A3B32B-A70C-73E3-E3BC-0AB79FD32971}"/>
              </a:ext>
            </a:extLst>
          </p:cNvPr>
          <p:cNvPicPr>
            <a:picLocks noChangeAspect="1"/>
          </p:cNvPicPr>
          <p:nvPr/>
        </p:nvPicPr>
        <p:blipFill>
          <a:blip r:embed="rId2"/>
          <a:stretch>
            <a:fillRect/>
          </a:stretch>
        </p:blipFill>
        <p:spPr>
          <a:xfrm>
            <a:off x="79334" y="6443119"/>
            <a:ext cx="1075964" cy="415002"/>
          </a:xfrm>
          <a:prstGeom prst="rect">
            <a:avLst/>
          </a:prstGeom>
        </p:spPr>
      </p:pic>
      <p:pic>
        <p:nvPicPr>
          <p:cNvPr id="4" name="Picture 3">
            <a:extLst>
              <a:ext uri="{FF2B5EF4-FFF2-40B4-BE49-F238E27FC236}">
                <a16:creationId xmlns:a16="http://schemas.microsoft.com/office/drawing/2014/main" id="{59297CA8-E69B-D615-8431-2690B0ACE0D7}"/>
              </a:ext>
            </a:extLst>
          </p:cNvPr>
          <p:cNvPicPr>
            <a:picLocks noChangeAspect="1"/>
          </p:cNvPicPr>
          <p:nvPr/>
        </p:nvPicPr>
        <p:blipFill>
          <a:blip r:embed="rId3"/>
          <a:stretch>
            <a:fillRect/>
          </a:stretch>
        </p:blipFill>
        <p:spPr>
          <a:xfrm>
            <a:off x="3939671" y="536197"/>
            <a:ext cx="8559526" cy="5785605"/>
          </a:xfrm>
          <a:prstGeom prst="rect">
            <a:avLst/>
          </a:prstGeom>
        </p:spPr>
      </p:pic>
      <p:sp>
        <p:nvSpPr>
          <p:cNvPr id="6" name="Arrow: Curved Right 5">
            <a:extLst>
              <a:ext uri="{FF2B5EF4-FFF2-40B4-BE49-F238E27FC236}">
                <a16:creationId xmlns:a16="http://schemas.microsoft.com/office/drawing/2014/main" id="{EEC39A9C-263F-DC3E-2CDD-B62E36625C04}"/>
              </a:ext>
            </a:extLst>
          </p:cNvPr>
          <p:cNvSpPr/>
          <p:nvPr/>
        </p:nvSpPr>
        <p:spPr>
          <a:xfrm flipH="1" flipV="1">
            <a:off x="9743766" y="4473677"/>
            <a:ext cx="1052051" cy="1651820"/>
          </a:xfrm>
          <a:prstGeom prst="curved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3" name="Picture 2">
            <a:extLst>
              <a:ext uri="{FF2B5EF4-FFF2-40B4-BE49-F238E27FC236}">
                <a16:creationId xmlns:a16="http://schemas.microsoft.com/office/drawing/2014/main" id="{CDA8AC8D-3328-331B-9186-A174DA0685F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backgroundMark x1="40000" y1="24571" x2="40000" y2="24571"/>
                        <a14:backgroundMark x1="39833" y1="24571" x2="39833" y2="24571"/>
                        <a14:backgroundMark x1="41500" y1="29429" x2="41500" y2="29429"/>
                        <a14:backgroundMark x1="41167" y1="28857" x2="41167" y2="28857"/>
                        <a14:backgroundMark x1="40667" y1="28571" x2="40667" y2="28571"/>
                        <a14:backgroundMark x1="38833" y1="26571" x2="38833" y2="26571"/>
                      </a14:backgroundRemoval>
                    </a14:imgEffect>
                  </a14:imgLayer>
                </a14:imgProps>
              </a:ext>
            </a:extLst>
          </a:blip>
          <a:stretch>
            <a:fillRect/>
          </a:stretch>
        </p:blipFill>
        <p:spPr>
          <a:xfrm>
            <a:off x="79334" y="2370464"/>
            <a:ext cx="7211014" cy="4206425"/>
          </a:xfrm>
          <a:prstGeom prst="rect">
            <a:avLst/>
          </a:prstGeom>
        </p:spPr>
      </p:pic>
      <p:sp>
        <p:nvSpPr>
          <p:cNvPr id="7" name="TextBox 6">
            <a:extLst>
              <a:ext uri="{FF2B5EF4-FFF2-40B4-BE49-F238E27FC236}">
                <a16:creationId xmlns:a16="http://schemas.microsoft.com/office/drawing/2014/main" id="{FA4D7828-5DCF-DB11-9F8C-B657FF437293}"/>
              </a:ext>
            </a:extLst>
          </p:cNvPr>
          <p:cNvSpPr txBox="1"/>
          <p:nvPr/>
        </p:nvSpPr>
        <p:spPr>
          <a:xfrm>
            <a:off x="1155298" y="4926318"/>
            <a:ext cx="2677885" cy="369332"/>
          </a:xfrm>
          <a:prstGeom prst="rect">
            <a:avLst/>
          </a:prstGeom>
          <a:noFill/>
        </p:spPr>
        <p:txBody>
          <a:bodyPr wrap="square" rtlCol="0">
            <a:spAutoFit/>
          </a:bodyPr>
          <a:lstStyle/>
          <a:p>
            <a:r>
              <a:rPr lang="en-GB"/>
              <a:t>Image: (Akozon, 2024)</a:t>
            </a:r>
          </a:p>
        </p:txBody>
      </p:sp>
    </p:spTree>
    <p:extLst>
      <p:ext uri="{BB962C8B-B14F-4D97-AF65-F5344CB8AC3E}">
        <p14:creationId xmlns:p14="http://schemas.microsoft.com/office/powerpoint/2010/main" val="1930045708"/>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F915E-08C0-B76A-CE6D-B6FE350B53E3}"/>
              </a:ext>
            </a:extLst>
          </p:cNvPr>
          <p:cNvSpPr>
            <a:spLocks noGrp="1"/>
          </p:cNvSpPr>
          <p:nvPr>
            <p:ph type="title"/>
          </p:nvPr>
        </p:nvSpPr>
        <p:spPr>
          <a:xfrm>
            <a:off x="527254" y="263013"/>
            <a:ext cx="8915402" cy="1371600"/>
          </a:xfrm>
        </p:spPr>
        <p:txBody>
          <a:bodyPr>
            <a:normAutofit fontScale="90000"/>
          </a:bodyPr>
          <a:lstStyle/>
          <a:p>
            <a:r>
              <a:rPr lang="en-GB" sz="3200" b="1">
                <a:solidFill>
                  <a:srgbClr val="002060"/>
                </a:solidFill>
                <a:latin typeface="+mj-lt"/>
              </a:rPr>
              <a:t>Proportional Integrator Derivative (PID) For Adjusting Wing Angle </a:t>
            </a:r>
            <a:br>
              <a:rPr lang="en-GB" sz="3200" b="1">
                <a:solidFill>
                  <a:srgbClr val="002060"/>
                </a:solidFill>
                <a:latin typeface="+mj-lt"/>
              </a:rPr>
            </a:br>
            <a:endParaRPr lang="en-GB">
              <a:solidFill>
                <a:srgbClr val="002060"/>
              </a:solidFill>
            </a:endParaRPr>
          </a:p>
        </p:txBody>
      </p:sp>
      <p:pic>
        <p:nvPicPr>
          <p:cNvPr id="5" name="Picture 4" descr="A black background with white text&#10;&#10;Description automatically generated">
            <a:extLst>
              <a:ext uri="{FF2B5EF4-FFF2-40B4-BE49-F238E27FC236}">
                <a16:creationId xmlns:a16="http://schemas.microsoft.com/office/drawing/2014/main" id="{B10D1F15-28D3-D908-A299-1E0B35111487}"/>
              </a:ext>
            </a:extLst>
          </p:cNvPr>
          <p:cNvPicPr>
            <a:picLocks noChangeAspect="1"/>
          </p:cNvPicPr>
          <p:nvPr/>
        </p:nvPicPr>
        <p:blipFill>
          <a:blip r:embed="rId2"/>
          <a:stretch>
            <a:fillRect/>
          </a:stretch>
        </p:blipFill>
        <p:spPr>
          <a:xfrm>
            <a:off x="79334" y="6443119"/>
            <a:ext cx="1075964" cy="415002"/>
          </a:xfrm>
          <a:prstGeom prst="rect">
            <a:avLst/>
          </a:prstGeom>
        </p:spPr>
      </p:pic>
      <p:sp>
        <p:nvSpPr>
          <p:cNvPr id="4" name="TextBox 3">
            <a:extLst>
              <a:ext uri="{FF2B5EF4-FFF2-40B4-BE49-F238E27FC236}">
                <a16:creationId xmlns:a16="http://schemas.microsoft.com/office/drawing/2014/main" id="{F6B4B92B-46C9-DB8E-4B29-3932B6DF5732}"/>
              </a:ext>
            </a:extLst>
          </p:cNvPr>
          <p:cNvSpPr txBox="1"/>
          <p:nvPr/>
        </p:nvSpPr>
        <p:spPr>
          <a:xfrm>
            <a:off x="9574425" y="5877024"/>
            <a:ext cx="2617575" cy="923330"/>
          </a:xfrm>
          <a:prstGeom prst="rect">
            <a:avLst/>
          </a:prstGeom>
          <a:noFill/>
        </p:spPr>
        <p:txBody>
          <a:bodyPr wrap="square" rtlCol="0">
            <a:spAutoFit/>
          </a:bodyPr>
          <a:lstStyle/>
          <a:p>
            <a:r>
              <a:rPr lang="en-GB"/>
              <a:t>References: </a:t>
            </a:r>
            <a:r>
              <a:rPr lang="en-GB" sz="1800"/>
              <a:t>Instrumental Tools (2024), MATLAB (2018)</a:t>
            </a:r>
            <a:endParaRPr lang="en-GB"/>
          </a:p>
        </p:txBody>
      </p:sp>
      <p:sp>
        <p:nvSpPr>
          <p:cNvPr id="6" name="Rectangle: Rounded Corners 5">
            <a:extLst>
              <a:ext uri="{FF2B5EF4-FFF2-40B4-BE49-F238E27FC236}">
                <a16:creationId xmlns:a16="http://schemas.microsoft.com/office/drawing/2014/main" id="{A8AF17B1-D112-DEED-B892-D88963F330C4}"/>
              </a:ext>
            </a:extLst>
          </p:cNvPr>
          <p:cNvSpPr/>
          <p:nvPr/>
        </p:nvSpPr>
        <p:spPr>
          <a:xfrm>
            <a:off x="4643277" y="1615364"/>
            <a:ext cx="1617406" cy="437536"/>
          </a:xfrm>
          <a:prstGeom prst="roundRect">
            <a:avLst/>
          </a:prstGeom>
          <a:solidFill>
            <a:schemeClr val="bg1"/>
          </a:solidFill>
          <a:ln w="38100">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rgbClr val="C00000"/>
                </a:solidFill>
              </a:rPr>
              <a:t>I</a:t>
            </a:r>
            <a:r>
              <a:rPr lang="en-GB">
                <a:solidFill>
                  <a:schemeClr val="tx1"/>
                </a:solidFill>
              </a:rPr>
              <a:t>ntegrator</a:t>
            </a:r>
          </a:p>
        </p:txBody>
      </p:sp>
      <p:sp>
        <p:nvSpPr>
          <p:cNvPr id="7" name="Rectangle: Rounded Corners 6">
            <a:extLst>
              <a:ext uri="{FF2B5EF4-FFF2-40B4-BE49-F238E27FC236}">
                <a16:creationId xmlns:a16="http://schemas.microsoft.com/office/drawing/2014/main" id="{CB0281B1-C2E5-0F37-7042-3FE7B2E017D1}"/>
              </a:ext>
            </a:extLst>
          </p:cNvPr>
          <p:cNvSpPr/>
          <p:nvPr/>
        </p:nvSpPr>
        <p:spPr>
          <a:xfrm>
            <a:off x="4594428" y="2970692"/>
            <a:ext cx="1617406" cy="437536"/>
          </a:xfrm>
          <a:prstGeom prst="roundRect">
            <a:avLst/>
          </a:prstGeom>
          <a:solidFill>
            <a:schemeClr val="bg1"/>
          </a:solidFill>
          <a:ln w="38100">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rgbClr val="C00000"/>
                </a:solidFill>
              </a:rPr>
              <a:t>P</a:t>
            </a:r>
            <a:r>
              <a:rPr lang="en-GB">
                <a:solidFill>
                  <a:schemeClr val="tx1"/>
                </a:solidFill>
              </a:rPr>
              <a:t>roportional</a:t>
            </a:r>
          </a:p>
        </p:txBody>
      </p:sp>
      <p:sp>
        <p:nvSpPr>
          <p:cNvPr id="8" name="Rectangle: Rounded Corners 7">
            <a:extLst>
              <a:ext uri="{FF2B5EF4-FFF2-40B4-BE49-F238E27FC236}">
                <a16:creationId xmlns:a16="http://schemas.microsoft.com/office/drawing/2014/main" id="{B2B4909A-7687-FE21-1161-6C2557F8F55B}"/>
              </a:ext>
            </a:extLst>
          </p:cNvPr>
          <p:cNvSpPr/>
          <p:nvPr/>
        </p:nvSpPr>
        <p:spPr>
          <a:xfrm>
            <a:off x="5276303" y="4465571"/>
            <a:ext cx="1420259" cy="437537"/>
          </a:xfrm>
          <a:prstGeom prst="roundRect">
            <a:avLst/>
          </a:prstGeom>
          <a:solidFill>
            <a:schemeClr val="bg1"/>
          </a:solidFill>
          <a:ln w="38100">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rgbClr val="C00000"/>
                </a:solidFill>
              </a:rPr>
              <a:t>D</a:t>
            </a:r>
            <a:r>
              <a:rPr lang="en-GB">
                <a:solidFill>
                  <a:schemeClr val="tx1"/>
                </a:solidFill>
              </a:rPr>
              <a:t>erivative</a:t>
            </a:r>
          </a:p>
        </p:txBody>
      </p:sp>
      <p:sp>
        <p:nvSpPr>
          <p:cNvPr id="9" name="Rectangle: Rounded Corners 8">
            <a:extLst>
              <a:ext uri="{FF2B5EF4-FFF2-40B4-BE49-F238E27FC236}">
                <a16:creationId xmlns:a16="http://schemas.microsoft.com/office/drawing/2014/main" id="{3C52CF59-274E-8F5D-342E-A4616D08DE70}"/>
              </a:ext>
            </a:extLst>
          </p:cNvPr>
          <p:cNvSpPr/>
          <p:nvPr/>
        </p:nvSpPr>
        <p:spPr>
          <a:xfrm>
            <a:off x="9471987" y="2851571"/>
            <a:ext cx="1484518" cy="660477"/>
          </a:xfrm>
          <a:prstGeom prst="roundRect">
            <a:avLst/>
          </a:prstGeom>
          <a:solidFill>
            <a:schemeClr val="bg1"/>
          </a:solidFill>
          <a:ln w="38100">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Wing Angle Changing </a:t>
            </a:r>
          </a:p>
        </p:txBody>
      </p:sp>
      <p:sp>
        <p:nvSpPr>
          <p:cNvPr id="10" name="Oval 9">
            <a:extLst>
              <a:ext uri="{FF2B5EF4-FFF2-40B4-BE49-F238E27FC236}">
                <a16:creationId xmlns:a16="http://schemas.microsoft.com/office/drawing/2014/main" id="{9C68E8A0-6FF2-248E-864E-CF723C17B3A5}"/>
              </a:ext>
            </a:extLst>
          </p:cNvPr>
          <p:cNvSpPr/>
          <p:nvPr/>
        </p:nvSpPr>
        <p:spPr>
          <a:xfrm>
            <a:off x="2346224" y="2998136"/>
            <a:ext cx="353961" cy="353962"/>
          </a:xfrm>
          <a:prstGeom prst="ellipse">
            <a:avLst/>
          </a:prstGeom>
          <a:solidFill>
            <a:schemeClr val="bg1"/>
          </a:solidFill>
          <a:ln w="38100">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9B369AE7-2A2A-A3DF-6C79-DB725FF012C7}"/>
              </a:ext>
            </a:extLst>
          </p:cNvPr>
          <p:cNvSpPr/>
          <p:nvPr/>
        </p:nvSpPr>
        <p:spPr>
          <a:xfrm>
            <a:off x="6771353" y="2998136"/>
            <a:ext cx="353961" cy="353962"/>
          </a:xfrm>
          <a:prstGeom prst="ellipse">
            <a:avLst/>
          </a:prstGeom>
          <a:solidFill>
            <a:schemeClr val="bg1"/>
          </a:solidFill>
          <a:ln w="38100">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E7B97D41-16AE-31D3-1390-62176B52D9FD}"/>
              </a:ext>
            </a:extLst>
          </p:cNvPr>
          <p:cNvSpPr/>
          <p:nvPr/>
        </p:nvSpPr>
        <p:spPr>
          <a:xfrm>
            <a:off x="3416705" y="1542414"/>
            <a:ext cx="495303" cy="596134"/>
          </a:xfrm>
          <a:prstGeom prst="roundRect">
            <a:avLst/>
          </a:prstGeom>
          <a:solidFill>
            <a:schemeClr val="bg1"/>
          </a:solid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A</a:t>
            </a:r>
          </a:p>
        </p:txBody>
      </p:sp>
      <p:sp>
        <p:nvSpPr>
          <p:cNvPr id="13" name="Rectangle: Rounded Corners 12">
            <a:extLst>
              <a:ext uri="{FF2B5EF4-FFF2-40B4-BE49-F238E27FC236}">
                <a16:creationId xmlns:a16="http://schemas.microsoft.com/office/drawing/2014/main" id="{3BC39513-25FA-D636-3112-D86106F4E92F}"/>
              </a:ext>
            </a:extLst>
          </p:cNvPr>
          <p:cNvSpPr/>
          <p:nvPr/>
        </p:nvSpPr>
        <p:spPr>
          <a:xfrm>
            <a:off x="3422004" y="2894609"/>
            <a:ext cx="495303" cy="608899"/>
          </a:xfrm>
          <a:prstGeom prst="roundRect">
            <a:avLst/>
          </a:prstGeom>
          <a:solidFill>
            <a:schemeClr val="bg1"/>
          </a:solid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B</a:t>
            </a:r>
          </a:p>
        </p:txBody>
      </p:sp>
      <p:sp>
        <p:nvSpPr>
          <p:cNvPr id="14" name="Rectangle: Rounded Corners 13">
            <a:extLst>
              <a:ext uri="{FF2B5EF4-FFF2-40B4-BE49-F238E27FC236}">
                <a16:creationId xmlns:a16="http://schemas.microsoft.com/office/drawing/2014/main" id="{3CFA568A-458E-3CD1-D466-E79A0B3671DD}"/>
              </a:ext>
            </a:extLst>
          </p:cNvPr>
          <p:cNvSpPr/>
          <p:nvPr/>
        </p:nvSpPr>
        <p:spPr>
          <a:xfrm>
            <a:off x="3428482" y="4386706"/>
            <a:ext cx="495303" cy="608899"/>
          </a:xfrm>
          <a:prstGeom prst="roundRect">
            <a:avLst/>
          </a:prstGeom>
          <a:solidFill>
            <a:schemeClr val="bg1"/>
          </a:solid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C</a:t>
            </a:r>
          </a:p>
        </p:txBody>
      </p:sp>
      <p:cxnSp>
        <p:nvCxnSpPr>
          <p:cNvPr id="15" name="Straight Arrow Connector 14">
            <a:extLst>
              <a:ext uri="{FF2B5EF4-FFF2-40B4-BE49-F238E27FC236}">
                <a16:creationId xmlns:a16="http://schemas.microsoft.com/office/drawing/2014/main" id="{0CCF1D62-17C3-8165-694B-E6A21B4665C8}"/>
              </a:ext>
            </a:extLst>
          </p:cNvPr>
          <p:cNvCxnSpPr>
            <a:cxnSpLocks/>
            <a:endCxn id="10" idx="2"/>
          </p:cNvCxnSpPr>
          <p:nvPr/>
        </p:nvCxnSpPr>
        <p:spPr>
          <a:xfrm>
            <a:off x="118600" y="3165284"/>
            <a:ext cx="2227624" cy="9833"/>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cxnSp>
        <p:nvCxnSpPr>
          <p:cNvPr id="16" name="Straight Arrow Connector 15">
            <a:extLst>
              <a:ext uri="{FF2B5EF4-FFF2-40B4-BE49-F238E27FC236}">
                <a16:creationId xmlns:a16="http://schemas.microsoft.com/office/drawing/2014/main" id="{9240A7A2-D03D-0085-42FA-2A83B07951F4}"/>
              </a:ext>
            </a:extLst>
          </p:cNvPr>
          <p:cNvCxnSpPr>
            <a:cxnSpLocks/>
            <a:stCxn id="10" idx="6"/>
            <a:endCxn id="13" idx="1"/>
          </p:cNvCxnSpPr>
          <p:nvPr/>
        </p:nvCxnSpPr>
        <p:spPr>
          <a:xfrm>
            <a:off x="2700185" y="3175117"/>
            <a:ext cx="721819" cy="23942"/>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cxnSp>
        <p:nvCxnSpPr>
          <p:cNvPr id="17" name="Straight Arrow Connector 16">
            <a:extLst>
              <a:ext uri="{FF2B5EF4-FFF2-40B4-BE49-F238E27FC236}">
                <a16:creationId xmlns:a16="http://schemas.microsoft.com/office/drawing/2014/main" id="{FE640559-C207-FAAB-7F5C-D1C48959D793}"/>
              </a:ext>
            </a:extLst>
          </p:cNvPr>
          <p:cNvCxnSpPr>
            <a:cxnSpLocks/>
            <a:stCxn id="13" idx="3"/>
            <a:endCxn id="7" idx="1"/>
          </p:cNvCxnSpPr>
          <p:nvPr/>
        </p:nvCxnSpPr>
        <p:spPr>
          <a:xfrm flipV="1">
            <a:off x="3917307" y="3189460"/>
            <a:ext cx="677121" cy="9599"/>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cxnSp>
        <p:nvCxnSpPr>
          <p:cNvPr id="18" name="Connector: Curved 17">
            <a:extLst>
              <a:ext uri="{FF2B5EF4-FFF2-40B4-BE49-F238E27FC236}">
                <a16:creationId xmlns:a16="http://schemas.microsoft.com/office/drawing/2014/main" id="{2F926643-468A-95FB-B0C0-1AC981500C47}"/>
              </a:ext>
            </a:extLst>
          </p:cNvPr>
          <p:cNvCxnSpPr>
            <a:cxnSpLocks/>
            <a:endCxn id="12" idx="1"/>
          </p:cNvCxnSpPr>
          <p:nvPr/>
        </p:nvCxnSpPr>
        <p:spPr>
          <a:xfrm rot="5400000" flipH="1" flipV="1">
            <a:off x="2509863" y="2327559"/>
            <a:ext cx="1393920" cy="419764"/>
          </a:xfrm>
          <a:prstGeom prst="curvedConnector2">
            <a:avLst/>
          </a:prstGeom>
          <a:ln w="38100">
            <a:tailEnd type="triangle"/>
          </a:ln>
        </p:spPr>
        <p:style>
          <a:lnRef idx="2">
            <a:schemeClr val="dk1"/>
          </a:lnRef>
          <a:fillRef idx="0">
            <a:schemeClr val="dk1"/>
          </a:fillRef>
          <a:effectRef idx="1">
            <a:schemeClr val="dk1"/>
          </a:effectRef>
          <a:fontRef idx="minor">
            <a:schemeClr val="tx1"/>
          </a:fontRef>
        </p:style>
      </p:cxnSp>
      <p:cxnSp>
        <p:nvCxnSpPr>
          <p:cNvPr id="19" name="Connector: Curved 18">
            <a:extLst>
              <a:ext uri="{FF2B5EF4-FFF2-40B4-BE49-F238E27FC236}">
                <a16:creationId xmlns:a16="http://schemas.microsoft.com/office/drawing/2014/main" id="{A7DEC3AA-C4F7-4145-65AA-956AFEB2FF3E}"/>
              </a:ext>
            </a:extLst>
          </p:cNvPr>
          <p:cNvCxnSpPr>
            <a:cxnSpLocks/>
            <a:endCxn id="14" idx="1"/>
          </p:cNvCxnSpPr>
          <p:nvPr/>
        </p:nvCxnSpPr>
        <p:spPr>
          <a:xfrm rot="16200000" flipH="1">
            <a:off x="2477594" y="3740268"/>
            <a:ext cx="1470236" cy="431540"/>
          </a:xfrm>
          <a:prstGeom prst="curvedConnector2">
            <a:avLst/>
          </a:prstGeom>
          <a:ln w="38100">
            <a:tailEnd type="triangle"/>
          </a:ln>
        </p:spPr>
        <p:style>
          <a:lnRef idx="2">
            <a:schemeClr val="dk1"/>
          </a:lnRef>
          <a:fillRef idx="0">
            <a:schemeClr val="dk1"/>
          </a:fillRef>
          <a:effectRef idx="1">
            <a:schemeClr val="dk1"/>
          </a:effectRef>
          <a:fontRef idx="minor">
            <a:schemeClr val="tx1"/>
          </a:fontRef>
        </p:style>
      </p:cxnSp>
      <p:cxnSp>
        <p:nvCxnSpPr>
          <p:cNvPr id="20" name="Straight Arrow Connector 19">
            <a:extLst>
              <a:ext uri="{FF2B5EF4-FFF2-40B4-BE49-F238E27FC236}">
                <a16:creationId xmlns:a16="http://schemas.microsoft.com/office/drawing/2014/main" id="{8528411E-231C-BE21-CA24-AA28A47DA2F0}"/>
              </a:ext>
            </a:extLst>
          </p:cNvPr>
          <p:cNvCxnSpPr>
            <a:cxnSpLocks/>
            <a:stCxn id="12" idx="3"/>
            <a:endCxn id="6" idx="1"/>
          </p:cNvCxnSpPr>
          <p:nvPr/>
        </p:nvCxnSpPr>
        <p:spPr>
          <a:xfrm flipV="1">
            <a:off x="3912008" y="1834132"/>
            <a:ext cx="731269" cy="6349"/>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cxnSp>
        <p:nvCxnSpPr>
          <p:cNvPr id="21" name="Straight Arrow Connector 20">
            <a:extLst>
              <a:ext uri="{FF2B5EF4-FFF2-40B4-BE49-F238E27FC236}">
                <a16:creationId xmlns:a16="http://schemas.microsoft.com/office/drawing/2014/main" id="{40EA6551-41C6-2785-83F0-975A495014DE}"/>
              </a:ext>
            </a:extLst>
          </p:cNvPr>
          <p:cNvCxnSpPr>
            <a:cxnSpLocks/>
            <a:endCxn id="8" idx="1"/>
          </p:cNvCxnSpPr>
          <p:nvPr/>
        </p:nvCxnSpPr>
        <p:spPr>
          <a:xfrm flipV="1">
            <a:off x="4923852" y="4684340"/>
            <a:ext cx="352451" cy="6816"/>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cxnSp>
        <p:nvCxnSpPr>
          <p:cNvPr id="22" name="Straight Arrow Connector 21">
            <a:extLst>
              <a:ext uri="{FF2B5EF4-FFF2-40B4-BE49-F238E27FC236}">
                <a16:creationId xmlns:a16="http://schemas.microsoft.com/office/drawing/2014/main" id="{051FC9B3-00FC-F251-1111-02860978DC17}"/>
              </a:ext>
            </a:extLst>
          </p:cNvPr>
          <p:cNvCxnSpPr>
            <a:cxnSpLocks/>
            <a:stCxn id="11" idx="6"/>
            <a:endCxn id="46" idx="1"/>
          </p:cNvCxnSpPr>
          <p:nvPr/>
        </p:nvCxnSpPr>
        <p:spPr>
          <a:xfrm>
            <a:off x="7125314" y="3175117"/>
            <a:ext cx="558130" cy="6693"/>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cxnSp>
        <p:nvCxnSpPr>
          <p:cNvPr id="23" name="Straight Arrow Connector 22">
            <a:extLst>
              <a:ext uri="{FF2B5EF4-FFF2-40B4-BE49-F238E27FC236}">
                <a16:creationId xmlns:a16="http://schemas.microsoft.com/office/drawing/2014/main" id="{A723BC77-C9FF-3E69-B7A5-2EB35AD8399D}"/>
              </a:ext>
            </a:extLst>
          </p:cNvPr>
          <p:cNvCxnSpPr>
            <a:cxnSpLocks/>
            <a:stCxn id="7" idx="3"/>
            <a:endCxn id="11" idx="2"/>
          </p:cNvCxnSpPr>
          <p:nvPr/>
        </p:nvCxnSpPr>
        <p:spPr>
          <a:xfrm flipV="1">
            <a:off x="6211834" y="3175117"/>
            <a:ext cx="559519" cy="14343"/>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cxnSp>
        <p:nvCxnSpPr>
          <p:cNvPr id="24" name="Connector: Curved 23">
            <a:extLst>
              <a:ext uri="{FF2B5EF4-FFF2-40B4-BE49-F238E27FC236}">
                <a16:creationId xmlns:a16="http://schemas.microsoft.com/office/drawing/2014/main" id="{FCC74896-9934-8038-4071-F1D86C247BE4}"/>
              </a:ext>
            </a:extLst>
          </p:cNvPr>
          <p:cNvCxnSpPr>
            <a:cxnSpLocks/>
            <a:stCxn id="6" idx="3"/>
            <a:endCxn id="11" idx="0"/>
          </p:cNvCxnSpPr>
          <p:nvPr/>
        </p:nvCxnSpPr>
        <p:spPr>
          <a:xfrm>
            <a:off x="6260683" y="1834132"/>
            <a:ext cx="687651" cy="1164004"/>
          </a:xfrm>
          <a:prstGeom prst="curvedConnector2">
            <a:avLst/>
          </a:prstGeom>
          <a:ln w="38100">
            <a:tailEnd type="triangle"/>
          </a:ln>
        </p:spPr>
        <p:style>
          <a:lnRef idx="2">
            <a:schemeClr val="dk1"/>
          </a:lnRef>
          <a:fillRef idx="0">
            <a:schemeClr val="dk1"/>
          </a:fillRef>
          <a:effectRef idx="1">
            <a:schemeClr val="dk1"/>
          </a:effectRef>
          <a:fontRef idx="minor">
            <a:schemeClr val="tx1"/>
          </a:fontRef>
        </p:style>
      </p:cxnSp>
      <p:cxnSp>
        <p:nvCxnSpPr>
          <p:cNvPr id="25" name="Connector: Curved 24">
            <a:extLst>
              <a:ext uri="{FF2B5EF4-FFF2-40B4-BE49-F238E27FC236}">
                <a16:creationId xmlns:a16="http://schemas.microsoft.com/office/drawing/2014/main" id="{50170F55-C8DA-8C06-4B4D-45BC33A8D4DB}"/>
              </a:ext>
            </a:extLst>
          </p:cNvPr>
          <p:cNvCxnSpPr>
            <a:cxnSpLocks/>
            <a:stCxn id="8" idx="3"/>
            <a:endCxn id="11" idx="4"/>
          </p:cNvCxnSpPr>
          <p:nvPr/>
        </p:nvCxnSpPr>
        <p:spPr>
          <a:xfrm flipV="1">
            <a:off x="6696562" y="3352098"/>
            <a:ext cx="251772" cy="1332242"/>
          </a:xfrm>
          <a:prstGeom prst="curvedConnector2">
            <a:avLst/>
          </a:prstGeom>
          <a:ln w="38100">
            <a:tailEnd type="triangle"/>
          </a:ln>
        </p:spPr>
        <p:style>
          <a:lnRef idx="2">
            <a:schemeClr val="dk1"/>
          </a:lnRef>
          <a:fillRef idx="0">
            <a:schemeClr val="dk1"/>
          </a:fillRef>
          <a:effectRef idx="1">
            <a:schemeClr val="dk1"/>
          </a:effectRef>
          <a:fontRef idx="minor">
            <a:schemeClr val="tx1"/>
          </a:fontRef>
        </p:style>
      </p:cxnSp>
      <p:cxnSp>
        <p:nvCxnSpPr>
          <p:cNvPr id="26" name="Connector: Curved 25">
            <a:extLst>
              <a:ext uri="{FF2B5EF4-FFF2-40B4-BE49-F238E27FC236}">
                <a16:creationId xmlns:a16="http://schemas.microsoft.com/office/drawing/2014/main" id="{F8A1FDA4-3AC7-5938-2ADB-57E1C7494789}"/>
              </a:ext>
            </a:extLst>
          </p:cNvPr>
          <p:cNvCxnSpPr/>
          <p:nvPr/>
        </p:nvCxnSpPr>
        <p:spPr>
          <a:xfrm rot="10800000" flipV="1">
            <a:off x="6774426" y="3165284"/>
            <a:ext cx="4451555" cy="3088031"/>
          </a:xfrm>
          <a:prstGeom prst="curvedConnector3">
            <a:avLst>
              <a:gd name="adj1" fmla="val 525"/>
            </a:avLst>
          </a:prstGeom>
          <a:ln w="38100"/>
        </p:spPr>
        <p:style>
          <a:lnRef idx="2">
            <a:schemeClr val="dk1"/>
          </a:lnRef>
          <a:fillRef idx="0">
            <a:schemeClr val="dk1"/>
          </a:fillRef>
          <a:effectRef idx="1">
            <a:schemeClr val="dk1"/>
          </a:effectRef>
          <a:fontRef idx="minor">
            <a:schemeClr val="tx1"/>
          </a:fontRef>
        </p:style>
      </p:cxnSp>
      <p:cxnSp>
        <p:nvCxnSpPr>
          <p:cNvPr id="27" name="Straight Connector 26">
            <a:extLst>
              <a:ext uri="{FF2B5EF4-FFF2-40B4-BE49-F238E27FC236}">
                <a16:creationId xmlns:a16="http://schemas.microsoft.com/office/drawing/2014/main" id="{0CCA2E5E-4A15-8A8F-8404-B40F0078F0CC}"/>
              </a:ext>
            </a:extLst>
          </p:cNvPr>
          <p:cNvCxnSpPr/>
          <p:nvPr/>
        </p:nvCxnSpPr>
        <p:spPr>
          <a:xfrm flipH="1">
            <a:off x="3635474" y="6253316"/>
            <a:ext cx="2138517" cy="0"/>
          </a:xfrm>
          <a:prstGeom prst="line">
            <a:avLst/>
          </a:prstGeom>
          <a:ln w="38100"/>
        </p:spPr>
        <p:style>
          <a:lnRef idx="2">
            <a:schemeClr val="dk1"/>
          </a:lnRef>
          <a:fillRef idx="0">
            <a:schemeClr val="dk1"/>
          </a:fillRef>
          <a:effectRef idx="1">
            <a:schemeClr val="dk1"/>
          </a:effectRef>
          <a:fontRef idx="minor">
            <a:schemeClr val="tx1"/>
          </a:fontRef>
        </p:style>
      </p:cxnSp>
      <p:cxnSp>
        <p:nvCxnSpPr>
          <p:cNvPr id="28" name="Connector: Curved 27">
            <a:extLst>
              <a:ext uri="{FF2B5EF4-FFF2-40B4-BE49-F238E27FC236}">
                <a16:creationId xmlns:a16="http://schemas.microsoft.com/office/drawing/2014/main" id="{FEC0257A-0E27-1DC5-221D-85B0329C0C27}"/>
              </a:ext>
            </a:extLst>
          </p:cNvPr>
          <p:cNvCxnSpPr>
            <a:endCxn id="10" idx="4"/>
          </p:cNvCxnSpPr>
          <p:nvPr/>
        </p:nvCxnSpPr>
        <p:spPr>
          <a:xfrm rot="16200000" flipV="1">
            <a:off x="2128948" y="3746355"/>
            <a:ext cx="2901218" cy="2112703"/>
          </a:xfrm>
          <a:prstGeom prst="curvedConnector3">
            <a:avLst>
              <a:gd name="adj1" fmla="val 181"/>
            </a:avLst>
          </a:prstGeom>
          <a:ln w="38100">
            <a:tailEnd type="triangle"/>
          </a:ln>
        </p:spPr>
        <p:style>
          <a:lnRef idx="2">
            <a:schemeClr val="dk1"/>
          </a:lnRef>
          <a:fillRef idx="0">
            <a:schemeClr val="dk1"/>
          </a:fillRef>
          <a:effectRef idx="1">
            <a:schemeClr val="dk1"/>
          </a:effectRef>
          <a:fontRef idx="minor">
            <a:schemeClr val="tx1"/>
          </a:fontRef>
        </p:style>
      </p:cxnSp>
      <p:sp>
        <p:nvSpPr>
          <p:cNvPr id="29" name="TextBox 28">
            <a:extLst>
              <a:ext uri="{FF2B5EF4-FFF2-40B4-BE49-F238E27FC236}">
                <a16:creationId xmlns:a16="http://schemas.microsoft.com/office/drawing/2014/main" id="{5A980AF8-B817-26D7-EEBC-C00E0DE1A610}"/>
              </a:ext>
            </a:extLst>
          </p:cNvPr>
          <p:cNvSpPr txBox="1"/>
          <p:nvPr/>
        </p:nvSpPr>
        <p:spPr>
          <a:xfrm>
            <a:off x="121673" y="2088066"/>
            <a:ext cx="1515398" cy="1077218"/>
          </a:xfrm>
          <a:prstGeom prst="rect">
            <a:avLst/>
          </a:prstGeom>
          <a:noFill/>
        </p:spPr>
        <p:txBody>
          <a:bodyPr wrap="square" rtlCol="0">
            <a:spAutoFit/>
          </a:bodyPr>
          <a:lstStyle/>
          <a:p>
            <a:r>
              <a:rPr lang="en-GB" sz="1600" b="1">
                <a:solidFill>
                  <a:srgbClr val="00B050"/>
                </a:solidFill>
              </a:rPr>
              <a:t>Command Variable (Adjust wing to new angle)</a:t>
            </a:r>
          </a:p>
        </p:txBody>
      </p:sp>
      <p:sp>
        <p:nvSpPr>
          <p:cNvPr id="30" name="TextBox 29">
            <a:extLst>
              <a:ext uri="{FF2B5EF4-FFF2-40B4-BE49-F238E27FC236}">
                <a16:creationId xmlns:a16="http://schemas.microsoft.com/office/drawing/2014/main" id="{08DCA406-1148-D5D6-FC56-463F612E3764}"/>
              </a:ext>
            </a:extLst>
          </p:cNvPr>
          <p:cNvSpPr txBox="1"/>
          <p:nvPr/>
        </p:nvSpPr>
        <p:spPr>
          <a:xfrm>
            <a:off x="2128686" y="3136612"/>
            <a:ext cx="353961" cy="584775"/>
          </a:xfrm>
          <a:prstGeom prst="rect">
            <a:avLst/>
          </a:prstGeom>
          <a:noFill/>
        </p:spPr>
        <p:txBody>
          <a:bodyPr wrap="square" rtlCol="0">
            <a:spAutoFit/>
          </a:bodyPr>
          <a:lstStyle/>
          <a:p>
            <a:r>
              <a:rPr lang="en-GB" sz="3200" b="1">
                <a:solidFill>
                  <a:srgbClr val="C00000"/>
                </a:solidFill>
              </a:rPr>
              <a:t>-</a:t>
            </a:r>
          </a:p>
        </p:txBody>
      </p:sp>
      <p:sp>
        <p:nvSpPr>
          <p:cNvPr id="31" name="TextBox 30">
            <a:extLst>
              <a:ext uri="{FF2B5EF4-FFF2-40B4-BE49-F238E27FC236}">
                <a16:creationId xmlns:a16="http://schemas.microsoft.com/office/drawing/2014/main" id="{6A028189-07C7-A571-E6C6-D779B05ACCFC}"/>
              </a:ext>
            </a:extLst>
          </p:cNvPr>
          <p:cNvSpPr txBox="1"/>
          <p:nvPr/>
        </p:nvSpPr>
        <p:spPr>
          <a:xfrm>
            <a:off x="1947401" y="2649626"/>
            <a:ext cx="328151" cy="584775"/>
          </a:xfrm>
          <a:prstGeom prst="rect">
            <a:avLst/>
          </a:prstGeom>
          <a:noFill/>
        </p:spPr>
        <p:txBody>
          <a:bodyPr wrap="square" rtlCol="0">
            <a:spAutoFit/>
          </a:bodyPr>
          <a:lstStyle/>
          <a:p>
            <a:r>
              <a:rPr lang="en-GB" sz="3200" b="1">
                <a:solidFill>
                  <a:srgbClr val="C00000"/>
                </a:solidFill>
              </a:rPr>
              <a:t>+</a:t>
            </a:r>
          </a:p>
        </p:txBody>
      </p:sp>
      <p:sp>
        <p:nvSpPr>
          <p:cNvPr id="32" name="TextBox 31">
            <a:extLst>
              <a:ext uri="{FF2B5EF4-FFF2-40B4-BE49-F238E27FC236}">
                <a16:creationId xmlns:a16="http://schemas.microsoft.com/office/drawing/2014/main" id="{1E849C41-DE94-85E3-23B0-4639FB80C17B}"/>
              </a:ext>
            </a:extLst>
          </p:cNvPr>
          <p:cNvSpPr txBox="1"/>
          <p:nvPr/>
        </p:nvSpPr>
        <p:spPr>
          <a:xfrm>
            <a:off x="6381135" y="2730210"/>
            <a:ext cx="328151" cy="584775"/>
          </a:xfrm>
          <a:prstGeom prst="rect">
            <a:avLst/>
          </a:prstGeom>
          <a:noFill/>
        </p:spPr>
        <p:txBody>
          <a:bodyPr wrap="square" rtlCol="0">
            <a:spAutoFit/>
          </a:bodyPr>
          <a:lstStyle/>
          <a:p>
            <a:r>
              <a:rPr lang="en-GB" sz="3200" b="1">
                <a:solidFill>
                  <a:srgbClr val="C00000"/>
                </a:solidFill>
              </a:rPr>
              <a:t>+</a:t>
            </a:r>
          </a:p>
        </p:txBody>
      </p:sp>
      <p:sp>
        <p:nvSpPr>
          <p:cNvPr id="33" name="TextBox 32">
            <a:extLst>
              <a:ext uri="{FF2B5EF4-FFF2-40B4-BE49-F238E27FC236}">
                <a16:creationId xmlns:a16="http://schemas.microsoft.com/office/drawing/2014/main" id="{7B0AA4D7-A4DB-FC0C-9B89-929645BFAEE9}"/>
              </a:ext>
            </a:extLst>
          </p:cNvPr>
          <p:cNvSpPr txBox="1"/>
          <p:nvPr/>
        </p:nvSpPr>
        <p:spPr>
          <a:xfrm>
            <a:off x="6880736" y="2426076"/>
            <a:ext cx="328151" cy="584775"/>
          </a:xfrm>
          <a:prstGeom prst="rect">
            <a:avLst/>
          </a:prstGeom>
          <a:noFill/>
        </p:spPr>
        <p:txBody>
          <a:bodyPr wrap="square" rtlCol="0">
            <a:spAutoFit/>
          </a:bodyPr>
          <a:lstStyle/>
          <a:p>
            <a:r>
              <a:rPr lang="en-GB" sz="3200" b="1">
                <a:solidFill>
                  <a:srgbClr val="C00000"/>
                </a:solidFill>
              </a:rPr>
              <a:t>+</a:t>
            </a:r>
          </a:p>
        </p:txBody>
      </p:sp>
      <p:sp>
        <p:nvSpPr>
          <p:cNvPr id="34" name="TextBox 33">
            <a:extLst>
              <a:ext uri="{FF2B5EF4-FFF2-40B4-BE49-F238E27FC236}">
                <a16:creationId xmlns:a16="http://schemas.microsoft.com/office/drawing/2014/main" id="{42DED027-8F98-C8E2-F1FB-C30DFCD73DC5}"/>
              </a:ext>
            </a:extLst>
          </p:cNvPr>
          <p:cNvSpPr txBox="1"/>
          <p:nvPr/>
        </p:nvSpPr>
        <p:spPr>
          <a:xfrm>
            <a:off x="6569176" y="3211121"/>
            <a:ext cx="328151" cy="584775"/>
          </a:xfrm>
          <a:prstGeom prst="rect">
            <a:avLst/>
          </a:prstGeom>
          <a:noFill/>
        </p:spPr>
        <p:txBody>
          <a:bodyPr wrap="square" rtlCol="0">
            <a:spAutoFit/>
          </a:bodyPr>
          <a:lstStyle/>
          <a:p>
            <a:r>
              <a:rPr lang="en-GB" sz="3200" b="1">
                <a:solidFill>
                  <a:srgbClr val="C00000"/>
                </a:solidFill>
              </a:rPr>
              <a:t>+</a:t>
            </a:r>
          </a:p>
        </p:txBody>
      </p:sp>
      <p:sp>
        <p:nvSpPr>
          <p:cNvPr id="35" name="TextBox 34">
            <a:extLst>
              <a:ext uri="{FF2B5EF4-FFF2-40B4-BE49-F238E27FC236}">
                <a16:creationId xmlns:a16="http://schemas.microsoft.com/office/drawing/2014/main" id="{683CAA2C-3446-4C71-042D-4897DFA80335}"/>
              </a:ext>
            </a:extLst>
          </p:cNvPr>
          <p:cNvSpPr txBox="1"/>
          <p:nvPr/>
        </p:nvSpPr>
        <p:spPr>
          <a:xfrm>
            <a:off x="5067298" y="5675040"/>
            <a:ext cx="3003755" cy="338554"/>
          </a:xfrm>
          <a:prstGeom prst="rect">
            <a:avLst/>
          </a:prstGeom>
          <a:noFill/>
        </p:spPr>
        <p:txBody>
          <a:bodyPr wrap="square" rtlCol="0">
            <a:spAutoFit/>
          </a:bodyPr>
          <a:lstStyle/>
          <a:p>
            <a:r>
              <a:rPr lang="en-GB" sz="1600" b="1">
                <a:solidFill>
                  <a:srgbClr val="00B050"/>
                </a:solidFill>
              </a:rPr>
              <a:t>Feedback Path</a:t>
            </a:r>
          </a:p>
        </p:txBody>
      </p:sp>
      <p:sp>
        <p:nvSpPr>
          <p:cNvPr id="36" name="TextBox 35">
            <a:extLst>
              <a:ext uri="{FF2B5EF4-FFF2-40B4-BE49-F238E27FC236}">
                <a16:creationId xmlns:a16="http://schemas.microsoft.com/office/drawing/2014/main" id="{2DC397A1-7954-4802-704A-42B44A936F64}"/>
              </a:ext>
            </a:extLst>
          </p:cNvPr>
          <p:cNvSpPr txBox="1"/>
          <p:nvPr/>
        </p:nvSpPr>
        <p:spPr>
          <a:xfrm>
            <a:off x="2278010" y="1918177"/>
            <a:ext cx="710382" cy="584775"/>
          </a:xfrm>
          <a:prstGeom prst="rect">
            <a:avLst/>
          </a:prstGeom>
          <a:noFill/>
        </p:spPr>
        <p:txBody>
          <a:bodyPr wrap="square" rtlCol="0">
            <a:spAutoFit/>
          </a:bodyPr>
          <a:lstStyle/>
          <a:p>
            <a:r>
              <a:rPr lang="en-GB" sz="1600" b="1">
                <a:solidFill>
                  <a:srgbClr val="00B050"/>
                </a:solidFill>
              </a:rPr>
              <a:t>Error</a:t>
            </a:r>
          </a:p>
          <a:p>
            <a:r>
              <a:rPr lang="en-GB" sz="1600" b="1">
                <a:solidFill>
                  <a:srgbClr val="00B050"/>
                </a:solidFill>
              </a:rPr>
              <a:t>Term</a:t>
            </a:r>
          </a:p>
        </p:txBody>
      </p:sp>
      <p:cxnSp>
        <p:nvCxnSpPr>
          <p:cNvPr id="37" name="Straight Arrow Connector 36">
            <a:extLst>
              <a:ext uri="{FF2B5EF4-FFF2-40B4-BE49-F238E27FC236}">
                <a16:creationId xmlns:a16="http://schemas.microsoft.com/office/drawing/2014/main" id="{F7883547-7605-A763-DE41-2431771A2597}"/>
              </a:ext>
            </a:extLst>
          </p:cNvPr>
          <p:cNvCxnSpPr>
            <a:cxnSpLocks/>
            <a:stCxn id="36" idx="2"/>
          </p:cNvCxnSpPr>
          <p:nvPr/>
        </p:nvCxnSpPr>
        <p:spPr>
          <a:xfrm>
            <a:off x="2633201" y="2502952"/>
            <a:ext cx="262246" cy="650304"/>
          </a:xfrm>
          <a:prstGeom prst="straightConnector1">
            <a:avLst/>
          </a:prstGeom>
          <a:ln w="38100">
            <a:solidFill>
              <a:srgbClr val="00B050"/>
            </a:solidFill>
            <a:tailEnd type="triangle"/>
          </a:ln>
        </p:spPr>
        <p:style>
          <a:lnRef idx="1">
            <a:schemeClr val="accent6"/>
          </a:lnRef>
          <a:fillRef idx="0">
            <a:schemeClr val="accent6"/>
          </a:fillRef>
          <a:effectRef idx="0">
            <a:schemeClr val="accent6"/>
          </a:effectRef>
          <a:fontRef idx="minor">
            <a:schemeClr val="tx1"/>
          </a:fontRef>
        </p:style>
      </p:cxnSp>
      <p:sp>
        <p:nvSpPr>
          <p:cNvPr id="38" name="TextBox 37">
            <a:extLst>
              <a:ext uri="{FF2B5EF4-FFF2-40B4-BE49-F238E27FC236}">
                <a16:creationId xmlns:a16="http://schemas.microsoft.com/office/drawing/2014/main" id="{0AF83B75-0CEA-7F57-7642-3811DC9230E0}"/>
              </a:ext>
            </a:extLst>
          </p:cNvPr>
          <p:cNvSpPr txBox="1"/>
          <p:nvPr/>
        </p:nvSpPr>
        <p:spPr>
          <a:xfrm>
            <a:off x="8492234" y="1047557"/>
            <a:ext cx="1219200" cy="830997"/>
          </a:xfrm>
          <a:prstGeom prst="rect">
            <a:avLst/>
          </a:prstGeom>
          <a:noFill/>
        </p:spPr>
        <p:txBody>
          <a:bodyPr wrap="square" rtlCol="0">
            <a:spAutoFit/>
          </a:bodyPr>
          <a:lstStyle/>
          <a:p>
            <a:r>
              <a:rPr lang="en-GB" sz="1600" b="1">
                <a:solidFill>
                  <a:srgbClr val="00B050"/>
                </a:solidFill>
              </a:rPr>
              <a:t>Speed of Linear Actuator</a:t>
            </a:r>
          </a:p>
        </p:txBody>
      </p:sp>
      <p:cxnSp>
        <p:nvCxnSpPr>
          <p:cNvPr id="39" name="Straight Arrow Connector 38">
            <a:extLst>
              <a:ext uri="{FF2B5EF4-FFF2-40B4-BE49-F238E27FC236}">
                <a16:creationId xmlns:a16="http://schemas.microsoft.com/office/drawing/2014/main" id="{988DB05D-1F04-7E0F-B067-D03D03E13A1F}"/>
              </a:ext>
            </a:extLst>
          </p:cNvPr>
          <p:cNvCxnSpPr>
            <a:cxnSpLocks/>
            <a:stCxn id="38" idx="2"/>
          </p:cNvCxnSpPr>
          <p:nvPr/>
        </p:nvCxnSpPr>
        <p:spPr>
          <a:xfrm>
            <a:off x="9101834" y="1878554"/>
            <a:ext cx="0" cy="1240405"/>
          </a:xfrm>
          <a:prstGeom prst="straightConnector1">
            <a:avLst/>
          </a:prstGeom>
          <a:ln w="38100">
            <a:solidFill>
              <a:srgbClr val="00B050"/>
            </a:solidFill>
            <a:tailEnd type="triangle"/>
          </a:ln>
        </p:spPr>
        <p:style>
          <a:lnRef idx="1">
            <a:schemeClr val="accent6"/>
          </a:lnRef>
          <a:fillRef idx="0">
            <a:schemeClr val="accent6"/>
          </a:fillRef>
          <a:effectRef idx="0">
            <a:schemeClr val="accent6"/>
          </a:effectRef>
          <a:fontRef idx="minor">
            <a:schemeClr val="tx1"/>
          </a:fontRef>
        </p:style>
      </p:cxnSp>
      <p:sp>
        <p:nvSpPr>
          <p:cNvPr id="40" name="TextBox 39">
            <a:extLst>
              <a:ext uri="{FF2B5EF4-FFF2-40B4-BE49-F238E27FC236}">
                <a16:creationId xmlns:a16="http://schemas.microsoft.com/office/drawing/2014/main" id="{75669FBC-8E33-5846-F738-304B57A2B39E}"/>
              </a:ext>
            </a:extLst>
          </p:cNvPr>
          <p:cNvSpPr txBox="1"/>
          <p:nvPr/>
        </p:nvSpPr>
        <p:spPr>
          <a:xfrm>
            <a:off x="10481186" y="1639300"/>
            <a:ext cx="953729" cy="584775"/>
          </a:xfrm>
          <a:prstGeom prst="rect">
            <a:avLst/>
          </a:prstGeom>
          <a:noFill/>
        </p:spPr>
        <p:txBody>
          <a:bodyPr wrap="square" rtlCol="0">
            <a:spAutoFit/>
          </a:bodyPr>
          <a:lstStyle/>
          <a:p>
            <a:r>
              <a:rPr lang="en-GB" sz="1600" b="1">
                <a:solidFill>
                  <a:srgbClr val="00B050"/>
                </a:solidFill>
              </a:rPr>
              <a:t>Angle of Wing</a:t>
            </a:r>
          </a:p>
        </p:txBody>
      </p:sp>
      <p:cxnSp>
        <p:nvCxnSpPr>
          <p:cNvPr id="41" name="Straight Arrow Connector 40">
            <a:extLst>
              <a:ext uri="{FF2B5EF4-FFF2-40B4-BE49-F238E27FC236}">
                <a16:creationId xmlns:a16="http://schemas.microsoft.com/office/drawing/2014/main" id="{1DD5A0DA-0804-B049-A9A1-0518111BAA21}"/>
              </a:ext>
            </a:extLst>
          </p:cNvPr>
          <p:cNvCxnSpPr>
            <a:cxnSpLocks/>
            <a:stCxn id="40" idx="2"/>
          </p:cNvCxnSpPr>
          <p:nvPr/>
        </p:nvCxnSpPr>
        <p:spPr>
          <a:xfrm>
            <a:off x="10958051" y="2224075"/>
            <a:ext cx="133192" cy="894884"/>
          </a:xfrm>
          <a:prstGeom prst="straightConnector1">
            <a:avLst/>
          </a:prstGeom>
          <a:ln w="38100">
            <a:solidFill>
              <a:srgbClr val="00B050"/>
            </a:solidFill>
            <a:tailEnd type="triangle"/>
          </a:ln>
        </p:spPr>
        <p:style>
          <a:lnRef idx="2">
            <a:schemeClr val="accent1"/>
          </a:lnRef>
          <a:fillRef idx="0">
            <a:schemeClr val="accent1"/>
          </a:fillRef>
          <a:effectRef idx="1">
            <a:schemeClr val="accent1"/>
          </a:effectRef>
          <a:fontRef idx="minor">
            <a:schemeClr val="tx1"/>
          </a:fontRef>
        </p:style>
      </p:cxnSp>
      <p:sp>
        <p:nvSpPr>
          <p:cNvPr id="42" name="TextBox 41">
            <a:extLst>
              <a:ext uri="{FF2B5EF4-FFF2-40B4-BE49-F238E27FC236}">
                <a16:creationId xmlns:a16="http://schemas.microsoft.com/office/drawing/2014/main" id="{515D303C-DDB2-FF3E-7C5D-9683D467D024}"/>
              </a:ext>
            </a:extLst>
          </p:cNvPr>
          <p:cNvSpPr txBox="1"/>
          <p:nvPr/>
        </p:nvSpPr>
        <p:spPr>
          <a:xfrm>
            <a:off x="5164391" y="1318159"/>
            <a:ext cx="1219200" cy="338554"/>
          </a:xfrm>
          <a:prstGeom prst="rect">
            <a:avLst/>
          </a:prstGeom>
          <a:noFill/>
        </p:spPr>
        <p:txBody>
          <a:bodyPr wrap="square" rtlCol="0">
            <a:spAutoFit/>
          </a:bodyPr>
          <a:lstStyle/>
          <a:p>
            <a:r>
              <a:rPr lang="en-GB" sz="1600" b="1">
                <a:solidFill>
                  <a:srgbClr val="C00000"/>
                </a:solidFill>
              </a:rPr>
              <a:t>Past</a:t>
            </a:r>
          </a:p>
        </p:txBody>
      </p:sp>
      <p:sp>
        <p:nvSpPr>
          <p:cNvPr id="43" name="TextBox 42">
            <a:extLst>
              <a:ext uri="{FF2B5EF4-FFF2-40B4-BE49-F238E27FC236}">
                <a16:creationId xmlns:a16="http://schemas.microsoft.com/office/drawing/2014/main" id="{FC723C05-7650-E547-E54A-A1DB41AFA01A}"/>
              </a:ext>
            </a:extLst>
          </p:cNvPr>
          <p:cNvSpPr txBox="1"/>
          <p:nvPr/>
        </p:nvSpPr>
        <p:spPr>
          <a:xfrm>
            <a:off x="4975412" y="2659582"/>
            <a:ext cx="1015795" cy="338554"/>
          </a:xfrm>
          <a:prstGeom prst="rect">
            <a:avLst/>
          </a:prstGeom>
          <a:noFill/>
        </p:spPr>
        <p:txBody>
          <a:bodyPr wrap="square" rtlCol="0">
            <a:spAutoFit/>
          </a:bodyPr>
          <a:lstStyle/>
          <a:p>
            <a:r>
              <a:rPr lang="en-GB" sz="1600" b="1">
                <a:solidFill>
                  <a:srgbClr val="C00000"/>
                </a:solidFill>
              </a:rPr>
              <a:t>Present</a:t>
            </a:r>
          </a:p>
        </p:txBody>
      </p:sp>
      <p:sp>
        <p:nvSpPr>
          <p:cNvPr id="44" name="TextBox 43">
            <a:extLst>
              <a:ext uri="{FF2B5EF4-FFF2-40B4-BE49-F238E27FC236}">
                <a16:creationId xmlns:a16="http://schemas.microsoft.com/office/drawing/2014/main" id="{1C030164-1198-437B-B57E-318B41ECC715}"/>
              </a:ext>
            </a:extLst>
          </p:cNvPr>
          <p:cNvSpPr txBox="1"/>
          <p:nvPr/>
        </p:nvSpPr>
        <p:spPr>
          <a:xfrm>
            <a:off x="5532642" y="4157879"/>
            <a:ext cx="885826" cy="338554"/>
          </a:xfrm>
          <a:prstGeom prst="rect">
            <a:avLst/>
          </a:prstGeom>
          <a:noFill/>
        </p:spPr>
        <p:txBody>
          <a:bodyPr wrap="square" rtlCol="0">
            <a:spAutoFit/>
          </a:bodyPr>
          <a:lstStyle/>
          <a:p>
            <a:r>
              <a:rPr lang="en-GB" sz="1600" b="1">
                <a:solidFill>
                  <a:srgbClr val="C00000"/>
                </a:solidFill>
              </a:rPr>
              <a:t>Future</a:t>
            </a:r>
          </a:p>
        </p:txBody>
      </p:sp>
      <p:cxnSp>
        <p:nvCxnSpPr>
          <p:cNvPr id="45" name="Straight Arrow Connector 44">
            <a:extLst>
              <a:ext uri="{FF2B5EF4-FFF2-40B4-BE49-F238E27FC236}">
                <a16:creationId xmlns:a16="http://schemas.microsoft.com/office/drawing/2014/main" id="{1402561D-9649-FC40-D19D-D95931451498}"/>
              </a:ext>
            </a:extLst>
          </p:cNvPr>
          <p:cNvCxnSpPr/>
          <p:nvPr/>
        </p:nvCxnSpPr>
        <p:spPr>
          <a:xfrm flipV="1">
            <a:off x="11602065" y="3234401"/>
            <a:ext cx="0" cy="855817"/>
          </a:xfrm>
          <a:prstGeom prst="straightConnector1">
            <a:avLst/>
          </a:prstGeom>
          <a:ln w="38100">
            <a:solidFill>
              <a:srgbClr val="00B050"/>
            </a:solidFill>
            <a:tailEnd type="triangle"/>
          </a:ln>
        </p:spPr>
        <p:style>
          <a:lnRef idx="2">
            <a:schemeClr val="accent1"/>
          </a:lnRef>
          <a:fillRef idx="0">
            <a:schemeClr val="accent1"/>
          </a:fillRef>
          <a:effectRef idx="1">
            <a:schemeClr val="accent1"/>
          </a:effectRef>
          <a:fontRef idx="minor">
            <a:schemeClr val="tx1"/>
          </a:fontRef>
        </p:style>
      </p:cxnSp>
      <p:sp>
        <p:nvSpPr>
          <p:cNvPr id="46" name="Rectangle: Rounded Corners 45">
            <a:extLst>
              <a:ext uri="{FF2B5EF4-FFF2-40B4-BE49-F238E27FC236}">
                <a16:creationId xmlns:a16="http://schemas.microsoft.com/office/drawing/2014/main" id="{4C3D0C51-39E8-F8D5-4E9A-C825A374AB84}"/>
              </a:ext>
            </a:extLst>
          </p:cNvPr>
          <p:cNvSpPr/>
          <p:nvPr/>
        </p:nvSpPr>
        <p:spPr>
          <a:xfrm>
            <a:off x="7683444" y="2963042"/>
            <a:ext cx="1205377" cy="437536"/>
          </a:xfrm>
          <a:prstGeom prst="roundRect">
            <a:avLst/>
          </a:prstGeom>
          <a:solidFill>
            <a:schemeClr val="bg1"/>
          </a:solidFill>
          <a:ln w="38100">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Actuator</a:t>
            </a:r>
          </a:p>
        </p:txBody>
      </p:sp>
      <p:cxnSp>
        <p:nvCxnSpPr>
          <p:cNvPr id="47" name="Straight Arrow Connector 46">
            <a:extLst>
              <a:ext uri="{FF2B5EF4-FFF2-40B4-BE49-F238E27FC236}">
                <a16:creationId xmlns:a16="http://schemas.microsoft.com/office/drawing/2014/main" id="{6B224EBE-C156-18D2-72F9-AA8AFFF57188}"/>
              </a:ext>
            </a:extLst>
          </p:cNvPr>
          <p:cNvCxnSpPr>
            <a:cxnSpLocks/>
            <a:stCxn id="46" idx="3"/>
            <a:endCxn id="9" idx="1"/>
          </p:cNvCxnSpPr>
          <p:nvPr/>
        </p:nvCxnSpPr>
        <p:spPr>
          <a:xfrm>
            <a:off x="8888821" y="3181810"/>
            <a:ext cx="583166" cy="0"/>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cxnSp>
        <p:nvCxnSpPr>
          <p:cNvPr id="48" name="Connector: Curved 47">
            <a:extLst>
              <a:ext uri="{FF2B5EF4-FFF2-40B4-BE49-F238E27FC236}">
                <a16:creationId xmlns:a16="http://schemas.microsoft.com/office/drawing/2014/main" id="{DA0D9A51-46C0-5C22-DBDF-1C31808636F4}"/>
              </a:ext>
            </a:extLst>
          </p:cNvPr>
          <p:cNvCxnSpPr>
            <a:stCxn id="6" idx="1"/>
            <a:endCxn id="6" idx="3"/>
          </p:cNvCxnSpPr>
          <p:nvPr/>
        </p:nvCxnSpPr>
        <p:spPr>
          <a:xfrm rot="10800000" flipH="1">
            <a:off x="4643277" y="1834132"/>
            <a:ext cx="1617406" cy="12700"/>
          </a:xfrm>
          <a:prstGeom prst="curvedConnector5">
            <a:avLst>
              <a:gd name="adj1" fmla="val -14134"/>
              <a:gd name="adj2" fmla="val -5148386"/>
              <a:gd name="adj3" fmla="val 114134"/>
            </a:avLst>
          </a:prstGeom>
          <a:ln>
            <a:solidFill>
              <a:srgbClr val="C00000"/>
            </a:solidFill>
          </a:ln>
        </p:spPr>
        <p:style>
          <a:lnRef idx="2">
            <a:schemeClr val="accent1"/>
          </a:lnRef>
          <a:fillRef idx="0">
            <a:schemeClr val="accent1"/>
          </a:fillRef>
          <a:effectRef idx="1">
            <a:schemeClr val="accent1"/>
          </a:effectRef>
          <a:fontRef idx="minor">
            <a:schemeClr val="tx1"/>
          </a:fontRef>
        </p:style>
      </p:cxnSp>
      <p:sp>
        <p:nvSpPr>
          <p:cNvPr id="49" name="TextBox 48">
            <a:extLst>
              <a:ext uri="{FF2B5EF4-FFF2-40B4-BE49-F238E27FC236}">
                <a16:creationId xmlns:a16="http://schemas.microsoft.com/office/drawing/2014/main" id="{C97E2EDD-92A8-C3B5-94D7-A68921777356}"/>
              </a:ext>
            </a:extLst>
          </p:cNvPr>
          <p:cNvSpPr txBox="1"/>
          <p:nvPr/>
        </p:nvSpPr>
        <p:spPr>
          <a:xfrm>
            <a:off x="4816879" y="2069104"/>
            <a:ext cx="1438583" cy="338554"/>
          </a:xfrm>
          <a:prstGeom prst="rect">
            <a:avLst/>
          </a:prstGeom>
          <a:noFill/>
        </p:spPr>
        <p:txBody>
          <a:bodyPr wrap="square" rtlCol="0">
            <a:spAutoFit/>
          </a:bodyPr>
          <a:lstStyle/>
          <a:p>
            <a:r>
              <a:rPr lang="en-GB" sz="1600"/>
              <a:t>Anti-Windup</a:t>
            </a:r>
          </a:p>
        </p:txBody>
      </p:sp>
      <p:sp>
        <p:nvSpPr>
          <p:cNvPr id="50" name="Rectangle: Rounded Corners 49">
            <a:extLst>
              <a:ext uri="{FF2B5EF4-FFF2-40B4-BE49-F238E27FC236}">
                <a16:creationId xmlns:a16="http://schemas.microsoft.com/office/drawing/2014/main" id="{CA19FCF7-494D-45D3-0ADE-64D5CBD240C7}"/>
              </a:ext>
            </a:extLst>
          </p:cNvPr>
          <p:cNvSpPr/>
          <p:nvPr/>
        </p:nvSpPr>
        <p:spPr>
          <a:xfrm>
            <a:off x="4279280" y="4253486"/>
            <a:ext cx="709080" cy="861705"/>
          </a:xfrm>
          <a:prstGeom prst="roundRect">
            <a:avLst/>
          </a:prstGeom>
          <a:ln w="38100">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a:t>Low Pass Filter</a:t>
            </a:r>
          </a:p>
        </p:txBody>
      </p:sp>
      <p:cxnSp>
        <p:nvCxnSpPr>
          <p:cNvPr id="51" name="Straight Arrow Connector 50">
            <a:extLst>
              <a:ext uri="{FF2B5EF4-FFF2-40B4-BE49-F238E27FC236}">
                <a16:creationId xmlns:a16="http://schemas.microsoft.com/office/drawing/2014/main" id="{C1108AF8-E735-38C6-9A0D-C77E7516ABBF}"/>
              </a:ext>
            </a:extLst>
          </p:cNvPr>
          <p:cNvCxnSpPr>
            <a:cxnSpLocks/>
            <a:stCxn id="14" idx="3"/>
            <a:endCxn id="50" idx="1"/>
          </p:cNvCxnSpPr>
          <p:nvPr/>
        </p:nvCxnSpPr>
        <p:spPr>
          <a:xfrm flipV="1">
            <a:off x="3923785" y="4684339"/>
            <a:ext cx="355495" cy="6817"/>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sp>
        <p:nvSpPr>
          <p:cNvPr id="52" name="Rectangle: Rounded Corners 51">
            <a:extLst>
              <a:ext uri="{FF2B5EF4-FFF2-40B4-BE49-F238E27FC236}">
                <a16:creationId xmlns:a16="http://schemas.microsoft.com/office/drawing/2014/main" id="{1857E585-027B-E359-1DD8-F6D906A3530A}"/>
              </a:ext>
            </a:extLst>
          </p:cNvPr>
          <p:cNvSpPr/>
          <p:nvPr/>
        </p:nvSpPr>
        <p:spPr>
          <a:xfrm>
            <a:off x="4982786" y="5970809"/>
            <a:ext cx="1775191" cy="589936"/>
          </a:xfrm>
          <a:prstGeom prst="roundRect">
            <a:avLst/>
          </a:prstGeom>
          <a:ln w="38100">
            <a:solidFill>
              <a:srgbClr val="0070C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a:t>Sensor</a:t>
            </a:r>
          </a:p>
        </p:txBody>
      </p:sp>
      <p:sp>
        <p:nvSpPr>
          <p:cNvPr id="53" name="TextBox 52">
            <a:extLst>
              <a:ext uri="{FF2B5EF4-FFF2-40B4-BE49-F238E27FC236}">
                <a16:creationId xmlns:a16="http://schemas.microsoft.com/office/drawing/2014/main" id="{CDCA7523-732E-5F10-20BC-9773C51CE7C1}"/>
              </a:ext>
            </a:extLst>
          </p:cNvPr>
          <p:cNvSpPr txBox="1"/>
          <p:nvPr/>
        </p:nvSpPr>
        <p:spPr>
          <a:xfrm>
            <a:off x="8398739" y="6085508"/>
            <a:ext cx="1337187" cy="338554"/>
          </a:xfrm>
          <a:prstGeom prst="rect">
            <a:avLst/>
          </a:prstGeom>
          <a:noFill/>
        </p:spPr>
        <p:txBody>
          <a:bodyPr wrap="square" rtlCol="0">
            <a:spAutoFit/>
          </a:bodyPr>
          <a:lstStyle/>
          <a:p>
            <a:r>
              <a:rPr lang="en-GB" sz="1600" b="1">
                <a:solidFill>
                  <a:srgbClr val="00B050"/>
                </a:solidFill>
              </a:rPr>
              <a:t>True State</a:t>
            </a:r>
          </a:p>
        </p:txBody>
      </p:sp>
      <p:sp>
        <p:nvSpPr>
          <p:cNvPr id="54" name="TextBox 53">
            <a:extLst>
              <a:ext uri="{FF2B5EF4-FFF2-40B4-BE49-F238E27FC236}">
                <a16:creationId xmlns:a16="http://schemas.microsoft.com/office/drawing/2014/main" id="{A4B2FAB6-AB26-DD11-32FF-7E866F707219}"/>
              </a:ext>
            </a:extLst>
          </p:cNvPr>
          <p:cNvSpPr txBox="1"/>
          <p:nvPr/>
        </p:nvSpPr>
        <p:spPr>
          <a:xfrm>
            <a:off x="1786651" y="5242888"/>
            <a:ext cx="1388596" cy="584775"/>
          </a:xfrm>
          <a:prstGeom prst="rect">
            <a:avLst/>
          </a:prstGeom>
          <a:noFill/>
        </p:spPr>
        <p:txBody>
          <a:bodyPr wrap="square" rtlCol="0">
            <a:spAutoFit/>
          </a:bodyPr>
          <a:lstStyle/>
          <a:p>
            <a:r>
              <a:rPr lang="en-GB" sz="1600" b="1">
                <a:solidFill>
                  <a:srgbClr val="00B050"/>
                </a:solidFill>
              </a:rPr>
              <a:t>Measured State</a:t>
            </a:r>
          </a:p>
        </p:txBody>
      </p:sp>
      <p:sp>
        <p:nvSpPr>
          <p:cNvPr id="55" name="TextBox 54">
            <a:extLst>
              <a:ext uri="{FF2B5EF4-FFF2-40B4-BE49-F238E27FC236}">
                <a16:creationId xmlns:a16="http://schemas.microsoft.com/office/drawing/2014/main" id="{D2793B07-EB5B-A773-4696-8EA285ED0A67}"/>
              </a:ext>
            </a:extLst>
          </p:cNvPr>
          <p:cNvSpPr txBox="1"/>
          <p:nvPr/>
        </p:nvSpPr>
        <p:spPr>
          <a:xfrm>
            <a:off x="7143986" y="1615303"/>
            <a:ext cx="1120261" cy="338554"/>
          </a:xfrm>
          <a:prstGeom prst="rect">
            <a:avLst/>
          </a:prstGeom>
          <a:noFill/>
        </p:spPr>
        <p:txBody>
          <a:bodyPr wrap="square" rtlCol="0">
            <a:spAutoFit/>
          </a:bodyPr>
          <a:lstStyle/>
          <a:p>
            <a:r>
              <a:rPr lang="en-GB" sz="1600" b="1">
                <a:solidFill>
                  <a:srgbClr val="00B050"/>
                </a:solidFill>
              </a:rPr>
              <a:t>Voltage</a:t>
            </a:r>
          </a:p>
        </p:txBody>
      </p:sp>
      <p:cxnSp>
        <p:nvCxnSpPr>
          <p:cNvPr id="56" name="Straight Arrow Connector 55">
            <a:extLst>
              <a:ext uri="{FF2B5EF4-FFF2-40B4-BE49-F238E27FC236}">
                <a16:creationId xmlns:a16="http://schemas.microsoft.com/office/drawing/2014/main" id="{912D6C37-CAC8-EF91-ABFD-4DEC95C23ADD}"/>
              </a:ext>
            </a:extLst>
          </p:cNvPr>
          <p:cNvCxnSpPr>
            <a:cxnSpLocks/>
          </p:cNvCxnSpPr>
          <p:nvPr/>
        </p:nvCxnSpPr>
        <p:spPr>
          <a:xfrm flipH="1">
            <a:off x="7390722" y="1918177"/>
            <a:ext cx="167212" cy="1170657"/>
          </a:xfrm>
          <a:prstGeom prst="straightConnector1">
            <a:avLst/>
          </a:prstGeom>
          <a:ln w="38100">
            <a:solidFill>
              <a:srgbClr val="00B050"/>
            </a:solidFill>
            <a:tailEnd type="triangle"/>
          </a:ln>
        </p:spPr>
        <p:style>
          <a:lnRef idx="1">
            <a:schemeClr val="accent6"/>
          </a:lnRef>
          <a:fillRef idx="0">
            <a:schemeClr val="accent6"/>
          </a:fillRef>
          <a:effectRef idx="0">
            <a:schemeClr val="accent6"/>
          </a:effectRef>
          <a:fontRef idx="minor">
            <a:schemeClr val="tx1"/>
          </a:fontRef>
        </p:style>
      </p:cxnSp>
      <p:cxnSp>
        <p:nvCxnSpPr>
          <p:cNvPr id="57" name="Straight Arrow Connector 56">
            <a:extLst>
              <a:ext uri="{FF2B5EF4-FFF2-40B4-BE49-F238E27FC236}">
                <a16:creationId xmlns:a16="http://schemas.microsoft.com/office/drawing/2014/main" id="{74A12B13-90E9-7057-9128-D7E6283BB41B}"/>
              </a:ext>
            </a:extLst>
          </p:cNvPr>
          <p:cNvCxnSpPr>
            <a:cxnSpLocks/>
          </p:cNvCxnSpPr>
          <p:nvPr/>
        </p:nvCxnSpPr>
        <p:spPr>
          <a:xfrm flipV="1">
            <a:off x="10956505" y="3175115"/>
            <a:ext cx="1068347" cy="6695"/>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sp>
        <p:nvSpPr>
          <p:cNvPr id="58" name="TextBox 57">
            <a:extLst>
              <a:ext uri="{FF2B5EF4-FFF2-40B4-BE49-F238E27FC236}">
                <a16:creationId xmlns:a16="http://schemas.microsoft.com/office/drawing/2014/main" id="{E4F68DFD-F689-A568-377E-7B0D6E469B18}"/>
              </a:ext>
            </a:extLst>
          </p:cNvPr>
          <p:cNvSpPr txBox="1"/>
          <p:nvPr/>
        </p:nvSpPr>
        <p:spPr>
          <a:xfrm>
            <a:off x="11356256" y="4090218"/>
            <a:ext cx="757085" cy="830997"/>
          </a:xfrm>
          <a:prstGeom prst="rect">
            <a:avLst/>
          </a:prstGeom>
          <a:noFill/>
        </p:spPr>
        <p:txBody>
          <a:bodyPr wrap="square" rtlCol="0">
            <a:spAutoFit/>
          </a:bodyPr>
          <a:lstStyle/>
          <a:p>
            <a:r>
              <a:rPr lang="en-GB" sz="1600" b="1">
                <a:solidFill>
                  <a:srgbClr val="00B050"/>
                </a:solidFill>
              </a:rPr>
              <a:t>New wing angle</a:t>
            </a:r>
          </a:p>
        </p:txBody>
      </p:sp>
    </p:spTree>
    <p:extLst>
      <p:ext uri="{BB962C8B-B14F-4D97-AF65-F5344CB8AC3E}">
        <p14:creationId xmlns:p14="http://schemas.microsoft.com/office/powerpoint/2010/main" val="1083675172"/>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BED79-8885-7BB7-8BD3-3AE8DED9E513}"/>
              </a:ext>
            </a:extLst>
          </p:cNvPr>
          <p:cNvSpPr>
            <a:spLocks noGrp="1"/>
          </p:cNvSpPr>
          <p:nvPr>
            <p:ph type="title"/>
          </p:nvPr>
        </p:nvSpPr>
        <p:spPr>
          <a:xfrm>
            <a:off x="617316" y="253180"/>
            <a:ext cx="8915402" cy="1371600"/>
          </a:xfrm>
        </p:spPr>
        <p:txBody>
          <a:bodyPr/>
          <a:lstStyle/>
          <a:p>
            <a:r>
              <a:rPr lang="en-GB">
                <a:solidFill>
                  <a:srgbClr val="002060"/>
                </a:solidFill>
              </a:rPr>
              <a:t>Linear Actuators </a:t>
            </a:r>
          </a:p>
        </p:txBody>
      </p:sp>
      <p:pic>
        <p:nvPicPr>
          <p:cNvPr id="5" name="Picture 4" descr="A black background with white text&#10;&#10;Description automatically generated">
            <a:extLst>
              <a:ext uri="{FF2B5EF4-FFF2-40B4-BE49-F238E27FC236}">
                <a16:creationId xmlns:a16="http://schemas.microsoft.com/office/drawing/2014/main" id="{6D275905-1E7D-D4F1-5EA7-B2E9E6E3E1AB}"/>
              </a:ext>
            </a:extLst>
          </p:cNvPr>
          <p:cNvPicPr>
            <a:picLocks noChangeAspect="1"/>
          </p:cNvPicPr>
          <p:nvPr/>
        </p:nvPicPr>
        <p:blipFill>
          <a:blip r:embed="rId2"/>
          <a:stretch>
            <a:fillRect/>
          </a:stretch>
        </p:blipFill>
        <p:spPr>
          <a:xfrm>
            <a:off x="79334" y="6443119"/>
            <a:ext cx="1075964" cy="415002"/>
          </a:xfrm>
          <a:prstGeom prst="rect">
            <a:avLst/>
          </a:prstGeom>
        </p:spPr>
      </p:pic>
      <p:sp>
        <p:nvSpPr>
          <p:cNvPr id="4" name="Content Placeholder 2">
            <a:extLst>
              <a:ext uri="{FF2B5EF4-FFF2-40B4-BE49-F238E27FC236}">
                <a16:creationId xmlns:a16="http://schemas.microsoft.com/office/drawing/2014/main" id="{9C1E9186-9010-E697-9483-C63122C277E2}"/>
              </a:ext>
            </a:extLst>
          </p:cNvPr>
          <p:cNvSpPr>
            <a:spLocks noGrp="1"/>
          </p:cNvSpPr>
          <p:nvPr>
            <p:ph idx="1"/>
          </p:nvPr>
        </p:nvSpPr>
        <p:spPr>
          <a:xfrm>
            <a:off x="743564" y="1880420"/>
            <a:ext cx="4959145" cy="4137259"/>
          </a:xfrm>
        </p:spPr>
        <p:txBody>
          <a:bodyPr/>
          <a:lstStyle/>
          <a:p>
            <a:r>
              <a:rPr lang="en-GB" sz="2400" dirty="0"/>
              <a:t>Why Actuators over other plants?</a:t>
            </a:r>
          </a:p>
          <a:p>
            <a:endParaRPr lang="en-GB" sz="2400" dirty="0"/>
          </a:p>
          <a:p>
            <a:r>
              <a:rPr lang="en-GB" sz="2400" dirty="0"/>
              <a:t>What kind of performance we can expect from the Actuators.</a:t>
            </a:r>
          </a:p>
          <a:p>
            <a:endParaRPr lang="en-GB" sz="2400" dirty="0"/>
          </a:p>
          <a:p>
            <a:r>
              <a:rPr lang="en-GB" sz="2400" dirty="0"/>
              <a:t>How will they be implemented?</a:t>
            </a:r>
          </a:p>
          <a:p>
            <a:endParaRPr lang="en-GB" dirty="0"/>
          </a:p>
        </p:txBody>
      </p:sp>
      <p:pic>
        <p:nvPicPr>
          <p:cNvPr id="6" name="Picture 5">
            <a:extLst>
              <a:ext uri="{FF2B5EF4-FFF2-40B4-BE49-F238E27FC236}">
                <a16:creationId xmlns:a16="http://schemas.microsoft.com/office/drawing/2014/main" id="{74706611-C4DC-B3B8-4280-92B9E8CA547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02" b="97590" l="4678" r="96587">
                        <a14:foregroundMark x1="39373" y1="1606" x2="39823" y2="1205"/>
                        <a14:foregroundMark x1="39073" y1="1874" x2="39373" y2="1606"/>
                        <a14:foregroundMark x1="37872" y1="2945" x2="39073" y2="1874"/>
                        <a14:foregroundMark x1="37421" y1="3347" x2="37872" y2="2945"/>
                        <a14:foregroundMark x1="32767" y1="7497" x2="33009" y2="7281"/>
                        <a14:foregroundMark x1="32317" y1="7898" x2="32767" y2="7497"/>
                        <a14:foregroundMark x1="30215" y1="9772" x2="32317" y2="7898"/>
                        <a14:foregroundMark x1="39823" y1="1205" x2="39064" y2="1606"/>
                        <a14:foregroundMark x1="50180" y1="1093" x2="56637" y2="937"/>
                        <a14:foregroundMark x1="58966" y1="1083" x2="59437" y2="1112"/>
                        <a14:foregroundMark x1="56637" y1="937" x2="58703" y2="1066"/>
                        <a14:foregroundMark x1="91783" y1="35207" x2="91783" y2="35207"/>
                        <a14:foregroundMark x1="91183" y1="39457" x2="90013" y2="40027"/>
                        <a14:foregroundMark x1="94690" y1="37751" x2="93950" y2="38111"/>
                        <a14:foregroundMark x1="94817" y1="37885" x2="94058" y2="37082"/>
                        <a14:foregroundMark x1="95070" y1="38153" x2="94817" y2="37885"/>
                        <a14:foregroundMark x1="95828" y1="38956" x2="95070" y2="38153"/>
                        <a14:foregroundMark x1="96713" y1="39893" x2="95828" y2="38956"/>
                        <a14:foregroundMark x1="64114" y1="27845" x2="64223" y2="27443"/>
                        <a14:foregroundMark x1="65234" y1="26908" x2="65487" y2="26908"/>
                        <a14:foregroundMark x1="15774" y1="96701" x2="15071" y2="97055"/>
                        <a14:foregroundMark x1="12813" y1="96787" x2="5057" y2="94378"/>
                        <a14:foregroundMark x1="13676" y1="97055" x2="12813" y2="96787"/>
                        <a14:foregroundMark x1="5057" y1="94378" x2="5228" y2="93708"/>
                        <a14:foregroundMark x1="54488" y1="10442" x2="55879" y2="10576"/>
                        <a14:foregroundMark x1="34134" y1="39625" x2="34134" y2="39625"/>
                        <a14:foregroundMark x1="34513" y1="38153" x2="34513" y2="38153"/>
                        <a14:foregroundMark x1="33375" y1="43373" x2="33375" y2="43373"/>
                        <a14:foregroundMark x1="33502" y1="42704" x2="33502" y2="42704"/>
                        <a14:foregroundMark x1="31858" y1="49799" x2="31858" y2="49799"/>
                        <a14:foregroundMark x1="32617" y1="45515" x2="32617" y2="45515"/>
                        <a14:foregroundMark x1="4930" y1="92102" x2="4930" y2="93440"/>
                        <a14:foregroundMark x1="64475" y1="27175" x2="64475" y2="27175"/>
                        <a14:foregroundMark x1="33249" y1="44980" x2="33249" y2="44980"/>
                        <a14:foregroundMark x1="33123" y1="45248" x2="33123" y2="45248"/>
                        <a14:foregroundMark x1="33123" y1="45248" x2="33123" y2="45248"/>
                        <a14:foregroundMark x1="33755" y1="42436" x2="33755" y2="42436"/>
                        <a14:foregroundMark x1="33679" y1="42570" x2="33628" y2="42838"/>
                        <a14:foregroundMark x1="33755" y1="42169" x2="33679" y2="42570"/>
                        <a14:foregroundMark x1="32218" y1="45960" x2="32111" y2="46185"/>
                        <a14:foregroundMark x1="32491" y1="45382" x2="32273" y2="45842"/>
                        <a14:foregroundMark x1="32294" y1="47925" x2="32238" y2="48193"/>
                        <a14:foregroundMark x1="32407" y1="47390" x2="32294" y2="47925"/>
                        <a14:foregroundMark x1="32491" y1="46988" x2="32407" y2="47390"/>
                        <a14:foregroundMark x1="34766" y1="40696" x2="34766" y2="41232"/>
                        <a14:foregroundMark x1="34766" y1="40428" x2="34766" y2="40696"/>
                        <a14:foregroundMark x1="34210" y1="43507" x2="34134" y2="43909"/>
                        <a14:foregroundMark x1="34260" y1="43240" x2="34210" y2="43507"/>
                        <a14:foregroundMark x1="33921" y1="45515" x2="34134" y2="44712"/>
                        <a14:foregroundMark x1="33778" y1="46051" x2="33921" y2="45515"/>
                        <a14:foregroundMark x1="33672" y1="46452" x2="33778" y2="46051"/>
                        <a14:foregroundMark x1="33530" y1="46988" x2="33672" y2="46452"/>
                        <a14:foregroundMark x1="33423" y1="47390" x2="33530" y2="46988"/>
                        <a14:foregroundMark x1="33356" y1="47643" x2="33423" y2="47390"/>
                        <a14:foregroundMark x1="32996" y1="48996" x2="33281" y2="47925"/>
                        <a14:foregroundMark x1="34429" y1="43507" x2="34555" y2="43106"/>
                        <a14:foregroundMark x1="34260" y1="44043" x2="34429" y2="43507"/>
                        <a14:foregroundMark x1="34007" y1="44846" x2="34260" y2="44043"/>
                        <a14:foregroundMark x1="33797" y1="45515" x2="34007" y2="44846"/>
                        <a14:foregroundMark x1="33628" y1="46051" x2="33797" y2="45515"/>
                        <a14:foregroundMark x1="33502" y1="46452" x2="33628" y2="46051"/>
                        <a14:foregroundMark x1="34260" y1="43507" x2="34260" y2="43240"/>
                        <a14:foregroundMark x1="34134" y1="43373" x2="34134" y2="43373"/>
                        <a14:foregroundMark x1="35398" y1="39090" x2="35777" y2="36814"/>
                        <a14:backgroundMark x1="34893" y1="38554" x2="34893" y2="38554"/>
                        <a14:backgroundMark x1="35398" y1="36948" x2="35398" y2="36948"/>
                        <a14:backgroundMark x1="33375" y1="45114" x2="33375" y2="45114"/>
                        <a14:backgroundMark x1="32364" y1="49264" x2="32364" y2="49264"/>
                        <a14:backgroundMark x1="32111" y1="50870" x2="32111" y2="50870"/>
                        <a14:backgroundMark x1="7206" y1="86345" x2="7206" y2="86345"/>
                        <a14:backgroundMark x1="7332" y1="85274" x2="7332" y2="85274"/>
                        <a14:backgroundMark x1="7712" y1="84337" x2="6056" y2="92102"/>
                        <a14:backgroundMark x1="5310" y1="93708" x2="5310" y2="93708"/>
                        <a14:backgroundMark x1="5352" y1="93440" x2="5310" y2="93708"/>
                        <a14:backgroundMark x1="5183" y1="93842" x2="5183" y2="93842"/>
                        <a14:backgroundMark x1="5436" y1="93842" x2="5436" y2="93842"/>
                        <a14:backgroundMark x1="5183" y1="93440" x2="5183" y2="93440"/>
                        <a14:backgroundMark x1="16435" y1="96386" x2="18078" y2="95850"/>
                        <a14:backgroundMark x1="19848" y1="93708" x2="21113" y2="97055"/>
                        <a14:backgroundMark x1="16182" y1="96386" x2="15803" y2="96252"/>
                        <a14:backgroundMark x1="16688" y1="96386" x2="15550" y2="95984"/>
                        <a14:backgroundMark x1="16308" y1="96519" x2="15550" y2="96252"/>
                        <a14:backgroundMark x1="16308" y1="96386" x2="15676" y2="96386"/>
                        <a14:backgroundMark x1="16308" y1="96386" x2="15676" y2="96252"/>
                        <a14:backgroundMark x1="15803" y1="96653" x2="15803" y2="96653"/>
                        <a14:backgroundMark x1="15929" y1="96653" x2="15929" y2="96653"/>
                        <a14:backgroundMark x1="15803" y1="96653" x2="15803" y2="96653"/>
                        <a14:backgroundMark x1="15676" y1="96653" x2="15676" y2="96653"/>
                        <a14:backgroundMark x1="14159" y1="97456" x2="14159" y2="97456"/>
                        <a14:backgroundMark x1="14539" y1="97456" x2="14539" y2="97456"/>
                        <a14:backgroundMark x1="14286" y1="97456" x2="14286" y2="97456"/>
                        <a14:backgroundMark x1="13654" y1="97055" x2="13654" y2="97055"/>
                        <a14:backgroundMark x1="13148" y1="96921" x2="13148" y2="96921"/>
                        <a14:backgroundMark x1="12516" y1="96921" x2="12516" y2="96921"/>
                        <a14:backgroundMark x1="12137" y1="96921" x2="12137" y2="96921"/>
                        <a14:backgroundMark x1="11631" y1="96787" x2="11631" y2="96787"/>
                        <a14:backgroundMark x1="13021" y1="97055" x2="13021" y2="97055"/>
                        <a14:backgroundMark x1="13401" y1="97189" x2="13401" y2="97189"/>
                        <a14:backgroundMark x1="37421" y1="3347" x2="33628" y2="7764"/>
                        <a14:backgroundMark x1="33249" y1="7497" x2="33249" y2="7497"/>
                        <a14:backgroundMark x1="32617" y1="7898" x2="32617" y2="7898"/>
                        <a14:backgroundMark x1="33123" y1="7898" x2="33123" y2="7898"/>
                        <a14:backgroundMark x1="33123" y1="7764" x2="33123" y2="7764"/>
                        <a14:backgroundMark x1="33249" y1="7497" x2="33249" y2="7497"/>
                        <a14:backgroundMark x1="32996" y1="7764" x2="32996" y2="7764"/>
                        <a14:backgroundMark x1="33123" y1="7631" x2="33123" y2="7631"/>
                        <a14:backgroundMark x1="33249" y1="7497" x2="33249" y2="7497"/>
                        <a14:backgroundMark x1="33249" y1="7497" x2="33249" y2="7497"/>
                        <a14:backgroundMark x1="29077" y1="17135" x2="29077" y2="17135"/>
                        <a14:backgroundMark x1="37674" y1="2945" x2="37674" y2="2945"/>
                        <a14:backgroundMark x1="37547" y1="3079" x2="37547" y2="3079"/>
                        <a14:backgroundMark x1="37800" y1="3213" x2="37800" y2="3213"/>
                        <a14:backgroundMark x1="39570" y1="1606" x2="48293" y2="1874"/>
                        <a14:backgroundMark x1="48293" y1="1874" x2="49810" y2="1740"/>
                        <a14:backgroundMark x1="39697" y1="1339" x2="39697" y2="1339"/>
                        <a14:backgroundMark x1="39444" y1="1339" x2="39444" y2="1339"/>
                        <a14:backgroundMark x1="39570" y1="1874" x2="39570" y2="1874"/>
                        <a14:backgroundMark x1="39444" y1="1874" x2="39444" y2="1874"/>
                        <a14:backgroundMark x1="39317" y1="1606" x2="39317" y2="1606"/>
                        <a14:backgroundMark x1="39317" y1="2008" x2="39317" y2="2008"/>
                        <a14:backgroundMark x1="39444" y1="1339" x2="39444" y2="1339"/>
                        <a14:backgroundMark x1="39317" y1="1339" x2="39317" y2="1339"/>
                        <a14:backgroundMark x1="50948" y1="1339" x2="50948" y2="1339"/>
                        <a14:backgroundMark x1="51201" y1="1339" x2="51201" y2="1339"/>
                        <a14:backgroundMark x1="51580" y1="1473" x2="51580" y2="1473"/>
                        <a14:backgroundMark x1="51580" y1="1205" x2="51580" y2="1205"/>
                        <a14:backgroundMark x1="50316" y1="1339" x2="50316" y2="1339"/>
                        <a14:backgroundMark x1="50190" y1="1339" x2="50190" y2="1339"/>
                        <a14:backgroundMark x1="50569" y1="1205" x2="50569" y2="1205"/>
                        <a14:backgroundMark x1="50063" y1="1205" x2="50063" y2="1205"/>
                        <a14:backgroundMark x1="59671" y1="1473" x2="59671" y2="1473"/>
                        <a14:backgroundMark x1="59292" y1="1473" x2="59292" y2="1473"/>
                        <a14:backgroundMark x1="59292" y1="1339" x2="60683" y2="1473"/>
                        <a14:backgroundMark x1="59039" y1="1205" x2="58786" y2="1205"/>
                        <a14:backgroundMark x1="64096" y1="27845" x2="64096" y2="27845"/>
                        <a14:backgroundMark x1="64223" y1="27979" x2="64223" y2="27979"/>
                        <a14:backgroundMark x1="64349" y1="27577" x2="64349" y2="27577"/>
                        <a14:backgroundMark x1="64096" y1="28380" x2="64349" y2="27711"/>
                        <a14:backgroundMark x1="64223" y1="27577" x2="64223" y2="27577"/>
                        <a14:backgroundMark x1="64349" y1="27577" x2="64349" y2="27577"/>
                        <a14:backgroundMark x1="64349" y1="27443" x2="64349" y2="27443"/>
                        <a14:backgroundMark x1="63970" y1="27845" x2="63970" y2="27845"/>
                        <a14:backgroundMark x1="63970" y1="27711" x2="63970" y2="27711"/>
                        <a14:backgroundMark x1="66119" y1="27041" x2="66372" y2="27711"/>
                        <a14:backgroundMark x1="65740" y1="26774" x2="65740" y2="26774"/>
                        <a14:backgroundMark x1="65613" y1="26774" x2="65613" y2="26774"/>
                        <a14:backgroundMark x1="55247" y1="24230" x2="55247" y2="24230"/>
                        <a14:backgroundMark x1="55373" y1="25971" x2="55373" y2="25971"/>
                        <a14:backgroundMark x1="55120" y1="9371" x2="55120" y2="9371"/>
                        <a14:backgroundMark x1="91656" y1="39224" x2="93300" y2="37617"/>
                        <a14:backgroundMark x1="94185" y1="38956" x2="94185" y2="38956"/>
                        <a14:backgroundMark x1="94185" y1="38554" x2="93047" y2="38286"/>
                        <a14:backgroundMark x1="93552" y1="38688" x2="92541" y2="38420"/>
                        <a14:backgroundMark x1="92288" y1="39090" x2="90898" y2="38956"/>
                        <a14:backgroundMark x1="91277" y1="39224" x2="91277" y2="39224"/>
                        <a14:backgroundMark x1="91150" y1="39357" x2="91150" y2="39357"/>
                        <a14:backgroundMark x1="91024" y1="39357" x2="91024" y2="39357"/>
                        <a14:backgroundMark x1="93932" y1="38153" x2="93932" y2="38153"/>
                        <a14:backgroundMark x1="94058" y1="37885" x2="94058" y2="37885"/>
                        <a14:backgroundMark x1="94311" y1="37885" x2="94311" y2="37885"/>
                        <a14:backgroundMark x1="95575" y1="39090" x2="95575" y2="39090"/>
                        <a14:backgroundMark x1="96713" y1="40295" x2="96713" y2="40295"/>
                        <a14:backgroundMark x1="96587" y1="40295" x2="96587" y2="40295"/>
                        <a14:backgroundMark x1="96713" y1="40161" x2="96713" y2="40161"/>
                        <a14:backgroundMark x1="91150" y1="39491" x2="91150" y2="39491"/>
                        <a14:backgroundMark x1="90898" y1="39491" x2="90898" y2="39491"/>
                        <a14:backgroundMark x1="90898" y1="39491" x2="90898" y2="39491"/>
                        <a14:backgroundMark x1="34766" y1="39090" x2="34766" y2="39090"/>
                        <a14:backgroundMark x1="34640" y1="39759" x2="34640" y2="39759"/>
                        <a14:backgroundMark x1="34387" y1="40295" x2="34387" y2="40295"/>
                        <a14:backgroundMark x1="34260" y1="41098" x2="34260" y2="41098"/>
                        <a14:backgroundMark x1="34008" y1="42570" x2="34008" y2="42570"/>
                        <a14:backgroundMark x1="33755" y1="43507" x2="33755" y2="43507"/>
                        <a14:backgroundMark x1="34008" y1="43106" x2="34008" y2="43106"/>
                        <a14:backgroundMark x1="33628" y1="44043" x2="33628" y2="44043"/>
                        <a14:backgroundMark x1="33375" y1="44846" x2="33375" y2="44846"/>
                        <a14:backgroundMark x1="33123" y1="46051" x2="33123" y2="46051"/>
                        <a14:backgroundMark x1="33123" y1="46452" x2="33123" y2="46452"/>
                        <a14:backgroundMark x1="32870" y1="46988" x2="32870" y2="46988"/>
                        <a14:backgroundMark x1="32743" y1="47390" x2="32743" y2="47390"/>
                        <a14:backgroundMark x1="32617" y1="47925" x2="32617" y2="47925"/>
                        <a14:backgroundMark x1="32238" y1="45783" x2="32111" y2="45783"/>
                        <a14:backgroundMark x1="31858" y1="46586" x2="31858" y2="46586"/>
                        <a14:backgroundMark x1="31985" y1="46185" x2="31985" y2="46185"/>
                        <a14:backgroundMark x1="31985" y1="45917" x2="31985" y2="45917"/>
                        <a14:backgroundMark x1="33249" y1="45515" x2="33249" y2="45515"/>
                        <a14:backgroundMark x1="34008" y1="42169" x2="34008" y2="42169"/>
                        <a14:backgroundMark x1="34893" y1="42972" x2="34893" y2="42972"/>
                        <a14:backgroundMark x1="34513" y1="40696" x2="34513" y2="40696"/>
                      </a14:backgroundRemoval>
                    </a14:imgEffect>
                  </a14:imgLayer>
                </a14:imgProps>
              </a:ext>
            </a:extLst>
          </a:blip>
          <a:stretch>
            <a:fillRect/>
          </a:stretch>
        </p:blipFill>
        <p:spPr>
          <a:xfrm>
            <a:off x="5546742" y="750486"/>
            <a:ext cx="6027942" cy="5692633"/>
          </a:xfrm>
          <a:prstGeom prst="rect">
            <a:avLst/>
          </a:prstGeom>
        </p:spPr>
      </p:pic>
      <p:sp>
        <p:nvSpPr>
          <p:cNvPr id="7" name="TextBox 6">
            <a:extLst>
              <a:ext uri="{FF2B5EF4-FFF2-40B4-BE49-F238E27FC236}">
                <a16:creationId xmlns:a16="http://schemas.microsoft.com/office/drawing/2014/main" id="{3497F105-1C30-46EE-2043-68A6702F78F6}"/>
              </a:ext>
            </a:extLst>
          </p:cNvPr>
          <p:cNvSpPr txBox="1"/>
          <p:nvPr/>
        </p:nvSpPr>
        <p:spPr>
          <a:xfrm>
            <a:off x="9387011" y="6148798"/>
            <a:ext cx="3367932" cy="646331"/>
          </a:xfrm>
          <a:prstGeom prst="rect">
            <a:avLst/>
          </a:prstGeom>
          <a:noFill/>
        </p:spPr>
        <p:txBody>
          <a:bodyPr wrap="square" rtlCol="0">
            <a:spAutoFit/>
          </a:bodyPr>
          <a:lstStyle/>
          <a:p>
            <a:r>
              <a:rPr lang="en-GB"/>
              <a:t>References: Kathir Sudhir (2024), Akozon (2024) </a:t>
            </a:r>
          </a:p>
        </p:txBody>
      </p:sp>
      <p:sp>
        <p:nvSpPr>
          <p:cNvPr id="3" name="TextBox 2">
            <a:extLst>
              <a:ext uri="{FF2B5EF4-FFF2-40B4-BE49-F238E27FC236}">
                <a16:creationId xmlns:a16="http://schemas.microsoft.com/office/drawing/2014/main" id="{9D1839D9-2B52-902A-5ACF-ECF94103A17E}"/>
              </a:ext>
            </a:extLst>
          </p:cNvPr>
          <p:cNvSpPr txBox="1"/>
          <p:nvPr/>
        </p:nvSpPr>
        <p:spPr>
          <a:xfrm>
            <a:off x="9470571" y="3478126"/>
            <a:ext cx="1345474" cy="369332"/>
          </a:xfrm>
          <a:prstGeom prst="rect">
            <a:avLst/>
          </a:prstGeom>
          <a:noFill/>
        </p:spPr>
        <p:txBody>
          <a:bodyPr wrap="square" rtlCol="0">
            <a:spAutoFit/>
          </a:bodyPr>
          <a:lstStyle/>
          <a:p>
            <a:r>
              <a:rPr lang="en-GB"/>
              <a:t>Pivot</a:t>
            </a:r>
          </a:p>
        </p:txBody>
      </p:sp>
      <p:sp>
        <p:nvSpPr>
          <p:cNvPr id="8" name="TextBox 7">
            <a:extLst>
              <a:ext uri="{FF2B5EF4-FFF2-40B4-BE49-F238E27FC236}">
                <a16:creationId xmlns:a16="http://schemas.microsoft.com/office/drawing/2014/main" id="{E40FA77F-FCF7-E3E3-6D35-6A20F1510FB2}"/>
              </a:ext>
            </a:extLst>
          </p:cNvPr>
          <p:cNvSpPr txBox="1"/>
          <p:nvPr/>
        </p:nvSpPr>
        <p:spPr>
          <a:xfrm>
            <a:off x="8068823" y="4556472"/>
            <a:ext cx="1345474" cy="646331"/>
          </a:xfrm>
          <a:prstGeom prst="rect">
            <a:avLst/>
          </a:prstGeom>
          <a:noFill/>
        </p:spPr>
        <p:txBody>
          <a:bodyPr wrap="square" rtlCol="0">
            <a:spAutoFit/>
          </a:bodyPr>
          <a:lstStyle/>
          <a:p>
            <a:r>
              <a:rPr lang="en-GB"/>
              <a:t>Linear Actuator</a:t>
            </a:r>
          </a:p>
        </p:txBody>
      </p:sp>
      <p:cxnSp>
        <p:nvCxnSpPr>
          <p:cNvPr id="10" name="Straight Connector 9">
            <a:extLst>
              <a:ext uri="{FF2B5EF4-FFF2-40B4-BE49-F238E27FC236}">
                <a16:creationId xmlns:a16="http://schemas.microsoft.com/office/drawing/2014/main" id="{7B0EC46F-A055-FD62-781A-D0EC8F1247FC}"/>
              </a:ext>
            </a:extLst>
          </p:cNvPr>
          <p:cNvCxnSpPr>
            <a:cxnSpLocks/>
            <a:stCxn id="8" idx="1"/>
          </p:cNvCxnSpPr>
          <p:nvPr/>
        </p:nvCxnSpPr>
        <p:spPr>
          <a:xfrm flipH="1" flipV="1">
            <a:off x="6877594" y="4160520"/>
            <a:ext cx="1191229" cy="719118"/>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24C703E1-BC91-6179-AC18-1327E1429E91}"/>
              </a:ext>
            </a:extLst>
          </p:cNvPr>
          <p:cNvCxnSpPr>
            <a:cxnSpLocks/>
          </p:cNvCxnSpPr>
          <p:nvPr/>
        </p:nvCxnSpPr>
        <p:spPr>
          <a:xfrm flipH="1" flipV="1">
            <a:off x="9470571" y="2370909"/>
            <a:ext cx="176349" cy="1116990"/>
          </a:xfrm>
          <a:prstGeom prst="line">
            <a:avLst/>
          </a:prstGeom>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395CEE55-88B8-99DB-39D8-25EE59837CB9}"/>
              </a:ext>
            </a:extLst>
          </p:cNvPr>
          <p:cNvSpPr txBox="1"/>
          <p:nvPr/>
        </p:nvSpPr>
        <p:spPr>
          <a:xfrm>
            <a:off x="7542376" y="5616410"/>
            <a:ext cx="1345474" cy="369332"/>
          </a:xfrm>
          <a:prstGeom prst="rect">
            <a:avLst/>
          </a:prstGeom>
          <a:noFill/>
        </p:spPr>
        <p:txBody>
          <a:bodyPr wrap="square" rtlCol="0">
            <a:spAutoFit/>
          </a:bodyPr>
          <a:lstStyle/>
          <a:p>
            <a:r>
              <a:rPr lang="en-GB"/>
              <a:t>Supports</a:t>
            </a:r>
          </a:p>
        </p:txBody>
      </p:sp>
      <p:cxnSp>
        <p:nvCxnSpPr>
          <p:cNvPr id="15" name="Straight Connector 14">
            <a:extLst>
              <a:ext uri="{FF2B5EF4-FFF2-40B4-BE49-F238E27FC236}">
                <a16:creationId xmlns:a16="http://schemas.microsoft.com/office/drawing/2014/main" id="{2D38EC13-5476-043E-9EEF-78BFE14244BE}"/>
              </a:ext>
            </a:extLst>
          </p:cNvPr>
          <p:cNvCxnSpPr>
            <a:cxnSpLocks/>
          </p:cNvCxnSpPr>
          <p:nvPr/>
        </p:nvCxnSpPr>
        <p:spPr>
          <a:xfrm flipH="1" flipV="1">
            <a:off x="6947908" y="5293245"/>
            <a:ext cx="638731" cy="494521"/>
          </a:xfrm>
          <a:prstGeom prst="line">
            <a:avLst/>
          </a:prstGeom>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596F2147-2EB0-357E-13B9-86918D88677E}"/>
              </a:ext>
            </a:extLst>
          </p:cNvPr>
          <p:cNvSpPr txBox="1"/>
          <p:nvPr/>
        </p:nvSpPr>
        <p:spPr>
          <a:xfrm>
            <a:off x="5162005" y="464697"/>
            <a:ext cx="1643743" cy="646331"/>
          </a:xfrm>
          <a:prstGeom prst="rect">
            <a:avLst/>
          </a:prstGeom>
          <a:noFill/>
        </p:spPr>
        <p:txBody>
          <a:bodyPr wrap="square" rtlCol="0">
            <a:spAutoFit/>
          </a:bodyPr>
          <a:lstStyle/>
          <a:p>
            <a:r>
              <a:rPr lang="en-GB"/>
              <a:t>Swan Neck Wing Mount</a:t>
            </a:r>
          </a:p>
        </p:txBody>
      </p:sp>
      <p:sp>
        <p:nvSpPr>
          <p:cNvPr id="18" name="TextBox 17">
            <a:extLst>
              <a:ext uri="{FF2B5EF4-FFF2-40B4-BE49-F238E27FC236}">
                <a16:creationId xmlns:a16="http://schemas.microsoft.com/office/drawing/2014/main" id="{9DAD6859-6491-CB64-7B27-1AB91F1EE20C}"/>
              </a:ext>
            </a:extLst>
          </p:cNvPr>
          <p:cNvSpPr txBox="1"/>
          <p:nvPr/>
        </p:nvSpPr>
        <p:spPr>
          <a:xfrm>
            <a:off x="10924795" y="1695754"/>
            <a:ext cx="1345474" cy="369332"/>
          </a:xfrm>
          <a:prstGeom prst="rect">
            <a:avLst/>
          </a:prstGeom>
          <a:noFill/>
        </p:spPr>
        <p:txBody>
          <a:bodyPr wrap="square" rtlCol="0">
            <a:spAutoFit/>
          </a:bodyPr>
          <a:lstStyle/>
          <a:p>
            <a:r>
              <a:rPr lang="en-GB"/>
              <a:t>Wing</a:t>
            </a:r>
          </a:p>
        </p:txBody>
      </p:sp>
      <p:cxnSp>
        <p:nvCxnSpPr>
          <p:cNvPr id="19" name="Straight Connector 18">
            <a:extLst>
              <a:ext uri="{FF2B5EF4-FFF2-40B4-BE49-F238E27FC236}">
                <a16:creationId xmlns:a16="http://schemas.microsoft.com/office/drawing/2014/main" id="{3C11630E-4071-EFC9-0D6E-086FBBC89F46}"/>
              </a:ext>
            </a:extLst>
          </p:cNvPr>
          <p:cNvCxnSpPr>
            <a:cxnSpLocks/>
          </p:cNvCxnSpPr>
          <p:nvPr/>
        </p:nvCxnSpPr>
        <p:spPr>
          <a:xfrm flipH="1" flipV="1">
            <a:off x="6148959" y="1066285"/>
            <a:ext cx="798949" cy="880081"/>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9">
            <a:extLst>
              <a:ext uri="{FF2B5EF4-FFF2-40B4-BE49-F238E27FC236}">
                <a16:creationId xmlns:a16="http://schemas.microsoft.com/office/drawing/2014/main" id="{CDC7EBB2-72EE-879E-4024-549E70DCF2C7}"/>
              </a:ext>
            </a:extLst>
          </p:cNvPr>
          <p:cNvCxnSpPr>
            <a:cxnSpLocks/>
          </p:cNvCxnSpPr>
          <p:nvPr/>
        </p:nvCxnSpPr>
        <p:spPr>
          <a:xfrm flipV="1">
            <a:off x="10632828" y="2016034"/>
            <a:ext cx="438149" cy="496542"/>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79411443"/>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aph with a line&#10;&#10;Description automatically generated">
            <a:extLst>
              <a:ext uri="{FF2B5EF4-FFF2-40B4-BE49-F238E27FC236}">
                <a16:creationId xmlns:a16="http://schemas.microsoft.com/office/drawing/2014/main" id="{DAA4D019-D2F1-B4D2-228C-18DBE0BFF4A7}"/>
              </a:ext>
            </a:extLst>
          </p:cNvPr>
          <p:cNvPicPr>
            <a:picLocks noChangeAspect="1"/>
          </p:cNvPicPr>
          <p:nvPr/>
        </p:nvPicPr>
        <p:blipFill>
          <a:blip r:embed="rId3"/>
          <a:stretch>
            <a:fillRect/>
          </a:stretch>
        </p:blipFill>
        <p:spPr>
          <a:xfrm>
            <a:off x="326658" y="4714144"/>
            <a:ext cx="2813030" cy="2018207"/>
          </a:xfrm>
          <a:prstGeom prst="rect">
            <a:avLst/>
          </a:prstGeom>
        </p:spPr>
      </p:pic>
      <p:pic>
        <p:nvPicPr>
          <p:cNvPr id="9" name="Picture 8" descr="A graph with a line&#10;&#10;Description automatically generated">
            <a:extLst>
              <a:ext uri="{FF2B5EF4-FFF2-40B4-BE49-F238E27FC236}">
                <a16:creationId xmlns:a16="http://schemas.microsoft.com/office/drawing/2014/main" id="{A9ED1F29-3C6E-3317-D541-B9EAB90031BD}"/>
              </a:ext>
            </a:extLst>
          </p:cNvPr>
          <p:cNvPicPr>
            <a:picLocks noChangeAspect="1"/>
          </p:cNvPicPr>
          <p:nvPr/>
        </p:nvPicPr>
        <p:blipFill>
          <a:blip r:embed="rId4"/>
          <a:stretch>
            <a:fillRect/>
          </a:stretch>
        </p:blipFill>
        <p:spPr>
          <a:xfrm>
            <a:off x="344872" y="429738"/>
            <a:ext cx="2807495" cy="1975409"/>
          </a:xfrm>
          <a:prstGeom prst="rect">
            <a:avLst/>
          </a:prstGeom>
        </p:spPr>
      </p:pic>
      <p:pic>
        <p:nvPicPr>
          <p:cNvPr id="10" name="Picture 9" descr="A graph with a line going up&#10;&#10;Description automatically generated">
            <a:extLst>
              <a:ext uri="{FF2B5EF4-FFF2-40B4-BE49-F238E27FC236}">
                <a16:creationId xmlns:a16="http://schemas.microsoft.com/office/drawing/2014/main" id="{ACDA0F5F-6E89-5EBE-E0A5-04AAFF44AA95}"/>
              </a:ext>
            </a:extLst>
          </p:cNvPr>
          <p:cNvPicPr>
            <a:picLocks noChangeAspect="1"/>
          </p:cNvPicPr>
          <p:nvPr/>
        </p:nvPicPr>
        <p:blipFill>
          <a:blip r:embed="rId5"/>
          <a:stretch>
            <a:fillRect/>
          </a:stretch>
        </p:blipFill>
        <p:spPr>
          <a:xfrm>
            <a:off x="344872" y="2574035"/>
            <a:ext cx="2776602" cy="2011835"/>
          </a:xfrm>
          <a:prstGeom prst="rect">
            <a:avLst/>
          </a:prstGeom>
        </p:spPr>
      </p:pic>
      <p:sp>
        <p:nvSpPr>
          <p:cNvPr id="15" name="TextBox 14">
            <a:extLst>
              <a:ext uri="{FF2B5EF4-FFF2-40B4-BE49-F238E27FC236}">
                <a16:creationId xmlns:a16="http://schemas.microsoft.com/office/drawing/2014/main" id="{BF3A40A9-B65F-1C12-1134-AD0A501744DF}"/>
              </a:ext>
            </a:extLst>
          </p:cNvPr>
          <p:cNvSpPr txBox="1"/>
          <p:nvPr/>
        </p:nvSpPr>
        <p:spPr>
          <a:xfrm>
            <a:off x="6061389" y="100357"/>
            <a:ext cx="681735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002060"/>
                </a:solidFill>
                <a:latin typeface="+mj-lt"/>
              </a:rPr>
              <a:t>Open Loop vs Closed Loops </a:t>
            </a:r>
          </a:p>
        </p:txBody>
      </p:sp>
      <p:pic>
        <p:nvPicPr>
          <p:cNvPr id="2" name="Picture 1" descr="A diagram of a process&#10;&#10;Description automatically generated">
            <a:extLst>
              <a:ext uri="{FF2B5EF4-FFF2-40B4-BE49-F238E27FC236}">
                <a16:creationId xmlns:a16="http://schemas.microsoft.com/office/drawing/2014/main" id="{28CA0058-657E-09FE-B84F-D43D7DDC05BA}"/>
              </a:ext>
            </a:extLst>
          </p:cNvPr>
          <p:cNvPicPr>
            <a:picLocks noChangeAspect="1"/>
          </p:cNvPicPr>
          <p:nvPr/>
        </p:nvPicPr>
        <p:blipFill>
          <a:blip r:embed="rId6"/>
          <a:stretch>
            <a:fillRect/>
          </a:stretch>
        </p:blipFill>
        <p:spPr>
          <a:xfrm>
            <a:off x="4013501" y="1075051"/>
            <a:ext cx="5514034" cy="1160849"/>
          </a:xfrm>
          <a:prstGeom prst="rect">
            <a:avLst/>
          </a:prstGeom>
        </p:spPr>
      </p:pic>
      <p:pic>
        <p:nvPicPr>
          <p:cNvPr id="3" name="Picture 2" descr="A diagram of a block diagram&#10;&#10;Description automatically generated">
            <a:extLst>
              <a:ext uri="{FF2B5EF4-FFF2-40B4-BE49-F238E27FC236}">
                <a16:creationId xmlns:a16="http://schemas.microsoft.com/office/drawing/2014/main" id="{68607B32-9FAF-18B6-9CE4-1E39B85A807A}"/>
              </a:ext>
            </a:extLst>
          </p:cNvPr>
          <p:cNvPicPr>
            <a:picLocks noChangeAspect="1"/>
          </p:cNvPicPr>
          <p:nvPr/>
        </p:nvPicPr>
        <p:blipFill>
          <a:blip r:embed="rId7"/>
          <a:stretch>
            <a:fillRect/>
          </a:stretch>
        </p:blipFill>
        <p:spPr>
          <a:xfrm>
            <a:off x="4013501" y="2756829"/>
            <a:ext cx="6213446" cy="1771873"/>
          </a:xfrm>
          <a:prstGeom prst="rect">
            <a:avLst/>
          </a:prstGeom>
        </p:spPr>
      </p:pic>
      <p:sp>
        <p:nvSpPr>
          <p:cNvPr id="5" name="TextBox 4">
            <a:extLst>
              <a:ext uri="{FF2B5EF4-FFF2-40B4-BE49-F238E27FC236}">
                <a16:creationId xmlns:a16="http://schemas.microsoft.com/office/drawing/2014/main" id="{158183F7-5123-35F0-716C-9F0E3D1A3955}"/>
              </a:ext>
            </a:extLst>
          </p:cNvPr>
          <p:cNvSpPr txBox="1"/>
          <p:nvPr/>
        </p:nvSpPr>
        <p:spPr>
          <a:xfrm>
            <a:off x="3956033" y="645521"/>
            <a:ext cx="35645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Open Loop</a:t>
            </a:r>
          </a:p>
        </p:txBody>
      </p:sp>
      <p:sp>
        <p:nvSpPr>
          <p:cNvPr id="6" name="TextBox 5">
            <a:extLst>
              <a:ext uri="{FF2B5EF4-FFF2-40B4-BE49-F238E27FC236}">
                <a16:creationId xmlns:a16="http://schemas.microsoft.com/office/drawing/2014/main" id="{AD86334B-D738-A6AB-CF61-2EE655F07B9C}"/>
              </a:ext>
            </a:extLst>
          </p:cNvPr>
          <p:cNvSpPr txBox="1"/>
          <p:nvPr/>
        </p:nvSpPr>
        <p:spPr>
          <a:xfrm>
            <a:off x="4013501" y="2323629"/>
            <a:ext cx="35645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Open Loop (With Disturbance)</a:t>
            </a:r>
          </a:p>
        </p:txBody>
      </p:sp>
      <p:sp>
        <p:nvSpPr>
          <p:cNvPr id="7" name="TextBox 6">
            <a:extLst>
              <a:ext uri="{FF2B5EF4-FFF2-40B4-BE49-F238E27FC236}">
                <a16:creationId xmlns:a16="http://schemas.microsoft.com/office/drawing/2014/main" id="{709CF43D-1402-D258-9EDB-AA33A0B4EDF1}"/>
              </a:ext>
            </a:extLst>
          </p:cNvPr>
          <p:cNvSpPr txBox="1"/>
          <p:nvPr/>
        </p:nvSpPr>
        <p:spPr>
          <a:xfrm>
            <a:off x="3956033" y="4568670"/>
            <a:ext cx="25093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Closed Loop</a:t>
            </a:r>
          </a:p>
        </p:txBody>
      </p:sp>
      <p:pic>
        <p:nvPicPr>
          <p:cNvPr id="12" name="Picture 11" descr="A diagram of a sensor&#10;&#10;Description automatically generated">
            <a:extLst>
              <a:ext uri="{FF2B5EF4-FFF2-40B4-BE49-F238E27FC236}">
                <a16:creationId xmlns:a16="http://schemas.microsoft.com/office/drawing/2014/main" id="{F9FF076A-5AF5-62C5-C39D-671A4BC50590}"/>
              </a:ext>
            </a:extLst>
          </p:cNvPr>
          <p:cNvPicPr>
            <a:picLocks noChangeAspect="1"/>
          </p:cNvPicPr>
          <p:nvPr/>
        </p:nvPicPr>
        <p:blipFill>
          <a:blip r:embed="rId8"/>
          <a:stretch>
            <a:fillRect/>
          </a:stretch>
        </p:blipFill>
        <p:spPr>
          <a:xfrm>
            <a:off x="4013501" y="4926981"/>
            <a:ext cx="6096000" cy="1592531"/>
          </a:xfrm>
          <a:prstGeom prst="rect">
            <a:avLst/>
          </a:prstGeom>
        </p:spPr>
      </p:pic>
    </p:spTree>
    <p:extLst>
      <p:ext uri="{BB962C8B-B14F-4D97-AF65-F5344CB8AC3E}">
        <p14:creationId xmlns:p14="http://schemas.microsoft.com/office/powerpoint/2010/main" val="2886234071"/>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87771E7-D73E-B8E8-755C-90F94F5494BD}"/>
              </a:ext>
            </a:extLst>
          </p:cNvPr>
          <p:cNvPicPr>
            <a:picLocks noChangeAspect="1"/>
          </p:cNvPicPr>
          <p:nvPr/>
        </p:nvPicPr>
        <p:blipFill>
          <a:blip r:embed="rId2"/>
          <a:stretch>
            <a:fillRect/>
          </a:stretch>
        </p:blipFill>
        <p:spPr>
          <a:xfrm>
            <a:off x="0" y="-75575"/>
            <a:ext cx="12146264" cy="6858000"/>
          </a:xfrm>
          <a:prstGeom prst="rect">
            <a:avLst/>
          </a:prstGeom>
        </p:spPr>
      </p:pic>
      <p:pic>
        <p:nvPicPr>
          <p:cNvPr id="4" name="Picture 3" descr="A black background with white text&#10;&#10;Description automatically generated">
            <a:extLst>
              <a:ext uri="{FF2B5EF4-FFF2-40B4-BE49-F238E27FC236}">
                <a16:creationId xmlns:a16="http://schemas.microsoft.com/office/drawing/2014/main" id="{FA30F919-25E9-D88F-4644-4204BDFC1C57}"/>
              </a:ext>
            </a:extLst>
          </p:cNvPr>
          <p:cNvPicPr>
            <a:picLocks noChangeAspect="1"/>
          </p:cNvPicPr>
          <p:nvPr/>
        </p:nvPicPr>
        <p:blipFill>
          <a:blip r:embed="rId3"/>
          <a:stretch>
            <a:fillRect/>
          </a:stretch>
        </p:blipFill>
        <p:spPr>
          <a:xfrm>
            <a:off x="79334" y="6443119"/>
            <a:ext cx="1075964" cy="415002"/>
          </a:xfrm>
          <a:prstGeom prst="rect">
            <a:avLst/>
          </a:prstGeom>
        </p:spPr>
      </p:pic>
    </p:spTree>
    <p:extLst>
      <p:ext uri="{BB962C8B-B14F-4D97-AF65-F5344CB8AC3E}">
        <p14:creationId xmlns:p14="http://schemas.microsoft.com/office/powerpoint/2010/main" val="2337333630"/>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ilver car with a wing on it&#10;&#10;Description automatically generated">
            <a:extLst>
              <a:ext uri="{FF2B5EF4-FFF2-40B4-BE49-F238E27FC236}">
                <a16:creationId xmlns:a16="http://schemas.microsoft.com/office/drawing/2014/main" id="{88EAAFAE-5D12-11F6-9447-4FCCC9A836DA}"/>
              </a:ext>
            </a:extLst>
          </p:cNvPr>
          <p:cNvPicPr>
            <a:picLocks noChangeAspect="1"/>
          </p:cNvPicPr>
          <p:nvPr/>
        </p:nvPicPr>
        <p:blipFill>
          <a:blip r:embed="rId2"/>
          <a:srcRect l="-56" t="30" r="-68" b="6335"/>
          <a:stretch/>
        </p:blipFill>
        <p:spPr>
          <a:xfrm>
            <a:off x="766" y="2212"/>
            <a:ext cx="12206277" cy="6885551"/>
          </a:xfrm>
          <a:prstGeom prst="rect">
            <a:avLst/>
          </a:prstGeom>
        </p:spPr>
      </p:pic>
      <p:sp>
        <p:nvSpPr>
          <p:cNvPr id="2" name="Title 1">
            <a:extLst>
              <a:ext uri="{FF2B5EF4-FFF2-40B4-BE49-F238E27FC236}">
                <a16:creationId xmlns:a16="http://schemas.microsoft.com/office/drawing/2014/main" id="{27CCF9E1-D1E1-BD26-9AD5-271F425B970C}"/>
              </a:ext>
            </a:extLst>
          </p:cNvPr>
          <p:cNvSpPr>
            <a:spLocks noGrp="1"/>
          </p:cNvSpPr>
          <p:nvPr>
            <p:ph type="ctrTitle"/>
          </p:nvPr>
        </p:nvSpPr>
        <p:spPr>
          <a:xfrm>
            <a:off x="626000" y="1203629"/>
            <a:ext cx="3850528" cy="1026499"/>
          </a:xfrm>
          <a:effectLst>
            <a:outerShdw blurRad="50800" dist="38100" dir="2700000" algn="tl" rotWithShape="0">
              <a:prstClr val="black">
                <a:alpha val="40000"/>
              </a:prstClr>
            </a:outerShdw>
          </a:effectLst>
        </p:spPr>
        <p:txBody>
          <a:bodyPr>
            <a:normAutofit/>
          </a:bodyPr>
          <a:lstStyle/>
          <a:p>
            <a:r>
              <a:rPr lang="en-GB" sz="5200">
                <a:solidFill>
                  <a:srgbClr val="002060"/>
                </a:solidFill>
              </a:rPr>
              <a:t>Conclusion </a:t>
            </a:r>
          </a:p>
        </p:txBody>
      </p:sp>
      <p:pic>
        <p:nvPicPr>
          <p:cNvPr id="6" name="Picture 5" descr="A black background with white text&#10;&#10;Description automatically generated">
            <a:extLst>
              <a:ext uri="{FF2B5EF4-FFF2-40B4-BE49-F238E27FC236}">
                <a16:creationId xmlns:a16="http://schemas.microsoft.com/office/drawing/2014/main" id="{039B3448-A1C0-CB02-06B3-0FEE2DDF0C72}"/>
              </a:ext>
            </a:extLst>
          </p:cNvPr>
          <p:cNvPicPr>
            <a:picLocks noChangeAspect="1"/>
          </p:cNvPicPr>
          <p:nvPr/>
        </p:nvPicPr>
        <p:blipFill>
          <a:blip r:embed="rId3"/>
          <a:stretch>
            <a:fillRect/>
          </a:stretch>
        </p:blipFill>
        <p:spPr>
          <a:xfrm>
            <a:off x="79334" y="6443119"/>
            <a:ext cx="1075964" cy="415002"/>
          </a:xfrm>
          <a:prstGeom prst="rect">
            <a:avLst/>
          </a:prstGeom>
        </p:spPr>
      </p:pic>
    </p:spTree>
    <p:extLst>
      <p:ext uri="{BB962C8B-B14F-4D97-AF65-F5344CB8AC3E}">
        <p14:creationId xmlns:p14="http://schemas.microsoft.com/office/powerpoint/2010/main" val="2226028368"/>
      </p:ext>
    </p:extLst>
  </p:cSld>
  <p:clrMapOvr>
    <a:masterClrMapping/>
  </p:clrMapOvr>
  <p:transition spd="slow">
    <p:wipe di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2038D-08FD-70D4-0814-31E6ACEDEF5B}"/>
              </a:ext>
            </a:extLst>
          </p:cNvPr>
          <p:cNvSpPr>
            <a:spLocks noGrp="1"/>
          </p:cNvSpPr>
          <p:nvPr>
            <p:ph type="title"/>
          </p:nvPr>
        </p:nvSpPr>
        <p:spPr>
          <a:xfrm>
            <a:off x="530517" y="346422"/>
            <a:ext cx="8915402" cy="1371600"/>
          </a:xfrm>
        </p:spPr>
        <p:txBody>
          <a:bodyPr/>
          <a:lstStyle/>
          <a:p>
            <a:r>
              <a:rPr lang="en-GB">
                <a:solidFill>
                  <a:srgbClr val="002060"/>
                </a:solidFill>
              </a:rPr>
              <a:t>Aerodynamic Development References </a:t>
            </a:r>
          </a:p>
        </p:txBody>
      </p:sp>
      <p:sp>
        <p:nvSpPr>
          <p:cNvPr id="3" name="Content Placeholder 2">
            <a:extLst>
              <a:ext uri="{FF2B5EF4-FFF2-40B4-BE49-F238E27FC236}">
                <a16:creationId xmlns:a16="http://schemas.microsoft.com/office/drawing/2014/main" id="{514F933B-35E6-FFD2-974C-77301D2A8AC7}"/>
              </a:ext>
            </a:extLst>
          </p:cNvPr>
          <p:cNvSpPr>
            <a:spLocks noGrp="1"/>
          </p:cNvSpPr>
          <p:nvPr>
            <p:ph idx="1"/>
          </p:nvPr>
        </p:nvSpPr>
        <p:spPr>
          <a:xfrm>
            <a:off x="532471" y="1602059"/>
            <a:ext cx="11080597" cy="4834757"/>
          </a:xfrm>
        </p:spPr>
        <p:txBody>
          <a:bodyPr vert="horz" lIns="91440" tIns="45720" rIns="91440" bIns="45720" rtlCol="0" anchor="t">
            <a:normAutofit fontScale="85000" lnSpcReduction="20000"/>
          </a:bodyPr>
          <a:lstStyle/>
          <a:p>
            <a:r>
              <a:rPr lang="en-GB" sz="1900" i="1"/>
              <a:t>AEROFOIL TOOLS, , </a:t>
            </a:r>
            <a:r>
              <a:rPr lang="en-GB" sz="1900" i="1" err="1"/>
              <a:t>Airfoil</a:t>
            </a:r>
            <a:r>
              <a:rPr lang="en-GB" sz="1900" i="1"/>
              <a:t> Tools. Available: </a:t>
            </a:r>
            <a:r>
              <a:rPr lang="en-GB" sz="1900" i="1">
                <a:hlinkClick r:id="rId3">
                  <a:extLst>
                    <a:ext uri="{A12FA001-AC4F-418D-AE19-62706E023703}">
                      <ahyp:hlinkClr xmlns:ahyp="http://schemas.microsoft.com/office/drawing/2018/hyperlinkcolor" val="tx"/>
                    </a:ext>
                  </a:extLst>
                </a:hlinkClick>
              </a:rPr>
              <a:t>http://airfoiltools.com/</a:t>
            </a:r>
            <a:r>
              <a:rPr lang="en-GB" sz="1900" i="1"/>
              <a:t> [Dec 10, 2024].</a:t>
            </a:r>
          </a:p>
          <a:p>
            <a:r>
              <a:rPr lang="en-GB" sz="1900" i="1"/>
              <a:t>NACA 6412 research - IAN R. MCANDREW, ELENA VISNEHVSKAYA and KENNETH L. WITCHER, 2018. untitled. Establishing Angle of Attach for NACA 6412 Twin-Wing on Take-off Downwash Influences on Lift and Drag, 6, pp. 255–259. - (Ian R. McAndrew, Elena </a:t>
            </a:r>
            <a:r>
              <a:rPr lang="en-GB" sz="1900" i="1" err="1"/>
              <a:t>Visnehvskaya</a:t>
            </a:r>
            <a:r>
              <a:rPr lang="en-GB" sz="1900" i="1"/>
              <a:t> et al. 2018)</a:t>
            </a:r>
            <a:endParaRPr lang="en-US" sz="1900" i="1"/>
          </a:p>
          <a:p>
            <a:r>
              <a:rPr lang="en-GB" sz="1900" i="1"/>
              <a:t>NACA 4412 research - MD. SAFAYET HOSSAIN, MUHAMMAD FERDOUS RAIYAN, MOHAMMED NASIR UDDIN AKANDA and NAHEDHASSAN JONY, 2014. A Comparative Flow Analysis of </a:t>
            </a:r>
            <a:r>
              <a:rPr lang="en-GB" sz="1900" i="1" err="1"/>
              <a:t>Naca</a:t>
            </a:r>
            <a:r>
              <a:rPr lang="en-GB" sz="1900" i="1"/>
              <a:t> 6409 and </a:t>
            </a:r>
            <a:r>
              <a:rPr lang="en-GB" sz="1900" i="1" err="1"/>
              <a:t>Naca</a:t>
            </a:r>
            <a:r>
              <a:rPr lang="en-GB" sz="1900" i="1"/>
              <a:t> 4412 Aerofoil | PDF | </a:t>
            </a:r>
            <a:r>
              <a:rPr lang="en-GB" sz="1900" i="1" err="1"/>
              <a:t>Airfoil</a:t>
            </a:r>
            <a:r>
              <a:rPr lang="en-GB" sz="1900" i="1"/>
              <a:t> | Lift (Force). A COMPARATIVE FLOW ANALYSIS OF NACA 6409 AND NACA 4412AEROFOIL, 3(10), pp. 342–350. (MD. </a:t>
            </a:r>
            <a:r>
              <a:rPr lang="en-GB" sz="1900" i="1" err="1"/>
              <a:t>Safayet</a:t>
            </a:r>
            <a:r>
              <a:rPr lang="en-GB" sz="1900" i="1"/>
              <a:t> Hossain, Muhammad Ferdous Raiyan et al. 2014)</a:t>
            </a:r>
          </a:p>
          <a:p>
            <a:r>
              <a:rPr lang="en-GB" sz="1900" i="1"/>
              <a:t>Benzing 122-125 research - SU, Y. and BASAVARAJ, A., July 31, 2017. Computational Analysis of Benzing </a:t>
            </a:r>
            <a:r>
              <a:rPr lang="en-GB" sz="1900" i="1" err="1"/>
              <a:t>Airfoils</a:t>
            </a:r>
            <a:r>
              <a:rPr lang="en-GB" sz="1900" i="1"/>
              <a:t> for Optimization in a Wing Configuration for a Formula SAE Car, ASME -Fluids Engineering Division Summer Conference 2017, 30 Aug, 2017 July 31, 2017, pp. 1–6.  (Su, Basavaraj July 31, 2017)</a:t>
            </a:r>
          </a:p>
          <a:p>
            <a:r>
              <a:rPr lang="en-GB" sz="1900" i="1"/>
              <a:t>Eppler 420 research - REZA, S., MAHMOOD, S. and IQBAL, A., December 27, 2016. Performance Analysis and Comparison of High Lift </a:t>
            </a:r>
            <a:r>
              <a:rPr lang="en-GB" sz="1900" i="1" err="1"/>
              <a:t>Airfoil</a:t>
            </a:r>
            <a:r>
              <a:rPr lang="en-GB" sz="1900" i="1"/>
              <a:t> for Low-Speed Unmanned Aerial Vehicle, International Conference on Mechanical, Industrial and Energy Engineering 2016, 26-27 Dec,2016 December 27, 2016. (Reza, Mahmood et al. December 27, 2016) </a:t>
            </a:r>
            <a:endParaRPr lang="en-US" sz="1900" i="1"/>
          </a:p>
          <a:p>
            <a:r>
              <a:rPr lang="en-US" sz="1900" i="1"/>
              <a:t>OCCAMSRACERS, A., 2023. Car Wing Comparisons. (</a:t>
            </a:r>
            <a:r>
              <a:rPr lang="en-US" sz="1900" i="1" err="1"/>
              <a:t>occamsracers</a:t>
            </a:r>
            <a:r>
              <a:rPr lang="en-US" sz="1900" i="1"/>
              <a:t> 2023)</a:t>
            </a:r>
            <a:endParaRPr lang="en-US"/>
          </a:p>
        </p:txBody>
      </p:sp>
    </p:spTree>
    <p:extLst>
      <p:ext uri="{BB962C8B-B14F-4D97-AF65-F5344CB8AC3E}">
        <p14:creationId xmlns:p14="http://schemas.microsoft.com/office/powerpoint/2010/main" val="4031507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12864-2E30-48C6-624A-031A36A950C5}"/>
              </a:ext>
            </a:extLst>
          </p:cNvPr>
          <p:cNvSpPr>
            <a:spLocks noGrp="1"/>
          </p:cNvSpPr>
          <p:nvPr>
            <p:ph type="title"/>
          </p:nvPr>
        </p:nvSpPr>
        <p:spPr>
          <a:xfrm>
            <a:off x="754379" y="441960"/>
            <a:ext cx="8915402" cy="1371600"/>
          </a:xfrm>
        </p:spPr>
        <p:txBody>
          <a:bodyPr/>
          <a:lstStyle/>
          <a:p>
            <a:r>
              <a:rPr lang="en-GB">
                <a:solidFill>
                  <a:srgbClr val="002060"/>
                </a:solidFill>
              </a:rPr>
              <a:t>Simulation References</a:t>
            </a:r>
          </a:p>
        </p:txBody>
      </p:sp>
      <p:sp>
        <p:nvSpPr>
          <p:cNvPr id="3" name="Content Placeholder 2">
            <a:extLst>
              <a:ext uri="{FF2B5EF4-FFF2-40B4-BE49-F238E27FC236}">
                <a16:creationId xmlns:a16="http://schemas.microsoft.com/office/drawing/2014/main" id="{1EF63478-45B1-EF14-6C0F-EFA57A515521}"/>
              </a:ext>
            </a:extLst>
          </p:cNvPr>
          <p:cNvSpPr>
            <a:spLocks noGrp="1"/>
          </p:cNvSpPr>
          <p:nvPr>
            <p:ph idx="1"/>
          </p:nvPr>
        </p:nvSpPr>
        <p:spPr>
          <a:xfrm>
            <a:off x="754379" y="2057400"/>
            <a:ext cx="10599421" cy="4137259"/>
          </a:xfrm>
        </p:spPr>
        <p:txBody>
          <a:bodyPr/>
          <a:lstStyle/>
          <a:p>
            <a:r>
              <a:rPr lang="en-GB">
                <a:effectLst/>
              </a:rPr>
              <a:t>Fastest Laps (2024) </a:t>
            </a:r>
            <a:r>
              <a:rPr lang="en-GB" i="1" err="1">
                <a:effectLst/>
              </a:rPr>
              <a:t>Llandow</a:t>
            </a:r>
            <a:r>
              <a:rPr lang="en-GB" i="1">
                <a:effectLst/>
              </a:rPr>
              <a:t> Lap Times</a:t>
            </a:r>
            <a:r>
              <a:rPr lang="en-GB">
                <a:effectLst/>
              </a:rPr>
              <a:t>, </a:t>
            </a:r>
            <a:r>
              <a:rPr lang="en-GB" i="1">
                <a:effectLst/>
              </a:rPr>
              <a:t>FastestLaps.com</a:t>
            </a:r>
            <a:r>
              <a:rPr lang="en-GB">
                <a:effectLst/>
              </a:rPr>
              <a:t>. Available at: https://fastestlaps.com/tracks/llandow (Accessed: 11 December 2024). </a:t>
            </a:r>
          </a:p>
          <a:p>
            <a:r>
              <a:rPr lang="en-GB">
                <a:effectLst/>
              </a:rPr>
              <a:t>Mercedes AMG F1 (2020) </a:t>
            </a:r>
            <a:r>
              <a:rPr lang="en-GB" i="1">
                <a:effectLst/>
              </a:rPr>
              <a:t>How does F1 simulation work? - </a:t>
            </a:r>
            <a:r>
              <a:rPr lang="en-GB" i="1" err="1">
                <a:effectLst/>
              </a:rPr>
              <a:t>mercedes</a:t>
            </a:r>
            <a:r>
              <a:rPr lang="en-GB" i="1">
                <a:effectLst/>
              </a:rPr>
              <a:t>-AMG Petronas F1 Team</a:t>
            </a:r>
            <a:r>
              <a:rPr lang="en-GB">
                <a:effectLst/>
              </a:rPr>
              <a:t>, </a:t>
            </a:r>
            <a:r>
              <a:rPr lang="en-GB" i="1">
                <a:effectLst/>
              </a:rPr>
              <a:t>Mercedes</a:t>
            </a:r>
            <a:r>
              <a:rPr lang="en-GB">
                <a:effectLst/>
              </a:rPr>
              <a:t>. Available at: https://www.mercedesamgf1.com/news/how-does-f1-simulation-work (Accessed: 11 December 2024). </a:t>
            </a:r>
          </a:p>
          <a:p>
            <a:r>
              <a:rPr lang="en-GB">
                <a:effectLst/>
              </a:rPr>
              <a:t>Morgan (2024) </a:t>
            </a:r>
            <a:r>
              <a:rPr lang="en-GB" i="1">
                <a:effectLst/>
              </a:rPr>
              <a:t>Plus four handbook v1.0</a:t>
            </a:r>
            <a:r>
              <a:rPr lang="en-GB">
                <a:effectLst/>
              </a:rPr>
              <a:t>. Available at: https://morgan-motor.com/wp-content/uploads/Plus-Four-Handbook-V1.0-MY25.pdf (Accessed: 11 December 2024). </a:t>
            </a:r>
          </a:p>
          <a:p>
            <a:r>
              <a:rPr lang="en-GB">
                <a:effectLst/>
              </a:rPr>
              <a:t>VI-grade (2024) </a:t>
            </a:r>
            <a:r>
              <a:rPr lang="en-GB" i="1">
                <a:effectLst/>
              </a:rPr>
              <a:t>VI-grade helps Holden racing team to optimize their racing cars</a:t>
            </a:r>
            <a:r>
              <a:rPr lang="en-GB">
                <a:effectLst/>
              </a:rPr>
              <a:t>, </a:t>
            </a:r>
            <a:r>
              <a:rPr lang="en-GB" i="1">
                <a:effectLst/>
              </a:rPr>
              <a:t>Driving Simulator</a:t>
            </a:r>
            <a:r>
              <a:rPr lang="en-GB">
                <a:effectLst/>
              </a:rPr>
              <a:t>. Available at: https://www.vi-grade.com/en/about/news/vi-grade-helps-holden-racing-team-to-optimize-their-racing-cars--43/ (Accessed: 11 December 2024). </a:t>
            </a:r>
          </a:p>
          <a:p>
            <a:pPr marL="0" indent="0">
              <a:buNone/>
            </a:pPr>
            <a:endParaRPr lang="en-GB"/>
          </a:p>
        </p:txBody>
      </p:sp>
    </p:spTree>
    <p:extLst>
      <p:ext uri="{BB962C8B-B14F-4D97-AF65-F5344CB8AC3E}">
        <p14:creationId xmlns:p14="http://schemas.microsoft.com/office/powerpoint/2010/main" val="2378561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9BFE3-B027-D071-ED4A-D1DFA49E1086}"/>
              </a:ext>
            </a:extLst>
          </p:cNvPr>
          <p:cNvSpPr>
            <a:spLocks noGrp="1"/>
          </p:cNvSpPr>
          <p:nvPr>
            <p:ph type="title"/>
          </p:nvPr>
        </p:nvSpPr>
        <p:spPr>
          <a:xfrm>
            <a:off x="767442" y="346422"/>
            <a:ext cx="8915402" cy="1371600"/>
          </a:xfrm>
        </p:spPr>
        <p:txBody>
          <a:bodyPr/>
          <a:lstStyle/>
          <a:p>
            <a:r>
              <a:rPr lang="en-GB">
                <a:solidFill>
                  <a:srgbClr val="002060"/>
                </a:solidFill>
              </a:rPr>
              <a:t>Structural References</a:t>
            </a:r>
          </a:p>
        </p:txBody>
      </p:sp>
      <p:sp>
        <p:nvSpPr>
          <p:cNvPr id="3" name="Content Placeholder 2">
            <a:extLst>
              <a:ext uri="{FF2B5EF4-FFF2-40B4-BE49-F238E27FC236}">
                <a16:creationId xmlns:a16="http://schemas.microsoft.com/office/drawing/2014/main" id="{99F663C7-6A16-0B4D-7051-DC98CA50C3A0}"/>
              </a:ext>
            </a:extLst>
          </p:cNvPr>
          <p:cNvSpPr>
            <a:spLocks noGrp="1"/>
          </p:cNvSpPr>
          <p:nvPr>
            <p:ph idx="1"/>
          </p:nvPr>
        </p:nvSpPr>
        <p:spPr>
          <a:xfrm>
            <a:off x="743557" y="1310980"/>
            <a:ext cx="10285309" cy="5088268"/>
          </a:xfrm>
        </p:spPr>
        <p:txBody>
          <a:bodyPr>
            <a:normAutofit fontScale="92500"/>
          </a:bodyPr>
          <a:lstStyle/>
          <a:p>
            <a:r>
              <a:rPr lang="en-GB" sz="1000" b="1" dirty="0"/>
              <a:t>Aluminium Warehouse</a:t>
            </a:r>
            <a:r>
              <a:rPr lang="en-GB" sz="1000" dirty="0"/>
              <a:t>. (n.d.). 1 in x 16 SWG Aluminium Round Tube. Retrieved December 3, 2024, from </a:t>
            </a:r>
            <a:r>
              <a:rPr lang="en-GB" sz="1000" dirty="0">
                <a:hlinkClick r:id="rId3"/>
              </a:rPr>
              <a:t>https://www.aluminiumwarehouse.co.uk/products/2-in-x-3-8-in-aluminium-round-tube</a:t>
            </a:r>
            <a:endParaRPr lang="en-GB" sz="1000" dirty="0"/>
          </a:p>
          <a:p>
            <a:r>
              <a:rPr lang="en-GB" sz="1000" b="1" dirty="0"/>
              <a:t>Aluminium Warehouse</a:t>
            </a:r>
            <a:r>
              <a:rPr lang="en-GB" sz="1000" dirty="0"/>
              <a:t>. (n.d.). 2000mm x 1000mm x 1.2mm 5251 H22 Aluminium Sheet. Retrieved November 26th, 2024, from </a:t>
            </a:r>
            <a:r>
              <a:rPr lang="en-GB" sz="1000" dirty="0">
                <a:hlinkClick r:id="rId4"/>
              </a:rPr>
              <a:t>https://www.aluminiumwarehouse.co.uk/collections/aluminium-sheet/products/2000-mm-x-1000-mm-x-1-2-mm-5251-h22-aluminium-sheet</a:t>
            </a:r>
            <a:endParaRPr lang="en-GB" sz="1000" dirty="0"/>
          </a:p>
          <a:p>
            <a:r>
              <a:rPr lang="en-GB" sz="1000" b="1" dirty="0" err="1">
                <a:ea typeface="Times New Roman" panose="02020603050405020304" pitchFamily="18" charset="0"/>
                <a:cs typeface="Segoe UI" panose="020B0502040204020203" pitchFamily="34" charset="0"/>
              </a:rPr>
              <a:t>Aalco</a:t>
            </a:r>
            <a:r>
              <a:rPr lang="en-GB" sz="1000" b="1" dirty="0">
                <a:ea typeface="Times New Roman" panose="02020603050405020304" pitchFamily="18" charset="0"/>
                <a:cs typeface="Segoe UI" panose="020B0502040204020203" pitchFamily="34" charset="0"/>
              </a:rPr>
              <a:t> Metals Ltd</a:t>
            </a:r>
            <a:r>
              <a:rPr lang="en-GB" sz="1000" dirty="0">
                <a:ea typeface="Times New Roman" panose="02020603050405020304" pitchFamily="18" charset="0"/>
                <a:cs typeface="Segoe UI" panose="020B0502040204020203" pitchFamily="34" charset="0"/>
              </a:rPr>
              <a:t>. (n.d.). </a:t>
            </a:r>
            <a:r>
              <a:rPr lang="en-GB" sz="1000" i="1" dirty="0">
                <a:ea typeface="Times New Roman" panose="02020603050405020304" pitchFamily="18" charset="0"/>
                <a:cs typeface="Segoe UI" panose="020B0502040204020203" pitchFamily="34" charset="0"/>
              </a:rPr>
              <a:t>Aluminium Alloy Specifications</a:t>
            </a:r>
            <a:r>
              <a:rPr lang="en-GB" sz="1000" dirty="0">
                <a:ea typeface="Times New Roman" panose="02020603050405020304" pitchFamily="18" charset="0"/>
                <a:cs typeface="Segoe UI" panose="020B0502040204020203" pitchFamily="34" charset="0"/>
              </a:rPr>
              <a:t>. Retrieved December 3, 2024, from </a:t>
            </a:r>
            <a:r>
              <a:rPr lang="en-GB" sz="1000" u="sng" dirty="0">
                <a:solidFill>
                  <a:srgbClr val="467886"/>
                </a:solidFill>
                <a:ea typeface="Times New Roman" panose="02020603050405020304" pitchFamily="18" charset="0"/>
                <a:cs typeface="Segoe UI" panose="020B0502040204020203" pitchFamily="34" charset="0"/>
                <a:hlinkClick r:id="rId5"/>
              </a:rPr>
              <a:t>https://www.aalco.co.uk/datasheets/Aalco-Metals-Ltd_Aluminium-Alloy-Specifications_42.pdf.ashx#:~:text=The%20tensile%20strength%20of%20pure,properties%20of%20selected%20aluminium%20alloys.&amp;text=The%20old%20BS1470%20standard%20has%20been%20replaced%20by%20nine%20EN%20standards</a:t>
            </a:r>
            <a:r>
              <a:rPr lang="en-GB" sz="1000" dirty="0">
                <a:ea typeface="Times New Roman" panose="02020603050405020304" pitchFamily="18" charset="0"/>
                <a:cs typeface="Segoe UI" panose="020B0502040204020203" pitchFamily="34" charset="0"/>
              </a:rPr>
              <a:t> </a:t>
            </a:r>
          </a:p>
          <a:p>
            <a:r>
              <a:rPr lang="en-GB" sz="1000" b="1" dirty="0"/>
              <a:t>Carbon Fiber Gear. </a:t>
            </a:r>
            <a:r>
              <a:rPr lang="en-GB" sz="1000" dirty="0"/>
              <a:t>(n.d.). Carbon Fiber vs </a:t>
            </a:r>
            <a:r>
              <a:rPr lang="en-GB" sz="1000" dirty="0" err="1"/>
              <a:t>Aluminum</a:t>
            </a:r>
            <a:r>
              <a:rPr lang="en-GB" sz="1000" dirty="0"/>
              <a:t>. Retrieved December 3, 2024, from </a:t>
            </a:r>
            <a:r>
              <a:rPr lang="en-GB" sz="1000" dirty="0">
                <a:hlinkClick r:id="rId6"/>
              </a:rPr>
              <a:t>https://carbonfibergear.com/blogs/carbonfiber/carbon-fiber-vs-aluminum#:~:text=Carbon%20fiber%20has%20a%20density,by%20as%20much%20as%2050%25</a:t>
            </a:r>
            <a:endParaRPr lang="en-GB" sz="1000" dirty="0"/>
          </a:p>
          <a:p>
            <a:r>
              <a:rPr lang="en-GB" sz="1000" b="1" i="0" dirty="0" err="1">
                <a:solidFill>
                  <a:srgbClr val="111111"/>
                </a:solidFill>
                <a:effectLst/>
              </a:rPr>
              <a:t>Caricos</a:t>
            </a:r>
            <a:r>
              <a:rPr lang="en-GB" sz="1000" b="0" i="0" dirty="0">
                <a:solidFill>
                  <a:srgbClr val="111111"/>
                </a:solidFill>
                <a:effectLst/>
                <a:latin typeface="UICTFontTextStyleBody"/>
              </a:rPr>
              <a:t>. (n.d.). </a:t>
            </a:r>
            <a:r>
              <a:rPr lang="en-GB" sz="1000" b="0" i="1" dirty="0">
                <a:solidFill>
                  <a:srgbClr val="111111"/>
                </a:solidFill>
                <a:effectLst/>
                <a:latin typeface="UICTFontTextStyleItalicBody"/>
              </a:rPr>
              <a:t>2017 Ford GT Competition Series - Images</a:t>
            </a:r>
            <a:r>
              <a:rPr lang="en-GB" sz="1000" b="0" i="0" dirty="0">
                <a:solidFill>
                  <a:srgbClr val="111111"/>
                </a:solidFill>
                <a:effectLst/>
                <a:latin typeface="UICTFontTextStyleBody"/>
              </a:rPr>
              <a:t>. Retrieved December 3, 2024, from </a:t>
            </a:r>
            <a:r>
              <a:rPr lang="en-GB" sz="1000" b="0" i="0" dirty="0">
                <a:solidFill>
                  <a:srgbClr val="111111"/>
                </a:solidFill>
                <a:effectLst/>
                <a:latin typeface="UICTFontTextStyleBody"/>
                <a:hlinkClick r:id="rId7"/>
              </a:rPr>
              <a:t>https://www.caricos.com/cars/f/ford/2017_ford_gt_competition_series/images/8.html#google_vignette</a:t>
            </a:r>
            <a:endParaRPr lang="en-GB" sz="1000" b="0" i="0" dirty="0">
              <a:solidFill>
                <a:srgbClr val="111111"/>
              </a:solidFill>
              <a:effectLst/>
              <a:latin typeface="UICTFontTextStyleBody"/>
            </a:endParaRPr>
          </a:p>
          <a:p>
            <a:r>
              <a:rPr lang="en-GB" sz="1000" b="1" dirty="0"/>
              <a:t>Easy Composites</a:t>
            </a:r>
            <a:r>
              <a:rPr lang="en-GB" sz="1000" dirty="0"/>
              <a:t>. (n.d.). High Strength Carbon Fibre Sheet. Retrieved November 26th, 2024, from </a:t>
            </a:r>
            <a:r>
              <a:rPr lang="en-GB" sz="1000" dirty="0">
                <a:hlinkClick r:id="rId8"/>
              </a:rPr>
              <a:t>https://www.easycomposites.co.uk/high-strength-carbon-fibre-sheet</a:t>
            </a:r>
            <a:endParaRPr lang="en-GB" sz="1000" dirty="0"/>
          </a:p>
          <a:p>
            <a:r>
              <a:rPr lang="en-GB" sz="1000" b="1" dirty="0"/>
              <a:t>Easy Composites</a:t>
            </a:r>
            <a:r>
              <a:rPr lang="en-GB" sz="1000" dirty="0"/>
              <a:t>. (n.d.). </a:t>
            </a:r>
            <a:r>
              <a:rPr lang="en-GB" sz="1000" dirty="0" err="1"/>
              <a:t>Rohacell</a:t>
            </a:r>
            <a:r>
              <a:rPr lang="en-GB" sz="1000" dirty="0"/>
              <a:t> 31 IG-F PMI Foam. Retrieved December 2nd, 2024, from </a:t>
            </a:r>
            <a:r>
              <a:rPr lang="en-GB" sz="1000" dirty="0">
                <a:hlinkClick r:id="rId9"/>
              </a:rPr>
              <a:t>https://www.easycomposites.co.uk/Rohacell31-IG-F-PMI-Foam</a:t>
            </a:r>
            <a:endParaRPr lang="en-GB" sz="1000" dirty="0"/>
          </a:p>
          <a:p>
            <a:r>
              <a:rPr lang="en-GB" sz="1000" b="1" dirty="0"/>
              <a:t>Easy Composites</a:t>
            </a:r>
            <a:r>
              <a:rPr lang="en-GB" sz="1000" dirty="0"/>
              <a:t>. (n.d.). 50mm - 47mm Woven Finish Carbon Fibre Tube. Retrieved December 2nd, 2024, from </a:t>
            </a:r>
            <a:r>
              <a:rPr lang="en-GB" sz="1000" dirty="0">
                <a:hlinkClick r:id="rId10"/>
              </a:rPr>
              <a:t>https://www.easycomposites.co.uk/50mm-woven-finish-carbon-fibre-tube</a:t>
            </a:r>
            <a:endParaRPr lang="en-GB" sz="1000" dirty="0"/>
          </a:p>
          <a:p>
            <a:r>
              <a:rPr lang="en-GB" sz="1000" b="1" dirty="0" err="1"/>
              <a:t>Rinasclta</a:t>
            </a:r>
            <a:r>
              <a:rPr lang="en-GB" sz="1000" b="1" dirty="0"/>
              <a:t> Bike</a:t>
            </a:r>
            <a:r>
              <a:rPr lang="en-GB" sz="1000" dirty="0"/>
              <a:t>. (n.d.). Carbon Fiber Materials. Retrieved December 3, 2024, from </a:t>
            </a:r>
            <a:r>
              <a:rPr lang="en-GB" sz="1000" dirty="0">
                <a:hlinkClick r:id="rId11" invalidUrl="https:///"/>
              </a:rPr>
              <a:t>https://</a:t>
            </a:r>
            <a:r>
              <a:rPr lang="en-GB" sz="1000" dirty="0">
                <a:hlinkClick r:id="rId12"/>
              </a:rPr>
              <a:t>rinascltabike.com/bike/materials/carbon-</a:t>
            </a:r>
            <a:r>
              <a:rPr lang="en-GB" sz="1000" dirty="0" err="1">
                <a:hlinkClick r:id="rId12"/>
              </a:rPr>
              <a:t>fiber</a:t>
            </a:r>
            <a:r>
              <a:rPr lang="en-GB" sz="1000" dirty="0">
                <a:hlinkClick r:id="rId12"/>
              </a:rPr>
              <a:t>/#:~:text=Carbon%20fiber’s%20tensile%20strength%20ranges,is%20typically%20around%2070%20GPa</a:t>
            </a:r>
            <a:endParaRPr lang="en-GB" sz="1000" dirty="0"/>
          </a:p>
          <a:p>
            <a:r>
              <a:rPr lang="en-GB" sz="1000" b="1" dirty="0">
                <a:ea typeface="Times New Roman" panose="02020603050405020304" pitchFamily="18" charset="0"/>
                <a:cs typeface="Segoe UI" panose="020B0502040204020203" pitchFamily="34" charset="0"/>
              </a:rPr>
              <a:t>Reddit</a:t>
            </a:r>
            <a:r>
              <a:rPr lang="en-GB" sz="1000" dirty="0">
                <a:ea typeface="Times New Roman" panose="02020603050405020304" pitchFamily="18" charset="0"/>
                <a:cs typeface="Segoe UI" panose="020B0502040204020203" pitchFamily="34" charset="0"/>
              </a:rPr>
              <a:t>. (n.d.). </a:t>
            </a:r>
            <a:r>
              <a:rPr lang="en-GB" sz="1000" i="1" dirty="0">
                <a:ea typeface="Times New Roman" panose="02020603050405020304" pitchFamily="18" charset="0"/>
                <a:cs typeface="Segoe UI" panose="020B0502040204020203" pitchFamily="34" charset="0"/>
              </a:rPr>
              <a:t>What Material Is the Foam Inside of an F1 Wing?</a:t>
            </a:r>
            <a:r>
              <a:rPr lang="en-GB" sz="1000" dirty="0">
                <a:ea typeface="Times New Roman" panose="02020603050405020304" pitchFamily="18" charset="0"/>
                <a:cs typeface="Segoe UI" panose="020B0502040204020203" pitchFamily="34" charset="0"/>
              </a:rPr>
              <a:t> Retrieved December 3, 2024, from </a:t>
            </a:r>
            <a:r>
              <a:rPr lang="en-GB" sz="1000" u="sng" dirty="0">
                <a:solidFill>
                  <a:srgbClr val="467886"/>
                </a:solidFill>
                <a:ea typeface="Times New Roman" panose="02020603050405020304" pitchFamily="18" charset="0"/>
                <a:cs typeface="Segoe UI" panose="020B0502040204020203" pitchFamily="34" charset="0"/>
                <a:hlinkClick r:id="rId13"/>
              </a:rPr>
              <a:t>https://preview.redd.it/what-material-is-the-foam-inside-of-an-f1-wing-this-was-at-v0-9yq5dbgys1rd1.jpeg?width=1080&amp;crop=smart&amp;auto=webp&amp;s=0947beb2edc9a9444fbf9ce9f86ed45bcfa6cf08</a:t>
            </a:r>
            <a:r>
              <a:rPr lang="en-GB" sz="1000" dirty="0">
                <a:ea typeface="Times New Roman" panose="02020603050405020304" pitchFamily="18" charset="0"/>
                <a:cs typeface="Segoe UI" panose="020B0502040204020203" pitchFamily="34" charset="0"/>
              </a:rPr>
              <a:t> </a:t>
            </a:r>
          </a:p>
          <a:p>
            <a:r>
              <a:rPr lang="en-GB" sz="1000" b="1" dirty="0">
                <a:ea typeface="Times New Roman" panose="02020603050405020304" pitchFamily="18" charset="0"/>
                <a:cs typeface="Segoe UI" panose="020B0502040204020203" pitchFamily="34" charset="0"/>
              </a:rPr>
              <a:t>Reddit</a:t>
            </a:r>
            <a:r>
              <a:rPr lang="en-GB" sz="1000" dirty="0">
                <a:ea typeface="Times New Roman" panose="02020603050405020304" pitchFamily="18" charset="0"/>
                <a:cs typeface="Segoe UI" panose="020B0502040204020203" pitchFamily="34" charset="0"/>
              </a:rPr>
              <a:t>. (n.d.). </a:t>
            </a:r>
            <a:r>
              <a:rPr lang="en-GB" sz="1000" i="1" dirty="0">
                <a:ea typeface="Times New Roman" panose="02020603050405020304" pitchFamily="18" charset="0"/>
                <a:cs typeface="Segoe UI" panose="020B0502040204020203" pitchFamily="34" charset="0"/>
              </a:rPr>
              <a:t>Carbon fibre swan neck mounts, </a:t>
            </a:r>
            <a:r>
              <a:rPr lang="en-GB" sz="1000" dirty="0">
                <a:ea typeface="Times New Roman" panose="02020603050405020304" pitchFamily="18" charset="0"/>
                <a:cs typeface="Segoe UI" panose="020B0502040204020203" pitchFamily="34" charset="0"/>
              </a:rPr>
              <a:t> Retrieved December 3, 2024, from </a:t>
            </a:r>
            <a:r>
              <a:rPr lang="en-GB" sz="1000" dirty="0">
                <a:ea typeface="Times New Roman" panose="02020603050405020304" pitchFamily="18" charset="0"/>
                <a:cs typeface="Segoe UI" panose="020B0502040204020203" pitchFamily="34" charset="0"/>
                <a:hlinkClick r:id="rId14"/>
              </a:rPr>
              <a:t>https://www.reddit.com/r/FSAE/comments/ycqm0x/anyone_familiar_with_what_mounting_system_this/</a:t>
            </a:r>
            <a:r>
              <a:rPr lang="en-GB" sz="1000" dirty="0">
                <a:ea typeface="Times New Roman" panose="02020603050405020304" pitchFamily="18" charset="0"/>
                <a:cs typeface="Segoe UI" panose="020B0502040204020203" pitchFamily="34" charset="0"/>
              </a:rPr>
              <a:t> </a:t>
            </a:r>
          </a:p>
          <a:p>
            <a:r>
              <a:rPr lang="en-GB" sz="1000" b="1" i="0" dirty="0" err="1">
                <a:solidFill>
                  <a:srgbClr val="111111"/>
                </a:solidFill>
                <a:effectLst/>
                <a:latin typeface="UICTFontTextStyleBody"/>
              </a:rPr>
              <a:t>Spyderchat</a:t>
            </a:r>
            <a:r>
              <a:rPr lang="en-GB" sz="1000" b="0" i="0" dirty="0">
                <a:solidFill>
                  <a:srgbClr val="111111"/>
                </a:solidFill>
                <a:effectLst/>
                <a:latin typeface="UICTFontTextStyleBody"/>
              </a:rPr>
              <a:t>. (n.d.). </a:t>
            </a:r>
            <a:r>
              <a:rPr lang="en-GB" sz="1000" b="0" i="1" dirty="0">
                <a:solidFill>
                  <a:srgbClr val="111111"/>
                </a:solidFill>
                <a:effectLst/>
                <a:latin typeface="UICTFontTextStyleItalicBody"/>
              </a:rPr>
              <a:t>Active Aero Wing Project (aka Mock-Laren Wing)</a:t>
            </a:r>
            <a:r>
              <a:rPr lang="en-GB" sz="1000" b="0" i="0" dirty="0">
                <a:solidFill>
                  <a:srgbClr val="111111"/>
                </a:solidFill>
                <a:effectLst/>
                <a:latin typeface="UICTFontTextStyleBody"/>
              </a:rPr>
              <a:t>. Retrieved December 3, 2024, from </a:t>
            </a:r>
            <a:r>
              <a:rPr lang="en-GB" sz="1000" b="0" i="0" dirty="0">
                <a:solidFill>
                  <a:srgbClr val="111111"/>
                </a:solidFill>
                <a:effectLst/>
                <a:latin typeface="UICTFontTextStyleBody"/>
                <a:hlinkClick r:id="rId15"/>
              </a:rPr>
              <a:t>https://www.spyderchat.com/threads/active-aero-wing-project-aka-mock-laren-wing.162451</a:t>
            </a:r>
            <a:endParaRPr lang="en-GB" sz="1000" b="0" i="0" dirty="0">
              <a:solidFill>
                <a:srgbClr val="111111"/>
              </a:solidFill>
              <a:effectLst/>
              <a:latin typeface="UICTFontTextStyleBody"/>
            </a:endParaRPr>
          </a:p>
          <a:p>
            <a:r>
              <a:rPr lang="en-GB" sz="1000" kern="100" dirty="0">
                <a:effectLst/>
                <a:latin typeface="Aptos" panose="020B0004020202020204" pitchFamily="34" charset="0"/>
                <a:ea typeface="Times New Roman" panose="02020603050405020304" pitchFamily="18" charset="0"/>
                <a:cs typeface="Times New Roman" panose="02020603050405020304" pitchFamily="18" charset="0"/>
              </a:rPr>
              <a:t>William F </a:t>
            </a:r>
            <a:r>
              <a:rPr lang="en-GB" sz="1000" kern="100" dirty="0" err="1">
                <a:effectLst/>
                <a:latin typeface="Aptos" panose="020B0004020202020204" pitchFamily="34" charset="0"/>
                <a:ea typeface="Times New Roman" panose="02020603050405020304" pitchFamily="18" charset="0"/>
                <a:cs typeface="Times New Roman" panose="02020603050405020304" pitchFamily="18" charset="0"/>
              </a:rPr>
              <a:t>Millikten</a:t>
            </a:r>
            <a:r>
              <a:rPr lang="en-GB" sz="1000" kern="100" dirty="0">
                <a:effectLst/>
                <a:latin typeface="Aptos" panose="020B0004020202020204" pitchFamily="34" charset="0"/>
                <a:ea typeface="Times New Roman" panose="02020603050405020304" pitchFamily="18" charset="0"/>
                <a:cs typeface="Times New Roman" panose="02020603050405020304" pitchFamily="18" charset="0"/>
              </a:rPr>
              <a:t>, &amp; Douglas L. Milliken. (1994). </a:t>
            </a:r>
            <a:r>
              <a:rPr lang="en-GB" sz="1000" i="1" kern="100" dirty="0">
                <a:effectLst/>
                <a:latin typeface="Aptos" panose="020B0004020202020204" pitchFamily="34" charset="0"/>
                <a:ea typeface="Times New Roman" panose="02020603050405020304" pitchFamily="18" charset="0"/>
                <a:cs typeface="Times New Roman" panose="02020603050405020304" pitchFamily="18" charset="0"/>
              </a:rPr>
              <a:t>Race Car Vehicle Dynamics</a:t>
            </a:r>
            <a:r>
              <a:rPr lang="en-GB" sz="1000" kern="100" dirty="0">
                <a:effectLst/>
                <a:latin typeface="Aptos" panose="020B0004020202020204" pitchFamily="34" charset="0"/>
                <a:ea typeface="Times New Roman" panose="02020603050405020304" pitchFamily="18" charset="0"/>
                <a:cs typeface="Times New Roman" panose="02020603050405020304" pitchFamily="18" charset="0"/>
              </a:rPr>
              <a:t>. SAE</a:t>
            </a:r>
            <a:r>
              <a:rPr lang="en-GB" sz="1300" kern="100" dirty="0">
                <a:effectLst/>
                <a:latin typeface="Aptos" panose="020B0004020202020204" pitchFamily="34" charset="0"/>
                <a:ea typeface="Times New Roman" panose="02020603050405020304" pitchFamily="18" charset="0"/>
                <a:cs typeface="Times New Roman" panose="02020603050405020304" pitchFamily="18" charset="0"/>
              </a:rPr>
              <a:t>.</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000" dirty="0">
              <a:solidFill>
                <a:srgbClr val="111111"/>
              </a:solidFill>
              <a:effectLst/>
              <a:latin typeface=".AppleSystemUIFont"/>
            </a:endParaRPr>
          </a:p>
          <a:p>
            <a:pPr marL="0" indent="0">
              <a:buNone/>
            </a:pPr>
            <a:endParaRPr lang="en-GB" sz="1000" dirty="0">
              <a:solidFill>
                <a:srgbClr val="111111"/>
              </a:solidFill>
              <a:effectLst/>
              <a:latin typeface=".AppleSystemUIFont"/>
            </a:endParaRPr>
          </a:p>
          <a:p>
            <a:endParaRPr lang="en-GB" sz="1000" dirty="0">
              <a:ea typeface="Times New Roman" panose="02020603050405020304" pitchFamily="18" charset="0"/>
              <a:cs typeface="Segoe UI" panose="020B0502040204020203" pitchFamily="34" charset="0"/>
            </a:endParaRPr>
          </a:p>
          <a:p>
            <a:endParaRPr lang="en-GB" sz="1000" dirty="0">
              <a:ea typeface="Times New Roman" panose="02020603050405020304" pitchFamily="18" charset="0"/>
            </a:endParaRPr>
          </a:p>
          <a:p>
            <a:endParaRPr lang="en-GB" sz="1000" dirty="0">
              <a:ea typeface="Times New Roman" panose="02020603050405020304" pitchFamily="18" charset="0"/>
            </a:endParaRPr>
          </a:p>
          <a:p>
            <a:endParaRPr lang="en-GB" sz="1000" dirty="0"/>
          </a:p>
          <a:p>
            <a:endParaRPr lang="en-GB" dirty="0"/>
          </a:p>
        </p:txBody>
      </p:sp>
      <p:pic>
        <p:nvPicPr>
          <p:cNvPr id="5" name="Picture 4" descr="A black background with white text&#10;&#10;Description automatically generated">
            <a:extLst>
              <a:ext uri="{FF2B5EF4-FFF2-40B4-BE49-F238E27FC236}">
                <a16:creationId xmlns:a16="http://schemas.microsoft.com/office/drawing/2014/main" id="{1421E166-9868-5F4F-9827-B84E7E347261}"/>
              </a:ext>
            </a:extLst>
          </p:cNvPr>
          <p:cNvPicPr>
            <a:picLocks noChangeAspect="1"/>
          </p:cNvPicPr>
          <p:nvPr/>
        </p:nvPicPr>
        <p:blipFill>
          <a:blip r:embed="rId16"/>
          <a:stretch>
            <a:fillRect/>
          </a:stretch>
        </p:blipFill>
        <p:spPr>
          <a:xfrm>
            <a:off x="79334" y="6443119"/>
            <a:ext cx="1075964" cy="415002"/>
          </a:xfrm>
          <a:prstGeom prst="rect">
            <a:avLst/>
          </a:prstGeom>
        </p:spPr>
      </p:pic>
    </p:spTree>
    <p:extLst>
      <p:ext uri="{BB962C8B-B14F-4D97-AF65-F5344CB8AC3E}">
        <p14:creationId xmlns:p14="http://schemas.microsoft.com/office/powerpoint/2010/main" val="12788048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E8D01-06BF-EE9D-867E-B178FD6AD3F3}"/>
              </a:ext>
            </a:extLst>
          </p:cNvPr>
          <p:cNvSpPr>
            <a:spLocks noGrp="1"/>
          </p:cNvSpPr>
          <p:nvPr>
            <p:ph type="title"/>
          </p:nvPr>
        </p:nvSpPr>
        <p:spPr>
          <a:xfrm>
            <a:off x="1182998" y="253180"/>
            <a:ext cx="8915402" cy="1371600"/>
          </a:xfrm>
        </p:spPr>
        <p:txBody>
          <a:bodyPr/>
          <a:lstStyle/>
          <a:p>
            <a:r>
              <a:rPr lang="en-GB">
                <a:solidFill>
                  <a:srgbClr val="002060"/>
                </a:solidFill>
              </a:rPr>
              <a:t>Control Systems And Mechatronics References</a:t>
            </a:r>
          </a:p>
        </p:txBody>
      </p:sp>
      <p:sp>
        <p:nvSpPr>
          <p:cNvPr id="4" name="TextBox 3">
            <a:extLst>
              <a:ext uri="{FF2B5EF4-FFF2-40B4-BE49-F238E27FC236}">
                <a16:creationId xmlns:a16="http://schemas.microsoft.com/office/drawing/2014/main" id="{8DA18D1C-A577-4860-CFA2-8C08E407B12C}"/>
              </a:ext>
            </a:extLst>
          </p:cNvPr>
          <p:cNvSpPr txBox="1"/>
          <p:nvPr/>
        </p:nvSpPr>
        <p:spPr>
          <a:xfrm>
            <a:off x="1182998" y="1465885"/>
            <a:ext cx="10215617" cy="5847755"/>
          </a:xfrm>
          <a:prstGeom prst="rect">
            <a:avLst/>
          </a:prstGeom>
          <a:noFill/>
        </p:spPr>
        <p:txBody>
          <a:bodyPr wrap="square" rtlCol="0">
            <a:spAutoFit/>
          </a:bodyPr>
          <a:lstStyle/>
          <a:p>
            <a:pPr marL="285750" indent="-285750">
              <a:buFont typeface="Arial" panose="020B0604020202020204" pitchFamily="34" charset="0"/>
              <a:buChar char="•"/>
            </a:pPr>
            <a:r>
              <a:rPr lang="en-GB" sz="1600"/>
              <a:t>(Wilmshurst, T. (2010) Available at </a:t>
            </a:r>
            <a:r>
              <a:rPr lang="en-GB" sz="1600">
                <a:hlinkClick r:id="rId2"/>
              </a:rPr>
              <a:t>https://www.sciencedirect.com/topics/engineering/pulse-width-modulation</a:t>
            </a:r>
            <a:r>
              <a:rPr lang="en-GB" sz="1600"/>
              <a:t>) Accessed 01/12/2024</a:t>
            </a:r>
          </a:p>
          <a:p>
            <a:pPr marL="285750" indent="-285750">
              <a:buFont typeface="Arial" panose="020B0604020202020204" pitchFamily="34" charset="0"/>
              <a:buChar char="•"/>
            </a:pPr>
            <a:r>
              <a:rPr lang="en-GB" altLang="en-US" sz="1600"/>
              <a:t>Hughes, C. K. E. B. B. J. A. S. J., 2023. Husker Motorsports Active Drag Reduction System, Lincoln : University of Nebraska.</a:t>
            </a:r>
          </a:p>
          <a:p>
            <a:pPr marL="285750" indent="-285750">
              <a:buFont typeface="Arial" panose="020B0604020202020204" pitchFamily="34" charset="0"/>
              <a:buChar char="•"/>
            </a:pPr>
            <a:r>
              <a:rPr lang="en-GB" sz="1600"/>
              <a:t>Instrumental tools (2024) </a:t>
            </a:r>
            <a:r>
              <a:rPr lang="en-GB" sz="1600" i="1"/>
              <a:t>Types of Control Systems. </a:t>
            </a:r>
            <a:r>
              <a:rPr lang="en-GB" sz="1600"/>
              <a:t>Accessed at: </a:t>
            </a:r>
            <a:r>
              <a:rPr lang="en-GB" sz="1600" i="1">
                <a:hlinkClick r:id="rId3"/>
              </a:rPr>
              <a:t>https://instrumentationtools.com/types-of-control-systems/</a:t>
            </a:r>
            <a:endParaRPr lang="en-GB" sz="1600" i="1"/>
          </a:p>
          <a:p>
            <a:pPr marL="285750" indent="-285750">
              <a:buFont typeface="Arial" panose="020B0604020202020204" pitchFamily="34" charset="0"/>
              <a:buChar char="•"/>
            </a:pPr>
            <a:r>
              <a:rPr lang="en-GB" sz="1600" i="1"/>
              <a:t>MATLAB (2018) Understanding PID Control, 1-7. </a:t>
            </a:r>
            <a:r>
              <a:rPr lang="en-GB" sz="1600"/>
              <a:t>Accessed at: </a:t>
            </a:r>
            <a:r>
              <a:rPr lang="en-GB" sz="1600" i="1"/>
              <a:t>https://www.youtube.com/watch?v=wkfEZmsQqiA&amp;t=5s</a:t>
            </a:r>
          </a:p>
          <a:p>
            <a:pPr marL="285750" indent="-285750">
              <a:buFont typeface="Arial" panose="020B0604020202020204" pitchFamily="34" charset="0"/>
              <a:buChar char="•"/>
            </a:pPr>
            <a:r>
              <a:rPr lang="en-GB" sz="1600"/>
              <a:t>Kathir Sudhir (2024) </a:t>
            </a:r>
            <a:r>
              <a:rPr lang="en-GB" sz="1600" i="1"/>
              <a:t>Electrical Linear Actuators vs. Hydraulic Systems: A Comparison. </a:t>
            </a:r>
            <a:r>
              <a:rPr lang="en-GB" sz="1600"/>
              <a:t>Accessed at: </a:t>
            </a:r>
            <a:r>
              <a:rPr lang="en-GB" sz="1600" i="1">
                <a:solidFill>
                  <a:schemeClr val="accent6">
                    <a:lumMod val="75000"/>
                  </a:schemeClr>
                </a:solidFill>
                <a:hlinkClick r:id="rId4">
                  <a:extLst>
                    <a:ext uri="{A12FA001-AC4F-418D-AE19-62706E023703}">
                      <ahyp:hlinkClr xmlns:ahyp="http://schemas.microsoft.com/office/drawing/2018/hyperlinkcolor" val="tx"/>
                    </a:ext>
                  </a:extLst>
                </a:hlinkClick>
              </a:rPr>
              <a:t>https://electricactuator.in/electrical-linear-actuators-vs-hydraulic-systems-a-comparison/</a:t>
            </a:r>
            <a:endParaRPr lang="en-GB" sz="1600" i="1">
              <a:solidFill>
                <a:schemeClr val="accent6">
                  <a:lumMod val="75000"/>
                </a:schemeClr>
              </a:solidFill>
            </a:endParaRPr>
          </a:p>
          <a:p>
            <a:pPr marL="285750" indent="-285750">
              <a:buFont typeface="Arial" panose="020B0604020202020204" pitchFamily="34" charset="0"/>
              <a:buChar char="•"/>
            </a:pPr>
            <a:r>
              <a:rPr lang="en-GB" sz="1600" i="1"/>
              <a:t>Akozon (2024) Accessed at: </a:t>
            </a:r>
            <a:r>
              <a:rPr lang="en-GB" sz="1600" i="1" u="sng">
                <a:solidFill>
                  <a:schemeClr val="accent6">
                    <a:lumMod val="75000"/>
                  </a:schemeClr>
                </a:solidFill>
              </a:rPr>
              <a:t>https://www.amazon.co.uk/Akozon-Motor-Thread-Output-30RPM-500RPM/dp/B07H1D7F5Q/ref=sr_1_2?crid=342Y6D8T0M0QH&amp;dib=eyJ2IjoiMSJ9.LhYDqO9tQiiuhTOzAUj46tXcxIgm1pyY02s3Bu80gDDkQBZ-fYBoStEctOluVp1KMl7Qdcxv7X8hnW5wJ3a8pXlQtQe56J8sWXWRpAI0bH4jBjRtN9eG8MIwwstq39-kxXVr8G6LgPI2XG4okn8EEOrrPWYw1dMX3EB5tHJSjRcXLvQRIENwDej0kbDsEBVCisgS8QYL74vnLaetlFDbf8bCcFPzNz8Vt7KWX1aAMyEY9h0fgXToT905AEA7s-wcPB3LHXwEl6qArgnFsqH97WOkUHqOAluzH9-HITS8FRs.pvdPJ-XM0cR_qF8_9Fs0RMsF5sk0vSTBOd0LfS4xinM&amp;dib_tag=se&amp;keywords=akozon%2Bdc%2B6v%2Bgear%2Bmotor%2Bwith%2Blong%2Bm3*55mm&amp;nsdOptOutParam=true&amp;qid=1733844419&amp;sprefix=akozon%2Bdc%2B6v%2Bgear%2Bmotor%2Bwith%2Blong%2Bm3%2B55mm%2B%2Caps%2C555&amp;sr=8-2&amp;th=1</a:t>
            </a:r>
          </a:p>
          <a:p>
            <a:pPr marL="285750" indent="-285750">
              <a:buFont typeface="Arial" panose="020B0604020202020204" pitchFamily="34" charset="0"/>
              <a:buChar char="•"/>
            </a:pPr>
            <a:endParaRPr lang="en-GB" altLang="en-US"/>
          </a:p>
          <a:p>
            <a:pPr marL="285750" indent="-285750">
              <a:buFont typeface="Arial" panose="020B0604020202020204" pitchFamily="34" charset="0"/>
              <a:buChar char="•"/>
            </a:pPr>
            <a:endParaRPr lang="en-GB" altLang="en-US"/>
          </a:p>
          <a:p>
            <a:endParaRPr lang="en-GB"/>
          </a:p>
        </p:txBody>
      </p:sp>
      <p:pic>
        <p:nvPicPr>
          <p:cNvPr id="5" name="Picture 4" descr="A black background with white text&#10;&#10;Description automatically generated">
            <a:extLst>
              <a:ext uri="{FF2B5EF4-FFF2-40B4-BE49-F238E27FC236}">
                <a16:creationId xmlns:a16="http://schemas.microsoft.com/office/drawing/2014/main" id="{2738F78D-333E-4A0B-FF28-952C2F30F6BF}"/>
              </a:ext>
            </a:extLst>
          </p:cNvPr>
          <p:cNvPicPr>
            <a:picLocks noChangeAspect="1"/>
          </p:cNvPicPr>
          <p:nvPr/>
        </p:nvPicPr>
        <p:blipFill>
          <a:blip r:embed="rId5"/>
          <a:stretch>
            <a:fillRect/>
          </a:stretch>
        </p:blipFill>
        <p:spPr>
          <a:xfrm>
            <a:off x="79334" y="6443119"/>
            <a:ext cx="1075964" cy="415002"/>
          </a:xfrm>
          <a:prstGeom prst="rect">
            <a:avLst/>
          </a:prstGeom>
        </p:spPr>
      </p:pic>
    </p:spTree>
    <p:extLst>
      <p:ext uri="{BB962C8B-B14F-4D97-AF65-F5344CB8AC3E}">
        <p14:creationId xmlns:p14="http://schemas.microsoft.com/office/powerpoint/2010/main" val="28937614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E0921F-566D-CB3C-BEFC-116C81FB2884}"/>
              </a:ext>
            </a:extLst>
          </p:cNvPr>
          <p:cNvPicPr>
            <a:picLocks noChangeAspect="1"/>
          </p:cNvPicPr>
          <p:nvPr/>
        </p:nvPicPr>
        <p:blipFill>
          <a:blip r:embed="rId3"/>
          <a:stretch>
            <a:fillRect/>
          </a:stretch>
        </p:blipFill>
        <p:spPr>
          <a:xfrm>
            <a:off x="0" y="-1"/>
            <a:ext cx="12192000" cy="6858001"/>
          </a:xfrm>
          <a:prstGeom prst="rect">
            <a:avLst/>
          </a:prstGeom>
        </p:spPr>
      </p:pic>
      <p:sp>
        <p:nvSpPr>
          <p:cNvPr id="2" name="Title 1">
            <a:extLst>
              <a:ext uri="{FF2B5EF4-FFF2-40B4-BE49-F238E27FC236}">
                <a16:creationId xmlns:a16="http://schemas.microsoft.com/office/drawing/2014/main" id="{0EC8B04A-CDC4-BA0C-ECE9-26920CCF1A42}"/>
              </a:ext>
            </a:extLst>
          </p:cNvPr>
          <p:cNvSpPr>
            <a:spLocks noGrp="1"/>
          </p:cNvSpPr>
          <p:nvPr>
            <p:ph type="title"/>
          </p:nvPr>
        </p:nvSpPr>
        <p:spPr>
          <a:xfrm>
            <a:off x="742080" y="952900"/>
            <a:ext cx="8915402" cy="1371600"/>
          </a:xfrm>
        </p:spPr>
        <p:txBody>
          <a:bodyPr/>
          <a:lstStyle/>
          <a:p>
            <a:r>
              <a:rPr lang="en-GB">
                <a:solidFill>
                  <a:srgbClr val="002060"/>
                </a:solidFill>
              </a:rPr>
              <a:t>Any Questions?</a:t>
            </a:r>
          </a:p>
        </p:txBody>
      </p:sp>
      <p:sp>
        <p:nvSpPr>
          <p:cNvPr id="5" name="TextBox 4">
            <a:extLst>
              <a:ext uri="{FF2B5EF4-FFF2-40B4-BE49-F238E27FC236}">
                <a16:creationId xmlns:a16="http://schemas.microsoft.com/office/drawing/2014/main" id="{60177D59-E665-B991-F7D6-3FCFE5487EAC}"/>
              </a:ext>
            </a:extLst>
          </p:cNvPr>
          <p:cNvSpPr txBox="1"/>
          <p:nvPr/>
        </p:nvSpPr>
        <p:spPr>
          <a:xfrm>
            <a:off x="0" y="6596390"/>
            <a:ext cx="6753885" cy="261610"/>
          </a:xfrm>
          <a:prstGeom prst="rect">
            <a:avLst/>
          </a:prstGeom>
          <a:noFill/>
        </p:spPr>
        <p:txBody>
          <a:bodyPr wrap="square" rtlCol="0">
            <a:spAutoFit/>
          </a:bodyPr>
          <a:lstStyle/>
          <a:p>
            <a:r>
              <a:rPr lang="en-GB" sz="1100"/>
              <a:t>(Car, Morgan Plus Four: the art of subtle modernisation, 2024) </a:t>
            </a:r>
          </a:p>
        </p:txBody>
      </p:sp>
    </p:spTree>
    <p:extLst>
      <p:ext uri="{BB962C8B-B14F-4D97-AF65-F5344CB8AC3E}">
        <p14:creationId xmlns:p14="http://schemas.microsoft.com/office/powerpoint/2010/main" val="1124656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and green pipes&#10;&#10;Description automatically generated">
            <a:extLst>
              <a:ext uri="{FF2B5EF4-FFF2-40B4-BE49-F238E27FC236}">
                <a16:creationId xmlns:a16="http://schemas.microsoft.com/office/drawing/2014/main" id="{C769B803-05C4-18F4-4E9E-0E8DD554DC10}"/>
              </a:ext>
            </a:extLst>
          </p:cNvPr>
          <p:cNvPicPr>
            <a:picLocks noChangeAspect="1"/>
          </p:cNvPicPr>
          <p:nvPr/>
        </p:nvPicPr>
        <p:blipFill>
          <a:blip r:embed="rId2"/>
          <a:stretch>
            <a:fillRect/>
          </a:stretch>
        </p:blipFill>
        <p:spPr>
          <a:xfrm>
            <a:off x="1395668" y="68263"/>
            <a:ext cx="9400664" cy="6721475"/>
          </a:xfrm>
          <a:prstGeom prst="rect">
            <a:avLst/>
          </a:prstGeom>
          <a:noFill/>
        </p:spPr>
      </p:pic>
    </p:spTree>
    <p:extLst>
      <p:ext uri="{BB962C8B-B14F-4D97-AF65-F5344CB8AC3E}">
        <p14:creationId xmlns:p14="http://schemas.microsoft.com/office/powerpoint/2010/main" val="24266083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ar with a rainbow colored body&#10;&#10;Description automatically generated">
            <a:extLst>
              <a:ext uri="{FF2B5EF4-FFF2-40B4-BE49-F238E27FC236}">
                <a16:creationId xmlns:a16="http://schemas.microsoft.com/office/drawing/2014/main" id="{A3931245-B5D2-E337-33DA-9A1538670A4E}"/>
              </a:ext>
            </a:extLst>
          </p:cNvPr>
          <p:cNvPicPr>
            <a:picLocks noGrp="1" noChangeAspect="1"/>
          </p:cNvPicPr>
          <p:nvPr>
            <p:ph idx="1"/>
          </p:nvPr>
        </p:nvPicPr>
        <p:blipFill>
          <a:blip r:embed="rId2"/>
          <a:stretch>
            <a:fillRect/>
          </a:stretch>
        </p:blipFill>
        <p:spPr>
          <a:xfrm>
            <a:off x="1362567" y="68263"/>
            <a:ext cx="9466866" cy="6721475"/>
          </a:xfrm>
          <a:noFill/>
        </p:spPr>
      </p:pic>
    </p:spTree>
    <p:extLst>
      <p:ext uri="{BB962C8B-B14F-4D97-AF65-F5344CB8AC3E}">
        <p14:creationId xmlns:p14="http://schemas.microsoft.com/office/powerpoint/2010/main" val="20800460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ar with a rainbow colored body&#10;&#10;Description automatically generated">
            <a:extLst>
              <a:ext uri="{FF2B5EF4-FFF2-40B4-BE49-F238E27FC236}">
                <a16:creationId xmlns:a16="http://schemas.microsoft.com/office/drawing/2014/main" id="{1BB5F6CB-5D41-ABD2-96C0-A0BA50684B49}"/>
              </a:ext>
            </a:extLst>
          </p:cNvPr>
          <p:cNvPicPr>
            <a:picLocks noGrp="1" noChangeAspect="1"/>
          </p:cNvPicPr>
          <p:nvPr>
            <p:ph idx="1"/>
          </p:nvPr>
        </p:nvPicPr>
        <p:blipFill>
          <a:blip r:embed="rId2"/>
          <a:stretch>
            <a:fillRect/>
          </a:stretch>
        </p:blipFill>
        <p:spPr>
          <a:xfrm>
            <a:off x="1362567" y="68263"/>
            <a:ext cx="9466866" cy="6721475"/>
          </a:xfrm>
          <a:noFill/>
        </p:spPr>
      </p:pic>
    </p:spTree>
    <p:extLst>
      <p:ext uri="{BB962C8B-B14F-4D97-AF65-F5344CB8AC3E}">
        <p14:creationId xmlns:p14="http://schemas.microsoft.com/office/powerpoint/2010/main" val="35356103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model of a car&#10;&#10;Description automatically generated">
            <a:extLst>
              <a:ext uri="{FF2B5EF4-FFF2-40B4-BE49-F238E27FC236}">
                <a16:creationId xmlns:a16="http://schemas.microsoft.com/office/drawing/2014/main" id="{A4AC1C8E-F52E-6EAF-6DB0-0EFD8797583D}"/>
              </a:ext>
            </a:extLst>
          </p:cNvPr>
          <p:cNvPicPr>
            <a:picLocks noGrp="1" noChangeAspect="1"/>
          </p:cNvPicPr>
          <p:nvPr>
            <p:ph idx="1"/>
          </p:nvPr>
        </p:nvPicPr>
        <p:blipFill>
          <a:blip r:embed="rId2"/>
          <a:stretch>
            <a:fillRect/>
          </a:stretch>
        </p:blipFill>
        <p:spPr>
          <a:xfrm>
            <a:off x="1362567" y="68263"/>
            <a:ext cx="9466866" cy="6721475"/>
          </a:xfrm>
          <a:noFill/>
        </p:spPr>
      </p:pic>
    </p:spTree>
    <p:extLst>
      <p:ext uri="{BB962C8B-B14F-4D97-AF65-F5344CB8AC3E}">
        <p14:creationId xmlns:p14="http://schemas.microsoft.com/office/powerpoint/2010/main" val="1005590805"/>
      </p:ext>
    </p:extLst>
  </p:cSld>
  <p:clrMapOvr>
    <a:masterClrMapping/>
  </p:clrMapOvr>
</p:sld>
</file>

<file path=ppt/theme/theme1.xml><?xml version="1.0" encoding="utf-8"?>
<a:theme xmlns:a="http://schemas.openxmlformats.org/drawingml/2006/main" name="Theme1">
  <a:themeElements>
    <a:clrScheme name="Encase">
      <a:dk1>
        <a:sysClr val="windowText" lastClr="000000"/>
      </a:dk1>
      <a:lt1>
        <a:sysClr val="window" lastClr="FFFFFF"/>
      </a:lt1>
      <a:dk2>
        <a:srgbClr val="1E2121"/>
      </a:dk2>
      <a:lt2>
        <a:srgbClr val="EFECEB"/>
      </a:lt2>
      <a:accent1>
        <a:srgbClr val="717059"/>
      </a:accent1>
      <a:accent2>
        <a:srgbClr val="B9A17E"/>
      </a:accent2>
      <a:accent3>
        <a:srgbClr val="766752"/>
      </a:accent3>
      <a:accent4>
        <a:srgbClr val="A28578"/>
      </a:accent4>
      <a:accent5>
        <a:srgbClr val="6E736D"/>
      </a:accent5>
      <a:accent6>
        <a:srgbClr val="BE8366"/>
      </a:accent6>
      <a:hlink>
        <a:srgbClr val="B5714F"/>
      </a:hlink>
      <a:folHlink>
        <a:srgbClr val="7B6B4C"/>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A25F8CF-FE60-46E1-8145-3F6D9B2570D9}" vid="{DE5AE9AE-9A44-4A09-9C42-2CE4A131AC5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07acfd4-2c96-4ef5-a0a4-65bc3feddee9">
      <Terms xmlns="http://schemas.microsoft.com/office/infopath/2007/PartnerControls"/>
    </lcf76f155ced4ddcb4097134ff3c332f>
    <TaxCatchAll xmlns="6a54b9e6-26fb-472a-b3d3-d3bd8549e36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12" ma:contentTypeDescription="Create a new document." ma:contentTypeScope="" ma:versionID="3786b0467d9e752821f5a4b624732086">
  <xsd:schema xmlns:xsd="http://www.w3.org/2001/XMLSchema" xmlns:xs="http://www.w3.org/2001/XMLSchema" xmlns:p="http://schemas.microsoft.com/office/2006/metadata/properties" xmlns:ns2="a07acfd4-2c96-4ef5-a0a4-65bc3feddee9" xmlns:ns3="6a54b9e6-26fb-472a-b3d3-d3bd8549e36a" targetNamespace="http://schemas.microsoft.com/office/2006/metadata/properties" ma:root="true" ma:fieldsID="96ee754aae01b20fcadfeabb4e1464e9" ns2:_="" ns3:_="">
    <xsd:import namespace="a07acfd4-2c96-4ef5-a0a4-65bc3feddee9"/>
    <xsd:import namespace="6a54b9e6-26fb-472a-b3d3-d3bd8549e3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a54b9e6-26fb-472a-b3d3-d3bd8549e36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73174d7-b889-4714-8fb8-598a17190db0}" ma:internalName="TaxCatchAll" ma:showField="CatchAllData" ma:web="6a54b9e6-26fb-472a-b3d3-d3bd8549e3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08E37C-7830-4877-9D3C-5EB95FF9FD78}">
  <ds:schemaRefs>
    <ds:schemaRef ds:uri="http://purl.org/dc/dcmitype/"/>
    <ds:schemaRef ds:uri="http://schemas.microsoft.com/office/2006/metadata/properties"/>
    <ds:schemaRef ds:uri="http://schemas.microsoft.com/office/infopath/2007/PartnerControls"/>
    <ds:schemaRef ds:uri="http://schemas.microsoft.com/office/2006/documentManagement/types"/>
    <ds:schemaRef ds:uri="http://purl.org/dc/terms/"/>
    <ds:schemaRef ds:uri="http://www.w3.org/XML/1998/namespace"/>
    <ds:schemaRef ds:uri="http://schemas.openxmlformats.org/package/2006/metadata/core-properties"/>
    <ds:schemaRef ds:uri="6a54b9e6-26fb-472a-b3d3-d3bd8549e36a"/>
    <ds:schemaRef ds:uri="a07acfd4-2c96-4ef5-a0a4-65bc3feddee9"/>
    <ds:schemaRef ds:uri="http://purl.org/dc/elements/1.1/"/>
  </ds:schemaRefs>
</ds:datastoreItem>
</file>

<file path=customXml/itemProps2.xml><?xml version="1.0" encoding="utf-8"?>
<ds:datastoreItem xmlns:ds="http://schemas.openxmlformats.org/officeDocument/2006/customXml" ds:itemID="{98F925FA-E68C-4199-A713-5915A0240927}">
  <ds:schemaRefs>
    <ds:schemaRef ds:uri="http://schemas.microsoft.com/sharepoint/v3/contenttype/forms"/>
  </ds:schemaRefs>
</ds:datastoreItem>
</file>

<file path=customXml/itemProps3.xml><?xml version="1.0" encoding="utf-8"?>
<ds:datastoreItem xmlns:ds="http://schemas.openxmlformats.org/officeDocument/2006/customXml" ds:itemID="{993B1ECD-D0E5-4916-B176-0C38FF68850C}">
  <ds:schemaRefs>
    <ds:schemaRef ds:uri="6a54b9e6-26fb-472a-b3d3-d3bd8549e36a"/>
    <ds:schemaRef ds:uri="a07acfd4-2c96-4ef5-a0a4-65bc3feddee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3993</Words>
  <Application>Microsoft Office PowerPoint</Application>
  <PresentationFormat>Widescreen</PresentationFormat>
  <Paragraphs>374</Paragraphs>
  <Slides>29</Slides>
  <Notes>14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29</vt:i4>
      </vt:variant>
    </vt:vector>
  </HeadingPairs>
  <TitlesOfParts>
    <vt:vector size="42" baseType="lpstr">
      <vt:lpstr>SimSun</vt:lpstr>
      <vt:lpstr>.AppleSystemUIFont</vt:lpstr>
      <vt:lpstr>Aptos</vt:lpstr>
      <vt:lpstr>Arial</vt:lpstr>
      <vt:lpstr>Avenir Next LT Pro</vt:lpstr>
      <vt:lpstr>Avenir Next LT Pro Light</vt:lpstr>
      <vt:lpstr>Calibri</vt:lpstr>
      <vt:lpstr>Courier New</vt:lpstr>
      <vt:lpstr>Open Sans</vt:lpstr>
      <vt:lpstr>Times New Roman</vt:lpstr>
      <vt:lpstr>UICTFontTextStyleBody</vt:lpstr>
      <vt:lpstr>UICTFontTextStyleItalicBody</vt:lpstr>
      <vt:lpstr>Theme1</vt:lpstr>
      <vt:lpstr>PowerPoint Presentation</vt:lpstr>
      <vt:lpstr>PowerPoint Presentation</vt:lpstr>
      <vt:lpstr>Baseline CFD Testing</vt:lpstr>
      <vt:lpstr>PowerPoint Presentation</vt:lpstr>
      <vt:lpstr>PowerPoint Presentation</vt:lpstr>
      <vt:lpstr>PowerPoint Presentation</vt:lpstr>
      <vt:lpstr>Wing profiles</vt:lpstr>
      <vt:lpstr>PowerPoint Presentation</vt:lpstr>
      <vt:lpstr>Structural design team - progress and objectives</vt:lpstr>
      <vt:lpstr>Wing mount design choice </vt:lpstr>
      <vt:lpstr>Material Research/design inspiration for Wing Mounts</vt:lpstr>
      <vt:lpstr>PowerPoint Presentation</vt:lpstr>
      <vt:lpstr>Current FEA Progress </vt:lpstr>
      <vt:lpstr>Future FEA Objectives </vt:lpstr>
      <vt:lpstr>Control systems and Mechatronics </vt:lpstr>
      <vt:lpstr>Proportional Integrator Derivative (PID) For Adjusting Wing Angle  </vt:lpstr>
      <vt:lpstr>Linear Actuators </vt:lpstr>
      <vt:lpstr>PowerPoint Presentation</vt:lpstr>
      <vt:lpstr>PowerPoint Presentation</vt:lpstr>
      <vt:lpstr>Conclusion </vt:lpstr>
      <vt:lpstr>Aerodynamic Development References </vt:lpstr>
      <vt:lpstr>Simulation References</vt:lpstr>
      <vt:lpstr>Structural References</vt:lpstr>
      <vt:lpstr>Control Systems And Mechatronics References</vt:lpstr>
      <vt:lpstr>Any Questions?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Cook (2104599)</dc:creator>
  <cp:lastModifiedBy>Alexander Cook (2104599)</cp:lastModifiedBy>
  <cp:revision>1</cp:revision>
  <dcterms:created xsi:type="dcterms:W3CDTF">2024-12-05T12:24:16Z</dcterms:created>
  <dcterms:modified xsi:type="dcterms:W3CDTF">2024-12-11T16:50:10Z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y fmtid="{D5CDD505-2E9C-101B-9397-08002B2CF9AE}" pid="3" name="MediaServiceImageTags">
    <vt:lpwstr/>
  </property>
</Properties>
</file>