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1"/>
  </p:notesMasterIdLst>
  <p:handoutMasterIdLst>
    <p:handoutMasterId r:id="rId22"/>
  </p:handoutMasterIdLst>
  <p:sldIdLst>
    <p:sldId id="257" r:id="rId2"/>
    <p:sldId id="258" r:id="rId3"/>
    <p:sldId id="277" r:id="rId4"/>
    <p:sldId id="259" r:id="rId5"/>
    <p:sldId id="278" r:id="rId6"/>
    <p:sldId id="279" r:id="rId7"/>
    <p:sldId id="280" r:id="rId8"/>
    <p:sldId id="281" r:id="rId9"/>
    <p:sldId id="276" r:id="rId10"/>
    <p:sldId id="260" r:id="rId11"/>
    <p:sldId id="271" r:id="rId12"/>
    <p:sldId id="272" r:id="rId13"/>
    <p:sldId id="282" r:id="rId14"/>
    <p:sldId id="261" r:id="rId15"/>
    <p:sldId id="273" r:id="rId16"/>
    <p:sldId id="284" r:id="rId17"/>
    <p:sldId id="274" r:id="rId18"/>
    <p:sldId id="275" r:id="rId19"/>
    <p:sldId id="285"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55F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52" autoAdjust="0"/>
    <p:restoredTop sz="75040" autoAdjust="0"/>
  </p:normalViewPr>
  <p:slideViewPr>
    <p:cSldViewPr snapToGrid="0">
      <p:cViewPr varScale="1">
        <p:scale>
          <a:sx n="80" d="100"/>
          <a:sy n="80" d="100"/>
        </p:scale>
        <p:origin x="1392" y="176"/>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26/07/2024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26/07/2024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Hello, my name is Daniela. Today my team and I will present theories and facts about four leaders, which have changed the view of organisational behaviours. The members of my team are Diana, Elena and Maricela.</a:t>
            </a:r>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b="0" dirty="0"/>
              <a:t>Effective leadership is crucial for organisational success and innovation. In this presentation, we will examine the leadership styles and impacts of four influential figures: from the 21</a:t>
            </a:r>
            <a:r>
              <a:rPr lang="en-US" b="0" baseline="30000" dirty="0"/>
              <a:t>st</a:t>
            </a:r>
            <a:r>
              <a:rPr lang="en-US" b="0" dirty="0"/>
              <a:t> century, Steve Jobs and Elon Musk and from the 20</a:t>
            </a:r>
            <a:r>
              <a:rPr lang="en-US" b="0" baseline="30000" dirty="0"/>
              <a:t>th</a:t>
            </a:r>
            <a:r>
              <a:rPr lang="en-US" b="0" dirty="0"/>
              <a:t> century, Walt Disney and Henry Ford.</a:t>
            </a:r>
          </a:p>
          <a:p>
            <a:r>
              <a:rPr lang="en-US" b="0" dirty="0"/>
              <a:t>We will explore how their distinct leadership styles and strategies have shaped their industries and left a lasting impact, providing insights into how effective leadership drives innovation and success.</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b="0" dirty="0"/>
              <a:t>Walt Disney was a pioneer in entertainment, blending visionary and hands-on leadership to create a legacy of innovation in animation and theme parks. His high standards and creative risks established Disney as a global leader.</a:t>
            </a:r>
          </a:p>
          <a:p>
            <a:endParaRPr lang="en-US" b="0" dirty="0"/>
          </a:p>
          <a:p>
            <a:r>
              <a:rPr lang="en-US" b="0" dirty="0"/>
              <a:t>Henry Ford transformed manufacturing with the assembly line, focusing on efficiency and worker welfare. His leadership introduced higher wages and shorter workdays, setting new benchmarks for industrial productivity and employee satisfaction.</a:t>
            </a:r>
          </a:p>
          <a:p>
            <a:endParaRPr lang="en-US" b="0" dirty="0"/>
          </a:p>
          <a:p>
            <a:r>
              <a:rPr lang="en-US" b="0" dirty="0"/>
              <a:t>We will explore how their distinct leadership styles and strategies have shaped their industries and left a lasting impact, providing insights into how effective leadership drives innovation and success.</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173846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Walt Disney’s leadership was marked by his visionary and hands-on approach, which fundamentally transformed the entertainment industry. His ability to imagine and execute groundbreaking ideas, such as the creation of Disneyland and pioneering animation techniques, demonstrated his commitment to innovation and excellence. Disney's leadership behavior was characterized by his relentless pursuit of perfection, meticulous attention to detail, and a high tolerance for risk. He was deeply involved in the creative processes, often working closely with his team to ensure his standards were met. Despite his demanding nature, Disney fostered a supportive work environment that inspired creativity and dedication among his employees. His charismatic personality and ability to communicate his vision effectively rallied his team around his ambitious projects, solidifying his legacy as a transformative leader in entertainment.</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dirty="0"/>
              <a:t>Walt Disney's followers were drawn to his visionary creativity and innovative spirit, which transformed entertainment and theme parks. His ability to craft captivating stories and immersive experiences created a deep emotional connection with both employees and audiences. Disney’s charismatic communication and hands-on involvement in projects inspired loyalty and enthusiasm among his team, while his commitment to high standards fostered a sense of pride and purpose. His pioneering approach and genuine passion for his work resonated strongly, making him a beloved and influential figure in the industry.</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5</a:t>
            </a:fld>
            <a:endParaRPr lang="en-GB" dirty="0"/>
          </a:p>
        </p:txBody>
      </p:sp>
    </p:spTree>
    <p:extLst>
      <p:ext uri="{BB962C8B-B14F-4D97-AF65-F5344CB8AC3E}">
        <p14:creationId xmlns:p14="http://schemas.microsoft.com/office/powerpoint/2010/main" val="1093380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Henry Ford's leadership style was marked by innovation and practicality, focusing on efficiency and systematization to revolutionize manufacturing with the assembly line. His hands-on approach in implementing new production techniques showcased his commitment to operational excellence. Ford’s leadership behavior was characterized by a pragmatic focus on cost reduction and productivity, coupled with a forward-thinking attitude that embraced technological advancements. His efforts to improve worker conditions with higher wages and shorter workdays highlighted his understanding of the importance of employee well-being in achieving long-term success.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6</a:t>
            </a:fld>
            <a:endParaRPr lang="en-GB" dirty="0"/>
          </a:p>
        </p:txBody>
      </p:sp>
    </p:spTree>
    <p:extLst>
      <p:ext uri="{BB962C8B-B14F-4D97-AF65-F5344CB8AC3E}">
        <p14:creationId xmlns:p14="http://schemas.microsoft.com/office/powerpoint/2010/main" val="2054574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dirty="0"/>
              <a:t>Henry Ford's followers admired him for his groundbreaking approach to manufacturing and his commitment to improving worker conditions. His introduction of the assembly line not only revolutionized production efficiency but also made automobiles more affordable, which captivated both workers and consumers. Ford’s pioneering vision for fair wages and shorter workdays earned deep respect from his employees, fostering loyalty and a strong sense of purpose. His ability to blend innovation with a genuine concern for his workforce resonated strongly, making him a revered figure in the industrial world.</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7</a:t>
            </a:fld>
            <a:endParaRPr lang="en-GB" dirty="0"/>
          </a:p>
        </p:txBody>
      </p:sp>
    </p:spTree>
    <p:extLst>
      <p:ext uri="{BB962C8B-B14F-4D97-AF65-F5344CB8AC3E}">
        <p14:creationId xmlns:p14="http://schemas.microsoft.com/office/powerpoint/2010/main" val="674538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b="0" dirty="0"/>
              <a:t>Steve Jobs was known for his visionary and autocratic approach, driving Apple to great heights with his focus on innovation and perfection. His ability to foresee technological trends and his charismatic communication inspired employees and customers, leading to groundbreaking products.</a:t>
            </a:r>
          </a:p>
          <a:p>
            <a:endParaRPr lang="en-US" b="0" dirty="0"/>
          </a:p>
          <a:p>
            <a:r>
              <a:rPr lang="en-US" b="0" dirty="0"/>
              <a:t>Elon Musk exemplifies modern leadership with his ambitious goals and hands-on management style. His work with Tesla and SpaceX has set new standards in technology and disrupted traditional markets through bold risk-taking.</a:t>
            </a:r>
          </a:p>
          <a:p>
            <a:endParaRPr lang="en-US" b="0"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8</a:t>
            </a:fld>
            <a:endParaRPr lang="en-GB" dirty="0"/>
          </a:p>
        </p:txBody>
      </p:sp>
    </p:spTree>
    <p:extLst>
      <p:ext uri="{BB962C8B-B14F-4D97-AF65-F5344CB8AC3E}">
        <p14:creationId xmlns:p14="http://schemas.microsoft.com/office/powerpoint/2010/main" val="1048757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dirty="0"/>
              <a:t>Steve Jobs is often remembered for his distinctive and impactful leadership style, which combined visionary thinking with a highly autocratic approach. Jobs possessed an exceptional ability to envision the future of technology and steer Apple towards it with relentless focus. His leadership was characterized by a top-down decision-making process where he made pivotal choices with minimal consultation or compromise. This style allowed him to maintain a clear and consistent strategic direction, crucial for driving innovation. Jobs’ visionary approach was not just about setting goals but about redefining what was possible in technology and design. He had a remarkable knack for identifying trends before they became mainstream, which helped Apple stay ahead of the curve and deliver products that revolutionized the tech industry.</a:t>
            </a:r>
          </a:p>
          <a:p>
            <a:r>
              <a:rPr lang="en-US" b="1" dirty="0"/>
              <a:t>Leadership Behavior:</a:t>
            </a:r>
            <a:endParaRPr lang="en-US" dirty="0"/>
          </a:p>
          <a:p>
            <a:r>
              <a:rPr lang="en-US" dirty="0"/>
              <a:t>Jobs' behavior as a leader was marked by his intense passion and a highly demanding nature. He was deeply involved in every aspect of product development, from design to functionality, exhibiting an almost obsessive attention to detail. Jobs’ high expectations extended to every member of his team; he was known for pushing them to achieve more than they thought possible. His demanding demeanor often involved direct and sometimes harsh feedback, as he believed in challenging his team to reach their full potential. While his approach could be tough and even intimidating, it was also a catalyst for creativity and excellence. Jobs created an environment where mediocrity was not tolerated, and innovation was constantly pursued. His behavior, though sometimes controversial, was integral to Apple’s ability to deliver groundbreaking products and maintain its competitive edge in a rapidly evolving market.</a:t>
            </a:r>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9</a:t>
            </a:fld>
            <a:endParaRPr lang="en-GB" dirty="0"/>
          </a:p>
        </p:txBody>
      </p:sp>
    </p:spTree>
    <p:extLst>
      <p:ext uri="{BB962C8B-B14F-4D97-AF65-F5344CB8AC3E}">
        <p14:creationId xmlns:p14="http://schemas.microsoft.com/office/powerpoint/2010/main" val="28110022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dirty="0"/>
              <a:t>Steve Jobs was highly admired for his **visionary insight**, consistently predicting and shaping future technology trends, such as with the iPhone, which earned him great respect. His **commitment to quality** ensured that Apple’s products were not only innovative but also of superior quality, fostering a loyal customer base and pride among employees. Jobs’ **charisma and communication** skills inspired loyalty by articulating his vision with passion, effectively engaging both employees and customers. Additionally, despite his demanding nature, he was renowned for his ability to **turn bold ideas into reality**, transforming ambitious concepts into groundbreaking, industry-leading innovations.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10</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dirty="0"/>
              <a:t>Elon Musk's leadership style is characterized by his transformational and hands-on approach, where he sets ambitious goals and works closely with his teams to drive revolutionary advancements in technology and sustainability. His **leadership behavior** reflects a relentless work ethic and a high tolerance for risk, as he is deeply engaged in the technical and operational details of his ventures. While this fosters a culture of innovation and progress, his high expectations and the intense pressure he places on his teams can be demanding and challenging for employees.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11</a:t>
            </a:fld>
            <a:endParaRPr lang="en-GB" dirty="0"/>
          </a:p>
        </p:txBody>
      </p:sp>
    </p:spTree>
    <p:extLst>
      <p:ext uri="{BB962C8B-B14F-4D97-AF65-F5344CB8AC3E}">
        <p14:creationId xmlns:p14="http://schemas.microsoft.com/office/powerpoint/2010/main" val="13126472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dirty="0"/>
              <a:t>Elon Musk captivates his audience through his **visionary goals**, such as colonizing Mars and advancing electric vehicles, which highlight his dedication to groundbreaking technology and sustainability, sparking widespread excitement and admiration. His **charismatic communication** style, marked by engaging and provocative social media presence, strengthens his connection with followers, fostering loyalty and enthusiasm. Additionally, Musk’s **transparency and direct engagement** with the public—through candid updates and interactions—build trust and a sense of inclusion, resonating deeply with both supporters and critics.</a:t>
            </a: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12</a:t>
            </a:fld>
            <a:endParaRPr lang="en-GB" dirty="0"/>
          </a:p>
        </p:txBody>
      </p:sp>
    </p:spTree>
    <p:extLst>
      <p:ext uri="{BB962C8B-B14F-4D97-AF65-F5344CB8AC3E}">
        <p14:creationId xmlns:p14="http://schemas.microsoft.com/office/powerpoint/2010/main" val="2171294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Walt Disney and Henry Ford share notable similarities in their transformative impact on their respective industries through innovative leadership. Both were visionaries who revolutionized their fields—Disney with groundbreaking animation and theme parks, and Ford with the assembly line and mass production. Their commitment to excellence was evident in their relentless pursuit of high standards and quality. Additionally, both leaders made significant strides in improving their employees' work experiences, with Disney fostering a creative environment and Ford enhancing worker conditions. Their ability to blend innovation with practical improvements in the workplace solidified their legacies as industry pioneers.</a:t>
            </a:r>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13</a:t>
            </a:fld>
            <a:endParaRPr lang="en-GB" dirty="0"/>
          </a:p>
        </p:txBody>
      </p:sp>
    </p:spTree>
    <p:extLst>
      <p:ext uri="{BB962C8B-B14F-4D97-AF65-F5344CB8AC3E}">
        <p14:creationId xmlns:p14="http://schemas.microsoft.com/office/powerpoint/2010/main" val="30613013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Steve Jobs and Elon Musk share remarkable similarities in their leadership and innovation. Both are celebrated for their visionary thinking, driving future trends and revolutionizing industries with groundbreaking products. Jobs was known for his focus on aesthetic elegance and intuitive design at Apple, while Musk emphasizes sleek, functional technology with Tesla and SpaceX. Their disruptive innovations set new standards in their fields—Jobs with computing, phones, and media; Musk with electric vehicles and space travel. Both leaders also exhibit a high tolerance for risk and resilience, with Jobs overcoming being ousted from Apple to lead its resurgence, and Musk investing heavily and persevering through early struggles to achieve success with his ventures.</a:t>
            </a:r>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14</a:t>
            </a:fld>
            <a:endParaRPr lang="en-GB" dirty="0"/>
          </a:p>
        </p:txBody>
      </p:sp>
    </p:spTree>
    <p:extLst>
      <p:ext uri="{BB962C8B-B14F-4D97-AF65-F5344CB8AC3E}">
        <p14:creationId xmlns:p14="http://schemas.microsoft.com/office/powerpoint/2010/main" val="1201050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Walt Disney and Henry Ford, while both pioneering leaders, differed significantly in their approaches and industries. Disney focused on entertainment and storytelling, emphasizing creativity and immersive experiences in animation and theme parks, whereas Ford revolutionized manufacturing with the assembly line, prioritizing efficiency and productivity. Disney's leadership style was characterized by hands-on creativity and a focus on innovation in entertainment, while Ford's approach was more systematic, concentrating on operational improvements and cost reduction. Additionally, Disney's public persona was centered around imagination and charm, whereas Ford was known for his pragmatic, efficiency-driven mindset. These differences highlight their unique contributions to their respective fields.</a:t>
            </a:r>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15</a:t>
            </a:fld>
            <a:endParaRPr lang="en-GB" dirty="0"/>
          </a:p>
        </p:txBody>
      </p:sp>
    </p:spTree>
    <p:extLst>
      <p:ext uri="{BB962C8B-B14F-4D97-AF65-F5344CB8AC3E}">
        <p14:creationId xmlns:p14="http://schemas.microsoft.com/office/powerpoint/2010/main" val="5624140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Steve Jobs and Elon Musk differ significantly in their industry focus, public persona, and career paths. Jobs primarily concentrated on **consumer electronics and media**, with a significant impact on industries like computing, mobile communication, and digital media through Apple. In contrast, Musk spans a diverse range of fields including **electric vehicles, space exploration, and renewable energy**, influencing multiple sectors with ventures such as Tesla, SpaceX, and SolarCity. Their **public personas** also contrast sharply; Jobs maintained a more private and enigmatic presence, while Musk is highly visible and engaging on social media, frequently sharing updates and interacting with the public. Additionally, their **career paths** highlight their different approaches: Jobs co-founded Apple, was ousted, and later returned to lead the company to remarkable success, whereas Musk has continuously launched or co-founded multiple ventures across various industries, showcasing his versatility and broad impact on technological and environmental progress.</a:t>
            </a:r>
            <a:endParaRPr lang="en-GB" dirty="0"/>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16</a:t>
            </a:fld>
            <a:endParaRPr lang="en-GB" dirty="0"/>
          </a:p>
        </p:txBody>
      </p:sp>
    </p:spTree>
    <p:extLst>
      <p:ext uri="{BB962C8B-B14F-4D97-AF65-F5344CB8AC3E}">
        <p14:creationId xmlns:p14="http://schemas.microsoft.com/office/powerpoint/2010/main" val="4231280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Walt Disney and Henry Ford revolutionized their industries with visionary leadership—Disney through innovative animation and theme parks, and Ford by introducing the assembly line for manufacturing efficiency and improved worker conditions. Similarly, Steve Jobs and Elon Musk reshaped their fields with exceptional vision; Jobs through meticulous design at Apple, and Musk with hands-on, risk-taking leadership at Tesla and SpaceX. Their legacies illustrate how unique leadership styles drive transformative progress and industry change.</a:t>
            </a:r>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17</a:t>
            </a:fld>
            <a:endParaRPr lang="en-GB" dirty="0"/>
          </a:p>
        </p:txBody>
      </p:sp>
    </p:spTree>
    <p:extLst>
      <p:ext uri="{BB962C8B-B14F-4D97-AF65-F5344CB8AC3E}">
        <p14:creationId xmlns:p14="http://schemas.microsoft.com/office/powerpoint/2010/main" val="8869137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18</a:t>
            </a:fld>
            <a:endParaRPr lang="en-GB" dirty="0"/>
          </a:p>
        </p:txBody>
      </p:sp>
    </p:spTree>
    <p:extLst>
      <p:ext uri="{BB962C8B-B14F-4D97-AF65-F5344CB8AC3E}">
        <p14:creationId xmlns:p14="http://schemas.microsoft.com/office/powerpoint/2010/main" val="17363900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19</a:t>
            </a:fld>
            <a:endParaRPr lang="en-GB" dirty="0"/>
          </a:p>
        </p:txBody>
      </p:sp>
    </p:spTree>
    <p:extLst>
      <p:ext uri="{BB962C8B-B14F-4D97-AF65-F5344CB8AC3E}">
        <p14:creationId xmlns:p14="http://schemas.microsoft.com/office/powerpoint/2010/main" val="1199744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US"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US"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26/07/2024</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26/07/2024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US"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26/07/2024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26/07/2024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26/07/2024</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US"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26/07/2024</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26/07/2024</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26/07/2024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US"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US"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US"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26/07/2024</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26/07/2024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26/07/2024</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US"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26/07/2024</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nbc.com/2021/10/21/elon-musks-sleep-at-tesla-factory.html"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Rows of chairs in a dark auditorium">
            <a:extLst>
              <a:ext uri="{FF2B5EF4-FFF2-40B4-BE49-F238E27FC236}">
                <a16:creationId xmlns:a16="http://schemas.microsoft.com/office/drawing/2014/main" id="{2AA2B483-999B-DE76-93BB-98B7BED3BE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10853"/>
            <a:ext cx="12192000" cy="4247147"/>
          </a:xfrm>
          <a:prstGeom prst="rect">
            <a:avLst/>
          </a:prstGeom>
        </p:spPr>
      </p:pic>
      <p:sp>
        <p:nvSpPr>
          <p:cNvPr id="3" name="Subtitle 2"/>
          <p:cNvSpPr>
            <a:spLocks noGrp="1"/>
          </p:cNvSpPr>
          <p:nvPr>
            <p:ph type="subTitle" idx="1"/>
          </p:nvPr>
        </p:nvSpPr>
        <p:spPr>
          <a:xfrm>
            <a:off x="754244" y="272818"/>
            <a:ext cx="10914735" cy="2129487"/>
          </a:xfrm>
        </p:spPr>
        <p:txBody>
          <a:bodyPr rtlCol="0">
            <a:normAutofit/>
          </a:bodyPr>
          <a:lstStyle/>
          <a:p>
            <a:pPr rtl="0"/>
            <a:r>
              <a:rPr lang="en-GB" b="1" dirty="0">
                <a:solidFill>
                  <a:schemeClr val="bg2"/>
                </a:solidFill>
                <a:latin typeface="Arial" panose="020B0604020202020204" pitchFamily="34" charset="0"/>
                <a:cs typeface="Arial" panose="020B0604020202020204" pitchFamily="34" charset="0"/>
              </a:rPr>
              <a:t>Programme</a:t>
            </a:r>
            <a:r>
              <a:rPr lang="en-US" sz="2800" dirty="0">
                <a:solidFill>
                  <a:schemeClr val="bg1"/>
                </a:solidFill>
                <a:latin typeface="Arial" panose="020B0604020202020204" pitchFamily="34" charset="0"/>
                <a:cs typeface="Arial" panose="020B0604020202020204" pitchFamily="34" charset="0"/>
              </a:rPr>
              <a:t>: </a:t>
            </a:r>
            <a:r>
              <a:rPr lang="en-US" sz="2200" dirty="0">
                <a:solidFill>
                  <a:schemeClr val="bg1"/>
                </a:solidFill>
                <a:latin typeface="Arial" panose="020B0604020202020204" pitchFamily="34" charset="0"/>
                <a:cs typeface="Arial" panose="020B0604020202020204" pitchFamily="34" charset="0"/>
              </a:rPr>
              <a:t>BA Business Management</a:t>
            </a:r>
            <a:br>
              <a:rPr lang="en-US" sz="2800" dirty="0">
                <a:solidFill>
                  <a:schemeClr val="bg1"/>
                </a:solidFill>
                <a:latin typeface="Arial" panose="020B0604020202020204" pitchFamily="34" charset="0"/>
                <a:cs typeface="Arial" panose="020B0604020202020204" pitchFamily="34" charset="0"/>
              </a:rPr>
            </a:br>
            <a:r>
              <a:rPr lang="en-US" b="1" dirty="0">
                <a:solidFill>
                  <a:schemeClr val="bg2"/>
                </a:solidFill>
                <a:latin typeface="Arial" panose="020B0604020202020204" pitchFamily="34" charset="0"/>
                <a:cs typeface="Arial" panose="020B0604020202020204" pitchFamily="34" charset="0"/>
              </a:rPr>
              <a:t>Module</a:t>
            </a:r>
            <a:r>
              <a:rPr lang="en-US" sz="2800" dirty="0">
                <a:solidFill>
                  <a:schemeClr val="bg1"/>
                </a:solidFill>
                <a:latin typeface="Arial" panose="020B0604020202020204" pitchFamily="34" charset="0"/>
                <a:cs typeface="Arial" panose="020B0604020202020204" pitchFamily="34" charset="0"/>
              </a:rPr>
              <a:t>: </a:t>
            </a:r>
            <a:r>
              <a:rPr lang="en-US" sz="2200" dirty="0">
                <a:solidFill>
                  <a:schemeClr val="bg1"/>
                </a:solidFill>
                <a:latin typeface="Arial" panose="020B0604020202020204" pitchFamily="34" charset="0"/>
                <a:cs typeface="Arial" panose="020B0604020202020204" pitchFamily="34" charset="0"/>
              </a:rPr>
              <a:t>Leadership and management, theory and practice, Assessment 2</a:t>
            </a:r>
            <a:br>
              <a:rPr lang="en-US" sz="2800" dirty="0">
                <a:solidFill>
                  <a:schemeClr val="bg1"/>
                </a:solidFill>
                <a:latin typeface="Arial" panose="020B0604020202020204" pitchFamily="34" charset="0"/>
                <a:cs typeface="Arial" panose="020B0604020202020204" pitchFamily="34" charset="0"/>
              </a:rPr>
            </a:br>
            <a:r>
              <a:rPr lang="en-US" b="1" dirty="0">
                <a:solidFill>
                  <a:schemeClr val="bg2"/>
                </a:solidFill>
                <a:latin typeface="Arial" panose="020B0604020202020204" pitchFamily="34" charset="0"/>
                <a:cs typeface="Arial" panose="020B0604020202020204" pitchFamily="34" charset="0"/>
              </a:rPr>
              <a:t>Module</a:t>
            </a:r>
            <a:r>
              <a:rPr lang="en-US" b="1" dirty="0">
                <a:solidFill>
                  <a:schemeClr val="bg1"/>
                </a:solidFill>
                <a:latin typeface="Arial" panose="020B0604020202020204" pitchFamily="34" charset="0"/>
                <a:cs typeface="Arial" panose="020B0604020202020204" pitchFamily="34" charset="0"/>
              </a:rPr>
              <a:t> </a:t>
            </a:r>
            <a:r>
              <a:rPr lang="en-US" b="1" dirty="0">
                <a:solidFill>
                  <a:schemeClr val="bg2"/>
                </a:solidFill>
                <a:latin typeface="Arial" panose="020B0604020202020204" pitchFamily="34" charset="0"/>
                <a:cs typeface="Arial" panose="020B0604020202020204" pitchFamily="34" charset="0"/>
              </a:rPr>
              <a:t>code</a:t>
            </a:r>
            <a:r>
              <a:rPr lang="en-US" sz="2800" dirty="0">
                <a:solidFill>
                  <a:schemeClr val="bg1"/>
                </a:solidFill>
                <a:latin typeface="Arial" panose="020B0604020202020204" pitchFamily="34" charset="0"/>
                <a:cs typeface="Arial" panose="020B0604020202020204" pitchFamily="34" charset="0"/>
              </a:rPr>
              <a:t>: </a:t>
            </a:r>
            <a:r>
              <a:rPr lang="en-US" sz="2200" dirty="0">
                <a:solidFill>
                  <a:schemeClr val="bg1"/>
                </a:solidFill>
                <a:latin typeface="Arial" panose="020B0604020202020204" pitchFamily="34" charset="0"/>
                <a:cs typeface="Arial" panose="020B0604020202020204" pitchFamily="34" charset="0"/>
              </a:rPr>
              <a:t>LCBB6003</a:t>
            </a:r>
            <a:endParaRPr lang="en-GB" sz="2800" dirty="0">
              <a:solidFill>
                <a:schemeClr val="bg1"/>
              </a:solidFill>
              <a:latin typeface="Arial" panose="020B0604020202020204" pitchFamily="34" charset="0"/>
              <a:cs typeface="Arial" panose="020B0604020202020204" pitchFamily="34" charset="0"/>
            </a:endParaRPr>
          </a:p>
          <a:p>
            <a:r>
              <a:rPr lang="en-US" sz="2000" b="1" dirty="0">
                <a:solidFill>
                  <a:schemeClr val="bg2"/>
                </a:solidFill>
                <a:latin typeface="Arial" panose="020B0604020202020204" pitchFamily="34" charset="0"/>
                <a:cs typeface="Arial" panose="020B0604020202020204" pitchFamily="34" charset="0"/>
              </a:rPr>
              <a:t>Group: </a:t>
            </a:r>
            <a:r>
              <a:rPr kumimoji="0" lang="en-US" sz="18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Daniela Jicmon (2119900), Diana Gabriela </a:t>
            </a:r>
            <a:r>
              <a:rPr kumimoji="0" lang="en-US" sz="1800" b="0" i="0" u="none" strike="noStrike" kern="1200" cap="none" spc="0" normalizeH="0" baseline="0" noProof="0" dirty="0" err="1">
                <a:ln>
                  <a:noFill/>
                </a:ln>
                <a:solidFill>
                  <a:prstClr val="white"/>
                </a:solidFill>
                <a:effectLst/>
                <a:uLnTx/>
                <a:uFillTx/>
                <a:latin typeface="Arial" panose="020B0604020202020204" pitchFamily="34" charset="0"/>
                <a:cs typeface="Arial" panose="020B0604020202020204" pitchFamily="34" charset="0"/>
              </a:rPr>
              <a:t>Bucataru</a:t>
            </a:r>
            <a:r>
              <a:rPr kumimoji="0" lang="en-US" sz="18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(2122807), Maricela </a:t>
            </a:r>
            <a:r>
              <a:rPr kumimoji="0" lang="en-US" sz="1800" b="0" i="0" u="none" strike="noStrike" kern="1200" cap="none" spc="0" normalizeH="0" baseline="0" noProof="0" dirty="0" err="1">
                <a:ln>
                  <a:noFill/>
                </a:ln>
                <a:solidFill>
                  <a:prstClr val="white"/>
                </a:solidFill>
                <a:effectLst/>
                <a:uLnTx/>
                <a:uFillTx/>
                <a:latin typeface="Arial" panose="020B0604020202020204" pitchFamily="34" charset="0"/>
                <a:cs typeface="Arial" panose="020B0604020202020204" pitchFamily="34" charset="0"/>
              </a:rPr>
              <a:t>Broasca</a:t>
            </a:r>
            <a:r>
              <a:rPr kumimoji="0" lang="en-US" sz="18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(2125147), Elena Alina </a:t>
            </a:r>
            <a:r>
              <a:rPr kumimoji="0" lang="en-US" sz="1800" b="0" i="0" u="none" strike="noStrike" kern="1200" cap="none" spc="0" normalizeH="0" baseline="0" noProof="0" dirty="0" err="1">
                <a:ln>
                  <a:noFill/>
                </a:ln>
                <a:solidFill>
                  <a:prstClr val="white"/>
                </a:solidFill>
                <a:effectLst/>
                <a:uLnTx/>
                <a:uFillTx/>
                <a:latin typeface="Arial" panose="020B0604020202020204" pitchFamily="34" charset="0"/>
                <a:cs typeface="Arial" panose="020B0604020202020204" pitchFamily="34" charset="0"/>
              </a:rPr>
              <a:t>Grigoras</a:t>
            </a:r>
            <a:r>
              <a:rPr kumimoji="0" lang="en-US" sz="1800" b="0"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 (2112864)</a:t>
            </a:r>
            <a:endParaRPr lang="en-US" sz="1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5844" y="1246792"/>
            <a:ext cx="2760312" cy="1066800"/>
          </a:xfrm>
        </p:spPr>
        <p:txBody>
          <a:bodyPr rtlCol="0">
            <a:normAutofit fontScale="90000"/>
          </a:bodyPr>
          <a:lstStyle/>
          <a:p>
            <a:pPr rtl="0"/>
            <a:r>
              <a:rPr lang="en-GB" sz="3600" b="1" dirty="0">
                <a:solidFill>
                  <a:schemeClr val="accent1">
                    <a:lumMod val="75000"/>
                  </a:schemeClr>
                </a:solidFill>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609600" y="2655824"/>
            <a:ext cx="10972800" cy="3744976"/>
          </a:xfrm>
        </p:spPr>
        <p:txBody>
          <a:bodyPr rtlCol="0">
            <a:normAutofit/>
          </a:bodyPr>
          <a:lstStyle/>
          <a:p>
            <a:pPr marL="109728" indent="0" algn="ctr" rtl="0">
              <a:buNone/>
            </a:pPr>
            <a:r>
              <a:rPr lang="en-GB" sz="2400" dirty="0">
                <a:latin typeface="Arial" panose="020B0604020202020204" pitchFamily="34" charset="0"/>
                <a:cs typeface="Arial" panose="020B0604020202020204" pitchFamily="34" charset="0"/>
              </a:rPr>
              <a:t>Effective leadership drives organisational success and sparks innovation. This presentation will examine the leadership styles and impacts of two prominent business figures from the 20th and 21st centuries: </a:t>
            </a:r>
            <a:r>
              <a:rPr lang="en-GB" sz="2400" b="1" dirty="0">
                <a:latin typeface="Arial" panose="020B0604020202020204" pitchFamily="34" charset="0"/>
                <a:cs typeface="Arial" panose="020B0604020202020204" pitchFamily="34" charset="0"/>
              </a:rPr>
              <a:t>Walt Disney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Henry Ford</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Steve Jobs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Elon Musk</a:t>
            </a:r>
            <a:r>
              <a:rPr lang="en-GB" sz="2400" dirty="0">
                <a:latin typeface="Arial" panose="020B0604020202020204" pitchFamily="34" charset="0"/>
                <a:cs typeface="Arial" panose="020B0604020202020204" pitchFamily="34" charset="0"/>
              </a:rPr>
              <a:t>. By analysing their leadership approaches, behaviours, and appeal to followers, we aim to uncover the qualities that have established them as influential icons in the business world.</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2303284"/>
            <a:ext cx="10972800" cy="4325112"/>
          </a:xfrm>
        </p:spPr>
        <p:txBody>
          <a:bodyPr rtlCol="0">
            <a:normAutofit/>
          </a:bodyPr>
          <a:lstStyle/>
          <a:p>
            <a:pPr marL="109728" indent="0" algn="ctr" rtl="0">
              <a:buNone/>
            </a:pPr>
            <a:r>
              <a:rPr lang="en-GB" sz="3600" b="1" dirty="0">
                <a:solidFill>
                  <a:schemeClr val="accent1">
                    <a:lumMod val="75000"/>
                  </a:schemeClr>
                </a:solidFill>
                <a:latin typeface="Arial" panose="020B0604020202020204" pitchFamily="34" charset="0"/>
                <a:cs typeface="Arial" panose="020B0604020202020204" pitchFamily="34" charset="0"/>
              </a:rPr>
              <a:t>20</a:t>
            </a:r>
            <a:r>
              <a:rPr lang="en-GB" sz="3600" b="1" baseline="30000" dirty="0">
                <a:solidFill>
                  <a:schemeClr val="accent1">
                    <a:lumMod val="75000"/>
                  </a:schemeClr>
                </a:solidFill>
                <a:latin typeface="Arial" panose="020B0604020202020204" pitchFamily="34" charset="0"/>
                <a:cs typeface="Arial" panose="020B0604020202020204" pitchFamily="34" charset="0"/>
              </a:rPr>
              <a:t>th</a:t>
            </a:r>
            <a:r>
              <a:rPr lang="en-GB" sz="3600" b="1" dirty="0">
                <a:solidFill>
                  <a:schemeClr val="accent1">
                    <a:lumMod val="75000"/>
                  </a:schemeClr>
                </a:solidFill>
                <a:latin typeface="Arial" panose="020B0604020202020204" pitchFamily="34" charset="0"/>
                <a:cs typeface="Arial" panose="020B0604020202020204" pitchFamily="34" charset="0"/>
              </a:rPr>
              <a:t> Century </a:t>
            </a:r>
          </a:p>
          <a:p>
            <a:pPr marL="109728" indent="0" algn="ctr" rtl="0">
              <a:buNone/>
            </a:pPr>
            <a:endParaRPr lang="en-GB" sz="3600" b="1" dirty="0">
              <a:solidFill>
                <a:schemeClr val="accent1">
                  <a:lumMod val="75000"/>
                </a:schemeClr>
              </a:solidFill>
              <a:latin typeface="Arial" panose="020B0604020202020204" pitchFamily="34" charset="0"/>
              <a:cs typeface="Arial" panose="020B0604020202020204" pitchFamily="34" charset="0"/>
            </a:endParaRPr>
          </a:p>
          <a:p>
            <a:pPr marL="109728" indent="0" algn="ctr" rtl="0">
              <a:buNone/>
            </a:pPr>
            <a:r>
              <a:rPr lang="en-GB" sz="4200" b="1" dirty="0">
                <a:solidFill>
                  <a:schemeClr val="accent1">
                    <a:lumMod val="75000"/>
                  </a:schemeClr>
                </a:solidFill>
                <a:latin typeface="Arial" panose="020B0604020202020204" pitchFamily="34" charset="0"/>
                <a:cs typeface="Arial" panose="020B0604020202020204" pitchFamily="34" charset="0"/>
              </a:rPr>
              <a:t>Walt Disney &amp; Henry Ford</a:t>
            </a:r>
            <a:endParaRPr lang="en-GB" sz="4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3130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0067BB-0BE3-864A-6E39-4414467BA1E4}"/>
              </a:ext>
            </a:extLst>
          </p:cNvPr>
          <p:cNvSpPr>
            <a:spLocks noGrp="1"/>
          </p:cNvSpPr>
          <p:nvPr>
            <p:ph type="title"/>
          </p:nvPr>
        </p:nvSpPr>
        <p:spPr>
          <a:xfrm>
            <a:off x="609600" y="651462"/>
            <a:ext cx="10972800" cy="1066800"/>
          </a:xfrm>
        </p:spPr>
        <p:txBody>
          <a:bodyPr anchor="ctr">
            <a:normAutofit/>
          </a:bodyPr>
          <a:lstStyle/>
          <a:p>
            <a:pPr>
              <a:lnSpc>
                <a:spcPct val="90000"/>
              </a:lnSpc>
              <a:spcAft>
                <a:spcPts val="800"/>
              </a:spcAft>
            </a:pPr>
            <a:r>
              <a:rPr lang="en-GB" sz="3600" b="1" kern="100" dirty="0">
                <a:solidFill>
                  <a:schemeClr val="accent1">
                    <a:lumMod val="75000"/>
                  </a:schemeClr>
                </a:solidFill>
                <a:effectLst/>
                <a:latin typeface="Arial" panose="020B0604020202020204" pitchFamily="34" charset="0"/>
                <a:cs typeface="Arial" panose="020B0604020202020204" pitchFamily="34" charset="0"/>
              </a:rPr>
              <a:t>Walt Disney</a:t>
            </a:r>
            <a:r>
              <a:rPr lang="en-GB" sz="1400" b="1" kern="100" dirty="0">
                <a:solidFill>
                  <a:schemeClr val="accent1">
                    <a:lumMod val="75000"/>
                  </a:schemeClr>
                </a:solidFill>
                <a:effectLst/>
                <a:latin typeface="Arial" panose="020B0604020202020204" pitchFamily="34" charset="0"/>
                <a:cs typeface="Arial" panose="020B0604020202020204" pitchFamily="34" charset="0"/>
              </a:rPr>
              <a:t> </a:t>
            </a:r>
            <a:r>
              <a:rPr lang="en-GB" sz="3400" b="1" kern="100" dirty="0">
                <a:solidFill>
                  <a:schemeClr val="accent1">
                    <a:lumMod val="75000"/>
                  </a:schemeClr>
                </a:solidFill>
                <a:effectLst/>
                <a:latin typeface="Arial" panose="020B0604020202020204" pitchFamily="34" charset="0"/>
                <a:cs typeface="Arial" panose="020B0604020202020204" pitchFamily="34" charset="0"/>
              </a:rPr>
              <a:t>- </a:t>
            </a:r>
            <a:r>
              <a:rPr lang="en-GB" sz="2400" kern="100" dirty="0">
                <a:effectLst/>
                <a:latin typeface="Arial" panose="020B0604020202020204" pitchFamily="34" charset="0"/>
                <a:cs typeface="Arial" panose="020B0604020202020204" pitchFamily="34" charset="0"/>
              </a:rPr>
              <a:t>Leadership Style, Leadership Behaviour, Followers Appeal</a:t>
            </a:r>
            <a:endParaRPr lang="en-GB" sz="20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09600" y="1718262"/>
            <a:ext cx="6334368" cy="5139737"/>
          </a:xfrm>
        </p:spPr>
        <p:txBody>
          <a:bodyPr rtlCol="0">
            <a:normAutofit/>
          </a:bodyPr>
          <a:lstStyle/>
          <a:p>
            <a:pPr marL="109728" indent="0" rtl="0">
              <a:lnSpc>
                <a:spcPct val="90000"/>
              </a:lnSpc>
              <a:buNone/>
            </a:pPr>
            <a:r>
              <a:rPr lang="en-GB" b="1" dirty="0">
                <a:latin typeface="Arial" panose="020B0604020202020204" pitchFamily="34" charset="0"/>
                <a:cs typeface="Arial" panose="020B0604020202020204" pitchFamily="34" charset="0"/>
              </a:rPr>
              <a:t>Leadership Style:</a:t>
            </a:r>
            <a:r>
              <a:rPr lang="en-GB" dirty="0">
                <a:latin typeface="Arial" panose="020B0604020202020204" pitchFamily="34" charset="0"/>
                <a:cs typeface="Arial" panose="020B0604020202020204" pitchFamily="34" charset="0"/>
              </a:rPr>
              <a:t> </a:t>
            </a:r>
          </a:p>
          <a:p>
            <a:pPr>
              <a:lnSpc>
                <a:spcPct val="90000"/>
              </a:lnSpc>
            </a:pPr>
            <a:r>
              <a:rPr lang="en-GB" dirty="0">
                <a:latin typeface="Arial" panose="020B0604020202020204" pitchFamily="34" charset="0"/>
                <a:cs typeface="Arial" panose="020B0604020202020204" pitchFamily="34" charset="0"/>
              </a:rPr>
              <a:t>Disney was known for his ambitious vision in entertainment and storytelling, pushing creative boundaries. </a:t>
            </a:r>
          </a:p>
          <a:p>
            <a:pPr rtl="0">
              <a:lnSpc>
                <a:spcPct val="90000"/>
              </a:lnSpc>
            </a:pPr>
            <a:r>
              <a:rPr lang="en-GB" dirty="0">
                <a:latin typeface="Arial" panose="020B0604020202020204" pitchFamily="34" charset="0"/>
                <a:cs typeface="Arial" panose="020B0604020202020204" pitchFamily="34" charset="0"/>
              </a:rPr>
              <a:t>He motivated his team with his passion and clear vision, rallying them around his ideas.</a:t>
            </a:r>
          </a:p>
          <a:p>
            <a:pPr rtl="0">
              <a:lnSpc>
                <a:spcPct val="90000"/>
              </a:lnSpc>
            </a:pPr>
            <a:r>
              <a:rPr lang="en-GB" dirty="0">
                <a:latin typeface="Arial" panose="020B0604020202020204" pitchFamily="34" charset="0"/>
                <a:cs typeface="Arial" panose="020B0604020202020204" pitchFamily="34" charset="0"/>
              </a:rPr>
              <a:t>Disney was deeply involved in the creative and operational aspects of his projects.</a:t>
            </a:r>
          </a:p>
          <a:p>
            <a:pPr marL="109728" indent="0" rtl="0">
              <a:lnSpc>
                <a:spcPct val="90000"/>
              </a:lnSpc>
              <a:buNone/>
            </a:pPr>
            <a:endParaRPr lang="en-GB" dirty="0">
              <a:latin typeface="Arial" panose="020B0604020202020204" pitchFamily="34" charset="0"/>
              <a:cs typeface="Arial" panose="020B0604020202020204" pitchFamily="34" charset="0"/>
            </a:endParaRPr>
          </a:p>
          <a:p>
            <a:pPr marL="109728" indent="0">
              <a:lnSpc>
                <a:spcPct val="90000"/>
              </a:lnSpc>
              <a:buNone/>
            </a:pPr>
            <a:r>
              <a:rPr lang="en-GB" b="1" dirty="0">
                <a:latin typeface="Arial" panose="020B0604020202020204" pitchFamily="34" charset="0"/>
                <a:cs typeface="Arial" panose="020B0604020202020204" pitchFamily="34" charset="0"/>
              </a:rPr>
              <a:t>Leadership Behaviour:</a:t>
            </a:r>
          </a:p>
          <a:p>
            <a:pPr>
              <a:lnSpc>
                <a:spcPct val="90000"/>
              </a:lnSpc>
            </a:pPr>
            <a:r>
              <a:rPr lang="en-GB" dirty="0">
                <a:latin typeface="Arial" panose="020B0604020202020204" pitchFamily="34" charset="0"/>
                <a:cs typeface="Arial" panose="020B0604020202020204" pitchFamily="34" charset="0"/>
              </a:rPr>
              <a:t>Constantly sought to revolutionize entertainment with pioneering techniques and concepts. </a:t>
            </a:r>
          </a:p>
          <a:p>
            <a:pPr>
              <a:lnSpc>
                <a:spcPct val="90000"/>
              </a:lnSpc>
            </a:pPr>
            <a:r>
              <a:rPr lang="en-GB" dirty="0">
                <a:latin typeface="Arial" panose="020B0604020202020204" pitchFamily="34" charset="0"/>
                <a:cs typeface="Arial" panose="020B0604020202020204" pitchFamily="34" charset="0"/>
              </a:rPr>
              <a:t>Ensured high standards by paying close attention to every detail.</a:t>
            </a:r>
          </a:p>
          <a:p>
            <a:pPr>
              <a:lnSpc>
                <a:spcPct val="90000"/>
              </a:lnSpc>
            </a:pPr>
            <a:r>
              <a:rPr lang="en-GB" dirty="0">
                <a:latin typeface="Arial" panose="020B0604020202020204" pitchFamily="34" charset="0"/>
                <a:cs typeface="Arial" panose="020B0604020202020204" pitchFamily="34" charset="0"/>
              </a:rPr>
              <a:t>Fostered loyalty and dedication among his team, recognizing and rewarding their contributions.</a:t>
            </a:r>
          </a:p>
        </p:txBody>
      </p:sp>
      <p:pic>
        <p:nvPicPr>
          <p:cNvPr id="7" name="Picture 6">
            <a:extLst>
              <a:ext uri="{FF2B5EF4-FFF2-40B4-BE49-F238E27FC236}">
                <a16:creationId xmlns:a16="http://schemas.microsoft.com/office/drawing/2014/main" id="{E9C80776-33D6-94CC-0238-B95CAD7C78FF}"/>
              </a:ext>
            </a:extLst>
          </p:cNvPr>
          <p:cNvPicPr>
            <a:picLocks noChangeAspect="1"/>
          </p:cNvPicPr>
          <p:nvPr/>
        </p:nvPicPr>
        <p:blipFill>
          <a:blip r:embed="rId3">
            <a:extLst>
              <a:ext uri="{28A0092B-C50C-407E-A947-70E740481C1C}">
                <a14:useLocalDpi xmlns:a14="http://schemas.microsoft.com/office/drawing/2010/main" val="0"/>
              </a:ext>
            </a:extLst>
          </a:blip>
          <a:srcRect t="18962" b="18962"/>
          <a:stretch/>
        </p:blipFill>
        <p:spPr>
          <a:xfrm>
            <a:off x="6943968" y="2167441"/>
            <a:ext cx="4638432" cy="3740063"/>
          </a:xfrm>
          <a:prstGeom prst="rect">
            <a:avLst/>
          </a:prstGeom>
          <a:noFill/>
        </p:spPr>
      </p:pic>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55ECD46-930E-7130-2E24-2671E75826AD}"/>
              </a:ext>
            </a:extLst>
          </p:cNvPr>
          <p:cNvSpPr>
            <a:spLocks noGrp="1"/>
          </p:cNvSpPr>
          <p:nvPr>
            <p:ph type="title"/>
          </p:nvPr>
        </p:nvSpPr>
        <p:spPr>
          <a:xfrm>
            <a:off x="609600" y="716280"/>
            <a:ext cx="10972800" cy="1066800"/>
          </a:xfrm>
        </p:spPr>
        <p:txBody>
          <a:bodyPr>
            <a:normAutofit/>
          </a:bodyPr>
          <a:lstStyle/>
          <a:p>
            <a:r>
              <a:rPr lang="en-US" sz="3600" b="1" dirty="0">
                <a:solidFill>
                  <a:schemeClr val="accent1">
                    <a:lumMod val="75000"/>
                  </a:schemeClr>
                </a:solidFill>
                <a:latin typeface="Arial" panose="020B0604020202020204" pitchFamily="34" charset="0"/>
                <a:cs typeface="Arial" panose="020B0604020202020204" pitchFamily="34" charset="0"/>
              </a:rPr>
              <a:t>Followers Appeal</a:t>
            </a:r>
            <a:endParaRPr lang="en-US" sz="3600" dirty="0">
              <a:solidFill>
                <a:schemeClr val="accent1">
                  <a:lumMod val="75000"/>
                </a:schemeClr>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A621A7E-039C-3D66-A3CC-3B094107265D}"/>
              </a:ext>
            </a:extLst>
          </p:cNvPr>
          <p:cNvPicPr>
            <a:picLocks noChangeAspect="1"/>
          </p:cNvPicPr>
          <p:nvPr/>
        </p:nvPicPr>
        <p:blipFill>
          <a:blip r:embed="rId3">
            <a:extLst>
              <a:ext uri="{28A0092B-C50C-407E-A947-70E740481C1C}">
                <a14:useLocalDpi xmlns:a14="http://schemas.microsoft.com/office/drawing/2010/main" val="0"/>
              </a:ext>
            </a:extLst>
          </a:blip>
          <a:srcRect l="2313" r="2313"/>
          <a:stretch/>
        </p:blipFill>
        <p:spPr>
          <a:xfrm>
            <a:off x="609600" y="1783080"/>
            <a:ext cx="5384800" cy="4341875"/>
          </a:xfrm>
          <a:prstGeom prst="rect">
            <a:avLst/>
          </a:prstGeom>
          <a:noFill/>
        </p:spPr>
      </p:pic>
      <p:sp>
        <p:nvSpPr>
          <p:cNvPr id="3" name="Content Placeholder 2"/>
          <p:cNvSpPr>
            <a:spLocks noGrp="1"/>
          </p:cNvSpPr>
          <p:nvPr>
            <p:ph sz="half" idx="2"/>
          </p:nvPr>
        </p:nvSpPr>
        <p:spPr>
          <a:xfrm>
            <a:off x="6197600" y="2236269"/>
            <a:ext cx="5384800" cy="3435496"/>
          </a:xfrm>
        </p:spPr>
        <p:txBody>
          <a:bodyPr rtlCol="0">
            <a:normAutofit lnSpcReduction="10000"/>
          </a:bodyPr>
          <a:lstStyle/>
          <a:p>
            <a:r>
              <a:rPr lang="en-US" dirty="0">
                <a:latin typeface="Arial" panose="020B0604020202020204" pitchFamily="34" charset="0"/>
                <a:cs typeface="Arial" panose="020B0604020202020204" pitchFamily="34" charset="0"/>
              </a:rPr>
              <a:t>Disney’s bold and imaginative vision for entertainment captivated and motivated his followers.</a:t>
            </a:r>
          </a:p>
          <a:p>
            <a:r>
              <a:rPr lang="en-US" dirty="0">
                <a:latin typeface="Arial" panose="020B0604020202020204" pitchFamily="34" charset="0"/>
                <a:cs typeface="Arial" panose="020B0604020202020204" pitchFamily="34" charset="0"/>
              </a:rPr>
              <a:t>He fostered an environment that encouraged creativity and innovation, appealing to those passionate about artistic expression.</a:t>
            </a:r>
          </a:p>
          <a:p>
            <a:r>
              <a:rPr lang="en-US" dirty="0">
                <a:latin typeface="Arial" panose="020B0604020202020204" pitchFamily="34" charset="0"/>
                <a:cs typeface="Arial" panose="020B0604020202020204" pitchFamily="34" charset="0"/>
              </a:rPr>
              <a:t>His attention to detail and commitment to high standards, coupled with a supportive approach, made employees feel valued and integral to his success.</a:t>
            </a:r>
          </a:p>
        </p:txBody>
      </p:sp>
    </p:spTree>
    <p:extLst>
      <p:ext uri="{BB962C8B-B14F-4D97-AF65-F5344CB8AC3E}">
        <p14:creationId xmlns:p14="http://schemas.microsoft.com/office/powerpoint/2010/main" val="2971595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0067BB-0BE3-864A-6E39-4414467BA1E4}"/>
              </a:ext>
            </a:extLst>
          </p:cNvPr>
          <p:cNvSpPr>
            <a:spLocks noGrp="1"/>
          </p:cNvSpPr>
          <p:nvPr>
            <p:ph type="title"/>
          </p:nvPr>
        </p:nvSpPr>
        <p:spPr>
          <a:xfrm>
            <a:off x="609600" y="727809"/>
            <a:ext cx="10972800" cy="1066800"/>
          </a:xfrm>
        </p:spPr>
        <p:txBody>
          <a:bodyPr anchor="ctr">
            <a:normAutofit/>
          </a:bodyPr>
          <a:lstStyle/>
          <a:p>
            <a:pPr>
              <a:lnSpc>
                <a:spcPct val="90000"/>
              </a:lnSpc>
              <a:spcAft>
                <a:spcPts val="800"/>
              </a:spcAft>
            </a:pPr>
            <a:r>
              <a:rPr lang="en-GB" sz="3600" b="1" kern="100" dirty="0">
                <a:solidFill>
                  <a:schemeClr val="accent1">
                    <a:lumMod val="75000"/>
                  </a:schemeClr>
                </a:solidFill>
                <a:effectLst/>
                <a:latin typeface="Arial" panose="020B0604020202020204" pitchFamily="34" charset="0"/>
                <a:cs typeface="Arial" panose="020B0604020202020204" pitchFamily="34" charset="0"/>
              </a:rPr>
              <a:t>Henry Ford- </a:t>
            </a:r>
            <a:r>
              <a:rPr lang="en-GB" sz="2400" kern="100" dirty="0">
                <a:effectLst/>
                <a:latin typeface="Arial" panose="020B0604020202020204" pitchFamily="34" charset="0"/>
                <a:cs typeface="Arial" panose="020B0604020202020204" pitchFamily="34" charset="0"/>
              </a:rPr>
              <a:t>Leadership Style, Leadership Behaviour, Followers Appeal</a:t>
            </a:r>
            <a:endParaRPr lang="en-GB" sz="34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09600" y="1652337"/>
            <a:ext cx="6334368" cy="4938963"/>
          </a:xfrm>
        </p:spPr>
        <p:txBody>
          <a:bodyPr rtlCol="0">
            <a:noAutofit/>
          </a:bodyPr>
          <a:lstStyle/>
          <a:p>
            <a:pPr marL="109728" indent="0" rtl="0">
              <a:lnSpc>
                <a:spcPct val="90000"/>
              </a:lnSpc>
              <a:buNone/>
            </a:pPr>
            <a:r>
              <a:rPr lang="en-GB" b="1" dirty="0">
                <a:latin typeface="Arial" panose="020B0604020202020204" pitchFamily="34" charset="0"/>
                <a:cs typeface="Arial" panose="020B0604020202020204" pitchFamily="34" charset="0"/>
              </a:rPr>
              <a:t>Leadership Style:</a:t>
            </a:r>
            <a:r>
              <a:rPr lang="en-GB" dirty="0">
                <a:latin typeface="Arial" panose="020B0604020202020204" pitchFamily="34" charset="0"/>
                <a:cs typeface="Arial" panose="020B0604020202020204" pitchFamily="34" charset="0"/>
              </a:rPr>
              <a:t> </a:t>
            </a:r>
          </a:p>
          <a:p>
            <a:pPr>
              <a:lnSpc>
                <a:spcPct val="90000"/>
              </a:lnSpc>
            </a:pPr>
            <a:r>
              <a:rPr lang="en-GB" dirty="0">
                <a:latin typeface="Arial" panose="020B0604020202020204" pitchFamily="34" charset="0"/>
                <a:cs typeface="Arial" panose="020B0604020202020204" pitchFamily="34" charset="0"/>
              </a:rPr>
              <a:t>Ford's leadership was characterised by his focus on efficiency and mass production, exemplified by the development of the assembly line.</a:t>
            </a:r>
          </a:p>
          <a:p>
            <a:pPr>
              <a:lnSpc>
                <a:spcPct val="90000"/>
              </a:lnSpc>
            </a:pPr>
            <a:r>
              <a:rPr lang="en-GB" dirty="0">
                <a:latin typeface="Arial" panose="020B0604020202020204" pitchFamily="34" charset="0"/>
                <a:cs typeface="Arial" panose="020B0604020202020204" pitchFamily="34" charset="0"/>
              </a:rPr>
              <a:t>He employed a practical approach to management, emphasising systematic processes and cost-effectiveness.</a:t>
            </a:r>
          </a:p>
          <a:p>
            <a:pPr marL="109728" indent="0" rtl="0">
              <a:lnSpc>
                <a:spcPct val="90000"/>
              </a:lnSpc>
              <a:buNone/>
            </a:pPr>
            <a:endParaRPr lang="en-GB" dirty="0">
              <a:latin typeface="Arial" panose="020B0604020202020204" pitchFamily="34" charset="0"/>
              <a:cs typeface="Arial" panose="020B0604020202020204" pitchFamily="34" charset="0"/>
            </a:endParaRPr>
          </a:p>
          <a:p>
            <a:pPr marL="109728" indent="0">
              <a:lnSpc>
                <a:spcPct val="90000"/>
              </a:lnSpc>
              <a:buNone/>
            </a:pPr>
            <a:r>
              <a:rPr lang="en-GB" b="1" dirty="0">
                <a:latin typeface="Arial" panose="020B0604020202020204" pitchFamily="34" charset="0"/>
                <a:cs typeface="Arial" panose="020B0604020202020204" pitchFamily="34" charset="0"/>
              </a:rPr>
              <a:t>Leadership Behaviour:</a:t>
            </a:r>
          </a:p>
          <a:p>
            <a:pPr>
              <a:lnSpc>
                <a:spcPct val="90000"/>
              </a:lnSpc>
            </a:pPr>
            <a:r>
              <a:rPr lang="en-GB" dirty="0">
                <a:latin typeface="Arial" panose="020B0604020202020204" pitchFamily="34" charset="0"/>
                <a:cs typeface="Arial" panose="020B0604020202020204" pitchFamily="34" charset="0"/>
              </a:rPr>
              <a:t>His focus on optimising production processes and reducing costs transformed the manufacturing industry. </a:t>
            </a:r>
          </a:p>
          <a:p>
            <a:pPr>
              <a:lnSpc>
                <a:spcPct val="90000"/>
              </a:lnSpc>
            </a:pPr>
            <a:r>
              <a:rPr lang="en-GB" dirty="0">
                <a:latin typeface="Arial" panose="020B0604020202020204" pitchFamily="34" charset="0"/>
                <a:cs typeface="Arial" panose="020B0604020202020204" pitchFamily="34" charset="0"/>
              </a:rPr>
              <a:t>He introduced higher wages and shorter workdays, demonstrating a commitment to employee welfare.</a:t>
            </a:r>
          </a:p>
          <a:p>
            <a:pPr>
              <a:lnSpc>
                <a:spcPct val="90000"/>
              </a:lnSpc>
            </a:pPr>
            <a:r>
              <a:rPr lang="en-GB" dirty="0">
                <a:latin typeface="Arial" panose="020B0604020202020204" pitchFamily="34" charset="0"/>
                <a:cs typeface="Arial" panose="020B0604020202020204" pitchFamily="34" charset="0"/>
              </a:rPr>
              <a:t>Ford was willing to challenge existing industry norms and invest heavily in new methods and technologies.</a:t>
            </a:r>
          </a:p>
        </p:txBody>
      </p:sp>
      <p:pic>
        <p:nvPicPr>
          <p:cNvPr id="7" name="Picture 6">
            <a:extLst>
              <a:ext uri="{FF2B5EF4-FFF2-40B4-BE49-F238E27FC236}">
                <a16:creationId xmlns:a16="http://schemas.microsoft.com/office/drawing/2014/main" id="{E9C80776-33D6-94CC-0238-B95CAD7C78FF}"/>
              </a:ext>
            </a:extLst>
          </p:cNvPr>
          <p:cNvPicPr>
            <a:picLocks noChangeAspect="1"/>
          </p:cNvPicPr>
          <p:nvPr/>
        </p:nvPicPr>
        <p:blipFill>
          <a:blip r:embed="rId3">
            <a:extLst>
              <a:ext uri="{28A0092B-C50C-407E-A947-70E740481C1C}">
                <a14:useLocalDpi xmlns:a14="http://schemas.microsoft.com/office/drawing/2010/main" val="0"/>
              </a:ext>
            </a:extLst>
          </a:blip>
          <a:srcRect t="21617" b="21617"/>
          <a:stretch/>
        </p:blipFill>
        <p:spPr>
          <a:xfrm>
            <a:off x="6943968" y="2251786"/>
            <a:ext cx="4638432" cy="3740063"/>
          </a:xfrm>
          <a:prstGeom prst="rect">
            <a:avLst/>
          </a:prstGeom>
          <a:noFill/>
        </p:spPr>
      </p:pic>
    </p:spTree>
    <p:extLst>
      <p:ext uri="{BB962C8B-B14F-4D97-AF65-F5344CB8AC3E}">
        <p14:creationId xmlns:p14="http://schemas.microsoft.com/office/powerpoint/2010/main" val="4008681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55ECD46-930E-7130-2E24-2671E75826AD}"/>
              </a:ext>
            </a:extLst>
          </p:cNvPr>
          <p:cNvSpPr>
            <a:spLocks noGrp="1"/>
          </p:cNvSpPr>
          <p:nvPr>
            <p:ph type="title"/>
          </p:nvPr>
        </p:nvSpPr>
        <p:spPr>
          <a:xfrm>
            <a:off x="609600" y="725906"/>
            <a:ext cx="10972800" cy="1066800"/>
          </a:xfrm>
        </p:spPr>
        <p:txBody>
          <a:bodyPr anchor="ctr">
            <a:normAutofit/>
          </a:bodyPr>
          <a:lstStyle/>
          <a:p>
            <a:r>
              <a:rPr lang="en-US" sz="3600" b="1" dirty="0">
                <a:solidFill>
                  <a:schemeClr val="accent2"/>
                </a:solidFill>
                <a:latin typeface="Arial" panose="020B0604020202020204" pitchFamily="34" charset="0"/>
                <a:cs typeface="Arial" panose="020B0604020202020204" pitchFamily="34" charset="0"/>
              </a:rPr>
              <a:t>Followers Appeal</a:t>
            </a:r>
            <a:endParaRPr lang="en-US" sz="3600" dirty="0">
              <a:solidFill>
                <a:schemeClr val="accent2"/>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A621A7E-039C-3D66-A3CC-3B094107265D}"/>
              </a:ext>
            </a:extLst>
          </p:cNvPr>
          <p:cNvPicPr>
            <a:picLocks noChangeAspect="1"/>
          </p:cNvPicPr>
          <p:nvPr/>
        </p:nvPicPr>
        <p:blipFill>
          <a:blip r:embed="rId3">
            <a:extLst>
              <a:ext uri="{28A0092B-C50C-407E-A947-70E740481C1C}">
                <a14:useLocalDpi xmlns:a14="http://schemas.microsoft.com/office/drawing/2010/main" val="0"/>
              </a:ext>
            </a:extLst>
          </a:blip>
          <a:srcRect t="16685" r="2" b="23447"/>
          <a:stretch/>
        </p:blipFill>
        <p:spPr>
          <a:xfrm>
            <a:off x="609599" y="1911057"/>
            <a:ext cx="5384800" cy="4341875"/>
          </a:xfrm>
          <a:prstGeom prst="rect">
            <a:avLst/>
          </a:prstGeom>
          <a:noFill/>
        </p:spPr>
      </p:pic>
      <p:sp>
        <p:nvSpPr>
          <p:cNvPr id="3" name="Content Placeholder 2"/>
          <p:cNvSpPr>
            <a:spLocks noGrp="1"/>
          </p:cNvSpPr>
          <p:nvPr>
            <p:ph sz="half" idx="2"/>
          </p:nvPr>
        </p:nvSpPr>
        <p:spPr>
          <a:xfrm>
            <a:off x="6197602" y="2285039"/>
            <a:ext cx="5384800" cy="3786417"/>
          </a:xfrm>
        </p:spPr>
        <p:txBody>
          <a:bodyPr rtlCol="0">
            <a:normAutofit/>
          </a:bodyPr>
          <a:lstStyle/>
          <a:p>
            <a:r>
              <a:rPr lang="en-US" dirty="0">
                <a:latin typeface="Arial" panose="020B0604020202020204" pitchFamily="34" charset="0"/>
                <a:cs typeface="Arial" panose="020B0604020202020204" pitchFamily="34" charset="0"/>
              </a:rPr>
              <a:t>Ford’s groundbreaking approach to manufacturing and the assembly line inspired admiration and excitement among his followers.</a:t>
            </a:r>
          </a:p>
          <a:p>
            <a:r>
              <a:rPr lang="en-US" dirty="0">
                <a:latin typeface="Arial" panose="020B0604020202020204" pitchFamily="34" charset="0"/>
                <a:cs typeface="Arial" panose="020B0604020202020204" pitchFamily="34" charset="0"/>
              </a:rPr>
              <a:t>His introduction of higher wages and shorter workdays improved worker satisfaction and loyalty.</a:t>
            </a:r>
          </a:p>
          <a:p>
            <a:r>
              <a:rPr lang="en-US" dirty="0">
                <a:latin typeface="Arial" panose="020B0604020202020204" pitchFamily="34" charset="0"/>
                <a:cs typeface="Arial" panose="020B0604020202020204" pitchFamily="34" charset="0"/>
              </a:rPr>
              <a:t>The efficiency and affordability of Ford’s production methods motivated employees who valued systematic and streamlined work environments.</a:t>
            </a:r>
          </a:p>
        </p:txBody>
      </p:sp>
    </p:spTree>
    <p:extLst>
      <p:ext uri="{BB962C8B-B14F-4D97-AF65-F5344CB8AC3E}">
        <p14:creationId xmlns:p14="http://schemas.microsoft.com/office/powerpoint/2010/main" val="1790059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a:extLst>
              <a:ext uri="{FF2B5EF4-FFF2-40B4-BE49-F238E27FC236}">
                <a16:creationId xmlns:a16="http://schemas.microsoft.com/office/drawing/2014/main" id="{6822D670-862E-0981-330A-0341EE3F7F08}"/>
              </a:ext>
            </a:extLst>
          </p:cNvPr>
          <p:cNvSpPr>
            <a:spLocks noGrp="1"/>
          </p:cNvSpPr>
          <p:nvPr>
            <p:ph idx="1"/>
          </p:nvPr>
        </p:nvSpPr>
        <p:spPr>
          <a:xfrm>
            <a:off x="609600" y="2303284"/>
            <a:ext cx="10972800" cy="4325112"/>
          </a:xfrm>
        </p:spPr>
        <p:txBody>
          <a:bodyPr rtlCol="0">
            <a:normAutofit/>
          </a:bodyPr>
          <a:lstStyle/>
          <a:p>
            <a:pPr marL="109728" indent="0" algn="ctr" rtl="0">
              <a:buNone/>
            </a:pPr>
            <a:r>
              <a:rPr lang="en-GB" sz="3600" b="1" dirty="0">
                <a:solidFill>
                  <a:schemeClr val="accent1">
                    <a:lumMod val="75000"/>
                  </a:schemeClr>
                </a:solidFill>
                <a:latin typeface="Arial" panose="020B0604020202020204" pitchFamily="34" charset="0"/>
                <a:cs typeface="Arial" panose="020B0604020202020204" pitchFamily="34" charset="0"/>
              </a:rPr>
              <a:t>21</a:t>
            </a:r>
            <a:r>
              <a:rPr lang="en-GB" sz="3600" b="1" baseline="30000" dirty="0">
                <a:solidFill>
                  <a:schemeClr val="accent1">
                    <a:lumMod val="75000"/>
                  </a:schemeClr>
                </a:solidFill>
                <a:latin typeface="Arial" panose="020B0604020202020204" pitchFamily="34" charset="0"/>
                <a:cs typeface="Arial" panose="020B0604020202020204" pitchFamily="34" charset="0"/>
              </a:rPr>
              <a:t>st</a:t>
            </a:r>
            <a:r>
              <a:rPr lang="en-GB" sz="3600" b="1" dirty="0">
                <a:solidFill>
                  <a:schemeClr val="accent1">
                    <a:lumMod val="75000"/>
                  </a:schemeClr>
                </a:solidFill>
                <a:latin typeface="Arial" panose="020B0604020202020204" pitchFamily="34" charset="0"/>
                <a:cs typeface="Arial" panose="020B0604020202020204" pitchFamily="34" charset="0"/>
              </a:rPr>
              <a:t> Century </a:t>
            </a:r>
          </a:p>
          <a:p>
            <a:pPr marL="109728" indent="0" algn="ctr" rtl="0">
              <a:buNone/>
            </a:pPr>
            <a:endParaRPr lang="en-GB" sz="3600" b="1" dirty="0">
              <a:solidFill>
                <a:schemeClr val="accent1">
                  <a:lumMod val="75000"/>
                </a:schemeClr>
              </a:solidFill>
              <a:latin typeface="Arial" panose="020B0604020202020204" pitchFamily="34" charset="0"/>
              <a:cs typeface="Arial" panose="020B0604020202020204" pitchFamily="34" charset="0"/>
            </a:endParaRPr>
          </a:p>
          <a:p>
            <a:pPr marL="109728" indent="0" algn="ctr" rtl="0">
              <a:buNone/>
            </a:pPr>
            <a:r>
              <a:rPr lang="en-GB" sz="4200" b="1" dirty="0">
                <a:solidFill>
                  <a:schemeClr val="accent1">
                    <a:lumMod val="75000"/>
                  </a:schemeClr>
                </a:solidFill>
                <a:latin typeface="Arial" panose="020B0604020202020204" pitchFamily="34" charset="0"/>
                <a:cs typeface="Arial" panose="020B0604020202020204" pitchFamily="34" charset="0"/>
              </a:rPr>
              <a:t>Steve Jobs &amp; Elon Musk</a:t>
            </a:r>
            <a:endParaRPr lang="en-GB" sz="4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181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0067BB-0BE3-864A-6E39-4414467BA1E4}"/>
              </a:ext>
            </a:extLst>
          </p:cNvPr>
          <p:cNvSpPr>
            <a:spLocks noGrp="1"/>
          </p:cNvSpPr>
          <p:nvPr>
            <p:ph type="title"/>
          </p:nvPr>
        </p:nvSpPr>
        <p:spPr>
          <a:xfrm>
            <a:off x="609600" y="652756"/>
            <a:ext cx="10972800" cy="1066800"/>
          </a:xfrm>
        </p:spPr>
        <p:txBody>
          <a:bodyPr anchor="ctr">
            <a:normAutofit/>
          </a:bodyPr>
          <a:lstStyle/>
          <a:p>
            <a:pPr>
              <a:lnSpc>
                <a:spcPct val="90000"/>
              </a:lnSpc>
              <a:spcAft>
                <a:spcPts val="800"/>
              </a:spcAft>
            </a:pPr>
            <a:r>
              <a:rPr lang="en-GB" sz="3600" b="1" kern="100" dirty="0">
                <a:solidFill>
                  <a:schemeClr val="accent1">
                    <a:lumMod val="75000"/>
                  </a:schemeClr>
                </a:solidFill>
                <a:effectLst/>
                <a:latin typeface="Arial" panose="020B0604020202020204" pitchFamily="34" charset="0"/>
                <a:cs typeface="Arial" panose="020B0604020202020204" pitchFamily="34" charset="0"/>
              </a:rPr>
              <a:t>Steve Jobs - </a:t>
            </a:r>
            <a:r>
              <a:rPr lang="en-GB" sz="2400" kern="100" dirty="0">
                <a:effectLst/>
                <a:latin typeface="Arial" panose="020B0604020202020204" pitchFamily="34" charset="0"/>
                <a:cs typeface="Arial" panose="020B0604020202020204" pitchFamily="34" charset="0"/>
              </a:rPr>
              <a:t>Leadership Style, Leadership Behaviour, Followers Appeal</a:t>
            </a:r>
            <a:endParaRPr lang="en-GB" sz="34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09600" y="1863369"/>
            <a:ext cx="6334368" cy="4994631"/>
          </a:xfrm>
        </p:spPr>
        <p:txBody>
          <a:bodyPr rtlCol="0">
            <a:normAutofit/>
          </a:bodyPr>
          <a:lstStyle/>
          <a:p>
            <a:pPr marL="109728" indent="0" rtl="0">
              <a:lnSpc>
                <a:spcPct val="90000"/>
              </a:lnSpc>
              <a:buNone/>
            </a:pPr>
            <a:r>
              <a:rPr lang="en-US" b="1" dirty="0">
                <a:latin typeface="Arial" panose="020B0604020202020204" pitchFamily="34" charset="0"/>
                <a:cs typeface="Arial" panose="020B0604020202020204" pitchFamily="34" charset="0"/>
              </a:rPr>
              <a:t>Leadership Style:</a:t>
            </a:r>
            <a:r>
              <a:rPr lang="en-US" dirty="0">
                <a:latin typeface="Arial" panose="020B0604020202020204" pitchFamily="34" charset="0"/>
                <a:cs typeface="Arial" panose="020B0604020202020204" pitchFamily="34" charset="0"/>
              </a:rPr>
              <a:t> </a:t>
            </a:r>
          </a:p>
          <a:p>
            <a:pPr>
              <a:lnSpc>
                <a:spcPct val="90000"/>
              </a:lnSpc>
            </a:pPr>
            <a:r>
              <a:rPr lang="en-US" dirty="0">
                <a:latin typeface="Arial" panose="020B0604020202020204" pitchFamily="34" charset="0"/>
                <a:cs typeface="Arial" panose="020B0604020202020204" pitchFamily="34" charset="0"/>
              </a:rPr>
              <a:t>Steve Jobs was known for his visionary and autocratic leadership style. </a:t>
            </a:r>
          </a:p>
          <a:p>
            <a:pPr rtl="0">
              <a:lnSpc>
                <a:spcPct val="90000"/>
              </a:lnSpc>
            </a:pPr>
            <a:r>
              <a:rPr lang="en-US" dirty="0">
                <a:latin typeface="Arial" panose="020B0604020202020204" pitchFamily="34" charset="0"/>
                <a:cs typeface="Arial" panose="020B0604020202020204" pitchFamily="34" charset="0"/>
              </a:rPr>
              <a:t>He had a clear vision for Apple and made critical decisions with little input from others. </a:t>
            </a:r>
          </a:p>
          <a:p>
            <a:pPr rtl="0">
              <a:lnSpc>
                <a:spcPct val="90000"/>
              </a:lnSpc>
            </a:pPr>
            <a:r>
              <a:rPr lang="en-US" dirty="0">
                <a:latin typeface="Arial" panose="020B0604020202020204" pitchFamily="34" charset="0"/>
                <a:cs typeface="Arial" panose="020B0604020202020204" pitchFamily="34" charset="0"/>
              </a:rPr>
              <a:t>His focus on innovation and perfectionism drove Apple to create groundbreaking products.</a:t>
            </a:r>
          </a:p>
          <a:p>
            <a:pPr marL="109728" indent="0" rtl="0">
              <a:lnSpc>
                <a:spcPct val="90000"/>
              </a:lnSpc>
              <a:buNone/>
            </a:pPr>
            <a:endParaRPr lang="en-GB" dirty="0">
              <a:latin typeface="Arial" panose="020B0604020202020204" pitchFamily="34" charset="0"/>
              <a:cs typeface="Arial" panose="020B0604020202020204" pitchFamily="34" charset="0"/>
            </a:endParaRPr>
          </a:p>
          <a:p>
            <a:pPr marL="109728" indent="0">
              <a:lnSpc>
                <a:spcPct val="90000"/>
              </a:lnSpc>
              <a:buNone/>
            </a:pPr>
            <a:r>
              <a:rPr lang="en-US" b="1" dirty="0">
                <a:latin typeface="Arial" panose="020B0604020202020204" pitchFamily="34" charset="0"/>
                <a:cs typeface="Arial" panose="020B0604020202020204" pitchFamily="34" charset="0"/>
              </a:rPr>
              <a:t>Leadership Behavior:</a:t>
            </a:r>
          </a:p>
          <a:p>
            <a:pPr>
              <a:lnSpc>
                <a:spcPct val="90000"/>
              </a:lnSpc>
            </a:pPr>
            <a:r>
              <a:rPr lang="en-US" dirty="0">
                <a:latin typeface="Arial" panose="020B0604020202020204" pitchFamily="34" charset="0"/>
                <a:cs typeface="Arial" panose="020B0604020202020204" pitchFamily="34" charset="0"/>
              </a:rPr>
              <a:t>Jobs' leadership behaviour was </a:t>
            </a:r>
            <a:r>
              <a:rPr lang="en-US" dirty="0" err="1">
                <a:latin typeface="Arial" panose="020B0604020202020204" pitchFamily="34" charset="0"/>
                <a:cs typeface="Arial" panose="020B0604020202020204" pitchFamily="34" charset="0"/>
              </a:rPr>
              <a:t>characterised</a:t>
            </a:r>
            <a:r>
              <a:rPr lang="en-US" dirty="0">
                <a:latin typeface="Arial" panose="020B0604020202020204" pitchFamily="34" charset="0"/>
                <a:cs typeface="Arial" panose="020B0604020202020204" pitchFamily="34" charset="0"/>
              </a:rPr>
              <a:t> by his intense passion and demanding nature. </a:t>
            </a:r>
          </a:p>
          <a:p>
            <a:pPr>
              <a:lnSpc>
                <a:spcPct val="90000"/>
              </a:lnSpc>
            </a:pPr>
            <a:r>
              <a:rPr lang="en-US" dirty="0">
                <a:latin typeface="Arial" panose="020B0604020202020204" pitchFamily="34" charset="0"/>
                <a:cs typeface="Arial" panose="020B0604020202020204" pitchFamily="34" charset="0"/>
              </a:rPr>
              <a:t>He was known for being highly detail-oriented and often had high expectations for his team. </a:t>
            </a:r>
          </a:p>
          <a:p>
            <a:pPr>
              <a:lnSpc>
                <a:spcPct val="90000"/>
              </a:lnSpc>
            </a:pPr>
            <a:r>
              <a:rPr lang="en-US" dirty="0">
                <a:latin typeface="Arial" panose="020B0604020202020204" pitchFamily="34" charset="0"/>
                <a:cs typeface="Arial" panose="020B0604020202020204" pitchFamily="34" charset="0"/>
              </a:rPr>
              <a:t>While his approach could be seen as harsh, it pushed his employees to achieve excellence and think creatively.</a:t>
            </a:r>
          </a:p>
          <a:p>
            <a:pPr marL="109728" indent="0">
              <a:lnSpc>
                <a:spcPct val="90000"/>
              </a:lnSpc>
              <a:buNone/>
            </a:pPr>
            <a:endParaRPr lang="en-US" sz="1700" dirty="0">
              <a:latin typeface="Arial" panose="020B0604020202020204" pitchFamily="34" charset="0"/>
              <a:cs typeface="Arial" panose="020B0604020202020204" pitchFamily="34" charset="0"/>
            </a:endParaRPr>
          </a:p>
        </p:txBody>
      </p:sp>
      <p:pic>
        <p:nvPicPr>
          <p:cNvPr id="7" name="Picture 6" descr="A person sitting on a couch holding a tablet&#10;&#10;Description automatically generated">
            <a:extLst>
              <a:ext uri="{FF2B5EF4-FFF2-40B4-BE49-F238E27FC236}">
                <a16:creationId xmlns:a16="http://schemas.microsoft.com/office/drawing/2014/main" id="{E9C80776-33D6-94CC-0238-B95CAD7C78FF}"/>
              </a:ext>
            </a:extLst>
          </p:cNvPr>
          <p:cNvPicPr>
            <a:picLocks noChangeAspect="1"/>
          </p:cNvPicPr>
          <p:nvPr/>
        </p:nvPicPr>
        <p:blipFill>
          <a:blip r:embed="rId3">
            <a:extLst>
              <a:ext uri="{28A0092B-C50C-407E-A947-70E740481C1C}">
                <a14:useLocalDpi xmlns:a14="http://schemas.microsoft.com/office/drawing/2010/main" val="0"/>
              </a:ext>
            </a:extLst>
          </a:blip>
          <a:srcRect t="3040" r="2" b="39914"/>
          <a:stretch/>
        </p:blipFill>
        <p:spPr>
          <a:xfrm>
            <a:off x="6943968" y="2249425"/>
            <a:ext cx="4638432" cy="3740063"/>
          </a:xfrm>
          <a:prstGeom prst="rect">
            <a:avLst/>
          </a:prstGeom>
          <a:noFill/>
        </p:spPr>
      </p:pic>
    </p:spTree>
    <p:extLst>
      <p:ext uri="{BB962C8B-B14F-4D97-AF65-F5344CB8AC3E}">
        <p14:creationId xmlns:p14="http://schemas.microsoft.com/office/powerpoint/2010/main" val="3181871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55ECD46-930E-7130-2E24-2671E75826AD}"/>
              </a:ext>
            </a:extLst>
          </p:cNvPr>
          <p:cNvSpPr>
            <a:spLocks noGrp="1"/>
          </p:cNvSpPr>
          <p:nvPr>
            <p:ph type="title"/>
          </p:nvPr>
        </p:nvSpPr>
        <p:spPr>
          <a:xfrm>
            <a:off x="609600" y="716280"/>
            <a:ext cx="10972800" cy="1066800"/>
          </a:xfrm>
        </p:spPr>
        <p:txBody>
          <a:bodyPr>
            <a:normAutofit/>
          </a:bodyPr>
          <a:lstStyle/>
          <a:p>
            <a:r>
              <a:rPr lang="en-US" sz="3600" b="1" dirty="0">
                <a:solidFill>
                  <a:schemeClr val="accent1">
                    <a:lumMod val="75000"/>
                  </a:schemeClr>
                </a:solidFill>
                <a:latin typeface="Arial" panose="020B0604020202020204" pitchFamily="34" charset="0"/>
                <a:cs typeface="Arial" panose="020B0604020202020204" pitchFamily="34" charset="0"/>
              </a:rPr>
              <a:t>Followers Appeal</a:t>
            </a:r>
            <a:endParaRPr lang="en-US" sz="3600" dirty="0">
              <a:solidFill>
                <a:schemeClr val="accent1">
                  <a:lumMod val="75000"/>
                </a:schemeClr>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A621A7E-039C-3D66-A3CC-3B094107265D}"/>
              </a:ext>
            </a:extLst>
          </p:cNvPr>
          <p:cNvPicPr>
            <a:picLocks noChangeAspect="1"/>
          </p:cNvPicPr>
          <p:nvPr/>
        </p:nvPicPr>
        <p:blipFill>
          <a:blip r:embed="rId3">
            <a:extLst>
              <a:ext uri="{28A0092B-C50C-407E-A947-70E740481C1C}">
                <a14:useLocalDpi xmlns:a14="http://schemas.microsoft.com/office/drawing/2010/main" val="0"/>
              </a:ext>
            </a:extLst>
          </a:blip>
          <a:srcRect l="4216" r="4216"/>
          <a:stretch/>
        </p:blipFill>
        <p:spPr>
          <a:xfrm>
            <a:off x="609600" y="1794097"/>
            <a:ext cx="5384800" cy="4341875"/>
          </a:xfrm>
          <a:prstGeom prst="rect">
            <a:avLst/>
          </a:prstGeom>
          <a:noFill/>
        </p:spPr>
      </p:pic>
      <p:sp>
        <p:nvSpPr>
          <p:cNvPr id="3" name="Content Placeholder 2"/>
          <p:cNvSpPr>
            <a:spLocks noGrp="1"/>
          </p:cNvSpPr>
          <p:nvPr>
            <p:ph sz="half" idx="2"/>
          </p:nvPr>
        </p:nvSpPr>
        <p:spPr>
          <a:xfrm>
            <a:off x="6197602" y="2231244"/>
            <a:ext cx="5384800" cy="3467580"/>
          </a:xfrm>
        </p:spPr>
        <p:txBody>
          <a:bodyPr rtlCol="0">
            <a:normAutofit/>
          </a:bodyPr>
          <a:lstStyle/>
          <a:p>
            <a:r>
              <a:rPr lang="en-US" dirty="0">
                <a:latin typeface="Arial" panose="020B0604020202020204" pitchFamily="34" charset="0"/>
                <a:cs typeface="Arial" panose="020B0604020202020204" pitchFamily="34" charset="0"/>
              </a:rPr>
              <a:t>His followers admired him for his ability to foresee the future of technology and his unwavering commitment to quality. </a:t>
            </a:r>
          </a:p>
          <a:p>
            <a:r>
              <a:rPr lang="en-US" dirty="0">
                <a:latin typeface="Arial" panose="020B0604020202020204" pitchFamily="34" charset="0"/>
                <a:cs typeface="Arial" panose="020B0604020202020204" pitchFamily="34" charset="0"/>
              </a:rPr>
              <a:t>His charism  a and ability to communicate his vision effectively inspired loyalty and dedication among his employees and customers alike. </a:t>
            </a:r>
          </a:p>
          <a:p>
            <a:r>
              <a:rPr lang="en-US" dirty="0">
                <a:latin typeface="Arial" panose="020B0604020202020204" pitchFamily="34" charset="0"/>
                <a:cs typeface="Arial" panose="020B0604020202020204" pitchFamily="34" charset="0"/>
              </a:rPr>
              <a:t>Despite his tough leadership style, many respected him for his ability to turn bold ideas into reality.</a:t>
            </a:r>
          </a:p>
        </p:txBody>
      </p:sp>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90067BB-0BE3-864A-6E39-4414467BA1E4}"/>
              </a:ext>
            </a:extLst>
          </p:cNvPr>
          <p:cNvSpPr>
            <a:spLocks noGrp="1"/>
          </p:cNvSpPr>
          <p:nvPr>
            <p:ph type="title"/>
          </p:nvPr>
        </p:nvSpPr>
        <p:spPr>
          <a:xfrm>
            <a:off x="571168" y="661488"/>
            <a:ext cx="11049663" cy="1099268"/>
          </a:xfrm>
        </p:spPr>
        <p:txBody>
          <a:bodyPr anchor="ctr">
            <a:normAutofit/>
          </a:bodyPr>
          <a:lstStyle/>
          <a:p>
            <a:pPr>
              <a:lnSpc>
                <a:spcPct val="90000"/>
              </a:lnSpc>
              <a:spcAft>
                <a:spcPts val="800"/>
              </a:spcAft>
            </a:pPr>
            <a:r>
              <a:rPr lang="en-GB" sz="3600" b="1" kern="100" dirty="0">
                <a:solidFill>
                  <a:schemeClr val="accent1">
                    <a:lumMod val="75000"/>
                  </a:schemeClr>
                </a:solidFill>
                <a:effectLst/>
                <a:latin typeface="Arial" panose="020B0604020202020204" pitchFamily="34" charset="0"/>
                <a:cs typeface="Arial" panose="020B0604020202020204" pitchFamily="34" charset="0"/>
              </a:rPr>
              <a:t>Elon Musk - </a:t>
            </a:r>
            <a:r>
              <a:rPr lang="en-GB" sz="2400" kern="100" dirty="0">
                <a:effectLst/>
                <a:latin typeface="Arial" panose="020B0604020202020204" pitchFamily="34" charset="0"/>
                <a:cs typeface="Arial" panose="020B0604020202020204" pitchFamily="34" charset="0"/>
              </a:rPr>
              <a:t>Leadership Style, Leadership Behaviour, Followers Appeal</a:t>
            </a:r>
            <a:endParaRPr lang="en-GB" sz="3400" dirty="0">
              <a:latin typeface="Arial" panose="020B0604020202020204" pitchFamily="34" charset="0"/>
              <a:cs typeface="Arial" panose="020B0604020202020204" pitchFamily="34" charset="0"/>
            </a:endParaRPr>
          </a:p>
        </p:txBody>
      </p:sp>
      <p:pic>
        <p:nvPicPr>
          <p:cNvPr id="8" name="Picture 7" descr="A person holding a globe&#10;&#10;Description automatically generated">
            <a:extLst>
              <a:ext uri="{FF2B5EF4-FFF2-40B4-BE49-F238E27FC236}">
                <a16:creationId xmlns:a16="http://schemas.microsoft.com/office/drawing/2014/main" id="{1D67ABA9-D5B5-346D-6DC0-A1CCF57C4F94}"/>
              </a:ext>
            </a:extLst>
          </p:cNvPr>
          <p:cNvPicPr>
            <a:picLocks noChangeAspect="1"/>
          </p:cNvPicPr>
          <p:nvPr/>
        </p:nvPicPr>
        <p:blipFill>
          <a:blip r:embed="rId3">
            <a:extLst>
              <a:ext uri="{28A0092B-C50C-407E-A947-70E740481C1C}">
                <a14:useLocalDpi xmlns:a14="http://schemas.microsoft.com/office/drawing/2010/main" val="0"/>
              </a:ext>
            </a:extLst>
          </a:blip>
          <a:srcRect b="7585"/>
          <a:stretch/>
        </p:blipFill>
        <p:spPr>
          <a:xfrm>
            <a:off x="7012831" y="2176800"/>
            <a:ext cx="4608000" cy="3715522"/>
          </a:xfrm>
          <a:prstGeom prst="rect">
            <a:avLst/>
          </a:prstGeom>
          <a:noFill/>
        </p:spPr>
      </p:pic>
      <p:sp>
        <p:nvSpPr>
          <p:cNvPr id="3" name="Content Placeholder 2"/>
          <p:cNvSpPr>
            <a:spLocks noGrp="1"/>
          </p:cNvSpPr>
          <p:nvPr>
            <p:ph sz="half" idx="2"/>
          </p:nvPr>
        </p:nvSpPr>
        <p:spPr>
          <a:xfrm>
            <a:off x="571167" y="1760756"/>
            <a:ext cx="6441663" cy="5097244"/>
          </a:xfrm>
        </p:spPr>
        <p:txBody>
          <a:bodyPr rtlCol="0">
            <a:noAutofit/>
          </a:bodyPr>
          <a:lstStyle/>
          <a:p>
            <a:pPr marL="109728" indent="0" rtl="0">
              <a:lnSpc>
                <a:spcPct val="90000"/>
              </a:lnSpc>
              <a:buNone/>
            </a:pPr>
            <a:r>
              <a:rPr lang="en-US" b="1" dirty="0">
                <a:latin typeface="Arial" panose="020B0604020202020204" pitchFamily="34" charset="0"/>
                <a:cs typeface="Arial" panose="020B0604020202020204" pitchFamily="34" charset="0"/>
              </a:rPr>
              <a:t>Leadership Style:</a:t>
            </a:r>
            <a:r>
              <a:rPr lang="en-US" dirty="0">
                <a:latin typeface="Arial" panose="020B0604020202020204" pitchFamily="34" charset="0"/>
                <a:cs typeface="Arial" panose="020B0604020202020204" pitchFamily="34" charset="0"/>
              </a:rPr>
              <a:t> </a:t>
            </a:r>
          </a:p>
          <a:p>
            <a:pPr>
              <a:lnSpc>
                <a:spcPct val="90000"/>
              </a:lnSpc>
            </a:pPr>
            <a:r>
              <a:rPr lang="en-US" dirty="0">
                <a:latin typeface="Arial" panose="020B0604020202020204" pitchFamily="34" charset="0"/>
                <a:cs typeface="Arial" panose="020B0604020202020204" pitchFamily="34" charset="0"/>
              </a:rPr>
              <a:t>Elon Musk is known for his transformational and hands-on leadership style. </a:t>
            </a:r>
          </a:p>
          <a:p>
            <a:pPr>
              <a:lnSpc>
                <a:spcPct val="90000"/>
              </a:lnSpc>
            </a:pPr>
            <a:r>
              <a:rPr lang="en-US" dirty="0">
                <a:latin typeface="Arial" panose="020B0604020202020204" pitchFamily="34" charset="0"/>
                <a:cs typeface="Arial" panose="020B0604020202020204" pitchFamily="34" charset="0"/>
              </a:rPr>
              <a:t>He sets ambitious goals and works alongside his teams to achieve them. </a:t>
            </a:r>
          </a:p>
          <a:p>
            <a:pPr>
              <a:lnSpc>
                <a:spcPct val="90000"/>
              </a:lnSpc>
            </a:pPr>
            <a:r>
              <a:rPr lang="en-US" dirty="0">
                <a:latin typeface="Arial" panose="020B0604020202020204" pitchFamily="34" charset="0"/>
                <a:cs typeface="Arial" panose="020B0604020202020204" pitchFamily="34" charset="0"/>
              </a:rPr>
              <a:t>Musk's leadership is driven by a strong vision for the future, often involving revolutionary advancements in technology and sustainability.</a:t>
            </a:r>
          </a:p>
          <a:p>
            <a:pPr marL="109728" indent="0">
              <a:lnSpc>
                <a:spcPct val="90000"/>
              </a:lnSpc>
              <a:buNone/>
            </a:pPr>
            <a:endParaRPr lang="en-US" b="1" dirty="0">
              <a:latin typeface="Arial" panose="020B0604020202020204" pitchFamily="34" charset="0"/>
              <a:cs typeface="Arial" panose="020B0604020202020204" pitchFamily="34" charset="0"/>
            </a:endParaRPr>
          </a:p>
          <a:p>
            <a:pPr marL="109728" indent="0">
              <a:lnSpc>
                <a:spcPct val="90000"/>
              </a:lnSpc>
              <a:buNone/>
            </a:pPr>
            <a:r>
              <a:rPr lang="en-US" b="1" dirty="0">
                <a:latin typeface="Arial" panose="020B0604020202020204" pitchFamily="34" charset="0"/>
                <a:cs typeface="Arial" panose="020B0604020202020204" pitchFamily="34" charset="0"/>
              </a:rPr>
              <a:t>Leadership Behavior:</a:t>
            </a:r>
          </a:p>
          <a:p>
            <a:pPr>
              <a:lnSpc>
                <a:spcPct val="90000"/>
              </a:lnSpc>
            </a:pPr>
            <a:r>
              <a:rPr lang="en-US" dirty="0">
                <a:latin typeface="Arial" panose="020B0604020202020204" pitchFamily="34" charset="0"/>
                <a:cs typeface="Arial" panose="020B0604020202020204" pitchFamily="34" charset="0"/>
              </a:rPr>
              <a:t>Musk's leadership behaviour is </a:t>
            </a:r>
            <a:r>
              <a:rPr lang="en-US" dirty="0" err="1">
                <a:latin typeface="Arial" panose="020B0604020202020204" pitchFamily="34" charset="0"/>
                <a:cs typeface="Arial" panose="020B0604020202020204" pitchFamily="34" charset="0"/>
              </a:rPr>
              <a:t>characterised</a:t>
            </a:r>
            <a:r>
              <a:rPr lang="en-US" dirty="0">
                <a:latin typeface="Arial" panose="020B0604020202020204" pitchFamily="34" charset="0"/>
                <a:cs typeface="Arial" panose="020B0604020202020204" pitchFamily="34" charset="0"/>
              </a:rPr>
              <a:t> by his relentless work ethic and willingness to take risks. </a:t>
            </a:r>
          </a:p>
          <a:p>
            <a:pPr>
              <a:lnSpc>
                <a:spcPct val="90000"/>
              </a:lnSpc>
            </a:pPr>
            <a:r>
              <a:rPr lang="en-US" dirty="0">
                <a:latin typeface="Arial" panose="020B0604020202020204" pitchFamily="34" charset="0"/>
                <a:cs typeface="Arial" panose="020B0604020202020204" pitchFamily="34" charset="0"/>
              </a:rPr>
              <a:t>He is highly involved in the technical and operational aspects of his companies. </a:t>
            </a:r>
          </a:p>
          <a:p>
            <a:pPr>
              <a:lnSpc>
                <a:spcPct val="90000"/>
              </a:lnSpc>
            </a:pPr>
            <a:r>
              <a:rPr lang="en-US" dirty="0">
                <a:latin typeface="Arial" panose="020B0604020202020204" pitchFamily="34" charset="0"/>
                <a:cs typeface="Arial" panose="020B0604020202020204" pitchFamily="34" charset="0"/>
              </a:rPr>
              <a:t>Musk fosters innovation through a culture of creativity and problem-solving. His high expectations can be challenging for employees.</a:t>
            </a:r>
          </a:p>
        </p:txBody>
      </p:sp>
    </p:spTree>
    <p:extLst>
      <p:ext uri="{BB962C8B-B14F-4D97-AF65-F5344CB8AC3E}">
        <p14:creationId xmlns:p14="http://schemas.microsoft.com/office/powerpoint/2010/main" val="2911668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855ECD46-930E-7130-2E24-2671E75826AD}"/>
              </a:ext>
            </a:extLst>
          </p:cNvPr>
          <p:cNvSpPr>
            <a:spLocks noGrp="1"/>
          </p:cNvSpPr>
          <p:nvPr>
            <p:ph type="title"/>
          </p:nvPr>
        </p:nvSpPr>
        <p:spPr>
          <a:xfrm>
            <a:off x="609600" y="695346"/>
            <a:ext cx="10972800" cy="1066800"/>
          </a:xfrm>
        </p:spPr>
        <p:txBody>
          <a:bodyPr anchor="ctr">
            <a:normAutofit/>
          </a:bodyPr>
          <a:lstStyle/>
          <a:p>
            <a:r>
              <a:rPr lang="en-US" sz="3600" b="1" dirty="0">
                <a:solidFill>
                  <a:schemeClr val="accent1">
                    <a:lumMod val="75000"/>
                  </a:schemeClr>
                </a:solidFill>
                <a:latin typeface="Arial" panose="020B0604020202020204" pitchFamily="34" charset="0"/>
                <a:cs typeface="Arial" panose="020B0604020202020204" pitchFamily="34" charset="0"/>
              </a:rPr>
              <a:t>Followers Appeal</a:t>
            </a:r>
            <a:endParaRPr lang="en-US" sz="36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138779" y="2309650"/>
            <a:ext cx="5578642" cy="3364132"/>
          </a:xfrm>
        </p:spPr>
        <p:txBody>
          <a:bodyPr rtlCol="0">
            <a:noAutofit/>
          </a:bodyPr>
          <a:lstStyle/>
          <a:p>
            <a:r>
              <a:rPr lang="en-US" dirty="0">
                <a:latin typeface="Arial" panose="020B0604020202020204" pitchFamily="34" charset="0"/>
                <a:cs typeface="Arial" panose="020B0604020202020204" pitchFamily="34" charset="0"/>
              </a:rPr>
              <a:t>Elon Musk captivates his followers with his visionary goals and groundbreaking achievements in technology and sustainability.</a:t>
            </a:r>
          </a:p>
          <a:p>
            <a:r>
              <a:rPr lang="en-US" dirty="0">
                <a:latin typeface="Arial" panose="020B0604020202020204" pitchFamily="34" charset="0"/>
                <a:cs typeface="Arial" panose="020B0604020202020204" pitchFamily="34" charset="0"/>
              </a:rPr>
              <a:t>His charismatic communication style and active presence on social media create a strong connection with his audience, inspiring loyalty and enthusiasm among his supporters.</a:t>
            </a:r>
          </a:p>
          <a:p>
            <a:r>
              <a:rPr lang="en-US" dirty="0">
                <a:latin typeface="Arial" panose="020B0604020202020204" pitchFamily="34" charset="0"/>
                <a:cs typeface="Arial" panose="020B0604020202020204" pitchFamily="34" charset="0"/>
              </a:rPr>
              <a:t>Musk's transparency about his ventures and willingness to engage directly with the public resonates deeply with both fans and critics.</a:t>
            </a:r>
          </a:p>
        </p:txBody>
      </p:sp>
      <p:pic>
        <p:nvPicPr>
          <p:cNvPr id="9" name="Picture 8" descr="A group of men standing around each other&#10;&#10;Description automatically generated">
            <a:extLst>
              <a:ext uri="{FF2B5EF4-FFF2-40B4-BE49-F238E27FC236}">
                <a16:creationId xmlns:a16="http://schemas.microsoft.com/office/drawing/2014/main" id="{DA621A7E-039C-3D66-A3CC-3B094107265D}"/>
              </a:ext>
            </a:extLst>
          </p:cNvPr>
          <p:cNvPicPr>
            <a:picLocks noChangeAspect="1"/>
          </p:cNvPicPr>
          <p:nvPr/>
        </p:nvPicPr>
        <p:blipFill>
          <a:blip r:embed="rId3">
            <a:extLst>
              <a:ext uri="{28A0092B-C50C-407E-A947-70E740481C1C}">
                <a14:useLocalDpi xmlns:a14="http://schemas.microsoft.com/office/drawing/2010/main" val="0"/>
              </a:ext>
            </a:extLst>
          </a:blip>
          <a:srcRect l="8794" r="668" b="-3"/>
          <a:stretch/>
        </p:blipFill>
        <p:spPr>
          <a:xfrm>
            <a:off x="570831" y="1820779"/>
            <a:ext cx="5384800" cy="4341875"/>
          </a:xfrm>
          <a:prstGeom prst="rect">
            <a:avLst/>
          </a:prstGeom>
          <a:noFill/>
        </p:spPr>
      </p:pic>
    </p:spTree>
    <p:extLst>
      <p:ext uri="{BB962C8B-B14F-4D97-AF65-F5344CB8AC3E}">
        <p14:creationId xmlns:p14="http://schemas.microsoft.com/office/powerpoint/2010/main" val="172841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770253" y="691024"/>
            <a:ext cx="6690911" cy="811562"/>
          </a:xfrm>
        </p:spPr>
        <p:txBody>
          <a:bodyPr vert="horz" rtlCol="0" anchor="b">
            <a:normAutofit/>
          </a:bodyPr>
          <a:lstStyle/>
          <a:p>
            <a:r>
              <a:rPr kumimoji="0" lang="en-GB" sz="3600" b="1" kern="1200" dirty="0">
                <a:solidFill>
                  <a:schemeClr val="accent1">
                    <a:lumMod val="75000"/>
                  </a:schemeClr>
                </a:solidFill>
                <a:latin typeface="Arial" panose="020B0604020202020204" pitchFamily="34" charset="0"/>
                <a:cs typeface="Arial" panose="020B0604020202020204" pitchFamily="34" charset="0"/>
              </a:rPr>
              <a:t>Similarities </a:t>
            </a:r>
            <a:r>
              <a:rPr kumimoji="0" lang="en-GB" sz="2000" b="0" kern="1200" dirty="0">
                <a:solidFill>
                  <a:schemeClr val="accent1">
                    <a:lumMod val="75000"/>
                  </a:schemeClr>
                </a:solidFill>
                <a:latin typeface="Arial" panose="020B0604020202020204" pitchFamily="34" charset="0"/>
                <a:cs typeface="Arial" panose="020B0604020202020204" pitchFamily="34" charset="0"/>
              </a:rPr>
              <a:t>(Walt Disney</a:t>
            </a:r>
            <a:r>
              <a:rPr lang="en-GB" sz="2000" b="0" dirty="0">
                <a:solidFill>
                  <a:schemeClr val="accent1">
                    <a:lumMod val="75000"/>
                  </a:schemeClr>
                </a:solidFill>
                <a:latin typeface="Arial" panose="020B0604020202020204" pitchFamily="34" charset="0"/>
                <a:cs typeface="Arial" panose="020B0604020202020204" pitchFamily="34" charset="0"/>
              </a:rPr>
              <a:t> &amp; Henry Ford)</a:t>
            </a:r>
            <a:endParaRPr kumimoji="0" lang="en-GB" sz="3600" b="0" kern="1200" dirty="0">
              <a:solidFill>
                <a:schemeClr val="accent1">
                  <a:lumMod val="75000"/>
                </a:schemeClr>
              </a:solidFill>
              <a:latin typeface="Arial" panose="020B0604020202020204" pitchFamily="34" charset="0"/>
              <a:cs typeface="Arial" panose="020B0604020202020204" pitchFamily="34" charset="0"/>
            </a:endParaRPr>
          </a:p>
        </p:txBody>
      </p:sp>
      <p:pic>
        <p:nvPicPr>
          <p:cNvPr id="26" name="Picture 25" descr="A couple of human heads with light trails&#10;&#10;Description automatically generated with medium confidence">
            <a:extLst>
              <a:ext uri="{FF2B5EF4-FFF2-40B4-BE49-F238E27FC236}">
                <a16:creationId xmlns:a16="http://schemas.microsoft.com/office/drawing/2014/main" id="{078B4251-0E9D-2F81-EBD1-1472C29B31E0}"/>
              </a:ext>
            </a:extLst>
          </p:cNvPr>
          <p:cNvPicPr>
            <a:picLocks noChangeAspect="1"/>
          </p:cNvPicPr>
          <p:nvPr/>
        </p:nvPicPr>
        <p:blipFill rotWithShape="1">
          <a:blip r:embed="rId3">
            <a:extLst>
              <a:ext uri="{28A0092B-C50C-407E-A947-70E740481C1C}">
                <a14:useLocalDpi xmlns:a14="http://schemas.microsoft.com/office/drawing/2010/main" val="0"/>
              </a:ext>
            </a:extLst>
          </a:blip>
          <a:srcRect l="2429" r="673"/>
          <a:stretch/>
        </p:blipFill>
        <p:spPr>
          <a:xfrm>
            <a:off x="304800" y="2027807"/>
            <a:ext cx="5347737" cy="4139169"/>
          </a:xfrm>
          <a:prstGeom prst="rect">
            <a:avLst/>
          </a:prstGeom>
          <a:noFill/>
        </p:spPr>
      </p:pic>
      <p:sp>
        <p:nvSpPr>
          <p:cNvPr id="8" name="Content Placeholder 2">
            <a:extLst>
              <a:ext uri="{FF2B5EF4-FFF2-40B4-BE49-F238E27FC236}">
                <a16:creationId xmlns:a16="http://schemas.microsoft.com/office/drawing/2014/main" id="{21E1794D-D15D-73BB-18A3-3EFFFC529D34}"/>
              </a:ext>
            </a:extLst>
          </p:cNvPr>
          <p:cNvSpPr txBox="1">
            <a:spLocks/>
          </p:cNvSpPr>
          <p:nvPr/>
        </p:nvSpPr>
        <p:spPr>
          <a:xfrm>
            <a:off x="5791200" y="2290228"/>
            <a:ext cx="6400800" cy="3876748"/>
          </a:xfrm>
          <a:prstGeom prst="rect">
            <a:avLst/>
          </a:prstGeom>
        </p:spPr>
        <p:txBody>
          <a:bodyPr vert="horz" rtlCol="0">
            <a:normAutofit/>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9144" indent="0">
              <a:buNone/>
            </a:pPr>
            <a:r>
              <a:rPr kumimoji="0" lang="en-US" b="1" kern="1200" dirty="0">
                <a:latin typeface="Arial" panose="020B0604020202020204" pitchFamily="34" charset="0"/>
                <a:cs typeface="Arial" panose="020B0604020202020204" pitchFamily="34" charset="0"/>
              </a:rPr>
              <a:t>Innovative Vision: </a:t>
            </a:r>
            <a:r>
              <a:rPr kumimoji="0" lang="en-US" kern="1200" dirty="0">
                <a:latin typeface="Arial" panose="020B0604020202020204" pitchFamily="34" charset="0"/>
                <a:cs typeface="Arial" panose="020B0604020202020204" pitchFamily="34" charset="0"/>
              </a:rPr>
              <a:t>Both </a:t>
            </a:r>
            <a:r>
              <a:rPr kumimoji="0" lang="en-US" kern="1200" dirty="0" err="1">
                <a:latin typeface="Arial" panose="020B0604020202020204" pitchFamily="34" charset="0"/>
                <a:cs typeface="Arial" panose="020B0604020202020204" pitchFamily="34" charset="0"/>
              </a:rPr>
              <a:t>revolutionised</a:t>
            </a:r>
            <a:r>
              <a:rPr kumimoji="0" lang="en-US" kern="1200" dirty="0">
                <a:latin typeface="Arial" panose="020B0604020202020204" pitchFamily="34" charset="0"/>
                <a:cs typeface="Arial" panose="020B0604020202020204" pitchFamily="34" charset="0"/>
              </a:rPr>
              <a:t> their fields, Disney with animation and theme parks, Ford with mass production.</a:t>
            </a:r>
          </a:p>
          <a:p>
            <a:pPr marL="9144" indent="0">
              <a:buNone/>
            </a:pPr>
            <a:r>
              <a:rPr kumimoji="0" lang="en-US" b="1" kern="1200" dirty="0">
                <a:latin typeface="Arial" panose="020B0604020202020204" pitchFamily="34" charset="0"/>
                <a:cs typeface="Arial" panose="020B0604020202020204" pitchFamily="34" charset="0"/>
              </a:rPr>
              <a:t>Commitment to Excellence: </a:t>
            </a:r>
            <a:r>
              <a:rPr kumimoji="0" lang="en-US" kern="1200" dirty="0">
                <a:latin typeface="Arial" panose="020B0604020202020204" pitchFamily="34" charset="0"/>
                <a:cs typeface="Arial" panose="020B0604020202020204" pitchFamily="34" charset="0"/>
              </a:rPr>
              <a:t>They maintained high standards and a relentless focus on quality.</a:t>
            </a:r>
          </a:p>
          <a:p>
            <a:pPr marL="9144" indent="0">
              <a:buNone/>
            </a:pPr>
            <a:r>
              <a:rPr kumimoji="0" lang="en-US" b="1" kern="1200" dirty="0">
                <a:latin typeface="Arial" panose="020B0604020202020204" pitchFamily="34" charset="0"/>
                <a:cs typeface="Arial" panose="020B0604020202020204" pitchFamily="34" charset="0"/>
              </a:rPr>
              <a:t>Work Culture Impact: </a:t>
            </a:r>
            <a:r>
              <a:rPr kumimoji="0" lang="en-US" kern="1200" dirty="0">
                <a:latin typeface="Arial" panose="020B0604020202020204" pitchFamily="34" charset="0"/>
                <a:cs typeface="Arial" panose="020B0604020202020204" pitchFamily="34" charset="0"/>
              </a:rPr>
              <a:t>Disney fostered creativity, while Ford improved worker conditions with better wages and shorter hours.</a:t>
            </a:r>
          </a:p>
          <a:p>
            <a:pPr marL="9144" indent="0">
              <a:buNone/>
            </a:pPr>
            <a:r>
              <a:rPr kumimoji="0" lang="en-US" b="1" kern="1200" dirty="0">
                <a:latin typeface="Arial" panose="020B0604020202020204" pitchFamily="34" charset="0"/>
                <a:cs typeface="Arial" panose="020B0604020202020204" pitchFamily="34" charset="0"/>
              </a:rPr>
              <a:t>Risk-Taking: </a:t>
            </a:r>
            <a:r>
              <a:rPr kumimoji="0" lang="en-US" kern="1200" dirty="0">
                <a:latin typeface="Arial" panose="020B0604020202020204" pitchFamily="34" charset="0"/>
                <a:cs typeface="Arial" panose="020B0604020202020204" pitchFamily="34" charset="0"/>
              </a:rPr>
              <a:t>Each took bold risks, with Disney investing in Disneyland and Ford pioneering the assembly line.</a:t>
            </a:r>
          </a:p>
        </p:txBody>
      </p:sp>
    </p:spTree>
    <p:extLst>
      <p:ext uri="{BB962C8B-B14F-4D97-AF65-F5344CB8AC3E}">
        <p14:creationId xmlns:p14="http://schemas.microsoft.com/office/powerpoint/2010/main" val="131149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800365" y="674981"/>
            <a:ext cx="5994528" cy="811562"/>
          </a:xfrm>
        </p:spPr>
        <p:txBody>
          <a:bodyPr vert="horz" rtlCol="0" anchor="b">
            <a:normAutofit/>
          </a:bodyPr>
          <a:lstStyle/>
          <a:p>
            <a:r>
              <a:rPr kumimoji="0" lang="en-GB" sz="3600" b="1" kern="1200" dirty="0">
                <a:solidFill>
                  <a:schemeClr val="accent1">
                    <a:lumMod val="75000"/>
                  </a:schemeClr>
                </a:solidFill>
                <a:latin typeface="Arial" panose="020B0604020202020204" pitchFamily="34" charset="0"/>
                <a:cs typeface="Arial" panose="020B0604020202020204" pitchFamily="34" charset="0"/>
              </a:rPr>
              <a:t>Similarities </a:t>
            </a:r>
            <a:r>
              <a:rPr kumimoji="0" lang="en-GB" sz="2200" b="0" kern="1200" dirty="0">
                <a:solidFill>
                  <a:schemeClr val="accent1">
                    <a:lumMod val="75000"/>
                  </a:schemeClr>
                </a:solidFill>
                <a:latin typeface="Arial" panose="020B0604020202020204" pitchFamily="34" charset="0"/>
                <a:cs typeface="Arial" panose="020B0604020202020204" pitchFamily="34" charset="0"/>
              </a:rPr>
              <a:t>(Steve Jobs &amp; Elon Musk)</a:t>
            </a:r>
            <a:endParaRPr kumimoji="0" lang="en-GB" sz="3600" b="0" kern="1200" dirty="0">
              <a:solidFill>
                <a:schemeClr val="accent1">
                  <a:lumMod val="75000"/>
                </a:schemeClr>
              </a:solidFill>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21E1794D-D15D-73BB-18A3-3EFFFC529D34}"/>
              </a:ext>
            </a:extLst>
          </p:cNvPr>
          <p:cNvSpPr txBox="1">
            <a:spLocks/>
          </p:cNvSpPr>
          <p:nvPr/>
        </p:nvSpPr>
        <p:spPr>
          <a:xfrm>
            <a:off x="5791200" y="1617217"/>
            <a:ext cx="6400800" cy="6082994"/>
          </a:xfrm>
          <a:prstGeom prst="rect">
            <a:avLst/>
          </a:prstGeom>
        </p:spPr>
        <p:txBody>
          <a:bodyPr vert="horz" rtlCol="0">
            <a:normAutofit/>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9144" indent="0">
              <a:buNone/>
            </a:pPr>
            <a:r>
              <a:rPr kumimoji="0" lang="en-US" b="1" kern="1200" dirty="0">
                <a:latin typeface="Arial" panose="020B0604020202020204" pitchFamily="34" charset="0"/>
                <a:cs typeface="Arial" panose="020B0604020202020204" pitchFamily="34" charset="0"/>
              </a:rPr>
              <a:t>Visionary Thinking</a:t>
            </a:r>
            <a:r>
              <a:rPr kumimoji="0" lang="en-US" kern="1200" dirty="0">
                <a:latin typeface="Arial" panose="020B0604020202020204" pitchFamily="34" charset="0"/>
                <a:cs typeface="Arial" panose="020B0604020202020204" pitchFamily="34" charset="0"/>
              </a:rPr>
              <a:t>: Both Jobs and Musk are known for their ability to anticipate and drive future trends, transforming industries with groundbreaking products and ideas</a:t>
            </a:r>
          </a:p>
          <a:p>
            <a:pPr marL="9144" indent="0">
              <a:buNone/>
            </a:pPr>
            <a:r>
              <a:rPr kumimoji="0" lang="en-US" b="1" kern="1200" dirty="0">
                <a:latin typeface="Arial" panose="020B0604020202020204" pitchFamily="34" charset="0"/>
                <a:cs typeface="Arial" panose="020B0604020202020204" pitchFamily="34" charset="0"/>
              </a:rPr>
              <a:t>Design and User Experience</a:t>
            </a:r>
            <a:r>
              <a:rPr kumimoji="0" lang="en-US" kern="1200" dirty="0">
                <a:latin typeface="Arial" panose="020B0604020202020204" pitchFamily="34" charset="0"/>
                <a:cs typeface="Arial" panose="020B0604020202020204" pitchFamily="34" charset="0"/>
              </a:rPr>
              <a:t>: Jobs and Musk </a:t>
            </a:r>
            <a:r>
              <a:rPr kumimoji="0" lang="en-US" kern="1200" dirty="0" err="1">
                <a:latin typeface="Arial" panose="020B0604020202020204" pitchFamily="34" charset="0"/>
                <a:cs typeface="Arial" panose="020B0604020202020204" pitchFamily="34" charset="0"/>
              </a:rPr>
              <a:t>prioritise</a:t>
            </a:r>
            <a:r>
              <a:rPr kumimoji="0" lang="en-US" kern="1200" dirty="0">
                <a:latin typeface="Arial" panose="020B0604020202020204" pitchFamily="34" charset="0"/>
                <a:cs typeface="Arial" panose="020B0604020202020204" pitchFamily="34" charset="0"/>
              </a:rPr>
              <a:t> design and user experience, with Jobs focusing on aesthetics and intuitiveness, and Musk on sleek, user-friendly technology. </a:t>
            </a:r>
          </a:p>
          <a:p>
            <a:pPr marL="9144" indent="0">
              <a:buNone/>
            </a:pPr>
            <a:r>
              <a:rPr kumimoji="0" lang="en-US" b="1" kern="1200" dirty="0">
                <a:latin typeface="Arial" panose="020B0604020202020204" pitchFamily="34" charset="0"/>
                <a:cs typeface="Arial" panose="020B0604020202020204" pitchFamily="34" charset="0"/>
              </a:rPr>
              <a:t>Disruptive Innovation</a:t>
            </a:r>
            <a:r>
              <a:rPr kumimoji="0" lang="en-US" kern="1200" dirty="0">
                <a:latin typeface="Arial" panose="020B0604020202020204" pitchFamily="34" charset="0"/>
                <a:cs typeface="Arial" panose="020B0604020202020204" pitchFamily="34" charset="0"/>
              </a:rPr>
              <a:t>: They have both disrupted established industries—Jobs with computing, phones, and media, and Musk with electric vehicles, space travel, and other technologies.</a:t>
            </a:r>
          </a:p>
          <a:p>
            <a:pPr marL="9144" indent="0">
              <a:buNone/>
            </a:pPr>
            <a:r>
              <a:rPr kumimoji="0" lang="en-US" b="1" kern="1200" dirty="0">
                <a:latin typeface="Arial" panose="020B0604020202020204" pitchFamily="34" charset="0"/>
                <a:cs typeface="Arial" panose="020B0604020202020204" pitchFamily="34" charset="0"/>
              </a:rPr>
              <a:t>Risk-Taking and Resilience</a:t>
            </a:r>
            <a:r>
              <a:rPr kumimoji="0" lang="en-US" kern="1200" dirty="0">
                <a:latin typeface="Arial" panose="020B0604020202020204" pitchFamily="34" charset="0"/>
                <a:cs typeface="Arial" panose="020B0604020202020204" pitchFamily="34" charset="0"/>
              </a:rPr>
              <a:t>: Both have taken significant risks and faced challenges, with Jobs being ousted and returning to Apple, and Musk investing heavily in his ventures despite early struggles.</a:t>
            </a:r>
          </a:p>
          <a:p>
            <a:pPr marL="9144" indent="0">
              <a:buNone/>
            </a:pPr>
            <a:endParaRPr kumimoji="0" lang="en-US" sz="1600" kern="1200" dirty="0">
              <a:latin typeface="Arial" panose="020B0604020202020204" pitchFamily="34" charset="0"/>
              <a:cs typeface="Arial" panose="020B0604020202020204" pitchFamily="34" charset="0"/>
            </a:endParaRPr>
          </a:p>
          <a:p>
            <a:pPr marL="9144" indent="0">
              <a:buNone/>
            </a:pPr>
            <a:endParaRPr kumimoji="0" lang="en-US" sz="1600" kern="1200" dirty="0">
              <a:latin typeface="Arial" panose="020B0604020202020204" pitchFamily="34" charset="0"/>
              <a:cs typeface="Arial" panose="020B0604020202020204" pitchFamily="34" charset="0"/>
            </a:endParaRPr>
          </a:p>
        </p:txBody>
      </p:sp>
      <p:pic>
        <p:nvPicPr>
          <p:cNvPr id="2" name="Picture 1" descr="A couple of human heads with light trails&#10;&#10;Description automatically generated with medium confidence">
            <a:extLst>
              <a:ext uri="{FF2B5EF4-FFF2-40B4-BE49-F238E27FC236}">
                <a16:creationId xmlns:a16="http://schemas.microsoft.com/office/drawing/2014/main" id="{20B0B24C-C54D-4DA1-243B-B5B2A6D09993}"/>
              </a:ext>
            </a:extLst>
          </p:cNvPr>
          <p:cNvPicPr>
            <a:picLocks noChangeAspect="1"/>
          </p:cNvPicPr>
          <p:nvPr/>
        </p:nvPicPr>
        <p:blipFill rotWithShape="1">
          <a:blip r:embed="rId3">
            <a:extLst>
              <a:ext uri="{28A0092B-C50C-407E-A947-70E740481C1C}">
                <a14:useLocalDpi xmlns:a14="http://schemas.microsoft.com/office/drawing/2010/main" val="0"/>
              </a:ext>
            </a:extLst>
          </a:blip>
          <a:srcRect l="2429" r="673"/>
          <a:stretch/>
        </p:blipFill>
        <p:spPr>
          <a:xfrm>
            <a:off x="288759" y="2043850"/>
            <a:ext cx="5347737" cy="4139169"/>
          </a:xfrm>
          <a:prstGeom prst="rect">
            <a:avLst/>
          </a:prstGeom>
          <a:noFill/>
        </p:spPr>
      </p:pic>
    </p:spTree>
    <p:extLst>
      <p:ext uri="{BB962C8B-B14F-4D97-AF65-F5344CB8AC3E}">
        <p14:creationId xmlns:p14="http://schemas.microsoft.com/office/powerpoint/2010/main" val="42370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13347" y="708010"/>
            <a:ext cx="6593306" cy="1066800"/>
          </a:xfrm>
        </p:spPr>
        <p:txBody>
          <a:bodyPr vert="horz" rtlCol="0" anchor="ct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Differences </a:t>
            </a:r>
            <a:r>
              <a:rPr kumimoji="0" lang="en-GB" sz="2400" b="0" kern="1200" dirty="0">
                <a:solidFill>
                  <a:schemeClr val="accent1">
                    <a:lumMod val="75000"/>
                  </a:schemeClr>
                </a:solidFill>
                <a:latin typeface="Arial" panose="020B0604020202020204" pitchFamily="34" charset="0"/>
                <a:cs typeface="Arial" panose="020B0604020202020204" pitchFamily="34" charset="0"/>
              </a:rPr>
              <a:t>(Walt Disney</a:t>
            </a:r>
            <a:r>
              <a:rPr lang="en-GB" sz="2400" b="0" dirty="0">
                <a:solidFill>
                  <a:schemeClr val="accent1">
                    <a:lumMod val="75000"/>
                  </a:schemeClr>
                </a:solidFill>
                <a:latin typeface="Arial" panose="020B0604020202020204" pitchFamily="34" charset="0"/>
                <a:cs typeface="Arial" panose="020B0604020202020204" pitchFamily="34" charset="0"/>
              </a:rPr>
              <a:t> &amp; Henry Ford)</a:t>
            </a:r>
            <a:endParaRPr lang="en-GB" sz="3600" b="1" dirty="0">
              <a:solidFill>
                <a:schemeClr val="accent1">
                  <a:lumMod val="75000"/>
                </a:schemeClr>
              </a:solidFill>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21E1794D-D15D-73BB-18A3-3EFFFC529D34}"/>
              </a:ext>
            </a:extLst>
          </p:cNvPr>
          <p:cNvSpPr txBox="1">
            <a:spLocks/>
          </p:cNvSpPr>
          <p:nvPr/>
        </p:nvSpPr>
        <p:spPr>
          <a:xfrm>
            <a:off x="449179" y="2569628"/>
            <a:ext cx="6062581" cy="2556192"/>
          </a:xfrm>
          <a:prstGeom prst="rect">
            <a:avLst/>
          </a:prstGeom>
        </p:spPr>
        <p:txBody>
          <a:bodyPr vert="horz" rtlCol="0">
            <a:normAutofit lnSpcReduction="10000"/>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buNone/>
            </a:pPr>
            <a:r>
              <a:rPr lang="en-US" b="1" dirty="0">
                <a:latin typeface="Arial" panose="020B0604020202020204" pitchFamily="34" charset="0"/>
                <a:cs typeface="Arial" panose="020B0604020202020204" pitchFamily="34" charset="0"/>
              </a:rPr>
              <a:t>Industry Focus: </a:t>
            </a:r>
            <a:r>
              <a:rPr lang="en-US" dirty="0">
                <a:latin typeface="Arial" panose="020B0604020202020204" pitchFamily="34" charset="0"/>
                <a:cs typeface="Arial" panose="020B0604020202020204" pitchFamily="34" charset="0"/>
              </a:rPr>
              <a:t>Disney </a:t>
            </a:r>
            <a:r>
              <a:rPr lang="en-US" dirty="0" err="1">
                <a:latin typeface="Arial" panose="020B0604020202020204" pitchFamily="34" charset="0"/>
                <a:cs typeface="Arial" panose="020B0604020202020204" pitchFamily="34" charset="0"/>
              </a:rPr>
              <a:t>revolutionised</a:t>
            </a:r>
            <a:r>
              <a:rPr lang="en-US" dirty="0">
                <a:latin typeface="Arial" panose="020B0604020202020204" pitchFamily="34" charset="0"/>
                <a:cs typeface="Arial" panose="020B0604020202020204" pitchFamily="34" charset="0"/>
              </a:rPr>
              <a:t> entertainment; Ford transformed manufacturing.</a:t>
            </a:r>
          </a:p>
          <a:p>
            <a:pPr marL="109728" indent="0">
              <a:buNone/>
            </a:pPr>
            <a:r>
              <a:rPr lang="en-US" b="1" dirty="0">
                <a:latin typeface="Arial" panose="020B0604020202020204" pitchFamily="34" charset="0"/>
                <a:cs typeface="Arial" panose="020B0604020202020204" pitchFamily="34" charset="0"/>
              </a:rPr>
              <a:t>Leadership Style: </a:t>
            </a:r>
            <a:r>
              <a:rPr lang="en-US" dirty="0">
                <a:latin typeface="Arial" panose="020B0604020202020204" pitchFamily="34" charset="0"/>
                <a:cs typeface="Arial" panose="020B0604020202020204" pitchFamily="34" charset="0"/>
              </a:rPr>
              <a:t>Disney was hands-on and creative; Ford was systematic and efficiency-focused.</a:t>
            </a:r>
          </a:p>
          <a:p>
            <a:pPr marL="109728" indent="0">
              <a:buNone/>
            </a:pPr>
            <a:r>
              <a:rPr lang="en-US" b="1" dirty="0">
                <a:latin typeface="Arial" panose="020B0604020202020204" pitchFamily="34" charset="0"/>
                <a:cs typeface="Arial" panose="020B0604020202020204" pitchFamily="34" charset="0"/>
              </a:rPr>
              <a:t>Employee Engagement: </a:t>
            </a:r>
            <a:r>
              <a:rPr lang="en-US" dirty="0">
                <a:latin typeface="Arial" panose="020B0604020202020204" pitchFamily="34" charset="0"/>
                <a:cs typeface="Arial" panose="020B0604020202020204" pitchFamily="34" charset="0"/>
              </a:rPr>
              <a:t>Disney promoted creativity; Ford improved conditions with higher wages and shorter hours.</a:t>
            </a:r>
          </a:p>
        </p:txBody>
      </p:sp>
      <p:pic>
        <p:nvPicPr>
          <p:cNvPr id="1026" name="Picture 2" descr="The Physical and Psychological Differences Between Men and Women">
            <a:extLst>
              <a:ext uri="{FF2B5EF4-FFF2-40B4-BE49-F238E27FC236}">
                <a16:creationId xmlns:a16="http://schemas.microsoft.com/office/drawing/2014/main" id="{29CA73DC-5AC6-A02D-2EA9-B783228D36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06" r="4315"/>
          <a:stretch/>
        </p:blipFill>
        <p:spPr bwMode="auto">
          <a:xfrm>
            <a:off x="6736350" y="2304566"/>
            <a:ext cx="5118766" cy="348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8108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13347" y="708010"/>
            <a:ext cx="6914148" cy="1066800"/>
          </a:xfrm>
        </p:spPr>
        <p:txBody>
          <a:bodyPr vert="horz" rtlCol="0" anchor="ctr">
            <a:normAutofit/>
          </a:bodyPr>
          <a:lstStyle/>
          <a:p>
            <a:r>
              <a:rPr lang="en-GB" sz="3600" b="1" dirty="0">
                <a:solidFill>
                  <a:schemeClr val="accent1">
                    <a:lumMod val="75000"/>
                  </a:schemeClr>
                </a:solidFill>
                <a:latin typeface="Arial" panose="020B0604020202020204" pitchFamily="34" charset="0"/>
                <a:cs typeface="Arial" panose="020B0604020202020204" pitchFamily="34" charset="0"/>
              </a:rPr>
              <a:t>Differences </a:t>
            </a:r>
            <a:r>
              <a:rPr kumimoji="0" lang="en-GB" sz="2400" b="0" kern="1200" dirty="0">
                <a:solidFill>
                  <a:schemeClr val="accent1">
                    <a:lumMod val="75000"/>
                  </a:schemeClr>
                </a:solidFill>
                <a:latin typeface="Arial" panose="020B0604020202020204" pitchFamily="34" charset="0"/>
                <a:cs typeface="Arial" panose="020B0604020202020204" pitchFamily="34" charset="0"/>
              </a:rPr>
              <a:t>(Steve Jobs </a:t>
            </a:r>
            <a:r>
              <a:rPr lang="en-GB" sz="2400" b="0" dirty="0">
                <a:solidFill>
                  <a:schemeClr val="accent1">
                    <a:lumMod val="75000"/>
                  </a:schemeClr>
                </a:solidFill>
                <a:latin typeface="Arial" panose="020B0604020202020204" pitchFamily="34" charset="0"/>
                <a:cs typeface="Arial" panose="020B0604020202020204" pitchFamily="34" charset="0"/>
              </a:rPr>
              <a:t>&amp; Elon Musk)</a:t>
            </a:r>
            <a:endParaRPr lang="en-GB" sz="3600" b="1" dirty="0">
              <a:solidFill>
                <a:schemeClr val="accent1">
                  <a:lumMod val="75000"/>
                </a:schemeClr>
              </a:solidFill>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21E1794D-D15D-73BB-18A3-3EFFFC529D34}"/>
              </a:ext>
            </a:extLst>
          </p:cNvPr>
          <p:cNvSpPr txBox="1">
            <a:spLocks/>
          </p:cNvSpPr>
          <p:nvPr/>
        </p:nvSpPr>
        <p:spPr>
          <a:xfrm>
            <a:off x="449179" y="2425249"/>
            <a:ext cx="6062581" cy="4007635"/>
          </a:xfrm>
          <a:prstGeom prst="rect">
            <a:avLst/>
          </a:prstGeom>
        </p:spPr>
        <p:txBody>
          <a:bodyPr vert="horz" rtlCol="0">
            <a:normAutofit/>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buNone/>
            </a:pPr>
            <a:r>
              <a:rPr lang="en-US" b="1" dirty="0">
                <a:latin typeface="Arial" panose="020B0604020202020204" pitchFamily="34" charset="0"/>
                <a:cs typeface="Arial" panose="020B0604020202020204" pitchFamily="34" charset="0"/>
              </a:rPr>
              <a:t>Industry Focus: </a:t>
            </a:r>
            <a:r>
              <a:rPr lang="en-US" dirty="0">
                <a:latin typeface="Arial" panose="020B0604020202020204" pitchFamily="34" charset="0"/>
                <a:cs typeface="Arial" panose="020B0604020202020204" pitchFamily="34" charset="0"/>
              </a:rPr>
              <a:t>Jobs focused on consumer electronics and media, whereas Musk spans various industries including electric vehicles, space exploration, and renewable energy.</a:t>
            </a:r>
          </a:p>
          <a:p>
            <a:pPr marL="109728" indent="0">
              <a:buNone/>
            </a:pPr>
            <a:r>
              <a:rPr lang="en-US" b="1" dirty="0">
                <a:latin typeface="Arial" panose="020B0604020202020204" pitchFamily="34" charset="0"/>
                <a:cs typeface="Arial" panose="020B0604020202020204" pitchFamily="34" charset="0"/>
              </a:rPr>
              <a:t>Public Persona: </a:t>
            </a:r>
            <a:r>
              <a:rPr lang="en-US" dirty="0">
                <a:latin typeface="Arial" panose="020B0604020202020204" pitchFamily="34" charset="0"/>
                <a:cs typeface="Arial" panose="020B0604020202020204" pitchFamily="34" charset="0"/>
              </a:rPr>
              <a:t>Jobs kept a more private, enigmatic profile, while Musk is very active and open on social media.</a:t>
            </a:r>
          </a:p>
          <a:p>
            <a:pPr marL="109728" indent="0">
              <a:buNone/>
            </a:pPr>
            <a:r>
              <a:rPr lang="en-US" b="1" dirty="0">
                <a:latin typeface="Arial" panose="020B0604020202020204" pitchFamily="34" charset="0"/>
                <a:cs typeface="Arial" panose="020B0604020202020204" pitchFamily="34" charset="0"/>
              </a:rPr>
              <a:t>Career Path: </a:t>
            </a:r>
            <a:r>
              <a:rPr lang="en-US" dirty="0">
                <a:latin typeface="Arial" panose="020B0604020202020204" pitchFamily="34" charset="0"/>
                <a:cs typeface="Arial" panose="020B0604020202020204" pitchFamily="34" charset="0"/>
              </a:rPr>
              <a:t>Jobs co-founded Apple and returned to it later, while Musk has founded or co-founded multiple companies across different sectors.</a:t>
            </a:r>
          </a:p>
          <a:p>
            <a:endParaRPr lang="en-US" dirty="0">
              <a:latin typeface="Arial" panose="020B0604020202020204" pitchFamily="34" charset="0"/>
              <a:cs typeface="Arial" panose="020B0604020202020204" pitchFamily="34" charset="0"/>
            </a:endParaRPr>
          </a:p>
        </p:txBody>
      </p:sp>
      <p:pic>
        <p:nvPicPr>
          <p:cNvPr id="1026" name="Picture 2" descr="The Physical and Psychological Differences Between Men and Women">
            <a:extLst>
              <a:ext uri="{FF2B5EF4-FFF2-40B4-BE49-F238E27FC236}">
                <a16:creationId xmlns:a16="http://schemas.microsoft.com/office/drawing/2014/main" id="{29CA73DC-5AC6-A02D-2EA9-B783228D36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06" r="4315"/>
          <a:stretch/>
        </p:blipFill>
        <p:spPr bwMode="auto">
          <a:xfrm>
            <a:off x="6736350" y="2304566"/>
            <a:ext cx="5118766" cy="348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4818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641554" y="1127227"/>
            <a:ext cx="2908892" cy="1066800"/>
          </a:xfrm>
        </p:spPr>
        <p:txBody>
          <a:bodyPr rtlCol="0">
            <a:normAutofit/>
          </a:bodyPr>
          <a:lstStyle/>
          <a:p>
            <a:pPr algn="ctr" rtl="0"/>
            <a:r>
              <a:rPr lang="en-GB" sz="3600" b="1" dirty="0">
                <a:solidFill>
                  <a:schemeClr val="accent1">
                    <a:lumMod val="75000"/>
                  </a:schemeClr>
                </a:solidFill>
                <a:latin typeface="Arial" panose="020B0604020202020204" pitchFamily="34" charset="0"/>
                <a:cs typeface="Arial" panose="020B0604020202020204" pitchFamily="34" charset="0"/>
              </a:rPr>
              <a:t>Conclusion</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21E1794D-D15D-73BB-18A3-3EFFFC529D34}"/>
              </a:ext>
            </a:extLst>
          </p:cNvPr>
          <p:cNvSpPr txBox="1">
            <a:spLocks/>
          </p:cNvSpPr>
          <p:nvPr/>
        </p:nvSpPr>
        <p:spPr>
          <a:xfrm>
            <a:off x="916338" y="2194027"/>
            <a:ext cx="10501564" cy="6115784"/>
          </a:xfrm>
          <a:prstGeom prst="rect">
            <a:avLst/>
          </a:prstGeom>
        </p:spPr>
        <p:txBody>
          <a:bodyPr vert="horz" rtlCol="0">
            <a:noAutofit/>
          </a:bodyPr>
          <a:lstStyle>
            <a:lvl1pPr marL="365760" indent="-256032" algn="l" rtl="0" eaLnBrk="1" latinLnBrk="0" hangingPunct="1">
              <a:spcBef>
                <a:spcPts val="300"/>
              </a:spcBef>
              <a:buClr>
                <a:schemeClr val="accent3">
                  <a:lumMod val="75000"/>
                </a:schemeClr>
              </a:buClr>
              <a:buFont typeface="Georgia"/>
              <a:buChar char="•"/>
              <a:defRPr kumimoji="0" sz="20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19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a:lstStyle>
          <a:p>
            <a:pPr marL="109728" indent="0" algn="ctr">
              <a:buNone/>
            </a:pPr>
            <a:r>
              <a:rPr lang="en-US" sz="2400" b="1" dirty="0">
                <a:latin typeface="Arial" panose="020B0604020202020204" pitchFamily="34" charset="0"/>
                <a:cs typeface="Arial" panose="020B0604020202020204" pitchFamily="34" charset="0"/>
              </a:rPr>
              <a:t>Walt Disney </a:t>
            </a:r>
            <a:r>
              <a:rPr lang="en-US" sz="2400" dirty="0">
                <a:latin typeface="Arial" panose="020B0604020202020204" pitchFamily="34" charset="0"/>
                <a:cs typeface="Arial" panose="020B0604020202020204" pitchFamily="34" charset="0"/>
              </a:rPr>
              <a:t>and </a:t>
            </a:r>
            <a:r>
              <a:rPr lang="en-US" sz="2400" b="1" dirty="0">
                <a:latin typeface="Arial" panose="020B0604020202020204" pitchFamily="34" charset="0"/>
                <a:cs typeface="Arial" panose="020B0604020202020204" pitchFamily="34" charset="0"/>
              </a:rPr>
              <a:t>Henry Ford </a:t>
            </a:r>
            <a:r>
              <a:rPr lang="en-US" sz="2400" dirty="0">
                <a:latin typeface="Arial" panose="020B0604020202020204" pitchFamily="34" charset="0"/>
                <a:cs typeface="Arial" panose="020B0604020202020204" pitchFamily="34" charset="0"/>
              </a:rPr>
              <a:t>transformed their industries through visionary leadership. Disney </a:t>
            </a:r>
            <a:r>
              <a:rPr lang="en-US" sz="2400" dirty="0" err="1">
                <a:latin typeface="Arial" panose="020B0604020202020204" pitchFamily="34" charset="0"/>
                <a:cs typeface="Arial" panose="020B0604020202020204" pitchFamily="34" charset="0"/>
              </a:rPr>
              <a:t>revolutionised</a:t>
            </a:r>
            <a:r>
              <a:rPr lang="en-US" sz="2400" dirty="0">
                <a:latin typeface="Arial" panose="020B0604020202020204" pitchFamily="34" charset="0"/>
                <a:cs typeface="Arial" panose="020B0604020202020204" pitchFamily="34" charset="0"/>
              </a:rPr>
              <a:t> entertainment with groundbreaking animation and theme parks, while Ford introduced the assembly line, boosting manufacturing efficiency and worker welfare.</a:t>
            </a:r>
          </a:p>
          <a:p>
            <a:pPr marL="109728" indent="0" algn="ctr">
              <a:buNone/>
            </a:pPr>
            <a:endParaRPr lang="en-US" sz="2400" dirty="0">
              <a:latin typeface="Arial" panose="020B0604020202020204" pitchFamily="34" charset="0"/>
              <a:cs typeface="Arial" panose="020B0604020202020204" pitchFamily="34" charset="0"/>
            </a:endParaRPr>
          </a:p>
          <a:p>
            <a:pPr marL="109728" indent="0" algn="ctr">
              <a:buNone/>
            </a:pPr>
            <a:r>
              <a:rPr lang="en-US" sz="2400" dirty="0">
                <a:latin typeface="Arial" panose="020B0604020202020204" pitchFamily="34" charset="0"/>
                <a:cs typeface="Arial" panose="020B0604020202020204" pitchFamily="34" charset="0"/>
              </a:rPr>
              <a:t>Similarly, </a:t>
            </a:r>
            <a:r>
              <a:rPr lang="en-US" sz="2400" b="1" dirty="0">
                <a:latin typeface="Arial" panose="020B0604020202020204" pitchFamily="34" charset="0"/>
                <a:cs typeface="Arial" panose="020B0604020202020204" pitchFamily="34" charset="0"/>
              </a:rPr>
              <a:t>Steve Jobs </a:t>
            </a:r>
            <a:r>
              <a:rPr lang="en-US" sz="2400" dirty="0">
                <a:latin typeface="Arial" panose="020B0604020202020204" pitchFamily="34" charset="0"/>
                <a:cs typeface="Arial" panose="020B0604020202020204" pitchFamily="34" charset="0"/>
              </a:rPr>
              <a:t>and </a:t>
            </a:r>
            <a:r>
              <a:rPr lang="en-US" sz="2400" b="1" dirty="0">
                <a:latin typeface="Arial" panose="020B0604020202020204" pitchFamily="34" charset="0"/>
                <a:cs typeface="Arial" panose="020B0604020202020204" pitchFamily="34" charset="0"/>
              </a:rPr>
              <a:t>Elon Musk </a:t>
            </a:r>
            <a:r>
              <a:rPr lang="en-US" sz="2400" dirty="0">
                <a:latin typeface="Arial" panose="020B0604020202020204" pitchFamily="34" charset="0"/>
                <a:cs typeface="Arial" panose="020B0604020202020204" pitchFamily="34" charset="0"/>
              </a:rPr>
              <a:t>reshaped their fields with exceptional vision. Jobs drove Apple's success through meticulous design and innovation, while Musk led Tesla and SpaceX with hands-on risk-taking and bold goals. Their combined legacies demonstrate how distinctive leadership styles can drive significant progress and industry transformation.</a:t>
            </a:r>
          </a:p>
        </p:txBody>
      </p:sp>
    </p:spTree>
    <p:extLst>
      <p:ext uri="{BB962C8B-B14F-4D97-AF65-F5344CB8AC3E}">
        <p14:creationId xmlns:p14="http://schemas.microsoft.com/office/powerpoint/2010/main" val="1563281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802090" y="645964"/>
            <a:ext cx="2587819" cy="1066800"/>
          </a:xfrm>
        </p:spPr>
        <p:txBody>
          <a:bodyPr rtlCol="0">
            <a:normAutofit fontScale="90000"/>
          </a:bodyPr>
          <a:lstStyle/>
          <a:p>
            <a:pPr algn="ctr" rtl="0"/>
            <a:r>
              <a:rPr lang="en-GB" sz="36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2" name="TextBox 1">
            <a:extLst>
              <a:ext uri="{FF2B5EF4-FFF2-40B4-BE49-F238E27FC236}">
                <a16:creationId xmlns:a16="http://schemas.microsoft.com/office/drawing/2014/main" id="{B7B807AB-0B81-0851-15FA-EB3275807423}"/>
              </a:ext>
            </a:extLst>
          </p:cNvPr>
          <p:cNvSpPr txBox="1"/>
          <p:nvPr/>
        </p:nvSpPr>
        <p:spPr>
          <a:xfrm>
            <a:off x="336883" y="1552343"/>
            <a:ext cx="11518231" cy="5078313"/>
          </a:xfrm>
          <a:prstGeom prst="rect">
            <a:avLst/>
          </a:prstGeom>
          <a:noFill/>
        </p:spPr>
        <p:txBody>
          <a:bodyPr wrap="square" rtlCol="0">
            <a:spAutoFit/>
          </a:bodyPr>
          <a:lstStyle/>
          <a:p>
            <a:pPr lvl="1" indent="-457200" algn="just"/>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Higgins, T. (2021) ‘Inside Tesla’s Fremont Factory, Where Elon Musk Has Slept Overnight to Lead Production’,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CNBC</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Available at: </a:t>
            </a:r>
            <a:r>
              <a:rPr lang="en-US" u="sng" kern="100" dirty="0">
                <a:solidFill>
                  <a:srgbClr val="455F50"/>
                </a:solidFill>
                <a:effectLst/>
                <a:latin typeface="Arial" panose="020B0604020202020204" pitchFamily="34" charset="0"/>
                <a:ea typeface="Aptos" panose="020B00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https://www.cnbc.com/2021/10/21/elon-musks-sleep-at-tesla-factory.html</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(Accessed: 21 July 2024).</a:t>
            </a:r>
            <a:endParaRPr lang="en-GB" kern="100" dirty="0">
              <a:solidFill>
                <a:srgbClr val="455F50"/>
              </a:solidFill>
              <a:latin typeface="Arial" panose="020B0604020202020204" pitchFamily="34" charset="0"/>
              <a:ea typeface="Aptos" panose="020B0004020202020204" pitchFamily="34" charset="0"/>
              <a:cs typeface="Arial" panose="020B0604020202020204" pitchFamily="34" charset="0"/>
            </a:endParaRPr>
          </a:p>
          <a:p>
            <a:pPr lvl="1" indent="-457200" algn="just"/>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Hounshell</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D. A. (1984)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From the American System to Mass Production, 1800-1932</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Johns Hopkins University Press.</a:t>
            </a:r>
            <a:endParaRPr lang="en-GB" kern="100" dirty="0">
              <a:solidFill>
                <a:srgbClr val="455F50"/>
              </a:solidFill>
              <a:latin typeface="Arial" panose="020B0604020202020204" pitchFamily="34" charset="0"/>
              <a:ea typeface="Aptos" panose="020B0004020202020204" pitchFamily="34" charset="0"/>
              <a:cs typeface="Arial" panose="020B0604020202020204" pitchFamily="34" charset="0"/>
            </a:endParaRPr>
          </a:p>
          <a:p>
            <a:pPr lvl="1" indent="-457200" algn="just"/>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Khan, M. R. (2021) ‘A critical analysis of Elon Musk’s leadership in Tesla Motors’,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Journal of Global Entrepreneurship Research</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11(1), pp. 213–222. </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doi</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10.1007/s40497-021-00284-z.</a:t>
            </a:r>
            <a:endParaRPr lang="en-GB" kern="100" dirty="0">
              <a:solidFill>
                <a:srgbClr val="455F50"/>
              </a:solidFill>
              <a:effectLst/>
              <a:latin typeface="Arial" panose="020B0604020202020204" pitchFamily="34" charset="0"/>
              <a:ea typeface="Aptos" panose="020B0004020202020204" pitchFamily="34" charset="0"/>
              <a:cs typeface="Arial" panose="020B0604020202020204" pitchFamily="34" charset="0"/>
            </a:endParaRPr>
          </a:p>
          <a:p>
            <a:pPr lvl="1" indent="-457200" algn="just"/>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Nellis</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S. (2021) ‘Elon Musk’s Management Style: A Closer Look’,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Reuters</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Available at: https://</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www.reuters.com</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/article/us-musk-management-style-idUSKBN2A40A1 (Accessed: 21 July 2024).</a:t>
            </a:r>
            <a:endParaRPr lang="en-GB" kern="100" dirty="0">
              <a:solidFill>
                <a:srgbClr val="455F50"/>
              </a:solidFill>
              <a:effectLst/>
              <a:latin typeface="Arial" panose="020B0604020202020204" pitchFamily="34" charset="0"/>
              <a:ea typeface="Aptos" panose="020B0004020202020204" pitchFamily="34" charset="0"/>
              <a:cs typeface="Arial" panose="020B0604020202020204" pitchFamily="34" charset="0"/>
            </a:endParaRPr>
          </a:p>
          <a:p>
            <a:pPr lvl="1" indent="-457200" algn="just"/>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Rogers, P. (2019) ‘The Legacy of Steve Jobs: How His Vision Shaped Apple’,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Forbes</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Available at: https://</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www.forbes.com</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/sites/</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patrickrogers</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/2019/10/05/the-legacy-of-</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steve</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-jobs-how-his-vision-shaped-apple/?</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sh</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=4a5e97d1442c (Accessed: 21 July 2024).</a:t>
            </a:r>
            <a:endParaRPr lang="en-GB" kern="100" dirty="0">
              <a:solidFill>
                <a:srgbClr val="455F50"/>
              </a:solidFill>
              <a:effectLst/>
              <a:latin typeface="Arial" panose="020B0604020202020204" pitchFamily="34" charset="0"/>
              <a:ea typeface="Aptos" panose="020B0004020202020204" pitchFamily="34" charset="0"/>
              <a:cs typeface="Arial" panose="020B0604020202020204" pitchFamily="34" charset="0"/>
            </a:endParaRPr>
          </a:p>
          <a:p>
            <a:pPr lvl="1" indent="-457200" algn="just"/>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Smith, J. (2018) 'The Visionary Leadership of Walt Disney: Innovations in Entertainment',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Entertainment Weekly</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Available at: https://</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www.entertainmentweekly.com</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/2018/05/15/walt-</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disney</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-visionary-leadership (Accessed: 21 July 2024).</a:t>
            </a:r>
            <a:endParaRPr lang="en-GB" kern="100" dirty="0">
              <a:solidFill>
                <a:srgbClr val="455F50"/>
              </a:solidFill>
              <a:effectLst/>
              <a:latin typeface="Arial" panose="020B0604020202020204" pitchFamily="34" charset="0"/>
              <a:ea typeface="Aptos" panose="020B0004020202020204" pitchFamily="34" charset="0"/>
              <a:cs typeface="Arial" panose="020B0604020202020204" pitchFamily="34" charset="0"/>
            </a:endParaRPr>
          </a:p>
          <a:p>
            <a:pPr lvl="1" indent="-457200" algn="just"/>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Thomas, L. (2020) 'Walt Disney: From Animation Pioneer to Theme Park Innovator',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The Wall Street Journal</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Available at: https://</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www.wsj.com</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/articles/walt-</a:t>
            </a:r>
            <a:r>
              <a:rPr lang="en-US" kern="100" dirty="0" err="1">
                <a:solidFill>
                  <a:srgbClr val="455F50"/>
                </a:solidFill>
                <a:effectLst/>
                <a:latin typeface="Arial" panose="020B0604020202020204" pitchFamily="34" charset="0"/>
                <a:ea typeface="Aptos" panose="020B0004020202020204" pitchFamily="34" charset="0"/>
                <a:cs typeface="Arial" panose="020B0604020202020204" pitchFamily="34" charset="0"/>
              </a:rPr>
              <a:t>disney</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-animation-theme-parks (Accessed: 21 July 2024).</a:t>
            </a:r>
            <a:endParaRPr lang="en-GB" kern="100" dirty="0">
              <a:solidFill>
                <a:srgbClr val="455F50"/>
              </a:solidFill>
              <a:effectLst/>
              <a:latin typeface="Arial" panose="020B0604020202020204" pitchFamily="34" charset="0"/>
              <a:ea typeface="Aptos" panose="020B0004020202020204" pitchFamily="34" charset="0"/>
              <a:cs typeface="Arial" panose="020B0604020202020204" pitchFamily="34" charset="0"/>
            </a:endParaRPr>
          </a:p>
          <a:p>
            <a:pPr indent="-457200" algn="just"/>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Vance, A. (2015) </a:t>
            </a:r>
            <a:r>
              <a:rPr lang="en-US" i="1"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Elon Musk: Tesla, SpaceX, and the Quest for a Fantastic Future</a:t>
            </a:r>
            <a:r>
              <a:rPr lang="en-US" kern="100" dirty="0">
                <a:solidFill>
                  <a:srgbClr val="455F50"/>
                </a:solidFill>
                <a:effectLst/>
                <a:latin typeface="Arial" panose="020B0604020202020204" pitchFamily="34" charset="0"/>
                <a:ea typeface="Aptos" panose="020B0004020202020204" pitchFamily="34" charset="0"/>
                <a:cs typeface="Arial" panose="020B0604020202020204" pitchFamily="34" charset="0"/>
              </a:rPr>
              <a:t>. Ecco Press.</a:t>
            </a:r>
            <a:endParaRPr lang="en-GB" kern="100" dirty="0">
              <a:solidFill>
                <a:srgbClr val="455F5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10547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Rows of chairs in a dark auditorium">
            <a:extLst>
              <a:ext uri="{FF2B5EF4-FFF2-40B4-BE49-F238E27FC236}">
                <a16:creationId xmlns:a16="http://schemas.microsoft.com/office/drawing/2014/main" id="{2AA2B483-999B-DE76-93BB-98B7BED3BE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10853"/>
            <a:ext cx="12192000" cy="4247147"/>
          </a:xfrm>
          <a:prstGeom prst="rect">
            <a:avLst/>
          </a:prstGeom>
        </p:spPr>
      </p:pic>
      <p:sp>
        <p:nvSpPr>
          <p:cNvPr id="3" name="Subtitle 2"/>
          <p:cNvSpPr>
            <a:spLocks noGrp="1"/>
          </p:cNvSpPr>
          <p:nvPr>
            <p:ph type="subTitle" idx="1"/>
          </p:nvPr>
        </p:nvSpPr>
        <p:spPr>
          <a:xfrm>
            <a:off x="690076" y="481366"/>
            <a:ext cx="10914735" cy="1749196"/>
          </a:xfrm>
        </p:spPr>
        <p:txBody>
          <a:bodyPr rtlCol="0" anchor="ctr">
            <a:normAutofit/>
          </a:bodyPr>
          <a:lstStyle/>
          <a:p>
            <a:pPr algn="ctr" rtl="0"/>
            <a:r>
              <a:rPr lang="en-GB" sz="3600" b="1" dirty="0">
                <a:solidFill>
                  <a:schemeClr val="bg2"/>
                </a:solidFill>
                <a:latin typeface="Arial" panose="020B0604020202020204" pitchFamily="34" charset="0"/>
                <a:cs typeface="Arial" panose="020B0604020202020204" pitchFamily="34" charset="0"/>
              </a:rPr>
              <a:t>Thank you for listening to our presentation.</a:t>
            </a:r>
          </a:p>
        </p:txBody>
      </p:sp>
    </p:spTree>
    <p:extLst>
      <p:ext uri="{BB962C8B-B14F-4D97-AF65-F5344CB8AC3E}">
        <p14:creationId xmlns:p14="http://schemas.microsoft.com/office/powerpoint/2010/main" val="9596229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{E2038917-AD36-47AE-B99B-1A7C7FCBCFFA}tf03460604_win32</Template>
  <TotalTime>915</TotalTime>
  <Words>3495</Words>
  <Application>Microsoft Macintosh PowerPoint</Application>
  <PresentationFormat>Widescreen</PresentationFormat>
  <Paragraphs>142</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Georgia</vt:lpstr>
      <vt:lpstr>Wingdings 2</vt:lpstr>
      <vt:lpstr>Training presentation</vt:lpstr>
      <vt:lpstr>PowerPoint Presentation</vt:lpstr>
      <vt:lpstr>Introduction</vt:lpstr>
      <vt:lpstr>PowerPoint Presentation</vt:lpstr>
      <vt:lpstr>Walt Disney - Leadership Style, Leadership Behaviour, Followers Appeal</vt:lpstr>
      <vt:lpstr>Followers Appeal</vt:lpstr>
      <vt:lpstr>Henry Ford- Leadership Style, Leadership Behaviour, Followers Appeal</vt:lpstr>
      <vt:lpstr>Followers Appeal</vt:lpstr>
      <vt:lpstr>PowerPoint Presentation</vt:lpstr>
      <vt:lpstr>Steve Jobs - Leadership Style, Leadership Behaviour, Followers Appeal</vt:lpstr>
      <vt:lpstr>Followers Appeal</vt:lpstr>
      <vt:lpstr>Elon Musk - Leadership Style, Leadership Behaviour, Followers Appeal</vt:lpstr>
      <vt:lpstr>Followers Appeal</vt:lpstr>
      <vt:lpstr>Similarities (Walt Disney &amp; Henry Ford)</vt:lpstr>
      <vt:lpstr>Similarities (Steve Jobs &amp; Elon Musk)</vt:lpstr>
      <vt:lpstr>Differences (Walt Disney &amp; Henry Ford)</vt:lpstr>
      <vt:lpstr>Differences (Steve Jobs &amp; Elon Musk)</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Ashiqur Rahman Tanim</dc:creator>
  <cp:lastModifiedBy>Daniela Jicmon (2119900)</cp:lastModifiedBy>
  <cp:revision>29</cp:revision>
  <dcterms:created xsi:type="dcterms:W3CDTF">2024-07-19T19:04:19Z</dcterms:created>
  <dcterms:modified xsi:type="dcterms:W3CDTF">2024-07-26T18:26:51Z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MSIP_Label_defa4170-0d19-0005-0004-bc88714345d2_Enabled">
    <vt:lpwstr>true</vt:lpwstr>
  </property>
  <property fmtid="{D5CDD505-2E9C-101B-9397-08002B2CF9AE}" pid="4" name="MSIP_Label_defa4170-0d19-0005-0004-bc88714345d2_SetDate">
    <vt:lpwstr>2024-07-19T19:04:19Z</vt:lpwstr>
  </property>
  <property fmtid="{D5CDD505-2E9C-101B-9397-08002B2CF9AE}" pid="5" name="MSIP_Label_defa4170-0d19-0005-0004-bc88714345d2_Method">
    <vt:lpwstr>Standard</vt:lpwstr>
  </property>
  <property fmtid="{D5CDD505-2E9C-101B-9397-08002B2CF9AE}" pid="6" name="MSIP_Label_defa4170-0d19-0005-0004-bc88714345d2_Name">
    <vt:lpwstr>defa4170-0d19-0005-0004-bc88714345d2</vt:lpwstr>
  </property>
  <property fmtid="{D5CDD505-2E9C-101B-9397-08002B2CF9AE}" pid="7" name="MSIP_Label_defa4170-0d19-0005-0004-bc88714345d2_SiteId">
    <vt:lpwstr>0bfcf009-1a70-4c87-8feb-05858f2aab11</vt:lpwstr>
  </property>
  <property fmtid="{D5CDD505-2E9C-101B-9397-08002B2CF9AE}" pid="8" name="MSIP_Label_defa4170-0d19-0005-0004-bc88714345d2_ActionId">
    <vt:lpwstr>ecefefe2-f31c-4df2-bae2-061a8e359111</vt:lpwstr>
  </property>
  <property fmtid="{D5CDD505-2E9C-101B-9397-08002B2CF9AE}" pid="9" name="MSIP_Label_defa4170-0d19-0005-0004-bc88714345d2_ContentBits">
    <vt:lpwstr>0</vt:lpwstr>
  </property>
</Properties>
</file>