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9"/>
  </p:notesMasterIdLst>
  <p:sldIdLst>
    <p:sldId id="256" r:id="rId2"/>
    <p:sldId id="257" r:id="rId3"/>
    <p:sldId id="260" r:id="rId4"/>
    <p:sldId id="258" r:id="rId5"/>
    <p:sldId id="259"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38"/>
    <p:restoredTop sz="94702"/>
  </p:normalViewPr>
  <p:slideViewPr>
    <p:cSldViewPr snapToGrid="0" snapToObjects="1">
      <p:cViewPr varScale="1">
        <p:scale>
          <a:sx n="120" d="100"/>
          <a:sy n="120" d="100"/>
        </p:scale>
        <p:origin x="488" y="1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76" d="100"/>
          <a:sy n="76" d="100"/>
        </p:scale>
        <p:origin x="2312"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image" Target="../media/image12.svg"/><Relationship Id="rId1" Type="http://schemas.openxmlformats.org/officeDocument/2006/relationships/image" Target="../media/image19.png"/><Relationship Id="rId6" Type="http://schemas.openxmlformats.org/officeDocument/2006/relationships/image" Target="../media/image16.svg"/><Relationship Id="rId5" Type="http://schemas.openxmlformats.org/officeDocument/2006/relationships/image" Target="../media/image2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4E60A04-2E0C-4C87-B694-B6EB8AC33A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05CB14A-0B00-4AE6-AE56-241A385BE751}">
      <dgm:prSet/>
      <dgm:spPr/>
      <dgm:t>
        <a:bodyPr/>
        <a:lstStyle/>
        <a:p>
          <a:r>
            <a:rPr lang="en-US"/>
            <a:t>Poor infrastructure, corruption, not enough power supplies, slow economic reforms (heritage.org, 2019)</a:t>
          </a:r>
        </a:p>
      </dgm:t>
    </dgm:pt>
    <dgm:pt modelId="{8D5998B8-FFAA-4697-AC9E-383753DB4067}" type="parTrans" cxnId="{0A09D929-FBAB-42D3-A3D1-11A5AB48C936}">
      <dgm:prSet/>
      <dgm:spPr/>
      <dgm:t>
        <a:bodyPr/>
        <a:lstStyle/>
        <a:p>
          <a:endParaRPr lang="en-US"/>
        </a:p>
      </dgm:t>
    </dgm:pt>
    <dgm:pt modelId="{C1B05ED5-3777-4EB5-A871-24291AE86318}" type="sibTrans" cxnId="{0A09D929-FBAB-42D3-A3D1-11A5AB48C936}">
      <dgm:prSet/>
      <dgm:spPr/>
      <dgm:t>
        <a:bodyPr/>
        <a:lstStyle/>
        <a:p>
          <a:endParaRPr lang="en-US"/>
        </a:p>
      </dgm:t>
    </dgm:pt>
    <dgm:pt modelId="{EBA0DE24-F5F3-4CBA-B82A-1A8429DE77C8}">
      <dgm:prSet/>
      <dgm:spPr/>
      <dgm:t>
        <a:bodyPr/>
        <a:lstStyle/>
        <a:p>
          <a:r>
            <a:rPr lang="en-US"/>
            <a:t>Political instability undermine economic development </a:t>
          </a:r>
        </a:p>
      </dgm:t>
    </dgm:pt>
    <dgm:pt modelId="{AED3DD64-C5BA-4387-8421-99D8B3AF51FA}" type="parTrans" cxnId="{C74FDBB0-16B2-43DA-9ACE-668EF3B5B5B1}">
      <dgm:prSet/>
      <dgm:spPr/>
      <dgm:t>
        <a:bodyPr/>
        <a:lstStyle/>
        <a:p>
          <a:endParaRPr lang="en-US"/>
        </a:p>
      </dgm:t>
    </dgm:pt>
    <dgm:pt modelId="{DC590CAC-8679-486F-A7FF-145E994CF0A9}" type="sibTrans" cxnId="{C74FDBB0-16B2-43DA-9ACE-668EF3B5B5B1}">
      <dgm:prSet/>
      <dgm:spPr/>
      <dgm:t>
        <a:bodyPr/>
        <a:lstStyle/>
        <a:p>
          <a:endParaRPr lang="en-US"/>
        </a:p>
      </dgm:t>
    </dgm:pt>
    <dgm:pt modelId="{8FABFFCB-8D1A-4524-839D-CE8CF472F386}">
      <dgm:prSet/>
      <dgm:spPr/>
      <dgm:t>
        <a:bodyPr/>
        <a:lstStyle/>
        <a:p>
          <a:r>
            <a:rPr lang="en-US"/>
            <a:t>Corruption and weak enforcement of property rights </a:t>
          </a:r>
        </a:p>
      </dgm:t>
    </dgm:pt>
    <dgm:pt modelId="{F1553E57-5885-4F80-896E-9DE33163ABA7}" type="parTrans" cxnId="{AC458365-4B5D-4FC2-A757-BB1B72D98935}">
      <dgm:prSet/>
      <dgm:spPr/>
      <dgm:t>
        <a:bodyPr/>
        <a:lstStyle/>
        <a:p>
          <a:endParaRPr lang="en-US"/>
        </a:p>
      </dgm:t>
    </dgm:pt>
    <dgm:pt modelId="{2C36C2AF-6804-4DB1-9D6F-ED2C4A879848}" type="sibTrans" cxnId="{AC458365-4B5D-4FC2-A757-BB1B72D98935}">
      <dgm:prSet/>
      <dgm:spPr/>
      <dgm:t>
        <a:bodyPr/>
        <a:lstStyle/>
        <a:p>
          <a:endParaRPr lang="en-US"/>
        </a:p>
      </dgm:t>
    </dgm:pt>
    <dgm:pt modelId="{0DAE17F8-D24A-4594-9CE3-9AAEBA71AEBA}">
      <dgm:prSet/>
      <dgm:spPr/>
      <dgm:t>
        <a:bodyPr/>
        <a:lstStyle/>
        <a:p>
          <a:r>
            <a:rPr lang="en-US"/>
            <a:t>Uncertain regulatory environment</a:t>
          </a:r>
        </a:p>
      </dgm:t>
    </dgm:pt>
    <dgm:pt modelId="{233A0B65-08C7-4275-8D55-567202F28191}" type="parTrans" cxnId="{461FD472-6A8F-4B96-BB20-17EDB8CC5EAA}">
      <dgm:prSet/>
      <dgm:spPr/>
      <dgm:t>
        <a:bodyPr/>
        <a:lstStyle/>
        <a:p>
          <a:endParaRPr lang="en-US"/>
        </a:p>
      </dgm:t>
    </dgm:pt>
    <dgm:pt modelId="{60655F6F-678A-4568-8D04-C36F8AF1991F}" type="sibTrans" cxnId="{461FD472-6A8F-4B96-BB20-17EDB8CC5EAA}">
      <dgm:prSet/>
      <dgm:spPr/>
      <dgm:t>
        <a:bodyPr/>
        <a:lstStyle/>
        <a:p>
          <a:endParaRPr lang="en-US"/>
        </a:p>
      </dgm:t>
    </dgm:pt>
    <dgm:pt modelId="{70F5D920-B127-4560-AF6F-40B331393679}" type="pres">
      <dgm:prSet presAssocID="{44E60A04-2E0C-4C87-B694-B6EB8AC33AB1}" presName="root" presStyleCnt="0">
        <dgm:presLayoutVars>
          <dgm:dir/>
          <dgm:resizeHandles val="exact"/>
        </dgm:presLayoutVars>
      </dgm:prSet>
      <dgm:spPr/>
    </dgm:pt>
    <dgm:pt modelId="{9E33B344-7A59-4DD7-B0F8-B10E9B0EA44D}" type="pres">
      <dgm:prSet presAssocID="{A05CB14A-0B00-4AE6-AE56-241A385BE751}" presName="compNode" presStyleCnt="0"/>
      <dgm:spPr/>
    </dgm:pt>
    <dgm:pt modelId="{B86A5B0D-0DB4-45DE-94DB-D7AC1A5AD63F}" type="pres">
      <dgm:prSet presAssocID="{A05CB14A-0B00-4AE6-AE56-241A385BE751}" presName="bgRect" presStyleLbl="bgShp" presStyleIdx="0" presStyleCnt="4"/>
      <dgm:spPr/>
    </dgm:pt>
    <dgm:pt modelId="{03FF557F-FF1C-44E3-A07B-7D42DFF2578E}" type="pres">
      <dgm:prSet presAssocID="{A05CB14A-0B00-4AE6-AE56-241A385BE7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41171B35-AAC4-442C-914B-A72718486F36}" type="pres">
      <dgm:prSet presAssocID="{A05CB14A-0B00-4AE6-AE56-241A385BE751}" presName="spaceRect" presStyleCnt="0"/>
      <dgm:spPr/>
    </dgm:pt>
    <dgm:pt modelId="{13011F12-7849-4886-B604-92350545237D}" type="pres">
      <dgm:prSet presAssocID="{A05CB14A-0B00-4AE6-AE56-241A385BE751}" presName="parTx" presStyleLbl="revTx" presStyleIdx="0" presStyleCnt="4">
        <dgm:presLayoutVars>
          <dgm:chMax val="0"/>
          <dgm:chPref val="0"/>
        </dgm:presLayoutVars>
      </dgm:prSet>
      <dgm:spPr/>
    </dgm:pt>
    <dgm:pt modelId="{C23FE4A3-715E-41D6-9FC2-48C5672D342E}" type="pres">
      <dgm:prSet presAssocID="{C1B05ED5-3777-4EB5-A871-24291AE86318}" presName="sibTrans" presStyleCnt="0"/>
      <dgm:spPr/>
    </dgm:pt>
    <dgm:pt modelId="{F82FD4F9-38B1-48F5-A645-541A6C635300}" type="pres">
      <dgm:prSet presAssocID="{EBA0DE24-F5F3-4CBA-B82A-1A8429DE77C8}" presName="compNode" presStyleCnt="0"/>
      <dgm:spPr/>
    </dgm:pt>
    <dgm:pt modelId="{5B27EE84-1A4B-4541-9140-863E40773301}" type="pres">
      <dgm:prSet presAssocID="{EBA0DE24-F5F3-4CBA-B82A-1A8429DE77C8}" presName="bgRect" presStyleLbl="bgShp" presStyleIdx="1" presStyleCnt="4"/>
      <dgm:spPr/>
    </dgm:pt>
    <dgm:pt modelId="{88D3073B-9FB8-4A64-B4DD-E650CE8F611E}" type="pres">
      <dgm:prSet presAssocID="{EBA0DE24-F5F3-4CBA-B82A-1A8429DE77C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E66701CA-4CF3-4FD6-80D8-5299BC7C4C2E}" type="pres">
      <dgm:prSet presAssocID="{EBA0DE24-F5F3-4CBA-B82A-1A8429DE77C8}" presName="spaceRect" presStyleCnt="0"/>
      <dgm:spPr/>
    </dgm:pt>
    <dgm:pt modelId="{C8542498-E64E-4331-BA78-E29637E4FD54}" type="pres">
      <dgm:prSet presAssocID="{EBA0DE24-F5F3-4CBA-B82A-1A8429DE77C8}" presName="parTx" presStyleLbl="revTx" presStyleIdx="1" presStyleCnt="4">
        <dgm:presLayoutVars>
          <dgm:chMax val="0"/>
          <dgm:chPref val="0"/>
        </dgm:presLayoutVars>
      </dgm:prSet>
      <dgm:spPr/>
    </dgm:pt>
    <dgm:pt modelId="{F6569D09-1F95-4DFC-86CF-C3D604C40B69}" type="pres">
      <dgm:prSet presAssocID="{DC590CAC-8679-486F-A7FF-145E994CF0A9}" presName="sibTrans" presStyleCnt="0"/>
      <dgm:spPr/>
    </dgm:pt>
    <dgm:pt modelId="{E6ABE3E0-310D-4C0E-BF6A-8AEF4F563F57}" type="pres">
      <dgm:prSet presAssocID="{8FABFFCB-8D1A-4524-839D-CE8CF472F386}" presName="compNode" presStyleCnt="0"/>
      <dgm:spPr/>
    </dgm:pt>
    <dgm:pt modelId="{E64BCF67-EEF6-47CB-82AC-2E0A10BEADD9}" type="pres">
      <dgm:prSet presAssocID="{8FABFFCB-8D1A-4524-839D-CE8CF472F386}" presName="bgRect" presStyleLbl="bgShp" presStyleIdx="2" presStyleCnt="4"/>
      <dgm:spPr/>
    </dgm:pt>
    <dgm:pt modelId="{602C7E7B-60CD-40AC-92D9-3A229689DE8D}" type="pres">
      <dgm:prSet presAssocID="{8FABFFCB-8D1A-4524-839D-CE8CF472F3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lice"/>
        </a:ext>
      </dgm:extLst>
    </dgm:pt>
    <dgm:pt modelId="{BBE77988-0901-4388-A748-101F8CA0BAFF}" type="pres">
      <dgm:prSet presAssocID="{8FABFFCB-8D1A-4524-839D-CE8CF472F386}" presName="spaceRect" presStyleCnt="0"/>
      <dgm:spPr/>
    </dgm:pt>
    <dgm:pt modelId="{3BB2B8C2-F51B-4750-9DA0-59A42B51F5C5}" type="pres">
      <dgm:prSet presAssocID="{8FABFFCB-8D1A-4524-839D-CE8CF472F386}" presName="parTx" presStyleLbl="revTx" presStyleIdx="2" presStyleCnt="4">
        <dgm:presLayoutVars>
          <dgm:chMax val="0"/>
          <dgm:chPref val="0"/>
        </dgm:presLayoutVars>
      </dgm:prSet>
      <dgm:spPr/>
    </dgm:pt>
    <dgm:pt modelId="{EB3E3A7F-4696-41EF-80F1-2EA5A65074E1}" type="pres">
      <dgm:prSet presAssocID="{2C36C2AF-6804-4DB1-9D6F-ED2C4A879848}" presName="sibTrans" presStyleCnt="0"/>
      <dgm:spPr/>
    </dgm:pt>
    <dgm:pt modelId="{34D8497C-07FB-42E6-B25F-ED414F35B267}" type="pres">
      <dgm:prSet presAssocID="{0DAE17F8-D24A-4594-9CE3-9AAEBA71AEBA}" presName="compNode" presStyleCnt="0"/>
      <dgm:spPr/>
    </dgm:pt>
    <dgm:pt modelId="{179A6C21-A507-40A9-9919-15592E787C5D}" type="pres">
      <dgm:prSet presAssocID="{0DAE17F8-D24A-4594-9CE3-9AAEBA71AEBA}" presName="bgRect" presStyleLbl="bgShp" presStyleIdx="3" presStyleCnt="4"/>
      <dgm:spPr/>
    </dgm:pt>
    <dgm:pt modelId="{A7F5E213-C2E6-403A-9FE9-A948F246F07B}" type="pres">
      <dgm:prSet presAssocID="{0DAE17F8-D24A-4594-9CE3-9AAEBA71AEB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CB5683F7-14BB-4CF4-A498-61F7FA7A8209}" type="pres">
      <dgm:prSet presAssocID="{0DAE17F8-D24A-4594-9CE3-9AAEBA71AEBA}" presName="spaceRect" presStyleCnt="0"/>
      <dgm:spPr/>
    </dgm:pt>
    <dgm:pt modelId="{E98FEC40-D689-4402-9F3E-F6D3E584D84E}" type="pres">
      <dgm:prSet presAssocID="{0DAE17F8-D24A-4594-9CE3-9AAEBA71AEBA}" presName="parTx" presStyleLbl="revTx" presStyleIdx="3" presStyleCnt="4">
        <dgm:presLayoutVars>
          <dgm:chMax val="0"/>
          <dgm:chPref val="0"/>
        </dgm:presLayoutVars>
      </dgm:prSet>
      <dgm:spPr/>
    </dgm:pt>
  </dgm:ptLst>
  <dgm:cxnLst>
    <dgm:cxn modelId="{FBD4750E-A406-4E40-8662-15E275D7A95A}" type="presOf" srcId="{EBA0DE24-F5F3-4CBA-B82A-1A8429DE77C8}" destId="{C8542498-E64E-4331-BA78-E29637E4FD54}" srcOrd="0" destOrd="0" presId="urn:microsoft.com/office/officeart/2018/2/layout/IconVerticalSolidList"/>
    <dgm:cxn modelId="{0A09D929-FBAB-42D3-A3D1-11A5AB48C936}" srcId="{44E60A04-2E0C-4C87-B694-B6EB8AC33AB1}" destId="{A05CB14A-0B00-4AE6-AE56-241A385BE751}" srcOrd="0" destOrd="0" parTransId="{8D5998B8-FFAA-4697-AC9E-383753DB4067}" sibTransId="{C1B05ED5-3777-4EB5-A871-24291AE86318}"/>
    <dgm:cxn modelId="{32BF4D2E-8D71-4D40-AD2D-D3EE26E18604}" type="presOf" srcId="{A05CB14A-0B00-4AE6-AE56-241A385BE751}" destId="{13011F12-7849-4886-B604-92350545237D}" srcOrd="0" destOrd="0" presId="urn:microsoft.com/office/officeart/2018/2/layout/IconVerticalSolidList"/>
    <dgm:cxn modelId="{D2D50638-BCA2-470E-9E2E-408C1B2FC659}" type="presOf" srcId="{44E60A04-2E0C-4C87-B694-B6EB8AC33AB1}" destId="{70F5D920-B127-4560-AF6F-40B331393679}" srcOrd="0" destOrd="0" presId="urn:microsoft.com/office/officeart/2018/2/layout/IconVerticalSolidList"/>
    <dgm:cxn modelId="{EE00A355-6762-49BE-A4F8-D18098F33056}" type="presOf" srcId="{0DAE17F8-D24A-4594-9CE3-9AAEBA71AEBA}" destId="{E98FEC40-D689-4402-9F3E-F6D3E584D84E}" srcOrd="0" destOrd="0" presId="urn:microsoft.com/office/officeart/2018/2/layout/IconVerticalSolidList"/>
    <dgm:cxn modelId="{AC458365-4B5D-4FC2-A757-BB1B72D98935}" srcId="{44E60A04-2E0C-4C87-B694-B6EB8AC33AB1}" destId="{8FABFFCB-8D1A-4524-839D-CE8CF472F386}" srcOrd="2" destOrd="0" parTransId="{F1553E57-5885-4F80-896E-9DE33163ABA7}" sibTransId="{2C36C2AF-6804-4DB1-9D6F-ED2C4A879848}"/>
    <dgm:cxn modelId="{461FD472-6A8F-4B96-BB20-17EDB8CC5EAA}" srcId="{44E60A04-2E0C-4C87-B694-B6EB8AC33AB1}" destId="{0DAE17F8-D24A-4594-9CE3-9AAEBA71AEBA}" srcOrd="3" destOrd="0" parTransId="{233A0B65-08C7-4275-8D55-567202F28191}" sibTransId="{60655F6F-678A-4568-8D04-C36F8AF1991F}"/>
    <dgm:cxn modelId="{A21AB676-43B6-42B4-9ECE-62F3E686D3BA}" type="presOf" srcId="{8FABFFCB-8D1A-4524-839D-CE8CF472F386}" destId="{3BB2B8C2-F51B-4750-9DA0-59A42B51F5C5}" srcOrd="0" destOrd="0" presId="urn:microsoft.com/office/officeart/2018/2/layout/IconVerticalSolidList"/>
    <dgm:cxn modelId="{C74FDBB0-16B2-43DA-9ACE-668EF3B5B5B1}" srcId="{44E60A04-2E0C-4C87-B694-B6EB8AC33AB1}" destId="{EBA0DE24-F5F3-4CBA-B82A-1A8429DE77C8}" srcOrd="1" destOrd="0" parTransId="{AED3DD64-C5BA-4387-8421-99D8B3AF51FA}" sibTransId="{DC590CAC-8679-486F-A7FF-145E994CF0A9}"/>
    <dgm:cxn modelId="{BD3262CF-8AF2-49E3-8246-A545E44387E1}" type="presParOf" srcId="{70F5D920-B127-4560-AF6F-40B331393679}" destId="{9E33B344-7A59-4DD7-B0F8-B10E9B0EA44D}" srcOrd="0" destOrd="0" presId="urn:microsoft.com/office/officeart/2018/2/layout/IconVerticalSolidList"/>
    <dgm:cxn modelId="{3143321E-FF40-497F-B034-B367A71361B9}" type="presParOf" srcId="{9E33B344-7A59-4DD7-B0F8-B10E9B0EA44D}" destId="{B86A5B0D-0DB4-45DE-94DB-D7AC1A5AD63F}" srcOrd="0" destOrd="0" presId="urn:microsoft.com/office/officeart/2018/2/layout/IconVerticalSolidList"/>
    <dgm:cxn modelId="{1B062F63-40AE-4D25-9C1A-4D45269F42C4}" type="presParOf" srcId="{9E33B344-7A59-4DD7-B0F8-B10E9B0EA44D}" destId="{03FF557F-FF1C-44E3-A07B-7D42DFF2578E}" srcOrd="1" destOrd="0" presId="urn:microsoft.com/office/officeart/2018/2/layout/IconVerticalSolidList"/>
    <dgm:cxn modelId="{8164784D-3C45-4C04-AD40-3D8AEA83489A}" type="presParOf" srcId="{9E33B344-7A59-4DD7-B0F8-B10E9B0EA44D}" destId="{41171B35-AAC4-442C-914B-A72718486F36}" srcOrd="2" destOrd="0" presId="urn:microsoft.com/office/officeart/2018/2/layout/IconVerticalSolidList"/>
    <dgm:cxn modelId="{D7E8C926-1DB7-4A53-ACF1-C3C9222C97D4}" type="presParOf" srcId="{9E33B344-7A59-4DD7-B0F8-B10E9B0EA44D}" destId="{13011F12-7849-4886-B604-92350545237D}" srcOrd="3" destOrd="0" presId="urn:microsoft.com/office/officeart/2018/2/layout/IconVerticalSolidList"/>
    <dgm:cxn modelId="{1507BEAC-4F39-472E-8EB1-277FFC6C9B82}" type="presParOf" srcId="{70F5D920-B127-4560-AF6F-40B331393679}" destId="{C23FE4A3-715E-41D6-9FC2-48C5672D342E}" srcOrd="1" destOrd="0" presId="urn:microsoft.com/office/officeart/2018/2/layout/IconVerticalSolidList"/>
    <dgm:cxn modelId="{E0456E42-DA9B-4AA6-9B63-11B1890FAD84}" type="presParOf" srcId="{70F5D920-B127-4560-AF6F-40B331393679}" destId="{F82FD4F9-38B1-48F5-A645-541A6C635300}" srcOrd="2" destOrd="0" presId="urn:microsoft.com/office/officeart/2018/2/layout/IconVerticalSolidList"/>
    <dgm:cxn modelId="{1648335B-6CD7-49EF-935E-61B14D28C3A4}" type="presParOf" srcId="{F82FD4F9-38B1-48F5-A645-541A6C635300}" destId="{5B27EE84-1A4B-4541-9140-863E40773301}" srcOrd="0" destOrd="0" presId="urn:microsoft.com/office/officeart/2018/2/layout/IconVerticalSolidList"/>
    <dgm:cxn modelId="{1719F46C-2D56-48CF-84D7-0CA73E15B15B}" type="presParOf" srcId="{F82FD4F9-38B1-48F5-A645-541A6C635300}" destId="{88D3073B-9FB8-4A64-B4DD-E650CE8F611E}" srcOrd="1" destOrd="0" presId="urn:microsoft.com/office/officeart/2018/2/layout/IconVerticalSolidList"/>
    <dgm:cxn modelId="{6434153E-3ECC-4D81-AB2C-5A575D7E56A2}" type="presParOf" srcId="{F82FD4F9-38B1-48F5-A645-541A6C635300}" destId="{E66701CA-4CF3-4FD6-80D8-5299BC7C4C2E}" srcOrd="2" destOrd="0" presId="urn:microsoft.com/office/officeart/2018/2/layout/IconVerticalSolidList"/>
    <dgm:cxn modelId="{C1AEEEC5-71B7-4745-BF6F-2CE4DC45A153}" type="presParOf" srcId="{F82FD4F9-38B1-48F5-A645-541A6C635300}" destId="{C8542498-E64E-4331-BA78-E29637E4FD54}" srcOrd="3" destOrd="0" presId="urn:microsoft.com/office/officeart/2018/2/layout/IconVerticalSolidList"/>
    <dgm:cxn modelId="{FB7C6BA4-8076-4811-A62C-B53B72C73C41}" type="presParOf" srcId="{70F5D920-B127-4560-AF6F-40B331393679}" destId="{F6569D09-1F95-4DFC-86CF-C3D604C40B69}" srcOrd="3" destOrd="0" presId="urn:microsoft.com/office/officeart/2018/2/layout/IconVerticalSolidList"/>
    <dgm:cxn modelId="{196AD87B-F908-41B0-BC5F-036AD4508C49}" type="presParOf" srcId="{70F5D920-B127-4560-AF6F-40B331393679}" destId="{E6ABE3E0-310D-4C0E-BF6A-8AEF4F563F57}" srcOrd="4" destOrd="0" presId="urn:microsoft.com/office/officeart/2018/2/layout/IconVerticalSolidList"/>
    <dgm:cxn modelId="{1569789A-4419-443F-92C0-9BB605F26CA6}" type="presParOf" srcId="{E6ABE3E0-310D-4C0E-BF6A-8AEF4F563F57}" destId="{E64BCF67-EEF6-47CB-82AC-2E0A10BEADD9}" srcOrd="0" destOrd="0" presId="urn:microsoft.com/office/officeart/2018/2/layout/IconVerticalSolidList"/>
    <dgm:cxn modelId="{BF03AC41-9F17-46F4-AFAB-72973B31F6E8}" type="presParOf" srcId="{E6ABE3E0-310D-4C0E-BF6A-8AEF4F563F57}" destId="{602C7E7B-60CD-40AC-92D9-3A229689DE8D}" srcOrd="1" destOrd="0" presId="urn:microsoft.com/office/officeart/2018/2/layout/IconVerticalSolidList"/>
    <dgm:cxn modelId="{C2E2D35A-9B06-4B6A-8236-71D6B4053745}" type="presParOf" srcId="{E6ABE3E0-310D-4C0E-BF6A-8AEF4F563F57}" destId="{BBE77988-0901-4388-A748-101F8CA0BAFF}" srcOrd="2" destOrd="0" presId="urn:microsoft.com/office/officeart/2018/2/layout/IconVerticalSolidList"/>
    <dgm:cxn modelId="{87AB5BEB-1C26-4BF2-8997-847ECD560DB7}" type="presParOf" srcId="{E6ABE3E0-310D-4C0E-BF6A-8AEF4F563F57}" destId="{3BB2B8C2-F51B-4750-9DA0-59A42B51F5C5}" srcOrd="3" destOrd="0" presId="urn:microsoft.com/office/officeart/2018/2/layout/IconVerticalSolidList"/>
    <dgm:cxn modelId="{35A87106-F7E0-4D2C-8F7E-8BE5D337A776}" type="presParOf" srcId="{70F5D920-B127-4560-AF6F-40B331393679}" destId="{EB3E3A7F-4696-41EF-80F1-2EA5A65074E1}" srcOrd="5" destOrd="0" presId="urn:microsoft.com/office/officeart/2018/2/layout/IconVerticalSolidList"/>
    <dgm:cxn modelId="{DEEEDC88-34D4-4549-8037-63CBDCDEDBCC}" type="presParOf" srcId="{70F5D920-B127-4560-AF6F-40B331393679}" destId="{34D8497C-07FB-42E6-B25F-ED414F35B267}" srcOrd="6" destOrd="0" presId="urn:microsoft.com/office/officeart/2018/2/layout/IconVerticalSolidList"/>
    <dgm:cxn modelId="{C814B7AE-B439-4FD9-9185-CCA114D6712F}" type="presParOf" srcId="{34D8497C-07FB-42E6-B25F-ED414F35B267}" destId="{179A6C21-A507-40A9-9919-15592E787C5D}" srcOrd="0" destOrd="0" presId="urn:microsoft.com/office/officeart/2018/2/layout/IconVerticalSolidList"/>
    <dgm:cxn modelId="{B02E4753-4D06-44B2-9714-36C3DD6B94A6}" type="presParOf" srcId="{34D8497C-07FB-42E6-B25F-ED414F35B267}" destId="{A7F5E213-C2E6-403A-9FE9-A948F246F07B}" srcOrd="1" destOrd="0" presId="urn:microsoft.com/office/officeart/2018/2/layout/IconVerticalSolidList"/>
    <dgm:cxn modelId="{22C9D3A2-A8BC-415A-99DE-29DB7512930D}" type="presParOf" srcId="{34D8497C-07FB-42E6-B25F-ED414F35B267}" destId="{CB5683F7-14BB-4CF4-A498-61F7FA7A8209}" srcOrd="2" destOrd="0" presId="urn:microsoft.com/office/officeart/2018/2/layout/IconVerticalSolidList"/>
    <dgm:cxn modelId="{2BEF339D-4681-4B82-9EB5-307BFCAECE13}" type="presParOf" srcId="{34D8497C-07FB-42E6-B25F-ED414F35B267}" destId="{E98FEC40-D689-4402-9F3E-F6D3E584D84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A5B0D-0DB4-45DE-94DB-D7AC1A5AD63F}">
      <dsp:nvSpPr>
        <dsp:cNvPr id="0" name=""/>
        <dsp:cNvSpPr/>
      </dsp:nvSpPr>
      <dsp:spPr>
        <a:xfrm>
          <a:off x="0" y="2190"/>
          <a:ext cx="6151562" cy="11099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FF557F-FF1C-44E3-A07B-7D42DFF2578E}">
      <dsp:nvSpPr>
        <dsp:cNvPr id="0" name=""/>
        <dsp:cNvSpPr/>
      </dsp:nvSpPr>
      <dsp:spPr>
        <a:xfrm>
          <a:off x="335773" y="251938"/>
          <a:ext cx="610496" cy="610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011F12-7849-4886-B604-92350545237D}">
      <dsp:nvSpPr>
        <dsp:cNvPr id="0" name=""/>
        <dsp:cNvSpPr/>
      </dsp:nvSpPr>
      <dsp:spPr>
        <a:xfrm>
          <a:off x="1282042" y="2190"/>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Poor infrastructure, corruption, not enough power supplies, slow economic reforms (heritage.org, 2019)</a:t>
          </a:r>
        </a:p>
      </dsp:txBody>
      <dsp:txXfrm>
        <a:off x="1282042" y="2190"/>
        <a:ext cx="4869520" cy="1109993"/>
      </dsp:txXfrm>
    </dsp:sp>
    <dsp:sp modelId="{5B27EE84-1A4B-4541-9140-863E40773301}">
      <dsp:nvSpPr>
        <dsp:cNvPr id="0" name=""/>
        <dsp:cNvSpPr/>
      </dsp:nvSpPr>
      <dsp:spPr>
        <a:xfrm>
          <a:off x="0" y="1389682"/>
          <a:ext cx="6151562" cy="11099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D3073B-9FB8-4A64-B4DD-E650CE8F611E}">
      <dsp:nvSpPr>
        <dsp:cNvPr id="0" name=""/>
        <dsp:cNvSpPr/>
      </dsp:nvSpPr>
      <dsp:spPr>
        <a:xfrm>
          <a:off x="335773" y="1639430"/>
          <a:ext cx="610496" cy="610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542498-E64E-4331-BA78-E29637E4FD54}">
      <dsp:nvSpPr>
        <dsp:cNvPr id="0" name=""/>
        <dsp:cNvSpPr/>
      </dsp:nvSpPr>
      <dsp:spPr>
        <a:xfrm>
          <a:off x="1282042" y="1389682"/>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Political instability undermine economic development </a:t>
          </a:r>
        </a:p>
      </dsp:txBody>
      <dsp:txXfrm>
        <a:off x="1282042" y="1389682"/>
        <a:ext cx="4869520" cy="1109993"/>
      </dsp:txXfrm>
    </dsp:sp>
    <dsp:sp modelId="{E64BCF67-EEF6-47CB-82AC-2E0A10BEADD9}">
      <dsp:nvSpPr>
        <dsp:cNvPr id="0" name=""/>
        <dsp:cNvSpPr/>
      </dsp:nvSpPr>
      <dsp:spPr>
        <a:xfrm>
          <a:off x="0" y="2777174"/>
          <a:ext cx="6151562" cy="11099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2C7E7B-60CD-40AC-92D9-3A229689DE8D}">
      <dsp:nvSpPr>
        <dsp:cNvPr id="0" name=""/>
        <dsp:cNvSpPr/>
      </dsp:nvSpPr>
      <dsp:spPr>
        <a:xfrm>
          <a:off x="335773" y="3026922"/>
          <a:ext cx="610496" cy="610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B2B8C2-F51B-4750-9DA0-59A42B51F5C5}">
      <dsp:nvSpPr>
        <dsp:cNvPr id="0" name=""/>
        <dsp:cNvSpPr/>
      </dsp:nvSpPr>
      <dsp:spPr>
        <a:xfrm>
          <a:off x="1282042" y="2777174"/>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Corruption and weak enforcement of property rights </a:t>
          </a:r>
        </a:p>
      </dsp:txBody>
      <dsp:txXfrm>
        <a:off x="1282042" y="2777174"/>
        <a:ext cx="4869520" cy="1109993"/>
      </dsp:txXfrm>
    </dsp:sp>
    <dsp:sp modelId="{179A6C21-A507-40A9-9919-15592E787C5D}">
      <dsp:nvSpPr>
        <dsp:cNvPr id="0" name=""/>
        <dsp:cNvSpPr/>
      </dsp:nvSpPr>
      <dsp:spPr>
        <a:xfrm>
          <a:off x="0" y="4164666"/>
          <a:ext cx="6151562" cy="110999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F5E213-C2E6-403A-9FE9-A948F246F07B}">
      <dsp:nvSpPr>
        <dsp:cNvPr id="0" name=""/>
        <dsp:cNvSpPr/>
      </dsp:nvSpPr>
      <dsp:spPr>
        <a:xfrm>
          <a:off x="335773" y="4414414"/>
          <a:ext cx="610496" cy="610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8FEC40-D689-4402-9F3E-F6D3E584D84E}">
      <dsp:nvSpPr>
        <dsp:cNvPr id="0" name=""/>
        <dsp:cNvSpPr/>
      </dsp:nvSpPr>
      <dsp:spPr>
        <a:xfrm>
          <a:off x="1282042" y="4164666"/>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US" sz="2200" kern="1200"/>
            <a:t>Uncertain regulatory environment</a:t>
          </a:r>
        </a:p>
      </dsp:txBody>
      <dsp:txXfrm>
        <a:off x="1282042" y="4164666"/>
        <a:ext cx="4869520" cy="11099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E21F88-D788-5745-B782-8B1FD80B6D3B}" type="datetimeFigureOut">
              <a:rPr lang="en-US" smtClean="0"/>
              <a:t>11/23/19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DB0D2D-A1F9-B645-B017-A423A7B5F8D8}" type="slidenum">
              <a:rPr lang="en-US" smtClean="0"/>
              <a:t>‹#›</a:t>
            </a:fld>
            <a:endParaRPr lang="en-US"/>
          </a:p>
        </p:txBody>
      </p:sp>
    </p:spTree>
    <p:extLst>
      <p:ext uri="{BB962C8B-B14F-4D97-AF65-F5344CB8AC3E}">
        <p14:creationId xmlns:p14="http://schemas.microsoft.com/office/powerpoint/2010/main" val="2091837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t>1</a:t>
            </a:fld>
            <a:endParaRPr lang="en-US"/>
          </a:p>
        </p:txBody>
      </p:sp>
    </p:spTree>
    <p:extLst>
      <p:ext uri="{BB962C8B-B14F-4D97-AF65-F5344CB8AC3E}">
        <p14:creationId xmlns:p14="http://schemas.microsoft.com/office/powerpoint/2010/main" val="1496560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t>2</a:t>
            </a:fld>
            <a:endParaRPr lang="en-US"/>
          </a:p>
        </p:txBody>
      </p:sp>
    </p:spTree>
    <p:extLst>
      <p:ext uri="{BB962C8B-B14F-4D97-AF65-F5344CB8AC3E}">
        <p14:creationId xmlns:p14="http://schemas.microsoft.com/office/powerpoint/2010/main" val="259915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t>3</a:t>
            </a:fld>
            <a:endParaRPr lang="en-US"/>
          </a:p>
        </p:txBody>
      </p:sp>
    </p:spTree>
    <p:extLst>
      <p:ext uri="{BB962C8B-B14F-4D97-AF65-F5344CB8AC3E}">
        <p14:creationId xmlns:p14="http://schemas.microsoft.com/office/powerpoint/2010/main" val="1187740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t>4</a:t>
            </a:fld>
            <a:endParaRPr lang="en-US"/>
          </a:p>
        </p:txBody>
      </p:sp>
    </p:spTree>
    <p:extLst>
      <p:ext uri="{BB962C8B-B14F-4D97-AF65-F5344CB8AC3E}">
        <p14:creationId xmlns:p14="http://schemas.microsoft.com/office/powerpoint/2010/main" val="3122063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t>5</a:t>
            </a:fld>
            <a:endParaRPr lang="en-US"/>
          </a:p>
        </p:txBody>
      </p:sp>
    </p:spTree>
    <p:extLst>
      <p:ext uri="{BB962C8B-B14F-4D97-AF65-F5344CB8AC3E}">
        <p14:creationId xmlns:p14="http://schemas.microsoft.com/office/powerpoint/2010/main" val="2419166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6DB0D2D-A1F9-B645-B017-A423A7B5F8D8}" type="slidenum">
              <a:rPr lang="en-US" smtClean="0"/>
              <a:t>6</a:t>
            </a:fld>
            <a:endParaRPr lang="en-US"/>
          </a:p>
        </p:txBody>
      </p:sp>
    </p:spTree>
    <p:extLst>
      <p:ext uri="{BB962C8B-B14F-4D97-AF65-F5344CB8AC3E}">
        <p14:creationId xmlns:p14="http://schemas.microsoft.com/office/powerpoint/2010/main" val="1260555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283D78F6-02ED-BA46-8332-8229C4A905EE}" type="datetimeFigureOut">
              <a:rPr lang="en-US" smtClean="0"/>
              <a:t>11/22/19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781389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83D78F6-02ED-BA46-8332-8229C4A905EE}" type="datetimeFigureOut">
              <a:rPr lang="en-US" smtClean="0"/>
              <a:t>11/22/19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3014540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283D78F6-02ED-BA46-8332-8229C4A905EE}" type="datetimeFigureOut">
              <a:rPr lang="en-US" smtClean="0"/>
              <a:t>11/22/19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22565558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283D78F6-02ED-BA46-8332-8229C4A905EE}" type="datetimeFigureOut">
              <a:rPr lang="en-US" smtClean="0"/>
              <a:t>11/22/19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397955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283D78F6-02ED-BA46-8332-8229C4A905EE}" type="datetimeFigureOut">
              <a:rPr lang="en-US" smtClean="0"/>
              <a:t>11/22/19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A67E13-E5B4-D644-864C-86D3CE2014A4}"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285537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83D78F6-02ED-BA46-8332-8229C4A905EE}" type="datetimeFigureOut">
              <a:rPr lang="en-US" smtClean="0"/>
              <a:t>11/22/19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322694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3D78F6-02ED-BA46-8332-8229C4A905EE}" type="datetimeFigureOut">
              <a:rPr lang="en-US" smtClean="0"/>
              <a:t>11/22/19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3024357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2"/>
      </p:bgRef>
    </p:bg>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283D78F6-02ED-BA46-8332-8229C4A905EE}" type="datetimeFigureOut">
              <a:rPr lang="en-US" smtClean="0"/>
              <a:t>11/22/19</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4276493385"/>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tx1">
              <a:lumMod val="8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83D78F6-02ED-BA46-8332-8229C4A905EE}" type="datetimeFigureOut">
              <a:rPr lang="en-US" smtClean="0"/>
              <a:t>11/22/19</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329461597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3D78F6-02ED-BA46-8332-8229C4A905EE}" type="datetimeFigureOut">
              <a:rPr lang="en-US" smtClean="0"/>
              <a:t>11/22/19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339036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3D78F6-02ED-BA46-8332-8229C4A905EE}" type="datetimeFigureOut">
              <a:rPr lang="en-US" smtClean="0"/>
              <a:t>11/22/19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A67E13-E5B4-D644-864C-86D3CE2014A4}" type="slidenum">
              <a:rPr lang="en-US" smtClean="0"/>
              <a:t>‹#›</a:t>
            </a:fld>
            <a:endParaRPr lang="en-US"/>
          </a:p>
        </p:txBody>
      </p:sp>
    </p:spTree>
    <p:extLst>
      <p:ext uri="{BB962C8B-B14F-4D97-AF65-F5344CB8AC3E}">
        <p14:creationId xmlns:p14="http://schemas.microsoft.com/office/powerpoint/2010/main" val="250302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chemeClr val="bg2">
              <a:lumMod val="60000"/>
              <a:lumOff val="40000"/>
              <a:alpha val="15000"/>
            </a:schemeClr>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83D78F6-02ED-BA46-8332-8229C4A905EE}" type="datetimeFigureOut">
              <a:rPr lang="en-US" smtClean="0"/>
              <a:t>11/22/19</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85A67E13-E5B4-D644-864C-86D3CE2014A4}" type="slidenum">
              <a:rPr lang="en-US" smtClean="0"/>
              <a:t>‹#›</a:t>
            </a:fld>
            <a:endParaRPr lang="en-US"/>
          </a:p>
        </p:txBody>
      </p:sp>
    </p:spTree>
    <p:extLst>
      <p:ext uri="{BB962C8B-B14F-4D97-AF65-F5344CB8AC3E}">
        <p14:creationId xmlns:p14="http://schemas.microsoft.com/office/powerpoint/2010/main" val="258142870"/>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tiff"/><Relationship Id="rId5" Type="http://schemas.openxmlformats.org/officeDocument/2006/relationships/image" Target="../media/image3.tiff"/><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tiff"/></Relationships>
</file>

<file path=ppt/slides/_rels/slide4.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adb.org/sites/default/files/publication/524596/ado2019-update.pdf" TargetMode="External"/><Relationship Id="rId4" Type="http://schemas.openxmlformats.org/officeDocument/2006/relationships/image" Target="../media/image10.tiff"/></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4.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89510-3A63-F341-B5E5-56EDBD3FC3D2}"/>
              </a:ext>
            </a:extLst>
          </p:cNvPr>
          <p:cNvSpPr>
            <a:spLocks noGrp="1"/>
          </p:cNvSpPr>
          <p:nvPr>
            <p:ph type="ctrTitle"/>
          </p:nvPr>
        </p:nvSpPr>
        <p:spPr/>
        <p:txBody>
          <a:bodyPr>
            <a:normAutofit/>
          </a:bodyPr>
          <a:lstStyle/>
          <a:p>
            <a:r>
              <a:rPr lang="en-US" dirty="0"/>
              <a:t>Pestle Analysis: Bangladesh</a:t>
            </a:r>
          </a:p>
        </p:txBody>
      </p:sp>
      <p:sp>
        <p:nvSpPr>
          <p:cNvPr id="3" name="Subtitle 2">
            <a:extLst>
              <a:ext uri="{FF2B5EF4-FFF2-40B4-BE49-F238E27FC236}">
                <a16:creationId xmlns:a16="http://schemas.microsoft.com/office/drawing/2014/main" id="{30D0118E-C5BA-7B4B-992E-A9FBC3D55053}"/>
              </a:ext>
            </a:extLst>
          </p:cNvPr>
          <p:cNvSpPr>
            <a:spLocks noGrp="1"/>
          </p:cNvSpPr>
          <p:nvPr>
            <p:ph type="subTitle" idx="1"/>
          </p:nvPr>
        </p:nvSpPr>
        <p:spPr/>
        <p:txBody>
          <a:bodyPr/>
          <a:lstStyle/>
          <a:p>
            <a:r>
              <a:rPr lang="en-US" dirty="0"/>
              <a:t>Abdul Khalique </a:t>
            </a:r>
          </a:p>
        </p:txBody>
      </p:sp>
      <p:pic>
        <p:nvPicPr>
          <p:cNvPr id="4" name="Picture 3">
            <a:extLst>
              <a:ext uri="{FF2B5EF4-FFF2-40B4-BE49-F238E27FC236}">
                <a16:creationId xmlns:a16="http://schemas.microsoft.com/office/drawing/2014/main" id="{98F669F1-CE7F-C840-9973-2E9BFB132F17}"/>
              </a:ext>
            </a:extLst>
          </p:cNvPr>
          <p:cNvPicPr>
            <a:picLocks noChangeAspect="1"/>
          </p:cNvPicPr>
          <p:nvPr/>
        </p:nvPicPr>
        <p:blipFill>
          <a:blip r:embed="rId3"/>
          <a:stretch>
            <a:fillRect/>
          </a:stretch>
        </p:blipFill>
        <p:spPr>
          <a:xfrm>
            <a:off x="414965" y="4210205"/>
            <a:ext cx="2147068" cy="2488019"/>
          </a:xfrm>
          <a:prstGeom prst="rect">
            <a:avLst/>
          </a:prstGeom>
        </p:spPr>
      </p:pic>
      <p:pic>
        <p:nvPicPr>
          <p:cNvPr id="5" name="Picture 4">
            <a:extLst>
              <a:ext uri="{FF2B5EF4-FFF2-40B4-BE49-F238E27FC236}">
                <a16:creationId xmlns:a16="http://schemas.microsoft.com/office/drawing/2014/main" id="{2DB20853-DE6D-364C-AFDE-E26D91969B80}"/>
              </a:ext>
            </a:extLst>
          </p:cNvPr>
          <p:cNvPicPr>
            <a:picLocks noChangeAspect="1"/>
          </p:cNvPicPr>
          <p:nvPr/>
        </p:nvPicPr>
        <p:blipFill>
          <a:blip r:embed="rId4"/>
          <a:stretch>
            <a:fillRect/>
          </a:stretch>
        </p:blipFill>
        <p:spPr>
          <a:xfrm>
            <a:off x="414965" y="410370"/>
            <a:ext cx="2841374" cy="1656494"/>
          </a:xfrm>
          <a:prstGeom prst="rect">
            <a:avLst/>
          </a:prstGeom>
        </p:spPr>
      </p:pic>
      <p:pic>
        <p:nvPicPr>
          <p:cNvPr id="6" name="Picture 5">
            <a:extLst>
              <a:ext uri="{FF2B5EF4-FFF2-40B4-BE49-F238E27FC236}">
                <a16:creationId xmlns:a16="http://schemas.microsoft.com/office/drawing/2014/main" id="{B8739468-3BBD-DB40-8DEC-C5943AA2D90A}"/>
              </a:ext>
            </a:extLst>
          </p:cNvPr>
          <p:cNvPicPr>
            <a:picLocks noChangeAspect="1"/>
          </p:cNvPicPr>
          <p:nvPr/>
        </p:nvPicPr>
        <p:blipFill>
          <a:blip r:embed="rId5"/>
          <a:stretch>
            <a:fillRect/>
          </a:stretch>
        </p:blipFill>
        <p:spPr>
          <a:xfrm>
            <a:off x="7868093" y="4352544"/>
            <a:ext cx="4017912" cy="2263150"/>
          </a:xfrm>
          <a:prstGeom prst="rect">
            <a:avLst/>
          </a:prstGeom>
        </p:spPr>
      </p:pic>
      <p:pic>
        <p:nvPicPr>
          <p:cNvPr id="7" name="Picture 6">
            <a:extLst>
              <a:ext uri="{FF2B5EF4-FFF2-40B4-BE49-F238E27FC236}">
                <a16:creationId xmlns:a16="http://schemas.microsoft.com/office/drawing/2014/main" id="{3A64C0E6-C8E6-B845-8937-B32565C90C79}"/>
              </a:ext>
            </a:extLst>
          </p:cNvPr>
          <p:cNvPicPr>
            <a:picLocks noChangeAspect="1"/>
          </p:cNvPicPr>
          <p:nvPr/>
        </p:nvPicPr>
        <p:blipFill>
          <a:blip r:embed="rId6"/>
          <a:stretch>
            <a:fillRect/>
          </a:stretch>
        </p:blipFill>
        <p:spPr>
          <a:xfrm>
            <a:off x="7632342" y="52875"/>
            <a:ext cx="3728927" cy="2173929"/>
          </a:xfrm>
          <a:prstGeom prst="rect">
            <a:avLst/>
          </a:prstGeom>
        </p:spPr>
      </p:pic>
    </p:spTree>
    <p:extLst>
      <p:ext uri="{BB962C8B-B14F-4D97-AF65-F5344CB8AC3E}">
        <p14:creationId xmlns:p14="http://schemas.microsoft.com/office/powerpoint/2010/main" val="3283919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BDCD941-CAF5-884C-80D1-4D769C2B90B3}"/>
              </a:ext>
            </a:extLst>
          </p:cNvPr>
          <p:cNvPicPr>
            <a:picLocks noChangeAspect="1"/>
          </p:cNvPicPr>
          <p:nvPr/>
        </p:nvPicPr>
        <p:blipFill rotWithShape="1">
          <a:blip r:embed="rId3"/>
          <a:srcRect l="3557" r="3873" b="1"/>
          <a:stretch/>
        </p:blipFill>
        <p:spPr>
          <a:xfrm>
            <a:off x="20" y="3429001"/>
            <a:ext cx="5315041" cy="3429000"/>
          </a:xfrm>
          <a:prstGeom prst="rect">
            <a:avLst/>
          </a:prstGeom>
        </p:spPr>
      </p:pic>
      <p:sp>
        <p:nvSpPr>
          <p:cNvPr id="14" name="Rectangle 13">
            <a:extLst>
              <a:ext uri="{FF2B5EF4-FFF2-40B4-BE49-F238E27FC236}">
                <a16:creationId xmlns:a16="http://schemas.microsoft.com/office/drawing/2014/main" id="{0BDE16CE-B6A1-4C66-B8A1-F819B62E2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A8A8D-E583-6446-9B9F-6BBA5BCF9734}"/>
              </a:ext>
            </a:extLst>
          </p:cNvPr>
          <p:cNvSpPr>
            <a:spLocks noGrp="1"/>
          </p:cNvSpPr>
          <p:nvPr>
            <p:ph type="title"/>
          </p:nvPr>
        </p:nvSpPr>
        <p:spPr>
          <a:xfrm>
            <a:off x="6119732" y="1290025"/>
            <a:ext cx="5291327" cy="1188720"/>
          </a:xfrm>
          <a:solidFill>
            <a:srgbClr val="FFFFFF"/>
          </a:solidFill>
          <a:ln>
            <a:solidFill>
              <a:srgbClr val="404040"/>
            </a:solidFill>
          </a:ln>
        </p:spPr>
        <p:txBody>
          <a:bodyPr>
            <a:normAutofit/>
          </a:bodyPr>
          <a:lstStyle/>
          <a:p>
            <a:r>
              <a:rPr lang="en-US">
                <a:solidFill>
                  <a:srgbClr val="262626"/>
                </a:solidFill>
              </a:rPr>
              <a:t>Political</a:t>
            </a:r>
          </a:p>
        </p:txBody>
      </p:sp>
      <p:pic>
        <p:nvPicPr>
          <p:cNvPr id="9" name="Picture 8">
            <a:extLst>
              <a:ext uri="{FF2B5EF4-FFF2-40B4-BE49-F238E27FC236}">
                <a16:creationId xmlns:a16="http://schemas.microsoft.com/office/drawing/2014/main" id="{8B4D09F9-B4FE-0D48-9EF3-8D738AC31071}"/>
              </a:ext>
            </a:extLst>
          </p:cNvPr>
          <p:cNvPicPr>
            <a:picLocks noChangeAspect="1"/>
          </p:cNvPicPr>
          <p:nvPr/>
        </p:nvPicPr>
        <p:blipFill rotWithShape="1">
          <a:blip r:embed="rId4"/>
          <a:srcRect t="4059" r="3" b="6339"/>
          <a:stretch/>
        </p:blipFill>
        <p:spPr>
          <a:xfrm>
            <a:off x="20" y="-2"/>
            <a:ext cx="5315041" cy="3429002"/>
          </a:xfrm>
          <a:prstGeom prst="rect">
            <a:avLst/>
          </a:prstGeom>
        </p:spPr>
      </p:pic>
      <p:sp>
        <p:nvSpPr>
          <p:cNvPr id="3" name="Content Placeholder 2">
            <a:extLst>
              <a:ext uri="{FF2B5EF4-FFF2-40B4-BE49-F238E27FC236}">
                <a16:creationId xmlns:a16="http://schemas.microsoft.com/office/drawing/2014/main" id="{84377F60-52C5-6541-9A81-1AA6512EAB87}"/>
              </a:ext>
            </a:extLst>
          </p:cNvPr>
          <p:cNvSpPr>
            <a:spLocks noGrp="1"/>
          </p:cNvSpPr>
          <p:nvPr>
            <p:ph idx="1"/>
          </p:nvPr>
        </p:nvSpPr>
        <p:spPr>
          <a:xfrm>
            <a:off x="6119732" y="2858703"/>
            <a:ext cx="5285791" cy="3042547"/>
          </a:xfrm>
        </p:spPr>
        <p:txBody>
          <a:bodyPr>
            <a:normAutofit/>
          </a:bodyPr>
          <a:lstStyle/>
          <a:p>
            <a:r>
              <a:rPr lang="en-US">
                <a:solidFill>
                  <a:srgbClr val="FFFFFF"/>
                </a:solidFill>
              </a:rPr>
              <a:t>Bangladesh became independent in 1971</a:t>
            </a:r>
          </a:p>
          <a:p>
            <a:r>
              <a:rPr lang="en-US">
                <a:solidFill>
                  <a:srgbClr val="FFFFFF"/>
                </a:solidFill>
              </a:rPr>
              <a:t>It is a parliamentary democracy with a free market enconomy </a:t>
            </a:r>
          </a:p>
          <a:p>
            <a:r>
              <a:rPr lang="en-US">
                <a:solidFill>
                  <a:srgbClr val="FFFFFF"/>
                </a:solidFill>
              </a:rPr>
              <a:t>Two main parties – The Awami League and the Bangladesh Nationalist Party dominate local politics. (Gov.uk, 2019)</a:t>
            </a:r>
          </a:p>
          <a:p>
            <a:r>
              <a:rPr lang="en-US">
                <a:solidFill>
                  <a:srgbClr val="FFFFFF"/>
                </a:solidFill>
              </a:rPr>
              <a:t>Political system – confrontational </a:t>
            </a:r>
          </a:p>
        </p:txBody>
      </p:sp>
    </p:spTree>
    <p:extLst>
      <p:ext uri="{BB962C8B-B14F-4D97-AF65-F5344CB8AC3E}">
        <p14:creationId xmlns:p14="http://schemas.microsoft.com/office/powerpoint/2010/main" val="918600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Rectangle 23">
            <a:extLst>
              <a:ext uri="{FF2B5EF4-FFF2-40B4-BE49-F238E27FC236}">
                <a16:creationId xmlns:a16="http://schemas.microsoft.com/office/drawing/2014/main" id="{EA120210-61CD-4F65-A700-DC9A04629D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F0A70D-95D3-4A45-BB2C-F21CBD2AEC42}"/>
              </a:ext>
            </a:extLst>
          </p:cNvPr>
          <p:cNvSpPr>
            <a:spLocks noGrp="1"/>
          </p:cNvSpPr>
          <p:nvPr>
            <p:ph type="title"/>
          </p:nvPr>
        </p:nvSpPr>
        <p:spPr>
          <a:xfrm>
            <a:off x="6119732" y="1290025"/>
            <a:ext cx="5291327" cy="1188720"/>
          </a:xfrm>
          <a:solidFill>
            <a:srgbClr val="FFFFFF"/>
          </a:solidFill>
          <a:ln>
            <a:solidFill>
              <a:srgbClr val="404040"/>
            </a:solidFill>
          </a:ln>
        </p:spPr>
        <p:txBody>
          <a:bodyPr>
            <a:normAutofit/>
          </a:bodyPr>
          <a:lstStyle/>
          <a:p>
            <a:r>
              <a:rPr lang="en-US">
                <a:solidFill>
                  <a:srgbClr val="262626"/>
                </a:solidFill>
              </a:rPr>
              <a:t>Politics continued</a:t>
            </a:r>
          </a:p>
        </p:txBody>
      </p:sp>
      <p:sp>
        <p:nvSpPr>
          <p:cNvPr id="31" name="Rectangle 25">
            <a:extLst>
              <a:ext uri="{FF2B5EF4-FFF2-40B4-BE49-F238E27FC236}">
                <a16:creationId xmlns:a16="http://schemas.microsoft.com/office/drawing/2014/main" id="{61B331A8-DE96-4D36-AD8C-4B8C60BB3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65" y="640080"/>
            <a:ext cx="4017264"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27">
            <a:extLst>
              <a:ext uri="{FF2B5EF4-FFF2-40B4-BE49-F238E27FC236}">
                <a16:creationId xmlns:a16="http://schemas.microsoft.com/office/drawing/2014/main" id="{ACE4D0E5-AFAC-46F5-856F-5BA92CB0C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781" y="806357"/>
            <a:ext cx="3685032"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00C4685-CBA5-1D4C-A552-E34178B41C09}"/>
              </a:ext>
            </a:extLst>
          </p:cNvPr>
          <p:cNvPicPr>
            <a:picLocks noChangeAspect="1"/>
          </p:cNvPicPr>
          <p:nvPr/>
        </p:nvPicPr>
        <p:blipFill rotWithShape="1">
          <a:blip r:embed="rId3"/>
          <a:srcRect l="12187" r="7037" b="1"/>
          <a:stretch/>
        </p:blipFill>
        <p:spPr>
          <a:xfrm>
            <a:off x="1149821" y="1126397"/>
            <a:ext cx="3044952" cy="2063834"/>
          </a:xfrm>
          <a:prstGeom prst="rect">
            <a:avLst/>
          </a:prstGeom>
        </p:spPr>
      </p:pic>
      <p:pic>
        <p:nvPicPr>
          <p:cNvPr id="4" name="Picture 3">
            <a:extLst>
              <a:ext uri="{FF2B5EF4-FFF2-40B4-BE49-F238E27FC236}">
                <a16:creationId xmlns:a16="http://schemas.microsoft.com/office/drawing/2014/main" id="{5C06F8F0-5711-BF44-9D6E-5E32D18B5F31}"/>
              </a:ext>
            </a:extLst>
          </p:cNvPr>
          <p:cNvPicPr>
            <a:picLocks noChangeAspect="1"/>
          </p:cNvPicPr>
          <p:nvPr/>
        </p:nvPicPr>
        <p:blipFill rotWithShape="1">
          <a:blip r:embed="rId4"/>
          <a:srcRect t="16197" r="2" b="16025"/>
          <a:stretch/>
        </p:blipFill>
        <p:spPr>
          <a:xfrm>
            <a:off x="1149821" y="3351098"/>
            <a:ext cx="3044951" cy="2063835"/>
          </a:xfrm>
          <a:prstGeom prst="rect">
            <a:avLst/>
          </a:prstGeom>
        </p:spPr>
      </p:pic>
      <p:sp>
        <p:nvSpPr>
          <p:cNvPr id="3" name="Content Placeholder 2">
            <a:extLst>
              <a:ext uri="{FF2B5EF4-FFF2-40B4-BE49-F238E27FC236}">
                <a16:creationId xmlns:a16="http://schemas.microsoft.com/office/drawing/2014/main" id="{97AB86B6-AC2F-8E4D-8E6D-22209423E180}"/>
              </a:ext>
            </a:extLst>
          </p:cNvPr>
          <p:cNvSpPr>
            <a:spLocks noGrp="1"/>
          </p:cNvSpPr>
          <p:nvPr>
            <p:ph idx="1"/>
          </p:nvPr>
        </p:nvSpPr>
        <p:spPr>
          <a:xfrm>
            <a:off x="6119732" y="2858703"/>
            <a:ext cx="5285791" cy="3042547"/>
          </a:xfrm>
        </p:spPr>
        <p:txBody>
          <a:bodyPr>
            <a:normAutofit/>
          </a:bodyPr>
          <a:lstStyle/>
          <a:p>
            <a:r>
              <a:rPr lang="en-US">
                <a:solidFill>
                  <a:srgbClr val="FFFFFF"/>
                </a:solidFill>
              </a:rPr>
              <a:t>5 January 2014 – BNP decided to not participate </a:t>
            </a:r>
          </a:p>
          <a:p>
            <a:r>
              <a:rPr lang="en-US">
                <a:solidFill>
                  <a:srgbClr val="FFFFFF"/>
                </a:solidFill>
              </a:rPr>
              <a:t>Controversial constitutional amendment – June 2011 (Gov.co.uk, 2019) </a:t>
            </a:r>
          </a:p>
          <a:p>
            <a:r>
              <a:rPr lang="en-US">
                <a:solidFill>
                  <a:srgbClr val="FFFFFF"/>
                </a:solidFill>
              </a:rPr>
              <a:t>New opposition – Jatiya Party </a:t>
            </a:r>
          </a:p>
          <a:p>
            <a:r>
              <a:rPr lang="en-US">
                <a:solidFill>
                  <a:srgbClr val="FFFFFF"/>
                </a:solidFill>
              </a:rPr>
              <a:t>Government’s ”Vision 2021” aims to elimate extreme poverty completely and achieve Middle Income Country state by the 50</a:t>
            </a:r>
            <a:r>
              <a:rPr lang="en-US" baseline="30000">
                <a:solidFill>
                  <a:srgbClr val="FFFFFF"/>
                </a:solidFill>
              </a:rPr>
              <a:t>th</a:t>
            </a:r>
            <a:r>
              <a:rPr lang="en-US">
                <a:solidFill>
                  <a:srgbClr val="FFFFFF"/>
                </a:solidFill>
              </a:rPr>
              <a:t> anniversary of the country’s birth (gov.co.uk, 2019). </a:t>
            </a:r>
          </a:p>
          <a:p>
            <a:endParaRPr lang="en-US" b="1">
              <a:solidFill>
                <a:srgbClr val="FFFFFF"/>
              </a:solidFill>
            </a:endParaRPr>
          </a:p>
        </p:txBody>
      </p:sp>
    </p:spTree>
    <p:extLst>
      <p:ext uri="{BB962C8B-B14F-4D97-AF65-F5344CB8AC3E}">
        <p14:creationId xmlns:p14="http://schemas.microsoft.com/office/powerpoint/2010/main" val="573671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B3347E-FDD8-384E-9E2B-3B3E64EAEDFD}"/>
              </a:ext>
            </a:extLst>
          </p:cNvPr>
          <p:cNvPicPr>
            <a:picLocks noChangeAspect="1"/>
          </p:cNvPicPr>
          <p:nvPr/>
        </p:nvPicPr>
        <p:blipFill rotWithShape="1">
          <a:blip r:embed="rId3"/>
          <a:srcRect l="3511" r="-1" b="-1"/>
          <a:stretch/>
        </p:blipFill>
        <p:spPr>
          <a:xfrm>
            <a:off x="20" y="3429001"/>
            <a:ext cx="5315041" cy="3429000"/>
          </a:xfrm>
          <a:prstGeom prst="rect">
            <a:avLst/>
          </a:prstGeom>
        </p:spPr>
      </p:pic>
      <p:sp>
        <p:nvSpPr>
          <p:cNvPr id="19" name="Rectangle 18">
            <a:extLst>
              <a:ext uri="{FF2B5EF4-FFF2-40B4-BE49-F238E27FC236}">
                <a16:creationId xmlns:a16="http://schemas.microsoft.com/office/drawing/2014/main" id="{0BDE16CE-B6A1-4C66-B8A1-F819B62E2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BCB7B-6B4B-3246-8F1C-8A52A126B6CD}"/>
              </a:ext>
            </a:extLst>
          </p:cNvPr>
          <p:cNvSpPr>
            <a:spLocks noGrp="1"/>
          </p:cNvSpPr>
          <p:nvPr>
            <p:ph type="title"/>
          </p:nvPr>
        </p:nvSpPr>
        <p:spPr>
          <a:xfrm>
            <a:off x="6119732" y="1290025"/>
            <a:ext cx="5291327" cy="1188720"/>
          </a:xfrm>
          <a:solidFill>
            <a:srgbClr val="FFFFFF"/>
          </a:solidFill>
          <a:ln>
            <a:solidFill>
              <a:srgbClr val="404040"/>
            </a:solidFill>
          </a:ln>
        </p:spPr>
        <p:txBody>
          <a:bodyPr>
            <a:normAutofit/>
          </a:bodyPr>
          <a:lstStyle/>
          <a:p>
            <a:r>
              <a:rPr lang="en-US">
                <a:solidFill>
                  <a:srgbClr val="262626"/>
                </a:solidFill>
              </a:rPr>
              <a:t>Economic </a:t>
            </a:r>
          </a:p>
        </p:txBody>
      </p:sp>
      <p:pic>
        <p:nvPicPr>
          <p:cNvPr id="5" name="Picture 4">
            <a:extLst>
              <a:ext uri="{FF2B5EF4-FFF2-40B4-BE49-F238E27FC236}">
                <a16:creationId xmlns:a16="http://schemas.microsoft.com/office/drawing/2014/main" id="{DC7D11E8-5680-E24E-A50D-5BD3929F7ECB}"/>
              </a:ext>
            </a:extLst>
          </p:cNvPr>
          <p:cNvPicPr>
            <a:picLocks noChangeAspect="1"/>
          </p:cNvPicPr>
          <p:nvPr/>
        </p:nvPicPr>
        <p:blipFill rotWithShape="1">
          <a:blip r:embed="rId4"/>
          <a:srcRect l="9995" r="2816"/>
          <a:stretch/>
        </p:blipFill>
        <p:spPr>
          <a:xfrm>
            <a:off x="20" y="-2"/>
            <a:ext cx="5315041" cy="3429002"/>
          </a:xfrm>
          <a:prstGeom prst="rect">
            <a:avLst/>
          </a:prstGeom>
        </p:spPr>
      </p:pic>
      <p:sp>
        <p:nvSpPr>
          <p:cNvPr id="3" name="Content Placeholder 2">
            <a:extLst>
              <a:ext uri="{FF2B5EF4-FFF2-40B4-BE49-F238E27FC236}">
                <a16:creationId xmlns:a16="http://schemas.microsoft.com/office/drawing/2014/main" id="{7BDB4EDF-4EA4-EF4D-A7BA-865CA0A12CEF}"/>
              </a:ext>
            </a:extLst>
          </p:cNvPr>
          <p:cNvSpPr>
            <a:spLocks noGrp="1"/>
          </p:cNvSpPr>
          <p:nvPr>
            <p:ph idx="1"/>
          </p:nvPr>
        </p:nvSpPr>
        <p:spPr>
          <a:xfrm>
            <a:off x="6119732" y="2858703"/>
            <a:ext cx="5285791" cy="3042547"/>
          </a:xfrm>
        </p:spPr>
        <p:txBody>
          <a:bodyPr>
            <a:normAutofit/>
          </a:bodyPr>
          <a:lstStyle/>
          <a:p>
            <a:r>
              <a:rPr lang="en-GB">
                <a:solidFill>
                  <a:srgbClr val="FFFFFF"/>
                </a:solidFill>
              </a:rPr>
              <a:t>Things have moved. Bangladesh now has an </a:t>
            </a:r>
            <a:r>
              <a:rPr lang="en-GB">
                <a:solidFill>
                  <a:srgbClr val="FFFFFF"/>
                </a:solidFill>
                <a:hlinkClick r:id="rId5"/>
              </a:rPr>
              <a:t>average growth rate of 8</a:t>
            </a:r>
            <a:r>
              <a:rPr lang="en-GB">
                <a:solidFill>
                  <a:srgbClr val="FFFFFF"/>
                </a:solidFill>
              </a:rPr>
              <a:t>% – well above the Asian average, Asian Development Bank figures show. (Rooney, 2019) </a:t>
            </a:r>
          </a:p>
          <a:p>
            <a:r>
              <a:rPr lang="en-GB">
                <a:solidFill>
                  <a:srgbClr val="FFFFFF"/>
                </a:solidFill>
              </a:rPr>
              <a:t>Dhaka and Chittagong are the principal financial centres of the country. The financial sector of Bangladesh is the second largest in the subcontinent. Bangladesh is one of the world’s fastest growing economy.  (Wikipedia, 2019) </a:t>
            </a:r>
          </a:p>
          <a:p>
            <a:endParaRPr lang="en-US">
              <a:solidFill>
                <a:srgbClr val="FFFFFF"/>
              </a:solidFill>
            </a:endParaRPr>
          </a:p>
        </p:txBody>
      </p:sp>
    </p:spTree>
    <p:extLst>
      <p:ext uri="{BB962C8B-B14F-4D97-AF65-F5344CB8AC3E}">
        <p14:creationId xmlns:p14="http://schemas.microsoft.com/office/powerpoint/2010/main" val="3506142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D51858-1896-432D-BDF8-EF63766A8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bg2">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DAEF38-26FB-7043-B669-8A1A2A6C1494}"/>
              </a:ext>
            </a:extLst>
          </p:cNvPr>
          <p:cNvSpPr>
            <a:spLocks noGrp="1"/>
          </p:cNvSpPr>
          <p:nvPr>
            <p:ph type="title"/>
          </p:nvPr>
        </p:nvSpPr>
        <p:spPr>
          <a:xfrm>
            <a:off x="640080" y="2530231"/>
            <a:ext cx="3401568" cy="1495794"/>
          </a:xfrm>
          <a:solidFill>
            <a:schemeClr val="bg2">
              <a:lumMod val="60000"/>
              <a:lumOff val="40000"/>
              <a:alpha val="15000"/>
            </a:schemeClr>
          </a:solidFill>
          <a:ln>
            <a:solidFill>
              <a:schemeClr val="tx1">
                <a:lumMod val="85000"/>
                <a:lumOff val="15000"/>
              </a:schemeClr>
            </a:solidFill>
          </a:ln>
        </p:spPr>
        <p:txBody>
          <a:bodyPr>
            <a:normAutofit/>
          </a:bodyPr>
          <a:lstStyle/>
          <a:p>
            <a:r>
              <a:rPr lang="en-US"/>
              <a:t>Economic continued</a:t>
            </a:r>
            <a:endParaRPr lang="en-US" dirty="0"/>
          </a:p>
        </p:txBody>
      </p:sp>
      <p:sp useBgFill="1">
        <p:nvSpPr>
          <p:cNvPr id="12" name="Rectangle 11">
            <a:extLst>
              <a:ext uri="{FF2B5EF4-FFF2-40B4-BE49-F238E27FC236}">
                <a16:creationId xmlns:a16="http://schemas.microsoft.com/office/drawing/2014/main" id="{A6F3C1DE-DEC1-4005-862C-F73DDF3FC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4130F3-F5DA-40D2-A898-5C54D1B4906C}"/>
              </a:ext>
            </a:extLst>
          </p:cNvPr>
          <p:cNvGraphicFramePr>
            <a:graphicFrameLocks noGrp="1"/>
          </p:cNvGraphicFramePr>
          <p:nvPr>
            <p:ph idx="1"/>
            <p:extLst>
              <p:ext uri="{D42A27DB-BD31-4B8C-83A1-F6EECF244321}">
                <p14:modId xmlns:p14="http://schemas.microsoft.com/office/powerpoint/2010/main" val="753059784"/>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39504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F9E8E-3001-2542-8E74-474D8E1A0C73}"/>
              </a:ext>
            </a:extLst>
          </p:cNvPr>
          <p:cNvSpPr>
            <a:spLocks noGrp="1"/>
          </p:cNvSpPr>
          <p:nvPr>
            <p:ph type="title"/>
          </p:nvPr>
        </p:nvSpPr>
        <p:spPr>
          <a:xfrm>
            <a:off x="804671" y="964692"/>
            <a:ext cx="5928637" cy="1188720"/>
          </a:xfrm>
        </p:spPr>
        <p:txBody>
          <a:bodyPr>
            <a:normAutofit/>
          </a:bodyPr>
          <a:lstStyle/>
          <a:p>
            <a:r>
              <a:rPr lang="en-US" dirty="0"/>
              <a:t>Bangladesh mega project </a:t>
            </a:r>
          </a:p>
        </p:txBody>
      </p:sp>
      <p:sp>
        <p:nvSpPr>
          <p:cNvPr id="3" name="Content Placeholder 2">
            <a:extLst>
              <a:ext uri="{FF2B5EF4-FFF2-40B4-BE49-F238E27FC236}">
                <a16:creationId xmlns:a16="http://schemas.microsoft.com/office/drawing/2014/main" id="{81FD155F-87F4-6E40-899A-E6382B3EFA56}"/>
              </a:ext>
            </a:extLst>
          </p:cNvPr>
          <p:cNvSpPr>
            <a:spLocks noGrp="1"/>
          </p:cNvSpPr>
          <p:nvPr>
            <p:ph idx="1"/>
          </p:nvPr>
        </p:nvSpPr>
        <p:spPr>
          <a:xfrm>
            <a:off x="804672" y="2638044"/>
            <a:ext cx="5925312" cy="3101983"/>
          </a:xfrm>
        </p:spPr>
        <p:txBody>
          <a:bodyPr>
            <a:normAutofit/>
          </a:bodyPr>
          <a:lstStyle/>
          <a:p>
            <a:r>
              <a:rPr lang="en-GB" dirty="0"/>
              <a:t>Bangladesh is introducing 10 mega projects that will change the country’s economy. 1) Nuclear Power Plant, 2) </a:t>
            </a:r>
            <a:r>
              <a:rPr lang="en-GB" dirty="0" err="1"/>
              <a:t>Rampal</a:t>
            </a:r>
            <a:r>
              <a:rPr lang="en-GB" dirty="0"/>
              <a:t> Power Project  3) Metro Rail, 4) Padma Bridge, 5) </a:t>
            </a:r>
            <a:r>
              <a:rPr lang="en-GB" dirty="0" err="1"/>
              <a:t>Chattogram</a:t>
            </a:r>
            <a:r>
              <a:rPr lang="en-GB" dirty="0"/>
              <a:t>-Cox’s Bazar Rail Link, 6) Padma Rail Link, 7) </a:t>
            </a:r>
            <a:r>
              <a:rPr lang="en-GB" dirty="0" err="1"/>
              <a:t>Paira</a:t>
            </a:r>
            <a:r>
              <a:rPr lang="en-GB" dirty="0"/>
              <a:t> Deep Sea Port (Byron and </a:t>
            </a:r>
            <a:r>
              <a:rPr lang="en-GB" dirty="0" err="1"/>
              <a:t>Adikhary</a:t>
            </a:r>
            <a:r>
              <a:rPr lang="en-GB" dirty="0"/>
              <a:t>, 2019)</a:t>
            </a:r>
          </a:p>
          <a:p>
            <a:endParaRPr lang="en-US" dirty="0"/>
          </a:p>
        </p:txBody>
      </p:sp>
      <p:sp>
        <p:nvSpPr>
          <p:cNvPr id="25" name="Rectangle 24">
            <a:extLst>
              <a:ext uri="{FF2B5EF4-FFF2-40B4-BE49-F238E27FC236}">
                <a16:creationId xmlns:a16="http://schemas.microsoft.com/office/drawing/2014/main" id="{9150AB3D-E8D4-4A24-B404-DC534E794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2"/>
            <a:ext cx="4657344"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72BD498-5646-4908-B30E-7A9B217972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6220" y="315301"/>
            <a:ext cx="4014216" cy="5623561"/>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9E1C4A0D-94DC-4FD4-AB90-50637C178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0812" y="479893"/>
            <a:ext cx="3685032" cy="52943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ridge over a body of water&#10;&#10;Description automatically generated">
            <a:extLst>
              <a:ext uri="{FF2B5EF4-FFF2-40B4-BE49-F238E27FC236}">
                <a16:creationId xmlns:a16="http://schemas.microsoft.com/office/drawing/2014/main" id="{7BBBBAE4-2646-7545-A089-91E1614974DF}"/>
              </a:ext>
            </a:extLst>
          </p:cNvPr>
          <p:cNvPicPr>
            <a:picLocks noChangeAspect="1"/>
          </p:cNvPicPr>
          <p:nvPr/>
        </p:nvPicPr>
        <p:blipFill rotWithShape="1">
          <a:blip r:embed="rId3"/>
          <a:srcRect l="4199" r="4216"/>
          <a:stretch/>
        </p:blipFill>
        <p:spPr>
          <a:xfrm>
            <a:off x="8186411" y="665018"/>
            <a:ext cx="3353834" cy="2032419"/>
          </a:xfrm>
          <a:prstGeom prst="rect">
            <a:avLst/>
          </a:prstGeom>
        </p:spPr>
      </p:pic>
      <p:pic>
        <p:nvPicPr>
          <p:cNvPr id="5" name="Picture 4" descr="A close up of text on a white background&#10;&#10;Description automatically generated">
            <a:extLst>
              <a:ext uri="{FF2B5EF4-FFF2-40B4-BE49-F238E27FC236}">
                <a16:creationId xmlns:a16="http://schemas.microsoft.com/office/drawing/2014/main" id="{F4579DF2-5E7C-C044-AA76-7CCD7E23068E}"/>
              </a:ext>
            </a:extLst>
          </p:cNvPr>
          <p:cNvPicPr>
            <a:picLocks noChangeAspect="1"/>
          </p:cNvPicPr>
          <p:nvPr/>
        </p:nvPicPr>
        <p:blipFill rotWithShape="1">
          <a:blip r:embed="rId4"/>
          <a:srcRect l="3712" r="3692" b="4"/>
          <a:stretch/>
        </p:blipFill>
        <p:spPr>
          <a:xfrm>
            <a:off x="8186411" y="2854035"/>
            <a:ext cx="3353834" cy="2761673"/>
          </a:xfrm>
          <a:prstGeom prst="rect">
            <a:avLst/>
          </a:prstGeom>
        </p:spPr>
      </p:pic>
    </p:spTree>
    <p:extLst>
      <p:ext uri="{BB962C8B-B14F-4D97-AF65-F5344CB8AC3E}">
        <p14:creationId xmlns:p14="http://schemas.microsoft.com/office/powerpoint/2010/main" val="497235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DF6B9-E173-DD49-8933-1A131D9E704C}"/>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FF756B7-9FF1-0144-88F2-40A1EDFCD508}"/>
              </a:ext>
            </a:extLst>
          </p:cNvPr>
          <p:cNvSpPr>
            <a:spLocks noGrp="1"/>
          </p:cNvSpPr>
          <p:nvPr>
            <p:ph idx="1"/>
          </p:nvPr>
        </p:nvSpPr>
        <p:spPr/>
        <p:txBody>
          <a:bodyPr>
            <a:normAutofit fontScale="77500" lnSpcReduction="20000"/>
          </a:bodyPr>
          <a:lstStyle/>
          <a:p>
            <a:r>
              <a:rPr lang="en-GB" dirty="0" err="1"/>
              <a:t>Heritage.org</a:t>
            </a:r>
            <a:r>
              <a:rPr lang="en-GB" dirty="0"/>
              <a:t>. (2019). </a:t>
            </a:r>
            <a:r>
              <a:rPr lang="en-GB" i="1" dirty="0"/>
              <a:t>Bangladesh Economy: Population, GDP, Inflation, Business, Trade, FDI, Corruption</a:t>
            </a:r>
            <a:r>
              <a:rPr lang="en-GB" dirty="0"/>
              <a:t>. [online] Available at: https://</a:t>
            </a:r>
            <a:r>
              <a:rPr lang="en-GB" dirty="0" err="1"/>
              <a:t>www.heritage.org</a:t>
            </a:r>
            <a:r>
              <a:rPr lang="en-GB" dirty="0"/>
              <a:t>/index/country/</a:t>
            </a:r>
            <a:r>
              <a:rPr lang="en-GB" dirty="0" err="1"/>
              <a:t>bangladesh</a:t>
            </a:r>
            <a:r>
              <a:rPr lang="en-GB" dirty="0"/>
              <a:t> [Accessed 24 Nov. 2019].</a:t>
            </a:r>
          </a:p>
          <a:p>
            <a:r>
              <a:rPr lang="en-GB" dirty="0" err="1"/>
              <a:t>En.wikipedia.org</a:t>
            </a:r>
            <a:r>
              <a:rPr lang="en-GB" dirty="0"/>
              <a:t>. (2019). </a:t>
            </a:r>
            <a:r>
              <a:rPr lang="en-GB" i="1" dirty="0"/>
              <a:t>Economy of Bangladesh</a:t>
            </a:r>
            <a:r>
              <a:rPr lang="en-GB" dirty="0"/>
              <a:t>. [online] Available at: https://</a:t>
            </a:r>
            <a:r>
              <a:rPr lang="en-GB" dirty="0" err="1"/>
              <a:t>en.wikipedia.org</a:t>
            </a:r>
            <a:r>
              <a:rPr lang="en-GB" dirty="0"/>
              <a:t>/wiki/</a:t>
            </a:r>
            <a:r>
              <a:rPr lang="en-GB" dirty="0" err="1"/>
              <a:t>Economy_of_Bangladesh#Modern_Bangladesh</a:t>
            </a:r>
            <a:r>
              <a:rPr lang="en-GB" dirty="0"/>
              <a:t> [Accessed 24 Nov. 2019].</a:t>
            </a:r>
          </a:p>
          <a:p>
            <a:r>
              <a:rPr lang="en-GB" dirty="0"/>
              <a:t>GOV.UK. (2019). </a:t>
            </a:r>
            <a:r>
              <a:rPr lang="en-GB" i="1" dirty="0"/>
              <a:t>Overseas Business Risk - Bangladesh</a:t>
            </a:r>
            <a:r>
              <a:rPr lang="en-GB" dirty="0"/>
              <a:t>. [online] Available at: https://</a:t>
            </a:r>
            <a:r>
              <a:rPr lang="en-GB" dirty="0" err="1"/>
              <a:t>www.gov.uk</a:t>
            </a:r>
            <a:r>
              <a:rPr lang="en-GB" dirty="0"/>
              <a:t>/government/publications/overseas-business-risk-</a:t>
            </a:r>
            <a:r>
              <a:rPr lang="en-GB" dirty="0" err="1"/>
              <a:t>bangladesh</a:t>
            </a:r>
            <a:r>
              <a:rPr lang="en-GB" dirty="0"/>
              <a:t>/overseas-business-risk-</a:t>
            </a:r>
            <a:r>
              <a:rPr lang="en-GB" dirty="0" err="1"/>
              <a:t>bangladesh</a:t>
            </a:r>
            <a:r>
              <a:rPr lang="en-GB" dirty="0"/>
              <a:t> [Accessed 24 Nov. 2019].</a:t>
            </a:r>
          </a:p>
          <a:p>
            <a:r>
              <a:rPr lang="en-GB" dirty="0"/>
              <a:t>Rooney, K. (2019). </a:t>
            </a:r>
            <a:r>
              <a:rPr lang="en-GB" i="1" dirty="0"/>
              <a:t>Bangladesh’s economy is soaring - here's why</a:t>
            </a:r>
            <a:r>
              <a:rPr lang="en-GB" dirty="0"/>
              <a:t>. [online] World Economic Forum. Available at: https://</a:t>
            </a:r>
            <a:r>
              <a:rPr lang="en-GB" dirty="0" err="1"/>
              <a:t>www.weforum.org</a:t>
            </a:r>
            <a:r>
              <a:rPr lang="en-GB" dirty="0"/>
              <a:t>/agenda/2019/11/</a:t>
            </a:r>
            <a:r>
              <a:rPr lang="en-GB" dirty="0" err="1"/>
              <a:t>bangladesh</a:t>
            </a:r>
            <a:r>
              <a:rPr lang="en-GB" dirty="0"/>
              <a:t>-</a:t>
            </a:r>
            <a:r>
              <a:rPr lang="en-GB" dirty="0" err="1"/>
              <a:t>gdp</a:t>
            </a:r>
            <a:r>
              <a:rPr lang="en-GB" dirty="0"/>
              <a:t>-economy-</a:t>
            </a:r>
            <a:r>
              <a:rPr lang="en-GB" dirty="0" err="1"/>
              <a:t>asia</a:t>
            </a:r>
            <a:r>
              <a:rPr lang="en-GB" dirty="0"/>
              <a:t>/ [Accessed 24 Nov. 2019].</a:t>
            </a:r>
          </a:p>
          <a:p>
            <a:r>
              <a:rPr lang="en-GB" dirty="0"/>
              <a:t>Byron, R. and </a:t>
            </a:r>
            <a:r>
              <a:rPr lang="en-GB" dirty="0" err="1"/>
              <a:t>Adhikary</a:t>
            </a:r>
            <a:r>
              <a:rPr lang="en-GB" dirty="0"/>
              <a:t>, T. (2019). </a:t>
            </a:r>
            <a:r>
              <a:rPr lang="en-GB" i="1" dirty="0"/>
              <a:t>10 Mega Projects: Five pick up pace, finally</a:t>
            </a:r>
            <a:r>
              <a:rPr lang="en-GB" dirty="0"/>
              <a:t>. [online] The Daily Star. Available at: https://</a:t>
            </a:r>
            <a:r>
              <a:rPr lang="en-GB" dirty="0" err="1"/>
              <a:t>www.thedailystar.net</a:t>
            </a:r>
            <a:r>
              <a:rPr lang="en-GB" dirty="0"/>
              <a:t>/supplements/news/10-mega-projects-five-pick-pace-finally-1774909 [Accessed 24 Nov. 2019].</a:t>
            </a:r>
            <a:endParaRPr lang="en-US" dirty="0"/>
          </a:p>
        </p:txBody>
      </p:sp>
    </p:spTree>
    <p:extLst>
      <p:ext uri="{BB962C8B-B14F-4D97-AF65-F5344CB8AC3E}">
        <p14:creationId xmlns:p14="http://schemas.microsoft.com/office/powerpoint/2010/main" val="3005034990"/>
      </p:ext>
    </p:extLst>
  </p:cSld>
  <p:clrMapOvr>
    <a:masterClrMapping/>
  </p:clrMapOvr>
</p:sld>
</file>

<file path=ppt/theme/theme1.xml><?xml version="1.0" encoding="utf-8"?>
<a:theme xmlns:a="http://schemas.openxmlformats.org/drawingml/2006/main" name="Parcel">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0BDC4BB7-8AF9-46FD-8C32-AB93AC9C41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1134</TotalTime>
  <Words>529</Words>
  <Application>Microsoft Macintosh PowerPoint</Application>
  <PresentationFormat>Widescreen</PresentationFormat>
  <Paragraphs>34</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Gill Sans MT</vt:lpstr>
      <vt:lpstr>Parcel</vt:lpstr>
      <vt:lpstr>Pestle Analysis: Bangladesh</vt:lpstr>
      <vt:lpstr>Political</vt:lpstr>
      <vt:lpstr>Politics continued</vt:lpstr>
      <vt:lpstr>Economic </vt:lpstr>
      <vt:lpstr>Economic continued</vt:lpstr>
      <vt:lpstr>Bangladesh mega project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 Bangladesh</dc:title>
  <dc:creator>Yasmin Khalique</dc:creator>
  <cp:lastModifiedBy>Yasmin Khalique</cp:lastModifiedBy>
  <cp:revision>4</cp:revision>
  <cp:lastPrinted>2019-11-24T12:48:18Z</cp:lastPrinted>
  <dcterms:created xsi:type="dcterms:W3CDTF">2019-11-23T17:58:47Z</dcterms:created>
  <dcterms:modified xsi:type="dcterms:W3CDTF">2019-11-24T12:53:17Z</dcterms:modified>
</cp:coreProperties>
</file>