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22"/>
  </p:notesMasterIdLst>
  <p:sldIdLst>
    <p:sldId id="273" r:id="rId2"/>
    <p:sldId id="256" r:id="rId3"/>
    <p:sldId id="289" r:id="rId4"/>
    <p:sldId id="293" r:id="rId5"/>
    <p:sldId id="258" r:id="rId6"/>
    <p:sldId id="262" r:id="rId7"/>
    <p:sldId id="259" r:id="rId8"/>
    <p:sldId id="268" r:id="rId9"/>
    <p:sldId id="260" r:id="rId10"/>
    <p:sldId id="261" r:id="rId11"/>
    <p:sldId id="269" r:id="rId12"/>
    <p:sldId id="266" r:id="rId13"/>
    <p:sldId id="272" r:id="rId14"/>
    <p:sldId id="267" r:id="rId15"/>
    <p:sldId id="290" r:id="rId16"/>
    <p:sldId id="291" r:id="rId17"/>
    <p:sldId id="292" r:id="rId18"/>
    <p:sldId id="294" r:id="rId19"/>
    <p:sldId id="295" r:id="rId20"/>
    <p:sldId id="288" r:id="rId21"/>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DB3C8731-2432-4EFF-969D-C7157E304F47}" type="datetimeFigureOut">
              <a:rPr lang="en-GB" smtClean="0"/>
              <a:t>26/09/2019</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0DB7E69A-5C67-46DF-A8AD-1BBC1AFEBC76}" type="slidenum">
              <a:rPr lang="en-GB" smtClean="0"/>
              <a:t>‹#›</a:t>
            </a:fld>
            <a:endParaRPr lang="en-GB"/>
          </a:p>
        </p:txBody>
      </p:sp>
    </p:spTree>
    <p:extLst>
      <p:ext uri="{BB962C8B-B14F-4D97-AF65-F5344CB8AC3E}">
        <p14:creationId xmlns:p14="http://schemas.microsoft.com/office/powerpoint/2010/main" val="26582742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fld id="{B78513B5-B401-4318-8DB4-01AFD94A00F9}" type="slidenum">
              <a:rPr lang="en-GB" altLang="en-US" sz="1200"/>
              <a:pPr eaLnBrk="1" hangingPunct="1"/>
              <a:t>13</a:t>
            </a:fld>
            <a:endParaRPr lang="en-GB"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8598575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9/26/2019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9/26/2019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9/26/2019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9/26/2019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9/26/2019</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9/26/2019</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9/26/2019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smtClean="0"/>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9/26/2019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9/26/2019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9/26/2019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9/26/2019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9/26/2019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hwb.gov.wales/curriculum-for-wales-2008/key-stages-2-to-4/national-exemplar-framework-for-religious-education-for-3-to-19-year-old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asacre.org.uk/publications.html"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hyperlink" Target="https://www.youtube.com/watch?v=AfJBZZ2-9Qs"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WiZP3lsgNec"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commissiononre.org.uk/wp-content/uploads/2018/09/Final-Report-of-" TargetMode="External"/><Relationship Id="rId2" Type="http://schemas.openxmlformats.org/officeDocument/2006/relationships/hyperlink" Target="http://www.vub.ac.be/CLEA/pub/books/worldviews.pdf" TargetMode="External"/><Relationship Id="rId1" Type="http://schemas.openxmlformats.org/officeDocument/2006/relationships/slideLayout" Target="../slideLayouts/slideLayout2.xml"/><Relationship Id="rId4" Type="http://schemas.openxmlformats.org/officeDocument/2006/relationships/hyperlink" Target="https://www.commissiononre.org.uk/wp-content/uploads/2018/09/Final-Report-of-the-Commission-on-RE.pdf"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www.shapworkingparty.org.uk/journals/articles_0506/Wintersgill.rtf" TargetMode="External"/><Relationship Id="rId2" Type="http://schemas.openxmlformats.org/officeDocument/2006/relationships/hyperlink" Target="http://www.ofsted.gov.uk/resources/130068.%20%20Accessed%20on%2019/01/17"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Humanities</a:t>
            </a:r>
            <a:endParaRPr lang="en-GB" dirty="0"/>
          </a:p>
        </p:txBody>
      </p:sp>
      <p:sp>
        <p:nvSpPr>
          <p:cNvPr id="3" name="Subtitle 2"/>
          <p:cNvSpPr>
            <a:spLocks noGrp="1"/>
          </p:cNvSpPr>
          <p:nvPr>
            <p:ph type="subTitle" idx="1"/>
          </p:nvPr>
        </p:nvSpPr>
        <p:spPr/>
        <p:txBody>
          <a:bodyPr>
            <a:normAutofit/>
          </a:bodyPr>
          <a:lstStyle/>
          <a:p>
            <a:endParaRPr lang="en-GB" sz="6000" dirty="0"/>
          </a:p>
        </p:txBody>
      </p:sp>
    </p:spTree>
    <p:extLst>
      <p:ext uri="{BB962C8B-B14F-4D97-AF65-F5344CB8AC3E}">
        <p14:creationId xmlns:p14="http://schemas.microsoft.com/office/powerpoint/2010/main" val="29592573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b="1" dirty="0" smtClean="0">
                <a:solidFill>
                  <a:schemeClr val="bg1"/>
                </a:solidFill>
                <a:latin typeface="Calibri" panose="020F0502020204030204" pitchFamily="34" charset="0"/>
              </a:rPr>
              <a:t>rachel.bendall@uwtsd.ac.uk</a:t>
            </a:r>
            <a:br>
              <a:rPr lang="en-GB" sz="4000" b="1" dirty="0" smtClean="0">
                <a:solidFill>
                  <a:schemeClr val="bg1"/>
                </a:solidFill>
                <a:latin typeface="Calibri" panose="020F0502020204030204" pitchFamily="34" charset="0"/>
              </a:rPr>
            </a:br>
            <a:r>
              <a:rPr lang="en-GB" sz="4000" b="1" dirty="0">
                <a:latin typeface="Calibri" panose="020F0502020204030204" pitchFamily="34" charset="0"/>
              </a:rPr>
              <a:t/>
            </a:r>
            <a:br>
              <a:rPr lang="en-GB" sz="4000" b="1" dirty="0">
                <a:latin typeface="Calibri" panose="020F0502020204030204" pitchFamily="34" charset="0"/>
              </a:rPr>
            </a:br>
            <a:r>
              <a:rPr lang="en-GB" sz="4000" b="1" dirty="0" smtClean="0">
                <a:latin typeface="Calibri" panose="020F0502020204030204" pitchFamily="34" charset="0"/>
              </a:rPr>
              <a:t/>
            </a:r>
            <a:br>
              <a:rPr lang="en-GB" sz="4000" b="1" dirty="0" smtClean="0">
                <a:latin typeface="Calibri" panose="020F0502020204030204" pitchFamily="34" charset="0"/>
              </a:rPr>
            </a:br>
            <a:r>
              <a:rPr lang="en-GB" sz="4000" b="1" dirty="0">
                <a:latin typeface="Calibri" panose="020F0502020204030204" pitchFamily="34" charset="0"/>
              </a:rPr>
              <a:t/>
            </a:r>
            <a:br>
              <a:rPr lang="en-GB" sz="4000" b="1" dirty="0">
                <a:latin typeface="Calibri" panose="020F0502020204030204" pitchFamily="34" charset="0"/>
              </a:rPr>
            </a:br>
            <a:r>
              <a:rPr lang="en-GB" sz="4000" b="1" dirty="0">
                <a:latin typeface="Calibri" panose="020F0502020204030204" pitchFamily="34" charset="0"/>
              </a:rPr>
              <a:t>Religious </a:t>
            </a:r>
            <a:r>
              <a:rPr lang="en-GB" sz="4000" b="1" dirty="0" smtClean="0">
                <a:latin typeface="Calibri" panose="020F0502020204030204" pitchFamily="34" charset="0"/>
              </a:rPr>
              <a:t>Education Requirements</a:t>
            </a:r>
            <a:endParaRPr lang="en-GB" sz="4000" b="1" dirty="0">
              <a:latin typeface="Calibri" panose="020F0502020204030204" pitchFamily="34" charset="0"/>
            </a:endParaRPr>
          </a:p>
        </p:txBody>
      </p:sp>
      <p:sp>
        <p:nvSpPr>
          <p:cNvPr id="3" name="Subtitle 2"/>
          <p:cNvSpPr>
            <a:spLocks noGrp="1"/>
          </p:cNvSpPr>
          <p:nvPr>
            <p:ph type="subTitle" idx="1"/>
          </p:nvPr>
        </p:nvSpPr>
        <p:spPr/>
        <p:txBody>
          <a:bodyPr>
            <a:normAutofit/>
          </a:bodyPr>
          <a:lstStyle/>
          <a:p>
            <a:r>
              <a:rPr lang="en-GB" sz="4000" b="1" dirty="0" smtClean="0">
                <a:latin typeface="Calibri" panose="020F0502020204030204" pitchFamily="34" charset="0"/>
              </a:rPr>
              <a:t>Foundation Phase</a:t>
            </a:r>
          </a:p>
        </p:txBody>
      </p:sp>
    </p:spTree>
    <p:extLst>
      <p:ext uri="{BB962C8B-B14F-4D97-AF65-F5344CB8AC3E}">
        <p14:creationId xmlns:p14="http://schemas.microsoft.com/office/powerpoint/2010/main" val="197296682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Session 1</a:t>
            </a:r>
            <a:br>
              <a:rPr lang="cy-GB" dirty="0" smtClean="0"/>
            </a:br>
            <a:r>
              <a:rPr lang="cy-GB" dirty="0" smtClean="0"/>
              <a:t>23/09/19</a:t>
            </a:r>
            <a:endParaRPr lang="en-GB" dirty="0"/>
          </a:p>
        </p:txBody>
      </p:sp>
      <p:sp>
        <p:nvSpPr>
          <p:cNvPr id="3" name="Content Placeholder 2"/>
          <p:cNvSpPr>
            <a:spLocks noGrp="1"/>
          </p:cNvSpPr>
          <p:nvPr>
            <p:ph idx="1"/>
          </p:nvPr>
        </p:nvSpPr>
        <p:spPr/>
        <p:txBody>
          <a:bodyPr>
            <a:normAutofit/>
          </a:bodyPr>
          <a:lstStyle/>
          <a:p>
            <a:r>
              <a:rPr lang="cy-GB" sz="2800" dirty="0" smtClean="0"/>
              <a:t>Foundation Phase</a:t>
            </a:r>
            <a:endParaRPr lang="en-GB" sz="2800" dirty="0"/>
          </a:p>
        </p:txBody>
      </p:sp>
      <p:pic>
        <p:nvPicPr>
          <p:cNvPr id="4" name="Picture 3"/>
          <p:cNvPicPr>
            <a:picLocks noChangeAspect="1"/>
          </p:cNvPicPr>
          <p:nvPr/>
        </p:nvPicPr>
        <p:blipFill>
          <a:blip r:embed="rId2"/>
          <a:stretch>
            <a:fillRect/>
          </a:stretch>
        </p:blipFill>
        <p:spPr>
          <a:xfrm>
            <a:off x="7230784" y="4266733"/>
            <a:ext cx="3371380" cy="1853345"/>
          </a:xfrm>
          <a:prstGeom prst="rect">
            <a:avLst/>
          </a:prstGeom>
        </p:spPr>
      </p:pic>
    </p:spTree>
    <p:extLst>
      <p:ext uri="{BB962C8B-B14F-4D97-AF65-F5344CB8AC3E}">
        <p14:creationId xmlns:p14="http://schemas.microsoft.com/office/powerpoint/2010/main" val="30736418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a:t>By the end of this session, you will know about:</a:t>
            </a:r>
          </a:p>
          <a:p>
            <a:endParaRPr lang="en-GB" dirty="0"/>
          </a:p>
          <a:p>
            <a:pPr>
              <a:buFont typeface="Wingdings" panose="05000000000000000000" pitchFamily="2" charset="2"/>
              <a:buChar char="Ø"/>
            </a:pPr>
            <a:r>
              <a:rPr lang="en-GB" dirty="0"/>
              <a:t>the statutory requirements of Religious Education as a subject</a:t>
            </a:r>
          </a:p>
          <a:p>
            <a:pPr>
              <a:buFont typeface="Wingdings" panose="05000000000000000000" pitchFamily="2" charset="2"/>
              <a:buChar char="Ø"/>
            </a:pPr>
            <a:r>
              <a:rPr lang="en-GB" dirty="0"/>
              <a:t>key documents for teaching the subject</a:t>
            </a:r>
          </a:p>
          <a:p>
            <a:pPr>
              <a:buFont typeface="Wingdings" panose="05000000000000000000" pitchFamily="2" charset="2"/>
              <a:buChar char="Ø"/>
            </a:pPr>
            <a:r>
              <a:rPr lang="en-GB" dirty="0"/>
              <a:t>some Religious Education teaching strategies in the Foundation Phase</a:t>
            </a:r>
          </a:p>
        </p:txBody>
      </p:sp>
    </p:spTree>
    <p:extLst>
      <p:ext uri="{BB962C8B-B14F-4D97-AF65-F5344CB8AC3E}">
        <p14:creationId xmlns:p14="http://schemas.microsoft.com/office/powerpoint/2010/main" val="304076498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dirty="0" smtClean="0"/>
              <a:t>Compulsory subject</a:t>
            </a:r>
            <a:br>
              <a:rPr lang="en-GB" altLang="en-US" dirty="0" smtClean="0"/>
            </a:br>
            <a:r>
              <a:rPr lang="en-GB" altLang="en-US" dirty="0"/>
              <a:t/>
            </a:r>
            <a:br>
              <a:rPr lang="en-GB" altLang="en-US" dirty="0"/>
            </a:br>
            <a:endParaRPr lang="en-GB" altLang="en-US" dirty="0" smtClean="0"/>
          </a:p>
        </p:txBody>
      </p:sp>
      <p:sp>
        <p:nvSpPr>
          <p:cNvPr id="18435" name="Rectangle 3"/>
          <p:cNvSpPr>
            <a:spLocks noGrp="1" noChangeArrowheads="1"/>
          </p:cNvSpPr>
          <p:nvPr>
            <p:ph type="body" idx="1"/>
          </p:nvPr>
        </p:nvSpPr>
        <p:spPr/>
        <p:txBody>
          <a:bodyPr>
            <a:normAutofit/>
          </a:bodyPr>
          <a:lstStyle/>
          <a:p>
            <a:pPr eaLnBrk="1" hangingPunct="1"/>
            <a:r>
              <a:rPr lang="en-US" altLang="en-US" sz="2800" b="1" dirty="0" smtClean="0"/>
              <a:t>Religious education</a:t>
            </a:r>
            <a:r>
              <a:rPr lang="en-US" altLang="en-US" sz="2800" dirty="0" smtClean="0"/>
              <a:t>, together with the National Curriculum core and non-core foundation subjects, forms the statutory basic curriculum that </a:t>
            </a:r>
            <a:r>
              <a:rPr lang="en-US" altLang="en-US" sz="2800" b="1" dirty="0" smtClean="0"/>
              <a:t>has to be taught</a:t>
            </a:r>
            <a:r>
              <a:rPr lang="en-US" altLang="en-US" sz="2800" dirty="0" smtClean="0"/>
              <a:t> in all maintained schools. The subject has an equal standing with National Curriculum subjects. </a:t>
            </a:r>
          </a:p>
          <a:p>
            <a:pPr eaLnBrk="1" hangingPunct="1"/>
            <a:endParaRPr lang="en-GB" altLang="en-US" sz="2800" dirty="0" smtClean="0"/>
          </a:p>
        </p:txBody>
      </p:sp>
    </p:spTree>
    <p:extLst>
      <p:ext uri="{BB962C8B-B14F-4D97-AF65-F5344CB8AC3E}">
        <p14:creationId xmlns:p14="http://schemas.microsoft.com/office/powerpoint/2010/main" val="41754037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dirty="0" smtClean="0"/>
              <a:t>Key document</a:t>
            </a:r>
            <a:r>
              <a:rPr lang="en-GB" altLang="en-US" dirty="0"/>
              <a:t/>
            </a:r>
            <a:br>
              <a:rPr lang="en-GB" altLang="en-US" dirty="0"/>
            </a:br>
            <a:r>
              <a:rPr lang="en-GB" altLang="en-US" dirty="0" smtClean="0"/>
              <a:t/>
            </a:r>
            <a:br>
              <a:rPr lang="en-GB" altLang="en-US" dirty="0" smtClean="0"/>
            </a:br>
            <a:endParaRPr lang="en-GB" altLang="en-US" dirty="0" smtClean="0"/>
          </a:p>
        </p:txBody>
      </p:sp>
      <p:sp>
        <p:nvSpPr>
          <p:cNvPr id="22531" name="Rectangle 3"/>
          <p:cNvSpPr>
            <a:spLocks noGrp="1" noChangeArrowheads="1"/>
          </p:cNvSpPr>
          <p:nvPr>
            <p:ph type="body" idx="1"/>
          </p:nvPr>
        </p:nvSpPr>
        <p:spPr/>
        <p:txBody>
          <a:bodyPr/>
          <a:lstStyle/>
          <a:p>
            <a:pPr eaLnBrk="1" hangingPunct="1"/>
            <a:r>
              <a:rPr lang="en-GB" altLang="en-US" sz="2800" dirty="0" smtClean="0"/>
              <a:t>National exemplar framework for religious education for 3 to 19-year-olds in Wales</a:t>
            </a:r>
          </a:p>
          <a:p>
            <a:pPr marL="0" indent="0">
              <a:buNone/>
            </a:pPr>
            <a:r>
              <a:rPr lang="en-GB">
                <a:hlinkClick r:id="rId2"/>
              </a:rPr>
              <a:t>https://hwb.gov.wales/curriculum-for-wales-2008/key-stages-2-to-4/national-exemplar-framework-for-religious-education-for-3-to-19-year-olds</a:t>
            </a:r>
            <a:endParaRPr lang="en-GB" altLang="en-US" dirty="0" smtClean="0"/>
          </a:p>
          <a:p>
            <a:pPr eaLnBrk="1" hangingPunct="1"/>
            <a:endParaRPr lang="en-GB" altLang="en-US" dirty="0" smtClean="0"/>
          </a:p>
          <a:p>
            <a:pPr eaLnBrk="1" hangingPunct="1"/>
            <a:endParaRPr lang="en-GB" altLang="en-US" dirty="0" smtClean="0"/>
          </a:p>
        </p:txBody>
      </p:sp>
      <p:pic>
        <p:nvPicPr>
          <p:cNvPr id="2" name="Picture 1"/>
          <p:cNvPicPr>
            <a:picLocks noChangeAspect="1"/>
          </p:cNvPicPr>
          <p:nvPr/>
        </p:nvPicPr>
        <p:blipFill>
          <a:blip r:embed="rId3"/>
          <a:stretch>
            <a:fillRect/>
          </a:stretch>
        </p:blipFill>
        <p:spPr>
          <a:xfrm>
            <a:off x="833518" y="3424428"/>
            <a:ext cx="1786283" cy="2530059"/>
          </a:xfrm>
          <a:prstGeom prst="rect">
            <a:avLst/>
          </a:prstGeom>
        </p:spPr>
      </p:pic>
    </p:spTree>
    <p:extLst>
      <p:ext uri="{BB962C8B-B14F-4D97-AF65-F5344CB8AC3E}">
        <p14:creationId xmlns:p14="http://schemas.microsoft.com/office/powerpoint/2010/main" val="23255615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ltLang="en-US" dirty="0" smtClean="0"/>
              <a:t>Locally agreed syllabus</a:t>
            </a:r>
            <a:br>
              <a:rPr lang="en-US" altLang="en-US" dirty="0" smtClean="0"/>
            </a:br>
            <a:r>
              <a:rPr lang="en-US" altLang="en-US" dirty="0"/>
              <a:t/>
            </a:r>
            <a:br>
              <a:rPr lang="en-US" altLang="en-US" dirty="0"/>
            </a:br>
            <a:endParaRPr lang="en-GB" altLang="en-US" dirty="0" smtClean="0"/>
          </a:p>
        </p:txBody>
      </p:sp>
      <p:sp>
        <p:nvSpPr>
          <p:cNvPr id="19459" name="Rectangle 3"/>
          <p:cNvSpPr>
            <a:spLocks noGrp="1" noChangeArrowheads="1"/>
          </p:cNvSpPr>
          <p:nvPr>
            <p:ph type="body" idx="1"/>
          </p:nvPr>
        </p:nvSpPr>
        <p:spPr/>
        <p:txBody>
          <a:bodyPr/>
          <a:lstStyle/>
          <a:p>
            <a:pPr eaLnBrk="1" hangingPunct="1"/>
            <a:r>
              <a:rPr lang="en-US" altLang="en-US" sz="2800" dirty="0" smtClean="0"/>
              <a:t>Teaching is based on the </a:t>
            </a:r>
            <a:r>
              <a:rPr lang="en-US" altLang="en-US" sz="2800" b="1" dirty="0" smtClean="0"/>
              <a:t>locally agreed syllabus</a:t>
            </a:r>
            <a:r>
              <a:rPr lang="en-US" altLang="en-US" sz="2800" dirty="0" smtClean="0"/>
              <a:t>. In community, foundation and most voluntary controlled schools, the character of religious education is determined by the agreed syllabus adopted by the education authority. </a:t>
            </a:r>
          </a:p>
          <a:p>
            <a:pPr eaLnBrk="1" hangingPunct="1"/>
            <a:endParaRPr lang="en-GB" altLang="en-US" dirty="0" smtClean="0"/>
          </a:p>
        </p:txBody>
      </p:sp>
    </p:spTree>
    <p:extLst>
      <p:ext uri="{BB962C8B-B14F-4D97-AF65-F5344CB8AC3E}">
        <p14:creationId xmlns:p14="http://schemas.microsoft.com/office/powerpoint/2010/main" val="30201097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Where can I find the locally agreed syllabus?</a:t>
            </a:r>
            <a:br>
              <a:rPr lang="en-GB" dirty="0" smtClean="0"/>
            </a:br>
            <a:r>
              <a:rPr lang="en-GB" dirty="0"/>
              <a:t/>
            </a:r>
            <a:br>
              <a:rPr lang="en-GB" dirty="0"/>
            </a:b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GB" sz="2800" dirty="0">
                <a:hlinkClick r:id="rId2"/>
              </a:rPr>
              <a:t>http://</a:t>
            </a:r>
            <a:r>
              <a:rPr lang="en-GB" sz="2800" dirty="0" smtClean="0">
                <a:hlinkClick r:id="rId2"/>
              </a:rPr>
              <a:t>wasacre.org.uk/publications.html</a:t>
            </a:r>
            <a:endParaRPr lang="en-GB" sz="2800" dirty="0" smtClean="0"/>
          </a:p>
          <a:p>
            <a:pPr marL="0" indent="0">
              <a:buNone/>
            </a:pPr>
            <a:endParaRPr lang="en-GB" sz="2800" dirty="0"/>
          </a:p>
        </p:txBody>
      </p:sp>
    </p:spTree>
    <p:extLst>
      <p:ext uri="{BB962C8B-B14F-4D97-AF65-F5344CB8AC3E}">
        <p14:creationId xmlns:p14="http://schemas.microsoft.com/office/powerpoint/2010/main" val="341209271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US" altLang="en-US" smtClean="0"/>
              <a:t>Locally agreed syllabuses</a:t>
            </a:r>
            <a:endParaRPr lang="en-GB" altLang="en-US" smtClean="0"/>
          </a:p>
        </p:txBody>
      </p:sp>
      <p:sp>
        <p:nvSpPr>
          <p:cNvPr id="20483" name="Rectangle 3"/>
          <p:cNvSpPr>
            <a:spLocks noGrp="1" noChangeArrowheads="1"/>
          </p:cNvSpPr>
          <p:nvPr>
            <p:ph type="body" idx="1"/>
          </p:nvPr>
        </p:nvSpPr>
        <p:spPr/>
        <p:txBody>
          <a:bodyPr>
            <a:normAutofit/>
          </a:bodyPr>
          <a:lstStyle/>
          <a:p>
            <a:pPr eaLnBrk="1" hangingPunct="1"/>
            <a:r>
              <a:rPr lang="en-US" altLang="en-US" sz="2800" dirty="0" smtClean="0"/>
              <a:t>An agreed syllabus should </a:t>
            </a:r>
            <a:r>
              <a:rPr lang="en-US" altLang="en-US" sz="2800" b="1" dirty="0" smtClean="0"/>
              <a:t>‘reflect the fact that the religious traditions in Great Britain are in the main Christian, while taking account of the teachings and practices of the other principal religions represented in Great Britain’</a:t>
            </a:r>
            <a:r>
              <a:rPr lang="en-US" altLang="en-US" sz="2800" dirty="0" smtClean="0"/>
              <a:t> (ERA, 1988 Section 8 (3)).</a:t>
            </a:r>
            <a:endParaRPr lang="en-GB" altLang="en-US" sz="2800" dirty="0" smtClean="0"/>
          </a:p>
        </p:txBody>
      </p:sp>
    </p:spTree>
    <p:extLst>
      <p:ext uri="{BB962C8B-B14F-4D97-AF65-F5344CB8AC3E}">
        <p14:creationId xmlns:p14="http://schemas.microsoft.com/office/powerpoint/2010/main" val="7185571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52919" y="1123837"/>
            <a:ext cx="3141070" cy="4601183"/>
          </a:xfrm>
        </p:spPr>
        <p:txBody>
          <a:bodyPr/>
          <a:lstStyle/>
          <a:p>
            <a:r>
              <a:rPr lang="en-GB" altLang="en-US" dirty="0" smtClean="0"/>
              <a:t>Denominational schools</a:t>
            </a:r>
            <a:br>
              <a:rPr lang="en-GB" altLang="en-US" dirty="0" smtClean="0"/>
            </a:br>
            <a:r>
              <a:rPr lang="en-GB" altLang="en-US" dirty="0" smtClean="0"/>
              <a:t/>
            </a:r>
            <a:br>
              <a:rPr lang="en-GB" altLang="en-US" dirty="0" smtClean="0"/>
            </a:br>
            <a:endParaRPr lang="en-GB" altLang="en-US" dirty="0" smtClean="0"/>
          </a:p>
        </p:txBody>
      </p:sp>
      <p:sp>
        <p:nvSpPr>
          <p:cNvPr id="21507" name="Rectangle 3"/>
          <p:cNvSpPr>
            <a:spLocks noGrp="1" noChangeArrowheads="1"/>
          </p:cNvSpPr>
          <p:nvPr>
            <p:ph type="body" idx="1"/>
          </p:nvPr>
        </p:nvSpPr>
        <p:spPr/>
        <p:txBody>
          <a:bodyPr/>
          <a:lstStyle/>
          <a:p>
            <a:pPr eaLnBrk="1" hangingPunct="1"/>
            <a:r>
              <a:rPr lang="en-US" altLang="en-US" sz="2800" dirty="0" smtClean="0"/>
              <a:t>In voluntary controlled schools where parents request it and in all voluntary aided schools, religious education is determined by the trust deed or practice followed before the school assumed its present status.</a:t>
            </a:r>
          </a:p>
          <a:p>
            <a:pPr eaLnBrk="1" hangingPunct="1"/>
            <a:endParaRPr lang="en-GB" altLang="en-US" dirty="0" smtClean="0"/>
          </a:p>
        </p:txBody>
      </p:sp>
    </p:spTree>
    <p:extLst>
      <p:ext uri="{BB962C8B-B14F-4D97-AF65-F5344CB8AC3E}">
        <p14:creationId xmlns:p14="http://schemas.microsoft.com/office/powerpoint/2010/main" val="31284037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ormAutofit/>
          </a:bodyPr>
          <a:lstStyle/>
          <a:p>
            <a:pPr eaLnBrk="1" hangingPunct="1"/>
            <a:r>
              <a:rPr lang="en-GB" altLang="en-US" b="1" dirty="0"/>
              <a:t>Children should have opportunities to:</a:t>
            </a:r>
            <a:endParaRPr lang="en-GB" altLang="en-US" dirty="0"/>
          </a:p>
        </p:txBody>
      </p:sp>
      <p:sp>
        <p:nvSpPr>
          <p:cNvPr id="37891" name="Rectangle 3"/>
          <p:cNvSpPr>
            <a:spLocks noGrp="1" noChangeArrowheads="1"/>
          </p:cNvSpPr>
          <p:nvPr>
            <p:ph type="body" idx="1"/>
          </p:nvPr>
        </p:nvSpPr>
        <p:spPr/>
        <p:txBody>
          <a:bodyPr/>
          <a:lstStyle/>
          <a:p>
            <a:pPr eaLnBrk="1" hangingPunct="1">
              <a:lnSpc>
                <a:spcPct val="80000"/>
              </a:lnSpc>
            </a:pPr>
            <a:r>
              <a:rPr lang="en-GB" altLang="en-US" sz="2800" dirty="0"/>
              <a:t>explore a wide range of stimuli</a:t>
            </a:r>
          </a:p>
          <a:p>
            <a:pPr eaLnBrk="1" hangingPunct="1">
              <a:lnSpc>
                <a:spcPct val="80000"/>
              </a:lnSpc>
            </a:pPr>
            <a:r>
              <a:rPr lang="en-GB" altLang="en-US" sz="2800" dirty="0"/>
              <a:t>engage with resources from a variety of contexts, including interactive forms</a:t>
            </a:r>
          </a:p>
          <a:p>
            <a:pPr eaLnBrk="1" hangingPunct="1">
              <a:lnSpc>
                <a:spcPct val="80000"/>
              </a:lnSpc>
            </a:pPr>
            <a:r>
              <a:rPr lang="en-GB" altLang="en-US" sz="2800" dirty="0"/>
              <a:t>investigate indoor and outdoor learning environments, including natural conditions as they arise</a:t>
            </a:r>
          </a:p>
          <a:p>
            <a:pPr eaLnBrk="1" hangingPunct="1">
              <a:lnSpc>
                <a:spcPct val="80000"/>
              </a:lnSpc>
            </a:pPr>
            <a:r>
              <a:rPr lang="en-GB" altLang="en-US" sz="2800" dirty="0"/>
              <a:t>participate in different types of play and a range of planned activities, including those that are child-initiated and those that are built on previous experiences</a:t>
            </a:r>
          </a:p>
          <a:p>
            <a:pPr eaLnBrk="1" hangingPunct="1">
              <a:lnSpc>
                <a:spcPct val="80000"/>
              </a:lnSpc>
            </a:pPr>
            <a:r>
              <a:rPr lang="en-GB" altLang="en-US" sz="2800" dirty="0"/>
              <a:t>work on their own and in small and large groups.</a:t>
            </a:r>
          </a:p>
          <a:p>
            <a:pPr eaLnBrk="1" hangingPunct="1">
              <a:lnSpc>
                <a:spcPct val="80000"/>
              </a:lnSpc>
            </a:pPr>
            <a:endParaRPr lang="en-GB" altLang="en-US" sz="2800" dirty="0"/>
          </a:p>
        </p:txBody>
      </p:sp>
    </p:spTree>
    <p:extLst>
      <p:ext uri="{BB962C8B-B14F-4D97-AF65-F5344CB8AC3E}">
        <p14:creationId xmlns:p14="http://schemas.microsoft.com/office/powerpoint/2010/main" val="9656399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 in the Foundation Phase</a:t>
            </a:r>
            <a:br>
              <a:rPr lang="en-GB" dirty="0" smtClean="0"/>
            </a:b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sz="3200" dirty="0" smtClean="0"/>
              <a:t>3 key words: </a:t>
            </a:r>
            <a:r>
              <a:rPr lang="en-GB" altLang="en-US" sz="3200" b="1" dirty="0"/>
              <a:t>stories, activities and </a:t>
            </a:r>
            <a:r>
              <a:rPr lang="en-GB" altLang="en-US" sz="3200" b="1" dirty="0" smtClean="0"/>
              <a:t>experiences</a:t>
            </a:r>
          </a:p>
          <a:p>
            <a:pPr marL="0" indent="0">
              <a:buNone/>
            </a:pPr>
            <a:endParaRPr lang="en-GB" altLang="en-US" sz="3200" dirty="0"/>
          </a:p>
        </p:txBody>
      </p:sp>
    </p:spTree>
    <p:extLst>
      <p:ext uri="{BB962C8B-B14F-4D97-AF65-F5344CB8AC3E}">
        <p14:creationId xmlns:p14="http://schemas.microsoft.com/office/powerpoint/2010/main" val="1402874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a:bodyPr>
          <a:lstStyle/>
          <a:p>
            <a:pPr eaLnBrk="1" hangingPunct="1"/>
            <a:r>
              <a:rPr lang="en-GB" altLang="en-US" dirty="0"/>
              <a:t>The statutory Areas of Learning in the Foundation Phase are:</a:t>
            </a:r>
          </a:p>
        </p:txBody>
      </p:sp>
      <p:sp>
        <p:nvSpPr>
          <p:cNvPr id="30723" name="Rectangle 3"/>
          <p:cNvSpPr>
            <a:spLocks noGrp="1" noChangeArrowheads="1"/>
          </p:cNvSpPr>
          <p:nvPr>
            <p:ph type="body" idx="1"/>
          </p:nvPr>
        </p:nvSpPr>
        <p:spPr/>
        <p:txBody>
          <a:bodyPr/>
          <a:lstStyle/>
          <a:p>
            <a:pPr eaLnBrk="1" hangingPunct="1">
              <a:lnSpc>
                <a:spcPct val="80000"/>
              </a:lnSpc>
            </a:pPr>
            <a:r>
              <a:rPr lang="en-GB" altLang="en-US" sz="2800" dirty="0"/>
              <a:t>Personal and Social Development, Well-Being and Cultural Diversity</a:t>
            </a:r>
          </a:p>
          <a:p>
            <a:pPr eaLnBrk="1" hangingPunct="1">
              <a:lnSpc>
                <a:spcPct val="80000"/>
              </a:lnSpc>
            </a:pPr>
            <a:r>
              <a:rPr lang="en-GB" altLang="en-US" sz="2800" dirty="0"/>
              <a:t>Language, Literacy and Communication Skills</a:t>
            </a:r>
          </a:p>
          <a:p>
            <a:pPr eaLnBrk="1" hangingPunct="1">
              <a:lnSpc>
                <a:spcPct val="80000"/>
              </a:lnSpc>
            </a:pPr>
            <a:r>
              <a:rPr lang="en-GB" altLang="en-US" sz="2800" dirty="0"/>
              <a:t>Mathematical Development</a:t>
            </a:r>
          </a:p>
          <a:p>
            <a:pPr eaLnBrk="1" hangingPunct="1">
              <a:lnSpc>
                <a:spcPct val="80000"/>
              </a:lnSpc>
            </a:pPr>
            <a:r>
              <a:rPr lang="en-GB" altLang="en-US" sz="2800" dirty="0"/>
              <a:t>Welsh Language Development</a:t>
            </a:r>
          </a:p>
          <a:p>
            <a:pPr eaLnBrk="1" hangingPunct="1">
              <a:lnSpc>
                <a:spcPct val="80000"/>
              </a:lnSpc>
            </a:pPr>
            <a:r>
              <a:rPr lang="en-GB" altLang="en-US" sz="2800" dirty="0"/>
              <a:t>Knowledge and Understanding of the World</a:t>
            </a:r>
          </a:p>
          <a:p>
            <a:pPr eaLnBrk="1" hangingPunct="1">
              <a:lnSpc>
                <a:spcPct val="80000"/>
              </a:lnSpc>
            </a:pPr>
            <a:r>
              <a:rPr lang="en-GB" altLang="en-US" sz="2800" dirty="0"/>
              <a:t>Physical Development</a:t>
            </a:r>
          </a:p>
          <a:p>
            <a:pPr eaLnBrk="1" hangingPunct="1">
              <a:lnSpc>
                <a:spcPct val="80000"/>
              </a:lnSpc>
            </a:pPr>
            <a:r>
              <a:rPr lang="en-GB" altLang="en-US" sz="2800" dirty="0"/>
              <a:t>Creative Development.</a:t>
            </a:r>
          </a:p>
          <a:p>
            <a:pPr eaLnBrk="1" hangingPunct="1">
              <a:lnSpc>
                <a:spcPct val="80000"/>
              </a:lnSpc>
            </a:pPr>
            <a:endParaRPr lang="en-GB" altLang="en-US" sz="2800" dirty="0"/>
          </a:p>
          <a:p>
            <a:pPr eaLnBrk="1" hangingPunct="1">
              <a:lnSpc>
                <a:spcPct val="80000"/>
              </a:lnSpc>
            </a:pPr>
            <a:r>
              <a:rPr lang="en-GB" altLang="en-US" sz="2800" dirty="0"/>
              <a:t>Where </a:t>
            </a:r>
            <a:r>
              <a:rPr lang="en-GB" altLang="en-US" sz="2800" dirty="0" smtClean="0"/>
              <a:t>are the opportunities for planning and teaching good and excellent RE?</a:t>
            </a:r>
            <a:endParaRPr lang="en-GB" altLang="en-US" sz="2800" dirty="0"/>
          </a:p>
        </p:txBody>
      </p:sp>
    </p:spTree>
    <p:extLst>
      <p:ext uri="{BB962C8B-B14F-4D97-AF65-F5344CB8AC3E}">
        <p14:creationId xmlns:p14="http://schemas.microsoft.com/office/powerpoint/2010/main" val="305012270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suggested topics</a:t>
            </a:r>
            <a:br>
              <a:rPr lang="en-GB" dirty="0" smtClean="0"/>
            </a:br>
            <a:r>
              <a:rPr lang="en-GB" dirty="0"/>
              <a:t/>
            </a:r>
            <a:br>
              <a:rPr lang="en-GB" dirty="0"/>
            </a:br>
            <a:endParaRPr lang="en-GB" dirty="0"/>
          </a:p>
        </p:txBody>
      </p:sp>
      <p:sp>
        <p:nvSpPr>
          <p:cNvPr id="3" name="Content Placeholder 2"/>
          <p:cNvSpPr>
            <a:spLocks noGrp="1"/>
          </p:cNvSpPr>
          <p:nvPr>
            <p:ph idx="1"/>
          </p:nvPr>
        </p:nvSpPr>
        <p:spPr/>
        <p:txBody>
          <a:bodyPr/>
          <a:lstStyle/>
          <a:p>
            <a:r>
              <a:rPr lang="en-GB" altLang="en-US" sz="2800" b="1" dirty="0"/>
              <a:t>Themselves</a:t>
            </a:r>
            <a:endParaRPr lang="en-GB" altLang="en-US" sz="2800" dirty="0"/>
          </a:p>
          <a:p>
            <a:r>
              <a:rPr lang="en-GB" altLang="en-US" sz="2800" b="1" dirty="0"/>
              <a:t>Other people</a:t>
            </a:r>
            <a:endParaRPr lang="en-GB" altLang="en-US" sz="2800" dirty="0"/>
          </a:p>
          <a:p>
            <a:r>
              <a:rPr lang="en-GB" altLang="en-US" sz="2800" b="1" dirty="0"/>
              <a:t>Living things</a:t>
            </a:r>
            <a:endParaRPr lang="en-GB" altLang="en-US" sz="2800" dirty="0"/>
          </a:p>
          <a:p>
            <a:endParaRPr lang="en-GB" altLang="en-US" dirty="0"/>
          </a:p>
          <a:p>
            <a:endParaRPr lang="en-GB" dirty="0"/>
          </a:p>
        </p:txBody>
      </p:sp>
    </p:spTree>
    <p:extLst>
      <p:ext uri="{BB962C8B-B14F-4D97-AF65-F5344CB8AC3E}">
        <p14:creationId xmlns:p14="http://schemas.microsoft.com/office/powerpoint/2010/main" val="87185558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2CC7560-7366-3A49-A504-96C5853E8EF8}"/>
              </a:ext>
            </a:extLst>
          </p:cNvPr>
          <p:cNvSpPr>
            <a:spLocks noGrp="1"/>
          </p:cNvSpPr>
          <p:nvPr>
            <p:ph type="title"/>
          </p:nvPr>
        </p:nvSpPr>
        <p:spPr>
          <a:xfrm>
            <a:off x="255817" y="2833313"/>
            <a:ext cx="2503817" cy="1092200"/>
          </a:xfrm>
        </p:spPr>
        <p:txBody>
          <a:bodyPr>
            <a:normAutofit fontScale="90000"/>
          </a:bodyPr>
          <a:lstStyle/>
          <a:p>
            <a:r>
              <a:rPr lang="en-US" sz="4050" dirty="0" smtClean="0"/>
              <a:t>What are persona dolls?</a:t>
            </a:r>
            <a:r>
              <a:rPr lang="en-US" sz="4050" dirty="0"/>
              <a:t/>
            </a:r>
            <a:br>
              <a:rPr lang="en-US" sz="4050" dirty="0"/>
            </a:br>
            <a:r>
              <a:rPr lang="en-US" sz="4050" dirty="0"/>
              <a:t>                      </a:t>
            </a:r>
          </a:p>
        </p:txBody>
      </p:sp>
      <p:sp>
        <p:nvSpPr>
          <p:cNvPr id="3" name="Rectangle 2">
            <a:extLst>
              <a:ext uri="{FF2B5EF4-FFF2-40B4-BE49-F238E27FC236}">
                <a16:creationId xmlns="" xmlns:a16="http://schemas.microsoft.com/office/drawing/2014/main" id="{AEE1DAC7-A679-064A-87B5-0F790AA196AB}"/>
              </a:ext>
            </a:extLst>
          </p:cNvPr>
          <p:cNvSpPr/>
          <p:nvPr/>
        </p:nvSpPr>
        <p:spPr>
          <a:xfrm>
            <a:off x="3918732" y="5269019"/>
            <a:ext cx="7381874" cy="507831"/>
          </a:xfrm>
          <a:prstGeom prst="rect">
            <a:avLst/>
          </a:prstGeom>
        </p:spPr>
        <p:txBody>
          <a:bodyPr wrap="square">
            <a:spAutoFit/>
          </a:bodyPr>
          <a:lstStyle/>
          <a:p>
            <a:r>
              <a:rPr lang="en-GB" altLang="en-US" sz="2700" dirty="0">
                <a:hlinkClick r:id="rId2"/>
              </a:rPr>
              <a:t>https://www.youtube.com/watch?v=AfJBZZ2-9Qs</a:t>
            </a:r>
            <a:endParaRPr lang="en-GB" altLang="en-US" sz="2700" dirty="0"/>
          </a:p>
        </p:txBody>
      </p:sp>
      <p:pic>
        <p:nvPicPr>
          <p:cNvPr id="4" name="Picture 3">
            <a:extLst>
              <a:ext uri="{FF2B5EF4-FFF2-40B4-BE49-F238E27FC236}">
                <a16:creationId xmlns="" xmlns:a16="http://schemas.microsoft.com/office/drawing/2014/main" id="{C289769C-DE35-0F4B-9658-BBC5146A1A39}"/>
              </a:ext>
            </a:extLst>
          </p:cNvPr>
          <p:cNvPicPr>
            <a:picLocks noChangeAspect="1"/>
          </p:cNvPicPr>
          <p:nvPr/>
        </p:nvPicPr>
        <p:blipFill>
          <a:blip r:embed="rId3"/>
          <a:stretch>
            <a:fillRect/>
          </a:stretch>
        </p:blipFill>
        <p:spPr>
          <a:xfrm>
            <a:off x="6108227" y="1535049"/>
            <a:ext cx="2759816" cy="3471389"/>
          </a:xfrm>
          <a:prstGeom prst="rect">
            <a:avLst/>
          </a:prstGeom>
        </p:spPr>
      </p:pic>
    </p:spTree>
    <p:extLst>
      <p:ext uri="{BB962C8B-B14F-4D97-AF65-F5344CB8AC3E}">
        <p14:creationId xmlns:p14="http://schemas.microsoft.com/office/powerpoint/2010/main" val="18520828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7383083-D37D-5646-8B90-762CC228BEB4}"/>
              </a:ext>
            </a:extLst>
          </p:cNvPr>
          <p:cNvSpPr>
            <a:spLocks noGrp="1"/>
          </p:cNvSpPr>
          <p:nvPr>
            <p:ph type="title"/>
          </p:nvPr>
        </p:nvSpPr>
        <p:spPr/>
        <p:txBody>
          <a:bodyPr>
            <a:normAutofit/>
          </a:bodyPr>
          <a:lstStyle/>
          <a:p>
            <a:r>
              <a:rPr lang="en-US" sz="4500" dirty="0"/>
              <a:t>P</a:t>
            </a:r>
            <a:r>
              <a:rPr lang="en-US" sz="4500" dirty="0" smtClean="0"/>
              <a:t>ersona dolls in action</a:t>
            </a:r>
            <a:endParaRPr lang="en-US" sz="4500" dirty="0"/>
          </a:p>
        </p:txBody>
      </p:sp>
      <p:sp>
        <p:nvSpPr>
          <p:cNvPr id="3" name="Content Placeholder 2">
            <a:extLst>
              <a:ext uri="{FF2B5EF4-FFF2-40B4-BE49-F238E27FC236}">
                <a16:creationId xmlns="" xmlns:a16="http://schemas.microsoft.com/office/drawing/2014/main" id="{01AB1A4A-9212-0046-95FD-7AE6AA7C6402}"/>
              </a:ext>
            </a:extLst>
          </p:cNvPr>
          <p:cNvSpPr>
            <a:spLocks noGrp="1"/>
          </p:cNvSpPr>
          <p:nvPr>
            <p:ph idx="1"/>
          </p:nvPr>
        </p:nvSpPr>
        <p:spPr/>
        <p:txBody>
          <a:bodyPr/>
          <a:lstStyle/>
          <a:p>
            <a:r>
              <a:rPr lang="en-US" dirty="0">
                <a:hlinkClick r:id="rId2"/>
              </a:rPr>
              <a:t>https://www.youtube.com/watch?v=WiZP3lsgNec</a:t>
            </a:r>
            <a:endParaRPr lang="en-US" dirty="0"/>
          </a:p>
          <a:p>
            <a:endParaRPr lang="en-US" dirty="0"/>
          </a:p>
        </p:txBody>
      </p:sp>
    </p:spTree>
    <p:extLst>
      <p:ext uri="{BB962C8B-B14F-4D97-AF65-F5344CB8AC3E}">
        <p14:creationId xmlns:p14="http://schemas.microsoft.com/office/powerpoint/2010/main" val="29417433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59D3A91C-0F95-6B4C-A789-FAF4A04565EA}"/>
              </a:ext>
            </a:extLst>
          </p:cNvPr>
          <p:cNvSpPr>
            <a:spLocks noGrp="1"/>
          </p:cNvSpPr>
          <p:nvPr>
            <p:ph type="title"/>
          </p:nvPr>
        </p:nvSpPr>
        <p:spPr/>
        <p:txBody>
          <a:bodyPr/>
          <a:lstStyle/>
          <a:p>
            <a:r>
              <a:rPr lang="en-US" dirty="0" smtClean="0"/>
              <a:t>Group </a:t>
            </a:r>
            <a:r>
              <a:rPr lang="en-US" dirty="0"/>
              <a:t>task</a:t>
            </a:r>
          </a:p>
        </p:txBody>
      </p:sp>
      <p:sp>
        <p:nvSpPr>
          <p:cNvPr id="5" name="Content Placeholder 4">
            <a:extLst>
              <a:ext uri="{FF2B5EF4-FFF2-40B4-BE49-F238E27FC236}">
                <a16:creationId xmlns="" xmlns:a16="http://schemas.microsoft.com/office/drawing/2014/main" id="{971D16AA-94AE-E14E-B364-1E2C9E8730A9}"/>
              </a:ext>
            </a:extLst>
          </p:cNvPr>
          <p:cNvSpPr>
            <a:spLocks noGrp="1"/>
          </p:cNvSpPr>
          <p:nvPr>
            <p:ph sz="half" idx="2"/>
          </p:nvPr>
        </p:nvSpPr>
        <p:spPr>
          <a:xfrm>
            <a:off x="4534007" y="864108"/>
            <a:ext cx="3474720" cy="5120640"/>
          </a:xfrm>
        </p:spPr>
        <p:txBody>
          <a:bodyPr>
            <a:noAutofit/>
          </a:bodyPr>
          <a:lstStyle/>
          <a:p>
            <a:r>
              <a:rPr lang="en-US" sz="3600" dirty="0"/>
              <a:t>Name the doll</a:t>
            </a:r>
          </a:p>
          <a:p>
            <a:r>
              <a:rPr lang="en-US" sz="3600" dirty="0"/>
              <a:t>Background, e.g. family</a:t>
            </a:r>
          </a:p>
          <a:p>
            <a:r>
              <a:rPr lang="en-US" sz="3600" dirty="0"/>
              <a:t>Hobbies</a:t>
            </a:r>
          </a:p>
          <a:p>
            <a:r>
              <a:rPr lang="en-US" sz="3600" dirty="0"/>
              <a:t>Any issues?</a:t>
            </a:r>
          </a:p>
          <a:p>
            <a:r>
              <a:rPr lang="en-US" sz="3600" dirty="0"/>
              <a:t>Religion</a:t>
            </a:r>
          </a:p>
          <a:p>
            <a:pPr marL="0" indent="0">
              <a:buNone/>
            </a:pPr>
            <a:endParaRPr lang="en-US" sz="3600" dirty="0"/>
          </a:p>
        </p:txBody>
      </p:sp>
    </p:spTree>
    <p:extLst>
      <p:ext uri="{BB962C8B-B14F-4D97-AF65-F5344CB8AC3E}">
        <p14:creationId xmlns:p14="http://schemas.microsoft.com/office/powerpoint/2010/main" val="373138699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reading</a:t>
            </a:r>
            <a:endParaRPr lang="en-GB" dirty="0"/>
          </a:p>
        </p:txBody>
      </p:sp>
      <p:sp>
        <p:nvSpPr>
          <p:cNvPr id="3" name="Content Placeholder 2"/>
          <p:cNvSpPr>
            <a:spLocks noGrp="1"/>
          </p:cNvSpPr>
          <p:nvPr>
            <p:ph idx="1"/>
          </p:nvPr>
        </p:nvSpPr>
        <p:spPr>
          <a:xfrm>
            <a:off x="3591059" y="1417638"/>
            <a:ext cx="8229600" cy="4708525"/>
          </a:xfrm>
        </p:spPr>
        <p:txBody>
          <a:bodyPr>
            <a:normAutofit fontScale="85000" lnSpcReduction="10000"/>
          </a:bodyPr>
          <a:lstStyle/>
          <a:p>
            <a:pPr marL="0" indent="0">
              <a:buNone/>
            </a:pPr>
            <a:r>
              <a:rPr lang="en-GB" dirty="0" smtClean="0"/>
              <a:t>Aerts</a:t>
            </a:r>
            <a:r>
              <a:rPr lang="en-GB" dirty="0"/>
              <a:t>, </a:t>
            </a:r>
            <a:r>
              <a:rPr lang="en-GB" dirty="0" smtClean="0"/>
              <a:t>D. </a:t>
            </a:r>
            <a:r>
              <a:rPr lang="en-GB" dirty="0"/>
              <a:t>&amp; </a:t>
            </a:r>
            <a:r>
              <a:rPr lang="en-GB" dirty="0" err="1"/>
              <a:t>Apostel</a:t>
            </a:r>
            <a:r>
              <a:rPr lang="en-GB" dirty="0"/>
              <a:t>, L &amp; De Moor, </a:t>
            </a:r>
            <a:r>
              <a:rPr lang="en-GB" dirty="0" smtClean="0"/>
              <a:t>B. </a:t>
            </a:r>
            <a:r>
              <a:rPr lang="en-GB" dirty="0"/>
              <a:t>&amp; </a:t>
            </a:r>
            <a:r>
              <a:rPr lang="en-GB" dirty="0" err="1"/>
              <a:t>Hellemans</a:t>
            </a:r>
            <a:r>
              <a:rPr lang="en-GB" dirty="0"/>
              <a:t>, </a:t>
            </a:r>
            <a:r>
              <a:rPr lang="en-GB" dirty="0" smtClean="0"/>
              <a:t>S </a:t>
            </a:r>
            <a:r>
              <a:rPr lang="en-GB" dirty="0"/>
              <a:t>&amp; </a:t>
            </a:r>
            <a:r>
              <a:rPr lang="en-GB" dirty="0" err="1"/>
              <a:t>Maex</a:t>
            </a:r>
            <a:r>
              <a:rPr lang="en-GB" dirty="0"/>
              <a:t>, E &amp; Belle H, Van &amp; Der </a:t>
            </a:r>
            <a:r>
              <a:rPr lang="en-GB" dirty="0" smtClean="0"/>
              <a:t>	</a:t>
            </a:r>
            <a:r>
              <a:rPr lang="en-GB" dirty="0" err="1" smtClean="0"/>
              <a:t>Veken</a:t>
            </a:r>
            <a:r>
              <a:rPr lang="en-GB" dirty="0" smtClean="0"/>
              <a:t> </a:t>
            </a:r>
            <a:r>
              <a:rPr lang="en-GB" dirty="0"/>
              <a:t>J, Van. (2002). Worldviews: From Fragmentation to Integration.  et al. </a:t>
            </a:r>
            <a:r>
              <a:rPr lang="en-GB" dirty="0" smtClean="0"/>
              <a:t>	(</a:t>
            </a:r>
            <a:r>
              <a:rPr lang="en-GB" dirty="0"/>
              <a:t>1994) </a:t>
            </a:r>
            <a:r>
              <a:rPr lang="en-GB" i="1" dirty="0"/>
              <a:t>Worldviews: from fragmentation to Integration</a:t>
            </a:r>
            <a:r>
              <a:rPr lang="en-GB" dirty="0"/>
              <a:t>.  VUB press </a:t>
            </a:r>
            <a:r>
              <a:rPr lang="en-GB" dirty="0" smtClean="0"/>
              <a:t>Brussels</a:t>
            </a:r>
            <a:r>
              <a:rPr lang="en-GB" dirty="0"/>
              <a:t>. </a:t>
            </a:r>
            <a:r>
              <a:rPr lang="en-GB" dirty="0" smtClean="0"/>
              <a:t>	Internet </a:t>
            </a:r>
            <a:r>
              <a:rPr lang="en-GB" dirty="0"/>
              <a:t>edition. 2007. Available at </a:t>
            </a:r>
            <a:r>
              <a:rPr lang="en-GB" dirty="0" smtClean="0"/>
              <a:t>	</a:t>
            </a:r>
            <a:r>
              <a:rPr lang="en-GB" u="sng" dirty="0" smtClean="0">
                <a:hlinkClick r:id="rId2"/>
              </a:rPr>
              <a:t>http</a:t>
            </a:r>
            <a:r>
              <a:rPr lang="en-GB" u="sng" dirty="0">
                <a:hlinkClick r:id="rId2"/>
              </a:rPr>
              <a:t>://www.vub.ac.be/CLEA/pub/books/worldviews.pdf</a:t>
            </a:r>
            <a:r>
              <a:rPr lang="en-GB" dirty="0">
                <a:hlinkClick r:id="rId2"/>
              </a:rPr>
              <a:t> </a:t>
            </a:r>
            <a:r>
              <a:rPr lang="en-GB" dirty="0"/>
              <a:t>  accessed on </a:t>
            </a:r>
            <a:r>
              <a:rPr lang="en-GB" dirty="0" smtClean="0"/>
              <a:t>	7/3/18</a:t>
            </a:r>
            <a:r>
              <a:rPr lang="en-GB" dirty="0"/>
              <a:t>. </a:t>
            </a:r>
            <a:endParaRPr lang="en-GB" dirty="0" smtClean="0"/>
          </a:p>
          <a:p>
            <a:pPr marL="0" indent="0">
              <a:buNone/>
            </a:pPr>
            <a:r>
              <a:rPr lang="en-GB" dirty="0"/>
              <a:t>Commission on RE (2018) </a:t>
            </a:r>
            <a:r>
              <a:rPr lang="en-GB" i="1" dirty="0"/>
              <a:t>Final Report. Religion and Worldviews: The Way Forward.</a:t>
            </a:r>
            <a:r>
              <a:rPr lang="en-GB" b="1" i="1" dirty="0"/>
              <a:t> </a:t>
            </a:r>
            <a:r>
              <a:rPr lang="en-GB" i="1" dirty="0"/>
              <a:t>A </a:t>
            </a:r>
            <a:r>
              <a:rPr lang="en-GB" i="1" dirty="0" smtClean="0"/>
              <a:t>	national </a:t>
            </a:r>
            <a:r>
              <a:rPr lang="en-GB" i="1" dirty="0"/>
              <a:t>plan </a:t>
            </a:r>
            <a:r>
              <a:rPr lang="en-GB" i="1" dirty="0" smtClean="0"/>
              <a:t>for </a:t>
            </a:r>
            <a:r>
              <a:rPr lang="en-GB" i="1" dirty="0"/>
              <a:t>RE.</a:t>
            </a:r>
            <a:r>
              <a:rPr lang="en-GB" dirty="0"/>
              <a:t> </a:t>
            </a:r>
            <a:r>
              <a:rPr lang="en-GB" dirty="0" smtClean="0"/>
              <a:t>Available </a:t>
            </a:r>
            <a:r>
              <a:rPr lang="en-GB" dirty="0"/>
              <a:t>at: </a:t>
            </a:r>
            <a:r>
              <a:rPr lang="en-GB" i="1" u="sng" dirty="0">
                <a:hlinkClick r:id="rId3"/>
              </a:rPr>
              <a:t>https://</a:t>
            </a:r>
            <a:r>
              <a:rPr lang="en-GB" i="1" u="sng" dirty="0" smtClean="0">
                <a:hlinkClick r:id="rId3"/>
              </a:rPr>
              <a:t>www.commissiononre.org.uk/wpcontent/uploads/2018/09/Final-Report-of-</a:t>
            </a:r>
            <a:r>
              <a:rPr lang="en-GB" i="1" u="sng" dirty="0" smtClean="0">
                <a:hlinkClick r:id="rId4"/>
              </a:rPr>
              <a:t>theCommission-on-RE.pdf</a:t>
            </a:r>
            <a:r>
              <a:rPr lang="en-GB" i="1" dirty="0" smtClean="0">
                <a:hlinkClick r:id="rId4"/>
              </a:rPr>
              <a:t> </a:t>
            </a:r>
            <a:endParaRPr lang="en-GB" i="1" dirty="0" smtClean="0"/>
          </a:p>
          <a:p>
            <a:pPr marL="0" indent="0">
              <a:buNone/>
            </a:pPr>
            <a:r>
              <a:rPr lang="en-GB" dirty="0" smtClean="0"/>
              <a:t>Lloyd </a:t>
            </a:r>
            <a:r>
              <a:rPr lang="en-GB" dirty="0"/>
              <a:t>et al. (2013) </a:t>
            </a:r>
            <a:r>
              <a:rPr lang="en-GB" i="1" dirty="0"/>
              <a:t>RE- the truth unmasked. The supply of and support for  Religious </a:t>
            </a:r>
            <a:r>
              <a:rPr lang="en-GB" i="1" dirty="0" smtClean="0"/>
              <a:t>	Education teachers</a:t>
            </a:r>
            <a:r>
              <a:rPr lang="en-GB" dirty="0"/>
              <a:t>. An Inquiry by the All-Party Parliamentary Group on </a:t>
            </a:r>
            <a:r>
              <a:rPr lang="en-GB" dirty="0" smtClean="0"/>
              <a:t>	Religious </a:t>
            </a:r>
            <a:r>
              <a:rPr lang="en-GB" dirty="0"/>
              <a:t>Education.  </a:t>
            </a:r>
            <a:endParaRPr lang="en-GB" dirty="0" smtClean="0"/>
          </a:p>
          <a:p>
            <a:pPr marL="0" indent="0">
              <a:buNone/>
            </a:pPr>
            <a:r>
              <a:rPr lang="en-GB" dirty="0"/>
              <a:t>Mansour, N. (2008). The experiences and Personal Religious beliefs of  </a:t>
            </a:r>
          </a:p>
          <a:p>
            <a:pPr marL="0" indent="0">
              <a:buNone/>
            </a:pPr>
            <a:r>
              <a:rPr lang="en-GB" dirty="0"/>
              <a:t>	Egyptian Science teachers as a framework for understanding the shaping 	and reshaping of their beliefs and practices about science-technology-	society (STS), </a:t>
            </a:r>
            <a:r>
              <a:rPr lang="en-GB" i="1" dirty="0"/>
              <a:t>International Journal of Science Education</a:t>
            </a:r>
            <a:r>
              <a:rPr lang="en-GB" dirty="0"/>
              <a:t>, 30 (12), 1605 -1634. </a:t>
            </a:r>
          </a:p>
          <a:p>
            <a:pPr marL="0" indent="0">
              <a:buNone/>
            </a:pPr>
            <a:r>
              <a:rPr lang="en-GB" dirty="0"/>
              <a:t>McCreery, E. (2005) Preparing Primary School Teachers to Teach Religious  Education. </a:t>
            </a:r>
            <a:r>
              <a:rPr lang="en-GB" dirty="0" smtClean="0"/>
              <a:t>	</a:t>
            </a:r>
            <a:r>
              <a:rPr lang="en-GB" i="1" dirty="0" smtClean="0"/>
              <a:t>British </a:t>
            </a:r>
            <a:r>
              <a:rPr lang="en-GB" i="1" dirty="0"/>
              <a:t>Journal </a:t>
            </a:r>
            <a:r>
              <a:rPr lang="en-GB" i="1" dirty="0" smtClean="0"/>
              <a:t>of </a:t>
            </a:r>
            <a:r>
              <a:rPr lang="en-GB" i="1" dirty="0"/>
              <a:t>Religious Education</a:t>
            </a:r>
            <a:r>
              <a:rPr lang="en-GB" dirty="0"/>
              <a:t>. 27 (3), 265 -277. </a:t>
            </a:r>
          </a:p>
          <a:p>
            <a:pPr marL="0" indent="0">
              <a:buNone/>
            </a:pPr>
            <a:endParaRPr lang="en-GB" dirty="0"/>
          </a:p>
          <a:p>
            <a:pPr marL="0" indent="0">
              <a:buNone/>
            </a:pPr>
            <a:endParaRPr lang="en-GB" dirty="0" smtClean="0"/>
          </a:p>
          <a:p>
            <a:pPr marL="0" indent="0">
              <a:buNone/>
            </a:pPr>
            <a:endParaRPr lang="en-GB" dirty="0" smtClean="0"/>
          </a:p>
          <a:p>
            <a:endParaRPr lang="en-GB" dirty="0"/>
          </a:p>
        </p:txBody>
      </p:sp>
    </p:spTree>
    <p:extLst>
      <p:ext uri="{BB962C8B-B14F-4D97-AF65-F5344CB8AC3E}">
        <p14:creationId xmlns:p14="http://schemas.microsoft.com/office/powerpoint/2010/main" val="97289805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39544" y="890577"/>
            <a:ext cx="8229600" cy="5145435"/>
          </a:xfrm>
        </p:spPr>
        <p:txBody>
          <a:bodyPr>
            <a:normAutofit/>
          </a:bodyPr>
          <a:lstStyle/>
          <a:p>
            <a:pPr marL="0" indent="0">
              <a:buNone/>
            </a:pPr>
            <a:r>
              <a:rPr lang="en-GB" dirty="0" smtClean="0"/>
              <a:t>Ofsted </a:t>
            </a:r>
            <a:r>
              <a:rPr lang="en-GB" dirty="0"/>
              <a:t>(2013) </a:t>
            </a:r>
            <a:r>
              <a:rPr lang="en-GB" i="1" dirty="0"/>
              <a:t>Religious Education: realising the potential</a:t>
            </a:r>
            <a:r>
              <a:rPr lang="en-GB" dirty="0"/>
              <a:t>.  </a:t>
            </a:r>
            <a:r>
              <a:rPr lang="en-GB" dirty="0" smtClean="0"/>
              <a:t>Accessed </a:t>
            </a:r>
            <a:r>
              <a:rPr lang="en-GB" dirty="0"/>
              <a:t>on </a:t>
            </a:r>
            <a:r>
              <a:rPr lang="en-GB" dirty="0" smtClean="0"/>
              <a:t>	19/01/17 </a:t>
            </a:r>
            <a:r>
              <a:rPr lang="en-GB" dirty="0"/>
              <a:t>at </a:t>
            </a:r>
            <a:r>
              <a:rPr lang="en-GB" u="sng" dirty="0" smtClean="0">
                <a:hlinkClick r:id="rId2"/>
              </a:rPr>
              <a:t>www.ofsted.gov.uk/resources/130068</a:t>
            </a:r>
            <a:r>
              <a:rPr lang="en-GB" u="sng" dirty="0">
                <a:hlinkClick r:id="rId2"/>
              </a:rPr>
              <a:t>.</a:t>
            </a:r>
            <a:r>
              <a:rPr lang="en-GB" dirty="0">
                <a:hlinkClick r:id="rId2"/>
              </a:rPr>
              <a:t> </a:t>
            </a:r>
            <a:endParaRPr lang="en-GB" dirty="0"/>
          </a:p>
          <a:p>
            <a:pPr marL="0" indent="0">
              <a:buNone/>
            </a:pPr>
            <a:r>
              <a:rPr lang="en-GB" dirty="0"/>
              <a:t>Revell, L. and Walters, R. (2010) </a:t>
            </a:r>
            <a:r>
              <a:rPr lang="en-GB" i="1" dirty="0"/>
              <a:t>Christian Student RE teachers, </a:t>
            </a:r>
            <a:r>
              <a:rPr lang="en-GB" i="1" dirty="0" smtClean="0"/>
              <a:t>	objectivity </a:t>
            </a:r>
            <a:r>
              <a:rPr lang="en-GB" i="1" dirty="0"/>
              <a:t>and  </a:t>
            </a:r>
            <a:r>
              <a:rPr lang="en-GB" i="1" dirty="0" smtClean="0"/>
              <a:t>	professionalism</a:t>
            </a:r>
            <a:r>
              <a:rPr lang="en-GB" dirty="0"/>
              <a:t>, Jerusalem Trust. </a:t>
            </a:r>
          </a:p>
          <a:p>
            <a:pPr marL="0" indent="0">
              <a:buNone/>
            </a:pPr>
            <a:r>
              <a:rPr lang="en-GB" dirty="0" smtClean="0"/>
              <a:t>Ricoeur</a:t>
            </a:r>
            <a:r>
              <a:rPr lang="en-GB" dirty="0"/>
              <a:t>, P. (1992). </a:t>
            </a:r>
            <a:r>
              <a:rPr lang="en-GB" i="1" dirty="0"/>
              <a:t>Oneself as another</a:t>
            </a:r>
            <a:r>
              <a:rPr lang="en-GB" dirty="0"/>
              <a:t>. Translated by </a:t>
            </a:r>
            <a:r>
              <a:rPr lang="en-GB" dirty="0" err="1"/>
              <a:t>Blaney</a:t>
            </a:r>
            <a:r>
              <a:rPr lang="en-GB" dirty="0"/>
              <a:t>, K. </a:t>
            </a:r>
            <a:r>
              <a:rPr lang="en-GB" dirty="0" smtClean="0"/>
              <a:t>	University </a:t>
            </a:r>
            <a:r>
              <a:rPr lang="en-GB" dirty="0"/>
              <a:t>of </a:t>
            </a:r>
            <a:r>
              <a:rPr lang="en-GB" dirty="0" smtClean="0"/>
              <a:t>Chicago Press</a:t>
            </a:r>
            <a:r>
              <a:rPr lang="en-GB" dirty="0"/>
              <a:t>: Chicago.</a:t>
            </a:r>
          </a:p>
          <a:p>
            <a:pPr marL="0" indent="0">
              <a:buNone/>
            </a:pPr>
            <a:r>
              <a:rPr lang="en-GB" dirty="0"/>
              <a:t>Sire, J. (1997) </a:t>
            </a:r>
            <a:r>
              <a:rPr lang="en-GB" i="1" dirty="0"/>
              <a:t>The Universe Next Door</a:t>
            </a:r>
            <a:r>
              <a:rPr lang="en-GB" dirty="0"/>
              <a:t>. Intervarsity press. Illinois </a:t>
            </a:r>
          </a:p>
          <a:p>
            <a:pPr marL="0" indent="0">
              <a:buNone/>
            </a:pPr>
            <a:r>
              <a:rPr lang="en-GB" dirty="0" err="1"/>
              <a:t>Valk</a:t>
            </a:r>
            <a:r>
              <a:rPr lang="en-GB" dirty="0"/>
              <a:t>, J. (2009) Knowing self and others: Worldview study at </a:t>
            </a:r>
            <a:r>
              <a:rPr lang="en-GB" dirty="0" smtClean="0"/>
              <a:t>	Renaissance  college</a:t>
            </a:r>
            <a:r>
              <a:rPr lang="en-GB" dirty="0"/>
              <a:t>. </a:t>
            </a:r>
            <a:r>
              <a:rPr lang="en-GB" i="1" dirty="0"/>
              <a:t>Journal of Adult Theological Education, </a:t>
            </a:r>
            <a:r>
              <a:rPr lang="en-GB" dirty="0"/>
              <a:t>6 </a:t>
            </a:r>
            <a:r>
              <a:rPr lang="en-GB" dirty="0" smtClean="0"/>
              <a:t>	(</a:t>
            </a:r>
            <a:r>
              <a:rPr lang="en-GB" dirty="0"/>
              <a:t>1), 69 -80. </a:t>
            </a:r>
          </a:p>
          <a:p>
            <a:pPr marL="0" indent="0">
              <a:buNone/>
            </a:pPr>
            <a:r>
              <a:rPr lang="en-GB" dirty="0"/>
              <a:t>Van der </a:t>
            </a:r>
            <a:r>
              <a:rPr lang="en-GB" dirty="0" err="1"/>
              <a:t>Kooij</a:t>
            </a:r>
            <a:r>
              <a:rPr lang="en-GB" dirty="0"/>
              <a:t>, J., de </a:t>
            </a:r>
            <a:r>
              <a:rPr lang="en-GB" dirty="0" err="1"/>
              <a:t>Ruyter</a:t>
            </a:r>
            <a:r>
              <a:rPr lang="en-GB" dirty="0"/>
              <a:t>, D. </a:t>
            </a:r>
            <a:r>
              <a:rPr lang="en-GB" dirty="0" err="1"/>
              <a:t>Midema</a:t>
            </a:r>
            <a:r>
              <a:rPr lang="en-GB" dirty="0"/>
              <a:t>, S. (2013) ‘Worldview’: the </a:t>
            </a:r>
            <a:r>
              <a:rPr lang="en-GB" dirty="0" smtClean="0"/>
              <a:t>	meaning </a:t>
            </a:r>
            <a:r>
              <a:rPr lang="en-GB" dirty="0"/>
              <a:t>of </a:t>
            </a:r>
            <a:r>
              <a:rPr lang="en-GB" dirty="0" smtClean="0"/>
              <a:t>the concept </a:t>
            </a:r>
            <a:r>
              <a:rPr lang="en-GB" dirty="0"/>
              <a:t>and the Impact on Religious </a:t>
            </a:r>
            <a:r>
              <a:rPr lang="en-GB" dirty="0" smtClean="0"/>
              <a:t>	Education</a:t>
            </a:r>
            <a:r>
              <a:rPr lang="en-GB" dirty="0"/>
              <a:t>’. </a:t>
            </a:r>
            <a:r>
              <a:rPr lang="en-GB" i="1" dirty="0"/>
              <a:t>Religious </a:t>
            </a:r>
            <a:r>
              <a:rPr lang="en-GB" i="1" dirty="0" smtClean="0"/>
              <a:t>Education</a:t>
            </a:r>
            <a:r>
              <a:rPr lang="en-GB" dirty="0"/>
              <a:t>, 108 </a:t>
            </a:r>
            <a:r>
              <a:rPr lang="en-GB" dirty="0" smtClean="0"/>
              <a:t>(</a:t>
            </a:r>
            <a:r>
              <a:rPr lang="en-GB" dirty="0"/>
              <a:t>2), 201 -228. </a:t>
            </a:r>
          </a:p>
          <a:p>
            <a:pPr marL="0" indent="0">
              <a:buNone/>
            </a:pPr>
            <a:r>
              <a:rPr lang="en-GB" dirty="0"/>
              <a:t>Wintersgill, B. (2004) </a:t>
            </a:r>
            <a:r>
              <a:rPr lang="en-GB" i="1" dirty="0"/>
              <a:t>Managing more effectively the contribution of </a:t>
            </a:r>
            <a:r>
              <a:rPr lang="en-GB" i="1" dirty="0" smtClean="0"/>
              <a:t>	Non-  specialist </a:t>
            </a:r>
            <a:r>
              <a:rPr lang="en-GB" i="1" dirty="0"/>
              <a:t>teachers.</a:t>
            </a:r>
            <a:r>
              <a:rPr lang="en-GB" dirty="0"/>
              <a:t> Accessed on 26/03/2018 at   	</a:t>
            </a:r>
            <a:r>
              <a:rPr lang="en-GB" u="sng" dirty="0" smtClean="0">
                <a:hlinkClick r:id="rId3"/>
              </a:rPr>
              <a:t>www.shapworkingparty.org.uk/journals/articles_0506/Wintersgill.rtf</a:t>
            </a:r>
            <a:r>
              <a:rPr lang="en-GB" dirty="0" smtClean="0">
                <a:hlinkClick r:id="rId3"/>
              </a:rPr>
              <a:t> </a:t>
            </a:r>
            <a:endParaRPr lang="en-GB" dirty="0"/>
          </a:p>
          <a:p>
            <a:endParaRPr lang="en-GB" dirty="0"/>
          </a:p>
        </p:txBody>
      </p:sp>
      <p:sp>
        <p:nvSpPr>
          <p:cNvPr id="4" name="Title 1"/>
          <p:cNvSpPr>
            <a:spLocks noGrp="1"/>
          </p:cNvSpPr>
          <p:nvPr>
            <p:ph type="title"/>
          </p:nvPr>
        </p:nvSpPr>
        <p:spPr>
          <a:xfrm>
            <a:off x="252919" y="1123837"/>
            <a:ext cx="2947482" cy="4601183"/>
          </a:xfrm>
        </p:spPr>
        <p:txBody>
          <a:bodyPr/>
          <a:lstStyle/>
          <a:p>
            <a:r>
              <a:rPr lang="en-GB" dirty="0" smtClean="0"/>
              <a:t>Further reading</a:t>
            </a:r>
            <a:endParaRPr lang="en-GB" dirty="0"/>
          </a:p>
        </p:txBody>
      </p:sp>
    </p:spTree>
    <p:extLst>
      <p:ext uri="{BB962C8B-B14F-4D97-AF65-F5344CB8AC3E}">
        <p14:creationId xmlns:p14="http://schemas.microsoft.com/office/powerpoint/2010/main" val="82692448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Get in touch…</a:t>
            </a:r>
            <a:endParaRPr lang="en-GB" dirty="0"/>
          </a:p>
        </p:txBody>
      </p:sp>
      <p:sp>
        <p:nvSpPr>
          <p:cNvPr id="3" name="Content Placeholder 2"/>
          <p:cNvSpPr>
            <a:spLocks noGrp="1"/>
          </p:cNvSpPr>
          <p:nvPr>
            <p:ph idx="1"/>
          </p:nvPr>
        </p:nvSpPr>
        <p:spPr/>
        <p:txBody>
          <a:bodyPr>
            <a:normAutofit/>
          </a:bodyPr>
          <a:lstStyle/>
          <a:p>
            <a:pPr marL="0" indent="0" algn="ctr">
              <a:buNone/>
            </a:pPr>
            <a:r>
              <a:rPr lang="en-GB" sz="2800" dirty="0" smtClean="0"/>
              <a:t>rachel.bendall@uwtsd.ac.uk</a:t>
            </a:r>
            <a:endParaRPr lang="en-GB" sz="2800" dirty="0"/>
          </a:p>
        </p:txBody>
      </p:sp>
    </p:spTree>
    <p:extLst>
      <p:ext uri="{BB962C8B-B14F-4D97-AF65-F5344CB8AC3E}">
        <p14:creationId xmlns:p14="http://schemas.microsoft.com/office/powerpoint/2010/main" val="338163224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398</TotalTime>
  <Words>475</Words>
  <Application>Microsoft Office PowerPoint</Application>
  <PresentationFormat>Widescreen</PresentationFormat>
  <Paragraphs>76</Paragraphs>
  <Slides>20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ＭＳ Ｐゴシック</vt:lpstr>
      <vt:lpstr>Arial</vt:lpstr>
      <vt:lpstr>Calibri</vt:lpstr>
      <vt:lpstr>Corbel</vt:lpstr>
      <vt:lpstr>Wingdings</vt:lpstr>
      <vt:lpstr>Wingdings 2</vt:lpstr>
      <vt:lpstr>Frame</vt:lpstr>
      <vt:lpstr>Humanities</vt:lpstr>
      <vt:lpstr>rachel.bendall@uwtsd.ac.uk    Religious Education Requirements</vt:lpstr>
      <vt:lpstr>Session 1 23/09/19</vt:lpstr>
      <vt:lpstr>Aims</vt:lpstr>
      <vt:lpstr>Compulsory subject  </vt:lpstr>
      <vt:lpstr>Key document  </vt:lpstr>
      <vt:lpstr>Locally agreed syllabus  </vt:lpstr>
      <vt:lpstr>Where can I find the locally agreed syllabus?   </vt:lpstr>
      <vt:lpstr>Locally agreed syllabuses</vt:lpstr>
      <vt:lpstr>Denominational schools  </vt:lpstr>
      <vt:lpstr>Children should have opportunities to:</vt:lpstr>
      <vt:lpstr>RE in the Foundation Phase  </vt:lpstr>
      <vt:lpstr>The statutory Areas of Learning in the Foundation Phase are:</vt:lpstr>
      <vt:lpstr>3 suggested topics  </vt:lpstr>
      <vt:lpstr>What are persona dolls?                       </vt:lpstr>
      <vt:lpstr>Persona dolls in action</vt:lpstr>
      <vt:lpstr>Group task</vt:lpstr>
      <vt:lpstr>Further reading</vt:lpstr>
      <vt:lpstr>Further reading</vt:lpstr>
      <vt:lpstr>Get in touch…</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Religious Education Requirements</dc:title>
  <dc:creator>Rachel Bendall</dc:creator>
  <cp:lastModifiedBy>Gruff Bendall</cp:lastModifiedBy>
  <cp:revision>27</cp:revision>
  <cp:lastPrinted>2017-09-29T07:24:51Z</cp:lastPrinted>
  <dcterms:created xsi:type="dcterms:W3CDTF">2017-09-14T09:53:51Z</dcterms:created>
  <dcterms:modified xsi:type="dcterms:W3CDTF">2019-09-26T08:19:16Z</dcterms:modified>
</cp:coreProperties>
</file>