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5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9B358-489A-BE3A-0B7A-26E476061E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AA40C3-DB2E-3ED5-7206-90D3C5D11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D2F5B-3766-33FC-A927-2441AEBC7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C4D2D-5924-C7C0-A931-483DCDE3D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F6D19-02E2-52D9-813C-5DD527A17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335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9376-7594-8606-4858-EBF628A43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ECBEF-87B7-A268-3785-88E1D604B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186CC-57F0-1455-5EF0-B87306A3F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3F4DB-A86A-1875-B91A-8138BE977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DFF15E-76BB-40F9-CFB7-1ED2313AF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345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CD34A-8F8A-9E92-CAAA-212AFE57A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AF0DF1-3B19-2004-71A1-9CACA99EB1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AA319-C8E7-7B69-DB51-A202993CD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6F399-FAD1-A505-4713-E4FC26295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BECDF-4317-C087-2022-AFB502FAA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091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632A4-4EB5-A5E9-5471-714B2B0F5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14469-AE79-B105-0721-2B5578E081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92EAC-A953-8E74-09D5-495F96825F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54E604-FC80-CBF6-1A7E-9C9B0E6D3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B9028-81C1-DBD1-5CEB-99B1933FA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92DEFA-72CB-E704-783A-C38A4F19D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904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47C21-90AB-1494-7EEF-B874E2A60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8351B-874F-D61B-092E-ECA9EA58C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DE3C6C-5DF6-5DC3-92DE-C6B0DFA59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264ADB-7B82-04C4-E37E-74E3CE6709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0B600E-0056-EC4D-1DCD-1CFD36E89A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3018E6-1DB3-D93E-9569-A5983268E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AAC23B-6EC5-D0C3-E67A-A5A0692DC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F3BAA5-E865-2828-72D8-4574841BE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75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7E5A9-A346-AA7C-F2D2-C99F5395B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3BB226-5759-7B72-2AEA-6F7D142D5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36E8B6-F5DF-51C8-3E1E-E1F31A050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C0669F-4F68-7EED-FA72-24281A2A6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414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8A2AB2-B8A7-5978-8ECF-E47F3696C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8DEB30-8482-214C-E2A8-D9D593A6F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7B63BD-29A3-99C4-F1C8-1711ABB21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305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37122-F13B-35FA-0C8D-44C8A3867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E559D-3D17-9481-3430-08A58459E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959BDE-B4E7-04EA-E6D8-DB3B4A79C7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67AB58-7CC3-1A9C-89E0-87BE80F7A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F1B66C-DB64-A60F-FBEB-6ED351111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A727FF-4747-7211-AFBF-7A95ADC2C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202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58983-1EFE-4A2C-F94E-038210412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AB285D-2E95-E16F-99B2-F7A2558F3E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894A1A-0728-963A-704A-3CD535440B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9A8CBF-6530-D37F-741C-E6A74A18D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7CB96C-4489-A044-42CF-E76F8EEE0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F0B119-1B2B-DE3F-E153-D127A6B46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006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F2AC3-6772-6AFE-A34E-A5752CEF7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EB6371-7A57-A9D0-E68C-C17488FE55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E7B22-7E97-4F68-C44B-C35AF369A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1EAAC5-3842-361C-1364-F2E09511E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7DAB2-D8F9-BFD7-07B0-21AC92A82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48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DBD4AD-4705-68F6-84CF-7DD1F2AD29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53636-6725-037B-A7F8-B388459C95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A3578-EAAC-D23F-DCBB-F75368C0E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0D07F-B3F0-7058-4436-DF3ADAA64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FAFF6-13FD-29D7-E34D-869D502E4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959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073141-97CD-5E74-CF28-A656627D7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97EE0-C981-15A9-0BE5-2AF7A2604E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C4B2C-5170-5445-F83B-E682F2204D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FD1DBB-1A27-FB40-90F3-BA2B8DAEE0D3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6BE24-DD4C-9C56-C470-5AAF5ADE90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79F0A-E5F1-B4D5-4C0F-78AEC33721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482E45-B0FD-2A4F-B5EA-F7B0D6E54D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231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63F0C-D02E-1E5D-A009-3714D35EC0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4826795" cy="2858363"/>
          </a:xfrm>
        </p:spPr>
        <p:txBody>
          <a:bodyPr>
            <a:normAutofit/>
          </a:bodyPr>
          <a:lstStyle/>
          <a:p>
            <a:pPr algn="l"/>
            <a:r>
              <a:rPr lang="en-US" sz="5000" dirty="0">
                <a:solidFill>
                  <a:schemeClr val="bg1"/>
                </a:solidFill>
                <a:latin typeface="Arial font "/>
              </a:rPr>
              <a:t> Recruitment of a Change Manager for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A08C7-1CC1-8C88-6661-897062D3BF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4414180"/>
            <a:ext cx="4830283" cy="1594507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1300" dirty="0">
                <a:solidFill>
                  <a:schemeClr val="bg1"/>
                </a:solidFill>
                <a:latin typeface="Arial font "/>
              </a:rPr>
              <a:t>Name: Angela Vicente </a:t>
            </a:r>
            <a:r>
              <a:rPr lang="pt-PT" sz="1300" dirty="0">
                <a:solidFill>
                  <a:schemeClr val="bg1"/>
                </a:solidFill>
                <a:latin typeface="Arial font "/>
              </a:rPr>
              <a:t>Furtado</a:t>
            </a:r>
            <a:r>
              <a:rPr lang="en-GB" sz="1300" dirty="0">
                <a:solidFill>
                  <a:schemeClr val="bg1"/>
                </a:solidFill>
                <a:latin typeface="Arial font "/>
              </a:rPr>
              <a:t> Dias </a:t>
            </a:r>
          </a:p>
          <a:p>
            <a:pPr algn="l"/>
            <a:r>
              <a:rPr lang="en-GB" sz="1300" dirty="0">
                <a:solidFill>
                  <a:schemeClr val="bg1"/>
                </a:solidFill>
                <a:latin typeface="Arial font "/>
              </a:rPr>
              <a:t>Student number:2413809</a:t>
            </a:r>
            <a:endParaRPr lang="pt-PT" sz="1300" dirty="0">
              <a:solidFill>
                <a:schemeClr val="bg1"/>
              </a:solidFill>
              <a:latin typeface="Arial font "/>
            </a:endParaRPr>
          </a:p>
          <a:p>
            <a:pPr algn="l"/>
            <a:r>
              <a:rPr lang="pt-PT" sz="1300" dirty="0">
                <a:solidFill>
                  <a:schemeClr val="bg1"/>
                </a:solidFill>
                <a:latin typeface="Arial font "/>
              </a:rPr>
              <a:t>Module code: </a:t>
            </a:r>
            <a:r>
              <a:rPr lang="en-GB" sz="1300" dirty="0">
                <a:solidFill>
                  <a:schemeClr val="bg1"/>
                </a:solidFill>
                <a:latin typeface="Arial font "/>
              </a:rPr>
              <a:t>Development and managing individuals and teams</a:t>
            </a:r>
          </a:p>
          <a:p>
            <a:pPr algn="l"/>
            <a:r>
              <a:rPr lang="en-GB" sz="1300" dirty="0">
                <a:solidFill>
                  <a:schemeClr val="bg1"/>
                </a:solidFill>
                <a:latin typeface="Arial font "/>
              </a:rPr>
              <a:t>(LCLM5002)</a:t>
            </a:r>
          </a:p>
          <a:p>
            <a:pPr algn="l"/>
            <a:r>
              <a:rPr lang="en-GB" sz="1300" dirty="0">
                <a:solidFill>
                  <a:schemeClr val="bg1"/>
                </a:solidFill>
                <a:latin typeface="Arial font "/>
              </a:rPr>
              <a:t>Lecture: Amir Kareem</a:t>
            </a:r>
          </a:p>
          <a:p>
            <a:pPr algn="l"/>
            <a:endParaRPr lang="en-US" sz="13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D01AB2-B8AD-272A-DFB8-6F082439AB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4" r="26775" b="1"/>
          <a:stretch>
            <a:fillRect/>
          </a:stretch>
        </p:blipFill>
        <p:spPr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718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CC13B9-43D4-974F-4D38-4A7C50A01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413" y="4544704"/>
            <a:ext cx="4792635" cy="1811645"/>
          </a:xfrm>
        </p:spPr>
        <p:txBody>
          <a:bodyPr anchor="ctr">
            <a:normAutofit/>
          </a:bodyPr>
          <a:lstStyle/>
          <a:p>
            <a:r>
              <a:rPr lang="en-GB" sz="4000"/>
              <a:t>Table of content</a:t>
            </a:r>
            <a:endParaRPr lang="en-US" sz="4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C41549-F18B-1F67-B43F-7D3D3F3BF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1" r="497" b="-2"/>
          <a:stretch>
            <a:fillRect/>
          </a:stretch>
        </p:blipFill>
        <p:spPr>
          <a:xfrm>
            <a:off x="-1" y="10"/>
            <a:ext cx="6096001" cy="41147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4EF2E-3C11-F819-4114-FD29A81D1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10" y="691912"/>
            <a:ext cx="4585646" cy="5474173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 font "/>
              </a:rPr>
              <a:t>1-Introduction to the Company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2-Recruitment Process Overview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3-Job Analysis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4-Job Description &amp; Person Specification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5-Types of Interviews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6-Interview Type 1: Structured Interview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7-Interview Type 2: Competency-Based Interview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8-Interview Type 3: Panel Interview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9-Questioning Techniques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10-Face-to-Face vs Online Interviews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11-Recommendation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12-Conclusion	</a:t>
            </a:r>
            <a:endParaRPr lang="en-GB" sz="1400" dirty="0">
              <a:latin typeface="Arial font "/>
            </a:endParaRPr>
          </a:p>
          <a:p>
            <a:r>
              <a:rPr lang="en-US" sz="1400" dirty="0">
                <a:latin typeface="Arial font "/>
              </a:rPr>
              <a:t>13-References</a:t>
            </a:r>
          </a:p>
        </p:txBody>
      </p:sp>
    </p:spTree>
    <p:extLst>
      <p:ext uri="{BB962C8B-B14F-4D97-AF65-F5344CB8AC3E}">
        <p14:creationId xmlns:p14="http://schemas.microsoft.com/office/powerpoint/2010/main" val="1966730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4BA69-0001-3778-1FD1-EA487C351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1900" b="1" dirty="0">
                <a:latin typeface="Arial font "/>
              </a:rPr>
              <a:t>Introduction to the Company</a:t>
            </a:r>
            <a:r>
              <a:rPr lang="en-US" sz="1900" dirty="0">
                <a:latin typeface="Arial font "/>
              </a:rPr>
              <a:t>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Company: Birmingham Transformation Solutions Ltd (BTSL)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Sector: Business consulting and </a:t>
            </a:r>
            <a:r>
              <a:rPr lang="en-US" sz="1900" dirty="0" err="1">
                <a:latin typeface="Arial font "/>
              </a:rPr>
              <a:t>organisational</a:t>
            </a:r>
            <a:r>
              <a:rPr lang="en-US" sz="1900" dirty="0">
                <a:latin typeface="Arial font "/>
              </a:rPr>
              <a:t> change management.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Project: Large-scale digital transformation to improve operational efficiency and client engagement.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Objective: Recruit a Change Manager to guide process redesign, stakeholder alignment, and employee adaptation .</a:t>
            </a:r>
          </a:p>
          <a:p>
            <a:r>
              <a:rPr lang="en-US" sz="1900" dirty="0">
                <a:latin typeface="Arial font "/>
              </a:rPr>
              <a:t> Visual: BTSL logo concept or image of Birmingham skyline</a:t>
            </a:r>
          </a:p>
        </p:txBody>
      </p:sp>
      <p:pic>
        <p:nvPicPr>
          <p:cNvPr id="5" name="Picture 4" descr="Empty office area">
            <a:extLst>
              <a:ext uri="{FF2B5EF4-FFF2-40B4-BE49-F238E27FC236}">
                <a16:creationId xmlns:a16="http://schemas.microsoft.com/office/drawing/2014/main" id="{16DD1ADE-478A-58EA-7E2A-60DAB481F9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93" r="15071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77549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C7BA8-1D76-409F-B17D-D18440C46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rial font "/>
              </a:rPr>
              <a:t>Recruitment Process Overview</a:t>
            </a:r>
            <a:r>
              <a:rPr lang="en-US" sz="2000" dirty="0">
                <a:latin typeface="Arial font "/>
              </a:rPr>
              <a:t>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Recruitment ensures the right candidate is hired at the right time for the right role.</a:t>
            </a:r>
            <a:endParaRPr lang="en-GB" sz="2000" dirty="0">
              <a:latin typeface="Arial font "/>
            </a:endParaRPr>
          </a:p>
          <a:p>
            <a:pPr marL="0" indent="0">
              <a:buNone/>
            </a:pPr>
            <a:r>
              <a:rPr lang="en-US" sz="2000" b="1" dirty="0">
                <a:latin typeface="Arial font "/>
              </a:rPr>
              <a:t>Steps include</a:t>
            </a:r>
            <a:endParaRPr lang="en-GB" sz="2000" b="1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Workforce planning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Job analysis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Job advertisement and candidate sourcing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Shortlisting and selection testing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Interviewing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Decision-making and offer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Onboarding	</a:t>
            </a:r>
            <a:endParaRPr lang="en-GB" sz="2000" dirty="0">
              <a:latin typeface="Arial font "/>
            </a:endParaRPr>
          </a:p>
          <a:p>
            <a:pPr>
              <a:buFontTx/>
              <a:buChar char="-"/>
            </a:pPr>
            <a:r>
              <a:rPr lang="en-US" sz="2000" dirty="0">
                <a:latin typeface="Arial font "/>
              </a:rPr>
              <a:t>Each step contributes to strategic alignment and workforce quality (Armstrong &amp; Taylor, 2023).</a:t>
            </a:r>
          </a:p>
          <a:p>
            <a:pPr marL="0" indent="0">
              <a:buNone/>
            </a:pPr>
            <a:r>
              <a:rPr lang="en-US" sz="2000" dirty="0">
                <a:latin typeface="Arial font "/>
              </a:rPr>
              <a:t> Visual: Recruitment process flow diagram</a:t>
            </a:r>
          </a:p>
        </p:txBody>
      </p:sp>
    </p:spTree>
    <p:extLst>
      <p:ext uri="{BB962C8B-B14F-4D97-AF65-F5344CB8AC3E}">
        <p14:creationId xmlns:p14="http://schemas.microsoft.com/office/powerpoint/2010/main" val="1906203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28E0619-B75C-68C7-BB3D-5E2563E2F4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58" r="34207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27BB2-79FE-30E7-5598-A04325504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97" y="2285995"/>
            <a:ext cx="5068860" cy="39730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Arial font "/>
              </a:rPr>
              <a:t> Job Analysis</a:t>
            </a:r>
            <a:r>
              <a:rPr lang="en-US" sz="1300" dirty="0">
                <a:latin typeface="Arial font "/>
              </a:rPr>
              <a:t>	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Job analysis clarifies role duties and required competencies.	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Methods: manager interviews, document review, task observation.	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For the Change Manager, focus areas include:	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Process improvement	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Stakeholder communication	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Resistance management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Change impact assessment	</a:t>
            </a:r>
            <a:endParaRPr lang="en-GB" sz="1300" dirty="0">
              <a:latin typeface="Arial font "/>
            </a:endParaRPr>
          </a:p>
          <a:p>
            <a:r>
              <a:rPr lang="en-US" sz="1300" dirty="0">
                <a:latin typeface="Arial font "/>
              </a:rPr>
              <a:t>Supports creation of accurate job description and person specification (CIPD, 2022)</a:t>
            </a:r>
          </a:p>
        </p:txBody>
      </p:sp>
    </p:spTree>
    <p:extLst>
      <p:ext uri="{BB962C8B-B14F-4D97-AF65-F5344CB8AC3E}">
        <p14:creationId xmlns:p14="http://schemas.microsoft.com/office/powerpoint/2010/main" val="1397934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2C6E63-3ACB-DE70-33A9-D000846DC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62" r="85"/>
          <a:stretch>
            <a:fillRect/>
          </a:stretch>
        </p:blipFill>
        <p:spPr>
          <a:xfrm>
            <a:off x="2519309" y="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15145-1E77-6BE5-BD12-129FD0BAF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194" y="483326"/>
            <a:ext cx="4412195" cy="56936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Arial font "/>
              </a:rPr>
              <a:t>Job Description &amp; Person Specification </a:t>
            </a:r>
            <a:endParaRPr lang="en-GB" sz="1800" b="1" dirty="0">
              <a:latin typeface="Arial font "/>
            </a:endParaRPr>
          </a:p>
          <a:p>
            <a:r>
              <a:rPr lang="en-US" sz="1600" dirty="0">
                <a:latin typeface="Arial font "/>
              </a:rPr>
              <a:t>Lead change management for transformation project.	</a:t>
            </a:r>
            <a:endParaRPr lang="en-GB" sz="1600" dirty="0">
              <a:latin typeface="Arial font "/>
            </a:endParaRPr>
          </a:p>
          <a:p>
            <a:r>
              <a:rPr lang="en-US" sz="1600" dirty="0">
                <a:latin typeface="Arial font "/>
              </a:rPr>
              <a:t>Develop communication and training strategies.</a:t>
            </a:r>
            <a:endParaRPr lang="en-GB" sz="1600" dirty="0">
              <a:latin typeface="Arial font "/>
            </a:endParaRPr>
          </a:p>
          <a:p>
            <a:r>
              <a:rPr lang="en-US" sz="1600" dirty="0">
                <a:latin typeface="Arial font "/>
              </a:rPr>
              <a:t>Monitor progress and report to senior leadership. </a:t>
            </a:r>
          </a:p>
          <a:p>
            <a:pPr marL="0" indent="0">
              <a:buNone/>
            </a:pPr>
            <a:r>
              <a:rPr lang="en-US" sz="1800" b="1" dirty="0">
                <a:latin typeface="Arial font "/>
              </a:rPr>
              <a:t>Person Specification</a:t>
            </a:r>
            <a:r>
              <a:rPr lang="en-US" sz="1600" dirty="0">
                <a:latin typeface="Arial font "/>
              </a:rPr>
              <a:t>	</a:t>
            </a:r>
            <a:endParaRPr lang="en-GB" sz="1600" dirty="0">
              <a:latin typeface="Arial font "/>
            </a:endParaRPr>
          </a:p>
          <a:p>
            <a:r>
              <a:rPr lang="en-US" sz="1600" dirty="0">
                <a:latin typeface="Arial font "/>
              </a:rPr>
              <a:t>Degree in Business or HRM.	</a:t>
            </a:r>
            <a:endParaRPr lang="en-GB" sz="1600" dirty="0">
              <a:latin typeface="Arial font "/>
            </a:endParaRPr>
          </a:p>
          <a:p>
            <a:r>
              <a:rPr lang="en-US" sz="1600" dirty="0">
                <a:latin typeface="Arial font "/>
              </a:rPr>
              <a:t>Minimum 5 years’ change management experience.	</a:t>
            </a:r>
            <a:endParaRPr lang="en-GB" sz="1600" dirty="0">
              <a:latin typeface="Arial font "/>
            </a:endParaRPr>
          </a:p>
          <a:p>
            <a:r>
              <a:rPr lang="en-US" sz="1600" dirty="0">
                <a:latin typeface="Arial font "/>
              </a:rPr>
              <a:t>Excellent stakeholder management and problem-solving skills. Visual: Split slide showing job description vs person specification</a:t>
            </a:r>
          </a:p>
        </p:txBody>
      </p:sp>
    </p:spTree>
    <p:extLst>
      <p:ext uri="{BB962C8B-B14F-4D97-AF65-F5344CB8AC3E}">
        <p14:creationId xmlns:p14="http://schemas.microsoft.com/office/powerpoint/2010/main" val="209835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1B8CD8-D791-4DB0-392F-9B3B4F453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61" r="-2" b="3959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F829CAE-D054-D8B0-C387-E9B5A4008F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7919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68BA1-8023-F578-51C6-CCFD1C4BB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 lnSpcReduction="10000"/>
          </a:bodyPr>
          <a:lstStyle/>
          <a:p>
            <a:r>
              <a:rPr lang="en-US" sz="2400" b="1" dirty="0"/>
              <a:t> </a:t>
            </a:r>
            <a:r>
              <a:rPr lang="en-US" sz="2400" b="1" dirty="0">
                <a:latin typeface="Arial font "/>
              </a:rPr>
              <a:t>Interview Type 1: Structured Interview	</a:t>
            </a:r>
            <a:endParaRPr lang="en-GB" sz="2400" b="1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Based on a predetermined set of questions ensuring fairness and reliability.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Example questions: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“Describe a successful change project you led.”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“How do you overcome employee resistance?”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Helps compare candidates consistently (Torrington et al., 2021)</a:t>
            </a:r>
          </a:p>
        </p:txBody>
      </p:sp>
    </p:spTree>
    <p:extLst>
      <p:ext uri="{BB962C8B-B14F-4D97-AF65-F5344CB8AC3E}">
        <p14:creationId xmlns:p14="http://schemas.microsoft.com/office/powerpoint/2010/main" val="3218701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A13DA-0220-FDCE-8B55-CD5C531ED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 font "/>
              </a:rPr>
              <a:t>Interview Type 2: Competency-Based Interview</a:t>
            </a:r>
            <a:r>
              <a:rPr lang="en-US" sz="2000" dirty="0">
                <a:latin typeface="Arial font "/>
              </a:rPr>
              <a:t>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Focuses on skills and </a:t>
            </a:r>
            <a:r>
              <a:rPr lang="en-US" sz="2000" dirty="0" err="1">
                <a:latin typeface="Arial font "/>
              </a:rPr>
              <a:t>behaviours</a:t>
            </a:r>
            <a:r>
              <a:rPr lang="en-US" sz="2000" dirty="0">
                <a:latin typeface="Arial font "/>
              </a:rPr>
              <a:t> aligned with job competencies.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Uses STAR method (Situation, Task, Action, Result).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Effective for evaluating leadership, adaptability, and communication.	</a:t>
            </a:r>
            <a:endParaRPr lang="en-GB" sz="2000" dirty="0">
              <a:latin typeface="Arial font "/>
            </a:endParaRPr>
          </a:p>
          <a:p>
            <a:r>
              <a:rPr lang="en-US" sz="2000" dirty="0">
                <a:latin typeface="Arial font "/>
              </a:rPr>
              <a:t>Encourages evidence-based responses (Ulrich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172538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F0982-8DBE-9291-E07C-7CF1330B0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2"/>
                </a:solidFill>
                <a:latin typeface="Arial font "/>
              </a:rPr>
              <a:t> </a:t>
            </a:r>
            <a:r>
              <a:rPr lang="en-US" b="1" dirty="0">
                <a:solidFill>
                  <a:schemeClr val="tx2"/>
                </a:solidFill>
                <a:latin typeface="Arial font "/>
              </a:rPr>
              <a:t>Interview Type 3: Panel Interview	</a:t>
            </a:r>
            <a:endParaRPr lang="en-GB" b="1" dirty="0">
              <a:solidFill>
                <a:schemeClr val="tx2"/>
              </a:solidFill>
              <a:latin typeface="Arial font "/>
            </a:endParaRPr>
          </a:p>
          <a:p>
            <a:r>
              <a:rPr lang="en-US" sz="1800" dirty="0">
                <a:solidFill>
                  <a:schemeClr val="tx2"/>
                </a:solidFill>
                <a:latin typeface="Arial font "/>
              </a:rPr>
              <a:t>Conducted by multiple assessors (HR, Project Lead, and Senior Manager).	</a:t>
            </a:r>
            <a:endParaRPr lang="en-GB" sz="1800" dirty="0">
              <a:solidFill>
                <a:schemeClr val="tx2"/>
              </a:solidFill>
              <a:latin typeface="Arial font "/>
            </a:endParaRPr>
          </a:p>
          <a:p>
            <a:r>
              <a:rPr lang="en-US" sz="1800" dirty="0">
                <a:solidFill>
                  <a:schemeClr val="tx2"/>
                </a:solidFill>
                <a:latin typeface="Arial font "/>
              </a:rPr>
              <a:t>Promotes objectivity and diverse perspectives.	</a:t>
            </a:r>
            <a:endParaRPr lang="en-GB" sz="1800" dirty="0">
              <a:solidFill>
                <a:schemeClr val="tx2"/>
              </a:solidFill>
              <a:latin typeface="Arial font "/>
            </a:endParaRPr>
          </a:p>
          <a:p>
            <a:r>
              <a:rPr lang="en-US" sz="1800" dirty="0">
                <a:solidFill>
                  <a:schemeClr val="tx2"/>
                </a:solidFill>
                <a:latin typeface="Arial font "/>
              </a:rPr>
              <a:t>Suitable for senior positions like Change Manager.	</a:t>
            </a:r>
            <a:endParaRPr lang="en-GB" sz="1800" dirty="0">
              <a:solidFill>
                <a:schemeClr val="tx2"/>
              </a:solidFill>
              <a:latin typeface="Arial font "/>
            </a:endParaRPr>
          </a:p>
          <a:p>
            <a:r>
              <a:rPr lang="en-US" sz="1800" dirty="0">
                <a:solidFill>
                  <a:schemeClr val="tx2"/>
                </a:solidFill>
                <a:latin typeface="Arial font "/>
              </a:rPr>
              <a:t>Can identify both technical and interpersonal capabilities (CIPD, 2023).</a:t>
            </a:r>
          </a:p>
        </p:txBody>
      </p:sp>
    </p:spTree>
    <p:extLst>
      <p:ext uri="{BB962C8B-B14F-4D97-AF65-F5344CB8AC3E}">
        <p14:creationId xmlns:p14="http://schemas.microsoft.com/office/powerpoint/2010/main" val="902893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A98B6-9957-3E96-2C18-83B643241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latin typeface="Arial font "/>
              </a:rPr>
              <a:t>Appropriate Questioning Techniques</a:t>
            </a:r>
          </a:p>
          <a:p>
            <a:pPr marL="0" indent="0">
              <a:buNone/>
            </a:pPr>
            <a:r>
              <a:rPr lang="en-US" sz="2200" dirty="0">
                <a:latin typeface="Arial font "/>
              </a:rPr>
              <a:t>	</a:t>
            </a:r>
            <a:endParaRPr lang="en-GB" sz="2200" dirty="0">
              <a:latin typeface="Arial font "/>
            </a:endParaRPr>
          </a:p>
          <a:p>
            <a:r>
              <a:rPr lang="en-US" sz="2200" dirty="0">
                <a:latin typeface="Arial font "/>
              </a:rPr>
              <a:t>Probing: Encourages elaboration (“Can you expand on that challenge?”).	</a:t>
            </a:r>
            <a:endParaRPr lang="en-GB" sz="2200" dirty="0">
              <a:latin typeface="Arial font "/>
            </a:endParaRPr>
          </a:p>
          <a:p>
            <a:r>
              <a:rPr lang="en-US" sz="2200" dirty="0">
                <a:latin typeface="Arial font "/>
              </a:rPr>
              <a:t>Leading: Guides toward specific information while avoiding bias.	</a:t>
            </a:r>
            <a:endParaRPr lang="en-GB" sz="2200" dirty="0">
              <a:latin typeface="Arial font "/>
            </a:endParaRPr>
          </a:p>
          <a:p>
            <a:r>
              <a:rPr lang="en-US" sz="2200" dirty="0">
                <a:latin typeface="Arial font "/>
              </a:rPr>
              <a:t>Socratic questioning: Encourages reflection and critical reasoning.	</a:t>
            </a:r>
            <a:endParaRPr lang="en-GB" sz="2200" dirty="0">
              <a:latin typeface="Arial font "/>
            </a:endParaRPr>
          </a:p>
          <a:p>
            <a:r>
              <a:rPr lang="en-US" sz="2200" dirty="0">
                <a:latin typeface="Arial font "/>
              </a:rPr>
              <a:t>Balanced use promotes depth, accuracy, and fairness (Bratton &amp; Gold, 2022).Visual: Icons for each technique.</a:t>
            </a:r>
          </a:p>
        </p:txBody>
      </p:sp>
    </p:spTree>
    <p:extLst>
      <p:ext uri="{BB962C8B-B14F-4D97-AF65-F5344CB8AC3E}">
        <p14:creationId xmlns:p14="http://schemas.microsoft.com/office/powerpoint/2010/main" val="1051723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263DD-560F-2C6A-5E5D-642DDFA4C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1" y="235131"/>
            <a:ext cx="4149634" cy="6387738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>
                <a:latin typeface="Arial font "/>
              </a:rPr>
              <a:t>Face-to-Face vs Online interviews </a:t>
            </a:r>
          </a:p>
          <a:p>
            <a:pPr marL="0" indent="0">
              <a:buNone/>
            </a:pPr>
            <a:endParaRPr lang="en-US" b="1" dirty="0">
              <a:latin typeface="Arial font "/>
            </a:endParaRPr>
          </a:p>
          <a:p>
            <a:r>
              <a:rPr lang="en-US" sz="2100" dirty="0">
                <a:latin typeface="Arial font "/>
              </a:rPr>
              <a:t>Aspect</a:t>
            </a:r>
          </a:p>
          <a:p>
            <a:r>
              <a:rPr lang="en-US" sz="2100" dirty="0">
                <a:latin typeface="Arial font "/>
              </a:rPr>
              <a:t>face-to-face</a:t>
            </a:r>
          </a:p>
          <a:p>
            <a:r>
              <a:rPr lang="en-US" sz="2100" dirty="0">
                <a:latin typeface="Arial font "/>
              </a:rPr>
              <a:t>Online</a:t>
            </a:r>
          </a:p>
          <a:p>
            <a:r>
              <a:rPr lang="en-US" sz="2100" dirty="0">
                <a:latin typeface="Arial font "/>
              </a:rPr>
              <a:t>interaction </a:t>
            </a:r>
            <a:r>
              <a:rPr lang="en-GB" sz="2100" dirty="0">
                <a:latin typeface="Arial font "/>
              </a:rPr>
              <a:t>quality</a:t>
            </a:r>
          </a:p>
          <a:p>
            <a:r>
              <a:rPr lang="en-GB" sz="2100" dirty="0">
                <a:latin typeface="Arial font "/>
              </a:rPr>
              <a:t>rich nonverbal cues</a:t>
            </a:r>
          </a:p>
          <a:p>
            <a:r>
              <a:rPr lang="en-GB" sz="2100" dirty="0">
                <a:latin typeface="Arial font "/>
              </a:rPr>
              <a:t>Limited cues </a:t>
            </a:r>
          </a:p>
          <a:p>
            <a:r>
              <a:rPr lang="en-GB" sz="2100" dirty="0">
                <a:latin typeface="Arial font "/>
              </a:rPr>
              <a:t>Convince</a:t>
            </a:r>
          </a:p>
          <a:p>
            <a:r>
              <a:rPr lang="en-GB" sz="2100" dirty="0">
                <a:latin typeface="Arial font "/>
              </a:rPr>
              <a:t>Location dependent </a:t>
            </a:r>
          </a:p>
          <a:p>
            <a:r>
              <a:rPr lang="en-GB" sz="2100" dirty="0">
                <a:latin typeface="Arial font "/>
              </a:rPr>
              <a:t>Time –efficiency </a:t>
            </a:r>
          </a:p>
          <a:p>
            <a:r>
              <a:rPr lang="en-GB" sz="2100" dirty="0">
                <a:latin typeface="Arial font "/>
              </a:rPr>
              <a:t>Cost </a:t>
            </a:r>
          </a:p>
          <a:p>
            <a:r>
              <a:rPr lang="en-GB" sz="2100" dirty="0">
                <a:latin typeface="Arial font "/>
              </a:rPr>
              <a:t>Assessment depth</a:t>
            </a:r>
          </a:p>
          <a:p>
            <a:r>
              <a:rPr lang="en-GB" sz="2100" dirty="0">
                <a:latin typeface="Arial font "/>
              </a:rPr>
              <a:t>More natural dialogue</a:t>
            </a:r>
          </a:p>
          <a:p>
            <a:r>
              <a:rPr lang="en-GB" sz="2100" dirty="0">
                <a:latin typeface="Arial font "/>
              </a:rPr>
              <a:t>May feel formal or restricted </a:t>
            </a:r>
          </a:p>
          <a:p>
            <a:r>
              <a:rPr lang="en-US" sz="2100" dirty="0">
                <a:latin typeface="Arial font "/>
              </a:rPr>
              <a:t>Online interviews have grown post-pandemic but face-to-face remains valuable for senior roles (SHRM, 2024).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428818-D1DB-2366-DF3E-2546CD98DB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03" r="12240" b="-1"/>
          <a:stretch>
            <a:fillRect/>
          </a:stretch>
        </p:blipFill>
        <p:spPr>
          <a:xfrm>
            <a:off x="5086726" y="10"/>
            <a:ext cx="7105273" cy="685799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A5AFD70F-20E3-55D2-E154-7D4FACFBB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FBDB812-268E-7EC5-B48A-752271816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DA30E18-AA70-D998-AAFC-727CB0367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7517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81A8A-0350-2D69-729C-797638B4D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390504"/>
            <a:ext cx="4646905" cy="39658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 font "/>
              </a:rPr>
              <a:t> Recommendation</a:t>
            </a:r>
            <a:r>
              <a:rPr lang="en-US" sz="1900" dirty="0">
                <a:latin typeface="Arial font "/>
              </a:rPr>
              <a:t>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For Change Manager role: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Use competency-based and panel interviews.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Blend online pre-screening with face-to-face final interviews.	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Apply structured questioning for fairness and consistency.</a:t>
            </a:r>
            <a:endParaRPr lang="en-GB" sz="1900" dirty="0">
              <a:latin typeface="Arial font "/>
            </a:endParaRPr>
          </a:p>
          <a:p>
            <a:r>
              <a:rPr lang="en-US" sz="1900" dirty="0">
                <a:latin typeface="Arial font "/>
              </a:rPr>
              <a:t>Ensures balanced assessment of leadership and change management ability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D947A1E-39D2-1B47-E3DF-4B733D5F7F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198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66F618DA-9882-CFB0-6CDC-881A9B717D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06" r="18850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900A7-1062-6E16-A161-40C515D15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1384663"/>
            <a:ext cx="4491820" cy="459664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b="1" dirty="0">
                <a:latin typeface="Arial font "/>
              </a:rPr>
              <a:t>Conclusion</a:t>
            </a:r>
            <a:r>
              <a:rPr lang="en-US" sz="1800" dirty="0">
                <a:latin typeface="Arial font "/>
              </a:rPr>
              <a:t>	</a:t>
            </a:r>
            <a:endParaRPr lang="en-GB" sz="1800" dirty="0">
              <a:latin typeface="Arial font "/>
            </a:endParaRPr>
          </a:p>
          <a:p>
            <a:r>
              <a:rPr lang="en-US" sz="1800" dirty="0">
                <a:latin typeface="Arial font "/>
              </a:rPr>
              <a:t>Recruitment of a Change Manager requires a strategic, evidence-based approach.	</a:t>
            </a:r>
            <a:endParaRPr lang="en-GB" sz="1800" dirty="0">
              <a:latin typeface="Arial font "/>
            </a:endParaRPr>
          </a:p>
          <a:p>
            <a:r>
              <a:rPr lang="en-US" sz="1800" dirty="0">
                <a:latin typeface="Arial font "/>
              </a:rPr>
              <a:t>Effective job analysis, structured interviews, and appropriate questioning increase selection accuracy.	</a:t>
            </a:r>
            <a:endParaRPr lang="en-GB" sz="1800" dirty="0">
              <a:latin typeface="Arial font "/>
            </a:endParaRPr>
          </a:p>
          <a:p>
            <a:r>
              <a:rPr lang="en-US" sz="1800" dirty="0">
                <a:latin typeface="Arial font "/>
              </a:rPr>
              <a:t>Blending online and in-person methods enhances accessibility and quality of hire.</a:t>
            </a:r>
          </a:p>
        </p:txBody>
      </p:sp>
    </p:spTree>
    <p:extLst>
      <p:ext uri="{BB962C8B-B14F-4D97-AF65-F5344CB8AC3E}">
        <p14:creationId xmlns:p14="http://schemas.microsoft.com/office/powerpoint/2010/main" val="14167566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5562B-FEFB-9F41-7EEB-E22FF862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 font "/>
              </a:rPr>
              <a:t>References (Harvard Style, 2020–2025)Armstrong, M. and Taylor, S. (2023) Armstrong’s Handbook of Human Resource Management Practice. 16th ed. London: Kogan Page . Bratton, J. and Gold, J. (2022) Human Resource Management: Theory and Practice. 8th ed. London: Palgrave . Chartered Institute of Personnel and Development (CIPD). (2022) Job Analysis and Design. Available at: https://www.cipd.org/ (Accessed: 8 November 2025).CIPD. (2023) Recruitment and Selection Factsheet. Available at: https://www.cipd.org/ (Accessed: 8 November 2025).Society for Human Resource Management (SHRM). (2024) Virtual Interviewing Trends in HR. Available at: https://www.shrm.org/ (Accessed: 8 November 2025).Torrington, D., Hall, L., Taylor, S. and Atkinson, C. (2021) Human Resource Management. 11th ed. Harlow: Pearson Education . Ulrich, D., </a:t>
            </a:r>
            <a:r>
              <a:rPr lang="en-US" sz="2000" dirty="0" err="1">
                <a:latin typeface="Arial font "/>
              </a:rPr>
              <a:t>Kryscynski</a:t>
            </a:r>
            <a:r>
              <a:rPr lang="en-US" sz="2000" dirty="0">
                <a:latin typeface="Arial font "/>
              </a:rPr>
              <a:t> , D., Ulrich, M. and Brockbank, W. (2021) HR Competencies: Mastery at the Intersection of People and Business. New York: McGraw-Hill.</a:t>
            </a:r>
          </a:p>
        </p:txBody>
      </p:sp>
    </p:spTree>
    <p:extLst>
      <p:ext uri="{BB962C8B-B14F-4D97-AF65-F5344CB8AC3E}">
        <p14:creationId xmlns:p14="http://schemas.microsoft.com/office/powerpoint/2010/main" val="35195401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928</Words>
  <Application>Microsoft Office PowerPoint</Application>
  <PresentationFormat>Widescreen</PresentationFormat>
  <Paragraphs>104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Arial font </vt:lpstr>
      <vt:lpstr>Calibri</vt:lpstr>
      <vt:lpstr>Office Theme</vt:lpstr>
      <vt:lpstr> Recruitment of a Change Manager for Business</vt:lpstr>
      <vt:lpstr>Table of content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Recruitment of a Change Manager for Business</dc:title>
  <dc:creator>angela dias</dc:creator>
  <cp:lastModifiedBy>angela dias</cp:lastModifiedBy>
  <cp:revision>3</cp:revision>
  <dcterms:created xsi:type="dcterms:W3CDTF">2025-11-08T10:48:06Z</dcterms:created>
  <dcterms:modified xsi:type="dcterms:W3CDTF">2025-11-08T12:45:44Z</dcterms:modified>
</cp:coreProperties>
</file>