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36"/>
  </p:notesMasterIdLst>
  <p:handoutMasterIdLst>
    <p:handoutMasterId r:id="rId37"/>
  </p:handoutMasterIdLst>
  <p:sldIdLst>
    <p:sldId id="314" r:id="rId2"/>
    <p:sldId id="1031" r:id="rId3"/>
    <p:sldId id="357" r:id="rId4"/>
    <p:sldId id="360" r:id="rId5"/>
    <p:sldId id="365" r:id="rId6"/>
    <p:sldId id="368" r:id="rId7"/>
    <p:sldId id="372" r:id="rId8"/>
    <p:sldId id="1249" r:id="rId9"/>
    <p:sldId id="1261" r:id="rId10"/>
    <p:sldId id="1034" r:id="rId11"/>
    <p:sldId id="1264" r:id="rId12"/>
    <p:sldId id="378" r:id="rId13"/>
    <p:sldId id="1065" r:id="rId14"/>
    <p:sldId id="1079" r:id="rId15"/>
    <p:sldId id="1030" r:id="rId16"/>
    <p:sldId id="1235" r:id="rId17"/>
    <p:sldId id="1256" r:id="rId18"/>
    <p:sldId id="1257" r:id="rId19"/>
    <p:sldId id="369" r:id="rId20"/>
    <p:sldId id="384" r:id="rId21"/>
    <p:sldId id="385" r:id="rId22"/>
    <p:sldId id="375" r:id="rId23"/>
    <p:sldId id="1258" r:id="rId24"/>
    <p:sldId id="1259" r:id="rId25"/>
    <p:sldId id="1260" r:id="rId26"/>
    <p:sldId id="312" r:id="rId27"/>
    <p:sldId id="272" r:id="rId28"/>
    <p:sldId id="1262" r:id="rId29"/>
    <p:sldId id="1072" r:id="rId30"/>
    <p:sldId id="1265" r:id="rId31"/>
    <p:sldId id="366" r:id="rId32"/>
    <p:sldId id="408" r:id="rId33"/>
    <p:sldId id="416" r:id="rId34"/>
    <p:sldId id="952" r:id="rId35"/>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1031"/>
            <p14:sldId id="357"/>
            <p14:sldId id="360"/>
            <p14:sldId id="365"/>
            <p14:sldId id="368"/>
            <p14:sldId id="372"/>
            <p14:sldId id="1249"/>
            <p14:sldId id="1261"/>
            <p14:sldId id="1034"/>
            <p14:sldId id="1264"/>
            <p14:sldId id="378"/>
            <p14:sldId id="1065"/>
            <p14:sldId id="1079"/>
            <p14:sldId id="1030"/>
            <p14:sldId id="1235"/>
            <p14:sldId id="1256"/>
            <p14:sldId id="1257"/>
            <p14:sldId id="369"/>
            <p14:sldId id="384"/>
            <p14:sldId id="385"/>
            <p14:sldId id="375"/>
            <p14:sldId id="1258"/>
            <p14:sldId id="1259"/>
            <p14:sldId id="1260"/>
            <p14:sldId id="312"/>
            <p14:sldId id="272"/>
            <p14:sldId id="1262"/>
            <p14:sldId id="1072"/>
            <p14:sldId id="1265"/>
            <p14:sldId id="366"/>
            <p14:sldId id="408"/>
            <p14:sldId id="416"/>
            <p14:sldId id="952"/>
          </p14:sldIdLst>
        </p14:section>
        <p14:section name="Untitled Section" id="{F0775640-F074-4B4C-9F63-5684BD74D745}">
          <p14:sldIdLst/>
        </p14:section>
      </p14:sectionLst>
    </p:ext>
    <p:ext uri="{EFAFB233-063F-42B5-8137-9DF3F51BA10A}">
      <p15:sldGuideLst xmlns:p15="http://schemas.microsoft.com/office/powerpoint/2012/main">
        <p15:guide id="1" orient="horz" pos="2183" userDrawn="1">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00487E"/>
    <a:srgbClr val="00589A"/>
    <a:srgbClr val="0067B4"/>
    <a:srgbClr val="0075CC"/>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6433" autoAdjust="0"/>
  </p:normalViewPr>
  <p:slideViewPr>
    <p:cSldViewPr snapToGrid="0">
      <p:cViewPr varScale="1">
        <p:scale>
          <a:sx n="101" d="100"/>
          <a:sy n="101" d="100"/>
        </p:scale>
        <p:origin x="120" y="1470"/>
      </p:cViewPr>
      <p:guideLst>
        <p:guide orient="horz" pos="2183"/>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Lst>
  </p:outlineViewPr>
  <p:notesTextViewPr>
    <p:cViewPr>
      <p:scale>
        <a:sx n="100" d="100"/>
        <a:sy n="100" d="100"/>
      </p:scale>
      <p:origin x="0" y="0"/>
    </p:cViewPr>
  </p:notesTextViewPr>
  <p:sorterViewPr>
    <p:cViewPr>
      <p:scale>
        <a:sx n="66" d="100"/>
        <a:sy n="66" d="100"/>
      </p:scale>
      <p:origin x="0" y="-2649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_rels/viewProps.xml.rels><?xml version="1.0" encoding="UTF-8" standalone="yes"?>
<Relationships xmlns="http://schemas.openxmlformats.org/package/2006/relationships"><Relationship Id="rId8" Type="http://schemas.openxmlformats.org/officeDocument/2006/relationships/slide" Target="slides/slide20.xml"/><Relationship Id="rId13" Type="http://schemas.openxmlformats.org/officeDocument/2006/relationships/slide" Target="slides/slide31.xml"/><Relationship Id="rId3" Type="http://schemas.openxmlformats.org/officeDocument/2006/relationships/slide" Target="slides/slide5.xml"/><Relationship Id="rId7" Type="http://schemas.openxmlformats.org/officeDocument/2006/relationships/slide" Target="slides/slide12.xml"/><Relationship Id="rId12" Type="http://schemas.openxmlformats.org/officeDocument/2006/relationships/slide" Target="slides/slide28.xml"/><Relationship Id="rId2" Type="http://schemas.openxmlformats.org/officeDocument/2006/relationships/slide" Target="slides/slide4.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27.xml"/><Relationship Id="rId5" Type="http://schemas.openxmlformats.org/officeDocument/2006/relationships/slide" Target="slides/slide7.xml"/><Relationship Id="rId10" Type="http://schemas.openxmlformats.org/officeDocument/2006/relationships/slide" Target="slides/slide26.xml"/><Relationship Id="rId4" Type="http://schemas.openxmlformats.org/officeDocument/2006/relationships/slide" Target="slides/slide6.xml"/><Relationship Id="rId9" Type="http://schemas.openxmlformats.org/officeDocument/2006/relationships/slide" Target="slides/slide2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A3EEC7-BEAE-4FD7-B54B-B3C9C1EF13CD}"/>
              </a:ext>
            </a:extLst>
          </p:cNvPr>
          <p:cNvSpPr>
            <a:spLocks noGrp="1" noChangeArrowheads="1"/>
          </p:cNvSpPr>
          <p:nvPr>
            <p:ph type="sldNum" sz="quarter" idx="5"/>
          </p:nvPr>
        </p:nvSpPr>
        <p:spPr>
          <a:ln/>
        </p:spPr>
        <p:txBody>
          <a:bodyPr/>
          <a:lstStyle/>
          <a:p>
            <a:fld id="{89421D52-D46F-4097-8028-1A11F9C13884}" type="slidenum">
              <a:rPr lang="en-US" altLang="en-US"/>
              <a:pPr/>
              <a:t>31</a:t>
            </a:fld>
            <a:endParaRPr lang="en-US" altLang="en-US"/>
          </a:p>
        </p:txBody>
      </p:sp>
      <p:sp>
        <p:nvSpPr>
          <p:cNvPr id="317442" name="Rectangle 2">
            <a:extLst>
              <a:ext uri="{FF2B5EF4-FFF2-40B4-BE49-F238E27FC236}">
                <a16:creationId xmlns:a16="http://schemas.microsoft.com/office/drawing/2014/main" id="{612E93A0-28C5-4478-8922-FB0ACAE53032}"/>
              </a:ext>
            </a:extLst>
          </p:cNvPr>
          <p:cNvSpPr>
            <a:spLocks noGrp="1" noRot="1" noChangeAspect="1" noChangeArrowheads="1" noTextEdit="1"/>
          </p:cNvSpPr>
          <p:nvPr>
            <p:ph type="sldImg"/>
          </p:nvPr>
        </p:nvSpPr>
        <p:spPr>
          <a:ln/>
        </p:spPr>
      </p:sp>
      <p:sp>
        <p:nvSpPr>
          <p:cNvPr id="317443" name="Rectangle 3">
            <a:extLst>
              <a:ext uri="{FF2B5EF4-FFF2-40B4-BE49-F238E27FC236}">
                <a16:creationId xmlns:a16="http://schemas.microsoft.com/office/drawing/2014/main" id="{025EF308-5D46-42EA-A209-FA992AA54B73}"/>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FAE7354-6176-42EC-88CC-788100F6E320}"/>
              </a:ext>
            </a:extLst>
          </p:cNvPr>
          <p:cNvSpPr>
            <a:spLocks noGrp="1" noChangeArrowheads="1"/>
          </p:cNvSpPr>
          <p:nvPr>
            <p:ph type="sldNum" sz="quarter" idx="5"/>
          </p:nvPr>
        </p:nvSpPr>
        <p:spPr>
          <a:ln/>
        </p:spPr>
        <p:txBody>
          <a:bodyPr/>
          <a:lstStyle/>
          <a:p>
            <a:fld id="{988BF6A6-F512-4B62-884B-59CD4280939D}" type="slidenum">
              <a:rPr lang="en-US" altLang="en-US"/>
              <a:pPr/>
              <a:t>32</a:t>
            </a:fld>
            <a:endParaRPr lang="en-US" altLang="en-US"/>
          </a:p>
        </p:txBody>
      </p:sp>
      <p:sp>
        <p:nvSpPr>
          <p:cNvPr id="540674" name="Rectangle 2">
            <a:extLst>
              <a:ext uri="{FF2B5EF4-FFF2-40B4-BE49-F238E27FC236}">
                <a16:creationId xmlns:a16="http://schemas.microsoft.com/office/drawing/2014/main" id="{8068ECF6-2AC2-4392-8BA6-B63220B75B0F}"/>
              </a:ext>
            </a:extLst>
          </p:cNvPr>
          <p:cNvSpPr>
            <a:spLocks noGrp="1" noRot="1" noChangeAspect="1" noChangeArrowheads="1" noTextEdit="1"/>
          </p:cNvSpPr>
          <p:nvPr>
            <p:ph type="sldImg"/>
          </p:nvPr>
        </p:nvSpPr>
        <p:spPr>
          <a:ln/>
        </p:spPr>
      </p:sp>
      <p:sp>
        <p:nvSpPr>
          <p:cNvPr id="540675" name="Rectangle 3">
            <a:extLst>
              <a:ext uri="{FF2B5EF4-FFF2-40B4-BE49-F238E27FC236}">
                <a16:creationId xmlns:a16="http://schemas.microsoft.com/office/drawing/2014/main" id="{2AFAC3E8-58DC-4831-8112-E22F7CD28C00}"/>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9C55C62-FB26-41AE-9503-D583AE29EA89}"/>
              </a:ext>
            </a:extLst>
          </p:cNvPr>
          <p:cNvSpPr>
            <a:spLocks noGrp="1" noChangeArrowheads="1"/>
          </p:cNvSpPr>
          <p:nvPr>
            <p:ph type="sldNum" sz="quarter" idx="5"/>
          </p:nvPr>
        </p:nvSpPr>
        <p:spPr>
          <a:ln/>
        </p:spPr>
        <p:txBody>
          <a:bodyPr/>
          <a:lstStyle/>
          <a:p>
            <a:fld id="{A6A29320-7AC3-4D08-93AB-EDDD55FB0E07}" type="slidenum">
              <a:rPr lang="en-US" altLang="en-US"/>
              <a:pPr/>
              <a:t>33</a:t>
            </a:fld>
            <a:endParaRPr lang="en-US" altLang="en-US"/>
          </a:p>
        </p:txBody>
      </p:sp>
      <p:sp>
        <p:nvSpPr>
          <p:cNvPr id="491522" name="Rectangle 2">
            <a:extLst>
              <a:ext uri="{FF2B5EF4-FFF2-40B4-BE49-F238E27FC236}">
                <a16:creationId xmlns:a16="http://schemas.microsoft.com/office/drawing/2014/main" id="{78F7000E-F592-45CC-9588-845F4B17BDB3}"/>
              </a:ext>
            </a:extLst>
          </p:cNvPr>
          <p:cNvSpPr>
            <a:spLocks noGrp="1" noRot="1" noChangeAspect="1" noChangeArrowheads="1" noTextEdit="1"/>
          </p:cNvSpPr>
          <p:nvPr>
            <p:ph type="sldImg"/>
          </p:nvPr>
        </p:nvSpPr>
        <p:spPr>
          <a:ln/>
        </p:spPr>
      </p:sp>
      <p:sp>
        <p:nvSpPr>
          <p:cNvPr id="491523" name="Rectangle 3">
            <a:extLst>
              <a:ext uri="{FF2B5EF4-FFF2-40B4-BE49-F238E27FC236}">
                <a16:creationId xmlns:a16="http://schemas.microsoft.com/office/drawing/2014/main" id="{1AD23FF1-5085-4B89-B314-D7B35C43F908}"/>
              </a:ext>
            </a:extLst>
          </p:cNvPr>
          <p:cNvSpPr>
            <a:spLocks noGrp="1" noChangeArrowheads="1"/>
          </p:cNvSpPr>
          <p:nvPr>
            <p:ph type="body" idx="1"/>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14.sv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Networking Basics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
        <p:nvSpPr>
          <p:cNvPr id="2" name="TextBox 1">
            <a:extLst>
              <a:ext uri="{FF2B5EF4-FFF2-40B4-BE49-F238E27FC236}">
                <a16:creationId xmlns:a16="http://schemas.microsoft.com/office/drawing/2014/main" id="{798AAB8C-A8F9-4706-8063-4A03F950040D}"/>
              </a:ext>
            </a:extLst>
          </p:cNvPr>
          <p:cNvSpPr txBox="1"/>
          <p:nvPr/>
        </p:nvSpPr>
        <p:spPr>
          <a:xfrm>
            <a:off x="752887" y="5641075"/>
            <a:ext cx="7596951" cy="369332"/>
          </a:xfrm>
          <a:prstGeom prst="rect">
            <a:avLst/>
          </a:prstGeom>
          <a:noFill/>
        </p:spPr>
        <p:txBody>
          <a:bodyPr wrap="none" rtlCol="0">
            <a:spAutoFit/>
          </a:bodyPr>
          <a:lstStyle/>
          <a:p>
            <a:r>
              <a:rPr lang="en-GB" dirty="0"/>
              <a:t>https://docs.microsoft.com/en-us/learn/certifications/azure-fundamentals/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3C21C-C2AC-487B-B6C9-4CA6B91D6CAE}"/>
              </a:ext>
            </a:extLst>
          </p:cNvPr>
          <p:cNvSpPr>
            <a:spLocks noGrp="1"/>
          </p:cNvSpPr>
          <p:nvPr>
            <p:ph type="title"/>
          </p:nvPr>
        </p:nvSpPr>
        <p:spPr>
          <a:xfrm>
            <a:off x="257175" y="0"/>
            <a:ext cx="5302967" cy="495546"/>
          </a:xfrm>
        </p:spPr>
        <p:txBody>
          <a:bodyPr/>
          <a:lstStyle/>
          <a:p>
            <a:r>
              <a:rPr lang="en-GB" dirty="0"/>
              <a:t>Public vs Private IP</a:t>
            </a:r>
          </a:p>
        </p:txBody>
      </p:sp>
      <p:sp>
        <p:nvSpPr>
          <p:cNvPr id="3" name="Content Placeholder 2">
            <a:extLst>
              <a:ext uri="{FF2B5EF4-FFF2-40B4-BE49-F238E27FC236}">
                <a16:creationId xmlns:a16="http://schemas.microsoft.com/office/drawing/2014/main" id="{7F9C25E0-011D-4834-9A18-FE82F59E8FF3}"/>
              </a:ext>
            </a:extLst>
          </p:cNvPr>
          <p:cNvSpPr>
            <a:spLocks noGrp="1"/>
          </p:cNvSpPr>
          <p:nvPr>
            <p:ph idx="1"/>
          </p:nvPr>
        </p:nvSpPr>
        <p:spPr>
          <a:xfrm>
            <a:off x="1" y="690224"/>
            <a:ext cx="5795290" cy="5651581"/>
          </a:xfrm>
        </p:spPr>
        <p:txBody>
          <a:bodyPr/>
          <a:lstStyle/>
          <a:p>
            <a:r>
              <a:rPr lang="en-GB" sz="1800" b="1" dirty="0"/>
              <a:t>Public IP addresses</a:t>
            </a:r>
            <a:r>
              <a:rPr lang="en-GB" sz="1800" dirty="0"/>
              <a:t> - </a:t>
            </a:r>
            <a:r>
              <a:rPr lang="en-GB" sz="1800" b="1" dirty="0"/>
              <a:t>Used to communicate inbound and outbound with the Internet </a:t>
            </a:r>
            <a:r>
              <a:rPr lang="en-GB" sz="1800" dirty="0"/>
              <a:t>and other Azure resources not connected to a virtual network. </a:t>
            </a:r>
          </a:p>
          <a:p>
            <a:pPr lvl="1">
              <a:buFont typeface="Wingdings" panose="05000000000000000000" pitchFamily="2" charset="2"/>
              <a:buChar char="v"/>
            </a:pPr>
            <a:r>
              <a:rPr lang="en-GB" sz="1600" dirty="0"/>
              <a:t>Typically, you would have your own public IP address that you can provide. Otherwise (by default), Azure dynamically assigns a public IP address</a:t>
            </a:r>
          </a:p>
          <a:p>
            <a:pPr lvl="1">
              <a:buFont typeface="Wingdings" panose="05000000000000000000" pitchFamily="2" charset="2"/>
              <a:buChar char="v"/>
            </a:pPr>
            <a:r>
              <a:rPr lang="en-GB" sz="1600" dirty="0">
                <a:solidFill>
                  <a:srgbClr val="FF0000"/>
                </a:solidFill>
              </a:rPr>
              <a:t>There is a nominal charge for public IPs</a:t>
            </a:r>
          </a:p>
          <a:p>
            <a:r>
              <a:rPr lang="en-GB" sz="1800" b="1" dirty="0"/>
              <a:t>Private IP addresses</a:t>
            </a:r>
            <a:r>
              <a:rPr lang="en-GB" sz="1800" dirty="0"/>
              <a:t> – </a:t>
            </a:r>
            <a:r>
              <a:rPr lang="en-GB" sz="1800" b="1" dirty="0"/>
              <a:t>Mandatory, used for communication within a virtual network </a:t>
            </a:r>
            <a:r>
              <a:rPr lang="en-GB" sz="1800" dirty="0"/>
              <a:t>and your on-premises network. </a:t>
            </a:r>
          </a:p>
          <a:p>
            <a:pPr lvl="1"/>
            <a:r>
              <a:rPr lang="en-GB" sz="1600" dirty="0"/>
              <a:t>Note: To connect VMs to the Internet the best approach is to use Network Address Translation (NAT) rather than assign each of them a public IP address. </a:t>
            </a:r>
          </a:p>
        </p:txBody>
      </p:sp>
      <p:sp>
        <p:nvSpPr>
          <p:cNvPr id="4" name="Footer Placeholder 3">
            <a:extLst>
              <a:ext uri="{FF2B5EF4-FFF2-40B4-BE49-F238E27FC236}">
                <a16:creationId xmlns:a16="http://schemas.microsoft.com/office/drawing/2014/main" id="{258E7FA8-0539-4A77-98A4-794C3763925F}"/>
              </a:ext>
            </a:extLst>
          </p:cNvPr>
          <p:cNvSpPr>
            <a:spLocks noGrp="1"/>
          </p:cNvSpPr>
          <p:nvPr>
            <p:ph type="ftr" sz="quarter" idx="10"/>
          </p:nvPr>
        </p:nvSpPr>
        <p:spPr/>
        <p:txBody>
          <a:bodyPr/>
          <a:lstStyle/>
          <a:p>
            <a:pPr>
              <a:defRPr/>
            </a:pPr>
            <a:r>
              <a:rPr lang="en-US" altLang="en-US" dirty="0"/>
              <a:t>WEB</a:t>
            </a:r>
          </a:p>
        </p:txBody>
      </p:sp>
      <p:sp>
        <p:nvSpPr>
          <p:cNvPr id="6" name="TextBox 5">
            <a:extLst>
              <a:ext uri="{FF2B5EF4-FFF2-40B4-BE49-F238E27FC236}">
                <a16:creationId xmlns:a16="http://schemas.microsoft.com/office/drawing/2014/main" id="{2AE6AFC6-C780-4630-BFF6-B9D191A8AAB8}"/>
              </a:ext>
            </a:extLst>
          </p:cNvPr>
          <p:cNvSpPr txBox="1"/>
          <p:nvPr/>
        </p:nvSpPr>
        <p:spPr>
          <a:xfrm>
            <a:off x="5799368" y="30427"/>
            <a:ext cx="3250698" cy="1384995"/>
          </a:xfrm>
          <a:prstGeom prst="rect">
            <a:avLst/>
          </a:prstGeom>
          <a:solidFill>
            <a:schemeClr val="bg1"/>
          </a:solidFill>
          <a:ln>
            <a:solidFill>
              <a:schemeClr val="tx1"/>
            </a:solidFill>
          </a:ln>
        </p:spPr>
        <p:txBody>
          <a:bodyPr wrap="none" rtlCol="0">
            <a:spAutoFit/>
          </a:bodyPr>
          <a:lstStyle/>
          <a:p>
            <a:r>
              <a:rPr lang="en-GB" sz="1400" dirty="0"/>
              <a:t>You can assign public IP addresses to:</a:t>
            </a:r>
          </a:p>
          <a:p>
            <a:pPr marL="285750" indent="-285750">
              <a:buFont typeface="Wingdings" panose="05000000000000000000" pitchFamily="2" charset="2"/>
              <a:buChar char="v"/>
            </a:pPr>
            <a:r>
              <a:rPr lang="en-GB" sz="1400" dirty="0"/>
              <a:t>Virtual machines</a:t>
            </a:r>
          </a:p>
          <a:p>
            <a:pPr marL="285750" indent="-285750">
              <a:buFont typeface="Wingdings" panose="05000000000000000000" pitchFamily="2" charset="2"/>
              <a:buChar char="v"/>
            </a:pPr>
            <a:r>
              <a:rPr lang="en-GB" sz="1400" dirty="0"/>
              <a:t>Public load balancers</a:t>
            </a:r>
          </a:p>
          <a:p>
            <a:r>
              <a:rPr lang="en-GB" sz="1400" dirty="0"/>
              <a:t>You can assign private IP address to:</a:t>
            </a:r>
          </a:p>
          <a:p>
            <a:pPr marL="285750" indent="-285750">
              <a:buFont typeface="Wingdings" panose="05000000000000000000" pitchFamily="2" charset="2"/>
              <a:buChar char="v"/>
            </a:pPr>
            <a:r>
              <a:rPr lang="en-GB" sz="1400" dirty="0"/>
              <a:t>Virtual machines</a:t>
            </a:r>
          </a:p>
          <a:p>
            <a:pPr marL="285750" indent="-285750">
              <a:buFont typeface="Wingdings" panose="05000000000000000000" pitchFamily="2" charset="2"/>
              <a:buChar char="v"/>
            </a:pPr>
            <a:r>
              <a:rPr lang="en-GB" sz="1400" dirty="0"/>
              <a:t>Internal load balancers</a:t>
            </a:r>
          </a:p>
        </p:txBody>
      </p:sp>
      <p:grpSp>
        <p:nvGrpSpPr>
          <p:cNvPr id="23" name="Group 22">
            <a:extLst>
              <a:ext uri="{FF2B5EF4-FFF2-40B4-BE49-F238E27FC236}">
                <a16:creationId xmlns:a16="http://schemas.microsoft.com/office/drawing/2014/main" id="{92DEF425-FA54-43B7-A8EA-A16C93355AC5}"/>
              </a:ext>
            </a:extLst>
          </p:cNvPr>
          <p:cNvGrpSpPr/>
          <p:nvPr/>
        </p:nvGrpSpPr>
        <p:grpSpPr>
          <a:xfrm>
            <a:off x="5784810" y="1424724"/>
            <a:ext cx="3279815" cy="5402849"/>
            <a:chOff x="5784810" y="1424724"/>
            <a:chExt cx="3279815" cy="5402849"/>
          </a:xfrm>
        </p:grpSpPr>
        <p:pic>
          <p:nvPicPr>
            <p:cNvPr id="5" name="Picture 4">
              <a:extLst>
                <a:ext uri="{FF2B5EF4-FFF2-40B4-BE49-F238E27FC236}">
                  <a16:creationId xmlns:a16="http://schemas.microsoft.com/office/drawing/2014/main" id="{F3B1203F-18D3-4853-BB4B-9DF4AAED0109}"/>
                </a:ext>
              </a:extLst>
            </p:cNvPr>
            <p:cNvPicPr>
              <a:picLocks noChangeAspect="1"/>
            </p:cNvPicPr>
            <p:nvPr/>
          </p:nvPicPr>
          <p:blipFill>
            <a:blip r:embed="rId2"/>
            <a:stretch>
              <a:fillRect/>
            </a:stretch>
          </p:blipFill>
          <p:spPr>
            <a:xfrm>
              <a:off x="5784810" y="1424724"/>
              <a:ext cx="3279815" cy="5402849"/>
            </a:xfrm>
            <a:prstGeom prst="rect">
              <a:avLst/>
            </a:prstGeom>
          </p:spPr>
        </p:pic>
        <p:sp>
          <p:nvSpPr>
            <p:cNvPr id="8" name="TextBox 7">
              <a:extLst>
                <a:ext uri="{FF2B5EF4-FFF2-40B4-BE49-F238E27FC236}">
                  <a16:creationId xmlns:a16="http://schemas.microsoft.com/office/drawing/2014/main" id="{4AC66E77-E046-4A6C-BA86-2F4A17A9526C}"/>
                </a:ext>
              </a:extLst>
            </p:cNvPr>
            <p:cNvSpPr txBox="1"/>
            <p:nvPr/>
          </p:nvSpPr>
          <p:spPr>
            <a:xfrm>
              <a:off x="7787149" y="2261419"/>
              <a:ext cx="893193" cy="307777"/>
            </a:xfrm>
            <a:prstGeom prst="rect">
              <a:avLst/>
            </a:prstGeom>
            <a:noFill/>
          </p:spPr>
          <p:txBody>
            <a:bodyPr wrap="none" rtlCol="0">
              <a:spAutoFit/>
            </a:bodyPr>
            <a:lstStyle/>
            <a:p>
              <a:r>
                <a:rPr lang="en-GB" sz="1400" dirty="0">
                  <a:solidFill>
                    <a:srgbClr val="FF0000"/>
                  </a:solidFill>
                </a:rPr>
                <a:t>Public IP</a:t>
              </a:r>
            </a:p>
          </p:txBody>
        </p:sp>
        <p:sp>
          <p:nvSpPr>
            <p:cNvPr id="9" name="TextBox 8">
              <a:extLst>
                <a:ext uri="{FF2B5EF4-FFF2-40B4-BE49-F238E27FC236}">
                  <a16:creationId xmlns:a16="http://schemas.microsoft.com/office/drawing/2014/main" id="{8503B34C-A918-4E6D-AB52-F27E90CBD892}"/>
                </a:ext>
              </a:extLst>
            </p:cNvPr>
            <p:cNvSpPr txBox="1"/>
            <p:nvPr/>
          </p:nvSpPr>
          <p:spPr>
            <a:xfrm>
              <a:off x="6179574" y="3041601"/>
              <a:ext cx="962123" cy="307777"/>
            </a:xfrm>
            <a:prstGeom prst="rect">
              <a:avLst/>
            </a:prstGeom>
            <a:noFill/>
          </p:spPr>
          <p:txBody>
            <a:bodyPr wrap="none" rtlCol="0">
              <a:spAutoFit/>
            </a:bodyPr>
            <a:lstStyle/>
            <a:p>
              <a:r>
                <a:rPr lang="en-GB" sz="1400" dirty="0">
                  <a:solidFill>
                    <a:srgbClr val="FF0000"/>
                  </a:solidFill>
                </a:rPr>
                <a:t>Private IP</a:t>
              </a:r>
            </a:p>
          </p:txBody>
        </p:sp>
        <p:sp>
          <p:nvSpPr>
            <p:cNvPr id="10" name="TextBox 9">
              <a:extLst>
                <a:ext uri="{FF2B5EF4-FFF2-40B4-BE49-F238E27FC236}">
                  <a16:creationId xmlns:a16="http://schemas.microsoft.com/office/drawing/2014/main" id="{231C8F3A-C639-4E46-8AEC-D17FCCD7C69B}"/>
                </a:ext>
              </a:extLst>
            </p:cNvPr>
            <p:cNvSpPr txBox="1"/>
            <p:nvPr/>
          </p:nvSpPr>
          <p:spPr>
            <a:xfrm>
              <a:off x="6179574" y="4177227"/>
              <a:ext cx="962123" cy="307777"/>
            </a:xfrm>
            <a:prstGeom prst="rect">
              <a:avLst/>
            </a:prstGeom>
            <a:noFill/>
          </p:spPr>
          <p:txBody>
            <a:bodyPr wrap="none" rtlCol="0">
              <a:spAutoFit/>
            </a:bodyPr>
            <a:lstStyle/>
            <a:p>
              <a:r>
                <a:rPr lang="en-GB" sz="1400" dirty="0">
                  <a:solidFill>
                    <a:srgbClr val="FF0000"/>
                  </a:solidFill>
                </a:rPr>
                <a:t>Private IP</a:t>
              </a:r>
            </a:p>
          </p:txBody>
        </p:sp>
        <p:sp>
          <p:nvSpPr>
            <p:cNvPr id="11" name="TextBox 10">
              <a:extLst>
                <a:ext uri="{FF2B5EF4-FFF2-40B4-BE49-F238E27FC236}">
                  <a16:creationId xmlns:a16="http://schemas.microsoft.com/office/drawing/2014/main" id="{1FE6E07B-0CD2-4FD9-B738-B52FCDEEBCE6}"/>
                </a:ext>
              </a:extLst>
            </p:cNvPr>
            <p:cNvSpPr txBox="1"/>
            <p:nvPr/>
          </p:nvSpPr>
          <p:spPr>
            <a:xfrm>
              <a:off x="6179573" y="5111286"/>
              <a:ext cx="962123" cy="307777"/>
            </a:xfrm>
            <a:prstGeom prst="rect">
              <a:avLst/>
            </a:prstGeom>
            <a:noFill/>
          </p:spPr>
          <p:txBody>
            <a:bodyPr wrap="none" rtlCol="0">
              <a:spAutoFit/>
            </a:bodyPr>
            <a:lstStyle/>
            <a:p>
              <a:r>
                <a:rPr lang="en-GB" sz="1400" dirty="0">
                  <a:solidFill>
                    <a:srgbClr val="FF0000"/>
                  </a:solidFill>
                </a:rPr>
                <a:t>Private IP</a:t>
              </a:r>
            </a:p>
          </p:txBody>
        </p:sp>
        <p:sp>
          <p:nvSpPr>
            <p:cNvPr id="12" name="Rectangle 11">
              <a:extLst>
                <a:ext uri="{FF2B5EF4-FFF2-40B4-BE49-F238E27FC236}">
                  <a16:creationId xmlns:a16="http://schemas.microsoft.com/office/drawing/2014/main" id="{E53C451A-6883-42E1-8B88-C563E45B26ED}"/>
                </a:ext>
              </a:extLst>
            </p:cNvPr>
            <p:cNvSpPr/>
            <p:nvPr/>
          </p:nvSpPr>
          <p:spPr bwMode="auto">
            <a:xfrm>
              <a:off x="5946549" y="2127201"/>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a:extLst>
                <a:ext uri="{FF2B5EF4-FFF2-40B4-BE49-F238E27FC236}">
                  <a16:creationId xmlns:a16="http://schemas.microsoft.com/office/drawing/2014/main" id="{A88A9B7D-819E-42EB-B999-4F76C5434BD9}"/>
                </a:ext>
              </a:extLst>
            </p:cNvPr>
            <p:cNvSpPr txBox="1"/>
            <p:nvPr/>
          </p:nvSpPr>
          <p:spPr>
            <a:xfrm>
              <a:off x="5968360" y="2012891"/>
              <a:ext cx="494046" cy="307777"/>
            </a:xfrm>
            <a:prstGeom prst="rect">
              <a:avLst/>
            </a:prstGeom>
            <a:noFill/>
          </p:spPr>
          <p:txBody>
            <a:bodyPr wrap="none" rtlCol="0">
              <a:spAutoFit/>
            </a:bodyPr>
            <a:lstStyle/>
            <a:p>
              <a:r>
                <a:rPr lang="en-GB" sz="1400" dirty="0"/>
                <a:t>NIC</a:t>
              </a:r>
            </a:p>
          </p:txBody>
        </p:sp>
        <p:sp>
          <p:nvSpPr>
            <p:cNvPr id="14" name="Rectangle 13">
              <a:extLst>
                <a:ext uri="{FF2B5EF4-FFF2-40B4-BE49-F238E27FC236}">
                  <a16:creationId xmlns:a16="http://schemas.microsoft.com/office/drawing/2014/main" id="{FB8D7ECF-1750-453C-BA72-454820D46E27}"/>
                </a:ext>
              </a:extLst>
            </p:cNvPr>
            <p:cNvSpPr/>
            <p:nvPr/>
          </p:nvSpPr>
          <p:spPr bwMode="auto">
            <a:xfrm>
              <a:off x="7065004" y="3389421"/>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Rectangle 14">
              <a:extLst>
                <a:ext uri="{FF2B5EF4-FFF2-40B4-BE49-F238E27FC236}">
                  <a16:creationId xmlns:a16="http://schemas.microsoft.com/office/drawing/2014/main" id="{53DF7C39-8FCA-48E9-916F-1ABEE0188647}"/>
                </a:ext>
              </a:extLst>
            </p:cNvPr>
            <p:cNvSpPr/>
            <p:nvPr/>
          </p:nvSpPr>
          <p:spPr bwMode="auto">
            <a:xfrm>
              <a:off x="7787149" y="3389421"/>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Rectangle 15">
              <a:extLst>
                <a:ext uri="{FF2B5EF4-FFF2-40B4-BE49-F238E27FC236}">
                  <a16:creationId xmlns:a16="http://schemas.microsoft.com/office/drawing/2014/main" id="{1C20AA42-01E0-485E-A1D5-3E7329480F9C}"/>
                </a:ext>
              </a:extLst>
            </p:cNvPr>
            <p:cNvSpPr/>
            <p:nvPr/>
          </p:nvSpPr>
          <p:spPr bwMode="auto">
            <a:xfrm>
              <a:off x="8526991" y="3395079"/>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Rectangle 16">
              <a:extLst>
                <a:ext uri="{FF2B5EF4-FFF2-40B4-BE49-F238E27FC236}">
                  <a16:creationId xmlns:a16="http://schemas.microsoft.com/office/drawing/2014/main" id="{A483E1A7-94A6-4134-9C87-A1140328EE46}"/>
                </a:ext>
              </a:extLst>
            </p:cNvPr>
            <p:cNvSpPr/>
            <p:nvPr/>
          </p:nvSpPr>
          <p:spPr bwMode="auto">
            <a:xfrm>
              <a:off x="7065004" y="4106915"/>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8" name="Rectangle 17">
              <a:extLst>
                <a:ext uri="{FF2B5EF4-FFF2-40B4-BE49-F238E27FC236}">
                  <a16:creationId xmlns:a16="http://schemas.microsoft.com/office/drawing/2014/main" id="{8F571CB3-451A-4CD6-99A9-FE87B30BA1E3}"/>
                </a:ext>
              </a:extLst>
            </p:cNvPr>
            <p:cNvSpPr/>
            <p:nvPr/>
          </p:nvSpPr>
          <p:spPr bwMode="auto">
            <a:xfrm>
              <a:off x="7787149" y="4106915"/>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9" name="Rectangle 18">
              <a:extLst>
                <a:ext uri="{FF2B5EF4-FFF2-40B4-BE49-F238E27FC236}">
                  <a16:creationId xmlns:a16="http://schemas.microsoft.com/office/drawing/2014/main" id="{697F33E4-337C-4802-AC71-8699CCBD7349}"/>
                </a:ext>
              </a:extLst>
            </p:cNvPr>
            <p:cNvSpPr/>
            <p:nvPr/>
          </p:nvSpPr>
          <p:spPr bwMode="auto">
            <a:xfrm>
              <a:off x="8526991" y="4112573"/>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0" name="Rectangle 19">
              <a:extLst>
                <a:ext uri="{FF2B5EF4-FFF2-40B4-BE49-F238E27FC236}">
                  <a16:creationId xmlns:a16="http://schemas.microsoft.com/office/drawing/2014/main" id="{9B70C230-7191-4461-84E6-5AD400579013}"/>
                </a:ext>
              </a:extLst>
            </p:cNvPr>
            <p:cNvSpPr/>
            <p:nvPr/>
          </p:nvSpPr>
          <p:spPr bwMode="auto">
            <a:xfrm>
              <a:off x="7065004" y="5433755"/>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1" name="Rectangle 20">
              <a:extLst>
                <a:ext uri="{FF2B5EF4-FFF2-40B4-BE49-F238E27FC236}">
                  <a16:creationId xmlns:a16="http://schemas.microsoft.com/office/drawing/2014/main" id="{B92B90F5-280B-4FE9-8867-EA533D035FAB}"/>
                </a:ext>
              </a:extLst>
            </p:cNvPr>
            <p:cNvSpPr/>
            <p:nvPr/>
          </p:nvSpPr>
          <p:spPr bwMode="auto">
            <a:xfrm>
              <a:off x="7787149" y="5433755"/>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2" name="Rectangle 21">
              <a:extLst>
                <a:ext uri="{FF2B5EF4-FFF2-40B4-BE49-F238E27FC236}">
                  <a16:creationId xmlns:a16="http://schemas.microsoft.com/office/drawing/2014/main" id="{5F9E448E-3781-486C-97FF-BB71061CAE5E}"/>
                </a:ext>
              </a:extLst>
            </p:cNvPr>
            <p:cNvSpPr/>
            <p:nvPr/>
          </p:nvSpPr>
          <p:spPr bwMode="auto">
            <a:xfrm>
              <a:off x="8491597" y="5439413"/>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sp>
        <p:nvSpPr>
          <p:cNvPr id="7" name="TextBox 6">
            <a:extLst>
              <a:ext uri="{FF2B5EF4-FFF2-40B4-BE49-F238E27FC236}">
                <a16:creationId xmlns:a16="http://schemas.microsoft.com/office/drawing/2014/main" id="{17A8F43F-2E03-45DF-9182-532CA20419E8}"/>
              </a:ext>
            </a:extLst>
          </p:cNvPr>
          <p:cNvSpPr txBox="1"/>
          <p:nvPr/>
        </p:nvSpPr>
        <p:spPr>
          <a:xfrm>
            <a:off x="7247806" y="6177245"/>
            <a:ext cx="1869569" cy="646331"/>
          </a:xfrm>
          <a:prstGeom prst="rect">
            <a:avLst/>
          </a:prstGeom>
          <a:solidFill>
            <a:schemeClr val="bg1"/>
          </a:solidFill>
          <a:ln>
            <a:solidFill>
              <a:schemeClr val="tx1"/>
            </a:solidFill>
          </a:ln>
        </p:spPr>
        <p:txBody>
          <a:bodyPr wrap="square" rtlCol="0">
            <a:spAutoFit/>
          </a:bodyPr>
          <a:lstStyle/>
          <a:p>
            <a:r>
              <a:rPr lang="en-GB" sz="1200" b="1" dirty="0">
                <a:solidFill>
                  <a:srgbClr val="FF0000"/>
                </a:solidFill>
              </a:rPr>
              <a:t>Remember: You assign IP addresses to a VM using a NIC</a:t>
            </a:r>
          </a:p>
        </p:txBody>
      </p:sp>
      <p:sp>
        <p:nvSpPr>
          <p:cNvPr id="24" name="TextBox 23">
            <a:extLst>
              <a:ext uri="{FF2B5EF4-FFF2-40B4-BE49-F238E27FC236}">
                <a16:creationId xmlns:a16="http://schemas.microsoft.com/office/drawing/2014/main" id="{79F6F77F-9B46-43E7-AE9E-78D3465F1423}"/>
              </a:ext>
            </a:extLst>
          </p:cNvPr>
          <p:cNvSpPr txBox="1"/>
          <p:nvPr/>
        </p:nvSpPr>
        <p:spPr>
          <a:xfrm>
            <a:off x="773480" y="6484296"/>
            <a:ext cx="3073961" cy="338554"/>
          </a:xfrm>
          <a:prstGeom prst="rect">
            <a:avLst/>
          </a:prstGeom>
          <a:noFill/>
        </p:spPr>
        <p:txBody>
          <a:bodyPr wrap="square" rtlCol="0">
            <a:spAutoFit/>
          </a:bodyPr>
          <a:lstStyle/>
          <a:p>
            <a:r>
              <a:rPr lang="en-GB" sz="800" i="1" dirty="0"/>
              <a:t>https://docs.microsoft.com/en-us/azure/load-balancer/load-balancer-outbound-connections#default-outbound-access</a:t>
            </a:r>
          </a:p>
        </p:txBody>
      </p:sp>
    </p:spTree>
    <p:extLst>
      <p:ext uri="{BB962C8B-B14F-4D97-AF65-F5344CB8AC3E}">
        <p14:creationId xmlns:p14="http://schemas.microsoft.com/office/powerpoint/2010/main" val="695415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C462DE9C-4B36-C541-97AE-19F7313020E3}"/>
              </a:ext>
            </a:extLst>
          </p:cNvPr>
          <p:cNvSpPr>
            <a:spLocks noGrp="1"/>
          </p:cNvSpPr>
          <p:nvPr>
            <p:ph type="ftr" sz="quarter" idx="10"/>
          </p:nvPr>
        </p:nvSpPr>
        <p:spPr/>
        <p:txBody>
          <a:bodyPr/>
          <a:lstStyle/>
          <a:p>
            <a:r>
              <a:rPr lang="en-US" altLang="en-US"/>
              <a:t>WAN</a:t>
            </a:r>
          </a:p>
        </p:txBody>
      </p:sp>
      <p:sp>
        <p:nvSpPr>
          <p:cNvPr id="252930" name="Rectangle 2">
            <a:extLst>
              <a:ext uri="{FF2B5EF4-FFF2-40B4-BE49-F238E27FC236}">
                <a16:creationId xmlns:a16="http://schemas.microsoft.com/office/drawing/2014/main" id="{073DF28E-84E0-21DF-8E48-763AA20C39CF}"/>
              </a:ext>
            </a:extLst>
          </p:cNvPr>
          <p:cNvSpPr>
            <a:spLocks noGrp="1" noChangeArrowheads="1"/>
          </p:cNvSpPr>
          <p:nvPr>
            <p:ph type="title"/>
          </p:nvPr>
        </p:nvSpPr>
        <p:spPr/>
        <p:txBody>
          <a:bodyPr/>
          <a:lstStyle/>
          <a:p>
            <a:r>
              <a:rPr lang="en-US" altLang="en-US" dirty="0"/>
              <a:t>What is an IP Address?</a:t>
            </a:r>
          </a:p>
        </p:txBody>
      </p:sp>
      <p:sp>
        <p:nvSpPr>
          <p:cNvPr id="252931" name="Rectangle 3">
            <a:extLst>
              <a:ext uri="{FF2B5EF4-FFF2-40B4-BE49-F238E27FC236}">
                <a16:creationId xmlns:a16="http://schemas.microsoft.com/office/drawing/2014/main" id="{3782503D-C090-C95C-4653-05F2879C711A}"/>
              </a:ext>
            </a:extLst>
          </p:cNvPr>
          <p:cNvSpPr>
            <a:spLocks noGrp="1" noChangeArrowheads="1"/>
          </p:cNvSpPr>
          <p:nvPr>
            <p:ph type="body" idx="1"/>
          </p:nvPr>
        </p:nvSpPr>
        <p:spPr>
          <a:xfrm>
            <a:off x="563563" y="1200150"/>
            <a:ext cx="8172450" cy="4638675"/>
          </a:xfrm>
        </p:spPr>
        <p:txBody>
          <a:bodyPr/>
          <a:lstStyle/>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An IP address is a 32 bit binary number (4 bytes), </a:t>
            </a:r>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consisting of two parts the </a:t>
            </a:r>
            <a:r>
              <a:rPr lang="en-GB" altLang="en-US"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network address </a:t>
            </a:r>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and the </a:t>
            </a:r>
            <a:r>
              <a:rPr lang="en-GB" altLang="en-US"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host address</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a:t>
            </a: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Network address </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helps the router identify a path within the whole network (e.g. the Internet). This number is assigned by the American Registry for Internet Numbers (ARIN) (or an ISP).</a:t>
            </a: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Host address </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is assigned by the network administrator according to some internetworking address plan. Host addresses can be assigned dynamically.</a:t>
            </a: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All hosts on the same network will have the same network number but each host is uniquely identified by its own host number.</a:t>
            </a: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5CCCF511-9A2C-68C0-10C9-05A2195AA40E}"/>
              </a:ext>
            </a:extLst>
          </p:cNvPr>
          <p:cNvSpPr>
            <a:spLocks noGrp="1"/>
          </p:cNvSpPr>
          <p:nvPr>
            <p:ph type="ftr" sz="quarter" idx="10"/>
          </p:nvPr>
        </p:nvSpPr>
        <p:spPr/>
        <p:txBody>
          <a:bodyPr/>
          <a:lstStyle/>
          <a:p>
            <a:r>
              <a:rPr lang="en-US" altLang="en-US"/>
              <a:t>WAN</a:t>
            </a:r>
          </a:p>
        </p:txBody>
      </p:sp>
      <p:sp>
        <p:nvSpPr>
          <p:cNvPr id="256002" name="Rectangle 2">
            <a:extLst>
              <a:ext uri="{FF2B5EF4-FFF2-40B4-BE49-F238E27FC236}">
                <a16:creationId xmlns:a16="http://schemas.microsoft.com/office/drawing/2014/main" id="{3D81C674-22DF-2223-9914-4ACA73BB0BB4}"/>
              </a:ext>
            </a:extLst>
          </p:cNvPr>
          <p:cNvSpPr>
            <a:spLocks noGrp="1" noChangeArrowheads="1"/>
          </p:cNvSpPr>
          <p:nvPr>
            <p:ph type="title"/>
          </p:nvPr>
        </p:nvSpPr>
        <p:spPr/>
        <p:txBody>
          <a:bodyPr/>
          <a:lstStyle/>
          <a:p>
            <a:r>
              <a:rPr lang="en-US" altLang="en-US" dirty="0"/>
              <a:t>An IP Address</a:t>
            </a:r>
          </a:p>
        </p:txBody>
      </p:sp>
      <p:pic>
        <p:nvPicPr>
          <p:cNvPr id="256004" name="Picture 4">
            <a:extLst>
              <a:ext uri="{FF2B5EF4-FFF2-40B4-BE49-F238E27FC236}">
                <a16:creationId xmlns:a16="http://schemas.microsoft.com/office/drawing/2014/main" id="{E04292BC-23BF-F070-AD7F-1FE3B925C5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638" y="130175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CDCC034F-1623-F4D0-74B3-007F9C6F3BEC}"/>
              </a:ext>
            </a:extLst>
          </p:cNvPr>
          <p:cNvSpPr>
            <a:spLocks noGrp="1"/>
          </p:cNvSpPr>
          <p:nvPr>
            <p:ph type="ftr" sz="quarter" idx="10"/>
          </p:nvPr>
        </p:nvSpPr>
        <p:spPr/>
        <p:txBody>
          <a:bodyPr/>
          <a:lstStyle/>
          <a:p>
            <a:r>
              <a:rPr lang="en-US" altLang="en-US"/>
              <a:t>WAN</a:t>
            </a:r>
          </a:p>
        </p:txBody>
      </p:sp>
      <p:sp>
        <p:nvSpPr>
          <p:cNvPr id="261122" name="Rectangle 2">
            <a:extLst>
              <a:ext uri="{FF2B5EF4-FFF2-40B4-BE49-F238E27FC236}">
                <a16:creationId xmlns:a16="http://schemas.microsoft.com/office/drawing/2014/main" id="{B15665C2-2349-C1B9-F3E8-2B4A8C39487C}"/>
              </a:ext>
            </a:extLst>
          </p:cNvPr>
          <p:cNvSpPr>
            <a:spLocks noGrp="1" noChangeArrowheads="1"/>
          </p:cNvSpPr>
          <p:nvPr>
            <p:ph type="title"/>
          </p:nvPr>
        </p:nvSpPr>
        <p:spPr/>
        <p:txBody>
          <a:bodyPr/>
          <a:lstStyle/>
          <a:p>
            <a:r>
              <a:rPr lang="en-US" altLang="en-US"/>
              <a:t>IP Address Classes</a:t>
            </a:r>
          </a:p>
        </p:txBody>
      </p:sp>
      <p:sp>
        <p:nvSpPr>
          <p:cNvPr id="261123" name="Rectangle 3">
            <a:extLst>
              <a:ext uri="{FF2B5EF4-FFF2-40B4-BE49-F238E27FC236}">
                <a16:creationId xmlns:a16="http://schemas.microsoft.com/office/drawing/2014/main" id="{8CC7F5EB-5AD5-C4EF-8598-CEF8C88ACAD1}"/>
              </a:ext>
            </a:extLst>
          </p:cNvPr>
          <p:cNvSpPr>
            <a:spLocks noChangeArrowheads="1"/>
          </p:cNvSpPr>
          <p:nvPr/>
        </p:nvSpPr>
        <p:spPr bwMode="auto">
          <a:xfrm>
            <a:off x="1201738" y="1541463"/>
            <a:ext cx="1562100" cy="512762"/>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sz="2000">
                <a:solidFill>
                  <a:schemeClr val="accent2"/>
                </a:solidFill>
              </a:rPr>
              <a:t>0</a:t>
            </a:r>
            <a:r>
              <a:rPr lang="en-GB" altLang="en-US" b="0">
                <a:solidFill>
                  <a:srgbClr val="FF3300"/>
                </a:solidFill>
              </a:rPr>
              <a:t>XXXXXXX</a:t>
            </a:r>
          </a:p>
        </p:txBody>
      </p:sp>
      <p:sp>
        <p:nvSpPr>
          <p:cNvPr id="261124" name="Rectangle 4">
            <a:extLst>
              <a:ext uri="{FF2B5EF4-FFF2-40B4-BE49-F238E27FC236}">
                <a16:creationId xmlns:a16="http://schemas.microsoft.com/office/drawing/2014/main" id="{E5D0B9D1-0620-EF93-0367-45407FB06CDD}"/>
              </a:ext>
            </a:extLst>
          </p:cNvPr>
          <p:cNvSpPr>
            <a:spLocks noChangeArrowheads="1"/>
          </p:cNvSpPr>
          <p:nvPr/>
        </p:nvSpPr>
        <p:spPr bwMode="auto">
          <a:xfrm>
            <a:off x="2762250" y="1539875"/>
            <a:ext cx="1562100" cy="512763"/>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b="0">
                <a:solidFill>
                  <a:schemeClr val="tx2"/>
                </a:solidFill>
              </a:rPr>
              <a:t>XXXXXXXX</a:t>
            </a:r>
          </a:p>
        </p:txBody>
      </p:sp>
      <p:sp>
        <p:nvSpPr>
          <p:cNvPr id="261125" name="Rectangle 5">
            <a:extLst>
              <a:ext uri="{FF2B5EF4-FFF2-40B4-BE49-F238E27FC236}">
                <a16:creationId xmlns:a16="http://schemas.microsoft.com/office/drawing/2014/main" id="{157CD8F5-228C-4E2D-5097-AFAD7E49FFE3}"/>
              </a:ext>
            </a:extLst>
          </p:cNvPr>
          <p:cNvSpPr>
            <a:spLocks noChangeArrowheads="1"/>
          </p:cNvSpPr>
          <p:nvPr/>
        </p:nvSpPr>
        <p:spPr bwMode="auto">
          <a:xfrm>
            <a:off x="4324350" y="1539875"/>
            <a:ext cx="1562100" cy="512763"/>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b="0">
                <a:solidFill>
                  <a:schemeClr val="tx2"/>
                </a:solidFill>
              </a:rPr>
              <a:t>XXXXXXXX</a:t>
            </a:r>
          </a:p>
        </p:txBody>
      </p:sp>
      <p:sp>
        <p:nvSpPr>
          <p:cNvPr id="261126" name="Rectangle 6">
            <a:extLst>
              <a:ext uri="{FF2B5EF4-FFF2-40B4-BE49-F238E27FC236}">
                <a16:creationId xmlns:a16="http://schemas.microsoft.com/office/drawing/2014/main" id="{B5834936-BACE-5028-4154-B774553C45F5}"/>
              </a:ext>
            </a:extLst>
          </p:cNvPr>
          <p:cNvSpPr>
            <a:spLocks noChangeArrowheads="1"/>
          </p:cNvSpPr>
          <p:nvPr/>
        </p:nvSpPr>
        <p:spPr bwMode="auto">
          <a:xfrm>
            <a:off x="5886450" y="1538288"/>
            <a:ext cx="1562100" cy="512762"/>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b="0">
                <a:solidFill>
                  <a:schemeClr val="tx2"/>
                </a:solidFill>
              </a:rPr>
              <a:t>XXXXXXXX</a:t>
            </a:r>
          </a:p>
        </p:txBody>
      </p:sp>
      <p:sp>
        <p:nvSpPr>
          <p:cNvPr id="261127" name="Rectangle 7">
            <a:extLst>
              <a:ext uri="{FF2B5EF4-FFF2-40B4-BE49-F238E27FC236}">
                <a16:creationId xmlns:a16="http://schemas.microsoft.com/office/drawing/2014/main" id="{9276B4BC-B298-86DA-3399-E4B044CE8832}"/>
              </a:ext>
            </a:extLst>
          </p:cNvPr>
          <p:cNvSpPr>
            <a:spLocks noChangeArrowheads="1"/>
          </p:cNvSpPr>
          <p:nvPr/>
        </p:nvSpPr>
        <p:spPr bwMode="auto">
          <a:xfrm>
            <a:off x="1198563" y="3341688"/>
            <a:ext cx="1562100" cy="512762"/>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sz="2000">
                <a:solidFill>
                  <a:schemeClr val="accent2"/>
                </a:solidFill>
              </a:rPr>
              <a:t>10</a:t>
            </a:r>
            <a:r>
              <a:rPr lang="en-GB" altLang="en-US" b="0">
                <a:solidFill>
                  <a:srgbClr val="FF3300"/>
                </a:solidFill>
              </a:rPr>
              <a:t>XXXXXX</a:t>
            </a:r>
          </a:p>
        </p:txBody>
      </p:sp>
      <p:sp>
        <p:nvSpPr>
          <p:cNvPr id="261128" name="Rectangle 8">
            <a:extLst>
              <a:ext uri="{FF2B5EF4-FFF2-40B4-BE49-F238E27FC236}">
                <a16:creationId xmlns:a16="http://schemas.microsoft.com/office/drawing/2014/main" id="{E7C1EC73-6D40-7153-1B7C-4D91C2ACE943}"/>
              </a:ext>
            </a:extLst>
          </p:cNvPr>
          <p:cNvSpPr>
            <a:spLocks noChangeArrowheads="1"/>
          </p:cNvSpPr>
          <p:nvPr/>
        </p:nvSpPr>
        <p:spPr bwMode="auto">
          <a:xfrm>
            <a:off x="2759075" y="3340100"/>
            <a:ext cx="1562100" cy="512763"/>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b="0">
                <a:solidFill>
                  <a:srgbClr val="FF3300"/>
                </a:solidFill>
              </a:rPr>
              <a:t>XXXXXXXX</a:t>
            </a:r>
          </a:p>
        </p:txBody>
      </p:sp>
      <p:sp>
        <p:nvSpPr>
          <p:cNvPr id="261129" name="Rectangle 9">
            <a:extLst>
              <a:ext uri="{FF2B5EF4-FFF2-40B4-BE49-F238E27FC236}">
                <a16:creationId xmlns:a16="http://schemas.microsoft.com/office/drawing/2014/main" id="{DE4966DC-D53E-C101-152A-79020D095673}"/>
              </a:ext>
            </a:extLst>
          </p:cNvPr>
          <p:cNvSpPr>
            <a:spLocks noChangeArrowheads="1"/>
          </p:cNvSpPr>
          <p:nvPr/>
        </p:nvSpPr>
        <p:spPr bwMode="auto">
          <a:xfrm>
            <a:off x="4321175" y="3340100"/>
            <a:ext cx="1562100" cy="512763"/>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b="0">
                <a:solidFill>
                  <a:schemeClr val="tx2"/>
                </a:solidFill>
              </a:rPr>
              <a:t>XXXXXXXX</a:t>
            </a:r>
          </a:p>
        </p:txBody>
      </p:sp>
      <p:sp>
        <p:nvSpPr>
          <p:cNvPr id="261130" name="Rectangle 10">
            <a:extLst>
              <a:ext uri="{FF2B5EF4-FFF2-40B4-BE49-F238E27FC236}">
                <a16:creationId xmlns:a16="http://schemas.microsoft.com/office/drawing/2014/main" id="{744A19D7-EA63-010E-654E-980A397E2265}"/>
              </a:ext>
            </a:extLst>
          </p:cNvPr>
          <p:cNvSpPr>
            <a:spLocks noChangeArrowheads="1"/>
          </p:cNvSpPr>
          <p:nvPr/>
        </p:nvSpPr>
        <p:spPr bwMode="auto">
          <a:xfrm>
            <a:off x="5883275" y="3338513"/>
            <a:ext cx="1562100" cy="512762"/>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b="0">
                <a:solidFill>
                  <a:schemeClr val="tx2"/>
                </a:solidFill>
              </a:rPr>
              <a:t>XXXXXXXX</a:t>
            </a:r>
          </a:p>
        </p:txBody>
      </p:sp>
      <p:sp>
        <p:nvSpPr>
          <p:cNvPr id="261131" name="Rectangle 11">
            <a:extLst>
              <a:ext uri="{FF2B5EF4-FFF2-40B4-BE49-F238E27FC236}">
                <a16:creationId xmlns:a16="http://schemas.microsoft.com/office/drawing/2014/main" id="{A41861D2-8704-46EC-F114-05F5FC5CE496}"/>
              </a:ext>
            </a:extLst>
          </p:cNvPr>
          <p:cNvSpPr>
            <a:spLocks noChangeArrowheads="1"/>
          </p:cNvSpPr>
          <p:nvPr/>
        </p:nvSpPr>
        <p:spPr bwMode="auto">
          <a:xfrm>
            <a:off x="1198563" y="5310188"/>
            <a:ext cx="1562100" cy="512762"/>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sz="2000">
                <a:solidFill>
                  <a:schemeClr val="accent2"/>
                </a:solidFill>
              </a:rPr>
              <a:t>110</a:t>
            </a:r>
            <a:r>
              <a:rPr lang="en-GB" altLang="en-US" b="0">
                <a:solidFill>
                  <a:srgbClr val="FF3300"/>
                </a:solidFill>
              </a:rPr>
              <a:t>XXXXX</a:t>
            </a:r>
          </a:p>
        </p:txBody>
      </p:sp>
      <p:sp>
        <p:nvSpPr>
          <p:cNvPr id="261132" name="Rectangle 12">
            <a:extLst>
              <a:ext uri="{FF2B5EF4-FFF2-40B4-BE49-F238E27FC236}">
                <a16:creationId xmlns:a16="http://schemas.microsoft.com/office/drawing/2014/main" id="{38FEAD6B-DB70-EBCA-598E-F501AEB5F180}"/>
              </a:ext>
            </a:extLst>
          </p:cNvPr>
          <p:cNvSpPr>
            <a:spLocks noChangeArrowheads="1"/>
          </p:cNvSpPr>
          <p:nvPr/>
        </p:nvSpPr>
        <p:spPr bwMode="auto">
          <a:xfrm>
            <a:off x="2759075" y="5308600"/>
            <a:ext cx="1562100" cy="512763"/>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b="0">
                <a:solidFill>
                  <a:srgbClr val="FF3300"/>
                </a:solidFill>
              </a:rPr>
              <a:t>XXXXXXXX</a:t>
            </a:r>
          </a:p>
        </p:txBody>
      </p:sp>
      <p:sp>
        <p:nvSpPr>
          <p:cNvPr id="261133" name="Rectangle 13">
            <a:extLst>
              <a:ext uri="{FF2B5EF4-FFF2-40B4-BE49-F238E27FC236}">
                <a16:creationId xmlns:a16="http://schemas.microsoft.com/office/drawing/2014/main" id="{409CB265-5C3A-755E-E485-B67531BDA6A8}"/>
              </a:ext>
            </a:extLst>
          </p:cNvPr>
          <p:cNvSpPr>
            <a:spLocks noChangeArrowheads="1"/>
          </p:cNvSpPr>
          <p:nvPr/>
        </p:nvSpPr>
        <p:spPr bwMode="auto">
          <a:xfrm>
            <a:off x="4321175" y="5308600"/>
            <a:ext cx="1562100" cy="512763"/>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b="0">
                <a:solidFill>
                  <a:srgbClr val="FF3300"/>
                </a:solidFill>
              </a:rPr>
              <a:t>XXXXXXXX</a:t>
            </a:r>
          </a:p>
        </p:txBody>
      </p:sp>
      <p:sp>
        <p:nvSpPr>
          <p:cNvPr id="261134" name="Rectangle 14">
            <a:extLst>
              <a:ext uri="{FF2B5EF4-FFF2-40B4-BE49-F238E27FC236}">
                <a16:creationId xmlns:a16="http://schemas.microsoft.com/office/drawing/2014/main" id="{57AD0C6B-14E4-042E-D583-7EFF0CD46500}"/>
              </a:ext>
            </a:extLst>
          </p:cNvPr>
          <p:cNvSpPr>
            <a:spLocks noChangeArrowheads="1"/>
          </p:cNvSpPr>
          <p:nvPr/>
        </p:nvSpPr>
        <p:spPr bwMode="auto">
          <a:xfrm>
            <a:off x="5883275" y="5307013"/>
            <a:ext cx="1562100" cy="512762"/>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b="0">
                <a:solidFill>
                  <a:schemeClr val="tx2"/>
                </a:solidFill>
              </a:rPr>
              <a:t>XXXXXXXX</a:t>
            </a:r>
          </a:p>
        </p:txBody>
      </p:sp>
      <p:sp>
        <p:nvSpPr>
          <p:cNvPr id="261135" name="Text Box 15">
            <a:extLst>
              <a:ext uri="{FF2B5EF4-FFF2-40B4-BE49-F238E27FC236}">
                <a16:creationId xmlns:a16="http://schemas.microsoft.com/office/drawing/2014/main" id="{BA895F37-6C0D-9946-BC5D-90A94DFBC930}"/>
              </a:ext>
            </a:extLst>
          </p:cNvPr>
          <p:cNvSpPr txBox="1">
            <a:spLocks noChangeArrowheads="1"/>
          </p:cNvSpPr>
          <p:nvPr/>
        </p:nvSpPr>
        <p:spPr bwMode="auto">
          <a:xfrm>
            <a:off x="1150938" y="1068388"/>
            <a:ext cx="17367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altLang="en-US" b="0"/>
              <a:t>CLASS A</a:t>
            </a:r>
          </a:p>
        </p:txBody>
      </p:sp>
      <p:sp>
        <p:nvSpPr>
          <p:cNvPr id="261136" name="Text Box 16">
            <a:extLst>
              <a:ext uri="{FF2B5EF4-FFF2-40B4-BE49-F238E27FC236}">
                <a16:creationId xmlns:a16="http://schemas.microsoft.com/office/drawing/2014/main" id="{1B881326-AAA8-443A-B833-4D78800A9030}"/>
              </a:ext>
            </a:extLst>
          </p:cNvPr>
          <p:cNvSpPr txBox="1">
            <a:spLocks noChangeArrowheads="1"/>
          </p:cNvSpPr>
          <p:nvPr/>
        </p:nvSpPr>
        <p:spPr bwMode="auto">
          <a:xfrm>
            <a:off x="1200150" y="2816225"/>
            <a:ext cx="17367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altLang="en-US" b="0"/>
              <a:t>CLASS B</a:t>
            </a:r>
          </a:p>
        </p:txBody>
      </p:sp>
      <p:sp>
        <p:nvSpPr>
          <p:cNvPr id="261137" name="Text Box 17">
            <a:extLst>
              <a:ext uri="{FF2B5EF4-FFF2-40B4-BE49-F238E27FC236}">
                <a16:creationId xmlns:a16="http://schemas.microsoft.com/office/drawing/2014/main" id="{8F6C9FF4-82C7-9228-F616-9CD2A0A55A3C}"/>
              </a:ext>
            </a:extLst>
          </p:cNvPr>
          <p:cNvSpPr txBox="1">
            <a:spLocks noChangeArrowheads="1"/>
          </p:cNvSpPr>
          <p:nvPr/>
        </p:nvSpPr>
        <p:spPr bwMode="auto">
          <a:xfrm>
            <a:off x="1189038" y="4721225"/>
            <a:ext cx="17367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altLang="en-US" b="0"/>
              <a:t>CLASS C</a:t>
            </a:r>
          </a:p>
        </p:txBody>
      </p:sp>
      <p:sp>
        <p:nvSpPr>
          <p:cNvPr id="261138" name="Text Box 18">
            <a:extLst>
              <a:ext uri="{FF2B5EF4-FFF2-40B4-BE49-F238E27FC236}">
                <a16:creationId xmlns:a16="http://schemas.microsoft.com/office/drawing/2014/main" id="{993E10D1-2EA7-CBF6-5754-80F252E44F2A}"/>
              </a:ext>
            </a:extLst>
          </p:cNvPr>
          <p:cNvSpPr txBox="1">
            <a:spLocks noChangeArrowheads="1"/>
          </p:cNvSpPr>
          <p:nvPr/>
        </p:nvSpPr>
        <p:spPr bwMode="auto">
          <a:xfrm>
            <a:off x="2835275" y="1027113"/>
            <a:ext cx="5137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t>Min 1.0.0.0 to Max 126.0.0.0</a:t>
            </a:r>
          </a:p>
        </p:txBody>
      </p:sp>
      <p:sp>
        <p:nvSpPr>
          <p:cNvPr id="261139" name="Text Box 19">
            <a:extLst>
              <a:ext uri="{FF2B5EF4-FFF2-40B4-BE49-F238E27FC236}">
                <a16:creationId xmlns:a16="http://schemas.microsoft.com/office/drawing/2014/main" id="{C3805643-6A79-BACF-0CD5-8E81EAC4E1D2}"/>
              </a:ext>
            </a:extLst>
          </p:cNvPr>
          <p:cNvSpPr txBox="1">
            <a:spLocks noChangeArrowheads="1"/>
          </p:cNvSpPr>
          <p:nvPr/>
        </p:nvSpPr>
        <p:spPr bwMode="auto">
          <a:xfrm>
            <a:off x="2835275" y="2798763"/>
            <a:ext cx="5137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t>Min 128.0.0.0 to Max 191.0.0.0</a:t>
            </a:r>
          </a:p>
        </p:txBody>
      </p:sp>
      <p:sp>
        <p:nvSpPr>
          <p:cNvPr id="261140" name="Text Box 20">
            <a:extLst>
              <a:ext uri="{FF2B5EF4-FFF2-40B4-BE49-F238E27FC236}">
                <a16:creationId xmlns:a16="http://schemas.microsoft.com/office/drawing/2014/main" id="{3E741404-97F7-4916-3949-3B5A12FDDEF7}"/>
              </a:ext>
            </a:extLst>
          </p:cNvPr>
          <p:cNvSpPr txBox="1">
            <a:spLocks noChangeArrowheads="1"/>
          </p:cNvSpPr>
          <p:nvPr/>
        </p:nvSpPr>
        <p:spPr bwMode="auto">
          <a:xfrm>
            <a:off x="2835275" y="4703763"/>
            <a:ext cx="5137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t>Min 192.0.0.0 to Max 223.0.0.0</a:t>
            </a:r>
          </a:p>
        </p:txBody>
      </p:sp>
      <p:sp>
        <p:nvSpPr>
          <p:cNvPr id="261141" name="Text Box 21">
            <a:extLst>
              <a:ext uri="{FF2B5EF4-FFF2-40B4-BE49-F238E27FC236}">
                <a16:creationId xmlns:a16="http://schemas.microsoft.com/office/drawing/2014/main" id="{035EBB7D-A709-9A1C-3AEA-ECB8205FD978}"/>
              </a:ext>
            </a:extLst>
          </p:cNvPr>
          <p:cNvSpPr txBox="1">
            <a:spLocks noChangeArrowheads="1"/>
          </p:cNvSpPr>
          <p:nvPr/>
        </p:nvSpPr>
        <p:spPr bwMode="auto">
          <a:xfrm>
            <a:off x="1189038" y="2114550"/>
            <a:ext cx="14176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rgbClr val="FF3300"/>
                </a:solidFill>
              </a:rPr>
              <a:t>255</a:t>
            </a:r>
          </a:p>
        </p:txBody>
      </p:sp>
      <p:sp>
        <p:nvSpPr>
          <p:cNvPr id="261142" name="Text Box 22">
            <a:extLst>
              <a:ext uri="{FF2B5EF4-FFF2-40B4-BE49-F238E27FC236}">
                <a16:creationId xmlns:a16="http://schemas.microsoft.com/office/drawing/2014/main" id="{B78794CA-3220-05EF-E727-D93FAC967752}"/>
              </a:ext>
            </a:extLst>
          </p:cNvPr>
          <p:cNvSpPr txBox="1">
            <a:spLocks noChangeArrowheads="1"/>
          </p:cNvSpPr>
          <p:nvPr/>
        </p:nvSpPr>
        <p:spPr bwMode="auto">
          <a:xfrm>
            <a:off x="2581275" y="1662113"/>
            <a:ext cx="255588"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5400"/>
              <a:t>.</a:t>
            </a:r>
          </a:p>
        </p:txBody>
      </p:sp>
      <p:sp>
        <p:nvSpPr>
          <p:cNvPr id="261143" name="Text Box 23">
            <a:extLst>
              <a:ext uri="{FF2B5EF4-FFF2-40B4-BE49-F238E27FC236}">
                <a16:creationId xmlns:a16="http://schemas.microsoft.com/office/drawing/2014/main" id="{7DF1B172-99C7-60FB-DE74-57FA7BA351A3}"/>
              </a:ext>
            </a:extLst>
          </p:cNvPr>
          <p:cNvSpPr txBox="1">
            <a:spLocks noChangeArrowheads="1"/>
          </p:cNvSpPr>
          <p:nvPr/>
        </p:nvSpPr>
        <p:spPr bwMode="auto">
          <a:xfrm>
            <a:off x="2746375" y="2100263"/>
            <a:ext cx="14176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chemeClr val="tx2"/>
                </a:solidFill>
              </a:rPr>
              <a:t>0</a:t>
            </a:r>
          </a:p>
        </p:txBody>
      </p:sp>
      <p:sp>
        <p:nvSpPr>
          <p:cNvPr id="261144" name="Text Box 24">
            <a:extLst>
              <a:ext uri="{FF2B5EF4-FFF2-40B4-BE49-F238E27FC236}">
                <a16:creationId xmlns:a16="http://schemas.microsoft.com/office/drawing/2014/main" id="{6BDEFA27-959F-730A-A73C-6E01CD2CE7C2}"/>
              </a:ext>
            </a:extLst>
          </p:cNvPr>
          <p:cNvSpPr txBox="1">
            <a:spLocks noChangeArrowheads="1"/>
          </p:cNvSpPr>
          <p:nvPr/>
        </p:nvSpPr>
        <p:spPr bwMode="auto">
          <a:xfrm>
            <a:off x="4138613" y="1647825"/>
            <a:ext cx="25558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5400"/>
              <a:t>.</a:t>
            </a:r>
          </a:p>
        </p:txBody>
      </p:sp>
      <p:sp>
        <p:nvSpPr>
          <p:cNvPr id="261145" name="Text Box 25">
            <a:extLst>
              <a:ext uri="{FF2B5EF4-FFF2-40B4-BE49-F238E27FC236}">
                <a16:creationId xmlns:a16="http://schemas.microsoft.com/office/drawing/2014/main" id="{63EFD875-48DF-308A-9AF9-5ECAB1CE3F01}"/>
              </a:ext>
            </a:extLst>
          </p:cNvPr>
          <p:cNvSpPr txBox="1">
            <a:spLocks noChangeArrowheads="1"/>
          </p:cNvSpPr>
          <p:nvPr/>
        </p:nvSpPr>
        <p:spPr bwMode="auto">
          <a:xfrm>
            <a:off x="4335463" y="2106613"/>
            <a:ext cx="14176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chemeClr val="tx2"/>
                </a:solidFill>
              </a:rPr>
              <a:t>0</a:t>
            </a:r>
          </a:p>
        </p:txBody>
      </p:sp>
      <p:sp>
        <p:nvSpPr>
          <p:cNvPr id="261146" name="Text Box 26">
            <a:extLst>
              <a:ext uri="{FF2B5EF4-FFF2-40B4-BE49-F238E27FC236}">
                <a16:creationId xmlns:a16="http://schemas.microsoft.com/office/drawing/2014/main" id="{877B6B24-A4F3-1C34-84A8-EEB13B76623F}"/>
              </a:ext>
            </a:extLst>
          </p:cNvPr>
          <p:cNvSpPr txBox="1">
            <a:spLocks noChangeArrowheads="1"/>
          </p:cNvSpPr>
          <p:nvPr/>
        </p:nvSpPr>
        <p:spPr bwMode="auto">
          <a:xfrm>
            <a:off x="5727700" y="1654175"/>
            <a:ext cx="255588"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5400"/>
              <a:t>.</a:t>
            </a:r>
          </a:p>
        </p:txBody>
      </p:sp>
      <p:sp>
        <p:nvSpPr>
          <p:cNvPr id="261147" name="Text Box 27">
            <a:extLst>
              <a:ext uri="{FF2B5EF4-FFF2-40B4-BE49-F238E27FC236}">
                <a16:creationId xmlns:a16="http://schemas.microsoft.com/office/drawing/2014/main" id="{1C06F2DC-CBBB-F2A2-109F-6A5285F79931}"/>
              </a:ext>
            </a:extLst>
          </p:cNvPr>
          <p:cNvSpPr txBox="1">
            <a:spLocks noChangeArrowheads="1"/>
          </p:cNvSpPr>
          <p:nvPr/>
        </p:nvSpPr>
        <p:spPr bwMode="auto">
          <a:xfrm>
            <a:off x="5895975" y="2103438"/>
            <a:ext cx="14176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chemeClr val="tx2"/>
                </a:solidFill>
              </a:rPr>
              <a:t>0</a:t>
            </a:r>
          </a:p>
        </p:txBody>
      </p:sp>
      <p:sp>
        <p:nvSpPr>
          <p:cNvPr id="261148" name="Text Box 28">
            <a:extLst>
              <a:ext uri="{FF2B5EF4-FFF2-40B4-BE49-F238E27FC236}">
                <a16:creationId xmlns:a16="http://schemas.microsoft.com/office/drawing/2014/main" id="{F5E29076-59D2-51CA-7EC7-8EBF8B46E32C}"/>
              </a:ext>
            </a:extLst>
          </p:cNvPr>
          <p:cNvSpPr txBox="1">
            <a:spLocks noChangeArrowheads="1"/>
          </p:cNvSpPr>
          <p:nvPr/>
        </p:nvSpPr>
        <p:spPr bwMode="auto">
          <a:xfrm>
            <a:off x="1203325" y="3863975"/>
            <a:ext cx="14176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rgbClr val="FF3300"/>
                </a:solidFill>
              </a:rPr>
              <a:t>255</a:t>
            </a:r>
          </a:p>
        </p:txBody>
      </p:sp>
      <p:sp>
        <p:nvSpPr>
          <p:cNvPr id="261149" name="Text Box 29">
            <a:extLst>
              <a:ext uri="{FF2B5EF4-FFF2-40B4-BE49-F238E27FC236}">
                <a16:creationId xmlns:a16="http://schemas.microsoft.com/office/drawing/2014/main" id="{D885736D-690B-5F0A-7CAC-33B792E72ACB}"/>
              </a:ext>
            </a:extLst>
          </p:cNvPr>
          <p:cNvSpPr txBox="1">
            <a:spLocks noChangeArrowheads="1"/>
          </p:cNvSpPr>
          <p:nvPr/>
        </p:nvSpPr>
        <p:spPr bwMode="auto">
          <a:xfrm>
            <a:off x="2595563" y="3411538"/>
            <a:ext cx="25558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5400"/>
              <a:t>.</a:t>
            </a:r>
          </a:p>
        </p:txBody>
      </p:sp>
      <p:sp>
        <p:nvSpPr>
          <p:cNvPr id="261150" name="Text Box 30">
            <a:extLst>
              <a:ext uri="{FF2B5EF4-FFF2-40B4-BE49-F238E27FC236}">
                <a16:creationId xmlns:a16="http://schemas.microsoft.com/office/drawing/2014/main" id="{D320AF37-9671-C16D-214D-68C79125C7D8}"/>
              </a:ext>
            </a:extLst>
          </p:cNvPr>
          <p:cNvSpPr txBox="1">
            <a:spLocks noChangeArrowheads="1"/>
          </p:cNvSpPr>
          <p:nvPr/>
        </p:nvSpPr>
        <p:spPr bwMode="auto">
          <a:xfrm>
            <a:off x="2760663" y="3849688"/>
            <a:ext cx="14176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rgbClr val="FF3300"/>
                </a:solidFill>
              </a:rPr>
              <a:t>255</a:t>
            </a:r>
          </a:p>
        </p:txBody>
      </p:sp>
      <p:sp>
        <p:nvSpPr>
          <p:cNvPr id="261151" name="Text Box 31">
            <a:extLst>
              <a:ext uri="{FF2B5EF4-FFF2-40B4-BE49-F238E27FC236}">
                <a16:creationId xmlns:a16="http://schemas.microsoft.com/office/drawing/2014/main" id="{40F14327-D7CB-EB1E-F63E-8CBF3681EBC3}"/>
              </a:ext>
            </a:extLst>
          </p:cNvPr>
          <p:cNvSpPr txBox="1">
            <a:spLocks noChangeArrowheads="1"/>
          </p:cNvSpPr>
          <p:nvPr/>
        </p:nvSpPr>
        <p:spPr bwMode="auto">
          <a:xfrm>
            <a:off x="4152900" y="3397250"/>
            <a:ext cx="255588"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5400"/>
              <a:t>.</a:t>
            </a:r>
          </a:p>
        </p:txBody>
      </p:sp>
      <p:sp>
        <p:nvSpPr>
          <p:cNvPr id="261152" name="Text Box 32">
            <a:extLst>
              <a:ext uri="{FF2B5EF4-FFF2-40B4-BE49-F238E27FC236}">
                <a16:creationId xmlns:a16="http://schemas.microsoft.com/office/drawing/2014/main" id="{CC6DB254-85C3-E62B-61F9-9F259C568887}"/>
              </a:ext>
            </a:extLst>
          </p:cNvPr>
          <p:cNvSpPr txBox="1">
            <a:spLocks noChangeArrowheads="1"/>
          </p:cNvSpPr>
          <p:nvPr/>
        </p:nvSpPr>
        <p:spPr bwMode="auto">
          <a:xfrm>
            <a:off x="4349750" y="3856038"/>
            <a:ext cx="14176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chemeClr val="tx2"/>
                </a:solidFill>
              </a:rPr>
              <a:t>0</a:t>
            </a:r>
          </a:p>
        </p:txBody>
      </p:sp>
      <p:sp>
        <p:nvSpPr>
          <p:cNvPr id="261153" name="Text Box 33">
            <a:extLst>
              <a:ext uri="{FF2B5EF4-FFF2-40B4-BE49-F238E27FC236}">
                <a16:creationId xmlns:a16="http://schemas.microsoft.com/office/drawing/2014/main" id="{77A8D9D0-986F-815B-FFDD-E910158CC4A4}"/>
              </a:ext>
            </a:extLst>
          </p:cNvPr>
          <p:cNvSpPr txBox="1">
            <a:spLocks noChangeArrowheads="1"/>
          </p:cNvSpPr>
          <p:nvPr/>
        </p:nvSpPr>
        <p:spPr bwMode="auto">
          <a:xfrm>
            <a:off x="5741988" y="3403600"/>
            <a:ext cx="25558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5400"/>
              <a:t>.</a:t>
            </a:r>
          </a:p>
        </p:txBody>
      </p:sp>
      <p:sp>
        <p:nvSpPr>
          <p:cNvPr id="261154" name="Text Box 34">
            <a:extLst>
              <a:ext uri="{FF2B5EF4-FFF2-40B4-BE49-F238E27FC236}">
                <a16:creationId xmlns:a16="http://schemas.microsoft.com/office/drawing/2014/main" id="{6D3F2988-CF12-CE35-474B-3DD20B7F374D}"/>
              </a:ext>
            </a:extLst>
          </p:cNvPr>
          <p:cNvSpPr txBox="1">
            <a:spLocks noChangeArrowheads="1"/>
          </p:cNvSpPr>
          <p:nvPr/>
        </p:nvSpPr>
        <p:spPr bwMode="auto">
          <a:xfrm>
            <a:off x="5910263" y="3852863"/>
            <a:ext cx="14176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chemeClr val="tx2"/>
                </a:solidFill>
              </a:rPr>
              <a:t>0</a:t>
            </a:r>
          </a:p>
        </p:txBody>
      </p:sp>
      <p:sp>
        <p:nvSpPr>
          <p:cNvPr id="261155" name="Text Box 35">
            <a:extLst>
              <a:ext uri="{FF2B5EF4-FFF2-40B4-BE49-F238E27FC236}">
                <a16:creationId xmlns:a16="http://schemas.microsoft.com/office/drawing/2014/main" id="{4C15399D-CA56-16AD-CA53-251B5E94C602}"/>
              </a:ext>
            </a:extLst>
          </p:cNvPr>
          <p:cNvSpPr txBox="1">
            <a:spLocks noChangeArrowheads="1"/>
          </p:cNvSpPr>
          <p:nvPr/>
        </p:nvSpPr>
        <p:spPr bwMode="auto">
          <a:xfrm>
            <a:off x="1201738" y="5921375"/>
            <a:ext cx="14176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rgbClr val="FF3300"/>
                </a:solidFill>
              </a:rPr>
              <a:t>255</a:t>
            </a:r>
          </a:p>
        </p:txBody>
      </p:sp>
      <p:sp>
        <p:nvSpPr>
          <p:cNvPr id="261156" name="Text Box 36">
            <a:extLst>
              <a:ext uri="{FF2B5EF4-FFF2-40B4-BE49-F238E27FC236}">
                <a16:creationId xmlns:a16="http://schemas.microsoft.com/office/drawing/2014/main" id="{4C0BE35D-09F2-AD69-ECC9-001194BEA54D}"/>
              </a:ext>
            </a:extLst>
          </p:cNvPr>
          <p:cNvSpPr txBox="1">
            <a:spLocks noChangeArrowheads="1"/>
          </p:cNvSpPr>
          <p:nvPr/>
        </p:nvSpPr>
        <p:spPr bwMode="auto">
          <a:xfrm>
            <a:off x="2593975" y="5468938"/>
            <a:ext cx="255588"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5400"/>
              <a:t>.</a:t>
            </a:r>
          </a:p>
        </p:txBody>
      </p:sp>
      <p:sp>
        <p:nvSpPr>
          <p:cNvPr id="261157" name="Text Box 37">
            <a:extLst>
              <a:ext uri="{FF2B5EF4-FFF2-40B4-BE49-F238E27FC236}">
                <a16:creationId xmlns:a16="http://schemas.microsoft.com/office/drawing/2014/main" id="{61A89D1D-4010-7140-63E1-73599E6212B3}"/>
              </a:ext>
            </a:extLst>
          </p:cNvPr>
          <p:cNvSpPr txBox="1">
            <a:spLocks noChangeArrowheads="1"/>
          </p:cNvSpPr>
          <p:nvPr/>
        </p:nvSpPr>
        <p:spPr bwMode="auto">
          <a:xfrm>
            <a:off x="2759075" y="5907088"/>
            <a:ext cx="14176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rgbClr val="FF3300"/>
                </a:solidFill>
              </a:rPr>
              <a:t>255</a:t>
            </a:r>
          </a:p>
        </p:txBody>
      </p:sp>
      <p:sp>
        <p:nvSpPr>
          <p:cNvPr id="261158" name="Text Box 38">
            <a:extLst>
              <a:ext uri="{FF2B5EF4-FFF2-40B4-BE49-F238E27FC236}">
                <a16:creationId xmlns:a16="http://schemas.microsoft.com/office/drawing/2014/main" id="{22338150-8259-0A5F-02B8-EB31A9C31CF7}"/>
              </a:ext>
            </a:extLst>
          </p:cNvPr>
          <p:cNvSpPr txBox="1">
            <a:spLocks noChangeArrowheads="1"/>
          </p:cNvSpPr>
          <p:nvPr/>
        </p:nvSpPr>
        <p:spPr bwMode="auto">
          <a:xfrm>
            <a:off x="4151313" y="5454650"/>
            <a:ext cx="25558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5400"/>
              <a:t>.</a:t>
            </a:r>
          </a:p>
        </p:txBody>
      </p:sp>
      <p:sp>
        <p:nvSpPr>
          <p:cNvPr id="261159" name="Text Box 39">
            <a:extLst>
              <a:ext uri="{FF2B5EF4-FFF2-40B4-BE49-F238E27FC236}">
                <a16:creationId xmlns:a16="http://schemas.microsoft.com/office/drawing/2014/main" id="{8C8814EC-46D1-EAB4-D8C0-BAEE67EC839F}"/>
              </a:ext>
            </a:extLst>
          </p:cNvPr>
          <p:cNvSpPr txBox="1">
            <a:spLocks noChangeArrowheads="1"/>
          </p:cNvSpPr>
          <p:nvPr/>
        </p:nvSpPr>
        <p:spPr bwMode="auto">
          <a:xfrm>
            <a:off x="4348163" y="5913438"/>
            <a:ext cx="14176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rgbClr val="FF3300"/>
                </a:solidFill>
              </a:rPr>
              <a:t>255</a:t>
            </a:r>
          </a:p>
        </p:txBody>
      </p:sp>
      <p:sp>
        <p:nvSpPr>
          <p:cNvPr id="261160" name="Text Box 40">
            <a:extLst>
              <a:ext uri="{FF2B5EF4-FFF2-40B4-BE49-F238E27FC236}">
                <a16:creationId xmlns:a16="http://schemas.microsoft.com/office/drawing/2014/main" id="{152C27E7-F526-DD1F-5564-D43D0AE9F0F4}"/>
              </a:ext>
            </a:extLst>
          </p:cNvPr>
          <p:cNvSpPr txBox="1">
            <a:spLocks noChangeArrowheads="1"/>
          </p:cNvSpPr>
          <p:nvPr/>
        </p:nvSpPr>
        <p:spPr bwMode="auto">
          <a:xfrm>
            <a:off x="5740400" y="5461000"/>
            <a:ext cx="255588"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5400"/>
              <a:t>.</a:t>
            </a:r>
          </a:p>
        </p:txBody>
      </p:sp>
      <p:sp>
        <p:nvSpPr>
          <p:cNvPr id="261161" name="Text Box 41">
            <a:extLst>
              <a:ext uri="{FF2B5EF4-FFF2-40B4-BE49-F238E27FC236}">
                <a16:creationId xmlns:a16="http://schemas.microsoft.com/office/drawing/2014/main" id="{67B3F6A6-36F4-D820-397A-0149D1E24A51}"/>
              </a:ext>
            </a:extLst>
          </p:cNvPr>
          <p:cNvSpPr txBox="1">
            <a:spLocks noChangeArrowheads="1"/>
          </p:cNvSpPr>
          <p:nvPr/>
        </p:nvSpPr>
        <p:spPr bwMode="auto">
          <a:xfrm>
            <a:off x="5908675" y="5910263"/>
            <a:ext cx="14176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0">
                <a:solidFill>
                  <a:schemeClr val="tx2"/>
                </a:solidFill>
              </a:rPr>
              <a:t>0</a:t>
            </a:r>
          </a:p>
        </p:txBody>
      </p:sp>
      <p:sp>
        <p:nvSpPr>
          <p:cNvPr id="261162" name="Text Box 42">
            <a:extLst>
              <a:ext uri="{FF2B5EF4-FFF2-40B4-BE49-F238E27FC236}">
                <a16:creationId xmlns:a16="http://schemas.microsoft.com/office/drawing/2014/main" id="{6A30A9F9-CB30-C9F9-5A56-CBF7195070C2}"/>
              </a:ext>
            </a:extLst>
          </p:cNvPr>
          <p:cNvSpPr txBox="1">
            <a:spLocks noChangeArrowheads="1"/>
          </p:cNvSpPr>
          <p:nvPr/>
        </p:nvSpPr>
        <p:spPr bwMode="auto">
          <a:xfrm>
            <a:off x="7294563" y="165100"/>
            <a:ext cx="16224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altLang="en-US" b="0">
                <a:solidFill>
                  <a:srgbClr val="FF3300"/>
                </a:solidFill>
              </a:rPr>
              <a:t>Network Bits</a:t>
            </a:r>
          </a:p>
        </p:txBody>
      </p:sp>
      <p:sp>
        <p:nvSpPr>
          <p:cNvPr id="261163" name="Text Box 43">
            <a:extLst>
              <a:ext uri="{FF2B5EF4-FFF2-40B4-BE49-F238E27FC236}">
                <a16:creationId xmlns:a16="http://schemas.microsoft.com/office/drawing/2014/main" id="{CAE05650-2525-A1B4-AA61-71E19AA7F699}"/>
              </a:ext>
            </a:extLst>
          </p:cNvPr>
          <p:cNvSpPr txBox="1">
            <a:spLocks noChangeArrowheads="1"/>
          </p:cNvSpPr>
          <p:nvPr/>
        </p:nvSpPr>
        <p:spPr bwMode="auto">
          <a:xfrm>
            <a:off x="7327900" y="509588"/>
            <a:ext cx="15716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altLang="en-US" b="0">
                <a:solidFill>
                  <a:schemeClr val="tx2"/>
                </a:solidFill>
              </a:rPr>
              <a:t>Machine (Host) Bits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12025AFB-5451-3403-70A9-9F286422F2E4}"/>
              </a:ext>
            </a:extLst>
          </p:cNvPr>
          <p:cNvSpPr>
            <a:spLocks noGrp="1"/>
          </p:cNvSpPr>
          <p:nvPr>
            <p:ph type="ftr" sz="quarter" idx="10"/>
          </p:nvPr>
        </p:nvSpPr>
        <p:spPr/>
        <p:txBody>
          <a:bodyPr/>
          <a:lstStyle/>
          <a:p>
            <a:r>
              <a:rPr lang="en-US" altLang="en-US"/>
              <a:t>WAN</a:t>
            </a:r>
          </a:p>
        </p:txBody>
      </p:sp>
      <p:sp>
        <p:nvSpPr>
          <p:cNvPr id="264194" name="Rectangle 2">
            <a:extLst>
              <a:ext uri="{FF2B5EF4-FFF2-40B4-BE49-F238E27FC236}">
                <a16:creationId xmlns:a16="http://schemas.microsoft.com/office/drawing/2014/main" id="{C99EF171-EFEE-030B-3FAA-66BE74F390EA}"/>
              </a:ext>
            </a:extLst>
          </p:cNvPr>
          <p:cNvSpPr>
            <a:spLocks noGrp="1" noChangeArrowheads="1"/>
          </p:cNvSpPr>
          <p:nvPr>
            <p:ph type="title"/>
          </p:nvPr>
        </p:nvSpPr>
        <p:spPr/>
        <p:txBody>
          <a:bodyPr/>
          <a:lstStyle/>
          <a:p>
            <a:r>
              <a:rPr lang="en-US" altLang="en-US"/>
              <a:t>IP Address Mask (Network Mask)</a:t>
            </a:r>
          </a:p>
        </p:txBody>
      </p:sp>
      <p:sp>
        <p:nvSpPr>
          <p:cNvPr id="264195" name="Rectangle 3">
            <a:extLst>
              <a:ext uri="{FF2B5EF4-FFF2-40B4-BE49-F238E27FC236}">
                <a16:creationId xmlns:a16="http://schemas.microsoft.com/office/drawing/2014/main" id="{3EA8BE1E-A3E9-2024-17DB-B6C49D00A037}"/>
              </a:ext>
            </a:extLst>
          </p:cNvPr>
          <p:cNvSpPr>
            <a:spLocks noGrp="1" noChangeArrowheads="1"/>
          </p:cNvSpPr>
          <p:nvPr>
            <p:ph type="body" idx="1"/>
          </p:nvPr>
        </p:nvSpPr>
        <p:spPr>
          <a:xfrm>
            <a:off x="563563" y="1200150"/>
            <a:ext cx="8172450" cy="4638675"/>
          </a:xfrm>
        </p:spPr>
        <p:txBody>
          <a:bodyPr/>
          <a:lstStyle/>
          <a:p>
            <a:r>
              <a:rPr lang="en-GB" altLang="en-US" dirty="0">
                <a:latin typeface="Arial Unicode MS" panose="020B0604020202020204" pitchFamily="34" charset="-128"/>
                <a:cs typeface="Times New Roman" panose="02020603050405020304" pitchFamily="18" charset="0"/>
              </a:rPr>
              <a:t>When specifying an IP address, how do we know which bits are being used for the network address and which bits are used for the host?</a:t>
            </a:r>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dirty="0">
                <a:latin typeface="Arial Unicode MS" panose="020B0604020202020204" pitchFamily="34" charset="-128"/>
                <a:cs typeface="Times New Roman" panose="02020603050405020304" pitchFamily="18" charset="0"/>
              </a:rPr>
              <a:t>A network mask is used which has 32 bits, one for each correspond bit in the IP address. </a:t>
            </a:r>
          </a:p>
          <a:p>
            <a:r>
              <a:rPr lang="en-GB" altLang="en-US" dirty="0">
                <a:latin typeface="Arial Unicode MS" panose="020B0604020202020204" pitchFamily="34" charset="-128"/>
                <a:cs typeface="Times New Roman" panose="02020603050405020304" pitchFamily="18" charset="0"/>
              </a:rPr>
              <a:t>If a bit is set in the mask then the corresponding bit in the IP address is part of the network address. </a:t>
            </a:r>
            <a:r>
              <a:rPr lang="en-GB" altLang="en-US" b="1" dirty="0">
                <a:latin typeface="Arial Unicode MS" panose="020B0604020202020204" pitchFamily="34" charset="-128"/>
                <a:cs typeface="Times New Roman" panose="02020603050405020304" pitchFamily="18" charset="0"/>
              </a:rPr>
              <a:t>The bits should be set sequentially from left to right</a:t>
            </a:r>
            <a:r>
              <a:rPr lang="en-GB" altLang="en-US" dirty="0">
                <a:latin typeface="Arial Unicode MS" panose="020B0604020202020204" pitchFamily="34" charset="-128"/>
                <a:cs typeface="Times New Roman" panose="02020603050405020304" pitchFamily="18" charset="0"/>
              </a:rPr>
              <a:t> (11110000) and there can be no holes (i.e. 1100110000 is not allowed) in the mask.</a:t>
            </a:r>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nvGrpSpPr>
          <p:cNvPr id="264243" name="Group 51">
            <a:extLst>
              <a:ext uri="{FF2B5EF4-FFF2-40B4-BE49-F238E27FC236}">
                <a16:creationId xmlns:a16="http://schemas.microsoft.com/office/drawing/2014/main" id="{10E8AE2F-F207-EAAA-7FCB-A75F5DBCE8FF}"/>
              </a:ext>
            </a:extLst>
          </p:cNvPr>
          <p:cNvGrpSpPr>
            <a:grpSpLocks/>
          </p:cNvGrpSpPr>
          <p:nvPr/>
        </p:nvGrpSpPr>
        <p:grpSpPr bwMode="auto">
          <a:xfrm>
            <a:off x="1219200" y="4502150"/>
            <a:ext cx="6570663" cy="1524000"/>
            <a:chOff x="-2" y="-2"/>
            <a:chExt cx="2604" cy="1213"/>
          </a:xfrm>
        </p:grpSpPr>
        <p:grpSp>
          <p:nvGrpSpPr>
            <p:cNvPr id="264241" name="Group 49">
              <a:extLst>
                <a:ext uri="{FF2B5EF4-FFF2-40B4-BE49-F238E27FC236}">
                  <a16:creationId xmlns:a16="http://schemas.microsoft.com/office/drawing/2014/main" id="{B940BEEF-CF45-EBFF-B765-D02C3CEF982A}"/>
                </a:ext>
              </a:extLst>
            </p:cNvPr>
            <p:cNvGrpSpPr>
              <a:grpSpLocks/>
            </p:cNvGrpSpPr>
            <p:nvPr/>
          </p:nvGrpSpPr>
          <p:grpSpPr bwMode="auto">
            <a:xfrm>
              <a:off x="0" y="0"/>
              <a:ext cx="2600" cy="1209"/>
              <a:chOff x="0" y="0"/>
              <a:chExt cx="2600" cy="1209"/>
            </a:xfrm>
          </p:grpSpPr>
          <p:grpSp>
            <p:nvGrpSpPr>
              <p:cNvPr id="264212" name="Group 20">
                <a:extLst>
                  <a:ext uri="{FF2B5EF4-FFF2-40B4-BE49-F238E27FC236}">
                    <a16:creationId xmlns:a16="http://schemas.microsoft.com/office/drawing/2014/main" id="{BAD40965-66D0-FE60-0EA5-651F3CF661AB}"/>
                  </a:ext>
                </a:extLst>
              </p:cNvPr>
              <p:cNvGrpSpPr>
                <a:grpSpLocks/>
              </p:cNvGrpSpPr>
              <p:nvPr/>
            </p:nvGrpSpPr>
            <p:grpSpPr bwMode="auto">
              <a:xfrm>
                <a:off x="0" y="0"/>
                <a:ext cx="613" cy="403"/>
                <a:chOff x="0" y="0"/>
                <a:chExt cx="613" cy="403"/>
              </a:xfrm>
            </p:grpSpPr>
            <p:sp>
              <p:nvSpPr>
                <p:cNvPr id="264196" name="Rectangle 4">
                  <a:extLst>
                    <a:ext uri="{FF2B5EF4-FFF2-40B4-BE49-F238E27FC236}">
                      <a16:creationId xmlns:a16="http://schemas.microsoft.com/office/drawing/2014/main" id="{45C6ABAA-742B-78B9-8BCB-7BB4C26DF47A}"/>
                    </a:ext>
                  </a:extLst>
                </p:cNvPr>
                <p:cNvSpPr>
                  <a:spLocks noChangeArrowheads="1"/>
                </p:cNvSpPr>
                <p:nvPr/>
              </p:nvSpPr>
              <p:spPr bwMode="auto">
                <a:xfrm>
                  <a:off x="43" y="0"/>
                  <a:ext cx="527"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Byte 1</a:t>
                  </a:r>
                </a:p>
                <a:p>
                  <a:endParaRPr lang="en-US" altLang="en-US" b="0">
                    <a:latin typeface="Times New Roman" panose="02020603050405020304" pitchFamily="18" charset="0"/>
                  </a:endParaRPr>
                </a:p>
              </p:txBody>
            </p:sp>
            <p:sp>
              <p:nvSpPr>
                <p:cNvPr id="264211" name="Rectangle 19">
                  <a:extLst>
                    <a:ext uri="{FF2B5EF4-FFF2-40B4-BE49-F238E27FC236}">
                      <a16:creationId xmlns:a16="http://schemas.microsoft.com/office/drawing/2014/main" id="{57FF0854-8783-FFE8-A6D6-748D8BE1A03D}"/>
                    </a:ext>
                  </a:extLst>
                </p:cNvPr>
                <p:cNvSpPr>
                  <a:spLocks noChangeArrowheads="1"/>
                </p:cNvSpPr>
                <p:nvPr/>
              </p:nvSpPr>
              <p:spPr bwMode="auto">
                <a:xfrm>
                  <a:off x="0" y="0"/>
                  <a:ext cx="613"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14" name="Group 22">
                <a:extLst>
                  <a:ext uri="{FF2B5EF4-FFF2-40B4-BE49-F238E27FC236}">
                    <a16:creationId xmlns:a16="http://schemas.microsoft.com/office/drawing/2014/main" id="{C6E90577-0643-59B4-B204-04B62B219887}"/>
                  </a:ext>
                </a:extLst>
              </p:cNvPr>
              <p:cNvGrpSpPr>
                <a:grpSpLocks/>
              </p:cNvGrpSpPr>
              <p:nvPr/>
            </p:nvGrpSpPr>
            <p:grpSpPr bwMode="auto">
              <a:xfrm>
                <a:off x="613" y="0"/>
                <a:ext cx="687" cy="403"/>
                <a:chOff x="613" y="0"/>
                <a:chExt cx="687" cy="403"/>
              </a:xfrm>
            </p:grpSpPr>
            <p:sp>
              <p:nvSpPr>
                <p:cNvPr id="264197" name="Rectangle 5">
                  <a:extLst>
                    <a:ext uri="{FF2B5EF4-FFF2-40B4-BE49-F238E27FC236}">
                      <a16:creationId xmlns:a16="http://schemas.microsoft.com/office/drawing/2014/main" id="{43E727F1-4F27-90E2-32AD-DC663E44C470}"/>
                    </a:ext>
                  </a:extLst>
                </p:cNvPr>
                <p:cNvSpPr>
                  <a:spLocks noChangeArrowheads="1"/>
                </p:cNvSpPr>
                <p:nvPr/>
              </p:nvSpPr>
              <p:spPr bwMode="auto">
                <a:xfrm>
                  <a:off x="656" y="0"/>
                  <a:ext cx="60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Byte 2</a:t>
                  </a:r>
                </a:p>
                <a:p>
                  <a:endParaRPr lang="en-US" altLang="en-US" b="0">
                    <a:latin typeface="Times New Roman" panose="02020603050405020304" pitchFamily="18" charset="0"/>
                  </a:endParaRPr>
                </a:p>
              </p:txBody>
            </p:sp>
            <p:sp>
              <p:nvSpPr>
                <p:cNvPr id="264213" name="Rectangle 21">
                  <a:extLst>
                    <a:ext uri="{FF2B5EF4-FFF2-40B4-BE49-F238E27FC236}">
                      <a16:creationId xmlns:a16="http://schemas.microsoft.com/office/drawing/2014/main" id="{402913BC-B476-C273-2A24-0CEA1311A71B}"/>
                    </a:ext>
                  </a:extLst>
                </p:cNvPr>
                <p:cNvSpPr>
                  <a:spLocks noChangeArrowheads="1"/>
                </p:cNvSpPr>
                <p:nvPr/>
              </p:nvSpPr>
              <p:spPr bwMode="auto">
                <a:xfrm>
                  <a:off x="613" y="0"/>
                  <a:ext cx="68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16" name="Group 24">
                <a:extLst>
                  <a:ext uri="{FF2B5EF4-FFF2-40B4-BE49-F238E27FC236}">
                    <a16:creationId xmlns:a16="http://schemas.microsoft.com/office/drawing/2014/main" id="{8144A4E6-3934-F792-7FF1-AFE847E4F13C}"/>
                  </a:ext>
                </a:extLst>
              </p:cNvPr>
              <p:cNvGrpSpPr>
                <a:grpSpLocks/>
              </p:cNvGrpSpPr>
              <p:nvPr/>
            </p:nvGrpSpPr>
            <p:grpSpPr bwMode="auto">
              <a:xfrm>
                <a:off x="1300" y="0"/>
                <a:ext cx="687" cy="403"/>
                <a:chOff x="1300" y="0"/>
                <a:chExt cx="687" cy="403"/>
              </a:xfrm>
            </p:grpSpPr>
            <p:sp>
              <p:nvSpPr>
                <p:cNvPr id="264198" name="Rectangle 6">
                  <a:extLst>
                    <a:ext uri="{FF2B5EF4-FFF2-40B4-BE49-F238E27FC236}">
                      <a16:creationId xmlns:a16="http://schemas.microsoft.com/office/drawing/2014/main" id="{7810B485-2640-E064-F273-922A5BE3E4ED}"/>
                    </a:ext>
                  </a:extLst>
                </p:cNvPr>
                <p:cNvSpPr>
                  <a:spLocks noChangeArrowheads="1"/>
                </p:cNvSpPr>
                <p:nvPr/>
              </p:nvSpPr>
              <p:spPr bwMode="auto">
                <a:xfrm>
                  <a:off x="1343" y="0"/>
                  <a:ext cx="60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Byte 3</a:t>
                  </a:r>
                </a:p>
                <a:p>
                  <a:endParaRPr lang="en-US" altLang="en-US" b="0">
                    <a:latin typeface="Times New Roman" panose="02020603050405020304" pitchFamily="18" charset="0"/>
                  </a:endParaRPr>
                </a:p>
              </p:txBody>
            </p:sp>
            <p:sp>
              <p:nvSpPr>
                <p:cNvPr id="264215" name="Rectangle 23">
                  <a:extLst>
                    <a:ext uri="{FF2B5EF4-FFF2-40B4-BE49-F238E27FC236}">
                      <a16:creationId xmlns:a16="http://schemas.microsoft.com/office/drawing/2014/main" id="{86D70ED3-306B-CC59-7835-3C895A41CF1A}"/>
                    </a:ext>
                  </a:extLst>
                </p:cNvPr>
                <p:cNvSpPr>
                  <a:spLocks noChangeArrowheads="1"/>
                </p:cNvSpPr>
                <p:nvPr/>
              </p:nvSpPr>
              <p:spPr bwMode="auto">
                <a:xfrm>
                  <a:off x="1300" y="0"/>
                  <a:ext cx="68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18" name="Group 26">
                <a:extLst>
                  <a:ext uri="{FF2B5EF4-FFF2-40B4-BE49-F238E27FC236}">
                    <a16:creationId xmlns:a16="http://schemas.microsoft.com/office/drawing/2014/main" id="{68835ADE-8B13-FECE-0992-8BBBDF7D70A6}"/>
                  </a:ext>
                </a:extLst>
              </p:cNvPr>
              <p:cNvGrpSpPr>
                <a:grpSpLocks/>
              </p:cNvGrpSpPr>
              <p:nvPr/>
            </p:nvGrpSpPr>
            <p:grpSpPr bwMode="auto">
              <a:xfrm>
                <a:off x="1987" y="0"/>
                <a:ext cx="613" cy="403"/>
                <a:chOff x="1987" y="0"/>
                <a:chExt cx="613" cy="403"/>
              </a:xfrm>
            </p:grpSpPr>
            <p:sp>
              <p:nvSpPr>
                <p:cNvPr id="264199" name="Rectangle 7">
                  <a:extLst>
                    <a:ext uri="{FF2B5EF4-FFF2-40B4-BE49-F238E27FC236}">
                      <a16:creationId xmlns:a16="http://schemas.microsoft.com/office/drawing/2014/main" id="{CD2A7A9A-A72D-B136-E82F-2D2FE0ED1204}"/>
                    </a:ext>
                  </a:extLst>
                </p:cNvPr>
                <p:cNvSpPr>
                  <a:spLocks noChangeArrowheads="1"/>
                </p:cNvSpPr>
                <p:nvPr/>
              </p:nvSpPr>
              <p:spPr bwMode="auto">
                <a:xfrm>
                  <a:off x="2030" y="0"/>
                  <a:ext cx="527"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Byte 4</a:t>
                  </a:r>
                </a:p>
                <a:p>
                  <a:endParaRPr lang="en-US" altLang="en-US" b="0">
                    <a:latin typeface="Times New Roman" panose="02020603050405020304" pitchFamily="18" charset="0"/>
                  </a:endParaRPr>
                </a:p>
              </p:txBody>
            </p:sp>
            <p:sp>
              <p:nvSpPr>
                <p:cNvPr id="264217" name="Rectangle 25">
                  <a:extLst>
                    <a:ext uri="{FF2B5EF4-FFF2-40B4-BE49-F238E27FC236}">
                      <a16:creationId xmlns:a16="http://schemas.microsoft.com/office/drawing/2014/main" id="{B7CA5501-C0A1-AE14-A0AB-8145BF2998DB}"/>
                    </a:ext>
                  </a:extLst>
                </p:cNvPr>
                <p:cNvSpPr>
                  <a:spLocks noChangeArrowheads="1"/>
                </p:cNvSpPr>
                <p:nvPr/>
              </p:nvSpPr>
              <p:spPr bwMode="auto">
                <a:xfrm>
                  <a:off x="1987" y="0"/>
                  <a:ext cx="613"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0" name="Group 28">
                <a:extLst>
                  <a:ext uri="{FF2B5EF4-FFF2-40B4-BE49-F238E27FC236}">
                    <a16:creationId xmlns:a16="http://schemas.microsoft.com/office/drawing/2014/main" id="{CC6871E5-71E5-1E59-8A1D-929F401F46D9}"/>
                  </a:ext>
                </a:extLst>
              </p:cNvPr>
              <p:cNvGrpSpPr>
                <a:grpSpLocks/>
              </p:cNvGrpSpPr>
              <p:nvPr/>
            </p:nvGrpSpPr>
            <p:grpSpPr bwMode="auto">
              <a:xfrm>
                <a:off x="0" y="403"/>
                <a:ext cx="613" cy="403"/>
                <a:chOff x="0" y="403"/>
                <a:chExt cx="613" cy="403"/>
              </a:xfrm>
            </p:grpSpPr>
            <p:sp>
              <p:nvSpPr>
                <p:cNvPr id="264200" name="Rectangle 8">
                  <a:extLst>
                    <a:ext uri="{FF2B5EF4-FFF2-40B4-BE49-F238E27FC236}">
                      <a16:creationId xmlns:a16="http://schemas.microsoft.com/office/drawing/2014/main" id="{A0D63181-BA94-B337-351F-20941BC1960C}"/>
                    </a:ext>
                  </a:extLst>
                </p:cNvPr>
                <p:cNvSpPr>
                  <a:spLocks noChangeArrowheads="1"/>
                </p:cNvSpPr>
                <p:nvPr/>
              </p:nvSpPr>
              <p:spPr bwMode="auto">
                <a:xfrm>
                  <a:off x="43" y="403"/>
                  <a:ext cx="527"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11111111</a:t>
                  </a:r>
                </a:p>
                <a:p>
                  <a:endParaRPr lang="en-US" altLang="en-US" b="0">
                    <a:latin typeface="Times New Roman" panose="02020603050405020304" pitchFamily="18" charset="0"/>
                  </a:endParaRPr>
                </a:p>
              </p:txBody>
            </p:sp>
            <p:sp>
              <p:nvSpPr>
                <p:cNvPr id="264219" name="Rectangle 27">
                  <a:extLst>
                    <a:ext uri="{FF2B5EF4-FFF2-40B4-BE49-F238E27FC236}">
                      <a16:creationId xmlns:a16="http://schemas.microsoft.com/office/drawing/2014/main" id="{20EC2A7F-FD92-2DC3-52C0-2A8A21D2EC1A}"/>
                    </a:ext>
                  </a:extLst>
                </p:cNvPr>
                <p:cNvSpPr>
                  <a:spLocks noChangeArrowheads="1"/>
                </p:cNvSpPr>
                <p:nvPr/>
              </p:nvSpPr>
              <p:spPr bwMode="auto">
                <a:xfrm>
                  <a:off x="0" y="403"/>
                  <a:ext cx="613"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2" name="Group 30">
                <a:extLst>
                  <a:ext uri="{FF2B5EF4-FFF2-40B4-BE49-F238E27FC236}">
                    <a16:creationId xmlns:a16="http://schemas.microsoft.com/office/drawing/2014/main" id="{E017E67A-94DF-36FF-91FC-8B690814136B}"/>
                  </a:ext>
                </a:extLst>
              </p:cNvPr>
              <p:cNvGrpSpPr>
                <a:grpSpLocks/>
              </p:cNvGrpSpPr>
              <p:nvPr/>
            </p:nvGrpSpPr>
            <p:grpSpPr bwMode="auto">
              <a:xfrm>
                <a:off x="613" y="403"/>
                <a:ext cx="687" cy="403"/>
                <a:chOff x="613" y="403"/>
                <a:chExt cx="687" cy="403"/>
              </a:xfrm>
            </p:grpSpPr>
            <p:sp>
              <p:nvSpPr>
                <p:cNvPr id="264201" name="Rectangle 9">
                  <a:extLst>
                    <a:ext uri="{FF2B5EF4-FFF2-40B4-BE49-F238E27FC236}">
                      <a16:creationId xmlns:a16="http://schemas.microsoft.com/office/drawing/2014/main" id="{F4C711B1-6D16-073D-DC3E-C5E08B7176B2}"/>
                    </a:ext>
                  </a:extLst>
                </p:cNvPr>
                <p:cNvSpPr>
                  <a:spLocks noChangeArrowheads="1"/>
                </p:cNvSpPr>
                <p:nvPr/>
              </p:nvSpPr>
              <p:spPr bwMode="auto">
                <a:xfrm>
                  <a:off x="656" y="403"/>
                  <a:ext cx="60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00000000</a:t>
                  </a:r>
                </a:p>
                <a:p>
                  <a:endParaRPr lang="en-US" altLang="en-US" b="0">
                    <a:latin typeface="Times New Roman" panose="02020603050405020304" pitchFamily="18" charset="0"/>
                  </a:endParaRPr>
                </a:p>
              </p:txBody>
            </p:sp>
            <p:sp>
              <p:nvSpPr>
                <p:cNvPr id="264221" name="Rectangle 29">
                  <a:extLst>
                    <a:ext uri="{FF2B5EF4-FFF2-40B4-BE49-F238E27FC236}">
                      <a16:creationId xmlns:a16="http://schemas.microsoft.com/office/drawing/2014/main" id="{A44A3463-67C7-35E7-6D86-229DC3DFFFB1}"/>
                    </a:ext>
                  </a:extLst>
                </p:cNvPr>
                <p:cNvSpPr>
                  <a:spLocks noChangeArrowheads="1"/>
                </p:cNvSpPr>
                <p:nvPr/>
              </p:nvSpPr>
              <p:spPr bwMode="auto">
                <a:xfrm>
                  <a:off x="613" y="403"/>
                  <a:ext cx="68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4" name="Group 32">
                <a:extLst>
                  <a:ext uri="{FF2B5EF4-FFF2-40B4-BE49-F238E27FC236}">
                    <a16:creationId xmlns:a16="http://schemas.microsoft.com/office/drawing/2014/main" id="{894D2675-8B6A-D71C-F572-76708548F9E8}"/>
                  </a:ext>
                </a:extLst>
              </p:cNvPr>
              <p:cNvGrpSpPr>
                <a:grpSpLocks/>
              </p:cNvGrpSpPr>
              <p:nvPr/>
            </p:nvGrpSpPr>
            <p:grpSpPr bwMode="auto">
              <a:xfrm>
                <a:off x="1300" y="403"/>
                <a:ext cx="687" cy="403"/>
                <a:chOff x="1300" y="403"/>
                <a:chExt cx="687" cy="403"/>
              </a:xfrm>
            </p:grpSpPr>
            <p:sp>
              <p:nvSpPr>
                <p:cNvPr id="264202" name="Rectangle 10">
                  <a:extLst>
                    <a:ext uri="{FF2B5EF4-FFF2-40B4-BE49-F238E27FC236}">
                      <a16:creationId xmlns:a16="http://schemas.microsoft.com/office/drawing/2014/main" id="{194019BF-7647-CCC0-98CC-E5F86A472EA4}"/>
                    </a:ext>
                  </a:extLst>
                </p:cNvPr>
                <p:cNvSpPr>
                  <a:spLocks noChangeArrowheads="1"/>
                </p:cNvSpPr>
                <p:nvPr/>
              </p:nvSpPr>
              <p:spPr bwMode="auto">
                <a:xfrm>
                  <a:off x="1343" y="403"/>
                  <a:ext cx="60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00000000</a:t>
                  </a:r>
                </a:p>
                <a:p>
                  <a:endParaRPr lang="en-US" altLang="en-US" b="0">
                    <a:latin typeface="Times New Roman" panose="02020603050405020304" pitchFamily="18" charset="0"/>
                  </a:endParaRPr>
                </a:p>
              </p:txBody>
            </p:sp>
            <p:sp>
              <p:nvSpPr>
                <p:cNvPr id="264223" name="Rectangle 31">
                  <a:extLst>
                    <a:ext uri="{FF2B5EF4-FFF2-40B4-BE49-F238E27FC236}">
                      <a16:creationId xmlns:a16="http://schemas.microsoft.com/office/drawing/2014/main" id="{D6BE0A6A-A8F8-A2D3-1093-04EED80D311C}"/>
                    </a:ext>
                  </a:extLst>
                </p:cNvPr>
                <p:cNvSpPr>
                  <a:spLocks noChangeArrowheads="1"/>
                </p:cNvSpPr>
                <p:nvPr/>
              </p:nvSpPr>
              <p:spPr bwMode="auto">
                <a:xfrm>
                  <a:off x="1300" y="403"/>
                  <a:ext cx="68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6" name="Group 34">
                <a:extLst>
                  <a:ext uri="{FF2B5EF4-FFF2-40B4-BE49-F238E27FC236}">
                    <a16:creationId xmlns:a16="http://schemas.microsoft.com/office/drawing/2014/main" id="{308608F9-85EF-E403-E17B-7257179C47BB}"/>
                  </a:ext>
                </a:extLst>
              </p:cNvPr>
              <p:cNvGrpSpPr>
                <a:grpSpLocks/>
              </p:cNvGrpSpPr>
              <p:nvPr/>
            </p:nvGrpSpPr>
            <p:grpSpPr bwMode="auto">
              <a:xfrm>
                <a:off x="1987" y="403"/>
                <a:ext cx="613" cy="403"/>
                <a:chOff x="1987" y="403"/>
                <a:chExt cx="613" cy="403"/>
              </a:xfrm>
            </p:grpSpPr>
            <p:sp>
              <p:nvSpPr>
                <p:cNvPr id="264203" name="Rectangle 11">
                  <a:extLst>
                    <a:ext uri="{FF2B5EF4-FFF2-40B4-BE49-F238E27FC236}">
                      <a16:creationId xmlns:a16="http://schemas.microsoft.com/office/drawing/2014/main" id="{AF4AD0E9-31AE-5E27-BE18-A7E9FFB0FC00}"/>
                    </a:ext>
                  </a:extLst>
                </p:cNvPr>
                <p:cNvSpPr>
                  <a:spLocks noChangeArrowheads="1"/>
                </p:cNvSpPr>
                <p:nvPr/>
              </p:nvSpPr>
              <p:spPr bwMode="auto">
                <a:xfrm>
                  <a:off x="2030" y="403"/>
                  <a:ext cx="527"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00000000</a:t>
                  </a:r>
                </a:p>
                <a:p>
                  <a:endParaRPr lang="en-US" altLang="en-US" b="0">
                    <a:latin typeface="Times New Roman" panose="02020603050405020304" pitchFamily="18" charset="0"/>
                  </a:endParaRPr>
                </a:p>
              </p:txBody>
            </p:sp>
            <p:sp>
              <p:nvSpPr>
                <p:cNvPr id="264225" name="Rectangle 33">
                  <a:extLst>
                    <a:ext uri="{FF2B5EF4-FFF2-40B4-BE49-F238E27FC236}">
                      <a16:creationId xmlns:a16="http://schemas.microsoft.com/office/drawing/2014/main" id="{E7FC0E3A-79B9-3E87-B7C7-D79A11CF806C}"/>
                    </a:ext>
                  </a:extLst>
                </p:cNvPr>
                <p:cNvSpPr>
                  <a:spLocks noChangeArrowheads="1"/>
                </p:cNvSpPr>
                <p:nvPr/>
              </p:nvSpPr>
              <p:spPr bwMode="auto">
                <a:xfrm>
                  <a:off x="1987" y="403"/>
                  <a:ext cx="613"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8" name="Group 36">
                <a:extLst>
                  <a:ext uri="{FF2B5EF4-FFF2-40B4-BE49-F238E27FC236}">
                    <a16:creationId xmlns:a16="http://schemas.microsoft.com/office/drawing/2014/main" id="{20A0CAFE-A8A5-0097-667E-449F703DB377}"/>
                  </a:ext>
                </a:extLst>
              </p:cNvPr>
              <p:cNvGrpSpPr>
                <a:grpSpLocks/>
              </p:cNvGrpSpPr>
              <p:nvPr/>
            </p:nvGrpSpPr>
            <p:grpSpPr bwMode="auto">
              <a:xfrm>
                <a:off x="0" y="806"/>
                <a:ext cx="538" cy="403"/>
                <a:chOff x="0" y="806"/>
                <a:chExt cx="538" cy="403"/>
              </a:xfrm>
            </p:grpSpPr>
            <p:sp>
              <p:nvSpPr>
                <p:cNvPr id="264204" name="Rectangle 12">
                  <a:extLst>
                    <a:ext uri="{FF2B5EF4-FFF2-40B4-BE49-F238E27FC236}">
                      <a16:creationId xmlns:a16="http://schemas.microsoft.com/office/drawing/2014/main" id="{B74E6E1B-0537-DEDD-80B2-906719CAE5FE}"/>
                    </a:ext>
                  </a:extLst>
                </p:cNvPr>
                <p:cNvSpPr>
                  <a:spLocks noChangeArrowheads="1"/>
                </p:cNvSpPr>
                <p:nvPr/>
              </p:nvSpPr>
              <p:spPr bwMode="auto">
                <a:xfrm>
                  <a:off x="43" y="806"/>
                  <a:ext cx="452"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255</a:t>
                  </a:r>
                </a:p>
                <a:p>
                  <a:endParaRPr lang="en-US" altLang="en-US" b="0">
                    <a:latin typeface="Times New Roman" panose="02020603050405020304" pitchFamily="18" charset="0"/>
                  </a:endParaRPr>
                </a:p>
              </p:txBody>
            </p:sp>
            <p:sp>
              <p:nvSpPr>
                <p:cNvPr id="264227" name="Rectangle 35">
                  <a:extLst>
                    <a:ext uri="{FF2B5EF4-FFF2-40B4-BE49-F238E27FC236}">
                      <a16:creationId xmlns:a16="http://schemas.microsoft.com/office/drawing/2014/main" id="{B61C5F61-AE47-B63B-A451-DE249A20C038}"/>
                    </a:ext>
                  </a:extLst>
                </p:cNvPr>
                <p:cNvSpPr>
                  <a:spLocks noChangeArrowheads="1"/>
                </p:cNvSpPr>
                <p:nvPr/>
              </p:nvSpPr>
              <p:spPr bwMode="auto">
                <a:xfrm>
                  <a:off x="0" y="806"/>
                  <a:ext cx="538"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30" name="Group 38">
                <a:extLst>
                  <a:ext uri="{FF2B5EF4-FFF2-40B4-BE49-F238E27FC236}">
                    <a16:creationId xmlns:a16="http://schemas.microsoft.com/office/drawing/2014/main" id="{A19BA944-93B1-F66C-1CF5-7F80864B152F}"/>
                  </a:ext>
                </a:extLst>
              </p:cNvPr>
              <p:cNvGrpSpPr>
                <a:grpSpLocks/>
              </p:cNvGrpSpPr>
              <p:nvPr/>
            </p:nvGrpSpPr>
            <p:grpSpPr bwMode="auto">
              <a:xfrm>
                <a:off x="538" y="806"/>
                <a:ext cx="150" cy="403"/>
                <a:chOff x="538" y="806"/>
                <a:chExt cx="150" cy="403"/>
              </a:xfrm>
            </p:grpSpPr>
            <p:sp>
              <p:nvSpPr>
                <p:cNvPr id="264205" name="Rectangle 13">
                  <a:extLst>
                    <a:ext uri="{FF2B5EF4-FFF2-40B4-BE49-F238E27FC236}">
                      <a16:creationId xmlns:a16="http://schemas.microsoft.com/office/drawing/2014/main" id="{2366C9B6-ED81-4E30-3295-BC22FD3CE64E}"/>
                    </a:ext>
                  </a:extLst>
                </p:cNvPr>
                <p:cNvSpPr>
                  <a:spLocks noChangeArrowheads="1"/>
                </p:cNvSpPr>
                <p:nvPr/>
              </p:nvSpPr>
              <p:spPr bwMode="auto">
                <a:xfrm>
                  <a:off x="581" y="806"/>
                  <a:ext cx="64"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a:t>
                  </a:r>
                </a:p>
                <a:p>
                  <a:endParaRPr lang="en-US" altLang="en-US" b="0">
                    <a:latin typeface="Times New Roman" panose="02020603050405020304" pitchFamily="18" charset="0"/>
                  </a:endParaRPr>
                </a:p>
              </p:txBody>
            </p:sp>
            <p:sp>
              <p:nvSpPr>
                <p:cNvPr id="264229" name="Rectangle 37">
                  <a:extLst>
                    <a:ext uri="{FF2B5EF4-FFF2-40B4-BE49-F238E27FC236}">
                      <a16:creationId xmlns:a16="http://schemas.microsoft.com/office/drawing/2014/main" id="{E3F051E8-77DE-80CC-BE3F-398AFBFF0A52}"/>
                    </a:ext>
                  </a:extLst>
                </p:cNvPr>
                <p:cNvSpPr>
                  <a:spLocks noChangeArrowheads="1"/>
                </p:cNvSpPr>
                <p:nvPr/>
              </p:nvSpPr>
              <p:spPr bwMode="auto">
                <a:xfrm>
                  <a:off x="538" y="806"/>
                  <a:ext cx="150"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32" name="Group 40">
                <a:extLst>
                  <a:ext uri="{FF2B5EF4-FFF2-40B4-BE49-F238E27FC236}">
                    <a16:creationId xmlns:a16="http://schemas.microsoft.com/office/drawing/2014/main" id="{0EAC74BD-E2E3-67BA-DE4F-0BBBCCB80D12}"/>
                  </a:ext>
                </a:extLst>
              </p:cNvPr>
              <p:cNvGrpSpPr>
                <a:grpSpLocks/>
              </p:cNvGrpSpPr>
              <p:nvPr/>
            </p:nvGrpSpPr>
            <p:grpSpPr bwMode="auto">
              <a:xfrm>
                <a:off x="688" y="806"/>
                <a:ext cx="537" cy="403"/>
                <a:chOff x="688" y="806"/>
                <a:chExt cx="537" cy="403"/>
              </a:xfrm>
            </p:grpSpPr>
            <p:sp>
              <p:nvSpPr>
                <p:cNvPr id="264206" name="Rectangle 14">
                  <a:extLst>
                    <a:ext uri="{FF2B5EF4-FFF2-40B4-BE49-F238E27FC236}">
                      <a16:creationId xmlns:a16="http://schemas.microsoft.com/office/drawing/2014/main" id="{5B05CFF3-32BB-AE0C-AAF2-D2D4291C3CD3}"/>
                    </a:ext>
                  </a:extLst>
                </p:cNvPr>
                <p:cNvSpPr>
                  <a:spLocks noChangeArrowheads="1"/>
                </p:cNvSpPr>
                <p:nvPr/>
              </p:nvSpPr>
              <p:spPr bwMode="auto">
                <a:xfrm>
                  <a:off x="731" y="806"/>
                  <a:ext cx="45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a:t>
                  </a:r>
                </a:p>
                <a:p>
                  <a:endParaRPr lang="en-US" altLang="en-US" b="0">
                    <a:latin typeface="Times New Roman" panose="02020603050405020304" pitchFamily="18" charset="0"/>
                  </a:endParaRPr>
                </a:p>
              </p:txBody>
            </p:sp>
            <p:sp>
              <p:nvSpPr>
                <p:cNvPr id="264231" name="Rectangle 39">
                  <a:extLst>
                    <a:ext uri="{FF2B5EF4-FFF2-40B4-BE49-F238E27FC236}">
                      <a16:creationId xmlns:a16="http://schemas.microsoft.com/office/drawing/2014/main" id="{B7C2814B-75CA-E89F-AE02-ABF1654F0E9D}"/>
                    </a:ext>
                  </a:extLst>
                </p:cNvPr>
                <p:cNvSpPr>
                  <a:spLocks noChangeArrowheads="1"/>
                </p:cNvSpPr>
                <p:nvPr/>
              </p:nvSpPr>
              <p:spPr bwMode="auto">
                <a:xfrm>
                  <a:off x="688" y="806"/>
                  <a:ext cx="53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34" name="Group 42">
                <a:extLst>
                  <a:ext uri="{FF2B5EF4-FFF2-40B4-BE49-F238E27FC236}">
                    <a16:creationId xmlns:a16="http://schemas.microsoft.com/office/drawing/2014/main" id="{140C1516-4923-831E-107C-C6A5FCF15FC9}"/>
                  </a:ext>
                </a:extLst>
              </p:cNvPr>
              <p:cNvGrpSpPr>
                <a:grpSpLocks/>
              </p:cNvGrpSpPr>
              <p:nvPr/>
            </p:nvGrpSpPr>
            <p:grpSpPr bwMode="auto">
              <a:xfrm>
                <a:off x="1225" y="806"/>
                <a:ext cx="150" cy="403"/>
                <a:chOff x="1225" y="806"/>
                <a:chExt cx="150" cy="403"/>
              </a:xfrm>
            </p:grpSpPr>
            <p:sp>
              <p:nvSpPr>
                <p:cNvPr id="264207" name="Rectangle 15">
                  <a:extLst>
                    <a:ext uri="{FF2B5EF4-FFF2-40B4-BE49-F238E27FC236}">
                      <a16:creationId xmlns:a16="http://schemas.microsoft.com/office/drawing/2014/main" id="{23652052-3145-8E1F-AD66-FD3D0A76325F}"/>
                    </a:ext>
                  </a:extLst>
                </p:cNvPr>
                <p:cNvSpPr>
                  <a:spLocks noChangeArrowheads="1"/>
                </p:cNvSpPr>
                <p:nvPr/>
              </p:nvSpPr>
              <p:spPr bwMode="auto">
                <a:xfrm>
                  <a:off x="1268" y="806"/>
                  <a:ext cx="64"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a:t>
                  </a:r>
                </a:p>
                <a:p>
                  <a:endParaRPr lang="en-US" altLang="en-US" b="0">
                    <a:latin typeface="Times New Roman" panose="02020603050405020304" pitchFamily="18" charset="0"/>
                  </a:endParaRPr>
                </a:p>
              </p:txBody>
            </p:sp>
            <p:sp>
              <p:nvSpPr>
                <p:cNvPr id="264233" name="Rectangle 41">
                  <a:extLst>
                    <a:ext uri="{FF2B5EF4-FFF2-40B4-BE49-F238E27FC236}">
                      <a16:creationId xmlns:a16="http://schemas.microsoft.com/office/drawing/2014/main" id="{68341EEE-7A5E-2AA6-0D46-01908872772D}"/>
                    </a:ext>
                  </a:extLst>
                </p:cNvPr>
                <p:cNvSpPr>
                  <a:spLocks noChangeArrowheads="1"/>
                </p:cNvSpPr>
                <p:nvPr/>
              </p:nvSpPr>
              <p:spPr bwMode="auto">
                <a:xfrm>
                  <a:off x="1225" y="806"/>
                  <a:ext cx="150"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36" name="Group 44">
                <a:extLst>
                  <a:ext uri="{FF2B5EF4-FFF2-40B4-BE49-F238E27FC236}">
                    <a16:creationId xmlns:a16="http://schemas.microsoft.com/office/drawing/2014/main" id="{02854BBB-A39B-4717-61CA-9F56BEFEB7BE}"/>
                  </a:ext>
                </a:extLst>
              </p:cNvPr>
              <p:cNvGrpSpPr>
                <a:grpSpLocks/>
              </p:cNvGrpSpPr>
              <p:nvPr/>
            </p:nvGrpSpPr>
            <p:grpSpPr bwMode="auto">
              <a:xfrm>
                <a:off x="1375" y="806"/>
                <a:ext cx="537" cy="403"/>
                <a:chOff x="1375" y="806"/>
                <a:chExt cx="537" cy="403"/>
              </a:xfrm>
            </p:grpSpPr>
            <p:sp>
              <p:nvSpPr>
                <p:cNvPr id="264208" name="Rectangle 16">
                  <a:extLst>
                    <a:ext uri="{FF2B5EF4-FFF2-40B4-BE49-F238E27FC236}">
                      <a16:creationId xmlns:a16="http://schemas.microsoft.com/office/drawing/2014/main" id="{6E35DF09-FAEC-A85E-2689-B3D2A1BB8217}"/>
                    </a:ext>
                  </a:extLst>
                </p:cNvPr>
                <p:cNvSpPr>
                  <a:spLocks noChangeArrowheads="1"/>
                </p:cNvSpPr>
                <p:nvPr/>
              </p:nvSpPr>
              <p:spPr bwMode="auto">
                <a:xfrm>
                  <a:off x="1418" y="806"/>
                  <a:ext cx="45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a:t>
                  </a:r>
                </a:p>
                <a:p>
                  <a:endParaRPr lang="en-US" altLang="en-US" b="0">
                    <a:latin typeface="Times New Roman" panose="02020603050405020304" pitchFamily="18" charset="0"/>
                  </a:endParaRPr>
                </a:p>
              </p:txBody>
            </p:sp>
            <p:sp>
              <p:nvSpPr>
                <p:cNvPr id="264235" name="Rectangle 43">
                  <a:extLst>
                    <a:ext uri="{FF2B5EF4-FFF2-40B4-BE49-F238E27FC236}">
                      <a16:creationId xmlns:a16="http://schemas.microsoft.com/office/drawing/2014/main" id="{8738A5D1-E5F2-6615-649B-D282A85BBA65}"/>
                    </a:ext>
                  </a:extLst>
                </p:cNvPr>
                <p:cNvSpPr>
                  <a:spLocks noChangeArrowheads="1"/>
                </p:cNvSpPr>
                <p:nvPr/>
              </p:nvSpPr>
              <p:spPr bwMode="auto">
                <a:xfrm>
                  <a:off x="1375" y="806"/>
                  <a:ext cx="53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38" name="Group 46">
                <a:extLst>
                  <a:ext uri="{FF2B5EF4-FFF2-40B4-BE49-F238E27FC236}">
                    <a16:creationId xmlns:a16="http://schemas.microsoft.com/office/drawing/2014/main" id="{A8DBBB04-45BE-1C9D-AF14-6953A5923C30}"/>
                  </a:ext>
                </a:extLst>
              </p:cNvPr>
              <p:cNvGrpSpPr>
                <a:grpSpLocks/>
              </p:cNvGrpSpPr>
              <p:nvPr/>
            </p:nvGrpSpPr>
            <p:grpSpPr bwMode="auto">
              <a:xfrm>
                <a:off x="1912" y="806"/>
                <a:ext cx="150" cy="403"/>
                <a:chOff x="1912" y="806"/>
                <a:chExt cx="150" cy="403"/>
              </a:xfrm>
            </p:grpSpPr>
            <p:sp>
              <p:nvSpPr>
                <p:cNvPr id="264209" name="Rectangle 17">
                  <a:extLst>
                    <a:ext uri="{FF2B5EF4-FFF2-40B4-BE49-F238E27FC236}">
                      <a16:creationId xmlns:a16="http://schemas.microsoft.com/office/drawing/2014/main" id="{F145FFE3-8676-4D02-2BD5-32D238427ADC}"/>
                    </a:ext>
                  </a:extLst>
                </p:cNvPr>
                <p:cNvSpPr>
                  <a:spLocks noChangeArrowheads="1"/>
                </p:cNvSpPr>
                <p:nvPr/>
              </p:nvSpPr>
              <p:spPr bwMode="auto">
                <a:xfrm>
                  <a:off x="1955" y="806"/>
                  <a:ext cx="64"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a:t>
                  </a:r>
                </a:p>
                <a:p>
                  <a:endParaRPr lang="en-US" altLang="en-US" b="0">
                    <a:latin typeface="Times New Roman" panose="02020603050405020304" pitchFamily="18" charset="0"/>
                  </a:endParaRPr>
                </a:p>
              </p:txBody>
            </p:sp>
            <p:sp>
              <p:nvSpPr>
                <p:cNvPr id="264237" name="Rectangle 45">
                  <a:extLst>
                    <a:ext uri="{FF2B5EF4-FFF2-40B4-BE49-F238E27FC236}">
                      <a16:creationId xmlns:a16="http://schemas.microsoft.com/office/drawing/2014/main" id="{EA5C26A7-1440-D5D7-2BAB-C9E50FF300D3}"/>
                    </a:ext>
                  </a:extLst>
                </p:cNvPr>
                <p:cNvSpPr>
                  <a:spLocks noChangeArrowheads="1"/>
                </p:cNvSpPr>
                <p:nvPr/>
              </p:nvSpPr>
              <p:spPr bwMode="auto">
                <a:xfrm>
                  <a:off x="1912" y="806"/>
                  <a:ext cx="150"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40" name="Group 48">
                <a:extLst>
                  <a:ext uri="{FF2B5EF4-FFF2-40B4-BE49-F238E27FC236}">
                    <a16:creationId xmlns:a16="http://schemas.microsoft.com/office/drawing/2014/main" id="{336526B1-3A71-6C73-6AF2-6C3315310B7B}"/>
                  </a:ext>
                </a:extLst>
              </p:cNvPr>
              <p:cNvGrpSpPr>
                <a:grpSpLocks/>
              </p:cNvGrpSpPr>
              <p:nvPr/>
            </p:nvGrpSpPr>
            <p:grpSpPr bwMode="auto">
              <a:xfrm>
                <a:off x="2062" y="806"/>
                <a:ext cx="538" cy="403"/>
                <a:chOff x="2062" y="806"/>
                <a:chExt cx="538" cy="403"/>
              </a:xfrm>
            </p:grpSpPr>
            <p:sp>
              <p:nvSpPr>
                <p:cNvPr id="264210" name="Rectangle 18">
                  <a:extLst>
                    <a:ext uri="{FF2B5EF4-FFF2-40B4-BE49-F238E27FC236}">
                      <a16:creationId xmlns:a16="http://schemas.microsoft.com/office/drawing/2014/main" id="{E905502F-15E0-84D8-9B9E-22440FD3F821}"/>
                    </a:ext>
                  </a:extLst>
                </p:cNvPr>
                <p:cNvSpPr>
                  <a:spLocks noChangeArrowheads="1"/>
                </p:cNvSpPr>
                <p:nvPr/>
              </p:nvSpPr>
              <p:spPr bwMode="auto">
                <a:xfrm>
                  <a:off x="2105" y="806"/>
                  <a:ext cx="452"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a:t>
                  </a:r>
                </a:p>
                <a:p>
                  <a:endParaRPr lang="en-US" altLang="en-US" b="0">
                    <a:latin typeface="Times New Roman" panose="02020603050405020304" pitchFamily="18" charset="0"/>
                  </a:endParaRPr>
                </a:p>
              </p:txBody>
            </p:sp>
            <p:sp>
              <p:nvSpPr>
                <p:cNvPr id="264239" name="Rectangle 47">
                  <a:extLst>
                    <a:ext uri="{FF2B5EF4-FFF2-40B4-BE49-F238E27FC236}">
                      <a16:creationId xmlns:a16="http://schemas.microsoft.com/office/drawing/2014/main" id="{18803DFD-888F-5C90-3E77-EB6203C6331B}"/>
                    </a:ext>
                  </a:extLst>
                </p:cNvPr>
                <p:cNvSpPr>
                  <a:spLocks noChangeArrowheads="1"/>
                </p:cNvSpPr>
                <p:nvPr/>
              </p:nvSpPr>
              <p:spPr bwMode="auto">
                <a:xfrm>
                  <a:off x="2062" y="806"/>
                  <a:ext cx="538"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264242" name="Rectangle 50">
              <a:extLst>
                <a:ext uri="{FF2B5EF4-FFF2-40B4-BE49-F238E27FC236}">
                  <a16:creationId xmlns:a16="http://schemas.microsoft.com/office/drawing/2014/main" id="{A8BDFA0C-30B2-E4B3-D629-CDA066ABFD3F}"/>
                </a:ext>
              </a:extLst>
            </p:cNvPr>
            <p:cNvSpPr>
              <a:spLocks noChangeArrowheads="1"/>
            </p:cNvSpPr>
            <p:nvPr/>
          </p:nvSpPr>
          <p:spPr bwMode="auto">
            <a:xfrm>
              <a:off x="-2" y="-2"/>
              <a:ext cx="2604" cy="1213"/>
            </a:xfrm>
            <a:prstGeom prst="rect">
              <a:avLst/>
            </a:prstGeom>
            <a:noFill/>
            <a:ln w="793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2289297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37028AE0-C68E-1B9A-4540-97E1C92C9808}"/>
              </a:ext>
            </a:extLst>
          </p:cNvPr>
          <p:cNvSpPr>
            <a:spLocks noGrp="1"/>
          </p:cNvSpPr>
          <p:nvPr>
            <p:ph type="ftr" sz="quarter" idx="10"/>
          </p:nvPr>
        </p:nvSpPr>
        <p:spPr/>
        <p:txBody>
          <a:bodyPr/>
          <a:lstStyle/>
          <a:p>
            <a:r>
              <a:rPr lang="en-US" altLang="en-US"/>
              <a:t>WAN</a:t>
            </a:r>
          </a:p>
        </p:txBody>
      </p:sp>
      <p:sp>
        <p:nvSpPr>
          <p:cNvPr id="268290" name="Rectangle 2">
            <a:extLst>
              <a:ext uri="{FF2B5EF4-FFF2-40B4-BE49-F238E27FC236}">
                <a16:creationId xmlns:a16="http://schemas.microsoft.com/office/drawing/2014/main" id="{A93391B4-7493-5EB6-4D8D-B649A40BC39D}"/>
              </a:ext>
            </a:extLst>
          </p:cNvPr>
          <p:cNvSpPr>
            <a:spLocks noGrp="1" noChangeArrowheads="1"/>
          </p:cNvSpPr>
          <p:nvPr>
            <p:ph type="title"/>
          </p:nvPr>
        </p:nvSpPr>
        <p:spPr/>
        <p:txBody>
          <a:bodyPr/>
          <a:lstStyle/>
          <a:p>
            <a:r>
              <a:rPr lang="en-US" altLang="en-US"/>
              <a:t>Alternative Mask Notation</a:t>
            </a:r>
          </a:p>
        </p:txBody>
      </p:sp>
      <p:sp>
        <p:nvSpPr>
          <p:cNvPr id="268291" name="Rectangle 3">
            <a:extLst>
              <a:ext uri="{FF2B5EF4-FFF2-40B4-BE49-F238E27FC236}">
                <a16:creationId xmlns:a16="http://schemas.microsoft.com/office/drawing/2014/main" id="{DDD96284-13CE-7485-E2E0-B61E663D17A9}"/>
              </a:ext>
            </a:extLst>
          </p:cNvPr>
          <p:cNvSpPr>
            <a:spLocks noGrp="1" noChangeArrowheads="1"/>
          </p:cNvSpPr>
          <p:nvPr>
            <p:ph type="body" idx="1"/>
          </p:nvPr>
        </p:nvSpPr>
        <p:spPr>
          <a:xfrm>
            <a:off x="563563" y="1200150"/>
            <a:ext cx="8172450" cy="4865688"/>
          </a:xfrm>
        </p:spPr>
        <p:txBody>
          <a:bodyPr/>
          <a:lstStyle/>
          <a:p>
            <a:r>
              <a:rPr lang="en-GB" altLang="en-US" sz="1800" dirty="0">
                <a:latin typeface="Arial Unicode MS" panose="020B0604020202020204" pitchFamily="34" charset="-128"/>
                <a:cs typeface="Times New Roman" panose="02020603050405020304" pitchFamily="18" charset="0"/>
              </a:rPr>
              <a:t>Because the bits in the mask must be set consecutively without ‘holes’ in the mask, a simpler way to write the mask is to count the number of bits in the mask that are set.</a:t>
            </a:r>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sz="1800" dirty="0">
                <a:latin typeface="Arial Unicode MS" panose="020B0604020202020204" pitchFamily="34" charset="-128"/>
                <a:cs typeface="Times New Roman" panose="02020603050405020304" pitchFamily="18" charset="0"/>
              </a:rPr>
              <a:t>For example, </a:t>
            </a:r>
          </a:p>
          <a:p>
            <a:pPr>
              <a:buFont typeface="Wingdings 2" panose="05020102010507070707" pitchFamily="18" charset="2"/>
              <a:buNone/>
            </a:pPr>
            <a:r>
              <a:rPr lang="en-GB" altLang="en-US" sz="1800" dirty="0">
                <a:latin typeface="Arial Unicode MS" panose="020B0604020202020204" pitchFamily="34" charset="-128"/>
                <a:cs typeface="Times New Roman" panose="02020603050405020304" pitchFamily="18" charset="0"/>
              </a:rPr>
              <a:t>	Class C Mask has all the bits in the first 3 bytes set to one (24 bits).</a:t>
            </a:r>
          </a:p>
          <a:p>
            <a:pPr>
              <a:buFont typeface="Wingdings 2" panose="05020102010507070707" pitchFamily="18" charset="2"/>
              <a:buNone/>
            </a:pPr>
            <a:r>
              <a:rPr lang="en-GB" altLang="en-US" sz="1800" dirty="0">
                <a:latin typeface="Arial Unicode MS" panose="020B0604020202020204" pitchFamily="34" charset="-128"/>
                <a:cs typeface="Times New Roman" panose="02020603050405020304" pitchFamily="18" charset="0"/>
              </a:rPr>
              <a:t>		</a:t>
            </a:r>
          </a:p>
          <a:p>
            <a:pPr>
              <a:buFont typeface="Wingdings 2" panose="05020102010507070707" pitchFamily="18" charset="2"/>
              <a:buNone/>
            </a:pPr>
            <a:r>
              <a:rPr lang="en-GB" altLang="en-US" sz="1800" dirty="0">
                <a:latin typeface="Arial Unicode MS" panose="020B0604020202020204" pitchFamily="34" charset="-128"/>
                <a:cs typeface="Times New Roman" panose="02020603050405020304" pitchFamily="18" charset="0"/>
              </a:rPr>
              <a:t>		11111111 11111111 11111111 00000000</a:t>
            </a:r>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sz="1800" dirty="0">
                <a:latin typeface="Arial Unicode MS" panose="020B0604020202020204" pitchFamily="34" charset="-128"/>
                <a:cs typeface="Times New Roman" panose="02020603050405020304" pitchFamily="18" charset="0"/>
              </a:rPr>
              <a:t>To write the mask we only need to write the IP address followed by ‘/’ and the number of bits e.g.</a:t>
            </a:r>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sz="1800" dirty="0">
                <a:latin typeface="Arial Unicode MS" panose="020B0604020202020204" pitchFamily="34" charset="-128"/>
                <a:cs typeface="Times New Roman" panose="02020603050405020304" pitchFamily="18" charset="0"/>
              </a:rPr>
              <a:t>243.10.0.67/24 indicates a Class C mask of 24 bits.</a:t>
            </a:r>
          </a:p>
          <a:p>
            <a:r>
              <a:rPr lang="en-GB" altLang="en-US" sz="1800" dirty="0">
                <a:latin typeface="Arial Unicode MS" panose="020B0604020202020204" pitchFamily="34" charset="-128"/>
                <a:cs typeface="Times New Roman" panose="02020603050405020304" pitchFamily="18" charset="0"/>
              </a:rPr>
              <a:t>24 is equivalent to 255.255.255.0</a:t>
            </a:r>
          </a:p>
          <a:p>
            <a:endParaRPr lang="en-GB" altLang="en-US" sz="1800" dirty="0">
              <a:latin typeface="Arial Unicode MS" panose="020B0604020202020204" pitchFamily="34" charset="-128"/>
              <a:cs typeface="Times New Roman" panose="02020603050405020304" pitchFamily="18" charset="0"/>
            </a:endParaRPr>
          </a:p>
          <a:p>
            <a:r>
              <a:rPr lang="en-GB" altLang="en-US" sz="1800" dirty="0">
                <a:latin typeface="Arial Unicode MS" panose="020B0604020202020204" pitchFamily="34" charset="-128"/>
                <a:cs typeface="Times New Roman" panose="02020603050405020304" pitchFamily="18" charset="0"/>
              </a:rPr>
              <a:t>Known as Slash notation or CIDR notation</a:t>
            </a:r>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2892416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D2F7B8BE-34C9-FF8B-2CFD-090A49EF9031}"/>
              </a:ext>
            </a:extLst>
          </p:cNvPr>
          <p:cNvSpPr>
            <a:spLocks noGrp="1"/>
          </p:cNvSpPr>
          <p:nvPr>
            <p:ph type="ftr" sz="quarter" idx="10"/>
          </p:nvPr>
        </p:nvSpPr>
        <p:spPr/>
        <p:txBody>
          <a:bodyPr/>
          <a:lstStyle/>
          <a:p>
            <a:r>
              <a:rPr lang="en-US" altLang="en-US"/>
              <a:t>WAN</a:t>
            </a:r>
          </a:p>
        </p:txBody>
      </p:sp>
      <p:sp>
        <p:nvSpPr>
          <p:cNvPr id="266242" name="Rectangle 2">
            <a:extLst>
              <a:ext uri="{FF2B5EF4-FFF2-40B4-BE49-F238E27FC236}">
                <a16:creationId xmlns:a16="http://schemas.microsoft.com/office/drawing/2014/main" id="{8046C0AF-3CE3-1C25-392A-8DB1549427BD}"/>
              </a:ext>
            </a:extLst>
          </p:cNvPr>
          <p:cNvSpPr>
            <a:spLocks noGrp="1" noChangeArrowheads="1"/>
          </p:cNvSpPr>
          <p:nvPr>
            <p:ph type="title"/>
          </p:nvPr>
        </p:nvSpPr>
        <p:spPr/>
        <p:txBody>
          <a:bodyPr/>
          <a:lstStyle/>
          <a:p>
            <a:r>
              <a:rPr lang="en-US" altLang="en-US" dirty="0"/>
              <a:t>Applying a Mask</a:t>
            </a:r>
          </a:p>
        </p:txBody>
      </p:sp>
      <p:sp>
        <p:nvSpPr>
          <p:cNvPr id="266243" name="Rectangle 3">
            <a:extLst>
              <a:ext uri="{FF2B5EF4-FFF2-40B4-BE49-F238E27FC236}">
                <a16:creationId xmlns:a16="http://schemas.microsoft.com/office/drawing/2014/main" id="{9145D53D-49E9-C0CD-1D46-A2D923D51EDB}"/>
              </a:ext>
            </a:extLst>
          </p:cNvPr>
          <p:cNvSpPr>
            <a:spLocks noGrp="1" noChangeArrowheads="1"/>
          </p:cNvSpPr>
          <p:nvPr>
            <p:ph type="body" idx="1"/>
          </p:nvPr>
        </p:nvSpPr>
        <p:spPr>
          <a:xfrm>
            <a:off x="152400" y="1528763"/>
            <a:ext cx="8172450" cy="4638675"/>
          </a:xfrm>
        </p:spPr>
        <p:txBody>
          <a:bodyPr/>
          <a:lstStyle/>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IP Address	   113 .  2  .198 .123</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Mask		   255 .  0  .  0   .  0</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Network Number  113 .  0  .  0   .  0</a:t>
            </a:r>
          </a:p>
          <a:p>
            <a:pPr>
              <a:buFont typeface="Wingdings 2" panose="05020102010507070707" pitchFamily="18" charset="2"/>
              <a:buNone/>
            </a:pPr>
            <a:endParaRPr lang="en-GB" altLang="en-US" dirty="0">
              <a:latin typeface="Arial Unicode MS" panose="020B0604020202020204" pitchFamily="34" charset="-128"/>
              <a:cs typeface="Times New Roman" panose="02020603050405020304" pitchFamily="18" charset="0"/>
            </a:endParaRP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Address	01110001 . 00000010 . 11000000 . 01111011</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Mask		11111111 . 00000000 . 00000000 . 00000000</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Network	01110001 . 00000000 . 00000000 . 00000000</a:t>
            </a:r>
          </a:p>
          <a:p>
            <a:endParaRPr lang="en-GB" altLang="en-US" dirty="0">
              <a:latin typeface="Arial Unicode MS" panose="020B0604020202020204" pitchFamily="34" charset="-128"/>
              <a:cs typeface="Times New Roman" panose="02020603050405020304" pitchFamily="18" charset="0"/>
            </a:endParaRPr>
          </a:p>
          <a:p>
            <a:pPr>
              <a:buFont typeface="Wingdings 2" panose="05020102010507070707" pitchFamily="18" charset="2"/>
              <a:buNone/>
            </a:pPr>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 name="TextBox 2">
            <a:extLst>
              <a:ext uri="{FF2B5EF4-FFF2-40B4-BE49-F238E27FC236}">
                <a16:creationId xmlns:a16="http://schemas.microsoft.com/office/drawing/2014/main" id="{BF6D56AD-4268-8679-253B-24EACF301415}"/>
              </a:ext>
            </a:extLst>
          </p:cNvPr>
          <p:cNvSpPr txBox="1"/>
          <p:nvPr/>
        </p:nvSpPr>
        <p:spPr>
          <a:xfrm>
            <a:off x="4797898" y="5244108"/>
            <a:ext cx="3526951" cy="923330"/>
          </a:xfrm>
          <a:prstGeom prst="rect">
            <a:avLst/>
          </a:prstGeom>
          <a:noFill/>
        </p:spPr>
        <p:txBody>
          <a:bodyPr wrap="square" rtlCol="0">
            <a:spAutoFit/>
          </a:bodyPr>
          <a:lstStyle/>
          <a:p>
            <a:r>
              <a:rPr lang="en-GB" dirty="0"/>
              <a:t>Setting a mask bit to zero forces the result to zero regardless of the address bit value</a:t>
            </a:r>
          </a:p>
        </p:txBody>
      </p:sp>
      <p:sp>
        <p:nvSpPr>
          <p:cNvPr id="4" name="Right Brace 3">
            <a:extLst>
              <a:ext uri="{FF2B5EF4-FFF2-40B4-BE49-F238E27FC236}">
                <a16:creationId xmlns:a16="http://schemas.microsoft.com/office/drawing/2014/main" id="{130E31E7-A098-38FF-ECC4-4DA490B52920}"/>
              </a:ext>
            </a:extLst>
          </p:cNvPr>
          <p:cNvSpPr/>
          <p:nvPr/>
        </p:nvSpPr>
        <p:spPr bwMode="auto">
          <a:xfrm rot="5400000">
            <a:off x="6052691" y="3174685"/>
            <a:ext cx="331634" cy="3681271"/>
          </a:xfrm>
          <a:prstGeom prst="rightBrace">
            <a:avLst/>
          </a:prstGeom>
          <a:noFill/>
          <a:ln w="127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 name="TextBox 4">
            <a:extLst>
              <a:ext uri="{FF2B5EF4-FFF2-40B4-BE49-F238E27FC236}">
                <a16:creationId xmlns:a16="http://schemas.microsoft.com/office/drawing/2014/main" id="{99664CAF-A94B-EBB2-0338-F3EE0DBE6172}"/>
              </a:ext>
            </a:extLst>
          </p:cNvPr>
          <p:cNvSpPr txBox="1"/>
          <p:nvPr/>
        </p:nvSpPr>
        <p:spPr>
          <a:xfrm>
            <a:off x="987544" y="5555478"/>
            <a:ext cx="2975211" cy="646331"/>
          </a:xfrm>
          <a:prstGeom prst="rect">
            <a:avLst/>
          </a:prstGeom>
          <a:noFill/>
        </p:spPr>
        <p:txBody>
          <a:bodyPr wrap="square" rtlCol="0">
            <a:spAutoFit/>
          </a:bodyPr>
          <a:lstStyle/>
          <a:p>
            <a:r>
              <a:rPr lang="en-GB" dirty="0"/>
              <a:t>This gives us a network number of 113.0.0.0</a:t>
            </a:r>
          </a:p>
        </p:txBody>
      </p:sp>
      <p:sp>
        <p:nvSpPr>
          <p:cNvPr id="6" name="TextBox 5">
            <a:extLst>
              <a:ext uri="{FF2B5EF4-FFF2-40B4-BE49-F238E27FC236}">
                <a16:creationId xmlns:a16="http://schemas.microsoft.com/office/drawing/2014/main" id="{5188FEA7-61FC-7CB5-CA8C-C0D3057E8B94}"/>
              </a:ext>
            </a:extLst>
          </p:cNvPr>
          <p:cNvSpPr txBox="1"/>
          <p:nvPr/>
        </p:nvSpPr>
        <p:spPr>
          <a:xfrm>
            <a:off x="3597736" y="842113"/>
            <a:ext cx="2005677" cy="369332"/>
          </a:xfrm>
          <a:prstGeom prst="rect">
            <a:avLst/>
          </a:prstGeom>
          <a:noFill/>
        </p:spPr>
        <p:txBody>
          <a:bodyPr wrap="none" rtlCol="0">
            <a:spAutoFit/>
          </a:bodyPr>
          <a:lstStyle/>
          <a:p>
            <a:r>
              <a:rPr lang="en-GB" dirty="0"/>
              <a:t>Host address part</a:t>
            </a:r>
          </a:p>
        </p:txBody>
      </p:sp>
      <p:sp>
        <p:nvSpPr>
          <p:cNvPr id="7" name="Right Brace 6">
            <a:extLst>
              <a:ext uri="{FF2B5EF4-FFF2-40B4-BE49-F238E27FC236}">
                <a16:creationId xmlns:a16="http://schemas.microsoft.com/office/drawing/2014/main" id="{18BFA31E-AD39-6546-3A0B-67CAF8B3B89C}"/>
              </a:ext>
            </a:extLst>
          </p:cNvPr>
          <p:cNvSpPr/>
          <p:nvPr/>
        </p:nvSpPr>
        <p:spPr bwMode="auto">
          <a:xfrm rot="16200000">
            <a:off x="4332773" y="712094"/>
            <a:ext cx="395785" cy="1438348"/>
          </a:xfrm>
          <a:prstGeom prst="rightBrace">
            <a:avLst/>
          </a:prstGeom>
          <a:noFill/>
          <a:ln w="127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nvGrpSpPr>
          <p:cNvPr id="57" name="Group 56">
            <a:extLst>
              <a:ext uri="{FF2B5EF4-FFF2-40B4-BE49-F238E27FC236}">
                <a16:creationId xmlns:a16="http://schemas.microsoft.com/office/drawing/2014/main" id="{E05DB512-3F0A-C3A2-7851-4CF4103CE378}"/>
              </a:ext>
            </a:extLst>
          </p:cNvPr>
          <p:cNvGrpSpPr/>
          <p:nvPr/>
        </p:nvGrpSpPr>
        <p:grpSpPr>
          <a:xfrm>
            <a:off x="6636424" y="717250"/>
            <a:ext cx="2272507" cy="1796527"/>
            <a:chOff x="6719093" y="-49380"/>
            <a:chExt cx="2272507" cy="1796527"/>
          </a:xfrm>
        </p:grpSpPr>
        <p:grpSp>
          <p:nvGrpSpPr>
            <p:cNvPr id="8" name="Group 51">
              <a:extLst>
                <a:ext uri="{FF2B5EF4-FFF2-40B4-BE49-F238E27FC236}">
                  <a16:creationId xmlns:a16="http://schemas.microsoft.com/office/drawing/2014/main" id="{B573B0A0-CD11-915B-6F0C-BBD44395D4A1}"/>
                </a:ext>
              </a:extLst>
            </p:cNvPr>
            <p:cNvGrpSpPr>
              <a:grpSpLocks/>
            </p:cNvGrpSpPr>
            <p:nvPr/>
          </p:nvGrpSpPr>
          <p:grpSpPr bwMode="auto">
            <a:xfrm>
              <a:off x="6763959" y="308849"/>
              <a:ext cx="2227641" cy="1438298"/>
              <a:chOff x="-2" y="-2"/>
              <a:chExt cx="1602" cy="2019"/>
            </a:xfrm>
          </p:grpSpPr>
          <p:grpSp>
            <p:nvGrpSpPr>
              <p:cNvPr id="9" name="Group 49">
                <a:extLst>
                  <a:ext uri="{FF2B5EF4-FFF2-40B4-BE49-F238E27FC236}">
                    <a16:creationId xmlns:a16="http://schemas.microsoft.com/office/drawing/2014/main" id="{65229A58-8D11-3789-7B09-EBCE88222005}"/>
                  </a:ext>
                </a:extLst>
              </p:cNvPr>
              <p:cNvGrpSpPr>
                <a:grpSpLocks/>
              </p:cNvGrpSpPr>
              <p:nvPr/>
            </p:nvGrpSpPr>
            <p:grpSpPr bwMode="auto">
              <a:xfrm>
                <a:off x="0" y="0"/>
                <a:ext cx="1598" cy="2015"/>
                <a:chOff x="0" y="0"/>
                <a:chExt cx="1598" cy="2015"/>
              </a:xfrm>
            </p:grpSpPr>
            <p:grpSp>
              <p:nvGrpSpPr>
                <p:cNvPr id="11" name="Group 20">
                  <a:extLst>
                    <a:ext uri="{FF2B5EF4-FFF2-40B4-BE49-F238E27FC236}">
                      <a16:creationId xmlns:a16="http://schemas.microsoft.com/office/drawing/2014/main" id="{54F477BF-A535-E4C2-395E-8CCD8C4A9781}"/>
                    </a:ext>
                  </a:extLst>
                </p:cNvPr>
                <p:cNvGrpSpPr>
                  <a:grpSpLocks/>
                </p:cNvGrpSpPr>
                <p:nvPr/>
              </p:nvGrpSpPr>
              <p:grpSpPr bwMode="auto">
                <a:xfrm>
                  <a:off x="0" y="0"/>
                  <a:ext cx="506" cy="403"/>
                  <a:chOff x="0" y="0"/>
                  <a:chExt cx="506" cy="403"/>
                </a:xfrm>
              </p:grpSpPr>
              <p:sp>
                <p:nvSpPr>
                  <p:cNvPr id="54" name="Rectangle 4">
                    <a:extLst>
                      <a:ext uri="{FF2B5EF4-FFF2-40B4-BE49-F238E27FC236}">
                        <a16:creationId xmlns:a16="http://schemas.microsoft.com/office/drawing/2014/main" id="{674160F7-CD8D-8E80-2F5F-B2276660FA6C}"/>
                      </a:ext>
                    </a:extLst>
                  </p:cNvPr>
                  <p:cNvSpPr>
                    <a:spLocks noChangeArrowheads="1"/>
                  </p:cNvSpPr>
                  <p:nvPr/>
                </p:nvSpPr>
                <p:spPr bwMode="auto">
                  <a:xfrm>
                    <a:off x="43" y="0"/>
                    <a:ext cx="46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a:r>
                      <a:rPr lang="en-US" altLang="en-US" sz="1600" dirty="0">
                        <a:latin typeface="Times New Roman" panose="02020603050405020304" pitchFamily="18" charset="0"/>
                      </a:rPr>
                      <a:t>Mask</a:t>
                    </a:r>
                  </a:p>
                </p:txBody>
              </p:sp>
              <p:sp>
                <p:nvSpPr>
                  <p:cNvPr id="55" name="Rectangle 19">
                    <a:extLst>
                      <a:ext uri="{FF2B5EF4-FFF2-40B4-BE49-F238E27FC236}">
                        <a16:creationId xmlns:a16="http://schemas.microsoft.com/office/drawing/2014/main" id="{9F1EAF8A-2F64-A926-C6CA-94D254D94804}"/>
                      </a:ext>
                    </a:extLst>
                  </p:cNvPr>
                  <p:cNvSpPr>
                    <a:spLocks noChangeArrowheads="1"/>
                  </p:cNvSpPr>
                  <p:nvPr/>
                </p:nvSpPr>
                <p:spPr bwMode="auto">
                  <a:xfrm>
                    <a:off x="0" y="0"/>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2" name="Group 22">
                  <a:extLst>
                    <a:ext uri="{FF2B5EF4-FFF2-40B4-BE49-F238E27FC236}">
                      <a16:creationId xmlns:a16="http://schemas.microsoft.com/office/drawing/2014/main" id="{1F259EFA-822A-D9CC-483E-028C6DE2BCFE}"/>
                    </a:ext>
                  </a:extLst>
                </p:cNvPr>
                <p:cNvGrpSpPr>
                  <a:grpSpLocks/>
                </p:cNvGrpSpPr>
                <p:nvPr/>
              </p:nvGrpSpPr>
              <p:grpSpPr bwMode="auto">
                <a:xfrm>
                  <a:off x="506" y="0"/>
                  <a:ext cx="506" cy="403"/>
                  <a:chOff x="506" y="0"/>
                  <a:chExt cx="506" cy="403"/>
                </a:xfrm>
              </p:grpSpPr>
              <p:sp>
                <p:nvSpPr>
                  <p:cNvPr id="52" name="Rectangle 5">
                    <a:extLst>
                      <a:ext uri="{FF2B5EF4-FFF2-40B4-BE49-F238E27FC236}">
                        <a16:creationId xmlns:a16="http://schemas.microsoft.com/office/drawing/2014/main" id="{E5142EF2-2599-B4E4-FAC0-6BE8847B3984}"/>
                      </a:ext>
                    </a:extLst>
                  </p:cNvPr>
                  <p:cNvSpPr>
                    <a:spLocks noChangeArrowheads="1"/>
                  </p:cNvSpPr>
                  <p:nvPr/>
                </p:nvSpPr>
                <p:spPr bwMode="auto">
                  <a:xfrm>
                    <a:off x="549" y="0"/>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a:r>
                      <a:rPr lang="en-US" altLang="en-US" sz="1600" dirty="0">
                        <a:latin typeface="Arial Unicode MS" panose="020B0604020202020204" pitchFamily="34" charset="-128"/>
                        <a:cs typeface="Times New Roman" panose="02020603050405020304" pitchFamily="18" charset="0"/>
                      </a:rPr>
                      <a:t>IP</a:t>
                    </a:r>
                    <a:endParaRPr lang="en-US" altLang="en-US" sz="1600" dirty="0">
                      <a:latin typeface="Arial Unicode MS" panose="020B0604020202020204" pitchFamily="34" charset="-128"/>
                      <a:ea typeface="Arial Unicode MS" panose="020B0604020202020204" pitchFamily="34" charset="-128"/>
                      <a:cs typeface="Arial Unicode MS" panose="020B0604020202020204" pitchFamily="34" charset="-128"/>
                    </a:endParaRPr>
                  </a:p>
                  <a:p>
                    <a:pPr algn="l"/>
                    <a:endParaRPr lang="en-US" altLang="en-US" sz="1600" dirty="0">
                      <a:latin typeface="Times New Roman" panose="02020603050405020304" pitchFamily="18" charset="0"/>
                    </a:endParaRPr>
                  </a:p>
                </p:txBody>
              </p:sp>
              <p:sp>
                <p:nvSpPr>
                  <p:cNvPr id="53" name="Rectangle 21">
                    <a:extLst>
                      <a:ext uri="{FF2B5EF4-FFF2-40B4-BE49-F238E27FC236}">
                        <a16:creationId xmlns:a16="http://schemas.microsoft.com/office/drawing/2014/main" id="{5BA8FA56-1B83-9EE0-E5A1-3FB34D367410}"/>
                      </a:ext>
                    </a:extLst>
                  </p:cNvPr>
                  <p:cNvSpPr>
                    <a:spLocks noChangeArrowheads="1"/>
                  </p:cNvSpPr>
                  <p:nvPr/>
                </p:nvSpPr>
                <p:spPr bwMode="auto">
                  <a:xfrm>
                    <a:off x="506" y="0"/>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 name="Group 24">
                  <a:extLst>
                    <a:ext uri="{FF2B5EF4-FFF2-40B4-BE49-F238E27FC236}">
                      <a16:creationId xmlns:a16="http://schemas.microsoft.com/office/drawing/2014/main" id="{2D5A6113-C6F1-9C29-9623-77ADB361F9FD}"/>
                    </a:ext>
                  </a:extLst>
                </p:cNvPr>
                <p:cNvGrpSpPr>
                  <a:grpSpLocks/>
                </p:cNvGrpSpPr>
                <p:nvPr/>
              </p:nvGrpSpPr>
              <p:grpSpPr bwMode="auto">
                <a:xfrm>
                  <a:off x="1012" y="0"/>
                  <a:ext cx="586" cy="403"/>
                  <a:chOff x="1012" y="0"/>
                  <a:chExt cx="586" cy="403"/>
                </a:xfrm>
              </p:grpSpPr>
              <p:sp>
                <p:nvSpPr>
                  <p:cNvPr id="50" name="Rectangle 6">
                    <a:extLst>
                      <a:ext uri="{FF2B5EF4-FFF2-40B4-BE49-F238E27FC236}">
                        <a16:creationId xmlns:a16="http://schemas.microsoft.com/office/drawing/2014/main" id="{2DF3D70F-D708-120B-B1B0-34CB073790E1}"/>
                      </a:ext>
                    </a:extLst>
                  </p:cNvPr>
                  <p:cNvSpPr>
                    <a:spLocks noChangeArrowheads="1"/>
                  </p:cNvSpPr>
                  <p:nvPr/>
                </p:nvSpPr>
                <p:spPr bwMode="auto">
                  <a:xfrm>
                    <a:off x="1055" y="0"/>
                    <a:ext cx="50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a:r>
                      <a:rPr lang="en-US" altLang="en-US" sz="1600" dirty="0">
                        <a:latin typeface="Arial Unicode MS" panose="020B0604020202020204" pitchFamily="34" charset="-128"/>
                        <a:cs typeface="Times New Roman" panose="02020603050405020304" pitchFamily="18" charset="0"/>
                      </a:rPr>
                      <a:t>Net</a:t>
                    </a:r>
                    <a:endParaRPr lang="en-US" altLang="en-US" sz="1600" dirty="0">
                      <a:latin typeface="Arial Unicode MS" panose="020B0604020202020204" pitchFamily="34" charset="-128"/>
                      <a:ea typeface="Arial Unicode MS" panose="020B0604020202020204" pitchFamily="34" charset="-128"/>
                      <a:cs typeface="Arial Unicode MS" panose="020B0604020202020204" pitchFamily="34" charset="-128"/>
                    </a:endParaRPr>
                  </a:p>
                  <a:p>
                    <a:pPr algn="l"/>
                    <a:endParaRPr lang="en-US" altLang="en-US" sz="1600" dirty="0">
                      <a:latin typeface="Times New Roman" panose="02020603050405020304" pitchFamily="18" charset="0"/>
                    </a:endParaRPr>
                  </a:p>
                </p:txBody>
              </p:sp>
              <p:sp>
                <p:nvSpPr>
                  <p:cNvPr id="51" name="Rectangle 23">
                    <a:extLst>
                      <a:ext uri="{FF2B5EF4-FFF2-40B4-BE49-F238E27FC236}">
                        <a16:creationId xmlns:a16="http://schemas.microsoft.com/office/drawing/2014/main" id="{E417BE44-32AF-8AD3-7B22-29888E627D1D}"/>
                      </a:ext>
                    </a:extLst>
                  </p:cNvPr>
                  <p:cNvSpPr>
                    <a:spLocks noChangeArrowheads="1"/>
                  </p:cNvSpPr>
                  <p:nvPr/>
                </p:nvSpPr>
                <p:spPr bwMode="auto">
                  <a:xfrm>
                    <a:off x="1012" y="0"/>
                    <a:ext cx="58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4" name="Group 26">
                  <a:extLst>
                    <a:ext uri="{FF2B5EF4-FFF2-40B4-BE49-F238E27FC236}">
                      <a16:creationId xmlns:a16="http://schemas.microsoft.com/office/drawing/2014/main" id="{89E28156-DE3F-F498-4BB2-5BF9CF5B5B93}"/>
                    </a:ext>
                  </a:extLst>
                </p:cNvPr>
                <p:cNvGrpSpPr>
                  <a:grpSpLocks/>
                </p:cNvGrpSpPr>
                <p:nvPr/>
              </p:nvGrpSpPr>
              <p:grpSpPr bwMode="auto">
                <a:xfrm>
                  <a:off x="0" y="403"/>
                  <a:ext cx="506" cy="403"/>
                  <a:chOff x="0" y="403"/>
                  <a:chExt cx="506" cy="403"/>
                </a:xfrm>
              </p:grpSpPr>
              <p:sp>
                <p:nvSpPr>
                  <p:cNvPr id="48" name="Rectangle 7">
                    <a:extLst>
                      <a:ext uri="{FF2B5EF4-FFF2-40B4-BE49-F238E27FC236}">
                        <a16:creationId xmlns:a16="http://schemas.microsoft.com/office/drawing/2014/main" id="{5646447D-5AB4-4DC8-5B46-106288DB1B1C}"/>
                      </a:ext>
                    </a:extLst>
                  </p:cNvPr>
                  <p:cNvSpPr>
                    <a:spLocks noChangeArrowheads="1"/>
                  </p:cNvSpPr>
                  <p:nvPr/>
                </p:nvSpPr>
                <p:spPr bwMode="auto">
                  <a:xfrm>
                    <a:off x="43" y="403"/>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panose="020B0604020202020204" pitchFamily="34" charset="0"/>
                        <a:cs typeface="Arial" panose="020B0604020202020204" pitchFamily="34" charset="0"/>
                      </a:rPr>
                      <a:t>0</a:t>
                    </a:r>
                  </a:p>
                </p:txBody>
              </p:sp>
              <p:sp>
                <p:nvSpPr>
                  <p:cNvPr id="49" name="Rectangle 25">
                    <a:extLst>
                      <a:ext uri="{FF2B5EF4-FFF2-40B4-BE49-F238E27FC236}">
                        <a16:creationId xmlns:a16="http://schemas.microsoft.com/office/drawing/2014/main" id="{5B0B6A66-99BC-3B21-6FBD-982651FEA043}"/>
                      </a:ext>
                    </a:extLst>
                  </p:cNvPr>
                  <p:cNvSpPr>
                    <a:spLocks noChangeArrowheads="1"/>
                  </p:cNvSpPr>
                  <p:nvPr/>
                </p:nvSpPr>
                <p:spPr bwMode="auto">
                  <a:xfrm>
                    <a:off x="0" y="403"/>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5" name="Group 28">
                  <a:extLst>
                    <a:ext uri="{FF2B5EF4-FFF2-40B4-BE49-F238E27FC236}">
                      <a16:creationId xmlns:a16="http://schemas.microsoft.com/office/drawing/2014/main" id="{A0B3CD75-0052-B6DF-90B0-173646EE785C}"/>
                    </a:ext>
                  </a:extLst>
                </p:cNvPr>
                <p:cNvGrpSpPr>
                  <a:grpSpLocks/>
                </p:cNvGrpSpPr>
                <p:nvPr/>
              </p:nvGrpSpPr>
              <p:grpSpPr bwMode="auto">
                <a:xfrm>
                  <a:off x="506" y="403"/>
                  <a:ext cx="506" cy="403"/>
                  <a:chOff x="506" y="403"/>
                  <a:chExt cx="506" cy="403"/>
                </a:xfrm>
              </p:grpSpPr>
              <p:sp>
                <p:nvSpPr>
                  <p:cNvPr id="46" name="Rectangle 8">
                    <a:extLst>
                      <a:ext uri="{FF2B5EF4-FFF2-40B4-BE49-F238E27FC236}">
                        <a16:creationId xmlns:a16="http://schemas.microsoft.com/office/drawing/2014/main" id="{9B363275-8831-8FB7-69B2-DA16499CF929}"/>
                      </a:ext>
                    </a:extLst>
                  </p:cNvPr>
                  <p:cNvSpPr>
                    <a:spLocks noChangeArrowheads="1"/>
                  </p:cNvSpPr>
                  <p:nvPr/>
                </p:nvSpPr>
                <p:spPr bwMode="auto">
                  <a:xfrm>
                    <a:off x="549" y="403"/>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dirty="0">
                        <a:latin typeface="Arial Unicode MS" panose="020B0604020202020204" pitchFamily="34" charset="-128"/>
                        <a:cs typeface="Times New Roman" panose="02020603050405020304" pitchFamily="18" charset="0"/>
                      </a:rPr>
                      <a:t>0</a:t>
                    </a:r>
                    <a:endParaRPr lang="en-US" altLang="en-US" sz="1600"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47" name="Rectangle 27">
                    <a:extLst>
                      <a:ext uri="{FF2B5EF4-FFF2-40B4-BE49-F238E27FC236}">
                        <a16:creationId xmlns:a16="http://schemas.microsoft.com/office/drawing/2014/main" id="{93C33D9A-2A12-7920-0121-EAC294F62389}"/>
                      </a:ext>
                    </a:extLst>
                  </p:cNvPr>
                  <p:cNvSpPr>
                    <a:spLocks noChangeArrowheads="1"/>
                  </p:cNvSpPr>
                  <p:nvPr/>
                </p:nvSpPr>
                <p:spPr bwMode="auto">
                  <a:xfrm>
                    <a:off x="506" y="403"/>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6" name="Group 30">
                  <a:extLst>
                    <a:ext uri="{FF2B5EF4-FFF2-40B4-BE49-F238E27FC236}">
                      <a16:creationId xmlns:a16="http://schemas.microsoft.com/office/drawing/2014/main" id="{D29E2469-FC0A-CC15-9254-2B8CAA4A7E05}"/>
                    </a:ext>
                  </a:extLst>
                </p:cNvPr>
                <p:cNvGrpSpPr>
                  <a:grpSpLocks/>
                </p:cNvGrpSpPr>
                <p:nvPr/>
              </p:nvGrpSpPr>
              <p:grpSpPr bwMode="auto">
                <a:xfrm>
                  <a:off x="1012" y="403"/>
                  <a:ext cx="586" cy="403"/>
                  <a:chOff x="1012" y="403"/>
                  <a:chExt cx="586" cy="403"/>
                </a:xfrm>
              </p:grpSpPr>
              <p:sp>
                <p:nvSpPr>
                  <p:cNvPr id="44" name="Rectangle 9">
                    <a:extLst>
                      <a:ext uri="{FF2B5EF4-FFF2-40B4-BE49-F238E27FC236}">
                        <a16:creationId xmlns:a16="http://schemas.microsoft.com/office/drawing/2014/main" id="{F81A035A-9582-CEE7-861C-56A77D9324FF}"/>
                      </a:ext>
                    </a:extLst>
                  </p:cNvPr>
                  <p:cNvSpPr>
                    <a:spLocks noChangeArrowheads="1"/>
                  </p:cNvSpPr>
                  <p:nvPr/>
                </p:nvSpPr>
                <p:spPr bwMode="auto">
                  <a:xfrm>
                    <a:off x="1055" y="403"/>
                    <a:ext cx="50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0</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45" name="Rectangle 29">
                    <a:extLst>
                      <a:ext uri="{FF2B5EF4-FFF2-40B4-BE49-F238E27FC236}">
                        <a16:creationId xmlns:a16="http://schemas.microsoft.com/office/drawing/2014/main" id="{3C0402E7-5BA7-26A3-8CA3-B1CE84BC7D60}"/>
                      </a:ext>
                    </a:extLst>
                  </p:cNvPr>
                  <p:cNvSpPr>
                    <a:spLocks noChangeArrowheads="1"/>
                  </p:cNvSpPr>
                  <p:nvPr/>
                </p:nvSpPr>
                <p:spPr bwMode="auto">
                  <a:xfrm>
                    <a:off x="1012" y="403"/>
                    <a:ext cx="58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7" name="Group 32">
                  <a:extLst>
                    <a:ext uri="{FF2B5EF4-FFF2-40B4-BE49-F238E27FC236}">
                      <a16:creationId xmlns:a16="http://schemas.microsoft.com/office/drawing/2014/main" id="{E0A0033A-1B18-22AB-4AA9-C9692ACFC2C1}"/>
                    </a:ext>
                  </a:extLst>
                </p:cNvPr>
                <p:cNvGrpSpPr>
                  <a:grpSpLocks/>
                </p:cNvGrpSpPr>
                <p:nvPr/>
              </p:nvGrpSpPr>
              <p:grpSpPr bwMode="auto">
                <a:xfrm>
                  <a:off x="0" y="806"/>
                  <a:ext cx="506" cy="403"/>
                  <a:chOff x="0" y="806"/>
                  <a:chExt cx="506" cy="403"/>
                </a:xfrm>
              </p:grpSpPr>
              <p:sp>
                <p:nvSpPr>
                  <p:cNvPr id="42" name="Rectangle 10">
                    <a:extLst>
                      <a:ext uri="{FF2B5EF4-FFF2-40B4-BE49-F238E27FC236}">
                        <a16:creationId xmlns:a16="http://schemas.microsoft.com/office/drawing/2014/main" id="{9932653D-046D-D831-B2BF-C7458F3ADC1D}"/>
                      </a:ext>
                    </a:extLst>
                  </p:cNvPr>
                  <p:cNvSpPr>
                    <a:spLocks noChangeArrowheads="1"/>
                  </p:cNvSpPr>
                  <p:nvPr/>
                </p:nvSpPr>
                <p:spPr bwMode="auto">
                  <a:xfrm>
                    <a:off x="43" y="806"/>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0</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43" name="Rectangle 31">
                    <a:extLst>
                      <a:ext uri="{FF2B5EF4-FFF2-40B4-BE49-F238E27FC236}">
                        <a16:creationId xmlns:a16="http://schemas.microsoft.com/office/drawing/2014/main" id="{44AF99DE-C963-3A0E-E179-F7DCFFEAAB8D}"/>
                      </a:ext>
                    </a:extLst>
                  </p:cNvPr>
                  <p:cNvSpPr>
                    <a:spLocks noChangeArrowheads="1"/>
                  </p:cNvSpPr>
                  <p:nvPr/>
                </p:nvSpPr>
                <p:spPr bwMode="auto">
                  <a:xfrm>
                    <a:off x="0" y="806"/>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8" name="Group 34">
                  <a:extLst>
                    <a:ext uri="{FF2B5EF4-FFF2-40B4-BE49-F238E27FC236}">
                      <a16:creationId xmlns:a16="http://schemas.microsoft.com/office/drawing/2014/main" id="{56445CCF-C694-5730-FDAA-5218626900F4}"/>
                    </a:ext>
                  </a:extLst>
                </p:cNvPr>
                <p:cNvGrpSpPr>
                  <a:grpSpLocks/>
                </p:cNvGrpSpPr>
                <p:nvPr/>
              </p:nvGrpSpPr>
              <p:grpSpPr bwMode="auto">
                <a:xfrm>
                  <a:off x="506" y="806"/>
                  <a:ext cx="506" cy="403"/>
                  <a:chOff x="506" y="806"/>
                  <a:chExt cx="506" cy="403"/>
                </a:xfrm>
              </p:grpSpPr>
              <p:sp>
                <p:nvSpPr>
                  <p:cNvPr id="40" name="Rectangle 11">
                    <a:extLst>
                      <a:ext uri="{FF2B5EF4-FFF2-40B4-BE49-F238E27FC236}">
                        <a16:creationId xmlns:a16="http://schemas.microsoft.com/office/drawing/2014/main" id="{2DA8B519-0AD7-3FAC-F8DB-A3ACA7C164DE}"/>
                      </a:ext>
                    </a:extLst>
                  </p:cNvPr>
                  <p:cNvSpPr>
                    <a:spLocks noChangeArrowheads="1"/>
                  </p:cNvSpPr>
                  <p:nvPr/>
                </p:nvSpPr>
                <p:spPr bwMode="auto">
                  <a:xfrm>
                    <a:off x="549" y="806"/>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a:latin typeface="Arial Unicode MS" panose="020B0604020202020204" pitchFamily="34" charset="-128"/>
                        <a:cs typeface="Times New Roman" panose="02020603050405020304" pitchFamily="18" charset="0"/>
                      </a:rPr>
                      <a:t>1</a:t>
                    </a:r>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a:latin typeface="Times New Roman" panose="02020603050405020304" pitchFamily="18" charset="0"/>
                    </a:endParaRPr>
                  </a:p>
                </p:txBody>
              </p:sp>
              <p:sp>
                <p:nvSpPr>
                  <p:cNvPr id="41" name="Rectangle 33">
                    <a:extLst>
                      <a:ext uri="{FF2B5EF4-FFF2-40B4-BE49-F238E27FC236}">
                        <a16:creationId xmlns:a16="http://schemas.microsoft.com/office/drawing/2014/main" id="{CC08B1A0-2D64-A4BF-CAB8-F73C5112B8FB}"/>
                      </a:ext>
                    </a:extLst>
                  </p:cNvPr>
                  <p:cNvSpPr>
                    <a:spLocks noChangeArrowheads="1"/>
                  </p:cNvSpPr>
                  <p:nvPr/>
                </p:nvSpPr>
                <p:spPr bwMode="auto">
                  <a:xfrm>
                    <a:off x="506" y="806"/>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9" name="Group 36">
                  <a:extLst>
                    <a:ext uri="{FF2B5EF4-FFF2-40B4-BE49-F238E27FC236}">
                      <a16:creationId xmlns:a16="http://schemas.microsoft.com/office/drawing/2014/main" id="{53D00FB9-A6D5-D58D-AD9C-D7C8596E0B96}"/>
                    </a:ext>
                  </a:extLst>
                </p:cNvPr>
                <p:cNvGrpSpPr>
                  <a:grpSpLocks/>
                </p:cNvGrpSpPr>
                <p:nvPr/>
              </p:nvGrpSpPr>
              <p:grpSpPr bwMode="auto">
                <a:xfrm>
                  <a:off x="1012" y="806"/>
                  <a:ext cx="586" cy="403"/>
                  <a:chOff x="1012" y="806"/>
                  <a:chExt cx="586" cy="403"/>
                </a:xfrm>
              </p:grpSpPr>
              <p:sp>
                <p:nvSpPr>
                  <p:cNvPr id="38" name="Rectangle 12">
                    <a:extLst>
                      <a:ext uri="{FF2B5EF4-FFF2-40B4-BE49-F238E27FC236}">
                        <a16:creationId xmlns:a16="http://schemas.microsoft.com/office/drawing/2014/main" id="{B59B2918-8F55-9917-9ABD-007D24A29188}"/>
                      </a:ext>
                    </a:extLst>
                  </p:cNvPr>
                  <p:cNvSpPr>
                    <a:spLocks noChangeArrowheads="1"/>
                  </p:cNvSpPr>
                  <p:nvPr/>
                </p:nvSpPr>
                <p:spPr bwMode="auto">
                  <a:xfrm>
                    <a:off x="1055" y="806"/>
                    <a:ext cx="50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0</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39" name="Rectangle 35">
                    <a:extLst>
                      <a:ext uri="{FF2B5EF4-FFF2-40B4-BE49-F238E27FC236}">
                        <a16:creationId xmlns:a16="http://schemas.microsoft.com/office/drawing/2014/main" id="{08000BE2-628F-1F8F-B94B-7C12A93DC471}"/>
                      </a:ext>
                    </a:extLst>
                  </p:cNvPr>
                  <p:cNvSpPr>
                    <a:spLocks noChangeArrowheads="1"/>
                  </p:cNvSpPr>
                  <p:nvPr/>
                </p:nvSpPr>
                <p:spPr bwMode="auto">
                  <a:xfrm>
                    <a:off x="1012" y="806"/>
                    <a:ext cx="58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0" name="Group 38">
                  <a:extLst>
                    <a:ext uri="{FF2B5EF4-FFF2-40B4-BE49-F238E27FC236}">
                      <a16:creationId xmlns:a16="http://schemas.microsoft.com/office/drawing/2014/main" id="{E838F0BF-BD29-3DDF-00F0-C3BFCDDC1C38}"/>
                    </a:ext>
                  </a:extLst>
                </p:cNvPr>
                <p:cNvGrpSpPr>
                  <a:grpSpLocks/>
                </p:cNvGrpSpPr>
                <p:nvPr/>
              </p:nvGrpSpPr>
              <p:grpSpPr bwMode="auto">
                <a:xfrm>
                  <a:off x="0" y="1209"/>
                  <a:ext cx="506" cy="403"/>
                  <a:chOff x="0" y="1209"/>
                  <a:chExt cx="506" cy="403"/>
                </a:xfrm>
              </p:grpSpPr>
              <p:sp>
                <p:nvSpPr>
                  <p:cNvPr id="36" name="Rectangle 13">
                    <a:extLst>
                      <a:ext uri="{FF2B5EF4-FFF2-40B4-BE49-F238E27FC236}">
                        <a16:creationId xmlns:a16="http://schemas.microsoft.com/office/drawing/2014/main" id="{8D9BA693-2E35-C90B-7D57-52628DFB0C30}"/>
                      </a:ext>
                    </a:extLst>
                  </p:cNvPr>
                  <p:cNvSpPr>
                    <a:spLocks noChangeArrowheads="1"/>
                  </p:cNvSpPr>
                  <p:nvPr/>
                </p:nvSpPr>
                <p:spPr bwMode="auto">
                  <a:xfrm>
                    <a:off x="43" y="1209"/>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a:latin typeface="Arial Unicode MS" panose="020B0604020202020204" pitchFamily="34" charset="-128"/>
                        <a:cs typeface="Times New Roman" panose="02020603050405020304" pitchFamily="18" charset="0"/>
                      </a:rPr>
                      <a:t>1</a:t>
                    </a:r>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a:latin typeface="Times New Roman" panose="02020603050405020304" pitchFamily="18" charset="0"/>
                    </a:endParaRPr>
                  </a:p>
                </p:txBody>
              </p:sp>
              <p:sp>
                <p:nvSpPr>
                  <p:cNvPr id="37" name="Rectangle 37">
                    <a:extLst>
                      <a:ext uri="{FF2B5EF4-FFF2-40B4-BE49-F238E27FC236}">
                        <a16:creationId xmlns:a16="http://schemas.microsoft.com/office/drawing/2014/main" id="{5CF925C9-DEEF-8B4C-A1A8-18C86D9184A2}"/>
                      </a:ext>
                    </a:extLst>
                  </p:cNvPr>
                  <p:cNvSpPr>
                    <a:spLocks noChangeArrowheads="1"/>
                  </p:cNvSpPr>
                  <p:nvPr/>
                </p:nvSpPr>
                <p:spPr bwMode="auto">
                  <a:xfrm>
                    <a:off x="0" y="1209"/>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1" name="Group 40">
                  <a:extLst>
                    <a:ext uri="{FF2B5EF4-FFF2-40B4-BE49-F238E27FC236}">
                      <a16:creationId xmlns:a16="http://schemas.microsoft.com/office/drawing/2014/main" id="{CE5FBED5-5C5C-B928-FC95-82A764C22567}"/>
                    </a:ext>
                  </a:extLst>
                </p:cNvPr>
                <p:cNvGrpSpPr>
                  <a:grpSpLocks/>
                </p:cNvGrpSpPr>
                <p:nvPr/>
              </p:nvGrpSpPr>
              <p:grpSpPr bwMode="auto">
                <a:xfrm>
                  <a:off x="506" y="1209"/>
                  <a:ext cx="506" cy="403"/>
                  <a:chOff x="506" y="1209"/>
                  <a:chExt cx="506" cy="403"/>
                </a:xfrm>
              </p:grpSpPr>
              <p:sp>
                <p:nvSpPr>
                  <p:cNvPr id="34" name="Rectangle 14">
                    <a:extLst>
                      <a:ext uri="{FF2B5EF4-FFF2-40B4-BE49-F238E27FC236}">
                        <a16:creationId xmlns:a16="http://schemas.microsoft.com/office/drawing/2014/main" id="{7F6D734F-46E2-6238-AE51-1249465A44D1}"/>
                      </a:ext>
                    </a:extLst>
                  </p:cNvPr>
                  <p:cNvSpPr>
                    <a:spLocks noChangeArrowheads="1"/>
                  </p:cNvSpPr>
                  <p:nvPr/>
                </p:nvSpPr>
                <p:spPr bwMode="auto">
                  <a:xfrm>
                    <a:off x="549" y="1209"/>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0</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35" name="Rectangle 39">
                    <a:extLst>
                      <a:ext uri="{FF2B5EF4-FFF2-40B4-BE49-F238E27FC236}">
                        <a16:creationId xmlns:a16="http://schemas.microsoft.com/office/drawing/2014/main" id="{92422314-8F6A-B5CF-9138-CE650EC59A89}"/>
                      </a:ext>
                    </a:extLst>
                  </p:cNvPr>
                  <p:cNvSpPr>
                    <a:spLocks noChangeArrowheads="1"/>
                  </p:cNvSpPr>
                  <p:nvPr/>
                </p:nvSpPr>
                <p:spPr bwMode="auto">
                  <a:xfrm>
                    <a:off x="506" y="1209"/>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2" name="Group 42">
                  <a:extLst>
                    <a:ext uri="{FF2B5EF4-FFF2-40B4-BE49-F238E27FC236}">
                      <a16:creationId xmlns:a16="http://schemas.microsoft.com/office/drawing/2014/main" id="{8B55293E-2474-2337-55C4-996B2A581DA9}"/>
                    </a:ext>
                  </a:extLst>
                </p:cNvPr>
                <p:cNvGrpSpPr>
                  <a:grpSpLocks/>
                </p:cNvGrpSpPr>
                <p:nvPr/>
              </p:nvGrpSpPr>
              <p:grpSpPr bwMode="auto">
                <a:xfrm>
                  <a:off x="1012" y="1209"/>
                  <a:ext cx="586" cy="403"/>
                  <a:chOff x="1012" y="1209"/>
                  <a:chExt cx="586" cy="403"/>
                </a:xfrm>
              </p:grpSpPr>
              <p:sp>
                <p:nvSpPr>
                  <p:cNvPr id="32" name="Rectangle 15">
                    <a:extLst>
                      <a:ext uri="{FF2B5EF4-FFF2-40B4-BE49-F238E27FC236}">
                        <a16:creationId xmlns:a16="http://schemas.microsoft.com/office/drawing/2014/main" id="{BD18BFA9-5B61-97BE-D837-55E20BB2C317}"/>
                      </a:ext>
                    </a:extLst>
                  </p:cNvPr>
                  <p:cNvSpPr>
                    <a:spLocks noChangeArrowheads="1"/>
                  </p:cNvSpPr>
                  <p:nvPr/>
                </p:nvSpPr>
                <p:spPr bwMode="auto">
                  <a:xfrm>
                    <a:off x="1055" y="1209"/>
                    <a:ext cx="50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0</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33" name="Rectangle 41">
                    <a:extLst>
                      <a:ext uri="{FF2B5EF4-FFF2-40B4-BE49-F238E27FC236}">
                        <a16:creationId xmlns:a16="http://schemas.microsoft.com/office/drawing/2014/main" id="{FA4EF11E-90B2-0D39-EAEA-7ABB9225E872}"/>
                      </a:ext>
                    </a:extLst>
                  </p:cNvPr>
                  <p:cNvSpPr>
                    <a:spLocks noChangeArrowheads="1"/>
                  </p:cNvSpPr>
                  <p:nvPr/>
                </p:nvSpPr>
                <p:spPr bwMode="auto">
                  <a:xfrm>
                    <a:off x="1012" y="1209"/>
                    <a:ext cx="58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3" name="Group 44">
                  <a:extLst>
                    <a:ext uri="{FF2B5EF4-FFF2-40B4-BE49-F238E27FC236}">
                      <a16:creationId xmlns:a16="http://schemas.microsoft.com/office/drawing/2014/main" id="{69348EF9-DF70-3134-39A2-31330D40A7E3}"/>
                    </a:ext>
                  </a:extLst>
                </p:cNvPr>
                <p:cNvGrpSpPr>
                  <a:grpSpLocks/>
                </p:cNvGrpSpPr>
                <p:nvPr/>
              </p:nvGrpSpPr>
              <p:grpSpPr bwMode="auto">
                <a:xfrm>
                  <a:off x="0" y="1612"/>
                  <a:ext cx="506" cy="403"/>
                  <a:chOff x="0" y="1612"/>
                  <a:chExt cx="506" cy="403"/>
                </a:xfrm>
              </p:grpSpPr>
              <p:sp>
                <p:nvSpPr>
                  <p:cNvPr id="30" name="Rectangle 16">
                    <a:extLst>
                      <a:ext uri="{FF2B5EF4-FFF2-40B4-BE49-F238E27FC236}">
                        <a16:creationId xmlns:a16="http://schemas.microsoft.com/office/drawing/2014/main" id="{B8496DD9-BDCD-BD65-2C05-57B2D3EAE273}"/>
                      </a:ext>
                    </a:extLst>
                  </p:cNvPr>
                  <p:cNvSpPr>
                    <a:spLocks noChangeArrowheads="1"/>
                  </p:cNvSpPr>
                  <p:nvPr/>
                </p:nvSpPr>
                <p:spPr bwMode="auto">
                  <a:xfrm>
                    <a:off x="43" y="1612"/>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a:latin typeface="Arial Unicode MS" panose="020B0604020202020204" pitchFamily="34" charset="-128"/>
                        <a:cs typeface="Times New Roman" panose="02020603050405020304" pitchFamily="18" charset="0"/>
                      </a:rPr>
                      <a:t>1</a:t>
                    </a:r>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a:latin typeface="Times New Roman" panose="02020603050405020304" pitchFamily="18" charset="0"/>
                    </a:endParaRPr>
                  </a:p>
                </p:txBody>
              </p:sp>
              <p:sp>
                <p:nvSpPr>
                  <p:cNvPr id="31" name="Rectangle 43">
                    <a:extLst>
                      <a:ext uri="{FF2B5EF4-FFF2-40B4-BE49-F238E27FC236}">
                        <a16:creationId xmlns:a16="http://schemas.microsoft.com/office/drawing/2014/main" id="{28006CDF-8B42-6FFC-45E2-A3B7AE62C41E}"/>
                      </a:ext>
                    </a:extLst>
                  </p:cNvPr>
                  <p:cNvSpPr>
                    <a:spLocks noChangeArrowheads="1"/>
                  </p:cNvSpPr>
                  <p:nvPr/>
                </p:nvSpPr>
                <p:spPr bwMode="auto">
                  <a:xfrm>
                    <a:off x="0" y="1612"/>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4" name="Group 46">
                  <a:extLst>
                    <a:ext uri="{FF2B5EF4-FFF2-40B4-BE49-F238E27FC236}">
                      <a16:creationId xmlns:a16="http://schemas.microsoft.com/office/drawing/2014/main" id="{2798ED8A-AC1E-92EE-E7B1-113B0C9A4C57}"/>
                    </a:ext>
                  </a:extLst>
                </p:cNvPr>
                <p:cNvGrpSpPr>
                  <a:grpSpLocks/>
                </p:cNvGrpSpPr>
                <p:nvPr/>
              </p:nvGrpSpPr>
              <p:grpSpPr bwMode="auto">
                <a:xfrm>
                  <a:off x="506" y="1612"/>
                  <a:ext cx="506" cy="403"/>
                  <a:chOff x="506" y="1612"/>
                  <a:chExt cx="506" cy="403"/>
                </a:xfrm>
              </p:grpSpPr>
              <p:sp>
                <p:nvSpPr>
                  <p:cNvPr id="28" name="Rectangle 17">
                    <a:extLst>
                      <a:ext uri="{FF2B5EF4-FFF2-40B4-BE49-F238E27FC236}">
                        <a16:creationId xmlns:a16="http://schemas.microsoft.com/office/drawing/2014/main" id="{09B77BF3-216C-A22F-569A-F470AFE02935}"/>
                      </a:ext>
                    </a:extLst>
                  </p:cNvPr>
                  <p:cNvSpPr>
                    <a:spLocks noChangeArrowheads="1"/>
                  </p:cNvSpPr>
                  <p:nvPr/>
                </p:nvSpPr>
                <p:spPr bwMode="auto">
                  <a:xfrm>
                    <a:off x="549" y="1612"/>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1</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29" name="Rectangle 45">
                    <a:extLst>
                      <a:ext uri="{FF2B5EF4-FFF2-40B4-BE49-F238E27FC236}">
                        <a16:creationId xmlns:a16="http://schemas.microsoft.com/office/drawing/2014/main" id="{E180CC0D-4C88-B5F9-5E73-6CDD5DC54F73}"/>
                      </a:ext>
                    </a:extLst>
                  </p:cNvPr>
                  <p:cNvSpPr>
                    <a:spLocks noChangeArrowheads="1"/>
                  </p:cNvSpPr>
                  <p:nvPr/>
                </p:nvSpPr>
                <p:spPr bwMode="auto">
                  <a:xfrm>
                    <a:off x="506" y="1612"/>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 name="Group 48">
                  <a:extLst>
                    <a:ext uri="{FF2B5EF4-FFF2-40B4-BE49-F238E27FC236}">
                      <a16:creationId xmlns:a16="http://schemas.microsoft.com/office/drawing/2014/main" id="{E0FA55FC-EE5E-AD10-A22D-317907A4167F}"/>
                    </a:ext>
                  </a:extLst>
                </p:cNvPr>
                <p:cNvGrpSpPr>
                  <a:grpSpLocks/>
                </p:cNvGrpSpPr>
                <p:nvPr/>
              </p:nvGrpSpPr>
              <p:grpSpPr bwMode="auto">
                <a:xfrm>
                  <a:off x="1012" y="1612"/>
                  <a:ext cx="586" cy="403"/>
                  <a:chOff x="1012" y="1612"/>
                  <a:chExt cx="586" cy="403"/>
                </a:xfrm>
              </p:grpSpPr>
              <p:sp>
                <p:nvSpPr>
                  <p:cNvPr id="26" name="Rectangle 18">
                    <a:extLst>
                      <a:ext uri="{FF2B5EF4-FFF2-40B4-BE49-F238E27FC236}">
                        <a16:creationId xmlns:a16="http://schemas.microsoft.com/office/drawing/2014/main" id="{BA34C7F1-3252-15F4-1506-2B88B5285F45}"/>
                      </a:ext>
                    </a:extLst>
                  </p:cNvPr>
                  <p:cNvSpPr>
                    <a:spLocks noChangeArrowheads="1"/>
                  </p:cNvSpPr>
                  <p:nvPr/>
                </p:nvSpPr>
                <p:spPr bwMode="auto">
                  <a:xfrm>
                    <a:off x="1055" y="1612"/>
                    <a:ext cx="50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1</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27" name="Rectangle 47">
                    <a:extLst>
                      <a:ext uri="{FF2B5EF4-FFF2-40B4-BE49-F238E27FC236}">
                        <a16:creationId xmlns:a16="http://schemas.microsoft.com/office/drawing/2014/main" id="{F3BF7AC9-40C2-B77E-A3C7-B0A0CAC4A979}"/>
                      </a:ext>
                    </a:extLst>
                  </p:cNvPr>
                  <p:cNvSpPr>
                    <a:spLocks noChangeArrowheads="1"/>
                  </p:cNvSpPr>
                  <p:nvPr/>
                </p:nvSpPr>
                <p:spPr bwMode="auto">
                  <a:xfrm>
                    <a:off x="1012" y="1612"/>
                    <a:ext cx="58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10" name="Rectangle 50">
                <a:extLst>
                  <a:ext uri="{FF2B5EF4-FFF2-40B4-BE49-F238E27FC236}">
                    <a16:creationId xmlns:a16="http://schemas.microsoft.com/office/drawing/2014/main" id="{3E886768-F3DA-C2E5-1D95-EFE0F8554A5F}"/>
                  </a:ext>
                </a:extLst>
              </p:cNvPr>
              <p:cNvSpPr>
                <a:spLocks noChangeArrowheads="1"/>
              </p:cNvSpPr>
              <p:nvPr/>
            </p:nvSpPr>
            <p:spPr bwMode="auto">
              <a:xfrm>
                <a:off x="-2" y="-2"/>
                <a:ext cx="1602" cy="2019"/>
              </a:xfrm>
              <a:prstGeom prst="rect">
                <a:avLst/>
              </a:prstGeom>
              <a:noFill/>
              <a:ln w="793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6" name="TextBox 55">
              <a:extLst>
                <a:ext uri="{FF2B5EF4-FFF2-40B4-BE49-F238E27FC236}">
                  <a16:creationId xmlns:a16="http://schemas.microsoft.com/office/drawing/2014/main" id="{C48BF59F-C4D0-A82A-4596-DAB561EFB02D}"/>
                </a:ext>
              </a:extLst>
            </p:cNvPr>
            <p:cNvSpPr txBox="1"/>
            <p:nvPr/>
          </p:nvSpPr>
          <p:spPr>
            <a:xfrm>
              <a:off x="6719093" y="-49380"/>
              <a:ext cx="1749197" cy="369332"/>
            </a:xfrm>
            <a:prstGeom prst="rect">
              <a:avLst/>
            </a:prstGeom>
            <a:noFill/>
          </p:spPr>
          <p:txBody>
            <a:bodyPr wrap="none" rtlCol="0">
              <a:spAutoFit/>
            </a:bodyPr>
            <a:lstStyle/>
            <a:p>
              <a:r>
                <a:rPr lang="en-GB" dirty="0"/>
                <a:t>AND Operation</a:t>
              </a:r>
            </a:p>
          </p:txBody>
        </p:sp>
      </p:grpSp>
      <p:sp>
        <p:nvSpPr>
          <p:cNvPr id="58" name="TextBox 57">
            <a:extLst>
              <a:ext uri="{FF2B5EF4-FFF2-40B4-BE49-F238E27FC236}">
                <a16:creationId xmlns:a16="http://schemas.microsoft.com/office/drawing/2014/main" id="{2A578F96-8680-D99E-7577-B005AC55C8F5}"/>
              </a:ext>
            </a:extLst>
          </p:cNvPr>
          <p:cNvSpPr txBox="1"/>
          <p:nvPr/>
        </p:nvSpPr>
        <p:spPr>
          <a:xfrm>
            <a:off x="8385621" y="3530221"/>
            <a:ext cx="671979" cy="369332"/>
          </a:xfrm>
          <a:prstGeom prst="rect">
            <a:avLst/>
          </a:prstGeom>
          <a:noFill/>
        </p:spPr>
        <p:txBody>
          <a:bodyPr wrap="none" rtlCol="0">
            <a:spAutoFit/>
          </a:bodyPr>
          <a:lstStyle/>
          <a:p>
            <a:r>
              <a:rPr lang="en-GB" dirty="0"/>
              <a:t>AND</a:t>
            </a:r>
          </a:p>
        </p:txBody>
      </p:sp>
      <p:sp>
        <p:nvSpPr>
          <p:cNvPr id="59" name="Right Brace 58">
            <a:extLst>
              <a:ext uri="{FF2B5EF4-FFF2-40B4-BE49-F238E27FC236}">
                <a16:creationId xmlns:a16="http://schemas.microsoft.com/office/drawing/2014/main" id="{77F7429E-4A8F-E9B0-534F-82191CBAC251}"/>
              </a:ext>
            </a:extLst>
          </p:cNvPr>
          <p:cNvSpPr/>
          <p:nvPr/>
        </p:nvSpPr>
        <p:spPr bwMode="auto">
          <a:xfrm>
            <a:off x="8151088" y="3429000"/>
            <a:ext cx="222913" cy="660101"/>
          </a:xfrm>
          <a:prstGeom prst="rightBrace">
            <a:avLst/>
          </a:prstGeom>
          <a:noFill/>
          <a:ln w="127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0" name="Freeform: Shape 59">
            <a:extLst>
              <a:ext uri="{FF2B5EF4-FFF2-40B4-BE49-F238E27FC236}">
                <a16:creationId xmlns:a16="http://schemas.microsoft.com/office/drawing/2014/main" id="{C0F83AA9-2CA9-35E4-5B80-E05C06E25960}"/>
              </a:ext>
            </a:extLst>
          </p:cNvPr>
          <p:cNvSpPr/>
          <p:nvPr/>
        </p:nvSpPr>
        <p:spPr bwMode="auto">
          <a:xfrm>
            <a:off x="6428095" y="432179"/>
            <a:ext cx="2583977" cy="3075296"/>
          </a:xfrm>
          <a:custGeom>
            <a:avLst/>
            <a:gdLst>
              <a:gd name="connsiteX0" fmla="*/ 2160896 w 2583977"/>
              <a:gd name="connsiteY0" fmla="*/ 3075296 h 3075296"/>
              <a:gd name="connsiteX1" fmla="*/ 2092657 w 2583977"/>
              <a:gd name="connsiteY1" fmla="*/ 2743200 h 3075296"/>
              <a:gd name="connsiteX2" fmla="*/ 2038066 w 2583977"/>
              <a:gd name="connsiteY2" fmla="*/ 2647666 h 3075296"/>
              <a:gd name="connsiteX3" fmla="*/ 1997123 w 2583977"/>
              <a:gd name="connsiteY3" fmla="*/ 2588525 h 3075296"/>
              <a:gd name="connsiteX4" fmla="*/ 1887941 w 2583977"/>
              <a:gd name="connsiteY4" fmla="*/ 2497540 h 3075296"/>
              <a:gd name="connsiteX5" fmla="*/ 1751463 w 2583977"/>
              <a:gd name="connsiteY5" fmla="*/ 2429302 h 3075296"/>
              <a:gd name="connsiteX6" fmla="*/ 1665027 w 2583977"/>
              <a:gd name="connsiteY6" fmla="*/ 2392908 h 3075296"/>
              <a:gd name="connsiteX7" fmla="*/ 1592239 w 2583977"/>
              <a:gd name="connsiteY7" fmla="*/ 2370161 h 3075296"/>
              <a:gd name="connsiteX8" fmla="*/ 1533099 w 2583977"/>
              <a:gd name="connsiteY8" fmla="*/ 2356514 h 3075296"/>
              <a:gd name="connsiteX9" fmla="*/ 1446663 w 2583977"/>
              <a:gd name="connsiteY9" fmla="*/ 2351964 h 3075296"/>
              <a:gd name="connsiteX10" fmla="*/ 1382974 w 2583977"/>
              <a:gd name="connsiteY10" fmla="*/ 2342866 h 3075296"/>
              <a:gd name="connsiteX11" fmla="*/ 1210102 w 2583977"/>
              <a:gd name="connsiteY11" fmla="*/ 2333767 h 3075296"/>
              <a:gd name="connsiteX12" fmla="*/ 959893 w 2583977"/>
              <a:gd name="connsiteY12" fmla="*/ 2306472 h 3075296"/>
              <a:gd name="connsiteX13" fmla="*/ 859809 w 2583977"/>
              <a:gd name="connsiteY13" fmla="*/ 2297373 h 3075296"/>
              <a:gd name="connsiteX14" fmla="*/ 723332 w 2583977"/>
              <a:gd name="connsiteY14" fmla="*/ 2292824 h 3075296"/>
              <a:gd name="connsiteX15" fmla="*/ 573206 w 2583977"/>
              <a:gd name="connsiteY15" fmla="*/ 2265528 h 3075296"/>
              <a:gd name="connsiteX16" fmla="*/ 459475 w 2583977"/>
              <a:gd name="connsiteY16" fmla="*/ 2247331 h 3075296"/>
              <a:gd name="connsiteX17" fmla="*/ 395786 w 2583977"/>
              <a:gd name="connsiteY17" fmla="*/ 2233684 h 3075296"/>
              <a:gd name="connsiteX18" fmla="*/ 359392 w 2583977"/>
              <a:gd name="connsiteY18" fmla="*/ 2229134 h 3075296"/>
              <a:gd name="connsiteX19" fmla="*/ 254759 w 2583977"/>
              <a:gd name="connsiteY19" fmla="*/ 2197290 h 3075296"/>
              <a:gd name="connsiteX20" fmla="*/ 141027 w 2583977"/>
              <a:gd name="connsiteY20" fmla="*/ 2119952 h 3075296"/>
              <a:gd name="connsiteX21" fmla="*/ 113732 w 2583977"/>
              <a:gd name="connsiteY21" fmla="*/ 2097206 h 3075296"/>
              <a:gd name="connsiteX22" fmla="*/ 95535 w 2583977"/>
              <a:gd name="connsiteY22" fmla="*/ 2069911 h 3075296"/>
              <a:gd name="connsiteX23" fmla="*/ 9099 w 2583977"/>
              <a:gd name="connsiteY23" fmla="*/ 1924334 h 3075296"/>
              <a:gd name="connsiteX24" fmla="*/ 1 w 2583977"/>
              <a:gd name="connsiteY24" fmla="*/ 1806054 h 3075296"/>
              <a:gd name="connsiteX25" fmla="*/ 13648 w 2583977"/>
              <a:gd name="connsiteY25" fmla="*/ 432179 h 3075296"/>
              <a:gd name="connsiteX26" fmla="*/ 40944 w 2583977"/>
              <a:gd name="connsiteY26" fmla="*/ 336645 h 3075296"/>
              <a:gd name="connsiteX27" fmla="*/ 59141 w 2583977"/>
              <a:gd name="connsiteY27" fmla="*/ 254758 h 3075296"/>
              <a:gd name="connsiteX28" fmla="*/ 141027 w 2583977"/>
              <a:gd name="connsiteY28" fmla="*/ 109182 h 3075296"/>
              <a:gd name="connsiteX29" fmla="*/ 181971 w 2583977"/>
              <a:gd name="connsiteY29" fmla="*/ 81887 h 3075296"/>
              <a:gd name="connsiteX30" fmla="*/ 218365 w 2583977"/>
              <a:gd name="connsiteY30" fmla="*/ 54591 h 3075296"/>
              <a:gd name="connsiteX31" fmla="*/ 291153 w 2583977"/>
              <a:gd name="connsiteY31" fmla="*/ 31845 h 3075296"/>
              <a:gd name="connsiteX32" fmla="*/ 386687 w 2583977"/>
              <a:gd name="connsiteY32" fmla="*/ 13648 h 3075296"/>
              <a:gd name="connsiteX33" fmla="*/ 614150 w 2583977"/>
              <a:gd name="connsiteY33" fmla="*/ 0 h 3075296"/>
              <a:gd name="connsiteX34" fmla="*/ 1492156 w 2583977"/>
              <a:gd name="connsiteY34" fmla="*/ 36394 h 3075296"/>
              <a:gd name="connsiteX35" fmla="*/ 1728717 w 2583977"/>
              <a:gd name="connsiteY35" fmla="*/ 68239 h 3075296"/>
              <a:gd name="connsiteX36" fmla="*/ 1833350 w 2583977"/>
              <a:gd name="connsiteY36" fmla="*/ 81887 h 3075296"/>
              <a:gd name="connsiteX37" fmla="*/ 1937983 w 2583977"/>
              <a:gd name="connsiteY37" fmla="*/ 104633 h 3075296"/>
              <a:gd name="connsiteX38" fmla="*/ 2060812 w 2583977"/>
              <a:gd name="connsiteY38" fmla="*/ 136478 h 3075296"/>
              <a:gd name="connsiteX39" fmla="*/ 2365612 w 2583977"/>
              <a:gd name="connsiteY39" fmla="*/ 177421 h 3075296"/>
              <a:gd name="connsiteX40" fmla="*/ 2488442 w 2583977"/>
              <a:gd name="connsiteY40" fmla="*/ 218364 h 3075296"/>
              <a:gd name="connsiteX41" fmla="*/ 2511189 w 2583977"/>
              <a:gd name="connsiteY41" fmla="*/ 232012 h 3075296"/>
              <a:gd name="connsiteX42" fmla="*/ 2524836 w 2583977"/>
              <a:gd name="connsiteY42" fmla="*/ 268406 h 3075296"/>
              <a:gd name="connsiteX43" fmla="*/ 2552132 w 2583977"/>
              <a:gd name="connsiteY43" fmla="*/ 313899 h 3075296"/>
              <a:gd name="connsiteX44" fmla="*/ 2565780 w 2583977"/>
              <a:gd name="connsiteY44" fmla="*/ 632346 h 3075296"/>
              <a:gd name="connsiteX45" fmla="*/ 2570329 w 2583977"/>
              <a:gd name="connsiteY45" fmla="*/ 1378424 h 3075296"/>
              <a:gd name="connsiteX46" fmla="*/ 2583977 w 2583977"/>
              <a:gd name="connsiteY46" fmla="*/ 1637731 h 3075296"/>
              <a:gd name="connsiteX47" fmla="*/ 2574878 w 2583977"/>
              <a:gd name="connsiteY47" fmla="*/ 2079009 h 3075296"/>
              <a:gd name="connsiteX48" fmla="*/ 2561230 w 2583977"/>
              <a:gd name="connsiteY48" fmla="*/ 2138149 h 3075296"/>
              <a:gd name="connsiteX49" fmla="*/ 2547583 w 2583977"/>
              <a:gd name="connsiteY49" fmla="*/ 2174543 h 3075296"/>
              <a:gd name="connsiteX50" fmla="*/ 2524836 w 2583977"/>
              <a:gd name="connsiteY50" fmla="*/ 2215487 h 3075296"/>
              <a:gd name="connsiteX51" fmla="*/ 2502090 w 2583977"/>
              <a:gd name="connsiteY51" fmla="*/ 2260979 h 3075296"/>
              <a:gd name="connsiteX52" fmla="*/ 2474795 w 2583977"/>
              <a:gd name="connsiteY52" fmla="*/ 2301922 h 3075296"/>
              <a:gd name="connsiteX53" fmla="*/ 2456598 w 2583977"/>
              <a:gd name="connsiteY53" fmla="*/ 2342866 h 3075296"/>
              <a:gd name="connsiteX54" fmla="*/ 2370162 w 2583977"/>
              <a:gd name="connsiteY54" fmla="*/ 2442949 h 3075296"/>
              <a:gd name="connsiteX55" fmla="*/ 2347415 w 2583977"/>
              <a:gd name="connsiteY55" fmla="*/ 2470245 h 3075296"/>
              <a:gd name="connsiteX56" fmla="*/ 2283726 w 2583977"/>
              <a:gd name="connsiteY56" fmla="*/ 2533934 h 3075296"/>
              <a:gd name="connsiteX57" fmla="*/ 2260980 w 2583977"/>
              <a:gd name="connsiteY57" fmla="*/ 2556681 h 3075296"/>
              <a:gd name="connsiteX58" fmla="*/ 2201839 w 2583977"/>
              <a:gd name="connsiteY58" fmla="*/ 2638567 h 3075296"/>
              <a:gd name="connsiteX59" fmla="*/ 2174544 w 2583977"/>
              <a:gd name="connsiteY59" fmla="*/ 2679511 h 3075296"/>
              <a:gd name="connsiteX60" fmla="*/ 2142699 w 2583977"/>
              <a:gd name="connsiteY60" fmla="*/ 2747749 h 3075296"/>
              <a:gd name="connsiteX61" fmla="*/ 2129051 w 2583977"/>
              <a:gd name="connsiteY61" fmla="*/ 2806890 h 3075296"/>
              <a:gd name="connsiteX62" fmla="*/ 2119953 w 2583977"/>
              <a:gd name="connsiteY62" fmla="*/ 2829636 h 3075296"/>
              <a:gd name="connsiteX63" fmla="*/ 2119953 w 2583977"/>
              <a:gd name="connsiteY63" fmla="*/ 3002508 h 3075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2583977" h="3075296">
                <a:moveTo>
                  <a:pt x="2160896" y="3075296"/>
                </a:moveTo>
                <a:cubicBezTo>
                  <a:pt x="2158165" y="3060125"/>
                  <a:pt x="2118534" y="2806453"/>
                  <a:pt x="2092657" y="2743200"/>
                </a:cubicBezTo>
                <a:cubicBezTo>
                  <a:pt x="2078770" y="2709254"/>
                  <a:pt x="2057340" y="2678871"/>
                  <a:pt x="2038066" y="2647666"/>
                </a:cubicBezTo>
                <a:cubicBezTo>
                  <a:pt x="2025466" y="2627267"/>
                  <a:pt x="2012963" y="2606525"/>
                  <a:pt x="1997123" y="2588525"/>
                </a:cubicBezTo>
                <a:cubicBezTo>
                  <a:pt x="1972478" y="2560519"/>
                  <a:pt x="1921508" y="2518519"/>
                  <a:pt x="1887941" y="2497540"/>
                </a:cubicBezTo>
                <a:cubicBezTo>
                  <a:pt x="1855191" y="2477072"/>
                  <a:pt x="1783555" y="2443565"/>
                  <a:pt x="1751463" y="2429302"/>
                </a:cubicBezTo>
                <a:cubicBezTo>
                  <a:pt x="1722896" y="2416605"/>
                  <a:pt x="1694684" y="2402795"/>
                  <a:pt x="1665027" y="2392908"/>
                </a:cubicBezTo>
                <a:cubicBezTo>
                  <a:pt x="1640595" y="2384763"/>
                  <a:pt x="1617398" y="2376724"/>
                  <a:pt x="1592239" y="2370161"/>
                </a:cubicBezTo>
                <a:cubicBezTo>
                  <a:pt x="1572663" y="2365054"/>
                  <a:pt x="1553174" y="2359023"/>
                  <a:pt x="1533099" y="2356514"/>
                </a:cubicBezTo>
                <a:cubicBezTo>
                  <a:pt x="1504470" y="2352935"/>
                  <a:pt x="1475475" y="2353481"/>
                  <a:pt x="1446663" y="2351964"/>
                </a:cubicBezTo>
                <a:cubicBezTo>
                  <a:pt x="1425433" y="2348931"/>
                  <a:pt x="1404356" y="2344511"/>
                  <a:pt x="1382974" y="2342866"/>
                </a:cubicBezTo>
                <a:cubicBezTo>
                  <a:pt x="1325440" y="2338440"/>
                  <a:pt x="1267453" y="2340139"/>
                  <a:pt x="1210102" y="2333767"/>
                </a:cubicBezTo>
                <a:lnTo>
                  <a:pt x="959893" y="2306472"/>
                </a:lnTo>
                <a:cubicBezTo>
                  <a:pt x="926532" y="2303439"/>
                  <a:pt x="893252" y="2299302"/>
                  <a:pt x="859809" y="2297373"/>
                </a:cubicBezTo>
                <a:cubicBezTo>
                  <a:pt x="814367" y="2294751"/>
                  <a:pt x="768571" y="2297851"/>
                  <a:pt x="723332" y="2292824"/>
                </a:cubicBezTo>
                <a:cubicBezTo>
                  <a:pt x="672781" y="2287207"/>
                  <a:pt x="623329" y="2274170"/>
                  <a:pt x="573206" y="2265528"/>
                </a:cubicBezTo>
                <a:cubicBezTo>
                  <a:pt x="535372" y="2259005"/>
                  <a:pt x="497015" y="2255375"/>
                  <a:pt x="459475" y="2247331"/>
                </a:cubicBezTo>
                <a:cubicBezTo>
                  <a:pt x="438245" y="2242782"/>
                  <a:pt x="417147" y="2237568"/>
                  <a:pt x="395786" y="2233684"/>
                </a:cubicBezTo>
                <a:cubicBezTo>
                  <a:pt x="383757" y="2231497"/>
                  <a:pt x="371408" y="2231387"/>
                  <a:pt x="359392" y="2229134"/>
                </a:cubicBezTo>
                <a:cubicBezTo>
                  <a:pt x="325298" y="2222741"/>
                  <a:pt x="285850" y="2207654"/>
                  <a:pt x="254759" y="2197290"/>
                </a:cubicBezTo>
                <a:cubicBezTo>
                  <a:pt x="216848" y="2171511"/>
                  <a:pt x="176246" y="2149302"/>
                  <a:pt x="141027" y="2119952"/>
                </a:cubicBezTo>
                <a:cubicBezTo>
                  <a:pt x="131929" y="2112370"/>
                  <a:pt x="121699" y="2105969"/>
                  <a:pt x="113732" y="2097206"/>
                </a:cubicBezTo>
                <a:cubicBezTo>
                  <a:pt x="106376" y="2089115"/>
                  <a:pt x="101430" y="2079121"/>
                  <a:pt x="95535" y="2069911"/>
                </a:cubicBezTo>
                <a:cubicBezTo>
                  <a:pt x="33695" y="1973286"/>
                  <a:pt x="54007" y="2007736"/>
                  <a:pt x="9099" y="1924334"/>
                </a:cubicBezTo>
                <a:cubicBezTo>
                  <a:pt x="6066" y="1884907"/>
                  <a:pt x="-120" y="1845597"/>
                  <a:pt x="1" y="1806054"/>
                </a:cubicBezTo>
                <a:cubicBezTo>
                  <a:pt x="1397" y="1348075"/>
                  <a:pt x="892" y="889982"/>
                  <a:pt x="13648" y="432179"/>
                </a:cubicBezTo>
                <a:cubicBezTo>
                  <a:pt x="14570" y="399073"/>
                  <a:pt x="32718" y="368726"/>
                  <a:pt x="40944" y="336645"/>
                </a:cubicBezTo>
                <a:cubicBezTo>
                  <a:pt x="47889" y="309560"/>
                  <a:pt x="50534" y="281362"/>
                  <a:pt x="59141" y="254758"/>
                </a:cubicBezTo>
                <a:cubicBezTo>
                  <a:pt x="74716" y="206618"/>
                  <a:pt x="107192" y="146400"/>
                  <a:pt x="141027" y="109182"/>
                </a:cubicBezTo>
                <a:cubicBezTo>
                  <a:pt x="152061" y="97045"/>
                  <a:pt x="168571" y="91346"/>
                  <a:pt x="181971" y="81887"/>
                </a:cubicBezTo>
                <a:cubicBezTo>
                  <a:pt x="194360" y="73142"/>
                  <a:pt x="204580" y="60909"/>
                  <a:pt x="218365" y="54591"/>
                </a:cubicBezTo>
                <a:cubicBezTo>
                  <a:pt x="241473" y="44000"/>
                  <a:pt x="266453" y="37853"/>
                  <a:pt x="291153" y="31845"/>
                </a:cubicBezTo>
                <a:cubicBezTo>
                  <a:pt x="322652" y="24183"/>
                  <a:pt x="354581" y="18128"/>
                  <a:pt x="386687" y="13648"/>
                </a:cubicBezTo>
                <a:cubicBezTo>
                  <a:pt x="462396" y="3084"/>
                  <a:pt x="537873" y="2724"/>
                  <a:pt x="614150" y="0"/>
                </a:cubicBezTo>
                <a:cubicBezTo>
                  <a:pt x="881989" y="4579"/>
                  <a:pt x="1217094" y="-634"/>
                  <a:pt x="1492156" y="36394"/>
                </a:cubicBezTo>
                <a:lnTo>
                  <a:pt x="1728717" y="68239"/>
                </a:lnTo>
                <a:cubicBezTo>
                  <a:pt x="1763582" y="72888"/>
                  <a:pt x="1798980" y="74415"/>
                  <a:pt x="1833350" y="81887"/>
                </a:cubicBezTo>
                <a:cubicBezTo>
                  <a:pt x="1868228" y="89469"/>
                  <a:pt x="1903276" y="96303"/>
                  <a:pt x="1937983" y="104633"/>
                </a:cubicBezTo>
                <a:cubicBezTo>
                  <a:pt x="1979112" y="114504"/>
                  <a:pt x="2019290" y="128421"/>
                  <a:pt x="2060812" y="136478"/>
                </a:cubicBezTo>
                <a:cubicBezTo>
                  <a:pt x="2165251" y="156742"/>
                  <a:pt x="2261258" y="165826"/>
                  <a:pt x="2365612" y="177421"/>
                </a:cubicBezTo>
                <a:cubicBezTo>
                  <a:pt x="2374818" y="180328"/>
                  <a:pt x="2462172" y="206240"/>
                  <a:pt x="2488442" y="218364"/>
                </a:cubicBezTo>
                <a:cubicBezTo>
                  <a:pt x="2496471" y="222069"/>
                  <a:pt x="2503607" y="227463"/>
                  <a:pt x="2511189" y="232012"/>
                </a:cubicBezTo>
                <a:cubicBezTo>
                  <a:pt x="2514328" y="241428"/>
                  <a:pt x="2520756" y="261606"/>
                  <a:pt x="2524836" y="268406"/>
                </a:cubicBezTo>
                <a:cubicBezTo>
                  <a:pt x="2559786" y="326656"/>
                  <a:pt x="2529628" y="257640"/>
                  <a:pt x="2552132" y="313899"/>
                </a:cubicBezTo>
                <a:cubicBezTo>
                  <a:pt x="2572588" y="457096"/>
                  <a:pt x="2563434" y="374253"/>
                  <a:pt x="2565780" y="632346"/>
                </a:cubicBezTo>
                <a:cubicBezTo>
                  <a:pt x="2568041" y="881033"/>
                  <a:pt x="2566875" y="1129751"/>
                  <a:pt x="2570329" y="1378424"/>
                </a:cubicBezTo>
                <a:cubicBezTo>
                  <a:pt x="2573274" y="1590466"/>
                  <a:pt x="2564581" y="1540766"/>
                  <a:pt x="2583977" y="1637731"/>
                </a:cubicBezTo>
                <a:cubicBezTo>
                  <a:pt x="2580944" y="1784824"/>
                  <a:pt x="2579120" y="1931946"/>
                  <a:pt x="2574878" y="2079009"/>
                </a:cubicBezTo>
                <a:cubicBezTo>
                  <a:pt x="2574187" y="2102958"/>
                  <a:pt x="2569056" y="2116235"/>
                  <a:pt x="2561230" y="2138149"/>
                </a:cubicBezTo>
                <a:cubicBezTo>
                  <a:pt x="2556872" y="2150350"/>
                  <a:pt x="2553100" y="2162820"/>
                  <a:pt x="2547583" y="2174543"/>
                </a:cubicBezTo>
                <a:cubicBezTo>
                  <a:pt x="2540935" y="2188670"/>
                  <a:pt x="2532108" y="2201671"/>
                  <a:pt x="2524836" y="2215487"/>
                </a:cubicBezTo>
                <a:cubicBezTo>
                  <a:pt x="2516940" y="2230490"/>
                  <a:pt x="2510584" y="2246307"/>
                  <a:pt x="2502090" y="2260979"/>
                </a:cubicBezTo>
                <a:cubicBezTo>
                  <a:pt x="2493872" y="2275174"/>
                  <a:pt x="2482761" y="2287584"/>
                  <a:pt x="2474795" y="2301922"/>
                </a:cubicBezTo>
                <a:cubicBezTo>
                  <a:pt x="2467542" y="2314978"/>
                  <a:pt x="2465193" y="2330652"/>
                  <a:pt x="2456598" y="2342866"/>
                </a:cubicBezTo>
                <a:cubicBezTo>
                  <a:pt x="2371134" y="2464315"/>
                  <a:pt x="2416316" y="2391667"/>
                  <a:pt x="2370162" y="2442949"/>
                </a:cubicBezTo>
                <a:cubicBezTo>
                  <a:pt x="2362239" y="2451752"/>
                  <a:pt x="2355496" y="2461586"/>
                  <a:pt x="2347415" y="2470245"/>
                </a:cubicBezTo>
                <a:cubicBezTo>
                  <a:pt x="2347410" y="2470251"/>
                  <a:pt x="2293164" y="2524495"/>
                  <a:pt x="2283726" y="2533934"/>
                </a:cubicBezTo>
                <a:cubicBezTo>
                  <a:pt x="2276144" y="2541516"/>
                  <a:pt x="2267770" y="2548382"/>
                  <a:pt x="2260980" y="2556681"/>
                </a:cubicBezTo>
                <a:cubicBezTo>
                  <a:pt x="2192080" y="2640889"/>
                  <a:pt x="2242195" y="2573995"/>
                  <a:pt x="2201839" y="2638567"/>
                </a:cubicBezTo>
                <a:cubicBezTo>
                  <a:pt x="2193146" y="2652477"/>
                  <a:pt x="2182860" y="2665373"/>
                  <a:pt x="2174544" y="2679511"/>
                </a:cubicBezTo>
                <a:cubicBezTo>
                  <a:pt x="2168013" y="2690614"/>
                  <a:pt x="2147359" y="2733768"/>
                  <a:pt x="2142699" y="2747749"/>
                </a:cubicBezTo>
                <a:cubicBezTo>
                  <a:pt x="2108051" y="2851693"/>
                  <a:pt x="2150694" y="2734749"/>
                  <a:pt x="2129051" y="2806890"/>
                </a:cubicBezTo>
                <a:cubicBezTo>
                  <a:pt x="2126704" y="2814712"/>
                  <a:pt x="2120332" y="2821479"/>
                  <a:pt x="2119953" y="2829636"/>
                </a:cubicBezTo>
                <a:cubicBezTo>
                  <a:pt x="2117276" y="2887198"/>
                  <a:pt x="2119953" y="2944884"/>
                  <a:pt x="2119953" y="3002508"/>
                </a:cubicBezTo>
              </a:path>
            </a:pathLst>
          </a:custGeom>
          <a:no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D861-5ACE-49FE-8AB4-38E030C82585}"/>
              </a:ext>
            </a:extLst>
          </p:cNvPr>
          <p:cNvSpPr>
            <a:spLocks noGrp="1"/>
          </p:cNvSpPr>
          <p:nvPr>
            <p:ph type="title"/>
          </p:nvPr>
        </p:nvSpPr>
        <p:spPr/>
        <p:txBody>
          <a:bodyPr/>
          <a:lstStyle/>
          <a:p>
            <a:r>
              <a:rPr lang="en-GB" dirty="0"/>
              <a:t>IP Address Restrictions</a:t>
            </a:r>
          </a:p>
        </p:txBody>
      </p:sp>
      <p:sp>
        <p:nvSpPr>
          <p:cNvPr id="3" name="Content Placeholder 2">
            <a:extLst>
              <a:ext uri="{FF2B5EF4-FFF2-40B4-BE49-F238E27FC236}">
                <a16:creationId xmlns:a16="http://schemas.microsoft.com/office/drawing/2014/main" id="{4D6DF68F-600E-468E-8748-66AB5E076466}"/>
              </a:ext>
            </a:extLst>
          </p:cNvPr>
          <p:cNvSpPr>
            <a:spLocks noGrp="1"/>
          </p:cNvSpPr>
          <p:nvPr>
            <p:ph idx="1"/>
          </p:nvPr>
        </p:nvSpPr>
        <p:spPr>
          <a:xfrm>
            <a:off x="418531" y="996991"/>
            <a:ext cx="8525444" cy="3486519"/>
          </a:xfrm>
        </p:spPr>
        <p:txBody>
          <a:bodyPr/>
          <a:lstStyle/>
          <a:p>
            <a:r>
              <a:rPr lang="en-GB" b="1" u="sng" dirty="0"/>
              <a:t>We will discuss subnets later but be aware that:</a:t>
            </a:r>
          </a:p>
          <a:p>
            <a:r>
              <a:rPr lang="en-GB" b="1" dirty="0"/>
              <a:t>Azure reserves 5 IP addresses </a:t>
            </a:r>
            <a:r>
              <a:rPr lang="en-GB" dirty="0"/>
              <a:t>within each subnet, x.x.x.0-x.x.x.3 and the last address of the subnet. </a:t>
            </a:r>
            <a:r>
              <a:rPr lang="en-GB" b="1" dirty="0"/>
              <a:t>x.x.x.1-x.x.x.3 are reserved in each subnet</a:t>
            </a:r>
            <a:r>
              <a:rPr lang="en-GB" dirty="0"/>
              <a:t> for Azure services.</a:t>
            </a:r>
          </a:p>
          <a:p>
            <a:pPr lvl="1"/>
            <a:r>
              <a:rPr lang="en-GB" dirty="0"/>
              <a:t>x.x.x.0: Network address</a:t>
            </a:r>
          </a:p>
          <a:p>
            <a:pPr lvl="1"/>
            <a:r>
              <a:rPr lang="en-GB" dirty="0"/>
              <a:t>x.x.x.1: Reserved by Azure for the default gateway</a:t>
            </a:r>
          </a:p>
          <a:p>
            <a:pPr lvl="1"/>
            <a:r>
              <a:rPr lang="en-GB" dirty="0"/>
              <a:t>x.x.x.2, x.x.x.3: Reserved by Azure to map the Azure DNS IPs to the </a:t>
            </a:r>
            <a:r>
              <a:rPr lang="en-GB" dirty="0" err="1"/>
              <a:t>VNet</a:t>
            </a:r>
            <a:r>
              <a:rPr lang="en-GB" dirty="0"/>
              <a:t> space</a:t>
            </a:r>
          </a:p>
          <a:p>
            <a:pPr lvl="1"/>
            <a:r>
              <a:rPr lang="en-GB" dirty="0"/>
              <a:t>x.x.x.255: Network broadcast address for subnets of size /25 and larger. This will be a different address in smaller subnets.</a:t>
            </a:r>
          </a:p>
          <a:p>
            <a:pPr marL="457200" lvl="1" indent="0">
              <a:buNone/>
            </a:pPr>
            <a:endParaRPr lang="en-GB" dirty="0"/>
          </a:p>
          <a:p>
            <a:endParaRPr lang="en-GB" dirty="0"/>
          </a:p>
          <a:p>
            <a:pPr lvl="1"/>
            <a:endParaRPr lang="en-GB" dirty="0"/>
          </a:p>
        </p:txBody>
      </p:sp>
      <p:sp>
        <p:nvSpPr>
          <p:cNvPr id="4" name="Footer Placeholder 3">
            <a:extLst>
              <a:ext uri="{FF2B5EF4-FFF2-40B4-BE49-F238E27FC236}">
                <a16:creationId xmlns:a16="http://schemas.microsoft.com/office/drawing/2014/main" id="{BF73D0D1-5CBF-4962-9655-E51E9C73521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6A6FEBC-B348-4F59-A1D8-3E77C9998B60}"/>
              </a:ext>
            </a:extLst>
          </p:cNvPr>
          <p:cNvSpPr txBox="1"/>
          <p:nvPr/>
        </p:nvSpPr>
        <p:spPr>
          <a:xfrm>
            <a:off x="1825857" y="4314233"/>
            <a:ext cx="6954148" cy="338554"/>
          </a:xfrm>
          <a:prstGeom prst="rect">
            <a:avLst/>
          </a:prstGeom>
          <a:noFill/>
        </p:spPr>
        <p:txBody>
          <a:bodyPr wrap="none" rtlCol="0">
            <a:spAutoFit/>
          </a:bodyPr>
          <a:lstStyle/>
          <a:p>
            <a:r>
              <a:rPr lang="en-GB" sz="1600" i="1" dirty="0"/>
              <a:t>https://docs.microsoft.com/en-us/azure/virtual-network/virtual-networks-faq</a:t>
            </a:r>
          </a:p>
        </p:txBody>
      </p:sp>
    </p:spTree>
    <p:extLst>
      <p:ext uri="{BB962C8B-B14F-4D97-AF65-F5344CB8AC3E}">
        <p14:creationId xmlns:p14="http://schemas.microsoft.com/office/powerpoint/2010/main" val="3792133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939F9-676D-45A2-A821-6E7E56BC6370}"/>
              </a:ext>
            </a:extLst>
          </p:cNvPr>
          <p:cNvSpPr>
            <a:spLocks noGrp="1"/>
          </p:cNvSpPr>
          <p:nvPr>
            <p:ph type="title"/>
          </p:nvPr>
        </p:nvSpPr>
        <p:spPr/>
        <p:txBody>
          <a:bodyPr/>
          <a:lstStyle/>
          <a:p>
            <a:r>
              <a:rPr lang="en-GB" dirty="0"/>
              <a:t>IP Address Allocation </a:t>
            </a:r>
          </a:p>
        </p:txBody>
      </p:sp>
      <p:sp>
        <p:nvSpPr>
          <p:cNvPr id="3" name="Content Placeholder 2">
            <a:extLst>
              <a:ext uri="{FF2B5EF4-FFF2-40B4-BE49-F238E27FC236}">
                <a16:creationId xmlns:a16="http://schemas.microsoft.com/office/drawing/2014/main" id="{7619FFE4-8CA5-406B-868D-81665B83B43D}"/>
              </a:ext>
            </a:extLst>
          </p:cNvPr>
          <p:cNvSpPr>
            <a:spLocks noGrp="1"/>
          </p:cNvSpPr>
          <p:nvPr>
            <p:ph idx="1"/>
          </p:nvPr>
        </p:nvSpPr>
        <p:spPr>
          <a:xfrm>
            <a:off x="619432" y="677840"/>
            <a:ext cx="7978878" cy="5160986"/>
          </a:xfrm>
        </p:spPr>
        <p:txBody>
          <a:bodyPr/>
          <a:lstStyle/>
          <a:p>
            <a:r>
              <a:rPr lang="en-GB" dirty="0"/>
              <a:t>IP addresses can be provided dynamically (default) or statically</a:t>
            </a:r>
          </a:p>
          <a:p>
            <a:r>
              <a:rPr lang="en-GB" b="1" dirty="0"/>
              <a:t>Dynamic IP</a:t>
            </a:r>
            <a:r>
              <a:rPr lang="en-GB" dirty="0"/>
              <a:t>:</a:t>
            </a:r>
            <a:br>
              <a:rPr lang="en-GB" dirty="0"/>
            </a:br>
            <a:r>
              <a:rPr lang="en-GB" dirty="0"/>
              <a:t>A new IP address is provided when you create or restart a stopped VM. Typically, used for private IP addresses.</a:t>
            </a:r>
          </a:p>
          <a:p>
            <a:pPr lvl="1"/>
            <a:r>
              <a:rPr lang="en-GB" dirty="0"/>
              <a:t>The IP address is released when you stop or delete the VM</a:t>
            </a:r>
          </a:p>
          <a:p>
            <a:pPr lvl="1"/>
            <a:r>
              <a:rPr lang="en-GB" dirty="0"/>
              <a:t>Assigned by Azure using DHCP</a:t>
            </a:r>
          </a:p>
          <a:p>
            <a:r>
              <a:rPr lang="en-GB" b="1" dirty="0"/>
              <a:t>Static IP</a:t>
            </a:r>
            <a:r>
              <a:rPr lang="en-GB" dirty="0"/>
              <a:t>:</a:t>
            </a:r>
            <a:br>
              <a:rPr lang="en-GB" dirty="0"/>
            </a:br>
            <a:r>
              <a:rPr lang="en-GB" dirty="0"/>
              <a:t>Ensures the allocated IP address is only released  when the VM is deleted. Typically, used for public IP addresses</a:t>
            </a:r>
            <a:r>
              <a:rPr lang="en-GB" baseline="30000" dirty="0"/>
              <a:t>#</a:t>
            </a:r>
          </a:p>
          <a:p>
            <a:pPr lvl="1"/>
            <a:r>
              <a:rPr lang="en-GB" dirty="0"/>
              <a:t>This allows you to connect to your VM over the Internet.</a:t>
            </a:r>
          </a:p>
          <a:p>
            <a:pPr lvl="2">
              <a:buFont typeface="Wingdings" panose="05000000000000000000" pitchFamily="2" charset="2"/>
              <a:buChar char="v"/>
            </a:pPr>
            <a:r>
              <a:rPr lang="en-GB" dirty="0"/>
              <a:t>You will want to do this to SSH into your VM during development</a:t>
            </a:r>
          </a:p>
          <a:p>
            <a:pPr lvl="1">
              <a:buFont typeface="Wingdings" panose="05000000000000000000" pitchFamily="2" charset="2"/>
              <a:buChar char="q"/>
            </a:pPr>
            <a:r>
              <a:rPr lang="en-GB" dirty="0"/>
              <a:t>Typically, we prefer not to use IP addresses and would look to use DNS instead</a:t>
            </a:r>
          </a:p>
          <a:p>
            <a:pPr lvl="1">
              <a:buFont typeface="Wingdings" panose="05000000000000000000" pitchFamily="2" charset="2"/>
              <a:buChar char="q"/>
            </a:pPr>
            <a:endParaRPr lang="en-GB" dirty="0"/>
          </a:p>
        </p:txBody>
      </p:sp>
      <p:sp>
        <p:nvSpPr>
          <p:cNvPr id="4" name="Footer Placeholder 3">
            <a:extLst>
              <a:ext uri="{FF2B5EF4-FFF2-40B4-BE49-F238E27FC236}">
                <a16:creationId xmlns:a16="http://schemas.microsoft.com/office/drawing/2014/main" id="{03AD8828-875A-4942-AF42-5AEFEB99C33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627A33A-008B-494B-A879-1E3C471BA98D}"/>
              </a:ext>
            </a:extLst>
          </p:cNvPr>
          <p:cNvSpPr txBox="1"/>
          <p:nvPr/>
        </p:nvSpPr>
        <p:spPr>
          <a:xfrm>
            <a:off x="265471" y="5285898"/>
            <a:ext cx="8686799" cy="369332"/>
          </a:xfrm>
          <a:prstGeom prst="rect">
            <a:avLst/>
          </a:prstGeom>
          <a:solidFill>
            <a:schemeClr val="bg1"/>
          </a:solidFill>
          <a:ln>
            <a:solidFill>
              <a:schemeClr val="tx1"/>
            </a:solidFill>
          </a:ln>
        </p:spPr>
        <p:txBody>
          <a:bodyPr wrap="square" rtlCol="0">
            <a:spAutoFit/>
          </a:bodyPr>
          <a:lstStyle/>
          <a:p>
            <a:r>
              <a:rPr lang="en-GB" dirty="0"/>
              <a:t>Remember: a NIC can have multiple private and public IP addresses</a:t>
            </a:r>
          </a:p>
        </p:txBody>
      </p:sp>
      <p:sp>
        <p:nvSpPr>
          <p:cNvPr id="6" name="TextBox 5">
            <a:extLst>
              <a:ext uri="{FF2B5EF4-FFF2-40B4-BE49-F238E27FC236}">
                <a16:creationId xmlns:a16="http://schemas.microsoft.com/office/drawing/2014/main" id="{6265E910-C135-4DB4-8933-B9399044B755}"/>
              </a:ext>
            </a:extLst>
          </p:cNvPr>
          <p:cNvSpPr txBox="1"/>
          <p:nvPr/>
        </p:nvSpPr>
        <p:spPr>
          <a:xfrm>
            <a:off x="257174" y="5702617"/>
            <a:ext cx="8686800" cy="1107996"/>
          </a:xfrm>
          <a:prstGeom prst="rect">
            <a:avLst/>
          </a:prstGeom>
          <a:solidFill>
            <a:schemeClr val="bg1"/>
          </a:solidFill>
          <a:ln>
            <a:solidFill>
              <a:srgbClr val="FF0000"/>
            </a:solidFill>
          </a:ln>
        </p:spPr>
        <p:txBody>
          <a:bodyPr wrap="square" rtlCol="0">
            <a:spAutoFit/>
          </a:bodyPr>
          <a:lstStyle/>
          <a:p>
            <a:r>
              <a:rPr lang="en-GB" dirty="0"/>
              <a:t>Note: inside the VM you can just use the name of another VM on the same subnet to communicate with it (via the private IP address). Azure provides an internal DNS server to resolve the name to the corresponding private IP address.</a:t>
            </a:r>
          </a:p>
          <a:p>
            <a:r>
              <a:rPr lang="en-GB" sz="1200" dirty="0"/>
              <a:t>https://docs.microsoft.com/en-us/azure/virtual-network/virtual-networks-name-resolution-for-vms-and-role-instances</a:t>
            </a:r>
          </a:p>
        </p:txBody>
      </p:sp>
      <p:sp>
        <p:nvSpPr>
          <p:cNvPr id="7" name="TextBox 6">
            <a:extLst>
              <a:ext uri="{FF2B5EF4-FFF2-40B4-BE49-F238E27FC236}">
                <a16:creationId xmlns:a16="http://schemas.microsoft.com/office/drawing/2014/main" id="{D6162487-F6EF-8589-C6C2-E6995251E9ED}"/>
              </a:ext>
            </a:extLst>
          </p:cNvPr>
          <p:cNvSpPr txBox="1"/>
          <p:nvPr/>
        </p:nvSpPr>
        <p:spPr>
          <a:xfrm>
            <a:off x="5745972" y="4730830"/>
            <a:ext cx="3467622" cy="430887"/>
          </a:xfrm>
          <a:prstGeom prst="rect">
            <a:avLst/>
          </a:prstGeom>
          <a:noFill/>
        </p:spPr>
        <p:txBody>
          <a:bodyPr wrap="square" rtlCol="0">
            <a:spAutoFit/>
          </a:bodyPr>
          <a:lstStyle/>
          <a:p>
            <a:r>
              <a:rPr lang="en-GB" sz="1100" dirty="0"/>
              <a:t># </a:t>
            </a:r>
            <a:r>
              <a:rPr lang="en-GB" sz="1100" i="1" dirty="0"/>
              <a:t>By default these are assigned by Azure but for public IP address you typically supply your own</a:t>
            </a:r>
          </a:p>
        </p:txBody>
      </p:sp>
    </p:spTree>
    <p:extLst>
      <p:ext uri="{BB962C8B-B14F-4D97-AF65-F5344CB8AC3E}">
        <p14:creationId xmlns:p14="http://schemas.microsoft.com/office/powerpoint/2010/main" val="1497344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24AD9EA4-1B44-4FB5-27B2-4428F09AC0AE}"/>
              </a:ext>
            </a:extLst>
          </p:cNvPr>
          <p:cNvSpPr>
            <a:spLocks noGrp="1"/>
          </p:cNvSpPr>
          <p:nvPr>
            <p:ph type="ftr" sz="quarter" idx="10"/>
          </p:nvPr>
        </p:nvSpPr>
        <p:spPr/>
        <p:txBody>
          <a:bodyPr/>
          <a:lstStyle/>
          <a:p>
            <a:r>
              <a:rPr lang="en-US" altLang="en-US"/>
              <a:t>WAN</a:t>
            </a:r>
          </a:p>
        </p:txBody>
      </p:sp>
      <p:sp>
        <p:nvSpPr>
          <p:cNvPr id="290818" name="Rectangle 2">
            <a:extLst>
              <a:ext uri="{FF2B5EF4-FFF2-40B4-BE49-F238E27FC236}">
                <a16:creationId xmlns:a16="http://schemas.microsoft.com/office/drawing/2014/main" id="{70A1C01A-988F-9D6D-D696-3C028EC54B14}"/>
              </a:ext>
            </a:extLst>
          </p:cNvPr>
          <p:cNvSpPr>
            <a:spLocks noGrp="1" noChangeArrowheads="1"/>
          </p:cNvSpPr>
          <p:nvPr>
            <p:ph type="title"/>
          </p:nvPr>
        </p:nvSpPr>
        <p:spPr/>
        <p:txBody>
          <a:bodyPr/>
          <a:lstStyle/>
          <a:p>
            <a:r>
              <a:rPr lang="en-GB" altLang="en-US"/>
              <a:t>Dynamic Host Configuration Protocol (DHCP)</a:t>
            </a:r>
          </a:p>
        </p:txBody>
      </p:sp>
      <p:sp>
        <p:nvSpPr>
          <p:cNvPr id="290819" name="Rectangle 3">
            <a:extLst>
              <a:ext uri="{FF2B5EF4-FFF2-40B4-BE49-F238E27FC236}">
                <a16:creationId xmlns:a16="http://schemas.microsoft.com/office/drawing/2014/main" id="{E5F565C2-02F4-B6E2-BEC3-E29FC44D0093}"/>
              </a:ext>
            </a:extLst>
          </p:cNvPr>
          <p:cNvSpPr>
            <a:spLocks noGrp="1" noChangeArrowheads="1"/>
          </p:cNvSpPr>
          <p:nvPr>
            <p:ph type="body" idx="1"/>
          </p:nvPr>
        </p:nvSpPr>
        <p:spPr/>
        <p:txBody>
          <a:bodyPr/>
          <a:lstStyle/>
          <a:p>
            <a:r>
              <a:rPr lang="en-GB" altLang="en-US"/>
              <a:t>Successor to BOOTP</a:t>
            </a:r>
          </a:p>
          <a:p>
            <a:r>
              <a:rPr lang="en-GB" altLang="en-US"/>
              <a:t>DHCP allows a host to obtain its IP address quickly and dynamically</a:t>
            </a:r>
          </a:p>
          <a:p>
            <a:r>
              <a:rPr lang="en-GB" altLang="en-US"/>
              <a:t>DHCP server required</a:t>
            </a:r>
          </a:p>
          <a:p>
            <a:r>
              <a:rPr lang="en-GB" altLang="en-US"/>
              <a:t>DHCP server is allocated a pool of IP addresses</a:t>
            </a:r>
          </a:p>
          <a:p>
            <a:r>
              <a:rPr lang="en-GB" altLang="en-US"/>
              <a:t>Host contacts server and is allocated an address from the pool</a:t>
            </a:r>
          </a:p>
          <a:p>
            <a:r>
              <a:rPr lang="en-GB" altLang="en-US"/>
              <a:t>In addition to the IP address, much more configuration information can also be sent to the host (e.g. the network mask, DNS Name Server)</a:t>
            </a:r>
          </a:p>
          <a:p>
            <a:r>
              <a:rPr lang="en-GB" altLang="en-US"/>
              <a:t>Uses UDP packets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D2303BD2-2BAF-D15C-2458-A1051A22A89D}"/>
              </a:ext>
            </a:extLst>
          </p:cNvPr>
          <p:cNvSpPr>
            <a:spLocks noGrp="1"/>
          </p:cNvSpPr>
          <p:nvPr>
            <p:ph type="ftr" sz="quarter" idx="10"/>
          </p:nvPr>
        </p:nvSpPr>
        <p:spPr/>
        <p:txBody>
          <a:bodyPr/>
          <a:lstStyle/>
          <a:p>
            <a:r>
              <a:rPr lang="en-US" altLang="en-US"/>
              <a:t>WAN</a:t>
            </a:r>
          </a:p>
        </p:txBody>
      </p:sp>
      <p:sp>
        <p:nvSpPr>
          <p:cNvPr id="300034" name="Rectangle 2">
            <a:extLst>
              <a:ext uri="{FF2B5EF4-FFF2-40B4-BE49-F238E27FC236}">
                <a16:creationId xmlns:a16="http://schemas.microsoft.com/office/drawing/2014/main" id="{EB1C3AD2-7F0B-A0D4-87BB-A1C36DE0CDB3}"/>
              </a:ext>
            </a:extLst>
          </p:cNvPr>
          <p:cNvSpPr>
            <a:spLocks noGrp="1" noChangeArrowheads="1"/>
          </p:cNvSpPr>
          <p:nvPr>
            <p:ph type="title"/>
          </p:nvPr>
        </p:nvSpPr>
        <p:spPr/>
        <p:txBody>
          <a:bodyPr/>
          <a:lstStyle/>
          <a:p>
            <a:r>
              <a:rPr lang="en-US" altLang="en-US"/>
              <a:t>DHCP</a:t>
            </a:r>
          </a:p>
        </p:txBody>
      </p:sp>
      <p:sp>
        <p:nvSpPr>
          <p:cNvPr id="300035" name="Rectangle 3">
            <a:extLst>
              <a:ext uri="{FF2B5EF4-FFF2-40B4-BE49-F238E27FC236}">
                <a16:creationId xmlns:a16="http://schemas.microsoft.com/office/drawing/2014/main" id="{C0244610-70A2-3769-0462-1E469104A9DB}"/>
              </a:ext>
            </a:extLst>
          </p:cNvPr>
          <p:cNvSpPr>
            <a:spLocks noChangeArrowheads="1"/>
          </p:cNvSpPr>
          <p:nvPr/>
        </p:nvSpPr>
        <p:spPr bwMode="auto">
          <a:xfrm>
            <a:off x="143858" y="2969772"/>
            <a:ext cx="2949575" cy="2106613"/>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IP</a:t>
            </a:r>
          </a:p>
        </p:txBody>
      </p:sp>
      <p:sp>
        <p:nvSpPr>
          <p:cNvPr id="300036" name="Rectangle 4">
            <a:extLst>
              <a:ext uri="{FF2B5EF4-FFF2-40B4-BE49-F238E27FC236}">
                <a16:creationId xmlns:a16="http://schemas.microsoft.com/office/drawing/2014/main" id="{E5F4DBA6-DB78-6156-572D-7D664A7DC245}"/>
              </a:ext>
            </a:extLst>
          </p:cNvPr>
          <p:cNvSpPr>
            <a:spLocks noChangeArrowheads="1"/>
          </p:cNvSpPr>
          <p:nvPr/>
        </p:nvSpPr>
        <p:spPr bwMode="auto">
          <a:xfrm>
            <a:off x="142271" y="2969772"/>
            <a:ext cx="1100137" cy="50323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ICMP</a:t>
            </a:r>
          </a:p>
        </p:txBody>
      </p:sp>
      <p:sp>
        <p:nvSpPr>
          <p:cNvPr id="300037" name="Rectangle 5">
            <a:extLst>
              <a:ext uri="{FF2B5EF4-FFF2-40B4-BE49-F238E27FC236}">
                <a16:creationId xmlns:a16="http://schemas.microsoft.com/office/drawing/2014/main" id="{3D24EC41-E863-1A68-9D00-4D7D297D0270}"/>
              </a:ext>
            </a:extLst>
          </p:cNvPr>
          <p:cNvSpPr>
            <a:spLocks noChangeArrowheads="1"/>
          </p:cNvSpPr>
          <p:nvPr/>
        </p:nvSpPr>
        <p:spPr bwMode="auto">
          <a:xfrm>
            <a:off x="1590071" y="4569972"/>
            <a:ext cx="1500187" cy="50323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ARP/RARP</a:t>
            </a:r>
          </a:p>
        </p:txBody>
      </p:sp>
      <p:sp>
        <p:nvSpPr>
          <p:cNvPr id="300038" name="Rectangle 6">
            <a:extLst>
              <a:ext uri="{FF2B5EF4-FFF2-40B4-BE49-F238E27FC236}">
                <a16:creationId xmlns:a16="http://schemas.microsoft.com/office/drawing/2014/main" id="{159C6FAD-4F41-3A6D-5868-84A9BAAAD3B6}"/>
              </a:ext>
            </a:extLst>
          </p:cNvPr>
          <p:cNvSpPr>
            <a:spLocks noChangeArrowheads="1"/>
          </p:cNvSpPr>
          <p:nvPr/>
        </p:nvSpPr>
        <p:spPr bwMode="auto">
          <a:xfrm>
            <a:off x="147033" y="2198247"/>
            <a:ext cx="1479550" cy="77152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TCP</a:t>
            </a:r>
          </a:p>
        </p:txBody>
      </p:sp>
      <p:sp>
        <p:nvSpPr>
          <p:cNvPr id="300039" name="Rectangle 7">
            <a:extLst>
              <a:ext uri="{FF2B5EF4-FFF2-40B4-BE49-F238E27FC236}">
                <a16:creationId xmlns:a16="http://schemas.microsoft.com/office/drawing/2014/main" id="{181AB8C8-4AE0-08A5-F166-0B92A43032A8}"/>
              </a:ext>
            </a:extLst>
          </p:cNvPr>
          <p:cNvSpPr>
            <a:spLocks noChangeArrowheads="1"/>
          </p:cNvSpPr>
          <p:nvPr/>
        </p:nvSpPr>
        <p:spPr bwMode="auto">
          <a:xfrm>
            <a:off x="1613883" y="2198247"/>
            <a:ext cx="1479550" cy="77152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UDP</a:t>
            </a:r>
          </a:p>
        </p:txBody>
      </p:sp>
      <p:sp>
        <p:nvSpPr>
          <p:cNvPr id="300040" name="Rectangle 8">
            <a:extLst>
              <a:ext uri="{FF2B5EF4-FFF2-40B4-BE49-F238E27FC236}">
                <a16:creationId xmlns:a16="http://schemas.microsoft.com/office/drawing/2014/main" id="{F51F4947-F253-CF5A-78F1-04DF2822EB54}"/>
              </a:ext>
            </a:extLst>
          </p:cNvPr>
          <p:cNvSpPr>
            <a:spLocks noChangeArrowheads="1"/>
          </p:cNvSpPr>
          <p:nvPr/>
        </p:nvSpPr>
        <p:spPr bwMode="auto">
          <a:xfrm>
            <a:off x="142271" y="5074797"/>
            <a:ext cx="2949575" cy="73977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Network Access</a:t>
            </a:r>
          </a:p>
        </p:txBody>
      </p:sp>
      <p:sp>
        <p:nvSpPr>
          <p:cNvPr id="300041" name="Rectangle 9">
            <a:extLst>
              <a:ext uri="{FF2B5EF4-FFF2-40B4-BE49-F238E27FC236}">
                <a16:creationId xmlns:a16="http://schemas.microsoft.com/office/drawing/2014/main" id="{09FAE2DD-E74C-E4BF-9462-7B94CF0DFEB8}"/>
              </a:ext>
            </a:extLst>
          </p:cNvPr>
          <p:cNvSpPr>
            <a:spLocks noChangeArrowheads="1"/>
          </p:cNvSpPr>
          <p:nvPr/>
        </p:nvSpPr>
        <p:spPr bwMode="auto">
          <a:xfrm>
            <a:off x="1612296" y="1426722"/>
            <a:ext cx="1479550" cy="771525"/>
          </a:xfrm>
          <a:prstGeom prst="rect">
            <a:avLst/>
          </a:prstGeom>
          <a:solidFill>
            <a:srgbClr val="99CC00"/>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DHCP</a:t>
            </a:r>
          </a:p>
        </p:txBody>
      </p:sp>
      <p:sp>
        <p:nvSpPr>
          <p:cNvPr id="3" name="TextBox 2">
            <a:extLst>
              <a:ext uri="{FF2B5EF4-FFF2-40B4-BE49-F238E27FC236}">
                <a16:creationId xmlns:a16="http://schemas.microsoft.com/office/drawing/2014/main" id="{DEF59171-216F-BA0B-F8D9-5D692DF29E31}"/>
              </a:ext>
            </a:extLst>
          </p:cNvPr>
          <p:cNvSpPr txBox="1"/>
          <p:nvPr/>
        </p:nvSpPr>
        <p:spPr>
          <a:xfrm>
            <a:off x="4217240" y="748791"/>
            <a:ext cx="774571" cy="369332"/>
          </a:xfrm>
          <a:prstGeom prst="rect">
            <a:avLst/>
          </a:prstGeom>
          <a:noFill/>
        </p:spPr>
        <p:txBody>
          <a:bodyPr wrap="none" rtlCol="0">
            <a:spAutoFit/>
          </a:bodyPr>
          <a:lstStyle/>
          <a:p>
            <a:r>
              <a:rPr lang="en-GB" dirty="0"/>
              <a:t>Client</a:t>
            </a:r>
          </a:p>
        </p:txBody>
      </p:sp>
      <p:sp>
        <p:nvSpPr>
          <p:cNvPr id="4" name="TextBox 3">
            <a:extLst>
              <a:ext uri="{FF2B5EF4-FFF2-40B4-BE49-F238E27FC236}">
                <a16:creationId xmlns:a16="http://schemas.microsoft.com/office/drawing/2014/main" id="{5F6075ED-D815-C9BC-CCDD-2F362EEC1429}"/>
              </a:ext>
            </a:extLst>
          </p:cNvPr>
          <p:cNvSpPr txBox="1"/>
          <p:nvPr/>
        </p:nvSpPr>
        <p:spPr>
          <a:xfrm>
            <a:off x="7036404" y="748791"/>
            <a:ext cx="1578317" cy="369332"/>
          </a:xfrm>
          <a:prstGeom prst="rect">
            <a:avLst/>
          </a:prstGeom>
          <a:noFill/>
        </p:spPr>
        <p:txBody>
          <a:bodyPr wrap="none" rtlCol="0">
            <a:spAutoFit/>
          </a:bodyPr>
          <a:lstStyle/>
          <a:p>
            <a:r>
              <a:rPr lang="en-GB" dirty="0"/>
              <a:t>DHCP Server</a:t>
            </a:r>
          </a:p>
        </p:txBody>
      </p:sp>
      <p:cxnSp>
        <p:nvCxnSpPr>
          <p:cNvPr id="6" name="Straight Connector 5">
            <a:extLst>
              <a:ext uri="{FF2B5EF4-FFF2-40B4-BE49-F238E27FC236}">
                <a16:creationId xmlns:a16="http://schemas.microsoft.com/office/drawing/2014/main" id="{2EEDD0ED-906B-6D12-3FF8-9E7C2064C629}"/>
              </a:ext>
            </a:extLst>
          </p:cNvPr>
          <p:cNvCxnSpPr>
            <a:stCxn id="3" idx="2"/>
          </p:cNvCxnSpPr>
          <p:nvPr/>
        </p:nvCxnSpPr>
        <p:spPr bwMode="auto">
          <a:xfrm flipH="1">
            <a:off x="4593621" y="1118123"/>
            <a:ext cx="10905" cy="5371577"/>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Connector 7">
            <a:extLst>
              <a:ext uri="{FF2B5EF4-FFF2-40B4-BE49-F238E27FC236}">
                <a16:creationId xmlns:a16="http://schemas.microsoft.com/office/drawing/2014/main" id="{C02A0E68-8F6D-FCAD-CA84-F8EB9509B824}"/>
              </a:ext>
            </a:extLst>
          </p:cNvPr>
          <p:cNvCxnSpPr>
            <a:stCxn id="4" idx="2"/>
          </p:cNvCxnSpPr>
          <p:nvPr/>
        </p:nvCxnSpPr>
        <p:spPr bwMode="auto">
          <a:xfrm>
            <a:off x="7825563" y="1118123"/>
            <a:ext cx="0" cy="5371577"/>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Arrow: Right 8">
            <a:extLst>
              <a:ext uri="{FF2B5EF4-FFF2-40B4-BE49-F238E27FC236}">
                <a16:creationId xmlns:a16="http://schemas.microsoft.com/office/drawing/2014/main" id="{01E8C60C-F0F5-E4A3-6803-F4AFC251D73F}"/>
              </a:ext>
            </a:extLst>
          </p:cNvPr>
          <p:cNvSpPr/>
          <p:nvPr/>
        </p:nvSpPr>
        <p:spPr bwMode="auto">
          <a:xfrm>
            <a:off x="4671490" y="1256135"/>
            <a:ext cx="3132558" cy="495546"/>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DHCP Discover</a:t>
            </a:r>
          </a:p>
        </p:txBody>
      </p:sp>
      <p:sp>
        <p:nvSpPr>
          <p:cNvPr id="10" name="Arrow: Left 9">
            <a:extLst>
              <a:ext uri="{FF2B5EF4-FFF2-40B4-BE49-F238E27FC236}">
                <a16:creationId xmlns:a16="http://schemas.microsoft.com/office/drawing/2014/main" id="{79AABBC5-2960-92F4-62BF-81C95ED70632}"/>
              </a:ext>
            </a:extLst>
          </p:cNvPr>
          <p:cNvSpPr/>
          <p:nvPr/>
        </p:nvSpPr>
        <p:spPr bwMode="auto">
          <a:xfrm>
            <a:off x="4604524" y="1751681"/>
            <a:ext cx="3199522" cy="474345"/>
          </a:xfrm>
          <a:prstGeom prst="lef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DHCP Offer</a:t>
            </a:r>
          </a:p>
        </p:txBody>
      </p:sp>
      <p:sp>
        <p:nvSpPr>
          <p:cNvPr id="13" name="TextBox 12">
            <a:extLst>
              <a:ext uri="{FF2B5EF4-FFF2-40B4-BE49-F238E27FC236}">
                <a16:creationId xmlns:a16="http://schemas.microsoft.com/office/drawing/2014/main" id="{CBF6AA5D-6804-4CBE-978E-F4623CEA8A12}"/>
              </a:ext>
            </a:extLst>
          </p:cNvPr>
          <p:cNvSpPr txBox="1"/>
          <p:nvPr/>
        </p:nvSpPr>
        <p:spPr>
          <a:xfrm>
            <a:off x="3532889" y="2272410"/>
            <a:ext cx="2121463" cy="523220"/>
          </a:xfrm>
          <a:prstGeom prst="rect">
            <a:avLst/>
          </a:prstGeom>
          <a:solidFill>
            <a:schemeClr val="bg1"/>
          </a:solidFill>
          <a:ln>
            <a:solidFill>
              <a:schemeClr val="tx1"/>
            </a:solidFill>
          </a:ln>
        </p:spPr>
        <p:txBody>
          <a:bodyPr wrap="square" rtlCol="0">
            <a:spAutoFit/>
          </a:bodyPr>
          <a:lstStyle/>
          <a:p>
            <a:r>
              <a:rPr lang="en-GB" sz="1400" i="1" dirty="0"/>
              <a:t>Choose a DHCP server from the offers received</a:t>
            </a:r>
          </a:p>
        </p:txBody>
      </p:sp>
      <p:sp>
        <p:nvSpPr>
          <p:cNvPr id="14" name="Arrow: Right 13">
            <a:extLst>
              <a:ext uri="{FF2B5EF4-FFF2-40B4-BE49-F238E27FC236}">
                <a16:creationId xmlns:a16="http://schemas.microsoft.com/office/drawing/2014/main" id="{735C6E8A-EF5E-357C-9305-58EDA86BAD3D}"/>
              </a:ext>
            </a:extLst>
          </p:cNvPr>
          <p:cNvSpPr/>
          <p:nvPr/>
        </p:nvSpPr>
        <p:spPr bwMode="auto">
          <a:xfrm>
            <a:off x="4671488" y="2764520"/>
            <a:ext cx="3132558" cy="495546"/>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DHCP Request</a:t>
            </a:r>
          </a:p>
        </p:txBody>
      </p:sp>
      <p:sp>
        <p:nvSpPr>
          <p:cNvPr id="15" name="Arrow: Left 14">
            <a:extLst>
              <a:ext uri="{FF2B5EF4-FFF2-40B4-BE49-F238E27FC236}">
                <a16:creationId xmlns:a16="http://schemas.microsoft.com/office/drawing/2014/main" id="{7D3989B4-F092-62C2-797F-DF6FA6A2702B}"/>
              </a:ext>
            </a:extLst>
          </p:cNvPr>
          <p:cNvSpPr/>
          <p:nvPr/>
        </p:nvSpPr>
        <p:spPr bwMode="auto">
          <a:xfrm>
            <a:off x="4590446" y="4116402"/>
            <a:ext cx="3199522" cy="474345"/>
          </a:xfrm>
          <a:prstGeom prst="lef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DHCP Acknowledge</a:t>
            </a:r>
          </a:p>
        </p:txBody>
      </p:sp>
      <p:sp>
        <p:nvSpPr>
          <p:cNvPr id="16" name="TextBox 15">
            <a:extLst>
              <a:ext uri="{FF2B5EF4-FFF2-40B4-BE49-F238E27FC236}">
                <a16:creationId xmlns:a16="http://schemas.microsoft.com/office/drawing/2014/main" id="{AEA4FA97-B510-208B-8034-4A62E4A088AD}"/>
              </a:ext>
            </a:extLst>
          </p:cNvPr>
          <p:cNvSpPr txBox="1"/>
          <p:nvPr/>
        </p:nvSpPr>
        <p:spPr>
          <a:xfrm>
            <a:off x="6775622" y="3377738"/>
            <a:ext cx="2121463" cy="738664"/>
          </a:xfrm>
          <a:prstGeom prst="rect">
            <a:avLst/>
          </a:prstGeom>
          <a:solidFill>
            <a:schemeClr val="bg1"/>
          </a:solidFill>
          <a:ln>
            <a:solidFill>
              <a:schemeClr val="tx1"/>
            </a:solidFill>
          </a:ln>
        </p:spPr>
        <p:txBody>
          <a:bodyPr wrap="square" rtlCol="0">
            <a:spAutoFit/>
          </a:bodyPr>
          <a:lstStyle/>
          <a:p>
            <a:r>
              <a:rPr lang="en-GB" sz="1400" i="1" dirty="0"/>
              <a:t>Server leases the client an available IP address from the address pool</a:t>
            </a:r>
          </a:p>
        </p:txBody>
      </p:sp>
      <p:sp>
        <p:nvSpPr>
          <p:cNvPr id="17" name="TextBox 16">
            <a:extLst>
              <a:ext uri="{FF2B5EF4-FFF2-40B4-BE49-F238E27FC236}">
                <a16:creationId xmlns:a16="http://schemas.microsoft.com/office/drawing/2014/main" id="{B02A8F97-9672-6748-6672-F3E632994901}"/>
              </a:ext>
            </a:extLst>
          </p:cNvPr>
          <p:cNvSpPr txBox="1"/>
          <p:nvPr/>
        </p:nvSpPr>
        <p:spPr>
          <a:xfrm>
            <a:off x="3526539" y="4580597"/>
            <a:ext cx="2121463" cy="523220"/>
          </a:xfrm>
          <a:prstGeom prst="rect">
            <a:avLst/>
          </a:prstGeom>
          <a:solidFill>
            <a:schemeClr val="bg1"/>
          </a:solidFill>
          <a:ln>
            <a:solidFill>
              <a:schemeClr val="tx1"/>
            </a:solidFill>
          </a:ln>
        </p:spPr>
        <p:txBody>
          <a:bodyPr wrap="square" rtlCol="0">
            <a:spAutoFit/>
          </a:bodyPr>
          <a:lstStyle/>
          <a:p>
            <a:r>
              <a:rPr lang="en-GB" sz="1400" i="1" dirty="0"/>
              <a:t>Client uses the IP address</a:t>
            </a:r>
          </a:p>
        </p:txBody>
      </p:sp>
      <p:sp>
        <p:nvSpPr>
          <p:cNvPr id="18" name="Arrow: Right 17">
            <a:extLst>
              <a:ext uri="{FF2B5EF4-FFF2-40B4-BE49-F238E27FC236}">
                <a16:creationId xmlns:a16="http://schemas.microsoft.com/office/drawing/2014/main" id="{F52958F1-BB18-CAFD-A477-B06288E98A80}"/>
              </a:ext>
            </a:extLst>
          </p:cNvPr>
          <p:cNvSpPr/>
          <p:nvPr/>
        </p:nvSpPr>
        <p:spPr bwMode="auto">
          <a:xfrm>
            <a:off x="4634685" y="5793254"/>
            <a:ext cx="3132558" cy="495546"/>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DHCP Request</a:t>
            </a:r>
          </a:p>
        </p:txBody>
      </p:sp>
      <p:sp>
        <p:nvSpPr>
          <p:cNvPr id="19" name="TextBox 18">
            <a:extLst>
              <a:ext uri="{FF2B5EF4-FFF2-40B4-BE49-F238E27FC236}">
                <a16:creationId xmlns:a16="http://schemas.microsoft.com/office/drawing/2014/main" id="{40ED100B-AA18-FAC0-9F96-AFE7733699AD}"/>
              </a:ext>
            </a:extLst>
          </p:cNvPr>
          <p:cNvSpPr txBox="1"/>
          <p:nvPr/>
        </p:nvSpPr>
        <p:spPr>
          <a:xfrm>
            <a:off x="3554588" y="5273538"/>
            <a:ext cx="2121463" cy="523220"/>
          </a:xfrm>
          <a:prstGeom prst="rect">
            <a:avLst/>
          </a:prstGeom>
          <a:solidFill>
            <a:schemeClr val="bg1"/>
          </a:solidFill>
          <a:ln>
            <a:solidFill>
              <a:schemeClr val="tx1"/>
            </a:solidFill>
          </a:ln>
        </p:spPr>
        <p:txBody>
          <a:bodyPr wrap="square" rtlCol="0">
            <a:spAutoFit/>
          </a:bodyPr>
          <a:lstStyle/>
          <a:p>
            <a:r>
              <a:rPr lang="en-GB" sz="1400" i="1" dirty="0"/>
              <a:t>Client must periodically renew the lease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F1380-F654-4449-A229-24341E14C1F2}"/>
              </a:ext>
            </a:extLst>
          </p:cNvPr>
          <p:cNvSpPr>
            <a:spLocks noGrp="1"/>
          </p:cNvSpPr>
          <p:nvPr>
            <p:ph type="title"/>
          </p:nvPr>
        </p:nvSpPr>
        <p:spPr/>
        <p:txBody>
          <a:bodyPr/>
          <a:lstStyle/>
          <a:p>
            <a:r>
              <a:rPr lang="en-GB" dirty="0"/>
              <a:t>Azure </a:t>
            </a:r>
            <a:r>
              <a:rPr lang="en-GB" dirty="0" err="1"/>
              <a:t>vNet</a:t>
            </a:r>
            <a:r>
              <a:rPr lang="en-GB" dirty="0"/>
              <a:t> Address Ranges</a:t>
            </a:r>
          </a:p>
        </p:txBody>
      </p:sp>
      <p:sp>
        <p:nvSpPr>
          <p:cNvPr id="3" name="Content Placeholder 2">
            <a:extLst>
              <a:ext uri="{FF2B5EF4-FFF2-40B4-BE49-F238E27FC236}">
                <a16:creationId xmlns:a16="http://schemas.microsoft.com/office/drawing/2014/main" id="{33804B67-6263-451A-A162-96620C960CBF}"/>
              </a:ext>
            </a:extLst>
          </p:cNvPr>
          <p:cNvSpPr>
            <a:spLocks noGrp="1"/>
          </p:cNvSpPr>
          <p:nvPr>
            <p:ph idx="1"/>
          </p:nvPr>
        </p:nvSpPr>
        <p:spPr>
          <a:xfrm>
            <a:off x="168322" y="1113990"/>
            <a:ext cx="7169624" cy="4724835"/>
          </a:xfrm>
        </p:spPr>
        <p:txBody>
          <a:bodyPr/>
          <a:lstStyle/>
          <a:p>
            <a:r>
              <a:rPr lang="en-GB" dirty="0"/>
              <a:t>Recommended private address ranges from RFC1918</a:t>
            </a:r>
          </a:p>
          <a:p>
            <a:pPr lvl="1"/>
            <a:r>
              <a:rPr lang="pt-BR" dirty="0"/>
              <a:t>10.0.0.0 - 10.255.255.255 (10/8 prefix)     </a:t>
            </a:r>
            <a:r>
              <a:rPr lang="pt-BR" b="1" dirty="0">
                <a:sym typeface="Wingdings" panose="05000000000000000000" pitchFamily="2" charset="2"/>
              </a:rPr>
              <a:t> quite popular</a:t>
            </a:r>
            <a:endParaRPr lang="pt-BR" b="1" dirty="0"/>
          </a:p>
          <a:p>
            <a:pPr lvl="1"/>
            <a:r>
              <a:rPr lang="pt-BR" dirty="0"/>
              <a:t>172.16.0.0 - 172.31.255.255 (172.16/12 prefix)</a:t>
            </a:r>
          </a:p>
          <a:p>
            <a:pPr lvl="1"/>
            <a:r>
              <a:rPr lang="pt-BR" dirty="0"/>
              <a:t>192.168.0.0 - 192.168.255.255 (192.168/16 prefix)</a:t>
            </a:r>
          </a:p>
          <a:p>
            <a:pPr lvl="1"/>
            <a:r>
              <a:rPr lang="en-GB" dirty="0"/>
              <a:t>Others may work but may have undesirable side effects</a:t>
            </a:r>
          </a:p>
          <a:p>
            <a:endParaRPr lang="en-GB" dirty="0"/>
          </a:p>
          <a:p>
            <a:r>
              <a:rPr lang="en-GB" dirty="0"/>
              <a:t>DO NOT USE</a:t>
            </a:r>
          </a:p>
          <a:p>
            <a:pPr lvl="1"/>
            <a:r>
              <a:rPr lang="en-GB" dirty="0"/>
              <a:t>    224.0.0.0/4 (Multicast)</a:t>
            </a:r>
          </a:p>
          <a:p>
            <a:pPr lvl="1"/>
            <a:r>
              <a:rPr lang="en-GB" dirty="0"/>
              <a:t>    255.255.255.255/32 (Broadcast)</a:t>
            </a:r>
          </a:p>
          <a:p>
            <a:pPr lvl="1"/>
            <a:r>
              <a:rPr lang="en-GB" dirty="0"/>
              <a:t>    127.0.0.0/8 (Loopback)</a:t>
            </a:r>
          </a:p>
          <a:p>
            <a:pPr lvl="1"/>
            <a:r>
              <a:rPr lang="en-GB" dirty="0"/>
              <a:t>    169.254.0.0/16 (Link-local)</a:t>
            </a:r>
          </a:p>
          <a:p>
            <a:pPr lvl="1"/>
            <a:r>
              <a:rPr lang="en-GB" dirty="0"/>
              <a:t>    168.63.129.16/32 (Internal DNS)</a:t>
            </a:r>
          </a:p>
          <a:p>
            <a:endParaRPr lang="en-GB" dirty="0"/>
          </a:p>
          <a:p>
            <a:r>
              <a:rPr lang="en-GB" dirty="0"/>
              <a:t>You can use public IP addresses but these are </a:t>
            </a:r>
            <a:br>
              <a:rPr lang="en-GB" dirty="0"/>
            </a:br>
            <a:r>
              <a:rPr lang="en-GB" dirty="0"/>
              <a:t>not accessible from the Internet</a:t>
            </a:r>
          </a:p>
        </p:txBody>
      </p:sp>
      <p:sp>
        <p:nvSpPr>
          <p:cNvPr id="4" name="Footer Placeholder 3">
            <a:extLst>
              <a:ext uri="{FF2B5EF4-FFF2-40B4-BE49-F238E27FC236}">
                <a16:creationId xmlns:a16="http://schemas.microsoft.com/office/drawing/2014/main" id="{834A599F-1DC0-48E8-A969-6480D2393B4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9D28A89-9BD5-4B72-B19E-782E61D4AD64}"/>
              </a:ext>
            </a:extLst>
          </p:cNvPr>
          <p:cNvSpPr txBox="1"/>
          <p:nvPr/>
        </p:nvSpPr>
        <p:spPr>
          <a:xfrm>
            <a:off x="6103270" y="3671424"/>
            <a:ext cx="2961355" cy="3139321"/>
          </a:xfrm>
          <a:prstGeom prst="rect">
            <a:avLst/>
          </a:prstGeom>
          <a:solidFill>
            <a:schemeClr val="bg1"/>
          </a:solidFill>
          <a:ln>
            <a:solidFill>
              <a:srgbClr val="FF0000"/>
            </a:solidFill>
          </a:ln>
        </p:spPr>
        <p:txBody>
          <a:bodyPr wrap="square" rtlCol="0">
            <a:spAutoFit/>
          </a:bodyPr>
          <a:lstStyle/>
          <a:p>
            <a:r>
              <a:rPr lang="en-GB" dirty="0"/>
              <a:t>Note:</a:t>
            </a:r>
          </a:p>
          <a:p>
            <a:r>
              <a:rPr lang="en-GB" dirty="0"/>
              <a:t>if you create a </a:t>
            </a:r>
            <a:r>
              <a:rPr lang="en-GB" dirty="0" err="1"/>
              <a:t>vNet</a:t>
            </a:r>
            <a:r>
              <a:rPr lang="en-GB" dirty="0"/>
              <a:t> without specifying the address range you will be given a default address range e.g. 172.16.0.0/16</a:t>
            </a:r>
          </a:p>
          <a:p>
            <a:r>
              <a:rPr lang="en-GB" dirty="0"/>
              <a:t>That is 65,536 addresses, so you can see why we might want to divide these into subnets to make them more manageable</a:t>
            </a:r>
          </a:p>
        </p:txBody>
      </p:sp>
      <p:pic>
        <p:nvPicPr>
          <p:cNvPr id="9" name="Graphic 8" descr="Thumbs up sign with solid fill">
            <a:extLst>
              <a:ext uri="{FF2B5EF4-FFF2-40B4-BE49-F238E27FC236}">
                <a16:creationId xmlns:a16="http://schemas.microsoft.com/office/drawing/2014/main" id="{91D17148-7FAA-4223-8991-C634FAA7E5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45987" y="3220014"/>
            <a:ext cx="611596" cy="611596"/>
          </a:xfrm>
          <a:prstGeom prst="rect">
            <a:avLst/>
          </a:prstGeom>
        </p:spPr>
      </p:pic>
    </p:spTree>
    <p:extLst>
      <p:ext uri="{BB962C8B-B14F-4D97-AF65-F5344CB8AC3E}">
        <p14:creationId xmlns:p14="http://schemas.microsoft.com/office/powerpoint/2010/main" val="1987730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8169047-809E-423A-8ACF-D3AB1051F415}"/>
              </a:ext>
            </a:extLst>
          </p:cNvPr>
          <p:cNvSpPr/>
          <p:nvPr/>
        </p:nvSpPr>
        <p:spPr bwMode="auto">
          <a:xfrm>
            <a:off x="257175" y="3863430"/>
            <a:ext cx="593665" cy="398206"/>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35" name="Rectangle: Rounded Corners 34">
            <a:extLst>
              <a:ext uri="{FF2B5EF4-FFF2-40B4-BE49-F238E27FC236}">
                <a16:creationId xmlns:a16="http://schemas.microsoft.com/office/drawing/2014/main" id="{DFAB6ED2-B445-4A6B-8784-98D262262FEA}"/>
              </a:ext>
            </a:extLst>
          </p:cNvPr>
          <p:cNvSpPr/>
          <p:nvPr/>
        </p:nvSpPr>
        <p:spPr bwMode="auto">
          <a:xfrm>
            <a:off x="1356705" y="4481575"/>
            <a:ext cx="768404" cy="331143"/>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Helvetica" panose="020B0604020202020204" pitchFamily="34" charset="0"/>
            </a:endParaRPr>
          </a:p>
        </p:txBody>
      </p:sp>
      <p:sp>
        <p:nvSpPr>
          <p:cNvPr id="36" name="Rectangle: Rounded Corners 35">
            <a:extLst>
              <a:ext uri="{FF2B5EF4-FFF2-40B4-BE49-F238E27FC236}">
                <a16:creationId xmlns:a16="http://schemas.microsoft.com/office/drawing/2014/main" id="{E27A4162-97DE-48DD-B271-2274B44C2E3C}"/>
              </a:ext>
            </a:extLst>
          </p:cNvPr>
          <p:cNvSpPr/>
          <p:nvPr/>
        </p:nvSpPr>
        <p:spPr bwMode="auto">
          <a:xfrm>
            <a:off x="2098544" y="4481374"/>
            <a:ext cx="800338" cy="331143"/>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Helvetica" panose="020B0604020202020204" pitchFamily="34" charset="0"/>
            </a:endParaRPr>
          </a:p>
        </p:txBody>
      </p:sp>
      <p:sp>
        <p:nvSpPr>
          <p:cNvPr id="2" name="Title 1">
            <a:extLst>
              <a:ext uri="{FF2B5EF4-FFF2-40B4-BE49-F238E27FC236}">
                <a16:creationId xmlns:a16="http://schemas.microsoft.com/office/drawing/2014/main" id="{9958FD08-A455-4EE4-9CC8-B9B363553186}"/>
              </a:ext>
            </a:extLst>
          </p:cNvPr>
          <p:cNvSpPr>
            <a:spLocks noGrp="1"/>
          </p:cNvSpPr>
          <p:nvPr>
            <p:ph type="title"/>
          </p:nvPr>
        </p:nvSpPr>
        <p:spPr>
          <a:xfrm>
            <a:off x="257175" y="0"/>
            <a:ext cx="8686800" cy="663752"/>
          </a:xfrm>
        </p:spPr>
        <p:txBody>
          <a:bodyPr/>
          <a:lstStyle/>
          <a:p>
            <a:r>
              <a:rPr lang="en-GB" dirty="0"/>
              <a:t>VM and NICs</a:t>
            </a:r>
          </a:p>
        </p:txBody>
      </p:sp>
      <p:sp>
        <p:nvSpPr>
          <p:cNvPr id="3" name="Content Placeholder 2">
            <a:extLst>
              <a:ext uri="{FF2B5EF4-FFF2-40B4-BE49-F238E27FC236}">
                <a16:creationId xmlns:a16="http://schemas.microsoft.com/office/drawing/2014/main" id="{2BA23E5A-EC2F-4427-B53E-FAB413639F48}"/>
              </a:ext>
            </a:extLst>
          </p:cNvPr>
          <p:cNvSpPr>
            <a:spLocks noGrp="1"/>
          </p:cNvSpPr>
          <p:nvPr>
            <p:ph idx="1"/>
          </p:nvPr>
        </p:nvSpPr>
        <p:spPr>
          <a:xfrm>
            <a:off x="471944" y="1143001"/>
            <a:ext cx="8047703" cy="2322512"/>
          </a:xfrm>
        </p:spPr>
        <p:txBody>
          <a:bodyPr/>
          <a:lstStyle/>
          <a:p>
            <a:pPr>
              <a:buFont typeface="Wingdings" panose="05000000000000000000" pitchFamily="2" charset="2"/>
              <a:buChar char="q"/>
            </a:pPr>
            <a:r>
              <a:rPr lang="en-GB" dirty="0"/>
              <a:t>At a minimum the VM requires at least one Network interfaces (NIC) that:</a:t>
            </a:r>
          </a:p>
          <a:p>
            <a:pPr lvl="1">
              <a:buFont typeface="Wingdings" panose="05000000000000000000" pitchFamily="2" charset="2"/>
              <a:buChar char="q"/>
            </a:pPr>
            <a:r>
              <a:rPr lang="en-GB" dirty="0"/>
              <a:t>Provides at least one private IP address</a:t>
            </a:r>
          </a:p>
          <a:p>
            <a:pPr lvl="1">
              <a:buFont typeface="Wingdings" panose="05000000000000000000" pitchFamily="2" charset="2"/>
              <a:buChar char="q"/>
            </a:pPr>
            <a:r>
              <a:rPr lang="en-GB" dirty="0"/>
              <a:t>Is attached to a virtual network (and a subnet)</a:t>
            </a:r>
          </a:p>
          <a:p>
            <a:pPr lvl="2">
              <a:buFont typeface="Wingdings" panose="05000000000000000000" pitchFamily="2" charset="2"/>
              <a:buChar char="v"/>
            </a:pPr>
            <a:r>
              <a:rPr lang="en-GB" dirty="0"/>
              <a:t>You can add a Network Security Groups (NSG) to the VM’s NIC and/or to the subnet containing the VM to control input and output traffic either to a single VM or all the VMs on that subnet (see later slide)</a:t>
            </a:r>
          </a:p>
          <a:p>
            <a:endParaRPr lang="en-GB" dirty="0"/>
          </a:p>
        </p:txBody>
      </p:sp>
      <p:sp>
        <p:nvSpPr>
          <p:cNvPr id="4" name="Footer Placeholder 3">
            <a:extLst>
              <a:ext uri="{FF2B5EF4-FFF2-40B4-BE49-F238E27FC236}">
                <a16:creationId xmlns:a16="http://schemas.microsoft.com/office/drawing/2014/main" id="{7DB0A6AB-5A16-4CCB-BCF3-7C967904B35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3C8164F-712F-4B9D-AA79-698399261F1A}"/>
              </a:ext>
            </a:extLst>
          </p:cNvPr>
          <p:cNvSpPr txBox="1"/>
          <p:nvPr/>
        </p:nvSpPr>
        <p:spPr>
          <a:xfrm>
            <a:off x="2974975" y="6229548"/>
            <a:ext cx="5913798" cy="307777"/>
          </a:xfrm>
          <a:prstGeom prst="rect">
            <a:avLst/>
          </a:prstGeom>
          <a:noFill/>
        </p:spPr>
        <p:txBody>
          <a:bodyPr wrap="none" rtlCol="0">
            <a:spAutoFit/>
          </a:bodyPr>
          <a:lstStyle/>
          <a:p>
            <a:r>
              <a:rPr lang="en-GB" sz="1400" i="1" dirty="0"/>
              <a:t>https://docs.microsoft.com/en-us/azure/virtual-network/network-overview</a:t>
            </a:r>
          </a:p>
        </p:txBody>
      </p:sp>
      <p:sp>
        <p:nvSpPr>
          <p:cNvPr id="8" name="Rectangle: Rounded Corners 7">
            <a:extLst>
              <a:ext uri="{FF2B5EF4-FFF2-40B4-BE49-F238E27FC236}">
                <a16:creationId xmlns:a16="http://schemas.microsoft.com/office/drawing/2014/main" id="{76598F6C-8829-47F9-98F4-8013495DAD2B}"/>
              </a:ext>
            </a:extLst>
          </p:cNvPr>
          <p:cNvSpPr/>
          <p:nvPr/>
        </p:nvSpPr>
        <p:spPr bwMode="auto">
          <a:xfrm>
            <a:off x="1353763" y="4477113"/>
            <a:ext cx="1542689" cy="335605"/>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Helvetica" panose="020B0604020202020204" pitchFamily="34" charset="0"/>
              </a:rPr>
              <a:t>ipconfig</a:t>
            </a:r>
          </a:p>
        </p:txBody>
      </p:sp>
      <p:sp>
        <p:nvSpPr>
          <p:cNvPr id="7" name="Rectangle 6">
            <a:extLst>
              <a:ext uri="{FF2B5EF4-FFF2-40B4-BE49-F238E27FC236}">
                <a16:creationId xmlns:a16="http://schemas.microsoft.com/office/drawing/2014/main" id="{ECC3E276-6911-44EB-9A61-69D799E8E6B3}"/>
              </a:ext>
            </a:extLst>
          </p:cNvPr>
          <p:cNvSpPr/>
          <p:nvPr/>
        </p:nvSpPr>
        <p:spPr bwMode="auto">
          <a:xfrm>
            <a:off x="1353763" y="4210984"/>
            <a:ext cx="1542689" cy="289068"/>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NIC</a:t>
            </a:r>
          </a:p>
        </p:txBody>
      </p:sp>
      <p:sp>
        <p:nvSpPr>
          <p:cNvPr id="9" name="Rectangle: Rounded Corners 8">
            <a:extLst>
              <a:ext uri="{FF2B5EF4-FFF2-40B4-BE49-F238E27FC236}">
                <a16:creationId xmlns:a16="http://schemas.microsoft.com/office/drawing/2014/main" id="{D842AB87-1F5A-4B3E-9B3C-4ED02E1D8915}"/>
              </a:ext>
            </a:extLst>
          </p:cNvPr>
          <p:cNvSpPr/>
          <p:nvPr/>
        </p:nvSpPr>
        <p:spPr bwMode="auto">
          <a:xfrm>
            <a:off x="2359609" y="4243430"/>
            <a:ext cx="484234" cy="224175"/>
          </a:xfrm>
          <a:prstGeom prst="round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NSG</a:t>
            </a:r>
          </a:p>
        </p:txBody>
      </p:sp>
      <p:sp>
        <p:nvSpPr>
          <p:cNvPr id="10" name="Rectangle: Rounded Corners 9">
            <a:extLst>
              <a:ext uri="{FF2B5EF4-FFF2-40B4-BE49-F238E27FC236}">
                <a16:creationId xmlns:a16="http://schemas.microsoft.com/office/drawing/2014/main" id="{91ABDA61-9E49-4EF4-97F4-4CE49DC6A048}"/>
              </a:ext>
            </a:extLst>
          </p:cNvPr>
          <p:cNvSpPr/>
          <p:nvPr/>
        </p:nvSpPr>
        <p:spPr bwMode="auto">
          <a:xfrm>
            <a:off x="2057759" y="4544625"/>
            <a:ext cx="800339" cy="224175"/>
          </a:xfrm>
          <a:prstGeom prst="round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Private IP</a:t>
            </a:r>
          </a:p>
        </p:txBody>
      </p:sp>
      <p:sp>
        <p:nvSpPr>
          <p:cNvPr id="11" name="Rectangle 10">
            <a:extLst>
              <a:ext uri="{FF2B5EF4-FFF2-40B4-BE49-F238E27FC236}">
                <a16:creationId xmlns:a16="http://schemas.microsoft.com/office/drawing/2014/main" id="{3787E980-AA2B-463D-83D1-185D2C1A1ADB}"/>
              </a:ext>
            </a:extLst>
          </p:cNvPr>
          <p:cNvSpPr/>
          <p:nvPr/>
        </p:nvSpPr>
        <p:spPr bwMode="auto">
          <a:xfrm>
            <a:off x="401025" y="5154881"/>
            <a:ext cx="2029380" cy="362736"/>
          </a:xfrm>
          <a:prstGeom prst="rect">
            <a:avLst/>
          </a:prstGeom>
          <a:solidFill>
            <a:srgbClr val="00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vNet</a:t>
            </a:r>
            <a:endParaRPr kumimoji="0" lang="en-GB" sz="1800" b="0" i="0" u="none" strike="noStrike" cap="none" normalizeH="0" baseline="0" dirty="0">
              <a:ln>
                <a:noFill/>
              </a:ln>
              <a:solidFill>
                <a:schemeClr val="bg1"/>
              </a:solidFill>
              <a:effectLst/>
              <a:latin typeface="Helvetica" panose="020B0604020202020204" pitchFamily="34" charset="0"/>
            </a:endParaRPr>
          </a:p>
        </p:txBody>
      </p:sp>
      <p:cxnSp>
        <p:nvCxnSpPr>
          <p:cNvPr id="13" name="Straight Connector 12">
            <a:extLst>
              <a:ext uri="{FF2B5EF4-FFF2-40B4-BE49-F238E27FC236}">
                <a16:creationId xmlns:a16="http://schemas.microsoft.com/office/drawing/2014/main" id="{98E0E89C-DA62-44DB-B775-3D667870FFB4}"/>
              </a:ext>
            </a:extLst>
          </p:cNvPr>
          <p:cNvCxnSpPr>
            <a:cxnSpLocks/>
            <a:stCxn id="35" idx="2"/>
            <a:endCxn id="18" idx="0"/>
          </p:cNvCxnSpPr>
          <p:nvPr/>
        </p:nvCxnSpPr>
        <p:spPr bwMode="auto">
          <a:xfrm flipH="1">
            <a:off x="1734283" y="4812718"/>
            <a:ext cx="6624" cy="392232"/>
          </a:xfrm>
          <a:prstGeom prst="line">
            <a:avLst/>
          </a:prstGeom>
          <a:solidFill>
            <a:schemeClr val="accent1"/>
          </a:solidFill>
          <a:ln w="15875" cap="flat" cmpd="sng" algn="ctr">
            <a:solidFill>
              <a:srgbClr val="FF0000"/>
            </a:solidFill>
            <a:prstDash val="solid"/>
            <a:round/>
            <a:headEnd type="arrow"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Rectangle: Rounded Corners 17">
            <a:extLst>
              <a:ext uri="{FF2B5EF4-FFF2-40B4-BE49-F238E27FC236}">
                <a16:creationId xmlns:a16="http://schemas.microsoft.com/office/drawing/2014/main" id="{75BF033A-5E36-409F-AB10-10B32A98BFCA}"/>
              </a:ext>
            </a:extLst>
          </p:cNvPr>
          <p:cNvSpPr/>
          <p:nvPr/>
        </p:nvSpPr>
        <p:spPr bwMode="auto">
          <a:xfrm>
            <a:off x="1097154" y="5204950"/>
            <a:ext cx="1274257" cy="275929"/>
          </a:xfrm>
          <a:prstGeom prst="roundRect">
            <a:avLst/>
          </a:prstGeom>
          <a:solidFill>
            <a:srgbClr val="FFFFCC"/>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Subnet</a:t>
            </a:r>
          </a:p>
        </p:txBody>
      </p:sp>
      <p:sp>
        <p:nvSpPr>
          <p:cNvPr id="17" name="Rectangle: Rounded Corners 16">
            <a:extLst>
              <a:ext uri="{FF2B5EF4-FFF2-40B4-BE49-F238E27FC236}">
                <a16:creationId xmlns:a16="http://schemas.microsoft.com/office/drawing/2014/main" id="{BAA39A41-8C5E-4519-8572-2703345F466E}"/>
              </a:ext>
            </a:extLst>
          </p:cNvPr>
          <p:cNvSpPr/>
          <p:nvPr/>
        </p:nvSpPr>
        <p:spPr bwMode="auto">
          <a:xfrm>
            <a:off x="1823260" y="5231824"/>
            <a:ext cx="484234" cy="224175"/>
          </a:xfrm>
          <a:prstGeom prst="round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NSG</a:t>
            </a:r>
          </a:p>
        </p:txBody>
      </p:sp>
      <p:cxnSp>
        <p:nvCxnSpPr>
          <p:cNvPr id="41" name="Connector: Elbow 40">
            <a:extLst>
              <a:ext uri="{FF2B5EF4-FFF2-40B4-BE49-F238E27FC236}">
                <a16:creationId xmlns:a16="http://schemas.microsoft.com/office/drawing/2014/main" id="{6102219E-632F-4793-AF3E-F2AA386718ED}"/>
              </a:ext>
            </a:extLst>
          </p:cNvPr>
          <p:cNvCxnSpPr>
            <a:stCxn id="6" idx="3"/>
            <a:endCxn id="7" idx="1"/>
          </p:cNvCxnSpPr>
          <p:nvPr/>
        </p:nvCxnSpPr>
        <p:spPr bwMode="auto">
          <a:xfrm>
            <a:off x="850840" y="4062533"/>
            <a:ext cx="502923" cy="292985"/>
          </a:xfrm>
          <a:prstGeom prst="bentConnector3">
            <a:avLst/>
          </a:prstGeom>
          <a:solidFill>
            <a:schemeClr val="accent1"/>
          </a:solidFill>
          <a:ln w="15875" cap="flat" cmpd="sng" algn="ctr">
            <a:solidFill>
              <a:schemeClr val="tx1"/>
            </a:solidFill>
            <a:prstDash val="solid"/>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a:extLst>
              <a:ext uri="{FF2B5EF4-FFF2-40B4-BE49-F238E27FC236}">
                <a16:creationId xmlns:a16="http://schemas.microsoft.com/office/drawing/2014/main" id="{E8CA2789-FFB8-67A3-7828-E6E35C38CDE7}"/>
              </a:ext>
            </a:extLst>
          </p:cNvPr>
          <p:cNvSpPr txBox="1"/>
          <p:nvPr/>
        </p:nvSpPr>
        <p:spPr>
          <a:xfrm>
            <a:off x="3156511" y="3899117"/>
            <a:ext cx="5833014" cy="1815882"/>
          </a:xfrm>
          <a:prstGeom prst="rect">
            <a:avLst/>
          </a:prstGeom>
          <a:noFill/>
        </p:spPr>
        <p:txBody>
          <a:bodyPr wrap="square" rtlCol="0">
            <a:spAutoFit/>
          </a:bodyPr>
          <a:lstStyle/>
          <a:p>
            <a:r>
              <a:rPr lang="en-GB" sz="1600" i="1" dirty="0"/>
              <a:t>What is an ipconfig?</a:t>
            </a:r>
          </a:p>
          <a:p>
            <a:r>
              <a:rPr lang="en-GB" sz="1600" i="1" dirty="0"/>
              <a:t>Suffice to say that not all devices in Azure require a NIC since they do not have an OS, so an ipconfig is an abstraction that allows non-VM devices to also be connected to the subnet.</a:t>
            </a:r>
          </a:p>
          <a:p>
            <a:r>
              <a:rPr lang="en-GB" sz="1600" i="1" dirty="0"/>
              <a:t>Remember, the distinction between hardware and software gets blurred in cloud computing. For example, a single NIC can have multiple </a:t>
            </a:r>
            <a:r>
              <a:rPr lang="en-GB" sz="1600" i="1" dirty="0" err="1"/>
              <a:t>ipconfigs</a:t>
            </a:r>
            <a:r>
              <a:rPr lang="en-GB" sz="1600" i="1" dirty="0"/>
              <a:t>!!</a:t>
            </a:r>
          </a:p>
        </p:txBody>
      </p:sp>
    </p:spTree>
    <p:extLst>
      <p:ext uri="{BB962C8B-B14F-4D97-AF65-F5344CB8AC3E}">
        <p14:creationId xmlns:p14="http://schemas.microsoft.com/office/powerpoint/2010/main" val="3870179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8FD08-A455-4EE4-9CC8-B9B363553186}"/>
              </a:ext>
            </a:extLst>
          </p:cNvPr>
          <p:cNvSpPr>
            <a:spLocks noGrp="1"/>
          </p:cNvSpPr>
          <p:nvPr>
            <p:ph type="title"/>
          </p:nvPr>
        </p:nvSpPr>
        <p:spPr>
          <a:xfrm>
            <a:off x="257175" y="0"/>
            <a:ext cx="8686800" cy="663752"/>
          </a:xfrm>
        </p:spPr>
        <p:txBody>
          <a:bodyPr/>
          <a:lstStyle/>
          <a:p>
            <a:r>
              <a:rPr lang="en-GB" dirty="0"/>
              <a:t>VMs, NICs and </a:t>
            </a:r>
            <a:r>
              <a:rPr lang="en-GB" dirty="0" err="1"/>
              <a:t>vNets</a:t>
            </a:r>
            <a:endParaRPr lang="en-GB" dirty="0"/>
          </a:p>
        </p:txBody>
      </p:sp>
      <p:sp>
        <p:nvSpPr>
          <p:cNvPr id="3" name="Content Placeholder 2">
            <a:extLst>
              <a:ext uri="{FF2B5EF4-FFF2-40B4-BE49-F238E27FC236}">
                <a16:creationId xmlns:a16="http://schemas.microsoft.com/office/drawing/2014/main" id="{2BA23E5A-EC2F-4427-B53E-FAB413639F48}"/>
              </a:ext>
            </a:extLst>
          </p:cNvPr>
          <p:cNvSpPr>
            <a:spLocks noGrp="1"/>
          </p:cNvSpPr>
          <p:nvPr>
            <p:ph idx="1"/>
          </p:nvPr>
        </p:nvSpPr>
        <p:spPr>
          <a:xfrm>
            <a:off x="471944" y="560439"/>
            <a:ext cx="8047703" cy="5663379"/>
          </a:xfrm>
        </p:spPr>
        <p:txBody>
          <a:bodyPr/>
          <a:lstStyle/>
          <a:p>
            <a:pPr>
              <a:buFont typeface="Wingdings" panose="05000000000000000000" pitchFamily="2" charset="2"/>
              <a:buChar char="q"/>
            </a:pPr>
            <a:r>
              <a:rPr lang="en-GB" dirty="0"/>
              <a:t>A network interface (NIC) is the interconnection between a virtual machine, the Internet and/or a virtual network. </a:t>
            </a:r>
          </a:p>
          <a:p>
            <a:pPr lvl="1">
              <a:buFont typeface="Wingdings" panose="05000000000000000000" pitchFamily="2" charset="2"/>
              <a:buChar char="q"/>
            </a:pPr>
            <a:r>
              <a:rPr lang="en-GB" dirty="0">
                <a:solidFill>
                  <a:srgbClr val="FF0000"/>
                </a:solidFill>
              </a:rPr>
              <a:t>A virtual machine must have at least one NIC</a:t>
            </a:r>
            <a:r>
              <a:rPr lang="en-GB" dirty="0"/>
              <a:t>. </a:t>
            </a:r>
          </a:p>
          <a:p>
            <a:pPr lvl="1">
              <a:buFont typeface="Wingdings" panose="05000000000000000000" pitchFamily="2" charset="2"/>
              <a:buChar char="q"/>
            </a:pPr>
            <a:r>
              <a:rPr lang="en-GB" dirty="0"/>
              <a:t>The NIC is connect to just one virtual network and one subnet</a:t>
            </a:r>
          </a:p>
          <a:p>
            <a:pPr lvl="1">
              <a:buFont typeface="Wingdings" panose="05000000000000000000" pitchFamily="2" charset="2"/>
              <a:buChar char="q"/>
            </a:pPr>
            <a:r>
              <a:rPr lang="en-GB" dirty="0"/>
              <a:t>A NIC is assigned a MAC address when it is attached to a VM</a:t>
            </a:r>
          </a:p>
          <a:p>
            <a:pPr lvl="1">
              <a:buFont typeface="Wingdings" panose="05000000000000000000" pitchFamily="2" charset="2"/>
              <a:buChar char="q"/>
            </a:pPr>
            <a:r>
              <a:rPr lang="en-GB" dirty="0"/>
              <a:t>A virtual machine can have multiple NICs, </a:t>
            </a:r>
            <a:r>
              <a:rPr lang="en-GB" u="sng" dirty="0"/>
              <a:t>depending on the size of the VM you create </a:t>
            </a:r>
            <a:r>
              <a:rPr lang="en-GB" dirty="0"/>
              <a:t>which can be added and removed through the lifecycle of the VM</a:t>
            </a:r>
          </a:p>
          <a:p>
            <a:pPr lvl="2">
              <a:buFont typeface="Wingdings" panose="05000000000000000000" pitchFamily="2" charset="2"/>
              <a:buChar char="q"/>
            </a:pPr>
            <a:r>
              <a:rPr lang="en-GB" dirty="0"/>
              <a:t>By default, the first network interface attached to a VM is the </a:t>
            </a:r>
            <a:r>
              <a:rPr lang="en-GB" i="1" dirty="0"/>
              <a:t>primary</a:t>
            </a:r>
            <a:r>
              <a:rPr lang="en-GB" dirty="0"/>
              <a:t> network interface. All other network interfaces in the VM are </a:t>
            </a:r>
            <a:r>
              <a:rPr lang="en-GB" i="1" dirty="0"/>
              <a:t>secondary</a:t>
            </a:r>
            <a:r>
              <a:rPr lang="en-GB" dirty="0"/>
              <a:t> network interfaces</a:t>
            </a:r>
          </a:p>
          <a:p>
            <a:pPr lvl="1">
              <a:buFont typeface="Wingdings" panose="05000000000000000000" pitchFamily="2" charset="2"/>
              <a:buChar char="q"/>
            </a:pPr>
            <a:r>
              <a:rPr lang="en-GB" dirty="0"/>
              <a:t>A NIC can have </a:t>
            </a:r>
            <a:r>
              <a:rPr lang="en-GB" b="1" dirty="0"/>
              <a:t>multiple private and public IP addresses </a:t>
            </a:r>
            <a:r>
              <a:rPr lang="en-GB" dirty="0"/>
              <a:t>(by using multiple </a:t>
            </a:r>
            <a:r>
              <a:rPr lang="en-GB" dirty="0" err="1"/>
              <a:t>IPConfigs</a:t>
            </a:r>
            <a:r>
              <a:rPr lang="en-GB" dirty="0"/>
              <a:t>)</a:t>
            </a:r>
            <a:br>
              <a:rPr lang="en-GB" dirty="0"/>
            </a:br>
            <a:r>
              <a:rPr lang="en-GB" dirty="0"/>
              <a:t>Essentially a NIC allows us to provide NSG rules to control traffic through it</a:t>
            </a:r>
          </a:p>
          <a:p>
            <a:pPr lvl="1">
              <a:buFont typeface="Wingdings" panose="05000000000000000000" pitchFamily="2" charset="2"/>
              <a:buChar char="q"/>
            </a:pPr>
            <a:r>
              <a:rPr lang="en-GB" dirty="0"/>
              <a:t>Deleting a VM doesn't delete the network interfaces that are attached to it…you can assign them to a different VM or delete them </a:t>
            </a:r>
          </a:p>
          <a:p>
            <a:pPr>
              <a:buFont typeface="Wingdings" panose="05000000000000000000" pitchFamily="2" charset="2"/>
              <a:buChar char="q"/>
            </a:pPr>
            <a:r>
              <a:rPr lang="en-GB" dirty="0">
                <a:solidFill>
                  <a:srgbClr val="FF0000"/>
                </a:solidFill>
              </a:rPr>
              <a:t>The VM, NIC and </a:t>
            </a:r>
            <a:r>
              <a:rPr lang="en-GB" dirty="0" err="1">
                <a:solidFill>
                  <a:srgbClr val="FF0000"/>
                </a:solidFill>
              </a:rPr>
              <a:t>vNet</a:t>
            </a:r>
            <a:r>
              <a:rPr lang="en-GB" dirty="0">
                <a:solidFill>
                  <a:srgbClr val="FF0000"/>
                </a:solidFill>
              </a:rPr>
              <a:t> must all exist in the same location and subscription</a:t>
            </a:r>
          </a:p>
          <a:p>
            <a:endParaRPr lang="en-GB" dirty="0"/>
          </a:p>
        </p:txBody>
      </p:sp>
      <p:sp>
        <p:nvSpPr>
          <p:cNvPr id="4" name="Footer Placeholder 3">
            <a:extLst>
              <a:ext uri="{FF2B5EF4-FFF2-40B4-BE49-F238E27FC236}">
                <a16:creationId xmlns:a16="http://schemas.microsoft.com/office/drawing/2014/main" id="{7DB0A6AB-5A16-4CCB-BCF3-7C967904B35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3C8164F-712F-4B9D-AA79-698399261F1A}"/>
              </a:ext>
            </a:extLst>
          </p:cNvPr>
          <p:cNvSpPr txBox="1"/>
          <p:nvPr/>
        </p:nvSpPr>
        <p:spPr>
          <a:xfrm>
            <a:off x="2974975" y="6284093"/>
            <a:ext cx="5913798" cy="307777"/>
          </a:xfrm>
          <a:prstGeom prst="rect">
            <a:avLst/>
          </a:prstGeom>
          <a:noFill/>
        </p:spPr>
        <p:txBody>
          <a:bodyPr wrap="none" rtlCol="0">
            <a:spAutoFit/>
          </a:bodyPr>
          <a:lstStyle/>
          <a:p>
            <a:r>
              <a:rPr lang="en-GB" sz="1400" i="1" dirty="0"/>
              <a:t>https://docs.microsoft.com/en-us/azure/virtual-network/network-overview</a:t>
            </a:r>
          </a:p>
        </p:txBody>
      </p:sp>
    </p:spTree>
    <p:extLst>
      <p:ext uri="{BB962C8B-B14F-4D97-AF65-F5344CB8AC3E}">
        <p14:creationId xmlns:p14="http://schemas.microsoft.com/office/powerpoint/2010/main" val="3668660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330D4-AD2D-42F2-965D-C26FBE3BE0A8}"/>
              </a:ext>
            </a:extLst>
          </p:cNvPr>
          <p:cNvSpPr>
            <a:spLocks noGrp="1"/>
          </p:cNvSpPr>
          <p:nvPr>
            <p:ph type="title"/>
          </p:nvPr>
        </p:nvSpPr>
        <p:spPr/>
        <p:txBody>
          <a:bodyPr/>
          <a:lstStyle/>
          <a:p>
            <a:r>
              <a:rPr lang="en-GB" b="1" dirty="0"/>
              <a:t>Can I manually assign IP addresses to NICs within the VM operating system?</a:t>
            </a:r>
            <a:endParaRPr lang="en-GB" dirty="0"/>
          </a:p>
        </p:txBody>
      </p:sp>
      <p:sp>
        <p:nvSpPr>
          <p:cNvPr id="3" name="Content Placeholder 2">
            <a:extLst>
              <a:ext uri="{FF2B5EF4-FFF2-40B4-BE49-F238E27FC236}">
                <a16:creationId xmlns:a16="http://schemas.microsoft.com/office/drawing/2014/main" id="{B7B88CDA-7237-4B0D-ADCC-AB13214459F6}"/>
              </a:ext>
            </a:extLst>
          </p:cNvPr>
          <p:cNvSpPr>
            <a:spLocks noGrp="1"/>
          </p:cNvSpPr>
          <p:nvPr>
            <p:ph idx="1"/>
          </p:nvPr>
        </p:nvSpPr>
        <p:spPr/>
        <p:txBody>
          <a:bodyPr/>
          <a:lstStyle/>
          <a:p>
            <a:pPr marL="0" indent="0">
              <a:buNone/>
            </a:pPr>
            <a:r>
              <a:rPr lang="en-GB" u="sng" dirty="0"/>
              <a:t>Yes, but don’t do it.</a:t>
            </a:r>
          </a:p>
          <a:p>
            <a:r>
              <a:rPr lang="en-GB" dirty="0"/>
              <a:t>If the IP address assigned to an Azure NIC attached to a VM changes, and the IP address within the VM operating system is different, you lose connectivity to the VM.</a:t>
            </a:r>
          </a:p>
          <a:p>
            <a:r>
              <a:rPr lang="en-GB" dirty="0"/>
              <a:t>Do not modify the IP address settings within the virtual machine's operating system. </a:t>
            </a:r>
          </a:p>
          <a:p>
            <a:pPr lvl="1"/>
            <a:r>
              <a:rPr lang="en-GB" dirty="0"/>
              <a:t>The operating system is unaware of Azure public IP addresses.</a:t>
            </a:r>
          </a:p>
          <a:p>
            <a:r>
              <a:rPr lang="en-GB" dirty="0"/>
              <a:t>Use DHCP within the OS and let Azure assign the IP</a:t>
            </a:r>
          </a:p>
          <a:p>
            <a:pPr lvl="1"/>
            <a:r>
              <a:rPr lang="en-GB" dirty="0"/>
              <a:t>You can create a static IP address in Azure if required</a:t>
            </a:r>
          </a:p>
        </p:txBody>
      </p:sp>
      <p:sp>
        <p:nvSpPr>
          <p:cNvPr id="4" name="Footer Placeholder 3">
            <a:extLst>
              <a:ext uri="{FF2B5EF4-FFF2-40B4-BE49-F238E27FC236}">
                <a16:creationId xmlns:a16="http://schemas.microsoft.com/office/drawing/2014/main" id="{62FD822A-1631-4CCC-B3C0-3B4FA9A0E124}"/>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1424627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293D9-B1B2-42EF-A4B8-E378E3F36D34}"/>
              </a:ext>
            </a:extLst>
          </p:cNvPr>
          <p:cNvSpPr>
            <a:spLocks noGrp="1"/>
          </p:cNvSpPr>
          <p:nvPr>
            <p:ph type="title"/>
          </p:nvPr>
        </p:nvSpPr>
        <p:spPr/>
        <p:txBody>
          <a:bodyPr/>
          <a:lstStyle/>
          <a:p>
            <a:r>
              <a:rPr lang="en-GB" dirty="0"/>
              <a:t>Why Subnet?</a:t>
            </a:r>
          </a:p>
        </p:txBody>
      </p:sp>
      <p:sp>
        <p:nvSpPr>
          <p:cNvPr id="3" name="Content Placeholder 2">
            <a:extLst>
              <a:ext uri="{FF2B5EF4-FFF2-40B4-BE49-F238E27FC236}">
                <a16:creationId xmlns:a16="http://schemas.microsoft.com/office/drawing/2014/main" id="{B3D73ADF-BDBE-43E0-8448-DEADF686EC3C}"/>
              </a:ext>
            </a:extLst>
          </p:cNvPr>
          <p:cNvSpPr>
            <a:spLocks noGrp="1"/>
          </p:cNvSpPr>
          <p:nvPr>
            <p:ph idx="1"/>
          </p:nvPr>
        </p:nvSpPr>
        <p:spPr>
          <a:xfrm>
            <a:off x="468573" y="1301087"/>
            <a:ext cx="8206853" cy="4537738"/>
          </a:xfrm>
        </p:spPr>
        <p:txBody>
          <a:bodyPr/>
          <a:lstStyle/>
          <a:p>
            <a:r>
              <a:rPr lang="en-GB" dirty="0"/>
              <a:t>It is not recommended to put all of your resources into that same address space because:</a:t>
            </a:r>
          </a:p>
          <a:p>
            <a:pPr lvl="1">
              <a:buFont typeface="Wingdings" panose="05000000000000000000" pitchFamily="2" charset="2"/>
              <a:buChar char="v"/>
            </a:pPr>
            <a:r>
              <a:rPr lang="en-GB" b="1" dirty="0"/>
              <a:t>It’s inefficient </a:t>
            </a:r>
            <a:r>
              <a:rPr lang="en-GB" dirty="0"/>
              <a:t>from a network routing perspective, since we want to isolate traffic between IP addresses to their own little islands of connectivity as much as possible</a:t>
            </a:r>
          </a:p>
          <a:p>
            <a:pPr lvl="2">
              <a:buFont typeface="Wingdings" panose="05000000000000000000" pitchFamily="2" charset="2"/>
              <a:buChar char="Ø"/>
            </a:pPr>
            <a:r>
              <a:rPr lang="en-GB" dirty="0"/>
              <a:t>Otherwise you have 65,535 devices all on the same network </a:t>
            </a:r>
            <a:r>
              <a:rPr lang="en-GB" dirty="0">
                <a:sym typeface="Wingdings" panose="05000000000000000000" pitchFamily="2" charset="2"/>
              </a:rPr>
              <a:t></a:t>
            </a:r>
            <a:endParaRPr lang="en-GB" dirty="0"/>
          </a:p>
          <a:p>
            <a:pPr lvl="1">
              <a:buFont typeface="Wingdings" panose="05000000000000000000" pitchFamily="2" charset="2"/>
              <a:buChar char="v"/>
            </a:pPr>
            <a:r>
              <a:rPr lang="en-GB" b="1" dirty="0"/>
              <a:t>It makes it easier to manage the network</a:t>
            </a:r>
            <a:r>
              <a:rPr lang="en-GB" dirty="0"/>
              <a:t>. Which VMs should be able to talk to each other? Which VMs are part of the same application?</a:t>
            </a:r>
          </a:p>
          <a:p>
            <a:pPr lvl="1">
              <a:buFont typeface="Wingdings" panose="05000000000000000000" pitchFamily="2" charset="2"/>
              <a:buChar char="v"/>
            </a:pPr>
            <a:r>
              <a:rPr lang="en-GB" b="1" dirty="0"/>
              <a:t>It makes it harder to secure traffic and limit it between VMs</a:t>
            </a:r>
            <a:r>
              <a:rPr lang="en-GB" dirty="0"/>
              <a:t>. Without subnets, if one VM is compromised then it can talk to all other 65,535 VMs in the </a:t>
            </a:r>
            <a:r>
              <a:rPr lang="en-GB" dirty="0" err="1"/>
              <a:t>vNet</a:t>
            </a:r>
            <a:endParaRPr lang="en-GB" dirty="0"/>
          </a:p>
          <a:p>
            <a:pPr lvl="2">
              <a:buFont typeface="Wingdings" panose="05000000000000000000" pitchFamily="2" charset="2"/>
              <a:buChar char="Ø"/>
            </a:pPr>
            <a:r>
              <a:rPr lang="en-GB" b="1" dirty="0"/>
              <a:t>A good security principle that applies to networking is to limit this type of “lateral movement”</a:t>
            </a:r>
          </a:p>
        </p:txBody>
      </p:sp>
      <p:sp>
        <p:nvSpPr>
          <p:cNvPr id="4" name="Footer Placeholder 3">
            <a:extLst>
              <a:ext uri="{FF2B5EF4-FFF2-40B4-BE49-F238E27FC236}">
                <a16:creationId xmlns:a16="http://schemas.microsoft.com/office/drawing/2014/main" id="{75A1C5C4-6A34-47A3-B50A-2A7116680E0A}"/>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0486756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CAFF-A753-4186-AB9B-5BD678AD59B5}"/>
              </a:ext>
            </a:extLst>
          </p:cNvPr>
          <p:cNvSpPr>
            <a:spLocks noGrp="1"/>
          </p:cNvSpPr>
          <p:nvPr>
            <p:ph type="title"/>
          </p:nvPr>
        </p:nvSpPr>
        <p:spPr>
          <a:xfrm>
            <a:off x="257175" y="0"/>
            <a:ext cx="8686800" cy="466049"/>
          </a:xfrm>
        </p:spPr>
        <p:txBody>
          <a:bodyPr/>
          <a:lstStyle/>
          <a:p>
            <a:r>
              <a:rPr lang="en-GB" dirty="0"/>
              <a:t>Subnet</a:t>
            </a:r>
          </a:p>
        </p:txBody>
      </p:sp>
      <p:sp>
        <p:nvSpPr>
          <p:cNvPr id="3" name="Content Placeholder 2">
            <a:extLst>
              <a:ext uri="{FF2B5EF4-FFF2-40B4-BE49-F238E27FC236}">
                <a16:creationId xmlns:a16="http://schemas.microsoft.com/office/drawing/2014/main" id="{C808E401-07B9-45E6-9689-3D56138C472C}"/>
              </a:ext>
            </a:extLst>
          </p:cNvPr>
          <p:cNvSpPr>
            <a:spLocks noGrp="1"/>
          </p:cNvSpPr>
          <p:nvPr>
            <p:ph idx="1"/>
          </p:nvPr>
        </p:nvSpPr>
        <p:spPr>
          <a:xfrm>
            <a:off x="122830" y="900752"/>
            <a:ext cx="8889242" cy="5362396"/>
          </a:xfrm>
        </p:spPr>
        <p:txBody>
          <a:bodyPr/>
          <a:lstStyle/>
          <a:p>
            <a:r>
              <a:rPr lang="en-GB" b="1" dirty="0"/>
              <a:t>A subnet is a range of IP addresses</a:t>
            </a:r>
            <a:r>
              <a:rPr lang="en-GB" dirty="0"/>
              <a:t> in the virtual network</a:t>
            </a:r>
          </a:p>
          <a:p>
            <a:pPr lvl="1"/>
            <a:r>
              <a:rPr lang="en-GB" dirty="0"/>
              <a:t>Subnets help you to manage a large number of VMs across an organisations and also help to keep traffic local when VMs are talking to each other i.e. </a:t>
            </a:r>
            <a:r>
              <a:rPr lang="en-GB" b="1" dirty="0"/>
              <a:t>traffic between VMs in the same subnet is kept within the subnet</a:t>
            </a:r>
            <a:r>
              <a:rPr lang="en-GB" dirty="0"/>
              <a:t>. </a:t>
            </a:r>
          </a:p>
          <a:p>
            <a:pPr lvl="1"/>
            <a:r>
              <a:rPr lang="en-GB" b="1" dirty="0">
                <a:solidFill>
                  <a:srgbClr val="FF0000"/>
                </a:solidFill>
              </a:rPr>
              <a:t>In essence, a subnet represents a set of VMs</a:t>
            </a:r>
            <a:r>
              <a:rPr lang="en-GB" dirty="0"/>
              <a:t>.</a:t>
            </a:r>
          </a:p>
          <a:p>
            <a:r>
              <a:rPr lang="en-GB" dirty="0"/>
              <a:t>You can </a:t>
            </a:r>
            <a:r>
              <a:rPr lang="en-GB" b="1" dirty="0"/>
              <a:t>divide a virtual network into multiple subnets</a:t>
            </a:r>
          </a:p>
          <a:p>
            <a:r>
              <a:rPr lang="en-GB" b="1" dirty="0"/>
              <a:t>Each NIC </a:t>
            </a:r>
            <a:r>
              <a:rPr lang="en-GB" dirty="0"/>
              <a:t>in a VM </a:t>
            </a:r>
            <a:r>
              <a:rPr lang="en-GB" b="1" dirty="0"/>
              <a:t>is connected to just one subnet </a:t>
            </a:r>
            <a:r>
              <a:rPr lang="en-GB" dirty="0"/>
              <a:t>in one virtual network (</a:t>
            </a:r>
            <a:r>
              <a:rPr lang="en-GB" sz="1600" dirty="0"/>
              <a:t>remember, a default subnet is automatically created if not provided</a:t>
            </a:r>
            <a:r>
              <a:rPr lang="en-GB" dirty="0"/>
              <a:t>)</a:t>
            </a:r>
          </a:p>
          <a:p>
            <a:r>
              <a:rPr lang="en-GB" dirty="0"/>
              <a:t>Azure provides </a:t>
            </a:r>
            <a:r>
              <a:rPr lang="en-GB" b="1" dirty="0"/>
              <a:t>internal routing</a:t>
            </a:r>
            <a:r>
              <a:rPr lang="en-GB" dirty="0"/>
              <a:t> so that VMs can </a:t>
            </a:r>
            <a:r>
              <a:rPr lang="en-GB" b="1" dirty="0"/>
              <a:t>communicate</a:t>
            </a:r>
            <a:r>
              <a:rPr lang="en-GB" dirty="0"/>
              <a:t> to each other </a:t>
            </a:r>
            <a:r>
              <a:rPr lang="en-GB" b="1" dirty="0"/>
              <a:t>across different subnets </a:t>
            </a:r>
            <a:r>
              <a:rPr lang="en-GB" dirty="0"/>
              <a:t>and even with VMs on subnets in different virtual networks</a:t>
            </a:r>
          </a:p>
          <a:p>
            <a:r>
              <a:rPr lang="en-GB" dirty="0">
                <a:solidFill>
                  <a:srgbClr val="FF0000"/>
                </a:solidFill>
              </a:rPr>
              <a:t>Use </a:t>
            </a:r>
            <a:r>
              <a:rPr lang="en-GB" b="1" dirty="0">
                <a:solidFill>
                  <a:srgbClr val="FF0000"/>
                </a:solidFill>
              </a:rPr>
              <a:t>Network Security Groups (NSGs)</a:t>
            </a:r>
            <a:r>
              <a:rPr lang="en-GB" dirty="0">
                <a:solidFill>
                  <a:srgbClr val="FF0000"/>
                </a:solidFill>
              </a:rPr>
              <a:t>, to control the traffic flow to and from either subnets or VMs. </a:t>
            </a:r>
            <a:r>
              <a:rPr lang="en-GB" dirty="0"/>
              <a:t>These provide  a list of Access Control List (ACL) rules that allow or deny network traffic to subnets, NICs, or both</a:t>
            </a:r>
          </a:p>
          <a:p>
            <a:endParaRPr lang="en-GB" dirty="0"/>
          </a:p>
        </p:txBody>
      </p:sp>
      <p:sp>
        <p:nvSpPr>
          <p:cNvPr id="4" name="Footer Placeholder 3">
            <a:extLst>
              <a:ext uri="{FF2B5EF4-FFF2-40B4-BE49-F238E27FC236}">
                <a16:creationId xmlns:a16="http://schemas.microsoft.com/office/drawing/2014/main" id="{C656C682-9135-48FF-9EE7-3E0D081D9C4D}"/>
              </a:ext>
            </a:extLst>
          </p:cNvPr>
          <p:cNvSpPr>
            <a:spLocks noGrp="1"/>
          </p:cNvSpPr>
          <p:nvPr>
            <p:ph type="ftr" sz="quarter" idx="10"/>
          </p:nvPr>
        </p:nvSpPr>
        <p:spPr/>
        <p:txBody>
          <a:bodyPr/>
          <a:lstStyle/>
          <a:p>
            <a:pPr>
              <a:defRPr/>
            </a:pPr>
            <a:r>
              <a:rPr lang="en-US" altLang="en-US" dirty="0"/>
              <a:t>WEB </a:t>
            </a:r>
          </a:p>
        </p:txBody>
      </p:sp>
      <p:sp>
        <p:nvSpPr>
          <p:cNvPr id="5" name="TextBox 4">
            <a:extLst>
              <a:ext uri="{FF2B5EF4-FFF2-40B4-BE49-F238E27FC236}">
                <a16:creationId xmlns:a16="http://schemas.microsoft.com/office/drawing/2014/main" id="{81184011-75BD-6CD8-5B2C-3FD12E5F3356}"/>
              </a:ext>
            </a:extLst>
          </p:cNvPr>
          <p:cNvSpPr txBox="1"/>
          <p:nvPr/>
        </p:nvSpPr>
        <p:spPr>
          <a:xfrm>
            <a:off x="59367" y="5890109"/>
            <a:ext cx="9016168" cy="646331"/>
          </a:xfrm>
          <a:prstGeom prst="rect">
            <a:avLst/>
          </a:prstGeom>
          <a:solidFill>
            <a:schemeClr val="bg1"/>
          </a:solidFill>
          <a:ln>
            <a:solidFill>
              <a:schemeClr val="tx1"/>
            </a:solidFill>
          </a:ln>
        </p:spPr>
        <p:txBody>
          <a:bodyPr wrap="square" rtlCol="0">
            <a:spAutoFit/>
          </a:bodyPr>
          <a:lstStyle/>
          <a:p>
            <a:r>
              <a:rPr lang="en-GB" i="1" dirty="0"/>
              <a:t>Although you cannot change the </a:t>
            </a:r>
            <a:r>
              <a:rPr lang="en-GB" i="1" dirty="0" err="1"/>
              <a:t>vNet</a:t>
            </a:r>
            <a:r>
              <a:rPr lang="en-GB" i="1" dirty="0"/>
              <a:t> to which a VM is connected after it's created, you can change the subnet to which it is connected.</a:t>
            </a:r>
          </a:p>
        </p:txBody>
      </p:sp>
    </p:spTree>
    <p:extLst>
      <p:ext uri="{BB962C8B-B14F-4D97-AF65-F5344CB8AC3E}">
        <p14:creationId xmlns:p14="http://schemas.microsoft.com/office/powerpoint/2010/main" val="1942421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590FE022-A397-0901-58E4-9E44F73205F3}"/>
              </a:ext>
            </a:extLst>
          </p:cNvPr>
          <p:cNvSpPr>
            <a:spLocks noGrp="1"/>
          </p:cNvSpPr>
          <p:nvPr>
            <p:ph type="ftr" sz="quarter" idx="10"/>
          </p:nvPr>
        </p:nvSpPr>
        <p:spPr/>
        <p:txBody>
          <a:bodyPr/>
          <a:lstStyle/>
          <a:p>
            <a:r>
              <a:rPr lang="en-US" altLang="en-US"/>
              <a:t>WAN</a:t>
            </a:r>
          </a:p>
        </p:txBody>
      </p:sp>
      <p:sp>
        <p:nvSpPr>
          <p:cNvPr id="318466" name="Rectangle 2">
            <a:extLst>
              <a:ext uri="{FF2B5EF4-FFF2-40B4-BE49-F238E27FC236}">
                <a16:creationId xmlns:a16="http://schemas.microsoft.com/office/drawing/2014/main" id="{BCAC7C1F-B2A2-937E-E982-9D6B6B8C724C}"/>
              </a:ext>
            </a:extLst>
          </p:cNvPr>
          <p:cNvSpPr>
            <a:spLocks noGrp="1" noChangeArrowheads="1"/>
          </p:cNvSpPr>
          <p:nvPr>
            <p:ph type="title"/>
          </p:nvPr>
        </p:nvSpPr>
        <p:spPr/>
        <p:txBody>
          <a:bodyPr/>
          <a:lstStyle/>
          <a:p>
            <a:r>
              <a:rPr lang="en-GB" altLang="en-US"/>
              <a:t>Subnetting</a:t>
            </a:r>
          </a:p>
        </p:txBody>
      </p:sp>
      <p:sp>
        <p:nvSpPr>
          <p:cNvPr id="318467" name="Rectangle 3">
            <a:extLst>
              <a:ext uri="{FF2B5EF4-FFF2-40B4-BE49-F238E27FC236}">
                <a16:creationId xmlns:a16="http://schemas.microsoft.com/office/drawing/2014/main" id="{CC0981C6-7987-DB94-9C4A-9D5510F15FE5}"/>
              </a:ext>
            </a:extLst>
          </p:cNvPr>
          <p:cNvSpPr>
            <a:spLocks noGrp="1" noChangeArrowheads="1"/>
          </p:cNvSpPr>
          <p:nvPr>
            <p:ph type="body" idx="1"/>
          </p:nvPr>
        </p:nvSpPr>
        <p:spPr/>
        <p:txBody>
          <a:bodyPr/>
          <a:lstStyle/>
          <a:p>
            <a:r>
              <a:rPr lang="en-GB" altLang="en-US">
                <a:cs typeface="Times New Roman" panose="02020603050405020304" pitchFamily="18" charset="0"/>
              </a:rPr>
              <a:t>To subnet an IP network we borrow bits from the host bits of the IP address. </a:t>
            </a:r>
          </a:p>
          <a:p>
            <a:r>
              <a:rPr lang="en-GB" altLang="en-US">
                <a:cs typeface="Times New Roman" panose="02020603050405020304" pitchFamily="18" charset="0"/>
              </a:rPr>
              <a:t>To do this we extend the network mask to create a subnet mask </a:t>
            </a:r>
          </a:p>
          <a:p>
            <a:r>
              <a:rPr lang="en-GB" altLang="en-US">
                <a:cs typeface="Times New Roman" panose="02020603050405020304" pitchFamily="18" charset="0"/>
              </a:rPr>
              <a:t>The mask must contain contiguous bits with no ‘holes’ i.e. all 1’s at the beginning followed by all 0’s at the end</a:t>
            </a:r>
          </a:p>
        </p:txBody>
      </p:sp>
      <p:sp>
        <p:nvSpPr>
          <p:cNvPr id="318468" name="Text Box 4">
            <a:extLst>
              <a:ext uri="{FF2B5EF4-FFF2-40B4-BE49-F238E27FC236}">
                <a16:creationId xmlns:a16="http://schemas.microsoft.com/office/drawing/2014/main" id="{C428AC43-A387-E667-05B0-9CA6D0DD1459}"/>
              </a:ext>
            </a:extLst>
          </p:cNvPr>
          <p:cNvSpPr txBox="1">
            <a:spLocks noChangeArrowheads="1"/>
          </p:cNvSpPr>
          <p:nvPr/>
        </p:nvSpPr>
        <p:spPr bwMode="auto">
          <a:xfrm>
            <a:off x="1089025" y="4654550"/>
            <a:ext cx="21574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240 = 11110000</a:t>
            </a:r>
          </a:p>
        </p:txBody>
      </p:sp>
      <p:sp>
        <p:nvSpPr>
          <p:cNvPr id="318469" name="Text Box 5">
            <a:extLst>
              <a:ext uri="{FF2B5EF4-FFF2-40B4-BE49-F238E27FC236}">
                <a16:creationId xmlns:a16="http://schemas.microsoft.com/office/drawing/2014/main" id="{463C596F-BF85-6034-D53C-836994F83507}"/>
              </a:ext>
            </a:extLst>
          </p:cNvPr>
          <p:cNvSpPr txBox="1">
            <a:spLocks noChangeArrowheads="1"/>
          </p:cNvSpPr>
          <p:nvPr/>
        </p:nvSpPr>
        <p:spPr bwMode="auto">
          <a:xfrm>
            <a:off x="4692650" y="4673600"/>
            <a:ext cx="21574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227 = 11100011</a:t>
            </a:r>
          </a:p>
        </p:txBody>
      </p:sp>
      <p:sp>
        <p:nvSpPr>
          <p:cNvPr id="318470" name="Text Box 6">
            <a:extLst>
              <a:ext uri="{FF2B5EF4-FFF2-40B4-BE49-F238E27FC236}">
                <a16:creationId xmlns:a16="http://schemas.microsoft.com/office/drawing/2014/main" id="{987D5441-F736-6836-B07C-0392D8879F75}"/>
              </a:ext>
            </a:extLst>
          </p:cNvPr>
          <p:cNvSpPr txBox="1">
            <a:spLocks noChangeArrowheads="1"/>
          </p:cNvSpPr>
          <p:nvPr/>
        </p:nvSpPr>
        <p:spPr bwMode="auto">
          <a:xfrm>
            <a:off x="3103563" y="4340225"/>
            <a:ext cx="846137"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6000">
                <a:solidFill>
                  <a:schemeClr val="tx2"/>
                </a:solidFill>
                <a:latin typeface="Times New Roman" panose="02020603050405020304" pitchFamily="18" charset="0"/>
                <a:cs typeface="Times New Roman" panose="02020603050405020304" pitchFamily="18" charset="0"/>
                <a:sym typeface="Wingdings" panose="05000000000000000000" pitchFamily="2" charset="2"/>
              </a:rPr>
              <a:t></a:t>
            </a:r>
            <a:r>
              <a:rPr lang="en-GB" altLang="en-US"/>
              <a:t> </a:t>
            </a:r>
          </a:p>
        </p:txBody>
      </p:sp>
      <p:sp>
        <p:nvSpPr>
          <p:cNvPr id="318471" name="Text Box 7">
            <a:extLst>
              <a:ext uri="{FF2B5EF4-FFF2-40B4-BE49-F238E27FC236}">
                <a16:creationId xmlns:a16="http://schemas.microsoft.com/office/drawing/2014/main" id="{7C389B62-22A4-3B9A-8004-307B2B857A1A}"/>
              </a:ext>
            </a:extLst>
          </p:cNvPr>
          <p:cNvSpPr txBox="1">
            <a:spLocks noChangeArrowheads="1"/>
          </p:cNvSpPr>
          <p:nvPr/>
        </p:nvSpPr>
        <p:spPr bwMode="auto">
          <a:xfrm>
            <a:off x="6764338" y="4319588"/>
            <a:ext cx="69215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6000">
                <a:solidFill>
                  <a:srgbClr val="FF3300"/>
                </a:solidFill>
              </a:rPr>
              <a:t>X</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F808DBAB-420A-ED36-7C8E-E07A1D8FC0D6}"/>
              </a:ext>
            </a:extLst>
          </p:cNvPr>
          <p:cNvSpPr>
            <a:spLocks noGrp="1"/>
          </p:cNvSpPr>
          <p:nvPr>
            <p:ph type="ftr" sz="quarter" idx="10"/>
          </p:nvPr>
        </p:nvSpPr>
        <p:spPr/>
        <p:txBody>
          <a:bodyPr/>
          <a:lstStyle/>
          <a:p>
            <a:r>
              <a:rPr lang="en-US" altLang="en-US"/>
              <a:t>WAN</a:t>
            </a:r>
          </a:p>
        </p:txBody>
      </p:sp>
      <p:sp>
        <p:nvSpPr>
          <p:cNvPr id="333826" name="Rectangle 2">
            <a:extLst>
              <a:ext uri="{FF2B5EF4-FFF2-40B4-BE49-F238E27FC236}">
                <a16:creationId xmlns:a16="http://schemas.microsoft.com/office/drawing/2014/main" id="{7A8E890D-46FD-B4A8-C12B-F16AB97454D1}"/>
              </a:ext>
            </a:extLst>
          </p:cNvPr>
          <p:cNvSpPr>
            <a:spLocks noGrp="1" noChangeArrowheads="1"/>
          </p:cNvSpPr>
          <p:nvPr>
            <p:ph type="title"/>
          </p:nvPr>
        </p:nvSpPr>
        <p:spPr/>
        <p:txBody>
          <a:bodyPr/>
          <a:lstStyle/>
          <a:p>
            <a:r>
              <a:rPr lang="en-GB" altLang="en-US" dirty="0"/>
              <a:t>Example – Before Subnetting</a:t>
            </a:r>
          </a:p>
        </p:txBody>
      </p:sp>
      <p:pic>
        <p:nvPicPr>
          <p:cNvPr id="333828" name="Picture 4">
            <a:extLst>
              <a:ext uri="{FF2B5EF4-FFF2-40B4-BE49-F238E27FC236}">
                <a16:creationId xmlns:a16="http://schemas.microsoft.com/office/drawing/2014/main" id="{DBA4742A-5C75-EFF2-5466-78D872E974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163" y="1058863"/>
            <a:ext cx="77724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3830" name="Text Box 6">
            <a:extLst>
              <a:ext uri="{FF2B5EF4-FFF2-40B4-BE49-F238E27FC236}">
                <a16:creationId xmlns:a16="http://schemas.microsoft.com/office/drawing/2014/main" id="{4DC78DD8-CA61-229A-29E2-1280F085B5E2}"/>
              </a:ext>
            </a:extLst>
          </p:cNvPr>
          <p:cNvSpPr txBox="1">
            <a:spLocks noChangeArrowheads="1"/>
          </p:cNvSpPr>
          <p:nvPr/>
        </p:nvSpPr>
        <p:spPr bwMode="auto">
          <a:xfrm>
            <a:off x="1274763" y="5629275"/>
            <a:ext cx="61944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Class B Network Number 172.16.0.0</a:t>
            </a:r>
          </a:p>
        </p:txBody>
      </p:sp>
      <p:sp>
        <p:nvSpPr>
          <p:cNvPr id="333831" name="Rectangle 7">
            <a:extLst>
              <a:ext uri="{FF2B5EF4-FFF2-40B4-BE49-F238E27FC236}">
                <a16:creationId xmlns:a16="http://schemas.microsoft.com/office/drawing/2014/main" id="{44E591E5-B3BA-087D-BD7C-3582F1E1A831}"/>
              </a:ext>
            </a:extLst>
          </p:cNvPr>
          <p:cNvSpPr>
            <a:spLocks noChangeArrowheads="1"/>
          </p:cNvSpPr>
          <p:nvPr/>
        </p:nvSpPr>
        <p:spPr bwMode="auto">
          <a:xfrm>
            <a:off x="7510463" y="5505450"/>
            <a:ext cx="831850" cy="65722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8085BA16-DBC9-CC46-372B-005DD9F88C22}"/>
              </a:ext>
            </a:extLst>
          </p:cNvPr>
          <p:cNvSpPr>
            <a:spLocks noGrp="1"/>
          </p:cNvSpPr>
          <p:nvPr>
            <p:ph type="ftr" sz="quarter" idx="10"/>
          </p:nvPr>
        </p:nvSpPr>
        <p:spPr/>
        <p:txBody>
          <a:bodyPr/>
          <a:lstStyle/>
          <a:p>
            <a:r>
              <a:rPr lang="en-US" altLang="en-US"/>
              <a:t>WAN</a:t>
            </a:r>
          </a:p>
        </p:txBody>
      </p:sp>
      <p:sp>
        <p:nvSpPr>
          <p:cNvPr id="334850" name="Rectangle 2">
            <a:extLst>
              <a:ext uri="{FF2B5EF4-FFF2-40B4-BE49-F238E27FC236}">
                <a16:creationId xmlns:a16="http://schemas.microsoft.com/office/drawing/2014/main" id="{2A778B75-EC09-FB71-DCCD-955A781C213C}"/>
              </a:ext>
            </a:extLst>
          </p:cNvPr>
          <p:cNvSpPr>
            <a:spLocks noGrp="1" noChangeArrowheads="1"/>
          </p:cNvSpPr>
          <p:nvPr>
            <p:ph type="title"/>
          </p:nvPr>
        </p:nvSpPr>
        <p:spPr/>
        <p:txBody>
          <a:bodyPr/>
          <a:lstStyle/>
          <a:p>
            <a:r>
              <a:rPr lang="en-GB" altLang="en-US" dirty="0"/>
              <a:t>Example – After Subnetting</a:t>
            </a:r>
          </a:p>
        </p:txBody>
      </p:sp>
      <p:pic>
        <p:nvPicPr>
          <p:cNvPr id="334852" name="Picture 4">
            <a:extLst>
              <a:ext uri="{FF2B5EF4-FFF2-40B4-BE49-F238E27FC236}">
                <a16:creationId xmlns:a16="http://schemas.microsoft.com/office/drawing/2014/main" id="{6FA2ED8A-3741-632A-469A-F093EF4BB3A3}"/>
              </a:ext>
            </a:extLst>
          </p:cNvPr>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685800" y="990600"/>
            <a:ext cx="7772400" cy="5105400"/>
          </a:xfrm>
          <a:noFill/>
          <a:ln/>
        </p:spPr>
      </p:pic>
      <p:sp>
        <p:nvSpPr>
          <p:cNvPr id="334853" name="Text Box 5">
            <a:extLst>
              <a:ext uri="{FF2B5EF4-FFF2-40B4-BE49-F238E27FC236}">
                <a16:creationId xmlns:a16="http://schemas.microsoft.com/office/drawing/2014/main" id="{1D1A6E21-566D-D1CF-FE63-CC4BD98B18E1}"/>
              </a:ext>
            </a:extLst>
          </p:cNvPr>
          <p:cNvSpPr txBox="1">
            <a:spLocks noChangeArrowheads="1"/>
          </p:cNvSpPr>
          <p:nvPr/>
        </p:nvSpPr>
        <p:spPr bwMode="auto">
          <a:xfrm>
            <a:off x="1274763" y="5629275"/>
            <a:ext cx="61944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Subnet Network Number 172.16.2.0</a:t>
            </a:r>
          </a:p>
        </p:txBody>
      </p:sp>
      <p:sp>
        <p:nvSpPr>
          <p:cNvPr id="3" name="TextBox 2">
            <a:extLst>
              <a:ext uri="{FF2B5EF4-FFF2-40B4-BE49-F238E27FC236}">
                <a16:creationId xmlns:a16="http://schemas.microsoft.com/office/drawing/2014/main" id="{E591ACB3-BB7B-BDCB-A489-388692AE0259}"/>
              </a:ext>
            </a:extLst>
          </p:cNvPr>
          <p:cNvSpPr txBox="1"/>
          <p:nvPr/>
        </p:nvSpPr>
        <p:spPr>
          <a:xfrm>
            <a:off x="1869743" y="990600"/>
            <a:ext cx="5894562" cy="461665"/>
          </a:xfrm>
          <a:prstGeom prst="rect">
            <a:avLst/>
          </a:prstGeom>
          <a:noFill/>
        </p:spPr>
        <p:txBody>
          <a:bodyPr wrap="none" rtlCol="0">
            <a:spAutoFit/>
          </a:bodyPr>
          <a:lstStyle/>
          <a:p>
            <a:r>
              <a:rPr lang="en-GB" sz="2400" b="1" dirty="0">
                <a:solidFill>
                  <a:srgbClr val="FF0000"/>
                </a:solidFill>
              </a:rPr>
              <a:t>Borrow 8 bits from the class B network</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87ED0B6C-FC57-7D01-2CAD-38A2516DDD21}"/>
              </a:ext>
            </a:extLst>
          </p:cNvPr>
          <p:cNvSpPr>
            <a:spLocks noGrp="1"/>
          </p:cNvSpPr>
          <p:nvPr>
            <p:ph type="ftr" sz="quarter" idx="10"/>
          </p:nvPr>
        </p:nvSpPr>
        <p:spPr/>
        <p:txBody>
          <a:bodyPr/>
          <a:lstStyle/>
          <a:p>
            <a:r>
              <a:rPr lang="en-US" altLang="en-US"/>
              <a:t>WAN</a:t>
            </a:r>
          </a:p>
        </p:txBody>
      </p:sp>
      <p:sp>
        <p:nvSpPr>
          <p:cNvPr id="324610" name="Rectangle 2">
            <a:extLst>
              <a:ext uri="{FF2B5EF4-FFF2-40B4-BE49-F238E27FC236}">
                <a16:creationId xmlns:a16="http://schemas.microsoft.com/office/drawing/2014/main" id="{60A8FDB5-487A-2397-5110-764C4AA8AC3E}"/>
              </a:ext>
            </a:extLst>
          </p:cNvPr>
          <p:cNvSpPr>
            <a:spLocks noGrp="1" noChangeArrowheads="1"/>
          </p:cNvSpPr>
          <p:nvPr>
            <p:ph type="title"/>
          </p:nvPr>
        </p:nvSpPr>
        <p:spPr/>
        <p:txBody>
          <a:bodyPr/>
          <a:lstStyle/>
          <a:p>
            <a:r>
              <a:rPr lang="en-GB" altLang="en-US"/>
              <a:t>Borrowing Bits (Cont)</a:t>
            </a:r>
          </a:p>
        </p:txBody>
      </p:sp>
      <p:sp>
        <p:nvSpPr>
          <p:cNvPr id="324611" name="Rectangle 3">
            <a:extLst>
              <a:ext uri="{FF2B5EF4-FFF2-40B4-BE49-F238E27FC236}">
                <a16:creationId xmlns:a16="http://schemas.microsoft.com/office/drawing/2014/main" id="{CB068A1B-1A20-072A-0C5C-2D93EF89DB15}"/>
              </a:ext>
            </a:extLst>
          </p:cNvPr>
          <p:cNvSpPr>
            <a:spLocks noGrp="1" noChangeArrowheads="1"/>
          </p:cNvSpPr>
          <p:nvPr>
            <p:ph type="body" idx="1"/>
          </p:nvPr>
        </p:nvSpPr>
        <p:spPr/>
        <p:txBody>
          <a:bodyPr/>
          <a:lstStyle/>
          <a:p>
            <a:pPr>
              <a:lnSpc>
                <a:spcPct val="90000"/>
              </a:lnSpc>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The subnet address is a combination the original network address plus the borrowed bits.</a:t>
            </a:r>
          </a:p>
          <a:p>
            <a:pPr>
              <a:lnSpc>
                <a:spcPct val="90000"/>
              </a:lnSpc>
            </a:pPr>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pPr>
              <a:lnSpc>
                <a:spcPct val="90000"/>
              </a:lnSpc>
            </a:pPr>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An IP address of all zeros (0.0.0.0) is reserved </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as the network address. Actually, it is only ever used as the source address by a host, as part of the initialisation procedure when a host is determining its own IP address e.g. BOOTP. </a:t>
            </a:r>
          </a:p>
          <a:p>
            <a:pPr>
              <a:lnSpc>
                <a:spcPct val="90000"/>
              </a:lnSpc>
            </a:pPr>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An IP address of all ones is reserved</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 for the broadcast address (i.e. setting the subnet value to all 1’s is a broadcast to all subnets in that network).</a:t>
            </a:r>
          </a:p>
          <a:p>
            <a:pPr>
              <a:lnSpc>
                <a:spcPct val="90000"/>
              </a:lnSpc>
            </a:pPr>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pPr>
              <a:lnSpc>
                <a:spcPct val="90000"/>
              </a:lnSpc>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Since all zeros and all ones are reserved </a:t>
            </a:r>
            <a:r>
              <a:rPr lang="en-GB" altLang="en-US" dirty="0" err="1">
                <a:latin typeface="Arial Unicode MS" panose="020B0604020202020204" pitchFamily="34" charset="-128"/>
                <a:ea typeface="Arial Unicode MS" panose="020B0604020202020204" pitchFamily="34" charset="-128"/>
                <a:cs typeface="Arial Unicode MS" panose="020B0604020202020204" pitchFamily="34" charset="-128"/>
              </a:rPr>
              <a:t>subnetIDs</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 we must subtract 2 from the number of addresses available.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3050F-0277-4628-B33B-56260EADEE48}"/>
              </a:ext>
            </a:extLst>
          </p:cNvPr>
          <p:cNvSpPr>
            <a:spLocks noGrp="1"/>
          </p:cNvSpPr>
          <p:nvPr>
            <p:ph type="title"/>
          </p:nvPr>
        </p:nvSpPr>
        <p:spPr/>
        <p:txBody>
          <a:bodyPr/>
          <a:lstStyle/>
          <a:p>
            <a:r>
              <a:rPr lang="en-GB" dirty="0" err="1"/>
              <a:t>vNet</a:t>
            </a:r>
            <a:r>
              <a:rPr lang="en-GB" dirty="0"/>
              <a:t> and Subnets</a:t>
            </a:r>
          </a:p>
        </p:txBody>
      </p:sp>
      <p:sp>
        <p:nvSpPr>
          <p:cNvPr id="4" name="Footer Placeholder 3">
            <a:extLst>
              <a:ext uri="{FF2B5EF4-FFF2-40B4-BE49-F238E27FC236}">
                <a16:creationId xmlns:a16="http://schemas.microsoft.com/office/drawing/2014/main" id="{CBE0B1E8-5C38-4B09-A327-BB699C5C3B61}"/>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990F6433-8787-42E5-8A8A-A37153CAA368}"/>
              </a:ext>
            </a:extLst>
          </p:cNvPr>
          <p:cNvSpPr/>
          <p:nvPr/>
        </p:nvSpPr>
        <p:spPr bwMode="auto">
          <a:xfrm>
            <a:off x="5071022" y="1085476"/>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6" name="Rectangle 5">
            <a:extLst>
              <a:ext uri="{FF2B5EF4-FFF2-40B4-BE49-F238E27FC236}">
                <a16:creationId xmlns:a16="http://schemas.microsoft.com/office/drawing/2014/main" id="{85757614-FE7D-4549-AE88-55FC73B9B2C0}"/>
              </a:ext>
            </a:extLst>
          </p:cNvPr>
          <p:cNvSpPr/>
          <p:nvPr/>
        </p:nvSpPr>
        <p:spPr bwMode="auto">
          <a:xfrm>
            <a:off x="5280872" y="1549788"/>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0" name="TextBox 9">
            <a:extLst>
              <a:ext uri="{FF2B5EF4-FFF2-40B4-BE49-F238E27FC236}">
                <a16:creationId xmlns:a16="http://schemas.microsoft.com/office/drawing/2014/main" id="{0D084444-DD5C-4C23-9E6A-5919DF88AC96}"/>
              </a:ext>
            </a:extLst>
          </p:cNvPr>
          <p:cNvSpPr txBox="1"/>
          <p:nvPr/>
        </p:nvSpPr>
        <p:spPr>
          <a:xfrm>
            <a:off x="4216466" y="1388021"/>
            <a:ext cx="1012956" cy="646331"/>
          </a:xfrm>
          <a:prstGeom prst="rect">
            <a:avLst/>
          </a:prstGeom>
          <a:noFill/>
        </p:spPr>
        <p:txBody>
          <a:bodyPr wrap="square" rtlCol="0">
            <a:spAutoFit/>
          </a:bodyPr>
          <a:lstStyle/>
          <a:p>
            <a:r>
              <a:rPr lang="en-GB" i="1" dirty="0"/>
              <a:t>Private IP3</a:t>
            </a:r>
          </a:p>
        </p:txBody>
      </p:sp>
      <p:sp>
        <p:nvSpPr>
          <p:cNvPr id="11" name="Rectangle 10">
            <a:extLst>
              <a:ext uri="{FF2B5EF4-FFF2-40B4-BE49-F238E27FC236}">
                <a16:creationId xmlns:a16="http://schemas.microsoft.com/office/drawing/2014/main" id="{DD60B583-AC4B-4B92-83E0-8BDCD8DBF802}"/>
              </a:ext>
            </a:extLst>
          </p:cNvPr>
          <p:cNvSpPr/>
          <p:nvPr/>
        </p:nvSpPr>
        <p:spPr bwMode="auto">
          <a:xfrm>
            <a:off x="1224116" y="1324818"/>
            <a:ext cx="1891003" cy="242344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2" name="Rectangle 11">
            <a:extLst>
              <a:ext uri="{FF2B5EF4-FFF2-40B4-BE49-F238E27FC236}">
                <a16:creationId xmlns:a16="http://schemas.microsoft.com/office/drawing/2014/main" id="{1ABD9B34-3EB8-4470-B85F-6CA10F662E71}"/>
              </a:ext>
            </a:extLst>
          </p:cNvPr>
          <p:cNvSpPr/>
          <p:nvPr/>
        </p:nvSpPr>
        <p:spPr bwMode="auto">
          <a:xfrm>
            <a:off x="1837510" y="1471091"/>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4" name="TextBox 13">
            <a:extLst>
              <a:ext uri="{FF2B5EF4-FFF2-40B4-BE49-F238E27FC236}">
                <a16:creationId xmlns:a16="http://schemas.microsoft.com/office/drawing/2014/main" id="{D2D1650A-5611-41D8-A12C-1E4EADD8ED5C}"/>
              </a:ext>
            </a:extLst>
          </p:cNvPr>
          <p:cNvSpPr txBox="1"/>
          <p:nvPr/>
        </p:nvSpPr>
        <p:spPr>
          <a:xfrm>
            <a:off x="3108438" y="1310334"/>
            <a:ext cx="958206" cy="646331"/>
          </a:xfrm>
          <a:prstGeom prst="rect">
            <a:avLst/>
          </a:prstGeom>
          <a:noFill/>
        </p:spPr>
        <p:txBody>
          <a:bodyPr wrap="square" rtlCol="0">
            <a:spAutoFit/>
          </a:bodyPr>
          <a:lstStyle/>
          <a:p>
            <a:r>
              <a:rPr lang="en-GB" i="1" dirty="0"/>
              <a:t>Private IP1</a:t>
            </a:r>
          </a:p>
        </p:txBody>
      </p:sp>
      <p:sp>
        <p:nvSpPr>
          <p:cNvPr id="15" name="Rectangle 14">
            <a:extLst>
              <a:ext uri="{FF2B5EF4-FFF2-40B4-BE49-F238E27FC236}">
                <a16:creationId xmlns:a16="http://schemas.microsoft.com/office/drawing/2014/main" id="{B118C9B9-8D8E-4D6F-A8BC-8CA89216C04C}"/>
              </a:ext>
            </a:extLst>
          </p:cNvPr>
          <p:cNvSpPr/>
          <p:nvPr/>
        </p:nvSpPr>
        <p:spPr bwMode="auto">
          <a:xfrm>
            <a:off x="1837510" y="2737407"/>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6" name="TextBox 15">
            <a:extLst>
              <a:ext uri="{FF2B5EF4-FFF2-40B4-BE49-F238E27FC236}">
                <a16:creationId xmlns:a16="http://schemas.microsoft.com/office/drawing/2014/main" id="{54CE50FA-EA50-435C-99DD-0E5D4749A349}"/>
              </a:ext>
            </a:extLst>
          </p:cNvPr>
          <p:cNvSpPr txBox="1"/>
          <p:nvPr/>
        </p:nvSpPr>
        <p:spPr>
          <a:xfrm>
            <a:off x="3108438" y="3180285"/>
            <a:ext cx="984294" cy="646331"/>
          </a:xfrm>
          <a:prstGeom prst="rect">
            <a:avLst/>
          </a:prstGeom>
          <a:noFill/>
        </p:spPr>
        <p:txBody>
          <a:bodyPr wrap="square" rtlCol="0">
            <a:spAutoFit/>
          </a:bodyPr>
          <a:lstStyle/>
          <a:p>
            <a:r>
              <a:rPr lang="en-GB" i="1" dirty="0"/>
              <a:t>Private IP2</a:t>
            </a:r>
          </a:p>
        </p:txBody>
      </p:sp>
      <p:sp>
        <p:nvSpPr>
          <p:cNvPr id="17" name="Rectangle 16">
            <a:extLst>
              <a:ext uri="{FF2B5EF4-FFF2-40B4-BE49-F238E27FC236}">
                <a16:creationId xmlns:a16="http://schemas.microsoft.com/office/drawing/2014/main" id="{0D27492D-DE14-4360-81F8-314A0C3D8676}"/>
              </a:ext>
            </a:extLst>
          </p:cNvPr>
          <p:cNvSpPr/>
          <p:nvPr/>
        </p:nvSpPr>
        <p:spPr bwMode="auto">
          <a:xfrm>
            <a:off x="5280872" y="4210697"/>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8" name="Rectangle 17">
            <a:extLst>
              <a:ext uri="{FF2B5EF4-FFF2-40B4-BE49-F238E27FC236}">
                <a16:creationId xmlns:a16="http://schemas.microsoft.com/office/drawing/2014/main" id="{DE0E6164-B58F-461D-AE6E-3E09E13B7B6C}"/>
              </a:ext>
            </a:extLst>
          </p:cNvPr>
          <p:cNvSpPr/>
          <p:nvPr/>
        </p:nvSpPr>
        <p:spPr bwMode="auto">
          <a:xfrm>
            <a:off x="5490722" y="4675009"/>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9" name="TextBox 18">
            <a:extLst>
              <a:ext uri="{FF2B5EF4-FFF2-40B4-BE49-F238E27FC236}">
                <a16:creationId xmlns:a16="http://schemas.microsoft.com/office/drawing/2014/main" id="{F4C69FEB-614A-49F6-B002-01134B8A68D7}"/>
              </a:ext>
            </a:extLst>
          </p:cNvPr>
          <p:cNvSpPr txBox="1"/>
          <p:nvPr/>
        </p:nvSpPr>
        <p:spPr>
          <a:xfrm>
            <a:off x="4353115" y="4464251"/>
            <a:ext cx="972191" cy="646331"/>
          </a:xfrm>
          <a:prstGeom prst="rect">
            <a:avLst/>
          </a:prstGeom>
          <a:noFill/>
        </p:spPr>
        <p:txBody>
          <a:bodyPr wrap="square" rtlCol="0">
            <a:spAutoFit/>
          </a:bodyPr>
          <a:lstStyle/>
          <a:p>
            <a:r>
              <a:rPr lang="en-GB" i="1" dirty="0"/>
              <a:t>Private IP4</a:t>
            </a:r>
          </a:p>
        </p:txBody>
      </p:sp>
      <p:sp>
        <p:nvSpPr>
          <p:cNvPr id="20" name="Rectangle 19">
            <a:extLst>
              <a:ext uri="{FF2B5EF4-FFF2-40B4-BE49-F238E27FC236}">
                <a16:creationId xmlns:a16="http://schemas.microsoft.com/office/drawing/2014/main" id="{64A8CFA2-EE1D-4C03-96DC-8AD1773F4B75}"/>
              </a:ext>
            </a:extLst>
          </p:cNvPr>
          <p:cNvSpPr/>
          <p:nvPr/>
        </p:nvSpPr>
        <p:spPr bwMode="auto">
          <a:xfrm>
            <a:off x="1843994" y="4720012"/>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21" name="Rectangle 20">
            <a:extLst>
              <a:ext uri="{FF2B5EF4-FFF2-40B4-BE49-F238E27FC236}">
                <a16:creationId xmlns:a16="http://schemas.microsoft.com/office/drawing/2014/main" id="{106708C3-B1ED-43E8-9955-5ED659A3B3A9}"/>
              </a:ext>
            </a:extLst>
          </p:cNvPr>
          <p:cNvSpPr/>
          <p:nvPr/>
        </p:nvSpPr>
        <p:spPr bwMode="auto">
          <a:xfrm>
            <a:off x="2053844" y="5184324"/>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22" name="TextBox 21">
            <a:extLst>
              <a:ext uri="{FF2B5EF4-FFF2-40B4-BE49-F238E27FC236}">
                <a16:creationId xmlns:a16="http://schemas.microsoft.com/office/drawing/2014/main" id="{0C0ED3CD-A965-4885-A89E-389D751EE6BD}"/>
              </a:ext>
            </a:extLst>
          </p:cNvPr>
          <p:cNvSpPr txBox="1"/>
          <p:nvPr/>
        </p:nvSpPr>
        <p:spPr>
          <a:xfrm>
            <a:off x="3214470" y="5043177"/>
            <a:ext cx="1183079" cy="646331"/>
          </a:xfrm>
          <a:prstGeom prst="rect">
            <a:avLst/>
          </a:prstGeom>
          <a:noFill/>
        </p:spPr>
        <p:txBody>
          <a:bodyPr wrap="square" rtlCol="0">
            <a:spAutoFit/>
          </a:bodyPr>
          <a:lstStyle/>
          <a:p>
            <a:r>
              <a:rPr lang="en-GB" i="1" dirty="0"/>
              <a:t>Private IP5</a:t>
            </a:r>
          </a:p>
        </p:txBody>
      </p:sp>
      <p:sp>
        <p:nvSpPr>
          <p:cNvPr id="23" name="Freeform: Shape 22">
            <a:extLst>
              <a:ext uri="{FF2B5EF4-FFF2-40B4-BE49-F238E27FC236}">
                <a16:creationId xmlns:a16="http://schemas.microsoft.com/office/drawing/2014/main" id="{AE18EAB2-B1A9-49AA-9C98-1FFD4D38F72A}"/>
              </a:ext>
            </a:extLst>
          </p:cNvPr>
          <p:cNvSpPr/>
          <p:nvPr/>
        </p:nvSpPr>
        <p:spPr bwMode="auto">
          <a:xfrm>
            <a:off x="1715355" y="688258"/>
            <a:ext cx="5968571" cy="2703871"/>
          </a:xfrm>
          <a:custGeom>
            <a:avLst/>
            <a:gdLst>
              <a:gd name="connsiteX0" fmla="*/ 177355 w 5968571"/>
              <a:gd name="connsiteY0" fmla="*/ 555523 h 2703871"/>
              <a:gd name="connsiteX1" fmla="*/ 177355 w 5968571"/>
              <a:gd name="connsiteY1" fmla="*/ 555523 h 2703871"/>
              <a:gd name="connsiteX2" fmla="*/ 103613 w 5968571"/>
              <a:gd name="connsiteY2" fmla="*/ 570271 h 2703871"/>
              <a:gd name="connsiteX3" fmla="*/ 79032 w 5968571"/>
              <a:gd name="connsiteY3" fmla="*/ 594852 h 2703871"/>
              <a:gd name="connsiteX4" fmla="*/ 44619 w 5968571"/>
              <a:gd name="connsiteY4" fmla="*/ 634181 h 2703871"/>
              <a:gd name="connsiteX5" fmla="*/ 34787 w 5968571"/>
              <a:gd name="connsiteY5" fmla="*/ 663677 h 2703871"/>
              <a:gd name="connsiteX6" fmla="*/ 29871 w 5968571"/>
              <a:gd name="connsiteY6" fmla="*/ 683342 h 2703871"/>
              <a:gd name="connsiteX7" fmla="*/ 20039 w 5968571"/>
              <a:gd name="connsiteY7" fmla="*/ 1243781 h 2703871"/>
              <a:gd name="connsiteX8" fmla="*/ 15122 w 5968571"/>
              <a:gd name="connsiteY8" fmla="*/ 1489587 h 2703871"/>
              <a:gd name="connsiteX9" fmla="*/ 24955 w 5968571"/>
              <a:gd name="connsiteY9" fmla="*/ 1794387 h 2703871"/>
              <a:gd name="connsiteX10" fmla="*/ 216684 w 5968571"/>
              <a:gd name="connsiteY10" fmla="*/ 1784555 h 2703871"/>
              <a:gd name="connsiteX11" fmla="*/ 256013 w 5968571"/>
              <a:gd name="connsiteY11" fmla="*/ 1779639 h 2703871"/>
              <a:gd name="connsiteX12" fmla="*/ 344503 w 5968571"/>
              <a:gd name="connsiteY12" fmla="*/ 1755058 h 2703871"/>
              <a:gd name="connsiteX13" fmla="*/ 388748 w 5968571"/>
              <a:gd name="connsiteY13" fmla="*/ 1745226 h 2703871"/>
              <a:gd name="connsiteX14" fmla="*/ 477239 w 5968571"/>
              <a:gd name="connsiteY14" fmla="*/ 1735394 h 2703871"/>
              <a:gd name="connsiteX15" fmla="*/ 550980 w 5968571"/>
              <a:gd name="connsiteY15" fmla="*/ 1725561 h 2703871"/>
              <a:gd name="connsiteX16" fmla="*/ 1037677 w 5968571"/>
              <a:gd name="connsiteY16" fmla="*/ 1720645 h 2703871"/>
              <a:gd name="connsiteX17" fmla="*/ 1101587 w 5968571"/>
              <a:gd name="connsiteY17" fmla="*/ 1710813 h 2703871"/>
              <a:gd name="connsiteX18" fmla="*/ 1249071 w 5968571"/>
              <a:gd name="connsiteY18" fmla="*/ 1696065 h 2703871"/>
              <a:gd name="connsiteX19" fmla="*/ 1809510 w 5968571"/>
              <a:gd name="connsiteY19" fmla="*/ 1710813 h 2703871"/>
              <a:gd name="connsiteX20" fmla="*/ 1868503 w 5968571"/>
              <a:gd name="connsiteY20" fmla="*/ 1735394 h 2703871"/>
              <a:gd name="connsiteX21" fmla="*/ 2065148 w 5968571"/>
              <a:gd name="connsiteY21" fmla="*/ 1784555 h 2703871"/>
              <a:gd name="connsiteX22" fmla="*/ 2143806 w 5968571"/>
              <a:gd name="connsiteY22" fmla="*/ 1814052 h 2703871"/>
              <a:gd name="connsiteX23" fmla="*/ 2281458 w 5968571"/>
              <a:gd name="connsiteY23" fmla="*/ 1868129 h 2703871"/>
              <a:gd name="connsiteX24" fmla="*/ 2433858 w 5968571"/>
              <a:gd name="connsiteY24" fmla="*/ 1927123 h 2703871"/>
              <a:gd name="connsiteX25" fmla="*/ 2571510 w 5968571"/>
              <a:gd name="connsiteY25" fmla="*/ 1976284 h 2703871"/>
              <a:gd name="connsiteX26" fmla="*/ 2743574 w 5968571"/>
              <a:gd name="connsiteY26" fmla="*/ 2040194 h 2703871"/>
              <a:gd name="connsiteX27" fmla="*/ 2905806 w 5968571"/>
              <a:gd name="connsiteY27" fmla="*/ 2094271 h 2703871"/>
              <a:gd name="connsiteX28" fmla="*/ 3225355 w 5968571"/>
              <a:gd name="connsiteY28" fmla="*/ 2222090 h 2703871"/>
              <a:gd name="connsiteX29" fmla="*/ 3392503 w 5968571"/>
              <a:gd name="connsiteY29" fmla="*/ 2271252 h 2703871"/>
              <a:gd name="connsiteX30" fmla="*/ 3530155 w 5968571"/>
              <a:gd name="connsiteY30" fmla="*/ 2305665 h 2703871"/>
              <a:gd name="connsiteX31" fmla="*/ 3653058 w 5968571"/>
              <a:gd name="connsiteY31" fmla="*/ 2354826 h 2703871"/>
              <a:gd name="connsiteX32" fmla="*/ 3775961 w 5968571"/>
              <a:gd name="connsiteY32" fmla="*/ 2389239 h 2703871"/>
              <a:gd name="connsiteX33" fmla="*/ 3869368 w 5968571"/>
              <a:gd name="connsiteY33" fmla="*/ 2418736 h 2703871"/>
              <a:gd name="connsiteX34" fmla="*/ 4105342 w 5968571"/>
              <a:gd name="connsiteY34" fmla="*/ 2482645 h 2703871"/>
              <a:gd name="connsiteX35" fmla="*/ 4129922 w 5968571"/>
              <a:gd name="connsiteY35" fmla="*/ 2487561 h 2703871"/>
              <a:gd name="connsiteX36" fmla="*/ 4242993 w 5968571"/>
              <a:gd name="connsiteY36" fmla="*/ 2531807 h 2703871"/>
              <a:gd name="connsiteX37" fmla="*/ 4419974 w 5968571"/>
              <a:gd name="connsiteY37" fmla="*/ 2566219 h 2703871"/>
              <a:gd name="connsiteX38" fmla="*/ 4533045 w 5968571"/>
              <a:gd name="connsiteY38" fmla="*/ 2600632 h 2703871"/>
              <a:gd name="connsiteX39" fmla="*/ 4631368 w 5968571"/>
              <a:gd name="connsiteY39" fmla="*/ 2635045 h 2703871"/>
              <a:gd name="connsiteX40" fmla="*/ 5009910 w 5968571"/>
              <a:gd name="connsiteY40" fmla="*/ 2698955 h 2703871"/>
              <a:gd name="connsiteX41" fmla="*/ 5113148 w 5968571"/>
              <a:gd name="connsiteY41" fmla="*/ 2703871 h 2703871"/>
              <a:gd name="connsiteX42" fmla="*/ 5540851 w 5968571"/>
              <a:gd name="connsiteY42" fmla="*/ 2659626 h 2703871"/>
              <a:gd name="connsiteX43" fmla="*/ 5658839 w 5968571"/>
              <a:gd name="connsiteY43" fmla="*/ 2620297 h 2703871"/>
              <a:gd name="connsiteX44" fmla="*/ 5762077 w 5968571"/>
              <a:gd name="connsiteY44" fmla="*/ 2566219 h 2703871"/>
              <a:gd name="connsiteX45" fmla="*/ 5835819 w 5968571"/>
              <a:gd name="connsiteY45" fmla="*/ 2492477 h 2703871"/>
              <a:gd name="connsiteX46" fmla="*/ 5924310 w 5968571"/>
              <a:gd name="connsiteY46" fmla="*/ 2315497 h 2703871"/>
              <a:gd name="connsiteX47" fmla="*/ 5953806 w 5968571"/>
              <a:gd name="connsiteY47" fmla="*/ 2212258 h 2703871"/>
              <a:gd name="connsiteX48" fmla="*/ 5968555 w 5968571"/>
              <a:gd name="connsiteY48" fmla="*/ 2000865 h 2703871"/>
              <a:gd name="connsiteX49" fmla="*/ 5924310 w 5968571"/>
              <a:gd name="connsiteY49" fmla="*/ 1322439 h 2703871"/>
              <a:gd name="connsiteX50" fmla="*/ 5850568 w 5968571"/>
              <a:gd name="connsiteY50" fmla="*/ 1032387 h 2703871"/>
              <a:gd name="connsiteX51" fmla="*/ 5816155 w 5968571"/>
              <a:gd name="connsiteY51" fmla="*/ 968477 h 2703871"/>
              <a:gd name="connsiteX52" fmla="*/ 5703084 w 5968571"/>
              <a:gd name="connsiteY52" fmla="*/ 816077 h 2703871"/>
              <a:gd name="connsiteX53" fmla="*/ 5644090 w 5968571"/>
              <a:gd name="connsiteY53" fmla="*/ 717755 h 2703871"/>
              <a:gd name="connsiteX54" fmla="*/ 5472026 w 5968571"/>
              <a:gd name="connsiteY54" fmla="*/ 545690 h 2703871"/>
              <a:gd name="connsiteX55" fmla="*/ 5304877 w 5968571"/>
              <a:gd name="connsiteY55" fmla="*/ 378542 h 2703871"/>
              <a:gd name="connsiteX56" fmla="*/ 5004993 w 5968571"/>
              <a:gd name="connsiteY56" fmla="*/ 176981 h 2703871"/>
              <a:gd name="connsiteX57" fmla="*/ 4793600 w 5968571"/>
              <a:gd name="connsiteY57" fmla="*/ 58994 h 2703871"/>
              <a:gd name="connsiteX58" fmla="*/ 4552710 w 5968571"/>
              <a:gd name="connsiteY58" fmla="*/ 0 h 2703871"/>
              <a:gd name="connsiteX59" fmla="*/ 4095510 w 5968571"/>
              <a:gd name="connsiteY59" fmla="*/ 29497 h 2703871"/>
              <a:gd name="connsiteX60" fmla="*/ 3982439 w 5968571"/>
              <a:gd name="connsiteY60" fmla="*/ 88490 h 2703871"/>
              <a:gd name="connsiteX61" fmla="*/ 3879200 w 5968571"/>
              <a:gd name="connsiteY61" fmla="*/ 132736 h 2703871"/>
              <a:gd name="connsiteX62" fmla="*/ 3712051 w 5968571"/>
              <a:gd name="connsiteY62" fmla="*/ 176981 h 2703871"/>
              <a:gd name="connsiteX63" fmla="*/ 3426916 w 5968571"/>
              <a:gd name="connsiteY63" fmla="*/ 265471 h 2703871"/>
              <a:gd name="connsiteX64" fmla="*/ 3308929 w 5968571"/>
              <a:gd name="connsiteY64" fmla="*/ 285136 h 2703871"/>
              <a:gd name="connsiteX65" fmla="*/ 1303148 w 5968571"/>
              <a:gd name="connsiteY65" fmla="*/ 275303 h 2703871"/>
              <a:gd name="connsiteX66" fmla="*/ 639471 w 5968571"/>
              <a:gd name="connsiteY66" fmla="*/ 280219 h 2703871"/>
              <a:gd name="connsiteX67" fmla="*/ 550980 w 5968571"/>
              <a:gd name="connsiteY67" fmla="*/ 309716 h 2703871"/>
              <a:gd name="connsiteX68" fmla="*/ 496903 w 5968571"/>
              <a:gd name="connsiteY68" fmla="*/ 324465 h 2703871"/>
              <a:gd name="connsiteX69" fmla="*/ 403497 w 5968571"/>
              <a:gd name="connsiteY69" fmla="*/ 358877 h 2703871"/>
              <a:gd name="connsiteX70" fmla="*/ 374000 w 5968571"/>
              <a:gd name="connsiteY70" fmla="*/ 388374 h 2703871"/>
              <a:gd name="connsiteX71" fmla="*/ 354335 w 5968571"/>
              <a:gd name="connsiteY71" fmla="*/ 417871 h 2703871"/>
              <a:gd name="connsiteX72" fmla="*/ 319922 w 5968571"/>
              <a:gd name="connsiteY72" fmla="*/ 437536 h 2703871"/>
              <a:gd name="connsiteX73" fmla="*/ 295342 w 5968571"/>
              <a:gd name="connsiteY73" fmla="*/ 462116 h 2703871"/>
              <a:gd name="connsiteX74" fmla="*/ 270761 w 5968571"/>
              <a:gd name="connsiteY74" fmla="*/ 476865 h 2703871"/>
              <a:gd name="connsiteX75" fmla="*/ 256013 w 5968571"/>
              <a:gd name="connsiteY75" fmla="*/ 491613 h 2703871"/>
              <a:gd name="connsiteX76" fmla="*/ 201935 w 5968571"/>
              <a:gd name="connsiteY76" fmla="*/ 521110 h 2703871"/>
              <a:gd name="connsiteX77" fmla="*/ 177355 w 5968571"/>
              <a:gd name="connsiteY77" fmla="*/ 555523 h 2703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968571" h="2703871">
                <a:moveTo>
                  <a:pt x="177355" y="555523"/>
                </a:moveTo>
                <a:lnTo>
                  <a:pt x="177355" y="555523"/>
                </a:lnTo>
                <a:cubicBezTo>
                  <a:pt x="152774" y="560439"/>
                  <a:pt x="126888" y="560961"/>
                  <a:pt x="103613" y="570271"/>
                </a:cubicBezTo>
                <a:cubicBezTo>
                  <a:pt x="92854" y="574575"/>
                  <a:pt x="86730" y="586191"/>
                  <a:pt x="79032" y="594852"/>
                </a:cubicBezTo>
                <a:cubicBezTo>
                  <a:pt x="24870" y="655784"/>
                  <a:pt x="108378" y="570422"/>
                  <a:pt x="44619" y="634181"/>
                </a:cubicBezTo>
                <a:cubicBezTo>
                  <a:pt x="41342" y="644013"/>
                  <a:pt x="37765" y="653750"/>
                  <a:pt x="34787" y="663677"/>
                </a:cubicBezTo>
                <a:cubicBezTo>
                  <a:pt x="32846" y="670149"/>
                  <a:pt x="30043" y="676587"/>
                  <a:pt x="29871" y="683342"/>
                </a:cubicBezTo>
                <a:cubicBezTo>
                  <a:pt x="25122" y="870123"/>
                  <a:pt x="23456" y="1056971"/>
                  <a:pt x="20039" y="1243781"/>
                </a:cubicBezTo>
                <a:cubicBezTo>
                  <a:pt x="18540" y="1325719"/>
                  <a:pt x="16761" y="1407652"/>
                  <a:pt x="15122" y="1489587"/>
                </a:cubicBezTo>
                <a:cubicBezTo>
                  <a:pt x="18400" y="1591187"/>
                  <a:pt x="-26710" y="1706843"/>
                  <a:pt x="24955" y="1794387"/>
                </a:cubicBezTo>
                <a:cubicBezTo>
                  <a:pt x="49968" y="1836771"/>
                  <a:pt x="160005" y="1793275"/>
                  <a:pt x="216684" y="1784555"/>
                </a:cubicBezTo>
                <a:cubicBezTo>
                  <a:pt x="229742" y="1782546"/>
                  <a:pt x="242903" y="1781278"/>
                  <a:pt x="256013" y="1779639"/>
                </a:cubicBezTo>
                <a:cubicBezTo>
                  <a:pt x="319684" y="1758414"/>
                  <a:pt x="280133" y="1769912"/>
                  <a:pt x="344503" y="1755058"/>
                </a:cubicBezTo>
                <a:cubicBezTo>
                  <a:pt x="367480" y="1749756"/>
                  <a:pt x="363471" y="1749439"/>
                  <a:pt x="388748" y="1745226"/>
                </a:cubicBezTo>
                <a:cubicBezTo>
                  <a:pt x="436837" y="1737211"/>
                  <a:pt x="418249" y="1742201"/>
                  <a:pt x="477239" y="1735394"/>
                </a:cubicBezTo>
                <a:cubicBezTo>
                  <a:pt x="501873" y="1732551"/>
                  <a:pt x="526191" y="1726213"/>
                  <a:pt x="550980" y="1725561"/>
                </a:cubicBezTo>
                <a:cubicBezTo>
                  <a:pt x="713164" y="1721293"/>
                  <a:pt x="875445" y="1722284"/>
                  <a:pt x="1037677" y="1720645"/>
                </a:cubicBezTo>
                <a:cubicBezTo>
                  <a:pt x="1058980" y="1717368"/>
                  <a:pt x="1080158" y="1713130"/>
                  <a:pt x="1101587" y="1710813"/>
                </a:cubicBezTo>
                <a:cubicBezTo>
                  <a:pt x="1283628" y="1691133"/>
                  <a:pt x="1166976" y="1709747"/>
                  <a:pt x="1249071" y="1696065"/>
                </a:cubicBezTo>
                <a:cubicBezTo>
                  <a:pt x="1435884" y="1700981"/>
                  <a:pt x="1623008" y="1698972"/>
                  <a:pt x="1809510" y="1710813"/>
                </a:cubicBezTo>
                <a:cubicBezTo>
                  <a:pt x="1830770" y="1712163"/>
                  <a:pt x="1848357" y="1728469"/>
                  <a:pt x="1868503" y="1735394"/>
                </a:cubicBezTo>
                <a:cubicBezTo>
                  <a:pt x="1959163" y="1766558"/>
                  <a:pt x="1972028" y="1765931"/>
                  <a:pt x="2065148" y="1784555"/>
                </a:cubicBezTo>
                <a:cubicBezTo>
                  <a:pt x="2129890" y="1816925"/>
                  <a:pt x="2053079" y="1780626"/>
                  <a:pt x="2143806" y="1814052"/>
                </a:cubicBezTo>
                <a:cubicBezTo>
                  <a:pt x="2190064" y="1831095"/>
                  <a:pt x="2235527" y="1850224"/>
                  <a:pt x="2281458" y="1868129"/>
                </a:cubicBezTo>
                <a:lnTo>
                  <a:pt x="2433858" y="1927123"/>
                </a:lnTo>
                <a:cubicBezTo>
                  <a:pt x="2484104" y="1946264"/>
                  <a:pt x="2518512" y="1956758"/>
                  <a:pt x="2571510" y="1976284"/>
                </a:cubicBezTo>
                <a:cubicBezTo>
                  <a:pt x="2660468" y="2009058"/>
                  <a:pt x="2664575" y="2013301"/>
                  <a:pt x="2743574" y="2040194"/>
                </a:cubicBezTo>
                <a:cubicBezTo>
                  <a:pt x="2797535" y="2058564"/>
                  <a:pt x="2854151" y="2070165"/>
                  <a:pt x="2905806" y="2094271"/>
                </a:cubicBezTo>
                <a:cubicBezTo>
                  <a:pt x="3075768" y="2173587"/>
                  <a:pt x="3038256" y="2162435"/>
                  <a:pt x="3225355" y="2222090"/>
                </a:cubicBezTo>
                <a:cubicBezTo>
                  <a:pt x="3280687" y="2239732"/>
                  <a:pt x="3336494" y="2255895"/>
                  <a:pt x="3392503" y="2271252"/>
                </a:cubicBezTo>
                <a:cubicBezTo>
                  <a:pt x="3438116" y="2283759"/>
                  <a:pt x="3485119" y="2291219"/>
                  <a:pt x="3530155" y="2305665"/>
                </a:cubicBezTo>
                <a:cubicBezTo>
                  <a:pt x="3572170" y="2319141"/>
                  <a:pt x="3611283" y="2340623"/>
                  <a:pt x="3653058" y="2354826"/>
                </a:cubicBezTo>
                <a:cubicBezTo>
                  <a:pt x="3693337" y="2368521"/>
                  <a:pt x="3735161" y="2377184"/>
                  <a:pt x="3775961" y="2389239"/>
                </a:cubicBezTo>
                <a:cubicBezTo>
                  <a:pt x="3807274" y="2398491"/>
                  <a:pt x="3837955" y="2409828"/>
                  <a:pt x="3869368" y="2418736"/>
                </a:cubicBezTo>
                <a:cubicBezTo>
                  <a:pt x="3947768" y="2440969"/>
                  <a:pt x="4025433" y="2466663"/>
                  <a:pt x="4105342" y="2482645"/>
                </a:cubicBezTo>
                <a:cubicBezTo>
                  <a:pt x="4113535" y="2484284"/>
                  <a:pt x="4122053" y="2484751"/>
                  <a:pt x="4129922" y="2487561"/>
                </a:cubicBezTo>
                <a:cubicBezTo>
                  <a:pt x="4168037" y="2501174"/>
                  <a:pt x="4204508" y="2519277"/>
                  <a:pt x="4242993" y="2531807"/>
                </a:cubicBezTo>
                <a:cubicBezTo>
                  <a:pt x="4320238" y="2556956"/>
                  <a:pt x="4344330" y="2556764"/>
                  <a:pt x="4419974" y="2566219"/>
                </a:cubicBezTo>
                <a:cubicBezTo>
                  <a:pt x="4502332" y="2607399"/>
                  <a:pt x="4409686" y="2565387"/>
                  <a:pt x="4533045" y="2600632"/>
                </a:cubicBezTo>
                <a:cubicBezTo>
                  <a:pt x="4566433" y="2610171"/>
                  <a:pt x="4597599" y="2626959"/>
                  <a:pt x="4631368" y="2635045"/>
                </a:cubicBezTo>
                <a:cubicBezTo>
                  <a:pt x="4759169" y="2665646"/>
                  <a:pt x="4880584" y="2687949"/>
                  <a:pt x="5009910" y="2698955"/>
                </a:cubicBezTo>
                <a:cubicBezTo>
                  <a:pt x="5044238" y="2701876"/>
                  <a:pt x="5078735" y="2702232"/>
                  <a:pt x="5113148" y="2703871"/>
                </a:cubicBezTo>
                <a:cubicBezTo>
                  <a:pt x="5255716" y="2689123"/>
                  <a:pt x="5399174" y="2681324"/>
                  <a:pt x="5540851" y="2659626"/>
                </a:cubicBezTo>
                <a:cubicBezTo>
                  <a:pt x="5581830" y="2653350"/>
                  <a:pt x="5620647" y="2636423"/>
                  <a:pt x="5658839" y="2620297"/>
                </a:cubicBezTo>
                <a:cubicBezTo>
                  <a:pt x="5694628" y="2605186"/>
                  <a:pt x="5734607" y="2593689"/>
                  <a:pt x="5762077" y="2566219"/>
                </a:cubicBezTo>
                <a:cubicBezTo>
                  <a:pt x="5786658" y="2541638"/>
                  <a:pt x="5814703" y="2520091"/>
                  <a:pt x="5835819" y="2492477"/>
                </a:cubicBezTo>
                <a:cubicBezTo>
                  <a:pt x="5869437" y="2448515"/>
                  <a:pt x="5905972" y="2369100"/>
                  <a:pt x="5924310" y="2315497"/>
                </a:cubicBezTo>
                <a:cubicBezTo>
                  <a:pt x="5935895" y="2281634"/>
                  <a:pt x="5943974" y="2246671"/>
                  <a:pt x="5953806" y="2212258"/>
                </a:cubicBezTo>
                <a:cubicBezTo>
                  <a:pt x="5958722" y="2141794"/>
                  <a:pt x="5969042" y="2071499"/>
                  <a:pt x="5968555" y="2000865"/>
                </a:cubicBezTo>
                <a:cubicBezTo>
                  <a:pt x="5966295" y="1673185"/>
                  <a:pt x="5964873" y="1582046"/>
                  <a:pt x="5924310" y="1322439"/>
                </a:cubicBezTo>
                <a:cubicBezTo>
                  <a:pt x="5911490" y="1240393"/>
                  <a:pt x="5889823" y="1105290"/>
                  <a:pt x="5850568" y="1032387"/>
                </a:cubicBezTo>
                <a:cubicBezTo>
                  <a:pt x="5839097" y="1011084"/>
                  <a:pt x="5829785" y="988468"/>
                  <a:pt x="5816155" y="968477"/>
                </a:cubicBezTo>
                <a:cubicBezTo>
                  <a:pt x="5780521" y="916214"/>
                  <a:pt x="5735629" y="870318"/>
                  <a:pt x="5703084" y="816077"/>
                </a:cubicBezTo>
                <a:cubicBezTo>
                  <a:pt x="5683419" y="783303"/>
                  <a:pt x="5666732" y="748548"/>
                  <a:pt x="5644090" y="717755"/>
                </a:cubicBezTo>
                <a:cubicBezTo>
                  <a:pt x="5612815" y="675221"/>
                  <a:pt x="5496887" y="570551"/>
                  <a:pt x="5472026" y="545690"/>
                </a:cubicBezTo>
                <a:cubicBezTo>
                  <a:pt x="5408543" y="482207"/>
                  <a:pt x="5378923" y="436881"/>
                  <a:pt x="5304877" y="378542"/>
                </a:cubicBezTo>
                <a:cubicBezTo>
                  <a:pt x="4948017" y="97381"/>
                  <a:pt x="5193048" y="290804"/>
                  <a:pt x="5004993" y="176981"/>
                </a:cubicBezTo>
                <a:cubicBezTo>
                  <a:pt x="4900047" y="113461"/>
                  <a:pt x="4902423" y="97860"/>
                  <a:pt x="4793600" y="58994"/>
                </a:cubicBezTo>
                <a:cubicBezTo>
                  <a:pt x="4736746" y="38689"/>
                  <a:pt x="4606663" y="11990"/>
                  <a:pt x="4552710" y="0"/>
                </a:cubicBezTo>
                <a:cubicBezTo>
                  <a:pt x="4400310" y="9832"/>
                  <a:pt x="4246421" y="6080"/>
                  <a:pt x="4095510" y="29497"/>
                </a:cubicBezTo>
                <a:cubicBezTo>
                  <a:pt x="4053501" y="36016"/>
                  <a:pt x="4020805" y="70179"/>
                  <a:pt x="3982439" y="88490"/>
                </a:cubicBezTo>
                <a:cubicBezTo>
                  <a:pt x="3948650" y="104617"/>
                  <a:pt x="3914459" y="120143"/>
                  <a:pt x="3879200" y="132736"/>
                </a:cubicBezTo>
                <a:cubicBezTo>
                  <a:pt x="3726699" y="187201"/>
                  <a:pt x="3828085" y="142600"/>
                  <a:pt x="3712051" y="176981"/>
                </a:cubicBezTo>
                <a:cubicBezTo>
                  <a:pt x="3584039" y="214911"/>
                  <a:pt x="3630734" y="231500"/>
                  <a:pt x="3426916" y="265471"/>
                </a:cubicBezTo>
                <a:lnTo>
                  <a:pt x="3308929" y="285136"/>
                </a:lnTo>
                <a:lnTo>
                  <a:pt x="1303148" y="275303"/>
                </a:lnTo>
                <a:lnTo>
                  <a:pt x="639471" y="280219"/>
                </a:lnTo>
                <a:cubicBezTo>
                  <a:pt x="600594" y="281029"/>
                  <a:pt x="586466" y="297296"/>
                  <a:pt x="550980" y="309716"/>
                </a:cubicBezTo>
                <a:cubicBezTo>
                  <a:pt x="533345" y="315888"/>
                  <a:pt x="514628" y="318557"/>
                  <a:pt x="496903" y="324465"/>
                </a:cubicBezTo>
                <a:cubicBezTo>
                  <a:pt x="465425" y="334958"/>
                  <a:pt x="403497" y="358877"/>
                  <a:pt x="403497" y="358877"/>
                </a:cubicBezTo>
                <a:cubicBezTo>
                  <a:pt x="393665" y="368709"/>
                  <a:pt x="382902" y="377692"/>
                  <a:pt x="374000" y="388374"/>
                </a:cubicBezTo>
                <a:cubicBezTo>
                  <a:pt x="366435" y="397452"/>
                  <a:pt x="363079" y="409922"/>
                  <a:pt x="354335" y="417871"/>
                </a:cubicBezTo>
                <a:cubicBezTo>
                  <a:pt x="344559" y="426758"/>
                  <a:pt x="330491" y="429609"/>
                  <a:pt x="319922" y="437536"/>
                </a:cubicBezTo>
                <a:cubicBezTo>
                  <a:pt x="310652" y="444488"/>
                  <a:pt x="304390" y="454878"/>
                  <a:pt x="295342" y="462116"/>
                </a:cubicBezTo>
                <a:cubicBezTo>
                  <a:pt x="287880" y="468085"/>
                  <a:pt x="278405" y="471132"/>
                  <a:pt x="270761" y="476865"/>
                </a:cubicBezTo>
                <a:cubicBezTo>
                  <a:pt x="265199" y="481036"/>
                  <a:pt x="261501" y="487345"/>
                  <a:pt x="256013" y="491613"/>
                </a:cubicBezTo>
                <a:cubicBezTo>
                  <a:pt x="222857" y="517400"/>
                  <a:pt x="234736" y="505971"/>
                  <a:pt x="201935" y="521110"/>
                </a:cubicBezTo>
                <a:cubicBezTo>
                  <a:pt x="188627" y="527252"/>
                  <a:pt x="181452" y="549787"/>
                  <a:pt x="177355" y="555523"/>
                </a:cubicBezTo>
                <a:close/>
              </a:path>
            </a:pathLst>
          </a:cu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4" name="Freeform: Shape 23">
            <a:extLst>
              <a:ext uri="{FF2B5EF4-FFF2-40B4-BE49-F238E27FC236}">
                <a16:creationId xmlns:a16="http://schemas.microsoft.com/office/drawing/2014/main" id="{35CF5BCB-B96D-4D0D-9E11-D18161BC3661}"/>
              </a:ext>
            </a:extLst>
          </p:cNvPr>
          <p:cNvSpPr/>
          <p:nvPr/>
        </p:nvSpPr>
        <p:spPr bwMode="auto">
          <a:xfrm>
            <a:off x="1573161" y="2610465"/>
            <a:ext cx="6111527" cy="4173793"/>
          </a:xfrm>
          <a:custGeom>
            <a:avLst/>
            <a:gdLst>
              <a:gd name="connsiteX0" fmla="*/ 142568 w 6111527"/>
              <a:gd name="connsiteY0" fmla="*/ 34412 h 4173793"/>
              <a:gd name="connsiteX1" fmla="*/ 142568 w 6111527"/>
              <a:gd name="connsiteY1" fmla="*/ 34412 h 4173793"/>
              <a:gd name="connsiteX2" fmla="*/ 250723 w 6111527"/>
              <a:gd name="connsiteY2" fmla="*/ 29496 h 4173793"/>
              <a:gd name="connsiteX3" fmla="*/ 786581 w 6111527"/>
              <a:gd name="connsiteY3" fmla="*/ 19664 h 4173793"/>
              <a:gd name="connsiteX4" fmla="*/ 879987 w 6111527"/>
              <a:gd name="connsiteY4" fmla="*/ 9832 h 4173793"/>
              <a:gd name="connsiteX5" fmla="*/ 919316 w 6111527"/>
              <a:gd name="connsiteY5" fmla="*/ 0 h 4173793"/>
              <a:gd name="connsiteX6" fmla="*/ 1440426 w 6111527"/>
              <a:gd name="connsiteY6" fmla="*/ 9832 h 4173793"/>
              <a:gd name="connsiteX7" fmla="*/ 1509252 w 6111527"/>
              <a:gd name="connsiteY7" fmla="*/ 14748 h 4173793"/>
              <a:gd name="connsiteX8" fmla="*/ 1563329 w 6111527"/>
              <a:gd name="connsiteY8" fmla="*/ 24580 h 4173793"/>
              <a:gd name="connsiteX9" fmla="*/ 1838633 w 6111527"/>
              <a:gd name="connsiteY9" fmla="*/ 29496 h 4173793"/>
              <a:gd name="connsiteX10" fmla="*/ 1882878 w 6111527"/>
              <a:gd name="connsiteY10" fmla="*/ 68825 h 4173793"/>
              <a:gd name="connsiteX11" fmla="*/ 1946787 w 6111527"/>
              <a:gd name="connsiteY11" fmla="*/ 122903 h 4173793"/>
              <a:gd name="connsiteX12" fmla="*/ 2005781 w 6111527"/>
              <a:gd name="connsiteY12" fmla="*/ 201561 h 4173793"/>
              <a:gd name="connsiteX13" fmla="*/ 2030362 w 6111527"/>
              <a:gd name="connsiteY13" fmla="*/ 221225 h 4173793"/>
              <a:gd name="connsiteX14" fmla="*/ 2113936 w 6111527"/>
              <a:gd name="connsiteY14" fmla="*/ 275303 h 4173793"/>
              <a:gd name="connsiteX15" fmla="*/ 2143433 w 6111527"/>
              <a:gd name="connsiteY15" fmla="*/ 285135 h 4173793"/>
              <a:gd name="connsiteX16" fmla="*/ 2241755 w 6111527"/>
              <a:gd name="connsiteY16" fmla="*/ 304800 h 4173793"/>
              <a:gd name="connsiteX17" fmla="*/ 2286000 w 6111527"/>
              <a:gd name="connsiteY17" fmla="*/ 324464 h 4173793"/>
              <a:gd name="connsiteX18" fmla="*/ 2344994 w 6111527"/>
              <a:gd name="connsiteY18" fmla="*/ 329380 h 4173793"/>
              <a:gd name="connsiteX19" fmla="*/ 2389239 w 6111527"/>
              <a:gd name="connsiteY19" fmla="*/ 339212 h 4173793"/>
              <a:gd name="connsiteX20" fmla="*/ 2512142 w 6111527"/>
              <a:gd name="connsiteY20" fmla="*/ 373625 h 4173793"/>
              <a:gd name="connsiteX21" fmla="*/ 2566220 w 6111527"/>
              <a:gd name="connsiteY21" fmla="*/ 383458 h 4173793"/>
              <a:gd name="connsiteX22" fmla="*/ 2610465 w 6111527"/>
              <a:gd name="connsiteY22" fmla="*/ 398206 h 4173793"/>
              <a:gd name="connsiteX23" fmla="*/ 2639962 w 6111527"/>
              <a:gd name="connsiteY23" fmla="*/ 403122 h 4173793"/>
              <a:gd name="connsiteX24" fmla="*/ 2664542 w 6111527"/>
              <a:gd name="connsiteY24" fmla="*/ 408038 h 4173793"/>
              <a:gd name="connsiteX25" fmla="*/ 2753033 w 6111527"/>
              <a:gd name="connsiteY25" fmla="*/ 442451 h 4173793"/>
              <a:gd name="connsiteX26" fmla="*/ 2802194 w 6111527"/>
              <a:gd name="connsiteY26" fmla="*/ 462116 h 4173793"/>
              <a:gd name="connsiteX27" fmla="*/ 2880852 w 6111527"/>
              <a:gd name="connsiteY27" fmla="*/ 506361 h 4173793"/>
              <a:gd name="connsiteX28" fmla="*/ 2925097 w 6111527"/>
              <a:gd name="connsiteY28" fmla="*/ 535858 h 4173793"/>
              <a:gd name="connsiteX29" fmla="*/ 2944762 w 6111527"/>
              <a:gd name="connsiteY29" fmla="*/ 545690 h 4173793"/>
              <a:gd name="connsiteX30" fmla="*/ 3077497 w 6111527"/>
              <a:gd name="connsiteY30" fmla="*/ 629264 h 4173793"/>
              <a:gd name="connsiteX31" fmla="*/ 3151239 w 6111527"/>
              <a:gd name="connsiteY31" fmla="*/ 663677 h 4173793"/>
              <a:gd name="connsiteX32" fmla="*/ 3283974 w 6111527"/>
              <a:gd name="connsiteY32" fmla="*/ 717754 h 4173793"/>
              <a:gd name="connsiteX33" fmla="*/ 3397045 w 6111527"/>
              <a:gd name="connsiteY33" fmla="*/ 796412 h 4173793"/>
              <a:gd name="connsiteX34" fmla="*/ 3515033 w 6111527"/>
              <a:gd name="connsiteY34" fmla="*/ 845574 h 4173793"/>
              <a:gd name="connsiteX35" fmla="*/ 3746091 w 6111527"/>
              <a:gd name="connsiteY35" fmla="*/ 963561 h 4173793"/>
              <a:gd name="connsiteX36" fmla="*/ 3864078 w 6111527"/>
              <a:gd name="connsiteY36" fmla="*/ 1007806 h 4173793"/>
              <a:gd name="connsiteX37" fmla="*/ 3918155 w 6111527"/>
              <a:gd name="connsiteY37" fmla="*/ 1032387 h 4173793"/>
              <a:gd name="connsiteX38" fmla="*/ 4173794 w 6111527"/>
              <a:gd name="connsiteY38" fmla="*/ 1120877 h 4173793"/>
              <a:gd name="connsiteX39" fmla="*/ 4296697 w 6111527"/>
              <a:gd name="connsiteY39" fmla="*/ 1160206 h 4173793"/>
              <a:gd name="connsiteX40" fmla="*/ 4409768 w 6111527"/>
              <a:gd name="connsiteY40" fmla="*/ 1204451 h 4173793"/>
              <a:gd name="connsiteX41" fmla="*/ 4552336 w 6111527"/>
              <a:gd name="connsiteY41" fmla="*/ 1273277 h 4173793"/>
              <a:gd name="connsiteX42" fmla="*/ 4847304 w 6111527"/>
              <a:gd name="connsiteY42" fmla="*/ 1376516 h 4173793"/>
              <a:gd name="connsiteX43" fmla="*/ 5304504 w 6111527"/>
              <a:gd name="connsiteY43" fmla="*/ 1563329 h 4173793"/>
              <a:gd name="connsiteX44" fmla="*/ 5746955 w 6111527"/>
              <a:gd name="connsiteY44" fmla="*/ 1853380 h 4173793"/>
              <a:gd name="connsiteX45" fmla="*/ 5860026 w 6111527"/>
              <a:gd name="connsiteY45" fmla="*/ 1936954 h 4173793"/>
              <a:gd name="connsiteX46" fmla="*/ 5982929 w 6111527"/>
              <a:gd name="connsiteY46" fmla="*/ 2054941 h 4173793"/>
              <a:gd name="connsiteX47" fmla="*/ 6041923 w 6111527"/>
              <a:gd name="connsiteY47" fmla="*/ 2241754 h 4173793"/>
              <a:gd name="connsiteX48" fmla="*/ 6051755 w 6111527"/>
              <a:gd name="connsiteY48" fmla="*/ 2335161 h 4173793"/>
              <a:gd name="connsiteX49" fmla="*/ 6056671 w 6111527"/>
              <a:gd name="connsiteY49" fmla="*/ 2531806 h 4173793"/>
              <a:gd name="connsiteX50" fmla="*/ 6071420 w 6111527"/>
              <a:gd name="connsiteY50" fmla="*/ 2880851 h 4173793"/>
              <a:gd name="connsiteX51" fmla="*/ 6081252 w 6111527"/>
              <a:gd name="connsiteY51" fmla="*/ 3052916 h 4173793"/>
              <a:gd name="connsiteX52" fmla="*/ 6110749 w 6111527"/>
              <a:gd name="connsiteY52" fmla="*/ 3352800 h 4173793"/>
              <a:gd name="connsiteX53" fmla="*/ 6091084 w 6111527"/>
              <a:gd name="connsiteY53" fmla="*/ 3544529 h 4173793"/>
              <a:gd name="connsiteX54" fmla="*/ 6002594 w 6111527"/>
              <a:gd name="connsiteY54" fmla="*/ 3628103 h 4173793"/>
              <a:gd name="connsiteX55" fmla="*/ 5727291 w 6111527"/>
              <a:gd name="connsiteY55" fmla="*/ 3755922 h 4173793"/>
              <a:gd name="connsiteX56" fmla="*/ 5550310 w 6111527"/>
              <a:gd name="connsiteY56" fmla="*/ 3770670 h 4173793"/>
              <a:gd name="connsiteX57" fmla="*/ 4513007 w 6111527"/>
              <a:gd name="connsiteY57" fmla="*/ 3701845 h 4173793"/>
              <a:gd name="connsiteX58" fmla="*/ 4286865 w 6111527"/>
              <a:gd name="connsiteY58" fmla="*/ 3637935 h 4173793"/>
              <a:gd name="connsiteX59" fmla="*/ 3893574 w 6111527"/>
              <a:gd name="connsiteY59" fmla="*/ 3534696 h 4173793"/>
              <a:gd name="connsiteX60" fmla="*/ 3692013 w 6111527"/>
              <a:gd name="connsiteY60" fmla="*/ 3446206 h 4173793"/>
              <a:gd name="connsiteX61" fmla="*/ 3416710 w 6111527"/>
              <a:gd name="connsiteY61" fmla="*/ 3406877 h 4173793"/>
              <a:gd name="connsiteX62" fmla="*/ 2989007 w 6111527"/>
              <a:gd name="connsiteY62" fmla="*/ 3451122 h 4173793"/>
              <a:gd name="connsiteX63" fmla="*/ 2930013 w 6111527"/>
              <a:gd name="connsiteY63" fmla="*/ 3475703 h 4173793"/>
              <a:gd name="connsiteX64" fmla="*/ 2807110 w 6111527"/>
              <a:gd name="connsiteY64" fmla="*/ 3559277 h 4173793"/>
              <a:gd name="connsiteX65" fmla="*/ 2713704 w 6111527"/>
              <a:gd name="connsiteY65" fmla="*/ 3618270 h 4173793"/>
              <a:gd name="connsiteX66" fmla="*/ 2649794 w 6111527"/>
              <a:gd name="connsiteY66" fmla="*/ 3692012 h 4173793"/>
              <a:gd name="connsiteX67" fmla="*/ 2585884 w 6111527"/>
              <a:gd name="connsiteY67" fmla="*/ 3741174 h 4173793"/>
              <a:gd name="connsiteX68" fmla="*/ 2566220 w 6111527"/>
              <a:gd name="connsiteY68" fmla="*/ 3770670 h 4173793"/>
              <a:gd name="connsiteX69" fmla="*/ 2536723 w 6111527"/>
              <a:gd name="connsiteY69" fmla="*/ 3795251 h 4173793"/>
              <a:gd name="connsiteX70" fmla="*/ 2521974 w 6111527"/>
              <a:gd name="connsiteY70" fmla="*/ 3819832 h 4173793"/>
              <a:gd name="connsiteX71" fmla="*/ 2507226 w 6111527"/>
              <a:gd name="connsiteY71" fmla="*/ 3849329 h 4173793"/>
              <a:gd name="connsiteX72" fmla="*/ 2502310 w 6111527"/>
              <a:gd name="connsiteY72" fmla="*/ 3868993 h 4173793"/>
              <a:gd name="connsiteX73" fmla="*/ 2492478 w 6111527"/>
              <a:gd name="connsiteY73" fmla="*/ 3903406 h 4173793"/>
              <a:gd name="connsiteX74" fmla="*/ 2482645 w 6111527"/>
              <a:gd name="connsiteY74" fmla="*/ 3942735 h 4173793"/>
              <a:gd name="connsiteX75" fmla="*/ 2462981 w 6111527"/>
              <a:gd name="connsiteY75" fmla="*/ 4006645 h 4173793"/>
              <a:gd name="connsiteX76" fmla="*/ 2453149 w 6111527"/>
              <a:gd name="connsiteY76" fmla="*/ 4026309 h 4173793"/>
              <a:gd name="connsiteX77" fmla="*/ 2438400 w 6111527"/>
              <a:gd name="connsiteY77" fmla="*/ 4075470 h 4173793"/>
              <a:gd name="connsiteX78" fmla="*/ 2408904 w 6111527"/>
              <a:gd name="connsiteY78" fmla="*/ 4109883 h 4173793"/>
              <a:gd name="connsiteX79" fmla="*/ 2399071 w 6111527"/>
              <a:gd name="connsiteY79" fmla="*/ 4124632 h 4173793"/>
              <a:gd name="connsiteX80" fmla="*/ 2384323 w 6111527"/>
              <a:gd name="connsiteY80" fmla="*/ 4144296 h 4173793"/>
              <a:gd name="connsiteX81" fmla="*/ 2374491 w 6111527"/>
              <a:gd name="connsiteY81" fmla="*/ 4159045 h 4173793"/>
              <a:gd name="connsiteX82" fmla="*/ 2359742 w 6111527"/>
              <a:gd name="connsiteY82" fmla="*/ 4163961 h 4173793"/>
              <a:gd name="connsiteX83" fmla="*/ 2340078 w 6111527"/>
              <a:gd name="connsiteY83" fmla="*/ 4173793 h 4173793"/>
              <a:gd name="connsiteX84" fmla="*/ 2069691 w 6111527"/>
              <a:gd name="connsiteY84" fmla="*/ 4168877 h 4173793"/>
              <a:gd name="connsiteX85" fmla="*/ 2010697 w 6111527"/>
              <a:gd name="connsiteY85" fmla="*/ 4159045 h 4173793"/>
              <a:gd name="connsiteX86" fmla="*/ 963562 w 6111527"/>
              <a:gd name="connsiteY86" fmla="*/ 4163961 h 4173793"/>
              <a:gd name="connsiteX87" fmla="*/ 914400 w 6111527"/>
              <a:gd name="connsiteY87" fmla="*/ 4173793 h 4173793"/>
              <a:gd name="connsiteX88" fmla="*/ 678426 w 6111527"/>
              <a:gd name="connsiteY88" fmla="*/ 4154129 h 4173793"/>
              <a:gd name="connsiteX89" fmla="*/ 634181 w 6111527"/>
              <a:gd name="connsiteY89" fmla="*/ 4139380 h 4173793"/>
              <a:gd name="connsiteX90" fmla="*/ 530942 w 6111527"/>
              <a:gd name="connsiteY90" fmla="*/ 4114800 h 4173793"/>
              <a:gd name="connsiteX91" fmla="*/ 353962 w 6111527"/>
              <a:gd name="connsiteY91" fmla="*/ 4036141 h 4173793"/>
              <a:gd name="connsiteX92" fmla="*/ 255639 w 6111527"/>
              <a:gd name="connsiteY92" fmla="*/ 3972232 h 4173793"/>
              <a:gd name="connsiteX93" fmla="*/ 231058 w 6111527"/>
              <a:gd name="connsiteY93" fmla="*/ 3952567 h 4173793"/>
              <a:gd name="connsiteX94" fmla="*/ 172065 w 6111527"/>
              <a:gd name="connsiteY94" fmla="*/ 3923070 h 4173793"/>
              <a:gd name="connsiteX95" fmla="*/ 157316 w 6111527"/>
              <a:gd name="connsiteY95" fmla="*/ 3893574 h 4173793"/>
              <a:gd name="connsiteX96" fmla="*/ 127820 w 6111527"/>
              <a:gd name="connsiteY96" fmla="*/ 3854245 h 4173793"/>
              <a:gd name="connsiteX97" fmla="*/ 49162 w 6111527"/>
              <a:gd name="connsiteY97" fmla="*/ 3569109 h 4173793"/>
              <a:gd name="connsiteX98" fmla="*/ 39329 w 6111527"/>
              <a:gd name="connsiteY98" fmla="*/ 3500283 h 4173793"/>
              <a:gd name="connsiteX99" fmla="*/ 0 w 6111527"/>
              <a:gd name="connsiteY99" fmla="*/ 3338051 h 4173793"/>
              <a:gd name="connsiteX100" fmla="*/ 19665 w 6111527"/>
              <a:gd name="connsiteY100" fmla="*/ 1750141 h 4173793"/>
              <a:gd name="connsiteX101" fmla="*/ 34413 w 6111527"/>
              <a:gd name="connsiteY101" fmla="*/ 1401096 h 4173793"/>
              <a:gd name="connsiteX102" fmla="*/ 73742 w 6111527"/>
              <a:gd name="connsiteY102" fmla="*/ 909483 h 4173793"/>
              <a:gd name="connsiteX103" fmla="*/ 73742 w 6111527"/>
              <a:gd name="connsiteY103" fmla="*/ 648929 h 4173793"/>
              <a:gd name="connsiteX104" fmla="*/ 58994 w 6111527"/>
              <a:gd name="connsiteY104" fmla="*/ 609600 h 4173793"/>
              <a:gd name="connsiteX105" fmla="*/ 39329 w 6111527"/>
              <a:gd name="connsiteY105" fmla="*/ 540774 h 4173793"/>
              <a:gd name="connsiteX106" fmla="*/ 19665 w 6111527"/>
              <a:gd name="connsiteY106" fmla="*/ 476864 h 4173793"/>
              <a:gd name="connsiteX107" fmla="*/ 9833 w 6111527"/>
              <a:gd name="connsiteY107" fmla="*/ 294967 h 4173793"/>
              <a:gd name="connsiteX108" fmla="*/ 44245 w 6111527"/>
              <a:gd name="connsiteY108" fmla="*/ 54077 h 4173793"/>
              <a:gd name="connsiteX109" fmla="*/ 54078 w 6111527"/>
              <a:gd name="connsiteY109" fmla="*/ 44245 h 4173793"/>
              <a:gd name="connsiteX110" fmla="*/ 88491 w 6111527"/>
              <a:gd name="connsiteY110" fmla="*/ 24580 h 4173793"/>
              <a:gd name="connsiteX111" fmla="*/ 132736 w 6111527"/>
              <a:gd name="connsiteY111" fmla="*/ 34412 h 4173793"/>
              <a:gd name="connsiteX112" fmla="*/ 142568 w 6111527"/>
              <a:gd name="connsiteY112" fmla="*/ 34412 h 417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111527" h="4173793">
                <a:moveTo>
                  <a:pt x="142568" y="34412"/>
                </a:moveTo>
                <a:lnTo>
                  <a:pt x="142568" y="34412"/>
                </a:lnTo>
                <a:cubicBezTo>
                  <a:pt x="178620" y="32773"/>
                  <a:pt x="214639" y="30108"/>
                  <a:pt x="250723" y="29496"/>
                </a:cubicBezTo>
                <a:lnTo>
                  <a:pt x="786581" y="19664"/>
                </a:lnTo>
                <a:cubicBezTo>
                  <a:pt x="862321" y="4517"/>
                  <a:pt x="724088" y="31091"/>
                  <a:pt x="879987" y="9832"/>
                </a:cubicBezTo>
                <a:cubicBezTo>
                  <a:pt x="893376" y="8006"/>
                  <a:pt x="906206" y="3277"/>
                  <a:pt x="919316" y="0"/>
                </a:cubicBezTo>
                <a:lnTo>
                  <a:pt x="1440426" y="9832"/>
                </a:lnTo>
                <a:cubicBezTo>
                  <a:pt x="1463419" y="10407"/>
                  <a:pt x="1486415" y="12008"/>
                  <a:pt x="1509252" y="14748"/>
                </a:cubicBezTo>
                <a:cubicBezTo>
                  <a:pt x="1527443" y="16931"/>
                  <a:pt x="1545026" y="23760"/>
                  <a:pt x="1563329" y="24580"/>
                </a:cubicBezTo>
                <a:cubicBezTo>
                  <a:pt x="1655020" y="28685"/>
                  <a:pt x="1746865" y="27857"/>
                  <a:pt x="1838633" y="29496"/>
                </a:cubicBezTo>
                <a:cubicBezTo>
                  <a:pt x="1853381" y="42606"/>
                  <a:pt x="1867470" y="56498"/>
                  <a:pt x="1882878" y="68825"/>
                </a:cubicBezTo>
                <a:cubicBezTo>
                  <a:pt x="1922488" y="100514"/>
                  <a:pt x="1908663" y="75981"/>
                  <a:pt x="1946787" y="122903"/>
                </a:cubicBezTo>
                <a:cubicBezTo>
                  <a:pt x="1994082" y="181112"/>
                  <a:pt x="1956721" y="152502"/>
                  <a:pt x="2005781" y="201561"/>
                </a:cubicBezTo>
                <a:cubicBezTo>
                  <a:pt x="2013201" y="208980"/>
                  <a:pt x="2021900" y="215020"/>
                  <a:pt x="2030362" y="221225"/>
                </a:cubicBezTo>
                <a:cubicBezTo>
                  <a:pt x="2051292" y="236573"/>
                  <a:pt x="2087951" y="263310"/>
                  <a:pt x="2113936" y="275303"/>
                </a:cubicBezTo>
                <a:cubicBezTo>
                  <a:pt x="2123346" y="279646"/>
                  <a:pt x="2133527" y="282087"/>
                  <a:pt x="2143433" y="285135"/>
                </a:cubicBezTo>
                <a:cubicBezTo>
                  <a:pt x="2190694" y="299677"/>
                  <a:pt x="2180284" y="295342"/>
                  <a:pt x="2241755" y="304800"/>
                </a:cubicBezTo>
                <a:cubicBezTo>
                  <a:pt x="2256503" y="311355"/>
                  <a:pt x="2270300" y="320726"/>
                  <a:pt x="2286000" y="324464"/>
                </a:cubicBezTo>
                <a:cubicBezTo>
                  <a:pt x="2305196" y="329034"/>
                  <a:pt x="2325459" y="326589"/>
                  <a:pt x="2344994" y="329380"/>
                </a:cubicBezTo>
                <a:cubicBezTo>
                  <a:pt x="2359950" y="331517"/>
                  <a:pt x="2374682" y="335168"/>
                  <a:pt x="2389239" y="339212"/>
                </a:cubicBezTo>
                <a:cubicBezTo>
                  <a:pt x="2502063" y="370553"/>
                  <a:pt x="2343753" y="336205"/>
                  <a:pt x="2512142" y="373625"/>
                </a:cubicBezTo>
                <a:cubicBezTo>
                  <a:pt x="2530027" y="377600"/>
                  <a:pt x="2548445" y="379014"/>
                  <a:pt x="2566220" y="383458"/>
                </a:cubicBezTo>
                <a:cubicBezTo>
                  <a:pt x="2581302" y="387229"/>
                  <a:pt x="2595444" y="394200"/>
                  <a:pt x="2610465" y="398206"/>
                </a:cubicBezTo>
                <a:cubicBezTo>
                  <a:pt x="2620096" y="400774"/>
                  <a:pt x="2630155" y="401339"/>
                  <a:pt x="2639962" y="403122"/>
                </a:cubicBezTo>
                <a:cubicBezTo>
                  <a:pt x="2648183" y="404617"/>
                  <a:pt x="2656349" y="406399"/>
                  <a:pt x="2664542" y="408038"/>
                </a:cubicBezTo>
                <a:lnTo>
                  <a:pt x="2753033" y="442451"/>
                </a:lnTo>
                <a:cubicBezTo>
                  <a:pt x="2769460" y="448905"/>
                  <a:pt x="2786811" y="453463"/>
                  <a:pt x="2802194" y="462116"/>
                </a:cubicBezTo>
                <a:cubicBezTo>
                  <a:pt x="2828413" y="476864"/>
                  <a:pt x="2855822" y="489674"/>
                  <a:pt x="2880852" y="506361"/>
                </a:cubicBezTo>
                <a:cubicBezTo>
                  <a:pt x="2895600" y="516193"/>
                  <a:pt x="2910001" y="526568"/>
                  <a:pt x="2925097" y="535858"/>
                </a:cubicBezTo>
                <a:cubicBezTo>
                  <a:pt x="2931339" y="539699"/>
                  <a:pt x="2938664" y="541625"/>
                  <a:pt x="2944762" y="545690"/>
                </a:cubicBezTo>
                <a:cubicBezTo>
                  <a:pt x="3013745" y="591678"/>
                  <a:pt x="2967994" y="578162"/>
                  <a:pt x="3077497" y="629264"/>
                </a:cubicBezTo>
                <a:cubicBezTo>
                  <a:pt x="3102078" y="640735"/>
                  <a:pt x="3126307" y="652992"/>
                  <a:pt x="3151239" y="663677"/>
                </a:cubicBezTo>
                <a:cubicBezTo>
                  <a:pt x="3195152" y="682497"/>
                  <a:pt x="3241936" y="695053"/>
                  <a:pt x="3283974" y="717754"/>
                </a:cubicBezTo>
                <a:cubicBezTo>
                  <a:pt x="3324373" y="739570"/>
                  <a:pt x="3356869" y="774187"/>
                  <a:pt x="3397045" y="796412"/>
                </a:cubicBezTo>
                <a:cubicBezTo>
                  <a:pt x="3434327" y="817036"/>
                  <a:pt x="3476605" y="827172"/>
                  <a:pt x="3515033" y="845574"/>
                </a:cubicBezTo>
                <a:cubicBezTo>
                  <a:pt x="3593031" y="882925"/>
                  <a:pt x="3665117" y="933196"/>
                  <a:pt x="3746091" y="963561"/>
                </a:cubicBezTo>
                <a:cubicBezTo>
                  <a:pt x="3785420" y="978309"/>
                  <a:pt x="3825079" y="992206"/>
                  <a:pt x="3864078" y="1007806"/>
                </a:cubicBezTo>
                <a:cubicBezTo>
                  <a:pt x="3882462" y="1015160"/>
                  <a:pt x="3899555" y="1025597"/>
                  <a:pt x="3918155" y="1032387"/>
                </a:cubicBezTo>
                <a:cubicBezTo>
                  <a:pt x="4002860" y="1063311"/>
                  <a:pt x="4088359" y="1092029"/>
                  <a:pt x="4173794" y="1120877"/>
                </a:cubicBezTo>
                <a:cubicBezTo>
                  <a:pt x="4214548" y="1134638"/>
                  <a:pt x="4256640" y="1144532"/>
                  <a:pt x="4296697" y="1160206"/>
                </a:cubicBezTo>
                <a:cubicBezTo>
                  <a:pt x="4334387" y="1174954"/>
                  <a:pt x="4372754" y="1188079"/>
                  <a:pt x="4409768" y="1204451"/>
                </a:cubicBezTo>
                <a:cubicBezTo>
                  <a:pt x="4458029" y="1225797"/>
                  <a:pt x="4503226" y="1253964"/>
                  <a:pt x="4552336" y="1273277"/>
                </a:cubicBezTo>
                <a:cubicBezTo>
                  <a:pt x="4649280" y="1311401"/>
                  <a:pt x="4750872" y="1337114"/>
                  <a:pt x="4847304" y="1376516"/>
                </a:cubicBezTo>
                <a:cubicBezTo>
                  <a:pt x="4999704" y="1438787"/>
                  <a:pt x="5164627" y="1476509"/>
                  <a:pt x="5304504" y="1563329"/>
                </a:cubicBezTo>
                <a:cubicBezTo>
                  <a:pt x="5458430" y="1658869"/>
                  <a:pt x="5596550" y="1742211"/>
                  <a:pt x="5746955" y="1853380"/>
                </a:cubicBezTo>
                <a:cubicBezTo>
                  <a:pt x="5784645" y="1881238"/>
                  <a:pt x="5824389" y="1906514"/>
                  <a:pt x="5860026" y="1936954"/>
                </a:cubicBezTo>
                <a:cubicBezTo>
                  <a:pt x="5903208" y="1973838"/>
                  <a:pt x="5982929" y="2054941"/>
                  <a:pt x="5982929" y="2054941"/>
                </a:cubicBezTo>
                <a:cubicBezTo>
                  <a:pt x="6004562" y="2115513"/>
                  <a:pt x="6028818" y="2179141"/>
                  <a:pt x="6041923" y="2241754"/>
                </a:cubicBezTo>
                <a:cubicBezTo>
                  <a:pt x="6048337" y="2272398"/>
                  <a:pt x="6048478" y="2304025"/>
                  <a:pt x="6051755" y="2335161"/>
                </a:cubicBezTo>
                <a:cubicBezTo>
                  <a:pt x="6053394" y="2400709"/>
                  <a:pt x="6055291" y="2466252"/>
                  <a:pt x="6056671" y="2531806"/>
                </a:cubicBezTo>
                <a:cubicBezTo>
                  <a:pt x="6063092" y="2836808"/>
                  <a:pt x="6050105" y="2710343"/>
                  <a:pt x="6071420" y="2880851"/>
                </a:cubicBezTo>
                <a:cubicBezTo>
                  <a:pt x="6074697" y="2938206"/>
                  <a:pt x="6076481" y="2995666"/>
                  <a:pt x="6081252" y="3052916"/>
                </a:cubicBezTo>
                <a:cubicBezTo>
                  <a:pt x="6089593" y="3153013"/>
                  <a:pt x="6108741" y="3252376"/>
                  <a:pt x="6110749" y="3352800"/>
                </a:cubicBezTo>
                <a:cubicBezTo>
                  <a:pt x="6112034" y="3417032"/>
                  <a:pt x="6114575" y="3484733"/>
                  <a:pt x="6091084" y="3544529"/>
                </a:cubicBezTo>
                <a:cubicBezTo>
                  <a:pt x="6076249" y="3582292"/>
                  <a:pt x="6035900" y="3604934"/>
                  <a:pt x="6002594" y="3628103"/>
                </a:cubicBezTo>
                <a:cubicBezTo>
                  <a:pt x="5953964" y="3661932"/>
                  <a:pt x="5787928" y="3742658"/>
                  <a:pt x="5727291" y="3755922"/>
                </a:cubicBezTo>
                <a:cubicBezTo>
                  <a:pt x="5669460" y="3768572"/>
                  <a:pt x="5609304" y="3765754"/>
                  <a:pt x="5550310" y="3770670"/>
                </a:cubicBezTo>
                <a:cubicBezTo>
                  <a:pt x="5157549" y="3757578"/>
                  <a:pt x="4873111" y="3775885"/>
                  <a:pt x="4513007" y="3701845"/>
                </a:cubicBezTo>
                <a:cubicBezTo>
                  <a:pt x="4436279" y="3686069"/>
                  <a:pt x="4362539" y="3658173"/>
                  <a:pt x="4286865" y="3637935"/>
                </a:cubicBezTo>
                <a:cubicBezTo>
                  <a:pt x="4212175" y="3617960"/>
                  <a:pt x="3966302" y="3560734"/>
                  <a:pt x="3893574" y="3534696"/>
                </a:cubicBezTo>
                <a:cubicBezTo>
                  <a:pt x="3824491" y="3509963"/>
                  <a:pt x="3764444" y="3457952"/>
                  <a:pt x="3692013" y="3446206"/>
                </a:cubicBezTo>
                <a:cubicBezTo>
                  <a:pt x="3479212" y="3411698"/>
                  <a:pt x="3571203" y="3423139"/>
                  <a:pt x="3416710" y="3406877"/>
                </a:cubicBezTo>
                <a:cubicBezTo>
                  <a:pt x="3248863" y="3417367"/>
                  <a:pt x="3149787" y="3416444"/>
                  <a:pt x="2989007" y="3451122"/>
                </a:cubicBezTo>
                <a:cubicBezTo>
                  <a:pt x="2968182" y="3455614"/>
                  <a:pt x="2949067" y="3466176"/>
                  <a:pt x="2930013" y="3475703"/>
                </a:cubicBezTo>
                <a:cubicBezTo>
                  <a:pt x="2854085" y="3513667"/>
                  <a:pt x="2881649" y="3508032"/>
                  <a:pt x="2807110" y="3559277"/>
                </a:cubicBezTo>
                <a:cubicBezTo>
                  <a:pt x="2776764" y="3580139"/>
                  <a:pt x="2743589" y="3596753"/>
                  <a:pt x="2713704" y="3618270"/>
                </a:cubicBezTo>
                <a:cubicBezTo>
                  <a:pt x="2676335" y="3645176"/>
                  <a:pt x="2685570" y="3658025"/>
                  <a:pt x="2649794" y="3692012"/>
                </a:cubicBezTo>
                <a:cubicBezTo>
                  <a:pt x="2630308" y="3710524"/>
                  <a:pt x="2605456" y="3722753"/>
                  <a:pt x="2585884" y="3741174"/>
                </a:cubicBezTo>
                <a:cubicBezTo>
                  <a:pt x="2577279" y="3749273"/>
                  <a:pt x="2574169" y="3761926"/>
                  <a:pt x="2566220" y="3770670"/>
                </a:cubicBezTo>
                <a:cubicBezTo>
                  <a:pt x="2557611" y="3780140"/>
                  <a:pt x="2545285" y="3785738"/>
                  <a:pt x="2536723" y="3795251"/>
                </a:cubicBezTo>
                <a:cubicBezTo>
                  <a:pt x="2530331" y="3802353"/>
                  <a:pt x="2526550" y="3811443"/>
                  <a:pt x="2521974" y="3819832"/>
                </a:cubicBezTo>
                <a:cubicBezTo>
                  <a:pt x="2516710" y="3829483"/>
                  <a:pt x="2511309" y="3839122"/>
                  <a:pt x="2507226" y="3849329"/>
                </a:cubicBezTo>
                <a:cubicBezTo>
                  <a:pt x="2504717" y="3855602"/>
                  <a:pt x="2504088" y="3862475"/>
                  <a:pt x="2502310" y="3868993"/>
                </a:cubicBezTo>
                <a:cubicBezTo>
                  <a:pt x="2499171" y="3880503"/>
                  <a:pt x="2495552" y="3891879"/>
                  <a:pt x="2492478" y="3903406"/>
                </a:cubicBezTo>
                <a:cubicBezTo>
                  <a:pt x="2488996" y="3916463"/>
                  <a:pt x="2486127" y="3929678"/>
                  <a:pt x="2482645" y="3942735"/>
                </a:cubicBezTo>
                <a:cubicBezTo>
                  <a:pt x="2478765" y="3957284"/>
                  <a:pt x="2468941" y="3991745"/>
                  <a:pt x="2462981" y="4006645"/>
                </a:cubicBezTo>
                <a:cubicBezTo>
                  <a:pt x="2460259" y="4013449"/>
                  <a:pt x="2455614" y="4019408"/>
                  <a:pt x="2453149" y="4026309"/>
                </a:cubicBezTo>
                <a:cubicBezTo>
                  <a:pt x="2447395" y="4042421"/>
                  <a:pt x="2446405" y="4060350"/>
                  <a:pt x="2438400" y="4075470"/>
                </a:cubicBezTo>
                <a:cubicBezTo>
                  <a:pt x="2431331" y="4088822"/>
                  <a:pt x="2418342" y="4098086"/>
                  <a:pt x="2408904" y="4109883"/>
                </a:cubicBezTo>
                <a:cubicBezTo>
                  <a:pt x="2405213" y="4114497"/>
                  <a:pt x="2402505" y="4119824"/>
                  <a:pt x="2399071" y="4124632"/>
                </a:cubicBezTo>
                <a:cubicBezTo>
                  <a:pt x="2394309" y="4131299"/>
                  <a:pt x="2389085" y="4137629"/>
                  <a:pt x="2384323" y="4144296"/>
                </a:cubicBezTo>
                <a:cubicBezTo>
                  <a:pt x="2380889" y="4149104"/>
                  <a:pt x="2379105" y="4155354"/>
                  <a:pt x="2374491" y="4159045"/>
                </a:cubicBezTo>
                <a:cubicBezTo>
                  <a:pt x="2370444" y="4162282"/>
                  <a:pt x="2364505" y="4161920"/>
                  <a:pt x="2359742" y="4163961"/>
                </a:cubicBezTo>
                <a:cubicBezTo>
                  <a:pt x="2353006" y="4166848"/>
                  <a:pt x="2346633" y="4170516"/>
                  <a:pt x="2340078" y="4173793"/>
                </a:cubicBezTo>
                <a:cubicBezTo>
                  <a:pt x="2249949" y="4172154"/>
                  <a:pt x="2159745" y="4172909"/>
                  <a:pt x="2069691" y="4168877"/>
                </a:cubicBezTo>
                <a:cubicBezTo>
                  <a:pt x="2049775" y="4167985"/>
                  <a:pt x="2030633" y="4159134"/>
                  <a:pt x="2010697" y="4159045"/>
                </a:cubicBezTo>
                <a:lnTo>
                  <a:pt x="963562" y="4163961"/>
                </a:lnTo>
                <a:cubicBezTo>
                  <a:pt x="947175" y="4167238"/>
                  <a:pt x="931112" y="4173793"/>
                  <a:pt x="914400" y="4173793"/>
                </a:cubicBezTo>
                <a:cubicBezTo>
                  <a:pt x="860382" y="4173793"/>
                  <a:pt x="748140" y="4171558"/>
                  <a:pt x="678426" y="4154129"/>
                </a:cubicBezTo>
                <a:cubicBezTo>
                  <a:pt x="663344" y="4150358"/>
                  <a:pt x="649202" y="4143386"/>
                  <a:pt x="634181" y="4139380"/>
                </a:cubicBezTo>
                <a:cubicBezTo>
                  <a:pt x="600001" y="4130265"/>
                  <a:pt x="564579" y="4125752"/>
                  <a:pt x="530942" y="4114800"/>
                </a:cubicBezTo>
                <a:cubicBezTo>
                  <a:pt x="462199" y="4092419"/>
                  <a:pt x="416041" y="4067181"/>
                  <a:pt x="353962" y="4036141"/>
                </a:cubicBezTo>
                <a:cubicBezTo>
                  <a:pt x="312666" y="3984524"/>
                  <a:pt x="352951" y="4027839"/>
                  <a:pt x="255639" y="3972232"/>
                </a:cubicBezTo>
                <a:cubicBezTo>
                  <a:pt x="246528" y="3967026"/>
                  <a:pt x="240102" y="3957887"/>
                  <a:pt x="231058" y="3952567"/>
                </a:cubicBezTo>
                <a:cubicBezTo>
                  <a:pt x="212108" y="3941420"/>
                  <a:pt x="191729" y="3932902"/>
                  <a:pt x="172065" y="3923070"/>
                </a:cubicBezTo>
                <a:cubicBezTo>
                  <a:pt x="167149" y="3913238"/>
                  <a:pt x="163260" y="3902821"/>
                  <a:pt x="157316" y="3893574"/>
                </a:cubicBezTo>
                <a:cubicBezTo>
                  <a:pt x="148455" y="3879790"/>
                  <a:pt x="133777" y="3869511"/>
                  <a:pt x="127820" y="3854245"/>
                </a:cubicBezTo>
                <a:cubicBezTo>
                  <a:pt x="103546" y="3792043"/>
                  <a:pt x="64178" y="3642312"/>
                  <a:pt x="49162" y="3569109"/>
                </a:cubicBezTo>
                <a:cubicBezTo>
                  <a:pt x="44505" y="3546407"/>
                  <a:pt x="43475" y="3523084"/>
                  <a:pt x="39329" y="3500283"/>
                </a:cubicBezTo>
                <a:cubicBezTo>
                  <a:pt x="23965" y="3415781"/>
                  <a:pt x="21496" y="3413284"/>
                  <a:pt x="0" y="3338051"/>
                </a:cubicBezTo>
                <a:cubicBezTo>
                  <a:pt x="6555" y="2808748"/>
                  <a:pt x="10262" y="2279401"/>
                  <a:pt x="19665" y="1750141"/>
                </a:cubicBezTo>
                <a:cubicBezTo>
                  <a:pt x="21734" y="1633707"/>
                  <a:pt x="28984" y="1517422"/>
                  <a:pt x="34413" y="1401096"/>
                </a:cubicBezTo>
                <a:cubicBezTo>
                  <a:pt x="53625" y="989415"/>
                  <a:pt x="30426" y="1136900"/>
                  <a:pt x="73742" y="909483"/>
                </a:cubicBezTo>
                <a:cubicBezTo>
                  <a:pt x="82360" y="806060"/>
                  <a:pt x="85538" y="793431"/>
                  <a:pt x="73742" y="648929"/>
                </a:cubicBezTo>
                <a:cubicBezTo>
                  <a:pt x="72603" y="634974"/>
                  <a:pt x="63239" y="622942"/>
                  <a:pt x="58994" y="609600"/>
                </a:cubicBezTo>
                <a:cubicBezTo>
                  <a:pt x="51760" y="586863"/>
                  <a:pt x="46107" y="563651"/>
                  <a:pt x="39329" y="540774"/>
                </a:cubicBezTo>
                <a:cubicBezTo>
                  <a:pt x="32997" y="519403"/>
                  <a:pt x="19665" y="476864"/>
                  <a:pt x="19665" y="476864"/>
                </a:cubicBezTo>
                <a:cubicBezTo>
                  <a:pt x="16388" y="416232"/>
                  <a:pt x="10653" y="355682"/>
                  <a:pt x="9833" y="294967"/>
                </a:cubicBezTo>
                <a:cubicBezTo>
                  <a:pt x="9271" y="253395"/>
                  <a:pt x="-10175" y="108492"/>
                  <a:pt x="44245" y="54077"/>
                </a:cubicBezTo>
                <a:cubicBezTo>
                  <a:pt x="47523" y="50800"/>
                  <a:pt x="50221" y="46816"/>
                  <a:pt x="54078" y="44245"/>
                </a:cubicBezTo>
                <a:cubicBezTo>
                  <a:pt x="65071" y="36916"/>
                  <a:pt x="77020" y="31135"/>
                  <a:pt x="88491" y="24580"/>
                </a:cubicBezTo>
                <a:cubicBezTo>
                  <a:pt x="106399" y="30549"/>
                  <a:pt x="110240" y="32682"/>
                  <a:pt x="132736" y="34412"/>
                </a:cubicBezTo>
                <a:cubicBezTo>
                  <a:pt x="144173" y="35292"/>
                  <a:pt x="140929" y="34412"/>
                  <a:pt x="142568" y="34412"/>
                </a:cubicBezTo>
                <a:close/>
              </a:path>
            </a:pathLst>
          </a:cu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5" name="TextBox 24">
            <a:extLst>
              <a:ext uri="{FF2B5EF4-FFF2-40B4-BE49-F238E27FC236}">
                <a16:creationId xmlns:a16="http://schemas.microsoft.com/office/drawing/2014/main" id="{E23A200F-A3FF-4A89-9CA4-8975CF68139E}"/>
              </a:ext>
            </a:extLst>
          </p:cNvPr>
          <p:cNvSpPr txBox="1"/>
          <p:nvPr/>
        </p:nvSpPr>
        <p:spPr>
          <a:xfrm>
            <a:off x="7427068" y="1203355"/>
            <a:ext cx="1107996" cy="369332"/>
          </a:xfrm>
          <a:prstGeom prst="rect">
            <a:avLst/>
          </a:prstGeom>
          <a:noFill/>
        </p:spPr>
        <p:txBody>
          <a:bodyPr wrap="none" rtlCol="0">
            <a:spAutoFit/>
          </a:bodyPr>
          <a:lstStyle/>
          <a:p>
            <a:r>
              <a:rPr lang="en-GB" dirty="0"/>
              <a:t>Subnet 1</a:t>
            </a:r>
          </a:p>
        </p:txBody>
      </p:sp>
      <p:sp>
        <p:nvSpPr>
          <p:cNvPr id="26" name="TextBox 25">
            <a:extLst>
              <a:ext uri="{FF2B5EF4-FFF2-40B4-BE49-F238E27FC236}">
                <a16:creationId xmlns:a16="http://schemas.microsoft.com/office/drawing/2014/main" id="{4FE34F81-DD32-4098-84DA-EB3A21025F74}"/>
              </a:ext>
            </a:extLst>
          </p:cNvPr>
          <p:cNvSpPr txBox="1"/>
          <p:nvPr/>
        </p:nvSpPr>
        <p:spPr>
          <a:xfrm>
            <a:off x="7565464" y="4212370"/>
            <a:ext cx="1107996" cy="369332"/>
          </a:xfrm>
          <a:prstGeom prst="rect">
            <a:avLst/>
          </a:prstGeom>
          <a:noFill/>
        </p:spPr>
        <p:txBody>
          <a:bodyPr wrap="none" rtlCol="0">
            <a:spAutoFit/>
          </a:bodyPr>
          <a:lstStyle/>
          <a:p>
            <a:r>
              <a:rPr lang="en-GB" dirty="0"/>
              <a:t>Subnet 2</a:t>
            </a:r>
          </a:p>
        </p:txBody>
      </p:sp>
      <p:cxnSp>
        <p:nvCxnSpPr>
          <p:cNvPr id="28" name="Straight Connector 27">
            <a:extLst>
              <a:ext uri="{FF2B5EF4-FFF2-40B4-BE49-F238E27FC236}">
                <a16:creationId xmlns:a16="http://schemas.microsoft.com/office/drawing/2014/main" id="{F8A25C76-D730-4AF2-B8F4-1368C223F6FC}"/>
              </a:ext>
            </a:extLst>
          </p:cNvPr>
          <p:cNvCxnSpPr>
            <a:stCxn id="12" idx="3"/>
          </p:cNvCxnSpPr>
          <p:nvPr/>
        </p:nvCxnSpPr>
        <p:spPr bwMode="auto">
          <a:xfrm>
            <a:off x="2952077" y="1919193"/>
            <a:ext cx="1123394"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Connector 29">
            <a:extLst>
              <a:ext uri="{FF2B5EF4-FFF2-40B4-BE49-F238E27FC236}">
                <a16:creationId xmlns:a16="http://schemas.microsoft.com/office/drawing/2014/main" id="{0DB83E71-A1BD-4C9D-8E5A-F80C4960694C}"/>
              </a:ext>
            </a:extLst>
          </p:cNvPr>
          <p:cNvCxnSpPr>
            <a:stCxn id="6" idx="1"/>
          </p:cNvCxnSpPr>
          <p:nvPr/>
        </p:nvCxnSpPr>
        <p:spPr bwMode="auto">
          <a:xfrm flipH="1">
            <a:off x="4262284" y="1997890"/>
            <a:ext cx="1018588"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Connector 31">
            <a:extLst>
              <a:ext uri="{FF2B5EF4-FFF2-40B4-BE49-F238E27FC236}">
                <a16:creationId xmlns:a16="http://schemas.microsoft.com/office/drawing/2014/main" id="{4030D95E-036E-4D46-AA9A-6052F378D074}"/>
              </a:ext>
            </a:extLst>
          </p:cNvPr>
          <p:cNvCxnSpPr/>
          <p:nvPr/>
        </p:nvCxnSpPr>
        <p:spPr bwMode="auto">
          <a:xfrm>
            <a:off x="4183626" y="844550"/>
            <a:ext cx="0" cy="5714311"/>
          </a:xfrm>
          <a:prstGeom prst="line">
            <a:avLst/>
          </a:prstGeom>
          <a:solidFill>
            <a:schemeClr val="accent1"/>
          </a:solidFill>
          <a:ln w="2032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3" name="Straight Connector 32">
            <a:extLst>
              <a:ext uri="{FF2B5EF4-FFF2-40B4-BE49-F238E27FC236}">
                <a16:creationId xmlns:a16="http://schemas.microsoft.com/office/drawing/2014/main" id="{E749D4D2-128C-45F4-9A3A-161BA11354C7}"/>
              </a:ext>
            </a:extLst>
          </p:cNvPr>
          <p:cNvCxnSpPr>
            <a:stCxn id="15" idx="3"/>
          </p:cNvCxnSpPr>
          <p:nvPr/>
        </p:nvCxnSpPr>
        <p:spPr bwMode="auto">
          <a:xfrm flipV="1">
            <a:off x="2952077" y="3180285"/>
            <a:ext cx="1173058" cy="5224"/>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Straight Connector 35">
            <a:extLst>
              <a:ext uri="{FF2B5EF4-FFF2-40B4-BE49-F238E27FC236}">
                <a16:creationId xmlns:a16="http://schemas.microsoft.com/office/drawing/2014/main" id="{051EB779-FFE0-462A-AAF8-AB8D00329492}"/>
              </a:ext>
            </a:extLst>
          </p:cNvPr>
          <p:cNvCxnSpPr>
            <a:endCxn id="18" idx="1"/>
          </p:cNvCxnSpPr>
          <p:nvPr/>
        </p:nvCxnSpPr>
        <p:spPr bwMode="auto">
          <a:xfrm>
            <a:off x="4229686" y="5110582"/>
            <a:ext cx="1261036" cy="12529"/>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Connector 38">
            <a:extLst>
              <a:ext uri="{FF2B5EF4-FFF2-40B4-BE49-F238E27FC236}">
                <a16:creationId xmlns:a16="http://schemas.microsoft.com/office/drawing/2014/main" id="{4C659249-9140-4B48-9735-F706CE023043}"/>
              </a:ext>
            </a:extLst>
          </p:cNvPr>
          <p:cNvCxnSpPr>
            <a:stCxn id="21" idx="3"/>
          </p:cNvCxnSpPr>
          <p:nvPr/>
        </p:nvCxnSpPr>
        <p:spPr bwMode="auto">
          <a:xfrm>
            <a:off x="3168411" y="5632426"/>
            <a:ext cx="913839"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Flowchart: Summing Junction 41">
            <a:extLst>
              <a:ext uri="{FF2B5EF4-FFF2-40B4-BE49-F238E27FC236}">
                <a16:creationId xmlns:a16="http://schemas.microsoft.com/office/drawing/2014/main" id="{40CBE57C-0910-4697-9921-A41B781976E0}"/>
              </a:ext>
            </a:extLst>
          </p:cNvPr>
          <p:cNvSpPr/>
          <p:nvPr/>
        </p:nvSpPr>
        <p:spPr bwMode="auto">
          <a:xfrm>
            <a:off x="7840287" y="2852060"/>
            <a:ext cx="892841" cy="896204"/>
          </a:xfrm>
          <a:prstGeom prst="flowChartSummingJunction">
            <a:avLst/>
          </a:prstGeom>
          <a:noFill/>
          <a:ln w="476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3" name="TextBox 42">
            <a:extLst>
              <a:ext uri="{FF2B5EF4-FFF2-40B4-BE49-F238E27FC236}">
                <a16:creationId xmlns:a16="http://schemas.microsoft.com/office/drawing/2014/main" id="{05FA418A-1C77-4D7D-9EDC-CE9C1B9727FF}"/>
              </a:ext>
            </a:extLst>
          </p:cNvPr>
          <p:cNvSpPr txBox="1"/>
          <p:nvPr/>
        </p:nvSpPr>
        <p:spPr>
          <a:xfrm>
            <a:off x="7981066" y="2444426"/>
            <a:ext cx="877163" cy="369332"/>
          </a:xfrm>
          <a:prstGeom prst="rect">
            <a:avLst/>
          </a:prstGeom>
          <a:noFill/>
        </p:spPr>
        <p:txBody>
          <a:bodyPr wrap="none" rtlCol="0">
            <a:spAutoFit/>
          </a:bodyPr>
          <a:lstStyle/>
          <a:p>
            <a:r>
              <a:rPr lang="en-GB" dirty="0"/>
              <a:t>Router</a:t>
            </a:r>
          </a:p>
        </p:txBody>
      </p:sp>
      <p:sp>
        <p:nvSpPr>
          <p:cNvPr id="44" name="Arrow: Left-Right 43">
            <a:extLst>
              <a:ext uri="{FF2B5EF4-FFF2-40B4-BE49-F238E27FC236}">
                <a16:creationId xmlns:a16="http://schemas.microsoft.com/office/drawing/2014/main" id="{5FB53827-9708-499D-AACB-3EBE617CBBAD}"/>
              </a:ext>
            </a:extLst>
          </p:cNvPr>
          <p:cNvSpPr/>
          <p:nvPr/>
        </p:nvSpPr>
        <p:spPr bwMode="auto">
          <a:xfrm>
            <a:off x="7276583" y="3005762"/>
            <a:ext cx="577761" cy="349045"/>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5" name="Arrow: Left-Right 44">
            <a:extLst>
              <a:ext uri="{FF2B5EF4-FFF2-40B4-BE49-F238E27FC236}">
                <a16:creationId xmlns:a16="http://schemas.microsoft.com/office/drawing/2014/main" id="{EA0ACCD4-E698-407A-8C89-BD62A1C0EAF2}"/>
              </a:ext>
            </a:extLst>
          </p:cNvPr>
          <p:cNvSpPr/>
          <p:nvPr/>
        </p:nvSpPr>
        <p:spPr bwMode="auto">
          <a:xfrm rot="18754966">
            <a:off x="6969913" y="3780644"/>
            <a:ext cx="1115696" cy="349045"/>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6" name="TextBox 45">
            <a:extLst>
              <a:ext uri="{FF2B5EF4-FFF2-40B4-BE49-F238E27FC236}">
                <a16:creationId xmlns:a16="http://schemas.microsoft.com/office/drawing/2014/main" id="{216FC0A5-2046-4356-B760-AE920479D709}"/>
              </a:ext>
            </a:extLst>
          </p:cNvPr>
          <p:cNvSpPr txBox="1"/>
          <p:nvPr/>
        </p:nvSpPr>
        <p:spPr>
          <a:xfrm rot="16200000">
            <a:off x="-14615" y="2044129"/>
            <a:ext cx="1752110" cy="646331"/>
          </a:xfrm>
          <a:prstGeom prst="rect">
            <a:avLst/>
          </a:prstGeom>
          <a:noFill/>
        </p:spPr>
        <p:txBody>
          <a:bodyPr wrap="square" rtlCol="0">
            <a:spAutoFit/>
          </a:bodyPr>
          <a:lstStyle/>
          <a:p>
            <a:r>
              <a:rPr lang="en-GB" dirty="0"/>
              <a:t>VM connect to two subnets</a:t>
            </a:r>
          </a:p>
        </p:txBody>
      </p:sp>
      <p:sp>
        <p:nvSpPr>
          <p:cNvPr id="47" name="TextBox 46">
            <a:extLst>
              <a:ext uri="{FF2B5EF4-FFF2-40B4-BE49-F238E27FC236}">
                <a16:creationId xmlns:a16="http://schemas.microsoft.com/office/drawing/2014/main" id="{89F2D3A2-98AE-4EB1-B8D8-ACC87EE73053}"/>
              </a:ext>
            </a:extLst>
          </p:cNvPr>
          <p:cNvSpPr txBox="1"/>
          <p:nvPr/>
        </p:nvSpPr>
        <p:spPr>
          <a:xfrm rot="16200000">
            <a:off x="3854049" y="3895503"/>
            <a:ext cx="659155" cy="369332"/>
          </a:xfrm>
          <a:prstGeom prst="rect">
            <a:avLst/>
          </a:prstGeom>
          <a:noFill/>
        </p:spPr>
        <p:txBody>
          <a:bodyPr wrap="none" rtlCol="0">
            <a:spAutoFit/>
          </a:bodyPr>
          <a:lstStyle/>
          <a:p>
            <a:r>
              <a:rPr lang="en-GB" dirty="0" err="1">
                <a:solidFill>
                  <a:schemeClr val="bg1"/>
                </a:solidFill>
              </a:rPr>
              <a:t>vNet</a:t>
            </a:r>
            <a:endParaRPr lang="en-GB" dirty="0">
              <a:solidFill>
                <a:schemeClr val="bg1"/>
              </a:solidFill>
            </a:endParaRPr>
          </a:p>
        </p:txBody>
      </p:sp>
    </p:spTree>
    <p:extLst>
      <p:ext uri="{BB962C8B-B14F-4D97-AF65-F5344CB8AC3E}">
        <p14:creationId xmlns:p14="http://schemas.microsoft.com/office/powerpoint/2010/main" val="40369483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D861-5ACE-49FE-8AB4-38E030C82585}"/>
              </a:ext>
            </a:extLst>
          </p:cNvPr>
          <p:cNvSpPr>
            <a:spLocks noGrp="1"/>
          </p:cNvSpPr>
          <p:nvPr>
            <p:ph type="title"/>
          </p:nvPr>
        </p:nvSpPr>
        <p:spPr/>
        <p:txBody>
          <a:bodyPr/>
          <a:lstStyle/>
          <a:p>
            <a:r>
              <a:rPr lang="en-GB" dirty="0"/>
              <a:t>FYI: Subnet Restrictions</a:t>
            </a:r>
          </a:p>
        </p:txBody>
      </p:sp>
      <p:sp>
        <p:nvSpPr>
          <p:cNvPr id="3" name="Content Placeholder 2">
            <a:extLst>
              <a:ext uri="{FF2B5EF4-FFF2-40B4-BE49-F238E27FC236}">
                <a16:creationId xmlns:a16="http://schemas.microsoft.com/office/drawing/2014/main" id="{4D6DF68F-600E-468E-8748-66AB5E076466}"/>
              </a:ext>
            </a:extLst>
          </p:cNvPr>
          <p:cNvSpPr>
            <a:spLocks noGrp="1"/>
          </p:cNvSpPr>
          <p:nvPr>
            <p:ph idx="1"/>
          </p:nvPr>
        </p:nvSpPr>
        <p:spPr>
          <a:xfrm>
            <a:off x="418531" y="996991"/>
            <a:ext cx="8525444" cy="3486519"/>
          </a:xfrm>
        </p:spPr>
        <p:txBody>
          <a:bodyPr/>
          <a:lstStyle/>
          <a:p>
            <a:r>
              <a:rPr lang="en-GB" b="1" dirty="0"/>
              <a:t>Azure reserves 5 IP addresses </a:t>
            </a:r>
            <a:r>
              <a:rPr lang="en-GB" dirty="0"/>
              <a:t>within each subnet, x.x.x.0-x.x.x.3 and the last address of the subnet. </a:t>
            </a:r>
            <a:r>
              <a:rPr lang="en-GB" b="1" dirty="0"/>
              <a:t>x.x.x.1-x.x.x.3 are reserved in each subnet</a:t>
            </a:r>
            <a:r>
              <a:rPr lang="en-GB" dirty="0"/>
              <a:t> for Azure services.</a:t>
            </a:r>
          </a:p>
          <a:p>
            <a:pPr lvl="1"/>
            <a:r>
              <a:rPr lang="en-GB" dirty="0"/>
              <a:t>x.x.x.0: Network address</a:t>
            </a:r>
          </a:p>
          <a:p>
            <a:pPr lvl="1"/>
            <a:r>
              <a:rPr lang="en-GB" dirty="0"/>
              <a:t>x.x.x.1: Reserved by Azure for the default gateway</a:t>
            </a:r>
          </a:p>
          <a:p>
            <a:pPr lvl="1"/>
            <a:r>
              <a:rPr lang="en-GB" dirty="0"/>
              <a:t>x.x.x.2, x.x.x.3: Reserved by Azure to map the Azure DNS IPs to the </a:t>
            </a:r>
            <a:r>
              <a:rPr lang="en-GB" dirty="0" err="1"/>
              <a:t>VNet</a:t>
            </a:r>
            <a:r>
              <a:rPr lang="en-GB" dirty="0"/>
              <a:t> space</a:t>
            </a:r>
          </a:p>
          <a:p>
            <a:pPr lvl="1"/>
            <a:r>
              <a:rPr lang="en-GB" dirty="0"/>
              <a:t>x.x.x.255: Network broadcast address for subnets of size /25 and larger. This will be a different address in smaller subnets.</a:t>
            </a:r>
          </a:p>
          <a:p>
            <a:pPr marL="457200" lvl="1" indent="0">
              <a:buNone/>
            </a:pPr>
            <a:endParaRPr lang="en-GB" dirty="0"/>
          </a:p>
          <a:p>
            <a:endParaRPr lang="en-GB" dirty="0"/>
          </a:p>
          <a:p>
            <a:r>
              <a:rPr lang="en-GB" dirty="0"/>
              <a:t>Azure automatically routes traffic between all subnets within a virtual network, by default. You can create your own routes to override Azure's default routing.</a:t>
            </a:r>
          </a:p>
          <a:p>
            <a:pPr lvl="1"/>
            <a:endParaRPr lang="en-GB" dirty="0"/>
          </a:p>
        </p:txBody>
      </p:sp>
      <p:sp>
        <p:nvSpPr>
          <p:cNvPr id="4" name="Footer Placeholder 3">
            <a:extLst>
              <a:ext uri="{FF2B5EF4-FFF2-40B4-BE49-F238E27FC236}">
                <a16:creationId xmlns:a16="http://schemas.microsoft.com/office/drawing/2014/main" id="{BF73D0D1-5CBF-4962-9655-E51E9C73521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6A6FEBC-B348-4F59-A1D8-3E77C9998B60}"/>
              </a:ext>
            </a:extLst>
          </p:cNvPr>
          <p:cNvSpPr txBox="1"/>
          <p:nvPr/>
        </p:nvSpPr>
        <p:spPr>
          <a:xfrm>
            <a:off x="1819958" y="3903666"/>
            <a:ext cx="6954148" cy="338554"/>
          </a:xfrm>
          <a:prstGeom prst="rect">
            <a:avLst/>
          </a:prstGeom>
          <a:noFill/>
        </p:spPr>
        <p:txBody>
          <a:bodyPr wrap="none" rtlCol="0">
            <a:spAutoFit/>
          </a:bodyPr>
          <a:lstStyle/>
          <a:p>
            <a:r>
              <a:rPr lang="en-GB" sz="1600" i="1" dirty="0"/>
              <a:t>https://docs.microsoft.com/en-us/azure/virtual-network/virtual-networks-faq</a:t>
            </a:r>
          </a:p>
        </p:txBody>
      </p:sp>
      <p:sp>
        <p:nvSpPr>
          <p:cNvPr id="6" name="TextBox 5">
            <a:extLst>
              <a:ext uri="{FF2B5EF4-FFF2-40B4-BE49-F238E27FC236}">
                <a16:creationId xmlns:a16="http://schemas.microsoft.com/office/drawing/2014/main" id="{5411810B-7AF2-4A0A-AD81-54CE61F7A4E8}"/>
              </a:ext>
            </a:extLst>
          </p:cNvPr>
          <p:cNvSpPr txBox="1"/>
          <p:nvPr/>
        </p:nvSpPr>
        <p:spPr>
          <a:xfrm>
            <a:off x="584074" y="5861009"/>
            <a:ext cx="8033002" cy="584775"/>
          </a:xfrm>
          <a:prstGeom prst="rect">
            <a:avLst/>
          </a:prstGeom>
          <a:noFill/>
        </p:spPr>
        <p:txBody>
          <a:bodyPr wrap="square" rtlCol="0">
            <a:spAutoFit/>
          </a:bodyPr>
          <a:lstStyle/>
          <a:p>
            <a:r>
              <a:rPr lang="en-GB" sz="1600" dirty="0"/>
              <a:t>https://docs.microsoft.com/en-us/azure/virtual-network/tutorial-create-route-table-cli</a:t>
            </a:r>
          </a:p>
          <a:p>
            <a:r>
              <a:rPr lang="en-GB" sz="1600" i="1" dirty="0"/>
              <a:t>https://docs.microsoft.com/en-us/azure/virtual-network/virtual-networks-udr-overview</a:t>
            </a:r>
          </a:p>
        </p:txBody>
      </p:sp>
    </p:spTree>
    <p:extLst>
      <p:ext uri="{BB962C8B-B14F-4D97-AF65-F5344CB8AC3E}">
        <p14:creationId xmlns:p14="http://schemas.microsoft.com/office/powerpoint/2010/main" val="42073645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C66C0-F2F7-461A-AFEB-E05495C23120}"/>
              </a:ext>
            </a:extLst>
          </p:cNvPr>
          <p:cNvSpPr>
            <a:spLocks noGrp="1"/>
          </p:cNvSpPr>
          <p:nvPr>
            <p:ph type="title"/>
          </p:nvPr>
        </p:nvSpPr>
        <p:spPr>
          <a:xfrm>
            <a:off x="257175" y="0"/>
            <a:ext cx="5028647" cy="844550"/>
          </a:xfrm>
        </p:spPr>
        <p:txBody>
          <a:bodyPr/>
          <a:lstStyle/>
          <a:p>
            <a:r>
              <a:rPr lang="en-GB" dirty="0"/>
              <a:t>Example</a:t>
            </a:r>
          </a:p>
        </p:txBody>
      </p:sp>
      <p:sp>
        <p:nvSpPr>
          <p:cNvPr id="3" name="Content Placeholder 2">
            <a:extLst>
              <a:ext uri="{FF2B5EF4-FFF2-40B4-BE49-F238E27FC236}">
                <a16:creationId xmlns:a16="http://schemas.microsoft.com/office/drawing/2014/main" id="{1C71B772-577A-4401-AA30-36685118C9BB}"/>
              </a:ext>
            </a:extLst>
          </p:cNvPr>
          <p:cNvSpPr>
            <a:spLocks noGrp="1"/>
          </p:cNvSpPr>
          <p:nvPr>
            <p:ph idx="1"/>
          </p:nvPr>
        </p:nvSpPr>
        <p:spPr>
          <a:xfrm>
            <a:off x="229520" y="943898"/>
            <a:ext cx="8464103" cy="4894928"/>
          </a:xfrm>
        </p:spPr>
        <p:txBody>
          <a:bodyPr/>
          <a:lstStyle/>
          <a:p>
            <a:r>
              <a:rPr lang="en-GB" dirty="0"/>
              <a:t>Say we specify </a:t>
            </a:r>
            <a:r>
              <a:rPr lang="en-GB" dirty="0" err="1"/>
              <a:t>vNet</a:t>
            </a:r>
            <a:r>
              <a:rPr lang="en-GB" dirty="0"/>
              <a:t> = </a:t>
            </a:r>
            <a:r>
              <a:rPr lang="en-GB" dirty="0">
                <a:solidFill>
                  <a:srgbClr val="FF0000"/>
                </a:solidFill>
              </a:rPr>
              <a:t>10.1</a:t>
            </a:r>
            <a:r>
              <a:rPr lang="en-GB" dirty="0"/>
              <a:t>.0.0/16</a:t>
            </a:r>
          </a:p>
          <a:p>
            <a:pPr lvl="1"/>
            <a:r>
              <a:rPr lang="en-GB" dirty="0"/>
              <a:t>First 16 bits are reserved for the network address i.e. all subnets will start with 10.1</a:t>
            </a:r>
          </a:p>
          <a:p>
            <a:r>
              <a:rPr lang="en-GB" dirty="0"/>
              <a:t>We can now specify subnets like this</a:t>
            </a:r>
          </a:p>
          <a:p>
            <a:r>
              <a:rPr lang="en-GB" dirty="0"/>
              <a:t>Subnet1 = </a:t>
            </a:r>
            <a:r>
              <a:rPr lang="en-GB" dirty="0">
                <a:solidFill>
                  <a:srgbClr val="FF0000"/>
                </a:solidFill>
              </a:rPr>
              <a:t>10.1.1</a:t>
            </a:r>
            <a:r>
              <a:rPr lang="en-GB" dirty="0"/>
              <a:t>.0/24</a:t>
            </a:r>
          </a:p>
          <a:p>
            <a:pPr lvl="1"/>
            <a:r>
              <a:rPr lang="en-GB" dirty="0"/>
              <a:t>First 24 bits are the subnet address 10.1.1.0 and the remaining 8 bits can be used to generate IP addresses for (255 - 5) VMs ranging between 10.1.1.4 and 10.1.1.254	</a:t>
            </a:r>
          </a:p>
          <a:p>
            <a:r>
              <a:rPr lang="en-GB" dirty="0"/>
              <a:t>Subnet2 = </a:t>
            </a:r>
            <a:r>
              <a:rPr lang="en-GB" dirty="0">
                <a:solidFill>
                  <a:srgbClr val="FF0000"/>
                </a:solidFill>
              </a:rPr>
              <a:t>10.1.2</a:t>
            </a:r>
            <a:r>
              <a:rPr lang="en-GB" dirty="0"/>
              <a:t>.0/24</a:t>
            </a:r>
          </a:p>
          <a:p>
            <a:pPr lvl="1"/>
            <a:r>
              <a:rPr lang="en-GB" dirty="0"/>
              <a:t>First 24 bits are the subnet address 10.1.2.0 and the remaining 8 bits can be used to generate IP addresses for (255 - 5) VMs ranging between 10.1.2.4 and 10.1.2.254</a:t>
            </a:r>
          </a:p>
        </p:txBody>
      </p:sp>
      <p:sp>
        <p:nvSpPr>
          <p:cNvPr id="4" name="Footer Placeholder 3">
            <a:extLst>
              <a:ext uri="{FF2B5EF4-FFF2-40B4-BE49-F238E27FC236}">
                <a16:creationId xmlns:a16="http://schemas.microsoft.com/office/drawing/2014/main" id="{28E10482-F0A8-433D-B54C-8F94FA0E8AB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AB1F462-7435-4433-AB16-26864E97B198}"/>
              </a:ext>
            </a:extLst>
          </p:cNvPr>
          <p:cNvSpPr txBox="1"/>
          <p:nvPr/>
        </p:nvSpPr>
        <p:spPr>
          <a:xfrm>
            <a:off x="145576" y="6328330"/>
            <a:ext cx="8768903" cy="369332"/>
          </a:xfrm>
          <a:prstGeom prst="rect">
            <a:avLst/>
          </a:prstGeom>
          <a:solidFill>
            <a:schemeClr val="bg1"/>
          </a:solidFill>
          <a:ln>
            <a:solidFill>
              <a:srgbClr val="FF0000"/>
            </a:solidFill>
          </a:ln>
        </p:spPr>
        <p:txBody>
          <a:bodyPr wrap="square" rtlCol="0">
            <a:spAutoFit/>
          </a:bodyPr>
          <a:lstStyle/>
          <a:p>
            <a:r>
              <a:rPr lang="en-GB" dirty="0"/>
              <a:t>The private VM addresses can be allocated dynamically by Azure or statically by you</a:t>
            </a:r>
          </a:p>
        </p:txBody>
      </p:sp>
      <p:graphicFrame>
        <p:nvGraphicFramePr>
          <p:cNvPr id="6" name="Table 6">
            <a:extLst>
              <a:ext uri="{FF2B5EF4-FFF2-40B4-BE49-F238E27FC236}">
                <a16:creationId xmlns:a16="http://schemas.microsoft.com/office/drawing/2014/main" id="{5E466CA1-B946-4810-A490-CEB933016F02}"/>
              </a:ext>
            </a:extLst>
          </p:cNvPr>
          <p:cNvGraphicFramePr>
            <a:graphicFrameLocks noGrp="1"/>
          </p:cNvGraphicFramePr>
          <p:nvPr/>
        </p:nvGraphicFramePr>
        <p:xfrm>
          <a:off x="1069980" y="4921364"/>
          <a:ext cx="6096000" cy="1219200"/>
        </p:xfrm>
        <a:graphic>
          <a:graphicData uri="http://schemas.openxmlformats.org/drawingml/2006/table">
            <a:tbl>
              <a:tblPr firstRow="1" bandRow="1">
                <a:tableStyleId>{5940675A-B579-460E-94D1-54222C63F5DA}</a:tableStyleId>
              </a:tblPr>
              <a:tblGrid>
                <a:gridCol w="1219200">
                  <a:extLst>
                    <a:ext uri="{9D8B030D-6E8A-4147-A177-3AD203B41FA5}">
                      <a16:colId xmlns:a16="http://schemas.microsoft.com/office/drawing/2014/main" val="2080741836"/>
                    </a:ext>
                  </a:extLst>
                </a:gridCol>
                <a:gridCol w="1219200">
                  <a:extLst>
                    <a:ext uri="{9D8B030D-6E8A-4147-A177-3AD203B41FA5}">
                      <a16:colId xmlns:a16="http://schemas.microsoft.com/office/drawing/2014/main" val="864133150"/>
                    </a:ext>
                  </a:extLst>
                </a:gridCol>
                <a:gridCol w="1219200">
                  <a:extLst>
                    <a:ext uri="{9D8B030D-6E8A-4147-A177-3AD203B41FA5}">
                      <a16:colId xmlns:a16="http://schemas.microsoft.com/office/drawing/2014/main" val="1822532764"/>
                    </a:ext>
                  </a:extLst>
                </a:gridCol>
                <a:gridCol w="1219200">
                  <a:extLst>
                    <a:ext uri="{9D8B030D-6E8A-4147-A177-3AD203B41FA5}">
                      <a16:colId xmlns:a16="http://schemas.microsoft.com/office/drawing/2014/main" val="315720642"/>
                    </a:ext>
                  </a:extLst>
                </a:gridCol>
                <a:gridCol w="1219200">
                  <a:extLst>
                    <a:ext uri="{9D8B030D-6E8A-4147-A177-3AD203B41FA5}">
                      <a16:colId xmlns:a16="http://schemas.microsoft.com/office/drawing/2014/main" val="2633321221"/>
                    </a:ext>
                  </a:extLst>
                </a:gridCol>
              </a:tblGrid>
              <a:tr h="248952">
                <a:tc>
                  <a:txBody>
                    <a:bodyPr/>
                    <a:lstStyle/>
                    <a:p>
                      <a:pPr algn="ctr"/>
                      <a:r>
                        <a:rPr lang="en-GB" sz="1400" b="1" dirty="0" err="1"/>
                        <a:t>vNet</a:t>
                      </a:r>
                      <a:endParaRPr lang="en-GB" sz="1400" b="1" dirty="0"/>
                    </a:p>
                  </a:txBody>
                  <a:tcPr>
                    <a:lnR w="19050" cap="flat" cmpd="sng" algn="ctr">
                      <a:solidFill>
                        <a:schemeClr val="tx1"/>
                      </a:solidFill>
                      <a:prstDash val="solid"/>
                      <a:round/>
                      <a:headEnd type="none" w="med" len="med"/>
                      <a:tailEnd type="none" w="med" len="med"/>
                    </a:lnR>
                    <a:solidFill>
                      <a:schemeClr val="bg1"/>
                    </a:solidFill>
                  </a:tcPr>
                </a:tc>
                <a:tc>
                  <a:txBody>
                    <a:bodyPr/>
                    <a:lstStyle/>
                    <a:p>
                      <a:pPr algn="ctr"/>
                      <a:r>
                        <a:rPr lang="en-GB" sz="1400" b="1" dirty="0"/>
                        <a:t>10</a:t>
                      </a:r>
                    </a:p>
                  </a:txBody>
                  <a:tcPr>
                    <a:lnL w="19050" cap="flat" cmpd="sng" algn="ctr">
                      <a:solidFill>
                        <a:schemeClr val="tx1"/>
                      </a:solidFill>
                      <a:prstDash val="solid"/>
                      <a:round/>
                      <a:headEnd type="none" w="med" len="med"/>
                      <a:tailEnd type="none" w="med" len="med"/>
                    </a:lnL>
                    <a:lnT w="19050" cap="flat" cmpd="sng" algn="ctr">
                      <a:solidFill>
                        <a:schemeClr val="tx1"/>
                      </a:solidFill>
                      <a:prstDash val="solid"/>
                      <a:round/>
                      <a:headEnd type="none" w="med" len="med"/>
                      <a:tailEnd type="none" w="med" len="med"/>
                    </a:lnT>
                    <a:solidFill>
                      <a:schemeClr val="accent6">
                        <a:lumMod val="20000"/>
                        <a:lumOff val="80000"/>
                      </a:schemeClr>
                    </a:solidFill>
                  </a:tcPr>
                </a:tc>
                <a:tc>
                  <a:txBody>
                    <a:bodyPr/>
                    <a:lstStyle/>
                    <a:p>
                      <a:pPr algn="ctr"/>
                      <a:r>
                        <a:rPr lang="en-GB" sz="1400" b="1" dirty="0"/>
                        <a:t>1</a:t>
                      </a:r>
                    </a:p>
                  </a:txBody>
                  <a:tcPr>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solidFill>
                      <a:schemeClr val="accent6">
                        <a:lumMod val="20000"/>
                        <a:lumOff val="80000"/>
                      </a:schemeClr>
                    </a:solidFill>
                  </a:tcPr>
                </a:tc>
                <a:tc>
                  <a:txBody>
                    <a:bodyPr/>
                    <a:lstStyle/>
                    <a:p>
                      <a:pPr algn="ctr"/>
                      <a:r>
                        <a:rPr lang="en-GB" sz="1400" b="1" dirty="0"/>
                        <a:t>0</a:t>
                      </a:r>
                    </a:p>
                  </a:txBody>
                  <a:tcPr>
                    <a:lnL w="19050" cap="flat" cmpd="sng" algn="ctr">
                      <a:solidFill>
                        <a:schemeClr val="tx1"/>
                      </a:solidFill>
                      <a:prstDash val="solid"/>
                      <a:round/>
                      <a:headEnd type="none" w="med" len="med"/>
                      <a:tailEnd type="none" w="med" len="med"/>
                    </a:lnL>
                    <a:solidFill>
                      <a:schemeClr val="bg1"/>
                    </a:solidFill>
                  </a:tcPr>
                </a:tc>
                <a:tc>
                  <a:txBody>
                    <a:bodyPr/>
                    <a:lstStyle/>
                    <a:p>
                      <a:pPr algn="ctr"/>
                      <a:r>
                        <a:rPr lang="en-GB" sz="1400" b="1" dirty="0"/>
                        <a:t>0</a:t>
                      </a:r>
                    </a:p>
                  </a:txBody>
                  <a:tcPr>
                    <a:solidFill>
                      <a:schemeClr val="bg1"/>
                    </a:solidFill>
                  </a:tcPr>
                </a:tc>
                <a:extLst>
                  <a:ext uri="{0D108BD9-81ED-4DB2-BD59-A6C34878D82A}">
                    <a16:rowId xmlns:a16="http://schemas.microsoft.com/office/drawing/2014/main" val="3705088632"/>
                  </a:ext>
                </a:extLst>
              </a:tr>
              <a:tr h="297000">
                <a:tc>
                  <a:txBody>
                    <a:bodyPr/>
                    <a:lstStyle/>
                    <a:p>
                      <a:pPr algn="ctr"/>
                      <a:r>
                        <a:rPr lang="en-GB" sz="1400" b="1" dirty="0"/>
                        <a:t>Subnet1</a:t>
                      </a:r>
                    </a:p>
                  </a:txBody>
                  <a:tcPr>
                    <a:lnR w="1905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400" b="1" dirty="0"/>
                        <a:t>10</a:t>
                      </a:r>
                    </a:p>
                  </a:txBody>
                  <a:tcPr>
                    <a:lnL w="1905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GB" sz="1400" b="1" dirty="0"/>
                        <a:t>1</a:t>
                      </a:r>
                    </a:p>
                  </a:txBody>
                  <a:tcPr>
                    <a:lnR w="1905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GB" sz="1400" b="1" dirty="0"/>
                        <a:t>1</a:t>
                      </a:r>
                    </a:p>
                  </a:txBody>
                  <a:tcPr>
                    <a:lnL w="1905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r>
                        <a:rPr lang="en-GB" sz="1400" b="1" dirty="0"/>
                        <a:t>0</a:t>
                      </a:r>
                    </a:p>
                  </a:txBody>
                  <a:tcPr>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93364699"/>
                  </a:ext>
                </a:extLst>
              </a:tr>
              <a:tr h="297000">
                <a:tc>
                  <a:txBody>
                    <a:bodyPr/>
                    <a:lstStyle/>
                    <a:p>
                      <a:pPr algn="ctr"/>
                      <a:r>
                        <a:rPr lang="en-GB" sz="1400" b="1" dirty="0"/>
                        <a:t>Subnet2</a:t>
                      </a:r>
                    </a:p>
                  </a:txBody>
                  <a:tcPr>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400" b="1" dirty="0"/>
                        <a:t>10</a:t>
                      </a:r>
                    </a:p>
                  </a:txBody>
                  <a:tcPr>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GB" sz="1400" b="1" dirty="0"/>
                        <a:t>1</a:t>
                      </a:r>
                    </a:p>
                  </a:txBody>
                  <a:tcPr>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GB" sz="1400" b="1" dirty="0"/>
                        <a:t>2</a:t>
                      </a:r>
                    </a:p>
                  </a:txBody>
                  <a:tcPr>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r>
                        <a:rPr lang="en-GB" sz="1400" b="1"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14734816"/>
                  </a:ext>
                </a:extLst>
              </a:tr>
              <a:tr h="297000">
                <a:tc>
                  <a:txBody>
                    <a:bodyPr/>
                    <a:lstStyle/>
                    <a:p>
                      <a:pPr algn="ctr"/>
                      <a:r>
                        <a:rPr lang="en-GB" sz="1400" b="1" dirty="0">
                          <a:solidFill>
                            <a:schemeClr val="tx1"/>
                          </a:solidFill>
                        </a:rPr>
                        <a:t>Bit Mask</a:t>
                      </a:r>
                    </a:p>
                  </a:txBody>
                  <a:tcPr>
                    <a:lnL w="12700" cmpd="sng">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400" b="1" dirty="0">
                          <a:solidFill>
                            <a:schemeClr val="tx1"/>
                          </a:solidFill>
                        </a:rPr>
                        <a:t>8</a:t>
                      </a:r>
                    </a:p>
                  </a:txBody>
                  <a:tcPr>
                    <a:lnL w="12700" cmpd="sng">
                      <a:noFill/>
                    </a:lnL>
                    <a:lnR w="12700" cap="flat" cmpd="sng" algn="ctr">
                      <a:no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400" b="1" dirty="0">
                          <a:solidFill>
                            <a:schemeClr val="tx1"/>
                          </a:solidFill>
                        </a:rPr>
                        <a:t>16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400" b="1" dirty="0">
                          <a:solidFill>
                            <a:schemeClr val="tx1"/>
                          </a:solidFill>
                        </a:rPr>
                        <a:t>24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400" b="1" dirty="0">
                          <a:solidFill>
                            <a:schemeClr val="tx1"/>
                          </a:solidFill>
                        </a:rPr>
                        <a:t>32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51622056"/>
                  </a:ext>
                </a:extLst>
              </a:tr>
            </a:tbl>
          </a:graphicData>
        </a:graphic>
      </p:graphicFrame>
      <p:sp>
        <p:nvSpPr>
          <p:cNvPr id="7" name="TextBox 6">
            <a:extLst>
              <a:ext uri="{FF2B5EF4-FFF2-40B4-BE49-F238E27FC236}">
                <a16:creationId xmlns:a16="http://schemas.microsoft.com/office/drawing/2014/main" id="{A1F061DA-10F0-4C70-AE04-7DC15DFE819D}"/>
              </a:ext>
            </a:extLst>
          </p:cNvPr>
          <p:cNvSpPr txBox="1"/>
          <p:nvPr/>
        </p:nvSpPr>
        <p:spPr>
          <a:xfrm>
            <a:off x="5717707" y="3349866"/>
            <a:ext cx="2896545" cy="276999"/>
          </a:xfrm>
          <a:prstGeom prst="rect">
            <a:avLst/>
          </a:prstGeom>
          <a:noFill/>
          <a:ln>
            <a:solidFill>
              <a:schemeClr val="tx1"/>
            </a:solidFill>
          </a:ln>
        </p:spPr>
        <p:txBody>
          <a:bodyPr wrap="square" rtlCol="0">
            <a:spAutoFit/>
          </a:bodyPr>
          <a:lstStyle/>
          <a:p>
            <a:r>
              <a:rPr lang="en-GB" sz="1200" i="1" dirty="0"/>
              <a:t>Remember Azure uses x.x.x.1 to x.x.x.3</a:t>
            </a:r>
          </a:p>
        </p:txBody>
      </p:sp>
      <p:graphicFrame>
        <p:nvGraphicFramePr>
          <p:cNvPr id="9" name="Table 9">
            <a:extLst>
              <a:ext uri="{FF2B5EF4-FFF2-40B4-BE49-F238E27FC236}">
                <a16:creationId xmlns:a16="http://schemas.microsoft.com/office/drawing/2014/main" id="{27CC76D2-FBD4-41D8-8EF8-7F3FC56BF066}"/>
              </a:ext>
            </a:extLst>
          </p:cNvPr>
          <p:cNvGraphicFramePr>
            <a:graphicFrameLocks noGrp="1"/>
          </p:cNvGraphicFramePr>
          <p:nvPr/>
        </p:nvGraphicFramePr>
        <p:xfrm>
          <a:off x="6214479" y="71105"/>
          <a:ext cx="2700000" cy="1066800"/>
        </p:xfrm>
        <a:graphic>
          <a:graphicData uri="http://schemas.openxmlformats.org/drawingml/2006/table">
            <a:tbl>
              <a:tblPr firstRow="1" bandRow="1">
                <a:tableStyleId>{5940675A-B579-460E-94D1-54222C63F5DA}</a:tableStyleId>
              </a:tblPr>
              <a:tblGrid>
                <a:gridCol w="540000">
                  <a:extLst>
                    <a:ext uri="{9D8B030D-6E8A-4147-A177-3AD203B41FA5}">
                      <a16:colId xmlns:a16="http://schemas.microsoft.com/office/drawing/2014/main" val="2710493743"/>
                    </a:ext>
                  </a:extLst>
                </a:gridCol>
                <a:gridCol w="540000">
                  <a:extLst>
                    <a:ext uri="{9D8B030D-6E8A-4147-A177-3AD203B41FA5}">
                      <a16:colId xmlns:a16="http://schemas.microsoft.com/office/drawing/2014/main" val="3600066447"/>
                    </a:ext>
                  </a:extLst>
                </a:gridCol>
                <a:gridCol w="540000">
                  <a:extLst>
                    <a:ext uri="{9D8B030D-6E8A-4147-A177-3AD203B41FA5}">
                      <a16:colId xmlns:a16="http://schemas.microsoft.com/office/drawing/2014/main" val="236856527"/>
                    </a:ext>
                  </a:extLst>
                </a:gridCol>
                <a:gridCol w="540000">
                  <a:extLst>
                    <a:ext uri="{9D8B030D-6E8A-4147-A177-3AD203B41FA5}">
                      <a16:colId xmlns:a16="http://schemas.microsoft.com/office/drawing/2014/main" val="575617424"/>
                    </a:ext>
                  </a:extLst>
                </a:gridCol>
                <a:gridCol w="540000">
                  <a:extLst>
                    <a:ext uri="{9D8B030D-6E8A-4147-A177-3AD203B41FA5}">
                      <a16:colId xmlns:a16="http://schemas.microsoft.com/office/drawing/2014/main" val="1010663883"/>
                    </a:ext>
                  </a:extLst>
                </a:gridCol>
              </a:tblGrid>
              <a:tr h="201600">
                <a:tc>
                  <a:txBody>
                    <a:bodyPr/>
                    <a:lstStyle/>
                    <a:p>
                      <a:pPr algn="ctr"/>
                      <a:r>
                        <a:rPr lang="en-GB" sz="800" dirty="0"/>
                        <a:t>Mask</a:t>
                      </a:r>
                    </a:p>
                  </a:txBody>
                  <a:tcPr>
                    <a:solidFill>
                      <a:schemeClr val="bg1"/>
                    </a:solidFill>
                  </a:tcPr>
                </a:tc>
                <a:tc gridSpan="4">
                  <a:txBody>
                    <a:bodyPr/>
                    <a:lstStyle/>
                    <a:p>
                      <a:pPr algn="ctr"/>
                      <a:r>
                        <a:rPr lang="en-GB" sz="800" dirty="0"/>
                        <a:t>Bits</a:t>
                      </a:r>
                    </a:p>
                  </a:txBody>
                  <a:tcPr>
                    <a:solidFill>
                      <a:schemeClr val="bg1"/>
                    </a:solidFill>
                  </a:tcPr>
                </a:tc>
                <a:tc hMerge="1">
                  <a:txBody>
                    <a:bodyPr/>
                    <a:lstStyle/>
                    <a:p>
                      <a:pPr algn="ctr"/>
                      <a:endParaRPr lang="en-GB" sz="1100" dirty="0"/>
                    </a:p>
                  </a:txBody>
                  <a:tcPr>
                    <a:solidFill>
                      <a:schemeClr val="bg1"/>
                    </a:solidFill>
                  </a:tcPr>
                </a:tc>
                <a:tc hMerge="1">
                  <a:txBody>
                    <a:bodyPr/>
                    <a:lstStyle/>
                    <a:p>
                      <a:pPr algn="ctr"/>
                      <a:endParaRPr lang="en-GB" sz="1100" dirty="0"/>
                    </a:p>
                  </a:txBody>
                  <a:tcPr>
                    <a:solidFill>
                      <a:schemeClr val="bg1"/>
                    </a:solidFill>
                  </a:tcPr>
                </a:tc>
                <a:tc hMerge="1">
                  <a:txBody>
                    <a:bodyPr/>
                    <a:lstStyle/>
                    <a:p>
                      <a:pPr algn="ctr"/>
                      <a:endParaRPr lang="en-GB" sz="1100" dirty="0"/>
                    </a:p>
                  </a:txBody>
                  <a:tcPr>
                    <a:solidFill>
                      <a:schemeClr val="bg1"/>
                    </a:solidFill>
                  </a:tcPr>
                </a:tc>
                <a:extLst>
                  <a:ext uri="{0D108BD9-81ED-4DB2-BD59-A6C34878D82A}">
                    <a16:rowId xmlns:a16="http://schemas.microsoft.com/office/drawing/2014/main" val="2806674768"/>
                  </a:ext>
                </a:extLst>
              </a:tr>
              <a:tr h="201600">
                <a:tc>
                  <a:txBody>
                    <a:bodyPr/>
                    <a:lstStyle/>
                    <a:p>
                      <a:pPr algn="ctr"/>
                      <a:r>
                        <a:rPr lang="en-GB" sz="800" b="1" dirty="0"/>
                        <a:t>8</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0</a:t>
                      </a:r>
                    </a:p>
                  </a:txBody>
                  <a:tcPr>
                    <a:solidFill>
                      <a:schemeClr val="bg1"/>
                    </a:solidFill>
                  </a:tcPr>
                </a:tc>
                <a:tc>
                  <a:txBody>
                    <a:bodyPr/>
                    <a:lstStyle/>
                    <a:p>
                      <a:pPr algn="ctr"/>
                      <a:r>
                        <a:rPr lang="en-GB" sz="800" dirty="0"/>
                        <a:t>0</a:t>
                      </a:r>
                    </a:p>
                  </a:txBody>
                  <a:tcPr>
                    <a:solidFill>
                      <a:schemeClr val="bg1"/>
                    </a:solidFill>
                  </a:tcPr>
                </a:tc>
                <a:tc>
                  <a:txBody>
                    <a:bodyPr/>
                    <a:lstStyle/>
                    <a:p>
                      <a:pPr algn="ctr"/>
                      <a:r>
                        <a:rPr lang="en-GB" sz="800" dirty="0"/>
                        <a:t>0</a:t>
                      </a:r>
                    </a:p>
                  </a:txBody>
                  <a:tcPr>
                    <a:solidFill>
                      <a:schemeClr val="bg1"/>
                    </a:solidFill>
                  </a:tcPr>
                </a:tc>
                <a:extLst>
                  <a:ext uri="{0D108BD9-81ED-4DB2-BD59-A6C34878D82A}">
                    <a16:rowId xmlns:a16="http://schemas.microsoft.com/office/drawing/2014/main" val="41634677"/>
                  </a:ext>
                </a:extLst>
              </a:tr>
              <a:tr h="201600">
                <a:tc>
                  <a:txBody>
                    <a:bodyPr/>
                    <a:lstStyle/>
                    <a:p>
                      <a:pPr algn="ctr"/>
                      <a:r>
                        <a:rPr lang="en-GB" sz="800" b="1" dirty="0"/>
                        <a:t>16</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0</a:t>
                      </a:r>
                    </a:p>
                  </a:txBody>
                  <a:tcPr>
                    <a:solidFill>
                      <a:schemeClr val="bg1"/>
                    </a:solidFill>
                  </a:tcPr>
                </a:tc>
                <a:tc>
                  <a:txBody>
                    <a:bodyPr/>
                    <a:lstStyle/>
                    <a:p>
                      <a:pPr algn="ctr"/>
                      <a:r>
                        <a:rPr lang="en-GB" sz="800" dirty="0"/>
                        <a:t>0</a:t>
                      </a:r>
                    </a:p>
                  </a:txBody>
                  <a:tcPr>
                    <a:solidFill>
                      <a:schemeClr val="bg1"/>
                    </a:solidFill>
                  </a:tcPr>
                </a:tc>
                <a:extLst>
                  <a:ext uri="{0D108BD9-81ED-4DB2-BD59-A6C34878D82A}">
                    <a16:rowId xmlns:a16="http://schemas.microsoft.com/office/drawing/2014/main" val="2712571113"/>
                  </a:ext>
                </a:extLst>
              </a:tr>
              <a:tr h="201600">
                <a:tc>
                  <a:txBody>
                    <a:bodyPr/>
                    <a:lstStyle/>
                    <a:p>
                      <a:pPr algn="ctr"/>
                      <a:r>
                        <a:rPr lang="en-GB" sz="800" b="1" dirty="0"/>
                        <a:t>24</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0</a:t>
                      </a:r>
                    </a:p>
                  </a:txBody>
                  <a:tcPr>
                    <a:solidFill>
                      <a:schemeClr val="bg1"/>
                    </a:solidFill>
                  </a:tcPr>
                </a:tc>
                <a:extLst>
                  <a:ext uri="{0D108BD9-81ED-4DB2-BD59-A6C34878D82A}">
                    <a16:rowId xmlns:a16="http://schemas.microsoft.com/office/drawing/2014/main" val="1017178753"/>
                  </a:ext>
                </a:extLst>
              </a:tr>
              <a:tr h="201600">
                <a:tc>
                  <a:txBody>
                    <a:bodyPr/>
                    <a:lstStyle/>
                    <a:p>
                      <a:pPr algn="ctr"/>
                      <a:r>
                        <a:rPr lang="en-GB" sz="800" b="1" dirty="0"/>
                        <a:t>32</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extLst>
                  <a:ext uri="{0D108BD9-81ED-4DB2-BD59-A6C34878D82A}">
                    <a16:rowId xmlns:a16="http://schemas.microsoft.com/office/drawing/2014/main" val="1827532280"/>
                  </a:ext>
                </a:extLst>
              </a:tr>
            </a:tbl>
          </a:graphicData>
        </a:graphic>
      </p:graphicFrame>
    </p:spTree>
    <p:extLst>
      <p:ext uri="{BB962C8B-B14F-4D97-AF65-F5344CB8AC3E}">
        <p14:creationId xmlns:p14="http://schemas.microsoft.com/office/powerpoint/2010/main" val="18817276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a:extLst>
              <a:ext uri="{FF2B5EF4-FFF2-40B4-BE49-F238E27FC236}">
                <a16:creationId xmlns:a16="http://schemas.microsoft.com/office/drawing/2014/main" id="{E93BA001-73C4-EB2D-8019-F5EE73603CC3}"/>
              </a:ext>
            </a:extLst>
          </p:cNvPr>
          <p:cNvSpPr>
            <a:spLocks noGrp="1"/>
          </p:cNvSpPr>
          <p:nvPr>
            <p:ph type="ftr" sz="quarter" idx="10"/>
          </p:nvPr>
        </p:nvSpPr>
        <p:spPr>
          <a:noFill/>
        </p:spPr>
        <p:txBody>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
        <p:nvSpPr>
          <p:cNvPr id="5123" name="Rectangle 1026">
            <a:extLst>
              <a:ext uri="{FF2B5EF4-FFF2-40B4-BE49-F238E27FC236}">
                <a16:creationId xmlns:a16="http://schemas.microsoft.com/office/drawing/2014/main" id="{A64468E8-3326-55DC-37F3-C31DA5541DF0}"/>
              </a:ext>
            </a:extLst>
          </p:cNvPr>
          <p:cNvSpPr>
            <a:spLocks noGrp="1" noChangeArrowheads="1"/>
          </p:cNvSpPr>
          <p:nvPr>
            <p:ph type="title"/>
          </p:nvPr>
        </p:nvSpPr>
        <p:spPr/>
        <p:txBody>
          <a:bodyPr/>
          <a:lstStyle/>
          <a:p>
            <a:r>
              <a:rPr lang="en-US" altLang="en-US"/>
              <a:t>Layer 4 Protocols</a:t>
            </a:r>
          </a:p>
        </p:txBody>
      </p:sp>
      <p:sp>
        <p:nvSpPr>
          <p:cNvPr id="5124" name="Text Box 1039">
            <a:extLst>
              <a:ext uri="{FF2B5EF4-FFF2-40B4-BE49-F238E27FC236}">
                <a16:creationId xmlns:a16="http://schemas.microsoft.com/office/drawing/2014/main" id="{9F58CA5C-7D84-2940-6F33-B7BB157837FB}"/>
              </a:ext>
            </a:extLst>
          </p:cNvPr>
          <p:cNvSpPr txBox="1">
            <a:spLocks noChangeArrowheads="1"/>
          </p:cNvSpPr>
          <p:nvPr/>
        </p:nvSpPr>
        <p:spPr bwMode="auto">
          <a:xfrm>
            <a:off x="942975" y="2146300"/>
            <a:ext cx="2660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50000"/>
              </a:spcBef>
              <a:buClrTx/>
              <a:buSzTx/>
              <a:buFontTx/>
              <a:buNone/>
            </a:pPr>
            <a:r>
              <a:rPr kumimoji="0" lang="en-GB" altLang="en-US" sz="1800"/>
              <a:t>TCP/IP Model</a:t>
            </a:r>
          </a:p>
        </p:txBody>
      </p:sp>
      <p:sp>
        <p:nvSpPr>
          <p:cNvPr id="5125" name="Rectangle 1045">
            <a:extLst>
              <a:ext uri="{FF2B5EF4-FFF2-40B4-BE49-F238E27FC236}">
                <a16:creationId xmlns:a16="http://schemas.microsoft.com/office/drawing/2014/main" id="{5B09E5FF-CE95-DDF1-895B-4734FC3B64DB}"/>
              </a:ext>
            </a:extLst>
          </p:cNvPr>
          <p:cNvSpPr>
            <a:spLocks noChangeArrowheads="1"/>
          </p:cNvSpPr>
          <p:nvPr/>
        </p:nvSpPr>
        <p:spPr bwMode="auto">
          <a:xfrm>
            <a:off x="954088" y="3357563"/>
            <a:ext cx="2949575" cy="8318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IP</a:t>
            </a:r>
          </a:p>
        </p:txBody>
      </p:sp>
      <p:sp>
        <p:nvSpPr>
          <p:cNvPr id="5126" name="Rectangle 1048">
            <a:extLst>
              <a:ext uri="{FF2B5EF4-FFF2-40B4-BE49-F238E27FC236}">
                <a16:creationId xmlns:a16="http://schemas.microsoft.com/office/drawing/2014/main" id="{8C4661EB-4BF4-4C2B-550B-1A3CE3100B3B}"/>
              </a:ext>
            </a:extLst>
          </p:cNvPr>
          <p:cNvSpPr>
            <a:spLocks noChangeArrowheads="1"/>
          </p:cNvSpPr>
          <p:nvPr/>
        </p:nvSpPr>
        <p:spPr bwMode="auto">
          <a:xfrm>
            <a:off x="957263" y="2586038"/>
            <a:ext cx="1479550" cy="77152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TCP</a:t>
            </a:r>
          </a:p>
        </p:txBody>
      </p:sp>
      <p:sp>
        <p:nvSpPr>
          <p:cNvPr id="5127" name="Rectangle 1049">
            <a:extLst>
              <a:ext uri="{FF2B5EF4-FFF2-40B4-BE49-F238E27FC236}">
                <a16:creationId xmlns:a16="http://schemas.microsoft.com/office/drawing/2014/main" id="{0E73C671-F0FC-88F2-8538-613A0F1E91C2}"/>
              </a:ext>
            </a:extLst>
          </p:cNvPr>
          <p:cNvSpPr>
            <a:spLocks noChangeArrowheads="1"/>
          </p:cNvSpPr>
          <p:nvPr/>
        </p:nvSpPr>
        <p:spPr bwMode="auto">
          <a:xfrm>
            <a:off x="2424113" y="2586038"/>
            <a:ext cx="1479550" cy="77152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UDP</a:t>
            </a:r>
          </a:p>
        </p:txBody>
      </p:sp>
      <p:sp>
        <p:nvSpPr>
          <p:cNvPr id="5128" name="Rectangle 1050">
            <a:extLst>
              <a:ext uri="{FF2B5EF4-FFF2-40B4-BE49-F238E27FC236}">
                <a16:creationId xmlns:a16="http://schemas.microsoft.com/office/drawing/2014/main" id="{04CF8D1B-D45D-C627-3179-AD658176DB38}"/>
              </a:ext>
            </a:extLst>
          </p:cNvPr>
          <p:cNvSpPr>
            <a:spLocks noChangeArrowheads="1"/>
          </p:cNvSpPr>
          <p:nvPr/>
        </p:nvSpPr>
        <p:spPr bwMode="auto">
          <a:xfrm>
            <a:off x="952500" y="4178300"/>
            <a:ext cx="2949575" cy="73977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Network Access</a:t>
            </a:r>
          </a:p>
        </p:txBody>
      </p:sp>
      <p:sp>
        <p:nvSpPr>
          <p:cNvPr id="5129" name="Text Box 1051">
            <a:extLst>
              <a:ext uri="{FF2B5EF4-FFF2-40B4-BE49-F238E27FC236}">
                <a16:creationId xmlns:a16="http://schemas.microsoft.com/office/drawing/2014/main" id="{5BB66717-7CA2-01C8-A935-5AA2C297795E}"/>
              </a:ext>
            </a:extLst>
          </p:cNvPr>
          <p:cNvSpPr txBox="1">
            <a:spLocks noChangeArrowheads="1"/>
          </p:cNvSpPr>
          <p:nvPr/>
        </p:nvSpPr>
        <p:spPr bwMode="auto">
          <a:xfrm>
            <a:off x="4222750" y="3482975"/>
            <a:ext cx="3984625"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lang="en-GB" altLang="en-US" b="0">
                <a:latin typeface="Arial Unicode MS" panose="020B0604020202020204" pitchFamily="34" charset="-128"/>
                <a:ea typeface="Arial Unicode MS" panose="020B0604020202020204" pitchFamily="34" charset="-128"/>
                <a:cs typeface="Arial Unicode MS" panose="020B0604020202020204" pitchFamily="34" charset="-128"/>
              </a:rPr>
              <a:t>Network layer is responsible for finding the best path for transferring data</a:t>
            </a:r>
            <a:r>
              <a:rPr lang="en-GB" altLang="en-US" b="0">
                <a:latin typeface="Arial Unicode MS" panose="020B0604020202020204" pitchFamily="34" charset="-128"/>
                <a:cs typeface="Times New Roman" panose="02020603050405020304" pitchFamily="18" charset="0"/>
              </a:rPr>
              <a:t> between networks</a:t>
            </a:r>
          </a:p>
        </p:txBody>
      </p:sp>
      <p:sp>
        <p:nvSpPr>
          <p:cNvPr id="5130" name="Text Box 1052">
            <a:extLst>
              <a:ext uri="{FF2B5EF4-FFF2-40B4-BE49-F238E27FC236}">
                <a16:creationId xmlns:a16="http://schemas.microsoft.com/office/drawing/2014/main" id="{C6E02A87-39C1-F268-75BD-A5FF35DC2E18}"/>
              </a:ext>
            </a:extLst>
          </p:cNvPr>
          <p:cNvSpPr txBox="1">
            <a:spLocks noChangeArrowheads="1"/>
          </p:cNvSpPr>
          <p:nvPr/>
        </p:nvSpPr>
        <p:spPr bwMode="auto">
          <a:xfrm>
            <a:off x="4414838" y="2212975"/>
            <a:ext cx="398462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lang="en-GB" altLang="en-US" b="0">
                <a:latin typeface="Arial Unicode MS" panose="020B0604020202020204" pitchFamily="34" charset="-128"/>
                <a:ea typeface="Arial Unicode MS" panose="020B0604020202020204" pitchFamily="34" charset="-128"/>
                <a:cs typeface="Arial Unicode MS" panose="020B0604020202020204" pitchFamily="34" charset="-128"/>
              </a:rPr>
              <a:t>Provides end to end communication between source and destination</a:t>
            </a:r>
            <a:endParaRPr lang="en-GB" altLang="en-US" b="0">
              <a:latin typeface="Arial Unicode MS" panose="020B0604020202020204" pitchFamily="34" charset="-128"/>
              <a:cs typeface="Times New Roman" panose="02020603050405020304" pitchFamily="18" charset="0"/>
            </a:endParaRPr>
          </a:p>
        </p:txBody>
      </p:sp>
      <p:sp>
        <p:nvSpPr>
          <p:cNvPr id="5131" name="Line 1053">
            <a:extLst>
              <a:ext uri="{FF2B5EF4-FFF2-40B4-BE49-F238E27FC236}">
                <a16:creationId xmlns:a16="http://schemas.microsoft.com/office/drawing/2014/main" id="{1281E5E3-5AED-CB3A-4E9C-44C066794424}"/>
              </a:ext>
            </a:extLst>
          </p:cNvPr>
          <p:cNvSpPr>
            <a:spLocks noChangeShapeType="1"/>
          </p:cNvSpPr>
          <p:nvPr/>
        </p:nvSpPr>
        <p:spPr bwMode="auto">
          <a:xfrm flipV="1">
            <a:off x="3913188" y="2052638"/>
            <a:ext cx="688975" cy="534987"/>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2" name="Line 1054">
            <a:extLst>
              <a:ext uri="{FF2B5EF4-FFF2-40B4-BE49-F238E27FC236}">
                <a16:creationId xmlns:a16="http://schemas.microsoft.com/office/drawing/2014/main" id="{37C565F7-CEFE-0E7F-1255-BFC33BF5F065}"/>
              </a:ext>
            </a:extLst>
          </p:cNvPr>
          <p:cNvSpPr>
            <a:spLocks noChangeShapeType="1"/>
          </p:cNvSpPr>
          <p:nvPr/>
        </p:nvSpPr>
        <p:spPr bwMode="auto">
          <a:xfrm>
            <a:off x="3902075" y="3368675"/>
            <a:ext cx="4694238"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3" name="Line 1055">
            <a:extLst>
              <a:ext uri="{FF2B5EF4-FFF2-40B4-BE49-F238E27FC236}">
                <a16:creationId xmlns:a16="http://schemas.microsoft.com/office/drawing/2014/main" id="{7BEFFA5E-8CE6-3F5B-434D-4C2A347B525F}"/>
              </a:ext>
            </a:extLst>
          </p:cNvPr>
          <p:cNvSpPr>
            <a:spLocks noChangeShapeType="1"/>
          </p:cNvSpPr>
          <p:nvPr/>
        </p:nvSpPr>
        <p:spPr bwMode="auto">
          <a:xfrm>
            <a:off x="4711700" y="4924425"/>
            <a:ext cx="3802063"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4" name="Line 1056">
            <a:extLst>
              <a:ext uri="{FF2B5EF4-FFF2-40B4-BE49-F238E27FC236}">
                <a16:creationId xmlns:a16="http://schemas.microsoft.com/office/drawing/2014/main" id="{7DFD7228-33BC-915C-A1C5-E126CFDF55B3}"/>
              </a:ext>
            </a:extLst>
          </p:cNvPr>
          <p:cNvSpPr>
            <a:spLocks noChangeShapeType="1"/>
          </p:cNvSpPr>
          <p:nvPr/>
        </p:nvSpPr>
        <p:spPr bwMode="auto">
          <a:xfrm>
            <a:off x="4576763" y="2068513"/>
            <a:ext cx="3956050"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35" name="Line 1057">
            <a:extLst>
              <a:ext uri="{FF2B5EF4-FFF2-40B4-BE49-F238E27FC236}">
                <a16:creationId xmlns:a16="http://schemas.microsoft.com/office/drawing/2014/main" id="{883E921B-5839-3302-5DAB-0A90E5DF662B}"/>
              </a:ext>
            </a:extLst>
          </p:cNvPr>
          <p:cNvSpPr>
            <a:spLocks noChangeShapeType="1"/>
          </p:cNvSpPr>
          <p:nvPr/>
        </p:nvSpPr>
        <p:spPr bwMode="auto">
          <a:xfrm>
            <a:off x="3883025" y="4181475"/>
            <a:ext cx="833438" cy="750888"/>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Footer Placeholder 3">
            <a:extLst>
              <a:ext uri="{FF2B5EF4-FFF2-40B4-BE49-F238E27FC236}">
                <a16:creationId xmlns:a16="http://schemas.microsoft.com/office/drawing/2014/main" id="{BFC5D853-9B13-2F33-CA6E-AFF242A37417}"/>
              </a:ext>
            </a:extLst>
          </p:cNvPr>
          <p:cNvSpPr>
            <a:spLocks noGrp="1"/>
          </p:cNvSpPr>
          <p:nvPr>
            <p:ph type="ftr" sz="quarter" idx="10"/>
          </p:nvPr>
        </p:nvSpPr>
        <p:spPr>
          <a:noFill/>
        </p:spPr>
        <p:txBody>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
        <p:nvSpPr>
          <p:cNvPr id="49155" name="Rectangle 2">
            <a:extLst>
              <a:ext uri="{FF2B5EF4-FFF2-40B4-BE49-F238E27FC236}">
                <a16:creationId xmlns:a16="http://schemas.microsoft.com/office/drawing/2014/main" id="{1BF8ADE0-3E08-BBE9-D8A9-31B10ABDD611}"/>
              </a:ext>
            </a:extLst>
          </p:cNvPr>
          <p:cNvSpPr>
            <a:spLocks noGrp="1" noChangeArrowheads="1"/>
          </p:cNvSpPr>
          <p:nvPr>
            <p:ph type="title"/>
          </p:nvPr>
        </p:nvSpPr>
        <p:spPr>
          <a:xfrm>
            <a:off x="257175" y="0"/>
            <a:ext cx="8686800" cy="669925"/>
          </a:xfrm>
        </p:spPr>
        <p:txBody>
          <a:bodyPr/>
          <a:lstStyle/>
          <a:p>
            <a:r>
              <a:rPr lang="en-US" altLang="en-US"/>
              <a:t>Ports</a:t>
            </a:r>
          </a:p>
        </p:txBody>
      </p:sp>
      <p:sp>
        <p:nvSpPr>
          <p:cNvPr id="49156" name="Rectangle 3">
            <a:extLst>
              <a:ext uri="{FF2B5EF4-FFF2-40B4-BE49-F238E27FC236}">
                <a16:creationId xmlns:a16="http://schemas.microsoft.com/office/drawing/2014/main" id="{2B41907F-E101-566F-3F6E-5146A1B41110}"/>
              </a:ext>
            </a:extLst>
          </p:cNvPr>
          <p:cNvSpPr>
            <a:spLocks noGrp="1" noChangeArrowheads="1"/>
          </p:cNvSpPr>
          <p:nvPr>
            <p:ph type="body" idx="1"/>
          </p:nvPr>
        </p:nvSpPr>
        <p:spPr>
          <a:xfrm>
            <a:off x="563563" y="1228725"/>
            <a:ext cx="8172450" cy="4610100"/>
          </a:xfrm>
        </p:spPr>
        <p:txBody>
          <a:bodyPr/>
          <a:lstStyle/>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Both TCP and UDP use port numbers (also known as sockets) to pass information to the upper layers</a:t>
            </a: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16 bits numbers used by both TCP and UDP</a:t>
            </a: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Ports identify the applications to which the received data must be passed</a:t>
            </a:r>
          </a:p>
          <a:p>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Well know port numbers </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(see RFC1700), are port numbers that application developers have agreed to use</a:t>
            </a: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For example, 21 is port number for FTP</a:t>
            </a: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Number below 255 are used for public applications</a:t>
            </a: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Numbers from 255 to 1023 are assigned to companies for marketable applications</a:t>
            </a: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Numbers above 1023 are unregulated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Footer Placeholder 3">
            <a:extLst>
              <a:ext uri="{FF2B5EF4-FFF2-40B4-BE49-F238E27FC236}">
                <a16:creationId xmlns:a16="http://schemas.microsoft.com/office/drawing/2014/main" id="{C4833FEB-7083-5C44-1A4D-23CDAE255759}"/>
              </a:ext>
            </a:extLst>
          </p:cNvPr>
          <p:cNvSpPr>
            <a:spLocks noGrp="1"/>
          </p:cNvSpPr>
          <p:nvPr>
            <p:ph type="ftr" sz="quarter" idx="10"/>
          </p:nvPr>
        </p:nvSpPr>
        <p:spPr>
          <a:noFill/>
        </p:spPr>
        <p:txBody>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sp>
        <p:nvSpPr>
          <p:cNvPr id="50179" name="Rectangle 2">
            <a:extLst>
              <a:ext uri="{FF2B5EF4-FFF2-40B4-BE49-F238E27FC236}">
                <a16:creationId xmlns:a16="http://schemas.microsoft.com/office/drawing/2014/main" id="{21A298B0-9652-80A4-EABD-619B584FE63C}"/>
              </a:ext>
            </a:extLst>
          </p:cNvPr>
          <p:cNvSpPr>
            <a:spLocks noChangeArrowheads="1"/>
          </p:cNvSpPr>
          <p:nvPr/>
        </p:nvSpPr>
        <p:spPr bwMode="auto">
          <a:xfrm>
            <a:off x="2386013" y="3494088"/>
            <a:ext cx="3790950" cy="175577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50180" name="Rectangle 3">
            <a:extLst>
              <a:ext uri="{FF2B5EF4-FFF2-40B4-BE49-F238E27FC236}">
                <a16:creationId xmlns:a16="http://schemas.microsoft.com/office/drawing/2014/main" id="{F1AF8E04-CD0D-DD67-E622-CFA23969A91B}"/>
              </a:ext>
            </a:extLst>
          </p:cNvPr>
          <p:cNvSpPr>
            <a:spLocks noGrp="1" noChangeArrowheads="1"/>
          </p:cNvSpPr>
          <p:nvPr>
            <p:ph type="title"/>
          </p:nvPr>
        </p:nvSpPr>
        <p:spPr>
          <a:xfrm>
            <a:off x="257175" y="0"/>
            <a:ext cx="8686800" cy="669925"/>
          </a:xfrm>
        </p:spPr>
        <p:txBody>
          <a:bodyPr/>
          <a:lstStyle/>
          <a:p>
            <a:r>
              <a:rPr lang="en-US" altLang="en-US"/>
              <a:t>Ports (Cont)</a:t>
            </a:r>
          </a:p>
        </p:txBody>
      </p:sp>
      <p:sp>
        <p:nvSpPr>
          <p:cNvPr id="50181" name="Rectangle 4">
            <a:extLst>
              <a:ext uri="{FF2B5EF4-FFF2-40B4-BE49-F238E27FC236}">
                <a16:creationId xmlns:a16="http://schemas.microsoft.com/office/drawing/2014/main" id="{A6743C4A-1F89-F8D1-E6BC-4A90BF7D75A4}"/>
              </a:ext>
            </a:extLst>
          </p:cNvPr>
          <p:cNvSpPr>
            <a:spLocks noChangeArrowheads="1"/>
          </p:cNvSpPr>
          <p:nvPr/>
        </p:nvSpPr>
        <p:spPr bwMode="auto">
          <a:xfrm>
            <a:off x="2879725" y="1346200"/>
            <a:ext cx="954088" cy="21272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FTP</a:t>
            </a:r>
          </a:p>
        </p:txBody>
      </p:sp>
      <p:sp>
        <p:nvSpPr>
          <p:cNvPr id="50182" name="Rectangle 5">
            <a:extLst>
              <a:ext uri="{FF2B5EF4-FFF2-40B4-BE49-F238E27FC236}">
                <a16:creationId xmlns:a16="http://schemas.microsoft.com/office/drawing/2014/main" id="{FEFFD545-0641-5796-F275-8387AAD0EC42}"/>
              </a:ext>
            </a:extLst>
          </p:cNvPr>
          <p:cNvSpPr>
            <a:spLocks noChangeArrowheads="1"/>
          </p:cNvSpPr>
          <p:nvPr/>
        </p:nvSpPr>
        <p:spPr bwMode="auto">
          <a:xfrm>
            <a:off x="3822700" y="1344613"/>
            <a:ext cx="471488" cy="21272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Te  l ne t</a:t>
            </a:r>
          </a:p>
        </p:txBody>
      </p:sp>
      <p:sp>
        <p:nvSpPr>
          <p:cNvPr id="50183" name="Rectangle 6">
            <a:extLst>
              <a:ext uri="{FF2B5EF4-FFF2-40B4-BE49-F238E27FC236}">
                <a16:creationId xmlns:a16="http://schemas.microsoft.com/office/drawing/2014/main" id="{94E0594F-4B52-958A-83E2-230CFDBC459E}"/>
              </a:ext>
            </a:extLst>
          </p:cNvPr>
          <p:cNvSpPr>
            <a:spLocks noChangeArrowheads="1"/>
          </p:cNvSpPr>
          <p:nvPr/>
        </p:nvSpPr>
        <p:spPr bwMode="auto">
          <a:xfrm>
            <a:off x="4297363" y="1344613"/>
            <a:ext cx="471487" cy="21272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SMTP</a:t>
            </a:r>
          </a:p>
        </p:txBody>
      </p:sp>
      <p:sp>
        <p:nvSpPr>
          <p:cNvPr id="50184" name="Rectangle 7">
            <a:extLst>
              <a:ext uri="{FF2B5EF4-FFF2-40B4-BE49-F238E27FC236}">
                <a16:creationId xmlns:a16="http://schemas.microsoft.com/office/drawing/2014/main" id="{73305F35-FBE5-BE11-8658-D248F7A5A974}"/>
              </a:ext>
            </a:extLst>
          </p:cNvPr>
          <p:cNvSpPr>
            <a:spLocks noChangeArrowheads="1"/>
          </p:cNvSpPr>
          <p:nvPr/>
        </p:nvSpPr>
        <p:spPr bwMode="auto">
          <a:xfrm>
            <a:off x="4757738" y="1343025"/>
            <a:ext cx="471487" cy="21272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DNS</a:t>
            </a:r>
          </a:p>
        </p:txBody>
      </p:sp>
      <p:sp>
        <p:nvSpPr>
          <p:cNvPr id="50185" name="Rectangle 8">
            <a:extLst>
              <a:ext uri="{FF2B5EF4-FFF2-40B4-BE49-F238E27FC236}">
                <a16:creationId xmlns:a16="http://schemas.microsoft.com/office/drawing/2014/main" id="{90EEBBA2-D066-3C97-7613-B367FA88F80D}"/>
              </a:ext>
            </a:extLst>
          </p:cNvPr>
          <p:cNvSpPr>
            <a:spLocks noChangeArrowheads="1"/>
          </p:cNvSpPr>
          <p:nvPr/>
        </p:nvSpPr>
        <p:spPr bwMode="auto">
          <a:xfrm>
            <a:off x="5230813" y="1343025"/>
            <a:ext cx="471487" cy="21272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TFTP</a:t>
            </a:r>
          </a:p>
        </p:txBody>
      </p:sp>
      <p:sp>
        <p:nvSpPr>
          <p:cNvPr id="50186" name="Rectangle 9">
            <a:extLst>
              <a:ext uri="{FF2B5EF4-FFF2-40B4-BE49-F238E27FC236}">
                <a16:creationId xmlns:a16="http://schemas.microsoft.com/office/drawing/2014/main" id="{224E6291-9C7E-4B9A-DB89-C9645871C81A}"/>
              </a:ext>
            </a:extLst>
          </p:cNvPr>
          <p:cNvSpPr>
            <a:spLocks noChangeArrowheads="1"/>
          </p:cNvSpPr>
          <p:nvPr/>
        </p:nvSpPr>
        <p:spPr bwMode="auto">
          <a:xfrm>
            <a:off x="5691188" y="1341438"/>
            <a:ext cx="471487" cy="21272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SNMP</a:t>
            </a:r>
          </a:p>
        </p:txBody>
      </p:sp>
      <p:sp>
        <p:nvSpPr>
          <p:cNvPr id="50187" name="Oval 10">
            <a:extLst>
              <a:ext uri="{FF2B5EF4-FFF2-40B4-BE49-F238E27FC236}">
                <a16:creationId xmlns:a16="http://schemas.microsoft.com/office/drawing/2014/main" id="{C610B0A8-B44E-90A6-82D5-E24570F66E8A}"/>
              </a:ext>
            </a:extLst>
          </p:cNvPr>
          <p:cNvSpPr>
            <a:spLocks noChangeArrowheads="1"/>
          </p:cNvSpPr>
          <p:nvPr/>
        </p:nvSpPr>
        <p:spPr bwMode="auto">
          <a:xfrm>
            <a:off x="3352800" y="3259138"/>
            <a:ext cx="484188" cy="442912"/>
          </a:xfrm>
          <a:prstGeom prst="ellipse">
            <a:avLst/>
          </a:prstGeom>
          <a:solidFill>
            <a:schemeClr val="bg1"/>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21</a:t>
            </a:r>
          </a:p>
        </p:txBody>
      </p:sp>
      <p:sp>
        <p:nvSpPr>
          <p:cNvPr id="50188" name="Oval 11">
            <a:extLst>
              <a:ext uri="{FF2B5EF4-FFF2-40B4-BE49-F238E27FC236}">
                <a16:creationId xmlns:a16="http://schemas.microsoft.com/office/drawing/2014/main" id="{2D746BC3-3767-561B-73AD-DDC2D45C5821}"/>
              </a:ext>
            </a:extLst>
          </p:cNvPr>
          <p:cNvSpPr>
            <a:spLocks noChangeArrowheads="1"/>
          </p:cNvSpPr>
          <p:nvPr/>
        </p:nvSpPr>
        <p:spPr bwMode="auto">
          <a:xfrm>
            <a:off x="3821113" y="3257550"/>
            <a:ext cx="484187" cy="442913"/>
          </a:xfrm>
          <a:prstGeom prst="ellipse">
            <a:avLst/>
          </a:prstGeom>
          <a:solidFill>
            <a:schemeClr val="bg1"/>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23</a:t>
            </a:r>
          </a:p>
        </p:txBody>
      </p:sp>
      <p:sp>
        <p:nvSpPr>
          <p:cNvPr id="50189" name="Oval 12">
            <a:extLst>
              <a:ext uri="{FF2B5EF4-FFF2-40B4-BE49-F238E27FC236}">
                <a16:creationId xmlns:a16="http://schemas.microsoft.com/office/drawing/2014/main" id="{589F9F63-FB0E-E128-CE1E-FA069005C38D}"/>
              </a:ext>
            </a:extLst>
          </p:cNvPr>
          <p:cNvSpPr>
            <a:spLocks noChangeArrowheads="1"/>
          </p:cNvSpPr>
          <p:nvPr/>
        </p:nvSpPr>
        <p:spPr bwMode="auto">
          <a:xfrm>
            <a:off x="4306888" y="3248025"/>
            <a:ext cx="484187" cy="442913"/>
          </a:xfrm>
          <a:prstGeom prst="ellipse">
            <a:avLst/>
          </a:prstGeom>
          <a:solidFill>
            <a:schemeClr val="bg1"/>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25</a:t>
            </a:r>
          </a:p>
        </p:txBody>
      </p:sp>
      <p:sp>
        <p:nvSpPr>
          <p:cNvPr id="50190" name="Oval 13">
            <a:extLst>
              <a:ext uri="{FF2B5EF4-FFF2-40B4-BE49-F238E27FC236}">
                <a16:creationId xmlns:a16="http://schemas.microsoft.com/office/drawing/2014/main" id="{96C55FEF-2F8A-8AF3-C2A8-3E2F463D836D}"/>
              </a:ext>
            </a:extLst>
          </p:cNvPr>
          <p:cNvSpPr>
            <a:spLocks noChangeArrowheads="1"/>
          </p:cNvSpPr>
          <p:nvPr/>
        </p:nvSpPr>
        <p:spPr bwMode="auto">
          <a:xfrm>
            <a:off x="4775200" y="3246438"/>
            <a:ext cx="484188" cy="442912"/>
          </a:xfrm>
          <a:prstGeom prst="ellipse">
            <a:avLst/>
          </a:prstGeom>
          <a:solidFill>
            <a:schemeClr val="bg1"/>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53</a:t>
            </a:r>
          </a:p>
        </p:txBody>
      </p:sp>
      <p:sp>
        <p:nvSpPr>
          <p:cNvPr id="50191" name="Oval 14">
            <a:extLst>
              <a:ext uri="{FF2B5EF4-FFF2-40B4-BE49-F238E27FC236}">
                <a16:creationId xmlns:a16="http://schemas.microsoft.com/office/drawing/2014/main" id="{DBFDB228-FD98-4542-67A0-C88861CD1B98}"/>
              </a:ext>
            </a:extLst>
          </p:cNvPr>
          <p:cNvSpPr>
            <a:spLocks noChangeArrowheads="1"/>
          </p:cNvSpPr>
          <p:nvPr/>
        </p:nvSpPr>
        <p:spPr bwMode="auto">
          <a:xfrm>
            <a:off x="5251450" y="3248025"/>
            <a:ext cx="484188" cy="442913"/>
          </a:xfrm>
          <a:prstGeom prst="ellipse">
            <a:avLst/>
          </a:prstGeom>
          <a:solidFill>
            <a:schemeClr val="bg1"/>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69</a:t>
            </a:r>
          </a:p>
        </p:txBody>
      </p:sp>
      <p:sp>
        <p:nvSpPr>
          <p:cNvPr id="50192" name="Oval 15">
            <a:extLst>
              <a:ext uri="{FF2B5EF4-FFF2-40B4-BE49-F238E27FC236}">
                <a16:creationId xmlns:a16="http://schemas.microsoft.com/office/drawing/2014/main" id="{3C57D7DC-6474-E825-27A4-51024E762B92}"/>
              </a:ext>
            </a:extLst>
          </p:cNvPr>
          <p:cNvSpPr>
            <a:spLocks noChangeArrowheads="1"/>
          </p:cNvSpPr>
          <p:nvPr/>
        </p:nvSpPr>
        <p:spPr bwMode="auto">
          <a:xfrm>
            <a:off x="5719763" y="3246438"/>
            <a:ext cx="484187" cy="442912"/>
          </a:xfrm>
          <a:prstGeom prst="ellipse">
            <a:avLst/>
          </a:prstGeom>
          <a:solidFill>
            <a:schemeClr val="bg1"/>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161</a:t>
            </a:r>
          </a:p>
        </p:txBody>
      </p:sp>
      <p:sp>
        <p:nvSpPr>
          <p:cNvPr id="50193" name="Line 16">
            <a:extLst>
              <a:ext uri="{FF2B5EF4-FFF2-40B4-BE49-F238E27FC236}">
                <a16:creationId xmlns:a16="http://schemas.microsoft.com/office/drawing/2014/main" id="{82A4249C-E246-707C-3B58-155B1DC49780}"/>
              </a:ext>
            </a:extLst>
          </p:cNvPr>
          <p:cNvSpPr>
            <a:spLocks noChangeShapeType="1"/>
          </p:cNvSpPr>
          <p:nvPr/>
        </p:nvSpPr>
        <p:spPr bwMode="auto">
          <a:xfrm>
            <a:off x="5016500" y="3678238"/>
            <a:ext cx="0" cy="156210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194" name="Text Box 17">
            <a:extLst>
              <a:ext uri="{FF2B5EF4-FFF2-40B4-BE49-F238E27FC236}">
                <a16:creationId xmlns:a16="http://schemas.microsoft.com/office/drawing/2014/main" id="{180B2850-44E3-0AF6-1784-162C717FF572}"/>
              </a:ext>
            </a:extLst>
          </p:cNvPr>
          <p:cNvSpPr txBox="1">
            <a:spLocks noChangeArrowheads="1"/>
          </p:cNvSpPr>
          <p:nvPr/>
        </p:nvSpPr>
        <p:spPr bwMode="auto">
          <a:xfrm>
            <a:off x="3863975" y="4170363"/>
            <a:ext cx="641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TCP</a:t>
            </a:r>
          </a:p>
        </p:txBody>
      </p:sp>
      <p:sp>
        <p:nvSpPr>
          <p:cNvPr id="50195" name="Text Box 18">
            <a:extLst>
              <a:ext uri="{FF2B5EF4-FFF2-40B4-BE49-F238E27FC236}">
                <a16:creationId xmlns:a16="http://schemas.microsoft.com/office/drawing/2014/main" id="{117BFE51-47A0-E5C5-EB43-DBBFB56E4AC7}"/>
              </a:ext>
            </a:extLst>
          </p:cNvPr>
          <p:cNvSpPr txBox="1">
            <a:spLocks noChangeArrowheads="1"/>
          </p:cNvSpPr>
          <p:nvPr/>
        </p:nvSpPr>
        <p:spPr bwMode="auto">
          <a:xfrm>
            <a:off x="5249863" y="4164013"/>
            <a:ext cx="6667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UDP</a:t>
            </a:r>
          </a:p>
        </p:txBody>
      </p:sp>
      <p:sp>
        <p:nvSpPr>
          <p:cNvPr id="50196" name="Line 19">
            <a:extLst>
              <a:ext uri="{FF2B5EF4-FFF2-40B4-BE49-F238E27FC236}">
                <a16:creationId xmlns:a16="http://schemas.microsoft.com/office/drawing/2014/main" id="{AEFE00CE-CDAD-B0FF-CA18-B9EC67674B20}"/>
              </a:ext>
            </a:extLst>
          </p:cNvPr>
          <p:cNvSpPr>
            <a:spLocks noChangeShapeType="1"/>
          </p:cNvSpPr>
          <p:nvPr/>
        </p:nvSpPr>
        <p:spPr bwMode="auto">
          <a:xfrm flipH="1">
            <a:off x="539750" y="3492500"/>
            <a:ext cx="1858963" cy="0"/>
          </a:xfrm>
          <a:prstGeom prst="line">
            <a:avLst/>
          </a:prstGeom>
          <a:noFill/>
          <a:ln w="38100">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197" name="Text Box 20">
            <a:extLst>
              <a:ext uri="{FF2B5EF4-FFF2-40B4-BE49-F238E27FC236}">
                <a16:creationId xmlns:a16="http://schemas.microsoft.com/office/drawing/2014/main" id="{A115EC4B-C227-8D42-5436-F0E650CBEE79}"/>
              </a:ext>
            </a:extLst>
          </p:cNvPr>
          <p:cNvSpPr txBox="1">
            <a:spLocks noChangeArrowheads="1"/>
          </p:cNvSpPr>
          <p:nvPr/>
        </p:nvSpPr>
        <p:spPr bwMode="auto">
          <a:xfrm>
            <a:off x="879475" y="2065338"/>
            <a:ext cx="14224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Application</a:t>
            </a:r>
          </a:p>
          <a:p>
            <a:pPr algn="ctr">
              <a:spcBef>
                <a:spcPct val="0"/>
              </a:spcBef>
              <a:buClrTx/>
              <a:buSzTx/>
              <a:buFontTx/>
              <a:buNone/>
            </a:pPr>
            <a:r>
              <a:rPr kumimoji="0" lang="en-GB" altLang="en-US" sz="1800"/>
              <a:t>Layer</a:t>
            </a:r>
          </a:p>
        </p:txBody>
      </p:sp>
      <p:sp>
        <p:nvSpPr>
          <p:cNvPr id="50198" name="Text Box 21">
            <a:extLst>
              <a:ext uri="{FF2B5EF4-FFF2-40B4-BE49-F238E27FC236}">
                <a16:creationId xmlns:a16="http://schemas.microsoft.com/office/drawing/2014/main" id="{67C9C928-59F4-CA43-29E6-723CE6DF92AC}"/>
              </a:ext>
            </a:extLst>
          </p:cNvPr>
          <p:cNvSpPr txBox="1">
            <a:spLocks noChangeArrowheads="1"/>
          </p:cNvSpPr>
          <p:nvPr/>
        </p:nvSpPr>
        <p:spPr bwMode="auto">
          <a:xfrm>
            <a:off x="971550" y="4054475"/>
            <a:ext cx="12509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Transport</a:t>
            </a:r>
          </a:p>
          <a:p>
            <a:pPr algn="ctr">
              <a:spcBef>
                <a:spcPct val="0"/>
              </a:spcBef>
              <a:buClrTx/>
              <a:buSzTx/>
              <a:buFontTx/>
              <a:buNone/>
            </a:pPr>
            <a:r>
              <a:rPr kumimoji="0" lang="en-GB" altLang="en-US" sz="1800"/>
              <a:t>Layer</a:t>
            </a:r>
          </a:p>
        </p:txBody>
      </p:sp>
      <p:sp>
        <p:nvSpPr>
          <p:cNvPr id="50199" name="Text Box 22">
            <a:extLst>
              <a:ext uri="{FF2B5EF4-FFF2-40B4-BE49-F238E27FC236}">
                <a16:creationId xmlns:a16="http://schemas.microsoft.com/office/drawing/2014/main" id="{0A0420C9-EF2C-30BA-DEF2-308D2EF4D7F4}"/>
              </a:ext>
            </a:extLst>
          </p:cNvPr>
          <p:cNvSpPr txBox="1">
            <a:spLocks noChangeArrowheads="1"/>
          </p:cNvSpPr>
          <p:nvPr/>
        </p:nvSpPr>
        <p:spPr bwMode="auto">
          <a:xfrm>
            <a:off x="6891338" y="3830638"/>
            <a:ext cx="16954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Port Numbers</a:t>
            </a:r>
          </a:p>
        </p:txBody>
      </p:sp>
      <p:sp>
        <p:nvSpPr>
          <p:cNvPr id="50200" name="Line 23">
            <a:extLst>
              <a:ext uri="{FF2B5EF4-FFF2-40B4-BE49-F238E27FC236}">
                <a16:creationId xmlns:a16="http://schemas.microsoft.com/office/drawing/2014/main" id="{64D5A168-B427-DD29-8F15-BB6A11DA8195}"/>
              </a:ext>
            </a:extLst>
          </p:cNvPr>
          <p:cNvSpPr>
            <a:spLocks noChangeShapeType="1"/>
          </p:cNvSpPr>
          <p:nvPr/>
        </p:nvSpPr>
        <p:spPr bwMode="auto">
          <a:xfrm flipH="1" flipV="1">
            <a:off x="6176963" y="3575050"/>
            <a:ext cx="544512" cy="339725"/>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201" name="Rectangle 24">
            <a:extLst>
              <a:ext uri="{FF2B5EF4-FFF2-40B4-BE49-F238E27FC236}">
                <a16:creationId xmlns:a16="http://schemas.microsoft.com/office/drawing/2014/main" id="{B65C743B-0EB5-E540-7ECB-E91E2F8E03BB}"/>
              </a:ext>
            </a:extLst>
          </p:cNvPr>
          <p:cNvSpPr>
            <a:spLocks noChangeArrowheads="1"/>
          </p:cNvSpPr>
          <p:nvPr/>
        </p:nvSpPr>
        <p:spPr bwMode="auto">
          <a:xfrm>
            <a:off x="3360738" y="5249863"/>
            <a:ext cx="2814637" cy="101600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IP</a:t>
            </a:r>
          </a:p>
        </p:txBody>
      </p:sp>
      <p:sp>
        <p:nvSpPr>
          <p:cNvPr id="50202" name="Oval 25">
            <a:extLst>
              <a:ext uri="{FF2B5EF4-FFF2-40B4-BE49-F238E27FC236}">
                <a16:creationId xmlns:a16="http://schemas.microsoft.com/office/drawing/2014/main" id="{A7DF9D8E-0BB0-B095-48AC-649DAA7D57C9}"/>
              </a:ext>
            </a:extLst>
          </p:cNvPr>
          <p:cNvSpPr>
            <a:spLocks noChangeArrowheads="1"/>
          </p:cNvSpPr>
          <p:nvPr/>
        </p:nvSpPr>
        <p:spPr bwMode="auto">
          <a:xfrm>
            <a:off x="3813175" y="5024438"/>
            <a:ext cx="484188" cy="442912"/>
          </a:xfrm>
          <a:prstGeom prst="ellipse">
            <a:avLst/>
          </a:prstGeom>
          <a:solidFill>
            <a:schemeClr val="bg1"/>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6</a:t>
            </a:r>
          </a:p>
        </p:txBody>
      </p:sp>
      <p:sp>
        <p:nvSpPr>
          <p:cNvPr id="50203" name="Oval 26">
            <a:extLst>
              <a:ext uri="{FF2B5EF4-FFF2-40B4-BE49-F238E27FC236}">
                <a16:creationId xmlns:a16="http://schemas.microsoft.com/office/drawing/2014/main" id="{0B836C11-1633-22A8-A6C4-C7AD52DBF841}"/>
              </a:ext>
            </a:extLst>
          </p:cNvPr>
          <p:cNvSpPr>
            <a:spLocks noChangeArrowheads="1"/>
          </p:cNvSpPr>
          <p:nvPr/>
        </p:nvSpPr>
        <p:spPr bwMode="auto">
          <a:xfrm>
            <a:off x="5343525" y="5014913"/>
            <a:ext cx="484188" cy="442912"/>
          </a:xfrm>
          <a:prstGeom prst="ellipse">
            <a:avLst/>
          </a:prstGeom>
          <a:solidFill>
            <a:schemeClr val="bg1"/>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17</a:t>
            </a:r>
          </a:p>
        </p:txBody>
      </p:sp>
      <p:sp>
        <p:nvSpPr>
          <p:cNvPr id="50204" name="Text Box 27">
            <a:extLst>
              <a:ext uri="{FF2B5EF4-FFF2-40B4-BE49-F238E27FC236}">
                <a16:creationId xmlns:a16="http://schemas.microsoft.com/office/drawing/2014/main" id="{BFED4969-FB56-2B0F-BBAD-AAD385EFB44E}"/>
              </a:ext>
            </a:extLst>
          </p:cNvPr>
          <p:cNvSpPr txBox="1">
            <a:spLocks noChangeArrowheads="1"/>
          </p:cNvSpPr>
          <p:nvPr/>
        </p:nvSpPr>
        <p:spPr bwMode="auto">
          <a:xfrm>
            <a:off x="6789738" y="5464175"/>
            <a:ext cx="11747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Protocol</a:t>
            </a:r>
          </a:p>
          <a:p>
            <a:pPr algn="ctr">
              <a:spcBef>
                <a:spcPct val="0"/>
              </a:spcBef>
              <a:buClrTx/>
              <a:buSzTx/>
              <a:buFontTx/>
              <a:buNone/>
            </a:pPr>
            <a:r>
              <a:rPr kumimoji="0" lang="en-GB" altLang="en-US" sz="1800"/>
              <a:t>Numbers</a:t>
            </a:r>
          </a:p>
        </p:txBody>
      </p:sp>
      <p:sp>
        <p:nvSpPr>
          <p:cNvPr id="50205" name="Line 28">
            <a:extLst>
              <a:ext uri="{FF2B5EF4-FFF2-40B4-BE49-F238E27FC236}">
                <a16:creationId xmlns:a16="http://schemas.microsoft.com/office/drawing/2014/main" id="{5C13D662-78BA-6530-43D9-89B796EBFAD5}"/>
              </a:ext>
            </a:extLst>
          </p:cNvPr>
          <p:cNvSpPr>
            <a:spLocks noChangeShapeType="1"/>
          </p:cNvSpPr>
          <p:nvPr/>
        </p:nvSpPr>
        <p:spPr bwMode="auto">
          <a:xfrm flipH="1" flipV="1">
            <a:off x="6184900" y="5238750"/>
            <a:ext cx="544513" cy="339725"/>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206" name="Oval 29">
            <a:extLst>
              <a:ext uri="{FF2B5EF4-FFF2-40B4-BE49-F238E27FC236}">
                <a16:creationId xmlns:a16="http://schemas.microsoft.com/office/drawing/2014/main" id="{2DF9D866-49B7-B359-2F99-2FF0B21B5299}"/>
              </a:ext>
            </a:extLst>
          </p:cNvPr>
          <p:cNvSpPr>
            <a:spLocks noChangeArrowheads="1"/>
          </p:cNvSpPr>
          <p:nvPr/>
        </p:nvSpPr>
        <p:spPr bwMode="auto">
          <a:xfrm>
            <a:off x="2857500" y="3257550"/>
            <a:ext cx="484188" cy="442913"/>
          </a:xfrm>
          <a:prstGeom prst="ellipse">
            <a:avLst/>
          </a:prstGeom>
          <a:solidFill>
            <a:schemeClr val="bg1"/>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20</a:t>
            </a:r>
          </a:p>
        </p:txBody>
      </p:sp>
      <p:sp>
        <p:nvSpPr>
          <p:cNvPr id="50207" name="Rectangle 32">
            <a:extLst>
              <a:ext uri="{FF2B5EF4-FFF2-40B4-BE49-F238E27FC236}">
                <a16:creationId xmlns:a16="http://schemas.microsoft.com/office/drawing/2014/main" id="{6D7F5B46-6BD2-141E-A95A-2BF941081039}"/>
              </a:ext>
            </a:extLst>
          </p:cNvPr>
          <p:cNvSpPr>
            <a:spLocks noChangeArrowheads="1"/>
          </p:cNvSpPr>
          <p:nvPr/>
        </p:nvSpPr>
        <p:spPr bwMode="auto">
          <a:xfrm>
            <a:off x="2400300" y="1343025"/>
            <a:ext cx="471488" cy="21272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HTTP</a:t>
            </a:r>
          </a:p>
        </p:txBody>
      </p:sp>
      <p:sp>
        <p:nvSpPr>
          <p:cNvPr id="50208" name="Oval 31">
            <a:extLst>
              <a:ext uri="{FF2B5EF4-FFF2-40B4-BE49-F238E27FC236}">
                <a16:creationId xmlns:a16="http://schemas.microsoft.com/office/drawing/2014/main" id="{A13379A3-1313-71F9-6798-489D644E859B}"/>
              </a:ext>
            </a:extLst>
          </p:cNvPr>
          <p:cNvSpPr>
            <a:spLocks noChangeArrowheads="1"/>
          </p:cNvSpPr>
          <p:nvPr/>
        </p:nvSpPr>
        <p:spPr bwMode="auto">
          <a:xfrm>
            <a:off x="2381250" y="3255963"/>
            <a:ext cx="484188" cy="442912"/>
          </a:xfrm>
          <a:prstGeom prst="ellipse">
            <a:avLst/>
          </a:prstGeom>
          <a:solidFill>
            <a:schemeClr val="bg1"/>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80</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7AE0-AD58-41DC-8AEE-EC465DEA1646}"/>
              </a:ext>
            </a:extLst>
          </p:cNvPr>
          <p:cNvSpPr>
            <a:spLocks noGrp="1"/>
          </p:cNvSpPr>
          <p:nvPr>
            <p:ph type="title"/>
          </p:nvPr>
        </p:nvSpPr>
        <p:spPr/>
        <p:txBody>
          <a:bodyPr/>
          <a:lstStyle/>
          <a:p>
            <a:r>
              <a:rPr lang="en-GB" dirty="0"/>
              <a:t>TCP/IP Overview</a:t>
            </a:r>
          </a:p>
        </p:txBody>
      </p:sp>
      <p:pic>
        <p:nvPicPr>
          <p:cNvPr id="13" name="Content Placeholder 12" descr="Computer with solid fill">
            <a:extLst>
              <a:ext uri="{FF2B5EF4-FFF2-40B4-BE49-F238E27FC236}">
                <a16:creationId xmlns:a16="http://schemas.microsoft.com/office/drawing/2014/main" id="{7B8DE787-8DF6-4A22-81A0-FD65629EC027}"/>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464" y="3858137"/>
            <a:ext cx="1679848" cy="1679848"/>
          </a:xfrm>
        </p:spPr>
      </p:pic>
      <p:sp>
        <p:nvSpPr>
          <p:cNvPr id="4" name="Footer Placeholder 3">
            <a:extLst>
              <a:ext uri="{FF2B5EF4-FFF2-40B4-BE49-F238E27FC236}">
                <a16:creationId xmlns:a16="http://schemas.microsoft.com/office/drawing/2014/main" id="{11528C29-7966-45A6-A7BA-24231A9352C2}"/>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61A912DA-454C-4862-8ED9-00F2059705C2}"/>
              </a:ext>
            </a:extLst>
          </p:cNvPr>
          <p:cNvSpPr/>
          <p:nvPr/>
        </p:nvSpPr>
        <p:spPr bwMode="auto">
          <a:xfrm>
            <a:off x="1232017" y="1093708"/>
            <a:ext cx="1586442" cy="71283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Source IP Address</a:t>
            </a:r>
          </a:p>
        </p:txBody>
      </p:sp>
      <p:sp>
        <p:nvSpPr>
          <p:cNvPr id="6" name="Rectangle 5">
            <a:extLst>
              <a:ext uri="{FF2B5EF4-FFF2-40B4-BE49-F238E27FC236}">
                <a16:creationId xmlns:a16="http://schemas.microsoft.com/office/drawing/2014/main" id="{A58CA26F-9E71-4110-A8CB-BE3A022BA864}"/>
              </a:ext>
            </a:extLst>
          </p:cNvPr>
          <p:cNvSpPr/>
          <p:nvPr/>
        </p:nvSpPr>
        <p:spPr bwMode="auto">
          <a:xfrm>
            <a:off x="2818459" y="1093707"/>
            <a:ext cx="1586442" cy="71283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Source IP Address</a:t>
            </a:r>
          </a:p>
        </p:txBody>
      </p:sp>
      <p:sp>
        <p:nvSpPr>
          <p:cNvPr id="7" name="Rectangle 6">
            <a:extLst>
              <a:ext uri="{FF2B5EF4-FFF2-40B4-BE49-F238E27FC236}">
                <a16:creationId xmlns:a16="http://schemas.microsoft.com/office/drawing/2014/main" id="{6C4C143B-EC70-4770-8934-D10384151ED7}"/>
              </a:ext>
            </a:extLst>
          </p:cNvPr>
          <p:cNvSpPr/>
          <p:nvPr/>
        </p:nvSpPr>
        <p:spPr bwMode="auto">
          <a:xfrm>
            <a:off x="4932140" y="1093708"/>
            <a:ext cx="1586442" cy="71283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Source Port Number</a:t>
            </a:r>
          </a:p>
        </p:txBody>
      </p:sp>
      <p:sp>
        <p:nvSpPr>
          <p:cNvPr id="8" name="Rectangle 7">
            <a:extLst>
              <a:ext uri="{FF2B5EF4-FFF2-40B4-BE49-F238E27FC236}">
                <a16:creationId xmlns:a16="http://schemas.microsoft.com/office/drawing/2014/main" id="{265947D3-4DC6-4C74-95A6-C30275342226}"/>
              </a:ext>
            </a:extLst>
          </p:cNvPr>
          <p:cNvSpPr/>
          <p:nvPr/>
        </p:nvSpPr>
        <p:spPr bwMode="auto">
          <a:xfrm>
            <a:off x="6518582" y="1093707"/>
            <a:ext cx="1586442" cy="71283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Destination Port Number</a:t>
            </a:r>
          </a:p>
        </p:txBody>
      </p:sp>
      <p:sp>
        <p:nvSpPr>
          <p:cNvPr id="9" name="Rectangle 8">
            <a:extLst>
              <a:ext uri="{FF2B5EF4-FFF2-40B4-BE49-F238E27FC236}">
                <a16:creationId xmlns:a16="http://schemas.microsoft.com/office/drawing/2014/main" id="{C14164E4-C36A-49A9-ACF1-D7CE9DDE5C4A}"/>
              </a:ext>
            </a:extLst>
          </p:cNvPr>
          <p:cNvSpPr/>
          <p:nvPr/>
        </p:nvSpPr>
        <p:spPr bwMode="auto">
          <a:xfrm>
            <a:off x="4404901" y="1093707"/>
            <a:ext cx="537326" cy="712839"/>
          </a:xfrm>
          <a:prstGeom prst="rect">
            <a:avLst/>
          </a:prstGeom>
          <a:noFill/>
          <a:ln w="254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AC63B3A6-3FDB-437E-B19D-CF962AA8BB95}"/>
              </a:ext>
            </a:extLst>
          </p:cNvPr>
          <p:cNvSpPr txBox="1"/>
          <p:nvPr/>
        </p:nvSpPr>
        <p:spPr>
          <a:xfrm>
            <a:off x="1928640" y="713994"/>
            <a:ext cx="1219245" cy="369332"/>
          </a:xfrm>
          <a:prstGeom prst="rect">
            <a:avLst/>
          </a:prstGeom>
          <a:noFill/>
        </p:spPr>
        <p:txBody>
          <a:bodyPr wrap="none" rtlCol="0">
            <a:spAutoFit/>
          </a:bodyPr>
          <a:lstStyle/>
          <a:p>
            <a:r>
              <a:rPr lang="en-GB" i="1" dirty="0"/>
              <a:t>IP Header</a:t>
            </a:r>
          </a:p>
        </p:txBody>
      </p:sp>
      <p:sp>
        <p:nvSpPr>
          <p:cNvPr id="11" name="TextBox 10">
            <a:extLst>
              <a:ext uri="{FF2B5EF4-FFF2-40B4-BE49-F238E27FC236}">
                <a16:creationId xmlns:a16="http://schemas.microsoft.com/office/drawing/2014/main" id="{A2FBBE1D-5987-4ACB-9725-4A388E813920}"/>
              </a:ext>
            </a:extLst>
          </p:cNvPr>
          <p:cNvSpPr txBox="1"/>
          <p:nvPr/>
        </p:nvSpPr>
        <p:spPr>
          <a:xfrm>
            <a:off x="5763132" y="713994"/>
            <a:ext cx="2009909" cy="369332"/>
          </a:xfrm>
          <a:prstGeom prst="rect">
            <a:avLst/>
          </a:prstGeom>
          <a:noFill/>
        </p:spPr>
        <p:txBody>
          <a:bodyPr wrap="none" rtlCol="0">
            <a:spAutoFit/>
          </a:bodyPr>
          <a:lstStyle/>
          <a:p>
            <a:r>
              <a:rPr lang="en-GB" i="1" dirty="0"/>
              <a:t>TCP/UDP Header</a:t>
            </a:r>
          </a:p>
        </p:txBody>
      </p:sp>
      <p:pic>
        <p:nvPicPr>
          <p:cNvPr id="16" name="Graphic 15" descr="Server with solid fill">
            <a:extLst>
              <a:ext uri="{FF2B5EF4-FFF2-40B4-BE49-F238E27FC236}">
                <a16:creationId xmlns:a16="http://schemas.microsoft.com/office/drawing/2014/main" id="{78A35C9F-1346-47BD-89B0-58A626ABC1D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60667" y="3482155"/>
            <a:ext cx="1981200" cy="1981200"/>
          </a:xfrm>
          <a:prstGeom prst="rect">
            <a:avLst/>
          </a:prstGeom>
        </p:spPr>
      </p:pic>
      <p:sp>
        <p:nvSpPr>
          <p:cNvPr id="17" name="TextBox 16">
            <a:extLst>
              <a:ext uri="{FF2B5EF4-FFF2-40B4-BE49-F238E27FC236}">
                <a16:creationId xmlns:a16="http://schemas.microsoft.com/office/drawing/2014/main" id="{B69838FA-EFD8-4D3C-849C-4A1D1B7858FB}"/>
              </a:ext>
            </a:extLst>
          </p:cNvPr>
          <p:cNvSpPr txBox="1"/>
          <p:nvPr/>
        </p:nvSpPr>
        <p:spPr>
          <a:xfrm>
            <a:off x="162236" y="5282346"/>
            <a:ext cx="1402948" cy="369332"/>
          </a:xfrm>
          <a:prstGeom prst="rect">
            <a:avLst/>
          </a:prstGeom>
          <a:noFill/>
        </p:spPr>
        <p:txBody>
          <a:bodyPr wrap="none" rtlCol="0">
            <a:spAutoFit/>
          </a:bodyPr>
          <a:lstStyle/>
          <a:p>
            <a:r>
              <a:rPr lang="en-GB" dirty="0"/>
              <a:t>196.45.22.1</a:t>
            </a:r>
          </a:p>
        </p:txBody>
      </p:sp>
      <p:sp>
        <p:nvSpPr>
          <p:cNvPr id="18" name="TextBox 17">
            <a:extLst>
              <a:ext uri="{FF2B5EF4-FFF2-40B4-BE49-F238E27FC236}">
                <a16:creationId xmlns:a16="http://schemas.microsoft.com/office/drawing/2014/main" id="{B1E06D2F-9567-469C-A683-7243D595EEBD}"/>
              </a:ext>
            </a:extLst>
          </p:cNvPr>
          <p:cNvSpPr txBox="1"/>
          <p:nvPr/>
        </p:nvSpPr>
        <p:spPr>
          <a:xfrm>
            <a:off x="6220296" y="5330619"/>
            <a:ext cx="1402948" cy="369332"/>
          </a:xfrm>
          <a:prstGeom prst="rect">
            <a:avLst/>
          </a:prstGeom>
          <a:noFill/>
        </p:spPr>
        <p:txBody>
          <a:bodyPr wrap="none" rtlCol="0">
            <a:spAutoFit/>
          </a:bodyPr>
          <a:lstStyle/>
          <a:p>
            <a:r>
              <a:rPr lang="en-GB" dirty="0"/>
              <a:t>201.45.66.3</a:t>
            </a:r>
          </a:p>
        </p:txBody>
      </p:sp>
      <p:pic>
        <p:nvPicPr>
          <p:cNvPr id="20" name="Graphic 19" descr="Spider with solid fill">
            <a:extLst>
              <a:ext uri="{FF2B5EF4-FFF2-40B4-BE49-F238E27FC236}">
                <a16:creationId xmlns:a16="http://schemas.microsoft.com/office/drawing/2014/main" id="{C8A8A3D7-5D9C-437A-B5CF-A21DA1B5EE5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745222" y="3591518"/>
            <a:ext cx="914400" cy="914400"/>
          </a:xfrm>
          <a:prstGeom prst="rect">
            <a:avLst/>
          </a:prstGeom>
        </p:spPr>
      </p:pic>
      <p:sp>
        <p:nvSpPr>
          <p:cNvPr id="21" name="TextBox 20">
            <a:extLst>
              <a:ext uri="{FF2B5EF4-FFF2-40B4-BE49-F238E27FC236}">
                <a16:creationId xmlns:a16="http://schemas.microsoft.com/office/drawing/2014/main" id="{8E3A7943-5AF0-4897-9243-0B328D69F5E1}"/>
              </a:ext>
            </a:extLst>
          </p:cNvPr>
          <p:cNvSpPr txBox="1"/>
          <p:nvPr/>
        </p:nvSpPr>
        <p:spPr>
          <a:xfrm>
            <a:off x="7735390" y="4578452"/>
            <a:ext cx="1398781" cy="646331"/>
          </a:xfrm>
          <a:prstGeom prst="rect">
            <a:avLst/>
          </a:prstGeom>
          <a:noFill/>
        </p:spPr>
        <p:txBody>
          <a:bodyPr wrap="none" rtlCol="0">
            <a:spAutoFit/>
          </a:bodyPr>
          <a:lstStyle/>
          <a:p>
            <a:r>
              <a:rPr lang="en-GB" dirty="0"/>
              <a:t>Web Server</a:t>
            </a:r>
          </a:p>
          <a:p>
            <a:r>
              <a:rPr lang="en-GB" dirty="0"/>
              <a:t>Port 80</a:t>
            </a:r>
          </a:p>
        </p:txBody>
      </p:sp>
      <p:sp>
        <p:nvSpPr>
          <p:cNvPr id="22" name="Arrow: Right 21">
            <a:extLst>
              <a:ext uri="{FF2B5EF4-FFF2-40B4-BE49-F238E27FC236}">
                <a16:creationId xmlns:a16="http://schemas.microsoft.com/office/drawing/2014/main" id="{304D01AD-CACB-4232-A1BB-A062B9C01E2F}"/>
              </a:ext>
            </a:extLst>
          </p:cNvPr>
          <p:cNvSpPr/>
          <p:nvPr/>
        </p:nvSpPr>
        <p:spPr bwMode="auto">
          <a:xfrm>
            <a:off x="1779664" y="3482155"/>
            <a:ext cx="3592765" cy="125739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Inbound HTTP Request to</a:t>
            </a:r>
          </a:p>
          <a:p>
            <a:pPr marL="0" marR="0" indent="0" algn="ctr" defTabSz="914400" rtl="0" eaLnBrk="0" fontAlgn="base" latinLnBrk="0" hangingPunct="0">
              <a:lnSpc>
                <a:spcPct val="100000"/>
              </a:lnSpc>
              <a:spcBef>
                <a:spcPct val="0"/>
              </a:spcBef>
              <a:spcAft>
                <a:spcPct val="0"/>
              </a:spcAft>
              <a:buClrTx/>
              <a:buSzTx/>
              <a:buFontTx/>
              <a:buNone/>
              <a:tabLst/>
            </a:pPr>
            <a:r>
              <a:rPr lang="en-GB" dirty="0"/>
              <a:t>201.45.66.3 port 80</a:t>
            </a:r>
            <a:r>
              <a:rPr kumimoji="0" lang="en-GB" sz="1800" b="0" i="0" u="none" strike="noStrike" cap="none" normalizeH="0" baseline="0" dirty="0">
                <a:ln>
                  <a:noFill/>
                </a:ln>
                <a:solidFill>
                  <a:schemeClr val="tx1"/>
                </a:solidFill>
                <a:effectLst/>
                <a:latin typeface="Helvetica" panose="020B0604020202020204" pitchFamily="34" charset="0"/>
              </a:rPr>
              <a:t> </a:t>
            </a:r>
          </a:p>
        </p:txBody>
      </p:sp>
      <p:grpSp>
        <p:nvGrpSpPr>
          <p:cNvPr id="27" name="Group 26">
            <a:extLst>
              <a:ext uri="{FF2B5EF4-FFF2-40B4-BE49-F238E27FC236}">
                <a16:creationId xmlns:a16="http://schemas.microsoft.com/office/drawing/2014/main" id="{9A2FE8C7-80FE-4ECF-A5BD-6AC6D45C7610}"/>
              </a:ext>
            </a:extLst>
          </p:cNvPr>
          <p:cNvGrpSpPr/>
          <p:nvPr/>
        </p:nvGrpSpPr>
        <p:grpSpPr>
          <a:xfrm>
            <a:off x="1189706" y="3150138"/>
            <a:ext cx="4156947" cy="369332"/>
            <a:chOff x="1710813" y="3150138"/>
            <a:chExt cx="4156947" cy="369332"/>
          </a:xfrm>
        </p:grpSpPr>
        <p:sp>
          <p:nvSpPr>
            <p:cNvPr id="23" name="TextBox 22">
              <a:extLst>
                <a:ext uri="{FF2B5EF4-FFF2-40B4-BE49-F238E27FC236}">
                  <a16:creationId xmlns:a16="http://schemas.microsoft.com/office/drawing/2014/main" id="{CAA8C508-E25C-452F-94F1-D62186AABE65}"/>
                </a:ext>
              </a:extLst>
            </p:cNvPr>
            <p:cNvSpPr txBox="1"/>
            <p:nvPr/>
          </p:nvSpPr>
          <p:spPr>
            <a:xfrm>
              <a:off x="1710813" y="3150138"/>
              <a:ext cx="1402948" cy="369332"/>
            </a:xfrm>
            <a:prstGeom prst="rect">
              <a:avLst/>
            </a:prstGeom>
            <a:solidFill>
              <a:schemeClr val="bg2"/>
            </a:solidFill>
            <a:ln w="19050">
              <a:solidFill>
                <a:schemeClr val="tx1"/>
              </a:solidFill>
            </a:ln>
          </p:spPr>
          <p:txBody>
            <a:bodyPr wrap="none" rtlCol="0">
              <a:spAutoFit/>
            </a:bodyPr>
            <a:lstStyle/>
            <a:p>
              <a:r>
                <a:rPr lang="en-GB" dirty="0"/>
                <a:t>196.45.22.1</a:t>
              </a:r>
            </a:p>
          </p:txBody>
        </p:sp>
        <p:sp>
          <p:nvSpPr>
            <p:cNvPr id="24" name="TextBox 23">
              <a:extLst>
                <a:ext uri="{FF2B5EF4-FFF2-40B4-BE49-F238E27FC236}">
                  <a16:creationId xmlns:a16="http://schemas.microsoft.com/office/drawing/2014/main" id="{1483300F-5BCD-4B02-80D0-60B81994603C}"/>
                </a:ext>
              </a:extLst>
            </p:cNvPr>
            <p:cNvSpPr txBox="1"/>
            <p:nvPr/>
          </p:nvSpPr>
          <p:spPr>
            <a:xfrm>
              <a:off x="3113761" y="3150138"/>
              <a:ext cx="1402948" cy="369332"/>
            </a:xfrm>
            <a:prstGeom prst="rect">
              <a:avLst/>
            </a:prstGeom>
            <a:solidFill>
              <a:schemeClr val="bg2"/>
            </a:solidFill>
            <a:ln w="19050">
              <a:solidFill>
                <a:schemeClr val="tx1"/>
              </a:solidFill>
            </a:ln>
          </p:spPr>
          <p:txBody>
            <a:bodyPr wrap="none" rtlCol="0">
              <a:spAutoFit/>
            </a:bodyPr>
            <a:lstStyle/>
            <a:p>
              <a:r>
                <a:rPr lang="en-GB" b="1" dirty="0"/>
                <a:t>201.45.66.3</a:t>
              </a:r>
            </a:p>
          </p:txBody>
        </p:sp>
        <p:sp>
          <p:nvSpPr>
            <p:cNvPr id="25" name="TextBox 24">
              <a:extLst>
                <a:ext uri="{FF2B5EF4-FFF2-40B4-BE49-F238E27FC236}">
                  <a16:creationId xmlns:a16="http://schemas.microsoft.com/office/drawing/2014/main" id="{13D29025-852C-46FF-9D28-58B12E41A02F}"/>
                </a:ext>
              </a:extLst>
            </p:cNvPr>
            <p:cNvSpPr txBox="1"/>
            <p:nvPr/>
          </p:nvSpPr>
          <p:spPr>
            <a:xfrm>
              <a:off x="4516709" y="3150138"/>
              <a:ext cx="697627" cy="369332"/>
            </a:xfrm>
            <a:prstGeom prst="rect">
              <a:avLst/>
            </a:prstGeom>
            <a:solidFill>
              <a:schemeClr val="bg2"/>
            </a:solidFill>
            <a:ln w="19050">
              <a:solidFill>
                <a:schemeClr val="tx1"/>
              </a:solidFill>
            </a:ln>
          </p:spPr>
          <p:txBody>
            <a:bodyPr wrap="none" rtlCol="0">
              <a:spAutoFit/>
            </a:bodyPr>
            <a:lstStyle/>
            <a:p>
              <a:pPr algn="ctr"/>
              <a:r>
                <a:rPr lang="en-GB" dirty="0"/>
                <a:t>4567</a:t>
              </a:r>
            </a:p>
          </p:txBody>
        </p:sp>
        <p:sp>
          <p:nvSpPr>
            <p:cNvPr id="26" name="TextBox 25">
              <a:extLst>
                <a:ext uri="{FF2B5EF4-FFF2-40B4-BE49-F238E27FC236}">
                  <a16:creationId xmlns:a16="http://schemas.microsoft.com/office/drawing/2014/main" id="{57136DD1-2F0B-4C27-9E81-E2FE5A464287}"/>
                </a:ext>
              </a:extLst>
            </p:cNvPr>
            <p:cNvSpPr txBox="1"/>
            <p:nvPr/>
          </p:nvSpPr>
          <p:spPr>
            <a:xfrm>
              <a:off x="5201901" y="3150138"/>
              <a:ext cx="665859" cy="369332"/>
            </a:xfrm>
            <a:prstGeom prst="rect">
              <a:avLst/>
            </a:prstGeom>
            <a:solidFill>
              <a:schemeClr val="bg2"/>
            </a:solidFill>
            <a:ln w="19050">
              <a:solidFill>
                <a:schemeClr val="tx1"/>
              </a:solidFill>
            </a:ln>
          </p:spPr>
          <p:txBody>
            <a:bodyPr wrap="square" rtlCol="0">
              <a:spAutoFit/>
            </a:bodyPr>
            <a:lstStyle/>
            <a:p>
              <a:pPr algn="ctr"/>
              <a:r>
                <a:rPr lang="en-GB" b="1" dirty="0"/>
                <a:t>80</a:t>
              </a:r>
            </a:p>
          </p:txBody>
        </p:sp>
      </p:grpSp>
      <p:grpSp>
        <p:nvGrpSpPr>
          <p:cNvPr id="28" name="Group 27">
            <a:extLst>
              <a:ext uri="{FF2B5EF4-FFF2-40B4-BE49-F238E27FC236}">
                <a16:creationId xmlns:a16="http://schemas.microsoft.com/office/drawing/2014/main" id="{D36F3FE5-67C2-4780-9AC6-91BD904F60FD}"/>
              </a:ext>
            </a:extLst>
          </p:cNvPr>
          <p:cNvGrpSpPr/>
          <p:nvPr/>
        </p:nvGrpSpPr>
        <p:grpSpPr>
          <a:xfrm>
            <a:off x="1328010" y="5852989"/>
            <a:ext cx="4159230" cy="369332"/>
            <a:chOff x="1710813" y="3150138"/>
            <a:chExt cx="4159230" cy="369332"/>
          </a:xfrm>
        </p:grpSpPr>
        <p:sp>
          <p:nvSpPr>
            <p:cNvPr id="29" name="TextBox 28">
              <a:extLst>
                <a:ext uri="{FF2B5EF4-FFF2-40B4-BE49-F238E27FC236}">
                  <a16:creationId xmlns:a16="http://schemas.microsoft.com/office/drawing/2014/main" id="{95CA4171-366E-4049-B354-00B38D7BC501}"/>
                </a:ext>
              </a:extLst>
            </p:cNvPr>
            <p:cNvSpPr txBox="1"/>
            <p:nvPr/>
          </p:nvSpPr>
          <p:spPr>
            <a:xfrm>
              <a:off x="1710813" y="3150138"/>
              <a:ext cx="1402948" cy="369332"/>
            </a:xfrm>
            <a:prstGeom prst="rect">
              <a:avLst/>
            </a:prstGeom>
            <a:solidFill>
              <a:schemeClr val="bg2"/>
            </a:solidFill>
            <a:ln w="19050">
              <a:solidFill>
                <a:schemeClr val="tx1"/>
              </a:solidFill>
            </a:ln>
          </p:spPr>
          <p:txBody>
            <a:bodyPr wrap="none" rtlCol="0">
              <a:spAutoFit/>
            </a:bodyPr>
            <a:lstStyle/>
            <a:p>
              <a:r>
                <a:rPr lang="en-GB" dirty="0"/>
                <a:t>201.45.66.3</a:t>
              </a:r>
            </a:p>
          </p:txBody>
        </p:sp>
        <p:sp>
          <p:nvSpPr>
            <p:cNvPr id="30" name="TextBox 29">
              <a:extLst>
                <a:ext uri="{FF2B5EF4-FFF2-40B4-BE49-F238E27FC236}">
                  <a16:creationId xmlns:a16="http://schemas.microsoft.com/office/drawing/2014/main" id="{0BC9886B-2554-405D-91EA-B24A77A4414B}"/>
                </a:ext>
              </a:extLst>
            </p:cNvPr>
            <p:cNvSpPr txBox="1"/>
            <p:nvPr/>
          </p:nvSpPr>
          <p:spPr>
            <a:xfrm>
              <a:off x="3113761" y="3150138"/>
              <a:ext cx="1402948" cy="369332"/>
            </a:xfrm>
            <a:prstGeom prst="rect">
              <a:avLst/>
            </a:prstGeom>
            <a:solidFill>
              <a:schemeClr val="bg2"/>
            </a:solidFill>
            <a:ln w="19050">
              <a:solidFill>
                <a:schemeClr val="tx1"/>
              </a:solidFill>
            </a:ln>
          </p:spPr>
          <p:txBody>
            <a:bodyPr wrap="none" rtlCol="0">
              <a:spAutoFit/>
            </a:bodyPr>
            <a:lstStyle/>
            <a:p>
              <a:r>
                <a:rPr lang="en-GB" b="1" dirty="0"/>
                <a:t>196.45.22.1</a:t>
              </a:r>
            </a:p>
          </p:txBody>
        </p:sp>
        <p:sp>
          <p:nvSpPr>
            <p:cNvPr id="31" name="TextBox 30">
              <a:extLst>
                <a:ext uri="{FF2B5EF4-FFF2-40B4-BE49-F238E27FC236}">
                  <a16:creationId xmlns:a16="http://schemas.microsoft.com/office/drawing/2014/main" id="{2302C84C-A4BE-46B9-BBAB-ADC3733CCDBC}"/>
                </a:ext>
              </a:extLst>
            </p:cNvPr>
            <p:cNvSpPr txBox="1"/>
            <p:nvPr/>
          </p:nvSpPr>
          <p:spPr>
            <a:xfrm>
              <a:off x="4516708" y="3150138"/>
              <a:ext cx="653425" cy="369332"/>
            </a:xfrm>
            <a:prstGeom prst="rect">
              <a:avLst/>
            </a:prstGeom>
            <a:solidFill>
              <a:schemeClr val="bg2"/>
            </a:solidFill>
            <a:ln w="19050">
              <a:solidFill>
                <a:schemeClr val="tx1"/>
              </a:solidFill>
            </a:ln>
          </p:spPr>
          <p:txBody>
            <a:bodyPr wrap="square" rtlCol="0">
              <a:spAutoFit/>
            </a:bodyPr>
            <a:lstStyle/>
            <a:p>
              <a:pPr algn="ctr"/>
              <a:r>
                <a:rPr lang="en-GB" dirty="0"/>
                <a:t>80</a:t>
              </a:r>
            </a:p>
          </p:txBody>
        </p:sp>
        <p:sp>
          <p:nvSpPr>
            <p:cNvPr id="32" name="TextBox 31">
              <a:extLst>
                <a:ext uri="{FF2B5EF4-FFF2-40B4-BE49-F238E27FC236}">
                  <a16:creationId xmlns:a16="http://schemas.microsoft.com/office/drawing/2014/main" id="{D989B83D-9E60-4BB6-85CE-6E6B5AFFCF7F}"/>
                </a:ext>
              </a:extLst>
            </p:cNvPr>
            <p:cNvSpPr txBox="1"/>
            <p:nvPr/>
          </p:nvSpPr>
          <p:spPr>
            <a:xfrm>
              <a:off x="5172416" y="3150138"/>
              <a:ext cx="697627" cy="369332"/>
            </a:xfrm>
            <a:prstGeom prst="rect">
              <a:avLst/>
            </a:prstGeom>
            <a:solidFill>
              <a:schemeClr val="bg2"/>
            </a:solidFill>
            <a:ln w="19050">
              <a:solidFill>
                <a:schemeClr val="tx1"/>
              </a:solidFill>
            </a:ln>
          </p:spPr>
          <p:txBody>
            <a:bodyPr wrap="none" rtlCol="0">
              <a:spAutoFit/>
            </a:bodyPr>
            <a:lstStyle/>
            <a:p>
              <a:r>
                <a:rPr lang="en-GB" b="1" dirty="0"/>
                <a:t>4567</a:t>
              </a:r>
            </a:p>
          </p:txBody>
        </p:sp>
      </p:grpSp>
      <p:sp>
        <p:nvSpPr>
          <p:cNvPr id="33" name="Arrow: Right 32">
            <a:extLst>
              <a:ext uri="{FF2B5EF4-FFF2-40B4-BE49-F238E27FC236}">
                <a16:creationId xmlns:a16="http://schemas.microsoft.com/office/drawing/2014/main" id="{F96530CF-EAE1-4E3A-9CAC-56A5FF4E4CC7}"/>
              </a:ext>
            </a:extLst>
          </p:cNvPr>
          <p:cNvSpPr/>
          <p:nvPr/>
        </p:nvSpPr>
        <p:spPr bwMode="auto">
          <a:xfrm flipH="1">
            <a:off x="1808697" y="4528894"/>
            <a:ext cx="3592765" cy="125739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 Response to</a:t>
            </a:r>
          </a:p>
          <a:p>
            <a:pPr algn="ctr"/>
            <a:r>
              <a:rPr lang="en-GB" dirty="0"/>
              <a:t>196.45.22.1 port 4567</a:t>
            </a:r>
            <a:r>
              <a:rPr kumimoji="0" lang="en-GB" sz="1800" b="0" i="0" u="none" strike="noStrike" cap="none" normalizeH="0" baseline="0" dirty="0">
                <a:ln>
                  <a:noFill/>
                </a:ln>
                <a:solidFill>
                  <a:schemeClr val="tx1"/>
                </a:solidFill>
                <a:effectLst/>
                <a:latin typeface="Helvetica" panose="020B0604020202020204" pitchFamily="34" charset="0"/>
              </a:rPr>
              <a:t> </a:t>
            </a:r>
          </a:p>
        </p:txBody>
      </p:sp>
      <p:sp>
        <p:nvSpPr>
          <p:cNvPr id="36" name="Rectangle 35">
            <a:extLst>
              <a:ext uri="{FF2B5EF4-FFF2-40B4-BE49-F238E27FC236}">
                <a16:creationId xmlns:a16="http://schemas.microsoft.com/office/drawing/2014/main" id="{364527DA-34B3-4B61-B6A6-8851A04363A9}"/>
              </a:ext>
            </a:extLst>
          </p:cNvPr>
          <p:cNvSpPr/>
          <p:nvPr/>
        </p:nvSpPr>
        <p:spPr bwMode="auto">
          <a:xfrm rot="16200000">
            <a:off x="4314485" y="4417073"/>
            <a:ext cx="3137591" cy="561975"/>
          </a:xfrm>
          <a:prstGeom prst="rect">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Network Security Group</a:t>
            </a:r>
          </a:p>
        </p:txBody>
      </p:sp>
      <p:sp>
        <p:nvSpPr>
          <p:cNvPr id="37" name="TextBox 36">
            <a:extLst>
              <a:ext uri="{FF2B5EF4-FFF2-40B4-BE49-F238E27FC236}">
                <a16:creationId xmlns:a16="http://schemas.microsoft.com/office/drawing/2014/main" id="{A5EEE5AF-4645-4CC4-824B-7010CB57E820}"/>
              </a:ext>
            </a:extLst>
          </p:cNvPr>
          <p:cNvSpPr txBox="1"/>
          <p:nvPr/>
        </p:nvSpPr>
        <p:spPr>
          <a:xfrm>
            <a:off x="1442676" y="2809092"/>
            <a:ext cx="813043" cy="369332"/>
          </a:xfrm>
          <a:prstGeom prst="rect">
            <a:avLst/>
          </a:prstGeom>
          <a:noFill/>
        </p:spPr>
        <p:txBody>
          <a:bodyPr wrap="none" rtlCol="0">
            <a:spAutoFit/>
          </a:bodyPr>
          <a:lstStyle/>
          <a:p>
            <a:r>
              <a:rPr lang="en-GB" dirty="0" err="1"/>
              <a:t>Src</a:t>
            </a:r>
            <a:r>
              <a:rPr lang="en-GB" dirty="0"/>
              <a:t> IP</a:t>
            </a:r>
          </a:p>
        </p:txBody>
      </p:sp>
      <p:sp>
        <p:nvSpPr>
          <p:cNvPr id="38" name="TextBox 37">
            <a:extLst>
              <a:ext uri="{FF2B5EF4-FFF2-40B4-BE49-F238E27FC236}">
                <a16:creationId xmlns:a16="http://schemas.microsoft.com/office/drawing/2014/main" id="{02B8C252-CC41-43E2-A3C2-0542ED2EFC0D}"/>
              </a:ext>
            </a:extLst>
          </p:cNvPr>
          <p:cNvSpPr txBox="1"/>
          <p:nvPr/>
        </p:nvSpPr>
        <p:spPr>
          <a:xfrm>
            <a:off x="2983804" y="2809092"/>
            <a:ext cx="813043" cy="369332"/>
          </a:xfrm>
          <a:prstGeom prst="rect">
            <a:avLst/>
          </a:prstGeom>
          <a:noFill/>
        </p:spPr>
        <p:txBody>
          <a:bodyPr wrap="none" rtlCol="0">
            <a:spAutoFit/>
          </a:bodyPr>
          <a:lstStyle/>
          <a:p>
            <a:r>
              <a:rPr lang="en-GB" dirty="0" err="1"/>
              <a:t>Dst</a:t>
            </a:r>
            <a:r>
              <a:rPr lang="en-GB" dirty="0"/>
              <a:t> IP</a:t>
            </a:r>
          </a:p>
        </p:txBody>
      </p:sp>
      <p:sp>
        <p:nvSpPr>
          <p:cNvPr id="39" name="TextBox 38">
            <a:extLst>
              <a:ext uri="{FF2B5EF4-FFF2-40B4-BE49-F238E27FC236}">
                <a16:creationId xmlns:a16="http://schemas.microsoft.com/office/drawing/2014/main" id="{5CCFE3D1-2178-4C42-B1BC-748440168FFD}"/>
              </a:ext>
            </a:extLst>
          </p:cNvPr>
          <p:cNvSpPr txBox="1"/>
          <p:nvPr/>
        </p:nvSpPr>
        <p:spPr>
          <a:xfrm>
            <a:off x="3969953" y="2809092"/>
            <a:ext cx="748923" cy="369332"/>
          </a:xfrm>
          <a:prstGeom prst="rect">
            <a:avLst/>
          </a:prstGeom>
          <a:noFill/>
        </p:spPr>
        <p:txBody>
          <a:bodyPr wrap="none" rtlCol="0">
            <a:spAutoFit/>
          </a:bodyPr>
          <a:lstStyle/>
          <a:p>
            <a:r>
              <a:rPr lang="en-GB" dirty="0" err="1"/>
              <a:t>Src</a:t>
            </a:r>
            <a:r>
              <a:rPr lang="en-GB" dirty="0"/>
              <a:t> P</a:t>
            </a:r>
          </a:p>
        </p:txBody>
      </p:sp>
      <p:sp>
        <p:nvSpPr>
          <p:cNvPr id="40" name="TextBox 39">
            <a:extLst>
              <a:ext uri="{FF2B5EF4-FFF2-40B4-BE49-F238E27FC236}">
                <a16:creationId xmlns:a16="http://schemas.microsoft.com/office/drawing/2014/main" id="{54B2A00E-2A01-42EE-9863-5A2CCF559F35}"/>
              </a:ext>
            </a:extLst>
          </p:cNvPr>
          <p:cNvSpPr txBox="1"/>
          <p:nvPr/>
        </p:nvSpPr>
        <p:spPr>
          <a:xfrm>
            <a:off x="4651251" y="2809092"/>
            <a:ext cx="748923" cy="369332"/>
          </a:xfrm>
          <a:prstGeom prst="rect">
            <a:avLst/>
          </a:prstGeom>
          <a:noFill/>
        </p:spPr>
        <p:txBody>
          <a:bodyPr wrap="none" rtlCol="0">
            <a:spAutoFit/>
          </a:bodyPr>
          <a:lstStyle/>
          <a:p>
            <a:r>
              <a:rPr lang="en-GB" dirty="0" err="1"/>
              <a:t>Dst</a:t>
            </a:r>
            <a:r>
              <a:rPr lang="en-GB" dirty="0"/>
              <a:t> P</a:t>
            </a:r>
          </a:p>
        </p:txBody>
      </p:sp>
      <p:sp>
        <p:nvSpPr>
          <p:cNvPr id="41" name="TextBox 40">
            <a:extLst>
              <a:ext uri="{FF2B5EF4-FFF2-40B4-BE49-F238E27FC236}">
                <a16:creationId xmlns:a16="http://schemas.microsoft.com/office/drawing/2014/main" id="{EE94754D-C20A-40EF-889B-C5C4E550688E}"/>
              </a:ext>
            </a:extLst>
          </p:cNvPr>
          <p:cNvSpPr txBox="1"/>
          <p:nvPr/>
        </p:nvSpPr>
        <p:spPr>
          <a:xfrm>
            <a:off x="1578755" y="6214471"/>
            <a:ext cx="813043" cy="369332"/>
          </a:xfrm>
          <a:prstGeom prst="rect">
            <a:avLst/>
          </a:prstGeom>
          <a:noFill/>
        </p:spPr>
        <p:txBody>
          <a:bodyPr wrap="none" rtlCol="0">
            <a:spAutoFit/>
          </a:bodyPr>
          <a:lstStyle/>
          <a:p>
            <a:r>
              <a:rPr lang="en-GB" dirty="0" err="1"/>
              <a:t>Src</a:t>
            </a:r>
            <a:r>
              <a:rPr lang="en-GB" dirty="0"/>
              <a:t> IP</a:t>
            </a:r>
          </a:p>
        </p:txBody>
      </p:sp>
      <p:sp>
        <p:nvSpPr>
          <p:cNvPr id="42" name="TextBox 41">
            <a:extLst>
              <a:ext uri="{FF2B5EF4-FFF2-40B4-BE49-F238E27FC236}">
                <a16:creationId xmlns:a16="http://schemas.microsoft.com/office/drawing/2014/main" id="{93DFE1F2-ED60-4AE6-87A3-FD9C07F65ACC}"/>
              </a:ext>
            </a:extLst>
          </p:cNvPr>
          <p:cNvSpPr txBox="1"/>
          <p:nvPr/>
        </p:nvSpPr>
        <p:spPr>
          <a:xfrm>
            <a:off x="3119883" y="6214471"/>
            <a:ext cx="813043" cy="369332"/>
          </a:xfrm>
          <a:prstGeom prst="rect">
            <a:avLst/>
          </a:prstGeom>
          <a:noFill/>
        </p:spPr>
        <p:txBody>
          <a:bodyPr wrap="none" rtlCol="0">
            <a:spAutoFit/>
          </a:bodyPr>
          <a:lstStyle/>
          <a:p>
            <a:r>
              <a:rPr lang="en-GB" dirty="0" err="1"/>
              <a:t>Dst</a:t>
            </a:r>
            <a:r>
              <a:rPr lang="en-GB" dirty="0"/>
              <a:t> IP</a:t>
            </a:r>
          </a:p>
        </p:txBody>
      </p:sp>
      <p:sp>
        <p:nvSpPr>
          <p:cNvPr id="43" name="TextBox 42">
            <a:extLst>
              <a:ext uri="{FF2B5EF4-FFF2-40B4-BE49-F238E27FC236}">
                <a16:creationId xmlns:a16="http://schemas.microsoft.com/office/drawing/2014/main" id="{42341C27-8FBC-43EB-BD12-D7EF42F96E6A}"/>
              </a:ext>
            </a:extLst>
          </p:cNvPr>
          <p:cNvSpPr txBox="1"/>
          <p:nvPr/>
        </p:nvSpPr>
        <p:spPr>
          <a:xfrm>
            <a:off x="4106032" y="6214471"/>
            <a:ext cx="748923" cy="369332"/>
          </a:xfrm>
          <a:prstGeom prst="rect">
            <a:avLst/>
          </a:prstGeom>
          <a:noFill/>
        </p:spPr>
        <p:txBody>
          <a:bodyPr wrap="none" rtlCol="0">
            <a:spAutoFit/>
          </a:bodyPr>
          <a:lstStyle/>
          <a:p>
            <a:r>
              <a:rPr lang="en-GB" dirty="0" err="1"/>
              <a:t>Src</a:t>
            </a:r>
            <a:r>
              <a:rPr lang="en-GB" dirty="0"/>
              <a:t> P</a:t>
            </a:r>
          </a:p>
        </p:txBody>
      </p:sp>
      <p:sp>
        <p:nvSpPr>
          <p:cNvPr id="44" name="TextBox 43">
            <a:extLst>
              <a:ext uri="{FF2B5EF4-FFF2-40B4-BE49-F238E27FC236}">
                <a16:creationId xmlns:a16="http://schemas.microsoft.com/office/drawing/2014/main" id="{15F4F656-B6B3-4FB5-BDA3-480D48DDEAD8}"/>
              </a:ext>
            </a:extLst>
          </p:cNvPr>
          <p:cNvSpPr txBox="1"/>
          <p:nvPr/>
        </p:nvSpPr>
        <p:spPr>
          <a:xfrm>
            <a:off x="4787330" y="6214471"/>
            <a:ext cx="748923" cy="369332"/>
          </a:xfrm>
          <a:prstGeom prst="rect">
            <a:avLst/>
          </a:prstGeom>
          <a:noFill/>
        </p:spPr>
        <p:txBody>
          <a:bodyPr wrap="none" rtlCol="0">
            <a:spAutoFit/>
          </a:bodyPr>
          <a:lstStyle/>
          <a:p>
            <a:r>
              <a:rPr lang="en-GB" dirty="0" err="1"/>
              <a:t>Dst</a:t>
            </a:r>
            <a:r>
              <a:rPr lang="en-GB" dirty="0"/>
              <a:t> P</a:t>
            </a:r>
          </a:p>
        </p:txBody>
      </p:sp>
      <p:pic>
        <p:nvPicPr>
          <p:cNvPr id="47" name="Graphic 46" descr="Browser window with solid fill">
            <a:extLst>
              <a:ext uri="{FF2B5EF4-FFF2-40B4-BE49-F238E27FC236}">
                <a16:creationId xmlns:a16="http://schemas.microsoft.com/office/drawing/2014/main" id="{57901DA8-A716-41E4-A34F-E1F5D4E4358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8554" y="3519470"/>
            <a:ext cx="633146" cy="633146"/>
          </a:xfrm>
          <a:prstGeom prst="rect">
            <a:avLst/>
          </a:prstGeom>
        </p:spPr>
      </p:pic>
      <p:sp>
        <p:nvSpPr>
          <p:cNvPr id="48" name="TextBox 47">
            <a:extLst>
              <a:ext uri="{FF2B5EF4-FFF2-40B4-BE49-F238E27FC236}">
                <a16:creationId xmlns:a16="http://schemas.microsoft.com/office/drawing/2014/main" id="{092535C7-40B5-47BD-AE0E-3D6D348922AF}"/>
              </a:ext>
            </a:extLst>
          </p:cNvPr>
          <p:cNvSpPr txBox="1"/>
          <p:nvPr/>
        </p:nvSpPr>
        <p:spPr>
          <a:xfrm>
            <a:off x="612096" y="3802201"/>
            <a:ext cx="697627" cy="369332"/>
          </a:xfrm>
          <a:prstGeom prst="rect">
            <a:avLst/>
          </a:prstGeom>
          <a:noFill/>
        </p:spPr>
        <p:txBody>
          <a:bodyPr wrap="none" rtlCol="0">
            <a:spAutoFit/>
          </a:bodyPr>
          <a:lstStyle/>
          <a:p>
            <a:r>
              <a:rPr lang="en-GB" dirty="0"/>
              <a:t>4567</a:t>
            </a:r>
          </a:p>
        </p:txBody>
      </p:sp>
      <p:sp>
        <p:nvSpPr>
          <p:cNvPr id="49" name="TextBox 48">
            <a:extLst>
              <a:ext uri="{FF2B5EF4-FFF2-40B4-BE49-F238E27FC236}">
                <a16:creationId xmlns:a16="http://schemas.microsoft.com/office/drawing/2014/main" id="{1E88631D-8729-4698-BFE8-CBDA034242E3}"/>
              </a:ext>
            </a:extLst>
          </p:cNvPr>
          <p:cNvSpPr txBox="1"/>
          <p:nvPr/>
        </p:nvSpPr>
        <p:spPr>
          <a:xfrm>
            <a:off x="-40204" y="3055799"/>
            <a:ext cx="944756" cy="584775"/>
          </a:xfrm>
          <a:prstGeom prst="rect">
            <a:avLst/>
          </a:prstGeom>
          <a:noFill/>
        </p:spPr>
        <p:txBody>
          <a:bodyPr wrap="square" rtlCol="0">
            <a:spAutoFit/>
          </a:bodyPr>
          <a:lstStyle/>
          <a:p>
            <a:pPr algn="ctr"/>
            <a:r>
              <a:rPr lang="en-GB" sz="1600" i="1" dirty="0"/>
              <a:t>Web Browser</a:t>
            </a:r>
          </a:p>
        </p:txBody>
      </p:sp>
      <p:sp>
        <p:nvSpPr>
          <p:cNvPr id="50" name="TextBox 49">
            <a:extLst>
              <a:ext uri="{FF2B5EF4-FFF2-40B4-BE49-F238E27FC236}">
                <a16:creationId xmlns:a16="http://schemas.microsoft.com/office/drawing/2014/main" id="{DFB2193A-2460-41DF-92D9-01F600225098}"/>
              </a:ext>
            </a:extLst>
          </p:cNvPr>
          <p:cNvSpPr txBox="1"/>
          <p:nvPr/>
        </p:nvSpPr>
        <p:spPr>
          <a:xfrm>
            <a:off x="68566" y="2047155"/>
            <a:ext cx="3932926" cy="646331"/>
          </a:xfrm>
          <a:prstGeom prst="rect">
            <a:avLst/>
          </a:prstGeom>
          <a:solidFill>
            <a:schemeClr val="bg1"/>
          </a:solidFill>
          <a:ln>
            <a:solidFill>
              <a:srgbClr val="FF0000"/>
            </a:solidFill>
          </a:ln>
        </p:spPr>
        <p:txBody>
          <a:bodyPr wrap="square" rtlCol="0">
            <a:spAutoFit/>
          </a:bodyPr>
          <a:lstStyle/>
          <a:p>
            <a:r>
              <a:rPr lang="en-GB" i="1" dirty="0"/>
              <a:t>Note: the browser dynamically picks a suitable port number e.g. 4567</a:t>
            </a:r>
          </a:p>
        </p:txBody>
      </p:sp>
      <p:sp>
        <p:nvSpPr>
          <p:cNvPr id="51" name="TextBox 50">
            <a:extLst>
              <a:ext uri="{FF2B5EF4-FFF2-40B4-BE49-F238E27FC236}">
                <a16:creationId xmlns:a16="http://schemas.microsoft.com/office/drawing/2014/main" id="{A3EB49FB-037F-438E-A2DF-058D25CF30F1}"/>
              </a:ext>
            </a:extLst>
          </p:cNvPr>
          <p:cNvSpPr txBox="1"/>
          <p:nvPr/>
        </p:nvSpPr>
        <p:spPr>
          <a:xfrm>
            <a:off x="6255717" y="5859415"/>
            <a:ext cx="2831968" cy="923330"/>
          </a:xfrm>
          <a:prstGeom prst="rect">
            <a:avLst/>
          </a:prstGeom>
          <a:solidFill>
            <a:schemeClr val="bg1"/>
          </a:solidFill>
          <a:ln>
            <a:solidFill>
              <a:srgbClr val="FF0000"/>
            </a:solidFill>
          </a:ln>
        </p:spPr>
        <p:txBody>
          <a:bodyPr wrap="square" rtlCol="0">
            <a:spAutoFit/>
          </a:bodyPr>
          <a:lstStyle/>
          <a:p>
            <a:r>
              <a:rPr lang="en-GB" i="1" dirty="0"/>
              <a:t>Port 80 is a standardised (aka well-known) port number for HTTP traffic</a:t>
            </a:r>
          </a:p>
        </p:txBody>
      </p:sp>
      <p:sp>
        <p:nvSpPr>
          <p:cNvPr id="52" name="Arrow: Right 51">
            <a:extLst>
              <a:ext uri="{FF2B5EF4-FFF2-40B4-BE49-F238E27FC236}">
                <a16:creationId xmlns:a16="http://schemas.microsoft.com/office/drawing/2014/main" id="{C7578D01-391C-4CA3-A9A4-4CC3E4493896}"/>
              </a:ext>
            </a:extLst>
          </p:cNvPr>
          <p:cNvSpPr/>
          <p:nvPr/>
        </p:nvSpPr>
        <p:spPr bwMode="auto">
          <a:xfrm>
            <a:off x="6220296" y="2394667"/>
            <a:ext cx="2840845" cy="513599"/>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INBOUND TO VM</a:t>
            </a:r>
          </a:p>
        </p:txBody>
      </p:sp>
      <p:sp>
        <p:nvSpPr>
          <p:cNvPr id="53" name="Arrow: Right 52">
            <a:extLst>
              <a:ext uri="{FF2B5EF4-FFF2-40B4-BE49-F238E27FC236}">
                <a16:creationId xmlns:a16="http://schemas.microsoft.com/office/drawing/2014/main" id="{650004D6-08DF-4186-A3DA-6658F35B5C86}"/>
              </a:ext>
            </a:extLst>
          </p:cNvPr>
          <p:cNvSpPr/>
          <p:nvPr/>
        </p:nvSpPr>
        <p:spPr bwMode="auto">
          <a:xfrm flipH="1">
            <a:off x="6214403" y="2879889"/>
            <a:ext cx="2840845" cy="513599"/>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r" defTabSz="914400" rtl="0" eaLnBrk="0" fontAlgn="base" latinLnBrk="0" hangingPunct="0">
              <a:lnSpc>
                <a:spcPct val="100000"/>
              </a:lnSpc>
              <a:spcBef>
                <a:spcPct val="0"/>
              </a:spcBef>
              <a:spcAft>
                <a:spcPct val="0"/>
              </a:spcAft>
              <a:buClrTx/>
              <a:buSzTx/>
              <a:buFontTx/>
              <a:buNone/>
              <a:tabLst/>
            </a:pPr>
            <a:r>
              <a:rPr lang="en-GB" b="1" dirty="0">
                <a:solidFill>
                  <a:schemeClr val="bg1"/>
                </a:solidFill>
              </a:rPr>
              <a:t>OUT</a:t>
            </a:r>
            <a:r>
              <a:rPr kumimoji="0" lang="en-GB" sz="1800" b="1" i="0" u="none" strike="noStrike" cap="none" normalizeH="0" baseline="0" dirty="0">
                <a:ln>
                  <a:noFill/>
                </a:ln>
                <a:solidFill>
                  <a:schemeClr val="bg1"/>
                </a:solidFill>
                <a:effectLst/>
                <a:latin typeface="Helvetica" panose="020B0604020202020204" pitchFamily="34" charset="0"/>
              </a:rPr>
              <a:t>BOUND FROM VM</a:t>
            </a:r>
          </a:p>
        </p:txBody>
      </p:sp>
      <p:sp>
        <p:nvSpPr>
          <p:cNvPr id="3" name="TextBox 2">
            <a:extLst>
              <a:ext uri="{FF2B5EF4-FFF2-40B4-BE49-F238E27FC236}">
                <a16:creationId xmlns:a16="http://schemas.microsoft.com/office/drawing/2014/main" id="{BAF3353A-4FF3-457A-9723-C2A532AA4537}"/>
              </a:ext>
            </a:extLst>
          </p:cNvPr>
          <p:cNvSpPr txBox="1"/>
          <p:nvPr/>
        </p:nvSpPr>
        <p:spPr>
          <a:xfrm>
            <a:off x="6132646" y="1886562"/>
            <a:ext cx="2568771" cy="523220"/>
          </a:xfrm>
          <a:prstGeom prst="rect">
            <a:avLst/>
          </a:prstGeom>
          <a:noFill/>
        </p:spPr>
        <p:txBody>
          <a:bodyPr wrap="square" rtlCol="0">
            <a:spAutoFit/>
          </a:bodyPr>
          <a:lstStyle/>
          <a:p>
            <a:r>
              <a:rPr lang="en-GB" sz="1400" i="1" dirty="0"/>
              <a:t>Rules are applied to the  Requests not the Responses</a:t>
            </a:r>
          </a:p>
        </p:txBody>
      </p:sp>
    </p:spTree>
    <p:extLst>
      <p:ext uri="{BB962C8B-B14F-4D97-AF65-F5344CB8AC3E}">
        <p14:creationId xmlns:p14="http://schemas.microsoft.com/office/powerpoint/2010/main" val="294965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FD272-9BCC-BD8D-B08D-82E4AA35FD13}"/>
              </a:ext>
            </a:extLst>
          </p:cNvPr>
          <p:cNvSpPr>
            <a:spLocks noGrp="1"/>
          </p:cNvSpPr>
          <p:nvPr>
            <p:ph type="title"/>
          </p:nvPr>
        </p:nvSpPr>
        <p:spPr/>
        <p:txBody>
          <a:bodyPr/>
          <a:lstStyle/>
          <a:p>
            <a:r>
              <a:rPr lang="en-GB" dirty="0"/>
              <a:t>Network Security Group</a:t>
            </a:r>
          </a:p>
        </p:txBody>
      </p:sp>
      <p:sp>
        <p:nvSpPr>
          <p:cNvPr id="3" name="Content Placeholder 2">
            <a:extLst>
              <a:ext uri="{FF2B5EF4-FFF2-40B4-BE49-F238E27FC236}">
                <a16:creationId xmlns:a16="http://schemas.microsoft.com/office/drawing/2014/main" id="{638395CF-6EE2-EBA7-3C59-F806176FD0F4}"/>
              </a:ext>
            </a:extLst>
          </p:cNvPr>
          <p:cNvSpPr>
            <a:spLocks noGrp="1"/>
          </p:cNvSpPr>
          <p:nvPr>
            <p:ph idx="1"/>
          </p:nvPr>
        </p:nvSpPr>
        <p:spPr/>
        <p:txBody>
          <a:bodyPr/>
          <a:lstStyle/>
          <a:p>
            <a:r>
              <a:rPr lang="en-GB" dirty="0"/>
              <a:t>Essentially a firewall</a:t>
            </a:r>
          </a:p>
          <a:p>
            <a:r>
              <a:rPr lang="en-GB" dirty="0"/>
              <a:t>Allows you allow or deny incoming or outgoing traffic based on a combination of:</a:t>
            </a:r>
          </a:p>
          <a:p>
            <a:pPr lvl="1"/>
            <a:r>
              <a:rPr lang="en-GB" dirty="0"/>
              <a:t>Source IP address</a:t>
            </a:r>
          </a:p>
          <a:p>
            <a:pPr lvl="1"/>
            <a:r>
              <a:rPr lang="en-GB" dirty="0"/>
              <a:t>Source port</a:t>
            </a:r>
          </a:p>
          <a:p>
            <a:pPr lvl="1"/>
            <a:r>
              <a:rPr lang="en-GB" dirty="0"/>
              <a:t>Destination IP address</a:t>
            </a:r>
          </a:p>
          <a:p>
            <a:pPr lvl="1"/>
            <a:r>
              <a:rPr lang="en-GB" dirty="0"/>
              <a:t>Destination port</a:t>
            </a:r>
          </a:p>
          <a:p>
            <a:pPr lvl="1"/>
            <a:r>
              <a:rPr lang="en-GB" dirty="0"/>
              <a:t>Protocol</a:t>
            </a:r>
          </a:p>
          <a:p>
            <a:endParaRPr lang="en-GB" dirty="0"/>
          </a:p>
          <a:p>
            <a:endParaRPr lang="en-GB" dirty="0"/>
          </a:p>
          <a:p>
            <a:endParaRPr lang="en-GB" dirty="0"/>
          </a:p>
          <a:p>
            <a:r>
              <a:rPr lang="en-GB" sz="1400" dirty="0"/>
              <a:t>FYI: If a Request is allowed to pass then the Response in the opposite direction is automatically allowed as well</a:t>
            </a:r>
          </a:p>
        </p:txBody>
      </p:sp>
      <p:sp>
        <p:nvSpPr>
          <p:cNvPr id="4" name="Footer Placeholder 3">
            <a:extLst>
              <a:ext uri="{FF2B5EF4-FFF2-40B4-BE49-F238E27FC236}">
                <a16:creationId xmlns:a16="http://schemas.microsoft.com/office/drawing/2014/main" id="{043928D4-5F0A-4E92-CA3A-5B66B26DA8C3}"/>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308561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Footer Placeholder 3">
            <a:extLst>
              <a:ext uri="{FF2B5EF4-FFF2-40B4-BE49-F238E27FC236}">
                <a16:creationId xmlns:a16="http://schemas.microsoft.com/office/drawing/2014/main" id="{2B0C5296-5598-4901-88A2-5F228944E2B5}"/>
              </a:ext>
            </a:extLst>
          </p:cNvPr>
          <p:cNvSpPr>
            <a:spLocks noGrp="1"/>
          </p:cNvSpPr>
          <p:nvPr>
            <p:ph type="ftr" sz="quarter" idx="10"/>
          </p:nvPr>
        </p:nvSpPr>
        <p:spPr/>
        <p:txBody>
          <a:bodyPr/>
          <a:lstStyle/>
          <a:p>
            <a:r>
              <a:rPr lang="en-US" altLang="en-US"/>
              <a:t>NOSE</a:t>
            </a:r>
          </a:p>
        </p:txBody>
      </p:sp>
      <p:sp>
        <p:nvSpPr>
          <p:cNvPr id="287746" name="Rectangle 2">
            <a:extLst>
              <a:ext uri="{FF2B5EF4-FFF2-40B4-BE49-F238E27FC236}">
                <a16:creationId xmlns:a16="http://schemas.microsoft.com/office/drawing/2014/main" id="{8AC22730-7AFC-463B-B45A-A5A4E017BF7A}"/>
              </a:ext>
            </a:extLst>
          </p:cNvPr>
          <p:cNvSpPr>
            <a:spLocks noGrp="1" noChangeArrowheads="1"/>
          </p:cNvSpPr>
          <p:nvPr>
            <p:ph type="title"/>
          </p:nvPr>
        </p:nvSpPr>
        <p:spPr/>
        <p:txBody>
          <a:bodyPr/>
          <a:lstStyle/>
          <a:p>
            <a:r>
              <a:rPr lang="en-GB" altLang="en-US"/>
              <a:t>How Name Resolution Works</a:t>
            </a:r>
          </a:p>
        </p:txBody>
      </p:sp>
      <p:grpSp>
        <p:nvGrpSpPr>
          <p:cNvPr id="287749" name="Group 5">
            <a:extLst>
              <a:ext uri="{FF2B5EF4-FFF2-40B4-BE49-F238E27FC236}">
                <a16:creationId xmlns:a16="http://schemas.microsoft.com/office/drawing/2014/main" id="{CCE76C42-B47D-420A-BB70-9F9F1D33DEAE}"/>
              </a:ext>
            </a:extLst>
          </p:cNvPr>
          <p:cNvGrpSpPr>
            <a:grpSpLocks/>
          </p:cNvGrpSpPr>
          <p:nvPr/>
        </p:nvGrpSpPr>
        <p:grpSpPr bwMode="auto">
          <a:xfrm>
            <a:off x="249238" y="1304925"/>
            <a:ext cx="8405837" cy="4818063"/>
            <a:chOff x="247" y="822"/>
            <a:chExt cx="5295" cy="3035"/>
          </a:xfrm>
        </p:grpSpPr>
        <p:sp>
          <p:nvSpPr>
            <p:cNvPr id="287750" name="Oval 6">
              <a:extLst>
                <a:ext uri="{FF2B5EF4-FFF2-40B4-BE49-F238E27FC236}">
                  <a16:creationId xmlns:a16="http://schemas.microsoft.com/office/drawing/2014/main" id="{D474B98E-3CF2-4157-A7A1-5D9E43D0472A}"/>
                </a:ext>
              </a:extLst>
            </p:cNvPr>
            <p:cNvSpPr>
              <a:spLocks noChangeArrowheads="1"/>
            </p:cNvSpPr>
            <p:nvPr/>
          </p:nvSpPr>
          <p:spPr bwMode="auto">
            <a:xfrm>
              <a:off x="4134" y="2802"/>
              <a:ext cx="1408" cy="691"/>
            </a:xfrm>
            <a:prstGeom prst="ellipse">
              <a:avLst/>
            </a:prstGeom>
            <a:gradFill rotWithShape="1">
              <a:gsLst>
                <a:gs pos="0">
                  <a:srgbClr val="F0F1FF"/>
                </a:gs>
                <a:gs pos="100000">
                  <a:srgbClr val="B3C8DF"/>
                </a:gs>
              </a:gsLst>
              <a:path path="shape">
                <a:fillToRect l="50000" t="50000" r="50000" b="50000"/>
              </a:path>
            </a:gradFill>
            <a:ln w="9525">
              <a:solidFill>
                <a:srgbClr val="333333"/>
              </a:solidFill>
              <a:round/>
              <a:headEnd/>
              <a:tailEnd/>
            </a:ln>
            <a:effectLst>
              <a:outerShdw dist="35921" dir="2700000" algn="ctr" rotWithShape="0">
                <a:srgbClr val="ADADAD"/>
              </a:outerShdw>
            </a:effectLst>
          </p:spPr>
          <p:txBody>
            <a:bodyPr wrap="none" anchor="ctr"/>
            <a:lstStyle/>
            <a:p>
              <a:endParaRPr lang="en-GB"/>
            </a:p>
          </p:txBody>
        </p:sp>
        <p:sp>
          <p:nvSpPr>
            <p:cNvPr id="287751" name="Oval 7">
              <a:extLst>
                <a:ext uri="{FF2B5EF4-FFF2-40B4-BE49-F238E27FC236}">
                  <a16:creationId xmlns:a16="http://schemas.microsoft.com/office/drawing/2014/main" id="{BD9BA81E-4C61-476A-A19C-AAF64573931B}"/>
                </a:ext>
              </a:extLst>
            </p:cNvPr>
            <p:cNvSpPr>
              <a:spLocks noChangeArrowheads="1"/>
            </p:cNvSpPr>
            <p:nvPr/>
          </p:nvSpPr>
          <p:spPr bwMode="auto">
            <a:xfrm>
              <a:off x="827" y="3125"/>
              <a:ext cx="1569" cy="732"/>
            </a:xfrm>
            <a:prstGeom prst="ellipse">
              <a:avLst/>
            </a:prstGeom>
            <a:gradFill rotWithShape="1">
              <a:gsLst>
                <a:gs pos="0">
                  <a:srgbClr val="FFFFFF"/>
                </a:gs>
                <a:gs pos="100000">
                  <a:srgbClr val="EEEFD7"/>
                </a:gs>
              </a:gsLst>
              <a:path path="shape">
                <a:fillToRect l="50000" t="50000" r="50000" b="50000"/>
              </a:path>
            </a:gradFill>
            <a:ln w="9525">
              <a:solidFill>
                <a:srgbClr val="333333"/>
              </a:solidFill>
              <a:round/>
              <a:headEnd/>
              <a:tailEnd/>
            </a:ln>
            <a:effectLst>
              <a:outerShdw dist="35921" dir="2700000" algn="ctr" rotWithShape="0">
                <a:srgbClr val="ADADAD"/>
              </a:outerShdw>
            </a:effectLst>
          </p:spPr>
          <p:txBody>
            <a:bodyPr wrap="none" anchor="ctr"/>
            <a:lstStyle/>
            <a:p>
              <a:endParaRPr lang="en-GB"/>
            </a:p>
          </p:txBody>
        </p:sp>
        <p:pic>
          <p:nvPicPr>
            <p:cNvPr id="287752" name="Picture 8">
              <a:extLst>
                <a:ext uri="{FF2B5EF4-FFF2-40B4-BE49-F238E27FC236}">
                  <a16:creationId xmlns:a16="http://schemas.microsoft.com/office/drawing/2014/main" id="{7D297771-581C-480F-96A2-85A4D3155D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7" y="822"/>
              <a:ext cx="1789" cy="865"/>
            </a:xfrm>
            <a:prstGeom prst="rect">
              <a:avLst/>
            </a:prstGeom>
            <a:noFill/>
            <a:extLst>
              <a:ext uri="{909E8E84-426E-40DD-AFC4-6F175D3DCCD1}">
                <a14:hiddenFill xmlns:a14="http://schemas.microsoft.com/office/drawing/2010/main">
                  <a:solidFill>
                    <a:srgbClr val="FFFFFF"/>
                  </a:solidFill>
                </a14:hiddenFill>
              </a:ext>
            </a:extLst>
          </p:spPr>
        </p:pic>
        <p:pic>
          <p:nvPicPr>
            <p:cNvPr id="287753" name="Picture 9">
              <a:extLst>
                <a:ext uri="{FF2B5EF4-FFF2-40B4-BE49-F238E27FC236}">
                  <a16:creationId xmlns:a16="http://schemas.microsoft.com/office/drawing/2014/main" id="{5477D2B7-851D-4A9A-8EDD-27B56298A1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9" y="2488"/>
              <a:ext cx="1177" cy="1368"/>
            </a:xfrm>
            <a:prstGeom prst="rect">
              <a:avLst/>
            </a:prstGeom>
            <a:noFill/>
            <a:extLst>
              <a:ext uri="{909E8E84-426E-40DD-AFC4-6F175D3DCCD1}">
                <a14:hiddenFill xmlns:a14="http://schemas.microsoft.com/office/drawing/2010/main">
                  <a:solidFill>
                    <a:srgbClr val="FFFFFF"/>
                  </a:solidFill>
                </a14:hiddenFill>
              </a:ext>
            </a:extLst>
          </p:spPr>
        </p:pic>
        <p:pic>
          <p:nvPicPr>
            <p:cNvPr id="287754" name="Picture 10">
              <a:extLst>
                <a:ext uri="{FF2B5EF4-FFF2-40B4-BE49-F238E27FC236}">
                  <a16:creationId xmlns:a16="http://schemas.microsoft.com/office/drawing/2014/main" id="{D9D34F7A-C8B3-4005-A590-EA4AC1811D0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21" y="2338"/>
              <a:ext cx="719" cy="877"/>
            </a:xfrm>
            <a:prstGeom prst="rect">
              <a:avLst/>
            </a:prstGeom>
            <a:noFill/>
            <a:extLst>
              <a:ext uri="{909E8E84-426E-40DD-AFC4-6F175D3DCCD1}">
                <a14:hiddenFill xmlns:a14="http://schemas.microsoft.com/office/drawing/2010/main">
                  <a:solidFill>
                    <a:srgbClr val="FFFFFF"/>
                  </a:solidFill>
                </a14:hiddenFill>
              </a:ext>
            </a:extLst>
          </p:spPr>
        </p:pic>
        <p:sp>
          <p:nvSpPr>
            <p:cNvPr id="287755" name="Text Box 11">
              <a:extLst>
                <a:ext uri="{FF2B5EF4-FFF2-40B4-BE49-F238E27FC236}">
                  <a16:creationId xmlns:a16="http://schemas.microsoft.com/office/drawing/2014/main" id="{FAA746FD-5F2C-4CAB-9CDB-E19A6439ED3F}"/>
                </a:ext>
              </a:extLst>
            </p:cNvPr>
            <p:cNvSpPr txBox="1">
              <a:spLocks noChangeArrowheads="1"/>
            </p:cNvSpPr>
            <p:nvPr/>
          </p:nvSpPr>
          <p:spPr bwMode="auto">
            <a:xfrm>
              <a:off x="2657" y="877"/>
              <a:ext cx="1153"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r>
                <a:rPr lang="en-US" altLang="en-US" dirty="0">
                  <a:effectLst>
                    <a:outerShdw blurRad="38100" dist="38100" dir="2700000" algn="tl">
                      <a:srgbClr val="C0C0C0"/>
                    </a:outerShdw>
                  </a:effectLst>
                  <a:latin typeface="Arial Narrow" panose="020B0606020202030204" pitchFamily="34" charset="0"/>
                </a:rPr>
                <a:t>Name Resolution</a:t>
              </a:r>
            </a:p>
            <a:p>
              <a:pPr eaLnBrk="1" hangingPunct="1"/>
              <a:r>
                <a:rPr lang="en-US" altLang="en-US" dirty="0">
                  <a:effectLst>
                    <a:outerShdw blurRad="38100" dist="38100" dir="2700000" algn="tl">
                      <a:srgbClr val="C0C0C0"/>
                    </a:outerShdw>
                  </a:effectLst>
                  <a:latin typeface="Arial Narrow" panose="020B0606020202030204" pitchFamily="34" charset="0"/>
                </a:rPr>
                <a:t>Service</a:t>
              </a:r>
            </a:p>
          </p:txBody>
        </p:sp>
        <p:sp>
          <p:nvSpPr>
            <p:cNvPr id="287756" name="Text Box 12">
              <a:extLst>
                <a:ext uri="{FF2B5EF4-FFF2-40B4-BE49-F238E27FC236}">
                  <a16:creationId xmlns:a16="http://schemas.microsoft.com/office/drawing/2014/main" id="{C71018A1-43D2-44F8-8DD1-9DC002FAC450}"/>
                </a:ext>
              </a:extLst>
            </p:cNvPr>
            <p:cNvSpPr txBox="1">
              <a:spLocks noChangeArrowheads="1"/>
            </p:cNvSpPr>
            <p:nvPr/>
          </p:nvSpPr>
          <p:spPr bwMode="auto">
            <a:xfrm>
              <a:off x="2019" y="1994"/>
              <a:ext cx="116" cy="23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endParaRPr lang="en-US" altLang="en-US" dirty="0">
                <a:latin typeface="Arial Narrow" panose="020B0606020202030204" pitchFamily="34" charset="0"/>
              </a:endParaRPr>
            </a:p>
          </p:txBody>
        </p:sp>
        <p:sp>
          <p:nvSpPr>
            <p:cNvPr id="287757" name="Freeform 13">
              <a:extLst>
                <a:ext uri="{FF2B5EF4-FFF2-40B4-BE49-F238E27FC236}">
                  <a16:creationId xmlns:a16="http://schemas.microsoft.com/office/drawing/2014/main" id="{0BD9F308-9D8B-4784-BC1A-103216658F40}"/>
                </a:ext>
              </a:extLst>
            </p:cNvPr>
            <p:cNvSpPr>
              <a:spLocks/>
            </p:cNvSpPr>
            <p:nvPr/>
          </p:nvSpPr>
          <p:spPr bwMode="auto">
            <a:xfrm rot="27349702" flipH="1" flipV="1">
              <a:off x="1421" y="1418"/>
              <a:ext cx="1272" cy="703"/>
            </a:xfrm>
            <a:custGeom>
              <a:avLst/>
              <a:gdLst>
                <a:gd name="T0" fmla="*/ 1544 w 1631"/>
                <a:gd name="T1" fmla="*/ 358 h 609"/>
                <a:gd name="T2" fmla="*/ 1531 w 1631"/>
                <a:gd name="T3" fmla="*/ 338 h 609"/>
                <a:gd name="T4" fmla="*/ 1500 w 1631"/>
                <a:gd name="T5" fmla="*/ 299 h 609"/>
                <a:gd name="T6" fmla="*/ 1466 w 1631"/>
                <a:gd name="T7" fmla="*/ 263 h 609"/>
                <a:gd name="T8" fmla="*/ 1425 w 1631"/>
                <a:gd name="T9" fmla="*/ 228 h 609"/>
                <a:gd name="T10" fmla="*/ 1382 w 1631"/>
                <a:gd name="T11" fmla="*/ 195 h 609"/>
                <a:gd name="T12" fmla="*/ 1332 w 1631"/>
                <a:gd name="T13" fmla="*/ 163 h 609"/>
                <a:gd name="T14" fmla="*/ 1280 w 1631"/>
                <a:gd name="T15" fmla="*/ 134 h 609"/>
                <a:gd name="T16" fmla="*/ 1225 w 1631"/>
                <a:gd name="T17" fmla="*/ 108 h 609"/>
                <a:gd name="T18" fmla="*/ 1164 w 1631"/>
                <a:gd name="T19" fmla="*/ 85 h 609"/>
                <a:gd name="T20" fmla="*/ 1102 w 1631"/>
                <a:gd name="T21" fmla="*/ 63 h 609"/>
                <a:gd name="T22" fmla="*/ 1037 w 1631"/>
                <a:gd name="T23" fmla="*/ 44 h 609"/>
                <a:gd name="T24" fmla="*/ 967 w 1631"/>
                <a:gd name="T25" fmla="*/ 29 h 609"/>
                <a:gd name="T26" fmla="*/ 896 w 1631"/>
                <a:gd name="T27" fmla="*/ 18 h 609"/>
                <a:gd name="T28" fmla="*/ 824 w 1631"/>
                <a:gd name="T29" fmla="*/ 8 h 609"/>
                <a:gd name="T30" fmla="*/ 767 w 1631"/>
                <a:gd name="T31" fmla="*/ 3 h 609"/>
                <a:gd name="T32" fmla="*/ 709 w 1631"/>
                <a:gd name="T33" fmla="*/ 2 h 609"/>
                <a:gd name="T34" fmla="*/ 622 w 1631"/>
                <a:gd name="T35" fmla="*/ 2 h 609"/>
                <a:gd name="T36" fmla="*/ 573 w 1631"/>
                <a:gd name="T37" fmla="*/ 3 h 609"/>
                <a:gd name="T38" fmla="*/ 479 w 1631"/>
                <a:gd name="T39" fmla="*/ 12 h 609"/>
                <a:gd name="T40" fmla="*/ 432 w 1631"/>
                <a:gd name="T41" fmla="*/ 19 h 609"/>
                <a:gd name="T42" fmla="*/ 344 w 1631"/>
                <a:gd name="T43" fmla="*/ 35 h 609"/>
                <a:gd name="T44" fmla="*/ 258 w 1631"/>
                <a:gd name="T45" fmla="*/ 57 h 609"/>
                <a:gd name="T46" fmla="*/ 177 w 1631"/>
                <a:gd name="T47" fmla="*/ 85 h 609"/>
                <a:gd name="T48" fmla="*/ 102 w 1631"/>
                <a:gd name="T49" fmla="*/ 115 h 609"/>
                <a:gd name="T50" fmla="*/ 32 w 1631"/>
                <a:gd name="T51" fmla="*/ 150 h 609"/>
                <a:gd name="T52" fmla="*/ 31 w 1631"/>
                <a:gd name="T53" fmla="*/ 154 h 609"/>
                <a:gd name="T54" fmla="*/ 95 w 1631"/>
                <a:gd name="T55" fmla="*/ 129 h 609"/>
                <a:gd name="T56" fmla="*/ 163 w 1631"/>
                <a:gd name="T57" fmla="*/ 106 h 609"/>
                <a:gd name="T58" fmla="*/ 197 w 1631"/>
                <a:gd name="T59" fmla="*/ 96 h 609"/>
                <a:gd name="T60" fmla="*/ 270 w 1631"/>
                <a:gd name="T61" fmla="*/ 80 h 609"/>
                <a:gd name="T62" fmla="*/ 345 w 1631"/>
                <a:gd name="T63" fmla="*/ 66 h 609"/>
                <a:gd name="T64" fmla="*/ 422 w 1631"/>
                <a:gd name="T65" fmla="*/ 56 h 609"/>
                <a:gd name="T66" fmla="*/ 503 w 1631"/>
                <a:gd name="T67" fmla="*/ 50 h 609"/>
                <a:gd name="T68" fmla="*/ 584 w 1631"/>
                <a:gd name="T69" fmla="*/ 47 h 609"/>
                <a:gd name="T70" fmla="*/ 661 w 1631"/>
                <a:gd name="T71" fmla="*/ 50 h 609"/>
                <a:gd name="T72" fmla="*/ 735 w 1631"/>
                <a:gd name="T73" fmla="*/ 54 h 609"/>
                <a:gd name="T74" fmla="*/ 808 w 1631"/>
                <a:gd name="T75" fmla="*/ 63 h 609"/>
                <a:gd name="T76" fmla="*/ 879 w 1631"/>
                <a:gd name="T77" fmla="*/ 74 h 609"/>
                <a:gd name="T78" fmla="*/ 947 w 1631"/>
                <a:gd name="T79" fmla="*/ 90 h 609"/>
                <a:gd name="T80" fmla="*/ 1012 w 1631"/>
                <a:gd name="T81" fmla="*/ 108 h 609"/>
                <a:gd name="T82" fmla="*/ 1074 w 1631"/>
                <a:gd name="T83" fmla="*/ 128 h 609"/>
                <a:gd name="T84" fmla="*/ 1134 w 1631"/>
                <a:gd name="T85" fmla="*/ 153 h 609"/>
                <a:gd name="T86" fmla="*/ 1189 w 1631"/>
                <a:gd name="T87" fmla="*/ 177 h 609"/>
                <a:gd name="T88" fmla="*/ 1241 w 1631"/>
                <a:gd name="T89" fmla="*/ 206 h 609"/>
                <a:gd name="T90" fmla="*/ 1290 w 1631"/>
                <a:gd name="T91" fmla="*/ 237 h 609"/>
                <a:gd name="T92" fmla="*/ 1334 w 1631"/>
                <a:gd name="T93" fmla="*/ 269 h 609"/>
                <a:gd name="T94" fmla="*/ 1374 w 1631"/>
                <a:gd name="T95" fmla="*/ 303 h 609"/>
                <a:gd name="T96" fmla="*/ 1409 w 1631"/>
                <a:gd name="T97" fmla="*/ 340 h 609"/>
                <a:gd name="T98" fmla="*/ 1440 w 1631"/>
                <a:gd name="T99" fmla="*/ 379 h 609"/>
                <a:gd name="T100" fmla="*/ 1466 w 1631"/>
                <a:gd name="T101" fmla="*/ 418 h 609"/>
                <a:gd name="T102" fmla="*/ 1409 w 1631"/>
                <a:gd name="T103" fmla="*/ 427 h 609"/>
                <a:gd name="T104" fmla="*/ 1599 w 1631"/>
                <a:gd name="T105" fmla="*/ 338 h 6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631" h="609">
                  <a:moveTo>
                    <a:pt x="1556" y="379"/>
                  </a:moveTo>
                  <a:lnTo>
                    <a:pt x="1544" y="358"/>
                  </a:lnTo>
                  <a:lnTo>
                    <a:pt x="1537" y="348"/>
                  </a:lnTo>
                  <a:lnTo>
                    <a:pt x="1531" y="338"/>
                  </a:lnTo>
                  <a:lnTo>
                    <a:pt x="1516" y="319"/>
                  </a:lnTo>
                  <a:lnTo>
                    <a:pt x="1500" y="299"/>
                  </a:lnTo>
                  <a:lnTo>
                    <a:pt x="1483" y="282"/>
                  </a:lnTo>
                  <a:lnTo>
                    <a:pt x="1466" y="263"/>
                  </a:lnTo>
                  <a:lnTo>
                    <a:pt x="1445" y="245"/>
                  </a:lnTo>
                  <a:lnTo>
                    <a:pt x="1425" y="228"/>
                  </a:lnTo>
                  <a:lnTo>
                    <a:pt x="1403" y="211"/>
                  </a:lnTo>
                  <a:lnTo>
                    <a:pt x="1382" y="195"/>
                  </a:lnTo>
                  <a:lnTo>
                    <a:pt x="1357" y="179"/>
                  </a:lnTo>
                  <a:lnTo>
                    <a:pt x="1332" y="163"/>
                  </a:lnTo>
                  <a:lnTo>
                    <a:pt x="1308" y="148"/>
                  </a:lnTo>
                  <a:lnTo>
                    <a:pt x="1280" y="134"/>
                  </a:lnTo>
                  <a:lnTo>
                    <a:pt x="1253" y="121"/>
                  </a:lnTo>
                  <a:lnTo>
                    <a:pt x="1225" y="108"/>
                  </a:lnTo>
                  <a:lnTo>
                    <a:pt x="1195" y="96"/>
                  </a:lnTo>
                  <a:lnTo>
                    <a:pt x="1164" y="85"/>
                  </a:lnTo>
                  <a:lnTo>
                    <a:pt x="1134" y="73"/>
                  </a:lnTo>
                  <a:lnTo>
                    <a:pt x="1102" y="63"/>
                  </a:lnTo>
                  <a:lnTo>
                    <a:pt x="1070" y="54"/>
                  </a:lnTo>
                  <a:lnTo>
                    <a:pt x="1037" y="44"/>
                  </a:lnTo>
                  <a:lnTo>
                    <a:pt x="1002" y="37"/>
                  </a:lnTo>
                  <a:lnTo>
                    <a:pt x="967" y="29"/>
                  </a:lnTo>
                  <a:lnTo>
                    <a:pt x="932" y="22"/>
                  </a:lnTo>
                  <a:lnTo>
                    <a:pt x="896" y="18"/>
                  </a:lnTo>
                  <a:lnTo>
                    <a:pt x="860" y="12"/>
                  </a:lnTo>
                  <a:lnTo>
                    <a:pt x="824" y="8"/>
                  </a:lnTo>
                  <a:lnTo>
                    <a:pt x="786" y="5"/>
                  </a:lnTo>
                  <a:lnTo>
                    <a:pt x="767" y="3"/>
                  </a:lnTo>
                  <a:lnTo>
                    <a:pt x="748" y="3"/>
                  </a:lnTo>
                  <a:lnTo>
                    <a:pt x="709" y="2"/>
                  </a:lnTo>
                  <a:lnTo>
                    <a:pt x="671" y="0"/>
                  </a:lnTo>
                  <a:lnTo>
                    <a:pt x="622" y="2"/>
                  </a:lnTo>
                  <a:lnTo>
                    <a:pt x="597" y="3"/>
                  </a:lnTo>
                  <a:lnTo>
                    <a:pt x="573" y="3"/>
                  </a:lnTo>
                  <a:lnTo>
                    <a:pt x="525" y="8"/>
                  </a:lnTo>
                  <a:lnTo>
                    <a:pt x="479" y="12"/>
                  </a:lnTo>
                  <a:lnTo>
                    <a:pt x="455" y="16"/>
                  </a:lnTo>
                  <a:lnTo>
                    <a:pt x="432" y="19"/>
                  </a:lnTo>
                  <a:lnTo>
                    <a:pt x="387" y="27"/>
                  </a:lnTo>
                  <a:lnTo>
                    <a:pt x="344" y="35"/>
                  </a:lnTo>
                  <a:lnTo>
                    <a:pt x="300" y="45"/>
                  </a:lnTo>
                  <a:lnTo>
                    <a:pt x="258" y="57"/>
                  </a:lnTo>
                  <a:lnTo>
                    <a:pt x="218" y="70"/>
                  </a:lnTo>
                  <a:lnTo>
                    <a:pt x="177" y="85"/>
                  </a:lnTo>
                  <a:lnTo>
                    <a:pt x="139" y="99"/>
                  </a:lnTo>
                  <a:lnTo>
                    <a:pt x="102" y="115"/>
                  </a:lnTo>
                  <a:lnTo>
                    <a:pt x="67" y="131"/>
                  </a:lnTo>
                  <a:lnTo>
                    <a:pt x="32" y="150"/>
                  </a:lnTo>
                  <a:lnTo>
                    <a:pt x="0" y="169"/>
                  </a:lnTo>
                  <a:lnTo>
                    <a:pt x="31" y="154"/>
                  </a:lnTo>
                  <a:lnTo>
                    <a:pt x="63" y="141"/>
                  </a:lnTo>
                  <a:lnTo>
                    <a:pt x="95" y="129"/>
                  </a:lnTo>
                  <a:lnTo>
                    <a:pt x="128" y="118"/>
                  </a:lnTo>
                  <a:lnTo>
                    <a:pt x="163" y="106"/>
                  </a:lnTo>
                  <a:lnTo>
                    <a:pt x="180" y="102"/>
                  </a:lnTo>
                  <a:lnTo>
                    <a:pt x="197" y="96"/>
                  </a:lnTo>
                  <a:lnTo>
                    <a:pt x="232" y="87"/>
                  </a:lnTo>
                  <a:lnTo>
                    <a:pt x="270" y="80"/>
                  </a:lnTo>
                  <a:lnTo>
                    <a:pt x="306" y="71"/>
                  </a:lnTo>
                  <a:lnTo>
                    <a:pt x="345" y="66"/>
                  </a:lnTo>
                  <a:lnTo>
                    <a:pt x="383" y="60"/>
                  </a:lnTo>
                  <a:lnTo>
                    <a:pt x="422" y="56"/>
                  </a:lnTo>
                  <a:lnTo>
                    <a:pt x="463" y="53"/>
                  </a:lnTo>
                  <a:lnTo>
                    <a:pt x="503" y="50"/>
                  </a:lnTo>
                  <a:lnTo>
                    <a:pt x="544" y="48"/>
                  </a:lnTo>
                  <a:lnTo>
                    <a:pt x="584" y="47"/>
                  </a:lnTo>
                  <a:lnTo>
                    <a:pt x="624" y="48"/>
                  </a:lnTo>
                  <a:lnTo>
                    <a:pt x="661" y="50"/>
                  </a:lnTo>
                  <a:lnTo>
                    <a:pt x="699" y="51"/>
                  </a:lnTo>
                  <a:lnTo>
                    <a:pt x="735" y="54"/>
                  </a:lnTo>
                  <a:lnTo>
                    <a:pt x="773" y="58"/>
                  </a:lnTo>
                  <a:lnTo>
                    <a:pt x="808" y="63"/>
                  </a:lnTo>
                  <a:lnTo>
                    <a:pt x="844" y="69"/>
                  </a:lnTo>
                  <a:lnTo>
                    <a:pt x="879" y="74"/>
                  </a:lnTo>
                  <a:lnTo>
                    <a:pt x="913" y="82"/>
                  </a:lnTo>
                  <a:lnTo>
                    <a:pt x="947" y="90"/>
                  </a:lnTo>
                  <a:lnTo>
                    <a:pt x="980" y="99"/>
                  </a:lnTo>
                  <a:lnTo>
                    <a:pt x="1012" y="108"/>
                  </a:lnTo>
                  <a:lnTo>
                    <a:pt x="1044" y="118"/>
                  </a:lnTo>
                  <a:lnTo>
                    <a:pt x="1074" y="128"/>
                  </a:lnTo>
                  <a:lnTo>
                    <a:pt x="1105" y="140"/>
                  </a:lnTo>
                  <a:lnTo>
                    <a:pt x="1134" y="153"/>
                  </a:lnTo>
                  <a:lnTo>
                    <a:pt x="1161" y="164"/>
                  </a:lnTo>
                  <a:lnTo>
                    <a:pt x="1189" y="177"/>
                  </a:lnTo>
                  <a:lnTo>
                    <a:pt x="1216" y="192"/>
                  </a:lnTo>
                  <a:lnTo>
                    <a:pt x="1241" y="206"/>
                  </a:lnTo>
                  <a:lnTo>
                    <a:pt x="1266" y="221"/>
                  </a:lnTo>
                  <a:lnTo>
                    <a:pt x="1290" y="237"/>
                  </a:lnTo>
                  <a:lnTo>
                    <a:pt x="1312" y="253"/>
                  </a:lnTo>
                  <a:lnTo>
                    <a:pt x="1334" y="269"/>
                  </a:lnTo>
                  <a:lnTo>
                    <a:pt x="1354" y="286"/>
                  </a:lnTo>
                  <a:lnTo>
                    <a:pt x="1374" y="303"/>
                  </a:lnTo>
                  <a:lnTo>
                    <a:pt x="1392" y="322"/>
                  </a:lnTo>
                  <a:lnTo>
                    <a:pt x="1409" y="340"/>
                  </a:lnTo>
                  <a:lnTo>
                    <a:pt x="1425" y="358"/>
                  </a:lnTo>
                  <a:lnTo>
                    <a:pt x="1440" y="379"/>
                  </a:lnTo>
                  <a:lnTo>
                    <a:pt x="1453" y="398"/>
                  </a:lnTo>
                  <a:lnTo>
                    <a:pt x="1466" y="418"/>
                  </a:lnTo>
                  <a:lnTo>
                    <a:pt x="1437" y="422"/>
                  </a:lnTo>
                  <a:lnTo>
                    <a:pt x="1409" y="427"/>
                  </a:lnTo>
                  <a:lnTo>
                    <a:pt x="1631" y="609"/>
                  </a:lnTo>
                  <a:lnTo>
                    <a:pt x="1599" y="338"/>
                  </a:lnTo>
                  <a:lnTo>
                    <a:pt x="1556" y="379"/>
                  </a:lnTo>
                  <a:close/>
                </a:path>
              </a:pathLst>
            </a:custGeom>
            <a:solidFill>
              <a:srgbClr val="FF0000">
                <a:alpha val="75000"/>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87758" name="Text Box 14">
              <a:extLst>
                <a:ext uri="{FF2B5EF4-FFF2-40B4-BE49-F238E27FC236}">
                  <a16:creationId xmlns:a16="http://schemas.microsoft.com/office/drawing/2014/main" id="{99134ED3-BB29-41A6-8A4C-E65E056C844D}"/>
                </a:ext>
              </a:extLst>
            </p:cNvPr>
            <p:cNvSpPr txBox="1">
              <a:spLocks noChangeArrowheads="1"/>
            </p:cNvSpPr>
            <p:nvPr/>
          </p:nvSpPr>
          <p:spPr bwMode="auto">
            <a:xfrm>
              <a:off x="315" y="1048"/>
              <a:ext cx="1530" cy="58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square">
              <a:spAutoFit/>
            </a:bodyPr>
            <a:lstStyle/>
            <a:p>
              <a:r>
                <a:rPr lang="en-GB" dirty="0"/>
                <a:t>DNS Request</a:t>
              </a:r>
            </a:p>
            <a:p>
              <a:r>
                <a:rPr lang="en-US" altLang="en-US" dirty="0">
                  <a:latin typeface="Arial Narrow" panose="020B0606020202030204" pitchFamily="34" charset="0"/>
                </a:rPr>
                <a:t>Give me the IP address for “www.amazon.co.uk”</a:t>
              </a:r>
            </a:p>
          </p:txBody>
        </p:sp>
        <p:sp>
          <p:nvSpPr>
            <p:cNvPr id="287759" name="AutoShape 15">
              <a:extLst>
                <a:ext uri="{FF2B5EF4-FFF2-40B4-BE49-F238E27FC236}">
                  <a16:creationId xmlns:a16="http://schemas.microsoft.com/office/drawing/2014/main" id="{5EF13F27-3BF3-4B24-8C2F-8703A938EA89}"/>
                </a:ext>
              </a:extLst>
            </p:cNvPr>
            <p:cNvSpPr>
              <a:spLocks noChangeArrowheads="1"/>
            </p:cNvSpPr>
            <p:nvPr/>
          </p:nvSpPr>
          <p:spPr bwMode="auto">
            <a:xfrm>
              <a:off x="247" y="1857"/>
              <a:ext cx="1368" cy="633"/>
            </a:xfrm>
            <a:prstGeom prst="wedgeRoundRectCallout">
              <a:avLst>
                <a:gd name="adj1" fmla="val 34157"/>
                <a:gd name="adj2" fmla="val 81755"/>
                <a:gd name="adj3" fmla="val 16667"/>
              </a:avLst>
            </a:prstGeom>
            <a:solidFill>
              <a:srgbClr val="DAF4E9"/>
            </a:solidFill>
            <a:ln w="9525" algn="ctr">
              <a:solidFill>
                <a:srgbClr val="333333"/>
              </a:solidFill>
              <a:miter lim="800000"/>
              <a:headEnd/>
              <a:tailEnd/>
            </a:ln>
            <a:effectLst>
              <a:outerShdw dist="35921" dir="2700000" algn="ctr" rotWithShape="0">
                <a:schemeClr val="bg2"/>
              </a:outerShdw>
            </a:effectLst>
          </p:spPr>
          <p:txBody>
            <a:bodyPr anchor="ctr"/>
            <a:lstStyle/>
            <a:p>
              <a:r>
                <a:rPr lang="en-US" altLang="en-US" dirty="0">
                  <a:latin typeface="Arial Narrow" panose="020B0606020202030204" pitchFamily="34" charset="0"/>
                </a:rPr>
                <a:t>I would like to see www.amazon.co.uk?</a:t>
              </a:r>
            </a:p>
          </p:txBody>
        </p:sp>
        <p:sp>
          <p:nvSpPr>
            <p:cNvPr id="287760" name="Freeform 16">
              <a:extLst>
                <a:ext uri="{FF2B5EF4-FFF2-40B4-BE49-F238E27FC236}">
                  <a16:creationId xmlns:a16="http://schemas.microsoft.com/office/drawing/2014/main" id="{1C455299-B03B-47AC-AA21-F8162476F8B7}"/>
                </a:ext>
              </a:extLst>
            </p:cNvPr>
            <p:cNvSpPr>
              <a:spLocks/>
            </p:cNvSpPr>
            <p:nvPr/>
          </p:nvSpPr>
          <p:spPr bwMode="auto">
            <a:xfrm rot="38149702" flipH="1" flipV="1">
              <a:off x="2079" y="1775"/>
              <a:ext cx="1272" cy="703"/>
            </a:xfrm>
            <a:custGeom>
              <a:avLst/>
              <a:gdLst>
                <a:gd name="T0" fmla="*/ 1544 w 1631"/>
                <a:gd name="T1" fmla="*/ 358 h 609"/>
                <a:gd name="T2" fmla="*/ 1531 w 1631"/>
                <a:gd name="T3" fmla="*/ 338 h 609"/>
                <a:gd name="T4" fmla="*/ 1500 w 1631"/>
                <a:gd name="T5" fmla="*/ 299 h 609"/>
                <a:gd name="T6" fmla="*/ 1466 w 1631"/>
                <a:gd name="T7" fmla="*/ 263 h 609"/>
                <a:gd name="T8" fmla="*/ 1425 w 1631"/>
                <a:gd name="T9" fmla="*/ 228 h 609"/>
                <a:gd name="T10" fmla="*/ 1382 w 1631"/>
                <a:gd name="T11" fmla="*/ 195 h 609"/>
                <a:gd name="T12" fmla="*/ 1332 w 1631"/>
                <a:gd name="T13" fmla="*/ 163 h 609"/>
                <a:gd name="T14" fmla="*/ 1280 w 1631"/>
                <a:gd name="T15" fmla="*/ 134 h 609"/>
                <a:gd name="T16" fmla="*/ 1225 w 1631"/>
                <a:gd name="T17" fmla="*/ 108 h 609"/>
                <a:gd name="T18" fmla="*/ 1164 w 1631"/>
                <a:gd name="T19" fmla="*/ 85 h 609"/>
                <a:gd name="T20" fmla="*/ 1102 w 1631"/>
                <a:gd name="T21" fmla="*/ 63 h 609"/>
                <a:gd name="T22" fmla="*/ 1037 w 1631"/>
                <a:gd name="T23" fmla="*/ 44 h 609"/>
                <a:gd name="T24" fmla="*/ 967 w 1631"/>
                <a:gd name="T25" fmla="*/ 29 h 609"/>
                <a:gd name="T26" fmla="*/ 896 w 1631"/>
                <a:gd name="T27" fmla="*/ 18 h 609"/>
                <a:gd name="T28" fmla="*/ 824 w 1631"/>
                <a:gd name="T29" fmla="*/ 8 h 609"/>
                <a:gd name="T30" fmla="*/ 767 w 1631"/>
                <a:gd name="T31" fmla="*/ 3 h 609"/>
                <a:gd name="T32" fmla="*/ 709 w 1631"/>
                <a:gd name="T33" fmla="*/ 2 h 609"/>
                <a:gd name="T34" fmla="*/ 622 w 1631"/>
                <a:gd name="T35" fmla="*/ 2 h 609"/>
                <a:gd name="T36" fmla="*/ 573 w 1631"/>
                <a:gd name="T37" fmla="*/ 3 h 609"/>
                <a:gd name="T38" fmla="*/ 479 w 1631"/>
                <a:gd name="T39" fmla="*/ 12 h 609"/>
                <a:gd name="T40" fmla="*/ 432 w 1631"/>
                <a:gd name="T41" fmla="*/ 19 h 609"/>
                <a:gd name="T42" fmla="*/ 344 w 1631"/>
                <a:gd name="T43" fmla="*/ 35 h 609"/>
                <a:gd name="T44" fmla="*/ 258 w 1631"/>
                <a:gd name="T45" fmla="*/ 57 h 609"/>
                <a:gd name="T46" fmla="*/ 177 w 1631"/>
                <a:gd name="T47" fmla="*/ 85 h 609"/>
                <a:gd name="T48" fmla="*/ 102 w 1631"/>
                <a:gd name="T49" fmla="*/ 115 h 609"/>
                <a:gd name="T50" fmla="*/ 32 w 1631"/>
                <a:gd name="T51" fmla="*/ 150 h 609"/>
                <a:gd name="T52" fmla="*/ 31 w 1631"/>
                <a:gd name="T53" fmla="*/ 154 h 609"/>
                <a:gd name="T54" fmla="*/ 95 w 1631"/>
                <a:gd name="T55" fmla="*/ 129 h 609"/>
                <a:gd name="T56" fmla="*/ 163 w 1631"/>
                <a:gd name="T57" fmla="*/ 106 h 609"/>
                <a:gd name="T58" fmla="*/ 197 w 1631"/>
                <a:gd name="T59" fmla="*/ 96 h 609"/>
                <a:gd name="T60" fmla="*/ 270 w 1631"/>
                <a:gd name="T61" fmla="*/ 80 h 609"/>
                <a:gd name="T62" fmla="*/ 345 w 1631"/>
                <a:gd name="T63" fmla="*/ 66 h 609"/>
                <a:gd name="T64" fmla="*/ 422 w 1631"/>
                <a:gd name="T65" fmla="*/ 56 h 609"/>
                <a:gd name="T66" fmla="*/ 503 w 1631"/>
                <a:gd name="T67" fmla="*/ 50 h 609"/>
                <a:gd name="T68" fmla="*/ 584 w 1631"/>
                <a:gd name="T69" fmla="*/ 47 h 609"/>
                <a:gd name="T70" fmla="*/ 661 w 1631"/>
                <a:gd name="T71" fmla="*/ 50 h 609"/>
                <a:gd name="T72" fmla="*/ 735 w 1631"/>
                <a:gd name="T73" fmla="*/ 54 h 609"/>
                <a:gd name="T74" fmla="*/ 808 w 1631"/>
                <a:gd name="T75" fmla="*/ 63 h 609"/>
                <a:gd name="T76" fmla="*/ 879 w 1631"/>
                <a:gd name="T77" fmla="*/ 74 h 609"/>
                <a:gd name="T78" fmla="*/ 947 w 1631"/>
                <a:gd name="T79" fmla="*/ 90 h 609"/>
                <a:gd name="T80" fmla="*/ 1012 w 1631"/>
                <a:gd name="T81" fmla="*/ 108 h 609"/>
                <a:gd name="T82" fmla="*/ 1074 w 1631"/>
                <a:gd name="T83" fmla="*/ 128 h 609"/>
                <a:gd name="T84" fmla="*/ 1134 w 1631"/>
                <a:gd name="T85" fmla="*/ 153 h 609"/>
                <a:gd name="T86" fmla="*/ 1189 w 1631"/>
                <a:gd name="T87" fmla="*/ 177 h 609"/>
                <a:gd name="T88" fmla="*/ 1241 w 1631"/>
                <a:gd name="T89" fmla="*/ 206 h 609"/>
                <a:gd name="T90" fmla="*/ 1290 w 1631"/>
                <a:gd name="T91" fmla="*/ 237 h 609"/>
                <a:gd name="T92" fmla="*/ 1334 w 1631"/>
                <a:gd name="T93" fmla="*/ 269 h 609"/>
                <a:gd name="T94" fmla="*/ 1374 w 1631"/>
                <a:gd name="T95" fmla="*/ 303 h 609"/>
                <a:gd name="T96" fmla="*/ 1409 w 1631"/>
                <a:gd name="T97" fmla="*/ 340 h 609"/>
                <a:gd name="T98" fmla="*/ 1440 w 1631"/>
                <a:gd name="T99" fmla="*/ 379 h 609"/>
                <a:gd name="T100" fmla="*/ 1466 w 1631"/>
                <a:gd name="T101" fmla="*/ 418 h 609"/>
                <a:gd name="T102" fmla="*/ 1409 w 1631"/>
                <a:gd name="T103" fmla="*/ 427 h 609"/>
                <a:gd name="T104" fmla="*/ 1599 w 1631"/>
                <a:gd name="T105" fmla="*/ 338 h 6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631" h="609">
                  <a:moveTo>
                    <a:pt x="1556" y="379"/>
                  </a:moveTo>
                  <a:lnTo>
                    <a:pt x="1544" y="358"/>
                  </a:lnTo>
                  <a:lnTo>
                    <a:pt x="1537" y="348"/>
                  </a:lnTo>
                  <a:lnTo>
                    <a:pt x="1531" y="338"/>
                  </a:lnTo>
                  <a:lnTo>
                    <a:pt x="1516" y="319"/>
                  </a:lnTo>
                  <a:lnTo>
                    <a:pt x="1500" y="299"/>
                  </a:lnTo>
                  <a:lnTo>
                    <a:pt x="1483" y="282"/>
                  </a:lnTo>
                  <a:lnTo>
                    <a:pt x="1466" y="263"/>
                  </a:lnTo>
                  <a:lnTo>
                    <a:pt x="1445" y="245"/>
                  </a:lnTo>
                  <a:lnTo>
                    <a:pt x="1425" y="228"/>
                  </a:lnTo>
                  <a:lnTo>
                    <a:pt x="1403" y="211"/>
                  </a:lnTo>
                  <a:lnTo>
                    <a:pt x="1382" y="195"/>
                  </a:lnTo>
                  <a:lnTo>
                    <a:pt x="1357" y="179"/>
                  </a:lnTo>
                  <a:lnTo>
                    <a:pt x="1332" y="163"/>
                  </a:lnTo>
                  <a:lnTo>
                    <a:pt x="1308" y="148"/>
                  </a:lnTo>
                  <a:lnTo>
                    <a:pt x="1280" y="134"/>
                  </a:lnTo>
                  <a:lnTo>
                    <a:pt x="1253" y="121"/>
                  </a:lnTo>
                  <a:lnTo>
                    <a:pt x="1225" y="108"/>
                  </a:lnTo>
                  <a:lnTo>
                    <a:pt x="1195" y="96"/>
                  </a:lnTo>
                  <a:lnTo>
                    <a:pt x="1164" y="85"/>
                  </a:lnTo>
                  <a:lnTo>
                    <a:pt x="1134" y="73"/>
                  </a:lnTo>
                  <a:lnTo>
                    <a:pt x="1102" y="63"/>
                  </a:lnTo>
                  <a:lnTo>
                    <a:pt x="1070" y="54"/>
                  </a:lnTo>
                  <a:lnTo>
                    <a:pt x="1037" y="44"/>
                  </a:lnTo>
                  <a:lnTo>
                    <a:pt x="1002" y="37"/>
                  </a:lnTo>
                  <a:lnTo>
                    <a:pt x="967" y="29"/>
                  </a:lnTo>
                  <a:lnTo>
                    <a:pt x="932" y="22"/>
                  </a:lnTo>
                  <a:lnTo>
                    <a:pt x="896" y="18"/>
                  </a:lnTo>
                  <a:lnTo>
                    <a:pt x="860" y="12"/>
                  </a:lnTo>
                  <a:lnTo>
                    <a:pt x="824" y="8"/>
                  </a:lnTo>
                  <a:lnTo>
                    <a:pt x="786" y="5"/>
                  </a:lnTo>
                  <a:lnTo>
                    <a:pt x="767" y="3"/>
                  </a:lnTo>
                  <a:lnTo>
                    <a:pt x="748" y="3"/>
                  </a:lnTo>
                  <a:lnTo>
                    <a:pt x="709" y="2"/>
                  </a:lnTo>
                  <a:lnTo>
                    <a:pt x="671" y="0"/>
                  </a:lnTo>
                  <a:lnTo>
                    <a:pt x="622" y="2"/>
                  </a:lnTo>
                  <a:lnTo>
                    <a:pt x="597" y="3"/>
                  </a:lnTo>
                  <a:lnTo>
                    <a:pt x="573" y="3"/>
                  </a:lnTo>
                  <a:lnTo>
                    <a:pt x="525" y="8"/>
                  </a:lnTo>
                  <a:lnTo>
                    <a:pt x="479" y="12"/>
                  </a:lnTo>
                  <a:lnTo>
                    <a:pt x="455" y="16"/>
                  </a:lnTo>
                  <a:lnTo>
                    <a:pt x="432" y="19"/>
                  </a:lnTo>
                  <a:lnTo>
                    <a:pt x="387" y="27"/>
                  </a:lnTo>
                  <a:lnTo>
                    <a:pt x="344" y="35"/>
                  </a:lnTo>
                  <a:lnTo>
                    <a:pt x="300" y="45"/>
                  </a:lnTo>
                  <a:lnTo>
                    <a:pt x="258" y="57"/>
                  </a:lnTo>
                  <a:lnTo>
                    <a:pt x="218" y="70"/>
                  </a:lnTo>
                  <a:lnTo>
                    <a:pt x="177" y="85"/>
                  </a:lnTo>
                  <a:lnTo>
                    <a:pt x="139" y="99"/>
                  </a:lnTo>
                  <a:lnTo>
                    <a:pt x="102" y="115"/>
                  </a:lnTo>
                  <a:lnTo>
                    <a:pt x="67" y="131"/>
                  </a:lnTo>
                  <a:lnTo>
                    <a:pt x="32" y="150"/>
                  </a:lnTo>
                  <a:lnTo>
                    <a:pt x="0" y="169"/>
                  </a:lnTo>
                  <a:lnTo>
                    <a:pt x="31" y="154"/>
                  </a:lnTo>
                  <a:lnTo>
                    <a:pt x="63" y="141"/>
                  </a:lnTo>
                  <a:lnTo>
                    <a:pt x="95" y="129"/>
                  </a:lnTo>
                  <a:lnTo>
                    <a:pt x="128" y="118"/>
                  </a:lnTo>
                  <a:lnTo>
                    <a:pt x="163" y="106"/>
                  </a:lnTo>
                  <a:lnTo>
                    <a:pt x="180" y="102"/>
                  </a:lnTo>
                  <a:lnTo>
                    <a:pt x="197" y="96"/>
                  </a:lnTo>
                  <a:lnTo>
                    <a:pt x="232" y="87"/>
                  </a:lnTo>
                  <a:lnTo>
                    <a:pt x="270" y="80"/>
                  </a:lnTo>
                  <a:lnTo>
                    <a:pt x="306" y="71"/>
                  </a:lnTo>
                  <a:lnTo>
                    <a:pt x="345" y="66"/>
                  </a:lnTo>
                  <a:lnTo>
                    <a:pt x="383" y="60"/>
                  </a:lnTo>
                  <a:lnTo>
                    <a:pt x="422" y="56"/>
                  </a:lnTo>
                  <a:lnTo>
                    <a:pt x="463" y="53"/>
                  </a:lnTo>
                  <a:lnTo>
                    <a:pt x="503" y="50"/>
                  </a:lnTo>
                  <a:lnTo>
                    <a:pt x="544" y="48"/>
                  </a:lnTo>
                  <a:lnTo>
                    <a:pt x="584" y="47"/>
                  </a:lnTo>
                  <a:lnTo>
                    <a:pt x="624" y="48"/>
                  </a:lnTo>
                  <a:lnTo>
                    <a:pt x="661" y="50"/>
                  </a:lnTo>
                  <a:lnTo>
                    <a:pt x="699" y="51"/>
                  </a:lnTo>
                  <a:lnTo>
                    <a:pt x="735" y="54"/>
                  </a:lnTo>
                  <a:lnTo>
                    <a:pt x="773" y="58"/>
                  </a:lnTo>
                  <a:lnTo>
                    <a:pt x="808" y="63"/>
                  </a:lnTo>
                  <a:lnTo>
                    <a:pt x="844" y="69"/>
                  </a:lnTo>
                  <a:lnTo>
                    <a:pt x="879" y="74"/>
                  </a:lnTo>
                  <a:lnTo>
                    <a:pt x="913" y="82"/>
                  </a:lnTo>
                  <a:lnTo>
                    <a:pt x="947" y="90"/>
                  </a:lnTo>
                  <a:lnTo>
                    <a:pt x="980" y="99"/>
                  </a:lnTo>
                  <a:lnTo>
                    <a:pt x="1012" y="108"/>
                  </a:lnTo>
                  <a:lnTo>
                    <a:pt x="1044" y="118"/>
                  </a:lnTo>
                  <a:lnTo>
                    <a:pt x="1074" y="128"/>
                  </a:lnTo>
                  <a:lnTo>
                    <a:pt x="1105" y="140"/>
                  </a:lnTo>
                  <a:lnTo>
                    <a:pt x="1134" y="153"/>
                  </a:lnTo>
                  <a:lnTo>
                    <a:pt x="1161" y="164"/>
                  </a:lnTo>
                  <a:lnTo>
                    <a:pt x="1189" y="177"/>
                  </a:lnTo>
                  <a:lnTo>
                    <a:pt x="1216" y="192"/>
                  </a:lnTo>
                  <a:lnTo>
                    <a:pt x="1241" y="206"/>
                  </a:lnTo>
                  <a:lnTo>
                    <a:pt x="1266" y="221"/>
                  </a:lnTo>
                  <a:lnTo>
                    <a:pt x="1290" y="237"/>
                  </a:lnTo>
                  <a:lnTo>
                    <a:pt x="1312" y="253"/>
                  </a:lnTo>
                  <a:lnTo>
                    <a:pt x="1334" y="269"/>
                  </a:lnTo>
                  <a:lnTo>
                    <a:pt x="1354" y="286"/>
                  </a:lnTo>
                  <a:lnTo>
                    <a:pt x="1374" y="303"/>
                  </a:lnTo>
                  <a:lnTo>
                    <a:pt x="1392" y="322"/>
                  </a:lnTo>
                  <a:lnTo>
                    <a:pt x="1409" y="340"/>
                  </a:lnTo>
                  <a:lnTo>
                    <a:pt x="1425" y="358"/>
                  </a:lnTo>
                  <a:lnTo>
                    <a:pt x="1440" y="379"/>
                  </a:lnTo>
                  <a:lnTo>
                    <a:pt x="1453" y="398"/>
                  </a:lnTo>
                  <a:lnTo>
                    <a:pt x="1466" y="418"/>
                  </a:lnTo>
                  <a:lnTo>
                    <a:pt x="1437" y="422"/>
                  </a:lnTo>
                  <a:lnTo>
                    <a:pt x="1409" y="427"/>
                  </a:lnTo>
                  <a:lnTo>
                    <a:pt x="1631" y="609"/>
                  </a:lnTo>
                  <a:lnTo>
                    <a:pt x="1599" y="338"/>
                  </a:lnTo>
                  <a:lnTo>
                    <a:pt x="1556" y="379"/>
                  </a:lnTo>
                  <a:close/>
                </a:path>
              </a:pathLst>
            </a:custGeom>
            <a:solidFill>
              <a:srgbClr val="FF0000">
                <a:alpha val="75000"/>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87761" name="Arc 17">
              <a:extLst>
                <a:ext uri="{FF2B5EF4-FFF2-40B4-BE49-F238E27FC236}">
                  <a16:creationId xmlns:a16="http://schemas.microsoft.com/office/drawing/2014/main" id="{1B67A1E9-51A1-42E4-9B6E-03B0E71B7D1E}"/>
                </a:ext>
              </a:extLst>
            </p:cNvPr>
            <p:cNvSpPr>
              <a:spLocks/>
            </p:cNvSpPr>
            <p:nvPr/>
          </p:nvSpPr>
          <p:spPr bwMode="auto">
            <a:xfrm rot="21242271">
              <a:off x="2387" y="2697"/>
              <a:ext cx="2011" cy="672"/>
            </a:xfrm>
            <a:custGeom>
              <a:avLst/>
              <a:gdLst>
                <a:gd name="G0" fmla="+- 17725 0 0"/>
                <a:gd name="G1" fmla="+- 21600 0 0"/>
                <a:gd name="G2" fmla="+- 21600 0 0"/>
                <a:gd name="T0" fmla="*/ 0 w 26071"/>
                <a:gd name="T1" fmla="*/ 9256 h 21600"/>
                <a:gd name="T2" fmla="*/ 26071 w 26071"/>
                <a:gd name="T3" fmla="*/ 1678 h 21600"/>
                <a:gd name="T4" fmla="*/ 17725 w 26071"/>
                <a:gd name="T5" fmla="*/ 21600 h 21600"/>
              </a:gdLst>
              <a:ahLst/>
              <a:cxnLst>
                <a:cxn ang="0">
                  <a:pos x="T0" y="T1"/>
                </a:cxn>
                <a:cxn ang="0">
                  <a:pos x="T2" y="T3"/>
                </a:cxn>
                <a:cxn ang="0">
                  <a:pos x="T4" y="T5"/>
                </a:cxn>
              </a:cxnLst>
              <a:rect l="0" t="0" r="r" b="b"/>
              <a:pathLst>
                <a:path w="26071" h="21600" fill="none" extrusionOk="0">
                  <a:moveTo>
                    <a:pt x="-1" y="9255"/>
                  </a:moveTo>
                  <a:cubicBezTo>
                    <a:pt x="4038" y="3456"/>
                    <a:pt x="10658" y="0"/>
                    <a:pt x="17725" y="0"/>
                  </a:cubicBezTo>
                  <a:cubicBezTo>
                    <a:pt x="20590" y="0"/>
                    <a:pt x="23427" y="570"/>
                    <a:pt x="26071" y="1677"/>
                  </a:cubicBezTo>
                </a:path>
                <a:path w="26071" h="21600" stroke="0" extrusionOk="0">
                  <a:moveTo>
                    <a:pt x="-1" y="9255"/>
                  </a:moveTo>
                  <a:cubicBezTo>
                    <a:pt x="4038" y="3456"/>
                    <a:pt x="10658" y="0"/>
                    <a:pt x="17725" y="0"/>
                  </a:cubicBezTo>
                  <a:cubicBezTo>
                    <a:pt x="20590" y="0"/>
                    <a:pt x="23427" y="570"/>
                    <a:pt x="26071" y="1677"/>
                  </a:cubicBezTo>
                  <a:lnTo>
                    <a:pt x="17725" y="21600"/>
                  </a:lnTo>
                  <a:close/>
                </a:path>
              </a:pathLst>
            </a:custGeom>
            <a:noFill/>
            <a:ln w="76200" cap="rnd">
              <a:solidFill>
                <a:srgbClr val="CC0000"/>
              </a:solidFill>
              <a:prstDash val="sysDot"/>
              <a:round/>
              <a:headEnd/>
              <a:tailEnd type="triangle" w="med" len="me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nchor="ctr"/>
            <a:lstStyle/>
            <a:p>
              <a:endParaRPr lang="en-GB"/>
            </a:p>
          </p:txBody>
        </p:sp>
        <p:sp>
          <p:nvSpPr>
            <p:cNvPr id="287762" name="AutoShape 18">
              <a:extLst>
                <a:ext uri="{FF2B5EF4-FFF2-40B4-BE49-F238E27FC236}">
                  <a16:creationId xmlns:a16="http://schemas.microsoft.com/office/drawing/2014/main" id="{D2D81000-BC17-465B-A765-8D4E6DEFF304}"/>
                </a:ext>
              </a:extLst>
            </p:cNvPr>
            <p:cNvSpPr>
              <a:spLocks noChangeArrowheads="1"/>
            </p:cNvSpPr>
            <p:nvPr/>
          </p:nvSpPr>
          <p:spPr bwMode="auto">
            <a:xfrm>
              <a:off x="4395" y="3274"/>
              <a:ext cx="1144" cy="24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lnSpc>
                  <a:spcPct val="85000"/>
                </a:lnSpc>
              </a:pPr>
              <a:r>
                <a:rPr lang="en-US" altLang="en-US" dirty="0">
                  <a:latin typeface="Arial Narrow" panose="020B0606020202030204" pitchFamily="34" charset="0"/>
                </a:rPr>
                <a:t>www.amazon.co.uk</a:t>
              </a:r>
            </a:p>
          </p:txBody>
        </p:sp>
        <p:sp>
          <p:nvSpPr>
            <p:cNvPr id="287763" name="AutoShape 19">
              <a:extLst>
                <a:ext uri="{FF2B5EF4-FFF2-40B4-BE49-F238E27FC236}">
                  <a16:creationId xmlns:a16="http://schemas.microsoft.com/office/drawing/2014/main" id="{4D3F37B5-00E1-4F95-809A-5816809078C7}"/>
                </a:ext>
              </a:extLst>
            </p:cNvPr>
            <p:cNvSpPr>
              <a:spLocks noChangeArrowheads="1"/>
            </p:cNvSpPr>
            <p:nvPr/>
          </p:nvSpPr>
          <p:spPr bwMode="auto">
            <a:xfrm>
              <a:off x="1710" y="1463"/>
              <a:ext cx="213" cy="24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1</a:t>
              </a:r>
            </a:p>
          </p:txBody>
        </p:sp>
        <p:sp>
          <p:nvSpPr>
            <p:cNvPr id="287764" name="AutoShape 20">
              <a:extLst>
                <a:ext uri="{FF2B5EF4-FFF2-40B4-BE49-F238E27FC236}">
                  <a16:creationId xmlns:a16="http://schemas.microsoft.com/office/drawing/2014/main" id="{FEF13CB9-79CE-4A24-92A0-264306086387}"/>
                </a:ext>
              </a:extLst>
            </p:cNvPr>
            <p:cNvSpPr>
              <a:spLocks noChangeArrowheads="1"/>
            </p:cNvSpPr>
            <p:nvPr/>
          </p:nvSpPr>
          <p:spPr bwMode="auto">
            <a:xfrm>
              <a:off x="2935" y="1986"/>
              <a:ext cx="213" cy="24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2</a:t>
              </a:r>
            </a:p>
          </p:txBody>
        </p:sp>
        <p:sp>
          <p:nvSpPr>
            <p:cNvPr id="287765" name="AutoShape 21">
              <a:extLst>
                <a:ext uri="{FF2B5EF4-FFF2-40B4-BE49-F238E27FC236}">
                  <a16:creationId xmlns:a16="http://schemas.microsoft.com/office/drawing/2014/main" id="{631BB745-2116-42C2-BF5E-6EAAB1C0015C}"/>
                </a:ext>
              </a:extLst>
            </p:cNvPr>
            <p:cNvSpPr>
              <a:spLocks noChangeArrowheads="1"/>
            </p:cNvSpPr>
            <p:nvPr/>
          </p:nvSpPr>
          <p:spPr bwMode="auto">
            <a:xfrm>
              <a:off x="3233" y="2587"/>
              <a:ext cx="213" cy="24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3</a:t>
              </a:r>
            </a:p>
          </p:txBody>
        </p:sp>
      </p:grpSp>
      <p:sp>
        <p:nvSpPr>
          <p:cNvPr id="3" name="TextBox 2">
            <a:extLst>
              <a:ext uri="{FF2B5EF4-FFF2-40B4-BE49-F238E27FC236}">
                <a16:creationId xmlns:a16="http://schemas.microsoft.com/office/drawing/2014/main" id="{833F53B5-2C73-2437-EAA3-E4A186707EE2}"/>
              </a:ext>
            </a:extLst>
          </p:cNvPr>
          <p:cNvSpPr txBox="1"/>
          <p:nvPr/>
        </p:nvSpPr>
        <p:spPr>
          <a:xfrm>
            <a:off x="4990307" y="2636367"/>
            <a:ext cx="1975862" cy="923330"/>
          </a:xfrm>
          <a:prstGeom prst="rect">
            <a:avLst/>
          </a:prstGeom>
          <a:noFill/>
        </p:spPr>
        <p:txBody>
          <a:bodyPr wrap="none" rtlCol="0">
            <a:spAutoFit/>
          </a:bodyPr>
          <a:lstStyle/>
          <a:p>
            <a:r>
              <a:rPr lang="en-GB" dirty="0"/>
              <a:t>DNS Response</a:t>
            </a:r>
          </a:p>
          <a:p>
            <a:r>
              <a:rPr lang="en-GB" dirty="0"/>
              <a:t>The IP address is</a:t>
            </a:r>
          </a:p>
          <a:p>
            <a:r>
              <a:rPr lang="en-US" altLang="en-US" dirty="0">
                <a:latin typeface="Arial Narrow" panose="020B0606020202030204" pitchFamily="34" charset="0"/>
              </a:rPr>
              <a:t>192.168.1.200</a:t>
            </a:r>
          </a:p>
        </p:txBody>
      </p:sp>
      <p:sp>
        <p:nvSpPr>
          <p:cNvPr id="4" name="TextBox 3">
            <a:extLst>
              <a:ext uri="{FF2B5EF4-FFF2-40B4-BE49-F238E27FC236}">
                <a16:creationId xmlns:a16="http://schemas.microsoft.com/office/drawing/2014/main" id="{02E4F54E-CBF8-AAC9-CE35-F7C6395FD5C6}"/>
              </a:ext>
            </a:extLst>
          </p:cNvPr>
          <p:cNvSpPr txBox="1"/>
          <p:nvPr/>
        </p:nvSpPr>
        <p:spPr>
          <a:xfrm>
            <a:off x="3969452" y="4728984"/>
            <a:ext cx="2482652" cy="1200329"/>
          </a:xfrm>
          <a:prstGeom prst="rect">
            <a:avLst/>
          </a:prstGeom>
          <a:noFill/>
        </p:spPr>
        <p:txBody>
          <a:bodyPr wrap="square" rtlCol="0">
            <a:spAutoFit/>
          </a:bodyPr>
          <a:lstStyle/>
          <a:p>
            <a:r>
              <a:rPr lang="en-GB" dirty="0"/>
              <a:t>HTTP Request</a:t>
            </a:r>
          </a:p>
          <a:p>
            <a:r>
              <a:rPr lang="en-GB" dirty="0"/>
              <a:t>Read home page from the web server with IP address </a:t>
            </a:r>
            <a:r>
              <a:rPr lang="en-US" altLang="en-US" dirty="0">
                <a:latin typeface="Arial Narrow" panose="020B0606020202030204" pitchFamily="34" charset="0"/>
              </a:rPr>
              <a:t>192.168.1.200</a:t>
            </a:r>
          </a:p>
        </p:txBody>
      </p:sp>
      <p:sp>
        <p:nvSpPr>
          <p:cNvPr id="5" name="TextBox 4">
            <a:extLst>
              <a:ext uri="{FF2B5EF4-FFF2-40B4-BE49-F238E27FC236}">
                <a16:creationId xmlns:a16="http://schemas.microsoft.com/office/drawing/2014/main" id="{967984D4-0ADE-B70A-60DB-210F367A3204}"/>
              </a:ext>
            </a:extLst>
          </p:cNvPr>
          <p:cNvSpPr txBox="1"/>
          <p:nvPr/>
        </p:nvSpPr>
        <p:spPr>
          <a:xfrm>
            <a:off x="3892689" y="945931"/>
            <a:ext cx="1415772" cy="369332"/>
          </a:xfrm>
          <a:prstGeom prst="rect">
            <a:avLst/>
          </a:prstGeom>
          <a:noFill/>
        </p:spPr>
        <p:txBody>
          <a:bodyPr wrap="none" rtlCol="0">
            <a:spAutoFit/>
          </a:bodyPr>
          <a:lstStyle/>
          <a:p>
            <a:r>
              <a:rPr lang="en-GB" dirty="0"/>
              <a:t>DNS Server</a:t>
            </a:r>
          </a:p>
        </p:txBody>
      </p:sp>
      <p:sp>
        <p:nvSpPr>
          <p:cNvPr id="6" name="TextBox 5">
            <a:extLst>
              <a:ext uri="{FF2B5EF4-FFF2-40B4-BE49-F238E27FC236}">
                <a16:creationId xmlns:a16="http://schemas.microsoft.com/office/drawing/2014/main" id="{18761475-BFFB-48FC-C61B-7C2411665907}"/>
              </a:ext>
            </a:extLst>
          </p:cNvPr>
          <p:cNvSpPr txBox="1"/>
          <p:nvPr/>
        </p:nvSpPr>
        <p:spPr>
          <a:xfrm>
            <a:off x="6100969" y="975663"/>
            <a:ext cx="2873003" cy="1477328"/>
          </a:xfrm>
          <a:prstGeom prst="rect">
            <a:avLst/>
          </a:prstGeom>
          <a:noFill/>
        </p:spPr>
        <p:txBody>
          <a:bodyPr wrap="square" rtlCol="0">
            <a:spAutoFit/>
          </a:bodyPr>
          <a:lstStyle/>
          <a:p>
            <a:r>
              <a:rPr lang="en-GB" b="1" u="sng" dirty="0">
                <a:solidFill>
                  <a:srgbClr val="FF0000"/>
                </a:solidFill>
              </a:rPr>
              <a:t>Name Resolution</a:t>
            </a:r>
          </a:p>
          <a:p>
            <a:r>
              <a:rPr lang="en-GB" b="1" dirty="0">
                <a:solidFill>
                  <a:srgbClr val="FF0000"/>
                </a:solidFill>
              </a:rPr>
              <a:t>We use a name and the DNS server converts into the actual IP address required</a:t>
            </a:r>
          </a:p>
        </p:txBody>
      </p:sp>
      <p:sp>
        <p:nvSpPr>
          <p:cNvPr id="7" name="TextBox 6">
            <a:extLst>
              <a:ext uri="{FF2B5EF4-FFF2-40B4-BE49-F238E27FC236}">
                <a16:creationId xmlns:a16="http://schemas.microsoft.com/office/drawing/2014/main" id="{6CDDD923-2EEF-974D-6581-7492961743B7}"/>
              </a:ext>
            </a:extLst>
          </p:cNvPr>
          <p:cNvSpPr txBox="1"/>
          <p:nvPr/>
        </p:nvSpPr>
        <p:spPr>
          <a:xfrm rot="757003">
            <a:off x="2320195" y="4285879"/>
            <a:ext cx="999197" cy="461665"/>
          </a:xfrm>
          <a:prstGeom prst="rect">
            <a:avLst/>
          </a:prstGeom>
          <a:noFill/>
        </p:spPr>
        <p:txBody>
          <a:bodyPr wrap="square" rtlCol="0">
            <a:spAutoFit/>
          </a:bodyPr>
          <a:lstStyle/>
          <a:p>
            <a:pPr algn="ctr"/>
            <a:r>
              <a:rPr lang="en-GB" sz="1200" dirty="0">
                <a:solidFill>
                  <a:srgbClr val="FF0000"/>
                </a:solidFill>
              </a:rPr>
              <a:t>Web Browser</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Footer Placeholder 3">
            <a:extLst>
              <a:ext uri="{FF2B5EF4-FFF2-40B4-BE49-F238E27FC236}">
                <a16:creationId xmlns:a16="http://schemas.microsoft.com/office/drawing/2014/main" id="{D11682E7-D1EC-45F3-B734-988815BFAE3A}"/>
              </a:ext>
            </a:extLst>
          </p:cNvPr>
          <p:cNvSpPr>
            <a:spLocks noGrp="1"/>
          </p:cNvSpPr>
          <p:nvPr>
            <p:ph type="ftr" sz="quarter" idx="10"/>
          </p:nvPr>
        </p:nvSpPr>
        <p:spPr/>
        <p:txBody>
          <a:bodyPr/>
          <a:lstStyle/>
          <a:p>
            <a:r>
              <a:rPr lang="en-US" altLang="en-US"/>
              <a:t>NOSE</a:t>
            </a:r>
          </a:p>
        </p:txBody>
      </p:sp>
      <p:sp>
        <p:nvSpPr>
          <p:cNvPr id="539650" name="Rectangle 2">
            <a:extLst>
              <a:ext uri="{FF2B5EF4-FFF2-40B4-BE49-F238E27FC236}">
                <a16:creationId xmlns:a16="http://schemas.microsoft.com/office/drawing/2014/main" id="{FF6D1A32-45AB-497A-9C0C-0E9AF49DA9AF}"/>
              </a:ext>
            </a:extLst>
          </p:cNvPr>
          <p:cNvSpPr>
            <a:spLocks noGrp="1" noChangeArrowheads="1"/>
          </p:cNvSpPr>
          <p:nvPr>
            <p:ph type="title"/>
          </p:nvPr>
        </p:nvSpPr>
        <p:spPr/>
        <p:txBody>
          <a:bodyPr/>
          <a:lstStyle/>
          <a:p>
            <a:r>
              <a:rPr lang="en-GB" altLang="en-US"/>
              <a:t>Domain Names</a:t>
            </a:r>
          </a:p>
        </p:txBody>
      </p:sp>
      <p:sp>
        <p:nvSpPr>
          <p:cNvPr id="539652" name="AutoShape 4">
            <a:extLst>
              <a:ext uri="{FF2B5EF4-FFF2-40B4-BE49-F238E27FC236}">
                <a16:creationId xmlns:a16="http://schemas.microsoft.com/office/drawing/2014/main" id="{454934D4-2393-4FFC-819F-2719478F4268}"/>
              </a:ext>
            </a:extLst>
          </p:cNvPr>
          <p:cNvSpPr>
            <a:spLocks noChangeArrowheads="1"/>
          </p:cNvSpPr>
          <p:nvPr/>
        </p:nvSpPr>
        <p:spPr bwMode="auto">
          <a:xfrm>
            <a:off x="1014413" y="2220913"/>
            <a:ext cx="3317875" cy="3881437"/>
          </a:xfrm>
          <a:prstGeom prst="roundRect">
            <a:avLst>
              <a:gd name="adj" fmla="val 4167"/>
            </a:avLst>
          </a:prstGeom>
          <a:solidFill>
            <a:srgbClr val="F0F1E1"/>
          </a:solidFill>
          <a:ln w="9525" algn="ctr">
            <a:solidFill>
              <a:srgbClr val="808080"/>
            </a:solidFill>
            <a:round/>
            <a:headEnd/>
            <a:tailEnd/>
          </a:ln>
          <a:effectLst>
            <a:outerShdw dist="35921" dir="2700000" algn="ctr" rotWithShape="0">
              <a:srgbClr val="AFAFAF"/>
            </a:outerShdw>
          </a:effectLst>
        </p:spPr>
        <p:txBody>
          <a:bodyPr/>
          <a:lstStyle>
            <a:lvl1pPr marL="177800" indent="-177800" algn="l">
              <a:defRPr sz="2400">
                <a:solidFill>
                  <a:schemeClr val="tx1"/>
                </a:solidFill>
                <a:latin typeface="Times New Roman" panose="02020603050405020304" pitchFamily="18" charset="0"/>
              </a:defRPr>
            </a:lvl1pPr>
            <a:lvl2pPr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buSzPct val="85000"/>
            </a:pPr>
            <a:r>
              <a:rPr lang="en-US" altLang="en-US" sz="2000" i="1">
                <a:latin typeface="Arial Narrow" panose="020B0606020202030204" pitchFamily="34" charset="0"/>
              </a:rPr>
              <a:t>Examples:</a:t>
            </a:r>
          </a:p>
        </p:txBody>
      </p:sp>
      <p:sp>
        <p:nvSpPr>
          <p:cNvPr id="539653" name="AutoShape 5">
            <a:extLst>
              <a:ext uri="{FF2B5EF4-FFF2-40B4-BE49-F238E27FC236}">
                <a16:creationId xmlns:a16="http://schemas.microsoft.com/office/drawing/2014/main" id="{33594A34-68D9-4FBA-BA06-69E7CCF33029}"/>
              </a:ext>
            </a:extLst>
          </p:cNvPr>
          <p:cNvSpPr>
            <a:spLocks noChangeArrowheads="1"/>
          </p:cNvSpPr>
          <p:nvPr/>
        </p:nvSpPr>
        <p:spPr bwMode="auto">
          <a:xfrm>
            <a:off x="584200" y="1427163"/>
            <a:ext cx="7848600" cy="661987"/>
          </a:xfrm>
          <a:prstGeom prst="roundRect">
            <a:avLst>
              <a:gd name="adj" fmla="val 29440"/>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eaLnBrk="1" hangingPunct="1">
              <a:lnSpc>
                <a:spcPct val="85000"/>
              </a:lnSpc>
            </a:pPr>
            <a:r>
              <a:rPr lang="en-US" altLang="en-US" sz="2400">
                <a:latin typeface="Arial Narrow" panose="020B0606020202030204" pitchFamily="34" charset="0"/>
              </a:rPr>
              <a:t>A </a:t>
            </a:r>
            <a:r>
              <a:rPr lang="en-US" altLang="en-US" sz="2400" i="1">
                <a:latin typeface="Arial Narrow" panose="020B0606020202030204" pitchFamily="34" charset="0"/>
              </a:rPr>
              <a:t>fully qualified domain name (FQDN) </a:t>
            </a:r>
            <a:r>
              <a:rPr lang="en-US" altLang="en-US" sz="2400">
                <a:latin typeface="Arial Narrow" panose="020B0606020202030204" pitchFamily="34" charset="0"/>
              </a:rPr>
              <a:t>is a domain name that uniquely identifies a machine in the domain namespace tree</a:t>
            </a:r>
          </a:p>
        </p:txBody>
      </p:sp>
      <p:grpSp>
        <p:nvGrpSpPr>
          <p:cNvPr id="539654" name="Group 6">
            <a:extLst>
              <a:ext uri="{FF2B5EF4-FFF2-40B4-BE49-F238E27FC236}">
                <a16:creationId xmlns:a16="http://schemas.microsoft.com/office/drawing/2014/main" id="{CD432796-478C-4B78-8A39-9297A551B9B6}"/>
              </a:ext>
            </a:extLst>
          </p:cNvPr>
          <p:cNvGrpSpPr>
            <a:grpSpLocks/>
          </p:cNvGrpSpPr>
          <p:nvPr/>
        </p:nvGrpSpPr>
        <p:grpSpPr bwMode="auto">
          <a:xfrm>
            <a:off x="1046163" y="2640013"/>
            <a:ext cx="3141662" cy="3267075"/>
            <a:chOff x="635" y="1663"/>
            <a:chExt cx="1979" cy="2058"/>
          </a:xfrm>
        </p:grpSpPr>
        <p:sp>
          <p:nvSpPr>
            <p:cNvPr id="539655" name="AutoShape 7">
              <a:extLst>
                <a:ext uri="{FF2B5EF4-FFF2-40B4-BE49-F238E27FC236}">
                  <a16:creationId xmlns:a16="http://schemas.microsoft.com/office/drawing/2014/main" id="{1ECBE4F7-9A0D-4600-92F1-0DD246894A06}"/>
                </a:ext>
              </a:extLst>
            </p:cNvPr>
            <p:cNvSpPr>
              <a:spLocks/>
            </p:cNvSpPr>
            <p:nvPr/>
          </p:nvSpPr>
          <p:spPr bwMode="auto">
            <a:xfrm rot="5400000">
              <a:off x="1536" y="1302"/>
              <a:ext cx="213" cy="1356"/>
            </a:xfrm>
            <a:prstGeom prst="leftBrace">
              <a:avLst>
                <a:gd name="adj1" fmla="val 53052"/>
                <a:gd name="adj2" fmla="val 50000"/>
              </a:avLst>
            </a:prstGeom>
            <a:noFill/>
            <a:ln w="28575">
              <a:solidFill>
                <a:srgbClr val="CC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nchor="ctr"/>
            <a:lstStyle/>
            <a:p>
              <a:endParaRPr lang="en-GB"/>
            </a:p>
          </p:txBody>
        </p:sp>
        <p:sp>
          <p:nvSpPr>
            <p:cNvPr id="539656" name="Text Box 8">
              <a:extLst>
                <a:ext uri="{FF2B5EF4-FFF2-40B4-BE49-F238E27FC236}">
                  <a16:creationId xmlns:a16="http://schemas.microsoft.com/office/drawing/2014/main" id="{0E79BB8F-762A-41EE-A906-5C99BAF3EB51}"/>
                </a:ext>
              </a:extLst>
            </p:cNvPr>
            <p:cNvSpPr txBox="1">
              <a:spLocks noChangeArrowheads="1"/>
            </p:cNvSpPr>
            <p:nvPr/>
          </p:nvSpPr>
          <p:spPr bwMode="auto">
            <a:xfrm>
              <a:off x="1405" y="1663"/>
              <a:ext cx="450" cy="23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a:solidFill>
                    <a:srgbClr val="CC0000"/>
                  </a:solidFill>
                  <a:latin typeface="Arial Narrow" panose="020B0606020202030204" pitchFamily="34" charset="0"/>
                </a:rPr>
                <a:t>FQDN</a:t>
              </a:r>
            </a:p>
          </p:txBody>
        </p:sp>
        <p:sp>
          <p:nvSpPr>
            <p:cNvPr id="539657" name="Text Box 9">
              <a:extLst>
                <a:ext uri="{FF2B5EF4-FFF2-40B4-BE49-F238E27FC236}">
                  <a16:creationId xmlns:a16="http://schemas.microsoft.com/office/drawing/2014/main" id="{BA0D937C-72CA-4130-AD4F-72DA1F0497E3}"/>
                </a:ext>
              </a:extLst>
            </p:cNvPr>
            <p:cNvSpPr txBox="1">
              <a:spLocks noChangeArrowheads="1"/>
            </p:cNvSpPr>
            <p:nvPr/>
          </p:nvSpPr>
          <p:spPr bwMode="auto">
            <a:xfrm>
              <a:off x="948" y="2030"/>
              <a:ext cx="1451" cy="23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a:latin typeface="Arial Narrow" panose="020B0606020202030204" pitchFamily="34" charset="0"/>
                </a:rPr>
                <a:t>server1.nwtraders.msft.</a:t>
              </a:r>
            </a:p>
          </p:txBody>
        </p:sp>
        <p:sp>
          <p:nvSpPr>
            <p:cNvPr id="539658" name="Text Box 10">
              <a:extLst>
                <a:ext uri="{FF2B5EF4-FFF2-40B4-BE49-F238E27FC236}">
                  <a16:creationId xmlns:a16="http://schemas.microsoft.com/office/drawing/2014/main" id="{98452BA3-7A40-41F1-B380-3C90A4463BA3}"/>
                </a:ext>
              </a:extLst>
            </p:cNvPr>
            <p:cNvSpPr txBox="1">
              <a:spLocks noChangeArrowheads="1"/>
            </p:cNvSpPr>
            <p:nvPr/>
          </p:nvSpPr>
          <p:spPr bwMode="auto">
            <a:xfrm>
              <a:off x="697" y="3116"/>
              <a:ext cx="1917" cy="23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a:latin typeface="Arial Narrow" panose="020B0606020202030204" pitchFamily="34" charset="0"/>
                </a:rPr>
                <a:t>server1.training.nwtraders.msft.</a:t>
              </a:r>
            </a:p>
          </p:txBody>
        </p:sp>
        <p:sp>
          <p:nvSpPr>
            <p:cNvPr id="539659" name="AutoShape 11">
              <a:extLst>
                <a:ext uri="{FF2B5EF4-FFF2-40B4-BE49-F238E27FC236}">
                  <a16:creationId xmlns:a16="http://schemas.microsoft.com/office/drawing/2014/main" id="{E68A2FAE-7DF9-4408-AE9A-4567AFD7D6F2}"/>
                </a:ext>
              </a:extLst>
            </p:cNvPr>
            <p:cNvSpPr>
              <a:spLocks/>
            </p:cNvSpPr>
            <p:nvPr/>
          </p:nvSpPr>
          <p:spPr bwMode="auto">
            <a:xfrm rot="5400000">
              <a:off x="1566" y="2141"/>
              <a:ext cx="213" cy="1868"/>
            </a:xfrm>
            <a:prstGeom prst="leftBrace">
              <a:avLst>
                <a:gd name="adj1" fmla="val 73083"/>
                <a:gd name="adj2" fmla="val 50000"/>
              </a:avLst>
            </a:prstGeom>
            <a:noFill/>
            <a:ln w="28575">
              <a:solidFill>
                <a:srgbClr val="CC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nchor="ctr"/>
            <a:lstStyle/>
            <a:p>
              <a:endParaRPr lang="en-GB"/>
            </a:p>
          </p:txBody>
        </p:sp>
        <p:sp>
          <p:nvSpPr>
            <p:cNvPr id="539660" name="Text Box 12">
              <a:extLst>
                <a:ext uri="{FF2B5EF4-FFF2-40B4-BE49-F238E27FC236}">
                  <a16:creationId xmlns:a16="http://schemas.microsoft.com/office/drawing/2014/main" id="{E81C6309-0BC7-4745-B104-B579C7F02976}"/>
                </a:ext>
              </a:extLst>
            </p:cNvPr>
            <p:cNvSpPr txBox="1">
              <a:spLocks noChangeArrowheads="1"/>
            </p:cNvSpPr>
            <p:nvPr/>
          </p:nvSpPr>
          <p:spPr bwMode="auto">
            <a:xfrm>
              <a:off x="1445" y="2758"/>
              <a:ext cx="450" cy="23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a:solidFill>
                    <a:srgbClr val="CC0000"/>
                  </a:solidFill>
                  <a:latin typeface="Arial Narrow" panose="020B0606020202030204" pitchFamily="34" charset="0"/>
                </a:rPr>
                <a:t>FQDN</a:t>
              </a:r>
            </a:p>
          </p:txBody>
        </p:sp>
        <p:sp>
          <p:nvSpPr>
            <p:cNvPr id="539661" name="AutoShape 13">
              <a:extLst>
                <a:ext uri="{FF2B5EF4-FFF2-40B4-BE49-F238E27FC236}">
                  <a16:creationId xmlns:a16="http://schemas.microsoft.com/office/drawing/2014/main" id="{EBBBCF4A-EE75-41D9-AAFC-41E261BD862D}"/>
                </a:ext>
              </a:extLst>
            </p:cNvPr>
            <p:cNvSpPr>
              <a:spLocks/>
            </p:cNvSpPr>
            <p:nvPr/>
          </p:nvSpPr>
          <p:spPr bwMode="auto">
            <a:xfrm rot="16200000">
              <a:off x="1077" y="2125"/>
              <a:ext cx="213" cy="430"/>
            </a:xfrm>
            <a:prstGeom prst="leftBrace">
              <a:avLst>
                <a:gd name="adj1" fmla="val 16823"/>
                <a:gd name="adj2" fmla="val 50000"/>
              </a:avLst>
            </a:prstGeom>
            <a:noFill/>
            <a:ln w="28575">
              <a:solidFill>
                <a:srgbClr val="CC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nchor="ctr"/>
            <a:lstStyle/>
            <a:p>
              <a:endParaRPr lang="en-GB"/>
            </a:p>
          </p:txBody>
        </p:sp>
        <p:sp>
          <p:nvSpPr>
            <p:cNvPr id="539662" name="AutoShape 14">
              <a:extLst>
                <a:ext uri="{FF2B5EF4-FFF2-40B4-BE49-F238E27FC236}">
                  <a16:creationId xmlns:a16="http://schemas.microsoft.com/office/drawing/2014/main" id="{2531ED66-03D9-4BD2-AD66-B7E70A26CBE9}"/>
                </a:ext>
              </a:extLst>
            </p:cNvPr>
            <p:cNvSpPr>
              <a:spLocks/>
            </p:cNvSpPr>
            <p:nvPr/>
          </p:nvSpPr>
          <p:spPr bwMode="auto">
            <a:xfrm rot="16200000">
              <a:off x="845" y="3208"/>
              <a:ext cx="213" cy="430"/>
            </a:xfrm>
            <a:prstGeom prst="leftBrace">
              <a:avLst>
                <a:gd name="adj1" fmla="val 16823"/>
                <a:gd name="adj2" fmla="val 50000"/>
              </a:avLst>
            </a:prstGeom>
            <a:noFill/>
            <a:ln w="28575">
              <a:solidFill>
                <a:srgbClr val="CC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nchor="ctr"/>
            <a:lstStyle/>
            <a:p>
              <a:endParaRPr lang="en-GB"/>
            </a:p>
          </p:txBody>
        </p:sp>
        <p:sp>
          <p:nvSpPr>
            <p:cNvPr id="539663" name="AutoShape 15">
              <a:extLst>
                <a:ext uri="{FF2B5EF4-FFF2-40B4-BE49-F238E27FC236}">
                  <a16:creationId xmlns:a16="http://schemas.microsoft.com/office/drawing/2014/main" id="{5F4EDE9E-1B94-4514-BDC0-703EAE33631B}"/>
                </a:ext>
              </a:extLst>
            </p:cNvPr>
            <p:cNvSpPr>
              <a:spLocks/>
            </p:cNvSpPr>
            <p:nvPr/>
          </p:nvSpPr>
          <p:spPr bwMode="auto">
            <a:xfrm rot="16200000">
              <a:off x="1785" y="1911"/>
              <a:ext cx="213" cy="868"/>
            </a:xfrm>
            <a:prstGeom prst="leftBrace">
              <a:avLst>
                <a:gd name="adj1" fmla="val 33959"/>
                <a:gd name="adj2" fmla="val 50000"/>
              </a:avLst>
            </a:prstGeom>
            <a:noFill/>
            <a:ln w="28575">
              <a:solidFill>
                <a:srgbClr val="CC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nchor="ctr"/>
            <a:lstStyle/>
            <a:p>
              <a:endParaRPr lang="en-GB"/>
            </a:p>
          </p:txBody>
        </p:sp>
        <p:sp>
          <p:nvSpPr>
            <p:cNvPr id="539664" name="AutoShape 16">
              <a:extLst>
                <a:ext uri="{FF2B5EF4-FFF2-40B4-BE49-F238E27FC236}">
                  <a16:creationId xmlns:a16="http://schemas.microsoft.com/office/drawing/2014/main" id="{CAAEB2C2-C2D8-4187-9440-0E2870D59185}"/>
                </a:ext>
              </a:extLst>
            </p:cNvPr>
            <p:cNvSpPr>
              <a:spLocks/>
            </p:cNvSpPr>
            <p:nvPr/>
          </p:nvSpPr>
          <p:spPr bwMode="auto">
            <a:xfrm rot="16200000">
              <a:off x="1801" y="2730"/>
              <a:ext cx="213" cy="1398"/>
            </a:xfrm>
            <a:prstGeom prst="leftBrace">
              <a:avLst>
                <a:gd name="adj1" fmla="val 54695"/>
                <a:gd name="adj2" fmla="val 50000"/>
              </a:avLst>
            </a:prstGeom>
            <a:noFill/>
            <a:ln w="28575">
              <a:solidFill>
                <a:srgbClr val="CC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nchor="ctr"/>
            <a:lstStyle/>
            <a:p>
              <a:endParaRPr lang="en-GB"/>
            </a:p>
          </p:txBody>
        </p:sp>
        <p:sp>
          <p:nvSpPr>
            <p:cNvPr id="539665" name="Text Box 17">
              <a:extLst>
                <a:ext uri="{FF2B5EF4-FFF2-40B4-BE49-F238E27FC236}">
                  <a16:creationId xmlns:a16="http://schemas.microsoft.com/office/drawing/2014/main" id="{A58C788B-6323-484A-938E-3346323559BA}"/>
                </a:ext>
              </a:extLst>
            </p:cNvPr>
            <p:cNvSpPr txBox="1">
              <a:spLocks noChangeArrowheads="1"/>
            </p:cNvSpPr>
            <p:nvPr/>
          </p:nvSpPr>
          <p:spPr bwMode="auto">
            <a:xfrm>
              <a:off x="1560" y="3486"/>
              <a:ext cx="726" cy="23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a:solidFill>
                    <a:srgbClr val="CC0000"/>
                  </a:solidFill>
                  <a:latin typeface="Arial Narrow" panose="020B0606020202030204" pitchFamily="34" charset="0"/>
                </a:rPr>
                <a:t>DNS Suffix</a:t>
              </a:r>
            </a:p>
          </p:txBody>
        </p:sp>
        <p:sp>
          <p:nvSpPr>
            <p:cNvPr id="539666" name="Text Box 18">
              <a:extLst>
                <a:ext uri="{FF2B5EF4-FFF2-40B4-BE49-F238E27FC236}">
                  <a16:creationId xmlns:a16="http://schemas.microsoft.com/office/drawing/2014/main" id="{E0C71C3B-BD00-42D3-BDC9-B9A981D5D700}"/>
                </a:ext>
              </a:extLst>
            </p:cNvPr>
            <p:cNvSpPr txBox="1">
              <a:spLocks noChangeArrowheads="1"/>
            </p:cNvSpPr>
            <p:nvPr/>
          </p:nvSpPr>
          <p:spPr bwMode="auto">
            <a:xfrm>
              <a:off x="635" y="3490"/>
              <a:ext cx="733" cy="23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a:solidFill>
                    <a:srgbClr val="CC0000"/>
                  </a:solidFill>
                  <a:latin typeface="Arial Narrow" panose="020B0606020202030204" pitchFamily="34" charset="0"/>
                </a:rPr>
                <a:t>Host Name</a:t>
              </a:r>
            </a:p>
          </p:txBody>
        </p:sp>
        <p:sp>
          <p:nvSpPr>
            <p:cNvPr id="539667" name="Text Box 19">
              <a:extLst>
                <a:ext uri="{FF2B5EF4-FFF2-40B4-BE49-F238E27FC236}">
                  <a16:creationId xmlns:a16="http://schemas.microsoft.com/office/drawing/2014/main" id="{2E58FFDE-8BD0-4BF0-8881-D8AF99DDC137}"/>
                </a:ext>
              </a:extLst>
            </p:cNvPr>
            <p:cNvSpPr txBox="1">
              <a:spLocks noChangeArrowheads="1"/>
            </p:cNvSpPr>
            <p:nvPr/>
          </p:nvSpPr>
          <p:spPr bwMode="auto">
            <a:xfrm>
              <a:off x="1575" y="2404"/>
              <a:ext cx="726" cy="23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a:solidFill>
                    <a:srgbClr val="CC0000"/>
                  </a:solidFill>
                  <a:latin typeface="Arial Narrow" panose="020B0606020202030204" pitchFamily="34" charset="0"/>
                </a:rPr>
                <a:t>DNS Suffix</a:t>
              </a:r>
            </a:p>
          </p:txBody>
        </p:sp>
        <p:sp>
          <p:nvSpPr>
            <p:cNvPr id="539668" name="Text Box 20">
              <a:extLst>
                <a:ext uri="{FF2B5EF4-FFF2-40B4-BE49-F238E27FC236}">
                  <a16:creationId xmlns:a16="http://schemas.microsoft.com/office/drawing/2014/main" id="{D5C2DF37-E51B-43FA-BD02-2FFC037DF37E}"/>
                </a:ext>
              </a:extLst>
            </p:cNvPr>
            <p:cNvSpPr txBox="1">
              <a:spLocks noChangeArrowheads="1"/>
            </p:cNvSpPr>
            <p:nvPr/>
          </p:nvSpPr>
          <p:spPr bwMode="auto">
            <a:xfrm>
              <a:off x="839" y="2408"/>
              <a:ext cx="733" cy="23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a:solidFill>
                    <a:srgbClr val="CC0000"/>
                  </a:solidFill>
                  <a:latin typeface="Arial Narrow" panose="020B0606020202030204" pitchFamily="34" charset="0"/>
                </a:rPr>
                <a:t>Host Name</a:t>
              </a:r>
            </a:p>
          </p:txBody>
        </p:sp>
      </p:grpSp>
      <p:grpSp>
        <p:nvGrpSpPr>
          <p:cNvPr id="539669" name="Group 21">
            <a:extLst>
              <a:ext uri="{FF2B5EF4-FFF2-40B4-BE49-F238E27FC236}">
                <a16:creationId xmlns:a16="http://schemas.microsoft.com/office/drawing/2014/main" id="{72AD45E3-5AA2-4095-8ADC-5DC00130E639}"/>
              </a:ext>
            </a:extLst>
          </p:cNvPr>
          <p:cNvGrpSpPr>
            <a:grpSpLocks/>
          </p:cNvGrpSpPr>
          <p:nvPr/>
        </p:nvGrpSpPr>
        <p:grpSpPr bwMode="auto">
          <a:xfrm>
            <a:off x="4419600" y="2228850"/>
            <a:ext cx="3733800" cy="3881438"/>
            <a:chOff x="2784" y="1404"/>
            <a:chExt cx="2352" cy="2445"/>
          </a:xfrm>
        </p:grpSpPr>
        <p:sp>
          <p:nvSpPr>
            <p:cNvPr id="539670" name="AutoShape 22">
              <a:extLst>
                <a:ext uri="{FF2B5EF4-FFF2-40B4-BE49-F238E27FC236}">
                  <a16:creationId xmlns:a16="http://schemas.microsoft.com/office/drawing/2014/main" id="{7AA69EAF-FCBF-4417-86A6-4A19F591B51F}"/>
                </a:ext>
              </a:extLst>
            </p:cNvPr>
            <p:cNvSpPr>
              <a:spLocks noChangeArrowheads="1"/>
            </p:cNvSpPr>
            <p:nvPr/>
          </p:nvSpPr>
          <p:spPr bwMode="auto">
            <a:xfrm>
              <a:off x="2935" y="1404"/>
              <a:ext cx="2036" cy="2445"/>
            </a:xfrm>
            <a:prstGeom prst="roundRect">
              <a:avLst>
                <a:gd name="adj" fmla="val 4167"/>
              </a:avLst>
            </a:prstGeom>
            <a:solidFill>
              <a:srgbClr val="F0F1E1"/>
            </a:solidFill>
            <a:ln w="9525" algn="ctr">
              <a:solidFill>
                <a:srgbClr val="808080"/>
              </a:solidFill>
              <a:round/>
              <a:headEnd/>
              <a:tailEnd/>
            </a:ln>
            <a:effectLst>
              <a:outerShdw dist="35921" dir="2700000" algn="ctr" rotWithShape="0">
                <a:srgbClr val="AFAFAF"/>
              </a:outerShdw>
            </a:effectLst>
          </p:spPr>
          <p:txBody>
            <a:bodyPr anchor="ctr"/>
            <a:lstStyle>
              <a:lvl1pPr marL="177800" indent="-177800" algn="l">
                <a:defRPr sz="2400">
                  <a:solidFill>
                    <a:schemeClr val="tx1"/>
                  </a:solidFill>
                  <a:latin typeface="Times New Roman" panose="02020603050405020304" pitchFamily="18" charset="0"/>
                </a:defRPr>
              </a:lvl1pPr>
              <a:lvl2pPr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buSzPct val="85000"/>
              </a:pPr>
              <a:endParaRPr lang="en-GB" altLang="en-US" sz="1800" b="0">
                <a:latin typeface="Arial Narrow" panose="020B0606020202030204" pitchFamily="34" charset="0"/>
              </a:endParaRPr>
            </a:p>
          </p:txBody>
        </p:sp>
        <p:sp>
          <p:nvSpPr>
            <p:cNvPr id="539671" name="AutoShape 23">
              <a:extLst>
                <a:ext uri="{FF2B5EF4-FFF2-40B4-BE49-F238E27FC236}">
                  <a16:creationId xmlns:a16="http://schemas.microsoft.com/office/drawing/2014/main" id="{7A887A9A-0DF3-4881-9CAE-DB4DEE87C6D6}"/>
                </a:ext>
              </a:extLst>
            </p:cNvPr>
            <p:cNvSpPr>
              <a:spLocks noChangeArrowheads="1"/>
            </p:cNvSpPr>
            <p:nvPr/>
          </p:nvSpPr>
          <p:spPr bwMode="auto">
            <a:xfrm>
              <a:off x="3784" y="3545"/>
              <a:ext cx="1352" cy="234"/>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lnSpc>
                  <a:spcPct val="85000"/>
                </a:lnSpc>
              </a:pPr>
              <a:r>
                <a:rPr lang="en-US" altLang="en-US">
                  <a:latin typeface="Arial Narrow" panose="020B0606020202030204" pitchFamily="34" charset="0"/>
                </a:rPr>
                <a:t>Server1 = 192.168.0.67</a:t>
              </a:r>
            </a:p>
          </p:txBody>
        </p:sp>
        <p:sp>
          <p:nvSpPr>
            <p:cNvPr id="539672" name="AutoShape 24">
              <a:extLst>
                <a:ext uri="{FF2B5EF4-FFF2-40B4-BE49-F238E27FC236}">
                  <a16:creationId xmlns:a16="http://schemas.microsoft.com/office/drawing/2014/main" id="{9E60FAF8-7EDA-4722-8654-E352A9CAE9B2}"/>
                </a:ext>
              </a:extLst>
            </p:cNvPr>
            <p:cNvSpPr>
              <a:spLocks noChangeArrowheads="1"/>
            </p:cNvSpPr>
            <p:nvPr/>
          </p:nvSpPr>
          <p:spPr bwMode="auto">
            <a:xfrm>
              <a:off x="2784" y="3122"/>
              <a:ext cx="1416"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lnSpc>
                  <a:spcPct val="85000"/>
                </a:lnSpc>
              </a:pPr>
              <a:r>
                <a:rPr lang="en-US" altLang="en-US">
                  <a:latin typeface="Arial Narrow" panose="020B0606020202030204" pitchFamily="34" charset="0"/>
                </a:rPr>
                <a:t>Server1 = 192.168.0.66</a:t>
              </a:r>
            </a:p>
          </p:txBody>
        </p:sp>
        <p:sp>
          <p:nvSpPr>
            <p:cNvPr id="539673" name="Line 25">
              <a:extLst>
                <a:ext uri="{FF2B5EF4-FFF2-40B4-BE49-F238E27FC236}">
                  <a16:creationId xmlns:a16="http://schemas.microsoft.com/office/drawing/2014/main" id="{8CC934D2-B1B2-4644-8B00-1B02335821BD}"/>
                </a:ext>
              </a:extLst>
            </p:cNvPr>
            <p:cNvSpPr>
              <a:spLocks noChangeShapeType="1"/>
            </p:cNvSpPr>
            <p:nvPr/>
          </p:nvSpPr>
          <p:spPr bwMode="auto">
            <a:xfrm flipH="1">
              <a:off x="3815" y="1735"/>
              <a:ext cx="3" cy="91"/>
            </a:xfrm>
            <a:prstGeom prst="line">
              <a:avLst/>
            </a:prstGeom>
            <a:noFill/>
            <a:ln w="38100">
              <a:solidFill>
                <a:srgbClr val="3333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anchor="ctr"/>
            <a:lstStyle/>
            <a:p>
              <a:endParaRPr lang="en-GB"/>
            </a:p>
          </p:txBody>
        </p:sp>
        <p:sp>
          <p:nvSpPr>
            <p:cNvPr id="539674" name="Line 26">
              <a:extLst>
                <a:ext uri="{FF2B5EF4-FFF2-40B4-BE49-F238E27FC236}">
                  <a16:creationId xmlns:a16="http://schemas.microsoft.com/office/drawing/2014/main" id="{FE5EC129-94EA-4765-8669-D7EFA3781023}"/>
                </a:ext>
              </a:extLst>
            </p:cNvPr>
            <p:cNvSpPr>
              <a:spLocks noChangeShapeType="1"/>
            </p:cNvSpPr>
            <p:nvPr/>
          </p:nvSpPr>
          <p:spPr bwMode="auto">
            <a:xfrm>
              <a:off x="3824" y="2064"/>
              <a:ext cx="0" cy="128"/>
            </a:xfrm>
            <a:prstGeom prst="line">
              <a:avLst/>
            </a:prstGeom>
            <a:noFill/>
            <a:ln w="38100">
              <a:solidFill>
                <a:srgbClr val="3333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anchor="ctr"/>
            <a:lstStyle/>
            <a:p>
              <a:endParaRPr lang="en-GB"/>
            </a:p>
          </p:txBody>
        </p:sp>
        <p:sp>
          <p:nvSpPr>
            <p:cNvPr id="539675" name="Line 27">
              <a:extLst>
                <a:ext uri="{FF2B5EF4-FFF2-40B4-BE49-F238E27FC236}">
                  <a16:creationId xmlns:a16="http://schemas.microsoft.com/office/drawing/2014/main" id="{4399E682-8097-4994-BFB7-9B6FB4187739}"/>
                </a:ext>
              </a:extLst>
            </p:cNvPr>
            <p:cNvSpPr>
              <a:spLocks noChangeShapeType="1"/>
            </p:cNvSpPr>
            <p:nvPr/>
          </p:nvSpPr>
          <p:spPr bwMode="auto">
            <a:xfrm flipH="1">
              <a:off x="3498" y="2428"/>
              <a:ext cx="325" cy="310"/>
            </a:xfrm>
            <a:prstGeom prst="line">
              <a:avLst/>
            </a:prstGeom>
            <a:noFill/>
            <a:ln w="38100">
              <a:solidFill>
                <a:srgbClr val="3333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anchor="ctr"/>
            <a:lstStyle/>
            <a:p>
              <a:endParaRPr lang="en-GB"/>
            </a:p>
          </p:txBody>
        </p:sp>
        <p:sp>
          <p:nvSpPr>
            <p:cNvPr id="539676" name="Line 28">
              <a:extLst>
                <a:ext uri="{FF2B5EF4-FFF2-40B4-BE49-F238E27FC236}">
                  <a16:creationId xmlns:a16="http://schemas.microsoft.com/office/drawing/2014/main" id="{53FC51E8-8B7A-4510-85F0-5AC18AC93CA8}"/>
                </a:ext>
              </a:extLst>
            </p:cNvPr>
            <p:cNvSpPr>
              <a:spLocks noChangeShapeType="1"/>
            </p:cNvSpPr>
            <p:nvPr/>
          </p:nvSpPr>
          <p:spPr bwMode="auto">
            <a:xfrm>
              <a:off x="3855" y="2413"/>
              <a:ext cx="485" cy="333"/>
            </a:xfrm>
            <a:prstGeom prst="line">
              <a:avLst/>
            </a:prstGeom>
            <a:noFill/>
            <a:ln w="38100">
              <a:solidFill>
                <a:srgbClr val="3333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anchor="ctr"/>
            <a:lstStyle/>
            <a:p>
              <a:endParaRPr lang="en-GB"/>
            </a:p>
          </p:txBody>
        </p:sp>
        <p:sp>
          <p:nvSpPr>
            <p:cNvPr id="539677" name="Line 29">
              <a:extLst>
                <a:ext uri="{FF2B5EF4-FFF2-40B4-BE49-F238E27FC236}">
                  <a16:creationId xmlns:a16="http://schemas.microsoft.com/office/drawing/2014/main" id="{5A178FC9-8FE6-47D4-BD66-E9A6E9F995E9}"/>
                </a:ext>
              </a:extLst>
            </p:cNvPr>
            <p:cNvSpPr>
              <a:spLocks noChangeShapeType="1"/>
            </p:cNvSpPr>
            <p:nvPr/>
          </p:nvSpPr>
          <p:spPr bwMode="auto">
            <a:xfrm>
              <a:off x="4507" y="2878"/>
              <a:ext cx="0" cy="192"/>
            </a:xfrm>
            <a:prstGeom prst="line">
              <a:avLst/>
            </a:prstGeom>
            <a:noFill/>
            <a:ln w="38100">
              <a:solidFill>
                <a:srgbClr val="3333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AFAFAF"/>
                    </a:outerShdw>
                  </a:effectLst>
                </a14:hiddenEffects>
              </a:ext>
            </a:extLst>
          </p:spPr>
          <p:txBody>
            <a:bodyPr anchor="ctr"/>
            <a:lstStyle/>
            <a:p>
              <a:endParaRPr lang="en-GB"/>
            </a:p>
          </p:txBody>
        </p:sp>
        <p:pic>
          <p:nvPicPr>
            <p:cNvPr id="539678" name="Picture 30">
              <a:extLst>
                <a:ext uri="{FF2B5EF4-FFF2-40B4-BE49-F238E27FC236}">
                  <a16:creationId xmlns:a16="http://schemas.microsoft.com/office/drawing/2014/main" id="{C0E66514-C8A8-4824-A6DE-45712C0A774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75" y="2668"/>
              <a:ext cx="427" cy="502"/>
            </a:xfrm>
            <a:prstGeom prst="rect">
              <a:avLst/>
            </a:prstGeom>
            <a:noFill/>
            <a:extLst>
              <a:ext uri="{909E8E84-426E-40DD-AFC4-6F175D3DCCD1}">
                <a14:hiddenFill xmlns:a14="http://schemas.microsoft.com/office/drawing/2010/main">
                  <a:solidFill>
                    <a:srgbClr val="FFFFFF"/>
                  </a:solidFill>
                </a14:hiddenFill>
              </a:ext>
            </a:extLst>
          </p:spPr>
        </p:pic>
        <p:sp>
          <p:nvSpPr>
            <p:cNvPr id="539679" name="AutoShape 31">
              <a:extLst>
                <a:ext uri="{FF2B5EF4-FFF2-40B4-BE49-F238E27FC236}">
                  <a16:creationId xmlns:a16="http://schemas.microsoft.com/office/drawing/2014/main" id="{ED8592C9-0F20-4B45-910F-966EECC86C22}"/>
                </a:ext>
              </a:extLst>
            </p:cNvPr>
            <p:cNvSpPr>
              <a:spLocks noChangeArrowheads="1"/>
            </p:cNvSpPr>
            <p:nvPr/>
          </p:nvSpPr>
          <p:spPr bwMode="auto">
            <a:xfrm>
              <a:off x="3435" y="1841"/>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lnSpc>
                  <a:spcPct val="85000"/>
                </a:lnSpc>
              </a:pPr>
              <a:r>
                <a:rPr lang="en-US" altLang="en-US">
                  <a:latin typeface="Arial Narrow" panose="020B0606020202030204" pitchFamily="34" charset="0"/>
                </a:rPr>
                <a:t>msft</a:t>
              </a:r>
            </a:p>
          </p:txBody>
        </p:sp>
        <p:sp>
          <p:nvSpPr>
            <p:cNvPr id="539680" name="AutoShape 32">
              <a:extLst>
                <a:ext uri="{FF2B5EF4-FFF2-40B4-BE49-F238E27FC236}">
                  <a16:creationId xmlns:a16="http://schemas.microsoft.com/office/drawing/2014/main" id="{45555AAD-D906-42E4-BF6D-271BAAA00B71}"/>
                </a:ext>
              </a:extLst>
            </p:cNvPr>
            <p:cNvSpPr>
              <a:spLocks noChangeArrowheads="1"/>
            </p:cNvSpPr>
            <p:nvPr/>
          </p:nvSpPr>
          <p:spPr bwMode="auto">
            <a:xfrm>
              <a:off x="3430" y="1496"/>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lnSpc>
                  <a:spcPct val="85000"/>
                </a:lnSpc>
              </a:pPr>
              <a:r>
                <a:rPr lang="en-US" altLang="en-US">
                  <a:latin typeface="Arial Narrow" panose="020B0606020202030204" pitchFamily="34" charset="0"/>
                </a:rPr>
                <a:t>“.” Root</a:t>
              </a:r>
            </a:p>
          </p:txBody>
        </p:sp>
        <p:sp>
          <p:nvSpPr>
            <p:cNvPr id="539681" name="AutoShape 33">
              <a:extLst>
                <a:ext uri="{FF2B5EF4-FFF2-40B4-BE49-F238E27FC236}">
                  <a16:creationId xmlns:a16="http://schemas.microsoft.com/office/drawing/2014/main" id="{DC390311-E847-429C-B327-D16111585A7E}"/>
                </a:ext>
              </a:extLst>
            </p:cNvPr>
            <p:cNvSpPr>
              <a:spLocks noChangeArrowheads="1"/>
            </p:cNvSpPr>
            <p:nvPr/>
          </p:nvSpPr>
          <p:spPr bwMode="auto">
            <a:xfrm>
              <a:off x="3445" y="2187"/>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lnSpc>
                  <a:spcPct val="85000"/>
                </a:lnSpc>
              </a:pPr>
              <a:r>
                <a:rPr lang="en-US" altLang="en-US">
                  <a:latin typeface="Arial Narrow" panose="020B0606020202030204" pitchFamily="34" charset="0"/>
                </a:rPr>
                <a:t>nwtraders</a:t>
              </a:r>
            </a:p>
          </p:txBody>
        </p:sp>
        <p:sp>
          <p:nvSpPr>
            <p:cNvPr id="539682" name="AutoShape 34">
              <a:extLst>
                <a:ext uri="{FF2B5EF4-FFF2-40B4-BE49-F238E27FC236}">
                  <a16:creationId xmlns:a16="http://schemas.microsoft.com/office/drawing/2014/main" id="{DCA42A58-9253-4D4A-B980-D246AAFF7067}"/>
                </a:ext>
              </a:extLst>
            </p:cNvPr>
            <p:cNvSpPr>
              <a:spLocks noChangeArrowheads="1"/>
            </p:cNvSpPr>
            <p:nvPr/>
          </p:nvSpPr>
          <p:spPr bwMode="auto">
            <a:xfrm>
              <a:off x="4119" y="2639"/>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lnSpc>
                  <a:spcPct val="85000"/>
                </a:lnSpc>
              </a:pPr>
              <a:r>
                <a:rPr lang="en-US" altLang="en-US">
                  <a:latin typeface="Arial Narrow" panose="020B0606020202030204" pitchFamily="34" charset="0"/>
                </a:rPr>
                <a:t>training</a:t>
              </a:r>
            </a:p>
          </p:txBody>
        </p:sp>
        <p:pic>
          <p:nvPicPr>
            <p:cNvPr id="539683" name="Picture 35">
              <a:extLst>
                <a:ext uri="{FF2B5EF4-FFF2-40B4-BE49-F238E27FC236}">
                  <a16:creationId xmlns:a16="http://schemas.microsoft.com/office/drawing/2014/main" id="{0C756648-DD61-4A6E-A601-4FC57B011E8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94" y="3069"/>
              <a:ext cx="427" cy="502"/>
            </a:xfrm>
            <a:prstGeom prst="rect">
              <a:avLst/>
            </a:prstGeom>
            <a:noFill/>
            <a:extLst>
              <a:ext uri="{909E8E84-426E-40DD-AFC4-6F175D3DCCD1}">
                <a14:hiddenFill xmlns:a14="http://schemas.microsoft.com/office/drawing/2010/main">
                  <a:solidFill>
                    <a:srgbClr val="FFFFFF"/>
                  </a:solidFill>
                </a14:hiddenFill>
              </a:ext>
            </a:extLst>
          </p:spPr>
        </p:pic>
      </p:grpSp>
      <p:sp>
        <p:nvSpPr>
          <p:cNvPr id="539684" name="Text Box 36">
            <a:extLst>
              <a:ext uri="{FF2B5EF4-FFF2-40B4-BE49-F238E27FC236}">
                <a16:creationId xmlns:a16="http://schemas.microsoft.com/office/drawing/2014/main" id="{5DA29AC5-9758-4785-AFB5-E4CBFA7E3BC4}"/>
              </a:ext>
            </a:extLst>
          </p:cNvPr>
          <p:cNvSpPr txBox="1">
            <a:spLocks noChangeArrowheads="1"/>
          </p:cNvSpPr>
          <p:nvPr/>
        </p:nvSpPr>
        <p:spPr bwMode="auto">
          <a:xfrm>
            <a:off x="4249738" y="1512888"/>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altLang="en-US"/>
          </a:p>
        </p:txBody>
      </p:sp>
      <p:sp>
        <p:nvSpPr>
          <p:cNvPr id="539685" name="AutoShape 37">
            <a:extLst>
              <a:ext uri="{FF2B5EF4-FFF2-40B4-BE49-F238E27FC236}">
                <a16:creationId xmlns:a16="http://schemas.microsoft.com/office/drawing/2014/main" id="{2842C902-EBF6-41AD-8D34-CC5D29CB686B}"/>
              </a:ext>
            </a:extLst>
          </p:cNvPr>
          <p:cNvSpPr>
            <a:spLocks noChangeArrowheads="1"/>
          </p:cNvSpPr>
          <p:nvPr/>
        </p:nvSpPr>
        <p:spPr bwMode="auto">
          <a:xfrm>
            <a:off x="588963" y="958850"/>
            <a:ext cx="7848600" cy="407988"/>
          </a:xfrm>
          <a:prstGeom prst="roundRect">
            <a:avLst>
              <a:gd name="adj" fmla="val 29440"/>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eaLnBrk="1" hangingPunct="1">
              <a:lnSpc>
                <a:spcPct val="85000"/>
              </a:lnSpc>
            </a:pPr>
            <a:r>
              <a:rPr lang="en-US" altLang="en-US" sz="2400">
                <a:latin typeface="Arial Narrow" panose="020B0606020202030204" pitchFamily="34" charset="0"/>
              </a:rPr>
              <a:t>A </a:t>
            </a:r>
            <a:r>
              <a:rPr lang="en-US" altLang="en-US" sz="2400" i="1">
                <a:latin typeface="Arial Narrow" panose="020B0606020202030204" pitchFamily="34" charset="0"/>
              </a:rPr>
              <a:t>host name</a:t>
            </a:r>
            <a:r>
              <a:rPr lang="en-US" altLang="en-US" sz="2400">
                <a:latin typeface="Arial Narrow" panose="020B0606020202030204" pitchFamily="34" charset="0"/>
              </a:rPr>
              <a:t> is the DNS name of a device on a network</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Footer Placeholder 3">
            <a:extLst>
              <a:ext uri="{FF2B5EF4-FFF2-40B4-BE49-F238E27FC236}">
                <a16:creationId xmlns:a16="http://schemas.microsoft.com/office/drawing/2014/main" id="{0FEA492A-D37F-4B66-8C32-2CED40ED4500}"/>
              </a:ext>
            </a:extLst>
          </p:cNvPr>
          <p:cNvSpPr>
            <a:spLocks noGrp="1"/>
          </p:cNvSpPr>
          <p:nvPr>
            <p:ph type="ftr" sz="quarter" idx="10"/>
          </p:nvPr>
        </p:nvSpPr>
        <p:spPr/>
        <p:txBody>
          <a:bodyPr/>
          <a:lstStyle/>
          <a:p>
            <a:r>
              <a:rPr lang="en-US" altLang="en-US"/>
              <a:t>NOSE</a:t>
            </a:r>
          </a:p>
        </p:txBody>
      </p:sp>
      <p:sp>
        <p:nvSpPr>
          <p:cNvPr id="486402" name="Rectangle 2">
            <a:extLst>
              <a:ext uri="{FF2B5EF4-FFF2-40B4-BE49-F238E27FC236}">
                <a16:creationId xmlns:a16="http://schemas.microsoft.com/office/drawing/2014/main" id="{185AB605-E395-4875-8A92-657F6E311BA3}"/>
              </a:ext>
            </a:extLst>
          </p:cNvPr>
          <p:cNvSpPr>
            <a:spLocks noGrp="1" noChangeArrowheads="1"/>
          </p:cNvSpPr>
          <p:nvPr>
            <p:ph type="title"/>
          </p:nvPr>
        </p:nvSpPr>
        <p:spPr/>
        <p:txBody>
          <a:bodyPr/>
          <a:lstStyle/>
          <a:p>
            <a:r>
              <a:rPr lang="en-GB" altLang="en-US"/>
              <a:t>DNS Data</a:t>
            </a:r>
          </a:p>
        </p:txBody>
      </p:sp>
      <p:sp>
        <p:nvSpPr>
          <p:cNvPr id="486404" name="Oval 4">
            <a:extLst>
              <a:ext uri="{FF2B5EF4-FFF2-40B4-BE49-F238E27FC236}">
                <a16:creationId xmlns:a16="http://schemas.microsoft.com/office/drawing/2014/main" id="{9453C5F4-51FE-41A7-B37F-6A7BFD3B933F}"/>
              </a:ext>
            </a:extLst>
          </p:cNvPr>
          <p:cNvSpPr>
            <a:spLocks noChangeArrowheads="1"/>
          </p:cNvSpPr>
          <p:nvPr/>
        </p:nvSpPr>
        <p:spPr bwMode="auto">
          <a:xfrm>
            <a:off x="1570038" y="2905125"/>
            <a:ext cx="4056062" cy="1922463"/>
          </a:xfrm>
          <a:prstGeom prst="ellipse">
            <a:avLst/>
          </a:prstGeom>
          <a:gradFill rotWithShape="1">
            <a:gsLst>
              <a:gs pos="0">
                <a:srgbClr val="FFFFFF"/>
              </a:gs>
              <a:gs pos="100000">
                <a:srgbClr val="EEEFD7"/>
              </a:gs>
            </a:gsLst>
            <a:path path="shape">
              <a:fillToRect l="50000" t="50000" r="50000" b="50000"/>
            </a:path>
          </a:gradFill>
          <a:ln w="9525" algn="ctr">
            <a:solidFill>
              <a:srgbClr val="333333"/>
            </a:solidFill>
            <a:round/>
            <a:headEnd/>
            <a:tailEnd/>
          </a:ln>
          <a:effectLst>
            <a:outerShdw dist="35921" dir="2700000" algn="ctr" rotWithShape="0">
              <a:srgbClr val="ADADAD"/>
            </a:outerShdw>
          </a:effectLst>
        </p:spPr>
        <p:txBody>
          <a:bodyPr wrap="none" anchor="ctr"/>
          <a:lstStyle/>
          <a:p>
            <a:endParaRPr lang="en-GB" altLang="en-US" sz="1600">
              <a:latin typeface="Arial" panose="020B0604020202020204" pitchFamily="34" charset="0"/>
            </a:endParaRPr>
          </a:p>
        </p:txBody>
      </p:sp>
      <p:sp>
        <p:nvSpPr>
          <p:cNvPr id="486405" name="Freeform 5">
            <a:extLst>
              <a:ext uri="{FF2B5EF4-FFF2-40B4-BE49-F238E27FC236}">
                <a16:creationId xmlns:a16="http://schemas.microsoft.com/office/drawing/2014/main" id="{EDBAABEC-B117-4A2C-9D11-B64BEB21D192}"/>
              </a:ext>
            </a:extLst>
          </p:cNvPr>
          <p:cNvSpPr>
            <a:spLocks/>
          </p:cNvSpPr>
          <p:nvPr/>
        </p:nvSpPr>
        <p:spPr bwMode="auto">
          <a:xfrm>
            <a:off x="3181350" y="1638300"/>
            <a:ext cx="1720850" cy="1951038"/>
          </a:xfrm>
          <a:custGeom>
            <a:avLst/>
            <a:gdLst>
              <a:gd name="T0" fmla="*/ 0 w 1084"/>
              <a:gd name="T1" fmla="*/ 1076 h 1229"/>
              <a:gd name="T2" fmla="*/ 1025 w 1084"/>
              <a:gd name="T3" fmla="*/ 0 h 1229"/>
              <a:gd name="T4" fmla="*/ 1084 w 1084"/>
              <a:gd name="T5" fmla="*/ 1229 h 1229"/>
              <a:gd name="T6" fmla="*/ 0 w 1084"/>
              <a:gd name="T7" fmla="*/ 1076 h 1229"/>
            </a:gdLst>
            <a:ahLst/>
            <a:cxnLst>
              <a:cxn ang="0">
                <a:pos x="T0" y="T1"/>
              </a:cxn>
              <a:cxn ang="0">
                <a:pos x="T2" y="T3"/>
              </a:cxn>
              <a:cxn ang="0">
                <a:pos x="T4" y="T5"/>
              </a:cxn>
              <a:cxn ang="0">
                <a:pos x="T6" y="T7"/>
              </a:cxn>
            </a:cxnLst>
            <a:rect l="0" t="0" r="r" b="b"/>
            <a:pathLst>
              <a:path w="1084" h="1229">
                <a:moveTo>
                  <a:pt x="0" y="1076"/>
                </a:moveTo>
                <a:lnTo>
                  <a:pt x="1025" y="0"/>
                </a:lnTo>
                <a:lnTo>
                  <a:pt x="1084" y="1229"/>
                </a:lnTo>
                <a:lnTo>
                  <a:pt x="0" y="1076"/>
                </a:lnTo>
                <a:close/>
              </a:path>
            </a:pathLst>
          </a:custGeom>
          <a:solidFill>
            <a:schemeClr val="accent2">
              <a:alpha val="50000"/>
            </a:schemeClr>
          </a:solidFill>
          <a:ln>
            <a:noFill/>
          </a:ln>
          <a:effectLst/>
          <a:extLst>
            <a:ext uri="{91240B29-F687-4F45-9708-019B960494DF}">
              <a14:hiddenLine xmlns:a14="http://schemas.microsoft.com/office/drawing/2010/main" w="9525" cap="flat" cmpd="sng">
                <a:solidFill>
                  <a:srgbClr val="333333"/>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anchor="ctr"/>
          <a:lstStyle/>
          <a:p>
            <a:endParaRPr lang="en-GB"/>
          </a:p>
        </p:txBody>
      </p:sp>
      <p:pic>
        <p:nvPicPr>
          <p:cNvPr id="486406" name="Picture 6">
            <a:extLst>
              <a:ext uri="{FF2B5EF4-FFF2-40B4-BE49-F238E27FC236}">
                <a16:creationId xmlns:a16="http://schemas.microsoft.com/office/drawing/2014/main" id="{19DD36EB-28C3-4376-956C-031C5CCAD99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50988" y="1546225"/>
            <a:ext cx="1293812" cy="1520825"/>
          </a:xfrm>
          <a:prstGeom prst="rect">
            <a:avLst/>
          </a:prstGeom>
          <a:noFill/>
          <a:extLst>
            <a:ext uri="{909E8E84-426E-40DD-AFC4-6F175D3DCCD1}">
              <a14:hiddenFill xmlns:a14="http://schemas.microsoft.com/office/drawing/2010/main">
                <a:solidFill>
                  <a:srgbClr val="FFFFFF"/>
                </a:solidFill>
              </a14:hiddenFill>
            </a:ext>
          </a:extLst>
        </p:spPr>
      </p:pic>
      <p:pic>
        <p:nvPicPr>
          <p:cNvPr id="486407" name="Picture 7">
            <a:extLst>
              <a:ext uri="{FF2B5EF4-FFF2-40B4-BE49-F238E27FC236}">
                <a16:creationId xmlns:a16="http://schemas.microsoft.com/office/drawing/2014/main" id="{638F3FDE-ABE9-4991-AFE1-2D2C9BABC3F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86025" y="2536825"/>
            <a:ext cx="1165225" cy="942975"/>
          </a:xfrm>
          <a:prstGeom prst="rect">
            <a:avLst/>
          </a:prstGeom>
          <a:noFill/>
          <a:extLst>
            <a:ext uri="{909E8E84-426E-40DD-AFC4-6F175D3DCCD1}">
              <a14:hiddenFill xmlns:a14="http://schemas.microsoft.com/office/drawing/2010/main">
                <a:solidFill>
                  <a:srgbClr val="FFFFFF"/>
                </a:solidFill>
              </a14:hiddenFill>
            </a:ext>
          </a:extLst>
        </p:spPr>
      </p:pic>
      <p:sp>
        <p:nvSpPr>
          <p:cNvPr id="486408" name="AutoShape 8">
            <a:extLst>
              <a:ext uri="{FF2B5EF4-FFF2-40B4-BE49-F238E27FC236}">
                <a16:creationId xmlns:a16="http://schemas.microsoft.com/office/drawing/2014/main" id="{2D7C6D6E-AB52-46CC-A049-7C882B537B89}"/>
              </a:ext>
            </a:extLst>
          </p:cNvPr>
          <p:cNvSpPr>
            <a:spLocks noChangeArrowheads="1"/>
          </p:cNvSpPr>
          <p:nvPr/>
        </p:nvSpPr>
        <p:spPr bwMode="auto">
          <a:xfrm>
            <a:off x="942975" y="1568450"/>
            <a:ext cx="1304925" cy="3206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p>
            <a:r>
              <a:rPr lang="en-US" altLang="en-US">
                <a:latin typeface="Arial Narrow" panose="020B0606020202030204" pitchFamily="34" charset="0"/>
              </a:rPr>
              <a:t>DNS Server</a:t>
            </a:r>
          </a:p>
        </p:txBody>
      </p:sp>
      <p:sp>
        <p:nvSpPr>
          <p:cNvPr id="486409" name="Text Box 9">
            <a:extLst>
              <a:ext uri="{FF2B5EF4-FFF2-40B4-BE49-F238E27FC236}">
                <a16:creationId xmlns:a16="http://schemas.microsoft.com/office/drawing/2014/main" id="{48F78D22-8873-4E82-A838-B93F1224ED3B}"/>
              </a:ext>
            </a:extLst>
          </p:cNvPr>
          <p:cNvSpPr txBox="1">
            <a:spLocks noChangeArrowheads="1"/>
          </p:cNvSpPr>
          <p:nvPr/>
        </p:nvSpPr>
        <p:spPr bwMode="auto">
          <a:xfrm>
            <a:off x="1782762" y="2957512"/>
            <a:ext cx="2730500" cy="650875"/>
          </a:xfrm>
          <a:prstGeom prst="rect">
            <a:avLst/>
          </a:prstGeom>
          <a:solidFill>
            <a:schemeClr val="accent1">
              <a:alpha val="50000"/>
            </a:schemeClr>
          </a:solidFill>
          <a:ln w="9525" algn="ctr">
            <a:solidFill>
              <a:schemeClr val="bg2"/>
            </a:solidFill>
            <a:miter lim="800000"/>
            <a:headEnd/>
            <a:tailEnd/>
          </a:ln>
          <a:effectLst/>
          <a:extLst>
            <a:ext uri="{AF507438-7753-43E0-B8FC-AC1667EBCBE1}">
              <a14:hiddenEffects xmlns:a14="http://schemas.microsoft.com/office/drawing/2010/main">
                <a:effectLst>
                  <a:outerShdw dist="35921" dir="2700000" algn="ctr" rotWithShape="0">
                    <a:srgbClr val="AFAFAF"/>
                  </a:outerShdw>
                </a:effectLst>
              </a14:hiddenEffects>
            </a:ext>
          </a:extLst>
        </p:spPr>
        <p:txBody>
          <a:bodyPr>
            <a:spAutoFit/>
          </a:bodyPr>
          <a:lstStyle/>
          <a:p>
            <a:r>
              <a:rPr lang="en-US" altLang="en-US" dirty="0">
                <a:latin typeface="Arial Narrow" panose="020B0606020202030204" pitchFamily="34" charset="0"/>
              </a:rPr>
              <a:t>Zone File: </a:t>
            </a:r>
          </a:p>
          <a:p>
            <a:r>
              <a:rPr lang="en-US" altLang="en-US" dirty="0" err="1">
                <a:latin typeface="Arial Narrow" panose="020B0606020202030204" pitchFamily="34" charset="0"/>
              </a:rPr>
              <a:t>Training.nwtraders.msft.dns</a:t>
            </a:r>
            <a:endParaRPr lang="en-US" altLang="en-US" dirty="0">
              <a:latin typeface="Arial Narrow" panose="020B0606020202030204" pitchFamily="34" charset="0"/>
            </a:endParaRPr>
          </a:p>
        </p:txBody>
      </p:sp>
      <p:pic>
        <p:nvPicPr>
          <p:cNvPr id="486410" name="Picture 10">
            <a:extLst>
              <a:ext uri="{FF2B5EF4-FFF2-40B4-BE49-F238E27FC236}">
                <a16:creationId xmlns:a16="http://schemas.microsoft.com/office/drawing/2014/main" id="{74BDB94D-F141-4B8D-8F1B-B34AF8117B0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95388" y="3654425"/>
            <a:ext cx="919162" cy="1120775"/>
          </a:xfrm>
          <a:prstGeom prst="rect">
            <a:avLst/>
          </a:prstGeom>
          <a:noFill/>
          <a:extLst>
            <a:ext uri="{909E8E84-426E-40DD-AFC4-6F175D3DCCD1}">
              <a14:hiddenFill xmlns:a14="http://schemas.microsoft.com/office/drawing/2010/main">
                <a:solidFill>
                  <a:srgbClr val="FFFFFF"/>
                </a:solidFill>
              </a14:hiddenFill>
            </a:ext>
          </a:extLst>
        </p:spPr>
      </p:pic>
      <p:sp>
        <p:nvSpPr>
          <p:cNvPr id="486411" name="AutoShape 11">
            <a:extLst>
              <a:ext uri="{FF2B5EF4-FFF2-40B4-BE49-F238E27FC236}">
                <a16:creationId xmlns:a16="http://schemas.microsoft.com/office/drawing/2014/main" id="{BC203A38-5B65-4FB3-9B7D-94642E00C64B}"/>
              </a:ext>
            </a:extLst>
          </p:cNvPr>
          <p:cNvSpPr>
            <a:spLocks noChangeArrowheads="1"/>
          </p:cNvSpPr>
          <p:nvPr/>
        </p:nvSpPr>
        <p:spPr bwMode="auto">
          <a:xfrm>
            <a:off x="1217613" y="4638675"/>
            <a:ext cx="1511300" cy="3111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p>
            <a:r>
              <a:rPr lang="en-US" altLang="en-US">
                <a:latin typeface="Arial Narrow" panose="020B0606020202030204" pitchFamily="34" charset="0"/>
              </a:rPr>
              <a:t>DNS ClientA</a:t>
            </a:r>
          </a:p>
        </p:txBody>
      </p:sp>
      <p:graphicFrame>
        <p:nvGraphicFramePr>
          <p:cNvPr id="486412" name="Group 12">
            <a:extLst>
              <a:ext uri="{FF2B5EF4-FFF2-40B4-BE49-F238E27FC236}">
                <a16:creationId xmlns:a16="http://schemas.microsoft.com/office/drawing/2014/main" id="{0891185B-A625-423E-9664-0F477AFAE8F6}"/>
              </a:ext>
            </a:extLst>
          </p:cNvPr>
          <p:cNvGraphicFramePr>
            <a:graphicFrameLocks noGrp="1"/>
          </p:cNvGraphicFramePr>
          <p:nvPr/>
        </p:nvGraphicFramePr>
        <p:xfrm>
          <a:off x="4818063" y="1601788"/>
          <a:ext cx="3035300" cy="1979930"/>
        </p:xfrm>
        <a:graphic>
          <a:graphicData uri="http://schemas.openxmlformats.org/drawingml/2006/table">
            <a:tbl>
              <a:tblPr/>
              <a:tblGrid>
                <a:gridCol w="1611312">
                  <a:extLst>
                    <a:ext uri="{9D8B030D-6E8A-4147-A177-3AD203B41FA5}">
                      <a16:colId xmlns:a16="http://schemas.microsoft.com/office/drawing/2014/main" val="1447371139"/>
                    </a:ext>
                  </a:extLst>
                </a:gridCol>
                <a:gridCol w="1423988">
                  <a:extLst>
                    <a:ext uri="{9D8B030D-6E8A-4147-A177-3AD203B41FA5}">
                      <a16:colId xmlns:a16="http://schemas.microsoft.com/office/drawing/2014/main" val="756832728"/>
                    </a:ext>
                  </a:extLst>
                </a:gridCol>
              </a:tblGrid>
              <a:tr h="295275">
                <a:tc gridSpan="2">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
                          <a:schemeClr val="folHlink"/>
                        </a:buClr>
                        <a:buSzPct val="90000"/>
                        <a:buFont typeface="Wingdings 2" panose="05020102010507070707" pitchFamily="18" charset="2"/>
                        <a:buNone/>
                        <a:tabLst/>
                      </a:pPr>
                      <a:r>
                        <a:rPr kumimoji="1" lang="en-US" altLang="en-US" sz="1600" b="1" i="0" u="none" strike="noStrike" cap="none" normalizeH="0" baseline="0">
                          <a:ln>
                            <a:noFill/>
                          </a:ln>
                          <a:solidFill>
                            <a:schemeClr val="tx1"/>
                          </a:solidFill>
                          <a:effectLst/>
                          <a:latin typeface="Helvetica" panose="020B0604020202020204" pitchFamily="34" charset="0"/>
                        </a:rPr>
                        <a:t>Resource records for the zone</a:t>
                      </a:r>
                      <a:r>
                        <a:rPr kumimoji="1" lang="en-US" altLang="en-US" sz="1600" b="0" i="0" u="none" strike="noStrike" cap="none" normalizeH="0" baseline="0">
                          <a:ln>
                            <a:noFill/>
                          </a:ln>
                          <a:solidFill>
                            <a:schemeClr val="tx1"/>
                          </a:solidFill>
                          <a:effectLst/>
                          <a:latin typeface="Helvetica" panose="020B0604020202020204" pitchFamily="34" charset="0"/>
                        </a:rPr>
                        <a:t> training.nwtraders.msft</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2"/>
                    </a:solidFill>
                  </a:tcPr>
                </a:tc>
                <a:tc hMerge="1">
                  <a:txBody>
                    <a:bodyPr/>
                    <a:lstStyle/>
                    <a:p>
                      <a:endParaRPr lang="en-GB"/>
                    </a:p>
                  </a:txBody>
                  <a:tcPr/>
                </a:tc>
                <a:extLst>
                  <a:ext uri="{0D108BD9-81ED-4DB2-BD59-A6C34878D82A}">
                    <a16:rowId xmlns:a16="http://schemas.microsoft.com/office/drawing/2014/main" val="2742350825"/>
                  </a:ext>
                </a:extLst>
              </a:tr>
              <a:tr h="327025">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None/>
                        <a:tabLst/>
                      </a:pPr>
                      <a:r>
                        <a:rPr kumimoji="1" lang="en-US" altLang="en-US" sz="1600" b="0" i="0" u="none" strike="noStrike" cap="none" normalizeH="0" baseline="0">
                          <a:ln>
                            <a:noFill/>
                          </a:ln>
                          <a:solidFill>
                            <a:schemeClr val="tx1"/>
                          </a:solidFill>
                          <a:effectLst/>
                          <a:latin typeface="Helvetica" panose="020B0604020202020204" pitchFamily="34" charset="0"/>
                        </a:rPr>
                        <a:t>Host name</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600" b="0" i="0" u="none" strike="noStrike" cap="none" normalizeH="0" baseline="0">
                          <a:ln>
                            <a:noFill/>
                          </a:ln>
                          <a:solidFill>
                            <a:schemeClr val="tx1"/>
                          </a:solidFill>
                          <a:effectLst/>
                          <a:latin typeface="Helvetica" panose="020B0604020202020204" pitchFamily="34" charset="0"/>
                        </a:rPr>
                        <a:t>IP address</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extLst>
                  <a:ext uri="{0D108BD9-81ED-4DB2-BD59-A6C34878D82A}">
                    <a16:rowId xmlns:a16="http://schemas.microsoft.com/office/drawing/2014/main" val="3731384212"/>
                  </a:ext>
                </a:extLst>
              </a:tr>
              <a:tr h="365125">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600" b="1" i="0" u="none" strike="noStrike" cap="none" normalizeH="0" baseline="0">
                          <a:ln>
                            <a:noFill/>
                          </a:ln>
                          <a:solidFill>
                            <a:schemeClr val="tx1"/>
                          </a:solidFill>
                          <a:effectLst/>
                          <a:latin typeface="Helvetica" panose="020B0604020202020204" pitchFamily="34" charset="0"/>
                        </a:rPr>
                        <a:t>DNS ClientA</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600" b="1" i="0" u="none" strike="noStrike" cap="none" normalizeH="0" baseline="0">
                          <a:ln>
                            <a:noFill/>
                          </a:ln>
                          <a:solidFill>
                            <a:schemeClr val="tx1"/>
                          </a:solidFill>
                          <a:effectLst/>
                          <a:latin typeface="Helvetica" panose="020B0604020202020204" pitchFamily="34" charset="0"/>
                        </a:rPr>
                        <a:t>192.168.2.45</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2952438094"/>
                  </a:ext>
                </a:extLst>
              </a:tr>
              <a:tr h="365125">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600" b="1" i="0" u="none" strike="noStrike" cap="none" normalizeH="0" baseline="0">
                          <a:ln>
                            <a:noFill/>
                          </a:ln>
                          <a:solidFill>
                            <a:schemeClr val="tx1"/>
                          </a:solidFill>
                          <a:effectLst/>
                          <a:latin typeface="Helvetica" panose="020B0604020202020204" pitchFamily="34" charset="0"/>
                        </a:rPr>
                        <a:t>DNS ClientB</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600" b="1" i="0" u="none" strike="noStrike" cap="none" normalizeH="0" baseline="0">
                          <a:ln>
                            <a:noFill/>
                          </a:ln>
                          <a:solidFill>
                            <a:schemeClr val="tx1"/>
                          </a:solidFill>
                          <a:effectLst/>
                          <a:latin typeface="Helvetica" panose="020B0604020202020204" pitchFamily="34" charset="0"/>
                        </a:rPr>
                        <a:t>192.168.2.46</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78926909"/>
                  </a:ext>
                </a:extLst>
              </a:tr>
              <a:tr h="301625">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600" b="1" i="0" u="none" strike="noStrike" cap="none" normalizeH="0" baseline="0">
                          <a:ln>
                            <a:noFill/>
                          </a:ln>
                          <a:solidFill>
                            <a:schemeClr val="tx1"/>
                          </a:solidFill>
                          <a:effectLst/>
                          <a:latin typeface="Helvetica" panose="020B0604020202020204" pitchFamily="34" charset="0"/>
                        </a:rPr>
                        <a:t>DNS ClientC</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600" b="1" i="0" u="none" strike="noStrike" cap="none" normalizeH="0" baseline="0">
                          <a:ln>
                            <a:noFill/>
                          </a:ln>
                          <a:solidFill>
                            <a:schemeClr val="tx1"/>
                          </a:solidFill>
                          <a:effectLst/>
                          <a:latin typeface="Helvetica" panose="020B0604020202020204" pitchFamily="34" charset="0"/>
                        </a:rPr>
                        <a:t>192.168.2.47</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793824745"/>
                  </a:ext>
                </a:extLst>
              </a:tr>
            </a:tbl>
          </a:graphicData>
        </a:graphic>
      </p:graphicFrame>
      <p:pic>
        <p:nvPicPr>
          <p:cNvPr id="486433" name="Picture 33">
            <a:extLst>
              <a:ext uri="{FF2B5EF4-FFF2-40B4-BE49-F238E27FC236}">
                <a16:creationId xmlns:a16="http://schemas.microsoft.com/office/drawing/2014/main" id="{5387E3D7-9359-4D93-9FF2-BB327FF37BF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041650" y="3890963"/>
            <a:ext cx="933450" cy="1138237"/>
          </a:xfrm>
          <a:prstGeom prst="rect">
            <a:avLst/>
          </a:prstGeom>
          <a:noFill/>
          <a:extLst>
            <a:ext uri="{909E8E84-426E-40DD-AFC4-6F175D3DCCD1}">
              <a14:hiddenFill xmlns:a14="http://schemas.microsoft.com/office/drawing/2010/main">
                <a:solidFill>
                  <a:srgbClr val="FFFFFF"/>
                </a:solidFill>
              </a14:hiddenFill>
            </a:ext>
          </a:extLst>
        </p:spPr>
      </p:pic>
      <p:sp>
        <p:nvSpPr>
          <p:cNvPr id="486434" name="AutoShape 34">
            <a:extLst>
              <a:ext uri="{FF2B5EF4-FFF2-40B4-BE49-F238E27FC236}">
                <a16:creationId xmlns:a16="http://schemas.microsoft.com/office/drawing/2014/main" id="{0C26ECCB-83E5-4AC7-9DEA-7DFA99A7A396}"/>
              </a:ext>
            </a:extLst>
          </p:cNvPr>
          <p:cNvSpPr>
            <a:spLocks noChangeArrowheads="1"/>
          </p:cNvSpPr>
          <p:nvPr/>
        </p:nvSpPr>
        <p:spPr bwMode="auto">
          <a:xfrm>
            <a:off x="3089275" y="4727575"/>
            <a:ext cx="1511300" cy="3111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p>
            <a:r>
              <a:rPr lang="en-US" altLang="en-US">
                <a:latin typeface="Arial Narrow" panose="020B0606020202030204" pitchFamily="34" charset="0"/>
              </a:rPr>
              <a:t>DNS ClientB</a:t>
            </a:r>
          </a:p>
        </p:txBody>
      </p:sp>
      <p:pic>
        <p:nvPicPr>
          <p:cNvPr id="486435" name="Picture 35">
            <a:extLst>
              <a:ext uri="{FF2B5EF4-FFF2-40B4-BE49-F238E27FC236}">
                <a16:creationId xmlns:a16="http://schemas.microsoft.com/office/drawing/2014/main" id="{23ABBA8D-3C3F-4944-AB7A-8F1AC0668C0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702175" y="3730625"/>
            <a:ext cx="942975" cy="1150938"/>
          </a:xfrm>
          <a:prstGeom prst="rect">
            <a:avLst/>
          </a:prstGeom>
          <a:noFill/>
          <a:extLst>
            <a:ext uri="{909E8E84-426E-40DD-AFC4-6F175D3DCCD1}">
              <a14:hiddenFill xmlns:a14="http://schemas.microsoft.com/office/drawing/2010/main">
                <a:solidFill>
                  <a:srgbClr val="FFFFFF"/>
                </a:solidFill>
              </a14:hiddenFill>
            </a:ext>
          </a:extLst>
        </p:spPr>
      </p:pic>
      <p:sp>
        <p:nvSpPr>
          <p:cNvPr id="486436" name="AutoShape 36">
            <a:extLst>
              <a:ext uri="{FF2B5EF4-FFF2-40B4-BE49-F238E27FC236}">
                <a16:creationId xmlns:a16="http://schemas.microsoft.com/office/drawing/2014/main" id="{FC05A8C6-06E0-4576-8A65-1BDE99DE7B21}"/>
              </a:ext>
            </a:extLst>
          </p:cNvPr>
          <p:cNvSpPr>
            <a:spLocks noChangeArrowheads="1"/>
          </p:cNvSpPr>
          <p:nvPr/>
        </p:nvSpPr>
        <p:spPr bwMode="auto">
          <a:xfrm>
            <a:off x="5262563" y="4487863"/>
            <a:ext cx="1539875" cy="3111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p>
            <a:r>
              <a:rPr lang="en-US" altLang="en-US">
                <a:latin typeface="Arial Narrow" panose="020B0606020202030204" pitchFamily="34" charset="0"/>
              </a:rPr>
              <a:t>DNS ClientC</a:t>
            </a:r>
          </a:p>
        </p:txBody>
      </p:sp>
      <p:sp>
        <p:nvSpPr>
          <p:cNvPr id="486437" name="Text Box 37">
            <a:extLst>
              <a:ext uri="{FF2B5EF4-FFF2-40B4-BE49-F238E27FC236}">
                <a16:creationId xmlns:a16="http://schemas.microsoft.com/office/drawing/2014/main" id="{11360AD4-5C11-429D-A21C-DC1DB642D96B}"/>
              </a:ext>
            </a:extLst>
          </p:cNvPr>
          <p:cNvSpPr txBox="1">
            <a:spLocks noChangeArrowheads="1"/>
          </p:cNvSpPr>
          <p:nvPr/>
        </p:nvSpPr>
        <p:spPr bwMode="auto">
          <a:xfrm>
            <a:off x="2157413" y="1081088"/>
            <a:ext cx="4508500" cy="457200"/>
          </a:xfrm>
          <a:prstGeom prst="rect">
            <a:avLst/>
          </a:prstGeom>
          <a:noFill/>
          <a:ln>
            <a:noFill/>
          </a:ln>
          <a:effectLst/>
          <a:extLst>
            <a:ext uri="{909E8E84-426E-40DD-AFC4-6F175D3DCCD1}">
              <a14:hiddenFill xmlns:a14="http://schemas.microsoft.com/office/drawing/2010/main">
                <a:gradFill rotWithShape="1">
                  <a:gsLst>
                    <a:gs pos="0">
                      <a:schemeClr val="accent2"/>
                    </a:gs>
                    <a:gs pos="100000">
                      <a:schemeClr val="folHlink"/>
                    </a:gs>
                  </a:gsLst>
                  <a:lin ang="5400000" scaled="1"/>
                </a:gra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sz="2400" dirty="0">
                <a:latin typeface="Arial Narrow" panose="020B0606020202030204" pitchFamily="34" charset="0"/>
              </a:rPr>
              <a:t>Namespace: </a:t>
            </a:r>
            <a:r>
              <a:rPr lang="en-US" altLang="en-US" sz="2400" dirty="0" err="1">
                <a:latin typeface="Arial Narrow" panose="020B0606020202030204" pitchFamily="34" charset="0"/>
              </a:rPr>
              <a:t>training.nwtraders.msft</a:t>
            </a:r>
            <a:endParaRPr lang="en-US" altLang="en-US" sz="2400" dirty="0">
              <a:latin typeface="Arial Narrow" panose="020B0606020202030204" pitchFamily="34" charset="0"/>
            </a:endParaRPr>
          </a:p>
        </p:txBody>
      </p:sp>
      <p:sp>
        <p:nvSpPr>
          <p:cNvPr id="486438" name="AutoShape 38">
            <a:extLst>
              <a:ext uri="{FF2B5EF4-FFF2-40B4-BE49-F238E27FC236}">
                <a16:creationId xmlns:a16="http://schemas.microsoft.com/office/drawing/2014/main" id="{59199CC5-DAEE-4E0B-9165-3BBEB7AC662E}"/>
              </a:ext>
            </a:extLst>
          </p:cNvPr>
          <p:cNvSpPr>
            <a:spLocks noChangeArrowheads="1"/>
          </p:cNvSpPr>
          <p:nvPr/>
        </p:nvSpPr>
        <p:spPr bwMode="auto">
          <a:xfrm>
            <a:off x="552450" y="5146675"/>
            <a:ext cx="7858125" cy="598488"/>
          </a:xfrm>
          <a:prstGeom prst="roundRect">
            <a:avLst>
              <a:gd name="adj" fmla="val 25468"/>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eaLnBrk="1" hangingPunct="1">
              <a:lnSpc>
                <a:spcPct val="85000"/>
              </a:lnSpc>
            </a:pPr>
            <a:r>
              <a:rPr lang="en-US" altLang="en-US">
                <a:latin typeface="Arial Narrow" panose="020B0606020202030204" pitchFamily="34" charset="0"/>
              </a:rPr>
              <a:t>A </a:t>
            </a:r>
            <a:r>
              <a:rPr lang="en-US" altLang="en-US" i="1">
                <a:latin typeface="Arial Narrow" panose="020B0606020202030204" pitchFamily="34" charset="0"/>
              </a:rPr>
              <a:t>resource record (RR)</a:t>
            </a:r>
            <a:r>
              <a:rPr lang="en-US" altLang="en-US">
                <a:latin typeface="Arial Narrow" panose="020B0606020202030204" pitchFamily="34" charset="0"/>
              </a:rPr>
              <a:t> is a standard DNS database structure containing information used to process DNS queries</a:t>
            </a:r>
            <a:r>
              <a:rPr lang="en-US" altLang="en-US" b="0">
                <a:latin typeface="Arial Narrow" panose="020B0606020202030204" pitchFamily="34" charset="0"/>
              </a:rPr>
              <a:t>  </a:t>
            </a:r>
            <a:r>
              <a:rPr lang="en-US" altLang="en-US" b="0">
                <a:latin typeface="Arial Narrow" panose="020B0606020202030204" pitchFamily="34" charset="0"/>
                <a:sym typeface="Wingdings" panose="05000000000000000000" pitchFamily="2" charset="2"/>
              </a:rPr>
              <a:t> </a:t>
            </a:r>
            <a:r>
              <a:rPr lang="en-US" altLang="en-US">
                <a:latin typeface="Arial Narrow" panose="020B0606020202030204" pitchFamily="34" charset="0"/>
                <a:sym typeface="Wingdings" panose="05000000000000000000" pitchFamily="2" charset="2"/>
              </a:rPr>
              <a:t>name to IP address mappings</a:t>
            </a:r>
            <a:endParaRPr lang="en-US" altLang="en-US">
              <a:latin typeface="Arial Narrow" panose="020B0606020202030204" pitchFamily="34" charset="0"/>
            </a:endParaRPr>
          </a:p>
        </p:txBody>
      </p:sp>
      <p:sp>
        <p:nvSpPr>
          <p:cNvPr id="486439" name="AutoShape 39">
            <a:extLst>
              <a:ext uri="{FF2B5EF4-FFF2-40B4-BE49-F238E27FC236}">
                <a16:creationId xmlns:a16="http://schemas.microsoft.com/office/drawing/2014/main" id="{F3FA48A1-975B-49EC-B97F-AF4AEC26053C}"/>
              </a:ext>
            </a:extLst>
          </p:cNvPr>
          <p:cNvSpPr>
            <a:spLocks noChangeArrowheads="1"/>
          </p:cNvSpPr>
          <p:nvPr/>
        </p:nvSpPr>
        <p:spPr bwMode="auto">
          <a:xfrm>
            <a:off x="552450" y="5810250"/>
            <a:ext cx="7859713" cy="574675"/>
          </a:xfrm>
          <a:prstGeom prst="roundRect">
            <a:avLst>
              <a:gd name="adj" fmla="val 25468"/>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eaLnBrk="1" hangingPunct="1">
              <a:lnSpc>
                <a:spcPct val="85000"/>
              </a:lnSpc>
            </a:pPr>
            <a:r>
              <a:rPr lang="en-US" altLang="en-US" dirty="0">
                <a:latin typeface="Arial Narrow" panose="020B0606020202030204" pitchFamily="34" charset="0"/>
              </a:rPr>
              <a:t>A </a:t>
            </a:r>
            <a:r>
              <a:rPr lang="en-US" altLang="en-US" i="1" dirty="0">
                <a:latin typeface="Arial Narrow" panose="020B0606020202030204" pitchFamily="34" charset="0"/>
              </a:rPr>
              <a:t>zone</a:t>
            </a:r>
            <a:r>
              <a:rPr lang="en-US" altLang="en-US" dirty="0">
                <a:latin typeface="Arial Narrow" panose="020B0606020202030204" pitchFamily="34" charset="0"/>
              </a:rPr>
              <a:t> is a range of IP addresses that this DNS server will be concerned about.</a:t>
            </a:r>
          </a:p>
          <a:p>
            <a:pPr algn="l" eaLnBrk="1" hangingPunct="1">
              <a:lnSpc>
                <a:spcPct val="85000"/>
              </a:lnSpc>
            </a:pPr>
            <a:r>
              <a:rPr lang="en-US" altLang="en-US" b="0" dirty="0">
                <a:latin typeface="Arial Narrow" panose="020B0606020202030204" pitchFamily="34" charset="0"/>
              </a:rPr>
              <a:t>This allows sub-domains to be allocated to other DNS servers.</a:t>
            </a:r>
          </a:p>
        </p:txBody>
      </p:sp>
      <p:sp>
        <p:nvSpPr>
          <p:cNvPr id="2" name="TextBox 1">
            <a:extLst>
              <a:ext uri="{FF2B5EF4-FFF2-40B4-BE49-F238E27FC236}">
                <a16:creationId xmlns:a16="http://schemas.microsoft.com/office/drawing/2014/main" id="{DF8B5B0F-D920-249C-4498-2F9A58AA2D72}"/>
              </a:ext>
            </a:extLst>
          </p:cNvPr>
          <p:cNvSpPr txBox="1"/>
          <p:nvPr/>
        </p:nvSpPr>
        <p:spPr>
          <a:xfrm>
            <a:off x="8138009" y="2736105"/>
            <a:ext cx="985836" cy="646331"/>
          </a:xfrm>
          <a:prstGeom prst="rect">
            <a:avLst/>
          </a:prstGeom>
          <a:noFill/>
        </p:spPr>
        <p:txBody>
          <a:bodyPr wrap="square" rtlCol="0">
            <a:spAutoFit/>
          </a:bodyPr>
          <a:lstStyle/>
          <a:p>
            <a:pPr algn="ctr"/>
            <a:r>
              <a:rPr lang="en-GB" dirty="0"/>
              <a:t>A records</a:t>
            </a:r>
          </a:p>
        </p:txBody>
      </p:sp>
      <p:sp>
        <p:nvSpPr>
          <p:cNvPr id="3" name="Right Brace 2">
            <a:extLst>
              <a:ext uri="{FF2B5EF4-FFF2-40B4-BE49-F238E27FC236}">
                <a16:creationId xmlns:a16="http://schemas.microsoft.com/office/drawing/2014/main" id="{0A5279B6-7409-8E70-AA41-1A6AB11C1DA5}"/>
              </a:ext>
            </a:extLst>
          </p:cNvPr>
          <p:cNvSpPr/>
          <p:nvPr/>
        </p:nvSpPr>
        <p:spPr bwMode="auto">
          <a:xfrm>
            <a:off x="7872413" y="2536825"/>
            <a:ext cx="317981" cy="1044893"/>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AFB19-89D9-4D7F-BC52-35ED42FD6E6C}"/>
              </a:ext>
            </a:extLst>
          </p:cNvPr>
          <p:cNvSpPr>
            <a:spLocks noGrp="1"/>
          </p:cNvSpPr>
          <p:nvPr>
            <p:ph type="title"/>
          </p:nvPr>
        </p:nvSpPr>
        <p:spPr>
          <a:xfrm>
            <a:off x="257175" y="0"/>
            <a:ext cx="8686800" cy="875071"/>
          </a:xfrm>
        </p:spPr>
        <p:txBody>
          <a:bodyPr/>
          <a:lstStyle/>
          <a:p>
            <a:r>
              <a:rPr lang="en-GB" dirty="0"/>
              <a:t>DNS Resource Record Types</a:t>
            </a:r>
          </a:p>
        </p:txBody>
      </p:sp>
      <p:sp>
        <p:nvSpPr>
          <p:cNvPr id="3" name="Content Placeholder 2">
            <a:extLst>
              <a:ext uri="{FF2B5EF4-FFF2-40B4-BE49-F238E27FC236}">
                <a16:creationId xmlns:a16="http://schemas.microsoft.com/office/drawing/2014/main" id="{26D707A8-DD46-4DF5-B513-32DAA9963DC9}"/>
              </a:ext>
            </a:extLst>
          </p:cNvPr>
          <p:cNvSpPr>
            <a:spLocks noGrp="1"/>
          </p:cNvSpPr>
          <p:nvPr>
            <p:ph idx="1"/>
          </p:nvPr>
        </p:nvSpPr>
        <p:spPr>
          <a:xfrm>
            <a:off x="353961" y="973394"/>
            <a:ext cx="8721213" cy="521109"/>
          </a:xfrm>
        </p:spPr>
        <p:txBody>
          <a:bodyPr/>
          <a:lstStyle/>
          <a:p>
            <a:r>
              <a:rPr lang="en-GB" dirty="0"/>
              <a:t>You can add and manage the various types of DNS records. </a:t>
            </a:r>
            <a:br>
              <a:rPr lang="en-GB" dirty="0"/>
            </a:br>
            <a:br>
              <a:rPr lang="en-GB" dirty="0"/>
            </a:br>
            <a:endParaRPr lang="en-GB" dirty="0"/>
          </a:p>
        </p:txBody>
      </p:sp>
      <p:sp>
        <p:nvSpPr>
          <p:cNvPr id="4" name="Footer Placeholder 3">
            <a:extLst>
              <a:ext uri="{FF2B5EF4-FFF2-40B4-BE49-F238E27FC236}">
                <a16:creationId xmlns:a16="http://schemas.microsoft.com/office/drawing/2014/main" id="{E9880874-4982-4249-A1E4-C9CB58FC44AE}"/>
              </a:ext>
            </a:extLst>
          </p:cNvPr>
          <p:cNvSpPr>
            <a:spLocks noGrp="1"/>
          </p:cNvSpPr>
          <p:nvPr>
            <p:ph type="ftr" sz="quarter" idx="10"/>
          </p:nvPr>
        </p:nvSpPr>
        <p:spPr/>
        <p:txBody>
          <a:bodyPr/>
          <a:lstStyle/>
          <a:p>
            <a:pPr>
              <a:defRPr/>
            </a:pPr>
            <a:r>
              <a:rPr lang="en-US" altLang="en-US"/>
              <a:t>WEB</a:t>
            </a:r>
            <a:endParaRPr lang="en-US" altLang="en-US" dirty="0"/>
          </a:p>
        </p:txBody>
      </p:sp>
      <p:graphicFrame>
        <p:nvGraphicFramePr>
          <p:cNvPr id="5" name="Group 5">
            <a:extLst>
              <a:ext uri="{FF2B5EF4-FFF2-40B4-BE49-F238E27FC236}">
                <a16:creationId xmlns:a16="http://schemas.microsoft.com/office/drawing/2014/main" id="{6E3EF75C-85BC-4716-A0A4-729E24C889D5}"/>
              </a:ext>
            </a:extLst>
          </p:cNvPr>
          <p:cNvGraphicFramePr>
            <a:graphicFrameLocks noGrp="1"/>
          </p:cNvGraphicFramePr>
          <p:nvPr>
            <p:extLst>
              <p:ext uri="{D42A27DB-BD31-4B8C-83A1-F6EECF244321}">
                <p14:modId xmlns:p14="http://schemas.microsoft.com/office/powerpoint/2010/main" val="1682958611"/>
              </p:ext>
            </p:extLst>
          </p:nvPr>
        </p:nvGraphicFramePr>
        <p:xfrm>
          <a:off x="902074" y="1455094"/>
          <a:ext cx="6557962" cy="3504565"/>
        </p:xfrm>
        <a:graphic>
          <a:graphicData uri="http://schemas.openxmlformats.org/drawingml/2006/table">
            <a:tbl>
              <a:tblPr/>
              <a:tblGrid>
                <a:gridCol w="1695450">
                  <a:extLst>
                    <a:ext uri="{9D8B030D-6E8A-4147-A177-3AD203B41FA5}">
                      <a16:colId xmlns:a16="http://schemas.microsoft.com/office/drawing/2014/main" val="1914208452"/>
                    </a:ext>
                  </a:extLst>
                </a:gridCol>
                <a:gridCol w="4862512">
                  <a:extLst>
                    <a:ext uri="{9D8B030D-6E8A-4147-A177-3AD203B41FA5}">
                      <a16:colId xmlns:a16="http://schemas.microsoft.com/office/drawing/2014/main" val="982605035"/>
                    </a:ext>
                  </a:extLst>
                </a:gridCol>
              </a:tblGrid>
              <a:tr h="0">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None/>
                        <a:tabLst/>
                      </a:pPr>
                      <a:r>
                        <a:rPr kumimoji="1" lang="en-US" altLang="en-US" sz="1500" b="0" i="0" u="none" strike="noStrike" cap="none" normalizeH="0" baseline="0">
                          <a:ln>
                            <a:noFill/>
                          </a:ln>
                          <a:solidFill>
                            <a:schemeClr val="tx1"/>
                          </a:solidFill>
                          <a:effectLst/>
                          <a:latin typeface="Helvetica" panose="020B0604020202020204" pitchFamily="34" charset="0"/>
                        </a:rPr>
                        <a:t>Record type</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rgbClr val="B3C8DF"/>
                    </a:solidFill>
                  </a:tcPr>
                </a:tc>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a:ln>
                            <a:noFill/>
                          </a:ln>
                          <a:solidFill>
                            <a:schemeClr val="tx1"/>
                          </a:solidFill>
                          <a:effectLst/>
                          <a:latin typeface="Helvetica" panose="020B0604020202020204" pitchFamily="34" charset="0"/>
                        </a:rPr>
                        <a:t>Description</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rgbClr val="B3C8DF"/>
                    </a:solidFill>
                  </a:tcPr>
                </a:tc>
                <a:extLst>
                  <a:ext uri="{0D108BD9-81ED-4DB2-BD59-A6C34878D82A}">
                    <a16:rowId xmlns:a16="http://schemas.microsoft.com/office/drawing/2014/main" val="3715265358"/>
                  </a:ext>
                </a:extLst>
              </a:tr>
              <a:tr h="296863">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a:ln>
                            <a:noFill/>
                          </a:ln>
                          <a:solidFill>
                            <a:srgbClr val="FF0000"/>
                          </a:solidFill>
                          <a:effectLst/>
                          <a:latin typeface="Helvetica" panose="020B0604020202020204" pitchFamily="34" charset="0"/>
                        </a:rPr>
                        <a:t>a</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500" b="0" i="0" u="none" strike="noStrike" cap="none" normalizeH="0" baseline="0" dirty="0">
                          <a:ln>
                            <a:noFill/>
                          </a:ln>
                          <a:solidFill>
                            <a:srgbClr val="FF0000"/>
                          </a:solidFill>
                          <a:effectLst/>
                          <a:latin typeface="Helvetica" panose="020B0604020202020204" pitchFamily="34" charset="0"/>
                        </a:rPr>
                        <a:t>Resolves a host name to an IP address</a:t>
                      </a:r>
                      <a:endParaRPr kumimoji="1" lang="en-US" altLang="en-US" sz="1500" b="0" i="0" u="none" strike="noStrike" cap="none" normalizeH="0" baseline="30000" dirty="0">
                        <a:ln>
                          <a:noFill/>
                        </a:ln>
                        <a:solidFill>
                          <a:srgbClr val="FF0000"/>
                        </a:solidFill>
                        <a:effectLst/>
                        <a:latin typeface="Helvetica" panose="020B0604020202020204" pitchFamily="34" charset="0"/>
                      </a:endParaRP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291545766"/>
                  </a:ext>
                </a:extLst>
              </a:tr>
              <a:tr h="296863">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err="1">
                          <a:ln>
                            <a:noFill/>
                          </a:ln>
                          <a:solidFill>
                            <a:schemeClr val="tx1"/>
                          </a:solidFill>
                          <a:effectLst/>
                          <a:latin typeface="Helvetica" panose="020B0604020202020204" pitchFamily="34" charset="0"/>
                        </a:rPr>
                        <a:t>aaaa</a:t>
                      </a:r>
                      <a:endParaRPr kumimoji="1" lang="en-US" altLang="en-US" sz="1500" b="0" i="0" u="none" strike="noStrike" cap="none" normalizeH="0" baseline="0" dirty="0">
                        <a:ln>
                          <a:noFill/>
                        </a:ln>
                        <a:solidFill>
                          <a:schemeClr val="tx1"/>
                        </a:solidFill>
                        <a:effectLst/>
                        <a:latin typeface="Helvetica" panose="020B0604020202020204" pitchFamily="34" charset="0"/>
                      </a:endParaRP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p>
                      <a:pPr marL="177800" marR="0" lvl="0" indent="-177800" algn="l"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500" b="0" i="0" u="none" strike="noStrike" cap="none" normalizeH="0" baseline="0" dirty="0">
                          <a:ln>
                            <a:noFill/>
                          </a:ln>
                          <a:solidFill>
                            <a:schemeClr val="tx1"/>
                          </a:solidFill>
                          <a:effectLst/>
                          <a:latin typeface="Helvetica" panose="020B0604020202020204" pitchFamily="34" charset="0"/>
                        </a:rPr>
                        <a:t>Resolves a host name to an IPv6 address</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4108111471"/>
                  </a:ext>
                </a:extLst>
              </a:tr>
              <a:tr h="296863">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err="1">
                          <a:ln>
                            <a:noFill/>
                          </a:ln>
                          <a:solidFill>
                            <a:schemeClr val="tx1"/>
                          </a:solidFill>
                          <a:effectLst/>
                          <a:latin typeface="Helvetica" panose="020B0604020202020204" pitchFamily="34" charset="0"/>
                        </a:rPr>
                        <a:t>cname</a:t>
                      </a:r>
                      <a:endParaRPr kumimoji="1" lang="en-US" altLang="en-US" sz="1500" b="0" i="0" u="none" strike="noStrike" cap="none" normalizeH="0" baseline="0" dirty="0">
                        <a:ln>
                          <a:noFill/>
                        </a:ln>
                        <a:solidFill>
                          <a:schemeClr val="tx1"/>
                        </a:solidFill>
                        <a:effectLst/>
                        <a:latin typeface="Helvetica" panose="020B0604020202020204" pitchFamily="34" charset="0"/>
                      </a:endParaRP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500" b="0" i="0" u="none" strike="noStrike" cap="none" normalizeH="0" baseline="0" dirty="0">
                          <a:ln>
                            <a:noFill/>
                          </a:ln>
                          <a:solidFill>
                            <a:schemeClr val="tx1"/>
                          </a:solidFill>
                          <a:effectLst/>
                          <a:latin typeface="Helvetica" panose="020B0604020202020204" pitchFamily="34" charset="0"/>
                        </a:rPr>
                        <a:t>Resolves from a host name to a host name</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2848481975"/>
                  </a:ext>
                </a:extLst>
              </a:tr>
              <a:tr h="296863">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err="1">
                          <a:ln>
                            <a:noFill/>
                          </a:ln>
                          <a:solidFill>
                            <a:schemeClr val="tx1"/>
                          </a:solidFill>
                          <a:effectLst/>
                          <a:latin typeface="Helvetica" panose="020B0604020202020204" pitchFamily="34" charset="0"/>
                        </a:rPr>
                        <a:t>caa</a:t>
                      </a:r>
                      <a:endParaRPr kumimoji="1" lang="en-US" altLang="en-US" sz="1500" b="0" i="0" u="none" strike="noStrike" cap="none" normalizeH="0" baseline="0" dirty="0">
                        <a:ln>
                          <a:noFill/>
                        </a:ln>
                        <a:solidFill>
                          <a:schemeClr val="tx1"/>
                        </a:solidFill>
                        <a:effectLst/>
                        <a:latin typeface="Helvetica" panose="020B0604020202020204" pitchFamily="34" charset="0"/>
                      </a:endParaRP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p>
                      <a:pPr marL="0" marR="0" lvl="0" indent="0" algn="l"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lang="en-GB" sz="1600" dirty="0"/>
                        <a:t>Specify which Certificate Authorities (CAs) are authorized to issue certificates for their domain</a:t>
                      </a:r>
                      <a:endParaRPr kumimoji="1" lang="en-US" altLang="en-US" sz="1500" b="0" i="0" u="none" strike="noStrike" cap="none" normalizeH="0" baseline="0" dirty="0">
                        <a:ln>
                          <a:noFill/>
                        </a:ln>
                        <a:solidFill>
                          <a:schemeClr val="tx1"/>
                        </a:solidFill>
                        <a:effectLst/>
                        <a:latin typeface="Helvetica" panose="020B0604020202020204" pitchFamily="34" charset="0"/>
                      </a:endParaRP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385785305"/>
                  </a:ext>
                </a:extLst>
              </a:tr>
              <a:tr h="296863">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a:ln>
                            <a:noFill/>
                          </a:ln>
                          <a:solidFill>
                            <a:schemeClr val="tx1"/>
                          </a:solidFill>
                          <a:effectLst/>
                          <a:latin typeface="Helvetica" panose="020B0604020202020204" pitchFamily="34" charset="0"/>
                        </a:rPr>
                        <a:t>mx</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a:ln>
                            <a:noFill/>
                          </a:ln>
                          <a:solidFill>
                            <a:schemeClr val="tx1"/>
                          </a:solidFill>
                          <a:effectLst/>
                          <a:latin typeface="Helvetica" panose="020B0604020202020204" pitchFamily="34" charset="0"/>
                        </a:rPr>
                        <a:t>Resolves a host name to a mail server</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294775946"/>
                  </a:ext>
                </a:extLst>
              </a:tr>
              <a:tr h="365125">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err="1">
                          <a:ln>
                            <a:noFill/>
                          </a:ln>
                          <a:solidFill>
                            <a:schemeClr val="tx1"/>
                          </a:solidFill>
                          <a:effectLst/>
                          <a:latin typeface="Helvetica" panose="020B0604020202020204" pitchFamily="34" charset="0"/>
                        </a:rPr>
                        <a:t>ptr</a:t>
                      </a:r>
                      <a:endParaRPr kumimoji="1" lang="en-US" altLang="en-US" sz="1500" b="0" i="0" u="none" strike="noStrike" cap="none" normalizeH="0" baseline="0" dirty="0">
                        <a:ln>
                          <a:noFill/>
                        </a:ln>
                        <a:solidFill>
                          <a:schemeClr val="tx1"/>
                        </a:solidFill>
                        <a:effectLst/>
                        <a:latin typeface="Helvetica" panose="020B0604020202020204" pitchFamily="34" charset="0"/>
                      </a:endParaRP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500" b="0" i="0" u="none" strike="noStrike" cap="none" normalizeH="0" baseline="0" dirty="0">
                          <a:ln>
                            <a:noFill/>
                          </a:ln>
                          <a:solidFill>
                            <a:schemeClr val="tx1"/>
                          </a:solidFill>
                          <a:effectLst/>
                          <a:latin typeface="Helvetica" panose="020B0604020202020204" pitchFamily="34" charset="0"/>
                        </a:rPr>
                        <a:t>Resolves an IP address to a host name</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3649136848"/>
                  </a:ext>
                </a:extLst>
              </a:tr>
              <a:tr h="296863">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None/>
                        <a:tabLst/>
                      </a:pPr>
                      <a:r>
                        <a:rPr kumimoji="1" lang="en-US" altLang="en-US" sz="1500" b="0" i="0" u="none" strike="noStrike" cap="none" normalizeH="0" baseline="0" dirty="0" err="1">
                          <a:ln>
                            <a:noFill/>
                          </a:ln>
                          <a:solidFill>
                            <a:schemeClr val="tx1"/>
                          </a:solidFill>
                          <a:effectLst/>
                          <a:latin typeface="Helvetica" panose="020B0604020202020204" pitchFamily="34" charset="0"/>
                        </a:rPr>
                        <a:t>soa</a:t>
                      </a:r>
                      <a:endParaRPr kumimoji="1" lang="en-US" altLang="en-US" sz="1500" b="0" i="0" u="none" strike="noStrike" cap="none" normalizeH="0" baseline="0" dirty="0">
                        <a:ln>
                          <a:noFill/>
                        </a:ln>
                        <a:solidFill>
                          <a:schemeClr val="tx1"/>
                        </a:solidFill>
                        <a:effectLst/>
                        <a:latin typeface="Helvetica" panose="020B0604020202020204" pitchFamily="34" charset="0"/>
                      </a:endParaRP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500" b="0" i="0" u="none" strike="noStrike" cap="none" normalizeH="0" baseline="0">
                          <a:ln>
                            <a:noFill/>
                          </a:ln>
                          <a:solidFill>
                            <a:schemeClr val="tx1"/>
                          </a:solidFill>
                          <a:effectLst/>
                          <a:latin typeface="Helvetica" panose="020B0604020202020204" pitchFamily="34" charset="0"/>
                        </a:rPr>
                        <a:t>The first record in any zone file </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3188866820"/>
                  </a:ext>
                </a:extLst>
              </a:tr>
              <a:tr h="298450">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err="1">
                          <a:ln>
                            <a:noFill/>
                          </a:ln>
                          <a:solidFill>
                            <a:schemeClr val="tx1"/>
                          </a:solidFill>
                          <a:effectLst/>
                          <a:latin typeface="Helvetica" panose="020B0604020202020204" pitchFamily="34" charset="0"/>
                        </a:rPr>
                        <a:t>srv</a:t>
                      </a:r>
                      <a:endParaRPr kumimoji="1" lang="en-US" altLang="en-US" sz="1500" b="0" i="0" u="none" strike="noStrike" cap="none" normalizeH="0" baseline="0" dirty="0">
                        <a:ln>
                          <a:noFill/>
                        </a:ln>
                        <a:solidFill>
                          <a:schemeClr val="tx1"/>
                        </a:solidFill>
                        <a:effectLst/>
                        <a:latin typeface="Helvetica" panose="020B0604020202020204" pitchFamily="34" charset="0"/>
                      </a:endParaRP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500" b="0" i="0" u="none" strike="noStrike" cap="none" normalizeH="0" baseline="0">
                          <a:ln>
                            <a:noFill/>
                          </a:ln>
                          <a:solidFill>
                            <a:schemeClr val="tx1"/>
                          </a:solidFill>
                          <a:effectLst/>
                          <a:latin typeface="Helvetica" panose="020B0604020202020204" pitchFamily="34" charset="0"/>
                        </a:rPr>
                        <a:t>Resolves names of servers providing services</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264468458"/>
                  </a:ext>
                </a:extLst>
              </a:tr>
              <a:tr h="296863">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a:ln>
                            <a:noFill/>
                          </a:ln>
                          <a:solidFill>
                            <a:schemeClr val="tx1"/>
                          </a:solidFill>
                          <a:effectLst/>
                          <a:latin typeface="Helvetica" panose="020B0604020202020204" pitchFamily="34" charset="0"/>
                        </a:rPr>
                        <a:t>txt</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500" b="0" i="0" u="none" strike="noStrike" cap="none" normalizeH="0" baseline="0" dirty="0">
                          <a:ln>
                            <a:noFill/>
                          </a:ln>
                          <a:solidFill>
                            <a:schemeClr val="tx1"/>
                          </a:solidFill>
                          <a:effectLst/>
                          <a:latin typeface="Helvetica" panose="020B0604020202020204" pitchFamily="34" charset="0"/>
                        </a:rPr>
                        <a:t>Stores text notes for various purposes</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371805370"/>
                  </a:ext>
                </a:extLst>
              </a:tr>
            </a:tbl>
          </a:graphicData>
        </a:graphic>
      </p:graphicFrame>
      <p:graphicFrame>
        <p:nvGraphicFramePr>
          <p:cNvPr id="9" name="Group 5">
            <a:extLst>
              <a:ext uri="{FF2B5EF4-FFF2-40B4-BE49-F238E27FC236}">
                <a16:creationId xmlns:a16="http://schemas.microsoft.com/office/drawing/2014/main" id="{84E76C39-77F4-4E29-B09B-6D7A116C8DDF}"/>
              </a:ext>
            </a:extLst>
          </p:cNvPr>
          <p:cNvGraphicFramePr>
            <a:graphicFrameLocks noGrp="1"/>
          </p:cNvGraphicFramePr>
          <p:nvPr>
            <p:extLst>
              <p:ext uri="{D42A27DB-BD31-4B8C-83A1-F6EECF244321}">
                <p14:modId xmlns:p14="http://schemas.microsoft.com/office/powerpoint/2010/main" val="621434337"/>
              </p:ext>
            </p:extLst>
          </p:nvPr>
        </p:nvGraphicFramePr>
        <p:xfrm>
          <a:off x="902074" y="5325277"/>
          <a:ext cx="6557962" cy="548640"/>
        </p:xfrm>
        <a:graphic>
          <a:graphicData uri="http://schemas.openxmlformats.org/drawingml/2006/table">
            <a:tbl>
              <a:tblPr/>
              <a:tblGrid>
                <a:gridCol w="1695450">
                  <a:extLst>
                    <a:ext uri="{9D8B030D-6E8A-4147-A177-3AD203B41FA5}">
                      <a16:colId xmlns:a16="http://schemas.microsoft.com/office/drawing/2014/main" val="1914208452"/>
                    </a:ext>
                  </a:extLst>
                </a:gridCol>
                <a:gridCol w="4862512">
                  <a:extLst>
                    <a:ext uri="{9D8B030D-6E8A-4147-A177-3AD203B41FA5}">
                      <a16:colId xmlns:a16="http://schemas.microsoft.com/office/drawing/2014/main" val="982605035"/>
                    </a:ext>
                  </a:extLst>
                </a:gridCol>
              </a:tblGrid>
              <a:tr h="296863">
                <a:tc>
                  <a:txBody>
                    <a:bodyPr/>
                    <a:lstStyle>
                      <a:lvl1pPr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altLang="en-US" sz="1500" b="0" i="0" u="none" strike="noStrike" cap="none" normalizeH="0" baseline="0" dirty="0">
                          <a:ln>
                            <a:noFill/>
                          </a:ln>
                          <a:solidFill>
                            <a:schemeClr val="tx1"/>
                          </a:solidFill>
                          <a:effectLst/>
                          <a:latin typeface="Helvetica" panose="020B0604020202020204" pitchFamily="34" charset="0"/>
                        </a:rPr>
                        <a:t>ns</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marL="393700" indent="63500"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0"/>
                        </a:spcBef>
                        <a:spcAft>
                          <a:spcPct val="0"/>
                        </a:spcAft>
                        <a:buClr>
                          <a:schemeClr val="accent2"/>
                        </a:buClr>
                        <a:buSzPct val="90000"/>
                        <a:buFont typeface="Wingdings" panose="05000000000000000000" pitchFamily="2" charset="2"/>
                        <a:buNone/>
                        <a:tabLst/>
                      </a:pPr>
                      <a:r>
                        <a:rPr kumimoji="1" lang="en-US" altLang="en-US" sz="1500" b="0" i="0" u="none" strike="noStrike" cap="none" normalizeH="0" baseline="0" dirty="0">
                          <a:ln>
                            <a:noFill/>
                          </a:ln>
                          <a:solidFill>
                            <a:schemeClr val="tx1"/>
                          </a:solidFill>
                          <a:effectLst/>
                          <a:latin typeface="Helvetica" panose="020B0604020202020204" pitchFamily="34" charset="0"/>
                        </a:rPr>
                        <a:t>Identifies the DNS server for each zone i.e. allocate a sub-domain to another server.</a:t>
                      </a:r>
                    </a:p>
                  </a:txBody>
                  <a:tcPr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371805370"/>
                  </a:ext>
                </a:extLst>
              </a:tr>
            </a:tbl>
          </a:graphicData>
        </a:graphic>
      </p:graphicFrame>
      <p:sp>
        <p:nvSpPr>
          <p:cNvPr id="10" name="TextBox 9">
            <a:extLst>
              <a:ext uri="{FF2B5EF4-FFF2-40B4-BE49-F238E27FC236}">
                <a16:creationId xmlns:a16="http://schemas.microsoft.com/office/drawing/2014/main" id="{6C016A8B-8983-42AD-8DEA-80E4302510E7}"/>
              </a:ext>
            </a:extLst>
          </p:cNvPr>
          <p:cNvSpPr txBox="1"/>
          <p:nvPr/>
        </p:nvSpPr>
        <p:spPr>
          <a:xfrm>
            <a:off x="816078" y="5002945"/>
            <a:ext cx="6607899" cy="338554"/>
          </a:xfrm>
          <a:prstGeom prst="rect">
            <a:avLst/>
          </a:prstGeom>
          <a:noFill/>
        </p:spPr>
        <p:txBody>
          <a:bodyPr wrap="none" rtlCol="0">
            <a:spAutoFit/>
          </a:bodyPr>
          <a:lstStyle/>
          <a:p>
            <a:r>
              <a:rPr lang="en-GB" sz="1600" i="1" dirty="0"/>
              <a:t>NS is supported but cannot be added or managed like the other types</a:t>
            </a:r>
          </a:p>
        </p:txBody>
      </p:sp>
      <p:sp>
        <p:nvSpPr>
          <p:cNvPr id="6" name="TextBox 5">
            <a:extLst>
              <a:ext uri="{FF2B5EF4-FFF2-40B4-BE49-F238E27FC236}">
                <a16:creationId xmlns:a16="http://schemas.microsoft.com/office/drawing/2014/main" id="{4F39AE7A-F0A3-4500-8484-8C52DE73D41C}"/>
              </a:ext>
            </a:extLst>
          </p:cNvPr>
          <p:cNvSpPr txBox="1"/>
          <p:nvPr/>
        </p:nvSpPr>
        <p:spPr>
          <a:xfrm>
            <a:off x="7629833" y="1993863"/>
            <a:ext cx="1450258" cy="461665"/>
          </a:xfrm>
          <a:prstGeom prst="rect">
            <a:avLst/>
          </a:prstGeom>
          <a:noFill/>
        </p:spPr>
        <p:txBody>
          <a:bodyPr wrap="square" rtlCol="0">
            <a:spAutoFit/>
          </a:bodyPr>
          <a:lstStyle/>
          <a:p>
            <a:r>
              <a:rPr lang="en-GB" sz="1200" i="1" dirty="0"/>
              <a:t>These are known as alias records</a:t>
            </a:r>
          </a:p>
        </p:txBody>
      </p:sp>
      <p:sp>
        <p:nvSpPr>
          <p:cNvPr id="7" name="Right Brace 6">
            <a:extLst>
              <a:ext uri="{FF2B5EF4-FFF2-40B4-BE49-F238E27FC236}">
                <a16:creationId xmlns:a16="http://schemas.microsoft.com/office/drawing/2014/main" id="{952B75AF-8EF3-4701-827B-A29AB8314762}"/>
              </a:ext>
            </a:extLst>
          </p:cNvPr>
          <p:cNvSpPr/>
          <p:nvPr/>
        </p:nvSpPr>
        <p:spPr bwMode="auto">
          <a:xfrm>
            <a:off x="7497097" y="1793798"/>
            <a:ext cx="186813" cy="938981"/>
          </a:xfrm>
          <a:prstGeom prst="righ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TextBox 11">
            <a:extLst>
              <a:ext uri="{FF2B5EF4-FFF2-40B4-BE49-F238E27FC236}">
                <a16:creationId xmlns:a16="http://schemas.microsoft.com/office/drawing/2014/main" id="{7DE024BD-0E27-CED1-8751-1EE570EFA454}"/>
              </a:ext>
            </a:extLst>
          </p:cNvPr>
          <p:cNvSpPr txBox="1"/>
          <p:nvPr/>
        </p:nvSpPr>
        <p:spPr>
          <a:xfrm rot="16200000">
            <a:off x="7077828" y="4503961"/>
            <a:ext cx="2825142" cy="1169551"/>
          </a:xfrm>
          <a:prstGeom prst="rect">
            <a:avLst/>
          </a:prstGeom>
          <a:noFill/>
          <a:ln>
            <a:solidFill>
              <a:schemeClr val="tx1"/>
            </a:solidFill>
          </a:ln>
        </p:spPr>
        <p:txBody>
          <a:bodyPr wrap="square" rtlCol="0">
            <a:spAutoFit/>
          </a:bodyPr>
          <a:lstStyle/>
          <a:p>
            <a:r>
              <a:rPr lang="en-GB" sz="1400" b="1" i="1" dirty="0"/>
              <a:t>Full list here, but cloud providers often choose to support just a subset of these </a:t>
            </a:r>
            <a:r>
              <a:rPr lang="en-GB" sz="1400" i="1" dirty="0"/>
              <a:t>https://en.wikipedia.org/wiki/List_of_DNS_record_types</a:t>
            </a:r>
          </a:p>
        </p:txBody>
      </p:sp>
      <p:sp>
        <p:nvSpPr>
          <p:cNvPr id="11" name="TextBox 10">
            <a:extLst>
              <a:ext uri="{FF2B5EF4-FFF2-40B4-BE49-F238E27FC236}">
                <a16:creationId xmlns:a16="http://schemas.microsoft.com/office/drawing/2014/main" id="{9B259604-190D-48F0-B3E7-9134E70F5BAE}"/>
              </a:ext>
            </a:extLst>
          </p:cNvPr>
          <p:cNvSpPr txBox="1"/>
          <p:nvPr/>
        </p:nvSpPr>
        <p:spPr>
          <a:xfrm>
            <a:off x="902074" y="5977484"/>
            <a:ext cx="6557962" cy="646331"/>
          </a:xfrm>
          <a:prstGeom prst="rect">
            <a:avLst/>
          </a:prstGeom>
          <a:noFill/>
        </p:spPr>
        <p:txBody>
          <a:bodyPr wrap="square" rtlCol="0">
            <a:spAutoFit/>
          </a:bodyPr>
          <a:lstStyle/>
          <a:p>
            <a:r>
              <a:rPr lang="en-GB" dirty="0"/>
              <a:t>By default, Azure automatically adds A-records for VM names to a DNS server for us</a:t>
            </a:r>
          </a:p>
        </p:txBody>
      </p:sp>
    </p:spTree>
    <p:extLst>
      <p:ext uri="{BB962C8B-B14F-4D97-AF65-F5344CB8AC3E}">
        <p14:creationId xmlns:p14="http://schemas.microsoft.com/office/powerpoint/2010/main" val="2737885909"/>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75881</TotalTime>
  <Words>3718</Words>
  <Application>Microsoft Office PowerPoint</Application>
  <PresentationFormat>On-screen Show (4:3)</PresentationFormat>
  <Paragraphs>580</Paragraphs>
  <Slides>34</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Arial Unicode MS</vt:lpstr>
      <vt:lpstr>Helvetica-Narrow</vt:lpstr>
      <vt:lpstr>Monotype Sorts</vt:lpstr>
      <vt:lpstr>Arial</vt:lpstr>
      <vt:lpstr>Arial Narrow</vt:lpstr>
      <vt:lpstr>Helvetica</vt:lpstr>
      <vt:lpstr>Impact</vt:lpstr>
      <vt:lpstr>Times New Roman</vt:lpstr>
      <vt:lpstr>Wingdings</vt:lpstr>
      <vt:lpstr>Wingdings 2</vt:lpstr>
      <vt:lpstr>os-slides</vt:lpstr>
      <vt:lpstr>Azure Networking Basics</vt:lpstr>
      <vt:lpstr>Public vs Private IP</vt:lpstr>
      <vt:lpstr>What is an IP Address?</vt:lpstr>
      <vt:lpstr>An IP Address</vt:lpstr>
      <vt:lpstr>IP Address Classes</vt:lpstr>
      <vt:lpstr>IP Address Mask (Network Mask)</vt:lpstr>
      <vt:lpstr>Alternative Mask Notation</vt:lpstr>
      <vt:lpstr>Applying a Mask</vt:lpstr>
      <vt:lpstr>IP Address Restrictions</vt:lpstr>
      <vt:lpstr>IP Address Allocation </vt:lpstr>
      <vt:lpstr>Dynamic Host Configuration Protocol (DHCP)</vt:lpstr>
      <vt:lpstr>DHCP</vt:lpstr>
      <vt:lpstr>Azure vNet Address Ranges</vt:lpstr>
      <vt:lpstr>VM and NICs</vt:lpstr>
      <vt:lpstr>VMs, NICs and vNets</vt:lpstr>
      <vt:lpstr>Can I manually assign IP addresses to NICs within the VM operating system?</vt:lpstr>
      <vt:lpstr>Why Subnet?</vt:lpstr>
      <vt:lpstr>Subnet</vt:lpstr>
      <vt:lpstr>Subnetting</vt:lpstr>
      <vt:lpstr>Example – Before Subnetting</vt:lpstr>
      <vt:lpstr>Example – After Subnetting</vt:lpstr>
      <vt:lpstr>Borrowing Bits (Cont)</vt:lpstr>
      <vt:lpstr>vNet and Subnets</vt:lpstr>
      <vt:lpstr>FYI: Subnet Restrictions</vt:lpstr>
      <vt:lpstr>Example</vt:lpstr>
      <vt:lpstr>Layer 4 Protocols</vt:lpstr>
      <vt:lpstr>Ports</vt:lpstr>
      <vt:lpstr>Ports (Cont)</vt:lpstr>
      <vt:lpstr>TCP/IP Overview</vt:lpstr>
      <vt:lpstr>Network Security Group</vt:lpstr>
      <vt:lpstr>How Name Resolution Works</vt:lpstr>
      <vt:lpstr>Domain Names</vt:lpstr>
      <vt:lpstr>DNS Data</vt:lpstr>
      <vt:lpstr>DNS Resource Record Types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2302</cp:revision>
  <cp:lastPrinted>2001-06-14T13:58:17Z</cp:lastPrinted>
  <dcterms:created xsi:type="dcterms:W3CDTF">1999-06-25T18:38:26Z</dcterms:created>
  <dcterms:modified xsi:type="dcterms:W3CDTF">2023-02-13T12:54:06Z</dcterms:modified>
</cp:coreProperties>
</file>