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8" r:id="rId2"/>
    <p:sldId id="259" r:id="rId3"/>
    <p:sldId id="268" r:id="rId4"/>
    <p:sldId id="271" r:id="rId5"/>
    <p:sldId id="274" r:id="rId6"/>
    <p:sldId id="275" r:id="rId7"/>
    <p:sldId id="276" r:id="rId8"/>
    <p:sldId id="277" r:id="rId9"/>
    <p:sldId id="283" r:id="rId10"/>
    <p:sldId id="282" r:id="rId11"/>
    <p:sldId id="284" r:id="rId12"/>
    <p:sldId id="285" r:id="rId13"/>
    <p:sldId id="260" r:id="rId14"/>
    <p:sldId id="261" r:id="rId15"/>
    <p:sldId id="288" r:id="rId16"/>
    <p:sldId id="262" r:id="rId17"/>
    <p:sldId id="263" r:id="rId18"/>
    <p:sldId id="289" r:id="rId19"/>
    <p:sldId id="264" r:id="rId20"/>
    <p:sldId id="265" r:id="rId21"/>
    <p:sldId id="267" r:id="rId22"/>
    <p:sldId id="287" r:id="rId23"/>
    <p:sldId id="281" r:id="rId24"/>
    <p:sldId id="272" r:id="rId25"/>
    <p:sldId id="278" r:id="rId26"/>
    <p:sldId id="279" r:id="rId27"/>
    <p:sldId id="291" r:id="rId28"/>
    <p:sldId id="292" r:id="rId29"/>
    <p:sldId id="294" r:id="rId30"/>
    <p:sldId id="295" r:id="rId31"/>
    <p:sldId id="296" r:id="rId32"/>
    <p:sldId id="297" r:id="rId33"/>
  </p:sldIdLst>
  <p:sldSz cx="9144000" cy="6858000" type="screen4x3"/>
  <p:notesSz cx="6877050" cy="1000125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6" autoAdjust="0"/>
    <p:restoredTop sz="92958" autoAdjust="0"/>
  </p:normalViewPr>
  <p:slideViewPr>
    <p:cSldViewPr>
      <p:cViewPr varScale="1">
        <p:scale>
          <a:sx n="78" d="100"/>
          <a:sy n="78" d="100"/>
        </p:scale>
        <p:origin x="-894" y="-9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3534" tIns="46767" rIns="93534" bIns="46767" numCol="1" anchor="t" anchorCtr="0" compatLnSpc="1">
            <a:prstTxWarp prst="textNoShape">
              <a:avLst/>
            </a:prstTxWarp>
          </a:bodyPr>
          <a:lstStyle>
            <a:lvl1pPr defTabSz="935038">
              <a:defRPr sz="1200"/>
            </a:lvl1pPr>
          </a:lstStyle>
          <a:p>
            <a:pPr>
              <a:defRPr/>
            </a:pPr>
            <a:endParaRPr lang="en-GB"/>
          </a:p>
        </p:txBody>
      </p:sp>
      <p:sp>
        <p:nvSpPr>
          <p:cNvPr id="81923" name="Rectangle 3"/>
          <p:cNvSpPr>
            <a:spLocks noGrp="1" noChangeArrowheads="1"/>
          </p:cNvSpPr>
          <p:nvPr>
            <p:ph type="dt" sz="quarter" idx="1"/>
          </p:nvPr>
        </p:nvSpPr>
        <p:spPr bwMode="auto">
          <a:xfrm>
            <a:off x="3895725" y="0"/>
            <a:ext cx="2979738" cy="500063"/>
          </a:xfrm>
          <a:prstGeom prst="rect">
            <a:avLst/>
          </a:prstGeom>
          <a:noFill/>
          <a:ln w="9525">
            <a:noFill/>
            <a:miter lim="800000"/>
            <a:headEnd/>
            <a:tailEnd/>
          </a:ln>
        </p:spPr>
        <p:txBody>
          <a:bodyPr vert="horz" wrap="square" lIns="93534" tIns="46767" rIns="93534" bIns="46767" numCol="1" anchor="t" anchorCtr="0" compatLnSpc="1">
            <a:prstTxWarp prst="textNoShape">
              <a:avLst/>
            </a:prstTxWarp>
          </a:bodyPr>
          <a:lstStyle>
            <a:lvl1pPr algn="r" defTabSz="935038">
              <a:defRPr sz="1200"/>
            </a:lvl1pPr>
          </a:lstStyle>
          <a:p>
            <a:pPr>
              <a:defRPr/>
            </a:pPr>
            <a:fld id="{81ED96C6-1757-4B22-8F1F-B5B899BB07D7}" type="datetimeFigureOut">
              <a:rPr lang="en-GB"/>
              <a:pPr>
                <a:defRPr/>
              </a:pPr>
              <a:t>10/05/2013</a:t>
            </a:fld>
            <a:endParaRPr lang="en-GB"/>
          </a:p>
        </p:txBody>
      </p:sp>
      <p:sp>
        <p:nvSpPr>
          <p:cNvPr id="81924" name="Rectangle 4"/>
          <p:cNvSpPr>
            <a:spLocks noGrp="1" noChangeArrowheads="1"/>
          </p:cNvSpPr>
          <p:nvPr>
            <p:ph type="ftr" sz="quarter" idx="2"/>
          </p:nvPr>
        </p:nvSpPr>
        <p:spPr bwMode="auto">
          <a:xfrm>
            <a:off x="0" y="9499600"/>
            <a:ext cx="2979738" cy="500063"/>
          </a:xfrm>
          <a:prstGeom prst="rect">
            <a:avLst/>
          </a:prstGeom>
          <a:noFill/>
          <a:ln w="9525">
            <a:noFill/>
            <a:miter lim="800000"/>
            <a:headEnd/>
            <a:tailEnd/>
          </a:ln>
        </p:spPr>
        <p:txBody>
          <a:bodyPr vert="horz" wrap="square" lIns="93534" tIns="46767" rIns="93534" bIns="46767" numCol="1" anchor="b" anchorCtr="0" compatLnSpc="1">
            <a:prstTxWarp prst="textNoShape">
              <a:avLst/>
            </a:prstTxWarp>
          </a:bodyPr>
          <a:lstStyle>
            <a:lvl1pPr defTabSz="935038">
              <a:defRPr sz="1200"/>
            </a:lvl1pPr>
          </a:lstStyle>
          <a:p>
            <a:pPr>
              <a:defRPr/>
            </a:pPr>
            <a:endParaRPr lang="en-GB"/>
          </a:p>
        </p:txBody>
      </p:sp>
      <p:sp>
        <p:nvSpPr>
          <p:cNvPr id="81925" name="Rectangle 5"/>
          <p:cNvSpPr>
            <a:spLocks noGrp="1" noChangeArrowheads="1"/>
          </p:cNvSpPr>
          <p:nvPr>
            <p:ph type="sldNum" sz="quarter" idx="3"/>
          </p:nvPr>
        </p:nvSpPr>
        <p:spPr bwMode="auto">
          <a:xfrm>
            <a:off x="3895725" y="9499600"/>
            <a:ext cx="2979738" cy="500063"/>
          </a:xfrm>
          <a:prstGeom prst="rect">
            <a:avLst/>
          </a:prstGeom>
          <a:noFill/>
          <a:ln w="9525">
            <a:noFill/>
            <a:miter lim="800000"/>
            <a:headEnd/>
            <a:tailEnd/>
          </a:ln>
        </p:spPr>
        <p:txBody>
          <a:bodyPr vert="horz" wrap="square" lIns="93534" tIns="46767" rIns="93534" bIns="46767" numCol="1" anchor="b" anchorCtr="0" compatLnSpc="1">
            <a:prstTxWarp prst="textNoShape">
              <a:avLst/>
            </a:prstTxWarp>
          </a:bodyPr>
          <a:lstStyle>
            <a:lvl1pPr algn="r" defTabSz="935038">
              <a:defRPr sz="1200"/>
            </a:lvl1pPr>
          </a:lstStyle>
          <a:p>
            <a:pPr>
              <a:defRPr/>
            </a:pPr>
            <a:fld id="{D7CD7C9C-6615-4479-B719-F6D471154C2F}"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bwMode="auto">
          <a:xfrm>
            <a:off x="0" y="0"/>
            <a:ext cx="2979738" cy="500063"/>
          </a:xfrm>
          <a:prstGeom prst="rect">
            <a:avLst/>
          </a:prstGeom>
          <a:noFill/>
          <a:ln w="9525">
            <a:noFill/>
            <a:miter lim="800000"/>
            <a:headEnd/>
            <a:tailEnd/>
          </a:ln>
        </p:spPr>
        <p:txBody>
          <a:bodyPr vert="horz" wrap="square" lIns="93534" tIns="46767" rIns="93534" bIns="46767" numCol="1" anchor="t" anchorCtr="0" compatLnSpc="1">
            <a:prstTxWarp prst="textNoShape">
              <a:avLst/>
            </a:prstTxWarp>
          </a:bodyPr>
          <a:lstStyle>
            <a:lvl1pPr defTabSz="935038">
              <a:defRPr sz="1200">
                <a:latin typeface="Calibri" pitchFamily="34" charset="0"/>
              </a:defRPr>
            </a:lvl1pPr>
          </a:lstStyle>
          <a:p>
            <a:pPr>
              <a:defRPr/>
            </a:pPr>
            <a:endParaRPr lang="en-GB"/>
          </a:p>
        </p:txBody>
      </p:sp>
      <p:sp>
        <p:nvSpPr>
          <p:cNvPr id="3" name="Date Placeholder 2"/>
          <p:cNvSpPr>
            <a:spLocks noGrp="1"/>
          </p:cNvSpPr>
          <p:nvPr>
            <p:ph type="dt" idx="1"/>
          </p:nvPr>
        </p:nvSpPr>
        <p:spPr bwMode="auto">
          <a:xfrm>
            <a:off x="3895725" y="0"/>
            <a:ext cx="2979738" cy="500063"/>
          </a:xfrm>
          <a:prstGeom prst="rect">
            <a:avLst/>
          </a:prstGeom>
          <a:noFill/>
          <a:ln w="9525">
            <a:noFill/>
            <a:miter lim="800000"/>
            <a:headEnd/>
            <a:tailEnd/>
          </a:ln>
        </p:spPr>
        <p:txBody>
          <a:bodyPr vert="horz" wrap="square" lIns="93534" tIns="46767" rIns="93534" bIns="46767" numCol="1" anchor="t" anchorCtr="0" compatLnSpc="1">
            <a:prstTxWarp prst="textNoShape">
              <a:avLst/>
            </a:prstTxWarp>
          </a:bodyPr>
          <a:lstStyle>
            <a:lvl1pPr algn="r" defTabSz="935038">
              <a:defRPr sz="1200">
                <a:latin typeface="Calibri" pitchFamily="34" charset="0"/>
              </a:defRPr>
            </a:lvl1pPr>
          </a:lstStyle>
          <a:p>
            <a:pPr>
              <a:defRPr/>
            </a:pPr>
            <a:fld id="{1797FD1B-E1C7-4DCE-942A-ECA673A58078}" type="datetimeFigureOut">
              <a:rPr lang="en-GB"/>
              <a:pPr>
                <a:defRPr/>
              </a:pPr>
              <a:t>10/05/2013</a:t>
            </a:fld>
            <a:endParaRPr lang="en-GB"/>
          </a:p>
        </p:txBody>
      </p:sp>
      <p:sp>
        <p:nvSpPr>
          <p:cNvPr id="4" name="Slide Image Placeholder 3"/>
          <p:cNvSpPr>
            <a:spLocks noGrp="1" noRot="1" noChangeAspect="1"/>
          </p:cNvSpPr>
          <p:nvPr>
            <p:ph type="sldImg" idx="2"/>
          </p:nvPr>
        </p:nvSpPr>
        <p:spPr>
          <a:xfrm>
            <a:off x="936625" y="749300"/>
            <a:ext cx="5003800" cy="3751263"/>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bwMode="auto">
          <a:xfrm>
            <a:off x="687388" y="4749800"/>
            <a:ext cx="5502275" cy="4502150"/>
          </a:xfrm>
          <a:prstGeom prst="rect">
            <a:avLst/>
          </a:prstGeom>
          <a:noFill/>
          <a:ln w="9525">
            <a:noFill/>
            <a:miter lim="800000"/>
            <a:headEnd/>
            <a:tailEnd/>
          </a:ln>
        </p:spPr>
        <p:txBody>
          <a:bodyPr vert="horz" wrap="square" lIns="93534" tIns="46767" rIns="93534" bIns="46767"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bwMode="auto">
          <a:xfrm>
            <a:off x="0" y="9499600"/>
            <a:ext cx="2979738" cy="500063"/>
          </a:xfrm>
          <a:prstGeom prst="rect">
            <a:avLst/>
          </a:prstGeom>
          <a:noFill/>
          <a:ln w="9525">
            <a:noFill/>
            <a:miter lim="800000"/>
            <a:headEnd/>
            <a:tailEnd/>
          </a:ln>
        </p:spPr>
        <p:txBody>
          <a:bodyPr vert="horz" wrap="square" lIns="93534" tIns="46767" rIns="93534" bIns="46767" numCol="1" anchor="b" anchorCtr="0" compatLnSpc="1">
            <a:prstTxWarp prst="textNoShape">
              <a:avLst/>
            </a:prstTxWarp>
          </a:bodyPr>
          <a:lstStyle>
            <a:lvl1pPr defTabSz="935038">
              <a:defRPr sz="1200">
                <a:latin typeface="Calibri" pitchFamily="34" charset="0"/>
              </a:defRPr>
            </a:lvl1pPr>
          </a:lstStyle>
          <a:p>
            <a:pPr>
              <a:defRPr/>
            </a:pPr>
            <a:endParaRPr lang="en-GB"/>
          </a:p>
        </p:txBody>
      </p:sp>
      <p:sp>
        <p:nvSpPr>
          <p:cNvPr id="7" name="Slide Number Placeholder 6"/>
          <p:cNvSpPr>
            <a:spLocks noGrp="1"/>
          </p:cNvSpPr>
          <p:nvPr>
            <p:ph type="sldNum" sz="quarter" idx="5"/>
          </p:nvPr>
        </p:nvSpPr>
        <p:spPr bwMode="auto">
          <a:xfrm>
            <a:off x="3895725" y="9499600"/>
            <a:ext cx="2979738" cy="500063"/>
          </a:xfrm>
          <a:prstGeom prst="rect">
            <a:avLst/>
          </a:prstGeom>
          <a:noFill/>
          <a:ln w="9525">
            <a:noFill/>
            <a:miter lim="800000"/>
            <a:headEnd/>
            <a:tailEnd/>
          </a:ln>
        </p:spPr>
        <p:txBody>
          <a:bodyPr vert="horz" wrap="square" lIns="93534" tIns="46767" rIns="93534" bIns="46767" numCol="1" anchor="b" anchorCtr="0" compatLnSpc="1">
            <a:prstTxWarp prst="textNoShape">
              <a:avLst/>
            </a:prstTxWarp>
          </a:bodyPr>
          <a:lstStyle>
            <a:lvl1pPr algn="r" defTabSz="935038">
              <a:defRPr sz="1200">
                <a:latin typeface="Calibri" pitchFamily="34" charset="0"/>
              </a:defRPr>
            </a:lvl1pPr>
          </a:lstStyle>
          <a:p>
            <a:pPr>
              <a:defRPr/>
            </a:pPr>
            <a:fld id="{D7D8C36B-343A-4440-8C55-110F07D1E047}"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17410" name="Notes Placeholder 2"/>
          <p:cNvSpPr>
            <a:spLocks noGrp="1"/>
          </p:cNvSpPr>
          <p:nvPr>
            <p:ph type="body" idx="1"/>
          </p:nvPr>
        </p:nvSpPr>
        <p:spPr>
          <a:noFill/>
          <a:ln/>
        </p:spPr>
        <p:txBody>
          <a:bodyPr/>
          <a:lstStyle/>
          <a:p>
            <a:pPr eaLnBrk="1" hangingPunct="1">
              <a:spcBef>
                <a:spcPct val="0"/>
              </a:spcBef>
            </a:pPr>
            <a:endParaRPr lang="en-GB" smtClean="0"/>
          </a:p>
        </p:txBody>
      </p:sp>
      <p:sp>
        <p:nvSpPr>
          <p:cNvPr id="17411" name="Slide Number Placeholder 3"/>
          <p:cNvSpPr>
            <a:spLocks noGrp="1"/>
          </p:cNvSpPr>
          <p:nvPr>
            <p:ph type="sldNum" sz="quarter" idx="5"/>
          </p:nvPr>
        </p:nvSpPr>
        <p:spPr>
          <a:noFill/>
        </p:spPr>
        <p:txBody>
          <a:bodyPr/>
          <a:lstStyle/>
          <a:p>
            <a:fld id="{9B91D546-B064-4357-BEDE-C4C86C94FD21}"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19458" name="Notes Placeholder 2"/>
          <p:cNvSpPr>
            <a:spLocks noGrp="1"/>
          </p:cNvSpPr>
          <p:nvPr>
            <p:ph type="body" idx="1"/>
          </p:nvPr>
        </p:nvSpPr>
        <p:spPr>
          <a:noFill/>
          <a:ln/>
        </p:spPr>
        <p:txBody>
          <a:bodyPr/>
          <a:lstStyle/>
          <a:p>
            <a:pPr eaLnBrk="1" hangingPunct="1">
              <a:spcBef>
                <a:spcPct val="0"/>
              </a:spcBef>
            </a:pPr>
            <a:endParaRPr lang="en-GB" smtClean="0"/>
          </a:p>
        </p:txBody>
      </p:sp>
      <p:sp>
        <p:nvSpPr>
          <p:cNvPr id="19459" name="Slide Number Placeholder 3"/>
          <p:cNvSpPr>
            <a:spLocks noGrp="1"/>
          </p:cNvSpPr>
          <p:nvPr>
            <p:ph type="sldNum" sz="quarter" idx="5"/>
          </p:nvPr>
        </p:nvSpPr>
        <p:spPr>
          <a:noFill/>
        </p:spPr>
        <p:txBody>
          <a:bodyPr/>
          <a:lstStyle/>
          <a:p>
            <a:fld id="{E33ABB28-D2ED-4955-87F3-2F310E87D204}" type="slidenum">
              <a:rPr lang="en-GB" smtClean="0"/>
              <a:pPr/>
              <a:t>2</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a:noFill/>
          <a:ln/>
        </p:spPr>
        <p:txBody>
          <a:bodyPr/>
          <a:lstStyle/>
          <a:p>
            <a:pPr eaLnBrk="1" hangingPunct="1">
              <a:spcBef>
                <a:spcPct val="0"/>
              </a:spcBef>
            </a:pPr>
            <a:endParaRPr lang="en-GB" smtClean="0"/>
          </a:p>
        </p:txBody>
      </p:sp>
      <p:sp>
        <p:nvSpPr>
          <p:cNvPr id="21507" name="Slide Number Placeholder 3"/>
          <p:cNvSpPr>
            <a:spLocks noGrp="1"/>
          </p:cNvSpPr>
          <p:nvPr>
            <p:ph type="sldNum" sz="quarter" idx="5"/>
          </p:nvPr>
        </p:nvSpPr>
        <p:spPr>
          <a:noFill/>
        </p:spPr>
        <p:txBody>
          <a:bodyPr/>
          <a:lstStyle/>
          <a:p>
            <a:fld id="{891E7F78-4038-4586-A846-DA21098A9DA9}"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23554" name="Notes Placeholder 2"/>
          <p:cNvSpPr>
            <a:spLocks noGrp="1"/>
          </p:cNvSpPr>
          <p:nvPr>
            <p:ph type="body" idx="1"/>
          </p:nvPr>
        </p:nvSpPr>
        <p:spPr>
          <a:noFill/>
          <a:ln/>
        </p:spPr>
        <p:txBody>
          <a:bodyPr/>
          <a:lstStyle/>
          <a:p>
            <a:pPr eaLnBrk="1" hangingPunct="1">
              <a:spcBef>
                <a:spcPct val="0"/>
              </a:spcBef>
            </a:pPr>
            <a:endParaRPr lang="en-GB" smtClean="0"/>
          </a:p>
        </p:txBody>
      </p:sp>
      <p:sp>
        <p:nvSpPr>
          <p:cNvPr id="23555" name="Slide Number Placeholder 3"/>
          <p:cNvSpPr>
            <a:spLocks noGrp="1"/>
          </p:cNvSpPr>
          <p:nvPr>
            <p:ph type="sldNum" sz="quarter" idx="5"/>
          </p:nvPr>
        </p:nvSpPr>
        <p:spPr>
          <a:noFill/>
        </p:spPr>
        <p:txBody>
          <a:bodyPr/>
          <a:lstStyle/>
          <a:p>
            <a:fld id="{B039A1D3-F7AF-4D12-8693-641C7FC368BE}" type="slidenum">
              <a:rPr lang="en-GB" smtClean="0"/>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a:noFill/>
          <a:ln/>
        </p:spPr>
        <p:txBody>
          <a:bodyPr/>
          <a:lstStyle/>
          <a:p>
            <a:pPr eaLnBrk="1" hangingPunct="1">
              <a:spcBef>
                <a:spcPct val="0"/>
              </a:spcBef>
            </a:pPr>
            <a:endParaRPr lang="en-GB" smtClean="0"/>
          </a:p>
        </p:txBody>
      </p:sp>
      <p:sp>
        <p:nvSpPr>
          <p:cNvPr id="58371" name="Slide Number Placeholder 3"/>
          <p:cNvSpPr>
            <a:spLocks noGrp="1"/>
          </p:cNvSpPr>
          <p:nvPr>
            <p:ph type="sldNum" sz="quarter" idx="5"/>
          </p:nvPr>
        </p:nvSpPr>
        <p:spPr>
          <a:noFill/>
        </p:spPr>
        <p:txBody>
          <a:bodyPr/>
          <a:lstStyle/>
          <a:p>
            <a:fld id="{1CBB04DA-AEEF-485A-B843-462983CBF2D6}" type="slidenum">
              <a:rPr lang="en-GB" smtClean="0"/>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a:noFill/>
          <a:ln/>
        </p:spPr>
        <p:txBody>
          <a:bodyPr/>
          <a:lstStyle/>
          <a:p>
            <a:pPr eaLnBrk="1" hangingPunct="1">
              <a:spcBef>
                <a:spcPct val="0"/>
              </a:spcBef>
            </a:pPr>
            <a:endParaRPr lang="en-GB" smtClean="0"/>
          </a:p>
        </p:txBody>
      </p:sp>
      <p:sp>
        <p:nvSpPr>
          <p:cNvPr id="60419" name="Slide Number Placeholder 3"/>
          <p:cNvSpPr>
            <a:spLocks noGrp="1"/>
          </p:cNvSpPr>
          <p:nvPr>
            <p:ph type="sldNum" sz="quarter" idx="5"/>
          </p:nvPr>
        </p:nvSpPr>
        <p:spPr>
          <a:noFill/>
        </p:spPr>
        <p:txBody>
          <a:bodyPr/>
          <a:lstStyle/>
          <a:p>
            <a:fld id="{C91F633D-99DB-426C-BBFE-DDFAAB89865B}" type="slidenum">
              <a:rPr lang="en-GB" smtClean="0"/>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a:noFill/>
          <a:ln/>
        </p:spPr>
        <p:txBody>
          <a:bodyPr/>
          <a:lstStyle/>
          <a:p>
            <a:pPr eaLnBrk="1" hangingPunct="1">
              <a:spcBef>
                <a:spcPct val="0"/>
              </a:spcBef>
            </a:pPr>
            <a:endParaRPr lang="en-GB" smtClean="0"/>
          </a:p>
        </p:txBody>
      </p:sp>
      <p:sp>
        <p:nvSpPr>
          <p:cNvPr id="62467" name="Slide Number Placeholder 3"/>
          <p:cNvSpPr>
            <a:spLocks noGrp="1"/>
          </p:cNvSpPr>
          <p:nvPr>
            <p:ph type="sldNum" sz="quarter" idx="5"/>
          </p:nvPr>
        </p:nvSpPr>
        <p:spPr>
          <a:noFill/>
        </p:spPr>
        <p:txBody>
          <a:bodyPr/>
          <a:lstStyle/>
          <a:p>
            <a:fld id="{886096EA-D9A7-4A2C-A3A1-8A88E6019599}"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a:noFill/>
          <a:ln/>
        </p:spPr>
        <p:txBody>
          <a:bodyPr/>
          <a:lstStyle/>
          <a:p>
            <a:pPr eaLnBrk="1" hangingPunct="1">
              <a:spcBef>
                <a:spcPct val="0"/>
              </a:spcBef>
            </a:pPr>
            <a:endParaRPr lang="en-GB" smtClean="0"/>
          </a:p>
        </p:txBody>
      </p:sp>
      <p:sp>
        <p:nvSpPr>
          <p:cNvPr id="64515" name="Slide Number Placeholder 3"/>
          <p:cNvSpPr>
            <a:spLocks noGrp="1"/>
          </p:cNvSpPr>
          <p:nvPr>
            <p:ph type="sldNum" sz="quarter" idx="5"/>
          </p:nvPr>
        </p:nvSpPr>
        <p:spPr>
          <a:noFill/>
        </p:spPr>
        <p:txBody>
          <a:bodyPr/>
          <a:lstStyle/>
          <a:p>
            <a:fld id="{39431578-79D0-47AB-93E1-E6CA518964F6}"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25602" name="Notes Placeholder 2"/>
          <p:cNvSpPr>
            <a:spLocks noGrp="1"/>
          </p:cNvSpPr>
          <p:nvPr>
            <p:ph type="body" idx="1"/>
          </p:nvPr>
        </p:nvSpPr>
        <p:spPr>
          <a:noFill/>
          <a:ln/>
        </p:spPr>
        <p:txBody>
          <a:bodyPr/>
          <a:lstStyle/>
          <a:p>
            <a:pPr eaLnBrk="1" hangingPunct="1">
              <a:spcBef>
                <a:spcPct val="0"/>
              </a:spcBef>
            </a:pPr>
            <a:endParaRPr lang="en-GB" smtClean="0"/>
          </a:p>
        </p:txBody>
      </p:sp>
      <p:sp>
        <p:nvSpPr>
          <p:cNvPr id="25603" name="Slide Number Placeholder 3"/>
          <p:cNvSpPr>
            <a:spLocks noGrp="1"/>
          </p:cNvSpPr>
          <p:nvPr>
            <p:ph type="sldNum" sz="quarter" idx="5"/>
          </p:nvPr>
        </p:nvSpPr>
        <p:spPr>
          <a:noFill/>
        </p:spPr>
        <p:txBody>
          <a:bodyPr/>
          <a:lstStyle/>
          <a:p>
            <a:fld id="{3379A558-39BB-49E8-BC83-532C06A4110C}"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a:noFill/>
          <a:ln/>
        </p:spPr>
        <p:txBody>
          <a:bodyPr/>
          <a:lstStyle/>
          <a:p>
            <a:pPr eaLnBrk="1" hangingPunct="1">
              <a:spcBef>
                <a:spcPct val="0"/>
              </a:spcBef>
            </a:pPr>
            <a:endParaRPr lang="en-GB" smtClean="0"/>
          </a:p>
        </p:txBody>
      </p:sp>
      <p:sp>
        <p:nvSpPr>
          <p:cNvPr id="54275" name="Slide Number Placeholder 3"/>
          <p:cNvSpPr>
            <a:spLocks noGrp="1"/>
          </p:cNvSpPr>
          <p:nvPr>
            <p:ph type="sldNum" sz="quarter" idx="5"/>
          </p:nvPr>
        </p:nvSpPr>
        <p:spPr>
          <a:noFill/>
        </p:spPr>
        <p:txBody>
          <a:bodyPr/>
          <a:lstStyle/>
          <a:p>
            <a:fld id="{DB15DDEA-B8A9-44DD-A8FC-F1F19F2EFB29}"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a:noFill/>
          <a:ln/>
        </p:spPr>
        <p:txBody>
          <a:bodyPr/>
          <a:lstStyle/>
          <a:p>
            <a:pPr eaLnBrk="1" hangingPunct="1">
              <a:spcBef>
                <a:spcPct val="0"/>
              </a:spcBef>
            </a:pPr>
            <a:endParaRPr lang="en-GB" smtClean="0"/>
          </a:p>
        </p:txBody>
      </p:sp>
      <p:sp>
        <p:nvSpPr>
          <p:cNvPr id="27651" name="Slide Number Placeholder 3"/>
          <p:cNvSpPr>
            <a:spLocks noGrp="1"/>
          </p:cNvSpPr>
          <p:nvPr>
            <p:ph type="sldNum" sz="quarter" idx="5"/>
          </p:nvPr>
        </p:nvSpPr>
        <p:spPr>
          <a:noFill/>
        </p:spPr>
        <p:txBody>
          <a:bodyPr/>
          <a:lstStyle/>
          <a:p>
            <a:fld id="{B8D582CA-4253-43B7-8E79-EBFC17D0DB9B}"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a:noFill/>
          <a:ln/>
        </p:spPr>
        <p:txBody>
          <a:bodyPr/>
          <a:lstStyle/>
          <a:p>
            <a:pPr eaLnBrk="1" hangingPunct="1">
              <a:spcBef>
                <a:spcPct val="0"/>
              </a:spcBef>
            </a:pPr>
            <a:endParaRPr lang="en-GB" smtClean="0"/>
          </a:p>
        </p:txBody>
      </p:sp>
      <p:sp>
        <p:nvSpPr>
          <p:cNvPr id="29699" name="Slide Number Placeholder 3"/>
          <p:cNvSpPr>
            <a:spLocks noGrp="1"/>
          </p:cNvSpPr>
          <p:nvPr>
            <p:ph type="sldNum" sz="quarter" idx="5"/>
          </p:nvPr>
        </p:nvSpPr>
        <p:spPr>
          <a:noFill/>
        </p:spPr>
        <p:txBody>
          <a:bodyPr/>
          <a:lstStyle/>
          <a:p>
            <a:fld id="{C47404E9-C81C-4975-AFE6-F2DAC699A937}"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31746" name="Notes Placeholder 2"/>
          <p:cNvSpPr>
            <a:spLocks noGrp="1"/>
          </p:cNvSpPr>
          <p:nvPr>
            <p:ph type="body" idx="1"/>
          </p:nvPr>
        </p:nvSpPr>
        <p:spPr>
          <a:noFill/>
          <a:ln/>
        </p:spPr>
        <p:txBody>
          <a:bodyPr/>
          <a:lstStyle/>
          <a:p>
            <a:pPr eaLnBrk="1" hangingPunct="1">
              <a:spcBef>
                <a:spcPct val="0"/>
              </a:spcBef>
            </a:pPr>
            <a:endParaRPr lang="en-GB" smtClean="0"/>
          </a:p>
        </p:txBody>
      </p:sp>
      <p:sp>
        <p:nvSpPr>
          <p:cNvPr id="31747" name="Slide Number Placeholder 3"/>
          <p:cNvSpPr>
            <a:spLocks noGrp="1"/>
          </p:cNvSpPr>
          <p:nvPr>
            <p:ph type="sldNum" sz="quarter" idx="5"/>
          </p:nvPr>
        </p:nvSpPr>
        <p:spPr>
          <a:noFill/>
        </p:spPr>
        <p:txBody>
          <a:bodyPr/>
          <a:lstStyle/>
          <a:p>
            <a:fld id="{8BE1A66D-0B7C-452C-8682-8FDE2D4C77F2}"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33794" name="Notes Placeholder 2"/>
          <p:cNvSpPr>
            <a:spLocks noGrp="1"/>
          </p:cNvSpPr>
          <p:nvPr>
            <p:ph type="body" idx="1"/>
          </p:nvPr>
        </p:nvSpPr>
        <p:spPr>
          <a:noFill/>
          <a:ln/>
        </p:spPr>
        <p:txBody>
          <a:bodyPr/>
          <a:lstStyle/>
          <a:p>
            <a:pPr eaLnBrk="1" hangingPunct="1">
              <a:spcBef>
                <a:spcPct val="0"/>
              </a:spcBef>
            </a:pPr>
            <a:endParaRPr lang="en-GB" smtClean="0"/>
          </a:p>
        </p:txBody>
      </p:sp>
      <p:sp>
        <p:nvSpPr>
          <p:cNvPr id="33795" name="Slide Number Placeholder 3"/>
          <p:cNvSpPr>
            <a:spLocks noGrp="1"/>
          </p:cNvSpPr>
          <p:nvPr>
            <p:ph type="sldNum" sz="quarter" idx="5"/>
          </p:nvPr>
        </p:nvSpPr>
        <p:spPr>
          <a:noFill/>
        </p:spPr>
        <p:txBody>
          <a:bodyPr/>
          <a:lstStyle/>
          <a:p>
            <a:fld id="{D14B83E9-E685-48F8-AC39-82FAED5F039D}" type="slidenum">
              <a:rPr lang="en-GB" smtClean="0"/>
              <a:pPr/>
              <a:t>14</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35842" name="Notes Placeholder 2"/>
          <p:cNvSpPr>
            <a:spLocks noGrp="1"/>
          </p:cNvSpPr>
          <p:nvPr>
            <p:ph type="body" idx="1"/>
          </p:nvPr>
        </p:nvSpPr>
        <p:spPr>
          <a:noFill/>
          <a:ln/>
        </p:spPr>
        <p:txBody>
          <a:bodyPr/>
          <a:lstStyle/>
          <a:p>
            <a:pPr eaLnBrk="1" hangingPunct="1">
              <a:spcBef>
                <a:spcPct val="0"/>
              </a:spcBef>
            </a:pPr>
            <a:endParaRPr lang="en-GB" smtClean="0"/>
          </a:p>
        </p:txBody>
      </p:sp>
      <p:sp>
        <p:nvSpPr>
          <p:cNvPr id="35843" name="Slide Number Placeholder 3"/>
          <p:cNvSpPr>
            <a:spLocks noGrp="1"/>
          </p:cNvSpPr>
          <p:nvPr>
            <p:ph type="sldNum" sz="quarter" idx="5"/>
          </p:nvPr>
        </p:nvSpPr>
        <p:spPr>
          <a:noFill/>
        </p:spPr>
        <p:txBody>
          <a:bodyPr/>
          <a:lstStyle/>
          <a:p>
            <a:fld id="{C1469306-1F7B-452A-A3F2-5EC7F8631355}" type="slidenum">
              <a:rPr lang="en-GB" smtClean="0"/>
              <a:pPr/>
              <a:t>15</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37890" name="Notes Placeholder 2"/>
          <p:cNvSpPr>
            <a:spLocks noGrp="1"/>
          </p:cNvSpPr>
          <p:nvPr>
            <p:ph type="body" idx="1"/>
          </p:nvPr>
        </p:nvSpPr>
        <p:spPr>
          <a:noFill/>
          <a:ln/>
        </p:spPr>
        <p:txBody>
          <a:bodyPr/>
          <a:lstStyle/>
          <a:p>
            <a:pPr eaLnBrk="1" hangingPunct="1">
              <a:spcBef>
                <a:spcPct val="0"/>
              </a:spcBef>
            </a:pPr>
            <a:endParaRPr lang="en-GB" smtClean="0"/>
          </a:p>
        </p:txBody>
      </p:sp>
      <p:sp>
        <p:nvSpPr>
          <p:cNvPr id="37891" name="Slide Number Placeholder 3"/>
          <p:cNvSpPr>
            <a:spLocks noGrp="1"/>
          </p:cNvSpPr>
          <p:nvPr>
            <p:ph type="sldNum" sz="quarter" idx="5"/>
          </p:nvPr>
        </p:nvSpPr>
        <p:spPr>
          <a:noFill/>
        </p:spPr>
        <p:txBody>
          <a:bodyPr/>
          <a:lstStyle/>
          <a:p>
            <a:fld id="{310DA88D-6BAA-4F66-9C5D-D892C077BD28}" type="slidenum">
              <a:rPr lang="en-GB" smtClean="0"/>
              <a:pPr/>
              <a:t>16</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39938" name="Notes Placeholder 2"/>
          <p:cNvSpPr>
            <a:spLocks noGrp="1"/>
          </p:cNvSpPr>
          <p:nvPr>
            <p:ph type="body" idx="1"/>
          </p:nvPr>
        </p:nvSpPr>
        <p:spPr>
          <a:noFill/>
          <a:ln/>
        </p:spPr>
        <p:txBody>
          <a:bodyPr/>
          <a:lstStyle/>
          <a:p>
            <a:pPr eaLnBrk="1" hangingPunct="1">
              <a:spcBef>
                <a:spcPct val="0"/>
              </a:spcBef>
            </a:pPr>
            <a:endParaRPr lang="en-GB" smtClean="0"/>
          </a:p>
        </p:txBody>
      </p:sp>
      <p:sp>
        <p:nvSpPr>
          <p:cNvPr id="39939" name="Slide Number Placeholder 3"/>
          <p:cNvSpPr>
            <a:spLocks noGrp="1"/>
          </p:cNvSpPr>
          <p:nvPr>
            <p:ph type="sldNum" sz="quarter" idx="5"/>
          </p:nvPr>
        </p:nvSpPr>
        <p:spPr>
          <a:noFill/>
        </p:spPr>
        <p:txBody>
          <a:bodyPr/>
          <a:lstStyle/>
          <a:p>
            <a:fld id="{074F96B5-2820-46DC-8CBE-C810D89D4BC3}" type="slidenum">
              <a:rPr lang="en-GB" smtClean="0"/>
              <a:pPr/>
              <a:t>17</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41986" name="Notes Placeholder 2"/>
          <p:cNvSpPr>
            <a:spLocks noGrp="1"/>
          </p:cNvSpPr>
          <p:nvPr>
            <p:ph type="body" idx="1"/>
          </p:nvPr>
        </p:nvSpPr>
        <p:spPr>
          <a:noFill/>
          <a:ln/>
        </p:spPr>
        <p:txBody>
          <a:bodyPr/>
          <a:lstStyle/>
          <a:p>
            <a:pPr eaLnBrk="1" hangingPunct="1">
              <a:spcBef>
                <a:spcPct val="0"/>
              </a:spcBef>
            </a:pPr>
            <a:endParaRPr lang="en-GB" smtClean="0"/>
          </a:p>
        </p:txBody>
      </p:sp>
      <p:sp>
        <p:nvSpPr>
          <p:cNvPr id="41987" name="Slide Number Placeholder 3"/>
          <p:cNvSpPr>
            <a:spLocks noGrp="1"/>
          </p:cNvSpPr>
          <p:nvPr>
            <p:ph type="sldNum" sz="quarter" idx="5"/>
          </p:nvPr>
        </p:nvSpPr>
        <p:spPr>
          <a:noFill/>
        </p:spPr>
        <p:txBody>
          <a:bodyPr/>
          <a:lstStyle/>
          <a:p>
            <a:fld id="{24EDC91A-2663-47CD-BBE0-482F787623E3}" type="slidenum">
              <a:rPr lang="en-GB" smtClean="0"/>
              <a:pPr/>
              <a:t>18</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44034" name="Notes Placeholder 2"/>
          <p:cNvSpPr>
            <a:spLocks noGrp="1"/>
          </p:cNvSpPr>
          <p:nvPr>
            <p:ph type="body" idx="1"/>
          </p:nvPr>
        </p:nvSpPr>
        <p:spPr>
          <a:noFill/>
          <a:ln/>
        </p:spPr>
        <p:txBody>
          <a:bodyPr/>
          <a:lstStyle/>
          <a:p>
            <a:pPr eaLnBrk="1" hangingPunct="1">
              <a:spcBef>
                <a:spcPct val="0"/>
              </a:spcBef>
            </a:pPr>
            <a:endParaRPr lang="en-GB" smtClean="0"/>
          </a:p>
        </p:txBody>
      </p:sp>
      <p:sp>
        <p:nvSpPr>
          <p:cNvPr id="44035" name="Slide Number Placeholder 3"/>
          <p:cNvSpPr>
            <a:spLocks noGrp="1"/>
          </p:cNvSpPr>
          <p:nvPr>
            <p:ph type="sldNum" sz="quarter" idx="5"/>
          </p:nvPr>
        </p:nvSpPr>
        <p:spPr>
          <a:noFill/>
        </p:spPr>
        <p:txBody>
          <a:bodyPr/>
          <a:lstStyle/>
          <a:p>
            <a:fld id="{73AF396A-4961-4554-8EC2-3435E12B9899}" type="slidenum">
              <a:rPr lang="en-GB" smtClean="0"/>
              <a:pPr/>
              <a:t>19</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46082" name="Notes Placeholder 2"/>
          <p:cNvSpPr>
            <a:spLocks noGrp="1"/>
          </p:cNvSpPr>
          <p:nvPr>
            <p:ph type="body" idx="1"/>
          </p:nvPr>
        </p:nvSpPr>
        <p:spPr>
          <a:noFill/>
          <a:ln/>
        </p:spPr>
        <p:txBody>
          <a:bodyPr/>
          <a:lstStyle/>
          <a:p>
            <a:pPr eaLnBrk="1" hangingPunct="1">
              <a:spcBef>
                <a:spcPct val="0"/>
              </a:spcBef>
            </a:pPr>
            <a:endParaRPr lang="en-GB" smtClean="0"/>
          </a:p>
        </p:txBody>
      </p:sp>
      <p:sp>
        <p:nvSpPr>
          <p:cNvPr id="46083" name="Slide Number Placeholder 3"/>
          <p:cNvSpPr>
            <a:spLocks noGrp="1"/>
          </p:cNvSpPr>
          <p:nvPr>
            <p:ph type="sldNum" sz="quarter" idx="5"/>
          </p:nvPr>
        </p:nvSpPr>
        <p:spPr>
          <a:noFill/>
        </p:spPr>
        <p:txBody>
          <a:bodyPr/>
          <a:lstStyle/>
          <a:p>
            <a:fld id="{09425D7B-936D-4466-AF78-63ECC5B4E852}" type="slidenum">
              <a:rPr lang="en-GB" smtClean="0"/>
              <a:pPr/>
              <a:t>20</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48130" name="Notes Placeholder 2"/>
          <p:cNvSpPr>
            <a:spLocks noGrp="1"/>
          </p:cNvSpPr>
          <p:nvPr>
            <p:ph type="body" idx="1"/>
          </p:nvPr>
        </p:nvSpPr>
        <p:spPr>
          <a:noFill/>
          <a:ln/>
        </p:spPr>
        <p:txBody>
          <a:bodyPr/>
          <a:lstStyle/>
          <a:p>
            <a:pPr eaLnBrk="1" hangingPunct="1">
              <a:spcBef>
                <a:spcPct val="0"/>
              </a:spcBef>
            </a:pPr>
            <a:endParaRPr lang="en-GB" b="1" smtClean="0"/>
          </a:p>
        </p:txBody>
      </p:sp>
      <p:sp>
        <p:nvSpPr>
          <p:cNvPr id="48131" name="Slide Number Placeholder 3"/>
          <p:cNvSpPr>
            <a:spLocks noGrp="1"/>
          </p:cNvSpPr>
          <p:nvPr>
            <p:ph type="sldNum" sz="quarter" idx="5"/>
          </p:nvPr>
        </p:nvSpPr>
        <p:spPr>
          <a:noFill/>
        </p:spPr>
        <p:txBody>
          <a:bodyPr/>
          <a:lstStyle/>
          <a:p>
            <a:fld id="{E5DE6A65-9017-4077-B36D-A2B7D32D83E4}" type="slidenum">
              <a:rPr lang="en-GB" smtClean="0"/>
              <a:pPr/>
              <a:t>21</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a:noFill/>
          <a:ln/>
        </p:spPr>
        <p:txBody>
          <a:bodyPr/>
          <a:lstStyle/>
          <a:p>
            <a:pPr eaLnBrk="1" hangingPunct="1">
              <a:spcBef>
                <a:spcPct val="0"/>
              </a:spcBef>
            </a:pPr>
            <a:endParaRPr lang="en-GB" smtClean="0"/>
          </a:p>
        </p:txBody>
      </p:sp>
      <p:sp>
        <p:nvSpPr>
          <p:cNvPr id="50179" name="Slide Number Placeholder 3"/>
          <p:cNvSpPr>
            <a:spLocks noGrp="1"/>
          </p:cNvSpPr>
          <p:nvPr>
            <p:ph type="sldNum" sz="quarter" idx="5"/>
          </p:nvPr>
        </p:nvSpPr>
        <p:spPr>
          <a:noFill/>
        </p:spPr>
        <p:txBody>
          <a:bodyPr/>
          <a:lstStyle/>
          <a:p>
            <a:fld id="{5EDD07B0-4069-4A26-908D-6540424127B2}" type="slidenum">
              <a:rPr lang="en-GB" smtClean="0"/>
              <a:pPr/>
              <a:t>22</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a:noFill/>
          <a:ln/>
        </p:spPr>
        <p:txBody>
          <a:bodyPr/>
          <a:lstStyle/>
          <a:p>
            <a:pPr eaLnBrk="1" hangingPunct="1">
              <a:spcBef>
                <a:spcPct val="0"/>
              </a:spcBef>
            </a:pPr>
            <a:endParaRPr lang="en-GB" smtClean="0"/>
          </a:p>
        </p:txBody>
      </p:sp>
      <p:sp>
        <p:nvSpPr>
          <p:cNvPr id="52227" name="Slide Number Placeholder 3"/>
          <p:cNvSpPr>
            <a:spLocks noGrp="1"/>
          </p:cNvSpPr>
          <p:nvPr>
            <p:ph type="sldNum" sz="quarter" idx="5"/>
          </p:nvPr>
        </p:nvSpPr>
        <p:spPr>
          <a:noFill/>
        </p:spPr>
        <p:txBody>
          <a:bodyPr/>
          <a:lstStyle/>
          <a:p>
            <a:fld id="{EC6151EE-85CC-48CA-9BAA-DABE44AB7216}" type="slidenum">
              <a:rPr lang="en-GB" smtClean="0"/>
              <a:pPr/>
              <a:t>23</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a:noFill/>
          <a:ln/>
        </p:spPr>
        <p:txBody>
          <a:bodyPr/>
          <a:lstStyle/>
          <a:p>
            <a:pPr eaLnBrk="1" hangingPunct="1">
              <a:spcBef>
                <a:spcPct val="0"/>
              </a:spcBef>
            </a:pPr>
            <a:endParaRPr lang="en-GB" smtClean="0"/>
          </a:p>
        </p:txBody>
      </p:sp>
      <p:sp>
        <p:nvSpPr>
          <p:cNvPr id="56323" name="Slide Number Placeholder 3"/>
          <p:cNvSpPr>
            <a:spLocks noGrp="1"/>
          </p:cNvSpPr>
          <p:nvPr>
            <p:ph type="sldNum" sz="quarter" idx="5"/>
          </p:nvPr>
        </p:nvSpPr>
        <p:spPr>
          <a:noFill/>
        </p:spPr>
        <p:txBody>
          <a:bodyPr/>
          <a:lstStyle/>
          <a:p>
            <a:fld id="{CAF4DAFB-0F3C-4580-9191-F6BB5BDF9C1A}" type="slidenum">
              <a:rPr lang="en-GB" smtClean="0"/>
              <a:pPr/>
              <a:t>24</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a:noFill/>
          <a:ln/>
        </p:spPr>
        <p:txBody>
          <a:bodyPr/>
          <a:lstStyle/>
          <a:p>
            <a:pPr eaLnBrk="1" hangingPunct="1">
              <a:spcBef>
                <a:spcPct val="0"/>
              </a:spcBef>
            </a:pPr>
            <a:endParaRPr lang="en-GB" smtClean="0"/>
          </a:p>
        </p:txBody>
      </p:sp>
      <p:sp>
        <p:nvSpPr>
          <p:cNvPr id="66563" name="Slide Number Placeholder 3"/>
          <p:cNvSpPr>
            <a:spLocks noGrp="1"/>
          </p:cNvSpPr>
          <p:nvPr>
            <p:ph type="sldNum" sz="quarter" idx="5"/>
          </p:nvPr>
        </p:nvSpPr>
        <p:spPr>
          <a:noFill/>
        </p:spPr>
        <p:txBody>
          <a:bodyPr/>
          <a:lstStyle/>
          <a:p>
            <a:fld id="{FC5B34E7-8313-4A13-AE62-A068C12C7AB9}" type="slidenum">
              <a:rPr lang="en-GB" smtClean="0"/>
              <a:pPr/>
              <a:t>25</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a:noFill/>
          <a:ln/>
        </p:spPr>
        <p:txBody>
          <a:bodyPr/>
          <a:lstStyle/>
          <a:p>
            <a:pPr eaLnBrk="1" hangingPunct="1">
              <a:spcBef>
                <a:spcPct val="0"/>
              </a:spcBef>
            </a:pPr>
            <a:endParaRPr lang="en-GB" smtClean="0"/>
          </a:p>
        </p:txBody>
      </p:sp>
      <p:sp>
        <p:nvSpPr>
          <p:cNvPr id="68611" name="Slide Number Placeholder 3"/>
          <p:cNvSpPr>
            <a:spLocks noGrp="1"/>
          </p:cNvSpPr>
          <p:nvPr>
            <p:ph type="sldNum" sz="quarter" idx="5"/>
          </p:nvPr>
        </p:nvSpPr>
        <p:spPr>
          <a:noFill/>
        </p:spPr>
        <p:txBody>
          <a:bodyPr/>
          <a:lstStyle/>
          <a:p>
            <a:fld id="{436E83CD-87BF-4F79-BB1F-263059B7D6AB}" type="slidenum">
              <a:rPr lang="en-GB" smtClean="0"/>
              <a:pPr/>
              <a:t>26</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70658" name="Notes Placeholder 2"/>
          <p:cNvSpPr>
            <a:spLocks noGrp="1"/>
          </p:cNvSpPr>
          <p:nvPr>
            <p:ph type="body" idx="1"/>
          </p:nvPr>
        </p:nvSpPr>
        <p:spPr>
          <a:noFill/>
          <a:ln/>
        </p:spPr>
        <p:txBody>
          <a:bodyPr/>
          <a:lstStyle/>
          <a:p>
            <a:pPr eaLnBrk="1" hangingPunct="1">
              <a:spcBef>
                <a:spcPct val="0"/>
              </a:spcBef>
            </a:pPr>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72706" name="Notes Placeholder 2"/>
          <p:cNvSpPr>
            <a:spLocks noGrp="1"/>
          </p:cNvSpPr>
          <p:nvPr>
            <p:ph type="body" idx="1"/>
          </p:nvPr>
        </p:nvSpPr>
        <p:spPr>
          <a:noFill/>
          <a:ln/>
        </p:spPr>
        <p:txBody>
          <a:bodyPr/>
          <a:lstStyle/>
          <a:p>
            <a:pPr lvl="1" eaLnBrk="1" hangingPunct="1">
              <a:spcBef>
                <a:spcPct val="0"/>
              </a:spcBef>
            </a:pPr>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74754" name="Notes Placeholder 2"/>
          <p:cNvSpPr>
            <a:spLocks noGrp="1"/>
          </p:cNvSpPr>
          <p:nvPr>
            <p:ph type="body" idx="1"/>
          </p:nvPr>
        </p:nvSpPr>
        <p:spPr>
          <a:noFill/>
          <a:ln/>
        </p:spPr>
        <p:txBody>
          <a:bodyPr/>
          <a:lstStyle/>
          <a:p>
            <a:pPr eaLnBrk="1" hangingPunct="1">
              <a:spcBef>
                <a:spcPct val="0"/>
              </a:spcBef>
            </a:pPr>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76802" name="Notes Placeholder 2"/>
          <p:cNvSpPr>
            <a:spLocks noGrp="1"/>
          </p:cNvSpPr>
          <p:nvPr>
            <p:ph type="body" idx="1"/>
          </p:nvPr>
        </p:nvSpPr>
        <p:spPr>
          <a:noFill/>
          <a:ln/>
        </p:spPr>
        <p:txBody>
          <a:bodyPr/>
          <a:lstStyle/>
          <a:p>
            <a:pPr eaLnBrk="1" hangingPunct="1">
              <a:spcBef>
                <a:spcPct val="0"/>
              </a:spcBef>
            </a:pPr>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78850" name="Notes Placeholder 2"/>
          <p:cNvSpPr>
            <a:spLocks noGrp="1"/>
          </p:cNvSpPr>
          <p:nvPr>
            <p:ph type="body" idx="1"/>
          </p:nvPr>
        </p:nvSpPr>
        <p:spPr>
          <a:noFill/>
          <a:ln/>
        </p:spPr>
        <p:txBody>
          <a:bodyPr/>
          <a:lstStyle/>
          <a:p>
            <a:pPr eaLnBrk="1" hangingPunct="1">
              <a:spcBef>
                <a:spcPct val="0"/>
              </a:spcBef>
            </a:pPr>
            <a:endParaRPr lang="en-GB"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xfrm>
            <a:off x="938213" y="749300"/>
            <a:ext cx="5000625" cy="3751263"/>
          </a:xfrm>
          <a:noFill/>
          <a:ln>
            <a:solidFill>
              <a:srgbClr val="000000"/>
            </a:solidFill>
            <a:miter lim="800000"/>
            <a:headEnd/>
            <a:tailEnd/>
          </a:ln>
        </p:spPr>
      </p:sp>
      <p:sp>
        <p:nvSpPr>
          <p:cNvPr id="80898" name="Notes Placeholder 2"/>
          <p:cNvSpPr>
            <a:spLocks noGrp="1"/>
          </p:cNvSpPr>
          <p:nvPr>
            <p:ph type="body" idx="1"/>
          </p:nvPr>
        </p:nvSpPr>
        <p:spPr>
          <a:noFill/>
          <a:ln/>
        </p:spPr>
        <p:txBody>
          <a:bodyPr/>
          <a:lstStyle/>
          <a:p>
            <a:pPr eaLnBrk="1" hangingPunct="1">
              <a:spcBef>
                <a:spcPct val="0"/>
              </a:spcBef>
            </a:pPr>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FDDEE7F-63DB-4205-80D0-9A9FE7413B85}" type="datetime1">
              <a:rPr lang="en-GB"/>
              <a:pPr>
                <a:defRPr/>
              </a:pPr>
              <a:t>10/05/2013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72001C4-B561-4D06-9553-F7EC34C6B10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0FDDD1E-D38F-4B70-9C07-4282751A0AA6}" type="datetime1">
              <a:rPr lang="en-GB"/>
              <a:pPr>
                <a:defRPr/>
              </a:pPr>
              <a:t>10/05/2013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B5659DA-6943-4C50-8903-E90C37778F38}"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EC06490-C36A-4BDA-97B3-3158CAB8BBB0}" type="datetime1">
              <a:rPr lang="en-GB"/>
              <a:pPr>
                <a:defRPr/>
              </a:pPr>
              <a:t>10/05/2013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50A5E7F-8382-4485-9B23-F858B031904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5D2757D9-2042-46CD-A01B-6CD5A2280FC5}" type="datetime1">
              <a:rPr lang="en-GB"/>
              <a:pPr>
                <a:defRPr/>
              </a:pPr>
              <a:t>10/05/2013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57DB10B-C393-4061-B169-1D140A8FE38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C45A95C7-086B-4460-8810-E2204E59E70F}" type="datetime1">
              <a:rPr lang="en-GB"/>
              <a:pPr>
                <a:defRPr/>
              </a:pPr>
              <a:t>10/05/2013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28DD90E1-7D32-4AE5-9491-A72185DCEE5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148BC7A-007F-48C5-93CF-1EA9B5D1BE3C}" type="datetime1">
              <a:rPr lang="en-GB"/>
              <a:pPr>
                <a:defRPr/>
              </a:pPr>
              <a:t>10/05/2013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7DCA70B1-D702-4E72-A959-3A6D4383E3F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F7E945B-5762-4B8D-94FF-879AF3922585}" type="datetime1">
              <a:rPr lang="en-GB"/>
              <a:pPr>
                <a:defRPr/>
              </a:pPr>
              <a:t>10/05/2013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A959E88D-9FB2-472F-9A98-628D9ED4F7D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795B6A8-91B8-41CF-81BD-BCA1D39DA8AC}" type="datetime1">
              <a:rPr lang="en-GB"/>
              <a:pPr>
                <a:defRPr/>
              </a:pPr>
              <a:t>10/05/2013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2F77D79-7ECC-4402-B364-CD3FD356D121}"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1EEFAC2-DD0E-4031-8103-45F137D07DD4}" type="datetime1">
              <a:rPr lang="en-GB"/>
              <a:pPr>
                <a:defRPr/>
              </a:pPr>
              <a:t>10/05/2013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1498CA7-0CED-46D2-9F41-2CBCCF4AFA3C}"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AB7F5214-1C66-46B5-AFCA-B3970C492AA5}" type="datetime1">
              <a:rPr lang="en-GB"/>
              <a:pPr>
                <a:defRPr/>
              </a:pPr>
              <a:t>10/05/2013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499C23C-CF5E-451C-8351-10572F1F50B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32192FB-739D-4D2D-9595-782FA45142F2}" type="datetime1">
              <a:rPr lang="en-GB"/>
              <a:pPr>
                <a:defRPr/>
              </a:pPr>
              <a:t>10/05/2013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5B93749-E407-4B80-BE12-6E1D90997335}"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226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226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D7657AC1-3C01-49D2-96B5-46E3893AD809}" type="datetime1">
              <a:rPr lang="en-GB"/>
              <a:pPr>
                <a:defRPr/>
              </a:pPr>
              <a:t>10/05/2013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92CB063A-8036-46FE-8BD6-F4E23517DEB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DA4FD218-AFA0-4D4C-9D45-4718C73A098A}"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01EC4CC0-969A-4797-945F-84C4A338D21F}" type="slidenum">
              <a:rPr lang="en-GB"/>
              <a:pPr>
                <a:defRPr/>
              </a:pPr>
              <a:t>1</a:t>
            </a:fld>
            <a:endParaRPr lang="en-GB"/>
          </a:p>
        </p:txBody>
      </p:sp>
      <p:sp>
        <p:nvSpPr>
          <p:cNvPr id="16387" name="Title 1"/>
          <p:cNvSpPr>
            <a:spLocks noGrp="1"/>
          </p:cNvSpPr>
          <p:nvPr>
            <p:ph type="ctrTitle"/>
          </p:nvPr>
        </p:nvSpPr>
        <p:spPr>
          <a:xfrm>
            <a:off x="827088" y="765175"/>
            <a:ext cx="7772400" cy="738188"/>
          </a:xfrm>
        </p:spPr>
        <p:txBody>
          <a:bodyPr/>
          <a:lstStyle/>
          <a:p>
            <a:pPr eaLnBrk="1" hangingPunct="1"/>
            <a:endParaRPr lang="en-GB" sz="2800" smtClean="0"/>
          </a:p>
        </p:txBody>
      </p:sp>
      <p:sp>
        <p:nvSpPr>
          <p:cNvPr id="16388" name="Subtitle 2"/>
          <p:cNvSpPr>
            <a:spLocks noGrp="1"/>
          </p:cNvSpPr>
          <p:nvPr>
            <p:ph type="subTitle" idx="1"/>
          </p:nvPr>
        </p:nvSpPr>
        <p:spPr>
          <a:xfrm>
            <a:off x="1403350" y="2276475"/>
            <a:ext cx="6400800" cy="3600450"/>
          </a:xfrm>
        </p:spPr>
        <p:txBody>
          <a:bodyPr/>
          <a:lstStyle/>
          <a:p>
            <a:pPr eaLnBrk="1" hangingPunct="1"/>
            <a:r>
              <a:rPr lang="en-GB" smtClean="0">
                <a:solidFill>
                  <a:schemeClr val="tx1"/>
                </a:solidFill>
              </a:rPr>
              <a:t>Topics covered in this lecture:</a:t>
            </a:r>
          </a:p>
          <a:p>
            <a:pPr eaLnBrk="1" hangingPunct="1"/>
            <a:r>
              <a:rPr lang="en-GB" smtClean="0">
                <a:solidFill>
                  <a:schemeClr val="tx1"/>
                </a:solidFill>
              </a:rPr>
              <a:t>1. The legal framework of work</a:t>
            </a:r>
          </a:p>
          <a:p>
            <a:pPr eaLnBrk="1" hangingPunct="1"/>
            <a:r>
              <a:rPr lang="en-GB" smtClean="0">
                <a:solidFill>
                  <a:schemeClr val="tx1"/>
                </a:solidFill>
              </a:rPr>
              <a:t>2. Discipline</a:t>
            </a:r>
          </a:p>
          <a:p>
            <a:pPr eaLnBrk="1" hangingPunct="1"/>
            <a:r>
              <a:rPr lang="en-GB" smtClean="0">
                <a:solidFill>
                  <a:schemeClr val="tx1"/>
                </a:solidFill>
              </a:rPr>
              <a:t>3. Grievance</a:t>
            </a:r>
          </a:p>
          <a:p>
            <a:pPr eaLnBrk="1" hangingPunct="1"/>
            <a:r>
              <a:rPr lang="en-GB" smtClean="0">
                <a:solidFill>
                  <a:schemeClr val="tx1"/>
                </a:solidFill>
              </a:rPr>
              <a:t>4. Dismissal</a:t>
            </a:r>
          </a:p>
          <a:p>
            <a:pPr eaLnBrk="1" hangingPunct="1"/>
            <a:endParaRPr lang="en-GB"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0CE066E1-2F48-4C44-8080-DCF28202DC23}"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5D63D9BF-B5A9-41F4-87C1-9612F495D437}" type="slidenum">
              <a:rPr lang="en-GB"/>
              <a:pPr>
                <a:defRPr/>
              </a:pPr>
              <a:t>2</a:t>
            </a:fld>
            <a:endParaRPr lang="en-GB"/>
          </a:p>
        </p:txBody>
      </p:sp>
      <p:sp>
        <p:nvSpPr>
          <p:cNvPr id="18435" name="Title 1"/>
          <p:cNvSpPr>
            <a:spLocks noGrp="1"/>
          </p:cNvSpPr>
          <p:nvPr>
            <p:ph type="title" idx="4294967295"/>
          </p:nvPr>
        </p:nvSpPr>
        <p:spPr>
          <a:xfrm>
            <a:off x="468313" y="979488"/>
            <a:ext cx="8229600" cy="954087"/>
          </a:xfrm>
        </p:spPr>
        <p:txBody>
          <a:bodyPr>
            <a:spAutoFit/>
          </a:bodyPr>
          <a:lstStyle/>
          <a:p>
            <a:pPr eaLnBrk="1" hangingPunct="1"/>
            <a:r>
              <a:rPr lang="en-GB" sz="2800" smtClean="0"/>
              <a:t>Areas Covered By Individual Employment Protection Legislation and Statutory Instruments</a:t>
            </a:r>
          </a:p>
        </p:txBody>
      </p:sp>
      <p:sp>
        <p:nvSpPr>
          <p:cNvPr id="18436" name="Content Placeholder 2"/>
          <p:cNvSpPr>
            <a:spLocks noGrp="1"/>
          </p:cNvSpPr>
          <p:nvPr>
            <p:ph idx="4294967295"/>
          </p:nvPr>
        </p:nvSpPr>
        <p:spPr>
          <a:xfrm>
            <a:off x="395288" y="2781300"/>
            <a:ext cx="8229600" cy="2676525"/>
          </a:xfrm>
        </p:spPr>
        <p:txBody>
          <a:bodyPr>
            <a:spAutoFit/>
          </a:bodyPr>
          <a:lstStyle/>
          <a:p>
            <a:pPr eaLnBrk="1" hangingPunct="1"/>
            <a:r>
              <a:rPr lang="en-GB" sz="2400" smtClean="0"/>
              <a:t>Contract of employment</a:t>
            </a:r>
            <a:endParaRPr lang="en-GB" sz="2400" i="1" smtClean="0"/>
          </a:p>
          <a:p>
            <a:pPr eaLnBrk="1" hangingPunct="1"/>
            <a:r>
              <a:rPr lang="en-GB" sz="2400" smtClean="0"/>
              <a:t>Discrimination and equality of opportunity</a:t>
            </a:r>
            <a:endParaRPr lang="en-GB" sz="2400" i="1" smtClean="0"/>
          </a:p>
          <a:p>
            <a:pPr eaLnBrk="1" hangingPunct="1"/>
            <a:r>
              <a:rPr lang="en-GB" sz="2400" smtClean="0"/>
              <a:t>Health and safety</a:t>
            </a:r>
            <a:endParaRPr lang="en-GB" sz="2400" i="1" smtClean="0"/>
          </a:p>
          <a:p>
            <a:pPr eaLnBrk="1" hangingPunct="1"/>
            <a:r>
              <a:rPr lang="en-GB" sz="2400" smtClean="0"/>
              <a:t>Maternity and time off</a:t>
            </a:r>
            <a:endParaRPr lang="en-GB" sz="2400" i="1" smtClean="0"/>
          </a:p>
          <a:p>
            <a:pPr eaLnBrk="1" hangingPunct="1"/>
            <a:r>
              <a:rPr lang="en-GB" sz="2400" smtClean="0"/>
              <a:t>Redundancy and transfers of undertakings</a:t>
            </a:r>
            <a:endParaRPr lang="en-GB" sz="2400" i="1" smtClean="0"/>
          </a:p>
          <a:p>
            <a:pPr eaLnBrk="1" hangingPunct="1"/>
            <a:r>
              <a:rPr lang="en-GB" sz="2400" smtClean="0"/>
              <a:t>Individual rights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420688" y="257175"/>
            <a:ext cx="8291512" cy="1006475"/>
          </a:xfrm>
        </p:spPr>
        <p:txBody>
          <a:bodyPr/>
          <a:lstStyle/>
          <a:p>
            <a:pPr eaLnBrk="1" hangingPunct="1"/>
            <a:r>
              <a:rPr lang="en-GB" sz="3000" smtClean="0"/>
              <a:t>Checklist for Preparing a Contract of Employment </a:t>
            </a:r>
            <a:endParaRPr lang="en-US" sz="3000" smtClean="0"/>
          </a:p>
        </p:txBody>
      </p:sp>
      <p:sp>
        <p:nvSpPr>
          <p:cNvPr id="88071" name="Rectangle 7"/>
          <p:cNvSpPr>
            <a:spLocks noChangeArrowheads="1"/>
          </p:cNvSpPr>
          <p:nvPr/>
        </p:nvSpPr>
        <p:spPr bwMode="auto">
          <a:xfrm>
            <a:off x="488950" y="1125538"/>
            <a:ext cx="8077200" cy="5183187"/>
          </a:xfrm>
          <a:prstGeom prst="rect">
            <a:avLst/>
          </a:prstGeom>
          <a:noFill/>
          <a:ln w="9525">
            <a:noFill/>
            <a:miter lim="800000"/>
            <a:headEnd/>
            <a:tailEnd/>
          </a:ln>
          <a:effectLst/>
        </p:spPr>
        <p:txBody>
          <a:bodyPr/>
          <a:lstStyle/>
          <a:p>
            <a:pPr marL="469900" indent="-469900" fontAlgn="auto">
              <a:spcBef>
                <a:spcPct val="20000"/>
              </a:spcBef>
              <a:spcAft>
                <a:spcPts val="0"/>
              </a:spcAft>
              <a:buFontTx/>
              <a:buAutoNum type="arabicPeriod"/>
              <a:defRPr/>
            </a:pPr>
            <a:r>
              <a:rPr lang="en-US" sz="2000" dirty="0">
                <a:latin typeface="+mn-lt"/>
                <a:cs typeface="+mn-cs"/>
              </a:rPr>
              <a:t>Name of employer and employee</a:t>
            </a:r>
          </a:p>
          <a:p>
            <a:pPr marL="469900" indent="-469900" fontAlgn="auto">
              <a:spcBef>
                <a:spcPct val="20000"/>
              </a:spcBef>
              <a:spcAft>
                <a:spcPts val="0"/>
              </a:spcAft>
              <a:buFontTx/>
              <a:buAutoNum type="arabicPeriod"/>
              <a:defRPr/>
            </a:pPr>
            <a:r>
              <a:rPr lang="en-US" sz="2000" dirty="0">
                <a:latin typeface="+mn-lt"/>
                <a:cs typeface="+mn-cs"/>
              </a:rPr>
              <a:t>Date employment began</a:t>
            </a:r>
          </a:p>
          <a:p>
            <a:pPr marL="469900" indent="-469900" fontAlgn="auto">
              <a:spcBef>
                <a:spcPct val="20000"/>
              </a:spcBef>
              <a:spcAft>
                <a:spcPts val="0"/>
              </a:spcAft>
              <a:buFontTx/>
              <a:buAutoNum type="arabicPeriod"/>
              <a:defRPr/>
            </a:pPr>
            <a:r>
              <a:rPr lang="en-US" sz="2000" dirty="0">
                <a:latin typeface="+mn-lt"/>
                <a:cs typeface="+mn-cs"/>
              </a:rPr>
              <a:t>Job title</a:t>
            </a:r>
          </a:p>
          <a:p>
            <a:pPr marL="469900" indent="-469900" fontAlgn="auto">
              <a:spcBef>
                <a:spcPct val="20000"/>
              </a:spcBef>
              <a:spcAft>
                <a:spcPts val="0"/>
              </a:spcAft>
              <a:buFontTx/>
              <a:buAutoNum type="arabicPeriod"/>
              <a:defRPr/>
            </a:pPr>
            <a:r>
              <a:rPr lang="en-US" sz="2000" dirty="0">
                <a:latin typeface="+mn-lt"/>
                <a:cs typeface="+mn-cs"/>
              </a:rPr>
              <a:t>Rate of pay, period and method of payment</a:t>
            </a:r>
          </a:p>
          <a:p>
            <a:pPr marL="469900" indent="-469900" fontAlgn="auto">
              <a:spcBef>
                <a:spcPct val="20000"/>
              </a:spcBef>
              <a:spcAft>
                <a:spcPts val="0"/>
              </a:spcAft>
              <a:buFontTx/>
              <a:buAutoNum type="arabicPeriod"/>
              <a:defRPr/>
            </a:pPr>
            <a:r>
              <a:rPr lang="en-US" sz="2000" dirty="0">
                <a:latin typeface="+mn-lt"/>
                <a:cs typeface="+mn-cs"/>
              </a:rPr>
              <a:t>Normal hours of work</a:t>
            </a:r>
          </a:p>
          <a:p>
            <a:pPr marL="444500" indent="-444500" fontAlgn="auto">
              <a:spcBef>
                <a:spcPct val="20000"/>
              </a:spcBef>
              <a:spcAft>
                <a:spcPts val="0"/>
              </a:spcAft>
              <a:buFontTx/>
              <a:buAutoNum type="arabicPeriod" startAt="6"/>
              <a:defRPr/>
            </a:pPr>
            <a:r>
              <a:rPr lang="en-US" sz="2000" dirty="0">
                <a:latin typeface="+mn-lt"/>
                <a:cs typeface="+mn-cs"/>
              </a:rPr>
              <a:t>Arrangements for holidays and holiday pay, including means of calculating these precisely</a:t>
            </a:r>
          </a:p>
          <a:p>
            <a:pPr marL="444500" indent="-444500" fontAlgn="auto">
              <a:spcBef>
                <a:spcPct val="20000"/>
              </a:spcBef>
              <a:spcAft>
                <a:spcPts val="0"/>
              </a:spcAft>
              <a:buFontTx/>
              <a:buAutoNum type="arabicPeriod" startAt="6"/>
              <a:defRPr/>
            </a:pPr>
            <a:r>
              <a:rPr lang="en-US" sz="2000" dirty="0">
                <a:latin typeface="+mn-lt"/>
                <a:cs typeface="+mn-cs"/>
              </a:rPr>
              <a:t>Terms and conditions relating to sickness, injury and sick pay</a:t>
            </a:r>
          </a:p>
          <a:p>
            <a:pPr marL="444500" indent="-444500" fontAlgn="auto">
              <a:spcBef>
                <a:spcPct val="20000"/>
              </a:spcBef>
              <a:spcAft>
                <a:spcPts val="0"/>
              </a:spcAft>
              <a:buFontTx/>
              <a:buAutoNum type="arabicPeriod" startAt="6"/>
              <a:defRPr/>
            </a:pPr>
            <a:r>
              <a:rPr lang="en-US" sz="2000" dirty="0">
                <a:latin typeface="+mn-lt"/>
                <a:cs typeface="+mn-cs"/>
              </a:rPr>
              <a:t>Pension terms and conditions</a:t>
            </a:r>
          </a:p>
          <a:p>
            <a:pPr marL="444500" indent="-444500" fontAlgn="auto">
              <a:spcBef>
                <a:spcPct val="20000"/>
              </a:spcBef>
              <a:spcAft>
                <a:spcPts val="0"/>
              </a:spcAft>
              <a:buFontTx/>
              <a:buAutoNum type="arabicPeriod" startAt="6"/>
              <a:defRPr/>
            </a:pPr>
            <a:r>
              <a:rPr lang="en-US" sz="2000" dirty="0">
                <a:latin typeface="+mn-lt"/>
                <a:cs typeface="+mn-cs"/>
              </a:rPr>
              <a:t>Notice periods from both employee and employer</a:t>
            </a:r>
          </a:p>
          <a:p>
            <a:pPr marL="533400" indent="-533400" fontAlgn="auto">
              <a:spcBef>
                <a:spcPct val="20000"/>
              </a:spcBef>
              <a:spcAft>
                <a:spcPts val="0"/>
              </a:spcAft>
              <a:buFontTx/>
              <a:buAutoNum type="arabicPeriod" startAt="10"/>
              <a:defRPr/>
            </a:pPr>
            <a:r>
              <a:rPr lang="en-US" sz="2000" dirty="0">
                <a:latin typeface="+mn-lt"/>
                <a:cs typeface="+mn-cs"/>
              </a:rPr>
              <a:t>Disciplinary rules and procedures</a:t>
            </a:r>
          </a:p>
          <a:p>
            <a:pPr marL="533400" indent="-533400" fontAlgn="auto">
              <a:spcBef>
                <a:spcPct val="20000"/>
              </a:spcBef>
              <a:spcAft>
                <a:spcPts val="0"/>
              </a:spcAft>
              <a:buFontTx/>
              <a:buAutoNum type="arabicPeriod" startAt="10"/>
              <a:defRPr/>
            </a:pPr>
            <a:r>
              <a:rPr lang="en-US" sz="2000" dirty="0">
                <a:latin typeface="+mn-lt"/>
                <a:cs typeface="+mn-cs"/>
              </a:rPr>
              <a:t>Arrangements for handling employee grievances</a:t>
            </a:r>
          </a:p>
          <a:p>
            <a:pPr marL="533400" indent="-533400" fontAlgn="auto">
              <a:spcBef>
                <a:spcPct val="20000"/>
              </a:spcBef>
              <a:spcAft>
                <a:spcPts val="0"/>
              </a:spcAft>
              <a:buFontTx/>
              <a:buAutoNum type="arabicPeriod" startAt="10"/>
              <a:defRPr/>
            </a:pPr>
            <a:r>
              <a:rPr lang="en-US" sz="2000" dirty="0">
                <a:latin typeface="+mn-lt"/>
                <a:cs typeface="+mn-cs"/>
              </a:rPr>
              <a:t>Conditions of employment relating to trade union membership, where applicable</a:t>
            </a:r>
          </a:p>
          <a:p>
            <a:pPr marL="444500" indent="-444500" fontAlgn="auto">
              <a:spcBef>
                <a:spcPct val="20000"/>
              </a:spcBef>
              <a:spcAft>
                <a:spcPts val="0"/>
              </a:spcAft>
              <a:buFontTx/>
              <a:buAutoNum type="arabicPeriod" startAt="6"/>
              <a:defRPr/>
            </a:pPr>
            <a:endParaRPr lang="en-US" sz="2000" dirty="0">
              <a:latin typeface="+mn-lt"/>
              <a:cs typeface="+mn-cs"/>
            </a:endParaRPr>
          </a:p>
          <a:p>
            <a:pPr marL="469900" indent="-469900" fontAlgn="auto">
              <a:spcBef>
                <a:spcPct val="20000"/>
              </a:spcBef>
              <a:spcAft>
                <a:spcPts val="0"/>
              </a:spcAft>
              <a:buFontTx/>
              <a:buAutoNum type="arabicPeriod"/>
              <a:defRPr/>
            </a:pPr>
            <a:endParaRPr lang="en-US" sz="2600" dirty="0">
              <a:latin typeface="+mn-lt"/>
              <a:cs typeface="+mn-cs"/>
            </a:endParaRPr>
          </a:p>
          <a:p>
            <a:pPr marL="469900" indent="-469900" fontAlgn="auto">
              <a:spcBef>
                <a:spcPct val="20000"/>
              </a:spcBef>
              <a:spcAft>
                <a:spcPts val="0"/>
              </a:spcAft>
              <a:buFontTx/>
              <a:buAutoNum type="arabicPeriod"/>
              <a:defRPr/>
            </a:pPr>
            <a:endParaRPr lang="en-US" sz="2600" dirty="0">
              <a:latin typeface="+mn-lt"/>
              <a:cs typeface="+mn-cs"/>
            </a:endParaRPr>
          </a:p>
          <a:p>
            <a:pPr marL="469900" indent="-469900" fontAlgn="auto">
              <a:spcBef>
                <a:spcPct val="20000"/>
              </a:spcBef>
              <a:spcAft>
                <a:spcPts val="0"/>
              </a:spcAft>
              <a:buFontTx/>
              <a:buAutoNum type="arabicPeriod"/>
              <a:defRPr/>
            </a:pPr>
            <a:endParaRPr lang="en-US" sz="2600" dirty="0">
              <a:latin typeface="+mn-lt"/>
              <a:cs typeface="+mn-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quarter" idx="10"/>
          </p:nvPr>
        </p:nvSpPr>
        <p:spPr/>
        <p:txBody>
          <a:bodyPr/>
          <a:lstStyle/>
          <a:p>
            <a:pPr>
              <a:defRPr/>
            </a:pPr>
            <a:fld id="{A1C1C9EE-741F-47DD-BB73-FDAAD4CD7EE6}" type="datetime1">
              <a:rPr lang="en-GB"/>
              <a:pPr>
                <a:defRPr/>
              </a:pPr>
              <a:t>10/05/2013</a:t>
            </a:fld>
            <a:endParaRPr lang="en-GB"/>
          </a:p>
        </p:txBody>
      </p:sp>
      <p:sp>
        <p:nvSpPr>
          <p:cNvPr id="8" name="Slide Number Placeholder 5"/>
          <p:cNvSpPr>
            <a:spLocks noGrp="1"/>
          </p:cNvSpPr>
          <p:nvPr>
            <p:ph type="sldNum" sz="quarter" idx="12"/>
          </p:nvPr>
        </p:nvSpPr>
        <p:spPr/>
        <p:txBody>
          <a:bodyPr/>
          <a:lstStyle/>
          <a:p>
            <a:pPr>
              <a:defRPr/>
            </a:pPr>
            <a:fld id="{23C8787F-FDA8-43CC-A1F9-68D055F0E2F7}" type="slidenum">
              <a:rPr lang="en-GB"/>
              <a:pPr>
                <a:defRPr/>
              </a:pPr>
              <a:t>4</a:t>
            </a:fld>
            <a:endParaRPr lang="en-GB"/>
          </a:p>
        </p:txBody>
      </p:sp>
      <p:sp>
        <p:nvSpPr>
          <p:cNvPr id="22531" name="Title 1"/>
          <p:cNvSpPr>
            <a:spLocks noGrp="1"/>
          </p:cNvSpPr>
          <p:nvPr>
            <p:ph type="title"/>
          </p:nvPr>
        </p:nvSpPr>
        <p:spPr>
          <a:xfrm>
            <a:off x="457200" y="712788"/>
            <a:ext cx="8229600" cy="552450"/>
          </a:xfrm>
        </p:spPr>
        <p:txBody>
          <a:bodyPr/>
          <a:lstStyle/>
          <a:p>
            <a:pPr eaLnBrk="1" hangingPunct="1"/>
            <a:r>
              <a:rPr lang="en-GB" sz="2800" smtClean="0"/>
              <a:t>Employment Law: Benefit or Burden?</a:t>
            </a:r>
          </a:p>
        </p:txBody>
      </p:sp>
      <p:sp>
        <p:nvSpPr>
          <p:cNvPr id="22532" name="Text Placeholder 3"/>
          <p:cNvSpPr>
            <a:spLocks noGrp="1"/>
          </p:cNvSpPr>
          <p:nvPr>
            <p:ph type="body" idx="1"/>
          </p:nvPr>
        </p:nvSpPr>
        <p:spPr>
          <a:xfrm>
            <a:off x="571500" y="1449388"/>
            <a:ext cx="4040188" cy="639762"/>
          </a:xfrm>
        </p:spPr>
        <p:txBody>
          <a:bodyPr/>
          <a:lstStyle/>
          <a:p>
            <a:pPr eaLnBrk="1" hangingPunct="1"/>
            <a:r>
              <a:rPr lang="en-GB" smtClean="0"/>
              <a:t>Burden</a:t>
            </a:r>
          </a:p>
        </p:txBody>
      </p:sp>
      <p:sp>
        <p:nvSpPr>
          <p:cNvPr id="22533" name="Content Placeholder 4"/>
          <p:cNvSpPr>
            <a:spLocks noGrp="1"/>
          </p:cNvSpPr>
          <p:nvPr>
            <p:ph sz="half" idx="2"/>
          </p:nvPr>
        </p:nvSpPr>
        <p:spPr>
          <a:xfrm>
            <a:off x="514350" y="2089150"/>
            <a:ext cx="3754438" cy="3951288"/>
          </a:xfrm>
        </p:spPr>
        <p:txBody>
          <a:bodyPr/>
          <a:lstStyle/>
          <a:p>
            <a:pPr eaLnBrk="1" hangingPunct="1"/>
            <a:r>
              <a:rPr lang="en-GB" smtClean="0"/>
              <a:t>Employment regulation has added to employer’s costs</a:t>
            </a:r>
          </a:p>
          <a:p>
            <a:pPr eaLnBrk="1" hangingPunct="1"/>
            <a:r>
              <a:rPr lang="en-GB" smtClean="0"/>
              <a:t>This has led to increase in number of claims against employers</a:t>
            </a:r>
          </a:p>
          <a:p>
            <a:pPr eaLnBrk="1" hangingPunct="1"/>
            <a:r>
              <a:rPr lang="en-GB" smtClean="0"/>
              <a:t>Can harm the career interests of most protected groups</a:t>
            </a:r>
          </a:p>
          <a:p>
            <a:pPr eaLnBrk="1" hangingPunct="1"/>
            <a:endParaRPr lang="en-GB" smtClean="0"/>
          </a:p>
        </p:txBody>
      </p:sp>
      <p:sp>
        <p:nvSpPr>
          <p:cNvPr id="22534" name="Text Placeholder 5"/>
          <p:cNvSpPr>
            <a:spLocks noGrp="1"/>
          </p:cNvSpPr>
          <p:nvPr>
            <p:ph type="body" sz="quarter" idx="3"/>
          </p:nvPr>
        </p:nvSpPr>
        <p:spPr>
          <a:xfrm>
            <a:off x="4702175" y="1449388"/>
            <a:ext cx="4041775" cy="639762"/>
          </a:xfrm>
        </p:spPr>
        <p:txBody>
          <a:bodyPr/>
          <a:lstStyle/>
          <a:p>
            <a:pPr eaLnBrk="1" hangingPunct="1"/>
            <a:r>
              <a:rPr lang="en-GB" smtClean="0"/>
              <a:t>Benefit</a:t>
            </a:r>
          </a:p>
        </p:txBody>
      </p:sp>
      <p:sp>
        <p:nvSpPr>
          <p:cNvPr id="22535" name="Content Placeholder 6"/>
          <p:cNvSpPr>
            <a:spLocks noGrp="1"/>
          </p:cNvSpPr>
          <p:nvPr>
            <p:ph sz="quarter" idx="4"/>
          </p:nvPr>
        </p:nvSpPr>
        <p:spPr>
          <a:xfrm>
            <a:off x="4124325" y="2089150"/>
            <a:ext cx="4619625" cy="3951288"/>
          </a:xfrm>
        </p:spPr>
        <p:txBody>
          <a:bodyPr/>
          <a:lstStyle/>
          <a:p>
            <a:pPr eaLnBrk="1" hangingPunct="1"/>
            <a:r>
              <a:rPr lang="en-GB" smtClean="0"/>
              <a:t>In line with social justice agenda</a:t>
            </a:r>
          </a:p>
          <a:p>
            <a:pPr eaLnBrk="1" hangingPunct="1"/>
            <a:r>
              <a:rPr lang="en-GB" smtClean="0"/>
              <a:t>Employment standards can be raised</a:t>
            </a:r>
          </a:p>
          <a:p>
            <a:pPr eaLnBrk="1" hangingPunct="1"/>
            <a:r>
              <a:rPr lang="en-GB" smtClean="0"/>
              <a:t>More people would choose to work in a regulated environment</a:t>
            </a:r>
          </a:p>
          <a:p>
            <a:pPr eaLnBrk="1" hangingPunct="1"/>
            <a:r>
              <a:rPr lang="en-GB" smtClean="0"/>
              <a:t>UK needs to invest in employees to position itself as high wage knowledge based economy</a:t>
            </a:r>
          </a:p>
          <a:p>
            <a:pPr eaLnBrk="1" hangingPunct="1">
              <a:buFont typeface="Arial" charset="0"/>
              <a:buNone/>
            </a:pPr>
            <a:endParaRPr lang="en-GB"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p:cNvSpPr>
            <a:spLocks noGrp="1" noChangeArrowheads="1"/>
          </p:cNvSpPr>
          <p:nvPr>
            <p:ph type="title"/>
          </p:nvPr>
        </p:nvSpPr>
        <p:spPr>
          <a:xfrm>
            <a:off x="420688" y="709613"/>
            <a:ext cx="8291512" cy="549275"/>
          </a:xfrm>
        </p:spPr>
        <p:txBody>
          <a:bodyPr/>
          <a:lstStyle/>
          <a:p>
            <a:pPr eaLnBrk="1" hangingPunct="1"/>
            <a:r>
              <a:rPr lang="en-US" sz="3000" smtClean="0"/>
              <a:t>Rules</a:t>
            </a:r>
          </a:p>
        </p:txBody>
      </p:sp>
      <p:sp>
        <p:nvSpPr>
          <p:cNvPr id="57346" name="Rectangle 3"/>
          <p:cNvSpPr>
            <a:spLocks noGrp="1" noChangeArrowheads="1"/>
          </p:cNvSpPr>
          <p:nvPr>
            <p:ph type="body" sz="half" idx="1"/>
          </p:nvPr>
        </p:nvSpPr>
        <p:spPr>
          <a:xfrm>
            <a:off x="503238" y="1646238"/>
            <a:ext cx="8301037" cy="2790825"/>
          </a:xfrm>
        </p:spPr>
        <p:txBody>
          <a:bodyPr/>
          <a:lstStyle/>
          <a:p>
            <a:pPr marL="388938" indent="-388938" eaLnBrk="1" hangingPunct="1"/>
            <a:r>
              <a:rPr lang="en-US" sz="2600" smtClean="0"/>
              <a:t>Every workplace has rules</a:t>
            </a:r>
          </a:p>
          <a:p>
            <a:pPr marL="388938" indent="-388938" eaLnBrk="1" hangingPunct="1"/>
            <a:r>
              <a:rPr lang="en-US" sz="2600" smtClean="0"/>
              <a:t>Rules need to be clear and readily understood</a:t>
            </a:r>
          </a:p>
          <a:p>
            <a:pPr marL="388938" indent="-388938" eaLnBrk="1" hangingPunct="1"/>
            <a:r>
              <a:rPr lang="en-US" sz="2600" smtClean="0"/>
              <a:t>Number of rules should be sufficient to cover all obvious and usual disciplinary matters</a:t>
            </a:r>
          </a:p>
          <a:p>
            <a:pPr marL="388938" indent="-388938" eaLnBrk="1" hangingPunct="1"/>
            <a:r>
              <a:rPr lang="en-US" sz="2600" smtClean="0"/>
              <a:t>Helpful if rules are jointly determined</a:t>
            </a:r>
          </a:p>
          <a:p>
            <a:pPr marL="388938" indent="-388938" eaLnBrk="1" hangingPunct="1"/>
            <a:r>
              <a:rPr lang="en-US" sz="2600" smtClean="0"/>
              <a:t>Easy access to rules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2"/>
          <p:cNvSpPr>
            <a:spLocks noGrp="1" noChangeArrowheads="1"/>
          </p:cNvSpPr>
          <p:nvPr>
            <p:ph type="title"/>
          </p:nvPr>
        </p:nvSpPr>
        <p:spPr>
          <a:xfrm>
            <a:off x="420688" y="709613"/>
            <a:ext cx="8291512" cy="549275"/>
          </a:xfrm>
        </p:spPr>
        <p:txBody>
          <a:bodyPr/>
          <a:lstStyle/>
          <a:p>
            <a:pPr eaLnBrk="1" hangingPunct="1"/>
            <a:r>
              <a:rPr lang="en-US" sz="3000" smtClean="0"/>
              <a:t>Types of Rules</a:t>
            </a:r>
          </a:p>
        </p:txBody>
      </p:sp>
      <p:sp>
        <p:nvSpPr>
          <p:cNvPr id="59394" name="Rectangle 3"/>
          <p:cNvSpPr>
            <a:spLocks noGrp="1" noChangeArrowheads="1"/>
          </p:cNvSpPr>
          <p:nvPr>
            <p:ph type="body" sz="half" idx="1"/>
          </p:nvPr>
        </p:nvSpPr>
        <p:spPr>
          <a:xfrm>
            <a:off x="501650" y="1646238"/>
            <a:ext cx="8313738" cy="2870200"/>
          </a:xfrm>
        </p:spPr>
        <p:txBody>
          <a:bodyPr/>
          <a:lstStyle/>
          <a:p>
            <a:pPr marL="457200" indent="-457200" eaLnBrk="1" hangingPunct="1">
              <a:buFontTx/>
              <a:buAutoNum type="arabicPeriod"/>
            </a:pPr>
            <a:r>
              <a:rPr lang="en-US" sz="2600" smtClean="0"/>
              <a:t>Negligence</a:t>
            </a:r>
          </a:p>
          <a:p>
            <a:pPr marL="457200" indent="-457200" eaLnBrk="1" hangingPunct="1">
              <a:buFontTx/>
              <a:buAutoNum type="arabicPeriod"/>
            </a:pPr>
            <a:r>
              <a:rPr lang="en-US" sz="2600" smtClean="0"/>
              <a:t>Unreliability</a:t>
            </a:r>
          </a:p>
          <a:p>
            <a:pPr marL="457200" indent="-457200" eaLnBrk="1" hangingPunct="1">
              <a:buFontTx/>
              <a:buAutoNum type="arabicPeriod"/>
            </a:pPr>
            <a:r>
              <a:rPr lang="en-US" sz="2600" smtClean="0"/>
              <a:t>Insubordination</a:t>
            </a:r>
          </a:p>
          <a:p>
            <a:pPr marL="457200" indent="-457200" eaLnBrk="1" hangingPunct="1">
              <a:buFontTx/>
              <a:buAutoNum type="arabicPeriod"/>
            </a:pPr>
            <a:r>
              <a:rPr lang="en-US" sz="2600" smtClean="0"/>
              <a:t>Interfering with rights of others</a:t>
            </a:r>
          </a:p>
          <a:p>
            <a:pPr marL="457200" indent="-457200" eaLnBrk="1" hangingPunct="1">
              <a:buFontTx/>
              <a:buAutoNum type="arabicPeriod"/>
            </a:pPr>
            <a:r>
              <a:rPr lang="en-US" sz="2600" smtClean="0"/>
              <a:t>Theft</a:t>
            </a:r>
          </a:p>
          <a:p>
            <a:pPr marL="457200" indent="-457200" eaLnBrk="1" hangingPunct="1">
              <a:buFontTx/>
              <a:buAutoNum type="arabicPeriod"/>
            </a:pPr>
            <a:r>
              <a:rPr lang="en-US" sz="2600" smtClean="0"/>
              <a:t>Safety offences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420688" y="709613"/>
            <a:ext cx="8291512" cy="549275"/>
          </a:xfrm>
        </p:spPr>
        <p:txBody>
          <a:bodyPr/>
          <a:lstStyle/>
          <a:p>
            <a:pPr eaLnBrk="1" hangingPunct="1"/>
            <a:r>
              <a:rPr lang="en-US" sz="3000" smtClean="0"/>
              <a:t>Ensuring Rules are Kept</a:t>
            </a:r>
          </a:p>
        </p:txBody>
      </p:sp>
      <p:sp>
        <p:nvSpPr>
          <p:cNvPr id="61442" name="Rectangle 3"/>
          <p:cNvSpPr>
            <a:spLocks noGrp="1" noChangeArrowheads="1"/>
          </p:cNvSpPr>
          <p:nvPr>
            <p:ph type="body" sz="half" idx="1"/>
          </p:nvPr>
        </p:nvSpPr>
        <p:spPr>
          <a:xfrm>
            <a:off x="501650" y="1646238"/>
            <a:ext cx="8313738" cy="2870200"/>
          </a:xfrm>
        </p:spPr>
        <p:txBody>
          <a:bodyPr/>
          <a:lstStyle/>
          <a:p>
            <a:pPr marL="457200" indent="-457200" eaLnBrk="1" hangingPunct="1">
              <a:buFontTx/>
              <a:buAutoNum type="arabicPeriod"/>
            </a:pPr>
            <a:r>
              <a:rPr lang="en-US" sz="2600" smtClean="0"/>
              <a:t>Provision of information</a:t>
            </a:r>
          </a:p>
          <a:p>
            <a:pPr marL="457200" indent="-457200" eaLnBrk="1" hangingPunct="1">
              <a:buFontTx/>
              <a:buAutoNum type="arabicPeriod"/>
            </a:pPr>
            <a:r>
              <a:rPr lang="en-US" sz="2600" smtClean="0"/>
              <a:t>Induction</a:t>
            </a:r>
          </a:p>
          <a:p>
            <a:pPr marL="457200" indent="-457200" eaLnBrk="1" hangingPunct="1">
              <a:buFontTx/>
              <a:buAutoNum type="arabicPeriod"/>
            </a:pPr>
            <a:r>
              <a:rPr lang="en-US" sz="2600" smtClean="0"/>
              <a:t>Placement or relocation</a:t>
            </a:r>
          </a:p>
          <a:p>
            <a:pPr marL="457200" indent="-457200" eaLnBrk="1" hangingPunct="1">
              <a:buFontTx/>
              <a:buAutoNum type="arabicPeriod"/>
            </a:pPr>
            <a:r>
              <a:rPr lang="en-US" sz="2600" smtClean="0"/>
              <a:t>Training</a:t>
            </a:r>
          </a:p>
          <a:p>
            <a:pPr marL="457200" indent="-457200" eaLnBrk="1" hangingPunct="1">
              <a:buFontTx/>
              <a:buAutoNum type="arabicPeriod"/>
            </a:pPr>
            <a:r>
              <a:rPr lang="en-US" sz="2600" smtClean="0"/>
              <a:t>Review</a:t>
            </a:r>
          </a:p>
          <a:p>
            <a:pPr marL="457200" indent="-457200" eaLnBrk="1" hangingPunct="1">
              <a:buFontTx/>
              <a:buAutoNum type="arabicPeriod"/>
            </a:pPr>
            <a:r>
              <a:rPr lang="en-US" sz="2600" smtClean="0"/>
              <a:t>Penalties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a:xfrm>
            <a:off x="420688" y="703263"/>
            <a:ext cx="8291512" cy="549275"/>
          </a:xfrm>
        </p:spPr>
        <p:txBody>
          <a:bodyPr rtlCol="0">
            <a:normAutofit fontScale="90000"/>
          </a:bodyPr>
          <a:lstStyle/>
          <a:p>
            <a:pPr eaLnBrk="1" fontAlgn="auto" hangingPunct="1">
              <a:spcAft>
                <a:spcPts val="0"/>
              </a:spcAft>
              <a:defRPr/>
            </a:pPr>
            <a:r>
              <a:rPr lang="en-US" sz="3000" dirty="0"/>
              <a:t>Types of Penalties</a:t>
            </a:r>
            <a:r>
              <a:rPr lang="en-US" sz="3400" dirty="0"/>
              <a:t> </a:t>
            </a:r>
          </a:p>
        </p:txBody>
      </p:sp>
      <p:sp>
        <p:nvSpPr>
          <p:cNvPr id="63490" name="Rectangle 3"/>
          <p:cNvSpPr>
            <a:spLocks noGrp="1" noChangeArrowheads="1"/>
          </p:cNvSpPr>
          <p:nvPr>
            <p:ph type="body" sz="half" idx="1"/>
          </p:nvPr>
        </p:nvSpPr>
        <p:spPr>
          <a:xfrm>
            <a:off x="503238" y="1646238"/>
            <a:ext cx="8301037" cy="2870200"/>
          </a:xfrm>
        </p:spPr>
        <p:txBody>
          <a:bodyPr/>
          <a:lstStyle/>
          <a:p>
            <a:pPr marL="388938" indent="-388938" eaLnBrk="1" hangingPunct="1"/>
            <a:r>
              <a:rPr lang="en-US" sz="2600" smtClean="0"/>
              <a:t>Rebuke</a:t>
            </a:r>
          </a:p>
          <a:p>
            <a:pPr marL="388938" indent="-388938" eaLnBrk="1" hangingPunct="1"/>
            <a:r>
              <a:rPr lang="en-US" sz="2600" smtClean="0"/>
              <a:t>Caution</a:t>
            </a:r>
          </a:p>
          <a:p>
            <a:pPr marL="388938" indent="-388938" eaLnBrk="1" hangingPunct="1"/>
            <a:r>
              <a:rPr lang="en-US" sz="2600" smtClean="0"/>
              <a:t>Warnings</a:t>
            </a:r>
          </a:p>
          <a:p>
            <a:pPr marL="388938" indent="-388938" eaLnBrk="1" hangingPunct="1"/>
            <a:r>
              <a:rPr lang="en-US" sz="2600" smtClean="0"/>
              <a:t>Disciplinary transfer </a:t>
            </a:r>
          </a:p>
          <a:p>
            <a:pPr marL="388938" indent="-388938" eaLnBrk="1" hangingPunct="1"/>
            <a:r>
              <a:rPr lang="en-US" sz="2600" smtClean="0"/>
              <a:t>Demotion</a:t>
            </a:r>
          </a:p>
          <a:p>
            <a:pPr marL="388938" indent="-388938" eaLnBrk="1" hangingPunct="1"/>
            <a:r>
              <a:rPr lang="en-US" sz="2600" smtClean="0"/>
              <a:t>Suspension</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D2134CF6-7ACA-48C2-8B0A-667EA0E646AC}"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835A2A5F-2937-4840-A3E1-891F324B4203}" type="slidenum">
              <a:rPr lang="en-GB"/>
              <a:pPr>
                <a:defRPr/>
              </a:pPr>
              <a:t>9</a:t>
            </a:fld>
            <a:endParaRPr lang="en-GB"/>
          </a:p>
        </p:txBody>
      </p:sp>
      <p:sp>
        <p:nvSpPr>
          <p:cNvPr id="24579" name="Rectangle 2"/>
          <p:cNvSpPr>
            <a:spLocks noGrp="1" noChangeArrowheads="1"/>
          </p:cNvSpPr>
          <p:nvPr>
            <p:ph type="title"/>
          </p:nvPr>
        </p:nvSpPr>
        <p:spPr>
          <a:xfrm>
            <a:off x="457200" y="723900"/>
            <a:ext cx="8229600" cy="549275"/>
          </a:xfrm>
        </p:spPr>
        <p:txBody>
          <a:bodyPr/>
          <a:lstStyle/>
          <a:p>
            <a:pPr eaLnBrk="1" hangingPunct="1"/>
            <a:r>
              <a:rPr lang="en-US" sz="3000" smtClean="0"/>
              <a:t>Meaning of Grievance and Discipline</a:t>
            </a:r>
          </a:p>
        </p:txBody>
      </p:sp>
      <p:sp>
        <p:nvSpPr>
          <p:cNvPr id="413699" name="Rectangle 3"/>
          <p:cNvSpPr>
            <a:spLocks noGrp="1" noChangeArrowheads="1"/>
          </p:cNvSpPr>
          <p:nvPr>
            <p:ph type="body" idx="1"/>
          </p:nvPr>
        </p:nvSpPr>
        <p:spPr>
          <a:xfrm>
            <a:off x="508000" y="1638300"/>
            <a:ext cx="8229600" cy="3984625"/>
          </a:xfrm>
        </p:spPr>
        <p:txBody>
          <a:bodyPr rtlCol="0">
            <a:normAutofit lnSpcReduction="10000"/>
          </a:bodyPr>
          <a:lstStyle/>
          <a:p>
            <a:pPr marL="388938" indent="-388938" eaLnBrk="1" fontAlgn="auto" hangingPunct="1">
              <a:spcAft>
                <a:spcPts val="0"/>
              </a:spcAft>
              <a:buFont typeface="Arial" pitchFamily="34" charset="0"/>
              <a:buChar char="•"/>
              <a:defRPr/>
            </a:pPr>
            <a:endParaRPr lang="en-US" sz="2400" dirty="0"/>
          </a:p>
          <a:p>
            <a:pPr marL="388938" indent="-388938" eaLnBrk="1" fontAlgn="auto" hangingPunct="1">
              <a:spcAft>
                <a:spcPts val="0"/>
              </a:spcAft>
              <a:buFont typeface="Arial" pitchFamily="34" charset="0"/>
              <a:buChar char="•"/>
              <a:defRPr/>
            </a:pPr>
            <a:r>
              <a:rPr lang="en-US" sz="2400" dirty="0"/>
              <a:t>Mutual expectations form the basis of the working </a:t>
            </a:r>
            <a:r>
              <a:rPr lang="en-US" sz="2400" dirty="0" smtClean="0"/>
              <a:t>relationship</a:t>
            </a:r>
          </a:p>
          <a:p>
            <a:pPr marL="388938" indent="-388938" eaLnBrk="1" fontAlgn="auto" hangingPunct="1">
              <a:spcAft>
                <a:spcPts val="0"/>
              </a:spcAft>
              <a:buFont typeface="Arial" pitchFamily="34" charset="0"/>
              <a:buChar char="•"/>
              <a:defRPr/>
            </a:pPr>
            <a:endParaRPr lang="en-US" sz="2400" dirty="0"/>
          </a:p>
          <a:p>
            <a:pPr marL="388938" indent="-388938" eaLnBrk="1" fontAlgn="auto" hangingPunct="1">
              <a:spcAft>
                <a:spcPts val="0"/>
              </a:spcAft>
              <a:buFont typeface="Arial" pitchFamily="34" charset="0"/>
              <a:buChar char="•"/>
              <a:defRPr/>
            </a:pPr>
            <a:r>
              <a:rPr lang="en-US" sz="2400" dirty="0"/>
              <a:t>When the working relationship goes wrong:</a:t>
            </a:r>
          </a:p>
          <a:p>
            <a:pPr lvl="1" eaLnBrk="1" fontAlgn="auto" hangingPunct="1">
              <a:spcAft>
                <a:spcPts val="0"/>
              </a:spcAft>
              <a:buFont typeface="Arial" pitchFamily="34" charset="0"/>
              <a:buChar char="–"/>
              <a:defRPr/>
            </a:pPr>
            <a:r>
              <a:rPr lang="en-US" sz="2400" dirty="0"/>
              <a:t>Employee dissatisfaction = grievance</a:t>
            </a:r>
          </a:p>
          <a:p>
            <a:pPr lvl="1" eaLnBrk="1" fontAlgn="auto" hangingPunct="1">
              <a:spcAft>
                <a:spcPts val="0"/>
              </a:spcAft>
              <a:buFont typeface="Arial" pitchFamily="34" charset="0"/>
              <a:buChar char="–"/>
              <a:defRPr/>
            </a:pPr>
            <a:r>
              <a:rPr lang="en-US" sz="2400" dirty="0"/>
              <a:t>Employer dissatisfaction = </a:t>
            </a:r>
            <a:r>
              <a:rPr lang="en-US" sz="2400" dirty="0" smtClean="0"/>
              <a:t>disciplinary</a:t>
            </a:r>
          </a:p>
          <a:p>
            <a:pPr lvl="1" eaLnBrk="1" fontAlgn="auto" hangingPunct="1">
              <a:spcAft>
                <a:spcPts val="0"/>
              </a:spcAft>
              <a:buFont typeface="Arial" pitchFamily="34" charset="0"/>
              <a:buChar char="–"/>
              <a:defRPr/>
            </a:pPr>
            <a:endParaRPr lang="en-US" sz="2400" dirty="0"/>
          </a:p>
          <a:p>
            <a:pPr marL="388938" indent="-388938" eaLnBrk="1" fontAlgn="auto" hangingPunct="1">
              <a:spcAft>
                <a:spcPts val="0"/>
              </a:spcAft>
              <a:buFont typeface="Arial" pitchFamily="34" charset="0"/>
              <a:buChar char="•"/>
              <a:defRPr/>
            </a:pPr>
            <a:r>
              <a:rPr lang="en-US" sz="2400" dirty="0"/>
              <a:t>Intended to avoid sanction of dismissal, but to provide the grounds for that if necessary</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ChangeArrowheads="1"/>
          </p:cNvSpPr>
          <p:nvPr>
            <p:ph type="title"/>
          </p:nvPr>
        </p:nvSpPr>
        <p:spPr>
          <a:xfrm>
            <a:off x="420688" y="709613"/>
            <a:ext cx="8291512" cy="549275"/>
          </a:xfrm>
        </p:spPr>
        <p:txBody>
          <a:bodyPr/>
          <a:lstStyle/>
          <a:p>
            <a:pPr eaLnBrk="1" hangingPunct="1"/>
            <a:r>
              <a:rPr lang="en-US" sz="3000" smtClean="0"/>
              <a:t>Are Processes Equitable?</a:t>
            </a:r>
          </a:p>
        </p:txBody>
      </p:sp>
      <p:sp>
        <p:nvSpPr>
          <p:cNvPr id="53250" name="Rectangle 3"/>
          <p:cNvSpPr>
            <a:spLocks noGrp="1" noChangeArrowheads="1"/>
          </p:cNvSpPr>
          <p:nvPr>
            <p:ph type="body" sz="half" idx="1"/>
          </p:nvPr>
        </p:nvSpPr>
        <p:spPr>
          <a:xfrm>
            <a:off x="503238" y="1646238"/>
            <a:ext cx="8301037" cy="3108325"/>
          </a:xfrm>
        </p:spPr>
        <p:txBody>
          <a:bodyPr/>
          <a:lstStyle/>
          <a:p>
            <a:pPr marL="388938" indent="-388938" eaLnBrk="1" hangingPunct="1"/>
            <a:r>
              <a:rPr lang="en-US" sz="2600" smtClean="0"/>
              <a:t>Command support is possible if they are equitable, just and fair</a:t>
            </a:r>
          </a:p>
          <a:p>
            <a:pPr marL="388938" indent="-388938" eaLnBrk="1" hangingPunct="1"/>
            <a:r>
              <a:rPr lang="en-US" sz="2600" smtClean="0"/>
              <a:t>Fairness linked to interests that all workers have in common</a:t>
            </a:r>
          </a:p>
          <a:p>
            <a:pPr marL="388938" indent="-388938" eaLnBrk="1" hangingPunct="1"/>
            <a:r>
              <a:rPr lang="en-US" sz="2600" smtClean="0"/>
              <a:t>Process of formalising procedures that once existed in custom and practice</a:t>
            </a:r>
          </a:p>
          <a:p>
            <a:pPr marL="388938" indent="-388938" eaLnBrk="1" hangingPunct="1"/>
            <a:r>
              <a:rPr lang="en-US" sz="2600" smtClean="0"/>
              <a:t>Degree of similarity to judicial process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a:xfrm>
            <a:off x="420688" y="709613"/>
            <a:ext cx="8291512" cy="549275"/>
          </a:xfrm>
        </p:spPr>
        <p:txBody>
          <a:bodyPr/>
          <a:lstStyle/>
          <a:p>
            <a:pPr eaLnBrk="1" hangingPunct="1"/>
            <a:r>
              <a:rPr lang="en-US" sz="3000" smtClean="0"/>
              <a:t>HR Role </a:t>
            </a:r>
          </a:p>
        </p:txBody>
      </p:sp>
      <p:sp>
        <p:nvSpPr>
          <p:cNvPr id="349187" name="Rectangle 3"/>
          <p:cNvSpPr>
            <a:spLocks noGrp="1" noChangeArrowheads="1"/>
          </p:cNvSpPr>
          <p:nvPr>
            <p:ph type="body" sz="half" idx="1"/>
          </p:nvPr>
        </p:nvSpPr>
        <p:spPr>
          <a:xfrm>
            <a:off x="492125" y="1646238"/>
            <a:ext cx="8275638" cy="3425825"/>
          </a:xfrm>
        </p:spPr>
        <p:txBody>
          <a:bodyPr rtlCol="0">
            <a:normAutofit fontScale="85000" lnSpcReduction="20000"/>
          </a:bodyPr>
          <a:lstStyle/>
          <a:p>
            <a:pPr marL="388938" indent="-388938" eaLnBrk="1" fontAlgn="auto" hangingPunct="1">
              <a:spcAft>
                <a:spcPts val="0"/>
              </a:spcAft>
              <a:buFont typeface="Arial" pitchFamily="34" charset="0"/>
              <a:buChar char="•"/>
              <a:defRPr/>
            </a:pPr>
            <a:r>
              <a:rPr lang="en-US" sz="2600" dirty="0"/>
              <a:t>Facilitate and administer grievance and disciplinary issues</a:t>
            </a:r>
            <a:br>
              <a:rPr lang="en-US" sz="2600" dirty="0"/>
            </a:br>
            <a:endParaRPr lang="en-US" sz="2600" dirty="0"/>
          </a:p>
          <a:p>
            <a:pPr marL="388938" indent="-388938" eaLnBrk="1" fontAlgn="auto" hangingPunct="1">
              <a:spcAft>
                <a:spcPts val="0"/>
              </a:spcAft>
              <a:buFont typeface="Arial" pitchFamily="34" charset="0"/>
              <a:buChar char="•"/>
              <a:defRPr/>
            </a:pPr>
            <a:r>
              <a:rPr lang="en-US" sz="2600" dirty="0"/>
              <a:t>Devise and negotiate the procedural framework or organisational justice</a:t>
            </a:r>
            <a:br>
              <a:rPr lang="en-US" sz="2600" dirty="0"/>
            </a:br>
            <a:endParaRPr lang="en-US" sz="2600" dirty="0"/>
          </a:p>
          <a:p>
            <a:pPr marL="388938" indent="-388938" eaLnBrk="1" fontAlgn="auto" hangingPunct="1">
              <a:spcAft>
                <a:spcPts val="0"/>
              </a:spcAft>
              <a:buFont typeface="Arial" pitchFamily="34" charset="0"/>
              <a:buChar char="•"/>
              <a:defRPr/>
            </a:pPr>
            <a:r>
              <a:rPr lang="en-US" sz="2600" dirty="0"/>
              <a:t>Involved in interviews and problem-solving </a:t>
            </a:r>
            <a:r>
              <a:rPr lang="en-US" sz="2600" dirty="0" smtClean="0"/>
              <a:t>discussions</a:t>
            </a:r>
          </a:p>
          <a:p>
            <a:pPr marL="388938" indent="-388938" eaLnBrk="1" fontAlgn="auto" hangingPunct="1">
              <a:spcAft>
                <a:spcPts val="0"/>
              </a:spcAft>
              <a:buFont typeface="Arial" pitchFamily="34" charset="0"/>
              <a:buChar char="•"/>
              <a:defRPr/>
            </a:pPr>
            <a:r>
              <a:rPr lang="en-US" sz="2600" dirty="0" smtClean="0"/>
              <a:t>Maintain viability of the whole process</a:t>
            </a:r>
            <a:br>
              <a:rPr lang="en-US" sz="2600" dirty="0" smtClean="0"/>
            </a:br>
            <a:endParaRPr lang="en-US" sz="2600" dirty="0" smtClean="0"/>
          </a:p>
          <a:p>
            <a:pPr marL="388938" indent="-388938" eaLnBrk="1" fontAlgn="auto" hangingPunct="1">
              <a:spcAft>
                <a:spcPts val="0"/>
              </a:spcAft>
              <a:buFont typeface="Arial" pitchFamily="34" charset="0"/>
              <a:buChar char="•"/>
              <a:defRPr/>
            </a:pPr>
            <a:r>
              <a:rPr lang="en-US" sz="2600" dirty="0" smtClean="0"/>
              <a:t>Monitor and make sure grievances are not overlooked </a:t>
            </a:r>
            <a:br>
              <a:rPr lang="en-US" sz="2600" dirty="0" smtClean="0"/>
            </a:br>
            <a:endParaRPr lang="en-US" sz="2600" dirty="0" smtClean="0"/>
          </a:p>
          <a:p>
            <a:pPr marL="388938" indent="-388938" eaLnBrk="1" fontAlgn="auto" hangingPunct="1">
              <a:spcAft>
                <a:spcPts val="0"/>
              </a:spcAft>
              <a:buFont typeface="Arial" pitchFamily="34" charset="0"/>
              <a:buChar char="•"/>
              <a:defRPr/>
            </a:pPr>
            <a:r>
              <a:rPr lang="en-US" sz="2600" dirty="0" smtClean="0"/>
              <a:t>Oversee disciplinary machinery</a:t>
            </a:r>
          </a:p>
          <a:p>
            <a:pPr marL="388938" indent="-388938" eaLnBrk="1" fontAlgn="auto" hangingPunct="1">
              <a:spcAft>
                <a:spcPts val="0"/>
              </a:spcAft>
              <a:buFont typeface="Arial" pitchFamily="34" charset="0"/>
              <a:buChar char="•"/>
              <a:defRPr/>
            </a:pPr>
            <a:endParaRPr lang="en-US" sz="26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a:xfrm>
            <a:off x="420688" y="241300"/>
            <a:ext cx="8291512" cy="549275"/>
          </a:xfrm>
        </p:spPr>
        <p:txBody>
          <a:bodyPr/>
          <a:lstStyle/>
          <a:p>
            <a:pPr eaLnBrk="1" hangingPunct="1"/>
            <a:r>
              <a:rPr lang="en-US" sz="3000" smtClean="0"/>
              <a:t>Three Forms of Discipline </a:t>
            </a:r>
          </a:p>
        </p:txBody>
      </p:sp>
      <p:sp>
        <p:nvSpPr>
          <p:cNvPr id="28674" name="Text Box 4"/>
          <p:cNvSpPr txBox="1">
            <a:spLocks noChangeArrowheads="1"/>
          </p:cNvSpPr>
          <p:nvPr/>
        </p:nvSpPr>
        <p:spPr bwMode="auto">
          <a:xfrm>
            <a:off x="298450" y="6078538"/>
            <a:ext cx="8437563" cy="366712"/>
          </a:xfrm>
          <a:prstGeom prst="rect">
            <a:avLst/>
          </a:prstGeom>
          <a:noFill/>
          <a:ln w="9525">
            <a:noFill/>
            <a:miter lim="800000"/>
            <a:headEnd/>
            <a:tailEnd/>
          </a:ln>
        </p:spPr>
        <p:txBody>
          <a:bodyPr>
            <a:spAutoFit/>
          </a:bodyPr>
          <a:lstStyle/>
          <a:p>
            <a:pPr>
              <a:spcBef>
                <a:spcPct val="50000"/>
              </a:spcBef>
            </a:pPr>
            <a:r>
              <a:rPr lang="en-GB">
                <a:latin typeface="Calibri" pitchFamily="34" charset="0"/>
              </a:rPr>
              <a:t> Three forms of discipline</a:t>
            </a:r>
          </a:p>
        </p:txBody>
      </p:sp>
      <p:pic>
        <p:nvPicPr>
          <p:cNvPr id="28675" name="Picture 9" descr="F:\Powerpoint\Pe_Uk\PE123-Torrington\Final_Files\GIF\ch25\C25NF001.gif"/>
          <p:cNvPicPr>
            <a:picLocks noChangeAspect="1" noChangeArrowheads="1"/>
          </p:cNvPicPr>
          <p:nvPr/>
        </p:nvPicPr>
        <p:blipFill>
          <a:blip r:embed="rId3"/>
          <a:srcRect/>
          <a:stretch>
            <a:fillRect/>
          </a:stretch>
        </p:blipFill>
        <p:spPr bwMode="auto">
          <a:xfrm>
            <a:off x="1239838" y="936625"/>
            <a:ext cx="6662737" cy="49768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76F3B55E-1C1E-49A3-BA43-6A520A7EA9DE}"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8E07CDFF-3C91-4423-BE44-C624DDD479EE}" type="slidenum">
              <a:rPr lang="en-GB"/>
              <a:pPr>
                <a:defRPr/>
              </a:pPr>
              <a:t>13</a:t>
            </a:fld>
            <a:endParaRPr lang="en-GB"/>
          </a:p>
        </p:txBody>
      </p:sp>
      <p:sp>
        <p:nvSpPr>
          <p:cNvPr id="30723" name="Title 1"/>
          <p:cNvSpPr>
            <a:spLocks noGrp="1"/>
          </p:cNvSpPr>
          <p:nvPr>
            <p:ph type="title" idx="4294967295"/>
          </p:nvPr>
        </p:nvSpPr>
        <p:spPr>
          <a:xfrm>
            <a:off x="457200" y="368300"/>
            <a:ext cx="8229600" cy="954088"/>
          </a:xfrm>
        </p:spPr>
        <p:txBody>
          <a:bodyPr>
            <a:spAutoFit/>
          </a:bodyPr>
          <a:lstStyle/>
          <a:p>
            <a:pPr eaLnBrk="1" hangingPunct="1"/>
            <a:r>
              <a:rPr lang="en-GB" sz="2800" smtClean="0"/>
              <a:t>Discipline - Natural Justice </a:t>
            </a:r>
            <a:br>
              <a:rPr lang="en-GB" sz="2800" smtClean="0"/>
            </a:br>
            <a:endParaRPr lang="en-GB" sz="2800" smtClean="0"/>
          </a:p>
        </p:txBody>
      </p:sp>
      <p:sp>
        <p:nvSpPr>
          <p:cNvPr id="30724" name="Content Placeholder 2"/>
          <p:cNvSpPr>
            <a:spLocks noGrp="1"/>
          </p:cNvSpPr>
          <p:nvPr>
            <p:ph idx="4294967295"/>
          </p:nvPr>
        </p:nvSpPr>
        <p:spPr>
          <a:xfrm>
            <a:off x="395288" y="1484313"/>
            <a:ext cx="8458200" cy="4672012"/>
          </a:xfrm>
        </p:spPr>
        <p:txBody>
          <a:bodyPr>
            <a:spAutoFit/>
          </a:bodyPr>
          <a:lstStyle/>
          <a:p>
            <a:pPr eaLnBrk="1" hangingPunct="1"/>
            <a:r>
              <a:rPr lang="en-GB" sz="2400" smtClean="0"/>
              <a:t>Knowledge of the standards or behaviour expected</a:t>
            </a:r>
          </a:p>
          <a:p>
            <a:pPr eaLnBrk="1" hangingPunct="1"/>
            <a:r>
              <a:rPr lang="en-GB" sz="2400" smtClean="0"/>
              <a:t>Knowledge of the alleged failure and nature of the allegation</a:t>
            </a:r>
          </a:p>
          <a:p>
            <a:pPr eaLnBrk="1" hangingPunct="1"/>
            <a:r>
              <a:rPr lang="en-GB" sz="2400" smtClean="0"/>
              <a:t>An investigation to establish should precede any allegation</a:t>
            </a:r>
          </a:p>
          <a:p>
            <a:pPr eaLnBrk="1" hangingPunct="1"/>
            <a:r>
              <a:rPr lang="en-GB" sz="2400" smtClean="0"/>
              <a:t>Opportunity to offer an explanation, to be heard and considered fairly</a:t>
            </a:r>
          </a:p>
          <a:p>
            <a:pPr eaLnBrk="1" hangingPunct="1"/>
            <a:r>
              <a:rPr lang="en-GB" sz="2400" smtClean="0"/>
              <a:t>Opportunity to be accompanied or represented</a:t>
            </a:r>
          </a:p>
          <a:p>
            <a:pPr eaLnBrk="1" hangingPunct="1"/>
            <a:r>
              <a:rPr lang="en-GB" sz="2400" smtClean="0"/>
              <a:t>Penalty should be appropriate to the offence and take account of any mitigating factors</a:t>
            </a:r>
          </a:p>
          <a:p>
            <a:pPr eaLnBrk="1" hangingPunct="1"/>
            <a:r>
              <a:rPr lang="en-GB" sz="2400" smtClean="0"/>
              <a:t>Opportunity and support to improve behaviour, except when misconduct goes to the root of the contract</a:t>
            </a:r>
          </a:p>
          <a:p>
            <a:pPr eaLnBrk="1" hangingPunct="1"/>
            <a:r>
              <a:rPr lang="en-GB" sz="2400" smtClean="0"/>
              <a:t>Right of appeal to a higher authority</a:t>
            </a:r>
            <a:r>
              <a:rPr lang="en-GB" sz="2400" b="1" smtClean="0"/>
              <a: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D616B4D4-B6EC-4463-AA17-51F93873AFE3}"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FEC382EB-BF24-44BC-A3BA-E194ED6119D5}" type="slidenum">
              <a:rPr lang="en-GB"/>
              <a:pPr>
                <a:defRPr/>
              </a:pPr>
              <a:t>14</a:t>
            </a:fld>
            <a:endParaRPr lang="en-GB"/>
          </a:p>
        </p:txBody>
      </p:sp>
      <p:sp>
        <p:nvSpPr>
          <p:cNvPr id="32771" name="Title 1"/>
          <p:cNvSpPr>
            <a:spLocks noGrp="1"/>
          </p:cNvSpPr>
          <p:nvPr>
            <p:ph type="title" idx="4294967295"/>
          </p:nvPr>
        </p:nvSpPr>
        <p:spPr>
          <a:xfrm>
            <a:off x="457200" y="585788"/>
            <a:ext cx="8229600" cy="519112"/>
          </a:xfrm>
        </p:spPr>
        <p:txBody>
          <a:bodyPr>
            <a:spAutoFit/>
          </a:bodyPr>
          <a:lstStyle/>
          <a:p>
            <a:pPr eaLnBrk="1" hangingPunct="1"/>
            <a:r>
              <a:rPr lang="en-GB" sz="2800" smtClean="0"/>
              <a:t>Disciplinary Rules and procedures</a:t>
            </a:r>
          </a:p>
        </p:txBody>
      </p:sp>
      <p:sp>
        <p:nvSpPr>
          <p:cNvPr id="32772" name="Content Placeholder 2"/>
          <p:cNvSpPr>
            <a:spLocks noGrp="1"/>
          </p:cNvSpPr>
          <p:nvPr>
            <p:ph idx="4294967295"/>
          </p:nvPr>
        </p:nvSpPr>
        <p:spPr>
          <a:xfrm>
            <a:off x="457200" y="1452563"/>
            <a:ext cx="8458200" cy="4525962"/>
          </a:xfrm>
        </p:spPr>
        <p:txBody>
          <a:bodyPr/>
          <a:lstStyle/>
          <a:p>
            <a:pPr eaLnBrk="1" hangingPunct="1"/>
            <a:r>
              <a:rPr lang="en-GB" sz="2400" smtClean="0"/>
              <a:t>Disciplinary rules are intended to let employees know the standard of conduct expected of them, and to provide managers with the necessary authority to carry out their managerial and supervisory tasks</a:t>
            </a:r>
          </a:p>
          <a:p>
            <a:pPr eaLnBrk="1" hangingPunct="1"/>
            <a:endParaRPr lang="en-GB" sz="2400" smtClean="0"/>
          </a:p>
          <a:p>
            <a:pPr eaLnBrk="1" hangingPunct="1"/>
            <a:endParaRPr lang="en-GB" sz="2400" smtClean="0"/>
          </a:p>
          <a:p>
            <a:pPr eaLnBrk="1" hangingPunct="1"/>
            <a:r>
              <a:rPr lang="en-GB" sz="2400" smtClean="0"/>
              <a:t>Disciplinary procedures lay down the procedural mechanisms through which the behaviour of employees can be brought into line with that behaviour expected of them</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533DB0AE-797A-4721-A439-0B1F3048CAFE}" type="datetime1">
              <a:rPr lang="en-GB"/>
              <a:pPr>
                <a:defRPr/>
              </a:pPr>
              <a:t>10/05/2013</a:t>
            </a:fld>
            <a:endParaRPr lang="en-GB"/>
          </a:p>
        </p:txBody>
      </p:sp>
      <p:sp>
        <p:nvSpPr>
          <p:cNvPr id="6" name="Slide Number Placeholder 5"/>
          <p:cNvSpPr>
            <a:spLocks noGrp="1"/>
          </p:cNvSpPr>
          <p:nvPr>
            <p:ph type="sldNum" sz="quarter" idx="12"/>
          </p:nvPr>
        </p:nvSpPr>
        <p:spPr/>
        <p:txBody>
          <a:bodyPr/>
          <a:lstStyle/>
          <a:p>
            <a:pPr>
              <a:defRPr/>
            </a:pPr>
            <a:fld id="{6B28897F-CDEC-4533-BE9E-CC13BB4AA7B4}" type="slidenum">
              <a:rPr lang="en-GB"/>
              <a:pPr>
                <a:defRPr/>
              </a:pPr>
              <a:t>15</a:t>
            </a:fld>
            <a:endParaRPr lang="en-GB"/>
          </a:p>
        </p:txBody>
      </p:sp>
      <p:sp>
        <p:nvSpPr>
          <p:cNvPr id="34819" name="Rectangle 1"/>
          <p:cNvSpPr>
            <a:spLocks noChangeArrowheads="1"/>
          </p:cNvSpPr>
          <p:nvPr/>
        </p:nvSpPr>
        <p:spPr bwMode="auto">
          <a:xfrm>
            <a:off x="900113" y="1474788"/>
            <a:ext cx="7343775" cy="4154487"/>
          </a:xfrm>
          <a:prstGeom prst="rect">
            <a:avLst/>
          </a:prstGeom>
          <a:noFill/>
          <a:ln w="9525">
            <a:noFill/>
            <a:miter lim="800000"/>
            <a:headEnd/>
            <a:tailEnd/>
          </a:ln>
        </p:spPr>
        <p:txBody>
          <a:bodyPr>
            <a:spAutoFit/>
          </a:bodyPr>
          <a:lstStyle/>
          <a:p>
            <a:endParaRPr lang="en-GB" sz="2400" b="1">
              <a:latin typeface="Calibri" pitchFamily="34" charset="0"/>
            </a:endParaRPr>
          </a:p>
          <a:p>
            <a:r>
              <a:rPr lang="en-GB" sz="2400" b="1">
                <a:latin typeface="Calibri" pitchFamily="34" charset="0"/>
              </a:rPr>
              <a:t>absence, </a:t>
            </a:r>
          </a:p>
          <a:p>
            <a:r>
              <a:rPr lang="en-GB" sz="2400" b="1">
                <a:latin typeface="Calibri" pitchFamily="34" charset="0"/>
              </a:rPr>
              <a:t>health and safety (to include alcohol consumption), </a:t>
            </a:r>
          </a:p>
          <a:p>
            <a:r>
              <a:rPr lang="en-GB" sz="2400" b="1">
                <a:latin typeface="Calibri" pitchFamily="34" charset="0"/>
              </a:rPr>
              <a:t>misconduct, </a:t>
            </a:r>
          </a:p>
          <a:p>
            <a:r>
              <a:rPr lang="en-GB" sz="2400" b="1">
                <a:latin typeface="Calibri" pitchFamily="34" charset="0"/>
              </a:rPr>
              <a:t>substandard work, </a:t>
            </a:r>
          </a:p>
          <a:p>
            <a:r>
              <a:rPr lang="en-GB" sz="2400" b="1">
                <a:latin typeface="Calibri" pitchFamily="34" charset="0"/>
              </a:rPr>
              <a:t>the use of company facilities including computer facilities (email and internet), </a:t>
            </a:r>
          </a:p>
          <a:p>
            <a:r>
              <a:rPr lang="en-GB" sz="2400" b="1">
                <a:latin typeface="Calibri" pitchFamily="34" charset="0"/>
              </a:rPr>
              <a:t>timekeeping, </a:t>
            </a:r>
          </a:p>
          <a:p>
            <a:r>
              <a:rPr lang="en-GB" sz="2400" b="1">
                <a:latin typeface="Calibri" pitchFamily="34" charset="0"/>
              </a:rPr>
              <a:t>holiday arrangements, </a:t>
            </a:r>
          </a:p>
          <a:p>
            <a:r>
              <a:rPr lang="en-GB" sz="2400" b="1">
                <a:latin typeface="Calibri" pitchFamily="34" charset="0"/>
              </a:rPr>
              <a:t>racial and sexual harassment</a:t>
            </a:r>
          </a:p>
          <a:p>
            <a:endParaRPr lang="en-GB" sz="2400" b="1">
              <a:latin typeface="Calibri" pitchFamily="34" charset="0"/>
            </a:endParaRPr>
          </a:p>
        </p:txBody>
      </p:sp>
      <p:sp>
        <p:nvSpPr>
          <p:cNvPr id="34820" name="Title 4"/>
          <p:cNvSpPr>
            <a:spLocks noGrp="1"/>
          </p:cNvSpPr>
          <p:nvPr>
            <p:ph type="title"/>
          </p:nvPr>
        </p:nvSpPr>
        <p:spPr/>
        <p:txBody>
          <a:bodyPr/>
          <a:lstStyle/>
          <a:p>
            <a:pPr eaLnBrk="1" hangingPunct="1"/>
            <a:r>
              <a:rPr lang="en-GB" sz="2400" smtClean="0"/>
              <a:t>The Acas Discipline and Grievance Handbook (2006) suggests that rules should normally cover issues such as: </a:t>
            </a:r>
            <a:br>
              <a:rPr lang="en-GB" sz="2400" smtClean="0"/>
            </a:br>
            <a:endParaRPr lang="en-GB" sz="240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0C2F9987-94F6-451E-B576-EDB9729D7D63}"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50E61CCC-AAB4-415D-A16C-75DCEEF3D3AB}" type="slidenum">
              <a:rPr lang="en-GB"/>
              <a:pPr>
                <a:defRPr/>
              </a:pPr>
              <a:t>16</a:t>
            </a:fld>
            <a:endParaRPr lang="en-GB"/>
          </a:p>
        </p:txBody>
      </p:sp>
      <p:sp>
        <p:nvSpPr>
          <p:cNvPr id="36867" name="Title 1"/>
          <p:cNvSpPr>
            <a:spLocks noGrp="1"/>
          </p:cNvSpPr>
          <p:nvPr>
            <p:ph type="title" idx="4294967295"/>
          </p:nvPr>
        </p:nvSpPr>
        <p:spPr>
          <a:xfrm>
            <a:off x="457200" y="152400"/>
            <a:ext cx="8229600" cy="1385888"/>
          </a:xfrm>
        </p:spPr>
        <p:txBody>
          <a:bodyPr>
            <a:spAutoFit/>
          </a:bodyPr>
          <a:lstStyle/>
          <a:p>
            <a:pPr eaLnBrk="1" hangingPunct="1"/>
            <a:r>
              <a:rPr lang="en-GB" sz="2800" smtClean="0"/>
              <a:t>Disciplinary Rules - Drawing up rules and their consequences (ACAS)</a:t>
            </a:r>
            <a:r>
              <a:rPr lang="en-GB" sz="2800" i="1" smtClean="0"/>
              <a:t/>
            </a:r>
            <a:br>
              <a:rPr lang="en-GB" sz="2800" i="1" smtClean="0"/>
            </a:br>
            <a:endParaRPr lang="en-GB" sz="2800" smtClean="0"/>
          </a:p>
        </p:txBody>
      </p:sp>
      <p:sp>
        <p:nvSpPr>
          <p:cNvPr id="36868" name="Content Placeholder 2"/>
          <p:cNvSpPr>
            <a:spLocks noGrp="1"/>
          </p:cNvSpPr>
          <p:nvPr>
            <p:ph idx="4294967295"/>
          </p:nvPr>
        </p:nvSpPr>
        <p:spPr>
          <a:xfrm>
            <a:off x="395288" y="1052513"/>
            <a:ext cx="8458200" cy="5570537"/>
          </a:xfrm>
        </p:spPr>
        <p:txBody>
          <a:bodyPr>
            <a:spAutoFit/>
          </a:bodyPr>
          <a:lstStyle/>
          <a:p>
            <a:pPr eaLnBrk="1" hangingPunct="1">
              <a:buFont typeface="Arial" charset="0"/>
              <a:buNone/>
            </a:pPr>
            <a:endParaRPr lang="en-GB" sz="2000" b="1" smtClean="0"/>
          </a:p>
          <a:p>
            <a:pPr eaLnBrk="1" hangingPunct="1">
              <a:buFont typeface="Arial" charset="0"/>
              <a:buAutoNum type="arabicPeriod"/>
            </a:pPr>
            <a:r>
              <a:rPr lang="en-GB" sz="2400" smtClean="0"/>
              <a:t>Disciplinary rules and procedures need to be accepted as reasonable by those who are to be covered by them and by those who operate them. </a:t>
            </a:r>
          </a:p>
          <a:p>
            <a:pPr eaLnBrk="1" hangingPunct="1">
              <a:buFont typeface="Calibri" pitchFamily="34" charset="0"/>
              <a:buAutoNum type="arabicPeriod"/>
            </a:pPr>
            <a:endParaRPr lang="en-GB" sz="2400" smtClean="0"/>
          </a:p>
          <a:p>
            <a:pPr eaLnBrk="1" hangingPunct="1">
              <a:buFont typeface="Arial" charset="0"/>
              <a:buAutoNum type="arabicPeriod"/>
            </a:pPr>
            <a:r>
              <a:rPr lang="en-GB" sz="2400" smtClean="0"/>
              <a:t>Involvement of employees, unions and all levels of management in drafting new, or revising existing rules and procedures is recommended.</a:t>
            </a:r>
          </a:p>
          <a:p>
            <a:pPr eaLnBrk="1" hangingPunct="1">
              <a:buFont typeface="Calibri" pitchFamily="34" charset="0"/>
              <a:buAutoNum type="arabicPeriod"/>
            </a:pPr>
            <a:endParaRPr lang="en-GB" sz="2400" smtClean="0"/>
          </a:p>
          <a:p>
            <a:pPr eaLnBrk="1" hangingPunct="1">
              <a:buFont typeface="Arial" charset="0"/>
              <a:buAutoNum type="arabicPeriod"/>
            </a:pPr>
            <a:r>
              <a:rPr lang="en-GB" sz="2400" smtClean="0"/>
              <a:t>Disciplinary rules should make it clear that failure to meet the standards laid down can lead to disciplinary action and it is desirable to reinforce the point by indicating the types of behaviour that will be viewed as constituting a disciplinary offence.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503B2D8-0EB4-4C3D-A044-39F820F5A174}"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5B002436-2453-4B01-9855-2EE6024584EF}" type="slidenum">
              <a:rPr lang="en-GB"/>
              <a:pPr>
                <a:defRPr/>
              </a:pPr>
              <a:t>17</a:t>
            </a:fld>
            <a:endParaRPr lang="en-GB"/>
          </a:p>
        </p:txBody>
      </p:sp>
      <p:sp>
        <p:nvSpPr>
          <p:cNvPr id="38915" name="Title 1"/>
          <p:cNvSpPr>
            <a:spLocks noGrp="1"/>
          </p:cNvSpPr>
          <p:nvPr>
            <p:ph type="title" idx="4294967295"/>
          </p:nvPr>
        </p:nvSpPr>
        <p:spPr>
          <a:xfrm>
            <a:off x="457200" y="585788"/>
            <a:ext cx="8229600" cy="519112"/>
          </a:xfrm>
        </p:spPr>
        <p:txBody>
          <a:bodyPr>
            <a:spAutoFit/>
          </a:bodyPr>
          <a:lstStyle/>
          <a:p>
            <a:pPr eaLnBrk="1" hangingPunct="1"/>
            <a:r>
              <a:rPr lang="en-GB" sz="2800" smtClean="0"/>
              <a:t>Disciplinary Rules (Continued)</a:t>
            </a:r>
          </a:p>
        </p:txBody>
      </p:sp>
      <p:sp>
        <p:nvSpPr>
          <p:cNvPr id="38916" name="Content Placeholder 2"/>
          <p:cNvSpPr>
            <a:spLocks noGrp="1"/>
          </p:cNvSpPr>
          <p:nvPr>
            <p:ph idx="4294967295"/>
          </p:nvPr>
        </p:nvSpPr>
        <p:spPr>
          <a:xfrm>
            <a:off x="457200" y="1447800"/>
            <a:ext cx="8458200" cy="5337175"/>
          </a:xfrm>
        </p:spPr>
        <p:txBody>
          <a:bodyPr>
            <a:spAutoFit/>
          </a:bodyPr>
          <a:lstStyle/>
          <a:p>
            <a:pPr marL="355600" indent="-355600" eaLnBrk="1" hangingPunct="1">
              <a:buFont typeface="Arial" charset="0"/>
              <a:buAutoNum type="arabicPeriod" startAt="4"/>
            </a:pPr>
            <a:r>
              <a:rPr lang="en-GB" sz="2400" smtClean="0"/>
              <a:t>The most common disciplinary offences in 2006 included:</a:t>
            </a:r>
          </a:p>
          <a:p>
            <a:pPr lvl="1" eaLnBrk="1" hangingPunct="1"/>
            <a:r>
              <a:rPr lang="en-GB" sz="2400" smtClean="0"/>
              <a:t>Absenteeism</a:t>
            </a:r>
          </a:p>
          <a:p>
            <a:pPr lvl="1" eaLnBrk="1" hangingPunct="1"/>
            <a:r>
              <a:rPr lang="en-GB" sz="2400" smtClean="0"/>
              <a:t>Performance</a:t>
            </a:r>
          </a:p>
          <a:p>
            <a:pPr lvl="1" eaLnBrk="1" hangingPunct="1"/>
            <a:r>
              <a:rPr lang="en-GB" sz="2400" smtClean="0"/>
              <a:t>Timekeeping</a:t>
            </a:r>
          </a:p>
          <a:p>
            <a:pPr lvl="1" eaLnBrk="1" hangingPunct="1"/>
            <a:r>
              <a:rPr lang="en-GB" sz="2400" smtClean="0"/>
              <a:t>Theft/fraud</a:t>
            </a:r>
          </a:p>
          <a:p>
            <a:pPr lvl="1" eaLnBrk="1" hangingPunct="1"/>
            <a:r>
              <a:rPr lang="en-GB" sz="2400" smtClean="0"/>
              <a:t>Disobeying instructions</a:t>
            </a:r>
          </a:p>
          <a:p>
            <a:pPr lvl="1" eaLnBrk="1" hangingPunct="1"/>
            <a:r>
              <a:rPr lang="en-GB" sz="2400" smtClean="0"/>
              <a:t>Aggression/abuse</a:t>
            </a:r>
          </a:p>
          <a:p>
            <a:pPr lvl="1" eaLnBrk="1" hangingPunct="1"/>
            <a:r>
              <a:rPr lang="en-GB" sz="2400" smtClean="0"/>
              <a:t>Health and safety infringements</a:t>
            </a:r>
          </a:p>
          <a:p>
            <a:pPr lvl="1" eaLnBrk="1" hangingPunct="1"/>
            <a:r>
              <a:rPr lang="en-GB" sz="2400" smtClean="0"/>
              <a:t>Alcohol/drug abuse</a:t>
            </a:r>
          </a:p>
          <a:p>
            <a:pPr lvl="1" eaLnBrk="1" hangingPunct="1"/>
            <a:r>
              <a:rPr lang="en-GB" sz="2400" smtClean="0"/>
              <a:t>Assault</a:t>
            </a:r>
          </a:p>
          <a:p>
            <a:pPr lvl="1" eaLnBrk="1" hangingPunct="1"/>
            <a:r>
              <a:rPr lang="en-GB" sz="2400" smtClean="0"/>
              <a:t>Sexual/racial harassment.</a:t>
            </a:r>
          </a:p>
          <a:p>
            <a:pPr marL="355600" indent="-355600" eaLnBrk="1" hangingPunct="1">
              <a:buFont typeface="Arial" charset="0"/>
              <a:buNone/>
            </a:pPr>
            <a:endParaRPr lang="en-GB" sz="24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quarter" idx="10"/>
          </p:nvPr>
        </p:nvSpPr>
        <p:spPr/>
        <p:txBody>
          <a:bodyPr/>
          <a:lstStyle/>
          <a:p>
            <a:pPr>
              <a:defRPr/>
            </a:pPr>
            <a:fld id="{51F31F97-615A-4742-B71D-94D2F29BB42A}" type="datetime1">
              <a:rPr lang="en-GB"/>
              <a:pPr>
                <a:defRPr/>
              </a:pPr>
              <a:t>10/05/2013</a:t>
            </a:fld>
            <a:endParaRPr lang="en-GB"/>
          </a:p>
        </p:txBody>
      </p:sp>
      <p:sp>
        <p:nvSpPr>
          <p:cNvPr id="4" name="Slide Number Placeholder 5"/>
          <p:cNvSpPr>
            <a:spLocks noGrp="1"/>
          </p:cNvSpPr>
          <p:nvPr>
            <p:ph type="sldNum" sz="quarter" idx="12"/>
          </p:nvPr>
        </p:nvSpPr>
        <p:spPr/>
        <p:txBody>
          <a:bodyPr/>
          <a:lstStyle/>
          <a:p>
            <a:pPr>
              <a:defRPr/>
            </a:pPr>
            <a:fld id="{63F2FA31-5888-4D79-A1AF-7F0063438186}" type="slidenum">
              <a:rPr lang="en-GB"/>
              <a:pPr>
                <a:defRPr/>
              </a:pPr>
              <a:t>18</a:t>
            </a:fld>
            <a:endParaRPr lang="en-GB"/>
          </a:p>
        </p:txBody>
      </p:sp>
      <p:sp>
        <p:nvSpPr>
          <p:cNvPr id="40963" name="Rectangle 1"/>
          <p:cNvSpPr>
            <a:spLocks noChangeArrowheads="1"/>
          </p:cNvSpPr>
          <p:nvPr/>
        </p:nvSpPr>
        <p:spPr bwMode="auto">
          <a:xfrm>
            <a:off x="539750" y="1125538"/>
            <a:ext cx="8135938" cy="4892675"/>
          </a:xfrm>
          <a:prstGeom prst="rect">
            <a:avLst/>
          </a:prstGeom>
          <a:noFill/>
          <a:ln w="9525">
            <a:noFill/>
            <a:miter lim="800000"/>
            <a:headEnd/>
            <a:tailEnd/>
          </a:ln>
        </p:spPr>
        <p:txBody>
          <a:bodyPr>
            <a:spAutoFit/>
          </a:bodyPr>
          <a:lstStyle/>
          <a:p>
            <a:pPr marL="355600" indent="-355600">
              <a:buFont typeface="Arial" charset="0"/>
              <a:buAutoNum type="arabicPeriod" startAt="5"/>
            </a:pPr>
            <a:r>
              <a:rPr lang="en-GB" sz="2400">
                <a:latin typeface="Calibri" pitchFamily="34" charset="0"/>
              </a:rPr>
              <a:t>The Acas handbook stipulates that employees should be made aware of the likely consequences of breaking rules and given a clear indication of the type of conduct which may warrant summary dismissal. </a:t>
            </a:r>
          </a:p>
          <a:p>
            <a:pPr marL="355600" indent="-355600">
              <a:buFont typeface="Arial" charset="0"/>
              <a:buAutoNum type="arabicPeriod" startAt="5"/>
            </a:pPr>
            <a:endParaRPr lang="en-GB" sz="2400">
              <a:latin typeface="Calibri" pitchFamily="34" charset="0"/>
            </a:endParaRPr>
          </a:p>
          <a:p>
            <a:pPr marL="355600" indent="-355600">
              <a:buFont typeface="Arial" charset="0"/>
              <a:buAutoNum type="arabicPeriod" startAt="6"/>
            </a:pPr>
            <a:r>
              <a:rPr lang="en-GB" sz="2400">
                <a:latin typeface="Calibri" pitchFamily="34" charset="0"/>
              </a:rPr>
              <a:t>The dismissal sanction for first breaches of discipline should never be used except in cases of gross misconduct.</a:t>
            </a:r>
          </a:p>
          <a:p>
            <a:pPr marL="355600" indent="-355600">
              <a:buFont typeface="Arial" charset="0"/>
              <a:buAutoNum type="arabicPeriod" startAt="6"/>
            </a:pPr>
            <a:endParaRPr lang="en-GB" sz="2400">
              <a:latin typeface="Calibri" pitchFamily="34" charset="0"/>
            </a:endParaRPr>
          </a:p>
          <a:p>
            <a:pPr marL="355600" indent="-355600">
              <a:buFont typeface="Arial" charset="0"/>
              <a:buAutoNum type="arabicPeriod" startAt="6"/>
            </a:pPr>
            <a:r>
              <a:rPr lang="en-GB" sz="2400">
                <a:latin typeface="Calibri" pitchFamily="34" charset="0"/>
              </a:rPr>
              <a:t>Gross misconduct include theft, fighting, malicious damage to company property, flagrant breaches of safety regulations, intoxication by alcohol or drugs, and serious cases of racial and sexual harassment.</a:t>
            </a:r>
          </a:p>
          <a:p>
            <a:pPr marL="355600" indent="-355600">
              <a:buFont typeface="Arial" charset="0"/>
              <a:buAutoNum type="arabicPeriod" startAt="5"/>
            </a:pPr>
            <a:endParaRPr lang="en-GB" sz="2400" b="1">
              <a:latin typeface="Calibri"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803A7661-C5E5-4C98-B7D6-6E632733ED23}"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7D596AA4-ADB7-4527-B5C6-A49B78A3CD34}" type="slidenum">
              <a:rPr lang="en-GB"/>
              <a:pPr>
                <a:defRPr/>
              </a:pPr>
              <a:t>19</a:t>
            </a:fld>
            <a:endParaRPr lang="en-GB"/>
          </a:p>
        </p:txBody>
      </p:sp>
      <p:sp>
        <p:nvSpPr>
          <p:cNvPr id="43011" name="Title 1"/>
          <p:cNvSpPr>
            <a:spLocks noGrp="1"/>
          </p:cNvSpPr>
          <p:nvPr>
            <p:ph type="title" idx="4294967295"/>
          </p:nvPr>
        </p:nvSpPr>
        <p:spPr>
          <a:xfrm>
            <a:off x="457200" y="585788"/>
            <a:ext cx="8229600" cy="519112"/>
          </a:xfrm>
        </p:spPr>
        <p:txBody>
          <a:bodyPr>
            <a:spAutoFit/>
          </a:bodyPr>
          <a:lstStyle/>
          <a:p>
            <a:pPr eaLnBrk="1" hangingPunct="1"/>
            <a:r>
              <a:rPr lang="en-GB" sz="2800" smtClean="0"/>
              <a:t>Disciplinary Rules (Continued)</a:t>
            </a:r>
          </a:p>
        </p:txBody>
      </p:sp>
      <p:sp>
        <p:nvSpPr>
          <p:cNvPr id="165891" name="Content Placeholder 2"/>
          <p:cNvSpPr>
            <a:spLocks noGrp="1"/>
          </p:cNvSpPr>
          <p:nvPr>
            <p:ph idx="4294967295"/>
          </p:nvPr>
        </p:nvSpPr>
        <p:spPr>
          <a:xfrm>
            <a:off x="457200" y="1452563"/>
            <a:ext cx="8458200" cy="3563937"/>
          </a:xfrm>
        </p:spPr>
        <p:txBody>
          <a:bodyPr rtlCol="0">
            <a:spAutoFit/>
          </a:bodyPr>
          <a:lstStyle/>
          <a:p>
            <a:pPr marL="0" indent="0" eaLnBrk="1" fontAlgn="auto" hangingPunct="1">
              <a:spcAft>
                <a:spcPts val="0"/>
              </a:spcAft>
              <a:buFont typeface="Arial" pitchFamily="34" charset="0"/>
              <a:buNone/>
              <a:defRPr/>
            </a:pPr>
            <a:r>
              <a:rPr lang="en-GB" sz="2400" dirty="0" smtClean="0"/>
              <a:t>8. The employer should inform  employees of the rules which ‘may </a:t>
            </a:r>
          </a:p>
          <a:p>
            <a:pPr marL="0" indent="0" eaLnBrk="1" fontAlgn="auto" hangingPunct="1">
              <a:spcAft>
                <a:spcPts val="0"/>
              </a:spcAft>
              <a:buFont typeface="Arial" pitchFamily="34" charset="0"/>
              <a:buNone/>
              <a:defRPr/>
            </a:pPr>
            <a:r>
              <a:rPr lang="en-GB" sz="2400" dirty="0"/>
              <a:t> </a:t>
            </a:r>
            <a:r>
              <a:rPr lang="en-GB" sz="2400" dirty="0" smtClean="0"/>
              <a:t>    best be  achieved by giving every employee a copy of the rules </a:t>
            </a:r>
          </a:p>
          <a:p>
            <a:pPr marL="0" indent="0" eaLnBrk="1" fontAlgn="auto" hangingPunct="1">
              <a:spcAft>
                <a:spcPts val="0"/>
              </a:spcAft>
              <a:buFont typeface="Arial" pitchFamily="34" charset="0"/>
              <a:buNone/>
              <a:defRPr/>
            </a:pPr>
            <a:r>
              <a:rPr lang="en-GB" sz="2400" dirty="0"/>
              <a:t> </a:t>
            </a:r>
            <a:r>
              <a:rPr lang="en-GB" sz="2400" dirty="0" smtClean="0"/>
              <a:t>    and by explaining them orally. In the case of new employees</a:t>
            </a:r>
          </a:p>
          <a:p>
            <a:pPr marL="0" indent="0" eaLnBrk="1" fontAlgn="auto" hangingPunct="1">
              <a:spcAft>
                <a:spcPts val="0"/>
              </a:spcAft>
              <a:buFont typeface="Arial" pitchFamily="34" charset="0"/>
              <a:buNone/>
              <a:defRPr/>
            </a:pPr>
            <a:r>
              <a:rPr lang="en-GB" sz="2400" dirty="0"/>
              <a:t> </a:t>
            </a:r>
            <a:r>
              <a:rPr lang="en-GB" sz="2400" dirty="0" smtClean="0"/>
              <a:t>    this should form part of the induction programme’ (</a:t>
            </a:r>
            <a:r>
              <a:rPr lang="en-GB" sz="2400" dirty="0" err="1" smtClean="0"/>
              <a:t>Acas</a:t>
            </a:r>
            <a:r>
              <a:rPr lang="en-GB" sz="2400" dirty="0" smtClean="0"/>
              <a:t>, 2006).</a:t>
            </a:r>
          </a:p>
          <a:p>
            <a:pPr marL="0" indent="0" eaLnBrk="1" fontAlgn="auto" hangingPunct="1">
              <a:spcAft>
                <a:spcPts val="0"/>
              </a:spcAft>
              <a:buFont typeface="Arial" pitchFamily="34" charset="0"/>
              <a:buNone/>
              <a:defRPr/>
            </a:pPr>
            <a:endParaRPr lang="en-GB" sz="2400" dirty="0" smtClean="0"/>
          </a:p>
          <a:p>
            <a:pPr marL="0" indent="0" eaLnBrk="1" fontAlgn="auto" hangingPunct="1">
              <a:spcAft>
                <a:spcPts val="0"/>
              </a:spcAft>
              <a:buFont typeface="Arial" pitchFamily="34" charset="0"/>
              <a:buNone/>
              <a:defRPr/>
            </a:pPr>
            <a:r>
              <a:rPr lang="en-GB" sz="2400" dirty="0" smtClean="0"/>
              <a:t>9. A growing responsibility for enforcing disciplinary rules rests </a:t>
            </a:r>
          </a:p>
          <a:p>
            <a:pPr marL="0" indent="0" eaLnBrk="1" fontAlgn="auto" hangingPunct="1">
              <a:spcAft>
                <a:spcPts val="0"/>
              </a:spcAft>
              <a:buFont typeface="Arial" pitchFamily="34" charset="0"/>
              <a:buNone/>
              <a:defRPr/>
            </a:pPr>
            <a:r>
              <a:rPr lang="en-GB" sz="2400" dirty="0"/>
              <a:t> </a:t>
            </a:r>
            <a:r>
              <a:rPr lang="en-GB" sz="2400" dirty="0" smtClean="0"/>
              <a:t>    with line managers.</a:t>
            </a:r>
          </a:p>
          <a:p>
            <a:pPr marL="355600" indent="-355600" eaLnBrk="1" fontAlgn="auto" hangingPunct="1">
              <a:spcAft>
                <a:spcPts val="0"/>
              </a:spcAft>
              <a:buFont typeface="Arial" charset="0"/>
              <a:buAutoNum type="arabicPeriod" startAt="6"/>
              <a:defRPr/>
            </a:pPr>
            <a:endParaRPr lang="en-GB"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325A91AC-62FB-4892-A83D-131D33461860}"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51CFC1FB-21D3-4661-8BD8-27B457254C35}" type="slidenum">
              <a:rPr lang="en-GB"/>
              <a:pPr>
                <a:defRPr/>
              </a:pPr>
              <a:t>20</a:t>
            </a:fld>
            <a:endParaRPr lang="en-GB"/>
          </a:p>
        </p:txBody>
      </p:sp>
      <p:sp>
        <p:nvSpPr>
          <p:cNvPr id="45059" name="Title 1"/>
          <p:cNvSpPr>
            <a:spLocks noGrp="1"/>
          </p:cNvSpPr>
          <p:nvPr>
            <p:ph type="title" idx="4294967295"/>
          </p:nvPr>
        </p:nvSpPr>
        <p:spPr>
          <a:xfrm>
            <a:off x="533400" y="582613"/>
            <a:ext cx="8072438" cy="519112"/>
          </a:xfrm>
        </p:spPr>
        <p:txBody>
          <a:bodyPr>
            <a:spAutoFit/>
          </a:bodyPr>
          <a:lstStyle/>
          <a:p>
            <a:pPr eaLnBrk="1" hangingPunct="1"/>
            <a:r>
              <a:rPr lang="en-GB" sz="2800" smtClean="0"/>
              <a:t>Disciplinary Procedures</a:t>
            </a:r>
          </a:p>
        </p:txBody>
      </p:sp>
      <p:sp>
        <p:nvSpPr>
          <p:cNvPr id="166915" name="Content Placeholder 2"/>
          <p:cNvSpPr>
            <a:spLocks noGrp="1"/>
          </p:cNvSpPr>
          <p:nvPr>
            <p:ph idx="4294967295"/>
          </p:nvPr>
        </p:nvSpPr>
        <p:spPr>
          <a:xfrm>
            <a:off x="457200" y="1447800"/>
            <a:ext cx="8458200" cy="4686300"/>
          </a:xfrm>
        </p:spPr>
        <p:txBody>
          <a:bodyPr rtlCol="0">
            <a:normAutofit/>
          </a:bodyPr>
          <a:lstStyle/>
          <a:p>
            <a:pPr marL="355600" indent="-355600" eaLnBrk="1" fontAlgn="auto" hangingPunct="1">
              <a:spcAft>
                <a:spcPts val="0"/>
              </a:spcAft>
              <a:buFont typeface="Arial" charset="0"/>
              <a:buNone/>
              <a:defRPr/>
            </a:pPr>
            <a:r>
              <a:rPr lang="en-GB" sz="1800" b="1" dirty="0" smtClean="0"/>
              <a:t>The </a:t>
            </a:r>
            <a:r>
              <a:rPr lang="en-GB" sz="1800" b="1" dirty="0" err="1" smtClean="0"/>
              <a:t>Acas</a:t>
            </a:r>
            <a:r>
              <a:rPr lang="en-GB" sz="1800" b="1" dirty="0" smtClean="0"/>
              <a:t> model disciplinary procedure includes the following elements:</a:t>
            </a:r>
          </a:p>
          <a:p>
            <a:pPr marL="457200" lvl="1" indent="0" eaLnBrk="1" fontAlgn="auto" hangingPunct="1">
              <a:spcAft>
                <a:spcPts val="0"/>
              </a:spcAft>
              <a:buFont typeface="Arial" pitchFamily="34" charset="0"/>
              <a:buNone/>
              <a:defRPr/>
            </a:pPr>
            <a:endParaRPr lang="en-GB" sz="1800" b="1" dirty="0"/>
          </a:p>
          <a:p>
            <a:pPr lvl="1" eaLnBrk="1" fontAlgn="auto" hangingPunct="1">
              <a:spcAft>
                <a:spcPts val="0"/>
              </a:spcAft>
              <a:buFont typeface="Arial" pitchFamily="34" charset="0"/>
              <a:buChar char="•"/>
              <a:defRPr/>
            </a:pPr>
            <a:r>
              <a:rPr lang="en-GB" sz="2400" dirty="0" smtClean="0"/>
              <a:t>Purpose and scope</a:t>
            </a:r>
          </a:p>
          <a:p>
            <a:pPr lvl="1" eaLnBrk="1" fontAlgn="auto" hangingPunct="1">
              <a:spcAft>
                <a:spcPts val="0"/>
              </a:spcAft>
              <a:buFont typeface="Arial" pitchFamily="34" charset="0"/>
              <a:buChar char="•"/>
              <a:defRPr/>
            </a:pPr>
            <a:r>
              <a:rPr lang="en-GB" sz="2400" dirty="0" smtClean="0"/>
              <a:t>Principles</a:t>
            </a:r>
          </a:p>
          <a:p>
            <a:pPr lvl="1" eaLnBrk="1" fontAlgn="auto" hangingPunct="1">
              <a:spcAft>
                <a:spcPts val="0"/>
              </a:spcAft>
              <a:buFont typeface="Arial" pitchFamily="34" charset="0"/>
              <a:buChar char="•"/>
              <a:defRPr/>
            </a:pPr>
            <a:r>
              <a:rPr lang="en-GB" sz="2400" dirty="0" smtClean="0"/>
              <a:t>The procedure:</a:t>
            </a:r>
          </a:p>
          <a:p>
            <a:pPr marL="914400" lvl="2" indent="0" eaLnBrk="1" fontAlgn="auto" hangingPunct="1">
              <a:spcAft>
                <a:spcPts val="0"/>
              </a:spcAft>
              <a:buFont typeface="Arial" pitchFamily="34" charset="0"/>
              <a:buNone/>
              <a:defRPr/>
            </a:pPr>
            <a:r>
              <a:rPr lang="en-GB" i="1" dirty="0" smtClean="0"/>
              <a:t>Stage 1 </a:t>
            </a:r>
            <a:r>
              <a:rPr lang="en-GB" i="1" dirty="0" smtClean="0">
                <a:cs typeface="Arial" charset="0"/>
              </a:rPr>
              <a:t>–</a:t>
            </a:r>
            <a:r>
              <a:rPr lang="en-GB" i="1" dirty="0" smtClean="0"/>
              <a:t> Improvement note: unsatisfactory performance</a:t>
            </a:r>
          </a:p>
          <a:p>
            <a:pPr marL="914400" lvl="2" indent="0" eaLnBrk="1" fontAlgn="auto" hangingPunct="1">
              <a:spcAft>
                <a:spcPts val="0"/>
              </a:spcAft>
              <a:buFont typeface="Arial" pitchFamily="34" charset="0"/>
              <a:buNone/>
              <a:defRPr/>
            </a:pPr>
            <a:r>
              <a:rPr lang="en-GB" i="1" dirty="0" smtClean="0"/>
              <a:t>Stage 1 – First warning: misconduct</a:t>
            </a:r>
          </a:p>
          <a:p>
            <a:pPr marL="914400" lvl="2" indent="0" eaLnBrk="1" fontAlgn="auto" hangingPunct="1">
              <a:spcAft>
                <a:spcPts val="0"/>
              </a:spcAft>
              <a:buFont typeface="Arial" pitchFamily="34" charset="0"/>
              <a:buNone/>
              <a:defRPr/>
            </a:pPr>
            <a:r>
              <a:rPr lang="en-GB" i="1" dirty="0" smtClean="0"/>
              <a:t>Stage 2 – Final written warning</a:t>
            </a:r>
          </a:p>
          <a:p>
            <a:pPr marL="914400" lvl="2" indent="0" eaLnBrk="1" fontAlgn="auto" hangingPunct="1">
              <a:spcAft>
                <a:spcPts val="0"/>
              </a:spcAft>
              <a:buFont typeface="Arial" pitchFamily="34" charset="0"/>
              <a:buNone/>
              <a:defRPr/>
            </a:pPr>
            <a:r>
              <a:rPr lang="en-GB" i="1" dirty="0" smtClean="0"/>
              <a:t>Stage 3 – Dismissal or other sanction</a:t>
            </a:r>
          </a:p>
          <a:p>
            <a:pPr lvl="1" eaLnBrk="1" fontAlgn="auto" hangingPunct="1">
              <a:spcAft>
                <a:spcPts val="0"/>
              </a:spcAft>
              <a:buFont typeface="Arial" pitchFamily="34" charset="0"/>
              <a:buChar char="•"/>
              <a:defRPr/>
            </a:pPr>
            <a:r>
              <a:rPr lang="en-GB" sz="2400" dirty="0" smtClean="0"/>
              <a:t>Gross misconduct</a:t>
            </a:r>
          </a:p>
          <a:p>
            <a:pPr lvl="1" eaLnBrk="1" fontAlgn="auto" hangingPunct="1">
              <a:spcAft>
                <a:spcPts val="0"/>
              </a:spcAft>
              <a:buFont typeface="Arial" pitchFamily="34" charset="0"/>
              <a:buChar char="•"/>
              <a:defRPr/>
            </a:pPr>
            <a:r>
              <a:rPr lang="en-GB" sz="2400" dirty="0" smtClean="0"/>
              <a:t>Appeals.</a:t>
            </a:r>
            <a:endParaRPr lang="en-GB" sz="2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CC2F7DA6-62B5-4D64-A978-F0F5A85E34D4}"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863D8734-DDC7-413C-8F05-00D89F8C8B53}" type="slidenum">
              <a:rPr lang="en-GB"/>
              <a:pPr>
                <a:defRPr/>
              </a:pPr>
              <a:t>21</a:t>
            </a:fld>
            <a:endParaRPr lang="en-GB"/>
          </a:p>
        </p:txBody>
      </p:sp>
      <p:sp>
        <p:nvSpPr>
          <p:cNvPr id="47107" name="Title 1"/>
          <p:cNvSpPr>
            <a:spLocks noGrp="1"/>
          </p:cNvSpPr>
          <p:nvPr>
            <p:ph type="title" idx="4294967295"/>
          </p:nvPr>
        </p:nvSpPr>
        <p:spPr>
          <a:xfrm>
            <a:off x="457200" y="585788"/>
            <a:ext cx="8229600" cy="519112"/>
          </a:xfrm>
        </p:spPr>
        <p:txBody>
          <a:bodyPr>
            <a:spAutoFit/>
          </a:bodyPr>
          <a:lstStyle/>
          <a:p>
            <a:pPr eaLnBrk="1" hangingPunct="1"/>
            <a:r>
              <a:rPr lang="en-GB" sz="2800" smtClean="0"/>
              <a:t>Handling Disciplinary Matters</a:t>
            </a:r>
          </a:p>
        </p:txBody>
      </p:sp>
      <p:sp>
        <p:nvSpPr>
          <p:cNvPr id="168963" name="Content Placeholder 2"/>
          <p:cNvSpPr>
            <a:spLocks noGrp="1"/>
          </p:cNvSpPr>
          <p:nvPr>
            <p:ph idx="4294967295"/>
          </p:nvPr>
        </p:nvSpPr>
        <p:spPr>
          <a:xfrm>
            <a:off x="457200" y="1447800"/>
            <a:ext cx="8458200" cy="3563938"/>
          </a:xfrm>
        </p:spPr>
        <p:txBody>
          <a:bodyPr rtlCol="0">
            <a:spAutoFit/>
          </a:bodyPr>
          <a:lstStyle/>
          <a:p>
            <a:pPr eaLnBrk="1" fontAlgn="auto" hangingPunct="1">
              <a:spcAft>
                <a:spcPts val="0"/>
              </a:spcAft>
              <a:buFont typeface="Arial" charset="0"/>
              <a:buNone/>
              <a:defRPr/>
            </a:pPr>
            <a:r>
              <a:rPr lang="en-GB" sz="1800" dirty="0"/>
              <a:t> </a:t>
            </a:r>
            <a:r>
              <a:rPr lang="en-GB" sz="2400" dirty="0" smtClean="0"/>
              <a:t>Five identifiable </a:t>
            </a:r>
            <a:r>
              <a:rPr lang="en-GB" sz="2400" dirty="0"/>
              <a:t>stages with which all parties should be </a:t>
            </a:r>
            <a:r>
              <a:rPr lang="en-GB" sz="2400" dirty="0" smtClean="0"/>
              <a:t>familiar,</a:t>
            </a:r>
          </a:p>
          <a:p>
            <a:pPr eaLnBrk="1" fontAlgn="auto" hangingPunct="1">
              <a:spcAft>
                <a:spcPts val="0"/>
              </a:spcAft>
              <a:buFont typeface="Arial" charset="0"/>
              <a:buNone/>
              <a:defRPr/>
            </a:pPr>
            <a:r>
              <a:rPr lang="en-GB" sz="2400" dirty="0" smtClean="0"/>
              <a:t>even </a:t>
            </a:r>
            <a:r>
              <a:rPr lang="en-GB" sz="2400" dirty="0"/>
              <a:t>though they may not all be used in most disciplinary cases</a:t>
            </a:r>
            <a:r>
              <a:rPr lang="en-GB" sz="2400" dirty="0" smtClean="0"/>
              <a:t>:</a:t>
            </a:r>
          </a:p>
          <a:p>
            <a:pPr eaLnBrk="1" fontAlgn="auto" hangingPunct="1">
              <a:spcAft>
                <a:spcPts val="0"/>
              </a:spcAft>
              <a:buFont typeface="Arial" charset="0"/>
              <a:buNone/>
              <a:defRPr/>
            </a:pPr>
            <a:endParaRPr lang="en-GB" sz="2400" dirty="0"/>
          </a:p>
          <a:p>
            <a:pPr marL="457200" indent="-457200" eaLnBrk="1" fontAlgn="auto" hangingPunct="1">
              <a:spcAft>
                <a:spcPts val="0"/>
              </a:spcAft>
              <a:buFont typeface="+mj-lt"/>
              <a:buAutoNum type="arabicPeriod"/>
              <a:defRPr/>
            </a:pPr>
            <a:r>
              <a:rPr lang="en-GB" sz="2400" dirty="0"/>
              <a:t>counselling and informal action</a:t>
            </a:r>
          </a:p>
          <a:p>
            <a:pPr marL="457200" indent="-457200" eaLnBrk="1" fontAlgn="auto" hangingPunct="1">
              <a:spcAft>
                <a:spcPts val="0"/>
              </a:spcAft>
              <a:buFont typeface="+mj-lt"/>
              <a:buAutoNum type="arabicPeriod"/>
              <a:defRPr/>
            </a:pPr>
            <a:r>
              <a:rPr lang="en-GB" sz="2400" dirty="0"/>
              <a:t>conducting preliminary investigations</a:t>
            </a:r>
          </a:p>
          <a:p>
            <a:pPr marL="457200" indent="-457200" eaLnBrk="1" fontAlgn="auto" hangingPunct="1">
              <a:spcAft>
                <a:spcPts val="0"/>
              </a:spcAft>
              <a:buFont typeface="+mj-lt"/>
              <a:buAutoNum type="arabicPeriod"/>
              <a:defRPr/>
            </a:pPr>
            <a:r>
              <a:rPr lang="en-GB" sz="2400" dirty="0"/>
              <a:t>preparing for disciplinary hearings/interviews</a:t>
            </a:r>
          </a:p>
          <a:p>
            <a:pPr marL="457200" indent="-457200" eaLnBrk="1" fontAlgn="auto" hangingPunct="1">
              <a:spcAft>
                <a:spcPts val="0"/>
              </a:spcAft>
              <a:buFont typeface="+mj-lt"/>
              <a:buAutoNum type="arabicPeriod"/>
              <a:defRPr/>
            </a:pPr>
            <a:r>
              <a:rPr lang="en-GB" sz="2400" dirty="0"/>
              <a:t>conducting a disciplinary hearing or interview</a:t>
            </a:r>
          </a:p>
          <a:p>
            <a:pPr marL="457200" indent="-457200" eaLnBrk="1" fontAlgn="auto" hangingPunct="1">
              <a:spcAft>
                <a:spcPts val="0"/>
              </a:spcAft>
              <a:buFont typeface="+mj-lt"/>
              <a:buAutoNum type="arabicPeriod"/>
              <a:defRPr/>
            </a:pPr>
            <a:r>
              <a:rPr lang="en-GB" sz="2400" dirty="0"/>
              <a:t>selecting an appropriate penalty</a:t>
            </a:r>
            <a:r>
              <a:rPr lang="en-GB" sz="2400" dirty="0" smtClean="0"/>
              <a:t>.</a:t>
            </a:r>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420688" y="249238"/>
            <a:ext cx="8291512" cy="549275"/>
          </a:xfrm>
        </p:spPr>
        <p:txBody>
          <a:bodyPr/>
          <a:lstStyle/>
          <a:p>
            <a:pPr eaLnBrk="1" hangingPunct="1"/>
            <a:r>
              <a:rPr lang="en-US" sz="3000" smtClean="0"/>
              <a:t>Outline Disciplinary Procedure (1 of 2)</a:t>
            </a:r>
          </a:p>
        </p:txBody>
      </p:sp>
      <p:sp>
        <p:nvSpPr>
          <p:cNvPr id="49154" name="Text Box 4"/>
          <p:cNvSpPr txBox="1">
            <a:spLocks noChangeArrowheads="1"/>
          </p:cNvSpPr>
          <p:nvPr/>
        </p:nvSpPr>
        <p:spPr bwMode="auto">
          <a:xfrm>
            <a:off x="298450" y="6065838"/>
            <a:ext cx="8437563" cy="366712"/>
          </a:xfrm>
          <a:prstGeom prst="rect">
            <a:avLst/>
          </a:prstGeom>
          <a:noFill/>
          <a:ln w="9525">
            <a:noFill/>
            <a:miter lim="800000"/>
            <a:headEnd/>
            <a:tailEnd/>
          </a:ln>
        </p:spPr>
        <p:txBody>
          <a:bodyPr>
            <a:spAutoFit/>
          </a:bodyPr>
          <a:lstStyle/>
          <a:p>
            <a:pPr>
              <a:spcBef>
                <a:spcPct val="50000"/>
              </a:spcBef>
            </a:pPr>
            <a:r>
              <a:rPr lang="en-GB" sz="1200">
                <a:latin typeface="Calibri" pitchFamily="34" charset="0"/>
              </a:rPr>
              <a:t>Figure 22.4</a:t>
            </a:r>
            <a:r>
              <a:rPr lang="en-GB" b="1">
                <a:latin typeface="Calibri" pitchFamily="34" charset="0"/>
              </a:rPr>
              <a:t> </a:t>
            </a:r>
            <a:r>
              <a:rPr lang="en-GB">
                <a:latin typeface="Calibri" pitchFamily="34" charset="0"/>
              </a:rPr>
              <a:t> Outline disciplinary procedure</a:t>
            </a:r>
          </a:p>
        </p:txBody>
      </p:sp>
      <p:pic>
        <p:nvPicPr>
          <p:cNvPr id="49155" name="Picture 10" descr="F:\Powerpoint\Pe_Uk\PE123-Torrington\Final_Files\GIF\ch25\C25NF004A.gif"/>
          <p:cNvPicPr>
            <a:picLocks noChangeAspect="1" noChangeArrowheads="1"/>
          </p:cNvPicPr>
          <p:nvPr/>
        </p:nvPicPr>
        <p:blipFill>
          <a:blip r:embed="rId3"/>
          <a:srcRect/>
          <a:stretch>
            <a:fillRect/>
          </a:stretch>
        </p:blipFill>
        <p:spPr bwMode="auto">
          <a:xfrm>
            <a:off x="1333500" y="1143000"/>
            <a:ext cx="6477000" cy="47466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420688" y="250825"/>
            <a:ext cx="8291512" cy="549275"/>
          </a:xfrm>
        </p:spPr>
        <p:txBody>
          <a:bodyPr/>
          <a:lstStyle/>
          <a:p>
            <a:pPr eaLnBrk="1" hangingPunct="1"/>
            <a:r>
              <a:rPr lang="en-US" sz="3000" smtClean="0"/>
              <a:t>Outline Disciplinary Procedure (2 of 2)</a:t>
            </a:r>
          </a:p>
        </p:txBody>
      </p:sp>
      <p:pic>
        <p:nvPicPr>
          <p:cNvPr id="51202" name="Picture 10" descr="F:\Powerpoint\Pe_Uk\PE123-Torrington\Final_Files\GIF\ch25\C25NF004B.gif"/>
          <p:cNvPicPr>
            <a:picLocks noChangeAspect="1" noChangeArrowheads="1"/>
          </p:cNvPicPr>
          <p:nvPr/>
        </p:nvPicPr>
        <p:blipFill>
          <a:blip r:embed="rId3"/>
          <a:srcRect/>
          <a:stretch>
            <a:fillRect/>
          </a:stretch>
        </p:blipFill>
        <p:spPr bwMode="auto">
          <a:xfrm>
            <a:off x="842963" y="1487488"/>
            <a:ext cx="7456487" cy="3881437"/>
          </a:xfrm>
          <a:prstGeom prst="rect">
            <a:avLst/>
          </a:prstGeom>
          <a:noFill/>
          <a:ln w="9525">
            <a:noFill/>
            <a:miter lim="800000"/>
            <a:headEnd/>
            <a:tailEnd/>
          </a:ln>
        </p:spPr>
      </p:pic>
      <p:sp>
        <p:nvSpPr>
          <p:cNvPr id="51203" name="Text Box 11"/>
          <p:cNvSpPr txBox="1">
            <a:spLocks noChangeArrowheads="1"/>
          </p:cNvSpPr>
          <p:nvPr/>
        </p:nvSpPr>
        <p:spPr bwMode="auto">
          <a:xfrm>
            <a:off x="298450" y="6065838"/>
            <a:ext cx="8437563" cy="366712"/>
          </a:xfrm>
          <a:prstGeom prst="rect">
            <a:avLst/>
          </a:prstGeom>
          <a:noFill/>
          <a:ln w="9525">
            <a:noFill/>
            <a:miter lim="800000"/>
            <a:headEnd/>
            <a:tailEnd/>
          </a:ln>
        </p:spPr>
        <p:txBody>
          <a:bodyPr>
            <a:spAutoFit/>
          </a:bodyPr>
          <a:lstStyle/>
          <a:p>
            <a:pPr>
              <a:spcBef>
                <a:spcPct val="50000"/>
              </a:spcBef>
            </a:pPr>
            <a:r>
              <a:rPr lang="en-GB" sz="1200">
                <a:latin typeface="Calibri" pitchFamily="34" charset="0"/>
              </a:rPr>
              <a:t>Figure 25.4</a:t>
            </a:r>
            <a:r>
              <a:rPr lang="en-GB" b="1">
                <a:latin typeface="Calibri" pitchFamily="34" charset="0"/>
              </a:rPr>
              <a:t> </a:t>
            </a:r>
            <a:r>
              <a:rPr lang="en-GB">
                <a:latin typeface="Calibri" pitchFamily="34" charset="0"/>
              </a:rPr>
              <a:t> Outline disciplinary procedure (Continued)</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420688" y="709613"/>
            <a:ext cx="8291512" cy="549275"/>
          </a:xfrm>
        </p:spPr>
        <p:txBody>
          <a:bodyPr/>
          <a:lstStyle/>
          <a:p>
            <a:pPr eaLnBrk="1" hangingPunct="1"/>
            <a:r>
              <a:rPr lang="en-US" sz="3000" smtClean="0"/>
              <a:t>Grievance</a:t>
            </a:r>
          </a:p>
        </p:txBody>
      </p:sp>
      <p:sp>
        <p:nvSpPr>
          <p:cNvPr id="354307" name="Rectangle 3"/>
          <p:cNvSpPr>
            <a:spLocks noGrp="1" noChangeArrowheads="1"/>
          </p:cNvSpPr>
          <p:nvPr>
            <p:ph type="body" sz="half" idx="1"/>
          </p:nvPr>
        </p:nvSpPr>
        <p:spPr>
          <a:xfrm>
            <a:off x="501650" y="1636713"/>
            <a:ext cx="8301038" cy="3505200"/>
          </a:xfrm>
        </p:spPr>
        <p:txBody>
          <a:bodyPr rtlCol="0">
            <a:noAutofit/>
          </a:bodyPr>
          <a:lstStyle/>
          <a:p>
            <a:pPr marL="388938" indent="-388938" eaLnBrk="1" fontAlgn="auto" hangingPunct="1">
              <a:spcAft>
                <a:spcPts val="0"/>
              </a:spcAft>
              <a:buFont typeface="Arial" pitchFamily="34" charset="0"/>
              <a:buChar char="•"/>
              <a:defRPr/>
            </a:pPr>
            <a:r>
              <a:rPr lang="en-US" sz="2400" dirty="0"/>
              <a:t>Dissatisfaction – anything that disturbs an employee, whether or not the unrest is expressed in words</a:t>
            </a:r>
            <a:br>
              <a:rPr lang="en-US" sz="2400" dirty="0"/>
            </a:br>
            <a:endParaRPr lang="en-US" sz="2400" dirty="0"/>
          </a:p>
          <a:p>
            <a:pPr marL="388938" indent="-388938" eaLnBrk="1" fontAlgn="auto" hangingPunct="1">
              <a:spcAft>
                <a:spcPts val="0"/>
              </a:spcAft>
              <a:buFont typeface="Arial" pitchFamily="34" charset="0"/>
              <a:buChar char="•"/>
              <a:defRPr/>
            </a:pPr>
            <a:r>
              <a:rPr lang="en-US" sz="2400" dirty="0" smtClean="0"/>
              <a:t>Complaint – a spoken or written dissatisfaction brought to the attention of the supervisor and can be:</a:t>
            </a:r>
          </a:p>
          <a:p>
            <a:pPr marL="0" indent="0" eaLnBrk="1" fontAlgn="auto" hangingPunct="1">
              <a:spcAft>
                <a:spcPts val="0"/>
              </a:spcAft>
              <a:buFont typeface="Arial" pitchFamily="34" charset="0"/>
              <a:buNone/>
              <a:defRPr/>
            </a:pPr>
            <a:r>
              <a:rPr lang="en-US" sz="2400" dirty="0" smtClean="0"/>
              <a:t>        Factual and can be easily tested</a:t>
            </a:r>
          </a:p>
          <a:p>
            <a:pPr marL="0" indent="0" eaLnBrk="1" fontAlgn="auto" hangingPunct="1">
              <a:spcAft>
                <a:spcPts val="0"/>
              </a:spcAft>
              <a:buFont typeface="Arial" pitchFamily="34" charset="0"/>
              <a:buNone/>
              <a:defRPr/>
            </a:pPr>
            <a:r>
              <a:rPr lang="en-US" sz="2400" dirty="0"/>
              <a:t> </a:t>
            </a:r>
            <a:r>
              <a:rPr lang="en-US" sz="2400" dirty="0" smtClean="0"/>
              <a:t>       Based on partly subjective reactions</a:t>
            </a:r>
          </a:p>
          <a:p>
            <a:pPr marL="0" indent="0" eaLnBrk="1" fontAlgn="auto" hangingPunct="1">
              <a:spcAft>
                <a:spcPts val="0"/>
              </a:spcAft>
              <a:buFont typeface="Arial" pitchFamily="34" charset="0"/>
              <a:buNone/>
              <a:defRPr/>
            </a:pPr>
            <a:r>
              <a:rPr lang="en-US" sz="2400" dirty="0" smtClean="0"/>
              <a:t>        Involving the hopes and fears of employees</a:t>
            </a:r>
          </a:p>
          <a:p>
            <a:pPr marL="388938" indent="-388938" eaLnBrk="1" fontAlgn="auto" hangingPunct="1">
              <a:spcAft>
                <a:spcPts val="0"/>
              </a:spcAft>
              <a:buFontTx/>
              <a:buNone/>
              <a:defRPr/>
            </a:pPr>
            <a:endParaRPr lang="en-US" sz="2400" dirty="0"/>
          </a:p>
          <a:p>
            <a:pPr marL="388938" indent="-388938" eaLnBrk="1" fontAlgn="auto" hangingPunct="1">
              <a:spcAft>
                <a:spcPts val="0"/>
              </a:spcAft>
              <a:buFont typeface="Arial" pitchFamily="34" charset="0"/>
              <a:buChar char="•"/>
              <a:defRPr/>
            </a:pPr>
            <a:r>
              <a:rPr lang="en-US" sz="2400" dirty="0"/>
              <a:t>Grievance – a complaint that has been formally presented to a management representative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420688" y="712788"/>
            <a:ext cx="8291512" cy="549275"/>
          </a:xfrm>
        </p:spPr>
        <p:txBody>
          <a:bodyPr/>
          <a:lstStyle/>
          <a:p>
            <a:pPr eaLnBrk="1" hangingPunct="1"/>
            <a:r>
              <a:rPr lang="en-US" sz="3000" smtClean="0"/>
              <a:t>Features of a Grievance Procedure</a:t>
            </a:r>
          </a:p>
        </p:txBody>
      </p:sp>
      <p:sp>
        <p:nvSpPr>
          <p:cNvPr id="65538" name="Rectangle 3"/>
          <p:cNvSpPr>
            <a:spLocks noGrp="1" noChangeArrowheads="1"/>
          </p:cNvSpPr>
          <p:nvPr>
            <p:ph type="body" sz="half" idx="1"/>
          </p:nvPr>
        </p:nvSpPr>
        <p:spPr>
          <a:xfrm>
            <a:off x="501650" y="1646238"/>
            <a:ext cx="8077200" cy="3108325"/>
          </a:xfrm>
        </p:spPr>
        <p:txBody>
          <a:bodyPr/>
          <a:lstStyle/>
          <a:p>
            <a:pPr marL="457200" indent="-457200" eaLnBrk="1" hangingPunct="1">
              <a:buFontTx/>
              <a:buAutoNum type="arabicPeriod"/>
            </a:pPr>
            <a:r>
              <a:rPr lang="en-US" sz="2600" smtClean="0"/>
              <a:t>Fairness</a:t>
            </a:r>
            <a:br>
              <a:rPr lang="en-US" sz="2600" smtClean="0"/>
            </a:br>
            <a:endParaRPr lang="en-US" sz="2600" smtClean="0"/>
          </a:p>
          <a:p>
            <a:pPr marL="457200" indent="-457200" eaLnBrk="1" hangingPunct="1">
              <a:buFontTx/>
              <a:buAutoNum type="arabicPeriod"/>
            </a:pPr>
            <a:r>
              <a:rPr lang="en-US" sz="2600" smtClean="0"/>
              <a:t>Representation</a:t>
            </a:r>
            <a:br>
              <a:rPr lang="en-US" sz="2600" smtClean="0"/>
            </a:br>
            <a:endParaRPr lang="en-US" sz="2600" smtClean="0"/>
          </a:p>
          <a:p>
            <a:pPr marL="457200" indent="-457200" eaLnBrk="1" hangingPunct="1">
              <a:buFontTx/>
              <a:buAutoNum type="arabicPeriod"/>
            </a:pPr>
            <a:r>
              <a:rPr lang="en-US" sz="2600" smtClean="0"/>
              <a:t>Procedural steps</a:t>
            </a:r>
            <a:br>
              <a:rPr lang="en-US" sz="2600" smtClean="0"/>
            </a:br>
            <a:endParaRPr lang="en-US" sz="2600" smtClean="0"/>
          </a:p>
          <a:p>
            <a:pPr marL="457200" indent="-457200" eaLnBrk="1" hangingPunct="1">
              <a:buFontTx/>
              <a:buAutoNum type="arabicPeriod"/>
            </a:pPr>
            <a:r>
              <a:rPr lang="en-US" sz="2600" smtClean="0"/>
              <a:t>Promptness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420688" y="238125"/>
            <a:ext cx="8291512" cy="549275"/>
          </a:xfrm>
        </p:spPr>
        <p:txBody>
          <a:bodyPr/>
          <a:lstStyle/>
          <a:p>
            <a:pPr eaLnBrk="1" hangingPunct="1"/>
            <a:r>
              <a:rPr lang="en-US" sz="3000" smtClean="0"/>
              <a:t>Outline Grievance Procedure</a:t>
            </a:r>
          </a:p>
        </p:txBody>
      </p:sp>
      <p:sp>
        <p:nvSpPr>
          <p:cNvPr id="67586" name="Text Box 4"/>
          <p:cNvSpPr txBox="1">
            <a:spLocks noChangeArrowheads="1"/>
          </p:cNvSpPr>
          <p:nvPr/>
        </p:nvSpPr>
        <p:spPr bwMode="auto">
          <a:xfrm>
            <a:off x="300038" y="6078538"/>
            <a:ext cx="8437562" cy="366712"/>
          </a:xfrm>
          <a:prstGeom prst="rect">
            <a:avLst/>
          </a:prstGeom>
          <a:noFill/>
          <a:ln w="9525">
            <a:noFill/>
            <a:miter lim="800000"/>
            <a:headEnd/>
            <a:tailEnd/>
          </a:ln>
        </p:spPr>
        <p:txBody>
          <a:bodyPr>
            <a:spAutoFit/>
          </a:bodyPr>
          <a:lstStyle/>
          <a:p>
            <a:pPr>
              <a:spcBef>
                <a:spcPct val="50000"/>
              </a:spcBef>
            </a:pPr>
            <a:r>
              <a:rPr lang="en-GB" sz="1200">
                <a:latin typeface="Calibri" pitchFamily="34" charset="0"/>
              </a:rPr>
              <a:t>Figure 22.3</a:t>
            </a:r>
            <a:r>
              <a:rPr lang="en-GB">
                <a:latin typeface="Calibri" pitchFamily="34" charset="0"/>
              </a:rPr>
              <a:t>  Outline grievance procedure</a:t>
            </a:r>
          </a:p>
        </p:txBody>
      </p:sp>
      <p:pic>
        <p:nvPicPr>
          <p:cNvPr id="67587" name="Picture 9" descr="F:\Powerpoint\Pe_Uk\PE123-Torrington\Final_Files\GIF\ch25\C25NF003.gif"/>
          <p:cNvPicPr>
            <a:picLocks noChangeAspect="1" noChangeArrowheads="1"/>
          </p:cNvPicPr>
          <p:nvPr/>
        </p:nvPicPr>
        <p:blipFill>
          <a:blip r:embed="rId3"/>
          <a:srcRect/>
          <a:stretch>
            <a:fillRect/>
          </a:stretch>
        </p:blipFill>
        <p:spPr bwMode="auto">
          <a:xfrm>
            <a:off x="1673225" y="925513"/>
            <a:ext cx="5794375" cy="5010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8A469A6D-E81A-4B2F-B64F-22AA9F05BF1A}" type="datetime1">
              <a:rPr lang="en-GB"/>
              <a:pPr>
                <a:defRPr/>
              </a:pPr>
              <a:t>10/05/2013</a:t>
            </a:fld>
            <a:endParaRPr lang="en-GB"/>
          </a:p>
        </p:txBody>
      </p:sp>
      <p:sp>
        <p:nvSpPr>
          <p:cNvPr id="7" name="Slide Number Placeholder 5"/>
          <p:cNvSpPr>
            <a:spLocks noGrp="1"/>
          </p:cNvSpPr>
          <p:nvPr>
            <p:ph type="sldNum" sz="quarter" idx="12"/>
          </p:nvPr>
        </p:nvSpPr>
        <p:spPr/>
        <p:txBody>
          <a:bodyPr/>
          <a:lstStyle/>
          <a:p>
            <a:pPr>
              <a:defRPr/>
            </a:pPr>
            <a:fld id="{F5613160-C27A-4504-8019-45A861767413}" type="slidenum">
              <a:rPr lang="en-GB"/>
              <a:pPr>
                <a:defRPr/>
              </a:pPr>
              <a:t>27</a:t>
            </a:fld>
            <a:endParaRPr lang="en-GB"/>
          </a:p>
        </p:txBody>
      </p:sp>
      <p:sp>
        <p:nvSpPr>
          <p:cNvPr id="69635" name="Rectangle 2"/>
          <p:cNvSpPr>
            <a:spLocks noGrp="1" noChangeArrowheads="1"/>
          </p:cNvSpPr>
          <p:nvPr>
            <p:ph type="title"/>
          </p:nvPr>
        </p:nvSpPr>
        <p:spPr>
          <a:xfrm>
            <a:off x="685800" y="241300"/>
            <a:ext cx="7772400" cy="584200"/>
          </a:xfrm>
        </p:spPr>
        <p:txBody>
          <a:bodyPr/>
          <a:lstStyle/>
          <a:p>
            <a:pPr eaLnBrk="1" hangingPunct="1"/>
            <a:r>
              <a:rPr lang="en-GB" sz="3200" smtClean="0"/>
              <a:t>Dismissal</a:t>
            </a:r>
            <a:endParaRPr lang="en-US" sz="3200" smtClean="0"/>
          </a:p>
        </p:txBody>
      </p:sp>
      <p:sp>
        <p:nvSpPr>
          <p:cNvPr id="69636" name="Rectangle 3"/>
          <p:cNvSpPr>
            <a:spLocks noGrp="1" noChangeArrowheads="1"/>
          </p:cNvSpPr>
          <p:nvPr>
            <p:ph type="body" idx="1"/>
          </p:nvPr>
        </p:nvSpPr>
        <p:spPr>
          <a:xfrm>
            <a:off x="508000" y="1560513"/>
            <a:ext cx="8255000" cy="4394200"/>
          </a:xfrm>
        </p:spPr>
        <p:txBody>
          <a:bodyPr>
            <a:spAutoFit/>
          </a:bodyPr>
          <a:lstStyle/>
          <a:p>
            <a:pPr eaLnBrk="1" hangingPunct="1"/>
            <a:r>
              <a:rPr lang="en-GB" smtClean="0"/>
              <a:t>The ending of a person’s employment</a:t>
            </a:r>
          </a:p>
          <a:p>
            <a:pPr eaLnBrk="1" hangingPunct="1"/>
            <a:r>
              <a:rPr lang="en-GB" smtClean="0"/>
              <a:t>Special cases:</a:t>
            </a:r>
          </a:p>
          <a:p>
            <a:pPr lvl="1" eaLnBrk="1" hangingPunct="1"/>
            <a:r>
              <a:rPr lang="en-GB" sz="2600" smtClean="0"/>
              <a:t>Fixed-term contracts</a:t>
            </a:r>
          </a:p>
          <a:p>
            <a:pPr lvl="2" eaLnBrk="1" hangingPunct="1"/>
            <a:r>
              <a:rPr lang="en-GB" smtClean="0"/>
              <a:t>Rights to claim unfair dismissal cannot be signed away</a:t>
            </a:r>
          </a:p>
          <a:p>
            <a:pPr lvl="1" eaLnBrk="1" hangingPunct="1"/>
            <a:r>
              <a:rPr lang="en-GB" sz="2600" smtClean="0"/>
              <a:t>Constructive dismissal</a:t>
            </a:r>
          </a:p>
          <a:p>
            <a:pPr lvl="2" eaLnBrk="1" hangingPunct="1"/>
            <a:r>
              <a:rPr lang="en-GB" smtClean="0"/>
              <a:t>Resignation because of employer’s behaviour</a:t>
            </a:r>
          </a:p>
          <a:p>
            <a:pPr lvl="2" eaLnBrk="1" hangingPunct="1"/>
            <a:r>
              <a:rPr lang="en-GB" smtClean="0"/>
              <a:t>Employee normally needs to have followed the statutory discipline, dismissal and grievance procedure before making a case at a tribunal</a:t>
            </a:r>
            <a:endParaRPr lang="en-US" smtClean="0"/>
          </a:p>
        </p:txBody>
      </p:sp>
      <p:sp>
        <p:nvSpPr>
          <p:cNvPr id="6" name="Slide Number Placeholder 5"/>
          <p:cNvSpPr txBox="1">
            <a:spLocks noGrp="1"/>
          </p:cNvSpPr>
          <p:nvPr/>
        </p:nvSpPr>
        <p:spPr>
          <a:xfrm>
            <a:off x="457200" y="6356350"/>
            <a:ext cx="2133600" cy="365125"/>
          </a:xfrm>
          <a:prstGeom prst="rect">
            <a:avLst/>
          </a:prstGeom>
          <a:noFill/>
        </p:spPr>
        <p:txBody>
          <a:bodyPr anchor="ctr"/>
          <a:lstStyle/>
          <a:p>
            <a:pPr fontAlgn="auto">
              <a:spcBef>
                <a:spcPts val="0"/>
              </a:spcBef>
              <a:spcAft>
                <a:spcPts val="0"/>
              </a:spcAft>
              <a:defRPr/>
            </a:pPr>
            <a:endParaRPr lang="en-US" sz="1200" dirty="0">
              <a:solidFill>
                <a:schemeClr val="tx1">
                  <a:tint val="75000"/>
                </a:schemeClr>
              </a:solidFill>
              <a:latin typeface="+mn-lt"/>
              <a:cs typeface="+mn-cs"/>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ECEDDAA2-B068-42EE-AFEA-BD5EC7C564E4}" type="datetime1">
              <a:rPr lang="en-GB"/>
              <a:pPr>
                <a:defRPr/>
              </a:pPr>
              <a:t>10/05/2013</a:t>
            </a:fld>
            <a:endParaRPr lang="en-GB"/>
          </a:p>
        </p:txBody>
      </p:sp>
      <p:sp>
        <p:nvSpPr>
          <p:cNvPr id="7" name="Slide Number Placeholder 5"/>
          <p:cNvSpPr>
            <a:spLocks noGrp="1"/>
          </p:cNvSpPr>
          <p:nvPr>
            <p:ph type="sldNum" sz="quarter" idx="12"/>
          </p:nvPr>
        </p:nvSpPr>
        <p:spPr/>
        <p:txBody>
          <a:bodyPr/>
          <a:lstStyle/>
          <a:p>
            <a:pPr>
              <a:defRPr/>
            </a:pPr>
            <a:fld id="{189BF0AD-32E6-4A8B-A9A9-60DCEDC04F04}" type="slidenum">
              <a:rPr lang="en-GB"/>
              <a:pPr>
                <a:defRPr/>
              </a:pPr>
              <a:t>28</a:t>
            </a:fld>
            <a:endParaRPr lang="en-GB"/>
          </a:p>
        </p:txBody>
      </p:sp>
      <p:sp>
        <p:nvSpPr>
          <p:cNvPr id="71683" name="Rectangle 2"/>
          <p:cNvSpPr>
            <a:spLocks noGrp="1" noChangeArrowheads="1"/>
          </p:cNvSpPr>
          <p:nvPr>
            <p:ph type="title"/>
          </p:nvPr>
        </p:nvSpPr>
        <p:spPr>
          <a:xfrm>
            <a:off x="684213" y="171450"/>
            <a:ext cx="7772400" cy="584200"/>
          </a:xfrm>
        </p:spPr>
        <p:txBody>
          <a:bodyPr/>
          <a:lstStyle/>
          <a:p>
            <a:pPr eaLnBrk="1" hangingPunct="1"/>
            <a:r>
              <a:rPr lang="en-GB" sz="3200" smtClean="0"/>
              <a:t>Potentially fair grounds for dismissal</a:t>
            </a:r>
            <a:endParaRPr lang="en-US" sz="3200" smtClean="0"/>
          </a:p>
        </p:txBody>
      </p:sp>
      <p:sp>
        <p:nvSpPr>
          <p:cNvPr id="71684" name="Rectangle 3"/>
          <p:cNvSpPr>
            <a:spLocks noGrp="1" noChangeArrowheads="1"/>
          </p:cNvSpPr>
          <p:nvPr>
            <p:ph type="body" idx="1"/>
          </p:nvPr>
        </p:nvSpPr>
        <p:spPr>
          <a:xfrm>
            <a:off x="508000" y="1535113"/>
            <a:ext cx="7772400" cy="2916237"/>
          </a:xfrm>
        </p:spPr>
        <p:txBody>
          <a:bodyPr>
            <a:spAutoFit/>
          </a:bodyPr>
          <a:lstStyle/>
          <a:p>
            <a:pPr eaLnBrk="1" hangingPunct="1"/>
            <a:r>
              <a:rPr lang="en-GB" smtClean="0"/>
              <a:t>Conduct</a:t>
            </a:r>
          </a:p>
          <a:p>
            <a:pPr eaLnBrk="1" hangingPunct="1"/>
            <a:r>
              <a:rPr lang="en-GB" smtClean="0"/>
              <a:t>Capability</a:t>
            </a:r>
          </a:p>
          <a:p>
            <a:pPr eaLnBrk="1" hangingPunct="1"/>
            <a:r>
              <a:rPr lang="en-GB" smtClean="0"/>
              <a:t>A statutory requirement</a:t>
            </a:r>
          </a:p>
          <a:p>
            <a:pPr eaLnBrk="1" hangingPunct="1"/>
            <a:r>
              <a:rPr lang="en-GB" smtClean="0"/>
              <a:t>Some other substantial reason</a:t>
            </a:r>
          </a:p>
          <a:p>
            <a:pPr eaLnBrk="1" hangingPunct="1"/>
            <a:r>
              <a:rPr lang="en-GB" smtClean="0"/>
              <a:t>Redundancy</a:t>
            </a:r>
          </a:p>
        </p:txBody>
      </p:sp>
      <p:sp>
        <p:nvSpPr>
          <p:cNvPr id="6" name="Slide Number Placeholder 5"/>
          <p:cNvSpPr txBox="1">
            <a:spLocks noGrp="1"/>
          </p:cNvSpPr>
          <p:nvPr/>
        </p:nvSpPr>
        <p:spPr>
          <a:xfrm>
            <a:off x="457200" y="6356350"/>
            <a:ext cx="2133600" cy="365125"/>
          </a:xfrm>
          <a:prstGeom prst="rect">
            <a:avLst/>
          </a:prstGeom>
          <a:noFill/>
        </p:spPr>
        <p:txBody>
          <a:bodyPr anchor="ctr"/>
          <a:lstStyle/>
          <a:p>
            <a:pPr fontAlgn="auto">
              <a:spcBef>
                <a:spcPts val="0"/>
              </a:spcBef>
              <a:spcAft>
                <a:spcPts val="0"/>
              </a:spcAft>
              <a:defRPr/>
            </a:pPr>
            <a:endParaRPr lang="en-US" sz="1200" dirty="0">
              <a:solidFill>
                <a:schemeClr val="tx1">
                  <a:tint val="75000"/>
                </a:schemeClr>
              </a:solidFill>
              <a:latin typeface="+mn-lt"/>
              <a:cs typeface="+mn-cs"/>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A257849D-5177-45B5-8D14-50FF8A2E30A2}" type="datetime1">
              <a:rPr lang="en-GB"/>
              <a:pPr>
                <a:defRPr/>
              </a:pPr>
              <a:t>10/05/2013</a:t>
            </a:fld>
            <a:endParaRPr lang="en-GB"/>
          </a:p>
        </p:txBody>
      </p:sp>
      <p:sp>
        <p:nvSpPr>
          <p:cNvPr id="7" name="Slide Number Placeholder 5"/>
          <p:cNvSpPr>
            <a:spLocks noGrp="1"/>
          </p:cNvSpPr>
          <p:nvPr>
            <p:ph type="sldNum" sz="quarter" idx="12"/>
          </p:nvPr>
        </p:nvSpPr>
        <p:spPr/>
        <p:txBody>
          <a:bodyPr/>
          <a:lstStyle/>
          <a:p>
            <a:pPr>
              <a:defRPr/>
            </a:pPr>
            <a:fld id="{176A258A-D095-460D-ACED-46C69FFA8BB7}" type="slidenum">
              <a:rPr lang="en-GB"/>
              <a:pPr>
                <a:defRPr/>
              </a:pPr>
              <a:t>29</a:t>
            </a:fld>
            <a:endParaRPr lang="en-GB"/>
          </a:p>
        </p:txBody>
      </p:sp>
      <p:sp>
        <p:nvSpPr>
          <p:cNvPr id="73731" name="Rectangle 2"/>
          <p:cNvSpPr>
            <a:spLocks noGrp="1" noChangeArrowheads="1"/>
          </p:cNvSpPr>
          <p:nvPr>
            <p:ph type="title"/>
          </p:nvPr>
        </p:nvSpPr>
        <p:spPr>
          <a:xfrm>
            <a:off x="685800" y="246063"/>
            <a:ext cx="7772400" cy="584200"/>
          </a:xfrm>
        </p:spPr>
        <p:txBody>
          <a:bodyPr/>
          <a:lstStyle/>
          <a:p>
            <a:pPr eaLnBrk="1" hangingPunct="1"/>
            <a:r>
              <a:rPr lang="en-GB" sz="3200" smtClean="0"/>
              <a:t>Unfair dismissal cases</a:t>
            </a:r>
            <a:endParaRPr lang="en-US" sz="3200" smtClean="0"/>
          </a:p>
        </p:txBody>
      </p:sp>
      <p:sp>
        <p:nvSpPr>
          <p:cNvPr id="73732" name="Rectangle 3"/>
          <p:cNvSpPr>
            <a:spLocks noGrp="1" noChangeArrowheads="1"/>
          </p:cNvSpPr>
          <p:nvPr>
            <p:ph type="body" idx="1"/>
          </p:nvPr>
        </p:nvSpPr>
        <p:spPr>
          <a:xfrm>
            <a:off x="508000" y="1557338"/>
            <a:ext cx="7772400" cy="3748087"/>
          </a:xfrm>
        </p:spPr>
        <p:txBody>
          <a:bodyPr>
            <a:spAutoFit/>
          </a:bodyPr>
          <a:lstStyle/>
          <a:p>
            <a:pPr eaLnBrk="1" hangingPunct="1"/>
            <a:r>
              <a:rPr lang="en-GB" smtClean="0"/>
              <a:t>Employees must have normally worked for the employer for 2 years</a:t>
            </a:r>
          </a:p>
          <a:p>
            <a:pPr eaLnBrk="1" hangingPunct="1"/>
            <a:r>
              <a:rPr lang="en-GB" smtClean="0"/>
              <a:t>No qualification period for: </a:t>
            </a:r>
          </a:p>
          <a:p>
            <a:pPr lvl="1" eaLnBrk="1" hangingPunct="1"/>
            <a:r>
              <a:rPr lang="en-GB" smtClean="0"/>
              <a:t>Automatically unfair cases</a:t>
            </a:r>
          </a:p>
          <a:p>
            <a:pPr lvl="1" eaLnBrk="1" hangingPunct="1"/>
            <a:r>
              <a:rPr lang="en-GB" smtClean="0"/>
              <a:t>Sex, racial or disability discrimination cases</a:t>
            </a:r>
          </a:p>
          <a:p>
            <a:pPr eaLnBrk="1" hangingPunct="1"/>
            <a:r>
              <a:rPr lang="en-GB" smtClean="0"/>
              <a:t>Claims should normally be made within 3 months of dismissal</a:t>
            </a:r>
            <a:endParaRPr lang="en-US" smtClean="0"/>
          </a:p>
        </p:txBody>
      </p:sp>
      <p:sp>
        <p:nvSpPr>
          <p:cNvPr id="6" name="Slide Number Placeholder 5"/>
          <p:cNvSpPr txBox="1">
            <a:spLocks noGrp="1"/>
          </p:cNvSpPr>
          <p:nvPr/>
        </p:nvSpPr>
        <p:spPr>
          <a:xfrm>
            <a:off x="457200" y="6356350"/>
            <a:ext cx="2133600" cy="365125"/>
          </a:xfrm>
          <a:prstGeom prst="rect">
            <a:avLst/>
          </a:prstGeom>
          <a:noFill/>
        </p:spPr>
        <p:txBody>
          <a:bodyPr anchor="ctr"/>
          <a:lstStyle/>
          <a:p>
            <a:pPr fontAlgn="auto">
              <a:spcBef>
                <a:spcPts val="0"/>
              </a:spcBef>
              <a:spcAft>
                <a:spcPts val="0"/>
              </a:spcAft>
              <a:defRPr/>
            </a:pPr>
            <a:endParaRPr lang="en-US" sz="1200" dirty="0">
              <a:solidFill>
                <a:schemeClr val="tx1">
                  <a:tint val="75000"/>
                </a:schemeClr>
              </a:solidFill>
              <a:latin typeface="+mn-lt"/>
              <a:cs typeface="+mn-cs"/>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9D1CB7E0-54D3-4D10-8C9F-B92A1ABE17AB}"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B7C03373-C72A-4EA9-956D-A6E03822E885}" type="slidenum">
              <a:rPr lang="en-GB"/>
              <a:pPr>
                <a:defRPr/>
              </a:pPr>
              <a:t>30</a:t>
            </a:fld>
            <a:endParaRPr lang="en-GB"/>
          </a:p>
        </p:txBody>
      </p:sp>
      <p:sp>
        <p:nvSpPr>
          <p:cNvPr id="75779" name="Rectangle 2"/>
          <p:cNvSpPr>
            <a:spLocks noGrp="1" noChangeArrowheads="1"/>
          </p:cNvSpPr>
          <p:nvPr>
            <p:ph type="title"/>
          </p:nvPr>
        </p:nvSpPr>
        <p:spPr>
          <a:xfrm>
            <a:off x="685800" y="246063"/>
            <a:ext cx="7772400" cy="584200"/>
          </a:xfrm>
        </p:spPr>
        <p:txBody>
          <a:bodyPr/>
          <a:lstStyle/>
          <a:p>
            <a:pPr eaLnBrk="1" hangingPunct="1"/>
            <a:r>
              <a:rPr lang="en-GB" sz="3200" smtClean="0"/>
              <a:t>Unfair dismissal case procedure</a:t>
            </a:r>
            <a:endParaRPr lang="en-US" sz="3200" smtClean="0"/>
          </a:p>
        </p:txBody>
      </p:sp>
      <p:sp>
        <p:nvSpPr>
          <p:cNvPr id="75780" name="Rectangle 3"/>
          <p:cNvSpPr>
            <a:spLocks noGrp="1" noChangeArrowheads="1"/>
          </p:cNvSpPr>
          <p:nvPr>
            <p:ph type="body" idx="1"/>
          </p:nvPr>
        </p:nvSpPr>
        <p:spPr>
          <a:xfrm>
            <a:off x="519113" y="1566863"/>
            <a:ext cx="7772400" cy="3403600"/>
          </a:xfrm>
        </p:spPr>
        <p:txBody>
          <a:bodyPr>
            <a:spAutoFit/>
          </a:bodyPr>
          <a:lstStyle/>
          <a:p>
            <a:pPr eaLnBrk="1" hangingPunct="1"/>
            <a:r>
              <a:rPr lang="en-GB" smtClean="0"/>
              <a:t>Apply to employment tribunal</a:t>
            </a:r>
          </a:p>
          <a:p>
            <a:pPr eaLnBrk="1" hangingPunct="1"/>
            <a:r>
              <a:rPr lang="en-GB" smtClean="0"/>
              <a:t>Employer must respond within 28 days</a:t>
            </a:r>
          </a:p>
          <a:p>
            <a:pPr eaLnBrk="1" hangingPunct="1"/>
            <a:r>
              <a:rPr lang="en-GB" smtClean="0"/>
              <a:t>ACAS conciliation</a:t>
            </a:r>
          </a:p>
          <a:p>
            <a:pPr eaLnBrk="1" hangingPunct="1"/>
            <a:r>
              <a:rPr lang="en-GB" smtClean="0"/>
              <a:t>Either tribunal hearing or, if both parties prefer, an ACAS arbitration</a:t>
            </a:r>
          </a:p>
          <a:p>
            <a:pPr eaLnBrk="1" hangingPunct="1">
              <a:buFontTx/>
              <a:buNone/>
            </a:pPr>
            <a:r>
              <a:rPr lang="en-GB" smtClean="0"/>
              <a:t>NB: System is being overhauled.</a:t>
            </a:r>
            <a:endParaRPr lang="en-US"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4AC99A65-DF31-42F4-A847-9FCE90433674}" type="datetime1">
              <a:rPr lang="en-GB"/>
              <a:pPr>
                <a:defRPr/>
              </a:pPr>
              <a:t>10/05/2013</a:t>
            </a:fld>
            <a:endParaRPr lang="en-GB"/>
          </a:p>
        </p:txBody>
      </p:sp>
      <p:sp>
        <p:nvSpPr>
          <p:cNvPr id="7" name="Slide Number Placeholder 5"/>
          <p:cNvSpPr>
            <a:spLocks noGrp="1"/>
          </p:cNvSpPr>
          <p:nvPr>
            <p:ph type="sldNum" sz="quarter" idx="12"/>
          </p:nvPr>
        </p:nvSpPr>
        <p:spPr/>
        <p:txBody>
          <a:bodyPr/>
          <a:lstStyle/>
          <a:p>
            <a:pPr>
              <a:defRPr/>
            </a:pPr>
            <a:fld id="{48AC37E9-DFD3-486E-A31A-15159EF5D9B5}" type="slidenum">
              <a:rPr lang="en-GB"/>
              <a:pPr>
                <a:defRPr/>
              </a:pPr>
              <a:t>31</a:t>
            </a:fld>
            <a:endParaRPr lang="en-GB"/>
          </a:p>
        </p:txBody>
      </p:sp>
      <p:sp>
        <p:nvSpPr>
          <p:cNvPr id="77827" name="Rectangle 2"/>
          <p:cNvSpPr>
            <a:spLocks noGrp="1" noChangeArrowheads="1"/>
          </p:cNvSpPr>
          <p:nvPr>
            <p:ph type="title"/>
          </p:nvPr>
        </p:nvSpPr>
        <p:spPr>
          <a:xfrm>
            <a:off x="685800" y="244475"/>
            <a:ext cx="7772400" cy="584200"/>
          </a:xfrm>
        </p:spPr>
        <p:txBody>
          <a:bodyPr/>
          <a:lstStyle/>
          <a:p>
            <a:pPr eaLnBrk="1" hangingPunct="1"/>
            <a:r>
              <a:rPr lang="en-GB" sz="3200" smtClean="0"/>
              <a:t>Automatically unfair grounds for dismissal</a:t>
            </a:r>
            <a:endParaRPr lang="en-US" sz="3200" smtClean="0"/>
          </a:p>
        </p:txBody>
      </p:sp>
      <p:sp>
        <p:nvSpPr>
          <p:cNvPr id="77828" name="Rectangle 3"/>
          <p:cNvSpPr>
            <a:spLocks noGrp="1" noChangeArrowheads="1"/>
          </p:cNvSpPr>
          <p:nvPr>
            <p:ph type="body" idx="1"/>
          </p:nvPr>
        </p:nvSpPr>
        <p:spPr>
          <a:xfrm>
            <a:off x="496888" y="1557338"/>
            <a:ext cx="7772400" cy="3851275"/>
          </a:xfrm>
        </p:spPr>
        <p:txBody>
          <a:bodyPr>
            <a:spAutoFit/>
          </a:bodyPr>
          <a:lstStyle/>
          <a:p>
            <a:pPr eaLnBrk="1" hangingPunct="1"/>
            <a:r>
              <a:rPr lang="en-GB" smtClean="0"/>
              <a:t>Discrimination on sex, race, disability or a spent conviction	</a:t>
            </a:r>
          </a:p>
          <a:p>
            <a:pPr eaLnBrk="1" hangingPunct="1"/>
            <a:r>
              <a:rPr lang="en-GB" smtClean="0"/>
              <a:t>Trade union related activity</a:t>
            </a:r>
          </a:p>
          <a:p>
            <a:pPr eaLnBrk="1" hangingPunct="1"/>
            <a:r>
              <a:rPr lang="en-GB" smtClean="0"/>
              <a:t>Maternity- or pregnancy-related issues</a:t>
            </a:r>
          </a:p>
          <a:p>
            <a:pPr eaLnBrk="1" hangingPunct="1"/>
            <a:r>
              <a:rPr lang="en-GB" smtClean="0"/>
              <a:t>Action taken or proposed on health and safety grounds</a:t>
            </a:r>
          </a:p>
          <a:p>
            <a:pPr eaLnBrk="1" hangingPunct="1"/>
            <a:r>
              <a:rPr lang="en-GB" smtClean="0"/>
              <a:t>Seeking to exercise a statutory employment right</a:t>
            </a:r>
            <a:endParaRPr lang="en-US" smtClean="0"/>
          </a:p>
        </p:txBody>
      </p:sp>
      <p:sp>
        <p:nvSpPr>
          <p:cNvPr id="6" name="Slide Number Placeholder 5"/>
          <p:cNvSpPr txBox="1">
            <a:spLocks noGrp="1"/>
          </p:cNvSpPr>
          <p:nvPr/>
        </p:nvSpPr>
        <p:spPr>
          <a:xfrm>
            <a:off x="457200" y="6356350"/>
            <a:ext cx="2133600" cy="365125"/>
          </a:xfrm>
          <a:prstGeom prst="rect">
            <a:avLst/>
          </a:prstGeom>
          <a:noFill/>
        </p:spPr>
        <p:txBody>
          <a:bodyPr anchor="ctr"/>
          <a:lstStyle/>
          <a:p>
            <a:pPr fontAlgn="auto">
              <a:spcBef>
                <a:spcPts val="0"/>
              </a:spcBef>
              <a:spcAft>
                <a:spcPts val="0"/>
              </a:spcAft>
              <a:defRPr/>
            </a:pPr>
            <a:endParaRPr lang="en-US" sz="1200" dirty="0">
              <a:solidFill>
                <a:schemeClr val="tx1">
                  <a:tint val="75000"/>
                </a:schemeClr>
              </a:solidFill>
              <a:latin typeface="+mn-lt"/>
              <a:cs typeface="+mn-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FBA4F71-4F39-40A0-A036-AA57E22CF3A8}" type="datetime1">
              <a:rPr lang="en-GB"/>
              <a:pPr>
                <a:defRPr/>
              </a:pPr>
              <a:t>10/05/2013</a:t>
            </a:fld>
            <a:endParaRPr lang="en-GB"/>
          </a:p>
        </p:txBody>
      </p:sp>
      <p:sp>
        <p:nvSpPr>
          <p:cNvPr id="5" name="Slide Number Placeholder 5"/>
          <p:cNvSpPr>
            <a:spLocks noGrp="1"/>
          </p:cNvSpPr>
          <p:nvPr>
            <p:ph type="sldNum" sz="quarter" idx="12"/>
          </p:nvPr>
        </p:nvSpPr>
        <p:spPr/>
        <p:txBody>
          <a:bodyPr/>
          <a:lstStyle/>
          <a:p>
            <a:pPr>
              <a:defRPr/>
            </a:pPr>
            <a:fld id="{B290CA4A-4974-4D55-9017-BE839110D3BE}" type="slidenum">
              <a:rPr lang="en-GB"/>
              <a:pPr>
                <a:defRPr/>
              </a:pPr>
              <a:t>32</a:t>
            </a:fld>
            <a:endParaRPr lang="en-GB"/>
          </a:p>
        </p:txBody>
      </p:sp>
      <p:sp>
        <p:nvSpPr>
          <p:cNvPr id="79875" name="Rectangle 2"/>
          <p:cNvSpPr>
            <a:spLocks noGrp="1" noChangeArrowheads="1"/>
          </p:cNvSpPr>
          <p:nvPr>
            <p:ph type="title"/>
          </p:nvPr>
        </p:nvSpPr>
        <p:spPr>
          <a:xfrm>
            <a:off x="685800" y="-1588"/>
            <a:ext cx="7772400" cy="1076326"/>
          </a:xfrm>
        </p:spPr>
        <p:txBody>
          <a:bodyPr/>
          <a:lstStyle/>
          <a:p>
            <a:pPr eaLnBrk="1" hangingPunct="1"/>
            <a:r>
              <a:rPr lang="en-GB" sz="3200" smtClean="0"/>
              <a:t>Automatically unfair grounds for </a:t>
            </a:r>
            <a:br>
              <a:rPr lang="en-GB" sz="3200" smtClean="0"/>
            </a:br>
            <a:r>
              <a:rPr lang="en-GB" sz="3200" smtClean="0"/>
              <a:t>dismissal (Continued)</a:t>
            </a:r>
            <a:endParaRPr lang="en-US" sz="3200" smtClean="0"/>
          </a:p>
        </p:txBody>
      </p:sp>
      <p:sp>
        <p:nvSpPr>
          <p:cNvPr id="79876" name="Rectangle 3"/>
          <p:cNvSpPr>
            <a:spLocks noGrp="1" noChangeArrowheads="1"/>
          </p:cNvSpPr>
          <p:nvPr>
            <p:ph type="body" idx="1"/>
          </p:nvPr>
        </p:nvSpPr>
        <p:spPr>
          <a:xfrm>
            <a:off x="496888" y="1557338"/>
            <a:ext cx="8266112" cy="4192587"/>
          </a:xfrm>
        </p:spPr>
        <p:txBody>
          <a:bodyPr>
            <a:spAutoFit/>
          </a:bodyPr>
          <a:lstStyle/>
          <a:p>
            <a:pPr eaLnBrk="1" hangingPunct="1"/>
            <a:r>
              <a:rPr lang="en-GB" smtClean="0"/>
              <a:t>Refusing or proposing to refuse to do shop work on Sundays</a:t>
            </a:r>
          </a:p>
          <a:p>
            <a:pPr eaLnBrk="1" hangingPunct="1"/>
            <a:r>
              <a:rPr lang="en-GB" smtClean="0"/>
              <a:t>Acting or offering to act as a consultant about redundancy, business transfer or occupation pension trusteeship</a:t>
            </a:r>
          </a:p>
          <a:p>
            <a:pPr eaLnBrk="1" hangingPunct="1"/>
            <a:r>
              <a:rPr lang="en-GB" smtClean="0"/>
              <a:t>Trying to make the employer pay the minimum wage</a:t>
            </a:r>
          </a:p>
          <a:p>
            <a:pPr eaLnBrk="1" hangingPunct="1"/>
            <a:r>
              <a:rPr lang="en-GB" smtClean="0"/>
              <a:t>Non-completion by the employer of a statutory discipline and grievance procedure</a:t>
            </a:r>
            <a:endParaRPr 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162</TotalTime>
  <Words>1329</Words>
  <Application>Microsoft Office PowerPoint</Application>
  <PresentationFormat>On-screen Show (4:3)</PresentationFormat>
  <Paragraphs>284</Paragraphs>
  <Slides>32</Slides>
  <Notes>32</Notes>
  <HiddenSlides>0</HiddenSlides>
  <MMClips>0</MMClips>
  <ScaleCrop>false</ScaleCrop>
  <HeadingPairs>
    <vt:vector size="6" baseType="variant">
      <vt:variant>
        <vt:lpstr>Fonts Used</vt:lpstr>
      </vt:variant>
      <vt:variant>
        <vt:i4>2</vt:i4>
      </vt:variant>
      <vt:variant>
        <vt:lpstr>Design Template</vt:lpstr>
      </vt:variant>
      <vt:variant>
        <vt:i4>2</vt:i4>
      </vt:variant>
      <vt:variant>
        <vt:lpstr>Slide Titles</vt:lpstr>
      </vt:variant>
      <vt:variant>
        <vt:i4>32</vt:i4>
      </vt:variant>
    </vt:vector>
  </HeadingPairs>
  <TitlesOfParts>
    <vt:vector size="36" baseType="lpstr">
      <vt:lpstr>Arial</vt:lpstr>
      <vt:lpstr>Calibri</vt:lpstr>
      <vt:lpstr>Office Theme</vt:lpstr>
      <vt:lpstr>Office Theme</vt:lpstr>
      <vt:lpstr>Slide 1</vt:lpstr>
      <vt:lpstr>Areas Covered By Individual Employment Protection Legislation and Statutory Instruments</vt:lpstr>
      <vt:lpstr>Checklist for Preparing a Contract of Employment </vt:lpstr>
      <vt:lpstr>Employment Law: Benefit or Burden?</vt:lpstr>
      <vt:lpstr>Rules</vt:lpstr>
      <vt:lpstr>Types of Rules</vt:lpstr>
      <vt:lpstr>Ensuring Rules are Kept</vt:lpstr>
      <vt:lpstr>Types of Penalties </vt:lpstr>
      <vt:lpstr>Meaning of Grievance and Discipline</vt:lpstr>
      <vt:lpstr>Are Processes Equitable?</vt:lpstr>
      <vt:lpstr>HR Role </vt:lpstr>
      <vt:lpstr>Three Forms of Discipline </vt:lpstr>
      <vt:lpstr>Discipline - Natural Justice  </vt:lpstr>
      <vt:lpstr>Disciplinary Rules and procedures</vt:lpstr>
      <vt:lpstr>The Acas Discipline and Grievance Handbook (2006) suggests that rules should normally cover issues such as:  </vt:lpstr>
      <vt:lpstr>Disciplinary Rules - Drawing up rules and their consequences (ACAS) </vt:lpstr>
      <vt:lpstr>Disciplinary Rules (Continued)</vt:lpstr>
      <vt:lpstr>Slide 18</vt:lpstr>
      <vt:lpstr>Disciplinary Rules (Continued)</vt:lpstr>
      <vt:lpstr>Disciplinary Procedures</vt:lpstr>
      <vt:lpstr>Handling Disciplinary Matters</vt:lpstr>
      <vt:lpstr>Outline Disciplinary Procedure (1 of 2)</vt:lpstr>
      <vt:lpstr>Outline Disciplinary Procedure (2 of 2)</vt:lpstr>
      <vt:lpstr>Grievance</vt:lpstr>
      <vt:lpstr>Features of a Grievance Procedure</vt:lpstr>
      <vt:lpstr>Outline Grievance Procedure</vt:lpstr>
      <vt:lpstr>Dismissal</vt:lpstr>
      <vt:lpstr>Potentially fair grounds for dismissal</vt:lpstr>
      <vt:lpstr>Unfair dismissal cases</vt:lpstr>
      <vt:lpstr>Unfair dismissal case procedure</vt:lpstr>
      <vt:lpstr>Automatically unfair grounds for dismissal</vt:lpstr>
      <vt:lpstr>Automatically unfair grounds for  dismissal (Continued)</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20</dc:title>
  <dc:creator>Sue</dc:creator>
  <cp:lastModifiedBy>Mary</cp:lastModifiedBy>
  <cp:revision>22</cp:revision>
  <cp:lastPrinted>2012-04-24T09:51:59Z</cp:lastPrinted>
  <dcterms:created xsi:type="dcterms:W3CDTF">2012-04-20T14:52:09Z</dcterms:created>
  <dcterms:modified xsi:type="dcterms:W3CDTF">2013-05-10T06:44:21Z</dcterms:modified>
</cp:coreProperties>
</file>