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70" r:id="rId2"/>
    <p:sldId id="302" r:id="rId3"/>
    <p:sldId id="303" r:id="rId4"/>
    <p:sldId id="257" r:id="rId5"/>
    <p:sldId id="258" r:id="rId6"/>
    <p:sldId id="261" r:id="rId7"/>
    <p:sldId id="263" r:id="rId8"/>
    <p:sldId id="266" r:id="rId9"/>
    <p:sldId id="30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847" autoAdjust="0"/>
  </p:normalViewPr>
  <p:slideViewPr>
    <p:cSldViewPr snapToGrid="0">
      <p:cViewPr varScale="1">
        <p:scale>
          <a:sx n="30" d="100"/>
          <a:sy n="30" d="100"/>
        </p:scale>
        <p:origin x="84"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4A00A5-DCD4-4012-BFA3-0B8551D8027E}" type="datetimeFigureOut">
              <a:rPr lang="en-GB" smtClean="0"/>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5D93F6-9C45-4CDA-9949-B8E14E453211}" type="slidenum">
              <a:rPr lang="en-GB" smtClean="0"/>
              <a:t>‹#›</a:t>
            </a:fld>
            <a:endParaRPr lang="en-GB"/>
          </a:p>
        </p:txBody>
      </p:sp>
    </p:spTree>
    <p:extLst>
      <p:ext uri="{BB962C8B-B14F-4D97-AF65-F5344CB8AC3E}">
        <p14:creationId xmlns:p14="http://schemas.microsoft.com/office/powerpoint/2010/main" val="381758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International travel and markets</a:t>
            </a:r>
          </a:p>
          <a:p>
            <a:pPr marL="228600" indent="-228600">
              <a:buAutoNum type="arabicPeriod"/>
            </a:pPr>
            <a:r>
              <a:rPr lang="en-GB" dirty="0"/>
              <a:t>Particularly for MNCs when someone from HO goes abroad to set up a new location</a:t>
            </a:r>
          </a:p>
          <a:p>
            <a:pPr marL="228600" indent="-228600">
              <a:buAutoNum type="arabicPeriod"/>
            </a:pPr>
            <a:r>
              <a:rPr lang="en-GB" dirty="0"/>
              <a:t>To learn lessons for success</a:t>
            </a:r>
          </a:p>
          <a:p>
            <a:pPr marL="228600" indent="-228600">
              <a:buAutoNum type="arabicPeriod"/>
            </a:pPr>
            <a:r>
              <a:rPr lang="en-GB" dirty="0"/>
              <a:t>Japanese culture: just in time, TQM, etc. </a:t>
            </a:r>
          </a:p>
          <a:p>
            <a:pPr marL="0" indent="0">
              <a:buNone/>
            </a:pPr>
            <a:endParaRPr lang="en-GB" dirty="0"/>
          </a:p>
          <a:p>
            <a:pPr marL="0" indent="0">
              <a:buNone/>
            </a:pPr>
            <a:r>
              <a:rPr lang="en-GB" dirty="0"/>
              <a:t>There are many examples of simple actions being interpreted differently in different cultures. For example:</a:t>
            </a:r>
          </a:p>
          <a:p>
            <a:pPr marL="0" indent="0">
              <a:buNone/>
            </a:pPr>
            <a:endParaRPr lang="en-GB" dirty="0"/>
          </a:p>
          <a:p>
            <a:pPr marL="0" indent="0">
              <a:buNone/>
            </a:pPr>
            <a:r>
              <a:rPr lang="en-GB" sz="1200" i="1" dirty="0"/>
              <a:t>In the USA a firm, short handshake is seen as being confident. In Africa it is appropriate for a handshake to be limp and last several minutes.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Japan it's not usual to say that something is not possible. It's more likely that an individual will simply be told that something ‘is very difficult’. Those who are not used to Japanese culture might think that this means that it is still possible, albeit difficult, when they are really being told that something is impossible.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In Austria it would not be appropriate to address someone by their first name after several times of meeting. In the UK it would not be uncommon to move to using first names during an initial meeting.</a:t>
            </a: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4</a:t>
            </a:fld>
            <a:endParaRPr lang="en-GB"/>
          </a:p>
        </p:txBody>
      </p:sp>
    </p:spTree>
    <p:extLst>
      <p:ext uri="{BB962C8B-B14F-4D97-AF65-F5344CB8AC3E}">
        <p14:creationId xmlns:p14="http://schemas.microsoft.com/office/powerpoint/2010/main" val="3365392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Hofstede’s research f</a:t>
            </a:r>
            <a:r>
              <a:rPr lang="en-GB" sz="1200" b="0" i="0" kern="1200" dirty="0">
                <a:solidFill>
                  <a:schemeClr val="tx1"/>
                </a:solidFill>
                <a:effectLst/>
                <a:latin typeface="+mn-lt"/>
                <a:ea typeface="+mn-ea"/>
                <a:cs typeface="+mn-cs"/>
              </a:rPr>
              <a:t>ocused on ways of measuring national culture and how these ‘measures’ might work differently in different contexts. The cultural values that are important in a national culture, he suggested, could be reflected in the way businesses within that country are operated and organised.</a:t>
            </a:r>
            <a:endParaRPr lang="en-GB" dirty="0"/>
          </a:p>
          <a:p>
            <a:pPr algn="just"/>
            <a:endParaRPr lang="en-GB" dirty="0"/>
          </a:p>
          <a:p>
            <a:pPr algn="just"/>
            <a:r>
              <a:rPr lang="en-GB" dirty="0"/>
              <a:t>In 1980, Hofstede developed four dimensions of culture:</a:t>
            </a:r>
          </a:p>
          <a:p>
            <a:pPr algn="just"/>
            <a:endParaRPr lang="en-GB" dirty="0"/>
          </a:p>
          <a:p>
            <a:pPr marL="228600" indent="-228600" algn="just">
              <a:buAutoNum type="arabicPeriod"/>
            </a:pPr>
            <a:r>
              <a:rPr lang="en-GB" b="1" dirty="0"/>
              <a:t>Power distance:</a:t>
            </a:r>
            <a:r>
              <a:rPr lang="en-GB" b="0" dirty="0"/>
              <a:t> </a:t>
            </a:r>
            <a:r>
              <a:rPr lang="en-GB" sz="1200" b="0" i="0" kern="1200" dirty="0">
                <a:solidFill>
                  <a:schemeClr val="tx1"/>
                </a:solidFill>
                <a:effectLst/>
                <a:latin typeface="+mn-lt"/>
                <a:ea typeface="+mn-ea"/>
                <a:cs typeface="+mn-cs"/>
              </a:rPr>
              <a:t>The extent to which less powerful members of organisations within a country expect and accept that power is distributed unequally.</a:t>
            </a:r>
          </a:p>
          <a:p>
            <a:pPr marL="228600" indent="-228600" algn="just">
              <a:buAutoNum type="arabicPeriod"/>
            </a:pPr>
            <a:endParaRPr lang="en-GB" sz="1200" b="0" i="0" kern="1200" dirty="0">
              <a:solidFill>
                <a:schemeClr val="tx1"/>
              </a:solidFill>
              <a:effectLst/>
              <a:latin typeface="+mn-lt"/>
              <a:ea typeface="+mn-ea"/>
              <a:cs typeface="+mn-cs"/>
            </a:endParaRPr>
          </a:p>
          <a:p>
            <a:pPr marL="0" indent="0" algn="just">
              <a:buNone/>
            </a:pPr>
            <a:r>
              <a:rPr lang="en-GB" sz="1200" b="0" i="0" kern="1200" dirty="0">
                <a:solidFill>
                  <a:schemeClr val="tx1"/>
                </a:solidFill>
                <a:effectLst/>
                <a:latin typeface="+mn-lt"/>
                <a:ea typeface="+mn-ea"/>
                <a:cs typeface="+mn-cs"/>
              </a:rPr>
              <a:t>National cultures that demonstrated what Hofstede called a ‘low power distance’ are ones in which there is a concern to minimise inequalities. Hofstede included Sweden and New Zealand as examples of this. In general, Hofstede found that Latin American and Latin European (France and Spain) countries had higher power distance scores. The less powerful in these societies tend to look to those with power to make decisions, and inequalities within society are more acceptable. This is represented by a tendency for the centralisation of power and the subordination of those with less power within businesses.</a:t>
            </a:r>
          </a:p>
          <a:p>
            <a:pPr marL="0" indent="0" algn="just">
              <a:buNone/>
            </a:pPr>
            <a:endParaRPr lang="en-GB" sz="1200" b="0" i="0" kern="1200" dirty="0">
              <a:solidFill>
                <a:schemeClr val="tx1"/>
              </a:solidFill>
              <a:effectLst/>
              <a:latin typeface="+mn-lt"/>
              <a:ea typeface="+mn-ea"/>
              <a:cs typeface="+mn-cs"/>
            </a:endParaRPr>
          </a:p>
          <a:p>
            <a:pPr marL="0" indent="0" algn="just">
              <a:buNone/>
            </a:pPr>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Individualism/collectivism: </a:t>
            </a:r>
            <a:r>
              <a:rPr lang="en-GB" sz="1200" b="0" i="0" kern="1200" dirty="0">
                <a:solidFill>
                  <a:schemeClr val="tx1"/>
                </a:solidFill>
                <a:effectLst/>
                <a:latin typeface="+mn-lt"/>
                <a:ea typeface="+mn-ea"/>
                <a:cs typeface="+mn-cs"/>
              </a:rPr>
              <a:t>In an individualistic society, people are expected to look after themselves and their families. In more collective societies, people are more concerned for others and the culture is based around more cohesive groups, which offer protection in exchange for loyalty.</a:t>
            </a:r>
          </a:p>
          <a:p>
            <a:pPr marL="0" indent="0" algn="just">
              <a:buNone/>
            </a:pPr>
            <a:endParaRPr lang="en-GB" sz="1200" b="0" i="0" kern="1200" dirty="0">
              <a:solidFill>
                <a:schemeClr val="tx1"/>
              </a:solidFill>
              <a:effectLst/>
              <a:latin typeface="+mn-lt"/>
              <a:ea typeface="+mn-ea"/>
              <a:cs typeface="+mn-cs"/>
            </a:endParaRPr>
          </a:p>
          <a:p>
            <a:pPr marL="0" indent="0" algn="just">
              <a:buNone/>
            </a:pPr>
            <a:r>
              <a:rPr lang="en-GB" sz="1200" b="0" i="0" kern="1200" dirty="0">
                <a:solidFill>
                  <a:schemeClr val="tx1"/>
                </a:solidFill>
                <a:effectLst/>
                <a:latin typeface="+mn-lt"/>
                <a:ea typeface="+mn-ea"/>
                <a:cs typeface="+mn-cs"/>
              </a:rPr>
              <a:t>America and Canada are examples of individualistic. Ecuador and Indonesia are examples of more collective societies. </a:t>
            </a:r>
            <a:endParaRPr lang="en-GB" dirty="0"/>
          </a:p>
          <a:p>
            <a:pPr algn="just"/>
            <a:endParaRPr lang="en-GB" dirty="0"/>
          </a:p>
          <a:p>
            <a:pPr algn="just"/>
            <a:r>
              <a:rPr lang="en-GB" dirty="0"/>
              <a:t>3. </a:t>
            </a:r>
            <a:r>
              <a:rPr lang="en-GB" b="1" dirty="0"/>
              <a:t>Masculinity/femininity:</a:t>
            </a:r>
            <a:r>
              <a:rPr lang="en-GB" b="0" dirty="0"/>
              <a:t> T</a:t>
            </a:r>
            <a:r>
              <a:rPr lang="en-GB" sz="1200" b="0" i="0" kern="1200" dirty="0">
                <a:solidFill>
                  <a:schemeClr val="tx1"/>
                </a:solidFill>
                <a:effectLst/>
                <a:latin typeface="+mn-lt"/>
                <a:ea typeface="+mn-ea"/>
                <a:cs typeface="+mn-cs"/>
              </a:rPr>
              <a:t>he degree to which gender roles are distinct and adhered to within a society.</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high femininity societies, social gender roles overlap, with both men and women valuing ‘feminine’ qualities such as modesty, intuition and quality of life above the more traditionally ‘masculine’ qualities of aggression and competition.</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Hofstede's research suggested that Denmark and the Netherlands were more feminine cultures, while many other Western countries exhibited more masculine values. The USA was ranked fifteenth out of 53 nations on this masculinity score. Japan, the UK and West Germany also scored highly on masculine values.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Uncertainty avoidance: </a:t>
            </a:r>
            <a:r>
              <a:rPr lang="en-GB" sz="1200" b="0" i="0" kern="1200" dirty="0">
                <a:solidFill>
                  <a:schemeClr val="tx1"/>
                </a:solidFill>
                <a:effectLst/>
                <a:latin typeface="+mn-lt"/>
                <a:ea typeface="+mn-ea"/>
                <a:cs typeface="+mn-cs"/>
              </a:rPr>
              <a:t>The extent to which the members of a society feel threatened by uncertain and unknown situations.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Hofstede suggested that Jamaica and Singapore were relatively low uncertainty avoidance cultures, where precision and punctuality are less important, innovation is encouraged and people are motivated by being esteemed by, or belonging to, others above other things. High uncertainty avoidance scores mean that there is a fear of ambiguous situations, a preference for being busy and being precise and punctual. Relatively high scores on this dimension were found for Latin American and Latin European countries, Japan and South Korea.</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5. </a:t>
            </a:r>
            <a:r>
              <a:rPr lang="en-GB" sz="1200" b="1" i="0" kern="1200" dirty="0">
                <a:solidFill>
                  <a:schemeClr val="tx1"/>
                </a:solidFill>
                <a:effectLst/>
                <a:latin typeface="+mn-lt"/>
                <a:ea typeface="+mn-ea"/>
                <a:cs typeface="+mn-cs"/>
              </a:rPr>
              <a:t>Confucian/dynamism:</a:t>
            </a:r>
            <a:r>
              <a:rPr lang="en-GB" sz="1200" b="0" i="0" kern="1200" dirty="0">
                <a:solidFill>
                  <a:schemeClr val="tx1"/>
                </a:solidFill>
                <a:effectLst/>
                <a:latin typeface="+mn-lt"/>
                <a:ea typeface="+mn-ea"/>
                <a:cs typeface="+mn-cs"/>
              </a:rPr>
              <a:t> Added later in 1991, this refers to the extent to which long-termism or short-termism appears to be the dominant approach. Long-termism stresses perseverance and being sparing with resources. Short-termism, in Hofstede's analysis, involves a greater emphasis on quick results.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Hofstede found that the USA tended towards short-termism, while the Netherlands was the most long-</a:t>
            </a:r>
            <a:r>
              <a:rPr lang="en-GB" sz="1200" b="0" i="0" kern="1200" dirty="0" err="1">
                <a:solidFill>
                  <a:schemeClr val="tx1"/>
                </a:solidFill>
                <a:effectLst/>
                <a:latin typeface="+mn-lt"/>
                <a:ea typeface="+mn-ea"/>
                <a:cs typeface="+mn-cs"/>
              </a:rPr>
              <a:t>termist</a:t>
            </a:r>
            <a:r>
              <a:rPr lang="en-GB" sz="1200" b="0" i="0" kern="1200" dirty="0">
                <a:solidFill>
                  <a:schemeClr val="tx1"/>
                </a:solidFill>
                <a:effectLst/>
                <a:latin typeface="+mn-lt"/>
                <a:ea typeface="+mn-ea"/>
                <a:cs typeface="+mn-cs"/>
              </a:rPr>
              <a:t> European nation, ranked tenth out of 23 countries surveyed.</a:t>
            </a:r>
            <a:endParaRPr lang="en-GB" dirty="0"/>
          </a:p>
          <a:p>
            <a:pPr algn="just"/>
            <a:endParaRPr lang="en-GB" dirty="0"/>
          </a:p>
          <a:p>
            <a:pPr algn="just"/>
            <a:r>
              <a:rPr lang="en-GB" dirty="0"/>
              <a:t>6. </a:t>
            </a:r>
            <a:r>
              <a:rPr lang="en-GB" sz="1200" b="1" i="0" kern="1200" cap="none" dirty="0">
                <a:solidFill>
                  <a:schemeClr val="tx1"/>
                </a:solidFill>
                <a:effectLst/>
                <a:latin typeface="+mn-lt"/>
                <a:ea typeface="+mn-ea"/>
                <a:cs typeface="+mn-cs"/>
              </a:rPr>
              <a:t>Indulgence versus restraint: </a:t>
            </a:r>
            <a:r>
              <a:rPr lang="en-GB" sz="1200" b="0" i="0" kern="1200" cap="none" dirty="0">
                <a:solidFill>
                  <a:schemeClr val="tx1"/>
                </a:solidFill>
                <a:effectLst/>
                <a:latin typeface="+mn-lt"/>
                <a:ea typeface="+mn-ea"/>
                <a:cs typeface="+mn-cs"/>
              </a:rPr>
              <a:t>Added much later in 2010, i</a:t>
            </a:r>
            <a:r>
              <a:rPr lang="en-GB" sz="1200" b="0" i="0" kern="1200" dirty="0">
                <a:solidFill>
                  <a:schemeClr val="tx1"/>
                </a:solidFill>
                <a:effectLst/>
                <a:latin typeface="+mn-lt"/>
                <a:ea typeface="+mn-ea"/>
                <a:cs typeface="+mn-cs"/>
              </a:rPr>
              <a:t>ndulgence stands for a society that allows relatively free gratification of basic and natural human drives related to enjoying life and having fun. Restraint stands for a society that suppresses gratification of needs and regulates it by means of strict social norms.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This sixth dimension has not as yet been widely adopted within the intercultural training and management field and this may simply be because it is still relatively new.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is also less data and fewer countries than the previous dimensions.  And perhaps it is also due to the ambiguities of focusing on happiness research.  Happiness is viewed very differently across cultures and it is represented and discussed quite differently.  This might call in to doubt the validity of using data originating from questions asking respondents to describe how happy they are.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indulgent cultures such as in the USA the expectation is that customer service representatives visibly demonstrate their ‘happiness’ with a smile and friendly demeanour. However, in more restrained cultures such as Russia or eastern European countries this would be considered inappropriate an unnatural.</a:t>
            </a:r>
          </a:p>
          <a:p>
            <a:pPr algn="just"/>
            <a:endParaRPr lang="en-GB" sz="1200" b="0"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pPr algn="just"/>
            <a:r>
              <a:rPr lang="en-GB" sz="1200" b="1" i="0" kern="1200" dirty="0">
                <a:solidFill>
                  <a:schemeClr val="tx1"/>
                </a:solidFill>
                <a:effectLst/>
                <a:latin typeface="+mn-lt"/>
                <a:ea typeface="+mn-ea"/>
                <a:cs typeface="+mn-cs"/>
              </a:rPr>
              <a:t>Summary:</a:t>
            </a:r>
          </a:p>
          <a:p>
            <a:pPr algn="just"/>
            <a:r>
              <a:rPr lang="en-GB" sz="1200" b="0" i="0" kern="1200" dirty="0">
                <a:solidFill>
                  <a:schemeClr val="tx1"/>
                </a:solidFill>
                <a:effectLst/>
                <a:latin typeface="+mn-lt"/>
                <a:ea typeface="+mn-ea"/>
                <a:cs typeface="+mn-cs"/>
              </a:rPr>
              <a:t>These differences between national cultures are based in deep-rooted values and so are largely implicit rather than openly acknowledged. They create all sorts of problems for employees in multinational companies who go to work abroad, or for representatives doing business with suppliers or customers in other countries.</a:t>
            </a: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5</a:t>
            </a:fld>
            <a:endParaRPr lang="en-GB"/>
          </a:p>
        </p:txBody>
      </p:sp>
    </p:spTree>
    <p:extLst>
      <p:ext uri="{BB962C8B-B14F-4D97-AF65-F5344CB8AC3E}">
        <p14:creationId xmlns:p14="http://schemas.microsoft.com/office/powerpoint/2010/main" val="3153920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This framework built on the work of Hofstede by broadening the definition of national cultures in recognising that wider historical, political and social factors in a country may affect ‘business values’. Their model is therefore a useful tool for understanding and dealing with cultural differences.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Trompenaars and Hampden-Turner suggest that national cultures vary in how their members solve problems.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seven elements to their framework:</a:t>
            </a:r>
          </a:p>
          <a:p>
            <a:pPr algn="just"/>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r>
              <a:rPr lang="en-GB" b="1" dirty="0"/>
              <a:t>Universalism v particularism:</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 culture’s application of principles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Universal: emphasis is on rules and regulations regardless of individual circumstances. People place a high importance on laws, rules, values, and obligations. They try to deal fairly with people based on these rules, but rules come before relationships.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Particular: Emphasis on relationships and flexibility. People believe that each circumstance, and each relationship, dictates the rules that they live by. Their response to a situation may change, based on what's happening in the moment, and who's involved.</a:t>
            </a:r>
          </a:p>
          <a:p>
            <a:pPr marL="0" indent="0" algn="just">
              <a:buFont typeface="Arial" panose="020B0604020202020204" pitchFamily="34" charset="0"/>
              <a:buNone/>
            </a:pPr>
            <a:endParaRPr lang="en-GB" dirty="0"/>
          </a:p>
          <a:p>
            <a:pPr marL="0" indent="0" algn="just">
              <a:buFont typeface="Arial" panose="020B0604020202020204" pitchFamily="34" charset="0"/>
              <a:buNone/>
            </a:pPr>
            <a:endParaRPr lang="en-GB" dirty="0"/>
          </a:p>
          <a:p>
            <a:pPr marL="0" indent="0" algn="just">
              <a:buFont typeface="Arial" panose="020B0604020202020204" pitchFamily="34" charset="0"/>
              <a:buNone/>
            </a:pPr>
            <a:r>
              <a:rPr lang="en-GB" b="1" dirty="0"/>
              <a:t>Neutral v affective: </a:t>
            </a:r>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Neutral: emphasises objectivity and detachment. </a:t>
            </a:r>
            <a:r>
              <a:rPr lang="en-GB" sz="1200" kern="1200" dirty="0">
                <a:solidFill>
                  <a:schemeClr val="tx1"/>
                </a:solidFill>
                <a:effectLst/>
                <a:latin typeface="+mn-lt"/>
                <a:ea typeface="+mn-ea"/>
                <a:cs typeface="+mn-cs"/>
              </a:rPr>
              <a:t>People make a great effort to control their emotions. Reason influences their actions far more than their feelings. People don't reveal what they're thinking or how they're feeling.</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Affective: emphasises displays of emotion. People want to find ways to express their emotions, even spontaneously, at work. In these cultures, it's welcome and accepted to show emotion.</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endParaRPr lang="en-GB" dirty="0"/>
          </a:p>
          <a:p>
            <a:pPr marL="0" indent="0" algn="just">
              <a:buFont typeface="Arial" panose="020B0604020202020204" pitchFamily="34" charset="0"/>
              <a:buNone/>
            </a:pPr>
            <a:r>
              <a:rPr lang="en-GB" b="1" dirty="0"/>
              <a:t>Individualism v communitarianism:</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 culture’s focus on either the group or the individual.</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An individual focus is on the needs of the individual, freedom and responsibility. People believe in personal freedom and achievement. They believe that you make your own decisions, and that you must take care of yourself.</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 collective focus relates to group emphasis and consensus. People believe that the group is more important than the individual. The group provides help and safety, in exchange for loyalty. The group always comes before the individual.</a:t>
            </a:r>
          </a:p>
          <a:p>
            <a:pPr marL="0" indent="0" algn="just">
              <a:buFont typeface="Arial" panose="020B0604020202020204" pitchFamily="34" charset="0"/>
              <a:buNone/>
            </a:pPr>
            <a:endParaRPr lang="en-GB" dirty="0"/>
          </a:p>
          <a:p>
            <a:pPr marL="0" indent="0" algn="just">
              <a:buFont typeface="Arial" panose="020B0604020202020204" pitchFamily="34" charset="0"/>
              <a:buNone/>
            </a:pPr>
            <a:r>
              <a:rPr lang="en-GB" b="1" dirty="0"/>
              <a:t>Specific v diffuse: </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 culture’s blending of work and personal life.</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Specific: emphasises separation of the two. People keep work and personal lives separate. As a result, they believe that relationships don't have much of an impact on work objectives, and, although good relationships are important, they believe that people can work together without having a good relationship.</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Diffuse: blends them. People see an overlap between their work and personal life. They believe that good relationships are vital to meeting business objectives, and that their relationships with others will be the same, whether they are at work or meeting socially. People spend time outside work hours with colleagues and clients.</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endParaRPr lang="en-GB" dirty="0"/>
          </a:p>
          <a:p>
            <a:pPr marL="0" indent="0" algn="just">
              <a:buFont typeface="Arial" panose="020B0604020202020204" pitchFamily="34" charset="0"/>
              <a:buNone/>
            </a:pPr>
            <a:r>
              <a:rPr lang="en-GB" b="1" dirty="0"/>
              <a:t>Achievement v ascription: </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 culture’s way of assigning status.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Achievement: emphasises performance. People believe that you are what you do, and they base your worth accordingly. These cultures value performance, no matter who you are.</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Prescription: emphasises that status comes from age, education, gender and personal characteristics. People believe that you should be valued for who you are. Power, title, and position matter in these cultures, and these roles define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endParaRPr lang="en-GB" dirty="0"/>
          </a:p>
          <a:p>
            <a:pPr marL="0" indent="0" algn="just">
              <a:buFont typeface="Arial" panose="020B0604020202020204" pitchFamily="34" charset="0"/>
              <a:buNone/>
            </a:pPr>
            <a:r>
              <a:rPr lang="en-GB" b="1" dirty="0"/>
              <a:t>Inner v outer directed:</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Do people feel that they can control what happens to them?</a:t>
            </a:r>
            <a:endParaRPr lang="en-GB" b="1" dirty="0"/>
          </a:p>
          <a:p>
            <a:pPr marL="171450" indent="-171450" algn="just">
              <a:buFont typeface="Arial" panose="020B0604020202020204" pitchFamily="34" charset="0"/>
              <a:buChar char="•"/>
            </a:pPr>
            <a:r>
              <a:rPr lang="en-GB" b="0" dirty="0"/>
              <a:t>Internal: </a:t>
            </a:r>
            <a:r>
              <a:rPr lang="en-GB" sz="1200" b="0" i="0" kern="1200" dirty="0">
                <a:solidFill>
                  <a:schemeClr val="tx1"/>
                </a:solidFill>
                <a:effectLst/>
                <a:latin typeface="+mn-lt"/>
                <a:ea typeface="+mn-ea"/>
                <a:cs typeface="+mn-cs"/>
              </a:rPr>
              <a:t>People believe that they can control nature or their environment to achieve goals. This includes how they work with teams and within organizations.</a:t>
            </a:r>
            <a:endParaRPr lang="en-GB" b="0" dirty="0"/>
          </a:p>
          <a:p>
            <a:pPr marL="171450" indent="-171450" algn="just">
              <a:buFont typeface="Arial" panose="020B0604020202020204" pitchFamily="34" charset="0"/>
              <a:buChar char="•"/>
            </a:pPr>
            <a:r>
              <a:rPr lang="en-GB" b="0" dirty="0"/>
              <a:t>Outer: </a:t>
            </a:r>
            <a:r>
              <a:rPr lang="en-GB" sz="1200" b="0" i="0" kern="1200" dirty="0">
                <a:solidFill>
                  <a:schemeClr val="tx1"/>
                </a:solidFill>
                <a:effectLst/>
                <a:latin typeface="+mn-lt"/>
                <a:ea typeface="+mn-ea"/>
                <a:cs typeface="+mn-cs"/>
              </a:rPr>
              <a:t>People believe that nature, or their environment, controls them; they must work with their environment to achieve goals. At work or in relationships, they focus their actions on others, and they avoid conflict where possible. People often need reassurance that they're doing a good job.</a:t>
            </a:r>
            <a:endParaRPr lang="en-GB" b="0" dirty="0"/>
          </a:p>
          <a:p>
            <a:pPr marL="0" indent="0" algn="just">
              <a:buFont typeface="Arial" panose="020B0604020202020204" pitchFamily="34" charset="0"/>
              <a:buNone/>
            </a:pPr>
            <a:endParaRPr lang="en-GB" b="1" dirty="0"/>
          </a:p>
          <a:p>
            <a:pPr marL="0" indent="0" algn="just">
              <a:buFont typeface="Arial" panose="020B0604020202020204" pitchFamily="34" charset="0"/>
              <a:buNone/>
            </a:pPr>
            <a:endParaRPr lang="en-GB" b="1" dirty="0"/>
          </a:p>
          <a:p>
            <a:pPr marL="0" indent="0" algn="just">
              <a:buFont typeface="Arial" panose="020B0604020202020204" pitchFamily="34" charset="0"/>
              <a:buNone/>
            </a:pPr>
            <a:r>
              <a:rPr lang="en-GB" b="1" dirty="0"/>
              <a:t>Sequential v synchronic:</a:t>
            </a:r>
          </a:p>
          <a:p>
            <a:pPr marL="171450" indent="-171450" algn="just">
              <a:buFont typeface="Arial" panose="020B0604020202020204" pitchFamily="34" charset="0"/>
              <a:buChar char="•"/>
            </a:pPr>
            <a:r>
              <a:rPr lang="en-GB" dirty="0"/>
              <a:t>Seeing time as linear or in a cycle (linking past, present, future)</a:t>
            </a: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Sequential: People like events to happen in order. They place a high value on punctuality, planning (and sticking to your plans), and staying on schedule. In this culture, "time is money," and people don't appreciate it when their schedule is thrown off.</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Synchronous: People see the past, present, and future as interwoven periods. They often work on several projects at once, and view plans and commitments as flexible.</a:t>
            </a:r>
          </a:p>
          <a:p>
            <a:pPr algn="just"/>
            <a:endParaRPr lang="en-GB" dirty="0"/>
          </a:p>
          <a:p>
            <a:pPr algn="just"/>
            <a:endParaRPr lang="en-GB" dirty="0"/>
          </a:p>
          <a:p>
            <a:pPr algn="just"/>
            <a:r>
              <a:rPr lang="en-GB" b="1" dirty="0"/>
              <a:t>Summary:</a:t>
            </a:r>
          </a:p>
          <a:p>
            <a:pPr algn="just"/>
            <a:r>
              <a:rPr lang="en-GB" sz="1200" b="0" i="0" kern="1200" dirty="0">
                <a:solidFill>
                  <a:schemeClr val="tx1"/>
                </a:solidFill>
                <a:effectLst/>
                <a:latin typeface="+mn-lt"/>
                <a:ea typeface="+mn-ea"/>
                <a:cs typeface="+mn-cs"/>
              </a:rPr>
              <a:t>This framework is useful in helping you link the dimensions of culture to other aspects of organisational behaviour.</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Two very important points that this framework brings up are, first, that increasingly, operating in a global environment where people and goods move to and from one needs to be aware of cultural differences in order to avoid potential problems. Second, this framework also suggests that there is no single formula for reconciling cultural differences and it encourages viewing each culture on its own merit with no culture superior to another.</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Cultures can vary at the level of the individual workgroup, the department or the organisation. Overlaying this will be the influence of national cultures, whether because an organisation is operating multi-nationally or because it draws on a multi-cultural workforce.</a:t>
            </a:r>
          </a:p>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7</a:t>
            </a:fld>
            <a:endParaRPr lang="en-GB"/>
          </a:p>
        </p:txBody>
      </p:sp>
    </p:spTree>
    <p:extLst>
      <p:ext uri="{BB962C8B-B14F-4D97-AF65-F5344CB8AC3E}">
        <p14:creationId xmlns:p14="http://schemas.microsoft.com/office/powerpoint/2010/main" val="2546627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5D93F6-9C45-4CDA-9949-B8E14E453211}" type="slidenum">
              <a:rPr lang="en-GB" smtClean="0"/>
              <a:t>8</a:t>
            </a:fld>
            <a:endParaRPr lang="en-GB"/>
          </a:p>
        </p:txBody>
      </p:sp>
    </p:spTree>
    <p:extLst>
      <p:ext uri="{BB962C8B-B14F-4D97-AF65-F5344CB8AC3E}">
        <p14:creationId xmlns:p14="http://schemas.microsoft.com/office/powerpoint/2010/main" val="173017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C99B0C6-4323-4912-B519-A8F15323F61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635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B0C6-4323-4912-B519-A8F15323F61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430545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B0C6-4323-4912-B519-A8F15323F61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877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B0C6-4323-4912-B519-A8F15323F61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895074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B0C6-4323-4912-B519-A8F15323F616}" type="datetimeFigureOut">
              <a:rPr lang="en-GB" smtClean="0"/>
              <a:t>23/02/2021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2436015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B0C6-4323-4912-B519-A8F15323F616}" type="datetimeFigureOut">
              <a:rPr lang="en-GB" smtClean="0"/>
              <a:t>23/02/2021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413317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B0C6-4323-4912-B519-A8F15323F616}" type="datetimeFigureOut">
              <a:rPr lang="en-GB" smtClean="0"/>
              <a:t>23/02/2021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3214792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331943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99B0C6-4323-4912-B519-A8F15323F616}" type="datetimeFigureOut">
              <a:rPr lang="en-GB" smtClean="0"/>
              <a:t>23/02/2021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4F1D87-FBC4-440F-8A6E-F5E0043D8D14}"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14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B0C6-4323-4912-B519-A8F15323F61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spTree>
    <p:extLst>
      <p:ext uri="{BB962C8B-B14F-4D97-AF65-F5344CB8AC3E}">
        <p14:creationId xmlns:p14="http://schemas.microsoft.com/office/powerpoint/2010/main" val="1485909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B0C6-4323-4912-B519-A8F15323F616}" type="datetimeFigureOut">
              <a:rPr lang="en-GB" smtClean="0"/>
              <a:t>23/02/2021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64F1D87-FBC4-440F-8A6E-F5E0043D8D14}"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9122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C99B0C6-4323-4912-B519-A8F15323F616}" type="datetimeFigureOut">
              <a:rPr lang="en-GB" smtClean="0"/>
              <a:t>23/02/2021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64F1D87-FBC4-440F-8A6E-F5E0043D8D14}"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27238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VMwjscSCcf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65356" y="806365"/>
            <a:ext cx="7020747" cy="5229630"/>
          </a:xfrm>
        </p:spPr>
        <p:txBody>
          <a:bodyPr>
            <a:normAutofit/>
          </a:bodyPr>
          <a:lstStyle/>
          <a:p>
            <a:pPr algn="l"/>
            <a:br>
              <a:rPr lang="en-GB" sz="5600" b="1"/>
            </a:br>
            <a:r>
              <a:rPr lang="en-GB" sz="5600" b="1"/>
              <a:t>BMSW5105_CARD</a:t>
            </a:r>
            <a:br>
              <a:rPr lang="en-GB" sz="5600" b="1"/>
            </a:br>
            <a:r>
              <a:rPr lang="en-GB" sz="5600" b="1"/>
              <a:t>Workplace Culture and its Impact on Organisational Efficiency</a:t>
            </a:r>
            <a:br>
              <a:rPr lang="en-GB" sz="5600"/>
            </a:br>
            <a:endParaRPr lang="en-GB" sz="5600"/>
          </a:p>
        </p:txBody>
      </p:sp>
      <p:cxnSp>
        <p:nvCxnSpPr>
          <p:cNvPr id="25" name="Straight Connector 24">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CF56F-3A70-4D11-93E5-09F2B1DEBC70}"/>
              </a:ext>
            </a:extLst>
          </p:cNvPr>
          <p:cNvSpPr>
            <a:spLocks noGrp="1"/>
          </p:cNvSpPr>
          <p:nvPr>
            <p:ph type="title"/>
          </p:nvPr>
        </p:nvSpPr>
        <p:spPr>
          <a:xfrm>
            <a:off x="4542188" y="942449"/>
            <a:ext cx="6681323" cy="1470249"/>
          </a:xfrm>
        </p:spPr>
        <p:txBody>
          <a:bodyPr>
            <a:normAutofit/>
          </a:bodyPr>
          <a:lstStyle/>
          <a:p>
            <a:r>
              <a:rPr lang="en-GB" b="1" dirty="0"/>
              <a:t>Recap of previous Lecture</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3CB9AD-3CBE-4F3F-AAFF-467C53A19783}"/>
              </a:ext>
            </a:extLst>
          </p:cNvPr>
          <p:cNvSpPr>
            <a:spLocks noGrp="1"/>
          </p:cNvSpPr>
          <p:nvPr>
            <p:ph idx="1"/>
          </p:nvPr>
        </p:nvSpPr>
        <p:spPr>
          <a:xfrm>
            <a:off x="4547043" y="2773885"/>
            <a:ext cx="6676469" cy="3141013"/>
          </a:xfrm>
        </p:spPr>
        <p:txBody>
          <a:bodyPr>
            <a:normAutofit/>
          </a:bodyPr>
          <a:lstStyle/>
          <a:p>
            <a:r>
              <a:rPr lang="en-GB"/>
              <a:t>Internal and External context</a:t>
            </a:r>
          </a:p>
          <a:p>
            <a:endParaRPr lang="en-GB"/>
          </a:p>
          <a:p>
            <a:r>
              <a:rPr lang="en-GB"/>
              <a:t>Reading Week – Generation Z article </a:t>
            </a:r>
          </a:p>
          <a:p>
            <a:pPr lvl="1"/>
            <a:r>
              <a:rPr lang="en-GB" dirty="0"/>
              <a:t>What are the implications of the issues raised for workplace design?</a:t>
            </a:r>
          </a:p>
          <a:p>
            <a:pPr lvl="1"/>
            <a:r>
              <a:rPr lang="en-GB" dirty="0"/>
              <a:t>Would you change your workplace layout as a result? Justify your answer.</a:t>
            </a:r>
          </a:p>
          <a:p>
            <a:endParaRPr lang="en-GB"/>
          </a:p>
          <a:p>
            <a:endParaRPr lang="en-GB"/>
          </a:p>
          <a:p>
            <a:pPr marL="0" indent="0">
              <a:buNone/>
            </a:pPr>
            <a:endParaRPr lang="en-GB"/>
          </a:p>
          <a:p>
            <a:endParaRPr lang="en-GB" dirty="0"/>
          </a:p>
        </p:txBody>
      </p:sp>
    </p:spTree>
    <p:extLst>
      <p:ext uri="{BB962C8B-B14F-4D97-AF65-F5344CB8AC3E}">
        <p14:creationId xmlns:p14="http://schemas.microsoft.com/office/powerpoint/2010/main" val="3043637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E1070-34FB-402F-A916-1D1FAED88CEB}"/>
              </a:ext>
            </a:extLst>
          </p:cNvPr>
          <p:cNvSpPr>
            <a:spLocks noGrp="1"/>
          </p:cNvSpPr>
          <p:nvPr>
            <p:ph type="title"/>
          </p:nvPr>
        </p:nvSpPr>
        <p:spPr>
          <a:xfrm>
            <a:off x="4542188" y="942449"/>
            <a:ext cx="6681323" cy="1470249"/>
          </a:xfrm>
        </p:spPr>
        <p:txBody>
          <a:bodyPr>
            <a:normAutofit/>
          </a:bodyPr>
          <a:lstStyle/>
          <a:p>
            <a:r>
              <a:rPr lang="en-GB" b="1" dirty="0"/>
              <a:t>Structure of Lecture  </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A609E4-169A-4E36-B12D-862AD1144255}"/>
              </a:ext>
            </a:extLst>
          </p:cNvPr>
          <p:cNvSpPr>
            <a:spLocks noGrp="1"/>
          </p:cNvSpPr>
          <p:nvPr>
            <p:ph idx="1"/>
          </p:nvPr>
        </p:nvSpPr>
        <p:spPr>
          <a:xfrm>
            <a:off x="4547043" y="2773885"/>
            <a:ext cx="6676469" cy="3141013"/>
          </a:xfrm>
        </p:spPr>
        <p:txBody>
          <a:bodyPr>
            <a:normAutofit/>
          </a:bodyPr>
          <a:lstStyle/>
          <a:p>
            <a:r>
              <a:rPr lang="en-GB" dirty="0"/>
              <a:t>Why focus on International Differences?</a:t>
            </a:r>
          </a:p>
          <a:p>
            <a:r>
              <a:rPr lang="en-GB" dirty="0"/>
              <a:t>Hofstede’s Five Cultural Dimensions</a:t>
            </a:r>
          </a:p>
          <a:p>
            <a:r>
              <a:rPr lang="en-GB" dirty="0"/>
              <a:t>The Trompenaars and Hampden-Turner Framework </a:t>
            </a:r>
          </a:p>
          <a:p>
            <a:r>
              <a:rPr lang="en-GB" dirty="0"/>
              <a:t>Exercise</a:t>
            </a:r>
          </a:p>
        </p:txBody>
      </p:sp>
    </p:spTree>
    <p:extLst>
      <p:ext uri="{BB962C8B-B14F-4D97-AF65-F5344CB8AC3E}">
        <p14:creationId xmlns:p14="http://schemas.microsoft.com/office/powerpoint/2010/main" val="41999319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C5CE1-E05C-4B58-9B6E-37269381C65F}"/>
              </a:ext>
            </a:extLst>
          </p:cNvPr>
          <p:cNvSpPr>
            <a:spLocks noGrp="1"/>
          </p:cNvSpPr>
          <p:nvPr>
            <p:ph type="title"/>
          </p:nvPr>
        </p:nvSpPr>
        <p:spPr>
          <a:xfrm>
            <a:off x="1024129" y="585215"/>
            <a:ext cx="3630168" cy="1677467"/>
          </a:xfrm>
        </p:spPr>
        <p:txBody>
          <a:bodyPr>
            <a:normAutofit/>
          </a:bodyPr>
          <a:lstStyle/>
          <a:p>
            <a:r>
              <a:rPr lang="en-GB" sz="4100" b="1"/>
              <a:t>Why focus on International Differences?</a:t>
            </a:r>
          </a:p>
        </p:txBody>
      </p:sp>
      <p:cxnSp>
        <p:nvCxnSpPr>
          <p:cNvPr id="10" name="Straight Connector 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195C2F-E407-4929-8448-7F2C2A723892}"/>
              </a:ext>
            </a:extLst>
          </p:cNvPr>
          <p:cNvSpPr>
            <a:spLocks noGrp="1"/>
          </p:cNvSpPr>
          <p:nvPr>
            <p:ph idx="1"/>
          </p:nvPr>
        </p:nvSpPr>
        <p:spPr>
          <a:xfrm>
            <a:off x="1024129" y="2584415"/>
            <a:ext cx="3630168" cy="3724944"/>
          </a:xfrm>
        </p:spPr>
        <p:txBody>
          <a:bodyPr>
            <a:normAutofit/>
          </a:bodyPr>
          <a:lstStyle/>
          <a:p>
            <a:r>
              <a:rPr lang="en-GB" sz="2000"/>
              <a:t>More emphasis since 1980’s</a:t>
            </a:r>
          </a:p>
          <a:p>
            <a:r>
              <a:rPr lang="en-GB" sz="2000"/>
              <a:t>Managers working in international networks – need to understand culture in order to be successful</a:t>
            </a:r>
          </a:p>
          <a:p>
            <a:r>
              <a:rPr lang="en-GB" sz="2000"/>
              <a:t>Desire to learn from other countries </a:t>
            </a:r>
          </a:p>
          <a:p>
            <a:r>
              <a:rPr lang="en-GB" sz="2000"/>
              <a:t>Influence of Japanese model of management</a:t>
            </a:r>
          </a:p>
        </p:txBody>
      </p:sp>
      <p:sp>
        <p:nvSpPr>
          <p:cNvPr id="12" name="Rectangle 11">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30380812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E5526-5197-4574-BD0A-5227D860B80F}"/>
              </a:ext>
            </a:extLst>
          </p:cNvPr>
          <p:cNvSpPr>
            <a:spLocks noGrp="1"/>
          </p:cNvSpPr>
          <p:nvPr>
            <p:ph type="title"/>
          </p:nvPr>
        </p:nvSpPr>
        <p:spPr>
          <a:xfrm>
            <a:off x="840998" y="965200"/>
            <a:ext cx="4689938" cy="4815596"/>
          </a:xfrm>
        </p:spPr>
        <p:txBody>
          <a:bodyPr>
            <a:normAutofit/>
          </a:bodyPr>
          <a:lstStyle/>
          <a:p>
            <a:pPr algn="r"/>
            <a:r>
              <a:rPr lang="en-GB" b="1">
                <a:solidFill>
                  <a:srgbClr val="FFFFFF"/>
                </a:solidFill>
              </a:rPr>
              <a:t>Hofstede’s Cultural Dimensions</a:t>
            </a: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266B61-A0DF-4376-B7C2-6A5A7F1F4AB1}"/>
              </a:ext>
            </a:extLst>
          </p:cNvPr>
          <p:cNvSpPr>
            <a:spLocks noGrp="1"/>
          </p:cNvSpPr>
          <p:nvPr>
            <p:ph idx="1"/>
          </p:nvPr>
        </p:nvSpPr>
        <p:spPr>
          <a:xfrm>
            <a:off x="6661065" y="974875"/>
            <a:ext cx="4724573" cy="4852362"/>
          </a:xfrm>
        </p:spPr>
        <p:txBody>
          <a:bodyPr numCol="2" anchor="ctr">
            <a:normAutofit/>
          </a:bodyPr>
          <a:lstStyle/>
          <a:p>
            <a:pPr marL="0" indent="0">
              <a:buNone/>
            </a:pPr>
            <a:r>
              <a:rPr lang="en-GB">
                <a:solidFill>
                  <a:srgbClr val="FFFFFF"/>
                </a:solidFill>
              </a:rPr>
              <a:t>1980:</a:t>
            </a:r>
          </a:p>
          <a:p>
            <a:r>
              <a:rPr lang="en-GB">
                <a:solidFill>
                  <a:srgbClr val="FFFFFF"/>
                </a:solidFill>
              </a:rPr>
              <a:t>Power Distance</a:t>
            </a:r>
          </a:p>
          <a:p>
            <a:r>
              <a:rPr lang="en-GB">
                <a:solidFill>
                  <a:srgbClr val="FFFFFF"/>
                </a:solidFill>
              </a:rPr>
              <a:t>Individualism/collectivism</a:t>
            </a:r>
          </a:p>
          <a:p>
            <a:r>
              <a:rPr lang="en-GB">
                <a:solidFill>
                  <a:srgbClr val="FFFFFF"/>
                </a:solidFill>
              </a:rPr>
              <a:t>Masculinity/femininity</a:t>
            </a:r>
          </a:p>
          <a:p>
            <a:r>
              <a:rPr lang="en-GB">
                <a:solidFill>
                  <a:srgbClr val="FFFFFF"/>
                </a:solidFill>
              </a:rPr>
              <a:t>Uncertainty avoidance</a:t>
            </a:r>
          </a:p>
          <a:p>
            <a:endParaRPr lang="en-GB">
              <a:solidFill>
                <a:srgbClr val="FFFFFF"/>
              </a:solidFill>
            </a:endParaRPr>
          </a:p>
          <a:p>
            <a:endParaRPr lang="en-GB">
              <a:solidFill>
                <a:srgbClr val="FFFFFF"/>
              </a:solidFill>
            </a:endParaRPr>
          </a:p>
          <a:p>
            <a:endParaRPr lang="en-GB">
              <a:solidFill>
                <a:srgbClr val="FFFFFF"/>
              </a:solidFill>
            </a:endParaRPr>
          </a:p>
          <a:p>
            <a:pPr marL="0" indent="0">
              <a:buNone/>
            </a:pPr>
            <a:endParaRPr lang="en-GB">
              <a:solidFill>
                <a:srgbClr val="FFFFFF"/>
              </a:solidFill>
            </a:endParaRPr>
          </a:p>
          <a:p>
            <a:pPr marL="0" indent="0">
              <a:buNone/>
            </a:pPr>
            <a:r>
              <a:rPr lang="en-GB">
                <a:solidFill>
                  <a:srgbClr val="FFFFFF"/>
                </a:solidFill>
              </a:rPr>
              <a:t>1991:</a:t>
            </a:r>
          </a:p>
          <a:p>
            <a:r>
              <a:rPr lang="en-GB">
                <a:solidFill>
                  <a:srgbClr val="FFFFFF"/>
                </a:solidFill>
              </a:rPr>
              <a:t>Confucian/dynamism – long-term vs short-term ism</a:t>
            </a:r>
          </a:p>
          <a:p>
            <a:pPr marL="0" indent="0">
              <a:buNone/>
            </a:pPr>
            <a:r>
              <a:rPr lang="en-GB">
                <a:solidFill>
                  <a:srgbClr val="FFFFFF"/>
                </a:solidFill>
              </a:rPr>
              <a:t>2010</a:t>
            </a:r>
          </a:p>
          <a:p>
            <a:r>
              <a:rPr lang="en-GB">
                <a:solidFill>
                  <a:srgbClr val="FFFFFF"/>
                </a:solidFill>
              </a:rPr>
              <a:t>Indulgence vs restraint</a:t>
            </a:r>
          </a:p>
          <a:p>
            <a:pPr marL="0" indent="0">
              <a:buNone/>
            </a:pPr>
            <a:endParaRPr lang="en-GB">
              <a:solidFill>
                <a:srgbClr val="FFFFFF"/>
              </a:solidFill>
            </a:endParaRPr>
          </a:p>
          <a:p>
            <a:pPr marL="0" indent="0">
              <a:buNone/>
            </a:pPr>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30326990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8CF7B-C05E-417E-91D3-25F4A79FD324}"/>
              </a:ext>
            </a:extLst>
          </p:cNvPr>
          <p:cNvSpPr>
            <a:spLocks noGrp="1"/>
          </p:cNvSpPr>
          <p:nvPr>
            <p:ph type="title"/>
          </p:nvPr>
        </p:nvSpPr>
        <p:spPr>
          <a:xfrm>
            <a:off x="4542188" y="942449"/>
            <a:ext cx="6681323" cy="1470249"/>
          </a:xfrm>
        </p:spPr>
        <p:txBody>
          <a:bodyPr>
            <a:normAutofit/>
          </a:bodyPr>
          <a:lstStyle/>
          <a:p>
            <a:r>
              <a:rPr lang="en-GB" b="1" dirty="0"/>
              <a:t>Ted Talk – Valerie </a:t>
            </a:r>
            <a:r>
              <a:rPr lang="en-GB" b="1" dirty="0" err="1"/>
              <a:t>Hoeks</a:t>
            </a:r>
            <a:endParaRPr lang="en-GB" b="1" dirty="0"/>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3B729D-7472-43A7-B8F9-CF76FEFE3F6C}"/>
              </a:ext>
            </a:extLst>
          </p:cNvPr>
          <p:cNvSpPr>
            <a:spLocks noGrp="1"/>
          </p:cNvSpPr>
          <p:nvPr>
            <p:ph idx="1"/>
          </p:nvPr>
        </p:nvSpPr>
        <p:spPr>
          <a:xfrm>
            <a:off x="4547043" y="2773885"/>
            <a:ext cx="6676469" cy="3141013"/>
          </a:xfrm>
        </p:spPr>
        <p:txBody>
          <a:bodyPr>
            <a:normAutofit/>
          </a:bodyPr>
          <a:lstStyle/>
          <a:p>
            <a:r>
              <a:rPr lang="en-GB" dirty="0">
                <a:hlinkClick r:id="rId2"/>
              </a:rPr>
              <a:t>https://youtu.be/VMwjscSCcf0</a:t>
            </a:r>
            <a:endParaRPr lang="en-GB" dirty="0"/>
          </a:p>
          <a:p>
            <a:pPr marL="0" indent="0">
              <a:buNone/>
            </a:pPr>
            <a:endParaRPr lang="en-GB" dirty="0"/>
          </a:p>
        </p:txBody>
      </p:sp>
    </p:spTree>
    <p:extLst>
      <p:ext uri="{BB962C8B-B14F-4D97-AF65-F5344CB8AC3E}">
        <p14:creationId xmlns:p14="http://schemas.microsoft.com/office/powerpoint/2010/main" val="20061790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66C5-53E1-4F95-A2D9-CE208D0468F4}"/>
              </a:ext>
            </a:extLst>
          </p:cNvPr>
          <p:cNvSpPr>
            <a:spLocks noGrp="1"/>
          </p:cNvSpPr>
          <p:nvPr>
            <p:ph type="title"/>
          </p:nvPr>
        </p:nvSpPr>
        <p:spPr/>
        <p:txBody>
          <a:bodyPr>
            <a:normAutofit/>
          </a:bodyPr>
          <a:lstStyle/>
          <a:p>
            <a:r>
              <a:rPr lang="en-GB" b="1" dirty="0"/>
              <a:t>The Trompenaars and Hampden-Turner Framework</a:t>
            </a:r>
          </a:p>
        </p:txBody>
      </p:sp>
      <p:sp>
        <p:nvSpPr>
          <p:cNvPr id="3" name="Content Placeholder 2">
            <a:extLst>
              <a:ext uri="{FF2B5EF4-FFF2-40B4-BE49-F238E27FC236}">
                <a16:creationId xmlns:a16="http://schemas.microsoft.com/office/drawing/2014/main" id="{8903385E-2BA5-439B-B5B5-9477A1A2411F}"/>
              </a:ext>
            </a:extLst>
          </p:cNvPr>
          <p:cNvSpPr>
            <a:spLocks noGrp="1"/>
          </p:cNvSpPr>
          <p:nvPr>
            <p:ph idx="1"/>
          </p:nvPr>
        </p:nvSpPr>
        <p:spPr>
          <a:xfrm>
            <a:off x="838200" y="2084831"/>
            <a:ext cx="10972800" cy="3478121"/>
          </a:xfrm>
        </p:spPr>
        <p:txBody>
          <a:bodyPr>
            <a:normAutofit/>
          </a:bodyPr>
          <a:lstStyle/>
          <a:p>
            <a:r>
              <a:rPr lang="en-GB" dirty="0"/>
              <a:t>Universalism v particularism</a:t>
            </a:r>
          </a:p>
          <a:p>
            <a:r>
              <a:rPr lang="en-GB" dirty="0"/>
              <a:t>Neutral v affective</a:t>
            </a:r>
          </a:p>
          <a:p>
            <a:r>
              <a:rPr lang="en-GB" dirty="0"/>
              <a:t>Individualism v communitarianism/collective</a:t>
            </a:r>
          </a:p>
          <a:p>
            <a:r>
              <a:rPr lang="en-GB" dirty="0"/>
              <a:t>Specific v diffuse</a:t>
            </a:r>
          </a:p>
          <a:p>
            <a:r>
              <a:rPr lang="en-GB" dirty="0"/>
              <a:t>Achievement v ascription/prescription</a:t>
            </a:r>
          </a:p>
          <a:p>
            <a:r>
              <a:rPr lang="en-GB" dirty="0"/>
              <a:t>Inner v outer directed</a:t>
            </a:r>
          </a:p>
          <a:p>
            <a:r>
              <a:rPr lang="en-GB" dirty="0"/>
              <a:t>Sequential v synchronic</a:t>
            </a:r>
          </a:p>
        </p:txBody>
      </p:sp>
    </p:spTree>
    <p:extLst>
      <p:ext uri="{BB962C8B-B14F-4D97-AF65-F5344CB8AC3E}">
        <p14:creationId xmlns:p14="http://schemas.microsoft.com/office/powerpoint/2010/main" val="22952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5EA4C-313B-467B-97FD-155469F17B41}"/>
              </a:ext>
            </a:extLst>
          </p:cNvPr>
          <p:cNvSpPr>
            <a:spLocks noGrp="1"/>
          </p:cNvSpPr>
          <p:nvPr>
            <p:ph type="title"/>
          </p:nvPr>
        </p:nvSpPr>
        <p:spPr>
          <a:xfrm>
            <a:off x="840998" y="965200"/>
            <a:ext cx="4689938" cy="4815596"/>
          </a:xfrm>
        </p:spPr>
        <p:txBody>
          <a:bodyPr>
            <a:normAutofit/>
          </a:bodyPr>
          <a:lstStyle/>
          <a:p>
            <a:pPr algn="r"/>
            <a:r>
              <a:rPr lang="en-GB" b="1">
                <a:solidFill>
                  <a:srgbClr val="FFFFFF"/>
                </a:solidFill>
              </a:rPr>
              <a:t>CIPD Factsheet - Activity</a:t>
            </a: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3A1990-E4F2-4350-8961-F144CFAC4BFE}"/>
              </a:ext>
            </a:extLst>
          </p:cNvPr>
          <p:cNvSpPr>
            <a:spLocks noGrp="1"/>
          </p:cNvSpPr>
          <p:nvPr>
            <p:ph idx="1"/>
          </p:nvPr>
        </p:nvSpPr>
        <p:spPr>
          <a:xfrm>
            <a:off x="6661065" y="974875"/>
            <a:ext cx="4724573" cy="4852362"/>
          </a:xfrm>
        </p:spPr>
        <p:txBody>
          <a:bodyPr anchor="ctr">
            <a:normAutofit/>
          </a:bodyPr>
          <a:lstStyle/>
          <a:p>
            <a:pPr marL="0" indent="0">
              <a:buNone/>
            </a:pPr>
            <a:r>
              <a:rPr lang="en-GB" sz="2000">
                <a:solidFill>
                  <a:srgbClr val="FFFFFF"/>
                </a:solidFill>
              </a:rPr>
              <a:t>Use the factsheet to determine how you might manage the following in different countries:</a:t>
            </a:r>
          </a:p>
          <a:p>
            <a:pPr marL="0" indent="0">
              <a:buNone/>
            </a:pPr>
            <a:endParaRPr lang="en-GB" sz="2000">
              <a:solidFill>
                <a:srgbClr val="FFFFFF"/>
              </a:solidFill>
            </a:endParaRPr>
          </a:p>
          <a:p>
            <a:r>
              <a:rPr lang="en-GB" sz="2000">
                <a:solidFill>
                  <a:srgbClr val="FFFFFF"/>
                </a:solidFill>
              </a:rPr>
              <a:t>Rewarding employees</a:t>
            </a:r>
          </a:p>
          <a:p>
            <a:r>
              <a:rPr lang="en-GB" sz="2000">
                <a:solidFill>
                  <a:srgbClr val="FFFFFF"/>
                </a:solidFill>
              </a:rPr>
              <a:t>Managing performance</a:t>
            </a:r>
          </a:p>
          <a:p>
            <a:r>
              <a:rPr lang="en-GB" sz="2000">
                <a:solidFill>
                  <a:srgbClr val="FFFFFF"/>
                </a:solidFill>
              </a:rPr>
              <a:t>Disciplining employees</a:t>
            </a:r>
          </a:p>
          <a:p>
            <a:r>
              <a:rPr lang="en-GB" sz="2000">
                <a:solidFill>
                  <a:srgbClr val="FFFFFF"/>
                </a:solidFill>
              </a:rPr>
              <a:t>Managing meetings</a:t>
            </a:r>
          </a:p>
          <a:p>
            <a:r>
              <a:rPr lang="en-GB" sz="2000">
                <a:solidFill>
                  <a:srgbClr val="FFFFFF"/>
                </a:solidFill>
              </a:rPr>
              <a:t>Meeting people for the first time</a:t>
            </a:r>
          </a:p>
          <a:p>
            <a:pPr marL="0" indent="0">
              <a:buNone/>
            </a:pPr>
            <a:endParaRPr lang="en-GB" sz="2000">
              <a:solidFill>
                <a:srgbClr val="FFFFFF"/>
              </a:solidFill>
            </a:endParaRPr>
          </a:p>
          <a:p>
            <a:pPr marL="0" indent="0">
              <a:buNone/>
            </a:pPr>
            <a:r>
              <a:rPr lang="en-GB" sz="2000">
                <a:solidFill>
                  <a:srgbClr val="FFFFFF"/>
                </a:solidFill>
              </a:rPr>
              <a:t>Give examples.</a:t>
            </a:r>
          </a:p>
          <a:p>
            <a:endParaRPr lang="en-GB" sz="2000">
              <a:solidFill>
                <a:srgbClr val="FFFFFF"/>
              </a:solidFill>
            </a:endParaRPr>
          </a:p>
        </p:txBody>
      </p:sp>
    </p:spTree>
    <p:extLst>
      <p:ext uri="{BB962C8B-B14F-4D97-AF65-F5344CB8AC3E}">
        <p14:creationId xmlns:p14="http://schemas.microsoft.com/office/powerpoint/2010/main" val="283640744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E1070-34FB-402F-A916-1D1FAED88CEB}"/>
              </a:ext>
            </a:extLst>
          </p:cNvPr>
          <p:cNvSpPr>
            <a:spLocks noGrp="1"/>
          </p:cNvSpPr>
          <p:nvPr>
            <p:ph type="title"/>
          </p:nvPr>
        </p:nvSpPr>
        <p:spPr>
          <a:xfrm>
            <a:off x="1024129" y="585215"/>
            <a:ext cx="3630168" cy="1677467"/>
          </a:xfrm>
        </p:spPr>
        <p:txBody>
          <a:bodyPr>
            <a:normAutofit/>
          </a:bodyPr>
          <a:lstStyle/>
          <a:p>
            <a:r>
              <a:rPr lang="en-GB" sz="4400" b="1"/>
              <a:t>Summary of Lecture  </a:t>
            </a:r>
          </a:p>
        </p:txBody>
      </p:sp>
      <p:cxnSp>
        <p:nvCxnSpPr>
          <p:cNvPr id="15" name="Straight Connector 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A609E4-169A-4E36-B12D-862AD1144255}"/>
              </a:ext>
            </a:extLst>
          </p:cNvPr>
          <p:cNvSpPr>
            <a:spLocks noGrp="1"/>
          </p:cNvSpPr>
          <p:nvPr>
            <p:ph idx="1"/>
          </p:nvPr>
        </p:nvSpPr>
        <p:spPr>
          <a:xfrm>
            <a:off x="1024129" y="2584415"/>
            <a:ext cx="3630168" cy="3724944"/>
          </a:xfrm>
        </p:spPr>
        <p:txBody>
          <a:bodyPr>
            <a:normAutofit/>
          </a:bodyPr>
          <a:lstStyle/>
          <a:p>
            <a:r>
              <a:rPr lang="en-GB" sz="2000"/>
              <a:t>Why focus on International Differences?</a:t>
            </a:r>
          </a:p>
          <a:p>
            <a:r>
              <a:rPr lang="en-GB" sz="2000"/>
              <a:t>Hofstede’s Five Cultural Dimensions</a:t>
            </a:r>
          </a:p>
          <a:p>
            <a:r>
              <a:rPr lang="en-GB" sz="2000"/>
              <a:t>The Trompenaars and Hampden-Turner Framework </a:t>
            </a:r>
          </a:p>
          <a:p>
            <a:r>
              <a:rPr lang="en-GB" sz="2000"/>
              <a:t>Exercise</a:t>
            </a:r>
          </a:p>
          <a:p>
            <a:endParaRPr lang="en-GB" sz="2000"/>
          </a:p>
          <a:p>
            <a:pPr marL="0" indent="0">
              <a:buNone/>
            </a:pPr>
            <a:endParaRPr lang="en-GB" sz="2000" b="1"/>
          </a:p>
        </p:txBody>
      </p:sp>
      <p:sp>
        <p:nvSpPr>
          <p:cNvPr id="16" name="Rectangle 11">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7776087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2148</Words>
  <Application>Microsoft Office PowerPoint</Application>
  <PresentationFormat>Widescreen</PresentationFormat>
  <Paragraphs>165</Paragraphs>
  <Slides>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Tw Cen MT</vt:lpstr>
      <vt:lpstr>Tw Cen MT Condensed</vt:lpstr>
      <vt:lpstr>Wingdings 3</vt:lpstr>
      <vt:lpstr>Integral</vt:lpstr>
      <vt:lpstr> BMSW5105_CARD Workplace Culture and its Impact on Organisational Efficiency </vt:lpstr>
      <vt:lpstr>Recap of previous Lecture</vt:lpstr>
      <vt:lpstr>Structure of Lecture  </vt:lpstr>
      <vt:lpstr>Why focus on International Differences?</vt:lpstr>
      <vt:lpstr>Hofstede’s Cultural Dimensions</vt:lpstr>
      <vt:lpstr>Ted Talk – Valerie Hoeks</vt:lpstr>
      <vt:lpstr>The Trompenaars and Hampden-Turner Framework</vt:lpstr>
      <vt:lpstr>CIPD Factsheet - Activity</vt:lpstr>
      <vt:lpstr>Summary of Lecture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BMSW5105_CARD Workplace Culture and its Impact on Organisational Efficiency</dc:title>
  <dc:creator>Marie Pitson</dc:creator>
  <cp:lastModifiedBy>Marie Pitson</cp:lastModifiedBy>
  <cp:revision>2</cp:revision>
  <dcterms:created xsi:type="dcterms:W3CDTF">2021-02-23T07:54:53Z</dcterms:created>
  <dcterms:modified xsi:type="dcterms:W3CDTF">2021-02-23T07:55:29Z</dcterms:modified>
</cp:coreProperties>
</file>