
<file path=[Content_Types].xml><?xml version="1.0" encoding="utf-8"?>
<Types xmlns="http://schemas.openxmlformats.org/package/2006/content-types">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4"/>
  </p:notesMasterIdLst>
  <p:handoutMasterIdLst>
    <p:handoutMasterId r:id="rId5"/>
  </p:handoutMasterIdLst>
  <p:sldIdLst>
    <p:sldId id="256" r:id="rId2"/>
    <p:sldId id="257" r:id="rId3"/>
  </p:sldIdLst>
  <p:sldSz cx="30279975" cy="21386800"/>
  <p:notesSz cx="6858000" cy="9144000"/>
  <p:defaultTextStyle>
    <a:defPPr>
      <a:defRPr lang="en-US"/>
    </a:defPPr>
    <a:lvl1pPr marL="0" algn="l" defTabSz="3179460" rtl="0" eaLnBrk="1" latinLnBrk="0" hangingPunct="1">
      <a:defRPr sz="6300" kern="1200">
        <a:solidFill>
          <a:schemeClr val="tx1"/>
        </a:solidFill>
        <a:latin typeface="+mn-lt"/>
        <a:ea typeface="+mn-ea"/>
        <a:cs typeface="+mn-cs"/>
      </a:defRPr>
    </a:lvl1pPr>
    <a:lvl2pPr marL="1589730" algn="l" defTabSz="3179460" rtl="0" eaLnBrk="1" latinLnBrk="0" hangingPunct="1">
      <a:defRPr sz="6300" kern="1200">
        <a:solidFill>
          <a:schemeClr val="tx1"/>
        </a:solidFill>
        <a:latin typeface="+mn-lt"/>
        <a:ea typeface="+mn-ea"/>
        <a:cs typeface="+mn-cs"/>
      </a:defRPr>
    </a:lvl2pPr>
    <a:lvl3pPr marL="3179460" algn="l" defTabSz="3179460" rtl="0" eaLnBrk="1" latinLnBrk="0" hangingPunct="1">
      <a:defRPr sz="6300" kern="1200">
        <a:solidFill>
          <a:schemeClr val="tx1"/>
        </a:solidFill>
        <a:latin typeface="+mn-lt"/>
        <a:ea typeface="+mn-ea"/>
        <a:cs typeface="+mn-cs"/>
      </a:defRPr>
    </a:lvl3pPr>
    <a:lvl4pPr marL="4769190" algn="l" defTabSz="3179460" rtl="0" eaLnBrk="1" latinLnBrk="0" hangingPunct="1">
      <a:defRPr sz="6300" kern="1200">
        <a:solidFill>
          <a:schemeClr val="tx1"/>
        </a:solidFill>
        <a:latin typeface="+mn-lt"/>
        <a:ea typeface="+mn-ea"/>
        <a:cs typeface="+mn-cs"/>
      </a:defRPr>
    </a:lvl4pPr>
    <a:lvl5pPr marL="6358920" algn="l" defTabSz="3179460" rtl="0" eaLnBrk="1" latinLnBrk="0" hangingPunct="1">
      <a:defRPr sz="6300" kern="1200">
        <a:solidFill>
          <a:schemeClr val="tx1"/>
        </a:solidFill>
        <a:latin typeface="+mn-lt"/>
        <a:ea typeface="+mn-ea"/>
        <a:cs typeface="+mn-cs"/>
      </a:defRPr>
    </a:lvl5pPr>
    <a:lvl6pPr marL="7948651" algn="l" defTabSz="3179460" rtl="0" eaLnBrk="1" latinLnBrk="0" hangingPunct="1">
      <a:defRPr sz="6300" kern="1200">
        <a:solidFill>
          <a:schemeClr val="tx1"/>
        </a:solidFill>
        <a:latin typeface="+mn-lt"/>
        <a:ea typeface="+mn-ea"/>
        <a:cs typeface="+mn-cs"/>
      </a:defRPr>
    </a:lvl6pPr>
    <a:lvl7pPr marL="9538381" algn="l" defTabSz="3179460" rtl="0" eaLnBrk="1" latinLnBrk="0" hangingPunct="1">
      <a:defRPr sz="6300" kern="1200">
        <a:solidFill>
          <a:schemeClr val="tx1"/>
        </a:solidFill>
        <a:latin typeface="+mn-lt"/>
        <a:ea typeface="+mn-ea"/>
        <a:cs typeface="+mn-cs"/>
      </a:defRPr>
    </a:lvl7pPr>
    <a:lvl8pPr marL="11128111" algn="l" defTabSz="3179460" rtl="0" eaLnBrk="1" latinLnBrk="0" hangingPunct="1">
      <a:defRPr sz="6300" kern="1200">
        <a:solidFill>
          <a:schemeClr val="tx1"/>
        </a:solidFill>
        <a:latin typeface="+mn-lt"/>
        <a:ea typeface="+mn-ea"/>
        <a:cs typeface="+mn-cs"/>
      </a:defRPr>
    </a:lvl8pPr>
    <a:lvl9pPr marL="12717841" algn="l" defTabSz="3179460" rtl="0" eaLnBrk="1" latinLnBrk="0" hangingPunct="1">
      <a:defRPr sz="63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FFFF66"/>
    <a:srgbClr val="FFFF99"/>
    <a:srgbClr val="66FFFF"/>
    <a:srgbClr val="00CCFF"/>
    <a:srgbClr val="0099FF"/>
    <a:srgbClr val="FF9966"/>
    <a:srgbClr val="CCFFFF"/>
    <a:srgbClr val="66FF66"/>
    <a:srgbClr val="CC0099"/>
    <a:srgbClr val="990099"/>
  </p:clrMru>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341" autoAdjust="0"/>
  </p:normalViewPr>
  <p:slideViewPr>
    <p:cSldViewPr>
      <p:cViewPr>
        <p:scale>
          <a:sx n="41" d="100"/>
          <a:sy n="41" d="100"/>
        </p:scale>
        <p:origin x="1224" y="-78"/>
      </p:cViewPr>
      <p:guideLst>
        <p:guide orient="horz" pos="6736"/>
        <p:guide pos="9537"/>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C08A14D-9C75-4265-8C46-32E0D0302D1B}" type="datetimeFigureOut">
              <a:rPr lang="en-GB" smtClean="0"/>
              <a:pPr/>
              <a:t>12/12/2017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r>
              <a:rPr lang="en-GB" smtClean="0"/>
              <a:t>1402615</a:t>
            </a:r>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29CF5C4-88E8-4771-BCD7-FD4FF246ADAB}" type="slidenum">
              <a:rPr lang="en-GB" smtClean="0"/>
              <a:pPr/>
              <a:t>‹#›</a:t>
            </a:fld>
            <a:endParaRPr lang="en-GB"/>
          </a:p>
        </p:txBody>
      </p:sp>
    </p:spTree>
    <p:extLst>
      <p:ext uri="{BB962C8B-B14F-4D97-AF65-F5344CB8AC3E}">
        <p14:creationId xmlns:p14="http://schemas.microsoft.com/office/powerpoint/2010/main" xmlns="" val="3332414071"/>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8CE4821-1EFB-4025-8D04-4070FC4C9830}" type="datetimeFigureOut">
              <a:rPr lang="en-GB" smtClean="0"/>
              <a:pPr/>
              <a:t>12/12/2017</a:t>
            </a:fld>
            <a:endParaRPr lang="en-GB"/>
          </a:p>
        </p:txBody>
      </p:sp>
      <p:sp>
        <p:nvSpPr>
          <p:cNvPr id="4" name="Slide Image Placeholder 3"/>
          <p:cNvSpPr>
            <a:spLocks noGrp="1" noRot="1" noChangeAspect="1"/>
          </p:cNvSpPr>
          <p:nvPr>
            <p:ph type="sldImg" idx="2"/>
          </p:nvPr>
        </p:nvSpPr>
        <p:spPr>
          <a:xfrm>
            <a:off x="1001713" y="685800"/>
            <a:ext cx="4854575"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r>
              <a:rPr lang="en-GB" smtClean="0"/>
              <a:t>1402615</a:t>
            </a: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DC8E570-AA6D-4E29-B8F3-585D1C624EBA}" type="slidenum">
              <a:rPr lang="en-GB" smtClean="0"/>
              <a:pPr/>
              <a:t>‹#›</a:t>
            </a:fld>
            <a:endParaRPr lang="en-GB"/>
          </a:p>
        </p:txBody>
      </p:sp>
    </p:spTree>
    <p:extLst>
      <p:ext uri="{BB962C8B-B14F-4D97-AF65-F5344CB8AC3E}">
        <p14:creationId xmlns:p14="http://schemas.microsoft.com/office/powerpoint/2010/main" xmlns="" val="43000234"/>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1DC8E570-AA6D-4E29-B8F3-585D1C624EBA}" type="slidenum">
              <a:rPr lang="en-GB" smtClean="0"/>
              <a:pPr/>
              <a:t>1</a:t>
            </a:fld>
            <a:endParaRPr lang="en-GB"/>
          </a:p>
        </p:txBody>
      </p:sp>
      <p:sp>
        <p:nvSpPr>
          <p:cNvPr id="5" name="Footer Placeholder 4"/>
          <p:cNvSpPr>
            <a:spLocks noGrp="1"/>
          </p:cNvSpPr>
          <p:nvPr>
            <p:ph type="ftr" sz="quarter" idx="11"/>
          </p:nvPr>
        </p:nvSpPr>
        <p:spPr/>
        <p:txBody>
          <a:bodyPr/>
          <a:lstStyle/>
          <a:p>
            <a:r>
              <a:rPr lang="en-GB" smtClean="0"/>
              <a:t>1402615</a:t>
            </a:r>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998" y="6643771"/>
            <a:ext cx="25737979" cy="4584300"/>
          </a:xfrm>
        </p:spPr>
        <p:txBody>
          <a:bodyPr/>
          <a:lstStyle/>
          <a:p>
            <a:r>
              <a:rPr lang="en-US" smtClean="0"/>
              <a:t>Click to edit Master title style</a:t>
            </a:r>
            <a:endParaRPr lang="en-GB"/>
          </a:p>
        </p:txBody>
      </p:sp>
      <p:sp>
        <p:nvSpPr>
          <p:cNvPr id="3" name="Subtitle 2"/>
          <p:cNvSpPr>
            <a:spLocks noGrp="1"/>
          </p:cNvSpPr>
          <p:nvPr>
            <p:ph type="subTitle" idx="1"/>
          </p:nvPr>
        </p:nvSpPr>
        <p:spPr>
          <a:xfrm>
            <a:off x="4541996" y="12119186"/>
            <a:ext cx="21195983" cy="5465516"/>
          </a:xfrm>
        </p:spPr>
        <p:txBody>
          <a:bodyPr/>
          <a:lstStyle>
            <a:lvl1pPr marL="0" indent="0" algn="ctr">
              <a:buNone/>
              <a:defRPr>
                <a:solidFill>
                  <a:schemeClr val="tx1">
                    <a:tint val="75000"/>
                  </a:schemeClr>
                </a:solidFill>
              </a:defRPr>
            </a:lvl1pPr>
            <a:lvl2pPr marL="1476055" indent="0" algn="ctr">
              <a:buNone/>
              <a:defRPr>
                <a:solidFill>
                  <a:schemeClr val="tx1">
                    <a:tint val="75000"/>
                  </a:schemeClr>
                </a:solidFill>
              </a:defRPr>
            </a:lvl2pPr>
            <a:lvl3pPr marL="2952110" indent="0" algn="ctr">
              <a:buNone/>
              <a:defRPr>
                <a:solidFill>
                  <a:schemeClr val="tx1">
                    <a:tint val="75000"/>
                  </a:schemeClr>
                </a:solidFill>
              </a:defRPr>
            </a:lvl3pPr>
            <a:lvl4pPr marL="4428169" indent="0" algn="ctr">
              <a:buNone/>
              <a:defRPr>
                <a:solidFill>
                  <a:schemeClr val="tx1">
                    <a:tint val="75000"/>
                  </a:schemeClr>
                </a:solidFill>
              </a:defRPr>
            </a:lvl4pPr>
            <a:lvl5pPr marL="5904224" indent="0" algn="ctr">
              <a:buNone/>
              <a:defRPr>
                <a:solidFill>
                  <a:schemeClr val="tx1">
                    <a:tint val="75000"/>
                  </a:schemeClr>
                </a:solidFill>
              </a:defRPr>
            </a:lvl5pPr>
            <a:lvl6pPr marL="7380279" indent="0" algn="ctr">
              <a:buNone/>
              <a:defRPr>
                <a:solidFill>
                  <a:schemeClr val="tx1">
                    <a:tint val="75000"/>
                  </a:schemeClr>
                </a:solidFill>
              </a:defRPr>
            </a:lvl6pPr>
            <a:lvl7pPr marL="8856337" indent="0" algn="ctr">
              <a:buNone/>
              <a:defRPr>
                <a:solidFill>
                  <a:schemeClr val="tx1">
                    <a:tint val="75000"/>
                  </a:schemeClr>
                </a:solidFill>
              </a:defRPr>
            </a:lvl7pPr>
            <a:lvl8pPr marL="10332392" indent="0" algn="ctr">
              <a:buNone/>
              <a:defRPr>
                <a:solidFill>
                  <a:schemeClr val="tx1">
                    <a:tint val="75000"/>
                  </a:schemeClr>
                </a:solidFill>
              </a:defRPr>
            </a:lvl8pPr>
            <a:lvl9pPr marL="11808447"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8EC62FD3-764B-44D0-BF02-15E4704A134D}" type="datetime1">
              <a:rPr lang="en-GB" smtClean="0"/>
              <a:pPr/>
              <a:t>12/12/2017</a:t>
            </a:fld>
            <a:endParaRPr lang="en-GB"/>
          </a:p>
        </p:txBody>
      </p:sp>
      <p:sp>
        <p:nvSpPr>
          <p:cNvPr id="5" name="Footer Placeholder 4"/>
          <p:cNvSpPr>
            <a:spLocks noGrp="1"/>
          </p:cNvSpPr>
          <p:nvPr>
            <p:ph type="ftr" sz="quarter" idx="11"/>
          </p:nvPr>
        </p:nvSpPr>
        <p:spPr/>
        <p:txBody>
          <a:bodyPr/>
          <a:lstStyle/>
          <a:p>
            <a:r>
              <a:rPr lang="en-GB" smtClean="0"/>
              <a:t>Student Number: 1402615</a:t>
            </a:r>
            <a:endParaRPr lang="en-GB"/>
          </a:p>
        </p:txBody>
      </p:sp>
      <p:sp>
        <p:nvSpPr>
          <p:cNvPr id="6" name="Slide Number Placeholder 5"/>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7C8BE5B-296F-4FE6-8AF3-7881F785AC8C}" type="datetime1">
              <a:rPr lang="en-GB" smtClean="0"/>
              <a:pPr/>
              <a:t>12/12/2017</a:t>
            </a:fld>
            <a:endParaRPr lang="en-GB"/>
          </a:p>
        </p:txBody>
      </p:sp>
      <p:sp>
        <p:nvSpPr>
          <p:cNvPr id="5" name="Footer Placeholder 4"/>
          <p:cNvSpPr>
            <a:spLocks noGrp="1"/>
          </p:cNvSpPr>
          <p:nvPr>
            <p:ph type="ftr" sz="quarter" idx="11"/>
          </p:nvPr>
        </p:nvSpPr>
        <p:spPr/>
        <p:txBody>
          <a:bodyPr/>
          <a:lstStyle/>
          <a:p>
            <a:r>
              <a:rPr lang="en-GB" smtClean="0"/>
              <a:t>Student Number: 1402615</a:t>
            </a:r>
            <a:endParaRPr lang="en-GB"/>
          </a:p>
        </p:txBody>
      </p:sp>
      <p:sp>
        <p:nvSpPr>
          <p:cNvPr id="6" name="Slide Number Placeholder 5"/>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909" y="13743004"/>
            <a:ext cx="25737979" cy="4247656"/>
          </a:xfrm>
        </p:spPr>
        <p:txBody>
          <a:bodyPr anchor="t"/>
          <a:lstStyle>
            <a:lvl1pPr algn="l">
              <a:defRPr sz="12900" b="1" cap="all"/>
            </a:lvl1pPr>
          </a:lstStyle>
          <a:p>
            <a:r>
              <a:rPr lang="en-US" smtClean="0"/>
              <a:t>Click to edit Master title style</a:t>
            </a:r>
            <a:endParaRPr lang="en-GB"/>
          </a:p>
        </p:txBody>
      </p:sp>
      <p:sp>
        <p:nvSpPr>
          <p:cNvPr id="3" name="Text Placeholder 2"/>
          <p:cNvSpPr>
            <a:spLocks noGrp="1"/>
          </p:cNvSpPr>
          <p:nvPr>
            <p:ph type="body" idx="1"/>
          </p:nvPr>
        </p:nvSpPr>
        <p:spPr>
          <a:xfrm>
            <a:off x="2391909" y="9064643"/>
            <a:ext cx="25737979" cy="4678361"/>
          </a:xfrm>
        </p:spPr>
        <p:txBody>
          <a:bodyPr anchor="b"/>
          <a:lstStyle>
            <a:lvl1pPr marL="0" indent="0">
              <a:buNone/>
              <a:defRPr sz="6500">
                <a:solidFill>
                  <a:schemeClr val="tx1">
                    <a:tint val="75000"/>
                  </a:schemeClr>
                </a:solidFill>
              </a:defRPr>
            </a:lvl1pPr>
            <a:lvl2pPr marL="1476055" indent="0">
              <a:buNone/>
              <a:defRPr sz="5800">
                <a:solidFill>
                  <a:schemeClr val="tx1">
                    <a:tint val="75000"/>
                  </a:schemeClr>
                </a:solidFill>
              </a:defRPr>
            </a:lvl2pPr>
            <a:lvl3pPr marL="2952110" indent="0">
              <a:buNone/>
              <a:defRPr sz="5200">
                <a:solidFill>
                  <a:schemeClr val="tx1">
                    <a:tint val="75000"/>
                  </a:schemeClr>
                </a:solidFill>
              </a:defRPr>
            </a:lvl3pPr>
            <a:lvl4pPr marL="4428169" indent="0">
              <a:buNone/>
              <a:defRPr sz="4500">
                <a:solidFill>
                  <a:schemeClr val="tx1">
                    <a:tint val="75000"/>
                  </a:schemeClr>
                </a:solidFill>
              </a:defRPr>
            </a:lvl4pPr>
            <a:lvl5pPr marL="5904224" indent="0">
              <a:buNone/>
              <a:defRPr sz="4500">
                <a:solidFill>
                  <a:schemeClr val="tx1">
                    <a:tint val="75000"/>
                  </a:schemeClr>
                </a:solidFill>
              </a:defRPr>
            </a:lvl5pPr>
            <a:lvl6pPr marL="7380279" indent="0">
              <a:buNone/>
              <a:defRPr sz="4500">
                <a:solidFill>
                  <a:schemeClr val="tx1">
                    <a:tint val="75000"/>
                  </a:schemeClr>
                </a:solidFill>
              </a:defRPr>
            </a:lvl6pPr>
            <a:lvl7pPr marL="8856337" indent="0">
              <a:buNone/>
              <a:defRPr sz="4500">
                <a:solidFill>
                  <a:schemeClr val="tx1">
                    <a:tint val="75000"/>
                  </a:schemeClr>
                </a:solidFill>
              </a:defRPr>
            </a:lvl7pPr>
            <a:lvl8pPr marL="10332392" indent="0">
              <a:buNone/>
              <a:defRPr sz="4500">
                <a:solidFill>
                  <a:schemeClr val="tx1">
                    <a:tint val="75000"/>
                  </a:schemeClr>
                </a:solidFill>
              </a:defRPr>
            </a:lvl8pPr>
            <a:lvl9pPr marL="11808447" indent="0">
              <a:buNone/>
              <a:defRPr sz="45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6529AD0-BC97-4CDA-884E-B68A96D106B1}" type="datetime1">
              <a:rPr lang="en-GB" smtClean="0"/>
              <a:pPr/>
              <a:t>12/12/2017</a:t>
            </a:fld>
            <a:endParaRPr lang="en-GB"/>
          </a:p>
        </p:txBody>
      </p:sp>
      <p:sp>
        <p:nvSpPr>
          <p:cNvPr id="5" name="Footer Placeholder 4"/>
          <p:cNvSpPr>
            <a:spLocks noGrp="1"/>
          </p:cNvSpPr>
          <p:nvPr>
            <p:ph type="ftr" sz="quarter" idx="11"/>
          </p:nvPr>
        </p:nvSpPr>
        <p:spPr/>
        <p:txBody>
          <a:bodyPr/>
          <a:lstStyle/>
          <a:p>
            <a:r>
              <a:rPr lang="en-GB" smtClean="0"/>
              <a:t>Student Number: 1402615</a:t>
            </a:r>
            <a:endParaRPr lang="en-GB"/>
          </a:p>
        </p:txBody>
      </p:sp>
      <p:sp>
        <p:nvSpPr>
          <p:cNvPr id="6" name="Slide Number Placeholder 5"/>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5015126" y="15559889"/>
            <a:ext cx="44867985" cy="44016211"/>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50387773" y="15559889"/>
            <a:ext cx="44867982" cy="44016211"/>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6B27188-5806-49FA-B610-FFEFB8535BAC}" type="datetime1">
              <a:rPr lang="en-GB" smtClean="0"/>
              <a:pPr/>
              <a:t>12/12/2017</a:t>
            </a:fld>
            <a:endParaRPr lang="en-GB"/>
          </a:p>
        </p:txBody>
      </p:sp>
      <p:sp>
        <p:nvSpPr>
          <p:cNvPr id="6" name="Footer Placeholder 5"/>
          <p:cNvSpPr>
            <a:spLocks noGrp="1"/>
          </p:cNvSpPr>
          <p:nvPr>
            <p:ph type="ftr" sz="quarter" idx="11"/>
          </p:nvPr>
        </p:nvSpPr>
        <p:spPr/>
        <p:txBody>
          <a:bodyPr/>
          <a:lstStyle/>
          <a:p>
            <a:r>
              <a:rPr lang="en-GB" smtClean="0"/>
              <a:t>Student Number: 1402615</a:t>
            </a:r>
            <a:endParaRPr lang="en-GB"/>
          </a:p>
        </p:txBody>
      </p:sp>
      <p:sp>
        <p:nvSpPr>
          <p:cNvPr id="7" name="Slide Number Placeholder 6"/>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999" y="856464"/>
            <a:ext cx="27251978" cy="3564467"/>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1513999" y="4787278"/>
            <a:ext cx="13378914" cy="1995110"/>
          </a:xfrm>
        </p:spPr>
        <p:txBody>
          <a:bodyPr anchor="b"/>
          <a:lstStyle>
            <a:lvl1pPr marL="0" indent="0">
              <a:buNone/>
              <a:defRPr sz="7700" b="1"/>
            </a:lvl1pPr>
            <a:lvl2pPr marL="1476055" indent="0">
              <a:buNone/>
              <a:defRPr sz="6500" b="1"/>
            </a:lvl2pPr>
            <a:lvl3pPr marL="2952110" indent="0">
              <a:buNone/>
              <a:defRPr sz="5800" b="1"/>
            </a:lvl3pPr>
            <a:lvl4pPr marL="4428169" indent="0">
              <a:buNone/>
              <a:defRPr sz="5200" b="1"/>
            </a:lvl4pPr>
            <a:lvl5pPr marL="5904224" indent="0">
              <a:buNone/>
              <a:defRPr sz="5200" b="1"/>
            </a:lvl5pPr>
            <a:lvl6pPr marL="7380279" indent="0">
              <a:buNone/>
              <a:defRPr sz="5200" b="1"/>
            </a:lvl6pPr>
            <a:lvl7pPr marL="8856337" indent="0">
              <a:buNone/>
              <a:defRPr sz="5200" b="1"/>
            </a:lvl7pPr>
            <a:lvl8pPr marL="10332392" indent="0">
              <a:buNone/>
              <a:defRPr sz="5200" b="1"/>
            </a:lvl8pPr>
            <a:lvl9pPr marL="11808447" indent="0">
              <a:buNone/>
              <a:defRPr sz="5200" b="1"/>
            </a:lvl9pPr>
          </a:lstStyle>
          <a:p>
            <a:pPr lvl="0"/>
            <a:r>
              <a:rPr lang="en-US" smtClean="0"/>
              <a:t>Click to edit Master text styles</a:t>
            </a:r>
          </a:p>
        </p:txBody>
      </p:sp>
      <p:sp>
        <p:nvSpPr>
          <p:cNvPr id="4" name="Content Placeholder 3"/>
          <p:cNvSpPr>
            <a:spLocks noGrp="1"/>
          </p:cNvSpPr>
          <p:nvPr>
            <p:ph sz="half" idx="2"/>
          </p:nvPr>
        </p:nvSpPr>
        <p:spPr>
          <a:xfrm>
            <a:off x="1513999" y="6782388"/>
            <a:ext cx="13378914" cy="12322165"/>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15381808" y="4787278"/>
            <a:ext cx="13384170" cy="1995110"/>
          </a:xfrm>
        </p:spPr>
        <p:txBody>
          <a:bodyPr anchor="b"/>
          <a:lstStyle>
            <a:lvl1pPr marL="0" indent="0">
              <a:buNone/>
              <a:defRPr sz="7700" b="1"/>
            </a:lvl1pPr>
            <a:lvl2pPr marL="1476055" indent="0">
              <a:buNone/>
              <a:defRPr sz="6500" b="1"/>
            </a:lvl2pPr>
            <a:lvl3pPr marL="2952110" indent="0">
              <a:buNone/>
              <a:defRPr sz="5800" b="1"/>
            </a:lvl3pPr>
            <a:lvl4pPr marL="4428169" indent="0">
              <a:buNone/>
              <a:defRPr sz="5200" b="1"/>
            </a:lvl4pPr>
            <a:lvl5pPr marL="5904224" indent="0">
              <a:buNone/>
              <a:defRPr sz="5200" b="1"/>
            </a:lvl5pPr>
            <a:lvl6pPr marL="7380279" indent="0">
              <a:buNone/>
              <a:defRPr sz="5200" b="1"/>
            </a:lvl6pPr>
            <a:lvl7pPr marL="8856337" indent="0">
              <a:buNone/>
              <a:defRPr sz="5200" b="1"/>
            </a:lvl7pPr>
            <a:lvl8pPr marL="10332392" indent="0">
              <a:buNone/>
              <a:defRPr sz="5200" b="1"/>
            </a:lvl8pPr>
            <a:lvl9pPr marL="11808447" indent="0">
              <a:buNone/>
              <a:defRPr sz="5200" b="1"/>
            </a:lvl9pPr>
          </a:lstStyle>
          <a:p>
            <a:pPr lvl="0"/>
            <a:r>
              <a:rPr lang="en-US" smtClean="0"/>
              <a:t>Click to edit Master text styles</a:t>
            </a:r>
          </a:p>
        </p:txBody>
      </p:sp>
      <p:sp>
        <p:nvSpPr>
          <p:cNvPr id="6" name="Content Placeholder 5"/>
          <p:cNvSpPr>
            <a:spLocks noGrp="1"/>
          </p:cNvSpPr>
          <p:nvPr>
            <p:ph sz="quarter" idx="4"/>
          </p:nvPr>
        </p:nvSpPr>
        <p:spPr>
          <a:xfrm>
            <a:off x="15381808" y="6782388"/>
            <a:ext cx="13384170" cy="12322165"/>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841BABC-1210-421A-90F1-3AABBFCECA0D}" type="datetime1">
              <a:rPr lang="en-GB" smtClean="0"/>
              <a:pPr/>
              <a:t>12/12/2017</a:t>
            </a:fld>
            <a:endParaRPr lang="en-GB"/>
          </a:p>
        </p:txBody>
      </p:sp>
      <p:sp>
        <p:nvSpPr>
          <p:cNvPr id="8" name="Footer Placeholder 7"/>
          <p:cNvSpPr>
            <a:spLocks noGrp="1"/>
          </p:cNvSpPr>
          <p:nvPr>
            <p:ph type="ftr" sz="quarter" idx="11"/>
          </p:nvPr>
        </p:nvSpPr>
        <p:spPr/>
        <p:txBody>
          <a:bodyPr/>
          <a:lstStyle/>
          <a:p>
            <a:r>
              <a:rPr lang="en-GB" smtClean="0"/>
              <a:t>Student Number: 1402615</a:t>
            </a:r>
            <a:endParaRPr lang="en-GB"/>
          </a:p>
        </p:txBody>
      </p:sp>
      <p:sp>
        <p:nvSpPr>
          <p:cNvPr id="9" name="Slide Number Placeholder 8"/>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DB96465-2C7B-4D06-AADD-FCFBCF4F6CB6}" type="datetime1">
              <a:rPr lang="en-GB" smtClean="0"/>
              <a:pPr/>
              <a:t>12/12/2017</a:t>
            </a:fld>
            <a:endParaRPr lang="en-GB"/>
          </a:p>
        </p:txBody>
      </p:sp>
      <p:sp>
        <p:nvSpPr>
          <p:cNvPr id="4" name="Footer Placeholder 3"/>
          <p:cNvSpPr>
            <a:spLocks noGrp="1"/>
          </p:cNvSpPr>
          <p:nvPr>
            <p:ph type="ftr" sz="quarter" idx="11"/>
          </p:nvPr>
        </p:nvSpPr>
        <p:spPr/>
        <p:txBody>
          <a:bodyPr/>
          <a:lstStyle/>
          <a:p>
            <a:r>
              <a:rPr lang="en-GB" smtClean="0"/>
              <a:t>Student Number: 1402615</a:t>
            </a:r>
            <a:endParaRPr lang="en-GB"/>
          </a:p>
        </p:txBody>
      </p:sp>
      <p:sp>
        <p:nvSpPr>
          <p:cNvPr id="5" name="Slide Number Placeholder 4"/>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A63ABF-22B9-45A6-817E-9575E2AEA67D}" type="datetime1">
              <a:rPr lang="en-GB" smtClean="0"/>
              <a:pPr/>
              <a:t>12/12/2017</a:t>
            </a:fld>
            <a:endParaRPr lang="en-GB"/>
          </a:p>
        </p:txBody>
      </p:sp>
      <p:sp>
        <p:nvSpPr>
          <p:cNvPr id="3" name="Footer Placeholder 2"/>
          <p:cNvSpPr>
            <a:spLocks noGrp="1"/>
          </p:cNvSpPr>
          <p:nvPr>
            <p:ph type="ftr" sz="quarter" idx="11"/>
          </p:nvPr>
        </p:nvSpPr>
        <p:spPr/>
        <p:txBody>
          <a:bodyPr/>
          <a:lstStyle/>
          <a:p>
            <a:r>
              <a:rPr lang="en-GB" smtClean="0"/>
              <a:t>Student Number: 1402615</a:t>
            </a:r>
            <a:endParaRPr lang="en-GB"/>
          </a:p>
        </p:txBody>
      </p:sp>
      <p:sp>
        <p:nvSpPr>
          <p:cNvPr id="4" name="Slide Number Placeholder 3"/>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4004" y="851512"/>
            <a:ext cx="9961903" cy="3623874"/>
          </a:xfrm>
        </p:spPr>
        <p:txBody>
          <a:bodyPr anchor="b"/>
          <a:lstStyle>
            <a:lvl1pPr algn="l">
              <a:defRPr sz="6500" b="1"/>
            </a:lvl1pPr>
          </a:lstStyle>
          <a:p>
            <a:r>
              <a:rPr lang="en-US" smtClean="0"/>
              <a:t>Click to edit Master title style</a:t>
            </a:r>
            <a:endParaRPr lang="en-GB"/>
          </a:p>
        </p:txBody>
      </p:sp>
      <p:sp>
        <p:nvSpPr>
          <p:cNvPr id="3" name="Content Placeholder 2"/>
          <p:cNvSpPr>
            <a:spLocks noGrp="1"/>
          </p:cNvSpPr>
          <p:nvPr>
            <p:ph idx="1"/>
          </p:nvPr>
        </p:nvSpPr>
        <p:spPr>
          <a:xfrm>
            <a:off x="11838629" y="851516"/>
            <a:ext cx="16927347" cy="18253041"/>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1514004" y="4475391"/>
            <a:ext cx="9961903" cy="14629167"/>
          </a:xfrm>
        </p:spPr>
        <p:txBody>
          <a:bodyPr/>
          <a:lstStyle>
            <a:lvl1pPr marL="0" indent="0">
              <a:buNone/>
              <a:defRPr sz="4500"/>
            </a:lvl1pPr>
            <a:lvl2pPr marL="1476055" indent="0">
              <a:buNone/>
              <a:defRPr sz="3900"/>
            </a:lvl2pPr>
            <a:lvl3pPr marL="2952110" indent="0">
              <a:buNone/>
              <a:defRPr sz="3200"/>
            </a:lvl3pPr>
            <a:lvl4pPr marL="4428169" indent="0">
              <a:buNone/>
              <a:defRPr sz="2900"/>
            </a:lvl4pPr>
            <a:lvl5pPr marL="5904224" indent="0">
              <a:buNone/>
              <a:defRPr sz="2900"/>
            </a:lvl5pPr>
            <a:lvl6pPr marL="7380279" indent="0">
              <a:buNone/>
              <a:defRPr sz="2900"/>
            </a:lvl6pPr>
            <a:lvl7pPr marL="8856337" indent="0">
              <a:buNone/>
              <a:defRPr sz="2900"/>
            </a:lvl7pPr>
            <a:lvl8pPr marL="10332392" indent="0">
              <a:buNone/>
              <a:defRPr sz="2900"/>
            </a:lvl8pPr>
            <a:lvl9pPr marL="11808447" indent="0">
              <a:buNone/>
              <a:defRPr sz="2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0CDC20-BEC9-4278-A145-C1CE3E54E50C}" type="datetime1">
              <a:rPr lang="en-GB" smtClean="0"/>
              <a:pPr/>
              <a:t>12/12/2017</a:t>
            </a:fld>
            <a:endParaRPr lang="en-GB"/>
          </a:p>
        </p:txBody>
      </p:sp>
      <p:sp>
        <p:nvSpPr>
          <p:cNvPr id="6" name="Footer Placeholder 5"/>
          <p:cNvSpPr>
            <a:spLocks noGrp="1"/>
          </p:cNvSpPr>
          <p:nvPr>
            <p:ph type="ftr" sz="quarter" idx="11"/>
          </p:nvPr>
        </p:nvSpPr>
        <p:spPr/>
        <p:txBody>
          <a:bodyPr/>
          <a:lstStyle/>
          <a:p>
            <a:r>
              <a:rPr lang="en-GB" smtClean="0"/>
              <a:t>Student Number: 1402615</a:t>
            </a:r>
            <a:endParaRPr lang="en-GB"/>
          </a:p>
        </p:txBody>
      </p:sp>
      <p:sp>
        <p:nvSpPr>
          <p:cNvPr id="7" name="Slide Number Placeholder 6"/>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5087" y="14970760"/>
            <a:ext cx="18167985" cy="1767383"/>
          </a:xfrm>
        </p:spPr>
        <p:txBody>
          <a:bodyPr anchor="b"/>
          <a:lstStyle>
            <a:lvl1pPr algn="l">
              <a:defRPr sz="6500" b="1"/>
            </a:lvl1pPr>
          </a:lstStyle>
          <a:p>
            <a:r>
              <a:rPr lang="en-US" smtClean="0"/>
              <a:t>Click to edit Master title style</a:t>
            </a:r>
            <a:endParaRPr lang="en-GB"/>
          </a:p>
        </p:txBody>
      </p:sp>
      <p:sp>
        <p:nvSpPr>
          <p:cNvPr id="3" name="Picture Placeholder 2"/>
          <p:cNvSpPr>
            <a:spLocks noGrp="1"/>
          </p:cNvSpPr>
          <p:nvPr>
            <p:ph type="pic" idx="1"/>
          </p:nvPr>
        </p:nvSpPr>
        <p:spPr>
          <a:xfrm>
            <a:off x="5935087" y="1910950"/>
            <a:ext cx="18167985" cy="12832080"/>
          </a:xfrm>
        </p:spPr>
        <p:txBody>
          <a:bodyPr/>
          <a:lstStyle>
            <a:lvl1pPr marL="0" indent="0">
              <a:buNone/>
              <a:defRPr sz="10300"/>
            </a:lvl1pPr>
            <a:lvl2pPr marL="1476055" indent="0">
              <a:buNone/>
              <a:defRPr sz="9000"/>
            </a:lvl2pPr>
            <a:lvl3pPr marL="2952110" indent="0">
              <a:buNone/>
              <a:defRPr sz="7700"/>
            </a:lvl3pPr>
            <a:lvl4pPr marL="4428169" indent="0">
              <a:buNone/>
              <a:defRPr sz="6500"/>
            </a:lvl4pPr>
            <a:lvl5pPr marL="5904224" indent="0">
              <a:buNone/>
              <a:defRPr sz="6500"/>
            </a:lvl5pPr>
            <a:lvl6pPr marL="7380279" indent="0">
              <a:buNone/>
              <a:defRPr sz="6500"/>
            </a:lvl6pPr>
            <a:lvl7pPr marL="8856337" indent="0">
              <a:buNone/>
              <a:defRPr sz="6500"/>
            </a:lvl7pPr>
            <a:lvl8pPr marL="10332392" indent="0">
              <a:buNone/>
              <a:defRPr sz="6500"/>
            </a:lvl8pPr>
            <a:lvl9pPr marL="11808447" indent="0">
              <a:buNone/>
              <a:defRPr sz="6500"/>
            </a:lvl9pPr>
          </a:lstStyle>
          <a:p>
            <a:endParaRPr lang="en-GB"/>
          </a:p>
        </p:txBody>
      </p:sp>
      <p:sp>
        <p:nvSpPr>
          <p:cNvPr id="4" name="Text Placeholder 3"/>
          <p:cNvSpPr>
            <a:spLocks noGrp="1"/>
          </p:cNvSpPr>
          <p:nvPr>
            <p:ph type="body" sz="half" idx="2"/>
          </p:nvPr>
        </p:nvSpPr>
        <p:spPr>
          <a:xfrm>
            <a:off x="5935087" y="16738143"/>
            <a:ext cx="18167985" cy="2509977"/>
          </a:xfrm>
        </p:spPr>
        <p:txBody>
          <a:bodyPr/>
          <a:lstStyle>
            <a:lvl1pPr marL="0" indent="0">
              <a:buNone/>
              <a:defRPr sz="4500"/>
            </a:lvl1pPr>
            <a:lvl2pPr marL="1476055" indent="0">
              <a:buNone/>
              <a:defRPr sz="3900"/>
            </a:lvl2pPr>
            <a:lvl3pPr marL="2952110" indent="0">
              <a:buNone/>
              <a:defRPr sz="3200"/>
            </a:lvl3pPr>
            <a:lvl4pPr marL="4428169" indent="0">
              <a:buNone/>
              <a:defRPr sz="2900"/>
            </a:lvl4pPr>
            <a:lvl5pPr marL="5904224" indent="0">
              <a:buNone/>
              <a:defRPr sz="2900"/>
            </a:lvl5pPr>
            <a:lvl6pPr marL="7380279" indent="0">
              <a:buNone/>
              <a:defRPr sz="2900"/>
            </a:lvl6pPr>
            <a:lvl7pPr marL="8856337" indent="0">
              <a:buNone/>
              <a:defRPr sz="2900"/>
            </a:lvl7pPr>
            <a:lvl8pPr marL="10332392" indent="0">
              <a:buNone/>
              <a:defRPr sz="2900"/>
            </a:lvl8pPr>
            <a:lvl9pPr marL="11808447" indent="0">
              <a:buNone/>
              <a:defRPr sz="2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BE6356E-DBD2-44D8-80EF-34FC454A4661}" type="datetime1">
              <a:rPr lang="en-GB" smtClean="0"/>
              <a:pPr/>
              <a:t>12/12/2017</a:t>
            </a:fld>
            <a:endParaRPr lang="en-GB"/>
          </a:p>
        </p:txBody>
      </p:sp>
      <p:sp>
        <p:nvSpPr>
          <p:cNvPr id="6" name="Footer Placeholder 5"/>
          <p:cNvSpPr>
            <a:spLocks noGrp="1"/>
          </p:cNvSpPr>
          <p:nvPr>
            <p:ph type="ftr" sz="quarter" idx="11"/>
          </p:nvPr>
        </p:nvSpPr>
        <p:spPr/>
        <p:txBody>
          <a:bodyPr/>
          <a:lstStyle/>
          <a:p>
            <a:r>
              <a:rPr lang="en-GB" smtClean="0"/>
              <a:t>Student Number: 1402615</a:t>
            </a:r>
            <a:endParaRPr lang="en-GB"/>
          </a:p>
        </p:txBody>
      </p:sp>
      <p:sp>
        <p:nvSpPr>
          <p:cNvPr id="7" name="Slide Number Placeholder 6"/>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6780C44-7742-4227-8D75-67BB34BDFFA0}" type="datetime1">
              <a:rPr lang="en-GB" smtClean="0"/>
              <a:pPr/>
              <a:t>12/12/2017</a:t>
            </a:fld>
            <a:endParaRPr lang="en-GB"/>
          </a:p>
        </p:txBody>
      </p:sp>
      <p:sp>
        <p:nvSpPr>
          <p:cNvPr id="5" name="Footer Placeholder 4"/>
          <p:cNvSpPr>
            <a:spLocks noGrp="1"/>
          </p:cNvSpPr>
          <p:nvPr>
            <p:ph type="ftr" sz="quarter" idx="11"/>
          </p:nvPr>
        </p:nvSpPr>
        <p:spPr/>
        <p:txBody>
          <a:bodyPr/>
          <a:lstStyle/>
          <a:p>
            <a:r>
              <a:rPr lang="en-GB" smtClean="0"/>
              <a:t>Student Number: 1402615</a:t>
            </a:r>
            <a:endParaRPr lang="en-GB"/>
          </a:p>
        </p:txBody>
      </p:sp>
      <p:sp>
        <p:nvSpPr>
          <p:cNvPr id="6" name="Slide Number Placeholder 5"/>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2698227" y="2673351"/>
            <a:ext cx="22557528" cy="56902750"/>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5015126" y="2673351"/>
            <a:ext cx="67178439" cy="5690275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75E5679-ADB0-4617-A820-EFFED6C19EC8}" type="datetime1">
              <a:rPr lang="en-GB" smtClean="0"/>
              <a:pPr/>
              <a:t>12/12/2017</a:t>
            </a:fld>
            <a:endParaRPr lang="en-GB"/>
          </a:p>
        </p:txBody>
      </p:sp>
      <p:sp>
        <p:nvSpPr>
          <p:cNvPr id="5" name="Footer Placeholder 4"/>
          <p:cNvSpPr>
            <a:spLocks noGrp="1"/>
          </p:cNvSpPr>
          <p:nvPr>
            <p:ph type="ftr" sz="quarter" idx="11"/>
          </p:nvPr>
        </p:nvSpPr>
        <p:spPr/>
        <p:txBody>
          <a:bodyPr/>
          <a:lstStyle/>
          <a:p>
            <a:r>
              <a:rPr lang="en-GB" smtClean="0"/>
              <a:t>Student Number: 1402615</a:t>
            </a:r>
            <a:endParaRPr lang="en-GB"/>
          </a:p>
        </p:txBody>
      </p:sp>
      <p:sp>
        <p:nvSpPr>
          <p:cNvPr id="6" name="Slide Number Placeholder 5"/>
          <p:cNvSpPr>
            <a:spLocks noGrp="1"/>
          </p:cNvSpPr>
          <p:nvPr>
            <p:ph type="sldNum" sz="quarter" idx="12"/>
          </p:nvPr>
        </p:nvSpPr>
        <p:spPr/>
        <p:txBody>
          <a:bodyPr/>
          <a:lstStyle/>
          <a:p>
            <a:fld id="{553894A7-3EA7-438B-B761-6273688F20BC}"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999" y="856464"/>
            <a:ext cx="27251978" cy="3564467"/>
          </a:xfrm>
          <a:prstGeom prst="rect">
            <a:avLst/>
          </a:prstGeom>
        </p:spPr>
        <p:txBody>
          <a:bodyPr vert="horz" lIns="295210" tIns="147606" rIns="295210" bIns="147606"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1513999" y="4990258"/>
            <a:ext cx="27251978" cy="14114299"/>
          </a:xfrm>
          <a:prstGeom prst="rect">
            <a:avLst/>
          </a:prstGeom>
        </p:spPr>
        <p:txBody>
          <a:bodyPr vert="horz" lIns="295210" tIns="147606" rIns="295210" bIns="147606"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1513999" y="19822400"/>
            <a:ext cx="7065328" cy="1138649"/>
          </a:xfrm>
          <a:prstGeom prst="rect">
            <a:avLst/>
          </a:prstGeom>
        </p:spPr>
        <p:txBody>
          <a:bodyPr vert="horz" lIns="295210" tIns="147606" rIns="295210" bIns="147606" rtlCol="0" anchor="ctr"/>
          <a:lstStyle>
            <a:lvl1pPr algn="l">
              <a:defRPr sz="3900">
                <a:solidFill>
                  <a:schemeClr val="tx1">
                    <a:tint val="75000"/>
                  </a:schemeClr>
                </a:solidFill>
              </a:defRPr>
            </a:lvl1pPr>
          </a:lstStyle>
          <a:p>
            <a:fld id="{A96AE2B0-CEB1-4475-988E-B613CC9A13EC}" type="datetime1">
              <a:rPr lang="en-GB" smtClean="0"/>
              <a:pPr/>
              <a:t>12/12/2017</a:t>
            </a:fld>
            <a:endParaRPr lang="en-GB"/>
          </a:p>
        </p:txBody>
      </p:sp>
      <p:sp>
        <p:nvSpPr>
          <p:cNvPr id="5" name="Footer Placeholder 4"/>
          <p:cNvSpPr>
            <a:spLocks noGrp="1"/>
          </p:cNvSpPr>
          <p:nvPr>
            <p:ph type="ftr" sz="quarter" idx="3"/>
          </p:nvPr>
        </p:nvSpPr>
        <p:spPr>
          <a:xfrm>
            <a:off x="10345658" y="19822400"/>
            <a:ext cx="9588659" cy="1138649"/>
          </a:xfrm>
          <a:prstGeom prst="rect">
            <a:avLst/>
          </a:prstGeom>
        </p:spPr>
        <p:txBody>
          <a:bodyPr vert="horz" lIns="295210" tIns="147606" rIns="295210" bIns="147606" rtlCol="0" anchor="ctr"/>
          <a:lstStyle>
            <a:lvl1pPr algn="ctr">
              <a:defRPr sz="3900">
                <a:solidFill>
                  <a:schemeClr val="tx1">
                    <a:tint val="75000"/>
                  </a:schemeClr>
                </a:solidFill>
              </a:defRPr>
            </a:lvl1pPr>
          </a:lstStyle>
          <a:p>
            <a:r>
              <a:rPr lang="en-GB" smtClean="0"/>
              <a:t>Student Number: 1402615</a:t>
            </a:r>
            <a:endParaRPr lang="en-GB"/>
          </a:p>
        </p:txBody>
      </p:sp>
      <p:sp>
        <p:nvSpPr>
          <p:cNvPr id="6" name="Slide Number Placeholder 5"/>
          <p:cNvSpPr>
            <a:spLocks noGrp="1"/>
          </p:cNvSpPr>
          <p:nvPr>
            <p:ph type="sldNum" sz="quarter" idx="4"/>
          </p:nvPr>
        </p:nvSpPr>
        <p:spPr>
          <a:xfrm>
            <a:off x="21700649" y="19822400"/>
            <a:ext cx="7065328" cy="1138649"/>
          </a:xfrm>
          <a:prstGeom prst="rect">
            <a:avLst/>
          </a:prstGeom>
        </p:spPr>
        <p:txBody>
          <a:bodyPr vert="horz" lIns="295210" tIns="147606" rIns="295210" bIns="147606" rtlCol="0" anchor="ctr"/>
          <a:lstStyle>
            <a:lvl1pPr algn="r">
              <a:defRPr sz="3900">
                <a:solidFill>
                  <a:schemeClr val="tx1">
                    <a:tint val="75000"/>
                  </a:schemeClr>
                </a:solidFill>
              </a:defRPr>
            </a:lvl1pPr>
          </a:lstStyle>
          <a:p>
            <a:fld id="{553894A7-3EA7-438B-B761-6273688F20BC}"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dt="0"/>
  <p:txStyles>
    <p:titleStyle>
      <a:lvl1pPr algn="ctr" defTabSz="2952110" rtl="0" eaLnBrk="1" latinLnBrk="0" hangingPunct="1">
        <a:spcBef>
          <a:spcPct val="0"/>
        </a:spcBef>
        <a:buNone/>
        <a:defRPr sz="14200" kern="1200">
          <a:solidFill>
            <a:schemeClr val="tx1"/>
          </a:solidFill>
          <a:latin typeface="+mj-lt"/>
          <a:ea typeface="+mj-ea"/>
          <a:cs typeface="+mj-cs"/>
        </a:defRPr>
      </a:lvl1pPr>
    </p:titleStyle>
    <p:bodyStyle>
      <a:lvl1pPr marL="1107041" indent="-1107041" algn="l" defTabSz="2952110" rtl="0" eaLnBrk="1" latinLnBrk="0" hangingPunct="1">
        <a:spcBef>
          <a:spcPct val="20000"/>
        </a:spcBef>
        <a:buFont typeface="Arial" pitchFamily="34" charset="0"/>
        <a:buChar char="•"/>
        <a:defRPr sz="10300" kern="1200">
          <a:solidFill>
            <a:schemeClr val="tx1"/>
          </a:solidFill>
          <a:latin typeface="+mn-lt"/>
          <a:ea typeface="+mn-ea"/>
          <a:cs typeface="+mn-cs"/>
        </a:defRPr>
      </a:lvl1pPr>
      <a:lvl2pPr marL="2398592" indent="-922536" algn="l" defTabSz="2952110" rtl="0" eaLnBrk="1" latinLnBrk="0" hangingPunct="1">
        <a:spcBef>
          <a:spcPct val="20000"/>
        </a:spcBef>
        <a:buFont typeface="Arial" pitchFamily="34" charset="0"/>
        <a:buChar char="–"/>
        <a:defRPr sz="9000" kern="1200">
          <a:solidFill>
            <a:schemeClr val="tx1"/>
          </a:solidFill>
          <a:latin typeface="+mn-lt"/>
          <a:ea typeface="+mn-ea"/>
          <a:cs typeface="+mn-cs"/>
        </a:defRPr>
      </a:lvl2pPr>
      <a:lvl3pPr marL="3690139" indent="-738029" algn="l" defTabSz="2952110" rtl="0" eaLnBrk="1" latinLnBrk="0" hangingPunct="1">
        <a:spcBef>
          <a:spcPct val="20000"/>
        </a:spcBef>
        <a:buFont typeface="Arial" pitchFamily="34" charset="0"/>
        <a:buChar char="•"/>
        <a:defRPr sz="7700" kern="1200">
          <a:solidFill>
            <a:schemeClr val="tx1"/>
          </a:solidFill>
          <a:latin typeface="+mn-lt"/>
          <a:ea typeface="+mn-ea"/>
          <a:cs typeface="+mn-cs"/>
        </a:defRPr>
      </a:lvl3pPr>
      <a:lvl4pPr marL="5166194" indent="-738029" algn="l" defTabSz="2952110" rtl="0" eaLnBrk="1" latinLnBrk="0" hangingPunct="1">
        <a:spcBef>
          <a:spcPct val="20000"/>
        </a:spcBef>
        <a:buFont typeface="Arial" pitchFamily="34" charset="0"/>
        <a:buChar char="–"/>
        <a:defRPr sz="6500" kern="1200">
          <a:solidFill>
            <a:schemeClr val="tx1"/>
          </a:solidFill>
          <a:latin typeface="+mn-lt"/>
          <a:ea typeface="+mn-ea"/>
          <a:cs typeface="+mn-cs"/>
        </a:defRPr>
      </a:lvl4pPr>
      <a:lvl5pPr marL="6642253" indent="-738029" algn="l" defTabSz="2952110" rtl="0" eaLnBrk="1" latinLnBrk="0" hangingPunct="1">
        <a:spcBef>
          <a:spcPct val="20000"/>
        </a:spcBef>
        <a:buFont typeface="Arial" pitchFamily="34" charset="0"/>
        <a:buChar char="»"/>
        <a:defRPr sz="6500" kern="1200">
          <a:solidFill>
            <a:schemeClr val="tx1"/>
          </a:solidFill>
          <a:latin typeface="+mn-lt"/>
          <a:ea typeface="+mn-ea"/>
          <a:cs typeface="+mn-cs"/>
        </a:defRPr>
      </a:lvl5pPr>
      <a:lvl6pPr marL="8118308" indent="-738029" algn="l" defTabSz="2952110" rtl="0" eaLnBrk="1" latinLnBrk="0" hangingPunct="1">
        <a:spcBef>
          <a:spcPct val="20000"/>
        </a:spcBef>
        <a:buFont typeface="Arial" pitchFamily="34" charset="0"/>
        <a:buChar char="•"/>
        <a:defRPr sz="6500" kern="1200">
          <a:solidFill>
            <a:schemeClr val="tx1"/>
          </a:solidFill>
          <a:latin typeface="+mn-lt"/>
          <a:ea typeface="+mn-ea"/>
          <a:cs typeface="+mn-cs"/>
        </a:defRPr>
      </a:lvl6pPr>
      <a:lvl7pPr marL="9594363" indent="-738029" algn="l" defTabSz="2952110" rtl="0" eaLnBrk="1" latinLnBrk="0" hangingPunct="1">
        <a:spcBef>
          <a:spcPct val="20000"/>
        </a:spcBef>
        <a:buFont typeface="Arial" pitchFamily="34" charset="0"/>
        <a:buChar char="•"/>
        <a:defRPr sz="6500" kern="1200">
          <a:solidFill>
            <a:schemeClr val="tx1"/>
          </a:solidFill>
          <a:latin typeface="+mn-lt"/>
          <a:ea typeface="+mn-ea"/>
          <a:cs typeface="+mn-cs"/>
        </a:defRPr>
      </a:lvl7pPr>
      <a:lvl8pPr marL="11070418" indent="-738029" algn="l" defTabSz="2952110" rtl="0" eaLnBrk="1" latinLnBrk="0" hangingPunct="1">
        <a:spcBef>
          <a:spcPct val="20000"/>
        </a:spcBef>
        <a:buFont typeface="Arial" pitchFamily="34" charset="0"/>
        <a:buChar char="•"/>
        <a:defRPr sz="6500" kern="1200">
          <a:solidFill>
            <a:schemeClr val="tx1"/>
          </a:solidFill>
          <a:latin typeface="+mn-lt"/>
          <a:ea typeface="+mn-ea"/>
          <a:cs typeface="+mn-cs"/>
        </a:defRPr>
      </a:lvl8pPr>
      <a:lvl9pPr marL="12546476" indent="-738029" algn="l" defTabSz="2952110" rtl="0" eaLnBrk="1" latinLnBrk="0" hangingPunct="1">
        <a:spcBef>
          <a:spcPct val="20000"/>
        </a:spcBef>
        <a:buFont typeface="Arial" pitchFamily="34" charset="0"/>
        <a:buChar char="•"/>
        <a:defRPr sz="6500" kern="1200">
          <a:solidFill>
            <a:schemeClr val="tx1"/>
          </a:solidFill>
          <a:latin typeface="+mn-lt"/>
          <a:ea typeface="+mn-ea"/>
          <a:cs typeface="+mn-cs"/>
        </a:defRPr>
      </a:lvl9pPr>
    </p:bodyStyle>
    <p:otherStyle>
      <a:defPPr>
        <a:defRPr lang="en-US"/>
      </a:defPPr>
      <a:lvl1pPr marL="0" algn="l" defTabSz="2952110" rtl="0" eaLnBrk="1" latinLnBrk="0" hangingPunct="1">
        <a:defRPr sz="5800" kern="1200">
          <a:solidFill>
            <a:schemeClr val="tx1"/>
          </a:solidFill>
          <a:latin typeface="+mn-lt"/>
          <a:ea typeface="+mn-ea"/>
          <a:cs typeface="+mn-cs"/>
        </a:defRPr>
      </a:lvl1pPr>
      <a:lvl2pPr marL="1476055" algn="l" defTabSz="2952110" rtl="0" eaLnBrk="1" latinLnBrk="0" hangingPunct="1">
        <a:defRPr sz="5800" kern="1200">
          <a:solidFill>
            <a:schemeClr val="tx1"/>
          </a:solidFill>
          <a:latin typeface="+mn-lt"/>
          <a:ea typeface="+mn-ea"/>
          <a:cs typeface="+mn-cs"/>
        </a:defRPr>
      </a:lvl2pPr>
      <a:lvl3pPr marL="2952110" algn="l" defTabSz="2952110" rtl="0" eaLnBrk="1" latinLnBrk="0" hangingPunct="1">
        <a:defRPr sz="5800" kern="1200">
          <a:solidFill>
            <a:schemeClr val="tx1"/>
          </a:solidFill>
          <a:latin typeface="+mn-lt"/>
          <a:ea typeface="+mn-ea"/>
          <a:cs typeface="+mn-cs"/>
        </a:defRPr>
      </a:lvl3pPr>
      <a:lvl4pPr marL="4428169" algn="l" defTabSz="2952110" rtl="0" eaLnBrk="1" latinLnBrk="0" hangingPunct="1">
        <a:defRPr sz="5800" kern="1200">
          <a:solidFill>
            <a:schemeClr val="tx1"/>
          </a:solidFill>
          <a:latin typeface="+mn-lt"/>
          <a:ea typeface="+mn-ea"/>
          <a:cs typeface="+mn-cs"/>
        </a:defRPr>
      </a:lvl4pPr>
      <a:lvl5pPr marL="5904224" algn="l" defTabSz="2952110" rtl="0" eaLnBrk="1" latinLnBrk="0" hangingPunct="1">
        <a:defRPr sz="5800" kern="1200">
          <a:solidFill>
            <a:schemeClr val="tx1"/>
          </a:solidFill>
          <a:latin typeface="+mn-lt"/>
          <a:ea typeface="+mn-ea"/>
          <a:cs typeface="+mn-cs"/>
        </a:defRPr>
      </a:lvl5pPr>
      <a:lvl6pPr marL="7380279" algn="l" defTabSz="2952110" rtl="0" eaLnBrk="1" latinLnBrk="0" hangingPunct="1">
        <a:defRPr sz="5800" kern="1200">
          <a:solidFill>
            <a:schemeClr val="tx1"/>
          </a:solidFill>
          <a:latin typeface="+mn-lt"/>
          <a:ea typeface="+mn-ea"/>
          <a:cs typeface="+mn-cs"/>
        </a:defRPr>
      </a:lvl6pPr>
      <a:lvl7pPr marL="8856337" algn="l" defTabSz="2952110" rtl="0" eaLnBrk="1" latinLnBrk="0" hangingPunct="1">
        <a:defRPr sz="5800" kern="1200">
          <a:solidFill>
            <a:schemeClr val="tx1"/>
          </a:solidFill>
          <a:latin typeface="+mn-lt"/>
          <a:ea typeface="+mn-ea"/>
          <a:cs typeface="+mn-cs"/>
        </a:defRPr>
      </a:lvl7pPr>
      <a:lvl8pPr marL="10332392" algn="l" defTabSz="2952110" rtl="0" eaLnBrk="1" latinLnBrk="0" hangingPunct="1">
        <a:defRPr sz="5800" kern="1200">
          <a:solidFill>
            <a:schemeClr val="tx1"/>
          </a:solidFill>
          <a:latin typeface="+mn-lt"/>
          <a:ea typeface="+mn-ea"/>
          <a:cs typeface="+mn-cs"/>
        </a:defRPr>
      </a:lvl8pPr>
      <a:lvl9pPr marL="11808447" algn="l" defTabSz="2952110"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 Id="rId9" Type="http://schemas.openxmlformats.org/officeDocument/2006/relationships/image" Target="../media/image7.jpeg"/></Relationships>
</file>

<file path=ppt/slides/_rels/slide2.xml.rels><?xml version="1.0" encoding="UTF-8" standalone="yes"?>
<Relationships xmlns="http://schemas.openxmlformats.org/package/2006/relationships"><Relationship Id="rId3" Type="http://schemas.openxmlformats.org/officeDocument/2006/relationships/hyperlink" Target="http://www.simplypsychology.org/operant-conditioning.html" TargetMode="External"/><Relationship Id="rId2" Type="http://schemas.openxmlformats.org/officeDocument/2006/relationships/hyperlink" Target="http://edglossary.org/hidden-curriculum/" TargetMode="External"/><Relationship Id="rId1" Type="http://schemas.openxmlformats.org/officeDocument/2006/relationships/slideLayout" Target="../slideLayouts/slideLayout2.xml"/><Relationship Id="rId4" Type="http://schemas.openxmlformats.org/officeDocument/2006/relationships/hyperlink" Target="https://www.simplypsychology.org/maslow.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Rectangle 27"/>
          <p:cNvSpPr/>
          <p:nvPr/>
        </p:nvSpPr>
        <p:spPr>
          <a:xfrm>
            <a:off x="4410795" y="684288"/>
            <a:ext cx="23402599" cy="1969770"/>
          </a:xfrm>
          <a:prstGeom prst="rect">
            <a:avLst/>
          </a:prstGeom>
          <a:noFill/>
          <a:ln>
            <a:noFill/>
          </a:ln>
          <a:scene3d>
            <a:camera prst="orthographicFront"/>
            <a:lightRig rig="threePt" dir="t"/>
          </a:scene3d>
          <a:sp3d>
            <a:bevelT w="381000" h="381000"/>
          </a:sp3d>
        </p:spPr>
        <p:txBody>
          <a:bodyPr wrap="square" lIns="91440" tIns="45720" rIns="91440" bIns="45720">
            <a:spAutoFit/>
          </a:bodyPr>
          <a:lstStyle/>
          <a:p>
            <a:pPr algn="ctr"/>
            <a:r>
              <a:rPr lang="en-US" sz="12000" b="1" cap="none" spc="0" dirty="0" smtClean="0">
                <a:ln w="18415" cmpd="sng">
                  <a:solidFill>
                    <a:srgbClr val="0099FF"/>
                  </a:solidFill>
                  <a:prstDash val="solid"/>
                </a:ln>
                <a:solidFill>
                  <a:srgbClr val="66FFFF"/>
                </a:solidFill>
                <a:effectLst>
                  <a:outerShdw blurRad="63500" dir="3600000" algn="tl" rotWithShape="0">
                    <a:srgbClr val="000000">
                      <a:alpha val="70000"/>
                    </a:srgbClr>
                  </a:outerShdw>
                </a:effectLst>
                <a:latin typeface="Arial" pitchFamily="34" charset="0"/>
                <a:cs typeface="Arial" pitchFamily="34" charset="0"/>
              </a:rPr>
              <a:t>The Hidden </a:t>
            </a:r>
            <a:r>
              <a:rPr lang="en-US" sz="12000" b="1" cap="none" spc="0" dirty="0" smtClean="0">
                <a:ln w="18415" cmpd="sng">
                  <a:solidFill>
                    <a:srgbClr val="0099FF"/>
                  </a:solidFill>
                  <a:prstDash val="solid"/>
                </a:ln>
                <a:solidFill>
                  <a:srgbClr val="66FFFF"/>
                </a:solidFill>
                <a:effectLst>
                  <a:outerShdw blurRad="63500" dir="3600000" algn="tl" rotWithShape="0">
                    <a:srgbClr val="000000">
                      <a:alpha val="70000"/>
                    </a:srgbClr>
                  </a:outerShdw>
                </a:effectLst>
                <a:latin typeface="Arial" pitchFamily="34" charset="0"/>
                <a:cs typeface="Arial" pitchFamily="34" charset="0"/>
              </a:rPr>
              <a:t>Curriculum</a:t>
            </a:r>
            <a:endParaRPr lang="en-US" sz="12000" b="1" cap="none" spc="0" dirty="0" smtClean="0">
              <a:ln w="18415" cmpd="sng">
                <a:solidFill>
                  <a:srgbClr val="0099FF"/>
                </a:solidFill>
                <a:prstDash val="solid"/>
              </a:ln>
              <a:solidFill>
                <a:srgbClr val="66FFFF"/>
              </a:solidFill>
              <a:effectLst>
                <a:outerShdw blurRad="63500" dir="3600000" algn="tl" rotWithShape="0">
                  <a:srgbClr val="000000">
                    <a:alpha val="70000"/>
                  </a:srgbClr>
                </a:outerShdw>
              </a:effectLst>
              <a:latin typeface="Arial" pitchFamily="34" charset="0"/>
              <a:cs typeface="Arial" pitchFamily="34" charset="0"/>
            </a:endParaRPr>
          </a:p>
        </p:txBody>
      </p:sp>
      <p:sp>
        <p:nvSpPr>
          <p:cNvPr id="34" name="Footer Placeholder 33"/>
          <p:cNvSpPr>
            <a:spLocks noGrp="1"/>
          </p:cNvSpPr>
          <p:nvPr>
            <p:ph type="ftr" sz="quarter" idx="11"/>
          </p:nvPr>
        </p:nvSpPr>
        <p:spPr>
          <a:xfrm>
            <a:off x="20691316" y="20248151"/>
            <a:ext cx="9588659" cy="1138649"/>
          </a:xfrm>
        </p:spPr>
        <p:txBody>
          <a:bodyPr/>
          <a:lstStyle/>
          <a:p>
            <a:r>
              <a:rPr lang="en-GB" dirty="0" smtClean="0">
                <a:solidFill>
                  <a:schemeClr val="tx2">
                    <a:lumMod val="75000"/>
                    <a:lumOff val="25000"/>
                  </a:schemeClr>
                </a:solidFill>
              </a:rPr>
              <a:t>Student Number: 1402615</a:t>
            </a:r>
            <a:endParaRPr lang="en-GB" dirty="0">
              <a:solidFill>
                <a:schemeClr val="tx2">
                  <a:lumMod val="75000"/>
                  <a:lumOff val="25000"/>
                </a:schemeClr>
              </a:solidFill>
            </a:endParaRPr>
          </a:p>
        </p:txBody>
      </p:sp>
      <p:pic>
        <p:nvPicPr>
          <p:cNvPr id="3" name="Picture 2" descr="Question-Guy[1]"/>
          <p:cNvPicPr>
            <a:picLocks noChangeAspect="1" noChangeArrowheads="1"/>
          </p:cNvPicPr>
          <p:nvPr/>
        </p:nvPicPr>
        <p:blipFill>
          <a:blip r:embed="rId3" cstate="print">
            <a:lum bright="32000" contrast="-28000"/>
          </a:blip>
          <a:srcRect/>
          <a:stretch>
            <a:fillRect/>
          </a:stretch>
        </p:blipFill>
        <p:spPr bwMode="auto">
          <a:xfrm>
            <a:off x="25005083" y="468264"/>
            <a:ext cx="2387619" cy="3096344"/>
          </a:xfrm>
          <a:prstGeom prst="rect">
            <a:avLst/>
          </a:prstGeom>
          <a:noFill/>
          <a:ln w="9525" algn="in">
            <a:noFill/>
            <a:miter lim="800000"/>
            <a:headEnd/>
            <a:tailEnd/>
          </a:ln>
          <a:effectLst/>
        </p:spPr>
      </p:pic>
      <p:sp>
        <p:nvSpPr>
          <p:cNvPr id="47" name="Rounded Rectangle 46"/>
          <p:cNvSpPr/>
          <p:nvPr/>
        </p:nvSpPr>
        <p:spPr>
          <a:xfrm>
            <a:off x="13339787" y="10909424"/>
            <a:ext cx="7920880" cy="10153128"/>
          </a:xfrm>
          <a:prstGeom prst="round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8" name="Rounded Rectangle 47"/>
          <p:cNvSpPr/>
          <p:nvPr/>
        </p:nvSpPr>
        <p:spPr>
          <a:xfrm>
            <a:off x="21548699" y="5364808"/>
            <a:ext cx="8493603" cy="8568952"/>
          </a:xfrm>
          <a:prstGeom prst="round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9" name="Rounded Rectangle 48"/>
          <p:cNvSpPr/>
          <p:nvPr/>
        </p:nvSpPr>
        <p:spPr>
          <a:xfrm>
            <a:off x="162323" y="13861752"/>
            <a:ext cx="7488832" cy="7344816"/>
          </a:xfrm>
          <a:prstGeom prst="round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0" name="Rounded Rectangle 49"/>
          <p:cNvSpPr/>
          <p:nvPr/>
        </p:nvSpPr>
        <p:spPr>
          <a:xfrm>
            <a:off x="22124763" y="15733960"/>
            <a:ext cx="7632848" cy="4392488"/>
          </a:xfrm>
          <a:prstGeom prst="roundRect">
            <a:avLst/>
          </a:prstGeom>
          <a:solidFill>
            <a:srgbClr val="FFFF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 name="Picture 2"/>
          <p:cNvPicPr>
            <a:picLocks noChangeAspect="1" noChangeArrowheads="1"/>
          </p:cNvPicPr>
          <p:nvPr/>
        </p:nvPicPr>
        <p:blipFill>
          <a:blip r:embed="rId4" cstate="print">
            <a:extLst>
              <a:ext uri="{28A0092B-C50C-407E-A947-70E740481C1C}">
                <a14:useLocalDpi xmlns:a14="http://schemas.microsoft.com/office/drawing/2010/main" xmlns="" val="0"/>
              </a:ext>
            </a:extLst>
          </a:blip>
          <a:srcRect/>
          <a:stretch>
            <a:fillRect/>
          </a:stretch>
        </p:blipFill>
        <p:spPr bwMode="auto">
          <a:xfrm>
            <a:off x="14851955" y="4860752"/>
            <a:ext cx="4128707" cy="3384376"/>
          </a:xfrm>
          <a:prstGeom prst="rect">
            <a:avLst/>
          </a:prstGeom>
          <a:noFill/>
          <a:ln>
            <a:noFill/>
          </a:ln>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Lst>
        </p:spPr>
      </p:pic>
      <p:pic>
        <p:nvPicPr>
          <p:cNvPr id="1028" name="Picture 4" descr="Image result for maslow"/>
          <p:cNvPicPr>
            <a:picLocks noChangeAspect="1" noChangeArrowheads="1"/>
          </p:cNvPicPr>
          <p:nvPr/>
        </p:nvPicPr>
        <p:blipFill>
          <a:blip r:embed="rId5" cstate="print">
            <a:extLst>
              <a:ext uri="{28A0092B-C50C-407E-A947-70E740481C1C}">
                <a14:useLocalDpi xmlns:a14="http://schemas.microsoft.com/office/drawing/2010/main" xmlns="" val="0"/>
              </a:ext>
            </a:extLst>
          </a:blip>
          <a:srcRect/>
          <a:stretch>
            <a:fillRect/>
          </a:stretch>
        </p:blipFill>
        <p:spPr bwMode="auto">
          <a:xfrm>
            <a:off x="306339" y="4860752"/>
            <a:ext cx="3871149" cy="2880320"/>
          </a:xfrm>
          <a:prstGeom prst="rect">
            <a:avLst/>
          </a:prstGeom>
          <a:noFill/>
          <a:extLst>
            <a:ext uri="{909E8E84-426E-40DD-AFC4-6F175D3DCCD1}">
              <a14:hiddenFill xmlns:a14="http://schemas.microsoft.com/office/drawing/2010/main" xmlns="">
                <a:solidFill>
                  <a:srgbClr val="FFFFFF"/>
                </a:solidFill>
              </a14:hiddenFill>
            </a:ext>
          </a:extLst>
        </p:spPr>
      </p:pic>
      <p:sp>
        <p:nvSpPr>
          <p:cNvPr id="53" name="Rounded Rectangle 52"/>
          <p:cNvSpPr/>
          <p:nvPr/>
        </p:nvSpPr>
        <p:spPr>
          <a:xfrm>
            <a:off x="4338787" y="4716736"/>
            <a:ext cx="8928992" cy="7920880"/>
          </a:xfrm>
          <a:prstGeom prst="roundRect">
            <a:avLst/>
          </a:prstGeom>
          <a:solidFill>
            <a:srgbClr val="FFFF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Flowchart: Alternate Process 56"/>
          <p:cNvSpPr/>
          <p:nvPr/>
        </p:nvSpPr>
        <p:spPr>
          <a:xfrm>
            <a:off x="22224060" y="14293800"/>
            <a:ext cx="7344816" cy="1080120"/>
          </a:xfrm>
          <a:prstGeom prst="flowChartAlternateProcess">
            <a:avLst/>
          </a:prstGeom>
          <a:solidFill>
            <a:srgbClr val="66FFFF"/>
          </a:solidFill>
          <a:scene3d>
            <a:camera prst="orthographicFront"/>
            <a:lightRig rig="threePt" dir="t"/>
          </a:scene3d>
          <a:sp3d>
            <a:bevelT w="381000" h="381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9" name="Flowchart: Alternate Process 58"/>
          <p:cNvSpPr/>
          <p:nvPr/>
        </p:nvSpPr>
        <p:spPr>
          <a:xfrm>
            <a:off x="21856645" y="3924648"/>
            <a:ext cx="7920880" cy="1152128"/>
          </a:xfrm>
          <a:prstGeom prst="flowChartAlternateProcess">
            <a:avLst/>
          </a:prstGeom>
          <a:solidFill>
            <a:srgbClr val="66FFFF"/>
          </a:solidFill>
          <a:scene3d>
            <a:camera prst="orthographicFront"/>
            <a:lightRig rig="threePt" dir="t"/>
          </a:scene3d>
          <a:sp3d>
            <a:bevelT w="381000" h="381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0" name="TextBox 59"/>
          <p:cNvSpPr txBox="1"/>
          <p:nvPr/>
        </p:nvSpPr>
        <p:spPr>
          <a:xfrm>
            <a:off x="22340787" y="14365808"/>
            <a:ext cx="6940057" cy="830997"/>
          </a:xfrm>
          <a:prstGeom prst="rect">
            <a:avLst/>
          </a:prstGeom>
          <a:solidFill>
            <a:srgbClr val="66FFFF"/>
          </a:solidFill>
          <a:ln>
            <a:noFill/>
          </a:ln>
        </p:spPr>
        <p:txBody>
          <a:bodyPr wrap="square" rtlCol="0">
            <a:spAutoFit/>
          </a:bodyPr>
          <a:lstStyle/>
          <a:p>
            <a:pPr algn="ctr"/>
            <a:r>
              <a:rPr lang="en-GB" sz="4800" b="1" dirty="0" smtClean="0">
                <a:solidFill>
                  <a:schemeClr val="accent6"/>
                </a:solidFill>
                <a:latin typeface="Arial" pitchFamily="34" charset="0"/>
                <a:cs typeface="Arial" pitchFamily="34" charset="0"/>
              </a:rPr>
              <a:t>Conclusion</a:t>
            </a:r>
            <a:endParaRPr lang="en-GB" sz="6000" b="1" dirty="0">
              <a:solidFill>
                <a:schemeClr val="accent6"/>
              </a:solidFill>
              <a:latin typeface="Arial" pitchFamily="34" charset="0"/>
              <a:cs typeface="Arial" pitchFamily="34" charset="0"/>
            </a:endParaRPr>
          </a:p>
        </p:txBody>
      </p:sp>
      <p:sp>
        <p:nvSpPr>
          <p:cNvPr id="61" name="Flowchart: Alternate Process 60"/>
          <p:cNvSpPr/>
          <p:nvPr/>
        </p:nvSpPr>
        <p:spPr>
          <a:xfrm>
            <a:off x="4842843" y="3348584"/>
            <a:ext cx="7704856" cy="1224136"/>
          </a:xfrm>
          <a:prstGeom prst="flowChartAlternateProcess">
            <a:avLst/>
          </a:prstGeom>
          <a:solidFill>
            <a:srgbClr val="66FFFF"/>
          </a:solidFill>
          <a:scene3d>
            <a:camera prst="orthographicFront"/>
            <a:lightRig rig="threePt" dir="t"/>
          </a:scene3d>
          <a:sp3d>
            <a:bevelT w="381000" h="381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2" name="Flowchart: Alternate Process 61"/>
          <p:cNvSpPr/>
          <p:nvPr/>
        </p:nvSpPr>
        <p:spPr>
          <a:xfrm>
            <a:off x="13699827" y="9541272"/>
            <a:ext cx="7272808" cy="1224136"/>
          </a:xfrm>
          <a:prstGeom prst="flowChartAlternateProcess">
            <a:avLst/>
          </a:prstGeom>
          <a:solidFill>
            <a:srgbClr val="66FFFF"/>
          </a:solidFill>
          <a:scene3d>
            <a:camera prst="orthographicFront"/>
            <a:lightRig rig="threePt" dir="t"/>
          </a:scene3d>
          <a:sp3d>
            <a:bevelT w="381000" h="381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3" name="Flowchart: Alternate Process 62"/>
          <p:cNvSpPr/>
          <p:nvPr/>
        </p:nvSpPr>
        <p:spPr>
          <a:xfrm>
            <a:off x="378347" y="12749765"/>
            <a:ext cx="7200800" cy="1008112"/>
          </a:xfrm>
          <a:prstGeom prst="flowChartAlternateProcess">
            <a:avLst/>
          </a:prstGeom>
          <a:solidFill>
            <a:srgbClr val="66FFFF"/>
          </a:solidFill>
          <a:scene3d>
            <a:camera prst="orthographicFront"/>
            <a:lightRig rig="threePt" dir="t"/>
          </a:scene3d>
          <a:sp3d>
            <a:bevelT w="381000" h="381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4" name="TextBox 63"/>
          <p:cNvSpPr txBox="1"/>
          <p:nvPr/>
        </p:nvSpPr>
        <p:spPr>
          <a:xfrm>
            <a:off x="21980747" y="3996656"/>
            <a:ext cx="7482795" cy="830997"/>
          </a:xfrm>
          <a:prstGeom prst="rect">
            <a:avLst/>
          </a:prstGeom>
          <a:solidFill>
            <a:srgbClr val="66FFFF"/>
          </a:solidFill>
          <a:ln>
            <a:noFill/>
          </a:ln>
        </p:spPr>
        <p:txBody>
          <a:bodyPr wrap="square" rtlCol="0">
            <a:spAutoFit/>
          </a:bodyPr>
          <a:lstStyle/>
          <a:p>
            <a:pPr algn="ctr"/>
            <a:r>
              <a:rPr lang="en-GB" sz="4800" b="1" dirty="0" smtClean="0">
                <a:solidFill>
                  <a:schemeClr val="accent6"/>
                </a:solidFill>
                <a:latin typeface="Arial" pitchFamily="34" charset="0"/>
                <a:cs typeface="Arial" pitchFamily="34" charset="0"/>
              </a:rPr>
              <a:t>Health and Well-being</a:t>
            </a:r>
            <a:endParaRPr lang="en-GB" sz="6000" b="1" dirty="0">
              <a:solidFill>
                <a:schemeClr val="accent6"/>
              </a:solidFill>
              <a:latin typeface="Arial" pitchFamily="34" charset="0"/>
              <a:cs typeface="Arial" pitchFamily="34" charset="0"/>
            </a:endParaRPr>
          </a:p>
        </p:txBody>
      </p:sp>
      <p:sp>
        <p:nvSpPr>
          <p:cNvPr id="65" name="TextBox 64"/>
          <p:cNvSpPr txBox="1"/>
          <p:nvPr/>
        </p:nvSpPr>
        <p:spPr>
          <a:xfrm>
            <a:off x="13843843" y="9685288"/>
            <a:ext cx="6768752" cy="830997"/>
          </a:xfrm>
          <a:prstGeom prst="rect">
            <a:avLst/>
          </a:prstGeom>
          <a:solidFill>
            <a:srgbClr val="66FFFF"/>
          </a:solidFill>
          <a:ln>
            <a:noFill/>
          </a:ln>
        </p:spPr>
        <p:txBody>
          <a:bodyPr wrap="square" rtlCol="0">
            <a:spAutoFit/>
          </a:bodyPr>
          <a:lstStyle/>
          <a:p>
            <a:pPr algn="ctr"/>
            <a:r>
              <a:rPr lang="en-GB" sz="4800" b="1" dirty="0" smtClean="0">
                <a:solidFill>
                  <a:schemeClr val="accent6"/>
                </a:solidFill>
                <a:latin typeface="Arial" pitchFamily="34" charset="0"/>
                <a:cs typeface="Arial" pitchFamily="34" charset="0"/>
              </a:rPr>
              <a:t>Rules and Rewards</a:t>
            </a:r>
            <a:endParaRPr lang="en-GB" sz="6000" b="1" dirty="0">
              <a:solidFill>
                <a:schemeClr val="accent6"/>
              </a:solidFill>
              <a:latin typeface="Arial" pitchFamily="34" charset="0"/>
              <a:cs typeface="Arial" pitchFamily="34" charset="0"/>
            </a:endParaRPr>
          </a:p>
        </p:txBody>
      </p:sp>
      <p:sp>
        <p:nvSpPr>
          <p:cNvPr id="66" name="TextBox 65"/>
          <p:cNvSpPr txBox="1"/>
          <p:nvPr/>
        </p:nvSpPr>
        <p:spPr>
          <a:xfrm>
            <a:off x="5130875" y="3492600"/>
            <a:ext cx="7056784" cy="830997"/>
          </a:xfrm>
          <a:prstGeom prst="rect">
            <a:avLst/>
          </a:prstGeom>
          <a:solidFill>
            <a:srgbClr val="66FFFF"/>
          </a:solidFill>
          <a:ln>
            <a:noFill/>
          </a:ln>
        </p:spPr>
        <p:txBody>
          <a:bodyPr wrap="square" rtlCol="0">
            <a:spAutoFit/>
          </a:bodyPr>
          <a:lstStyle/>
          <a:p>
            <a:pPr algn="ctr"/>
            <a:r>
              <a:rPr lang="en-GB" sz="4800" b="1" dirty="0" smtClean="0">
                <a:solidFill>
                  <a:schemeClr val="accent6"/>
                </a:solidFill>
                <a:latin typeface="Arial" pitchFamily="34" charset="0"/>
                <a:cs typeface="Arial" pitchFamily="34" charset="0"/>
              </a:rPr>
              <a:t>Breakfast Club</a:t>
            </a:r>
            <a:endParaRPr lang="en-GB" sz="6000" b="1" dirty="0">
              <a:solidFill>
                <a:schemeClr val="accent6"/>
              </a:solidFill>
              <a:latin typeface="Arial" pitchFamily="34" charset="0"/>
              <a:cs typeface="Arial" pitchFamily="34" charset="0"/>
            </a:endParaRPr>
          </a:p>
        </p:txBody>
      </p:sp>
      <p:sp>
        <p:nvSpPr>
          <p:cNvPr id="67" name="TextBox 66"/>
          <p:cNvSpPr txBox="1"/>
          <p:nvPr/>
        </p:nvSpPr>
        <p:spPr>
          <a:xfrm>
            <a:off x="522363" y="12781632"/>
            <a:ext cx="6768752" cy="830997"/>
          </a:xfrm>
          <a:prstGeom prst="rect">
            <a:avLst/>
          </a:prstGeom>
          <a:solidFill>
            <a:srgbClr val="66FFFF"/>
          </a:solidFill>
          <a:ln>
            <a:noFill/>
          </a:ln>
        </p:spPr>
        <p:txBody>
          <a:bodyPr wrap="square" rtlCol="0">
            <a:spAutoFit/>
          </a:bodyPr>
          <a:lstStyle/>
          <a:p>
            <a:pPr algn="ctr"/>
            <a:r>
              <a:rPr lang="en-GB" sz="4800" b="1" dirty="0" smtClean="0">
                <a:solidFill>
                  <a:schemeClr val="accent6"/>
                </a:solidFill>
                <a:latin typeface="Arial" pitchFamily="34" charset="0"/>
                <a:cs typeface="Arial" pitchFamily="34" charset="0"/>
              </a:rPr>
              <a:t>Anti-Bullying</a:t>
            </a:r>
            <a:endParaRPr lang="en-GB" sz="6000" b="1" dirty="0">
              <a:solidFill>
                <a:schemeClr val="accent6"/>
              </a:solidFill>
              <a:latin typeface="Arial" pitchFamily="34" charset="0"/>
              <a:cs typeface="Arial" pitchFamily="34" charset="0"/>
            </a:endParaRPr>
          </a:p>
        </p:txBody>
      </p:sp>
      <p:sp>
        <p:nvSpPr>
          <p:cNvPr id="69" name="Flowchart: Alternate Process 68"/>
          <p:cNvSpPr/>
          <p:nvPr/>
        </p:nvSpPr>
        <p:spPr>
          <a:xfrm>
            <a:off x="234331" y="252240"/>
            <a:ext cx="6210995" cy="1152128"/>
          </a:xfrm>
          <a:prstGeom prst="flowChartAlternateProcess">
            <a:avLst/>
          </a:prstGeom>
          <a:solidFill>
            <a:srgbClr val="66FFFF"/>
          </a:solidFill>
          <a:scene3d>
            <a:camera prst="orthographicFront"/>
            <a:lightRig rig="threePt" dir="t"/>
          </a:scene3d>
          <a:sp3d>
            <a:bevelT w="381000" h="38100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0" name="TextBox 69"/>
          <p:cNvSpPr txBox="1"/>
          <p:nvPr/>
        </p:nvSpPr>
        <p:spPr>
          <a:xfrm>
            <a:off x="522363" y="396256"/>
            <a:ext cx="5616624" cy="769441"/>
          </a:xfrm>
          <a:prstGeom prst="rect">
            <a:avLst/>
          </a:prstGeom>
          <a:solidFill>
            <a:srgbClr val="66FFFF"/>
          </a:solidFill>
          <a:ln>
            <a:noFill/>
          </a:ln>
        </p:spPr>
        <p:txBody>
          <a:bodyPr wrap="square" rtlCol="0">
            <a:spAutoFit/>
          </a:bodyPr>
          <a:lstStyle/>
          <a:p>
            <a:pPr algn="ctr"/>
            <a:r>
              <a:rPr lang="en-GB" sz="4400" b="1" dirty="0" smtClean="0">
                <a:solidFill>
                  <a:schemeClr val="accent6"/>
                </a:solidFill>
                <a:latin typeface="Arial" pitchFamily="34" charset="0"/>
                <a:cs typeface="Arial" pitchFamily="34" charset="0"/>
              </a:rPr>
              <a:t>Definition</a:t>
            </a:r>
            <a:endParaRPr lang="en-GB" sz="5400" b="1" dirty="0">
              <a:solidFill>
                <a:schemeClr val="accent6"/>
              </a:solidFill>
              <a:latin typeface="Arial" pitchFamily="34" charset="0"/>
              <a:cs typeface="Arial" pitchFamily="34" charset="0"/>
            </a:endParaRPr>
          </a:p>
        </p:txBody>
      </p:sp>
      <p:cxnSp>
        <p:nvCxnSpPr>
          <p:cNvPr id="95" name="Straight Connector 94"/>
          <p:cNvCxnSpPr/>
          <p:nvPr/>
        </p:nvCxnSpPr>
        <p:spPr>
          <a:xfrm>
            <a:off x="10603483" y="14509824"/>
            <a:ext cx="0" cy="352839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6" name="Straight Connector 95"/>
          <p:cNvCxnSpPr/>
          <p:nvPr/>
        </p:nvCxnSpPr>
        <p:spPr>
          <a:xfrm flipH="1">
            <a:off x="8515251" y="16382032"/>
            <a:ext cx="396044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7" name="TextBox 96"/>
          <p:cNvSpPr txBox="1"/>
          <p:nvPr/>
        </p:nvSpPr>
        <p:spPr>
          <a:xfrm>
            <a:off x="10747499" y="14869864"/>
            <a:ext cx="2808312" cy="1200329"/>
          </a:xfrm>
          <a:prstGeom prst="rect">
            <a:avLst/>
          </a:prstGeom>
          <a:noFill/>
        </p:spPr>
        <p:txBody>
          <a:bodyPr wrap="square" rtlCol="0">
            <a:spAutoFit/>
          </a:bodyPr>
          <a:lstStyle/>
          <a:p>
            <a:r>
              <a:rPr lang="en-GB" sz="2400" dirty="0" smtClean="0">
                <a:solidFill>
                  <a:schemeClr val="accent6"/>
                </a:solidFill>
                <a:latin typeface="Arial" pitchFamily="34" charset="0"/>
                <a:cs typeface="Arial" pitchFamily="34" charset="0"/>
              </a:rPr>
              <a:t>Add </a:t>
            </a:r>
          </a:p>
          <a:p>
            <a:r>
              <a:rPr lang="en-GB" sz="2400" dirty="0" smtClean="0">
                <a:solidFill>
                  <a:schemeClr val="accent6"/>
                </a:solidFill>
                <a:latin typeface="Arial" pitchFamily="34" charset="0"/>
                <a:cs typeface="Arial" pitchFamily="34" charset="0"/>
              </a:rPr>
              <a:t>something</a:t>
            </a:r>
          </a:p>
          <a:p>
            <a:r>
              <a:rPr lang="en-GB" sz="2400" dirty="0" smtClean="0">
                <a:solidFill>
                  <a:schemeClr val="accent6"/>
                </a:solidFill>
                <a:latin typeface="Arial" pitchFamily="34" charset="0"/>
                <a:cs typeface="Arial" pitchFamily="34" charset="0"/>
              </a:rPr>
              <a:t>unpleasant</a:t>
            </a:r>
            <a:endParaRPr lang="en-GB" sz="2400" dirty="0">
              <a:solidFill>
                <a:schemeClr val="accent6"/>
              </a:solidFill>
              <a:latin typeface="Arial" pitchFamily="34" charset="0"/>
              <a:cs typeface="Arial" pitchFamily="34" charset="0"/>
            </a:endParaRPr>
          </a:p>
        </p:txBody>
      </p:sp>
      <p:sp>
        <p:nvSpPr>
          <p:cNvPr id="98" name="TextBox 97"/>
          <p:cNvSpPr txBox="1"/>
          <p:nvPr/>
        </p:nvSpPr>
        <p:spPr>
          <a:xfrm>
            <a:off x="10747499" y="16526048"/>
            <a:ext cx="2808312" cy="1200329"/>
          </a:xfrm>
          <a:prstGeom prst="rect">
            <a:avLst/>
          </a:prstGeom>
          <a:noFill/>
        </p:spPr>
        <p:txBody>
          <a:bodyPr wrap="square" rtlCol="0">
            <a:spAutoFit/>
          </a:bodyPr>
          <a:lstStyle/>
          <a:p>
            <a:r>
              <a:rPr lang="en-GB" sz="2400" dirty="0" smtClean="0">
                <a:solidFill>
                  <a:schemeClr val="accent6"/>
                </a:solidFill>
                <a:latin typeface="Arial" pitchFamily="34" charset="0"/>
                <a:cs typeface="Arial" pitchFamily="34" charset="0"/>
              </a:rPr>
              <a:t>Add </a:t>
            </a:r>
          </a:p>
          <a:p>
            <a:r>
              <a:rPr lang="en-GB" sz="2400" dirty="0" smtClean="0">
                <a:solidFill>
                  <a:schemeClr val="accent6"/>
                </a:solidFill>
                <a:latin typeface="Arial" pitchFamily="34" charset="0"/>
                <a:cs typeface="Arial" pitchFamily="34" charset="0"/>
              </a:rPr>
              <a:t>something</a:t>
            </a:r>
          </a:p>
          <a:p>
            <a:r>
              <a:rPr lang="en-GB" sz="2400" dirty="0" smtClean="0">
                <a:solidFill>
                  <a:schemeClr val="accent6"/>
                </a:solidFill>
                <a:latin typeface="Arial" pitchFamily="34" charset="0"/>
                <a:cs typeface="Arial" pitchFamily="34" charset="0"/>
              </a:rPr>
              <a:t>unpleasant</a:t>
            </a:r>
            <a:endParaRPr lang="en-GB" sz="2400" dirty="0">
              <a:solidFill>
                <a:schemeClr val="accent6"/>
              </a:solidFill>
              <a:latin typeface="Arial" pitchFamily="34" charset="0"/>
              <a:cs typeface="Arial" pitchFamily="34" charset="0"/>
            </a:endParaRPr>
          </a:p>
        </p:txBody>
      </p:sp>
      <p:pic>
        <p:nvPicPr>
          <p:cNvPr id="99" name="Picture 12" descr="Minus cliparts"/>
          <p:cNvPicPr>
            <a:picLocks noChangeAspect="1" noChangeArrowheads="1"/>
          </p:cNvPicPr>
          <p:nvPr/>
        </p:nvPicPr>
        <p:blipFill>
          <a:blip r:embed="rId6" cstate="print"/>
          <a:srcRect r="52751"/>
          <a:stretch>
            <a:fillRect/>
          </a:stretch>
        </p:blipFill>
        <p:spPr bwMode="auto">
          <a:xfrm>
            <a:off x="12043643" y="14221792"/>
            <a:ext cx="662513" cy="595919"/>
          </a:xfrm>
          <a:prstGeom prst="rect">
            <a:avLst/>
          </a:prstGeom>
          <a:noFill/>
        </p:spPr>
      </p:pic>
      <p:pic>
        <p:nvPicPr>
          <p:cNvPr id="100" name="Picture 14" descr="Minus cliparts"/>
          <p:cNvPicPr>
            <a:picLocks noChangeAspect="1" noChangeArrowheads="1"/>
          </p:cNvPicPr>
          <p:nvPr/>
        </p:nvPicPr>
        <p:blipFill>
          <a:blip r:embed="rId7" cstate="print"/>
          <a:srcRect l="53864"/>
          <a:stretch>
            <a:fillRect/>
          </a:stretch>
        </p:blipFill>
        <p:spPr bwMode="auto">
          <a:xfrm>
            <a:off x="12043643" y="17678176"/>
            <a:ext cx="625345" cy="576064"/>
          </a:xfrm>
          <a:prstGeom prst="rect">
            <a:avLst/>
          </a:prstGeom>
          <a:noFill/>
        </p:spPr>
      </p:pic>
      <p:sp>
        <p:nvSpPr>
          <p:cNvPr id="101" name="TextBox 100"/>
          <p:cNvSpPr txBox="1"/>
          <p:nvPr/>
        </p:nvSpPr>
        <p:spPr>
          <a:xfrm>
            <a:off x="8803283" y="14797856"/>
            <a:ext cx="1872208" cy="2062103"/>
          </a:xfrm>
          <a:prstGeom prst="rect">
            <a:avLst/>
          </a:prstGeom>
          <a:noFill/>
        </p:spPr>
        <p:txBody>
          <a:bodyPr wrap="square" rtlCol="0">
            <a:spAutoFit/>
          </a:bodyPr>
          <a:lstStyle/>
          <a:p>
            <a:r>
              <a:rPr lang="en-GB" sz="2400" dirty="0" smtClean="0">
                <a:solidFill>
                  <a:schemeClr val="accent6"/>
                </a:solidFill>
                <a:latin typeface="Arial" pitchFamily="34" charset="0"/>
                <a:cs typeface="Arial" pitchFamily="34" charset="0"/>
              </a:rPr>
              <a:t>Adding </a:t>
            </a:r>
          </a:p>
          <a:p>
            <a:r>
              <a:rPr lang="en-GB" sz="2400" dirty="0" smtClean="0">
                <a:solidFill>
                  <a:schemeClr val="accent6"/>
                </a:solidFill>
                <a:latin typeface="Arial" pitchFamily="34" charset="0"/>
                <a:cs typeface="Arial" pitchFamily="34" charset="0"/>
              </a:rPr>
              <a:t>something</a:t>
            </a:r>
          </a:p>
          <a:p>
            <a:r>
              <a:rPr lang="en-GB" sz="2400" dirty="0" smtClean="0">
                <a:solidFill>
                  <a:schemeClr val="accent6"/>
                </a:solidFill>
                <a:latin typeface="Arial" pitchFamily="34" charset="0"/>
                <a:cs typeface="Arial" pitchFamily="34" charset="0"/>
              </a:rPr>
              <a:t>Valuable or </a:t>
            </a:r>
          </a:p>
          <a:p>
            <a:r>
              <a:rPr lang="en-GB" sz="2400" dirty="0" smtClean="0">
                <a:solidFill>
                  <a:schemeClr val="accent6"/>
                </a:solidFill>
                <a:latin typeface="Arial" pitchFamily="34" charset="0"/>
                <a:cs typeface="Arial" pitchFamily="34" charset="0"/>
              </a:rPr>
              <a:t>desirable</a:t>
            </a:r>
          </a:p>
          <a:p>
            <a:endParaRPr lang="en-GB" sz="3200" dirty="0" smtClean="0">
              <a:solidFill>
                <a:schemeClr val="accent6"/>
              </a:solidFill>
              <a:latin typeface="Arial" pitchFamily="34" charset="0"/>
              <a:cs typeface="Arial" pitchFamily="34" charset="0"/>
            </a:endParaRPr>
          </a:p>
        </p:txBody>
      </p:sp>
      <p:sp>
        <p:nvSpPr>
          <p:cNvPr id="102" name="TextBox 101"/>
          <p:cNvSpPr txBox="1"/>
          <p:nvPr/>
        </p:nvSpPr>
        <p:spPr>
          <a:xfrm>
            <a:off x="8659267" y="16526048"/>
            <a:ext cx="2808312" cy="1200329"/>
          </a:xfrm>
          <a:prstGeom prst="rect">
            <a:avLst/>
          </a:prstGeom>
          <a:noFill/>
        </p:spPr>
        <p:txBody>
          <a:bodyPr wrap="square" rtlCol="0">
            <a:spAutoFit/>
          </a:bodyPr>
          <a:lstStyle/>
          <a:p>
            <a:r>
              <a:rPr lang="en-GB" sz="2400" dirty="0" smtClean="0">
                <a:solidFill>
                  <a:schemeClr val="accent6"/>
                </a:solidFill>
                <a:latin typeface="Arial" pitchFamily="34" charset="0"/>
                <a:cs typeface="Arial" pitchFamily="34" charset="0"/>
              </a:rPr>
              <a:t>Avoiding something unpleasant</a:t>
            </a:r>
            <a:endParaRPr lang="en-GB" sz="2400" dirty="0">
              <a:solidFill>
                <a:schemeClr val="accent6"/>
              </a:solidFill>
              <a:latin typeface="Arial" pitchFamily="34" charset="0"/>
              <a:cs typeface="Arial" pitchFamily="34" charset="0"/>
            </a:endParaRPr>
          </a:p>
        </p:txBody>
      </p:sp>
      <p:sp>
        <p:nvSpPr>
          <p:cNvPr id="103" name="TextBox 102"/>
          <p:cNvSpPr txBox="1"/>
          <p:nvPr/>
        </p:nvSpPr>
        <p:spPr>
          <a:xfrm rot="16200000">
            <a:off x="5927321" y="15441571"/>
            <a:ext cx="4320478" cy="584775"/>
          </a:xfrm>
          <a:prstGeom prst="rect">
            <a:avLst/>
          </a:prstGeom>
          <a:noFill/>
        </p:spPr>
        <p:txBody>
          <a:bodyPr wrap="square" rtlCol="0">
            <a:spAutoFit/>
          </a:bodyPr>
          <a:lstStyle/>
          <a:p>
            <a:r>
              <a:rPr lang="en-GB" sz="3200" b="1" dirty="0" smtClean="0">
                <a:solidFill>
                  <a:schemeClr val="accent6"/>
                </a:solidFill>
                <a:latin typeface="Arial" pitchFamily="34" charset="0"/>
                <a:cs typeface="Arial" pitchFamily="34" charset="0"/>
              </a:rPr>
              <a:t>Reinforcement</a:t>
            </a:r>
            <a:endParaRPr lang="en-GB" sz="3200" b="1" dirty="0">
              <a:solidFill>
                <a:schemeClr val="accent6"/>
              </a:solidFill>
              <a:latin typeface="Arial" pitchFamily="34" charset="0"/>
              <a:cs typeface="Arial" pitchFamily="34" charset="0"/>
            </a:endParaRPr>
          </a:p>
        </p:txBody>
      </p:sp>
      <p:sp>
        <p:nvSpPr>
          <p:cNvPr id="104" name="TextBox 103"/>
          <p:cNvSpPr txBox="1"/>
          <p:nvPr/>
        </p:nvSpPr>
        <p:spPr>
          <a:xfrm rot="5400000">
            <a:off x="10823863" y="16953740"/>
            <a:ext cx="4320478" cy="584775"/>
          </a:xfrm>
          <a:prstGeom prst="rect">
            <a:avLst/>
          </a:prstGeom>
          <a:noFill/>
        </p:spPr>
        <p:txBody>
          <a:bodyPr wrap="square" rtlCol="0">
            <a:spAutoFit/>
          </a:bodyPr>
          <a:lstStyle/>
          <a:p>
            <a:r>
              <a:rPr lang="en-GB" sz="3200" b="1" dirty="0" smtClean="0">
                <a:solidFill>
                  <a:schemeClr val="accent6"/>
                </a:solidFill>
                <a:latin typeface="Arial" pitchFamily="34" charset="0"/>
                <a:cs typeface="Arial" pitchFamily="34" charset="0"/>
              </a:rPr>
              <a:t>Punishment</a:t>
            </a:r>
            <a:endParaRPr lang="en-GB" sz="3200" b="1" dirty="0">
              <a:solidFill>
                <a:schemeClr val="accent6"/>
              </a:solidFill>
              <a:latin typeface="Arial" pitchFamily="34" charset="0"/>
              <a:cs typeface="Arial" pitchFamily="34" charset="0"/>
            </a:endParaRPr>
          </a:p>
        </p:txBody>
      </p:sp>
      <p:pic>
        <p:nvPicPr>
          <p:cNvPr id="105" name="Picture 12" descr="Minus cliparts"/>
          <p:cNvPicPr>
            <a:picLocks noChangeAspect="1" noChangeArrowheads="1"/>
          </p:cNvPicPr>
          <p:nvPr/>
        </p:nvPicPr>
        <p:blipFill>
          <a:blip r:embed="rId6" cstate="print"/>
          <a:srcRect r="52751"/>
          <a:stretch>
            <a:fillRect/>
          </a:stretch>
        </p:blipFill>
        <p:spPr bwMode="auto">
          <a:xfrm>
            <a:off x="8515251" y="14221792"/>
            <a:ext cx="662513" cy="595919"/>
          </a:xfrm>
          <a:prstGeom prst="rect">
            <a:avLst/>
          </a:prstGeom>
          <a:noFill/>
        </p:spPr>
      </p:pic>
      <p:pic>
        <p:nvPicPr>
          <p:cNvPr id="106" name="Picture 14" descr="Minus cliparts"/>
          <p:cNvPicPr>
            <a:picLocks noChangeAspect="1" noChangeArrowheads="1"/>
          </p:cNvPicPr>
          <p:nvPr/>
        </p:nvPicPr>
        <p:blipFill>
          <a:blip r:embed="rId7" cstate="print"/>
          <a:srcRect l="53864"/>
          <a:stretch>
            <a:fillRect/>
          </a:stretch>
        </p:blipFill>
        <p:spPr bwMode="auto">
          <a:xfrm>
            <a:off x="8515251" y="17678176"/>
            <a:ext cx="625345" cy="576064"/>
          </a:xfrm>
          <a:prstGeom prst="rect">
            <a:avLst/>
          </a:prstGeom>
          <a:noFill/>
        </p:spPr>
      </p:pic>
      <p:sp>
        <p:nvSpPr>
          <p:cNvPr id="110" name="TextBox 109"/>
          <p:cNvSpPr txBox="1"/>
          <p:nvPr/>
        </p:nvSpPr>
        <p:spPr>
          <a:xfrm>
            <a:off x="8515251" y="13285688"/>
            <a:ext cx="4320478" cy="1077218"/>
          </a:xfrm>
          <a:prstGeom prst="rect">
            <a:avLst/>
          </a:prstGeom>
          <a:noFill/>
        </p:spPr>
        <p:txBody>
          <a:bodyPr wrap="square" rtlCol="0">
            <a:spAutoFit/>
          </a:bodyPr>
          <a:lstStyle/>
          <a:p>
            <a:pPr algn="ctr"/>
            <a:r>
              <a:rPr lang="en-GB" sz="3200" b="1" dirty="0" smtClean="0">
                <a:solidFill>
                  <a:schemeClr val="accent6"/>
                </a:solidFill>
                <a:latin typeface="Arial" pitchFamily="34" charset="0"/>
                <a:cs typeface="Arial" pitchFamily="34" charset="0"/>
              </a:rPr>
              <a:t>Operant Conditioning</a:t>
            </a:r>
            <a:endParaRPr lang="en-GB" sz="3200" b="1" dirty="0">
              <a:solidFill>
                <a:schemeClr val="accent6"/>
              </a:solidFill>
              <a:latin typeface="Arial" pitchFamily="34" charset="0"/>
              <a:cs typeface="Arial" pitchFamily="34" charset="0"/>
            </a:endParaRPr>
          </a:p>
        </p:txBody>
      </p:sp>
      <p:sp>
        <p:nvSpPr>
          <p:cNvPr id="111" name="TextBox 110"/>
          <p:cNvSpPr txBox="1"/>
          <p:nvPr/>
        </p:nvSpPr>
        <p:spPr>
          <a:xfrm>
            <a:off x="162323" y="3708624"/>
            <a:ext cx="4320478" cy="1077218"/>
          </a:xfrm>
          <a:prstGeom prst="rect">
            <a:avLst/>
          </a:prstGeom>
          <a:noFill/>
        </p:spPr>
        <p:txBody>
          <a:bodyPr wrap="square" rtlCol="0">
            <a:spAutoFit/>
          </a:bodyPr>
          <a:lstStyle/>
          <a:p>
            <a:pPr algn="ctr"/>
            <a:r>
              <a:rPr lang="en-GB" sz="3200" b="1" dirty="0" smtClean="0">
                <a:solidFill>
                  <a:schemeClr val="accent6"/>
                </a:solidFill>
                <a:latin typeface="Arial" pitchFamily="34" charset="0"/>
                <a:cs typeface="Arial" pitchFamily="34" charset="0"/>
              </a:rPr>
              <a:t>Maslow’s Hierarchy of Needs</a:t>
            </a:r>
            <a:endParaRPr lang="en-GB" sz="3200" b="1" dirty="0">
              <a:solidFill>
                <a:schemeClr val="accent6"/>
              </a:solidFill>
              <a:latin typeface="Arial" pitchFamily="34" charset="0"/>
              <a:cs typeface="Arial" pitchFamily="34" charset="0"/>
            </a:endParaRPr>
          </a:p>
        </p:txBody>
      </p:sp>
      <p:sp>
        <p:nvSpPr>
          <p:cNvPr id="112" name="TextBox 111"/>
          <p:cNvSpPr txBox="1"/>
          <p:nvPr/>
        </p:nvSpPr>
        <p:spPr>
          <a:xfrm>
            <a:off x="7723163" y="18182232"/>
            <a:ext cx="5832648" cy="2492990"/>
          </a:xfrm>
          <a:prstGeom prst="rect">
            <a:avLst/>
          </a:prstGeom>
          <a:noFill/>
        </p:spPr>
        <p:txBody>
          <a:bodyPr wrap="square" rtlCol="0">
            <a:spAutoFit/>
          </a:bodyPr>
          <a:lstStyle/>
          <a:p>
            <a:r>
              <a:rPr lang="en-GB" sz="2600" dirty="0" smtClean="0">
                <a:solidFill>
                  <a:schemeClr val="accent6"/>
                </a:solidFill>
                <a:latin typeface="Arial" pitchFamily="34" charset="0"/>
                <a:cs typeface="Arial" pitchFamily="34" charset="0"/>
              </a:rPr>
              <a:t>Behaviour Theorist Frederic Skinner believes that behaviour that is reinforced will be repeated or strengthened and that behaviour that is not being reinforced will die-out or that it will stop (McLeod, S. 2007).</a:t>
            </a:r>
            <a:endParaRPr lang="en-GB" sz="2600" dirty="0">
              <a:solidFill>
                <a:schemeClr val="accent6"/>
              </a:solidFill>
              <a:latin typeface="Arial" pitchFamily="34" charset="0"/>
              <a:cs typeface="Arial" pitchFamily="34" charset="0"/>
            </a:endParaRPr>
          </a:p>
        </p:txBody>
      </p:sp>
      <p:sp>
        <p:nvSpPr>
          <p:cNvPr id="68" name="Rounded Rectangle 67"/>
          <p:cNvSpPr/>
          <p:nvPr/>
        </p:nvSpPr>
        <p:spPr>
          <a:xfrm>
            <a:off x="162323" y="1476376"/>
            <a:ext cx="7344816" cy="1152128"/>
          </a:xfrm>
          <a:prstGeom prst="roundRect">
            <a:avLst/>
          </a:prstGeom>
          <a:solidFill>
            <a:srgbClr val="FFFF6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1" name="TextBox 70"/>
          <p:cNvSpPr txBox="1"/>
          <p:nvPr/>
        </p:nvSpPr>
        <p:spPr>
          <a:xfrm>
            <a:off x="306339" y="1620392"/>
            <a:ext cx="7056784" cy="938719"/>
          </a:xfrm>
          <a:prstGeom prst="rect">
            <a:avLst/>
          </a:prstGeom>
          <a:solidFill>
            <a:srgbClr val="FFFF66"/>
          </a:solidFill>
        </p:spPr>
        <p:txBody>
          <a:bodyPr wrap="square" rtlCol="0">
            <a:spAutoFit/>
          </a:bodyPr>
          <a:lstStyle/>
          <a:p>
            <a:pPr>
              <a:lnSpc>
                <a:spcPts val="2200"/>
              </a:lnSpc>
            </a:pPr>
            <a:r>
              <a:rPr lang="en-GB" sz="2400" dirty="0" smtClean="0">
                <a:solidFill>
                  <a:schemeClr val="accent6"/>
                </a:solidFill>
                <a:latin typeface="Arial" pitchFamily="34" charset="0"/>
                <a:cs typeface="Arial" pitchFamily="34" charset="0"/>
              </a:rPr>
              <a:t>The hidden curriculum is a part of education that is unintentionally learned by students in school such as values, views and beliefs (</a:t>
            </a:r>
            <a:r>
              <a:rPr lang="en-GB" sz="2400" dirty="0" err="1" smtClean="0">
                <a:solidFill>
                  <a:schemeClr val="accent6"/>
                </a:solidFill>
                <a:latin typeface="Arial" pitchFamily="34" charset="0"/>
                <a:cs typeface="Arial" pitchFamily="34" charset="0"/>
              </a:rPr>
              <a:t>edglossary</a:t>
            </a:r>
            <a:r>
              <a:rPr lang="en-GB" sz="2400" dirty="0" smtClean="0">
                <a:solidFill>
                  <a:schemeClr val="accent6"/>
                </a:solidFill>
                <a:latin typeface="Arial" pitchFamily="34" charset="0"/>
                <a:cs typeface="Arial" pitchFamily="34" charset="0"/>
              </a:rPr>
              <a:t>, 2015).</a:t>
            </a:r>
            <a:endParaRPr lang="en-GB" sz="2400" dirty="0">
              <a:solidFill>
                <a:schemeClr val="accent6"/>
              </a:solidFill>
              <a:latin typeface="Arial" pitchFamily="34" charset="0"/>
              <a:cs typeface="Arial" pitchFamily="34" charset="0"/>
            </a:endParaRPr>
          </a:p>
        </p:txBody>
      </p:sp>
      <p:sp>
        <p:nvSpPr>
          <p:cNvPr id="75" name="Rectangle 74"/>
          <p:cNvSpPr/>
          <p:nvPr/>
        </p:nvSpPr>
        <p:spPr>
          <a:xfrm>
            <a:off x="162323" y="7813080"/>
            <a:ext cx="4104456" cy="2677656"/>
          </a:xfrm>
          <a:prstGeom prst="rect">
            <a:avLst/>
          </a:prstGeom>
        </p:spPr>
        <p:txBody>
          <a:bodyPr wrap="square">
            <a:spAutoFit/>
          </a:bodyPr>
          <a:lstStyle/>
          <a:p>
            <a:r>
              <a:rPr lang="en-GB" sz="2400" dirty="0" smtClean="0">
                <a:solidFill>
                  <a:schemeClr val="accent5"/>
                </a:solidFill>
                <a:latin typeface="Arial" pitchFamily="34" charset="0"/>
                <a:cs typeface="Arial" pitchFamily="34" charset="0"/>
              </a:rPr>
              <a:t>Maslow’s theory of motivation (1943) suggests that a person’s basic needs need to be fulfilled before they are motivated to move on to other, more advanced needs (Cherry, K. 2017).</a:t>
            </a:r>
            <a:endParaRPr lang="en-GB" sz="2400" dirty="0">
              <a:solidFill>
                <a:schemeClr val="accent5"/>
              </a:solidFill>
            </a:endParaRPr>
          </a:p>
        </p:txBody>
      </p:sp>
      <p:sp>
        <p:nvSpPr>
          <p:cNvPr id="76" name="TextBox 75"/>
          <p:cNvSpPr txBox="1"/>
          <p:nvPr/>
        </p:nvSpPr>
        <p:spPr>
          <a:xfrm>
            <a:off x="4842843" y="5076776"/>
            <a:ext cx="8208912" cy="7427674"/>
          </a:xfrm>
          <a:prstGeom prst="rect">
            <a:avLst/>
          </a:prstGeom>
          <a:noFill/>
        </p:spPr>
        <p:txBody>
          <a:bodyPr wrap="square" rtlCol="0">
            <a:spAutoFit/>
          </a:bodyPr>
          <a:lstStyle/>
          <a:p>
            <a:pPr>
              <a:lnSpc>
                <a:spcPts val="2200"/>
              </a:lnSpc>
            </a:pPr>
            <a:r>
              <a:rPr lang="en-GB" sz="2000" dirty="0" smtClean="0">
                <a:solidFill>
                  <a:schemeClr val="accent6"/>
                </a:solidFill>
                <a:latin typeface="Arial" pitchFamily="34" charset="0"/>
                <a:cs typeface="Arial" pitchFamily="34" charset="0"/>
              </a:rPr>
              <a:t>Breakfast clubs in schools can be seen as part of the hidden curriculum as they are influenced by Maslow’s Hierarchy of Needs, by providing a child with food you are meeting one of their basic needs. Breakfast clubs are important as hunger has been proven to affect a child’s ability to learn.</a:t>
            </a:r>
          </a:p>
          <a:p>
            <a:pPr>
              <a:lnSpc>
                <a:spcPts val="2200"/>
              </a:lnSpc>
            </a:pPr>
            <a:r>
              <a:rPr lang="en-GB" sz="2000" dirty="0" smtClean="0">
                <a:solidFill>
                  <a:schemeClr val="accent6"/>
                </a:solidFill>
                <a:latin typeface="Arial" pitchFamily="34" charset="0"/>
                <a:cs typeface="Arial" pitchFamily="34" charset="0"/>
              </a:rPr>
              <a:t> </a:t>
            </a:r>
          </a:p>
          <a:p>
            <a:pPr>
              <a:lnSpc>
                <a:spcPts val="2200"/>
              </a:lnSpc>
            </a:pPr>
            <a:r>
              <a:rPr lang="en-GB" sz="2000" b="1" dirty="0" smtClean="0">
                <a:latin typeface="Arial" pitchFamily="34" charset="0"/>
                <a:cs typeface="Arial" pitchFamily="34" charset="0"/>
              </a:rPr>
              <a:t>According to Kellogg’s 2014 report:</a:t>
            </a:r>
          </a:p>
          <a:p>
            <a:pPr>
              <a:lnSpc>
                <a:spcPts val="2200"/>
              </a:lnSpc>
            </a:pPr>
            <a:endParaRPr lang="en-GB" sz="2000" dirty="0" smtClean="0">
              <a:solidFill>
                <a:schemeClr val="accent6"/>
              </a:solidFill>
              <a:latin typeface="Arial" pitchFamily="34" charset="0"/>
              <a:cs typeface="Arial" pitchFamily="34" charset="0"/>
            </a:endParaRPr>
          </a:p>
          <a:p>
            <a:pPr>
              <a:lnSpc>
                <a:spcPts val="2200"/>
              </a:lnSpc>
              <a:buFont typeface="Arial" pitchFamily="34" charset="0"/>
              <a:buChar char="•"/>
            </a:pPr>
            <a:r>
              <a:rPr lang="en-GB" sz="2000" dirty="0" smtClean="0">
                <a:solidFill>
                  <a:schemeClr val="accent6"/>
                </a:solidFill>
                <a:latin typeface="Arial" pitchFamily="34" charset="0"/>
                <a:cs typeface="Arial" pitchFamily="34" charset="0"/>
              </a:rPr>
              <a:t> </a:t>
            </a:r>
            <a:r>
              <a:rPr lang="en-GB" sz="2000" b="1" dirty="0" smtClean="0">
                <a:solidFill>
                  <a:srgbClr val="FF0000"/>
                </a:solidFill>
                <a:latin typeface="Arial" pitchFamily="34" charset="0"/>
                <a:cs typeface="Arial" pitchFamily="34" charset="0"/>
              </a:rPr>
              <a:t>81% </a:t>
            </a:r>
            <a:r>
              <a:rPr lang="en-GB" sz="2000" dirty="0" smtClean="0">
                <a:solidFill>
                  <a:schemeClr val="accent6"/>
                </a:solidFill>
                <a:latin typeface="Arial" pitchFamily="34" charset="0"/>
                <a:cs typeface="Arial" pitchFamily="34" charset="0"/>
              </a:rPr>
              <a:t>of teachers say hungry children are unable to concentrate</a:t>
            </a:r>
          </a:p>
          <a:p>
            <a:pPr>
              <a:lnSpc>
                <a:spcPts val="2200"/>
              </a:lnSpc>
              <a:buFont typeface="Arial" pitchFamily="34" charset="0"/>
              <a:buChar char="•"/>
            </a:pPr>
            <a:r>
              <a:rPr lang="en-GB" sz="2000" dirty="0" smtClean="0">
                <a:solidFill>
                  <a:schemeClr val="accent6"/>
                </a:solidFill>
                <a:latin typeface="Arial" pitchFamily="34" charset="0"/>
                <a:cs typeface="Arial" pitchFamily="34" charset="0"/>
              </a:rPr>
              <a:t> </a:t>
            </a:r>
            <a:r>
              <a:rPr lang="en-GB" sz="2000" b="1" dirty="0" smtClean="0">
                <a:solidFill>
                  <a:srgbClr val="FF0000"/>
                </a:solidFill>
                <a:latin typeface="Arial" pitchFamily="34" charset="0"/>
                <a:cs typeface="Arial" pitchFamily="34" charset="0"/>
              </a:rPr>
              <a:t>75%</a:t>
            </a:r>
            <a:r>
              <a:rPr lang="en-GB" sz="2000" b="1" dirty="0" smtClean="0">
                <a:solidFill>
                  <a:schemeClr val="accent6"/>
                </a:solidFill>
                <a:latin typeface="Arial" pitchFamily="34" charset="0"/>
                <a:cs typeface="Arial" pitchFamily="34" charset="0"/>
              </a:rPr>
              <a:t> </a:t>
            </a:r>
            <a:r>
              <a:rPr lang="en-GB" sz="2000" dirty="0" smtClean="0">
                <a:solidFill>
                  <a:schemeClr val="accent6"/>
                </a:solidFill>
                <a:latin typeface="Arial" pitchFamily="34" charset="0"/>
                <a:cs typeface="Arial" pitchFamily="34" charset="0"/>
              </a:rPr>
              <a:t>say hungry children are lethargic</a:t>
            </a:r>
          </a:p>
          <a:p>
            <a:pPr>
              <a:lnSpc>
                <a:spcPts val="2200"/>
              </a:lnSpc>
              <a:buFont typeface="Arial" pitchFamily="34" charset="0"/>
              <a:buChar char="•"/>
            </a:pPr>
            <a:r>
              <a:rPr lang="en-GB" sz="2000" dirty="0" smtClean="0">
                <a:solidFill>
                  <a:schemeClr val="accent6"/>
                </a:solidFill>
                <a:latin typeface="Arial" pitchFamily="34" charset="0"/>
                <a:cs typeface="Arial" pitchFamily="34" charset="0"/>
              </a:rPr>
              <a:t> </a:t>
            </a:r>
            <a:r>
              <a:rPr lang="en-GB" sz="2000" b="1" dirty="0" smtClean="0">
                <a:solidFill>
                  <a:srgbClr val="FF0000"/>
                </a:solidFill>
                <a:latin typeface="Arial" pitchFamily="34" charset="0"/>
                <a:cs typeface="Arial" pitchFamily="34" charset="0"/>
              </a:rPr>
              <a:t>47%</a:t>
            </a:r>
            <a:r>
              <a:rPr lang="en-GB" sz="2000" b="1" dirty="0" smtClean="0">
                <a:solidFill>
                  <a:schemeClr val="accent6"/>
                </a:solidFill>
                <a:latin typeface="Arial" pitchFamily="34" charset="0"/>
                <a:cs typeface="Arial" pitchFamily="34" charset="0"/>
              </a:rPr>
              <a:t> </a:t>
            </a:r>
            <a:r>
              <a:rPr lang="en-GB" sz="2000" dirty="0" smtClean="0">
                <a:solidFill>
                  <a:schemeClr val="accent6"/>
                </a:solidFill>
                <a:latin typeface="Arial" pitchFamily="34" charset="0"/>
                <a:cs typeface="Arial" pitchFamily="34" charset="0"/>
              </a:rPr>
              <a:t>say hungry children are unable to learn.</a:t>
            </a:r>
            <a:endParaRPr lang="en-GB" sz="2000" b="1" dirty="0" smtClean="0">
              <a:solidFill>
                <a:srgbClr val="FF0000"/>
              </a:solidFill>
              <a:latin typeface="Arial" pitchFamily="34" charset="0"/>
              <a:cs typeface="Arial" pitchFamily="34" charset="0"/>
            </a:endParaRPr>
          </a:p>
          <a:p>
            <a:pPr>
              <a:lnSpc>
                <a:spcPts val="2200"/>
              </a:lnSpc>
            </a:pPr>
            <a:endParaRPr lang="en-GB" sz="2000" dirty="0" smtClean="0">
              <a:solidFill>
                <a:srgbClr val="FF0000"/>
              </a:solidFill>
              <a:latin typeface="Arial" pitchFamily="34" charset="0"/>
              <a:cs typeface="Arial" pitchFamily="34" charset="0"/>
            </a:endParaRPr>
          </a:p>
          <a:p>
            <a:pPr>
              <a:lnSpc>
                <a:spcPts val="2200"/>
              </a:lnSpc>
            </a:pPr>
            <a:r>
              <a:rPr lang="en-GB" sz="2000" dirty="0" smtClean="0">
                <a:solidFill>
                  <a:schemeClr val="accent6"/>
                </a:solidFill>
                <a:latin typeface="Arial" pitchFamily="34" charset="0"/>
                <a:cs typeface="Arial" pitchFamily="34" charset="0"/>
              </a:rPr>
              <a:t>The children who attend School A’s breakfast clubs are normally from deprived areas and are unlikely to have eaten breakfast before they arrive at school. In School A’s Breakfast Club children are provided with a healthy breakfast which can consist of a milk based drink, cereal, fruit and toast, this helps to support </a:t>
            </a:r>
            <a:r>
              <a:rPr lang="en-GB" sz="2000" dirty="0" smtClean="0">
                <a:solidFill>
                  <a:schemeClr val="accent6"/>
                </a:solidFill>
                <a:latin typeface="Arial" pitchFamily="34" charset="0"/>
                <a:cs typeface="Arial" pitchFamily="34" charset="0"/>
              </a:rPr>
              <a:t>the children’s </a:t>
            </a:r>
            <a:r>
              <a:rPr lang="en-GB" sz="2000" dirty="0" smtClean="0">
                <a:solidFill>
                  <a:schemeClr val="accent6"/>
                </a:solidFill>
                <a:latin typeface="Arial" pitchFamily="34" charset="0"/>
                <a:cs typeface="Arial" pitchFamily="34" charset="0"/>
              </a:rPr>
              <a:t>Health </a:t>
            </a:r>
            <a:r>
              <a:rPr lang="en-GB" sz="2000" dirty="0" smtClean="0">
                <a:solidFill>
                  <a:schemeClr val="accent6"/>
                </a:solidFill>
                <a:latin typeface="Arial" pitchFamily="34" charset="0"/>
                <a:cs typeface="Arial" pitchFamily="34" charset="0"/>
              </a:rPr>
              <a:t>and Wellbeing and enables them to be ready to learn as one of their basic needs to have food has been met. The benefits of Breakfast Clubs are that children are more alert, they participate in class more, have better concentration and remember more of what they have learned. </a:t>
            </a:r>
          </a:p>
          <a:p>
            <a:pPr>
              <a:lnSpc>
                <a:spcPts val="2200"/>
              </a:lnSpc>
            </a:pPr>
            <a:endParaRPr lang="en-GB" sz="2000" dirty="0" smtClean="0">
              <a:solidFill>
                <a:schemeClr val="accent6"/>
              </a:solidFill>
              <a:latin typeface="Arial" pitchFamily="34" charset="0"/>
              <a:cs typeface="Arial" pitchFamily="34" charset="0"/>
            </a:endParaRPr>
          </a:p>
          <a:p>
            <a:pPr>
              <a:lnSpc>
                <a:spcPts val="2200"/>
              </a:lnSpc>
            </a:pPr>
            <a:r>
              <a:rPr lang="en-GB" sz="2000" dirty="0" smtClean="0">
                <a:solidFill>
                  <a:schemeClr val="accent6"/>
                </a:solidFill>
                <a:latin typeface="Arial" pitchFamily="34" charset="0"/>
                <a:cs typeface="Arial" pitchFamily="34" charset="0"/>
              </a:rPr>
              <a:t>One negative regarding breakfast clubs is the daily fee, as some clubs can cost £3 per child, which for larger families can be prohibitive, therefore those children may still go hungry and not have their basic needs met.</a:t>
            </a:r>
          </a:p>
        </p:txBody>
      </p:sp>
      <p:sp>
        <p:nvSpPr>
          <p:cNvPr id="72" name="Rectangle 71"/>
          <p:cNvSpPr/>
          <p:nvPr/>
        </p:nvSpPr>
        <p:spPr>
          <a:xfrm>
            <a:off x="14635931" y="3492600"/>
            <a:ext cx="4402411" cy="1200329"/>
          </a:xfrm>
          <a:prstGeom prst="rect">
            <a:avLst/>
          </a:prstGeom>
        </p:spPr>
        <p:txBody>
          <a:bodyPr wrap="square">
            <a:spAutoFit/>
          </a:bodyPr>
          <a:lstStyle/>
          <a:p>
            <a:pPr algn="ctr"/>
            <a:r>
              <a:rPr lang="en-GB" sz="3600" b="1" dirty="0" smtClean="0">
                <a:solidFill>
                  <a:schemeClr val="accent6"/>
                </a:solidFill>
                <a:latin typeface="Arial" pitchFamily="34" charset="0"/>
                <a:cs typeface="Arial" pitchFamily="34" charset="0"/>
              </a:rPr>
              <a:t>Do breakfast clubs make a difference?</a:t>
            </a:r>
            <a:endParaRPr lang="en-GB" sz="3600" b="1" dirty="0"/>
          </a:p>
        </p:txBody>
      </p:sp>
      <p:sp>
        <p:nvSpPr>
          <p:cNvPr id="45" name="TextBox 44"/>
          <p:cNvSpPr txBox="1"/>
          <p:nvPr/>
        </p:nvSpPr>
        <p:spPr>
          <a:xfrm>
            <a:off x="594371" y="14149784"/>
            <a:ext cx="6768752" cy="7017306"/>
          </a:xfrm>
          <a:prstGeom prst="rect">
            <a:avLst/>
          </a:prstGeom>
          <a:noFill/>
        </p:spPr>
        <p:txBody>
          <a:bodyPr wrap="square" rtlCol="0">
            <a:spAutoFit/>
          </a:bodyPr>
          <a:lstStyle/>
          <a:p>
            <a:pPr>
              <a:lnSpc>
                <a:spcPts val="2000"/>
              </a:lnSpc>
            </a:pPr>
            <a:r>
              <a:rPr lang="en-GB" sz="2000" dirty="0" smtClean="0">
                <a:solidFill>
                  <a:schemeClr val="accent6"/>
                </a:solidFill>
                <a:latin typeface="Arial" pitchFamily="34" charset="0"/>
                <a:cs typeface="Arial" pitchFamily="34" charset="0"/>
              </a:rPr>
              <a:t>All schools by law must have an Anti-Bullying Policy in place which is implemented and carried out daily but not taught directly. </a:t>
            </a:r>
          </a:p>
          <a:p>
            <a:pPr>
              <a:lnSpc>
                <a:spcPts val="2000"/>
              </a:lnSpc>
            </a:pPr>
            <a:endParaRPr lang="en-GB" sz="2000" dirty="0" smtClean="0">
              <a:latin typeface="Arial" pitchFamily="34" charset="0"/>
              <a:cs typeface="Arial" pitchFamily="34" charset="0"/>
            </a:endParaRPr>
          </a:p>
          <a:p>
            <a:pPr>
              <a:lnSpc>
                <a:spcPts val="2000"/>
              </a:lnSpc>
            </a:pPr>
            <a:r>
              <a:rPr lang="en-GB" sz="2000" b="1" dirty="0" smtClean="0">
                <a:latin typeface="Arial" pitchFamily="34" charset="0"/>
                <a:cs typeface="Arial" pitchFamily="34" charset="0"/>
              </a:rPr>
              <a:t>Safety needs can include your environment:</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at home</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in school</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public places. </a:t>
            </a:r>
          </a:p>
          <a:p>
            <a:pPr>
              <a:lnSpc>
                <a:spcPts val="2000"/>
              </a:lnSpc>
            </a:pPr>
            <a:endParaRPr lang="en-GB" sz="2000" dirty="0" smtClean="0">
              <a:solidFill>
                <a:schemeClr val="accent6"/>
              </a:solidFill>
              <a:latin typeface="Arial" pitchFamily="34" charset="0"/>
              <a:cs typeface="Arial" pitchFamily="34" charset="0"/>
            </a:endParaRPr>
          </a:p>
          <a:p>
            <a:pPr>
              <a:lnSpc>
                <a:spcPts val="2000"/>
              </a:lnSpc>
            </a:pPr>
            <a:r>
              <a:rPr lang="en-GB" sz="2000" dirty="0" smtClean="0">
                <a:solidFill>
                  <a:schemeClr val="accent6"/>
                </a:solidFill>
                <a:latin typeface="Arial" pitchFamily="34" charset="0"/>
                <a:cs typeface="Arial" pitchFamily="34" charset="0"/>
              </a:rPr>
              <a:t>Children who feel unsafe and insecure in school due to bullies or a feeling of dislike from a teacher will find it more difficult to concentrate on their learning as their main focus will be their safety.. </a:t>
            </a:r>
          </a:p>
          <a:p>
            <a:pPr>
              <a:lnSpc>
                <a:spcPts val="2000"/>
              </a:lnSpc>
            </a:pPr>
            <a:endParaRPr lang="en-GB" sz="2000" dirty="0" smtClean="0">
              <a:solidFill>
                <a:schemeClr val="accent6"/>
              </a:solidFill>
              <a:latin typeface="Arial" pitchFamily="34" charset="0"/>
              <a:cs typeface="Arial" pitchFamily="34" charset="0"/>
            </a:endParaRPr>
          </a:p>
          <a:p>
            <a:pPr>
              <a:lnSpc>
                <a:spcPts val="2000"/>
              </a:lnSpc>
            </a:pPr>
            <a:r>
              <a:rPr lang="en-GB" sz="2000" dirty="0" smtClean="0">
                <a:solidFill>
                  <a:schemeClr val="accent6"/>
                </a:solidFill>
                <a:latin typeface="Arial" pitchFamily="34" charset="0"/>
                <a:cs typeface="Arial" pitchFamily="34" charset="0"/>
              </a:rPr>
              <a:t>School A’s policy (2017) states that their aim is to ensure that pupils learn in a supportive, caring and safe environment without fear of being bullied.</a:t>
            </a:r>
          </a:p>
          <a:p>
            <a:pPr>
              <a:lnSpc>
                <a:spcPts val="2000"/>
              </a:lnSpc>
            </a:pPr>
            <a:endParaRPr lang="en-GB" sz="2000" dirty="0" smtClean="0">
              <a:latin typeface="Arial" pitchFamily="34" charset="0"/>
              <a:cs typeface="Arial" pitchFamily="34" charset="0"/>
            </a:endParaRPr>
          </a:p>
          <a:p>
            <a:pPr>
              <a:lnSpc>
                <a:spcPts val="2000"/>
              </a:lnSpc>
            </a:pPr>
            <a:r>
              <a:rPr lang="en-GB" sz="2000" b="1" dirty="0" smtClean="0">
                <a:latin typeface="Arial" pitchFamily="34" charset="0"/>
                <a:cs typeface="Arial" pitchFamily="34" charset="0"/>
              </a:rPr>
              <a:t>The policy outlines its aims to:</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Reduce bullying</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To identify if someone is being bullied</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The steps that will be taken by the school</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How they will support the child that has been bullied/the</a:t>
            </a:r>
          </a:p>
          <a:p>
            <a:pPr>
              <a:lnSpc>
                <a:spcPts val="2000"/>
              </a:lnSpc>
            </a:pPr>
            <a:r>
              <a:rPr lang="en-GB" sz="2000" dirty="0" smtClean="0">
                <a:solidFill>
                  <a:schemeClr val="accent6"/>
                </a:solidFill>
                <a:latin typeface="Arial" pitchFamily="34" charset="0"/>
                <a:cs typeface="Arial" pitchFamily="34" charset="0"/>
              </a:rPr>
              <a:t>   bully.</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Disciplinary actions to be taken</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Pro-Active measures</a:t>
            </a:r>
          </a:p>
          <a:p>
            <a:pPr>
              <a:lnSpc>
                <a:spcPts val="2000"/>
              </a:lnSpc>
              <a:buFont typeface="Arial" pitchFamily="34" charset="0"/>
              <a:buChar char="•"/>
            </a:pPr>
            <a:r>
              <a:rPr lang="en-GB" sz="2000" dirty="0" smtClean="0">
                <a:solidFill>
                  <a:schemeClr val="accent6"/>
                </a:solidFill>
                <a:latin typeface="Arial" pitchFamily="34" charset="0"/>
                <a:cs typeface="Arial" pitchFamily="34" charset="0"/>
              </a:rPr>
              <a:t> Provide pupils with self help strategies</a:t>
            </a:r>
          </a:p>
        </p:txBody>
      </p:sp>
      <p:sp>
        <p:nvSpPr>
          <p:cNvPr id="52" name="TextBox 51"/>
          <p:cNvSpPr txBox="1"/>
          <p:nvPr/>
        </p:nvSpPr>
        <p:spPr>
          <a:xfrm>
            <a:off x="13699827" y="11413480"/>
            <a:ext cx="7272808" cy="9966831"/>
          </a:xfrm>
          <a:prstGeom prst="rect">
            <a:avLst/>
          </a:prstGeom>
          <a:noFill/>
        </p:spPr>
        <p:txBody>
          <a:bodyPr wrap="square" rtlCol="0">
            <a:spAutoFit/>
          </a:bodyPr>
          <a:lstStyle/>
          <a:p>
            <a:pPr>
              <a:lnSpc>
                <a:spcPts val="2200"/>
              </a:lnSpc>
            </a:pPr>
            <a:r>
              <a:rPr lang="en-GB" sz="2000" dirty="0" smtClean="0">
                <a:solidFill>
                  <a:schemeClr val="accent6"/>
                </a:solidFill>
                <a:latin typeface="Arial" pitchFamily="34" charset="0"/>
                <a:cs typeface="Arial" pitchFamily="34" charset="0"/>
              </a:rPr>
              <a:t>Part of the hidden curriculum involves learning social skills and the unwritten rules of society.</a:t>
            </a:r>
          </a:p>
          <a:p>
            <a:pPr>
              <a:lnSpc>
                <a:spcPts val="2200"/>
              </a:lnSpc>
            </a:pPr>
            <a:endParaRPr lang="en-GB" sz="2000" dirty="0" smtClean="0">
              <a:solidFill>
                <a:schemeClr val="accent6"/>
              </a:solidFill>
              <a:latin typeface="Arial" pitchFamily="34" charset="0"/>
              <a:cs typeface="Arial" pitchFamily="34" charset="0"/>
            </a:endParaRPr>
          </a:p>
          <a:p>
            <a:pPr>
              <a:lnSpc>
                <a:spcPts val="2200"/>
              </a:lnSpc>
            </a:pPr>
            <a:r>
              <a:rPr lang="en-GB" sz="2000" dirty="0" err="1" smtClean="0">
                <a:solidFill>
                  <a:schemeClr val="accent6"/>
                </a:solidFill>
                <a:latin typeface="Arial" pitchFamily="34" charset="0"/>
                <a:cs typeface="Arial" pitchFamily="34" charset="0"/>
              </a:rPr>
              <a:t>Bronfenbrenner’s</a:t>
            </a:r>
            <a:r>
              <a:rPr lang="en-GB" sz="2000" dirty="0" smtClean="0">
                <a:solidFill>
                  <a:schemeClr val="accent6"/>
                </a:solidFill>
                <a:latin typeface="Arial" pitchFamily="34" charset="0"/>
                <a:cs typeface="Arial" pitchFamily="34" charset="0"/>
              </a:rPr>
              <a:t> Ecological System theory suggests that children are influenced by their immediate and surrounding environments and that they learn from the people who are most influential in their life these include their family, peers, school and child care group who make up the </a:t>
            </a:r>
            <a:r>
              <a:rPr lang="en-GB" sz="2000" dirty="0" err="1" smtClean="0">
                <a:solidFill>
                  <a:schemeClr val="accent6"/>
                </a:solidFill>
                <a:latin typeface="Arial" pitchFamily="34" charset="0"/>
                <a:cs typeface="Arial" pitchFamily="34" charset="0"/>
              </a:rPr>
              <a:t>Microsystem</a:t>
            </a:r>
            <a:r>
              <a:rPr lang="en-GB" sz="2000" dirty="0" smtClean="0">
                <a:solidFill>
                  <a:schemeClr val="accent6"/>
                </a:solidFill>
                <a:latin typeface="Arial" pitchFamily="34" charset="0"/>
                <a:cs typeface="Arial" pitchFamily="34" charset="0"/>
              </a:rPr>
              <a:t> (UWTSD, 2016).</a:t>
            </a:r>
          </a:p>
          <a:p>
            <a:pPr>
              <a:lnSpc>
                <a:spcPts val="2200"/>
              </a:lnSpc>
            </a:pPr>
            <a:endParaRPr lang="en-GB" sz="2000" b="1" dirty="0" smtClean="0">
              <a:solidFill>
                <a:schemeClr val="accent6"/>
              </a:solidFill>
              <a:latin typeface="Arial" pitchFamily="34" charset="0"/>
              <a:cs typeface="Arial" pitchFamily="34" charset="0"/>
            </a:endParaRPr>
          </a:p>
          <a:p>
            <a:pPr>
              <a:lnSpc>
                <a:spcPts val="2200"/>
              </a:lnSpc>
            </a:pPr>
            <a:r>
              <a:rPr lang="en-GB" sz="2000" b="1" dirty="0" smtClean="0">
                <a:solidFill>
                  <a:schemeClr val="accent6"/>
                </a:solidFill>
                <a:latin typeface="Arial" pitchFamily="34" charset="0"/>
                <a:cs typeface="Arial" pitchFamily="34" charset="0"/>
              </a:rPr>
              <a:t>Through positive modelling children will learn to:</a:t>
            </a:r>
            <a:r>
              <a:rPr lang="en-GB" sz="2000" dirty="0" smtClean="0">
                <a:solidFill>
                  <a:schemeClr val="accent6"/>
                </a:solidFill>
                <a:latin typeface="Arial" pitchFamily="34" charset="0"/>
                <a:cs typeface="Arial" pitchFamily="34" charset="0"/>
              </a:rPr>
              <a:t>  </a:t>
            </a:r>
          </a:p>
          <a:p>
            <a:pPr>
              <a:lnSpc>
                <a:spcPts val="2200"/>
              </a:lnSpc>
            </a:pPr>
            <a:endParaRPr lang="en-GB" sz="2000" dirty="0" smtClean="0">
              <a:solidFill>
                <a:schemeClr val="accent6"/>
              </a:solidFill>
              <a:latin typeface="Arial" pitchFamily="34" charset="0"/>
              <a:cs typeface="Arial" pitchFamily="34" charset="0"/>
            </a:endParaRPr>
          </a:p>
          <a:p>
            <a:pPr>
              <a:lnSpc>
                <a:spcPts val="2200"/>
              </a:lnSpc>
              <a:buFont typeface="Arial" pitchFamily="34" charset="0"/>
              <a:buChar char="•"/>
            </a:pPr>
            <a:r>
              <a:rPr lang="en-GB" sz="2000" dirty="0" smtClean="0">
                <a:solidFill>
                  <a:schemeClr val="accent6"/>
                </a:solidFill>
                <a:latin typeface="Arial" pitchFamily="34" charset="0"/>
                <a:cs typeface="Arial" pitchFamily="34" charset="0"/>
              </a:rPr>
              <a:t> Arrive on time</a:t>
            </a:r>
          </a:p>
          <a:p>
            <a:pPr>
              <a:lnSpc>
                <a:spcPts val="2200"/>
              </a:lnSpc>
              <a:buFont typeface="Arial" pitchFamily="34" charset="0"/>
              <a:buChar char="•"/>
            </a:pPr>
            <a:r>
              <a:rPr lang="en-GB" sz="2000" dirty="0" smtClean="0">
                <a:solidFill>
                  <a:schemeClr val="accent6"/>
                </a:solidFill>
                <a:latin typeface="Arial" pitchFamily="34" charset="0"/>
                <a:cs typeface="Arial" pitchFamily="34" charset="0"/>
              </a:rPr>
              <a:t> Be polite</a:t>
            </a:r>
          </a:p>
          <a:p>
            <a:pPr>
              <a:lnSpc>
                <a:spcPts val="2200"/>
              </a:lnSpc>
              <a:buFont typeface="Arial" pitchFamily="34" charset="0"/>
              <a:buChar char="•"/>
            </a:pPr>
            <a:r>
              <a:rPr lang="en-GB" sz="2000" dirty="0" smtClean="0">
                <a:solidFill>
                  <a:schemeClr val="accent6"/>
                </a:solidFill>
                <a:latin typeface="Arial" pitchFamily="34" charset="0"/>
                <a:cs typeface="Arial" pitchFamily="34" charset="0"/>
              </a:rPr>
              <a:t> Be respectful</a:t>
            </a:r>
          </a:p>
          <a:p>
            <a:pPr>
              <a:lnSpc>
                <a:spcPts val="2200"/>
              </a:lnSpc>
              <a:buFont typeface="Arial" pitchFamily="34" charset="0"/>
              <a:buChar char="•"/>
            </a:pPr>
            <a:r>
              <a:rPr lang="en-GB" sz="2000" dirty="0" smtClean="0">
                <a:solidFill>
                  <a:schemeClr val="accent6"/>
                </a:solidFill>
                <a:latin typeface="Arial" pitchFamily="34" charset="0"/>
                <a:cs typeface="Arial" pitchFamily="34" charset="0"/>
              </a:rPr>
              <a:t> Stay on task</a:t>
            </a:r>
          </a:p>
          <a:p>
            <a:pPr>
              <a:lnSpc>
                <a:spcPts val="2200"/>
              </a:lnSpc>
              <a:buFont typeface="Arial" pitchFamily="34" charset="0"/>
              <a:buChar char="•"/>
            </a:pPr>
            <a:r>
              <a:rPr lang="en-GB" sz="2000" dirty="0" smtClean="0">
                <a:solidFill>
                  <a:schemeClr val="accent6"/>
                </a:solidFill>
                <a:latin typeface="Arial" pitchFamily="34" charset="0"/>
                <a:cs typeface="Arial" pitchFamily="34" charset="0"/>
              </a:rPr>
              <a:t> Wait their turn</a:t>
            </a:r>
          </a:p>
          <a:p>
            <a:pPr>
              <a:lnSpc>
                <a:spcPts val="2200"/>
              </a:lnSpc>
            </a:pPr>
            <a:endParaRPr lang="en-GB" sz="2000" dirty="0" smtClean="0">
              <a:solidFill>
                <a:schemeClr val="accent6"/>
              </a:solidFill>
              <a:latin typeface="Arial" pitchFamily="34" charset="0"/>
              <a:cs typeface="Arial" pitchFamily="34" charset="0"/>
            </a:endParaRPr>
          </a:p>
          <a:p>
            <a:pPr>
              <a:lnSpc>
                <a:spcPts val="2200"/>
              </a:lnSpc>
            </a:pPr>
            <a:r>
              <a:rPr lang="en-GB" sz="2000" dirty="0" smtClean="0">
                <a:solidFill>
                  <a:schemeClr val="accent6"/>
                </a:solidFill>
                <a:latin typeface="Arial" pitchFamily="34" charset="0"/>
                <a:cs typeface="Arial" pitchFamily="34" charset="0"/>
              </a:rPr>
              <a:t>As they progress through school they will learn how their behaviour can affect their learning and others around them.</a:t>
            </a:r>
          </a:p>
          <a:p>
            <a:pPr>
              <a:lnSpc>
                <a:spcPts val="2200"/>
              </a:lnSpc>
            </a:pPr>
            <a:endParaRPr lang="en-GB" sz="2000" dirty="0" smtClean="0">
              <a:solidFill>
                <a:schemeClr val="accent6"/>
              </a:solidFill>
              <a:latin typeface="Arial" pitchFamily="34" charset="0"/>
              <a:cs typeface="Arial" pitchFamily="34" charset="0"/>
            </a:endParaRPr>
          </a:p>
          <a:p>
            <a:pPr>
              <a:lnSpc>
                <a:spcPts val="2200"/>
              </a:lnSpc>
            </a:pPr>
            <a:r>
              <a:rPr lang="en-GB" sz="2000" dirty="0" smtClean="0">
                <a:solidFill>
                  <a:schemeClr val="accent6"/>
                </a:solidFill>
                <a:latin typeface="Arial" pitchFamily="34" charset="0"/>
                <a:cs typeface="Arial" pitchFamily="34" charset="0"/>
              </a:rPr>
              <a:t>To promote positive behaviour most schools have a rewards and consequence system in place, this has been adopted from Skinner’s behaviour theory known as operant conditioning.</a:t>
            </a:r>
          </a:p>
          <a:p>
            <a:pPr>
              <a:lnSpc>
                <a:spcPts val="2200"/>
              </a:lnSpc>
            </a:pPr>
            <a:endParaRPr lang="en-GB" sz="2000" dirty="0" smtClean="0">
              <a:solidFill>
                <a:schemeClr val="accent6"/>
              </a:solidFill>
              <a:latin typeface="Arial" pitchFamily="34" charset="0"/>
              <a:cs typeface="Arial" pitchFamily="34" charset="0"/>
            </a:endParaRPr>
          </a:p>
          <a:p>
            <a:pPr>
              <a:lnSpc>
                <a:spcPts val="2200"/>
              </a:lnSpc>
            </a:pPr>
            <a:r>
              <a:rPr lang="en-GB" sz="2000" dirty="0" smtClean="0">
                <a:solidFill>
                  <a:schemeClr val="accent6"/>
                </a:solidFill>
                <a:latin typeface="Arial" pitchFamily="34" charset="0"/>
                <a:cs typeface="Arial" pitchFamily="34" charset="0"/>
              </a:rPr>
              <a:t>School A’s Policy (2017) encourages children to take a RAISE point sheet from class to class with them through which they can earn 50 points in a day. If the child earns </a:t>
            </a:r>
            <a:r>
              <a:rPr lang="en-GB" sz="2000" b="1" dirty="0" smtClean="0">
                <a:solidFill>
                  <a:schemeClr val="accent6"/>
                </a:solidFill>
                <a:latin typeface="Arial" pitchFamily="34" charset="0"/>
                <a:cs typeface="Arial" pitchFamily="34" charset="0"/>
              </a:rPr>
              <a:t>80% </a:t>
            </a:r>
            <a:r>
              <a:rPr lang="en-GB" sz="2000" dirty="0" smtClean="0">
                <a:solidFill>
                  <a:schemeClr val="accent6"/>
                </a:solidFill>
                <a:latin typeface="Arial" pitchFamily="34" charset="0"/>
                <a:cs typeface="Arial" pitchFamily="34" charset="0"/>
              </a:rPr>
              <a:t>of their points per day they are rewarded which a golden ticket which is entered into a prize draw at the end of the week. Adversely if they don’t follow the school rules the consequence is they don’t earn their points which puts their opportunity to earn a golden ticket in jeopardy. </a:t>
            </a:r>
          </a:p>
          <a:p>
            <a:pPr>
              <a:lnSpc>
                <a:spcPts val="2200"/>
              </a:lnSpc>
            </a:pPr>
            <a:endParaRPr lang="en-GB" sz="2100" dirty="0" smtClean="0">
              <a:solidFill>
                <a:schemeClr val="accent6"/>
              </a:solidFill>
              <a:latin typeface="Arial" pitchFamily="34" charset="0"/>
              <a:cs typeface="Arial" pitchFamily="34" charset="0"/>
            </a:endParaRPr>
          </a:p>
          <a:p>
            <a:pPr>
              <a:lnSpc>
                <a:spcPts val="2200"/>
              </a:lnSpc>
            </a:pPr>
            <a:endParaRPr lang="en-GB" sz="2100" dirty="0" smtClean="0">
              <a:solidFill>
                <a:schemeClr val="accent6"/>
              </a:solidFill>
              <a:latin typeface="Arial" pitchFamily="34" charset="0"/>
              <a:cs typeface="Arial" pitchFamily="34" charset="0"/>
            </a:endParaRPr>
          </a:p>
        </p:txBody>
      </p:sp>
      <p:sp>
        <p:nvSpPr>
          <p:cNvPr id="4" name="Rectangle 3"/>
          <p:cNvSpPr/>
          <p:nvPr/>
        </p:nvSpPr>
        <p:spPr>
          <a:xfrm>
            <a:off x="21885484" y="5869099"/>
            <a:ext cx="7796778" cy="7709803"/>
          </a:xfrm>
          <a:prstGeom prst="rect">
            <a:avLst/>
          </a:prstGeom>
        </p:spPr>
        <p:txBody>
          <a:bodyPr wrap="square">
            <a:spAutoFit/>
          </a:bodyPr>
          <a:lstStyle/>
          <a:p>
            <a:pPr>
              <a:lnSpc>
                <a:spcPts val="2200"/>
              </a:lnSpc>
            </a:pPr>
            <a:r>
              <a:rPr lang="en-GB" sz="2000" dirty="0" smtClean="0">
                <a:solidFill>
                  <a:srgbClr val="4D4D4D"/>
                </a:solidFill>
                <a:latin typeface="Arial" pitchFamily="34" charset="0"/>
                <a:cs typeface="Arial" pitchFamily="34" charset="0"/>
              </a:rPr>
              <a:t>Pupils health and well-being has become an increasing concern over the past few </a:t>
            </a:r>
            <a:r>
              <a:rPr lang="en-GB" sz="2000" dirty="0" smtClean="0">
                <a:solidFill>
                  <a:srgbClr val="4D4D4D"/>
                </a:solidFill>
                <a:latin typeface="Arial" pitchFamily="34" charset="0"/>
                <a:cs typeface="Arial" pitchFamily="34" charset="0"/>
              </a:rPr>
              <a:t>years, with </a:t>
            </a:r>
            <a:r>
              <a:rPr lang="en-GB" sz="2000" dirty="0" smtClean="0">
                <a:solidFill>
                  <a:srgbClr val="4D4D4D"/>
                </a:solidFill>
                <a:latin typeface="Arial" pitchFamily="34" charset="0"/>
                <a:cs typeface="Arial" pitchFamily="34" charset="0"/>
              </a:rPr>
              <a:t>particular focus being made on </a:t>
            </a:r>
            <a:r>
              <a:rPr lang="en-GB" sz="2000" dirty="0" smtClean="0">
                <a:solidFill>
                  <a:srgbClr val="4D4D4D"/>
                </a:solidFill>
                <a:latin typeface="Arial" pitchFamily="34" charset="0"/>
                <a:cs typeface="Arial" pitchFamily="34" charset="0"/>
              </a:rPr>
              <a:t>pupil’s </a:t>
            </a:r>
            <a:r>
              <a:rPr lang="en-GB" sz="2000" dirty="0" smtClean="0">
                <a:solidFill>
                  <a:srgbClr val="4D4D4D"/>
                </a:solidFill>
                <a:latin typeface="Arial" pitchFamily="34" charset="0"/>
                <a:cs typeface="Arial" pitchFamily="34" charset="0"/>
              </a:rPr>
              <a:t>mental health. </a:t>
            </a:r>
          </a:p>
          <a:p>
            <a:pPr>
              <a:lnSpc>
                <a:spcPts val="2200"/>
              </a:lnSpc>
            </a:pPr>
            <a:r>
              <a:rPr lang="en-GB" sz="2000" dirty="0" smtClean="0">
                <a:solidFill>
                  <a:srgbClr val="4D4D4D"/>
                </a:solidFill>
                <a:latin typeface="Arial" pitchFamily="34" charset="0"/>
                <a:cs typeface="Arial" pitchFamily="34" charset="0"/>
              </a:rPr>
              <a:t>Nearly </a:t>
            </a:r>
            <a:r>
              <a:rPr lang="en-GB" sz="2000" b="1" dirty="0" smtClean="0">
                <a:solidFill>
                  <a:srgbClr val="4D4D4D"/>
                </a:solidFill>
                <a:latin typeface="Arial" pitchFamily="34" charset="0"/>
                <a:cs typeface="Arial" pitchFamily="34" charset="0"/>
              </a:rPr>
              <a:t>1</a:t>
            </a:r>
            <a:r>
              <a:rPr lang="en-GB" sz="2000" dirty="0" smtClean="0">
                <a:solidFill>
                  <a:srgbClr val="4D4D4D"/>
                </a:solidFill>
                <a:latin typeface="Arial" pitchFamily="34" charset="0"/>
                <a:cs typeface="Arial" pitchFamily="34" charset="0"/>
              </a:rPr>
              <a:t> in </a:t>
            </a:r>
            <a:r>
              <a:rPr lang="en-GB" sz="2000" b="1" dirty="0" smtClean="0">
                <a:solidFill>
                  <a:srgbClr val="4D4D4D"/>
                </a:solidFill>
                <a:latin typeface="Arial" pitchFamily="34" charset="0"/>
                <a:cs typeface="Arial" pitchFamily="34" charset="0"/>
              </a:rPr>
              <a:t>10</a:t>
            </a:r>
            <a:r>
              <a:rPr lang="en-GB" sz="2000" dirty="0" smtClean="0">
                <a:solidFill>
                  <a:srgbClr val="4D4D4D"/>
                </a:solidFill>
                <a:latin typeface="Arial" pitchFamily="34" charset="0"/>
                <a:cs typeface="Arial" pitchFamily="34" charset="0"/>
              </a:rPr>
              <a:t> children and young people aged five to sixteen are affected by mental health problems according to the Mental Health Foundation (2017). Some mental health issues that can affect children are:</a:t>
            </a:r>
          </a:p>
          <a:p>
            <a:pPr>
              <a:lnSpc>
                <a:spcPts val="2200"/>
              </a:lnSpc>
            </a:pPr>
            <a:endParaRPr lang="en-GB" sz="2000" dirty="0" smtClean="0">
              <a:solidFill>
                <a:srgbClr val="4D4D4D"/>
              </a:solidFill>
              <a:latin typeface="Arial" pitchFamily="34" charset="0"/>
              <a:cs typeface="Arial" pitchFamily="34" charset="0"/>
            </a:endParaRP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Depression</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Self Harm</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ADHD</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Anorexia/ Bulimia</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OCD</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Anxiety</a:t>
            </a:r>
          </a:p>
          <a:p>
            <a:pPr>
              <a:lnSpc>
                <a:spcPts val="2200"/>
              </a:lnSpc>
            </a:pPr>
            <a:endParaRPr lang="en-GB" sz="2000" dirty="0" smtClean="0">
              <a:solidFill>
                <a:srgbClr val="4D4D4D"/>
              </a:solidFill>
              <a:latin typeface="Arial" pitchFamily="34" charset="0"/>
              <a:cs typeface="Arial" pitchFamily="34" charset="0"/>
            </a:endParaRPr>
          </a:p>
          <a:p>
            <a:pPr>
              <a:lnSpc>
                <a:spcPts val="2200"/>
              </a:lnSpc>
            </a:pPr>
            <a:r>
              <a:rPr lang="en-GB" sz="2000" dirty="0" smtClean="0">
                <a:solidFill>
                  <a:srgbClr val="4D4D4D"/>
                </a:solidFill>
                <a:latin typeface="Arial" pitchFamily="34" charset="0"/>
                <a:cs typeface="Arial" pitchFamily="34" charset="0"/>
              </a:rPr>
              <a:t>There are various interventions available in School A that can help to support </a:t>
            </a:r>
            <a:r>
              <a:rPr lang="en-GB" sz="2000" dirty="0" smtClean="0">
                <a:solidFill>
                  <a:srgbClr val="4D4D4D"/>
                </a:solidFill>
                <a:latin typeface="Arial" pitchFamily="34" charset="0"/>
                <a:cs typeface="Arial" pitchFamily="34" charset="0"/>
              </a:rPr>
              <a:t>pupil’s </a:t>
            </a:r>
            <a:r>
              <a:rPr lang="en-GB" sz="2000" dirty="0" smtClean="0">
                <a:solidFill>
                  <a:srgbClr val="4D4D4D"/>
                </a:solidFill>
                <a:latin typeface="Arial" pitchFamily="34" charset="0"/>
                <a:cs typeface="Arial" pitchFamily="34" charset="0"/>
              </a:rPr>
              <a:t>health and well-being. These </a:t>
            </a:r>
            <a:r>
              <a:rPr lang="en-GB" sz="2000" dirty="0" smtClean="0">
                <a:solidFill>
                  <a:srgbClr val="4D4D4D"/>
                </a:solidFill>
                <a:latin typeface="Arial" pitchFamily="34" charset="0"/>
                <a:cs typeface="Arial" pitchFamily="34" charset="0"/>
              </a:rPr>
              <a:t>may include</a:t>
            </a:r>
            <a:r>
              <a:rPr lang="en-GB" sz="2000" dirty="0" smtClean="0">
                <a:solidFill>
                  <a:srgbClr val="4D4D4D"/>
                </a:solidFill>
                <a:latin typeface="Arial" pitchFamily="34" charset="0"/>
                <a:cs typeface="Arial" pitchFamily="34" charset="0"/>
              </a:rPr>
              <a:t>:</a:t>
            </a:r>
          </a:p>
          <a:p>
            <a:pPr>
              <a:lnSpc>
                <a:spcPts val="2200"/>
              </a:lnSpc>
            </a:pPr>
            <a:endParaRPr lang="en-GB" sz="2000" dirty="0" smtClean="0">
              <a:solidFill>
                <a:srgbClr val="4D4D4D"/>
              </a:solidFill>
              <a:latin typeface="Arial" pitchFamily="34" charset="0"/>
              <a:cs typeface="Arial" pitchFamily="34" charset="0"/>
            </a:endParaRP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School Counsellor</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Choices</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School Liaison Police Officer</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Youth </a:t>
            </a:r>
            <a:r>
              <a:rPr lang="en-GB" sz="2000" dirty="0" smtClean="0">
                <a:solidFill>
                  <a:srgbClr val="4D4D4D"/>
                </a:solidFill>
                <a:latin typeface="Arial" pitchFamily="34" charset="0"/>
                <a:cs typeface="Arial" pitchFamily="34" charset="0"/>
              </a:rPr>
              <a:t>Worker</a:t>
            </a:r>
            <a:endParaRPr lang="en-GB" sz="2000" dirty="0" smtClean="0">
              <a:solidFill>
                <a:srgbClr val="4D4D4D"/>
              </a:solidFill>
              <a:latin typeface="Arial" pitchFamily="34" charset="0"/>
              <a:cs typeface="Arial" pitchFamily="34" charset="0"/>
            </a:endParaRP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1:1 sessions with Key worker</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Peer mentoring</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School Nurse</a:t>
            </a:r>
          </a:p>
          <a:p>
            <a:pPr>
              <a:lnSpc>
                <a:spcPts val="2200"/>
              </a:lnSpc>
              <a:buFont typeface="Arial" pitchFamily="34" charset="0"/>
              <a:buChar char="•"/>
            </a:pPr>
            <a:r>
              <a:rPr lang="en-GB" sz="2000" dirty="0" smtClean="0">
                <a:solidFill>
                  <a:srgbClr val="4D4D4D"/>
                </a:solidFill>
                <a:latin typeface="Arial" pitchFamily="34" charset="0"/>
                <a:cs typeface="Arial" pitchFamily="34" charset="0"/>
              </a:rPr>
              <a:t> Emotional </a:t>
            </a:r>
            <a:r>
              <a:rPr lang="en-GB" sz="2000" dirty="0" smtClean="0">
                <a:solidFill>
                  <a:srgbClr val="4D4D4D"/>
                </a:solidFill>
                <a:latin typeface="Arial" pitchFamily="34" charset="0"/>
                <a:cs typeface="Arial" pitchFamily="34" charset="0"/>
              </a:rPr>
              <a:t>Literacy</a:t>
            </a:r>
            <a:endParaRPr lang="en-GB" sz="2000" dirty="0" smtClean="0">
              <a:solidFill>
                <a:srgbClr val="4D4D4D"/>
              </a:solidFill>
              <a:latin typeface="Arial" pitchFamily="34" charset="0"/>
              <a:cs typeface="Arial" pitchFamily="34" charset="0"/>
            </a:endParaRPr>
          </a:p>
        </p:txBody>
      </p:sp>
      <p:pic>
        <p:nvPicPr>
          <p:cNvPr id="4098" name="Picture 2" descr="http://www.juicystuff.ca/wp-content/uploads/2016/03/BFBD-logo-red.jpg"/>
          <p:cNvPicPr>
            <a:picLocks noChangeAspect="1" noChangeArrowheads="1"/>
          </p:cNvPicPr>
          <p:nvPr/>
        </p:nvPicPr>
        <p:blipFill>
          <a:blip r:embed="rId8" cstate="print"/>
          <a:srcRect/>
          <a:stretch>
            <a:fillRect/>
          </a:stretch>
        </p:blipFill>
        <p:spPr bwMode="auto">
          <a:xfrm>
            <a:off x="16004083" y="8389144"/>
            <a:ext cx="1944215" cy="542029"/>
          </a:xfrm>
          <a:prstGeom prst="rect">
            <a:avLst/>
          </a:prstGeom>
          <a:noFill/>
        </p:spPr>
      </p:pic>
      <p:pic>
        <p:nvPicPr>
          <p:cNvPr id="2" name="Picture 2" descr="Related image"/>
          <p:cNvPicPr>
            <a:picLocks noChangeAspect="1" noChangeArrowheads="1"/>
          </p:cNvPicPr>
          <p:nvPr/>
        </p:nvPicPr>
        <p:blipFill>
          <a:blip r:embed="rId9" cstate="print"/>
          <a:srcRect/>
          <a:stretch>
            <a:fillRect/>
          </a:stretch>
        </p:blipFill>
        <p:spPr bwMode="auto">
          <a:xfrm>
            <a:off x="954411" y="10669602"/>
            <a:ext cx="2160240" cy="1870978"/>
          </a:xfrm>
          <a:prstGeom prst="rect">
            <a:avLst/>
          </a:prstGeom>
          <a:noFill/>
        </p:spPr>
      </p:pic>
      <p:sp>
        <p:nvSpPr>
          <p:cNvPr id="51" name="TextBox 50"/>
          <p:cNvSpPr txBox="1"/>
          <p:nvPr/>
        </p:nvSpPr>
        <p:spPr>
          <a:xfrm>
            <a:off x="22628819" y="16021992"/>
            <a:ext cx="6768752" cy="4452501"/>
          </a:xfrm>
          <a:prstGeom prst="rect">
            <a:avLst/>
          </a:prstGeom>
          <a:noFill/>
        </p:spPr>
        <p:txBody>
          <a:bodyPr wrap="square" rtlCol="0">
            <a:spAutoFit/>
          </a:bodyPr>
          <a:lstStyle/>
          <a:p>
            <a:pPr>
              <a:lnSpc>
                <a:spcPts val="2000"/>
              </a:lnSpc>
            </a:pPr>
            <a:r>
              <a:rPr lang="en-GB" sz="2000" dirty="0" smtClean="0">
                <a:solidFill>
                  <a:schemeClr val="accent6"/>
                </a:solidFill>
                <a:latin typeface="Arial" pitchFamily="34" charset="0"/>
                <a:cs typeface="Arial" pitchFamily="34" charset="0"/>
              </a:rPr>
              <a:t>To </a:t>
            </a:r>
            <a:r>
              <a:rPr lang="en-GB" sz="2000" dirty="0" smtClean="0">
                <a:solidFill>
                  <a:schemeClr val="accent6"/>
                </a:solidFill>
                <a:latin typeface="Arial" pitchFamily="34" charset="0"/>
                <a:cs typeface="Arial" pitchFamily="34" charset="0"/>
              </a:rPr>
              <a:t>conclude I believe that the hidden curriculum can have a positive outcome on learners providing the hidden messages that are given are of a positive nature. Although some children may naturally absorb and benefit from the extra information they learn through the Hidden Curriculum, for some others with specific learning needs or Autism they may need to be taught precisely the aspects of the Hidden Curriculum that others may absorb naturally.  I also believe that it is important to give families a greater understanding of the importance of various aspects of the Hidden Curriculum such as ensuring their child has breakfast before school and promoting healthy eating at home this will benefit the child’s health and wellbeing, thereby improving their abilities to learn.</a:t>
            </a:r>
          </a:p>
          <a:p>
            <a:pPr>
              <a:lnSpc>
                <a:spcPts val="2000"/>
              </a:lnSpc>
            </a:pPr>
            <a:endParaRPr lang="en-GB" sz="2000" dirty="0" smtClean="0">
              <a:solidFill>
                <a:schemeClr val="accent6"/>
              </a:solidFill>
              <a:latin typeface="Arial" pitchFamily="34" charset="0"/>
              <a:cs typeface="Arial" pitchFamily="34" charset="0"/>
            </a:endParaRPr>
          </a:p>
          <a:p>
            <a:pPr>
              <a:lnSpc>
                <a:spcPts val="2000"/>
              </a:lnSpc>
            </a:pPr>
            <a:endParaRPr lang="en-GB" sz="2000" dirty="0" smtClean="0">
              <a:solidFill>
                <a:schemeClr val="accent6"/>
              </a:solidFill>
              <a:latin typeface="Arial" pitchFamily="34" charset="0"/>
              <a:cs typeface="Arial" pitchFamily="34" charset="0"/>
            </a:endParaRPr>
          </a:p>
          <a:p>
            <a:pPr>
              <a:lnSpc>
                <a:spcPts val="2000"/>
              </a:lnSpc>
            </a:pPr>
            <a:r>
              <a:rPr lang="en-GB" sz="2000" dirty="0" smtClean="0">
                <a:solidFill>
                  <a:schemeClr val="accent6"/>
                </a:solidFill>
                <a:latin typeface="Arial" pitchFamily="34" charset="0"/>
                <a:cs typeface="Arial" pitchFamily="34" charset="0"/>
              </a:rPr>
              <a:t> </a:t>
            </a:r>
            <a:endParaRPr lang="en-GB" sz="2000" dirty="0" smtClean="0">
              <a:solidFill>
                <a:schemeClr val="accent6"/>
              </a:solidFill>
              <a:latin typeface="Arial" pitchFamily="34" charset="0"/>
              <a:cs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6600" dirty="0" smtClean="0">
                <a:latin typeface="Arial" pitchFamily="34" charset="0"/>
                <a:cs typeface="Arial" pitchFamily="34" charset="0"/>
              </a:rPr>
              <a:t>Referencing</a:t>
            </a:r>
            <a:br>
              <a:rPr lang="en-GB" sz="6600" dirty="0" smtClean="0">
                <a:latin typeface="Arial" pitchFamily="34" charset="0"/>
                <a:cs typeface="Arial" pitchFamily="34" charset="0"/>
              </a:rPr>
            </a:br>
            <a:r>
              <a:rPr lang="en-GB" sz="6600" dirty="0" smtClean="0">
                <a:latin typeface="Arial" pitchFamily="34" charset="0"/>
                <a:cs typeface="Arial" pitchFamily="34" charset="0"/>
              </a:rPr>
              <a:t/>
            </a:r>
            <a:br>
              <a:rPr lang="en-GB" sz="6600" dirty="0" smtClean="0">
                <a:latin typeface="Arial" pitchFamily="34" charset="0"/>
                <a:cs typeface="Arial" pitchFamily="34" charset="0"/>
              </a:rPr>
            </a:br>
            <a:endParaRPr lang="en-GB" sz="6600" dirty="0">
              <a:latin typeface="Arial" pitchFamily="34" charset="0"/>
              <a:cs typeface="Arial" pitchFamily="34" charset="0"/>
            </a:endParaRPr>
          </a:p>
        </p:txBody>
      </p:sp>
      <p:sp>
        <p:nvSpPr>
          <p:cNvPr id="3" name="Content Placeholder 2"/>
          <p:cNvSpPr>
            <a:spLocks noGrp="1"/>
          </p:cNvSpPr>
          <p:nvPr>
            <p:ph idx="1"/>
          </p:nvPr>
        </p:nvSpPr>
        <p:spPr>
          <a:xfrm>
            <a:off x="1170435" y="3420592"/>
            <a:ext cx="28299144" cy="15985776"/>
          </a:xfrm>
        </p:spPr>
        <p:txBody>
          <a:bodyPr>
            <a:normAutofit fontScale="25000" lnSpcReduction="20000"/>
          </a:bodyPr>
          <a:lstStyle/>
          <a:p>
            <a:pPr>
              <a:lnSpc>
                <a:spcPct val="170000"/>
              </a:lnSpc>
            </a:pPr>
            <a:r>
              <a:rPr lang="en-GB" sz="13500" dirty="0" smtClean="0">
                <a:latin typeface="Arial" pitchFamily="34" charset="0"/>
                <a:cs typeface="Arial" pitchFamily="34" charset="0"/>
              </a:rPr>
              <a:t>Cherry, K. (2017). </a:t>
            </a:r>
            <a:r>
              <a:rPr lang="en-GB" sz="13500" i="1" dirty="0" smtClean="0">
                <a:latin typeface="Arial" pitchFamily="34" charset="0"/>
                <a:cs typeface="Arial" pitchFamily="34" charset="0"/>
              </a:rPr>
              <a:t>How Maslow's Hierarchy Explains Human Motivation</a:t>
            </a:r>
            <a:r>
              <a:rPr lang="en-GB" sz="13500" dirty="0" smtClean="0">
                <a:latin typeface="Arial" pitchFamily="34" charset="0"/>
                <a:cs typeface="Arial" pitchFamily="34" charset="0"/>
              </a:rPr>
              <a:t>. (online) </a:t>
            </a:r>
            <a:r>
              <a:rPr lang="en-GB" sz="13500" dirty="0" err="1" smtClean="0">
                <a:latin typeface="Arial" pitchFamily="34" charset="0"/>
                <a:cs typeface="Arial" pitchFamily="34" charset="0"/>
              </a:rPr>
              <a:t>Verywell</a:t>
            </a:r>
            <a:r>
              <a:rPr lang="en-GB" sz="13500" dirty="0" smtClean="0">
                <a:latin typeface="Arial" pitchFamily="34" charset="0"/>
                <a:cs typeface="Arial" pitchFamily="34" charset="0"/>
              </a:rPr>
              <a:t>. Available at:    https://www.verywell.com/what-is-maslows-hierarchy-of-needs-4136760 (Accessed 3 Dec. 2017).</a:t>
            </a:r>
          </a:p>
          <a:p>
            <a:pPr>
              <a:lnSpc>
                <a:spcPct val="170000"/>
              </a:lnSpc>
            </a:pPr>
            <a:r>
              <a:rPr lang="en-GB" sz="13500" dirty="0" err="1" smtClean="0">
                <a:latin typeface="Arial" pitchFamily="34" charset="0"/>
                <a:cs typeface="Arial" pitchFamily="34" charset="0"/>
              </a:rPr>
              <a:t>Clipground</a:t>
            </a:r>
            <a:r>
              <a:rPr lang="en-GB" sz="13500" dirty="0" smtClean="0">
                <a:latin typeface="Arial" pitchFamily="34" charset="0"/>
                <a:cs typeface="Arial" pitchFamily="34" charset="0"/>
              </a:rPr>
              <a:t> (2017). </a:t>
            </a:r>
            <a:r>
              <a:rPr lang="en-GB" sz="13500" i="1" dirty="0" smtClean="0">
                <a:latin typeface="Arial" pitchFamily="34" charset="0"/>
                <a:cs typeface="Arial" pitchFamily="34" charset="0"/>
              </a:rPr>
              <a:t>Question clipart</a:t>
            </a:r>
            <a:r>
              <a:rPr lang="en-GB" sz="13500" dirty="0" smtClean="0">
                <a:latin typeface="Arial" pitchFamily="34" charset="0"/>
                <a:cs typeface="Arial" pitchFamily="34" charset="0"/>
              </a:rPr>
              <a:t>. (image) Available at: http://clipground.com/question-clipart.html (Accessed: 4th December 2017).</a:t>
            </a:r>
          </a:p>
          <a:p>
            <a:pPr>
              <a:lnSpc>
                <a:spcPct val="170000"/>
              </a:lnSpc>
            </a:pPr>
            <a:r>
              <a:rPr lang="en-GB" sz="13500" dirty="0" smtClean="0">
                <a:latin typeface="Arial" pitchFamily="34" charset="0"/>
                <a:cs typeface="Arial" pitchFamily="34" charset="0"/>
              </a:rPr>
              <a:t>Clipart Library (2016). </a:t>
            </a:r>
            <a:r>
              <a:rPr lang="en-GB" sz="13500" i="1" dirty="0" smtClean="0">
                <a:latin typeface="Arial" pitchFamily="34" charset="0"/>
                <a:cs typeface="Arial" pitchFamily="34" charset="0"/>
              </a:rPr>
              <a:t>Minus Clipart</a:t>
            </a:r>
            <a:r>
              <a:rPr lang="en-GB" sz="13500" dirty="0" smtClean="0">
                <a:latin typeface="Arial" pitchFamily="34" charset="0"/>
                <a:cs typeface="Arial" pitchFamily="34" charset="0"/>
              </a:rPr>
              <a:t>. (image) Available at: http://clipart-library.com/clipart/240276.htm (Accessed: 2nd December 2017).</a:t>
            </a:r>
          </a:p>
          <a:p>
            <a:pPr>
              <a:lnSpc>
                <a:spcPct val="170000"/>
              </a:lnSpc>
            </a:pPr>
            <a:r>
              <a:rPr lang="en-GB" sz="13500" dirty="0" err="1" smtClean="0">
                <a:latin typeface="Arial" pitchFamily="34" charset="0"/>
                <a:cs typeface="Arial" pitchFamily="34" charset="0"/>
              </a:rPr>
              <a:t>Edglossory</a:t>
            </a:r>
            <a:r>
              <a:rPr lang="en-GB" sz="13500" dirty="0" smtClean="0">
                <a:latin typeface="Arial" pitchFamily="34" charset="0"/>
                <a:cs typeface="Arial" pitchFamily="34" charset="0"/>
              </a:rPr>
              <a:t> (2015) </a:t>
            </a:r>
            <a:r>
              <a:rPr lang="en-GB" sz="13500" i="1" dirty="0" smtClean="0">
                <a:latin typeface="Arial" pitchFamily="34" charset="0"/>
                <a:cs typeface="Arial" pitchFamily="34" charset="0"/>
              </a:rPr>
              <a:t>Hidden curriculum.</a:t>
            </a:r>
            <a:r>
              <a:rPr lang="en-GB" sz="13500" dirty="0" smtClean="0">
                <a:latin typeface="Arial" pitchFamily="34" charset="0"/>
                <a:cs typeface="Arial" pitchFamily="34" charset="0"/>
              </a:rPr>
              <a:t> </a:t>
            </a:r>
            <a:r>
              <a:rPr lang="en-GB" sz="13500" u="sng" dirty="0" smtClean="0">
                <a:latin typeface="Arial" pitchFamily="34" charset="0"/>
                <a:cs typeface="Arial" pitchFamily="34" charset="0"/>
                <a:hlinkClick r:id="rId2"/>
              </a:rPr>
              <a:t>http://edglossary.org/hidden-curriculum/</a:t>
            </a:r>
            <a:r>
              <a:rPr lang="en-GB" sz="13500" dirty="0" smtClean="0">
                <a:latin typeface="Arial" pitchFamily="34" charset="0"/>
                <a:cs typeface="Arial" pitchFamily="34" charset="0"/>
              </a:rPr>
              <a:t> (Accessed: 28</a:t>
            </a:r>
            <a:r>
              <a:rPr lang="en-GB" sz="13500" baseline="30000" dirty="0" smtClean="0">
                <a:latin typeface="Arial" pitchFamily="34" charset="0"/>
                <a:cs typeface="Arial" pitchFamily="34" charset="0"/>
              </a:rPr>
              <a:t>th</a:t>
            </a:r>
            <a:r>
              <a:rPr lang="en-GB" sz="13500" dirty="0" smtClean="0">
                <a:latin typeface="Arial" pitchFamily="34" charset="0"/>
                <a:cs typeface="Arial" pitchFamily="34" charset="0"/>
              </a:rPr>
              <a:t> November 2017). </a:t>
            </a:r>
          </a:p>
          <a:p>
            <a:pPr>
              <a:lnSpc>
                <a:spcPct val="170000"/>
              </a:lnSpc>
            </a:pPr>
            <a:r>
              <a:rPr lang="en-GB" sz="13500" dirty="0" smtClean="0">
                <a:latin typeface="Arial" pitchFamily="34" charset="0"/>
                <a:cs typeface="Arial" pitchFamily="34" charset="0"/>
              </a:rPr>
              <a:t>Kellogg's (2014). An Audit of School Breakfast Club Provision in the UK. A report by Kellogg’s. (online) Kellogg's. Available at: http://www.kelloggs.co.uk/content/dam/newton/images/masterbrand/UK/R5_Kelloggs%20Breakfast%20Club%20Audit%20APSE.pdf (Accessed 4th December 2017).</a:t>
            </a:r>
          </a:p>
          <a:p>
            <a:pPr>
              <a:lnSpc>
                <a:spcPct val="170000"/>
              </a:lnSpc>
            </a:pPr>
            <a:r>
              <a:rPr lang="en-GB" sz="13500" dirty="0" smtClean="0">
                <a:latin typeface="Arial" pitchFamily="34" charset="0"/>
                <a:cs typeface="Arial" pitchFamily="34" charset="0"/>
              </a:rPr>
              <a:t>Kids Mental Health, (2017) Children Mental Health. http://www.kidsmentalhealth.org/ (Accessed: 10th December 2017).</a:t>
            </a:r>
          </a:p>
          <a:p>
            <a:pPr>
              <a:lnSpc>
                <a:spcPct val="170000"/>
              </a:lnSpc>
            </a:pPr>
            <a:r>
              <a:rPr lang="en-GB" sz="13500" dirty="0" smtClean="0">
                <a:latin typeface="Arial" pitchFamily="34" charset="0"/>
                <a:cs typeface="Arial" pitchFamily="34" charset="0"/>
              </a:rPr>
              <a:t>McLeod, S. (2007). </a:t>
            </a:r>
            <a:r>
              <a:rPr lang="en-GB" sz="13500" i="1" dirty="0" smtClean="0">
                <a:latin typeface="Arial" pitchFamily="34" charset="0"/>
                <a:cs typeface="Arial" pitchFamily="34" charset="0"/>
              </a:rPr>
              <a:t>Skinner – Operant Conditioning.</a:t>
            </a:r>
            <a:r>
              <a:rPr lang="en-GB" sz="13500" dirty="0" smtClean="0">
                <a:latin typeface="Arial" pitchFamily="34" charset="0"/>
                <a:cs typeface="Arial" pitchFamily="34" charset="0"/>
              </a:rPr>
              <a:t> </a:t>
            </a:r>
            <a:r>
              <a:rPr lang="en-GB" sz="13500" u="sng" dirty="0" smtClean="0">
                <a:latin typeface="Arial" pitchFamily="34" charset="0"/>
                <a:cs typeface="Arial" pitchFamily="34" charset="0"/>
                <a:hlinkClick r:id="rId3"/>
              </a:rPr>
              <a:t>http://www.simplypsychology.org/operant-conditioning.html</a:t>
            </a:r>
            <a:r>
              <a:rPr lang="en-GB" sz="13500" dirty="0" smtClean="0">
                <a:latin typeface="Arial" pitchFamily="34" charset="0"/>
                <a:cs typeface="Arial" pitchFamily="34" charset="0"/>
              </a:rPr>
              <a:t> (Accessed: 2nd December 2017). </a:t>
            </a:r>
          </a:p>
          <a:p>
            <a:pPr>
              <a:lnSpc>
                <a:spcPct val="170000"/>
              </a:lnSpc>
            </a:pPr>
            <a:r>
              <a:rPr lang="en-GB" sz="13500" dirty="0" smtClean="0">
                <a:latin typeface="Arial" pitchFamily="34" charset="0"/>
                <a:cs typeface="Arial" pitchFamily="34" charset="0"/>
              </a:rPr>
              <a:t>McLeod, S. (2017) </a:t>
            </a:r>
            <a:r>
              <a:rPr lang="en-GB" sz="13500" i="1" dirty="0" smtClean="0">
                <a:latin typeface="Arial" pitchFamily="34" charset="0"/>
                <a:cs typeface="Arial" pitchFamily="34" charset="0"/>
              </a:rPr>
              <a:t>Maslow's Hierarchy of Needs</a:t>
            </a:r>
            <a:r>
              <a:rPr lang="en-GB" sz="13500" dirty="0" smtClean="0">
                <a:latin typeface="Arial" pitchFamily="34" charset="0"/>
                <a:cs typeface="Arial" pitchFamily="34" charset="0"/>
              </a:rPr>
              <a:t> </a:t>
            </a:r>
            <a:r>
              <a:rPr lang="en-GB" sz="13500" u="sng" dirty="0" smtClean="0">
                <a:latin typeface="Arial" pitchFamily="34" charset="0"/>
                <a:cs typeface="Arial" pitchFamily="34" charset="0"/>
                <a:hlinkClick r:id="rId4"/>
              </a:rPr>
              <a:t>https://www.simplypsychology.org/maslow.html</a:t>
            </a:r>
            <a:r>
              <a:rPr lang="en-GB" sz="13500" dirty="0" smtClean="0">
                <a:latin typeface="Arial" pitchFamily="34" charset="0"/>
                <a:cs typeface="Arial" pitchFamily="34" charset="0"/>
              </a:rPr>
              <a:t> (Accessed: 30</a:t>
            </a:r>
            <a:r>
              <a:rPr lang="en-GB" sz="13500" baseline="30000" dirty="0" smtClean="0">
                <a:latin typeface="Arial" pitchFamily="34" charset="0"/>
                <a:cs typeface="Arial" pitchFamily="34" charset="0"/>
              </a:rPr>
              <a:t>th</a:t>
            </a:r>
            <a:r>
              <a:rPr lang="en-GB" sz="13500" dirty="0" smtClean="0">
                <a:latin typeface="Arial" pitchFamily="34" charset="0"/>
                <a:cs typeface="Arial" pitchFamily="34" charset="0"/>
              </a:rPr>
              <a:t> November 2017</a:t>
            </a:r>
            <a:r>
              <a:rPr lang="en-GB" sz="13500" dirty="0" smtClean="0">
                <a:latin typeface="Arial" pitchFamily="34" charset="0"/>
                <a:cs typeface="Arial" pitchFamily="34" charset="0"/>
              </a:rPr>
              <a:t>).</a:t>
            </a:r>
          </a:p>
          <a:p>
            <a:pPr>
              <a:lnSpc>
                <a:spcPct val="170000"/>
              </a:lnSpc>
            </a:pPr>
            <a:r>
              <a:rPr lang="en-GB" sz="13500" dirty="0" smtClean="0">
                <a:latin typeface="Arial" pitchFamily="34" charset="0"/>
                <a:cs typeface="Arial" pitchFamily="34" charset="0"/>
              </a:rPr>
              <a:t>Mental Health Foundation. (2017) Children and Young People. https://www.mentalhealth.org.uk/a-to-z/c/children-and-young-people (Accessed: 10th December 2017).</a:t>
            </a:r>
          </a:p>
          <a:p>
            <a:pPr>
              <a:lnSpc>
                <a:spcPct val="170000"/>
              </a:lnSpc>
            </a:pPr>
            <a:r>
              <a:rPr lang="en-GB" sz="13500" dirty="0" err="1" smtClean="0">
                <a:latin typeface="Arial" pitchFamily="34" charset="0"/>
                <a:cs typeface="Arial" pitchFamily="34" charset="0"/>
              </a:rPr>
              <a:t>WordPress</a:t>
            </a:r>
            <a:r>
              <a:rPr lang="en-GB" sz="13500" dirty="0" smtClean="0">
                <a:latin typeface="Arial" pitchFamily="34" charset="0"/>
                <a:cs typeface="Arial" pitchFamily="34" charset="0"/>
              </a:rPr>
              <a:t> (</a:t>
            </a:r>
            <a:r>
              <a:rPr lang="en-GB" sz="13500" dirty="0" err="1" smtClean="0">
                <a:latin typeface="Arial" pitchFamily="34" charset="0"/>
                <a:cs typeface="Arial" pitchFamily="34" charset="0"/>
              </a:rPr>
              <a:t>n.d</a:t>
            </a:r>
            <a:r>
              <a:rPr lang="en-GB" sz="13500" dirty="0" smtClean="0">
                <a:latin typeface="Arial" pitchFamily="34" charset="0"/>
                <a:cs typeface="Arial" pitchFamily="34" charset="0"/>
              </a:rPr>
              <a:t>.). Theory: Operant Conditioning. (image) Available at: https://classofmotivation.wordpress.com/theory-operant-conditioning/ (Accessed: 2nd December 2017).</a:t>
            </a:r>
          </a:p>
          <a:p>
            <a:pPr>
              <a:lnSpc>
                <a:spcPct val="170000"/>
              </a:lnSpc>
            </a:pPr>
            <a:r>
              <a:rPr lang="en-GB" sz="13500" dirty="0" smtClean="0">
                <a:latin typeface="Arial" pitchFamily="34" charset="0"/>
                <a:cs typeface="Arial" pitchFamily="34" charset="0"/>
              </a:rPr>
              <a:t>UWTSD. (2016) Handout: Children’s Mental Health and Wellbeing.</a:t>
            </a:r>
          </a:p>
          <a:p>
            <a:endParaRPr lang="en-GB" sz="9600" dirty="0" smtClean="0"/>
          </a:p>
          <a:p>
            <a:pPr>
              <a:lnSpc>
                <a:spcPct val="150000"/>
              </a:lnSpc>
              <a:spcAft>
                <a:spcPts val="1000"/>
              </a:spcAft>
              <a:buNone/>
            </a:pPr>
            <a:endParaRPr lang="en-GB" sz="3600" dirty="0" smtClean="0">
              <a:ea typeface="Calibri"/>
              <a:cs typeface="Times New Roman"/>
            </a:endParaRPr>
          </a:p>
          <a:p>
            <a:pPr marL="0" indent="0">
              <a:lnSpc>
                <a:spcPct val="150000"/>
              </a:lnSpc>
              <a:buNone/>
            </a:pPr>
            <a:endParaRPr lang="en-GB" sz="4000" dirty="0" smtClean="0">
              <a:latin typeface="Arial" pitchFamily="34" charset="0"/>
              <a:cs typeface="Arial" pitchFamily="34" charset="0"/>
            </a:endParaRPr>
          </a:p>
          <a:p>
            <a:pPr marL="0" indent="0">
              <a:lnSpc>
                <a:spcPct val="150000"/>
              </a:lnSpc>
              <a:buNone/>
            </a:pPr>
            <a:endParaRPr lang="en-GB" sz="4000" dirty="0" smtClean="0">
              <a:latin typeface="Arial" pitchFamily="34" charset="0"/>
              <a:cs typeface="Arial" pitchFamily="34" charset="0"/>
            </a:endParaRPr>
          </a:p>
          <a:p>
            <a:pPr marL="0" indent="0">
              <a:lnSpc>
                <a:spcPct val="150000"/>
              </a:lnSpc>
              <a:buNone/>
            </a:pPr>
            <a:endParaRPr lang="en-GB" sz="4000" dirty="0">
              <a:latin typeface="Arial" pitchFamily="34" charset="0"/>
              <a:cs typeface="Arial" pitchFamily="34" charset="0"/>
            </a:endParaRPr>
          </a:p>
        </p:txBody>
      </p:sp>
      <p:sp>
        <p:nvSpPr>
          <p:cNvPr id="4" name="Footer Placeholder 3"/>
          <p:cNvSpPr>
            <a:spLocks noGrp="1"/>
          </p:cNvSpPr>
          <p:nvPr>
            <p:ph type="ftr" sz="quarter" idx="11"/>
          </p:nvPr>
        </p:nvSpPr>
        <p:spPr/>
        <p:txBody>
          <a:bodyPr/>
          <a:lstStyle/>
          <a:p>
            <a:r>
              <a:rPr lang="en-GB" dirty="0" smtClean="0"/>
              <a:t>Student Number: 1402615</a:t>
            </a:r>
            <a:endParaRPr lang="en-GB" dirty="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2298</TotalTime>
  <Words>1067</Words>
  <Application>Microsoft Office PowerPoint</Application>
  <PresentationFormat>Custom</PresentationFormat>
  <Paragraphs>117</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Slide 1</vt:lpstr>
      <vt:lpstr>Referencing  </vt:lpstr>
    </vt:vector>
  </TitlesOfParts>
  <Company>Hewlett-Packard</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Sarah Evans</dc:creator>
  <cp:lastModifiedBy>Sarah Evans</cp:lastModifiedBy>
  <cp:revision>252</cp:revision>
  <dcterms:created xsi:type="dcterms:W3CDTF">2017-11-26T19:32:57Z</dcterms:created>
  <dcterms:modified xsi:type="dcterms:W3CDTF">2017-12-12T20:38:57Z</dcterms:modified>
</cp:coreProperties>
</file>