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2980773-360A-4D40-90A8-4B19C67B01B6}">
          <p14:sldIdLst/>
        </p14:section>
        <p14:section name="Untitled Section" id="{2BD7517B-5B72-4ECA-B51F-7B9CEF3B49D5}">
          <p14:sldIdLst>
            <p14:sldId id="25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286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11/5/2021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58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78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06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85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18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911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42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041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475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581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11/5/2021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198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26" r:id="rId8"/>
    <p:sldLayoutId id="2147483727" r:id="rId9"/>
    <p:sldLayoutId id="2147483728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hyperlink" Target="https://en.m.wikipedia.org/wiki/Just_Eat" TargetMode="External"/><Relationship Id="rId4" Type="http://schemas.openxmlformats.org/officeDocument/2006/relationships/image" Target="../media/image3.png"/><Relationship Id="rId9" Type="http://schemas.microsoft.com/office/2007/relationships/hdphoto" Target="../media/hdphoto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6D522-D1AF-4B05-85E6-C8943513B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034" y="5820695"/>
            <a:ext cx="1727916" cy="13255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1300" dirty="0">
                <a:solidFill>
                  <a:schemeClr val="bg2">
                    <a:lumMod val="75000"/>
                  </a:schemeClr>
                </a:solidFill>
              </a:rPr>
              <a:t>31 Blackpool Street </a:t>
            </a:r>
            <a:br>
              <a:rPr lang="en-US" sz="1300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US" sz="1300" dirty="0">
                <a:solidFill>
                  <a:schemeClr val="bg2">
                    <a:lumMod val="75000"/>
                  </a:schemeClr>
                </a:solidFill>
              </a:rPr>
              <a:t>SA2 4PP</a:t>
            </a:r>
            <a:br>
              <a:rPr lang="en-US" sz="1300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US" sz="1300" dirty="0">
                <a:solidFill>
                  <a:schemeClr val="bg2">
                    <a:lumMod val="75000"/>
                  </a:schemeClr>
                </a:solidFill>
              </a:rPr>
              <a:t>Trinity@hotel.com</a:t>
            </a:r>
            <a:br>
              <a:rPr lang="en-US" sz="1300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US" sz="1300" dirty="0">
                <a:solidFill>
                  <a:schemeClr val="bg2">
                    <a:lumMod val="75000"/>
                  </a:schemeClr>
                </a:solidFill>
              </a:rPr>
              <a:t>Phone number </a:t>
            </a:r>
            <a:br>
              <a:rPr lang="en-US" sz="1300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US" sz="1300" dirty="0">
                <a:solidFill>
                  <a:schemeClr val="bg2">
                    <a:lumMod val="75000"/>
                  </a:schemeClr>
                </a:solidFill>
              </a:rPr>
              <a:t>02125252521</a:t>
            </a:r>
            <a:br>
              <a:rPr lang="en-US" sz="1300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US" sz="1300" dirty="0">
                <a:solidFill>
                  <a:schemeClr val="bg2">
                    <a:lumMod val="75000"/>
                  </a:schemeClr>
                </a:solidFill>
              </a:rPr>
              <a:t>07476565652</a:t>
            </a:r>
            <a:br>
              <a:rPr lang="en-US" sz="1200" dirty="0">
                <a:solidFill>
                  <a:schemeClr val="bg2">
                    <a:lumMod val="75000"/>
                  </a:schemeClr>
                </a:solidFill>
              </a:rPr>
            </a:br>
            <a:br>
              <a:rPr lang="en-US" sz="1800" dirty="0"/>
            </a:br>
            <a:endParaRPr lang="en-US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4FDF1-0C06-47DC-AAF1-DC33441BF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" y="5277678"/>
            <a:ext cx="5214510" cy="15803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bg2">
                    <a:lumMod val="75000"/>
                    <a:alpha val="80000"/>
                  </a:schemeClr>
                </a:solidFill>
              </a:rPr>
              <a:t>Delivery available from 17:00 to 22:30</a:t>
            </a:r>
          </a:p>
          <a:p>
            <a:pPr marL="0" indent="0">
              <a:buNone/>
            </a:pPr>
            <a:endParaRPr lang="en-US" sz="1400" dirty="0">
              <a:solidFill>
                <a:schemeClr val="bg2">
                  <a:lumMod val="75000"/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1400" b="1" dirty="0">
              <a:solidFill>
                <a:schemeClr val="bg2">
                  <a:lumMod val="75000"/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bg2">
                    <a:lumMod val="75000"/>
                    <a:alpha val="80000"/>
                  </a:schemeClr>
                </a:solidFill>
              </a:rPr>
              <a:t>For any allergy please inform our staff</a:t>
            </a:r>
            <a:endParaRPr lang="en-US" sz="1400" b="1" dirty="0">
              <a:solidFill>
                <a:schemeClr val="bg2">
                  <a:lumMod val="75000"/>
                  <a:alpha val="80000"/>
                </a:schemeClr>
              </a:solidFill>
            </a:endParaRP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CB25519A-81DA-4E97-99DE-F8C5A80784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-1"/>
            <a:ext cx="5441742" cy="50934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2">
                    <a:lumMod val="75000"/>
                  </a:schemeClr>
                </a:solidFill>
              </a:rPr>
              <a:t>                          Starters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Battered chicken bites                  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6.50</a:t>
            </a:r>
          </a:p>
          <a:p>
            <a:pPr marL="0" indent="0">
              <a:buNone/>
            </a:pPr>
            <a:r>
              <a:rPr lang="en-GB" sz="1100" i="1" dirty="0">
                <a:solidFill>
                  <a:schemeClr val="bg2">
                    <a:lumMod val="75000"/>
                  </a:schemeClr>
                </a:solidFill>
              </a:rPr>
              <a:t>succulent pieces of chicken breast in batter served with sweet chili mayo  sauce</a:t>
            </a:r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Breaded garlic mushrooms          </a:t>
            </a:r>
            <a:r>
              <a:rPr lang="en-GB" sz="1050" dirty="0">
                <a:solidFill>
                  <a:schemeClr val="bg2">
                    <a:lumMod val="75000"/>
                  </a:schemeClr>
                </a:solidFill>
              </a:rPr>
              <a:t>5.50</a:t>
            </a:r>
          </a:p>
          <a:p>
            <a:pPr marL="0" indent="0">
              <a:buNone/>
            </a:pPr>
            <a:r>
              <a:rPr lang="en-GB" sz="1100" i="1" dirty="0">
                <a:solidFill>
                  <a:schemeClr val="bg2">
                    <a:lumMod val="75000"/>
                  </a:schemeClr>
                </a:solidFill>
              </a:rPr>
              <a:t> our wild mushrooms breaded in fresh </a:t>
            </a:r>
            <a:r>
              <a:rPr lang="en-GB" sz="1100" i="1" dirty="0" err="1">
                <a:solidFill>
                  <a:schemeClr val="bg2">
                    <a:lumMod val="75000"/>
                  </a:schemeClr>
                </a:solidFill>
              </a:rPr>
              <a:t>pancco</a:t>
            </a:r>
            <a:r>
              <a:rPr lang="en-GB" sz="1100" i="1" dirty="0">
                <a:solidFill>
                  <a:schemeClr val="bg2">
                    <a:lumMod val="75000"/>
                  </a:schemeClr>
                </a:solidFill>
              </a:rPr>
              <a:t> , served with freshly garlic mayo dip</a:t>
            </a:r>
          </a:p>
          <a:p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Soup of the day                               </a:t>
            </a:r>
            <a:r>
              <a:rPr lang="en-GB" sz="1050" dirty="0">
                <a:solidFill>
                  <a:schemeClr val="bg2">
                    <a:lumMod val="75000"/>
                  </a:schemeClr>
                </a:solidFill>
              </a:rPr>
              <a:t>6.50</a:t>
            </a:r>
          </a:p>
          <a:p>
            <a:pPr marL="0" indent="0">
              <a:buNone/>
            </a:pPr>
            <a:r>
              <a:rPr lang="en-GB" sz="1100" i="1" dirty="0">
                <a:solidFill>
                  <a:schemeClr val="bg2">
                    <a:lumMod val="75000"/>
                  </a:schemeClr>
                </a:solidFill>
              </a:rPr>
              <a:t>please ask our staff for information about our chef ‘s daily soup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2">
                    <a:lumMod val="75000"/>
                  </a:schemeClr>
                </a:solidFill>
              </a:rPr>
              <a:t>Drinks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Bottle 0.33 soft drinks Cola /Fanta /Sprite   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 2.50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 White wine-</a:t>
            </a:r>
            <a:r>
              <a:rPr lang="en-GB" sz="1400" b="0" dirty="0" err="1">
                <a:solidFill>
                  <a:schemeClr val="bg2">
                    <a:lumMod val="75000"/>
                  </a:schemeClr>
                </a:solidFill>
              </a:rPr>
              <a:t>Rieslieng</a:t>
            </a:r>
            <a:r>
              <a:rPr lang="en-GB" sz="1400" b="0" i="1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Charta         </a:t>
            </a:r>
            <a:r>
              <a:rPr lang="en-GB" sz="1400" b="0" i="1" dirty="0">
                <a:solidFill>
                  <a:schemeClr val="bg2">
                    <a:lumMod val="75000"/>
                  </a:schemeClr>
                </a:solidFill>
              </a:rPr>
              <a:t>                  </a:t>
            </a:r>
            <a:r>
              <a:rPr lang="en-GB" sz="1000" b="0" dirty="0">
                <a:solidFill>
                  <a:schemeClr val="bg2">
                    <a:lumMod val="75000"/>
                  </a:schemeClr>
                </a:solidFill>
              </a:rPr>
              <a:t>35.00</a:t>
            </a:r>
          </a:p>
          <a:p>
            <a:pPr marL="0" indent="0">
              <a:buNone/>
            </a:pPr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                     - Biblia </a:t>
            </a:r>
            <a:r>
              <a:rPr lang="en-GB" sz="1400" b="0" dirty="0" err="1">
                <a:solidFill>
                  <a:schemeClr val="bg2">
                    <a:lumMod val="75000"/>
                  </a:schemeClr>
                </a:solidFill>
              </a:rPr>
              <a:t>chora</a:t>
            </a:r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                                  </a:t>
            </a:r>
            <a:r>
              <a:rPr lang="en-GB" sz="1000" b="0" dirty="0">
                <a:solidFill>
                  <a:schemeClr val="bg2">
                    <a:lumMod val="75000"/>
                  </a:schemeClr>
                </a:solidFill>
              </a:rPr>
              <a:t>30.00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Rose wine  - Lady A rose                                   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32.00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Red wine    -</a:t>
            </a:r>
            <a:r>
              <a:rPr lang="en-GB" sz="1400" dirty="0" err="1">
                <a:solidFill>
                  <a:schemeClr val="bg2">
                    <a:lumMod val="75000"/>
                  </a:schemeClr>
                </a:solidFill>
              </a:rPr>
              <a:t>Cabalie</a:t>
            </a: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                                           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37.00</a:t>
            </a:r>
          </a:p>
          <a:p>
            <a:pPr marL="0" indent="0">
              <a:buNone/>
            </a:pPr>
            <a:r>
              <a:rPr lang="en-GB" sz="1000" b="0" dirty="0">
                <a:solidFill>
                  <a:schemeClr val="bg2">
                    <a:lumMod val="75000"/>
                  </a:schemeClr>
                </a:solidFill>
              </a:rPr>
              <a:t>                            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-Anima Negra                                 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34.00</a:t>
            </a:r>
            <a:endParaRPr lang="en-GB" sz="1400" b="0" dirty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6E8E82BD-AF5F-4A9F-9C86-E5C33E386B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04157" y="638842"/>
            <a:ext cx="6713762" cy="60259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1" dirty="0">
                <a:solidFill>
                  <a:schemeClr val="bg2">
                    <a:lumMod val="75000"/>
                  </a:schemeClr>
                </a:solidFill>
              </a:rPr>
              <a:t>                           </a:t>
            </a:r>
            <a:r>
              <a:rPr lang="en-GB" b="0" dirty="0">
                <a:solidFill>
                  <a:schemeClr val="bg2">
                    <a:lumMod val="75000"/>
                  </a:schemeClr>
                </a:solidFill>
              </a:rPr>
              <a:t>Main courses</a:t>
            </a:r>
          </a:p>
          <a:p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Grilled sea bass fillet                      </a:t>
            </a:r>
            <a:r>
              <a:rPr lang="en-GB" sz="1000" b="0" dirty="0">
                <a:solidFill>
                  <a:schemeClr val="bg2">
                    <a:lumMod val="75000"/>
                  </a:schemeClr>
                </a:solidFill>
              </a:rPr>
              <a:t>21.00</a:t>
            </a:r>
          </a:p>
          <a:p>
            <a:pPr marL="0" indent="0">
              <a:buNone/>
            </a:pP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fresh sea bass on the grill served with lemongrass sauce and seasoned vegetables</a:t>
            </a:r>
          </a:p>
          <a:p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Baked Halibut                                  </a:t>
            </a:r>
            <a:r>
              <a:rPr lang="en-GB" sz="1000" b="0" dirty="0">
                <a:solidFill>
                  <a:schemeClr val="bg2">
                    <a:lumMod val="75000"/>
                  </a:schemeClr>
                </a:solidFill>
              </a:rPr>
              <a:t>20.00</a:t>
            </a:r>
          </a:p>
          <a:p>
            <a:pPr marL="0" indent="0">
              <a:buNone/>
            </a:pP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served with grilled asparagus ,butter lemon sauce and fresh tabouleh salad (we recommend </a:t>
            </a:r>
            <a:r>
              <a:rPr lang="en-GB" sz="1100" b="0" i="1" dirty="0" err="1">
                <a:solidFill>
                  <a:schemeClr val="bg2">
                    <a:lumMod val="75000"/>
                  </a:schemeClr>
                </a:solidFill>
              </a:rPr>
              <a:t>Rieslieng</a:t>
            </a: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Charta white wine)</a:t>
            </a:r>
          </a:p>
          <a:p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Chicken </a:t>
            </a:r>
            <a:r>
              <a:rPr lang="en-GB" sz="1400" b="0" dirty="0" err="1">
                <a:solidFill>
                  <a:schemeClr val="bg2">
                    <a:lumMod val="75000"/>
                  </a:schemeClr>
                </a:solidFill>
              </a:rPr>
              <a:t>coquelet</a:t>
            </a:r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                            </a:t>
            </a:r>
            <a:r>
              <a:rPr lang="en-GB" sz="1000" b="0" dirty="0">
                <a:solidFill>
                  <a:schemeClr val="bg2">
                    <a:lumMod val="75000"/>
                  </a:schemeClr>
                </a:solidFill>
              </a:rPr>
              <a:t>32.00</a:t>
            </a:r>
            <a:r>
              <a:rPr lang="en-GB" sz="10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                         </a:t>
            </a:r>
          </a:p>
          <a:p>
            <a:pPr marL="0" indent="0">
              <a:buNone/>
            </a:pP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fresh chicken </a:t>
            </a:r>
            <a:r>
              <a:rPr lang="en-GB" sz="1100" b="0" i="1" dirty="0" err="1">
                <a:solidFill>
                  <a:schemeClr val="bg2">
                    <a:lumMod val="75000"/>
                  </a:schemeClr>
                </a:solidFill>
              </a:rPr>
              <a:t>coquelet</a:t>
            </a: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stuffed with lemon, carrots , ginger, fresh rosemary , bathed in orange juice ,oven baked ,served with freshly cut wedges potato and green vegetables    (we recommend </a:t>
            </a:r>
            <a:r>
              <a:rPr lang="en-GB" sz="1100" b="0" i="1" dirty="0" err="1">
                <a:solidFill>
                  <a:schemeClr val="bg2">
                    <a:lumMod val="75000"/>
                  </a:schemeClr>
                </a:solidFill>
              </a:rPr>
              <a:t>Bibila</a:t>
            </a: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100" b="0" i="1" dirty="0" err="1">
                <a:solidFill>
                  <a:schemeClr val="bg2">
                    <a:lumMod val="75000"/>
                  </a:schemeClr>
                </a:solidFill>
              </a:rPr>
              <a:t>Chora</a:t>
            </a: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white wine /Lady A rose wine</a:t>
            </a:r>
            <a:r>
              <a:rPr lang="en-GB" sz="1100" i="1" dirty="0">
                <a:solidFill>
                  <a:schemeClr val="bg2">
                    <a:lumMod val="75000"/>
                  </a:schemeClr>
                </a:solidFill>
              </a:rPr>
              <a:t>)</a:t>
            </a:r>
          </a:p>
          <a:p>
            <a:r>
              <a:rPr lang="en-GB" sz="1400" b="0" dirty="0">
                <a:solidFill>
                  <a:schemeClr val="bg2">
                    <a:lumMod val="75000"/>
                  </a:schemeClr>
                </a:solidFill>
              </a:rPr>
              <a:t>Steaks (choose from)                       </a:t>
            </a:r>
            <a:r>
              <a:rPr lang="en-GB" sz="1100" b="0" dirty="0">
                <a:solidFill>
                  <a:schemeClr val="bg2">
                    <a:lumMod val="75000"/>
                  </a:schemeClr>
                </a:solidFill>
              </a:rPr>
              <a:t>29.50</a:t>
            </a:r>
          </a:p>
          <a:p>
            <a:pPr marL="0" indent="0">
              <a:buNone/>
            </a:pPr>
            <a:r>
              <a:rPr lang="en-GB" sz="1200" b="0" dirty="0" err="1">
                <a:solidFill>
                  <a:schemeClr val="bg2">
                    <a:lumMod val="75000"/>
                  </a:schemeClr>
                </a:solidFill>
              </a:rPr>
              <a:t>Portehouse</a:t>
            </a:r>
            <a:r>
              <a:rPr lang="en-GB" sz="1200" b="0" dirty="0">
                <a:solidFill>
                  <a:schemeClr val="bg2">
                    <a:lumMod val="75000"/>
                  </a:schemeClr>
                </a:solidFill>
              </a:rPr>
              <a:t> / T-bone / Filet Mignon</a:t>
            </a:r>
          </a:p>
          <a:p>
            <a:pPr marL="0" indent="0">
              <a:buNone/>
            </a:pP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all steaks are served with vine tomatoes , grilled flat mushroom , chunky chips , peas and any sauce from peppercorn , blue cheese , </a:t>
            </a:r>
            <a:r>
              <a:rPr lang="en-GB" sz="1100" b="0" i="1" dirty="0" err="1">
                <a:solidFill>
                  <a:schemeClr val="bg2">
                    <a:lumMod val="75000"/>
                  </a:schemeClr>
                </a:solidFill>
              </a:rPr>
              <a:t>bernese</a:t>
            </a: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, gravy  (we recommend </a:t>
            </a:r>
            <a:r>
              <a:rPr lang="en-GB" sz="1100" b="0" i="1" dirty="0" err="1">
                <a:solidFill>
                  <a:schemeClr val="bg2">
                    <a:lumMod val="75000"/>
                  </a:schemeClr>
                </a:solidFill>
              </a:rPr>
              <a:t>Cabalie</a:t>
            </a: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red wine / Anima Negra red wine)                       </a:t>
            </a:r>
          </a:p>
          <a:p>
            <a:pPr marL="0" indent="0">
              <a:buNone/>
            </a:pPr>
            <a:r>
              <a:rPr lang="en-GB" sz="1100" b="0" i="1" dirty="0">
                <a:solidFill>
                  <a:schemeClr val="bg2">
                    <a:lumMod val="75000"/>
                  </a:schemeClr>
                </a:solidFill>
              </a:rPr>
              <a:t>                                                                      </a:t>
            </a:r>
            <a:r>
              <a:rPr lang="en-GB" b="0" dirty="0">
                <a:solidFill>
                  <a:schemeClr val="bg2">
                    <a:lumMod val="75000"/>
                  </a:schemeClr>
                </a:solidFill>
              </a:rPr>
              <a:t>Deserts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schemeClr val="bg2">
                    <a:lumMod val="75000"/>
                  </a:schemeClr>
                </a:solidFill>
              </a:rPr>
              <a:t>Chocolate </a:t>
            </a:r>
            <a:r>
              <a:rPr lang="en-GB" sz="1200" b="0" dirty="0" err="1">
                <a:solidFill>
                  <a:schemeClr val="bg2">
                    <a:lumMod val="75000"/>
                  </a:schemeClr>
                </a:solidFill>
              </a:rPr>
              <a:t>moulten</a:t>
            </a:r>
            <a:r>
              <a:rPr lang="en-GB" sz="1200" b="0" dirty="0">
                <a:solidFill>
                  <a:schemeClr val="bg2">
                    <a:lumMod val="75000"/>
                  </a:schemeClr>
                </a:solidFill>
              </a:rPr>
              <a:t> cake                                                             8.50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schemeClr val="bg2">
                    <a:lumMod val="75000"/>
                  </a:schemeClr>
                </a:solidFill>
              </a:rPr>
              <a:t>Blackberry and lemon fool                                                          8.50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schemeClr val="bg2">
                    <a:lumMod val="75000"/>
                  </a:schemeClr>
                </a:solidFill>
              </a:rPr>
              <a:t>Chocolate ganache with sea salt toast and olive oil             10.50</a:t>
            </a:r>
          </a:p>
        </p:txBody>
      </p:sp>
      <p:pic>
        <p:nvPicPr>
          <p:cNvPr id="13" name="Picture 12" descr="Logo&#10;&#10;Description automatically generated with medium confidence">
            <a:extLst>
              <a:ext uri="{FF2B5EF4-FFF2-40B4-BE49-F238E27FC236}">
                <a16:creationId xmlns:a16="http://schemas.microsoft.com/office/drawing/2014/main" id="{43FD190C-9568-462C-A0D3-824A91CB96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353" b="92353" l="3000" r="99444">
                        <a14:foregroundMark x1="32556" y1="12941" x2="32556" y2="12941"/>
                        <a14:foregroundMark x1="7889" y1="12941" x2="7889" y2="12941"/>
                        <a14:foregroundMark x1="3000" y1="7941" x2="3000" y2="7941"/>
                        <a14:foregroundMark x1="20667" y1="92941" x2="20667" y2="92941"/>
                        <a14:foregroundMark x1="44000" y1="37353" x2="44000" y2="37353"/>
                        <a14:foregroundMark x1="52778" y1="37059" x2="52778" y2="37059"/>
                        <a14:foregroundMark x1="61111" y1="37353" x2="61111" y2="37353"/>
                        <a14:foregroundMark x1="65556" y1="38824" x2="65556" y2="38824"/>
                        <a14:foregroundMark x1="78778" y1="40882" x2="78778" y2="40882"/>
                        <a14:foregroundMark x1="85333" y1="37353" x2="85333" y2="37353"/>
                        <a14:foregroundMark x1="93333" y1="52059" x2="93333" y2="52059"/>
                        <a14:foregroundMark x1="98556" y1="39118" x2="98556" y2="39118"/>
                        <a14:foregroundMark x1="43333" y1="83824" x2="43333" y2="83824"/>
                        <a14:foregroundMark x1="44444" y1="83824" x2="44444" y2="83824"/>
                        <a14:foregroundMark x1="45556" y1="83824" x2="45556" y2="83824"/>
                        <a14:foregroundMark x1="46333" y1="83529" x2="46333" y2="83529"/>
                        <a14:foregroundMark x1="48556" y1="79412" x2="48556" y2="79412"/>
                        <a14:foregroundMark x1="48778" y1="78824" x2="48778" y2="78824"/>
                        <a14:foregroundMark x1="50333" y1="77941" x2="50333" y2="77941"/>
                        <a14:foregroundMark x1="51778" y1="81471" x2="51778" y2="81471"/>
                        <a14:foregroundMark x1="52111" y1="84118" x2="52111" y2="84118"/>
                        <a14:foregroundMark x1="51444" y1="88235" x2="51444" y2="88235"/>
                        <a14:foregroundMark x1="47778" y1="86471" x2="47778" y2="86471"/>
                        <a14:foregroundMark x1="49222" y1="90000" x2="49222" y2="90000"/>
                        <a14:foregroundMark x1="53778" y1="78235" x2="53778" y2="78235"/>
                        <a14:foregroundMark x1="53889" y1="80588" x2="53889" y2="80588"/>
                        <a14:foregroundMark x1="56444" y1="78235" x2="56444" y2="78235"/>
                        <a14:foregroundMark x1="55889" y1="80882" x2="55889" y2="80882"/>
                        <a14:foregroundMark x1="59556" y1="79118" x2="59556" y2="79118"/>
                        <a14:foregroundMark x1="59333" y1="85882" x2="59333" y2="85882"/>
                        <a14:foregroundMark x1="59556" y1="89706" x2="59556" y2="89706"/>
                        <a14:foregroundMark x1="63556" y1="77941" x2="63556" y2="77941"/>
                        <a14:foregroundMark x1="62444" y1="82353" x2="62444" y2="82353"/>
                        <a14:foregroundMark x1="64444" y1="86176" x2="64444" y2="86176"/>
                        <a14:foregroundMark x1="63222" y1="90000" x2="63222" y2="90000"/>
                        <a14:foregroundMark x1="68778" y1="83824" x2="68778" y2="83824"/>
                        <a14:foregroundMark x1="69444" y1="77941" x2="69444" y2="77941"/>
                        <a14:foregroundMark x1="69778" y1="79412" x2="69778" y2="79412"/>
                        <a14:foregroundMark x1="69667" y1="81765" x2="69667" y2="81765"/>
                        <a14:foregroundMark x1="68778" y1="83235" x2="68778" y2="83235"/>
                        <a14:foregroundMark x1="70111" y1="86471" x2="70111" y2="86471"/>
                        <a14:foregroundMark x1="74222" y1="79412" x2="74222" y2="79412"/>
                        <a14:foregroundMark x1="76444" y1="78529" x2="76444" y2="78529"/>
                        <a14:foregroundMark x1="77000" y1="82353" x2="77000" y2="82353"/>
                        <a14:foregroundMark x1="75667" y1="85294" x2="75667" y2="85294"/>
                        <a14:foregroundMark x1="76556" y1="88824" x2="76556" y2="88824"/>
                        <a14:foregroundMark x1="78333" y1="83824" x2="78333" y2="83824"/>
                        <a14:foregroundMark x1="82444" y1="78235" x2="82444" y2="78235"/>
                        <a14:foregroundMark x1="81556" y1="80588" x2="81556" y2="80588"/>
                        <a14:foregroundMark x1="83222" y1="84118" x2="83222" y2="84118"/>
                        <a14:foregroundMark x1="83778" y1="87941" x2="83778" y2="87941"/>
                        <a14:foregroundMark x1="83111" y1="90000" x2="83111" y2="90000"/>
                        <a14:foregroundMark x1="85222" y1="81176" x2="85222" y2="81176"/>
                        <a14:foregroundMark x1="88444" y1="79412" x2="88444" y2="79412"/>
                        <a14:foregroundMark x1="89111" y1="81176" x2="89111" y2="81176"/>
                        <a14:foregroundMark x1="89556" y1="85882" x2="89556" y2="85882"/>
                        <a14:foregroundMark x1="85333" y1="87647" x2="85333" y2="87647"/>
                        <a14:foregroundMark x1="87000" y1="78235" x2="87000" y2="78235"/>
                        <a14:foregroundMark x1="85778" y1="79412" x2="86000" y2="79706"/>
                        <a14:foregroundMark x1="90667" y1="78235" x2="90667" y2="78235"/>
                        <a14:foregroundMark x1="92333" y1="78235" x2="92333" y2="78235"/>
                        <a14:foregroundMark x1="93667" y1="82059" x2="93667" y2="82059"/>
                        <a14:foregroundMark x1="92222" y1="85882" x2="92222" y2="85882"/>
                        <a14:foregroundMark x1="92667" y1="88529" x2="92667" y2="88529"/>
                        <a14:foregroundMark x1="95333" y1="78824" x2="95333" y2="78824"/>
                        <a14:foregroundMark x1="98333" y1="78235" x2="98333" y2="78235"/>
                        <a14:foregroundMark x1="97333" y1="81176" x2="97333" y2="81176"/>
                        <a14:foregroundMark x1="99444" y1="85294" x2="99444" y2="85294"/>
                        <a14:foregroundMark x1="98778" y1="90000" x2="98778" y2="90000"/>
                        <a14:foregroundMark x1="55444" y1="38235" x2="55444" y2="38235"/>
                        <a14:foregroundMark x1="65667" y1="44412" x2="65667" y2="44412"/>
                        <a14:foregroundMark x1="87556" y1="37059" x2="87556" y2="37059"/>
                        <a14:foregroundMark x1="82222" y1="37059" x2="82222" y2="37059"/>
                        <a14:foregroundMark x1="65556" y1="62647" x2="65556" y2="62647"/>
                        <a14:foregroundMark x1="45778" y1="36471" x2="45778" y2="36471"/>
                        <a14:foregroundMark x1="41333" y1="37647" x2="41333" y2="37647"/>
                        <a14:backgroundMark x1="69000" y1="80000" x2="69000" y2="80000"/>
                        <a14:backgroundMark x1="68667" y1="87059" x2="68667" y2="870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1555" y="-29568"/>
            <a:ext cx="2768890" cy="1274449"/>
          </a:xfrm>
          <a:prstGeom prst="rect">
            <a:avLst/>
          </a:prstGeom>
        </p:spPr>
      </p:pic>
      <p:pic>
        <p:nvPicPr>
          <p:cNvPr id="22" name="Picture 21" descr="Logo&#10;&#10;Description automatically generated">
            <a:extLst>
              <a:ext uri="{FF2B5EF4-FFF2-40B4-BE49-F238E27FC236}">
                <a16:creationId xmlns:a16="http://schemas.microsoft.com/office/drawing/2014/main" id="{C5DDE364-D6AA-41D5-8F16-558A77749EE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75505" y="5235320"/>
            <a:ext cx="1464432" cy="359451"/>
          </a:xfrm>
          <a:prstGeom prst="rect">
            <a:avLst/>
          </a:prstGeom>
        </p:spPr>
      </p:pic>
      <p:pic>
        <p:nvPicPr>
          <p:cNvPr id="40" name="Picture 3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AD6BD3F-4306-4FE0-8351-AAE30A5B1A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2400" r="97600">
                        <a14:foregroundMark x1="7200" y1="16700" x2="7200" y2="16700"/>
                        <a14:foregroundMark x1="2400" y1="13300" x2="2400" y2="13300"/>
                        <a14:foregroundMark x1="93467" y1="22900" x2="93467" y2="22900"/>
                        <a14:foregroundMark x1="97600" y1="12000" x2="97600" y2="1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363" y="1131210"/>
            <a:ext cx="170507" cy="227342"/>
          </a:xfrm>
          <a:prstGeom prst="rect">
            <a:avLst/>
          </a:prstGeom>
        </p:spPr>
      </p:pic>
      <p:pic>
        <p:nvPicPr>
          <p:cNvPr id="47" name="Picture 4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FF50F71-6FC9-4AF3-9B62-2FA0B0B45F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2400" r="97600">
                        <a14:foregroundMark x1="7200" y1="16700" x2="7200" y2="16700"/>
                        <a14:foregroundMark x1="2400" y1="13300" x2="2400" y2="13300"/>
                        <a14:foregroundMark x1="93467" y1="22900" x2="93467" y2="22900"/>
                        <a14:foregroundMark x1="97600" y1="12000" x2="97600" y2="1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860" y="5773564"/>
            <a:ext cx="168763" cy="225017"/>
          </a:xfrm>
          <a:prstGeom prst="rect">
            <a:avLst/>
          </a:prstGeom>
        </p:spPr>
      </p:pic>
      <p:pic>
        <p:nvPicPr>
          <p:cNvPr id="49" name="Picture 4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35495D6-93A7-4298-8EF5-07E2AF90A9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2400" r="97600">
                        <a14:foregroundMark x1="7200" y1="16700" x2="7200" y2="16700"/>
                        <a14:foregroundMark x1="2400" y1="13300" x2="2400" y2="13300"/>
                        <a14:foregroundMark x1="93467" y1="22900" x2="93467" y2="22900"/>
                        <a14:foregroundMark x1="97600" y1="12000" x2="97600" y2="1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860" y="6071023"/>
            <a:ext cx="168763" cy="225017"/>
          </a:xfrm>
          <a:prstGeom prst="rect">
            <a:avLst/>
          </a:prstGeom>
        </p:spPr>
      </p:pic>
      <p:pic>
        <p:nvPicPr>
          <p:cNvPr id="51" name="Picture 5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6456A85-CF41-439E-BA50-A1FB4CF4C7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2400" r="97600">
                        <a14:foregroundMark x1="7200" y1="16700" x2="7200" y2="16700"/>
                        <a14:foregroundMark x1="2400" y1="13300" x2="2400" y2="13300"/>
                        <a14:foregroundMark x1="93467" y1="22900" x2="93467" y2="22900"/>
                        <a14:foregroundMark x1="97600" y1="12000" x2="97600" y2="1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391" y="6370969"/>
            <a:ext cx="168763" cy="225017"/>
          </a:xfrm>
          <a:prstGeom prst="rect">
            <a:avLst/>
          </a:prstGeom>
        </p:spPr>
      </p:pic>
      <p:pic>
        <p:nvPicPr>
          <p:cNvPr id="42" name="Picture 41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F4A82051-BE26-4928-982B-323A24F4D6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643" b="96178" l="1558" r="95950">
                        <a14:foregroundMark x1="89408" y1="36306" x2="89408" y2="36306"/>
                        <a14:foregroundMark x1="59190" y1="21019" x2="59190" y2="21019"/>
                        <a14:foregroundMark x1="52648" y1="21656" x2="64174" y2="54140"/>
                        <a14:foregroundMark x1="64174" y1="54140" x2="45171" y2="61783"/>
                        <a14:foregroundMark x1="45171" y1="61783" x2="73832" y2="69427"/>
                        <a14:foregroundMark x1="73832" y1="69427" x2="71028" y2="42675"/>
                        <a14:foregroundMark x1="30841" y1="49682" x2="59813" y2="80892"/>
                        <a14:foregroundMark x1="59813" y1="80892" x2="91277" y2="91083"/>
                        <a14:foregroundMark x1="72586" y1="87261" x2="92212" y2="96815"/>
                        <a14:foregroundMark x1="92212" y1="96815" x2="99377" y2="22930"/>
                        <a14:foregroundMark x1="99377" y1="22930" x2="83489" y2="5096"/>
                        <a14:foregroundMark x1="83489" y1="5096" x2="15576" y2="6369"/>
                        <a14:foregroundMark x1="15576" y1="6369" x2="2181" y2="24204"/>
                        <a14:foregroundMark x1="2181" y1="24204" x2="1869" y2="74522"/>
                        <a14:foregroundMark x1="1869" y1="74522" x2="34891" y2="86624"/>
                        <a14:foregroundMark x1="34891" y1="86624" x2="51090" y2="84076"/>
                        <a14:foregroundMark x1="51090" y1="84076" x2="63863" y2="86624"/>
                        <a14:foregroundMark x1="88785" y1="4459" x2="98442" y2="29299"/>
                        <a14:foregroundMark x1="98442" y1="29299" x2="98442" y2="98089"/>
                        <a14:foregroundMark x1="98442" y1="98089" x2="81308" y2="96815"/>
                        <a14:foregroundMark x1="81308" y1="96815" x2="71651" y2="85987"/>
                        <a14:foregroundMark x1="91277" y1="6369" x2="95950" y2="37580"/>
                        <a14:foregroundMark x1="95950" y1="37580" x2="95327" y2="42675"/>
                        <a14:foregroundMark x1="85047" y1="61783" x2="86604" y2="61146"/>
                        <a14:foregroundMark x1="80685" y1="62420" x2="84112" y2="54140"/>
                        <a14:foregroundMark x1="86293" y1="52229" x2="86293" y2="52229"/>
                        <a14:foregroundMark x1="86604" y1="57962" x2="86604" y2="59873"/>
                        <a14:foregroundMark x1="87539" y1="66879" x2="87539" y2="66879"/>
                        <a14:foregroundMark x1="85981" y1="74522" x2="85981" y2="74522"/>
                        <a14:foregroundMark x1="83178" y1="70701" x2="83178" y2="70701"/>
                        <a14:foregroundMark x1="84424" y1="36306" x2="84424" y2="36306"/>
                        <a14:foregroundMark x1="74143" y1="18471" x2="74143" y2="18471"/>
                        <a14:foregroundMark x1="83178" y1="16561" x2="82555" y2="21019"/>
                        <a14:foregroundMark x1="68536" y1="13376" x2="68536" y2="13376"/>
                        <a14:foregroundMark x1="46417" y1="23567" x2="46417" y2="23567"/>
                        <a14:foregroundMark x1="33956" y1="22293" x2="33956" y2="22293"/>
                        <a14:foregroundMark x1="19315" y1="16561" x2="19315" y2="16561"/>
                        <a14:foregroundMark x1="14019" y1="18471" x2="14019" y2="18471"/>
                        <a14:foregroundMark x1="26791" y1="16561" x2="26791" y2="16561"/>
                        <a14:foregroundMark x1="44548" y1="14650" x2="44548" y2="14650"/>
                        <a14:foregroundMark x1="26480" y1="56688" x2="26480" y2="56688"/>
                        <a14:foregroundMark x1="10592" y1="63694" x2="10592" y2="636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11" y="5594771"/>
            <a:ext cx="1651251" cy="80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527408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151</TotalTime>
  <Words>294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AvenirNext LT Pro Medium</vt:lpstr>
      <vt:lpstr>Wingdings</vt:lpstr>
      <vt:lpstr>BlockprintVTI</vt:lpstr>
      <vt:lpstr>31 Blackpool Street  SA2 4PP Trinity@hotel.com Phone number  02125252521 07476565652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Vasilache</dc:creator>
  <cp:lastModifiedBy>Andreea Vasilache</cp:lastModifiedBy>
  <cp:revision>2</cp:revision>
  <dcterms:created xsi:type="dcterms:W3CDTF">2021-11-04T22:19:40Z</dcterms:created>
  <dcterms:modified xsi:type="dcterms:W3CDTF">2021-11-05T00:52:19Z</dcterms:modified>
</cp:coreProperties>
</file>