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7"/>
  </p:notesMasterIdLst>
  <p:sldIdLst>
    <p:sldId id="256" r:id="rId2"/>
    <p:sldId id="257" r:id="rId3"/>
    <p:sldId id="258" r:id="rId4"/>
    <p:sldId id="281" r:id="rId5"/>
    <p:sldId id="261" r:id="rId6"/>
    <p:sldId id="273" r:id="rId7"/>
    <p:sldId id="259" r:id="rId8"/>
    <p:sldId id="274" r:id="rId9"/>
    <p:sldId id="275" r:id="rId10"/>
    <p:sldId id="264" r:id="rId11"/>
    <p:sldId id="265" r:id="rId12"/>
    <p:sldId id="282" r:id="rId13"/>
    <p:sldId id="267" r:id="rId14"/>
    <p:sldId id="266" r:id="rId15"/>
    <p:sldId id="277" r:id="rId16"/>
    <p:sldId id="268" r:id="rId17"/>
    <p:sldId id="269" r:id="rId18"/>
    <p:sldId id="278" r:id="rId19"/>
    <p:sldId id="283" r:id="rId20"/>
    <p:sldId id="270" r:id="rId21"/>
    <p:sldId id="279" r:id="rId22"/>
    <p:sldId id="260" r:id="rId23"/>
    <p:sldId id="262" r:id="rId24"/>
    <p:sldId id="271" r:id="rId25"/>
    <p:sldId id="280"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arah Knight" initials="SK" lastIdx="2" clrIdx="0">
    <p:extLst>
      <p:ext uri="{19B8F6BF-5375-455C-9EA6-DF929625EA0E}">
        <p15:presenceInfo xmlns:p15="http://schemas.microsoft.com/office/powerpoint/2012/main" userId="2278e95794f6938c"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0353" autoAdjust="0"/>
  </p:normalViewPr>
  <p:slideViewPr>
    <p:cSldViewPr snapToGrid="0">
      <p:cViewPr varScale="1">
        <p:scale>
          <a:sx n="65" d="100"/>
          <a:sy n="65" d="100"/>
        </p:scale>
        <p:origin x="42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A8A7453-09E7-4801-803C-B9251A7F0C23}" type="datetimeFigureOut">
              <a:rPr lang="en-GB" smtClean="0"/>
              <a:t>17/01/2020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39EA077-85B8-4E02-9547-39C9CA75B7FB}" type="slidenum">
              <a:rPr lang="en-GB" smtClean="0"/>
              <a:t>‹#›</a:t>
            </a:fld>
            <a:endParaRPr lang="en-GB"/>
          </a:p>
        </p:txBody>
      </p:sp>
    </p:spTree>
    <p:extLst>
      <p:ext uri="{BB962C8B-B14F-4D97-AF65-F5344CB8AC3E}">
        <p14:creationId xmlns:p14="http://schemas.microsoft.com/office/powerpoint/2010/main" val="41007332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39EA077-85B8-4E02-9547-39C9CA75B7FB}" type="slidenum">
              <a:rPr lang="en-GB" smtClean="0"/>
              <a:t>16</a:t>
            </a:fld>
            <a:endParaRPr lang="en-GB"/>
          </a:p>
        </p:txBody>
      </p:sp>
    </p:spTree>
    <p:extLst>
      <p:ext uri="{BB962C8B-B14F-4D97-AF65-F5344CB8AC3E}">
        <p14:creationId xmlns:p14="http://schemas.microsoft.com/office/powerpoint/2010/main" val="29362166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047C159-3256-490B-AFB1-68871930F217}" type="datetimeFigureOut">
              <a:rPr lang="en-GB" smtClean="0"/>
              <a:t>17/01/2020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E36155F-7BD6-4A61-B35B-D7209FF00663}" type="slidenum">
              <a:rPr lang="en-GB" smtClean="0"/>
              <a:t>‹#›</a:t>
            </a:fld>
            <a:endParaRPr lang="en-GB"/>
          </a:p>
        </p:txBody>
      </p:sp>
    </p:spTree>
    <p:extLst>
      <p:ext uri="{BB962C8B-B14F-4D97-AF65-F5344CB8AC3E}">
        <p14:creationId xmlns:p14="http://schemas.microsoft.com/office/powerpoint/2010/main" val="34252738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47C159-3256-490B-AFB1-68871930F217}" type="datetimeFigureOut">
              <a:rPr lang="en-GB" smtClean="0"/>
              <a:t>17/01/2020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E36155F-7BD6-4A61-B35B-D7209FF00663}" type="slidenum">
              <a:rPr lang="en-GB" smtClean="0"/>
              <a:t>‹#›</a:t>
            </a:fld>
            <a:endParaRPr lang="en-GB"/>
          </a:p>
        </p:txBody>
      </p:sp>
    </p:spTree>
    <p:extLst>
      <p:ext uri="{BB962C8B-B14F-4D97-AF65-F5344CB8AC3E}">
        <p14:creationId xmlns:p14="http://schemas.microsoft.com/office/powerpoint/2010/main" val="18227935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047C159-3256-490B-AFB1-68871930F217}" type="datetimeFigureOut">
              <a:rPr lang="en-GB" smtClean="0"/>
              <a:t>17/01/2020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E36155F-7BD6-4A61-B35B-D7209FF00663}" type="slidenum">
              <a:rPr lang="en-GB" smtClean="0"/>
              <a:t>‹#›</a:t>
            </a:fld>
            <a:endParaRPr lang="en-GB"/>
          </a:p>
        </p:txBody>
      </p:sp>
    </p:spTree>
    <p:extLst>
      <p:ext uri="{BB962C8B-B14F-4D97-AF65-F5344CB8AC3E}">
        <p14:creationId xmlns:p14="http://schemas.microsoft.com/office/powerpoint/2010/main" val="18601744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047C159-3256-490B-AFB1-68871930F217}" type="datetimeFigureOut">
              <a:rPr lang="en-GB" smtClean="0"/>
              <a:t>17/01/2020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E36155F-7BD6-4A61-B35B-D7209FF00663}" type="slidenum">
              <a:rPr lang="en-GB" smtClean="0"/>
              <a:t>‹#›</a:t>
            </a:fld>
            <a:endParaRPr lang="en-GB"/>
          </a:p>
        </p:txBody>
      </p:sp>
    </p:spTree>
    <p:extLst>
      <p:ext uri="{BB962C8B-B14F-4D97-AF65-F5344CB8AC3E}">
        <p14:creationId xmlns:p14="http://schemas.microsoft.com/office/powerpoint/2010/main" val="31429383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047C159-3256-490B-AFB1-68871930F217}" type="datetimeFigureOut">
              <a:rPr lang="en-GB" smtClean="0"/>
              <a:t>17/01/2020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E36155F-7BD6-4A61-B35B-D7209FF00663}" type="slidenum">
              <a:rPr lang="en-GB" smtClean="0"/>
              <a:t>‹#›</a:t>
            </a:fld>
            <a:endParaRPr lang="en-GB"/>
          </a:p>
        </p:txBody>
      </p:sp>
    </p:spTree>
    <p:extLst>
      <p:ext uri="{BB962C8B-B14F-4D97-AF65-F5344CB8AC3E}">
        <p14:creationId xmlns:p14="http://schemas.microsoft.com/office/powerpoint/2010/main" val="21891625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047C159-3256-490B-AFB1-68871930F217}" type="datetimeFigureOut">
              <a:rPr lang="en-GB" smtClean="0"/>
              <a:t>17/01/2020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E36155F-7BD6-4A61-B35B-D7209FF00663}" type="slidenum">
              <a:rPr lang="en-GB" smtClean="0"/>
              <a:t>‹#›</a:t>
            </a:fld>
            <a:endParaRPr lang="en-GB"/>
          </a:p>
        </p:txBody>
      </p:sp>
    </p:spTree>
    <p:extLst>
      <p:ext uri="{BB962C8B-B14F-4D97-AF65-F5344CB8AC3E}">
        <p14:creationId xmlns:p14="http://schemas.microsoft.com/office/powerpoint/2010/main" val="5167234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047C159-3256-490B-AFB1-68871930F217}" type="datetimeFigureOut">
              <a:rPr lang="en-GB" smtClean="0"/>
              <a:t>17/01/2020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E36155F-7BD6-4A61-B35B-D7209FF00663}" type="slidenum">
              <a:rPr lang="en-GB" smtClean="0"/>
              <a:t>‹#›</a:t>
            </a:fld>
            <a:endParaRPr lang="en-GB"/>
          </a:p>
        </p:txBody>
      </p:sp>
    </p:spTree>
    <p:extLst>
      <p:ext uri="{BB962C8B-B14F-4D97-AF65-F5344CB8AC3E}">
        <p14:creationId xmlns:p14="http://schemas.microsoft.com/office/powerpoint/2010/main" val="11787110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047C159-3256-490B-AFB1-68871930F217}" type="datetimeFigureOut">
              <a:rPr lang="en-GB" smtClean="0"/>
              <a:t>17/01/2020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E36155F-7BD6-4A61-B35B-D7209FF00663}" type="slidenum">
              <a:rPr lang="en-GB" smtClean="0"/>
              <a:t>‹#›</a:t>
            </a:fld>
            <a:endParaRPr lang="en-GB"/>
          </a:p>
        </p:txBody>
      </p:sp>
    </p:spTree>
    <p:extLst>
      <p:ext uri="{BB962C8B-B14F-4D97-AF65-F5344CB8AC3E}">
        <p14:creationId xmlns:p14="http://schemas.microsoft.com/office/powerpoint/2010/main" val="27002442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047C159-3256-490B-AFB1-68871930F217}" type="datetimeFigureOut">
              <a:rPr lang="en-GB" smtClean="0"/>
              <a:t>17/01/2020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E36155F-7BD6-4A61-B35B-D7209FF00663}" type="slidenum">
              <a:rPr lang="en-GB" smtClean="0"/>
              <a:t>‹#›</a:t>
            </a:fld>
            <a:endParaRPr lang="en-GB"/>
          </a:p>
        </p:txBody>
      </p:sp>
    </p:spTree>
    <p:extLst>
      <p:ext uri="{BB962C8B-B14F-4D97-AF65-F5344CB8AC3E}">
        <p14:creationId xmlns:p14="http://schemas.microsoft.com/office/powerpoint/2010/main" val="29558307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047C159-3256-490B-AFB1-68871930F217}" type="datetimeFigureOut">
              <a:rPr lang="en-GB" smtClean="0"/>
              <a:t>17/01/2020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E36155F-7BD6-4A61-B35B-D7209FF00663}" type="slidenum">
              <a:rPr lang="en-GB" smtClean="0"/>
              <a:t>‹#›</a:t>
            </a:fld>
            <a:endParaRPr lang="en-GB"/>
          </a:p>
        </p:txBody>
      </p:sp>
    </p:spTree>
    <p:extLst>
      <p:ext uri="{BB962C8B-B14F-4D97-AF65-F5344CB8AC3E}">
        <p14:creationId xmlns:p14="http://schemas.microsoft.com/office/powerpoint/2010/main" val="23028991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047C159-3256-490B-AFB1-68871930F217}" type="datetimeFigureOut">
              <a:rPr lang="en-GB" smtClean="0"/>
              <a:t>17/01/2020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E36155F-7BD6-4A61-B35B-D7209FF00663}"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0714200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047C159-3256-490B-AFB1-68871930F217}" type="datetimeFigureOut">
              <a:rPr lang="en-GB" smtClean="0"/>
              <a:t>17/01/2020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E36155F-7BD6-4A61-B35B-D7209FF00663}" type="slidenum">
              <a:rPr lang="en-GB" smtClean="0"/>
              <a:t>‹#›</a:t>
            </a:fld>
            <a:endParaRPr lang="en-GB"/>
          </a:p>
        </p:txBody>
      </p:sp>
    </p:spTree>
    <p:extLst>
      <p:ext uri="{BB962C8B-B14F-4D97-AF65-F5344CB8AC3E}">
        <p14:creationId xmlns:p14="http://schemas.microsoft.com/office/powerpoint/2010/main" val="112166882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047C159-3256-490B-AFB1-68871930F217}" type="datetimeFigureOut">
              <a:rPr lang="en-GB" smtClean="0"/>
              <a:t>17/01/2020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E36155F-7BD6-4A61-B35B-D7209FF00663}"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08494276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047C159-3256-490B-AFB1-68871930F217}" type="datetimeFigureOut">
              <a:rPr lang="en-GB" smtClean="0"/>
              <a:t>17/01/2020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E36155F-7BD6-4A61-B35B-D7209FF00663}" type="slidenum">
              <a:rPr lang="en-GB" smtClean="0"/>
              <a:t>‹#›</a:t>
            </a:fld>
            <a:endParaRPr lang="en-GB"/>
          </a:p>
        </p:txBody>
      </p:sp>
    </p:spTree>
    <p:extLst>
      <p:ext uri="{BB962C8B-B14F-4D97-AF65-F5344CB8AC3E}">
        <p14:creationId xmlns:p14="http://schemas.microsoft.com/office/powerpoint/2010/main" val="222310246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47C159-3256-490B-AFB1-68871930F217}" type="datetimeFigureOut">
              <a:rPr lang="en-GB" smtClean="0"/>
              <a:t>17/01/2020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E36155F-7BD6-4A61-B35B-D7209FF00663}" type="slidenum">
              <a:rPr lang="en-GB" smtClean="0"/>
              <a:t>‹#›</a:t>
            </a:fld>
            <a:endParaRPr lang="en-GB"/>
          </a:p>
        </p:txBody>
      </p:sp>
    </p:spTree>
    <p:extLst>
      <p:ext uri="{BB962C8B-B14F-4D97-AF65-F5344CB8AC3E}">
        <p14:creationId xmlns:p14="http://schemas.microsoft.com/office/powerpoint/2010/main" val="7676329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47C159-3256-490B-AFB1-68871930F217}" type="datetimeFigureOut">
              <a:rPr lang="en-GB" smtClean="0"/>
              <a:t>17/01/2020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E36155F-7BD6-4A61-B35B-D7209FF00663}" type="slidenum">
              <a:rPr lang="en-GB" smtClean="0"/>
              <a:t>‹#›</a:t>
            </a:fld>
            <a:endParaRPr lang="en-GB"/>
          </a:p>
        </p:txBody>
      </p:sp>
    </p:spTree>
    <p:extLst>
      <p:ext uri="{BB962C8B-B14F-4D97-AF65-F5344CB8AC3E}">
        <p14:creationId xmlns:p14="http://schemas.microsoft.com/office/powerpoint/2010/main" val="10054704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047C159-3256-490B-AFB1-68871930F217}" type="datetimeFigureOut">
              <a:rPr lang="en-GB" smtClean="0"/>
              <a:t>17/01/2020</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4E36155F-7BD6-4A61-B35B-D7209FF00663}" type="slidenum">
              <a:rPr lang="en-GB" smtClean="0"/>
              <a:t>‹#›</a:t>
            </a:fld>
            <a:endParaRPr lang="en-GB"/>
          </a:p>
        </p:txBody>
      </p:sp>
    </p:spTree>
    <p:extLst>
      <p:ext uri="{BB962C8B-B14F-4D97-AF65-F5344CB8AC3E}">
        <p14:creationId xmlns:p14="http://schemas.microsoft.com/office/powerpoint/2010/main" val="963889610"/>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hyperlink" Target="https://childmind.org/article/controversy-around-applied-behavior-analysis/" TargetMode="External"/><Relationship Id="rId2" Type="http://schemas.openxmlformats.org/officeDocument/2006/relationships/hyperlink" Target="https://www.autismspeaks.org/applied-behavior-analysis-aba-0" TargetMode="External"/><Relationship Id="rId1" Type="http://schemas.openxmlformats.org/officeDocument/2006/relationships/slideLayout" Target="../slideLayouts/slideLayout7.xml"/><Relationship Id="rId4" Type="http://schemas.openxmlformats.org/officeDocument/2006/relationships/hyperlink" Target="https://assets.publishing.service.gov.uk/government/uploads/system/uploads/attachment_data/file/491968/Childrens_social_care_reform_a_vision_for_change.pdf%20accesses%202/2/20"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www.legislation.gov.uk/ukpga/2004/31/pdfs/ukpga_20040031_en.pdf" TargetMode="External"/><Relationship Id="rId2" Type="http://schemas.openxmlformats.org/officeDocument/2006/relationships/hyperlink" Target="https://www.researchgate.net/publication/307856664_Historical_and_philosophical_bases_of_the_cognitive-behavioral_therapies" TargetMode="External"/><Relationship Id="rId1" Type="http://schemas.openxmlformats.org/officeDocument/2006/relationships/slideLayout" Target="../slideLayouts/slideLayout7.xml"/><Relationship Id="rId4" Type="http://schemas.openxmlformats.org/officeDocument/2006/relationships/hyperlink" Target="https://blog.smarp.com/top-5-communication-skills-and-how-to-improve-them"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www.emerald.com/insight/content/doi/10.1108/ICT-03-2015-0024/full/html" TargetMode="External"/><Relationship Id="rId2" Type="http://schemas.openxmlformats.org/officeDocument/2006/relationships/hyperlink" Target="https://www.sciencedirect.com/science/article/abs/pii/S1876139915000389" TargetMode="Externa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4ED9B3-338F-404A-930D-725683215BAB}"/>
              </a:ext>
            </a:extLst>
          </p:cNvPr>
          <p:cNvSpPr>
            <a:spLocks noGrp="1"/>
          </p:cNvSpPr>
          <p:nvPr>
            <p:ph type="ctrTitle"/>
          </p:nvPr>
        </p:nvSpPr>
        <p:spPr/>
        <p:txBody>
          <a:bodyPr/>
          <a:lstStyle/>
          <a:p>
            <a:r>
              <a:rPr lang="en-GB" dirty="0">
                <a:latin typeface="Arial" panose="020B0604020202020204" pitchFamily="34" charset="0"/>
                <a:cs typeface="Arial" panose="020B0604020202020204" pitchFamily="34" charset="0"/>
              </a:rPr>
              <a:t>Skills for Life: Employability and Future Pathways</a:t>
            </a:r>
          </a:p>
        </p:txBody>
      </p:sp>
      <p:sp>
        <p:nvSpPr>
          <p:cNvPr id="3" name="Subtitle 2">
            <a:extLst>
              <a:ext uri="{FF2B5EF4-FFF2-40B4-BE49-F238E27FC236}">
                <a16:creationId xmlns:a16="http://schemas.microsoft.com/office/drawing/2014/main" id="{7AB83369-80B2-4000-9AF1-DAD6F6432DF8}"/>
              </a:ext>
            </a:extLst>
          </p:cNvPr>
          <p:cNvSpPr>
            <a:spLocks noGrp="1"/>
          </p:cNvSpPr>
          <p:nvPr>
            <p:ph type="subTitle" idx="1"/>
          </p:nvPr>
        </p:nvSpPr>
        <p:spPr/>
        <p:txBody>
          <a:bodyPr>
            <a:normAutofit fontScale="40000" lnSpcReduction="20000"/>
          </a:bodyPr>
          <a:lstStyle/>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sz="4200" dirty="0">
                <a:latin typeface="Arial" panose="020B0604020202020204" pitchFamily="34" charset="0"/>
                <a:cs typeface="Arial" panose="020B0604020202020204" pitchFamily="34" charset="0"/>
              </a:rPr>
              <a:t>Sarah Knight</a:t>
            </a:r>
          </a:p>
          <a:p>
            <a:r>
              <a:rPr lang="en-GB" sz="4200" dirty="0">
                <a:latin typeface="Arial" panose="020B0604020202020204" pitchFamily="34" charset="0"/>
                <a:cs typeface="Arial" panose="020B0604020202020204" pitchFamily="34" charset="0"/>
              </a:rPr>
              <a:t>Student number: 1707507</a:t>
            </a:r>
          </a:p>
        </p:txBody>
      </p:sp>
    </p:spTree>
    <p:extLst>
      <p:ext uri="{BB962C8B-B14F-4D97-AF65-F5344CB8AC3E}">
        <p14:creationId xmlns:p14="http://schemas.microsoft.com/office/powerpoint/2010/main" val="2143846041"/>
      </p:ext>
    </p:extLst>
  </p:cSld>
  <p:clrMapOvr>
    <a:masterClrMapping/>
  </p:clrMapOvr>
  <mc:AlternateContent xmlns:mc="http://schemas.openxmlformats.org/markup-compatibility/2006" xmlns:p14="http://schemas.microsoft.com/office/powerpoint/2010/main">
    <mc:Choice Requires="p14">
      <p:transition spd="slow" p14:dur="2000" advTm="7610"/>
    </mc:Choice>
    <mc:Fallback xmlns="">
      <p:transition spd="slow" advTm="7610"/>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27AE7FB-542A-405C-96C9-0DEEB855AAF0}"/>
              </a:ext>
            </a:extLst>
          </p:cNvPr>
          <p:cNvSpPr txBox="1"/>
          <p:nvPr/>
        </p:nvSpPr>
        <p:spPr>
          <a:xfrm>
            <a:off x="0" y="1"/>
            <a:ext cx="12191999" cy="4985980"/>
          </a:xfrm>
          <a:prstGeom prst="rect">
            <a:avLst/>
          </a:prstGeom>
          <a:noFill/>
        </p:spPr>
        <p:txBody>
          <a:bodyPr wrap="square" rtlCol="0">
            <a:spAutoFit/>
          </a:bodyPr>
          <a:lstStyle/>
          <a:p>
            <a:endParaRPr lang="en-GB" sz="2800" b="1" u="sng" dirty="0">
              <a:latin typeface="Arial" panose="020B0604020202020204" pitchFamily="34" charset="0"/>
              <a:cs typeface="Arial" panose="020B0604020202020204" pitchFamily="34" charset="0"/>
            </a:endParaRPr>
          </a:p>
          <a:p>
            <a:r>
              <a:rPr lang="en-GB" sz="2800" b="1" dirty="0">
                <a:latin typeface="Arial" panose="020B0604020202020204" pitchFamily="34" charset="0"/>
                <a:cs typeface="Arial" panose="020B0604020202020204" pitchFamily="34" charset="0"/>
              </a:rPr>
              <a:t>Position of Senior Behaviour Analyst:											</a:t>
            </a:r>
          </a:p>
          <a:p>
            <a:endParaRPr lang="en-GB" sz="28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I  currently work as a behaviour support worker with an agency </a:t>
            </a: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Now I have complete my foundation degree I am in the position to look for a job I can apply my knowledge, skills and experience to make a difference</a:t>
            </a: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Researching companies for the last six months I feel your organisation is somewhere I can demonstrate my knowledge, Training/ Qualification, Skills/ Abilities and Experience.</a:t>
            </a:r>
          </a:p>
          <a:p>
            <a:endParaRPr lang="en-GB" sz="2400" dirty="0">
              <a:latin typeface="Arial" panose="020B0604020202020204" pitchFamily="34" charset="0"/>
              <a:cs typeface="Arial" panose="020B0604020202020204" pitchFamily="34" charset="0"/>
            </a:endParaRPr>
          </a:p>
          <a:p>
            <a:r>
              <a:rPr lang="en-GB" dirty="0"/>
              <a:t> </a:t>
            </a:r>
          </a:p>
        </p:txBody>
      </p:sp>
    </p:spTree>
    <p:extLst>
      <p:ext uri="{BB962C8B-B14F-4D97-AF65-F5344CB8AC3E}">
        <p14:creationId xmlns:p14="http://schemas.microsoft.com/office/powerpoint/2010/main" val="200077899"/>
      </p:ext>
    </p:extLst>
  </p:cSld>
  <p:clrMapOvr>
    <a:masterClrMapping/>
  </p:clrMapOvr>
  <mc:AlternateContent xmlns:mc="http://schemas.openxmlformats.org/markup-compatibility/2006" xmlns:p14="http://schemas.microsoft.com/office/powerpoint/2010/main">
    <mc:Choice Requires="p14">
      <p:transition spd="slow" p14:dur="2000" advTm="9147"/>
    </mc:Choice>
    <mc:Fallback xmlns="">
      <p:transition spd="slow" advTm="9147"/>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A52F3B5-FDA1-4AE5-8943-E6E4898F9D2C}"/>
              </a:ext>
            </a:extLst>
          </p:cNvPr>
          <p:cNvSpPr txBox="1"/>
          <p:nvPr/>
        </p:nvSpPr>
        <p:spPr>
          <a:xfrm>
            <a:off x="0" y="1"/>
            <a:ext cx="12192000" cy="6647974"/>
          </a:xfrm>
          <a:prstGeom prst="rect">
            <a:avLst/>
          </a:prstGeom>
          <a:noFill/>
        </p:spPr>
        <p:txBody>
          <a:bodyPr wrap="square" rtlCol="0">
            <a:spAutoFit/>
          </a:bodyPr>
          <a:lstStyle/>
          <a:p>
            <a:endParaRPr lang="en-GB" sz="2800" b="1" dirty="0">
              <a:latin typeface="Arial" panose="020B0604020202020204" pitchFamily="34" charset="0"/>
              <a:cs typeface="Arial" panose="020B0604020202020204" pitchFamily="34" charset="0"/>
            </a:endParaRPr>
          </a:p>
          <a:p>
            <a:r>
              <a:rPr lang="en-GB" sz="2800" b="1" dirty="0">
                <a:latin typeface="Arial" panose="020B0604020202020204" pitchFamily="34" charset="0"/>
                <a:cs typeface="Arial" panose="020B0604020202020204" pitchFamily="34" charset="0"/>
              </a:rPr>
              <a:t>Knowledge:																				</a:t>
            </a:r>
            <a:endParaRPr lang="en-GB" sz="2400" b="1" dirty="0">
              <a:latin typeface="Arial" panose="020B0604020202020204" pitchFamily="34" charset="0"/>
              <a:cs typeface="Arial" panose="020B0604020202020204" pitchFamily="34" charset="0"/>
            </a:endParaRPr>
          </a:p>
          <a:p>
            <a:endParaRPr lang="en-GB" sz="2800" b="1" u="sng"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Understanding in relation to relevant guidelines and government led initiatives for children and young persons in care settings:</a:t>
            </a:r>
          </a:p>
          <a:p>
            <a:endParaRPr lang="en-GB" b="1"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Local authorities have a obligatory duty to safeguard and sanction the welfare of children who are in need by providing a range and quantity of services relevant to those needs (Maynard and Thomas, 2009).</a:t>
            </a: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A children’s services authority in Wales is committed to employ somebody to supervise coordination and have a member to manage the authority’s departments (probation, young offenders etc) (Gov.UK, 2004).</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652902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663408C-2BD8-4572-8B84-4C15A0ADFF78}"/>
              </a:ext>
            </a:extLst>
          </p:cNvPr>
          <p:cNvSpPr/>
          <p:nvPr/>
        </p:nvSpPr>
        <p:spPr>
          <a:xfrm>
            <a:off x="0" y="1"/>
            <a:ext cx="12037102" cy="6001643"/>
          </a:xfrm>
          <a:prstGeom prst="rect">
            <a:avLst/>
          </a:prstGeom>
        </p:spPr>
        <p:txBody>
          <a:bodyPr wrap="square">
            <a:spAutoFit/>
          </a:bodyPr>
          <a:lstStyle/>
          <a:p>
            <a:endParaRPr lang="en-GB" sz="2400" b="1"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																				</a:t>
            </a:r>
          </a:p>
          <a:p>
            <a:r>
              <a:rPr lang="en-GB" sz="2400" b="1" dirty="0">
                <a:latin typeface="Arial" panose="020B0604020202020204" pitchFamily="34" charset="0"/>
                <a:cs typeface="Arial" panose="020B0604020202020204" pitchFamily="34" charset="0"/>
              </a:rPr>
              <a:t>Changes in legislation and policy have led to initiatives such as:</a:t>
            </a:r>
          </a:p>
          <a:p>
            <a:endParaRPr lang="en-GB" sz="2400" b="1" dirty="0">
              <a:latin typeface="Arial" panose="020B0604020202020204" pitchFamily="34" charset="0"/>
              <a:cs typeface="Arial" panose="020B0604020202020204" pitchFamily="34" charset="0"/>
            </a:endParaRPr>
          </a:p>
          <a:p>
            <a:pPr marL="742950" lvl="1"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Children’s Act 2004: ‘To make provision for the establishment of a Children’s Commissioner; to make provision about services provided to and for children and young people by local authorities and other persons’ (Gov.UK, 2004:  1).</a:t>
            </a:r>
          </a:p>
          <a:p>
            <a:pPr marL="742950" lvl="1"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Rights of Children and Young Persons</a:t>
            </a:r>
          </a:p>
          <a:p>
            <a:pPr marL="742950" lvl="1"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Flying Start</a:t>
            </a:r>
          </a:p>
          <a:p>
            <a:pPr marL="742950" lvl="1"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UNCRC</a:t>
            </a:r>
          </a:p>
          <a:p>
            <a:pPr marL="742950" lvl="1"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Vision 2020: improving the children’s social care system (Department for Education, 2016).</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Creating a signified move forward to joint approaches focusing on early intervention and successful prevention (Waller et al, 2011).</a:t>
            </a: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843976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5A4A539-C671-4992-9DB6-5719D20FC8E4}"/>
              </a:ext>
            </a:extLst>
          </p:cNvPr>
          <p:cNvSpPr/>
          <p:nvPr/>
        </p:nvSpPr>
        <p:spPr>
          <a:xfrm>
            <a:off x="0" y="0"/>
            <a:ext cx="12192000" cy="7017306"/>
          </a:xfrm>
          <a:prstGeom prst="rect">
            <a:avLst/>
          </a:prstGeom>
        </p:spPr>
        <p:txBody>
          <a:bodyPr wrap="square">
            <a:spAutoFit/>
          </a:bodyPr>
          <a:lstStyle/>
          <a:p>
            <a:endParaRPr lang="en-GB" sz="2400" b="1"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Multi-agency approach:																	</a:t>
            </a:r>
          </a:p>
          <a:p>
            <a:endParaRPr lang="en-GB" sz="2400" b="1"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A preventative schedule with the child at the centre</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A supportive measure to improve outcomes for children and families with additional needs</a:t>
            </a:r>
          </a:p>
          <a:p>
            <a:r>
              <a:rPr lang="en-GB" sz="2400" dirty="0">
                <a:latin typeface="Arial" panose="020B0604020202020204" pitchFamily="34" charset="0"/>
                <a:cs typeface="Arial" panose="020B0604020202020204" pitchFamily="34" charset="0"/>
              </a:rPr>
              <a:t>Like a puzzle, safeguarding may feel like fitting pieces together</a:t>
            </a:r>
          </a:p>
          <a:p>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The Children’s Act (2004) section 11 states we all have a responsibility to safeguard, whether we are an organisation or individual (Wate and Boulton, 2015). </a:t>
            </a:r>
          </a:p>
          <a:p>
            <a:endParaRPr lang="en-GB" sz="2400" b="1"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The Green Paper 2003 was a momentous push for integrated services in reaction to Lord Laming’s report of the enquiry into Victoria Climbie’s death.</a:t>
            </a:r>
          </a:p>
          <a:p>
            <a:endParaRPr lang="en-GB" sz="2400" b="1"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To make it work:</a:t>
            </a:r>
          </a:p>
          <a:p>
            <a:endParaRPr lang="en-GB" sz="2400"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Communication, team work, assertiveness, know your role/ remit, policies, procedures, working methods and the law (Beckley, 2012).</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092777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C2AA999-0BF4-41A6-A3AC-7F3F73C01A59}"/>
              </a:ext>
            </a:extLst>
          </p:cNvPr>
          <p:cNvSpPr/>
          <p:nvPr/>
        </p:nvSpPr>
        <p:spPr>
          <a:xfrm>
            <a:off x="0" y="1"/>
            <a:ext cx="12192000" cy="6186309"/>
          </a:xfrm>
          <a:prstGeom prst="rect">
            <a:avLst/>
          </a:prstGeom>
        </p:spPr>
        <p:txBody>
          <a:bodyPr wrap="square">
            <a:spAutoFit/>
          </a:bodyPr>
          <a:lstStyle/>
          <a:p>
            <a:endParaRPr lang="en-GB" sz="2400" b="1"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																					</a:t>
            </a:r>
          </a:p>
          <a:p>
            <a:r>
              <a:rPr lang="en-GB" sz="2400" dirty="0">
                <a:latin typeface="Arial" panose="020B0604020202020204" pitchFamily="34" charset="0"/>
                <a:cs typeface="Arial" panose="020B0604020202020204" pitchFamily="34" charset="0"/>
              </a:rPr>
              <a:t>There are some </a:t>
            </a:r>
            <a:r>
              <a:rPr lang="en-GB" sz="2400" b="1" dirty="0">
                <a:latin typeface="Arial" panose="020B0604020202020204" pitchFamily="34" charset="0"/>
                <a:cs typeface="Arial" panose="020B0604020202020204" pitchFamily="34" charset="0"/>
              </a:rPr>
              <a:t>disadvantages</a:t>
            </a:r>
            <a:r>
              <a:rPr lang="en-GB" sz="2400" dirty="0">
                <a:latin typeface="Arial" panose="020B0604020202020204" pitchFamily="34" charset="0"/>
                <a:cs typeface="Arial" panose="020B0604020202020204" pitchFamily="34" charset="0"/>
              </a:rPr>
              <a:t>, even though the Welsh Government adopted the UN Convention on the Rights of the Child, children often, do not have a voice. </a:t>
            </a:r>
          </a:p>
          <a:p>
            <a:endParaRPr lang="en-GB" sz="24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Other disadvantages can be:</a:t>
            </a:r>
          </a:p>
          <a:p>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Cost-travel distances</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Role blurring</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Quick decision making (need to make collective decisions) (Maynard and Thomas, 2009).</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Unfortunately after vision 2020, In 2019 there was a report published saying not enough has been done to improve children’s services (expenditure, number of children in care etc) (House of Commons Committee of Public Accounts, 2019).</a:t>
            </a:r>
          </a:p>
          <a:p>
            <a:endParaRPr lang="en-GB" dirty="0"/>
          </a:p>
          <a:p>
            <a:endParaRPr lang="en-GB" dirty="0"/>
          </a:p>
        </p:txBody>
      </p:sp>
    </p:spTree>
    <p:extLst>
      <p:ext uri="{BB962C8B-B14F-4D97-AF65-F5344CB8AC3E}">
        <p14:creationId xmlns:p14="http://schemas.microsoft.com/office/powerpoint/2010/main" val="27607644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E6040F3-F80B-4D31-8EA6-9A73DF0E9C2B}"/>
              </a:ext>
            </a:extLst>
          </p:cNvPr>
          <p:cNvSpPr txBox="1"/>
          <p:nvPr/>
        </p:nvSpPr>
        <p:spPr>
          <a:xfrm>
            <a:off x="0" y="0"/>
            <a:ext cx="12191999" cy="8063746"/>
          </a:xfrm>
          <a:prstGeom prst="rect">
            <a:avLst/>
          </a:prstGeom>
          <a:noFill/>
        </p:spPr>
        <p:txBody>
          <a:bodyPr wrap="square" rtlCol="0">
            <a:spAutoFit/>
          </a:bodyPr>
          <a:lstStyle/>
          <a:p>
            <a:endParaRPr lang="en-GB" sz="2400" b="1" dirty="0">
              <a:latin typeface="Arial" panose="020B0604020202020204" pitchFamily="34" charset="0"/>
              <a:cs typeface="Arial" panose="020B0604020202020204" pitchFamily="34" charset="0"/>
            </a:endParaRPr>
          </a:p>
          <a:p>
            <a:r>
              <a:rPr lang="en-GB" sz="2800" b="1" u="sng" dirty="0">
                <a:latin typeface="Arial" panose="020B0604020202020204" pitchFamily="34" charset="0"/>
                <a:cs typeface="Arial" panose="020B0604020202020204" pitchFamily="34" charset="0"/>
              </a:rPr>
              <a:t>Knowledge and understanding of behaviour, managing behaviour and intervention strategies:</a:t>
            </a:r>
            <a:r>
              <a:rPr lang="en-GB" sz="2800" b="1" dirty="0">
                <a:latin typeface="Arial" panose="020B0604020202020204" pitchFamily="34" charset="0"/>
                <a:cs typeface="Arial" panose="020B0604020202020204" pitchFamily="34" charset="0"/>
              </a:rPr>
              <a:t>																</a:t>
            </a:r>
            <a:endParaRPr lang="en-GB" sz="2400" b="1"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So what is behaviour? One definition is ‘all the activities of an individual (or animal) that can be observed by another individual (or animal)’ (Mukherji, 2001:  1).</a:t>
            </a:r>
          </a:p>
          <a:p>
            <a:endParaRPr lang="en-GB" sz="2400"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b="1" dirty="0">
                <a:latin typeface="Arial" panose="020B0604020202020204" pitchFamily="34" charset="0"/>
                <a:cs typeface="Arial" panose="020B0604020202020204" pitchFamily="34" charset="0"/>
              </a:rPr>
              <a:t>Applied Behaviour Analysis: </a:t>
            </a:r>
            <a:r>
              <a:rPr lang="en-GB" sz="2400" dirty="0">
                <a:latin typeface="Arial" panose="020B0604020202020204" pitchFamily="34" charset="0"/>
                <a:cs typeface="Arial" panose="020B0604020202020204" pitchFamily="34" charset="0"/>
              </a:rPr>
              <a:t>theory based approach, teaching socially appropriate behaviours in real-life surroundings, strengthening negative behaviours, providing intervention for social skills and communication (Autism Speaks, no date).</a:t>
            </a: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Individually centred and focuses on enjoyment, builds on individuals strengths (Child Mind Institute, 2020).</a:t>
            </a: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Criticisms of ABA: repetition, hard on the children, skills acquired do not always apply to other situations, </a:t>
            </a: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Approaches have changed from the initial Discrete Trial Training (DTT).</a:t>
            </a: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948413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3F72BA5-06A8-463C-8272-415039955868}"/>
              </a:ext>
            </a:extLst>
          </p:cNvPr>
          <p:cNvSpPr/>
          <p:nvPr/>
        </p:nvSpPr>
        <p:spPr>
          <a:xfrm>
            <a:off x="0" y="0"/>
            <a:ext cx="12191999" cy="6284349"/>
          </a:xfrm>
          <a:prstGeom prst="rect">
            <a:avLst/>
          </a:prstGeom>
        </p:spPr>
        <p:txBody>
          <a:bodyPr wrap="square">
            <a:spAutoFit/>
          </a:bodyPr>
          <a:lstStyle/>
          <a:p>
            <a:r>
              <a:rPr lang="en-GB" sz="2400" b="1" dirty="0">
                <a:latin typeface="Arial" panose="020B0604020202020204" pitchFamily="34" charset="0"/>
                <a:cs typeface="Arial" panose="020B0604020202020204" pitchFamily="34" charset="0"/>
              </a:rPr>
              <a:t>																					</a:t>
            </a:r>
          </a:p>
          <a:p>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b="1" dirty="0">
                <a:latin typeface="Arial" panose="020B0604020202020204" pitchFamily="34" charset="0"/>
                <a:cs typeface="Arial" panose="020B0604020202020204" pitchFamily="34" charset="0"/>
              </a:rPr>
              <a:t>Cognitive Behaviour Therapy: </a:t>
            </a:r>
            <a:r>
              <a:rPr lang="en-GB" sz="2400" dirty="0">
                <a:latin typeface="Arial" panose="020B0604020202020204" pitchFamily="34" charset="0"/>
                <a:cs typeface="Arial" panose="020B0604020202020204" pitchFamily="34" charset="0"/>
              </a:rPr>
              <a:t>Improves skills, enabling the person to transfer these skills to real-life experiences (Dobson et al, 2010). Used to manage social anxiety, social phobia, a fear of social performance (Hope et al, 2000).</a:t>
            </a:r>
          </a:p>
          <a:p>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b="1" dirty="0">
                <a:latin typeface="Arial" panose="020B0604020202020204" pitchFamily="34" charset="0"/>
                <a:cs typeface="Arial" panose="020B0604020202020204" pitchFamily="34" charset="0"/>
              </a:rPr>
              <a:t>Verbal Behaviour Analysis: </a:t>
            </a:r>
            <a:r>
              <a:rPr lang="en-GB" sz="2400" dirty="0">
                <a:latin typeface="Arial" panose="020B0604020202020204" pitchFamily="34" charset="0"/>
                <a:cs typeface="Arial" panose="020B0604020202020204" pitchFamily="34" charset="0"/>
              </a:rPr>
              <a:t>Language intervention strategy based on B.F. Skinner’s theory, works well with attachment issues, separation anxiety and epilepsy. (Gottschalk, 2013).</a:t>
            </a: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lnSpc>
                <a:spcPct val="107000"/>
              </a:lnSpc>
              <a:spcAft>
                <a:spcPts val="800"/>
              </a:spcAft>
              <a:buFont typeface="Arial" panose="020B0604020202020204" pitchFamily="34" charset="0"/>
              <a:buChar char="•"/>
            </a:pPr>
            <a:r>
              <a:rPr lang="en-GB" sz="2400" b="1" dirty="0">
                <a:latin typeface="Arial" panose="020B0604020202020204" pitchFamily="34" charset="0"/>
                <a:cs typeface="Arial" panose="020B0604020202020204" pitchFamily="34" charset="0"/>
              </a:rPr>
              <a:t>ACT Therapy: </a:t>
            </a:r>
            <a:r>
              <a:rPr lang="en-GB" sz="2400" dirty="0">
                <a:latin typeface="Arial" panose="020B0604020202020204" pitchFamily="34" charset="0"/>
                <a:cs typeface="Times New Roman" panose="02020603050405020304" pitchFamily="18" charset="0"/>
              </a:rPr>
              <a:t>T</a:t>
            </a:r>
            <a:r>
              <a:rPr lang="en-GB" sz="2400" dirty="0">
                <a:latin typeface="Arial" panose="020B0604020202020204" pitchFamily="34" charset="0"/>
                <a:ea typeface="Calibri" panose="020F0502020204030204" pitchFamily="34" charset="0"/>
                <a:cs typeface="Times New Roman" panose="02020603050405020304" pitchFamily="18" charset="0"/>
              </a:rPr>
              <a:t>eaches individuals to accept a thought and then defuse it using techniques such as; language, mindfulness and metaphors.</a:t>
            </a:r>
          </a:p>
          <a:p>
            <a:endParaRPr lang="en-GB" sz="2400" b="1"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pPr>
              <a:lnSpc>
                <a:spcPct val="107000"/>
              </a:lnSpc>
              <a:spcAft>
                <a:spcPts val="800"/>
              </a:spcAft>
            </a:pPr>
            <a:endParaRPr lang="en-GB" sz="2400" dirty="0">
              <a:latin typeface="Arial" panose="020B0604020202020204" pitchFamily="34" charset="0"/>
              <a:ea typeface="Calibri" panose="020F0502020204030204" pitchFamily="34" charset="0"/>
              <a:cs typeface="Times New Roman" panose="02020603050405020304" pitchFamily="18" charset="0"/>
            </a:endParaRPr>
          </a:p>
          <a:p>
            <a:pPr marL="342900" indent="-342900">
              <a:buFont typeface="Arial" panose="020B0604020202020204" pitchFamily="34" charset="0"/>
              <a:buChar char="•"/>
            </a:pPr>
            <a:endParaRPr lang="en-GB" sz="24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910073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C233603-960D-48E1-A1BC-44FAEFC9E6F9}"/>
              </a:ext>
            </a:extLst>
          </p:cNvPr>
          <p:cNvSpPr/>
          <p:nvPr/>
        </p:nvSpPr>
        <p:spPr>
          <a:xfrm>
            <a:off x="-29980" y="29981"/>
            <a:ext cx="12221980" cy="7478970"/>
          </a:xfrm>
          <a:prstGeom prst="rect">
            <a:avLst/>
          </a:prstGeom>
        </p:spPr>
        <p:txBody>
          <a:bodyPr wrap="square">
            <a:spAutoFit/>
          </a:bodyPr>
          <a:lstStyle/>
          <a:p>
            <a:r>
              <a:rPr lang="en-GB" sz="2400" b="1" dirty="0">
                <a:latin typeface="Arial" panose="020B0604020202020204" pitchFamily="34" charset="0"/>
                <a:cs typeface="Arial" panose="020B0604020202020204" pitchFamily="34" charset="0"/>
              </a:rPr>
              <a:t>																				</a:t>
            </a:r>
          </a:p>
          <a:p>
            <a:r>
              <a:rPr lang="en-GB" sz="2400" b="1" dirty="0">
                <a:latin typeface="Arial" panose="020B0604020202020204" pitchFamily="34" charset="0"/>
                <a:cs typeface="Arial" panose="020B0604020202020204" pitchFamily="34" charset="0"/>
              </a:rPr>
              <a:t>To have an understanding of behaviour we can look at history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A tool to shape the future, by engaging with historical ideas we can look at present policies and see where they fit, or not. We need to view behaviour and managing behaviour through many lenses to work successfully.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Factors can start before or after birth, hereditary (nature) and environmental (nurture). </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Positive and negative reinforcement can strengthen behaviours </a:t>
            </a:r>
          </a:p>
          <a:p>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Negative attention can be rewarding for children who feel they are being ignored</a:t>
            </a:r>
          </a:p>
          <a:p>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We become role models, we have a unique position to promote positive behaviours </a:t>
            </a:r>
          </a:p>
          <a:p>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Adolescence can present a difficult stage in life, then we have to consider, abuse, neglect and other factors that can lead to behaviour issues (Beckley, 2012).</a:t>
            </a: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772291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883A24C-97ED-428B-B000-D69E3AC9A6B6}"/>
              </a:ext>
            </a:extLst>
          </p:cNvPr>
          <p:cNvSpPr txBox="1"/>
          <p:nvPr/>
        </p:nvSpPr>
        <p:spPr>
          <a:xfrm>
            <a:off x="0" y="1"/>
            <a:ext cx="12082072" cy="8032968"/>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																				</a:t>
            </a:r>
          </a:p>
          <a:p>
            <a:r>
              <a:rPr lang="en-GB" sz="2400" b="1" dirty="0">
                <a:latin typeface="Arial" panose="020B0604020202020204" pitchFamily="34" charset="0"/>
                <a:cs typeface="Arial" panose="020B0604020202020204" pitchFamily="34" charset="0"/>
              </a:rPr>
              <a:t>Why a child may misbehave:</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Can be related directly to those working directly working with them;</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Lack sufficient guidance</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Inconsistency (ethical and moral considerations)</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Child taking advantage of inexperience.</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Attention deficit disorder</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Autism</a:t>
            </a:r>
          </a:p>
          <a:p>
            <a:r>
              <a:rPr lang="en-GB" sz="2400" dirty="0">
                <a:latin typeface="Arial" panose="020B0604020202020204" pitchFamily="34" charset="0"/>
                <a:cs typeface="Arial" panose="020B0604020202020204" pitchFamily="34" charset="0"/>
              </a:rPr>
              <a:t>Also parents input may be a barrier.</a:t>
            </a: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Distraction is a good technique when addressing behaviour, as is removal from the situation</a:t>
            </a:r>
          </a:p>
          <a:p>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Children’s behaviour is complex, it may stem from environmental influences including parenting, education, cultural and social factors</a:t>
            </a: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446233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E9F97FB-7CAC-4DA9-BD10-288E8A394C17}"/>
              </a:ext>
            </a:extLst>
          </p:cNvPr>
          <p:cNvSpPr txBox="1"/>
          <p:nvPr/>
        </p:nvSpPr>
        <p:spPr>
          <a:xfrm>
            <a:off x="0" y="0"/>
            <a:ext cx="12192000" cy="5940088"/>
          </a:xfrm>
          <a:prstGeom prst="rect">
            <a:avLst/>
          </a:prstGeom>
          <a:noFill/>
        </p:spPr>
        <p:txBody>
          <a:bodyPr wrap="square" rtlCol="0">
            <a:spAutoFit/>
          </a:bodyPr>
          <a:lstStyle/>
          <a:p>
            <a:endParaRPr lang="en-GB" sz="2800" b="1" u="sng" dirty="0">
              <a:latin typeface="Arial" panose="020B0604020202020204" pitchFamily="34" charset="0"/>
              <a:cs typeface="Arial" panose="020B0604020202020204" pitchFamily="34" charset="0"/>
            </a:endParaRPr>
          </a:p>
          <a:p>
            <a:r>
              <a:rPr lang="en-GB" sz="2800" b="1" u="sng" dirty="0">
                <a:latin typeface="Arial" panose="020B0604020202020204" pitchFamily="34" charset="0"/>
                <a:cs typeface="Arial" panose="020B0604020202020204" pitchFamily="34" charset="0"/>
              </a:rPr>
              <a:t>Training and Qualifications:</a:t>
            </a:r>
            <a:r>
              <a:rPr lang="en-GB" sz="2800" b="1" dirty="0">
                <a:latin typeface="Arial" panose="020B0604020202020204" pitchFamily="34" charset="0"/>
                <a:cs typeface="Arial" panose="020B0604020202020204" pitchFamily="34" charset="0"/>
              </a:rPr>
              <a:t>														</a:t>
            </a:r>
          </a:p>
          <a:p>
            <a:endParaRPr lang="en-GB" sz="24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Current:</a:t>
            </a:r>
          </a:p>
          <a:p>
            <a:r>
              <a:rPr lang="en-GB" sz="2400" dirty="0">
                <a:latin typeface="Arial" panose="020B0604020202020204" pitchFamily="34" charset="0"/>
                <a:cs typeface="Arial" panose="020B0604020202020204" pitchFamily="34" charset="0"/>
              </a:rPr>
              <a:t>Studying year 3, honours degree in Early Childhood Education and Care, due to be completed July 2020: </a:t>
            </a:r>
          </a:p>
          <a:p>
            <a:r>
              <a:rPr lang="en-GB" sz="2400" dirty="0">
                <a:latin typeface="Arial" panose="020B0604020202020204" pitchFamily="34" charset="0"/>
                <a:cs typeface="Arial" panose="020B0604020202020204" pitchFamily="34" charset="0"/>
              </a:rPr>
              <a:t>Modules; </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Skills for life, employability and future pathways; </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Media and digital literacy; </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The Foundation Phase and early years curricula; </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Leadership, teamwork and systems of equality; </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Children with additional support needs, inclusion, advocacy and equality; </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Sustainability in the early years.</a:t>
            </a:r>
          </a:p>
          <a:p>
            <a:endParaRPr lang="en-GB" sz="24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514384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49BC753-8918-46E3-9F3C-3F5BC3EA88EE}"/>
              </a:ext>
            </a:extLst>
          </p:cNvPr>
          <p:cNvSpPr/>
          <p:nvPr/>
        </p:nvSpPr>
        <p:spPr>
          <a:xfrm>
            <a:off x="1" y="0"/>
            <a:ext cx="11901948" cy="5539978"/>
          </a:xfrm>
          <a:prstGeom prst="rect">
            <a:avLst/>
          </a:prstGeom>
        </p:spPr>
        <p:txBody>
          <a:bodyPr wrap="square">
            <a:spAutoFit/>
          </a:bodyPr>
          <a:lstStyle/>
          <a:p>
            <a:endParaRPr lang="en-GB" sz="2400" b="1"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Achieved qualifications: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Foundation Degree in Early Childhood Studies: Grade: distinction, July 2019..</a:t>
            </a:r>
          </a:p>
          <a:p>
            <a:r>
              <a:rPr lang="en-GB" sz="2400" dirty="0">
                <a:latin typeface="Arial" panose="020B0604020202020204" pitchFamily="34" charset="0"/>
                <a:cs typeface="Arial" panose="020B0604020202020204" pitchFamily="34" charset="0"/>
              </a:rPr>
              <a:t>Skills learnt that will assist me in this role: </a:t>
            </a:r>
          </a:p>
          <a:p>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Research for learning, study skills</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Leadership skills for effective practice</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Human development: the early years</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Young child’s health and well-being; </a:t>
            </a:r>
          </a:p>
          <a:p>
            <a:r>
              <a:rPr lang="en-GB" sz="2400" dirty="0">
                <a:latin typeface="Arial" panose="020B0604020202020204" pitchFamily="34" charset="0"/>
                <a:cs typeface="Arial" panose="020B0604020202020204" pitchFamily="34" charset="0"/>
              </a:rPr>
              <a:t>						</a:t>
            </a: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Level 3 Certificate in Personnel Practice:	Grade; merit, June 2009.</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130294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C95B04B-76FE-4E59-9CA9-2A6F4C694702}"/>
              </a:ext>
            </a:extLst>
          </p:cNvPr>
          <p:cNvSpPr txBox="1"/>
          <p:nvPr/>
        </p:nvSpPr>
        <p:spPr>
          <a:xfrm>
            <a:off x="0" y="0"/>
            <a:ext cx="11834192" cy="6832640"/>
          </a:xfrm>
          <a:prstGeom prst="rect">
            <a:avLst/>
          </a:prstGeom>
          <a:noFill/>
        </p:spPr>
        <p:txBody>
          <a:bodyPr wrap="square" rtlCol="0">
            <a:spAutoFit/>
          </a:bodyPr>
          <a:lstStyle/>
          <a:p>
            <a:endParaRPr lang="en-GB" sz="2400" b="1"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Other training undertaken:																</a:t>
            </a:r>
          </a:p>
          <a:p>
            <a:endParaRPr lang="en-GB" sz="2400" b="1"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Positive Behaviour Management: Practical and theory</a:t>
            </a:r>
          </a:p>
          <a:p>
            <a:r>
              <a:rPr lang="en-GB" sz="2400" dirty="0">
                <a:latin typeface="Arial" panose="020B0604020202020204" pitchFamily="34" charset="0"/>
                <a:cs typeface="Arial" panose="020B0604020202020204" pitchFamily="34" charset="0"/>
              </a:rPr>
              <a:t>Manual Handling</a:t>
            </a:r>
          </a:p>
          <a:p>
            <a:r>
              <a:rPr lang="en-GB" sz="2400" dirty="0">
                <a:latin typeface="Arial" panose="020B0604020202020204" pitchFamily="34" charset="0"/>
                <a:cs typeface="Arial" panose="020B0604020202020204" pitchFamily="34" charset="0"/>
              </a:rPr>
              <a:t>First Aid</a:t>
            </a:r>
          </a:p>
          <a:p>
            <a:r>
              <a:rPr lang="en-GB" sz="2400" dirty="0">
                <a:latin typeface="Arial" panose="020B0604020202020204" pitchFamily="34" charset="0"/>
                <a:cs typeface="Arial" panose="020B0604020202020204" pitchFamily="34" charset="0"/>
              </a:rPr>
              <a:t>Mental Health First Aid</a:t>
            </a:r>
          </a:p>
          <a:p>
            <a:r>
              <a:rPr lang="en-GB" sz="2400" dirty="0">
                <a:latin typeface="Arial" panose="020B0604020202020204" pitchFamily="34" charset="0"/>
                <a:cs typeface="Arial" panose="020B0604020202020204" pitchFamily="34" charset="0"/>
              </a:rPr>
              <a:t>Epilepsy</a:t>
            </a:r>
          </a:p>
          <a:p>
            <a:r>
              <a:rPr lang="en-GB" sz="2400" dirty="0">
                <a:latin typeface="Arial" panose="020B0604020202020204" pitchFamily="34" charset="0"/>
                <a:cs typeface="Arial" panose="020B0604020202020204" pitchFamily="34" charset="0"/>
              </a:rPr>
              <a:t>Medication Awareness</a:t>
            </a:r>
          </a:p>
          <a:p>
            <a:r>
              <a:rPr lang="en-GB" sz="2400" dirty="0">
                <a:latin typeface="Arial" panose="020B0604020202020204" pitchFamily="34" charset="0"/>
                <a:cs typeface="Arial" panose="020B0604020202020204" pitchFamily="34" charset="0"/>
              </a:rPr>
              <a:t>ECDL</a:t>
            </a:r>
          </a:p>
          <a:p>
            <a:r>
              <a:rPr lang="en-GB" sz="2400" dirty="0">
                <a:latin typeface="Arial" panose="020B0604020202020204" pitchFamily="34" charset="0"/>
                <a:cs typeface="Arial" panose="020B0604020202020204" pitchFamily="34" charset="0"/>
              </a:rPr>
              <a:t>Autism training</a:t>
            </a:r>
          </a:p>
          <a:p>
            <a:r>
              <a:rPr lang="en-GB" sz="2400" dirty="0">
                <a:latin typeface="Arial" panose="020B0604020202020204" pitchFamily="34" charset="0"/>
                <a:cs typeface="Arial" panose="020B0604020202020204" pitchFamily="34" charset="0"/>
              </a:rPr>
              <a:t>Inclusive communication</a:t>
            </a:r>
          </a:p>
          <a:p>
            <a:r>
              <a:rPr lang="en-GB" sz="2400" dirty="0">
                <a:latin typeface="Arial" panose="020B0604020202020204" pitchFamily="34" charset="0"/>
                <a:cs typeface="Arial" panose="020B0604020202020204" pitchFamily="34" charset="0"/>
              </a:rPr>
              <a:t>January 2020: attending a 10 week ABA course at University of South Wales</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Having a Personal Development Plan is paramount to my own learning highlighting my desire to do a masters degree in Behaviour Analysis to work in early intervention.</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184818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7328FD8-E6FF-487F-8A47-2F103A97310E}"/>
              </a:ext>
            </a:extLst>
          </p:cNvPr>
          <p:cNvSpPr/>
          <p:nvPr/>
        </p:nvSpPr>
        <p:spPr>
          <a:xfrm>
            <a:off x="0" y="0"/>
            <a:ext cx="12006469" cy="7417415"/>
          </a:xfrm>
          <a:prstGeom prst="rect">
            <a:avLst/>
          </a:prstGeom>
        </p:spPr>
        <p:txBody>
          <a:bodyPr wrap="square">
            <a:spAutoFit/>
          </a:bodyPr>
          <a:lstStyle/>
          <a:p>
            <a:endParaRPr lang="en-GB" sz="2800" b="1" u="sng" dirty="0">
              <a:latin typeface="Arial" panose="020B0604020202020204" pitchFamily="34" charset="0"/>
              <a:cs typeface="Arial" panose="020B0604020202020204" pitchFamily="34" charset="0"/>
            </a:endParaRPr>
          </a:p>
          <a:p>
            <a:r>
              <a:rPr lang="en-GB" sz="2800" b="1" u="sng" dirty="0">
                <a:latin typeface="Arial" panose="020B0604020202020204" pitchFamily="34" charset="0"/>
                <a:cs typeface="Arial" panose="020B0604020202020204" pitchFamily="34" charset="0"/>
              </a:rPr>
              <a:t>Skills and abilities:</a:t>
            </a:r>
            <a:r>
              <a:rPr lang="en-GB" sz="2800" b="1" dirty="0">
                <a:latin typeface="Arial" panose="020B0604020202020204" pitchFamily="34" charset="0"/>
                <a:cs typeface="Arial" panose="020B0604020202020204" pitchFamily="34" charset="0"/>
              </a:rPr>
              <a:t>																	</a:t>
            </a:r>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ICT skills </a:t>
            </a: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Management and leadership planning (planning activities and planning processes)</a:t>
            </a:r>
          </a:p>
          <a:p>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Evaluating and assessment</a:t>
            </a:r>
          </a:p>
          <a:p>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Knowledge of the Foundation Phase profile and upcoming curriculum changes</a:t>
            </a: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Reflection and good working practice (Welsh Government plans and targets)</a:t>
            </a: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Organisation and time keeping skills</a:t>
            </a: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Behaviour management and SEN involvement </a:t>
            </a: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Confidentiality (you may have to act accordingly).</a:t>
            </a:r>
          </a:p>
          <a:p>
            <a:endParaRPr lang="en-GB" b="1"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684236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E333167-C50A-4621-B686-15F0AD91D590}"/>
              </a:ext>
            </a:extLst>
          </p:cNvPr>
          <p:cNvSpPr/>
          <p:nvPr/>
        </p:nvSpPr>
        <p:spPr>
          <a:xfrm>
            <a:off x="1" y="0"/>
            <a:ext cx="12300154" cy="6370975"/>
          </a:xfrm>
          <a:prstGeom prst="rect">
            <a:avLst/>
          </a:prstGeom>
        </p:spPr>
        <p:txBody>
          <a:bodyPr wrap="square">
            <a:spAutoFit/>
          </a:bodyPr>
          <a:lstStyle/>
          <a:p>
            <a:r>
              <a:rPr lang="en-GB" sz="2400" b="1" dirty="0">
                <a:latin typeface="Arial" panose="020B0604020202020204" pitchFamily="34" charset="0"/>
                <a:cs typeface="Arial" panose="020B0604020202020204" pitchFamily="34" charset="0"/>
              </a:rPr>
              <a:t>																					</a:t>
            </a:r>
          </a:p>
          <a:p>
            <a:r>
              <a:rPr lang="en-GB" sz="2400" b="1" dirty="0">
                <a:latin typeface="Arial" panose="020B0604020202020204" pitchFamily="34" charset="0"/>
                <a:cs typeface="Arial" panose="020B0604020202020204" pitchFamily="34" charset="0"/>
              </a:rPr>
              <a:t>Skills I can offer the role with confidence:</a:t>
            </a:r>
          </a:p>
          <a:p>
            <a:endParaRPr lang="en-GB" sz="24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Engagement skills: </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Listening</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Empathy and patience</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Trust</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Adaptability										</a:t>
            </a:r>
          </a:p>
          <a:p>
            <a:endParaRPr lang="en-GB" sz="24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Communication skills:</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Listening</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Non verbal communication</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Clarity and concision</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Confidence</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Empathy</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Open mindedness</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Respect</a:t>
            </a:r>
            <a:endParaRPr lang="en-GB" sz="2400" dirty="0"/>
          </a:p>
        </p:txBody>
      </p:sp>
    </p:spTree>
    <p:extLst>
      <p:ext uri="{BB962C8B-B14F-4D97-AF65-F5344CB8AC3E}">
        <p14:creationId xmlns:p14="http://schemas.microsoft.com/office/powerpoint/2010/main" val="6825479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8187E0E-1FFB-448F-B218-F915F41F4E2C}"/>
              </a:ext>
            </a:extLst>
          </p:cNvPr>
          <p:cNvSpPr txBox="1"/>
          <p:nvPr/>
        </p:nvSpPr>
        <p:spPr>
          <a:xfrm>
            <a:off x="0" y="0"/>
            <a:ext cx="11953461" cy="4616648"/>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																					</a:t>
            </a:r>
          </a:p>
          <a:p>
            <a:r>
              <a:rPr lang="en-GB" sz="2400" b="1" dirty="0">
                <a:latin typeface="Arial" panose="020B0604020202020204" pitchFamily="34" charset="0"/>
                <a:cs typeface="Arial" panose="020B0604020202020204" pitchFamily="34" charset="0"/>
              </a:rPr>
              <a:t>Problem solving:</a:t>
            </a:r>
          </a:p>
          <a:p>
            <a:pPr marL="285750" indent="-285750">
              <a:buFont typeface="Arial" panose="020B0604020202020204" pitchFamily="34" charset="0"/>
              <a:buChar char="•"/>
            </a:pPr>
            <a:r>
              <a:rPr lang="en-GB" sz="2400" b="1" dirty="0">
                <a:latin typeface="Arial" panose="020B0604020202020204" pitchFamily="34" charset="0"/>
                <a:cs typeface="Arial" panose="020B0604020202020204" pitchFamily="34" charset="0"/>
              </a:rPr>
              <a:t>Identify</a:t>
            </a:r>
            <a:r>
              <a:rPr lang="en-GB" sz="2400" dirty="0">
                <a:latin typeface="Arial" panose="020B0604020202020204" pitchFamily="34" charset="0"/>
                <a:cs typeface="Arial" panose="020B0604020202020204" pitchFamily="34" charset="0"/>
              </a:rPr>
              <a:t> the issue</a:t>
            </a:r>
          </a:p>
          <a:p>
            <a:pPr marL="285750" indent="-285750">
              <a:buFont typeface="Arial" panose="020B0604020202020204" pitchFamily="34" charset="0"/>
              <a:buChar char="•"/>
            </a:pPr>
            <a:r>
              <a:rPr lang="en-GB" sz="2400" b="1" dirty="0">
                <a:latin typeface="Arial" panose="020B0604020202020204" pitchFamily="34" charset="0"/>
                <a:cs typeface="Arial" panose="020B0604020202020204" pitchFamily="34" charset="0"/>
              </a:rPr>
              <a:t>Define</a:t>
            </a:r>
            <a:r>
              <a:rPr lang="en-GB" sz="2400" dirty="0">
                <a:latin typeface="Arial" panose="020B0604020202020204" pitchFamily="34" charset="0"/>
                <a:cs typeface="Arial" panose="020B0604020202020204" pitchFamily="34" charset="0"/>
              </a:rPr>
              <a:t> the obstacles</a:t>
            </a:r>
          </a:p>
          <a:p>
            <a:pPr marL="285750" indent="-285750">
              <a:buFont typeface="Arial" panose="020B0604020202020204" pitchFamily="34" charset="0"/>
              <a:buChar char="•"/>
            </a:pPr>
            <a:r>
              <a:rPr lang="en-GB" sz="2400" b="1" dirty="0">
                <a:latin typeface="Arial" panose="020B0604020202020204" pitchFamily="34" charset="0"/>
                <a:cs typeface="Arial" panose="020B0604020202020204" pitchFamily="34" charset="0"/>
              </a:rPr>
              <a:t>Examine</a:t>
            </a:r>
            <a:r>
              <a:rPr lang="en-GB" sz="2400" dirty="0">
                <a:latin typeface="Arial" panose="020B0604020202020204" pitchFamily="34" charset="0"/>
                <a:cs typeface="Arial" panose="020B0604020202020204" pitchFamily="34" charset="0"/>
              </a:rPr>
              <a:t> your options</a:t>
            </a:r>
          </a:p>
          <a:p>
            <a:pPr marL="285750" indent="-285750">
              <a:buFont typeface="Arial" panose="020B0604020202020204" pitchFamily="34" charset="0"/>
              <a:buChar char="•"/>
            </a:pPr>
            <a:r>
              <a:rPr lang="en-GB" sz="2400" b="1" dirty="0">
                <a:latin typeface="Arial" panose="020B0604020202020204" pitchFamily="34" charset="0"/>
                <a:cs typeface="Arial" panose="020B0604020202020204" pitchFamily="34" charset="0"/>
              </a:rPr>
              <a:t>Act</a:t>
            </a:r>
            <a:r>
              <a:rPr lang="en-GB" sz="2400" dirty="0">
                <a:latin typeface="Arial" panose="020B0604020202020204" pitchFamily="34" charset="0"/>
                <a:cs typeface="Arial" panose="020B0604020202020204" pitchFamily="34" charset="0"/>
              </a:rPr>
              <a:t> on an agreed course of action</a:t>
            </a:r>
          </a:p>
          <a:p>
            <a:pPr marL="285750" indent="-285750">
              <a:buFont typeface="Arial" panose="020B0604020202020204" pitchFamily="34" charset="0"/>
              <a:buChar char="•"/>
            </a:pPr>
            <a:r>
              <a:rPr lang="en-GB" sz="2400" b="1" dirty="0">
                <a:latin typeface="Arial" panose="020B0604020202020204" pitchFamily="34" charset="0"/>
                <a:cs typeface="Arial" panose="020B0604020202020204" pitchFamily="34" charset="0"/>
              </a:rPr>
              <a:t>Look</a:t>
            </a:r>
            <a:r>
              <a:rPr lang="en-GB" sz="2400" dirty="0">
                <a:latin typeface="Arial" panose="020B0604020202020204" pitchFamily="34" charset="0"/>
                <a:cs typeface="Arial" panose="020B0604020202020204" pitchFamily="34" charset="0"/>
              </a:rPr>
              <a:t> at how it turns out, and</a:t>
            </a:r>
          </a:p>
          <a:p>
            <a:r>
              <a:rPr lang="en-GB" sz="2400" dirty="0">
                <a:latin typeface="Arial" panose="020B0604020202020204" pitchFamily="34" charset="0"/>
                <a:cs typeface="Arial" panose="020B0604020202020204" pitchFamily="34" charset="0"/>
              </a:rPr>
              <a:t>whether any changes need to</a:t>
            </a:r>
          </a:p>
          <a:p>
            <a:r>
              <a:rPr lang="en-GB" sz="2400" dirty="0">
                <a:latin typeface="Arial" panose="020B0604020202020204" pitchFamily="34" charset="0"/>
                <a:cs typeface="Arial" panose="020B0604020202020204" pitchFamily="34" charset="0"/>
              </a:rPr>
              <a:t>be made.</a:t>
            </a:r>
          </a:p>
          <a:p>
            <a:endParaRPr lang="en-GB" sz="24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p:txBody>
      </p:sp>
      <p:sp>
        <p:nvSpPr>
          <p:cNvPr id="3" name="Oval 2">
            <a:extLst>
              <a:ext uri="{FF2B5EF4-FFF2-40B4-BE49-F238E27FC236}">
                <a16:creationId xmlns:a16="http://schemas.microsoft.com/office/drawing/2014/main" id="{FFD2EDE4-B0D9-4B97-8C47-92922ED556B2}"/>
              </a:ext>
            </a:extLst>
          </p:cNvPr>
          <p:cNvSpPr/>
          <p:nvPr/>
        </p:nvSpPr>
        <p:spPr>
          <a:xfrm flipH="1">
            <a:off x="4267198" y="3949147"/>
            <a:ext cx="1828801" cy="100716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D48C0893-EFB4-4011-AA7C-CB26F81FB2B9}"/>
              </a:ext>
            </a:extLst>
          </p:cNvPr>
          <p:cNvSpPr txBox="1"/>
          <p:nvPr/>
        </p:nvSpPr>
        <p:spPr>
          <a:xfrm>
            <a:off x="4459361" y="4064179"/>
            <a:ext cx="2054085" cy="584775"/>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Effective communication</a:t>
            </a:r>
          </a:p>
        </p:txBody>
      </p:sp>
      <p:sp>
        <p:nvSpPr>
          <p:cNvPr id="5" name="Oval 4">
            <a:extLst>
              <a:ext uri="{FF2B5EF4-FFF2-40B4-BE49-F238E27FC236}">
                <a16:creationId xmlns:a16="http://schemas.microsoft.com/office/drawing/2014/main" id="{B7B26A93-D738-45E3-9AB5-389FE3EED473}"/>
              </a:ext>
            </a:extLst>
          </p:cNvPr>
          <p:cNvSpPr/>
          <p:nvPr/>
        </p:nvSpPr>
        <p:spPr>
          <a:xfrm>
            <a:off x="6453809" y="3538330"/>
            <a:ext cx="2146852" cy="9144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68817B67-809F-4C9C-B658-6BD96BE449DA}"/>
              </a:ext>
            </a:extLst>
          </p:cNvPr>
          <p:cNvSpPr txBox="1"/>
          <p:nvPr/>
        </p:nvSpPr>
        <p:spPr>
          <a:xfrm>
            <a:off x="7010400" y="3723861"/>
            <a:ext cx="1272209" cy="738664"/>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Strong decision making</a:t>
            </a:r>
          </a:p>
        </p:txBody>
      </p:sp>
      <p:sp>
        <p:nvSpPr>
          <p:cNvPr id="7" name="Oval 6">
            <a:extLst>
              <a:ext uri="{FF2B5EF4-FFF2-40B4-BE49-F238E27FC236}">
                <a16:creationId xmlns:a16="http://schemas.microsoft.com/office/drawing/2014/main" id="{91AFC423-904B-4055-BE36-0A1E699081D9}"/>
              </a:ext>
            </a:extLst>
          </p:cNvPr>
          <p:cNvSpPr/>
          <p:nvPr/>
        </p:nvSpPr>
        <p:spPr>
          <a:xfrm>
            <a:off x="8507896" y="4333462"/>
            <a:ext cx="1616761" cy="73866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11A108A1-333B-4DD3-87CC-94571D657C3E}"/>
              </a:ext>
            </a:extLst>
          </p:cNvPr>
          <p:cNvSpPr txBox="1"/>
          <p:nvPr/>
        </p:nvSpPr>
        <p:spPr>
          <a:xfrm>
            <a:off x="8600661" y="4462525"/>
            <a:ext cx="1656521"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More productivity</a:t>
            </a:r>
          </a:p>
        </p:txBody>
      </p:sp>
      <p:sp>
        <p:nvSpPr>
          <p:cNvPr id="9" name="Oval 8">
            <a:extLst>
              <a:ext uri="{FF2B5EF4-FFF2-40B4-BE49-F238E27FC236}">
                <a16:creationId xmlns:a16="http://schemas.microsoft.com/office/drawing/2014/main" id="{7F82C5F3-2EED-4DB6-884B-2932FBF22C3F}"/>
              </a:ext>
            </a:extLst>
          </p:cNvPr>
          <p:cNvSpPr/>
          <p:nvPr/>
        </p:nvSpPr>
        <p:spPr>
          <a:xfrm>
            <a:off x="6612836" y="5413510"/>
            <a:ext cx="1987826" cy="93428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939201F6-AFB6-4447-A706-AAAC0B4CE117}"/>
              </a:ext>
            </a:extLst>
          </p:cNvPr>
          <p:cNvSpPr txBox="1"/>
          <p:nvPr/>
        </p:nvSpPr>
        <p:spPr>
          <a:xfrm>
            <a:off x="6983900" y="5609127"/>
            <a:ext cx="1523995" cy="523220"/>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Consistence in the work flow</a:t>
            </a:r>
          </a:p>
        </p:txBody>
      </p:sp>
      <p:sp>
        <p:nvSpPr>
          <p:cNvPr id="11" name="Oval 10">
            <a:extLst>
              <a:ext uri="{FF2B5EF4-FFF2-40B4-BE49-F238E27FC236}">
                <a16:creationId xmlns:a16="http://schemas.microsoft.com/office/drawing/2014/main" id="{0EAC74B8-30A3-4557-A863-7C52D41DA4D3}"/>
              </a:ext>
            </a:extLst>
          </p:cNvPr>
          <p:cNvSpPr/>
          <p:nvPr/>
        </p:nvSpPr>
        <p:spPr>
          <a:xfrm>
            <a:off x="4267198" y="2782957"/>
            <a:ext cx="1828801" cy="9144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9162B5FC-BC76-4A8D-A284-BCFA4729BD1E}"/>
              </a:ext>
            </a:extLst>
          </p:cNvPr>
          <p:cNvSpPr txBox="1"/>
          <p:nvPr/>
        </p:nvSpPr>
        <p:spPr>
          <a:xfrm>
            <a:off x="4625009" y="2908853"/>
            <a:ext cx="1205948" cy="738664"/>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Quick in problem solving</a:t>
            </a:r>
          </a:p>
        </p:txBody>
      </p:sp>
      <p:sp>
        <p:nvSpPr>
          <p:cNvPr id="13" name="Oval 12">
            <a:extLst>
              <a:ext uri="{FF2B5EF4-FFF2-40B4-BE49-F238E27FC236}">
                <a16:creationId xmlns:a16="http://schemas.microsoft.com/office/drawing/2014/main" id="{6B96FC16-9DCD-46CB-B9A8-7C5FFA38117A}"/>
              </a:ext>
            </a:extLst>
          </p:cNvPr>
          <p:cNvSpPr/>
          <p:nvPr/>
        </p:nvSpPr>
        <p:spPr>
          <a:xfrm>
            <a:off x="4267198" y="5413510"/>
            <a:ext cx="1828801" cy="93428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9B0FC7A3-BFF6-4B93-B3E4-5DB0C0BE53B6}"/>
              </a:ext>
            </a:extLst>
          </p:cNvPr>
          <p:cNvSpPr txBox="1"/>
          <p:nvPr/>
        </p:nvSpPr>
        <p:spPr>
          <a:xfrm>
            <a:off x="4625009" y="5413510"/>
            <a:ext cx="1298713" cy="738664"/>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Strong business relation</a:t>
            </a:r>
          </a:p>
        </p:txBody>
      </p:sp>
      <p:sp>
        <p:nvSpPr>
          <p:cNvPr id="15" name="Oval 14">
            <a:extLst>
              <a:ext uri="{FF2B5EF4-FFF2-40B4-BE49-F238E27FC236}">
                <a16:creationId xmlns:a16="http://schemas.microsoft.com/office/drawing/2014/main" id="{8999345E-FBD3-4A51-8CF9-A3265F87BCB2}"/>
              </a:ext>
            </a:extLst>
          </p:cNvPr>
          <p:cNvSpPr/>
          <p:nvPr/>
        </p:nvSpPr>
        <p:spPr>
          <a:xfrm>
            <a:off x="1166191" y="3797222"/>
            <a:ext cx="1934817" cy="82115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CF3DCE7A-5E8B-46C4-B4CE-F4CE3D1A4FFE}"/>
              </a:ext>
            </a:extLst>
          </p:cNvPr>
          <p:cNvSpPr txBox="1"/>
          <p:nvPr/>
        </p:nvSpPr>
        <p:spPr>
          <a:xfrm>
            <a:off x="1285461" y="3949147"/>
            <a:ext cx="1934817" cy="523220"/>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Better response from all stakeholders</a:t>
            </a:r>
          </a:p>
        </p:txBody>
      </p:sp>
      <p:sp>
        <p:nvSpPr>
          <p:cNvPr id="17" name="Oval 16">
            <a:extLst>
              <a:ext uri="{FF2B5EF4-FFF2-40B4-BE49-F238E27FC236}">
                <a16:creationId xmlns:a16="http://schemas.microsoft.com/office/drawing/2014/main" id="{BDB79AD9-5CAE-4B77-AEB1-A70D9A9DD5C7}"/>
              </a:ext>
            </a:extLst>
          </p:cNvPr>
          <p:cNvSpPr/>
          <p:nvPr/>
        </p:nvSpPr>
        <p:spPr>
          <a:xfrm>
            <a:off x="145773" y="4739523"/>
            <a:ext cx="2054089" cy="86960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id="{EF790218-9B3A-4FF1-B992-E232D06CCD63}"/>
              </a:ext>
            </a:extLst>
          </p:cNvPr>
          <p:cNvSpPr txBox="1"/>
          <p:nvPr/>
        </p:nvSpPr>
        <p:spPr>
          <a:xfrm>
            <a:off x="238539" y="4956312"/>
            <a:ext cx="2054090" cy="523220"/>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Advanced professional image</a:t>
            </a:r>
          </a:p>
        </p:txBody>
      </p:sp>
      <p:sp>
        <p:nvSpPr>
          <p:cNvPr id="19" name="Oval 18">
            <a:extLst>
              <a:ext uri="{FF2B5EF4-FFF2-40B4-BE49-F238E27FC236}">
                <a16:creationId xmlns:a16="http://schemas.microsoft.com/office/drawing/2014/main" id="{81D7F07C-F793-4E7D-AB39-9AF31A038E26}"/>
              </a:ext>
            </a:extLst>
          </p:cNvPr>
          <p:cNvSpPr/>
          <p:nvPr/>
        </p:nvSpPr>
        <p:spPr>
          <a:xfrm>
            <a:off x="1802298" y="5513768"/>
            <a:ext cx="1828801" cy="93428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0" name="TextBox 19">
            <a:extLst>
              <a:ext uri="{FF2B5EF4-FFF2-40B4-BE49-F238E27FC236}">
                <a16:creationId xmlns:a16="http://schemas.microsoft.com/office/drawing/2014/main" id="{34F3242C-09AF-4560-8A29-AE4CFBD6EE8D}"/>
              </a:ext>
            </a:extLst>
          </p:cNvPr>
          <p:cNvSpPr txBox="1"/>
          <p:nvPr/>
        </p:nvSpPr>
        <p:spPr>
          <a:xfrm>
            <a:off x="1976285" y="5730272"/>
            <a:ext cx="1489586"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Better control</a:t>
            </a:r>
          </a:p>
        </p:txBody>
      </p:sp>
      <p:cxnSp>
        <p:nvCxnSpPr>
          <p:cNvPr id="22" name="Straight Arrow Connector 21">
            <a:extLst>
              <a:ext uri="{FF2B5EF4-FFF2-40B4-BE49-F238E27FC236}">
                <a16:creationId xmlns:a16="http://schemas.microsoft.com/office/drawing/2014/main" id="{7D06548F-B40C-4719-88B5-5A9D6C177256}"/>
              </a:ext>
            </a:extLst>
          </p:cNvPr>
          <p:cNvCxnSpPr/>
          <p:nvPr/>
        </p:nvCxnSpPr>
        <p:spPr>
          <a:xfrm flipV="1">
            <a:off x="5191432" y="3723861"/>
            <a:ext cx="0" cy="22528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71223E74-F604-4058-A9E8-10ADCCE76212}"/>
              </a:ext>
            </a:extLst>
          </p:cNvPr>
          <p:cNvCxnSpPr/>
          <p:nvPr/>
        </p:nvCxnSpPr>
        <p:spPr>
          <a:xfrm flipH="1">
            <a:off x="5168344" y="5072126"/>
            <a:ext cx="13252" cy="34138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9AD543BE-CB00-49B2-9DAB-CA8D7C22FAC2}"/>
              </a:ext>
            </a:extLst>
          </p:cNvPr>
          <p:cNvCxnSpPr/>
          <p:nvPr/>
        </p:nvCxnSpPr>
        <p:spPr>
          <a:xfrm flipV="1">
            <a:off x="6095999" y="4207799"/>
            <a:ext cx="357810" cy="14876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DA2123C6-C1EA-41C6-99DD-49AEF7D30E2E}"/>
              </a:ext>
            </a:extLst>
          </p:cNvPr>
          <p:cNvCxnSpPr>
            <a:endCxn id="7" idx="2"/>
          </p:cNvCxnSpPr>
          <p:nvPr/>
        </p:nvCxnSpPr>
        <p:spPr>
          <a:xfrm>
            <a:off x="6095999" y="4616413"/>
            <a:ext cx="2411897" cy="8638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F032E019-48D8-4093-83EF-4D09F7CD8F11}"/>
              </a:ext>
            </a:extLst>
          </p:cNvPr>
          <p:cNvCxnSpPr>
            <a:cxnSpLocks/>
            <a:stCxn id="3" idx="3"/>
          </p:cNvCxnSpPr>
          <p:nvPr/>
        </p:nvCxnSpPr>
        <p:spPr>
          <a:xfrm>
            <a:off x="5828177" y="4808816"/>
            <a:ext cx="1182223" cy="67071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3" name="Straight Arrow Connector 32">
            <a:extLst>
              <a:ext uri="{FF2B5EF4-FFF2-40B4-BE49-F238E27FC236}">
                <a16:creationId xmlns:a16="http://schemas.microsoft.com/office/drawing/2014/main" id="{91952D15-52C2-4447-96A9-55A577E20318}"/>
              </a:ext>
            </a:extLst>
          </p:cNvPr>
          <p:cNvCxnSpPr>
            <a:stCxn id="3" idx="5"/>
          </p:cNvCxnSpPr>
          <p:nvPr/>
        </p:nvCxnSpPr>
        <p:spPr>
          <a:xfrm flipH="1">
            <a:off x="3220278" y="4808816"/>
            <a:ext cx="1314742" cy="80031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5" name="Straight Arrow Connector 34">
            <a:extLst>
              <a:ext uri="{FF2B5EF4-FFF2-40B4-BE49-F238E27FC236}">
                <a16:creationId xmlns:a16="http://schemas.microsoft.com/office/drawing/2014/main" id="{C7FA3329-1F4D-4F4B-B3C2-0BF5692863AB}"/>
              </a:ext>
            </a:extLst>
          </p:cNvPr>
          <p:cNvCxnSpPr/>
          <p:nvPr/>
        </p:nvCxnSpPr>
        <p:spPr>
          <a:xfrm flipH="1">
            <a:off x="2199862" y="4543906"/>
            <a:ext cx="2067336" cy="49533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7" name="Straight Arrow Connector 36">
            <a:extLst>
              <a:ext uri="{FF2B5EF4-FFF2-40B4-BE49-F238E27FC236}">
                <a16:creationId xmlns:a16="http://schemas.microsoft.com/office/drawing/2014/main" id="{BA5781E8-D8A5-4CBE-9D9F-EB28FB089609}"/>
              </a:ext>
            </a:extLst>
          </p:cNvPr>
          <p:cNvCxnSpPr/>
          <p:nvPr/>
        </p:nvCxnSpPr>
        <p:spPr>
          <a:xfrm flipH="1" flipV="1">
            <a:off x="3101008" y="4093193"/>
            <a:ext cx="1166190" cy="11460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8" name="TextBox 37">
            <a:extLst>
              <a:ext uri="{FF2B5EF4-FFF2-40B4-BE49-F238E27FC236}">
                <a16:creationId xmlns:a16="http://schemas.microsoft.com/office/drawing/2014/main" id="{72B267D0-99B3-437F-BA16-2F48962EC480}"/>
              </a:ext>
            </a:extLst>
          </p:cNvPr>
          <p:cNvSpPr txBox="1"/>
          <p:nvPr/>
        </p:nvSpPr>
        <p:spPr>
          <a:xfrm>
            <a:off x="8996516" y="6132347"/>
            <a:ext cx="2521974" cy="646331"/>
          </a:xfrm>
          <a:prstGeom prst="rect">
            <a:avLst/>
          </a:prstGeom>
          <a:noFill/>
        </p:spPr>
        <p:txBody>
          <a:bodyPr wrap="square" rtlCol="0">
            <a:spAutoFit/>
          </a:bodyPr>
          <a:lstStyle/>
          <a:p>
            <a:r>
              <a:rPr lang="en-GB" dirty="0"/>
              <a:t>(Source:  Greenhous. 2013)</a:t>
            </a:r>
          </a:p>
        </p:txBody>
      </p:sp>
      <p:sp>
        <p:nvSpPr>
          <p:cNvPr id="39" name="TextBox 38">
            <a:extLst>
              <a:ext uri="{FF2B5EF4-FFF2-40B4-BE49-F238E27FC236}">
                <a16:creationId xmlns:a16="http://schemas.microsoft.com/office/drawing/2014/main" id="{7567B5DD-1F5F-426B-A7EB-78F51FB06185}"/>
              </a:ext>
            </a:extLst>
          </p:cNvPr>
          <p:cNvSpPr txBox="1"/>
          <p:nvPr/>
        </p:nvSpPr>
        <p:spPr>
          <a:xfrm>
            <a:off x="6095999" y="1548581"/>
            <a:ext cx="4161183" cy="1200329"/>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I feel all the skills I have overlap </a:t>
            </a:r>
            <a:r>
              <a:rPr lang="en-GB" sz="2400">
                <a:latin typeface="Arial" panose="020B0604020202020204" pitchFamily="34" charset="0"/>
                <a:cs typeface="Arial" panose="020B0604020202020204" pitchFamily="34" charset="0"/>
              </a:rPr>
              <a:t>and develop deep reflection.</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23292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355A7E9-EEDE-4090-BCEB-A3450FD83BAA}"/>
              </a:ext>
            </a:extLst>
          </p:cNvPr>
          <p:cNvSpPr txBox="1"/>
          <p:nvPr/>
        </p:nvSpPr>
        <p:spPr>
          <a:xfrm>
            <a:off x="0" y="0"/>
            <a:ext cx="11990439" cy="5816977"/>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																					</a:t>
            </a:r>
          </a:p>
          <a:p>
            <a:endParaRPr lang="en-GB"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To keep staff engaged:</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Listen; ask and listen to what is important to staff</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Problem solving; encourage staff to act on ideas</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Teamwork; encourage teamwork and build trust</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Health and well-being; help staff deal with the emotional impact of care</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Continuous learning and development; training and reflection</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Mentoring; be there for the team</a:t>
            </a: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A care setting can carry exceptional challenges for leadership and management. The efficient running of the setting will reflect the hard work and organisational skills required to facilitate it. A nominal leader and manager will play a fundamental part in the smooth running and of the well-being of the children in their care (Beckley, 2012).</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381118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37EE315-D857-402A-A27B-0D922CC764DC}"/>
              </a:ext>
            </a:extLst>
          </p:cNvPr>
          <p:cNvSpPr txBox="1"/>
          <p:nvPr/>
        </p:nvSpPr>
        <p:spPr>
          <a:xfrm>
            <a:off x="1" y="1"/>
            <a:ext cx="12192000" cy="6740307"/>
          </a:xfrm>
          <a:prstGeom prst="rect">
            <a:avLst/>
          </a:prstGeom>
          <a:noFill/>
        </p:spPr>
        <p:txBody>
          <a:bodyPr wrap="square" rtlCol="0">
            <a:spAutoFit/>
          </a:bodyPr>
          <a:lstStyle/>
          <a:p>
            <a:endParaRPr lang="en-GB" sz="2400" b="1"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Reflection:																					</a:t>
            </a:r>
          </a:p>
          <a:p>
            <a:r>
              <a:rPr lang="en-GB" sz="2400" b="1" dirty="0">
                <a:latin typeface="Arial" panose="020B0604020202020204" pitchFamily="34" charset="0"/>
                <a:cs typeface="Arial" panose="020B0604020202020204" pitchFamily="34" charset="0"/>
              </a:rPr>
              <a:t>																				</a:t>
            </a:r>
          </a:p>
          <a:p>
            <a:r>
              <a:rPr lang="en-GB" sz="2400" dirty="0">
                <a:latin typeface="Arial" panose="020B0604020202020204" pitchFamily="34" charset="0"/>
                <a:cs typeface="Arial" panose="020B0604020202020204" pitchFamily="34" charset="0"/>
              </a:rPr>
              <a:t>Practitioners can improve and promote social and emotional development through thorough reflections of experiences the children have faced.</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Thinks have changed, social media, culture and diversity. We need to work ethically and treat each person as a unique individual (Beckley, et al, 2009).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Practitioners will benefit from reflecting on their own work practice, they could use Gibb’s reflective cycle which comprises six stages:</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Description	</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Feelings</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Evaluation</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Analysis</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Conclusion</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Action plan (</a:t>
            </a:r>
            <a:r>
              <a:rPr lang="en-GB" sz="2400" dirty="0" err="1">
                <a:latin typeface="Arial" panose="020B0604020202020204" pitchFamily="34" charset="0"/>
                <a:cs typeface="Arial" panose="020B0604020202020204" pitchFamily="34" charset="0"/>
              </a:rPr>
              <a:t>Husebo</a:t>
            </a:r>
            <a:r>
              <a:rPr lang="en-GB" sz="2400" dirty="0">
                <a:latin typeface="Arial" panose="020B0604020202020204" pitchFamily="34" charset="0"/>
                <a:cs typeface="Arial" panose="020B0604020202020204" pitchFamily="34" charset="0"/>
              </a:rPr>
              <a:t> et al, 2015). </a:t>
            </a: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300044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BE77440-B06A-48AE-900A-9B80F5FB1E31}"/>
              </a:ext>
            </a:extLst>
          </p:cNvPr>
          <p:cNvSpPr txBox="1"/>
          <p:nvPr/>
        </p:nvSpPr>
        <p:spPr>
          <a:xfrm>
            <a:off x="0" y="1"/>
            <a:ext cx="11916697" cy="6001643"/>
          </a:xfrm>
          <a:prstGeom prst="rect">
            <a:avLst/>
          </a:prstGeom>
          <a:noFill/>
        </p:spPr>
        <p:txBody>
          <a:bodyPr wrap="square" rtlCol="0">
            <a:spAutoFit/>
          </a:bodyPr>
          <a:lstStyle/>
          <a:p>
            <a:endParaRPr lang="en-GB" sz="2400" b="1"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																					</a:t>
            </a:r>
          </a:p>
          <a:p>
            <a:r>
              <a:rPr lang="en-GB" sz="2400" dirty="0">
                <a:latin typeface="Arial" panose="020B0604020202020204" pitchFamily="34" charset="0"/>
                <a:cs typeface="Arial" panose="020B0604020202020204" pitchFamily="34" charset="0"/>
              </a:rPr>
              <a:t>There have been some studies carried out comparing Gibb’s to other theorists, one being </a:t>
            </a:r>
            <a:r>
              <a:rPr lang="en-GB" sz="2400" dirty="0" err="1">
                <a:latin typeface="Arial" panose="020B0604020202020204" pitchFamily="34" charset="0"/>
                <a:cs typeface="Arial" panose="020B0604020202020204" pitchFamily="34" charset="0"/>
              </a:rPr>
              <a:t>Scharmer</a:t>
            </a:r>
            <a:r>
              <a:rPr lang="en-GB" sz="2400" dirty="0">
                <a:latin typeface="Arial" panose="020B0604020202020204" pitchFamily="34" charset="0"/>
                <a:cs typeface="Arial" panose="020B0604020202020204" pitchFamily="34" charset="0"/>
              </a:rPr>
              <a:t>:</a:t>
            </a:r>
          </a:p>
          <a:p>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err="1">
                <a:latin typeface="Arial" panose="020B0604020202020204" pitchFamily="34" charset="0"/>
                <a:cs typeface="Arial" panose="020B0604020202020204" pitchFamily="34" charset="0"/>
              </a:rPr>
              <a:t>Scharmer’s</a:t>
            </a:r>
            <a:r>
              <a:rPr lang="en-GB" sz="2400" dirty="0">
                <a:latin typeface="Arial" panose="020B0604020202020204" pitchFamily="34" charset="0"/>
                <a:cs typeface="Arial" panose="020B0604020202020204" pitchFamily="34" charset="0"/>
              </a:rPr>
              <a:t> reflection allows a greater understanding of what might happen and a way to come out of an incident with a new insight (Potter, 2015). </a:t>
            </a:r>
          </a:p>
          <a:p>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He believed by considering past experiences, seeing them with open eyes, redirecting, letting go, enacting and thinking of solutions to change past experiences, would have a better outcome (</a:t>
            </a:r>
            <a:r>
              <a:rPr lang="en-GB" sz="2400" dirty="0" err="1">
                <a:latin typeface="Arial" panose="020B0604020202020204" pitchFamily="34" charset="0"/>
                <a:cs typeface="Arial" panose="020B0604020202020204" pitchFamily="34" charset="0"/>
              </a:rPr>
              <a:t>Scharmer</a:t>
            </a:r>
            <a:r>
              <a:rPr lang="en-GB" sz="2400" dirty="0">
                <a:latin typeface="Arial" panose="020B0604020202020204" pitchFamily="34" charset="0"/>
                <a:cs typeface="Arial" panose="020B0604020202020204" pitchFamily="34" charset="0"/>
              </a:rPr>
              <a:t>, 2018).</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Practitioners would benefit from this approach as well as reflecting in action, on action.</a:t>
            </a: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899474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0D22135-E001-4DA9-AFE6-7171CE625AEB}"/>
              </a:ext>
            </a:extLst>
          </p:cNvPr>
          <p:cNvSpPr txBox="1"/>
          <p:nvPr/>
        </p:nvSpPr>
        <p:spPr>
          <a:xfrm>
            <a:off x="1" y="0"/>
            <a:ext cx="11960942" cy="7048083"/>
          </a:xfrm>
          <a:prstGeom prst="rect">
            <a:avLst/>
          </a:prstGeom>
          <a:noFill/>
        </p:spPr>
        <p:txBody>
          <a:bodyPr wrap="square" rtlCol="0">
            <a:spAutoFit/>
          </a:bodyPr>
          <a:lstStyle/>
          <a:p>
            <a:endParaRPr lang="en-GB" sz="2800" b="1" u="sng" dirty="0">
              <a:latin typeface="Arial" panose="020B0604020202020204" pitchFamily="34" charset="0"/>
              <a:cs typeface="Arial" panose="020B0604020202020204" pitchFamily="34" charset="0"/>
            </a:endParaRPr>
          </a:p>
          <a:p>
            <a:r>
              <a:rPr lang="en-GB" sz="2800" b="1" u="sng" dirty="0">
                <a:latin typeface="Arial" panose="020B0604020202020204" pitchFamily="34" charset="0"/>
                <a:cs typeface="Arial" panose="020B0604020202020204" pitchFamily="34" charset="0"/>
              </a:rPr>
              <a:t>Experience:</a:t>
            </a:r>
            <a:r>
              <a:rPr lang="en-GB" sz="2800" dirty="0">
                <a:latin typeface="Arial" panose="020B0604020202020204" pitchFamily="34" charset="0"/>
                <a:cs typeface="Arial" panose="020B0604020202020204" pitchFamily="34" charset="0"/>
              </a:rPr>
              <a:t>																				</a:t>
            </a:r>
            <a:endParaRPr lang="en-GB" sz="24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Working in the Health and social Care sector-education and residential settings, with children, young people with a mixture of complex needs (20 years) as a support work, learning support worker, HR Administrator and Peripatetic Domiciliary Manager:</a:t>
            </a: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Providing support across areas: mental health; learning disability.</a:t>
            </a: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Assisting children, young persons to maintain a healthy and independent life</a:t>
            </a:r>
          </a:p>
          <a:p>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Working with young persons in homeless hostels, predominantly coming from care themselves. </a:t>
            </a: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Working as a trainee ABA therapist with a 7 year old autistic boy.</a:t>
            </a: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058804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0182CB5-7CFE-436F-A287-2B56EAEAD90C}"/>
              </a:ext>
            </a:extLst>
          </p:cNvPr>
          <p:cNvSpPr txBox="1"/>
          <p:nvPr/>
        </p:nvSpPr>
        <p:spPr>
          <a:xfrm>
            <a:off x="0" y="0"/>
            <a:ext cx="12191999" cy="4955203"/>
          </a:xfrm>
          <a:prstGeom prst="rect">
            <a:avLst/>
          </a:prstGeom>
          <a:noFill/>
        </p:spPr>
        <p:txBody>
          <a:bodyPr wrap="square" rtlCol="0">
            <a:spAutoFit/>
          </a:bodyPr>
          <a:lstStyle/>
          <a:p>
            <a:endParaRPr lang="en-GB" sz="2400" b="1" dirty="0">
              <a:latin typeface="Arial" panose="020B0604020202020204" pitchFamily="34" charset="0"/>
              <a:cs typeface="Arial" panose="020B0604020202020204" pitchFamily="34" charset="0"/>
            </a:endParaRPr>
          </a:p>
          <a:p>
            <a:r>
              <a:rPr lang="en-GB" sz="2800" b="1" u="sng" dirty="0">
                <a:latin typeface="Arial" panose="020B0604020202020204" pitchFamily="34" charset="0"/>
                <a:cs typeface="Arial" panose="020B0604020202020204" pitchFamily="34" charset="0"/>
              </a:rPr>
              <a:t>Conclusion</a:t>
            </a:r>
            <a:r>
              <a:rPr lang="en-GB" sz="2800" u="sng" dirty="0">
                <a:latin typeface="Arial" panose="020B0604020202020204" pitchFamily="34" charset="0"/>
                <a:cs typeface="Arial" panose="020B0604020202020204" pitchFamily="34" charset="0"/>
              </a:rPr>
              <a:t>:</a:t>
            </a:r>
            <a:r>
              <a:rPr lang="en-GB" sz="2800" dirty="0">
                <a:latin typeface="Arial" panose="020B0604020202020204" pitchFamily="34" charset="0"/>
                <a:cs typeface="Arial" panose="020B0604020202020204" pitchFamily="34" charset="0"/>
              </a:rPr>
              <a:t>	</a:t>
            </a:r>
            <a:r>
              <a:rPr lang="en-GB" sz="2400" dirty="0">
                <a:latin typeface="Arial" panose="020B0604020202020204" pitchFamily="34" charset="0"/>
                <a:cs typeface="Arial" panose="020B0604020202020204" pitchFamily="34" charset="0"/>
              </a:rPr>
              <a:t>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Working with children is a demanding, skilled profession. To effectively work with children in care, a highly skilled workforce is paramount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To develop children’s physical and emotional needs, the early years remain fundamental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Starting early/ early intervention will benefit young children, giving them a greater chance of successfully beating challenges and difficulties they may encounter in later life (Nutbrown et al, 2008).</a:t>
            </a:r>
          </a:p>
          <a:p>
            <a:r>
              <a:rPr lang="en-GB" sz="2400" dirty="0">
                <a:latin typeface="Arial" panose="020B0604020202020204" pitchFamily="34" charset="0"/>
                <a:cs typeface="Arial" panose="020B0604020202020204" pitchFamily="34" charset="0"/>
              </a:rPr>
              <a:t>															</a:t>
            </a: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8745293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4B6EC17-69C4-429B-8682-EC97BE901DBB}"/>
              </a:ext>
            </a:extLst>
          </p:cNvPr>
          <p:cNvSpPr txBox="1"/>
          <p:nvPr/>
        </p:nvSpPr>
        <p:spPr>
          <a:xfrm>
            <a:off x="0" y="1"/>
            <a:ext cx="12191999" cy="6001643"/>
          </a:xfrm>
          <a:prstGeom prst="rect">
            <a:avLst/>
          </a:prstGeom>
          <a:noFill/>
        </p:spPr>
        <p:txBody>
          <a:bodyPr wrap="square" rtlCol="0">
            <a:spAutoFit/>
          </a:bodyPr>
          <a:lstStyle/>
          <a:p>
            <a:endParaRPr lang="en-GB" sz="2400" dirty="0">
              <a:latin typeface="Arial" panose="020B0604020202020204" pitchFamily="34" charset="0"/>
              <a:cs typeface="Arial" panose="020B0604020202020204" pitchFamily="34" charset="0"/>
            </a:endParaRPr>
          </a:p>
          <a:p>
            <a:r>
              <a:rPr lang="en-GB" sz="2400" b="1" u="sng" dirty="0">
                <a:latin typeface="Arial" panose="020B0604020202020204" pitchFamily="34" charset="0"/>
                <a:cs typeface="Arial" panose="020B0604020202020204" pitchFamily="34" charset="0"/>
              </a:rPr>
              <a:t>References:	</a:t>
            </a:r>
            <a:r>
              <a:rPr lang="en-GB" sz="2400" b="1" dirty="0">
                <a:latin typeface="Arial" panose="020B0604020202020204" pitchFamily="34" charset="0"/>
                <a:cs typeface="Arial" panose="020B0604020202020204" pitchFamily="34" charset="0"/>
              </a:rPr>
              <a:t>																				26</a:t>
            </a:r>
          </a:p>
          <a:p>
            <a:endParaRPr lang="en-GB" sz="240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Autism Speaks.  (no date) ‘Applied Behaviour Analysis’  </a:t>
            </a:r>
          </a:p>
          <a:p>
            <a:r>
              <a:rPr lang="en-GB" dirty="0">
                <a:latin typeface="Arial" panose="020B0604020202020204" pitchFamily="34" charset="0"/>
                <a:cs typeface="Arial" panose="020B0604020202020204" pitchFamily="34" charset="0"/>
                <a:hlinkClick r:id="rId2"/>
              </a:rPr>
              <a:t>https://www.autismspeaks.org/applied-behavior-analysis-aba-0</a:t>
            </a:r>
            <a:r>
              <a:rPr lang="en-GB" dirty="0">
                <a:latin typeface="Arial" panose="020B0604020202020204" pitchFamily="34" charset="0"/>
                <a:cs typeface="Arial" panose="020B0604020202020204" pitchFamily="34" charset="0"/>
              </a:rPr>
              <a:t> [Accessed:  3</a:t>
            </a:r>
            <a:r>
              <a:rPr lang="en-GB" baseline="30000" dirty="0">
                <a:latin typeface="Arial" panose="020B0604020202020204" pitchFamily="34" charset="0"/>
                <a:cs typeface="Arial" panose="020B0604020202020204" pitchFamily="34" charset="0"/>
              </a:rPr>
              <a:t>rd</a:t>
            </a:r>
            <a:r>
              <a:rPr lang="en-GB" dirty="0">
                <a:latin typeface="Arial" panose="020B0604020202020204" pitchFamily="34" charset="0"/>
                <a:cs typeface="Arial" panose="020B0604020202020204" pitchFamily="34" charset="0"/>
              </a:rPr>
              <a:t> January 2020].</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Beckley, P., </a:t>
            </a:r>
            <a:r>
              <a:rPr lang="en-GB" dirty="0" err="1">
                <a:latin typeface="Arial" panose="020B0604020202020204" pitchFamily="34" charset="0"/>
                <a:cs typeface="Arial" panose="020B0604020202020204" pitchFamily="34" charset="0"/>
              </a:rPr>
              <a:t>Elvidge</a:t>
            </a:r>
            <a:r>
              <a:rPr lang="en-GB" dirty="0">
                <a:latin typeface="Arial" panose="020B0604020202020204" pitchFamily="34" charset="0"/>
                <a:cs typeface="Arial" panose="020B0604020202020204" pitchFamily="34" charset="0"/>
              </a:rPr>
              <a:t>, K., and Hendry, H.  (2009) </a:t>
            </a:r>
            <a:r>
              <a:rPr lang="en-GB" i="1" dirty="0">
                <a:latin typeface="Arial" panose="020B0604020202020204" pitchFamily="34" charset="0"/>
                <a:cs typeface="Arial" panose="020B0604020202020204" pitchFamily="34" charset="0"/>
              </a:rPr>
              <a:t>Implementing the Early Years Foundation Stage:  A Handbook.  </a:t>
            </a:r>
            <a:r>
              <a:rPr lang="en-GB" dirty="0">
                <a:latin typeface="Arial" panose="020B0604020202020204" pitchFamily="34" charset="0"/>
                <a:cs typeface="Arial" panose="020B0604020202020204" pitchFamily="34" charset="0"/>
              </a:rPr>
              <a:t>Buckingham:  Open University Press.</a:t>
            </a:r>
          </a:p>
          <a:p>
            <a:endParaRPr lang="en-GB" sz="240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Beckley, P.  (2012) </a:t>
            </a:r>
            <a:r>
              <a:rPr lang="en-GB" i="1" dirty="0">
                <a:latin typeface="Arial" panose="020B0604020202020204" pitchFamily="34" charset="0"/>
                <a:cs typeface="Arial" panose="020B0604020202020204" pitchFamily="34" charset="0"/>
              </a:rPr>
              <a:t>Learning in Early Childhood.  </a:t>
            </a:r>
            <a:r>
              <a:rPr lang="en-GB" dirty="0">
                <a:latin typeface="Arial" panose="020B0604020202020204" pitchFamily="34" charset="0"/>
                <a:cs typeface="Arial" panose="020B0604020202020204" pitchFamily="34" charset="0"/>
              </a:rPr>
              <a:t>London:  Sage Publications Limited.</a:t>
            </a:r>
          </a:p>
          <a:p>
            <a:endParaRPr lang="en-GB" i="1"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Child Mind Institute.  (2020) ‘Controversy Around Applied Behaviour Analysis’</a:t>
            </a:r>
          </a:p>
          <a:p>
            <a:r>
              <a:rPr lang="en-GB" dirty="0">
                <a:latin typeface="Arial" panose="020B0604020202020204" pitchFamily="34" charset="0"/>
                <a:cs typeface="Arial" panose="020B0604020202020204" pitchFamily="34" charset="0"/>
                <a:hlinkClick r:id="rId3"/>
              </a:rPr>
              <a:t>https://childmind.org/article/controversy-around-applied-behavior-analysis/</a:t>
            </a:r>
            <a:r>
              <a:rPr lang="en-GB" dirty="0">
                <a:latin typeface="Arial" panose="020B0604020202020204" pitchFamily="34" charset="0"/>
                <a:cs typeface="Arial" panose="020B0604020202020204" pitchFamily="34" charset="0"/>
              </a:rPr>
              <a:t> [Accessed 2</a:t>
            </a:r>
            <a:r>
              <a:rPr lang="en-GB" baseline="30000" dirty="0">
                <a:latin typeface="Arial" panose="020B0604020202020204" pitchFamily="34" charset="0"/>
                <a:cs typeface="Arial" panose="020B0604020202020204" pitchFamily="34" charset="0"/>
              </a:rPr>
              <a:t>nd</a:t>
            </a:r>
            <a:r>
              <a:rPr lang="en-GB" dirty="0">
                <a:latin typeface="Arial" panose="020B0604020202020204" pitchFamily="34" charset="0"/>
                <a:cs typeface="Arial" panose="020B0604020202020204" pitchFamily="34" charset="0"/>
              </a:rPr>
              <a:t> January 2020].</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Department for Education.  (2016) ‘Children's Social Care Reform:  A Vision for Change’</a:t>
            </a:r>
          </a:p>
          <a:p>
            <a:r>
              <a:rPr lang="en-GB" dirty="0">
                <a:latin typeface="Arial" panose="020B0604020202020204" pitchFamily="34" charset="0"/>
                <a:cs typeface="Arial" panose="020B0604020202020204" pitchFamily="34" charset="0"/>
                <a:hlinkClick r:id="rId4"/>
              </a:rPr>
              <a:t>https://assets.publishing.service.gov.uk/government/uploads/system/uploads/attachment_data/file/491968/Childrens_social_care_reform_a_vision_for_change.pdf accesses 2/2/20</a:t>
            </a:r>
            <a:r>
              <a:rPr lang="en-GB" dirty="0">
                <a:latin typeface="Arial" panose="020B0604020202020204" pitchFamily="34" charset="0"/>
                <a:cs typeface="Arial" panose="020B0604020202020204" pitchFamily="34" charset="0"/>
              </a:rPr>
              <a:t> [Accessed 2</a:t>
            </a:r>
            <a:r>
              <a:rPr lang="en-GB" baseline="30000" dirty="0">
                <a:latin typeface="Arial" panose="020B0604020202020204" pitchFamily="34" charset="0"/>
                <a:cs typeface="Arial" panose="020B0604020202020204" pitchFamily="34" charset="0"/>
              </a:rPr>
              <a:t>nd</a:t>
            </a:r>
            <a:r>
              <a:rPr lang="en-GB" dirty="0">
                <a:latin typeface="Arial" panose="020B0604020202020204" pitchFamily="34" charset="0"/>
                <a:cs typeface="Arial" panose="020B0604020202020204" pitchFamily="34" charset="0"/>
              </a:rPr>
              <a:t> January 2020].</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47252996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6A866E9-9B32-44C1-AB53-597F7D11B5E1}"/>
              </a:ext>
            </a:extLst>
          </p:cNvPr>
          <p:cNvSpPr txBox="1"/>
          <p:nvPr/>
        </p:nvSpPr>
        <p:spPr>
          <a:xfrm>
            <a:off x="0" y="1"/>
            <a:ext cx="12192000" cy="8309967"/>
          </a:xfrm>
          <a:prstGeom prst="rect">
            <a:avLst/>
          </a:prstGeom>
          <a:noFill/>
        </p:spPr>
        <p:txBody>
          <a:bodyPr wrap="square" rtlCol="0">
            <a:spAutoFit/>
          </a:bodyPr>
          <a:lstStyle/>
          <a:p>
            <a:endParaRPr lang="en-GB" sz="24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Continued:</a:t>
            </a:r>
            <a:r>
              <a:rPr lang="en-GB" sz="2400" dirty="0">
                <a:latin typeface="Arial" panose="020B0604020202020204" pitchFamily="34" charset="0"/>
                <a:cs typeface="Arial" panose="020B0604020202020204" pitchFamily="34" charset="0"/>
              </a:rPr>
              <a:t>																					</a:t>
            </a:r>
            <a:r>
              <a:rPr lang="en-GB" sz="2400" b="1" dirty="0">
                <a:latin typeface="Arial" panose="020B0604020202020204" pitchFamily="34" charset="0"/>
                <a:cs typeface="Arial" panose="020B0604020202020204" pitchFamily="34" charset="0"/>
              </a:rPr>
              <a:t>27</a:t>
            </a:r>
            <a:r>
              <a:rPr lang="en-GB" sz="2400" dirty="0">
                <a:latin typeface="Arial" panose="020B0604020202020204" pitchFamily="34" charset="0"/>
                <a:cs typeface="Arial" panose="020B0604020202020204" pitchFamily="34" charset="0"/>
              </a:rPr>
              <a:t>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Dobson, D.  and Dozois (2010) ‘Historical and Philosophical Bases of the Cognitive-Behavioural Therapies</a:t>
            </a:r>
          </a:p>
          <a:p>
            <a:r>
              <a:rPr lang="en-GB" dirty="0">
                <a:latin typeface="Arial" panose="020B0604020202020204" pitchFamily="34" charset="0"/>
                <a:cs typeface="Arial" panose="020B0604020202020204" pitchFamily="34" charset="0"/>
              </a:rPr>
              <a:t>Chapter’, The Journal of Cognitive-Behavioural Therapies, Volume 2, pp.  .3-39.  [On-line].  Available at:  </a:t>
            </a:r>
            <a:r>
              <a:rPr lang="en-GB" dirty="0">
                <a:latin typeface="Arial" panose="020B0604020202020204" pitchFamily="34" charset="0"/>
                <a:cs typeface="Arial" panose="020B0604020202020204" pitchFamily="34" charset="0"/>
                <a:hlinkClick r:id="rId2"/>
              </a:rPr>
              <a:t>https://www.researchgate.net/publication/307856664_Historical_and_philosophical_bases_of_the_cognitive-behavioral_therapies</a:t>
            </a:r>
            <a:r>
              <a:rPr lang="en-GB" dirty="0">
                <a:latin typeface="Arial" panose="020B0604020202020204" pitchFamily="34" charset="0"/>
                <a:cs typeface="Arial" panose="020B0604020202020204" pitchFamily="34" charset="0"/>
              </a:rPr>
              <a:t>  [Accessed:  5</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January 2020].</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Gottschalk, L.  (2013) </a:t>
            </a:r>
            <a:r>
              <a:rPr lang="en-GB" i="1" dirty="0">
                <a:latin typeface="Arial" panose="020B0604020202020204" pitchFamily="34" charset="0"/>
                <a:cs typeface="Arial" panose="020B0604020202020204" pitchFamily="34" charset="0"/>
              </a:rPr>
              <a:t>Content Analysis of Verbal Behaviour:  New Findings and Clinical Applications</a:t>
            </a:r>
            <a:r>
              <a:rPr lang="en-GB" dirty="0">
                <a:latin typeface="Arial" panose="020B0604020202020204" pitchFamily="34" charset="0"/>
                <a:cs typeface="Arial" panose="020B0604020202020204" pitchFamily="34" charset="0"/>
              </a:rPr>
              <a:t>.  Oxon:  Routledge.</a:t>
            </a:r>
          </a:p>
          <a:p>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Gov.Uk</a:t>
            </a:r>
            <a:r>
              <a:rPr lang="en-GB" dirty="0">
                <a:latin typeface="Arial" panose="020B0604020202020204" pitchFamily="34" charset="0"/>
                <a:cs typeface="Arial" panose="020B0604020202020204" pitchFamily="34" charset="0"/>
              </a:rPr>
              <a:t>.  (2004) ‘</a:t>
            </a:r>
            <a:r>
              <a:rPr lang="en-GB" dirty="0" err="1">
                <a:latin typeface="Arial" panose="020B0604020202020204" pitchFamily="34" charset="0"/>
                <a:cs typeface="Arial" panose="020B0604020202020204" pitchFamily="34" charset="0"/>
              </a:rPr>
              <a:t>Childrens</a:t>
            </a:r>
            <a:r>
              <a:rPr lang="en-GB" dirty="0">
                <a:latin typeface="Arial" panose="020B0604020202020204" pitchFamily="34" charset="0"/>
                <a:cs typeface="Arial" panose="020B0604020202020204" pitchFamily="34" charset="0"/>
              </a:rPr>
              <a:t> Act 2004’</a:t>
            </a:r>
            <a:r>
              <a:rPr lang="en-GB" i="1"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hlinkClick r:id="rId3"/>
              </a:rPr>
              <a:t>http://www.legislation.gov.uk/ukpga/2004/31/pdfs/ukpga_20040031_en.pdf</a:t>
            </a:r>
            <a:r>
              <a:rPr lang="en-GB" dirty="0">
                <a:latin typeface="Arial" panose="020B0604020202020204" pitchFamily="34" charset="0"/>
                <a:cs typeface="Arial" panose="020B0604020202020204" pitchFamily="34" charset="0"/>
              </a:rPr>
              <a:t> [Accessed:  2</a:t>
            </a:r>
            <a:r>
              <a:rPr lang="en-GB" baseline="30000" dirty="0">
                <a:latin typeface="Arial" panose="020B0604020202020204" pitchFamily="34" charset="0"/>
                <a:cs typeface="Arial" panose="020B0604020202020204" pitchFamily="34" charset="0"/>
              </a:rPr>
              <a:t>nd</a:t>
            </a:r>
            <a:r>
              <a:rPr lang="en-GB" dirty="0">
                <a:latin typeface="Arial" panose="020B0604020202020204" pitchFamily="34" charset="0"/>
                <a:cs typeface="Arial" panose="020B0604020202020204" pitchFamily="34" charset="0"/>
              </a:rPr>
              <a:t> January 2020].</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Greenhous, A.  (2019) @ Top 5 Communication Skills and How to Improve Them@.  </a:t>
            </a:r>
          </a:p>
          <a:p>
            <a:r>
              <a:rPr lang="en-GB" dirty="0">
                <a:latin typeface="Arial" panose="020B0604020202020204" pitchFamily="34" charset="0"/>
                <a:cs typeface="Arial" panose="020B0604020202020204" pitchFamily="34" charset="0"/>
                <a:hlinkClick r:id="rId4"/>
              </a:rPr>
              <a:t>https://blog.smarp.com/top-5-communication-skills-and-how-to-improve-them</a:t>
            </a:r>
            <a:r>
              <a:rPr lang="en-GB" dirty="0">
                <a:latin typeface="Arial" panose="020B0604020202020204" pitchFamily="34" charset="0"/>
                <a:cs typeface="Arial" panose="020B0604020202020204" pitchFamily="34" charset="0"/>
              </a:rPr>
              <a:t> [Accessed:  3</a:t>
            </a:r>
            <a:r>
              <a:rPr lang="en-GB" baseline="30000" dirty="0">
                <a:latin typeface="Arial" panose="020B0604020202020204" pitchFamily="34" charset="0"/>
                <a:cs typeface="Arial" panose="020B0604020202020204" pitchFamily="34" charset="0"/>
              </a:rPr>
              <a:t>rd</a:t>
            </a:r>
            <a:r>
              <a:rPr lang="en-GB" dirty="0">
                <a:latin typeface="Arial" panose="020B0604020202020204" pitchFamily="34" charset="0"/>
                <a:cs typeface="Arial" panose="020B0604020202020204" pitchFamily="34" charset="0"/>
              </a:rPr>
              <a:t> January 2020].</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Hope, D., Heimberg, R., </a:t>
            </a:r>
            <a:r>
              <a:rPr lang="en-GB" dirty="0" err="1">
                <a:latin typeface="Arial" panose="020B0604020202020204" pitchFamily="34" charset="0"/>
                <a:cs typeface="Arial" panose="020B0604020202020204" pitchFamily="34" charset="0"/>
              </a:rPr>
              <a:t>Juster</a:t>
            </a:r>
            <a:r>
              <a:rPr lang="en-GB" dirty="0">
                <a:latin typeface="Arial" panose="020B0604020202020204" pitchFamily="34" charset="0"/>
                <a:cs typeface="Arial" panose="020B0604020202020204" pitchFamily="34" charset="0"/>
              </a:rPr>
              <a:t>, H., and </a:t>
            </a:r>
            <a:r>
              <a:rPr lang="en-GB" dirty="0" err="1">
                <a:latin typeface="Arial" panose="020B0604020202020204" pitchFamily="34" charset="0"/>
                <a:cs typeface="Arial" panose="020B0604020202020204" pitchFamily="34" charset="0"/>
              </a:rPr>
              <a:t>Turk.C</a:t>
            </a:r>
            <a:r>
              <a:rPr lang="en-GB" dirty="0">
                <a:latin typeface="Arial" panose="020B0604020202020204" pitchFamily="34" charset="0"/>
                <a:cs typeface="Arial" panose="020B0604020202020204" pitchFamily="34" charset="0"/>
              </a:rPr>
              <a:t>.  (2000) </a:t>
            </a:r>
            <a:r>
              <a:rPr lang="en-GB" i="1" dirty="0">
                <a:latin typeface="Arial" panose="020B0604020202020204" pitchFamily="34" charset="0"/>
                <a:cs typeface="Arial" panose="020B0604020202020204" pitchFamily="34" charset="0"/>
              </a:rPr>
              <a:t>Managing Social Anxiety:  A Cognitive-</a:t>
            </a:r>
            <a:r>
              <a:rPr lang="en-GB" i="1" dirty="0" err="1">
                <a:latin typeface="Arial" panose="020B0604020202020204" pitchFamily="34" charset="0"/>
                <a:cs typeface="Arial" panose="020B0604020202020204" pitchFamily="34" charset="0"/>
              </a:rPr>
              <a:t>Behavioral</a:t>
            </a:r>
            <a:r>
              <a:rPr lang="en-GB" i="1" dirty="0">
                <a:latin typeface="Arial" panose="020B0604020202020204" pitchFamily="34" charset="0"/>
                <a:cs typeface="Arial" panose="020B0604020202020204" pitchFamily="34" charset="0"/>
              </a:rPr>
              <a:t> Therapy Approach</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Client Workbook</a:t>
            </a:r>
            <a:r>
              <a:rPr lang="en-GB" dirty="0">
                <a:latin typeface="Arial" panose="020B0604020202020204" pitchFamily="34" charset="0"/>
                <a:cs typeface="Arial" panose="020B0604020202020204" pitchFamily="34" charset="0"/>
              </a:rPr>
              <a:t>:  New York:  Oxford University Press.</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House of Commons Committee of Public Accounts.  (2019) </a:t>
            </a:r>
          </a:p>
          <a:p>
            <a:r>
              <a:rPr lang="en-GB" i="1" dirty="0">
                <a:latin typeface="Arial" panose="020B0604020202020204" pitchFamily="34" charset="0"/>
                <a:cs typeface="Arial" panose="020B0604020202020204" pitchFamily="34" charset="0"/>
              </a:rPr>
              <a:t>Transforming children’s services.  </a:t>
            </a:r>
            <a:r>
              <a:rPr lang="en-GB" dirty="0">
                <a:latin typeface="Arial" panose="020B0604020202020204" pitchFamily="34" charset="0"/>
                <a:cs typeface="Arial" panose="020B0604020202020204" pitchFamily="34" charset="0"/>
              </a:rPr>
              <a:t>London:  House of Commons.</a:t>
            </a:r>
            <a:endParaRPr lang="en-GB" i="1"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p>
          <a:p>
            <a:endParaRPr lang="en-GB" dirty="0"/>
          </a:p>
          <a:p>
            <a:endParaRPr lang="en-GB" dirty="0"/>
          </a:p>
        </p:txBody>
      </p:sp>
    </p:spTree>
    <p:extLst>
      <p:ext uri="{BB962C8B-B14F-4D97-AF65-F5344CB8AC3E}">
        <p14:creationId xmlns:p14="http://schemas.microsoft.com/office/powerpoint/2010/main" val="301587950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A9F96E8-037D-41CB-822C-D5F40E59F77D}"/>
              </a:ext>
            </a:extLst>
          </p:cNvPr>
          <p:cNvSpPr txBox="1"/>
          <p:nvPr/>
        </p:nvSpPr>
        <p:spPr>
          <a:xfrm>
            <a:off x="0" y="0"/>
            <a:ext cx="12191999" cy="8125301"/>
          </a:xfrm>
          <a:prstGeom prst="rect">
            <a:avLst/>
          </a:prstGeom>
          <a:noFill/>
        </p:spPr>
        <p:txBody>
          <a:bodyPr wrap="square" rtlCol="0">
            <a:spAutoFit/>
          </a:bodyPr>
          <a:lstStyle/>
          <a:p>
            <a:endParaRPr lang="en-GB" sz="24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Continued:																					28</a:t>
            </a:r>
          </a:p>
          <a:p>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Husebo</a:t>
            </a:r>
            <a:r>
              <a:rPr lang="en-GB" dirty="0">
                <a:latin typeface="Arial" panose="020B0604020202020204" pitchFamily="34" charset="0"/>
                <a:cs typeface="Arial" panose="020B0604020202020204" pitchFamily="34" charset="0"/>
              </a:rPr>
              <a:t>, S., </a:t>
            </a:r>
            <a:r>
              <a:rPr lang="en-GB" dirty="0" err="1">
                <a:latin typeface="Arial" panose="020B0604020202020204" pitchFamily="34" charset="0"/>
                <a:cs typeface="Arial" panose="020B0604020202020204" pitchFamily="34" charset="0"/>
              </a:rPr>
              <a:t>O’Regan</a:t>
            </a:r>
            <a:r>
              <a:rPr lang="en-GB" dirty="0">
                <a:latin typeface="Arial" panose="020B0604020202020204" pitchFamily="34" charset="0"/>
                <a:cs typeface="Arial" panose="020B0604020202020204" pitchFamily="34" charset="0"/>
              </a:rPr>
              <a:t>, S., and Nestle, D.  (2015) ‘Reflective Practice and its role in Simulation’ The Journal of Clinical Simulation in Nursing,</a:t>
            </a:r>
          </a:p>
          <a:p>
            <a:r>
              <a:rPr lang="en-GB" dirty="0">
                <a:latin typeface="Arial" panose="020B0604020202020204" pitchFamily="34" charset="0"/>
                <a:cs typeface="Arial" panose="020B0604020202020204" pitchFamily="34" charset="0"/>
              </a:rPr>
              <a:t>Volume 11, Issue 8, pp.  368-37   [on-line].  Available at:  </a:t>
            </a:r>
            <a:r>
              <a:rPr lang="en-GB" dirty="0">
                <a:latin typeface="Arial" panose="020B0604020202020204" pitchFamily="34" charset="0"/>
                <a:cs typeface="Arial" panose="020B0604020202020204" pitchFamily="34" charset="0"/>
                <a:hlinkClick r:id="rId2"/>
              </a:rPr>
              <a:t>https://www.sciencedirect.com/science/article/abs/pii/S1876139915000389</a:t>
            </a:r>
            <a:r>
              <a:rPr lang="en-GB" dirty="0">
                <a:latin typeface="Arial" panose="020B0604020202020204" pitchFamily="34" charset="0"/>
                <a:cs typeface="Arial" panose="020B0604020202020204" pitchFamily="34" charset="0"/>
              </a:rPr>
              <a:t>  [Accessed 5</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January 2020].</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Maynard, T.  and Thomas, N.  (2009) </a:t>
            </a:r>
            <a:r>
              <a:rPr lang="en-GB" i="1" dirty="0">
                <a:latin typeface="Arial" panose="020B0604020202020204" pitchFamily="34" charset="0"/>
                <a:cs typeface="Arial" panose="020B0604020202020204" pitchFamily="34" charset="0"/>
              </a:rPr>
              <a:t>An Introduction to Early Childhood Studies.  </a:t>
            </a:r>
            <a:r>
              <a:rPr lang="en-GB" dirty="0">
                <a:latin typeface="Arial" panose="020B0604020202020204" pitchFamily="34" charset="0"/>
                <a:cs typeface="Arial" panose="020B0604020202020204" pitchFamily="34" charset="0"/>
              </a:rPr>
              <a:t>(2</a:t>
            </a:r>
            <a:r>
              <a:rPr lang="en-GB" baseline="30000" dirty="0">
                <a:latin typeface="Arial" panose="020B0604020202020204" pitchFamily="34" charset="0"/>
                <a:cs typeface="Arial" panose="020B0604020202020204" pitchFamily="34" charset="0"/>
              </a:rPr>
              <a:t>nd</a:t>
            </a:r>
            <a:r>
              <a:rPr lang="en-GB" dirty="0">
                <a:latin typeface="Arial" panose="020B0604020202020204" pitchFamily="34" charset="0"/>
                <a:cs typeface="Arial" panose="020B0604020202020204" pitchFamily="34" charset="0"/>
              </a:rPr>
              <a:t> ed) London:  Sage Publications Limited.</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Mukherji, P.  (2001) </a:t>
            </a:r>
            <a:r>
              <a:rPr lang="en-GB" i="1" dirty="0">
                <a:latin typeface="Arial" panose="020B0604020202020204" pitchFamily="34" charset="0"/>
                <a:cs typeface="Arial" panose="020B0604020202020204" pitchFamily="34" charset="0"/>
              </a:rPr>
              <a:t>Understanding Children’s Behaviour.  </a:t>
            </a:r>
            <a:r>
              <a:rPr lang="en-GB" dirty="0">
                <a:latin typeface="Arial" panose="020B0604020202020204" pitchFamily="34" charset="0"/>
                <a:cs typeface="Arial" panose="020B0604020202020204" pitchFamily="34" charset="0"/>
              </a:rPr>
              <a:t>Cheltenham:  Nelson Thomas Limited.</a:t>
            </a:r>
            <a:endParaRPr lang="en-GB" i="1" dirty="0">
              <a:latin typeface="Arial" panose="020B0604020202020204" pitchFamily="34" charset="0"/>
              <a:cs typeface="Arial" panose="020B0604020202020204" pitchFamily="34" charset="0"/>
            </a:endParaRPr>
          </a:p>
          <a:p>
            <a:endParaRPr lang="en-GB" i="1"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Nutbrown, C., Clough, P., and </a:t>
            </a:r>
            <a:r>
              <a:rPr lang="en-GB" dirty="0" err="1">
                <a:latin typeface="Arial" panose="020B0604020202020204" pitchFamily="34" charset="0"/>
                <a:cs typeface="Arial" panose="020B0604020202020204" pitchFamily="34" charset="0"/>
              </a:rPr>
              <a:t>Selbie</a:t>
            </a:r>
            <a:r>
              <a:rPr lang="en-GB" dirty="0">
                <a:latin typeface="Arial" panose="020B0604020202020204" pitchFamily="34" charset="0"/>
                <a:cs typeface="Arial" panose="020B0604020202020204" pitchFamily="34" charset="0"/>
              </a:rPr>
              <a:t>, P.  (2008) </a:t>
            </a:r>
            <a:r>
              <a:rPr lang="en-GB" i="1" dirty="0">
                <a:latin typeface="Arial" panose="020B0604020202020204" pitchFamily="34" charset="0"/>
                <a:cs typeface="Arial" panose="020B0604020202020204" pitchFamily="34" charset="0"/>
              </a:rPr>
              <a:t>Early Childhood Education, History, Philosophy and Experience.  </a:t>
            </a:r>
            <a:r>
              <a:rPr lang="en-GB" dirty="0">
                <a:latin typeface="Arial" panose="020B0604020202020204" pitchFamily="34" charset="0"/>
                <a:cs typeface="Arial" panose="020B0604020202020204" pitchFamily="34" charset="0"/>
              </a:rPr>
              <a:t>London:  Sage Publications Limited.</a:t>
            </a:r>
            <a:endParaRPr lang="en-GB" i="1" dirty="0">
              <a:latin typeface="Arial" panose="020B0604020202020204" pitchFamily="34" charset="0"/>
              <a:cs typeface="Arial" panose="020B0604020202020204" pitchFamily="34" charset="0"/>
            </a:endParaRPr>
          </a:p>
          <a:p>
            <a:endParaRPr lang="en-GB" i="1"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Potter, C.  (2015) ‘Leadership Development: an Applied Comparison of Gibbs’ Reflective Cycle and </a:t>
            </a:r>
            <a:r>
              <a:rPr lang="en-GB" dirty="0" err="1">
                <a:latin typeface="Arial" panose="020B0604020202020204" pitchFamily="34" charset="0"/>
                <a:cs typeface="Arial" panose="020B0604020202020204" pitchFamily="34" charset="0"/>
              </a:rPr>
              <a:t>Scharmer’s</a:t>
            </a:r>
            <a:r>
              <a:rPr lang="en-GB" dirty="0">
                <a:latin typeface="Arial" panose="020B0604020202020204" pitchFamily="34" charset="0"/>
                <a:cs typeface="Arial" panose="020B0604020202020204" pitchFamily="34" charset="0"/>
              </a:rPr>
              <a:t> Theory U’ </a:t>
            </a:r>
          </a:p>
          <a:p>
            <a:r>
              <a:rPr lang="en-GB" dirty="0">
                <a:latin typeface="Arial" panose="020B0604020202020204" pitchFamily="34" charset="0"/>
                <a:cs typeface="Arial" panose="020B0604020202020204" pitchFamily="34" charset="0"/>
                <a:hlinkClick r:id="rId3"/>
              </a:rPr>
              <a:t>https://www.emerald.com/insight/content/doi/10.1108/ICT-03-2015-0024/full/html</a:t>
            </a:r>
            <a:r>
              <a:rPr lang="en-GB" dirty="0">
                <a:latin typeface="Arial" panose="020B0604020202020204" pitchFamily="34" charset="0"/>
                <a:cs typeface="Arial" panose="020B0604020202020204" pitchFamily="34" charset="0"/>
              </a:rPr>
              <a:t> [Accessed:  5</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January 2020].</a:t>
            </a:r>
          </a:p>
          <a:p>
            <a:endParaRPr lang="en-GB" sz="24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9492893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E7C2CF7-7CF7-4CFB-AEF0-E001655CC908}"/>
              </a:ext>
            </a:extLst>
          </p:cNvPr>
          <p:cNvSpPr/>
          <p:nvPr/>
        </p:nvSpPr>
        <p:spPr>
          <a:xfrm>
            <a:off x="0" y="0"/>
            <a:ext cx="12192000" cy="5078313"/>
          </a:xfrm>
          <a:prstGeom prst="rect">
            <a:avLst/>
          </a:prstGeom>
        </p:spPr>
        <p:txBody>
          <a:bodyPr wrap="square">
            <a:spAutoFit/>
          </a:bodyPr>
          <a:lstStyle/>
          <a:p>
            <a:endParaRPr lang="en-GB" sz="24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Continued:																					29</a:t>
            </a:r>
          </a:p>
          <a:p>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Schamer</a:t>
            </a:r>
            <a:r>
              <a:rPr lang="en-GB" dirty="0">
                <a:latin typeface="Arial" panose="020B0604020202020204" pitchFamily="34" charset="0"/>
                <a:cs typeface="Arial" panose="020B0604020202020204" pitchFamily="34" charset="0"/>
              </a:rPr>
              <a:t>, O.  (2018) </a:t>
            </a:r>
            <a:r>
              <a:rPr lang="en-GB" i="1" dirty="0">
                <a:latin typeface="Arial" panose="020B0604020202020204" pitchFamily="34" charset="0"/>
                <a:cs typeface="Arial" panose="020B0604020202020204" pitchFamily="34" charset="0"/>
              </a:rPr>
              <a:t>The Essentials of Theory U: Core Principles and Applications.  </a:t>
            </a:r>
            <a:r>
              <a:rPr lang="en-GB" dirty="0">
                <a:latin typeface="Arial" panose="020B0604020202020204" pitchFamily="34" charset="0"/>
                <a:cs typeface="Arial" panose="020B0604020202020204" pitchFamily="34" charset="0"/>
              </a:rPr>
              <a:t>Oakland:  Berrett-Koehler Publishers.</a:t>
            </a:r>
          </a:p>
          <a:p>
            <a:endParaRPr lang="en-GB" i="1"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Waller, T., Whitmarsh, J., and Clarke, K.  (2011) </a:t>
            </a:r>
            <a:r>
              <a:rPr lang="en-GB" i="1" dirty="0">
                <a:latin typeface="Arial" panose="020B0604020202020204" pitchFamily="34" charset="0"/>
                <a:cs typeface="Arial" panose="020B0604020202020204" pitchFamily="34" charset="0"/>
              </a:rPr>
              <a:t>Making Sense of Theory and Practice in Early Childhood.  </a:t>
            </a:r>
            <a:r>
              <a:rPr lang="en-GB" dirty="0">
                <a:latin typeface="Arial" panose="020B0604020202020204" pitchFamily="34" charset="0"/>
                <a:cs typeface="Arial" panose="020B0604020202020204" pitchFamily="34" charset="0"/>
              </a:rPr>
              <a:t>Berkshire:  Open University Press.</a:t>
            </a:r>
          </a:p>
          <a:p>
            <a:endParaRPr lang="en-GB" dirty="0"/>
          </a:p>
          <a:p>
            <a:r>
              <a:rPr lang="en-GB" dirty="0">
                <a:latin typeface="Arial" panose="020B0604020202020204" pitchFamily="34" charset="0"/>
                <a:cs typeface="Arial" panose="020B0604020202020204" pitchFamily="34" charset="0"/>
              </a:rPr>
              <a:t>Wate, R.  and Boulton, N.  (2015) </a:t>
            </a:r>
            <a:r>
              <a:rPr lang="en-GB" i="1" dirty="0">
                <a:latin typeface="Arial" panose="020B0604020202020204" pitchFamily="34" charset="0"/>
                <a:cs typeface="Arial" panose="020B0604020202020204" pitchFamily="34" charset="0"/>
              </a:rPr>
              <a:t>Multi-Agency Safeguarding in a Public Protection World, a handbook for Protecting Children and Vulnerable Adults</a:t>
            </a:r>
            <a:r>
              <a:rPr lang="en-GB" dirty="0">
                <a:latin typeface="Arial" panose="020B0604020202020204" pitchFamily="34" charset="0"/>
                <a:cs typeface="Arial" panose="020B0604020202020204" pitchFamily="34" charset="0"/>
              </a:rPr>
              <a:t>.  Hove:  Pavilion Publishing Limited.</a:t>
            </a:r>
          </a:p>
          <a:p>
            <a:endParaRPr lang="en-GB" i="1" dirty="0">
              <a:latin typeface="Arial" panose="020B0604020202020204" pitchFamily="34" charset="0"/>
              <a:cs typeface="Arial" panose="020B0604020202020204" pitchFamily="34" charset="0"/>
            </a:endParaRPr>
          </a:p>
          <a:p>
            <a:endParaRPr lang="en-GB" i="1"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dirty="0"/>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9824350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928</TotalTime>
  <Words>3048</Words>
  <Application>Microsoft Office PowerPoint</Application>
  <PresentationFormat>Widescreen</PresentationFormat>
  <Paragraphs>350</Paragraphs>
  <Slides>25</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Arial</vt:lpstr>
      <vt:lpstr>Calibri</vt:lpstr>
      <vt:lpstr>Trebuchet MS</vt:lpstr>
      <vt:lpstr>Wingdings 3</vt:lpstr>
      <vt:lpstr>Facet</vt:lpstr>
      <vt:lpstr>Skills for Life: Employability and Future Pathways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Employment and Future Pathways</dc:title>
  <dc:creator>Sarah Knight</dc:creator>
  <cp:lastModifiedBy>Sarah Knight</cp:lastModifiedBy>
  <cp:revision>209</cp:revision>
  <dcterms:created xsi:type="dcterms:W3CDTF">2020-01-02T08:32:49Z</dcterms:created>
  <dcterms:modified xsi:type="dcterms:W3CDTF">2020-01-17T13:30:05Z</dcterms:modified>
</cp:coreProperties>
</file>