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57" r:id="rId3"/>
    <p:sldId id="258" r:id="rId4"/>
    <p:sldId id="260" r:id="rId5"/>
    <p:sldId id="265" r:id="rId6"/>
    <p:sldId id="261" r:id="rId7"/>
    <p:sldId id="262" r:id="rId8"/>
    <p:sldId id="263" r:id="rId9"/>
    <p:sldId id="264" r:id="rId10"/>
    <p:sldId id="270" r:id="rId11"/>
    <p:sldId id="269" r:id="rId12"/>
    <p:sldId id="266" r:id="rId13"/>
    <p:sldId id="267" r:id="rId14"/>
    <p:sldId id="271" r:id="rId15"/>
    <p:sldId id="268" r:id="rId16"/>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354" autoAdjust="0"/>
  </p:normalViewPr>
  <p:slideViewPr>
    <p:cSldViewPr>
      <p:cViewPr varScale="1">
        <p:scale>
          <a:sx n="86" d="100"/>
          <a:sy n="86" d="100"/>
        </p:scale>
        <p:origin x="169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14" tIns="45807" rIns="91614" bIns="45807" rtlCol="0"/>
          <a:lstStyle>
            <a:lvl1pPr algn="r">
              <a:defRPr sz="1200"/>
            </a:lvl1pPr>
          </a:lstStyle>
          <a:p>
            <a:fld id="{D474E930-FA43-40F6-A42A-90AAEA7220AB}" type="datetimeFigureOut">
              <a:rPr lang="en-GB" smtClean="0"/>
              <a:pPr/>
              <a:t>02/10/2025</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14" tIns="45807" rIns="91614" bIns="45807" rtlCol="0" anchor="b"/>
          <a:lstStyle>
            <a:lvl1pPr algn="r">
              <a:defRPr sz="1200"/>
            </a:lvl1pPr>
          </a:lstStyle>
          <a:p>
            <a:fld id="{1CF7AAAF-DEFB-4904-A4DB-9773F0448ADC}" type="slidenum">
              <a:rPr lang="en-GB" smtClean="0"/>
              <a:pPr/>
              <a:t>‹#›</a:t>
            </a:fld>
            <a:endParaRPr lang="en-GB"/>
          </a:p>
        </p:txBody>
      </p:sp>
    </p:spTree>
    <p:extLst>
      <p:ext uri="{BB962C8B-B14F-4D97-AF65-F5344CB8AC3E}">
        <p14:creationId xmlns:p14="http://schemas.microsoft.com/office/powerpoint/2010/main" val="2924204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14" tIns="45807" rIns="91614" bIns="45807" rtlCol="0"/>
          <a:lstStyle>
            <a:lvl1pPr algn="r">
              <a:defRPr sz="1200"/>
            </a:lvl1pPr>
          </a:lstStyle>
          <a:p>
            <a:fld id="{616DB17A-8D88-4EBA-B0F5-50361AB2D78B}" type="datetimeFigureOut">
              <a:rPr lang="en-GB" smtClean="0"/>
              <a:pPr/>
              <a:t>02/10/2025</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14" tIns="45807" rIns="91614" bIns="45807"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614" tIns="45807" rIns="91614" bIns="4580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14" tIns="45807" rIns="91614" bIns="45807" rtlCol="0" anchor="b"/>
          <a:lstStyle>
            <a:lvl1pPr algn="r">
              <a:defRPr sz="1200"/>
            </a:lvl1pPr>
          </a:lstStyle>
          <a:p>
            <a:fld id="{AABE919A-1FB7-4946-A50F-589310880AA7}" type="slidenum">
              <a:rPr lang="en-GB" smtClean="0"/>
              <a:pPr/>
              <a:t>‹#›</a:t>
            </a:fld>
            <a:endParaRPr lang="en-GB"/>
          </a:p>
        </p:txBody>
      </p:sp>
    </p:spTree>
    <p:extLst>
      <p:ext uri="{BB962C8B-B14F-4D97-AF65-F5344CB8AC3E}">
        <p14:creationId xmlns:p14="http://schemas.microsoft.com/office/powerpoint/2010/main" val="150772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QNxRi-0LbFbkFXLFEsaFuZSW46w%3A1758010533469&amp;q=Organization%27s+Strategic+Capability&amp;sa=X&amp;ved=2ahUKEwi20JjK69yPAxVwWkEAHU3QHV4QxccNegQINhAC&amp;mstk=AUtExfAyr3exnq1WhPkTptPPogyvfPCRDveR5xnbnwOQjte_ml9Lle8rTFOQMuE5zX8ZiUO2zGfUgeZBSeVYr-KFMFPSos0-80Cu49dYcn7CkGK-N9WvB6OV_NkwHRXrSBDw3vipsfu-mQY2aTS-x7PgUOiJ1BtQ2y5jepCO9ITtNzPsPRz9_doWOWZ_bCrpBvngQU1bYW7gXF_7IwNoeFEqRwY3bz6h130bBXYC93TmiN45Y1JgXkM3iIg4_XBHpaR5wZlUDAE3G1kPOF7koQ8aiWno&amp;csui=3"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QNxRi-0LbFbkFXLFEsaFuZSW46w%3A1758010533469&amp;q=Stakeholders%27+Expectations+and+Influence&amp;sa=X&amp;ved=2ahUKEwi20JjK69yPAxVwWkEAHU3QHV4QxccNegQINBAC&amp;mstk=AUtExfAyr3exnq1WhPkTptPPogyvfPCRDveR5xnbnwOQjte_ml9Lle8rTFOQMuE5zX8ZiUO2zGfUgeZBSeVYr-KFMFPSos0-80Cu49dYcn7CkGK-N9WvB6OV_NkwHRXrSBDw3vipsfu-mQY2aTS-x7PgUOiJ1BtQ2y5jepCO9ITtNzPsPRz9_doWOWZ_bCrpBvngQU1bYW7gXF_7IwNoeFEqRwY3bz6h130bBXYC93TmiN45Y1JgXkM3iIg4_XBHpaR5wZlUDAE3G1kPOF7koQ8aiWno&amp;csui=3"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yMg4APs1L_nRS72E96abUs7XH9w%3A1758010456534&amp;q=Strategic+Business+Unit&amp;sa=X&amp;ved=2ahUKEwj3pNul69yPAxXxT0EAHegoGNkQxccNegQIFhAB&amp;mstk=AUtExfDW6-W42BSm7sM1Kt1qDUyRwh9ylyxmY8UiH743zHh-A8qwt5NcdPRQaiNA4YNQL-p3P9qNoCHcH2PhFwZZXCeEscZ4PemI9rf9XLYS03JGe3ALYyU3QlRXrbqnqm1lyZ1dsXiUfCz81GF76jO1RDUUeskkrs5Qy8pTLnRqqqlvzxNykdxujveviLCa9fThdTyBiZitaHEh0iHqPq2nzfr3pR8pGdaX6fv7DgcH_S8JEyL-IiZkzLR1_OGTlRbwK57mL1BumVBhft2qaEwrxxAr&amp;csui=3"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i="0" kern="1200" dirty="0">
                <a:solidFill>
                  <a:schemeClr val="tx1"/>
                </a:solidFill>
                <a:effectLst/>
                <a:latin typeface="+mn-lt"/>
                <a:ea typeface="+mn-ea"/>
                <a:cs typeface="+mn-cs"/>
              </a:rPr>
              <a:t>Vision:</a:t>
            </a:r>
            <a:r>
              <a:rPr lang="en-GB" sz="1200" b="0" i="0" kern="1200" dirty="0">
                <a:solidFill>
                  <a:schemeClr val="tx1"/>
                </a:solidFill>
                <a:effectLst/>
                <a:latin typeface="+mn-lt"/>
                <a:ea typeface="+mn-ea"/>
                <a:cs typeface="+mn-cs"/>
              </a:rPr>
              <a:t> A long-term, aspirational statement that describes the desired future state of an organization. It provides a guiding image of what the company wants to achieve and its ultimate impact on the world, inspiring and motivating stakeholders.</a:t>
            </a:r>
          </a:p>
          <a:p>
            <a:r>
              <a:rPr lang="en-GB" sz="1200" b="1" i="0" kern="1200" dirty="0">
                <a:solidFill>
                  <a:schemeClr val="tx1"/>
                </a:solidFill>
                <a:effectLst/>
                <a:latin typeface="+mn-lt"/>
                <a:ea typeface="+mn-ea"/>
                <a:cs typeface="+mn-cs"/>
              </a:rPr>
              <a:t>Mission:</a:t>
            </a:r>
            <a:r>
              <a:rPr lang="en-GB" sz="1200" b="0" i="0" kern="1200" dirty="0">
                <a:solidFill>
                  <a:schemeClr val="tx1"/>
                </a:solidFill>
                <a:effectLst/>
                <a:latin typeface="+mn-lt"/>
                <a:ea typeface="+mn-ea"/>
                <a:cs typeface="+mn-cs"/>
              </a:rPr>
              <a:t> A statement defining an organization's fundamental purpose, its reason for existence, and its core values and objectives. It describes what the company does, for whom, and how it achieves its vision, often focusing on the present and near future.</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A broad, long-term aim or desired outcome that an organization strives to achieve, often aligning with its vision and mission. Goals typically lack detailed descriptions and measurable steps and serve as overarching targets.</a:t>
            </a:r>
          </a:p>
          <a:p>
            <a:r>
              <a:rPr lang="en-GB" sz="1200" b="1" i="0"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Specific, measurable, achievable, relevant, and time-bound (SMART) targets that outline the concrete steps and actions needed to achieve broader goals. Objectives are typically short-to-medium term and include clear metrics for success.</a:t>
            </a:r>
          </a:p>
          <a:p>
            <a:r>
              <a:rPr lang="en-GB" sz="1200" b="1" i="0" kern="1200" dirty="0">
                <a:solidFill>
                  <a:schemeClr val="tx1"/>
                </a:solidFill>
                <a:effectLst/>
                <a:latin typeface="+mn-lt"/>
                <a:ea typeface="+mn-ea"/>
                <a:cs typeface="+mn-cs"/>
              </a:rPr>
              <a:t>Strategic capability:</a:t>
            </a:r>
            <a:r>
              <a:rPr lang="en-GB" sz="1200" b="0" i="0" kern="1200" dirty="0">
                <a:solidFill>
                  <a:schemeClr val="tx1"/>
                </a:solidFill>
                <a:effectLst/>
                <a:latin typeface="+mn-lt"/>
                <a:ea typeface="+mn-ea"/>
                <a:cs typeface="+mn-cs"/>
              </a:rPr>
              <a:t> The combination of resources (tangible and intangible assets) and competences (skills and abilities) that a firm utilizes to achieve its strategic objectives and maintain a competitive advantage in its market. This includes unique resources and core competences that are difficult for rivals to imitate.</a:t>
            </a:r>
          </a:p>
          <a:p>
            <a:r>
              <a:rPr lang="en-GB" sz="1200" b="1" i="0" kern="1200" dirty="0">
                <a:solidFill>
                  <a:schemeClr val="tx1"/>
                </a:solidFill>
                <a:effectLst/>
                <a:latin typeface="+mn-lt"/>
                <a:ea typeface="+mn-ea"/>
                <a:cs typeface="+mn-cs"/>
              </a:rPr>
              <a:t>Strategies:</a:t>
            </a:r>
            <a:r>
              <a:rPr lang="en-GB" sz="1200" b="0" i="0" kern="1200" dirty="0">
                <a:solidFill>
                  <a:schemeClr val="tx1"/>
                </a:solidFill>
                <a:effectLst/>
                <a:latin typeface="+mn-lt"/>
                <a:ea typeface="+mn-ea"/>
                <a:cs typeface="+mn-cs"/>
              </a:rPr>
              <a:t> Broad plans or approaches designed to achieve organizational objectives and ultimately the vision and mission. Strategies involve making choices about how to allocate resources, compete in the market, and create value for customers, often at corporate, business, and functional levels.</a:t>
            </a:r>
          </a:p>
          <a:p>
            <a:r>
              <a:rPr lang="en-GB" sz="1200" b="1" i="0" kern="1200" dirty="0">
                <a:solidFill>
                  <a:schemeClr val="tx1"/>
                </a:solidFill>
                <a:effectLst/>
                <a:latin typeface="+mn-lt"/>
                <a:ea typeface="+mn-ea"/>
                <a:cs typeface="+mn-cs"/>
              </a:rPr>
              <a:t>Business model:</a:t>
            </a:r>
            <a:r>
              <a:rPr lang="en-GB" sz="1200" b="0" i="0" kern="1200" dirty="0">
                <a:solidFill>
                  <a:schemeClr val="tx1"/>
                </a:solidFill>
                <a:effectLst/>
                <a:latin typeface="+mn-lt"/>
                <a:ea typeface="+mn-ea"/>
                <a:cs typeface="+mn-cs"/>
              </a:rPr>
              <a:t> A framework describing how a company creates, delivers, and captures value to generate profit. It outlines key elements such as target customers, value propositions, revenue streams, cost structure, channels, and key activities and resources.</a:t>
            </a:r>
          </a:p>
          <a:p>
            <a:r>
              <a:rPr lang="en-GB" sz="1200" b="1" i="0" kern="1200" dirty="0">
                <a:solidFill>
                  <a:schemeClr val="tx1"/>
                </a:solidFill>
                <a:effectLst/>
                <a:latin typeface="+mn-lt"/>
                <a:ea typeface="+mn-ea"/>
                <a:cs typeface="+mn-cs"/>
              </a:rPr>
              <a:t>Control:</a:t>
            </a:r>
            <a:r>
              <a:rPr lang="en-GB" sz="1200" b="0" i="0" kern="1200" dirty="0">
                <a:solidFill>
                  <a:schemeClr val="tx1"/>
                </a:solidFill>
                <a:effectLst/>
                <a:latin typeface="+mn-lt"/>
                <a:ea typeface="+mn-ea"/>
                <a:cs typeface="+mn-cs"/>
              </a:rPr>
              <a:t> In a management context, control refers to the process of setting performance standards, measuring actual performance against those standards, identifying deviations, and taking corrective actions to ensure that organizational goals are met. It ensures alignment between planned and actual outcomes.</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3</a:t>
            </a:fld>
            <a:endParaRPr lang="en-GB"/>
          </a:p>
        </p:txBody>
      </p:sp>
    </p:spTree>
    <p:extLst>
      <p:ext uri="{BB962C8B-B14F-4D97-AF65-F5344CB8AC3E}">
        <p14:creationId xmlns:p14="http://schemas.microsoft.com/office/powerpoint/2010/main" val="3375554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kern="1200" dirty="0">
                <a:solidFill>
                  <a:schemeClr val="tx1"/>
                </a:solidFill>
                <a:effectLst/>
                <a:latin typeface="+mn-lt"/>
                <a:ea typeface="+mn-ea"/>
                <a:cs typeface="+mn-cs"/>
              </a:rPr>
              <a:t>Strategy, in essence, is an organization's long-term plan, defining its purpose and direction to gain a competitive advantage by effectively using its resources and skills in a changing market. It guides how an organization leverages its strengths, anticipates market shifts, and meets the needs and expectations of all its stakeholders, such as customers, employees, and investors.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a breakdown of the key components:</a:t>
            </a:r>
          </a:p>
          <a:p>
            <a:r>
              <a:rPr lang="en-GB" sz="1200" b="1" i="0" kern="1200" dirty="0">
                <a:solidFill>
                  <a:schemeClr val="tx1"/>
                </a:solidFill>
                <a:effectLst/>
                <a:latin typeface="+mn-lt"/>
                <a:ea typeface="+mn-ea"/>
                <a:cs typeface="+mn-cs"/>
              </a:rPr>
              <a:t>Direction and Scope (Long-term):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Strategy sets out where the organization is heading and the range of activities it will undertake over an extended period. </a:t>
            </a:r>
          </a:p>
          <a:p>
            <a:r>
              <a:rPr lang="en-GB" sz="1200" b="1" i="0" kern="1200" dirty="0">
                <a:solidFill>
                  <a:schemeClr val="tx1"/>
                </a:solidFill>
                <a:effectLst/>
                <a:latin typeface="+mn-lt"/>
                <a:ea typeface="+mn-ea"/>
                <a:cs typeface="+mn-cs"/>
              </a:rPr>
              <a:t>Achieve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ultimate goal is to perform better than competitors in the chosen markets. </a:t>
            </a:r>
          </a:p>
          <a:p>
            <a:r>
              <a:rPr lang="en-GB" sz="1200" b="1" i="0" kern="1200" dirty="0">
                <a:solidFill>
                  <a:schemeClr val="tx1"/>
                </a:solidFill>
                <a:effectLst/>
                <a:latin typeface="+mn-lt"/>
                <a:ea typeface="+mn-ea"/>
                <a:cs typeface="+mn-cs"/>
              </a:rPr>
              <a:t>Configuration of Resources and Competencies: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involves effectively using the organization's assets (finance, skills, technology) and its unique capabilities to support its objectives. </a:t>
            </a:r>
          </a:p>
          <a:p>
            <a:r>
              <a:rPr lang="en-GB" sz="1200" b="1" i="0" kern="1200" dirty="0">
                <a:solidFill>
                  <a:schemeClr val="tx1"/>
                </a:solidFill>
                <a:effectLst/>
                <a:latin typeface="+mn-lt"/>
                <a:ea typeface="+mn-ea"/>
                <a:cs typeface="+mn-cs"/>
              </a:rPr>
              <a:t>Changing Environment: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Strategies must be adaptable, recognizing and responding to external factors like market trends, economic shifts, and technological changes. </a:t>
            </a:r>
          </a:p>
          <a:p>
            <a:r>
              <a:rPr lang="en-GB" sz="1200" b="1" i="0" kern="1200" dirty="0">
                <a:solidFill>
                  <a:schemeClr val="tx1"/>
                </a:solidFill>
                <a:effectLst/>
                <a:latin typeface="+mn-lt"/>
                <a:ea typeface="+mn-ea"/>
                <a:cs typeface="+mn-cs"/>
              </a:rPr>
              <a:t>Fulfilling Stakeholder Expectations: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must consider and meet the demands of various stakeholders who have an interest in the organization's success.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simpler terms, strategy answers three fundamental questions:</a:t>
            </a:r>
          </a:p>
          <a:p>
            <a:r>
              <a:rPr lang="en-GB" sz="1200" b="1" i="0" kern="1200" dirty="0">
                <a:solidFill>
                  <a:schemeClr val="tx1"/>
                </a:solidFill>
                <a:effectLst/>
                <a:latin typeface="+mn-lt"/>
                <a:ea typeface="+mn-ea"/>
                <a:cs typeface="+mn-cs"/>
              </a:rPr>
              <a:t>Where are we going?</a:t>
            </a:r>
            <a:r>
              <a:rPr lang="en-GB" sz="1200" b="0" i="0" kern="1200" dirty="0">
                <a:solidFill>
                  <a:schemeClr val="tx1"/>
                </a:solidFill>
                <a:effectLst/>
                <a:latin typeface="+mn-lt"/>
                <a:ea typeface="+mn-ea"/>
                <a:cs typeface="+mn-cs"/>
              </a:rPr>
              <a:t> (Long-term direction) </a:t>
            </a:r>
          </a:p>
          <a:p>
            <a:r>
              <a:rPr lang="en-GB" sz="1200" b="1" i="0" kern="1200" dirty="0">
                <a:solidFill>
                  <a:schemeClr val="tx1"/>
                </a:solidFill>
                <a:effectLst/>
                <a:latin typeface="+mn-lt"/>
                <a:ea typeface="+mn-ea"/>
                <a:cs typeface="+mn-cs"/>
              </a:rPr>
              <a:t>How will we get there?</a:t>
            </a:r>
            <a:r>
              <a:rPr lang="en-GB" sz="1200" b="0" i="0" kern="1200" dirty="0">
                <a:solidFill>
                  <a:schemeClr val="tx1"/>
                </a:solidFill>
                <a:effectLst/>
                <a:latin typeface="+mn-lt"/>
                <a:ea typeface="+mn-ea"/>
                <a:cs typeface="+mn-cs"/>
              </a:rPr>
              <a:t> (Using resources and capabilities to achieve advantage) </a:t>
            </a:r>
          </a:p>
          <a:p>
            <a:r>
              <a:rPr lang="en-GB" sz="1200" b="1" i="0" kern="1200" dirty="0">
                <a:solidFill>
                  <a:schemeClr val="tx1"/>
                </a:solidFill>
                <a:effectLst/>
                <a:latin typeface="+mn-lt"/>
                <a:ea typeface="+mn-ea"/>
                <a:cs typeface="+mn-cs"/>
              </a:rPr>
              <a:t>Who are we serving?</a:t>
            </a:r>
            <a:r>
              <a:rPr lang="en-GB" sz="1200" b="0" i="0" kern="1200" dirty="0">
                <a:solidFill>
                  <a:schemeClr val="tx1"/>
                </a:solidFill>
                <a:effectLst/>
                <a:latin typeface="+mn-lt"/>
                <a:ea typeface="+mn-ea"/>
                <a:cs typeface="+mn-cs"/>
              </a:rPr>
              <a:t> (Meeting the needs of markets and stakeholders) </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5</a:t>
            </a:fld>
            <a:endParaRPr lang="en-GB"/>
          </a:p>
        </p:txBody>
      </p:sp>
    </p:spTree>
    <p:extLst>
      <p:ext uri="{BB962C8B-B14F-4D97-AF65-F5344CB8AC3E}">
        <p14:creationId xmlns:p14="http://schemas.microsoft.com/office/powerpoint/2010/main" val="3351489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Strategic management is a continuous process that involves defining an organization's future direction and systematically moving toward it. As described by Johnson et al. (2011), this is achieved through three main components: understanding the strategic position, making strategic choices, and managing strategy in action.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Strategic position</a:t>
            </a:r>
          </a:p>
          <a:p>
            <a:r>
              <a:rPr lang="en-GB" sz="1200" b="0" i="0" kern="1200" dirty="0">
                <a:solidFill>
                  <a:schemeClr val="tx1"/>
                </a:solidFill>
                <a:effectLst/>
                <a:latin typeface="+mn-lt"/>
                <a:ea typeface="+mn-ea"/>
                <a:cs typeface="+mn-cs"/>
              </a:rPr>
              <a:t>This stage focuses on understanding the organization's current situation by looking both internally and externally. </a:t>
            </a:r>
          </a:p>
          <a:p>
            <a:r>
              <a:rPr lang="en-GB" sz="1200" b="1" i="0" kern="1200" dirty="0">
                <a:solidFill>
                  <a:schemeClr val="tx1"/>
                </a:solidFill>
                <a:effectLst/>
                <a:latin typeface="+mn-lt"/>
                <a:ea typeface="+mn-ea"/>
                <a:cs typeface="+mn-cs"/>
              </a:rPr>
              <a:t>Internal analysis</a:t>
            </a:r>
            <a:r>
              <a:rPr lang="en-GB" sz="1200" b="0" i="0" kern="1200" dirty="0">
                <a:solidFill>
                  <a:schemeClr val="tx1"/>
                </a:solidFill>
                <a:effectLst/>
                <a:latin typeface="+mn-lt"/>
                <a:ea typeface="+mn-ea"/>
                <a:cs typeface="+mn-cs"/>
              </a:rPr>
              <a:t>: Involves evaluating the company's strengths, weaknesses, resources, and capabilities. This includes assessing financial health, operational efficiency, and organizational structure.</a:t>
            </a:r>
          </a:p>
          <a:p>
            <a:r>
              <a:rPr lang="en-GB" sz="1200" b="1" i="0" kern="1200" dirty="0">
                <a:solidFill>
                  <a:schemeClr val="tx1"/>
                </a:solidFill>
                <a:effectLst/>
                <a:latin typeface="+mn-lt"/>
                <a:ea typeface="+mn-ea"/>
                <a:cs typeface="+mn-cs"/>
              </a:rPr>
              <a:t>External analysis</a:t>
            </a:r>
            <a:r>
              <a:rPr lang="en-GB" sz="1200" b="0" i="0" kern="1200" dirty="0">
                <a:solidFill>
                  <a:schemeClr val="tx1"/>
                </a:solidFill>
                <a:effectLst/>
                <a:latin typeface="+mn-lt"/>
                <a:ea typeface="+mn-ea"/>
                <a:cs typeface="+mn-cs"/>
              </a:rPr>
              <a:t>: Involves examining the market, competitors, and the broader environment to identify opportunities and threats. Tools like PESTEL analysis (Political, Economic, Social, Technological, Environmental, Legal) and Porter's Five Forces can be used to scan the environment.</a:t>
            </a:r>
          </a:p>
          <a:p>
            <a:r>
              <a:rPr lang="en-GB" sz="1200" b="1" i="0" kern="1200" dirty="0">
                <a:solidFill>
                  <a:schemeClr val="tx1"/>
                </a:solidFill>
                <a:effectLst/>
                <a:latin typeface="+mn-lt"/>
                <a:ea typeface="+mn-ea"/>
                <a:cs typeface="+mn-cs"/>
              </a:rPr>
              <a:t>Key takeaway</a:t>
            </a:r>
            <a:r>
              <a:rPr lang="en-GB" sz="1200" b="0" i="0" kern="1200" dirty="0">
                <a:solidFill>
                  <a:schemeClr val="tx1"/>
                </a:solidFill>
                <a:effectLst/>
                <a:latin typeface="+mn-lt"/>
                <a:ea typeface="+mn-ea"/>
                <a:cs typeface="+mn-cs"/>
              </a:rPr>
              <a:t>: This step answers the question: "Where are we now?".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Strategic choices</a:t>
            </a:r>
          </a:p>
          <a:p>
            <a:r>
              <a:rPr lang="en-GB" sz="1200" b="0" i="0" kern="1200" dirty="0">
                <a:solidFill>
                  <a:schemeClr val="tx1"/>
                </a:solidFill>
                <a:effectLst/>
                <a:latin typeface="+mn-lt"/>
                <a:ea typeface="+mn-ea"/>
                <a:cs typeface="+mn-cs"/>
              </a:rPr>
              <a:t>Once the strategic position is clear, leaders must decide on the best course of action for the future. </a:t>
            </a:r>
          </a:p>
          <a:p>
            <a:r>
              <a:rPr lang="en-GB" sz="1200" b="1" i="0" kern="1200" dirty="0">
                <a:solidFill>
                  <a:schemeClr val="tx1"/>
                </a:solidFill>
                <a:effectLst/>
                <a:latin typeface="+mn-lt"/>
                <a:ea typeface="+mn-ea"/>
                <a:cs typeface="+mn-cs"/>
              </a:rPr>
              <a:t>Setting goals</a:t>
            </a:r>
            <a:r>
              <a:rPr lang="en-GB" sz="1200" b="0" i="0" kern="1200" dirty="0">
                <a:solidFill>
                  <a:schemeClr val="tx1"/>
                </a:solidFill>
                <a:effectLst/>
                <a:latin typeface="+mn-lt"/>
                <a:ea typeface="+mn-ea"/>
                <a:cs typeface="+mn-cs"/>
              </a:rPr>
              <a:t>: The leadership team defines the organization's vision, mission, and long-term objectives, outlining what success looks like.</a:t>
            </a:r>
          </a:p>
          <a:p>
            <a:r>
              <a:rPr lang="en-GB" sz="1200" b="1" i="0" kern="1200" dirty="0">
                <a:solidFill>
                  <a:schemeClr val="tx1"/>
                </a:solidFill>
                <a:effectLst/>
                <a:latin typeface="+mn-lt"/>
                <a:ea typeface="+mn-ea"/>
                <a:cs typeface="+mn-cs"/>
              </a:rPr>
              <a:t>Evaluating options</a:t>
            </a:r>
            <a:r>
              <a:rPr lang="en-GB" sz="1200" b="0" i="0" kern="1200" dirty="0">
                <a:solidFill>
                  <a:schemeClr val="tx1"/>
                </a:solidFill>
                <a:effectLst/>
                <a:latin typeface="+mn-lt"/>
                <a:ea typeface="+mn-ea"/>
                <a:cs typeface="+mn-cs"/>
              </a:rPr>
              <a:t>: Based on the analysis of the strategic position, various strategies are developed and assessed. This can include choosing to compete on cost, differentiate products, or focus on a market niche.</a:t>
            </a:r>
          </a:p>
          <a:p>
            <a:r>
              <a:rPr lang="en-GB" sz="1200" b="1" i="0" kern="1200" dirty="0">
                <a:solidFill>
                  <a:schemeClr val="tx1"/>
                </a:solidFill>
                <a:effectLst/>
                <a:latin typeface="+mn-lt"/>
                <a:ea typeface="+mn-ea"/>
                <a:cs typeface="+mn-cs"/>
              </a:rPr>
              <a:t>Resource allocation</a:t>
            </a:r>
            <a:r>
              <a:rPr lang="en-GB" sz="1200" b="0" i="0" kern="1200" dirty="0">
                <a:solidFill>
                  <a:schemeClr val="tx1"/>
                </a:solidFill>
                <a:effectLst/>
                <a:latin typeface="+mn-lt"/>
                <a:ea typeface="+mn-ea"/>
                <a:cs typeface="+mn-cs"/>
              </a:rPr>
              <a:t>: Decisions are made about where to invest resources—including finances, people, and technology—to support the chosen strategy.</a:t>
            </a:r>
          </a:p>
          <a:p>
            <a:r>
              <a:rPr lang="en-GB" sz="1200" b="1" i="0" kern="1200" dirty="0">
                <a:solidFill>
                  <a:schemeClr val="tx1"/>
                </a:solidFill>
                <a:effectLst/>
                <a:latin typeface="+mn-lt"/>
                <a:ea typeface="+mn-ea"/>
                <a:cs typeface="+mn-cs"/>
              </a:rPr>
              <a:t>Key takeaway</a:t>
            </a:r>
            <a:r>
              <a:rPr lang="en-GB" sz="1200" b="0" i="0" kern="1200" dirty="0">
                <a:solidFill>
                  <a:schemeClr val="tx1"/>
                </a:solidFill>
                <a:effectLst/>
                <a:latin typeface="+mn-lt"/>
                <a:ea typeface="+mn-ea"/>
                <a:cs typeface="+mn-cs"/>
              </a:rPr>
              <a:t>: This step answers the question: "Where do we want to go?".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Strategy in action</a:t>
            </a:r>
          </a:p>
          <a:p>
            <a:r>
              <a:rPr lang="en-GB" sz="1200" b="0" i="0" kern="1200" dirty="0">
                <a:solidFill>
                  <a:schemeClr val="tx1"/>
                </a:solidFill>
                <a:effectLst/>
                <a:latin typeface="+mn-lt"/>
                <a:ea typeface="+mn-ea"/>
                <a:cs typeface="+mn-cs"/>
              </a:rPr>
              <a:t>This final stage is about executing the strategic plan and making it a reality across the entire organization. </a:t>
            </a:r>
          </a:p>
          <a:p>
            <a:r>
              <a:rPr lang="en-GB" sz="1200" b="1" i="0" kern="1200" dirty="0">
                <a:solidFill>
                  <a:schemeClr val="tx1"/>
                </a:solidFill>
                <a:effectLst/>
                <a:latin typeface="+mn-lt"/>
                <a:ea typeface="+mn-ea"/>
                <a:cs typeface="+mn-cs"/>
              </a:rPr>
              <a:t>Implementation</a:t>
            </a:r>
            <a:r>
              <a:rPr lang="en-GB" sz="1200" b="0" i="0" kern="1200" dirty="0">
                <a:solidFill>
                  <a:schemeClr val="tx1"/>
                </a:solidFill>
                <a:effectLst/>
                <a:latin typeface="+mn-lt"/>
                <a:ea typeface="+mn-ea"/>
                <a:cs typeface="+mn-cs"/>
              </a:rPr>
              <a:t>: This involves translating the broad strategic plan into specific, actionable steps and projects for different departments.</a:t>
            </a:r>
          </a:p>
          <a:p>
            <a:r>
              <a:rPr lang="en-GB" sz="1200" b="1" i="0" kern="1200" dirty="0">
                <a:solidFill>
                  <a:schemeClr val="tx1"/>
                </a:solidFill>
                <a:effectLst/>
                <a:latin typeface="+mn-lt"/>
                <a:ea typeface="+mn-ea"/>
                <a:cs typeface="+mn-cs"/>
              </a:rPr>
              <a:t>Alignment</a:t>
            </a:r>
            <a:r>
              <a:rPr lang="en-GB" sz="1200" b="0" i="0" kern="1200" dirty="0">
                <a:solidFill>
                  <a:schemeClr val="tx1"/>
                </a:solidFill>
                <a:effectLst/>
                <a:latin typeface="+mn-lt"/>
                <a:ea typeface="+mn-ea"/>
                <a:cs typeface="+mn-cs"/>
              </a:rPr>
              <a:t>: The entire organization is engaged and aligned with the strategy. Communication is key to ensuring all employees understand their role and how their work contributes to the overall goals.</a:t>
            </a:r>
          </a:p>
          <a:p>
            <a:r>
              <a:rPr lang="en-GB" sz="1200" b="1" i="0" kern="1200" dirty="0">
                <a:solidFill>
                  <a:schemeClr val="tx1"/>
                </a:solidFill>
                <a:effectLst/>
                <a:latin typeface="+mn-lt"/>
                <a:ea typeface="+mn-ea"/>
                <a:cs typeface="+mn-cs"/>
              </a:rPr>
              <a:t>Monitoring and adjustment</a:t>
            </a:r>
            <a:r>
              <a:rPr lang="en-GB" sz="1200" b="0" i="0" kern="1200" dirty="0">
                <a:solidFill>
                  <a:schemeClr val="tx1"/>
                </a:solidFill>
                <a:effectLst/>
                <a:latin typeface="+mn-lt"/>
                <a:ea typeface="+mn-ea"/>
                <a:cs typeface="+mn-cs"/>
              </a:rPr>
              <a:t>: The organization continuously monitors progress using metrics and performance indicators to track success. Regular review meetings are held to discuss progress and make necessary adjustments to stay on track.</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takeaway</a:t>
            </a:r>
            <a:r>
              <a:rPr lang="en-GB" sz="1200" b="0" i="0" kern="1200" dirty="0">
                <a:solidFill>
                  <a:schemeClr val="tx1"/>
                </a:solidFill>
                <a:effectLst/>
                <a:latin typeface="+mn-lt"/>
                <a:ea typeface="+mn-ea"/>
                <a:cs typeface="+mn-cs"/>
              </a:rPr>
              <a:t>: This step answers the question: "How will we get there?"</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6</a:t>
            </a:fld>
            <a:endParaRPr lang="en-GB"/>
          </a:p>
        </p:txBody>
      </p:sp>
    </p:spTree>
    <p:extLst>
      <p:ext uri="{BB962C8B-B14F-4D97-AF65-F5344CB8AC3E}">
        <p14:creationId xmlns:p14="http://schemas.microsoft.com/office/powerpoint/2010/main" val="4030304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Strategic positioning, as defined by Johnson et al. (2011), is the foundational analysis of how an organization's internal strengths and weaknesses, its external environment (opportunities and threats), and the expectations of various stakeholders all influence and shape its long-term strategy and ultimate competitive advantage. It involves understanding the organization's current reality and the future landscape to identify how it can effectively meet market needs while pleasing those who have an interest in its success.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a more detailed breakdown of the three key components:</a:t>
            </a:r>
          </a:p>
          <a:p>
            <a:r>
              <a:rPr lang="en-GB" sz="1200" b="1" i="0" kern="1200" dirty="0">
                <a:solidFill>
                  <a:schemeClr val="tx1"/>
                </a:solidFill>
                <a:effectLst/>
                <a:latin typeface="+mn-lt"/>
                <a:ea typeface="+mn-ea"/>
                <a:cs typeface="+mn-cs"/>
              </a:rPr>
              <a:t>External Environment: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What it means:</a:t>
            </a:r>
            <a:r>
              <a:rPr lang="en-GB" sz="1200" b="0" i="0" kern="1200" dirty="0">
                <a:solidFill>
                  <a:schemeClr val="tx1"/>
                </a:solidFill>
                <a:effectLst/>
                <a:latin typeface="+mn-lt"/>
                <a:ea typeface="+mn-ea"/>
                <a:cs typeface="+mn-cs"/>
              </a:rPr>
              <a:t> This refers to the outside factors that influence an organization's operations and strategy, including technological advancements, economic conditions, political and legal changes, social trends, and the competitive landscape. </a:t>
            </a:r>
          </a:p>
          <a:p>
            <a:r>
              <a:rPr lang="en-GB" sz="1200" b="1" i="0" kern="1200" dirty="0">
                <a:solidFill>
                  <a:schemeClr val="tx1"/>
                </a:solidFill>
                <a:effectLst/>
                <a:latin typeface="+mn-lt"/>
                <a:ea typeface="+mn-ea"/>
                <a:cs typeface="+mn-cs"/>
              </a:rPr>
              <a:t>Impact on strategy:</a:t>
            </a:r>
            <a:r>
              <a:rPr lang="en-GB" sz="1200" b="0" i="0" kern="1200" dirty="0">
                <a:solidFill>
                  <a:schemeClr val="tx1"/>
                </a:solidFill>
                <a:effectLst/>
                <a:latin typeface="+mn-lt"/>
                <a:ea typeface="+mn-ea"/>
                <a:cs typeface="+mn-cs"/>
              </a:rPr>
              <a:t> Organizations must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external environment to identify potential opportunities they can exploit and threats they need to mitigate. For example, a new technological trend might create a market opportunity, while increased competition could pose a significant threat.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3"/>
              </a:rPr>
              <a:t>Organization's Strategic Capability</a:t>
            </a:r>
            <a:r>
              <a:rPr lang="en-GB" sz="1200" b="1" i="0" kern="1200" dirty="0">
                <a:solidFill>
                  <a:schemeClr val="tx1"/>
                </a:solidFill>
                <a:effectLst/>
                <a:latin typeface="+mn-lt"/>
                <a:ea typeface="+mn-ea"/>
                <a:cs typeface="+mn-cs"/>
              </a:rPr>
              <a: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What it means:</a:t>
            </a:r>
            <a:r>
              <a:rPr lang="en-GB" sz="1200" b="0" i="0" kern="1200" dirty="0">
                <a:solidFill>
                  <a:schemeClr val="tx1"/>
                </a:solidFill>
                <a:effectLst/>
                <a:latin typeface="+mn-lt"/>
                <a:ea typeface="+mn-ea"/>
                <a:cs typeface="+mn-cs"/>
              </a:rPr>
              <a:t> This refers to the internal resources, strengths, and unique capabilities that an organization possesses, such as its workforce, technology, finances, and brand reputation. </a:t>
            </a:r>
          </a:p>
          <a:p>
            <a:r>
              <a:rPr lang="en-GB" sz="1200" b="1" i="0" kern="1200" dirty="0">
                <a:solidFill>
                  <a:schemeClr val="tx1"/>
                </a:solidFill>
                <a:effectLst/>
                <a:latin typeface="+mn-lt"/>
                <a:ea typeface="+mn-ea"/>
                <a:cs typeface="+mn-cs"/>
              </a:rPr>
              <a:t>Impact on strategy:</a:t>
            </a:r>
            <a:r>
              <a:rPr lang="en-GB" sz="1200" b="0" i="0" kern="1200" dirty="0">
                <a:solidFill>
                  <a:schemeClr val="tx1"/>
                </a:solidFill>
                <a:effectLst/>
                <a:latin typeface="+mn-lt"/>
                <a:ea typeface="+mn-ea"/>
                <a:cs typeface="+mn-cs"/>
              </a:rPr>
              <a:t> Strategic positioning requires understanding these internal strengths and weaknesses to determine which strategies are feasible. An organization can only choose strategies that leverage its core strengths and address its weaknesses.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4"/>
              </a:rPr>
              <a:t>Stakeholders' Expectations and Influence</a:t>
            </a:r>
            <a:r>
              <a:rPr lang="en-GB" sz="1200" b="1" i="0" kern="1200" dirty="0">
                <a:solidFill>
                  <a:schemeClr val="tx1"/>
                </a:solidFill>
                <a:effectLst/>
                <a:latin typeface="+mn-lt"/>
                <a:ea typeface="+mn-ea"/>
                <a:cs typeface="+mn-cs"/>
              </a:rPr>
              <a: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What it means:</a:t>
            </a:r>
            <a:r>
              <a:rPr lang="en-GB" sz="1200" b="0" i="0" kern="1200" dirty="0">
                <a:solidFill>
                  <a:schemeClr val="tx1"/>
                </a:solidFill>
                <a:effectLst/>
                <a:latin typeface="+mn-lt"/>
                <a:ea typeface="+mn-ea"/>
                <a:cs typeface="+mn-cs"/>
              </a:rPr>
              <a:t> Stakeholders are any groups or individuals that have an interest in an organization's success, including customers, employees, shareholders, suppliers, and the broader community. </a:t>
            </a:r>
          </a:p>
          <a:p>
            <a:r>
              <a:rPr lang="en-GB" sz="1200" b="1" i="0" kern="1200" dirty="0">
                <a:solidFill>
                  <a:schemeClr val="tx1"/>
                </a:solidFill>
                <a:effectLst/>
                <a:latin typeface="+mn-lt"/>
                <a:ea typeface="+mn-ea"/>
                <a:cs typeface="+mn-cs"/>
              </a:rPr>
              <a:t>Impact on strategy:</a:t>
            </a:r>
            <a:r>
              <a:rPr lang="en-GB" sz="1200" b="0" i="0" kern="1200" dirty="0">
                <a:solidFill>
                  <a:schemeClr val="tx1"/>
                </a:solidFill>
                <a:effectLst/>
                <a:latin typeface="+mn-lt"/>
                <a:ea typeface="+mn-ea"/>
                <a:cs typeface="+mn-cs"/>
              </a:rPr>
              <a:t> The expectations of these stakeholders must be considered and balanced when developing a strategy. For instance, shareholders might expect profits, while employees might expect job security and a good work environment. A successful strategy must acknowledge and aim to satisfy these diverse and sometimes conflicting demands.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essence, strategic positioning is the critical first step in strategic management, providing the critical context for choosing the right strategic direction to achieve a sustainable advantage in a dynamic world. </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7</a:t>
            </a:fld>
            <a:endParaRPr lang="en-GB"/>
          </a:p>
        </p:txBody>
      </p:sp>
    </p:spTree>
    <p:extLst>
      <p:ext uri="{BB962C8B-B14F-4D97-AF65-F5344CB8AC3E}">
        <p14:creationId xmlns:p14="http://schemas.microsoft.com/office/powerpoint/2010/main" val="3068337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Strategic choices involve a firm deciding its fundamental direction by considering its internal strengths and weaknesses alongside external opportunities and threats to develop a cohesive strategy. This entails understanding the underlying basis for strategy at both the corporate (overall organization) and business unit (specific product/market) levels, and then evaluating the various options available in terms of strategic goals and the methods used to achieve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Understanding the Basis:</a:t>
            </a:r>
          </a:p>
          <a:p>
            <a:r>
              <a:rPr lang="en-GB" sz="1200" b="1" i="0" kern="1200" dirty="0">
                <a:solidFill>
                  <a:schemeClr val="tx1"/>
                </a:solidFill>
                <a:effectLst/>
                <a:latin typeface="+mn-lt"/>
                <a:ea typeface="+mn-ea"/>
                <a:cs typeface="+mn-cs"/>
              </a:rPr>
              <a:t>Corporate Level: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involves leaders assessing the overall direction of the entire organization, including its overarching mission, vision, and key performance indicators. </a:t>
            </a:r>
          </a:p>
          <a:p>
            <a:r>
              <a:rPr lang="en-GB" sz="1200" b="1" i="0" kern="1200" dirty="0">
                <a:solidFill>
                  <a:schemeClr val="tx1"/>
                </a:solidFill>
                <a:effectLst/>
                <a:latin typeface="+mn-lt"/>
                <a:ea typeface="+mn-ea"/>
                <a:cs typeface="+mn-cs"/>
              </a:rPr>
              <a:t>Business Unit Level: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focuses on a specific product or market segment (often called a </a:t>
            </a:r>
            <a:r>
              <a:rPr lang="en-GB" sz="1200" b="0" i="0" kern="1200" dirty="0">
                <a:solidFill>
                  <a:schemeClr val="tx1"/>
                </a:solidFill>
                <a:effectLst/>
                <a:latin typeface="+mn-lt"/>
                <a:ea typeface="+mn-ea"/>
                <a:cs typeface="+mn-cs"/>
                <a:hlinkClick r:id="rId3"/>
              </a:rPr>
              <a:t>Strategic Business Unit</a:t>
            </a:r>
            <a:r>
              <a:rPr lang="en-GB" sz="1200" b="0" i="0" kern="1200" dirty="0">
                <a:solidFill>
                  <a:schemeClr val="tx1"/>
                </a:solidFill>
                <a:effectLst/>
                <a:latin typeface="+mn-lt"/>
                <a:ea typeface="+mn-ea"/>
                <a:cs typeface="+mn-cs"/>
              </a:rPr>
              <a:t> or SBU) and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how it will compete in its specific market.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Options for Development:</a:t>
            </a:r>
          </a:p>
          <a:p>
            <a:r>
              <a:rPr lang="en-GB" sz="1200" b="1" i="0" kern="1200" dirty="0">
                <a:solidFill>
                  <a:schemeClr val="tx1"/>
                </a:solidFill>
                <a:effectLst/>
                <a:latin typeface="+mn-lt"/>
                <a:ea typeface="+mn-ea"/>
                <a:cs typeface="+mn-cs"/>
              </a:rPr>
              <a:t>Directions: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refers to the overall strategic goals the organization aims to achieve, such as market penetration, product development, or diversification. </a:t>
            </a:r>
          </a:p>
          <a:p>
            <a:r>
              <a:rPr lang="en-GB" sz="1200" b="1" i="0" kern="1200" dirty="0">
                <a:solidFill>
                  <a:schemeClr val="tx1"/>
                </a:solidFill>
                <a:effectLst/>
                <a:latin typeface="+mn-lt"/>
                <a:ea typeface="+mn-ea"/>
                <a:cs typeface="+mn-cs"/>
              </a:rPr>
              <a:t>Methods: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the ways in which the strategy will be implemented, such as focusing on cost leadership, differentiation, or innovation.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Process:</a:t>
            </a:r>
          </a:p>
          <a:p>
            <a:r>
              <a:rPr lang="en-GB" sz="1200" b="1" i="0" kern="1200" dirty="0">
                <a:solidFill>
                  <a:schemeClr val="tx1"/>
                </a:solidFill>
                <a:effectLst/>
                <a:latin typeface="+mn-lt"/>
                <a:ea typeface="+mn-ea"/>
                <a:cs typeface="+mn-cs"/>
              </a:rPr>
              <a:t>Assess: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Evaluate the internal capabilities and external market conditions to identify potential options. </a:t>
            </a:r>
          </a:p>
          <a:p>
            <a:r>
              <a:rPr lang="en-GB" sz="1200" b="1" i="0" kern="1200" dirty="0">
                <a:solidFill>
                  <a:schemeClr val="tx1"/>
                </a:solidFill>
                <a:effectLst/>
                <a:latin typeface="+mn-lt"/>
                <a:ea typeface="+mn-ea"/>
                <a:cs typeface="+mn-cs"/>
              </a:rPr>
              <a:t>Evaluate: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Consider various strategic alternatives, including their potential benefits and risks. </a:t>
            </a:r>
          </a:p>
          <a:p>
            <a:r>
              <a:rPr lang="en-GB" sz="1200" b="1" i="0" kern="1200" dirty="0">
                <a:solidFill>
                  <a:schemeClr val="tx1"/>
                </a:solidFill>
                <a:effectLst/>
                <a:latin typeface="+mn-lt"/>
                <a:ea typeface="+mn-ea"/>
                <a:cs typeface="+mn-cs"/>
              </a:rPr>
              <a:t>Choose: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Select the best strategy that aligns with the organization's long-term goals, capabilities, and market environment. </a:t>
            </a:r>
          </a:p>
          <a:p>
            <a:r>
              <a:rPr lang="en-GB" sz="1200" b="1" i="0" kern="1200" dirty="0">
                <a:solidFill>
                  <a:schemeClr val="tx1"/>
                </a:solidFill>
                <a:effectLst/>
                <a:latin typeface="+mn-lt"/>
                <a:ea typeface="+mn-ea"/>
                <a:cs typeface="+mn-cs"/>
              </a:rPr>
              <a:t>Implement: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Take actions and allocate resources to put the chosen strategy into effect. </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8</a:t>
            </a:fld>
            <a:endParaRPr lang="en-GB"/>
          </a:p>
        </p:txBody>
      </p:sp>
    </p:spTree>
    <p:extLst>
      <p:ext uri="{BB962C8B-B14F-4D97-AF65-F5344CB8AC3E}">
        <p14:creationId xmlns:p14="http://schemas.microsoft.com/office/powerpoint/2010/main" val="1611964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elaborate on Johnson et al.'s concept, "Strategy in action" is not just about formulating a plan, but rather the continuous process of monitoring, evaluating, and adapting a strategy to ensure it achieves its intended goals in a dynamic, real-world environment. A strategy is a living document, not a static one, and "strategy in action" is the active management that makes it successful. </a:t>
            </a:r>
          </a:p>
          <a:p>
            <a:r>
              <a:rPr lang="en-GB" sz="1200" b="1" i="0" kern="1200" dirty="0">
                <a:solidFill>
                  <a:schemeClr val="tx1"/>
                </a:solidFill>
                <a:effectLst/>
                <a:latin typeface="+mn-lt"/>
                <a:ea typeface="+mn-ea"/>
                <a:cs typeface="+mn-cs"/>
              </a:rPr>
              <a:t>The key components of "strategy in action"</a:t>
            </a:r>
          </a:p>
          <a:p>
            <a:r>
              <a:rPr lang="en-GB" sz="1200" b="1" i="0" kern="1200" dirty="0">
                <a:solidFill>
                  <a:schemeClr val="tx1"/>
                </a:solidFill>
                <a:effectLst/>
                <a:latin typeface="+mn-lt"/>
                <a:ea typeface="+mn-ea"/>
                <a:cs typeface="+mn-cs"/>
              </a:rPr>
              <a:t>Continuous evaluation:</a:t>
            </a:r>
            <a:r>
              <a:rPr lang="en-GB" sz="1200" b="0" i="0" kern="1200" dirty="0">
                <a:solidFill>
                  <a:schemeClr val="tx1"/>
                </a:solidFill>
                <a:effectLst/>
                <a:latin typeface="+mn-lt"/>
                <a:ea typeface="+mn-ea"/>
                <a:cs typeface="+mn-cs"/>
              </a:rPr>
              <a:t> Once a strategy is implemented, businesses must constantly evaluate its effectiveness by comparing actual outcomes against expected results. This involves tracking key performance indicators (KPIs) and using tools like SWOT analysis to identify issues and opportunities.</a:t>
            </a:r>
          </a:p>
          <a:p>
            <a:r>
              <a:rPr lang="en-GB" sz="1200" b="1" i="0" kern="1200" dirty="0">
                <a:solidFill>
                  <a:schemeClr val="tx1"/>
                </a:solidFill>
                <a:effectLst/>
                <a:latin typeface="+mn-lt"/>
                <a:ea typeface="+mn-ea"/>
                <a:cs typeface="+mn-cs"/>
              </a:rPr>
              <a:t>Adaptation and adjustment:</a:t>
            </a:r>
            <a:r>
              <a:rPr lang="en-GB" sz="1200" b="0" i="0" kern="1200" dirty="0">
                <a:solidFill>
                  <a:schemeClr val="tx1"/>
                </a:solidFill>
                <a:effectLst/>
                <a:latin typeface="+mn-lt"/>
                <a:ea typeface="+mn-ea"/>
                <a:cs typeface="+mn-cs"/>
              </a:rPr>
              <a:t> Since the internal and external business environments are constantly changing, a strategy must be flexible enough to adapt. If results fall short of expectations, corrective actions are taken to get the organization back on track. This can involve adjusting resources, modifying priorities, or even changing parts of the strategy itself.</a:t>
            </a:r>
          </a:p>
          <a:p>
            <a:r>
              <a:rPr lang="en-GB" sz="1200" b="1" i="0" kern="1200" dirty="0">
                <a:solidFill>
                  <a:schemeClr val="tx1"/>
                </a:solidFill>
                <a:effectLst/>
                <a:latin typeface="+mn-lt"/>
                <a:ea typeface="+mn-ea"/>
                <a:cs typeface="+mn-cs"/>
              </a:rPr>
              <a:t>Organizational alignment and communication:</a:t>
            </a:r>
            <a:r>
              <a:rPr lang="en-GB" sz="1200" b="0" i="0" kern="1200" dirty="0">
                <a:solidFill>
                  <a:schemeClr val="tx1"/>
                </a:solidFill>
                <a:effectLst/>
                <a:latin typeface="+mn-lt"/>
                <a:ea typeface="+mn-ea"/>
                <a:cs typeface="+mn-cs"/>
              </a:rPr>
              <a:t> For a strategy to work, the entire organization must understand and be aligned with its objectives. "Strategy in action" involves clearly communicating the strategy throughout the company so that all employees understand their role in achieving the overall goals.</a:t>
            </a:r>
          </a:p>
          <a:p>
            <a:r>
              <a:rPr lang="en-GB" sz="1200" b="1" i="0" kern="1200" dirty="0">
                <a:solidFill>
                  <a:schemeClr val="tx1"/>
                </a:solidFill>
                <a:effectLst/>
                <a:latin typeface="+mn-lt"/>
                <a:ea typeface="+mn-ea"/>
                <a:cs typeface="+mn-cs"/>
              </a:rPr>
              <a:t>Empowering all levels:</a:t>
            </a:r>
            <a:r>
              <a:rPr lang="en-GB" sz="1200" b="0" i="0" kern="1200" dirty="0">
                <a:solidFill>
                  <a:schemeClr val="tx1"/>
                </a:solidFill>
                <a:effectLst/>
                <a:latin typeface="+mn-lt"/>
                <a:ea typeface="+mn-ea"/>
                <a:cs typeface="+mn-cs"/>
              </a:rPr>
              <a:t> This approach recognizes that strategy isn't solely the domain of top executives. It involves engaging managers and employees at all levels, as they are the ones who enact the strategy through their day-to-day activities. Their feedback and insights are crucial for evaluating what's working and what isn't</a:t>
            </a:r>
          </a:p>
          <a:p>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9</a:t>
            </a:fld>
            <a:endParaRPr lang="en-GB"/>
          </a:p>
        </p:txBody>
      </p:sp>
    </p:spTree>
    <p:extLst>
      <p:ext uri="{BB962C8B-B14F-4D97-AF65-F5344CB8AC3E}">
        <p14:creationId xmlns:p14="http://schemas.microsoft.com/office/powerpoint/2010/main" val="2125348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04875" y="752475"/>
            <a:ext cx="4951413" cy="3714750"/>
          </a:xfrm>
          <a:ln cap="flat"/>
        </p:spPr>
      </p:sp>
      <p:sp>
        <p:nvSpPr>
          <p:cNvPr id="292867" name="Rectangle 3"/>
          <p:cNvSpPr>
            <a:spLocks noGrp="1" noChangeArrowheads="1"/>
          </p:cNvSpPr>
          <p:nvPr>
            <p:ph type="body" idx="1"/>
          </p:nvPr>
        </p:nvSpPr>
        <p:spPr>
          <a:ln/>
        </p:spPr>
        <p:txBody>
          <a:bodyPr>
            <a:normAutofit fontScale="70000" lnSpcReduction="20000"/>
          </a:bodyPr>
          <a:lstStyle/>
          <a:p>
            <a:r>
              <a:rPr lang="en-GB" sz="1200" b="0" i="0" kern="1200" dirty="0">
                <a:solidFill>
                  <a:schemeClr val="tx1"/>
                </a:solidFill>
                <a:effectLst/>
                <a:latin typeface="+mn-lt"/>
                <a:ea typeface="+mn-ea"/>
                <a:cs typeface="+mn-cs"/>
              </a:rPr>
              <a:t>Strategic analysis involves a comprehensive examination of an organization's internal strengths and weaknesses, as well as its external opportunities and threats, to develop a strategic plan that aligns with its long-term goals and objectives.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components of strategic analysis:</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external factors impacting the organization, including political, economic, social, technological, legal, and environmental (PESTLE) factors, as well as the competitive landscape. </a:t>
            </a:r>
          </a:p>
          <a:p>
            <a:r>
              <a:rPr lang="en-GB" sz="1200" b="1" i="0" kern="1200" dirty="0">
                <a:solidFill>
                  <a:schemeClr val="tx1"/>
                </a:solidFill>
                <a:effectLst/>
                <a:latin typeface="+mn-lt"/>
                <a:ea typeface="+mn-ea"/>
                <a:cs typeface="+mn-cs"/>
              </a:rPr>
              <a:t>Resources: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Identifying the organization's key assets, such as financial resources, human capital, technology, and intellectual property, and their strengths and weaknesses. </a:t>
            </a:r>
          </a:p>
          <a:p>
            <a:r>
              <a:rPr lang="en-GB" sz="1200" b="1" i="0" kern="1200" dirty="0">
                <a:solidFill>
                  <a:schemeClr val="tx1"/>
                </a:solidFill>
                <a:effectLst/>
                <a:latin typeface="+mn-lt"/>
                <a:ea typeface="+mn-ea"/>
                <a:cs typeface="+mn-cs"/>
              </a:rPr>
              <a:t>Vision, Mission, and Objectives: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Defining the organization's purpose, desired future state (vision), core values (mission), and specific, measurable objectives to achieve.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Strategic development: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Generating various potential strategies to address opportunities and threats, considering the organization's resources, capabilities, and market conditions. </a:t>
            </a:r>
          </a:p>
          <a:p>
            <a:r>
              <a:rPr lang="en-GB" sz="1200" b="1" i="0" kern="1200" dirty="0">
                <a:solidFill>
                  <a:schemeClr val="tx1"/>
                </a:solidFill>
                <a:effectLst/>
                <a:latin typeface="+mn-lt"/>
                <a:ea typeface="+mn-ea"/>
                <a:cs typeface="+mn-cs"/>
              </a:rPr>
              <a:t>Options: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Evaluating different strategic options based on their potential benefits, risks, and alignment with the organization's goals. </a:t>
            </a:r>
          </a:p>
          <a:p>
            <a:r>
              <a:rPr lang="en-GB" sz="1200" b="1" i="0" kern="1200" dirty="0">
                <a:solidFill>
                  <a:schemeClr val="tx1"/>
                </a:solidFill>
                <a:effectLst/>
                <a:latin typeface="+mn-lt"/>
                <a:ea typeface="+mn-ea"/>
                <a:cs typeface="+mn-cs"/>
              </a:rPr>
              <a:t>Rational selection between options: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Choosing the most suitable strategy based on a logical and objective assessment of its feasibility, effectiveness, and alignment with the organization's overall objectives. </a:t>
            </a:r>
          </a:p>
          <a:p>
            <a:r>
              <a:rPr lang="en-GB" sz="1200" b="1" i="0" kern="1200" dirty="0">
                <a:solidFill>
                  <a:schemeClr val="tx1"/>
                </a:solidFill>
                <a:effectLst/>
                <a:latin typeface="+mn-lt"/>
                <a:ea typeface="+mn-ea"/>
                <a:cs typeface="+mn-cs"/>
              </a:rPr>
              <a:t>Finding the strategic route forward: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Developing a detailed action plan outlining how the chosen strategy will be implemented, including timelines, responsibilities, and necessary resources.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Strategy implementation: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Putting the chosen strategy into action, ensuring effective execution through proper communication, resource allocation, and monitoring. </a:t>
            </a:r>
          </a:p>
          <a:p>
            <a:r>
              <a:rPr lang="en-GB" sz="1200" b="1" i="0" kern="1200" dirty="0">
                <a:solidFill>
                  <a:schemeClr val="tx1"/>
                </a:solidFill>
                <a:effectLst/>
                <a:latin typeface="+mn-lt"/>
                <a:ea typeface="+mn-ea"/>
                <a:cs typeface="+mn-cs"/>
              </a:rPr>
              <a:t>Resource allocation: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Distributing resources effectively across different strategic initiatives to achieve the desired outcomes. </a:t>
            </a:r>
          </a:p>
          <a:p>
            <a:r>
              <a:rPr lang="en-GB" sz="1200" b="1" i="0" kern="1200" dirty="0">
                <a:solidFill>
                  <a:schemeClr val="tx1"/>
                </a:solidFill>
                <a:effectLst/>
                <a:latin typeface="+mn-lt"/>
                <a:ea typeface="+mn-ea"/>
                <a:cs typeface="+mn-cs"/>
              </a:rPr>
              <a:t>Strategic planning and control: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Regularly monitoring and evaluating the progress of the implemented strategy, making necessary adjustments to ensure it remains aligned with the organization's goals and objectives. </a:t>
            </a:r>
          </a:p>
          <a:p>
            <a:r>
              <a:rPr lang="en-GB" sz="1200" b="1" i="0" kern="1200" dirty="0">
                <a:solidFill>
                  <a:schemeClr val="tx1"/>
                </a:solidFill>
                <a:effectLst/>
                <a:latin typeface="+mn-lt"/>
                <a:ea typeface="+mn-ea"/>
                <a:cs typeface="+mn-cs"/>
              </a:rPr>
              <a:t>People issues and strategic change: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Managing the human aspects of change during strategy implementation, including communication, training, and resistance to change. </a:t>
            </a:r>
          </a:p>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Organisational values</a:t>
            </a:r>
          </a:p>
          <a:p>
            <a:r>
              <a:rPr lang="en-GB" dirty="0"/>
              <a:t>Many organisations have explicit statements of their guiding values. These organisational values are the underlying and enduring ideals, beliefs and principles that guide an organisation’s strategy and define the way that the organisation should operate.2 Values are, quite literally, what organisations value. For example, the </a:t>
            </a:r>
            <a:r>
              <a:rPr lang="en-GB" dirty="0" err="1"/>
              <a:t>Charityworks</a:t>
            </a:r>
            <a:r>
              <a:rPr lang="en-GB" dirty="0"/>
              <a:t> organisation, devoted to recruiting and developing young talent in the United Kingdom non-profit sector, declares its values to include innovation, creativity, commitment and fun.3 The leading strategy consulting firm McKinsey &amp; Co. describes itself as a ‘values-driven organisation’, whose core values include putting the client’s interests ahead of the firm’s, maintaining an independent perspective and preserving client confidentiality. For McKinsey, these values ‘inform both our long-term strategy as a firm and the way we serve our clients on a daily basis’. Recognising the challenges of staying true to its values, the firm reserves one day a year to reflect as a group on the meaning of its values for its work and the lives of its employees.4</a:t>
            </a:r>
          </a:p>
          <a:p>
            <a:endParaRPr lang="en-GB" dirty="0"/>
          </a:p>
          <a:p>
            <a:r>
              <a:rPr lang="en-GB" dirty="0"/>
              <a:t>These values define an organisation’s operating principles, for example, fun at </a:t>
            </a:r>
            <a:r>
              <a:rPr lang="en-GB" dirty="0" err="1"/>
              <a:t>Charityworks</a:t>
            </a:r>
            <a:r>
              <a:rPr lang="en-GB" dirty="0"/>
              <a:t> or putting clients first at McKinsey. They set guidelines on what can and cannot be done. Adopted strategies should not violate these values. Values can also set the goals of strategy, crucial to issues of strategy evaluation, discussed in Chapter 13. By setting strategic goals, values shape what an organisation creates for its stakeholders as part of its purpose. For </a:t>
            </a:r>
            <a:r>
              <a:rPr lang="en-GB" dirty="0" err="1"/>
              <a:t>Charityworks</a:t>
            </a:r>
            <a:r>
              <a:rPr lang="en-GB" dirty="0"/>
              <a:t> above, the value of innovation would define a goal of creating new services, with success based, for example, on the number of young charity workers trained and employed. Values inform goals and then goals determine what is actually achieved. Thus, values shape the fundamental direction of strategy, providing the guiding light for what is appropriate for the organisation as a whole. Values are key drivers for strategy.</a:t>
            </a:r>
          </a:p>
          <a:p>
            <a:endParaRPr lang="en-GB" dirty="0"/>
          </a:p>
          <a:p>
            <a:r>
              <a:rPr lang="en-GB" dirty="0"/>
              <a:t>Values can be identified from the formal values statements many organisations publish, though these espoused values may differ from values operating in practice. It is important to check formal value statements with what organisations actually do.</a:t>
            </a:r>
          </a:p>
          <a:p>
            <a:endParaRPr lang="en-GB" dirty="0"/>
          </a:p>
          <a:p>
            <a:r>
              <a:rPr lang="en-GB" dirty="0"/>
              <a:t>Stakeholder groups7</a:t>
            </a:r>
          </a:p>
          <a:p>
            <a:r>
              <a:rPr lang="en-GB" dirty="0"/>
              <a:t>Organisational values are derived from the organisation’s stakeholders. Their values shape both strategic decisions and the effectiveness of strategy implementation. Stakeholders are those who have some kind of stake in the future of the organisation. These stakeholders depend on the organisation and, reciprocally, the organisation typically depends on them. Charities and non-profit organisations clearly have a range of stakeholders including both the groups they serve and those who fund them. However, profit-driven companies too can be very diverse in their stakeholders. In the Petrobras case at the end of this chapter, the Brazilian oil company identifies no fewer than 13 groups of stakeholders, including investors, customers, suppliers, the workforce, public authorities, scientists and local communities.</a:t>
            </a:r>
          </a:p>
          <a:p>
            <a:endParaRPr lang="en-GB" dirty="0"/>
          </a:p>
          <a:p>
            <a:r>
              <a:rPr lang="en-GB" dirty="0"/>
              <a:t>To the extent their organisations depend on them, managers must take all stakeholders into account. However, stakeholder demands can diverge widely: for instance, in many companies, profit maximisation on the part of investors may come at the expense of customers who want quality products, employees who want good jobs and groups in the wider society who want a clean environment. Each of these stakeholders has different degrees of power. It is important, therefore, that managers understand who their stakeholders are, what they value and which have most influence upon the organisation. Accordingly, stakeholders can be usefully divided into five (potentially overlapping) types, categorised according to the nature of their relationship with the organisation and how their values might influence strategic direction (see Figure 6.2):</a:t>
            </a:r>
          </a:p>
          <a:p>
            <a:endParaRPr lang="en-GB" dirty="0"/>
          </a:p>
          <a:p>
            <a:r>
              <a:rPr lang="en-GB" dirty="0"/>
              <a:t>●Economic stakeholders, including suppliers, customers, distributors, banks and owners (shareholders). The values of these stakeholders are typically economically orientated, concerned for profits, prices or similar. However, economic stakeholders may also adopt more social values, for instance the sustainability of their supply chain. In 2022, 70 per cent of shareholders in Costco, the huge US warehouse chain, defied advice from the company’s directors and voted for net-zero greenhouse gas emissions by 2050.</a:t>
            </a:r>
          </a:p>
          <a:p>
            <a:r>
              <a:rPr lang="en-GB" dirty="0"/>
              <a:t>●Social/political stakeholders, such as policy-makers, local councils, regulators and government agencies that may influence the strategy directly or via the context in which strategy is developed. The values of these stakeholders are typically complex and diverse: they might try to combine social values with other benefits such as economic growth in their locality.</a:t>
            </a:r>
          </a:p>
          <a:p>
            <a:r>
              <a:rPr lang="en-GB" dirty="0"/>
              <a:t>●Technological stakeholders, such as key adopters, standards agencies and ecosystem members supplying complementary products or services (e.g., apps for particular mobile phones). For these stakeholders, values such as innovation and information-sharing are typically important.</a:t>
            </a:r>
          </a:p>
          <a:p>
            <a:r>
              <a:rPr lang="en-GB" dirty="0"/>
              <a:t>●Community and society stakeholders, who are affected by what an organisation does: for example, those who live close to a facility or, indeed, groups in the wider society. These stakeholders typically espouse social values, though economic benefits such as local jobs might be important too. Unilever emphasises ‘planet and society’ among its stakeholders (see Illustration 6.1).</a:t>
            </a:r>
          </a:p>
          <a:p>
            <a:r>
              <a:rPr lang="en-GB" dirty="0"/>
              <a:t>●Internal stakeholders, who may be specialised departments, local offices and factories, or employees at different levels in the hierarchy. These internal stakeholders will share many of the values of society at large, but they will also have an economic interest in the success of the particular part of the organisation in which they work. Unilever explicitly includes employees among its six sets of stakeholders.</a:t>
            </a:r>
          </a:p>
        </p:txBody>
      </p:sp>
      <p:sp>
        <p:nvSpPr>
          <p:cNvPr id="4" name="Slide Number Placeholder 3"/>
          <p:cNvSpPr>
            <a:spLocks noGrp="1"/>
          </p:cNvSpPr>
          <p:nvPr>
            <p:ph type="sldNum" sz="quarter" idx="5"/>
          </p:nvPr>
        </p:nvSpPr>
        <p:spPr/>
        <p:txBody>
          <a:bodyPr/>
          <a:lstStyle/>
          <a:p>
            <a:fld id="{AABE919A-1FB7-4946-A50F-589310880AA7}" type="slidenum">
              <a:rPr lang="en-GB" smtClean="0"/>
              <a:pPr/>
              <a:t>12</a:t>
            </a:fld>
            <a:endParaRPr lang="en-GB"/>
          </a:p>
        </p:txBody>
      </p:sp>
    </p:spTree>
    <p:extLst>
      <p:ext uri="{BB962C8B-B14F-4D97-AF65-F5344CB8AC3E}">
        <p14:creationId xmlns:p14="http://schemas.microsoft.com/office/powerpoint/2010/main" val="3035664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75345B-4FE0-41AA-B679-B38BE302476F}" type="datetime1">
              <a:rPr lang="en-GB" smtClean="0"/>
              <a:pPr/>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CA9245-8671-489C-A13F-8535CE085DA6}" type="datetime1">
              <a:rPr lang="en-GB" smtClean="0"/>
              <a:pPr/>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43D106-46C6-4BD1-8925-B103CD86A1A6}" type="datetime1">
              <a:rPr lang="en-GB" smtClean="0"/>
              <a:pPr/>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804CB6-6550-4180-B86F-0BAB28A48B0A}" type="datetime1">
              <a:rPr lang="en-GB" smtClean="0"/>
              <a:pPr/>
              <a:t>02/10/2025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779777-9CD6-46A1-85E7-EC7EF845F0E5}" type="datetime1">
              <a:rPr lang="en-GB" smtClean="0"/>
              <a:pPr/>
              <a:t>02/10/2025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1C85EA-23E9-456F-A78C-6EE5D6709FC7}" type="datetime1">
              <a:rPr lang="en-GB" smtClean="0"/>
              <a:pPr/>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66F7F3-1228-4002-BF04-5F7D1F54078D}" type="datetime1">
              <a:rPr lang="en-GB" smtClean="0"/>
              <a:pPr/>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C5338-D235-48C7-9456-35B73F6C0AEC}" type="datetime1">
              <a:rPr lang="en-GB" smtClean="0"/>
              <a:pPr/>
              <a:t>02/10/2025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37B528-879C-4EFC-BF0F-F5B7B06B136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a:latin typeface="Comic Sans MS" pitchFamily="66" charset="0"/>
              </a:rPr>
              <a:t>Strategy – An Overview</a:t>
            </a:r>
          </a:p>
        </p:txBody>
      </p:sp>
      <p:sp>
        <p:nvSpPr>
          <p:cNvPr id="4" name="Slide Number Placeholder 3"/>
          <p:cNvSpPr>
            <a:spLocks noGrp="1"/>
          </p:cNvSpPr>
          <p:nvPr>
            <p:ph type="sldNum" sz="quarter" idx="12"/>
          </p:nvPr>
        </p:nvSpPr>
        <p:spPr/>
        <p:txBody>
          <a:bodyPr/>
          <a:lstStyle/>
          <a:p>
            <a:fld id="{C337B528-879C-4EFC-BF0F-F5B7B06B1367}" type="slidenum">
              <a:rPr lang="en-GB" smtClean="0"/>
              <a:pPr/>
              <a:t>1</a:t>
            </a:fld>
            <a:endParaRPr lang="en-GB"/>
          </a:p>
        </p:txBody>
      </p:sp>
      <p:sp>
        <p:nvSpPr>
          <p:cNvPr id="6" name="Subtitle 5">
            <a:extLst>
              <a:ext uri="{FF2B5EF4-FFF2-40B4-BE49-F238E27FC236}">
                <a16:creationId xmlns:a16="http://schemas.microsoft.com/office/drawing/2014/main" id="{E6704BBB-17AC-05CF-3055-0614D0D44A3C}"/>
              </a:ext>
            </a:extLst>
          </p:cNvPr>
          <p:cNvSpPr>
            <a:spLocks noGrp="1"/>
          </p:cNvSpPr>
          <p:nvPr>
            <p:ph type="subTitle" idx="1"/>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sz="4000" dirty="0">
                <a:latin typeface="Comic Sans MS" pitchFamily="66" charset="0"/>
              </a:rPr>
              <a:t>Vocabulary of Strategy</a:t>
            </a:r>
            <a:endParaRPr lang="en-GB" sz="4000" dirty="0">
              <a:latin typeface="Comic Sans MS" pitchFamily="66" charset="0"/>
            </a:endParaRPr>
          </a:p>
        </p:txBody>
      </p:sp>
      <p:sp>
        <p:nvSpPr>
          <p:cNvPr id="7" name="Content Placeholder 6"/>
          <p:cNvSpPr>
            <a:spLocks noGrp="1"/>
          </p:cNvSpPr>
          <p:nvPr>
            <p:ph idx="1"/>
          </p:nvPr>
        </p:nvSpPr>
        <p:spPr/>
        <p:txBody>
          <a:bodyPr>
            <a:normAutofit/>
          </a:bodyPr>
          <a:lstStyle/>
          <a:p>
            <a:r>
              <a:rPr lang="en-US" sz="2800" dirty="0">
                <a:latin typeface="Comic Sans MS" pitchFamily="66" charset="0"/>
              </a:rPr>
              <a:t>Vision.</a:t>
            </a:r>
          </a:p>
          <a:p>
            <a:r>
              <a:rPr lang="en-US" sz="2800" dirty="0">
                <a:latin typeface="Comic Sans MS" pitchFamily="66" charset="0"/>
              </a:rPr>
              <a:t>Mission.</a:t>
            </a:r>
          </a:p>
          <a:p>
            <a:r>
              <a:rPr lang="en-US" sz="2800" dirty="0">
                <a:latin typeface="Comic Sans MS" pitchFamily="66" charset="0"/>
              </a:rPr>
              <a:t>Goal. </a:t>
            </a:r>
          </a:p>
          <a:p>
            <a:r>
              <a:rPr lang="en-US" sz="2800" dirty="0">
                <a:latin typeface="Comic Sans MS" pitchFamily="66" charset="0"/>
              </a:rPr>
              <a:t>Objectives.</a:t>
            </a:r>
          </a:p>
          <a:p>
            <a:r>
              <a:rPr lang="en-US" sz="2800" dirty="0">
                <a:latin typeface="Comic Sans MS" pitchFamily="66" charset="0"/>
              </a:rPr>
              <a:t>Strategic capability.</a:t>
            </a:r>
          </a:p>
          <a:p>
            <a:r>
              <a:rPr lang="en-US" sz="2800" dirty="0">
                <a:latin typeface="Comic Sans MS" pitchFamily="66" charset="0"/>
              </a:rPr>
              <a:t>Strategies.</a:t>
            </a:r>
          </a:p>
          <a:p>
            <a:r>
              <a:rPr lang="en-US" sz="2800" dirty="0">
                <a:latin typeface="Comic Sans MS" pitchFamily="66" charset="0"/>
              </a:rPr>
              <a:t>Business model.</a:t>
            </a:r>
          </a:p>
          <a:p>
            <a:r>
              <a:rPr lang="en-US" sz="2800" dirty="0">
                <a:latin typeface="Comic Sans MS" pitchFamily="66" charset="0"/>
              </a:rPr>
              <a:t>Control.</a:t>
            </a:r>
          </a:p>
          <a:p>
            <a:endParaRPr lang="en-GB" dirty="0"/>
          </a:p>
        </p:txBody>
      </p:sp>
      <p:sp>
        <p:nvSpPr>
          <p:cNvPr id="5" name="Slide Number Placeholder 4"/>
          <p:cNvSpPr>
            <a:spLocks noGrp="1"/>
          </p:cNvSpPr>
          <p:nvPr>
            <p:ph type="sldNum" sz="quarter" idx="12"/>
          </p:nvPr>
        </p:nvSpPr>
        <p:spPr/>
        <p:txBody>
          <a:bodyPr/>
          <a:lstStyle/>
          <a:p>
            <a:fld id="{0EC2B28F-8E3F-46A8-B70B-3560BAE4C4CA}" type="slidenum">
              <a:rPr lang="en-GB" smtClean="0"/>
              <a:pPr/>
              <a:t>2</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omic Sans MS" pitchFamily="66" charset="0"/>
              </a:rPr>
              <a:t>Vocabulary of Strategy</a:t>
            </a:r>
            <a:endParaRPr lang="en-GB" dirty="0"/>
          </a:p>
        </p:txBody>
      </p:sp>
      <p:sp>
        <p:nvSpPr>
          <p:cNvPr id="4" name="Slide Number Placeholder 3"/>
          <p:cNvSpPr>
            <a:spLocks noGrp="1"/>
          </p:cNvSpPr>
          <p:nvPr>
            <p:ph type="sldNum" sz="quarter" idx="12"/>
          </p:nvPr>
        </p:nvSpPr>
        <p:spPr>
          <a:xfrm>
            <a:off x="4427984" y="6237313"/>
            <a:ext cx="4258816" cy="432048"/>
          </a:xfrm>
        </p:spPr>
        <p:txBody>
          <a:bodyPr/>
          <a:lstStyle/>
          <a:p>
            <a:pPr algn="l"/>
            <a:r>
              <a:rPr lang="en-GB" b="1" dirty="0">
                <a:solidFill>
                  <a:schemeClr val="tx1"/>
                </a:solidFill>
                <a:latin typeface="Comic Sans MS" pitchFamily="66" charset="0"/>
              </a:rPr>
              <a:t>Adapted from Johnson </a:t>
            </a:r>
            <a:r>
              <a:rPr lang="en-GB" b="1" i="1" dirty="0">
                <a:solidFill>
                  <a:schemeClr val="tx1"/>
                </a:solidFill>
                <a:latin typeface="Comic Sans MS" pitchFamily="66" charset="0"/>
              </a:rPr>
              <a:t>et al </a:t>
            </a:r>
            <a:r>
              <a:rPr lang="en-GB" b="1" dirty="0">
                <a:solidFill>
                  <a:schemeClr val="tx1"/>
                </a:solidFill>
                <a:latin typeface="Comic Sans MS" pitchFamily="66" charset="0"/>
              </a:rPr>
              <a:t>2011</a:t>
            </a:r>
          </a:p>
        </p:txBody>
      </p:sp>
      <p:pic>
        <p:nvPicPr>
          <p:cNvPr id="5" name="Content Placeholder 4" descr="G:\Powerpoint\Pe_Uk\PE133-Johnson\Final files\Gif\ch01\C01NE002.gif"/>
          <p:cNvPicPr>
            <a:picLocks noGrp="1" noChangeAspect="1" noChangeArrowheads="1"/>
          </p:cNvPicPr>
          <p:nvPr>
            <p:ph idx="1"/>
          </p:nvPr>
        </p:nvPicPr>
        <p:blipFill>
          <a:blip r:embed="rId3"/>
          <a:srcRect/>
          <a:stretch>
            <a:fillRect/>
          </a:stretch>
        </p:blipFill>
        <p:spPr bwMode="auto">
          <a:xfrm>
            <a:off x="500034" y="1340768"/>
            <a:ext cx="7786742" cy="47525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000" fill="hold"/>
                                        <p:tgtEl>
                                          <p:spTgt spid="4"/>
                                        </p:tgtEl>
                                        <p:attrNameLst>
                                          <p:attrName>ppt_x</p:attrName>
                                        </p:attrNameLst>
                                      </p:cBhvr>
                                      <p:tavLst>
                                        <p:tav tm="0">
                                          <p:val>
                                            <p:strVal val="0-#ppt_w/2"/>
                                          </p:val>
                                        </p:tav>
                                        <p:tav tm="100000">
                                          <p:val>
                                            <p:strVal val="#ppt_x"/>
                                          </p:val>
                                        </p:tav>
                                      </p:tavLst>
                                    </p:anim>
                                    <p:anim calcmode="lin" valueType="num">
                                      <p:cBhvr additive="base">
                                        <p:cTn id="20"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Comic Sans MS" pitchFamily="66" charset="0"/>
              </a:rPr>
              <a:t>Vocabulary of Strategy: </a:t>
            </a:r>
            <a:br>
              <a:rPr lang="en-US" dirty="0">
                <a:latin typeface="Comic Sans MS" pitchFamily="66" charset="0"/>
              </a:rPr>
            </a:br>
            <a:r>
              <a:rPr lang="en-US" dirty="0">
                <a:latin typeface="Comic Sans MS" pitchFamily="66" charset="0"/>
              </a:rPr>
              <a:t>Kingston University</a:t>
            </a:r>
            <a:endParaRPr lang="en-GB" dirty="0">
              <a:latin typeface="Comic Sans MS" pitchFamily="66" charset="0"/>
            </a:endParaRPr>
          </a:p>
        </p:txBody>
      </p:sp>
      <p:sp>
        <p:nvSpPr>
          <p:cNvPr id="3" name="Content Placeholder 2"/>
          <p:cNvSpPr>
            <a:spLocks noGrp="1"/>
          </p:cNvSpPr>
          <p:nvPr>
            <p:ph idx="1"/>
          </p:nvPr>
        </p:nvSpPr>
        <p:spPr/>
        <p:txBody>
          <a:bodyPr/>
          <a:lstStyle/>
          <a:p>
            <a:pPr>
              <a:lnSpc>
                <a:spcPct val="80000"/>
              </a:lnSpc>
            </a:pPr>
            <a:r>
              <a:rPr lang="en-US" sz="2800" dirty="0">
                <a:latin typeface="Comic Sans MS" pitchFamily="66" charset="0"/>
              </a:rPr>
              <a:t>Mission</a:t>
            </a:r>
          </a:p>
          <a:p>
            <a:pPr lvl="1">
              <a:lnSpc>
                <a:spcPct val="80000"/>
              </a:lnSpc>
            </a:pPr>
            <a:r>
              <a:rPr lang="en-US" dirty="0">
                <a:latin typeface="Comic Sans MS" pitchFamily="66" charset="0"/>
              </a:rPr>
              <a:t>To promote participation in higher education, which it regards as a democratic entitlement; to strive for excellence in learning, teaching, and research; to </a:t>
            </a:r>
            <a:r>
              <a:rPr lang="en-US" dirty="0" err="1">
                <a:latin typeface="Comic Sans MS" pitchFamily="66" charset="0"/>
              </a:rPr>
              <a:t>realise</a:t>
            </a:r>
            <a:r>
              <a:rPr lang="en-US" dirty="0">
                <a:latin typeface="Comic Sans MS" pitchFamily="66" charset="0"/>
              </a:rPr>
              <a:t> the creative potential and fire the imagination of all its members; and to equip its students to make effective contributions to society and the economy.</a:t>
            </a: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4</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mic Sans MS" pitchFamily="66" charset="0"/>
              </a:rPr>
              <a:t>What is Strategy?</a:t>
            </a:r>
            <a:endParaRPr lang="en-GB" dirty="0"/>
          </a:p>
        </p:txBody>
      </p:sp>
      <p:sp>
        <p:nvSpPr>
          <p:cNvPr id="3" name="Content Placeholder 2"/>
          <p:cNvSpPr>
            <a:spLocks noGrp="1"/>
          </p:cNvSpPr>
          <p:nvPr>
            <p:ph idx="1"/>
          </p:nvPr>
        </p:nvSpPr>
        <p:spPr/>
        <p:txBody>
          <a:bodyPr>
            <a:normAutofit/>
          </a:bodyPr>
          <a:lstStyle/>
          <a:p>
            <a:r>
              <a:rPr lang="en-GB" sz="2800" b="1" dirty="0">
                <a:solidFill>
                  <a:srgbClr val="CC0099"/>
                </a:solidFill>
                <a:latin typeface="Comic Sans MS" pitchFamily="66" charset="0"/>
              </a:rPr>
              <a:t>Strategy</a:t>
            </a:r>
            <a:r>
              <a:rPr lang="en-GB" sz="2800" dirty="0">
                <a:latin typeface="Comic Sans MS" pitchFamily="66" charset="0"/>
              </a:rPr>
              <a:t> is the direction and scope of an organisation over the long term, which achieves advantage in a changing environment through its configuration of resources and competences with the aim of fulfilling stakeholder expectations (Johnson </a:t>
            </a:r>
            <a:r>
              <a:rPr lang="en-GB" sz="2800" i="1" dirty="0">
                <a:latin typeface="Comic Sans MS" pitchFamily="66" charset="0"/>
              </a:rPr>
              <a:t>et al </a:t>
            </a:r>
            <a:r>
              <a:rPr lang="en-GB" sz="2800" dirty="0">
                <a:latin typeface="Comic Sans MS" pitchFamily="66" charset="0"/>
              </a:rPr>
              <a:t>2011).</a:t>
            </a:r>
            <a:endParaRPr lang="en-GB" sz="2800"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5</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What is Strategic Management?</a:t>
            </a:r>
          </a:p>
        </p:txBody>
      </p:sp>
      <p:sp>
        <p:nvSpPr>
          <p:cNvPr id="3" name="Content Placeholder 2"/>
          <p:cNvSpPr>
            <a:spLocks noGrp="1"/>
          </p:cNvSpPr>
          <p:nvPr>
            <p:ph idx="1"/>
          </p:nvPr>
        </p:nvSpPr>
        <p:spPr/>
        <p:txBody>
          <a:bodyPr/>
          <a:lstStyle/>
          <a:p>
            <a:r>
              <a:rPr lang="en-US" sz="2800" b="1" dirty="0">
                <a:solidFill>
                  <a:srgbClr val="CC0099"/>
                </a:solidFill>
                <a:latin typeface="Comic Sans MS" pitchFamily="66" charset="0"/>
              </a:rPr>
              <a:t>Strategic management</a:t>
            </a:r>
            <a:r>
              <a:rPr lang="en-US" sz="2800" dirty="0">
                <a:latin typeface="Comic Sans MS" pitchFamily="66" charset="0"/>
              </a:rPr>
              <a:t> includes understanding the strategic position of an </a:t>
            </a:r>
            <a:r>
              <a:rPr lang="en-US" sz="2800" dirty="0" err="1">
                <a:latin typeface="Comic Sans MS" pitchFamily="66" charset="0"/>
              </a:rPr>
              <a:t>organisation</a:t>
            </a:r>
            <a:r>
              <a:rPr lang="en-US" sz="2800" dirty="0">
                <a:latin typeface="Comic Sans MS" pitchFamily="66" charset="0"/>
              </a:rPr>
              <a:t>, making strategic choices for the future, and managing strategy in action </a:t>
            </a:r>
            <a:r>
              <a:rPr lang="en-GB" sz="2800" dirty="0">
                <a:latin typeface="Comic Sans MS" pitchFamily="66" charset="0"/>
              </a:rPr>
              <a:t>(Johnson </a:t>
            </a:r>
            <a:r>
              <a:rPr lang="en-GB" sz="2800" i="1" dirty="0">
                <a:latin typeface="Comic Sans MS" pitchFamily="66" charset="0"/>
              </a:rPr>
              <a:t>et al </a:t>
            </a:r>
            <a:r>
              <a:rPr lang="en-GB" sz="2800" dirty="0">
                <a:latin typeface="Comic Sans MS" pitchFamily="66" charset="0"/>
              </a:rPr>
              <a:t>2011)</a:t>
            </a:r>
            <a:r>
              <a:rPr lang="en-US" sz="2800" dirty="0">
                <a:latin typeface="Comic Sans MS" pitchFamily="66" charset="0"/>
              </a:rPr>
              <a:t>.</a:t>
            </a:r>
          </a:p>
          <a:p>
            <a:pPr>
              <a:buNone/>
            </a:pPr>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6</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What is Strategic Position?</a:t>
            </a:r>
          </a:p>
        </p:txBody>
      </p:sp>
      <p:sp>
        <p:nvSpPr>
          <p:cNvPr id="3" name="Content Placeholder 2"/>
          <p:cNvSpPr>
            <a:spLocks noGrp="1"/>
          </p:cNvSpPr>
          <p:nvPr>
            <p:ph idx="1"/>
          </p:nvPr>
        </p:nvSpPr>
        <p:spPr/>
        <p:txBody>
          <a:bodyPr/>
          <a:lstStyle/>
          <a:p>
            <a:r>
              <a:rPr lang="en-GB" sz="2800" b="1" dirty="0">
                <a:solidFill>
                  <a:srgbClr val="CC0099"/>
                </a:solidFill>
                <a:latin typeface="Comic Sans MS" pitchFamily="66" charset="0"/>
              </a:rPr>
              <a:t>Strategic position</a:t>
            </a:r>
            <a:r>
              <a:rPr lang="en-GB" sz="2800" dirty="0">
                <a:latin typeface="Comic Sans MS" pitchFamily="66" charset="0"/>
              </a:rPr>
              <a:t> is concerned with the impact on strategy of the external environment, an organisation’s strategic capability and the expectations and influence of stakeholders (Johnson </a:t>
            </a:r>
            <a:r>
              <a:rPr lang="en-GB" sz="2800" i="1" dirty="0">
                <a:latin typeface="Comic Sans MS" pitchFamily="66" charset="0"/>
              </a:rPr>
              <a:t>et al </a:t>
            </a:r>
            <a:r>
              <a:rPr lang="en-GB" sz="2800" dirty="0">
                <a:latin typeface="Comic Sans MS" pitchFamily="66" charset="0"/>
              </a:rPr>
              <a:t>2011).</a:t>
            </a:r>
            <a:endParaRPr lang="en-US" sz="2800" dirty="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7</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What are Strategic Choices?</a:t>
            </a:r>
          </a:p>
        </p:txBody>
      </p:sp>
      <p:sp>
        <p:nvSpPr>
          <p:cNvPr id="3" name="Content Placeholder 2"/>
          <p:cNvSpPr>
            <a:spLocks noGrp="1"/>
          </p:cNvSpPr>
          <p:nvPr>
            <p:ph idx="1"/>
          </p:nvPr>
        </p:nvSpPr>
        <p:spPr/>
        <p:txBody>
          <a:bodyPr/>
          <a:lstStyle/>
          <a:p>
            <a:r>
              <a:rPr lang="en-GB" sz="2800" b="1" dirty="0">
                <a:solidFill>
                  <a:srgbClr val="CC0099"/>
                </a:solidFill>
                <a:latin typeface="Comic Sans MS" pitchFamily="66" charset="0"/>
              </a:rPr>
              <a:t>Strategic choices</a:t>
            </a:r>
            <a:r>
              <a:rPr lang="en-GB" sz="2800" dirty="0">
                <a:latin typeface="Comic Sans MS" pitchFamily="66" charset="0"/>
              </a:rPr>
              <a:t> involve understanding the underlying bases for future strategy at both the business unit and corporate levels and the options for developing strategy in terms of both the directions and methods of development (Johnson </a:t>
            </a:r>
            <a:r>
              <a:rPr lang="en-GB" sz="2800" i="1" dirty="0">
                <a:latin typeface="Comic Sans MS" pitchFamily="66" charset="0"/>
              </a:rPr>
              <a:t>et al </a:t>
            </a:r>
            <a:r>
              <a:rPr lang="en-GB" sz="2800" dirty="0">
                <a:latin typeface="Comic Sans MS" pitchFamily="66" charset="0"/>
              </a:rPr>
              <a:t>2011).</a:t>
            </a:r>
            <a:endParaRPr lang="en-US" sz="2800" dirty="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8</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What is Strategy in Action?</a:t>
            </a:r>
          </a:p>
        </p:txBody>
      </p:sp>
      <p:sp>
        <p:nvSpPr>
          <p:cNvPr id="3" name="Content Placeholder 2"/>
          <p:cNvSpPr>
            <a:spLocks noGrp="1"/>
          </p:cNvSpPr>
          <p:nvPr>
            <p:ph idx="1"/>
          </p:nvPr>
        </p:nvSpPr>
        <p:spPr/>
        <p:txBody>
          <a:bodyPr/>
          <a:lstStyle/>
          <a:p>
            <a:r>
              <a:rPr lang="en-GB" sz="2800" b="1" dirty="0">
                <a:solidFill>
                  <a:srgbClr val="CC0099"/>
                </a:solidFill>
                <a:latin typeface="Comic Sans MS" pitchFamily="66" charset="0"/>
              </a:rPr>
              <a:t>Strategy in action</a:t>
            </a:r>
            <a:r>
              <a:rPr lang="en-GB" sz="2800" dirty="0">
                <a:latin typeface="Comic Sans MS" pitchFamily="66" charset="0"/>
              </a:rPr>
              <a:t> is concerned with ensuring                       that strategies are working in practice (Johnson </a:t>
            </a:r>
            <a:r>
              <a:rPr lang="en-GB" sz="2800" i="1" dirty="0">
                <a:latin typeface="Comic Sans MS" pitchFamily="66" charset="0"/>
              </a:rPr>
              <a:t>et al </a:t>
            </a:r>
            <a:r>
              <a:rPr lang="en-GB" sz="2800" dirty="0">
                <a:latin typeface="Comic Sans MS" pitchFamily="66" charset="0"/>
              </a:rPr>
              <a:t>2011).</a:t>
            </a:r>
            <a:endParaRPr lang="en-US" sz="2800" dirty="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9</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673100" y="622300"/>
            <a:ext cx="7772400" cy="609600"/>
          </a:xfrm>
          <a:noFill/>
          <a:ln/>
        </p:spPr>
        <p:txBody>
          <a:bodyPr anchor="b">
            <a:normAutofit/>
          </a:bodyPr>
          <a:lstStyle/>
          <a:p>
            <a:r>
              <a:rPr lang="en-GB" sz="3200" b="1" dirty="0">
                <a:latin typeface="Comic Sans MS" pitchFamily="66" charset="0"/>
              </a:rPr>
              <a:t>Three Core Areas of Strategy</a:t>
            </a:r>
          </a:p>
        </p:txBody>
      </p:sp>
      <p:sp>
        <p:nvSpPr>
          <p:cNvPr id="291843" name="Rectangle 3"/>
          <p:cNvSpPr>
            <a:spLocks noGrp="1" noChangeArrowheads="1"/>
          </p:cNvSpPr>
          <p:nvPr>
            <p:ph type="body" idx="1"/>
          </p:nvPr>
        </p:nvSpPr>
        <p:spPr>
          <a:xfrm>
            <a:off x="431800" y="1676400"/>
            <a:ext cx="8388350" cy="4690515"/>
          </a:xfrm>
          <a:noFill/>
          <a:ln/>
        </p:spPr>
        <p:txBody>
          <a:bodyPr>
            <a:spAutoFit/>
          </a:bodyPr>
          <a:lstStyle/>
          <a:p>
            <a:pPr>
              <a:lnSpc>
                <a:spcPct val="90000"/>
              </a:lnSpc>
              <a:spcBef>
                <a:spcPct val="15000"/>
              </a:spcBef>
              <a:buClr>
                <a:schemeClr val="tx2"/>
              </a:buClr>
              <a:buSzTx/>
            </a:pPr>
            <a:r>
              <a:rPr lang="en-GB" sz="2400" dirty="0">
                <a:latin typeface="Comic Sans MS" pitchFamily="66" charset="0"/>
              </a:rPr>
              <a:t>Strategic analysis</a:t>
            </a:r>
          </a:p>
          <a:p>
            <a:pPr lvl="1">
              <a:lnSpc>
                <a:spcPct val="90000"/>
              </a:lnSpc>
              <a:spcBef>
                <a:spcPct val="15000"/>
              </a:spcBef>
              <a:buClr>
                <a:schemeClr val="tx2"/>
              </a:buClr>
              <a:buSzTx/>
            </a:pPr>
            <a:r>
              <a:rPr lang="en-GB" sz="2400" dirty="0">
                <a:latin typeface="Comic Sans MS" pitchFamily="66" charset="0"/>
              </a:rPr>
              <a:t>Environment</a:t>
            </a:r>
          </a:p>
          <a:p>
            <a:pPr lvl="1">
              <a:lnSpc>
                <a:spcPct val="90000"/>
              </a:lnSpc>
              <a:spcBef>
                <a:spcPct val="15000"/>
              </a:spcBef>
              <a:buClr>
                <a:schemeClr val="tx2"/>
              </a:buClr>
              <a:buSzTx/>
            </a:pPr>
            <a:r>
              <a:rPr lang="en-GB" sz="2400" dirty="0">
                <a:latin typeface="Comic Sans MS" pitchFamily="66" charset="0"/>
              </a:rPr>
              <a:t>Resources</a:t>
            </a:r>
          </a:p>
          <a:p>
            <a:pPr lvl="1">
              <a:lnSpc>
                <a:spcPct val="90000"/>
              </a:lnSpc>
              <a:spcBef>
                <a:spcPct val="15000"/>
              </a:spcBef>
              <a:buClr>
                <a:schemeClr val="tx2"/>
              </a:buClr>
              <a:buSzTx/>
            </a:pPr>
            <a:r>
              <a:rPr lang="en-GB" sz="2400" dirty="0">
                <a:latin typeface="Comic Sans MS" pitchFamily="66" charset="0"/>
              </a:rPr>
              <a:t>Vision, mission and objectives</a:t>
            </a:r>
          </a:p>
          <a:p>
            <a:pPr>
              <a:lnSpc>
                <a:spcPct val="90000"/>
              </a:lnSpc>
              <a:spcBef>
                <a:spcPct val="15000"/>
              </a:spcBef>
              <a:buClr>
                <a:schemeClr val="tx2"/>
              </a:buClr>
              <a:buSzTx/>
            </a:pPr>
            <a:r>
              <a:rPr lang="en-GB" sz="2400" dirty="0">
                <a:latin typeface="Comic Sans MS" pitchFamily="66" charset="0"/>
              </a:rPr>
              <a:t>Strategic development</a:t>
            </a:r>
          </a:p>
          <a:p>
            <a:pPr lvl="1">
              <a:lnSpc>
                <a:spcPct val="90000"/>
              </a:lnSpc>
              <a:spcBef>
                <a:spcPct val="15000"/>
              </a:spcBef>
              <a:buClr>
                <a:schemeClr val="tx2"/>
              </a:buClr>
              <a:buSzTx/>
            </a:pPr>
            <a:r>
              <a:rPr lang="en-GB" sz="2400" dirty="0">
                <a:latin typeface="Comic Sans MS" pitchFamily="66" charset="0"/>
              </a:rPr>
              <a:t>Options</a:t>
            </a:r>
          </a:p>
          <a:p>
            <a:pPr lvl="1">
              <a:lnSpc>
                <a:spcPct val="90000"/>
              </a:lnSpc>
              <a:spcBef>
                <a:spcPct val="15000"/>
              </a:spcBef>
              <a:buClr>
                <a:schemeClr val="tx2"/>
              </a:buClr>
              <a:buSzTx/>
            </a:pPr>
            <a:r>
              <a:rPr lang="en-GB" sz="2400" dirty="0">
                <a:latin typeface="Comic Sans MS" pitchFamily="66" charset="0"/>
              </a:rPr>
              <a:t>Rational selection between options</a:t>
            </a:r>
          </a:p>
          <a:p>
            <a:pPr lvl="1">
              <a:lnSpc>
                <a:spcPct val="90000"/>
              </a:lnSpc>
              <a:spcBef>
                <a:spcPct val="15000"/>
              </a:spcBef>
              <a:buClr>
                <a:schemeClr val="tx2"/>
              </a:buClr>
              <a:buSzTx/>
            </a:pPr>
            <a:r>
              <a:rPr lang="en-GB" sz="2400" dirty="0">
                <a:latin typeface="Comic Sans MS" pitchFamily="66" charset="0"/>
              </a:rPr>
              <a:t>Finding the strategic route forward</a:t>
            </a:r>
          </a:p>
          <a:p>
            <a:pPr>
              <a:lnSpc>
                <a:spcPct val="90000"/>
              </a:lnSpc>
              <a:spcBef>
                <a:spcPct val="15000"/>
              </a:spcBef>
              <a:buClr>
                <a:schemeClr val="tx2"/>
              </a:buClr>
              <a:buSzTx/>
            </a:pPr>
            <a:r>
              <a:rPr lang="en-GB" sz="2400" dirty="0">
                <a:latin typeface="Comic Sans MS" pitchFamily="66" charset="0"/>
              </a:rPr>
              <a:t>Strategy implementation</a:t>
            </a:r>
          </a:p>
          <a:p>
            <a:pPr lvl="1">
              <a:lnSpc>
                <a:spcPct val="90000"/>
              </a:lnSpc>
              <a:spcBef>
                <a:spcPct val="15000"/>
              </a:spcBef>
              <a:buClr>
                <a:schemeClr val="tx2"/>
              </a:buClr>
              <a:buSzTx/>
            </a:pPr>
            <a:r>
              <a:rPr lang="en-GB" sz="2400" dirty="0">
                <a:latin typeface="Comic Sans MS" pitchFamily="66" charset="0"/>
              </a:rPr>
              <a:t>Resource allocation</a:t>
            </a:r>
          </a:p>
          <a:p>
            <a:pPr lvl="1">
              <a:lnSpc>
                <a:spcPct val="90000"/>
              </a:lnSpc>
              <a:spcBef>
                <a:spcPct val="15000"/>
              </a:spcBef>
              <a:buClr>
                <a:schemeClr val="tx2"/>
              </a:buClr>
              <a:buSzTx/>
            </a:pPr>
            <a:r>
              <a:rPr lang="en-GB" sz="2400" dirty="0">
                <a:latin typeface="Comic Sans MS" pitchFamily="66" charset="0"/>
              </a:rPr>
              <a:t>Strategic planning and control</a:t>
            </a:r>
          </a:p>
          <a:p>
            <a:pPr lvl="1">
              <a:lnSpc>
                <a:spcPct val="90000"/>
              </a:lnSpc>
              <a:spcBef>
                <a:spcPct val="15000"/>
              </a:spcBef>
              <a:buClr>
                <a:schemeClr val="tx2"/>
              </a:buClr>
              <a:buSzTx/>
            </a:pPr>
            <a:r>
              <a:rPr lang="en-GB" sz="2400" dirty="0">
                <a:latin typeface="Comic Sans MS" pitchFamily="66" charset="0"/>
              </a:rPr>
              <a:t>People issues and strategic change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9"/>
            <a:ext cx="7772400" cy="1470025"/>
          </a:xfrm>
        </p:spPr>
        <p:txBody>
          <a:bodyPr>
            <a:normAutofit/>
          </a:bodyPr>
          <a:lstStyle/>
          <a:p>
            <a:r>
              <a:rPr lang="en-GB" sz="3600" dirty="0">
                <a:latin typeface="Comic Sans MS" pitchFamily="66" charset="0"/>
              </a:rPr>
              <a:t>Influences on</a:t>
            </a:r>
            <a:br>
              <a:rPr lang="en-GB" sz="3600" dirty="0">
                <a:latin typeface="Comic Sans MS" pitchFamily="66" charset="0"/>
              </a:rPr>
            </a:br>
            <a:r>
              <a:rPr lang="en-GB" sz="3600" dirty="0">
                <a:latin typeface="Comic Sans MS" pitchFamily="66" charset="0"/>
              </a:rPr>
              <a:t>Strategy Making &amp; Planning</a:t>
            </a:r>
          </a:p>
        </p:txBody>
      </p:sp>
      <p:grpSp>
        <p:nvGrpSpPr>
          <p:cNvPr id="3" name="Group 7"/>
          <p:cNvGrpSpPr/>
          <p:nvPr/>
        </p:nvGrpSpPr>
        <p:grpSpPr>
          <a:xfrm>
            <a:off x="1571605" y="1857365"/>
            <a:ext cx="6091900" cy="1431161"/>
            <a:chOff x="1142976" y="2643182"/>
            <a:chExt cx="6091900" cy="1431161"/>
          </a:xfrm>
        </p:grpSpPr>
        <p:sp>
          <p:nvSpPr>
            <p:cNvPr id="4" name="TextBox 3"/>
            <p:cNvSpPr txBox="1"/>
            <p:nvPr/>
          </p:nvSpPr>
          <p:spPr>
            <a:xfrm>
              <a:off x="11429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EXTERNAL</a:t>
              </a:r>
            </a:p>
            <a:p>
              <a:pPr algn="ctr"/>
              <a:r>
                <a:rPr lang="en-GB" sz="1400" dirty="0">
                  <a:latin typeface="Comic Sans MS" pitchFamily="66" charset="0"/>
                </a:rPr>
                <a:t>INFLUENCES</a:t>
              </a:r>
            </a:p>
            <a:p>
              <a:r>
                <a:rPr lang="en-GB" sz="1400" dirty="0">
                  <a:latin typeface="Comic Sans MS" pitchFamily="66" charset="0"/>
                </a:rPr>
                <a:t>Societal values</a:t>
              </a:r>
            </a:p>
            <a:p>
              <a:r>
                <a:rPr lang="en-GB" sz="1400" dirty="0">
                  <a:latin typeface="Comic Sans MS" pitchFamily="66" charset="0"/>
                </a:rPr>
                <a:t>Demographics</a:t>
              </a:r>
            </a:p>
            <a:p>
              <a:r>
                <a:rPr lang="en-GB" sz="1400" dirty="0">
                  <a:latin typeface="Comic Sans MS" pitchFamily="66" charset="0"/>
                </a:rPr>
                <a:t>Pressure groups</a:t>
              </a:r>
            </a:p>
            <a:p>
              <a:r>
                <a:rPr lang="en-GB" sz="1400" dirty="0">
                  <a:latin typeface="Comic Sans MS" pitchFamily="66" charset="0"/>
                </a:rPr>
                <a:t>Government/legislation</a:t>
              </a:r>
            </a:p>
          </p:txBody>
        </p:sp>
        <p:sp>
          <p:nvSpPr>
            <p:cNvPr id="5" name="TextBox 4"/>
            <p:cNvSpPr txBox="1"/>
            <p:nvPr/>
          </p:nvSpPr>
          <p:spPr>
            <a:xfrm>
              <a:off x="47148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NATURE OF</a:t>
              </a:r>
            </a:p>
            <a:p>
              <a:pPr algn="ctr"/>
              <a:r>
                <a:rPr lang="en-GB" sz="1400" dirty="0">
                  <a:latin typeface="Comic Sans MS" pitchFamily="66" charset="0"/>
                </a:rPr>
                <a:t>THE BUSINESS</a:t>
              </a:r>
            </a:p>
            <a:p>
              <a:r>
                <a:rPr lang="en-GB" sz="1400" dirty="0">
                  <a:latin typeface="Comic Sans MS" pitchFamily="66" charset="0"/>
                </a:rPr>
                <a:t>Markets &amp; competition</a:t>
              </a:r>
            </a:p>
            <a:p>
              <a:r>
                <a:rPr lang="en-GB" sz="1400" dirty="0">
                  <a:latin typeface="Comic Sans MS" pitchFamily="66" charset="0"/>
                </a:rPr>
                <a:t>Products/services</a:t>
              </a:r>
            </a:p>
            <a:p>
              <a:r>
                <a:rPr lang="en-GB" sz="1400" dirty="0">
                  <a:latin typeface="Comic Sans MS" pitchFamily="66" charset="0"/>
                </a:rPr>
                <a:t>Technology</a:t>
              </a:r>
            </a:p>
            <a:p>
              <a:r>
                <a:rPr lang="en-GB" sz="1400" dirty="0">
                  <a:latin typeface="Comic Sans MS" pitchFamily="66" charset="0"/>
                </a:rPr>
                <a:t>Capital investment</a:t>
              </a:r>
            </a:p>
          </p:txBody>
        </p:sp>
      </p:grpSp>
      <p:sp>
        <p:nvSpPr>
          <p:cNvPr id="6" name="TextBox 5"/>
          <p:cNvSpPr txBox="1"/>
          <p:nvPr/>
        </p:nvSpPr>
        <p:spPr>
          <a:xfrm>
            <a:off x="1571604" y="4236929"/>
            <a:ext cx="2520000" cy="1431149"/>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ORGANISATIONAL</a:t>
            </a:r>
          </a:p>
          <a:p>
            <a:pPr algn="ctr"/>
            <a:r>
              <a:rPr lang="en-GB" sz="1400" dirty="0">
                <a:latin typeface="Comic Sans MS" pitchFamily="66" charset="0"/>
              </a:rPr>
              <a:t>CULTURE</a:t>
            </a:r>
          </a:p>
          <a:p>
            <a:r>
              <a:rPr lang="en-GB" sz="1400" dirty="0">
                <a:latin typeface="Comic Sans MS" pitchFamily="66" charset="0"/>
              </a:rPr>
              <a:t>History and age</a:t>
            </a:r>
          </a:p>
          <a:p>
            <a:r>
              <a:rPr lang="en-GB" sz="1400" dirty="0">
                <a:latin typeface="Comic Sans MS" pitchFamily="66" charset="0"/>
              </a:rPr>
              <a:t>Leadership and</a:t>
            </a:r>
          </a:p>
          <a:p>
            <a:r>
              <a:rPr lang="en-GB" sz="1400" dirty="0">
                <a:latin typeface="Comic Sans MS" pitchFamily="66" charset="0"/>
              </a:rPr>
              <a:t>management style</a:t>
            </a:r>
          </a:p>
          <a:p>
            <a:r>
              <a:rPr lang="en-GB" sz="1400" dirty="0">
                <a:latin typeface="Comic Sans MS" pitchFamily="66" charset="0"/>
              </a:rPr>
              <a:t>Structure and systems</a:t>
            </a:r>
          </a:p>
        </p:txBody>
      </p:sp>
      <p:sp>
        <p:nvSpPr>
          <p:cNvPr id="7" name="TextBox 6"/>
          <p:cNvSpPr txBox="1"/>
          <p:nvPr/>
        </p:nvSpPr>
        <p:spPr>
          <a:xfrm>
            <a:off x="5055060" y="4236925"/>
            <a:ext cx="2520000" cy="1215705"/>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INDIVIDUALS</a:t>
            </a:r>
          </a:p>
          <a:p>
            <a:pPr algn="ctr"/>
            <a:r>
              <a:rPr lang="en-GB" sz="1400" dirty="0">
                <a:latin typeface="Comic Sans MS" pitchFamily="66" charset="0"/>
              </a:rPr>
              <a:t>AND GROUPS</a:t>
            </a:r>
          </a:p>
          <a:p>
            <a:r>
              <a:rPr lang="en-GB" sz="1400" dirty="0">
                <a:latin typeface="Comic Sans MS" pitchFamily="66" charset="0"/>
              </a:rPr>
              <a:t>Expectations of stakeholders and</a:t>
            </a:r>
          </a:p>
          <a:p>
            <a:r>
              <a:rPr lang="en-GB" sz="1400" dirty="0">
                <a:latin typeface="Comic Sans MS" pitchFamily="66" charset="0"/>
              </a:rPr>
              <a:t>coalitions</a:t>
            </a: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a:latin typeface="Comic Sans MS" pitchFamily="66" charset="0"/>
              </a:rPr>
              <a:t>Adapted from Johnson and </a:t>
            </a:r>
            <a:r>
              <a:rPr lang="en-GB" dirty="0" err="1">
                <a:latin typeface="Comic Sans MS" pitchFamily="66" charset="0"/>
              </a:rPr>
              <a:t>Scholes</a:t>
            </a:r>
            <a:r>
              <a:rPr lang="en-GB" dirty="0">
                <a:latin typeface="Comic Sans MS" pitchFamily="66" charset="0"/>
              </a:rPr>
              <a:t> 2004</a:t>
            </a:r>
          </a:p>
        </p:txBody>
      </p:sp>
      <p:sp>
        <p:nvSpPr>
          <p:cNvPr id="12" name="TextBox 11"/>
          <p:cNvSpPr txBox="1"/>
          <p:nvPr/>
        </p:nvSpPr>
        <p:spPr>
          <a:xfrm>
            <a:off x="3786182" y="3429000"/>
            <a:ext cx="1691489" cy="646331"/>
          </a:xfrm>
          <a:prstGeom prst="rect">
            <a:avLst/>
          </a:prstGeom>
          <a:noFill/>
        </p:spPr>
        <p:txBody>
          <a:bodyPr wrap="none" lIns="91430" tIns="45714" rIns="91430" bIns="45714" rtlCol="0">
            <a:spAutoFit/>
          </a:bodyPr>
          <a:lstStyle/>
          <a:p>
            <a:pPr algn="ctr"/>
            <a:r>
              <a:rPr lang="en-GB" dirty="0">
                <a:latin typeface="Comic Sans MS" pitchFamily="66" charset="0"/>
              </a:rPr>
              <a:t>PROCESS &amp;</a:t>
            </a:r>
          </a:p>
          <a:p>
            <a:pPr algn="ctr"/>
            <a:r>
              <a:rPr lang="en-GB" dirty="0">
                <a:latin typeface="Comic Sans MS" pitchFamily="66" charset="0"/>
              </a:rPr>
              <a:t>OBJECTIVES</a:t>
            </a:r>
          </a:p>
        </p:txBody>
      </p:sp>
      <p:cxnSp>
        <p:nvCxnSpPr>
          <p:cNvPr id="14" name="Straight Arrow Connector 13"/>
          <p:cNvCxnSpPr>
            <a:stCxn id="5" idx="2"/>
          </p:cNvCxnSpPr>
          <p:nvPr/>
        </p:nvCxnSpPr>
        <p:spPr>
          <a:xfrm rot="5400000">
            <a:off x="5738993" y="2978800"/>
            <a:ext cx="354787" cy="9742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715902" y="3499543"/>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3072697" y="299947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3072697" y="3543309"/>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omic Sans MS" pitchFamily="66" charset="0"/>
              </a:rPr>
              <a:t>Stakeholders of Large Organisations</a:t>
            </a:r>
          </a:p>
        </p:txBody>
      </p:sp>
      <p:sp>
        <p:nvSpPr>
          <p:cNvPr id="4" name="Slide Number Placeholder 3"/>
          <p:cNvSpPr>
            <a:spLocks noGrp="1"/>
          </p:cNvSpPr>
          <p:nvPr>
            <p:ph type="sldNum" sz="quarter" idx="12"/>
          </p:nvPr>
        </p:nvSpPr>
        <p:spPr/>
        <p:txBody>
          <a:bodyPr/>
          <a:lstStyle/>
          <a:p>
            <a:fld id="{0EC2B28F-8E3F-46A8-B70B-3560BAE4C4CA}" type="slidenum">
              <a:rPr lang="en-GB" smtClean="0"/>
              <a:pPr/>
              <a:t>12</a:t>
            </a:fld>
            <a:endParaRPr lang="en-GB" dirty="0"/>
          </a:p>
        </p:txBody>
      </p:sp>
      <p:pic>
        <p:nvPicPr>
          <p:cNvPr id="5" name="Picture 5"/>
          <p:cNvPicPr>
            <a:picLocks noGrp="1" noChangeAspect="1" noChangeArrowheads="1"/>
          </p:cNvPicPr>
          <p:nvPr>
            <p:ph idx="1"/>
          </p:nvPr>
        </p:nvPicPr>
        <p:blipFill>
          <a:blip r:embed="rId3">
            <a:clrChange>
              <a:clrFrom>
                <a:srgbClr val="E5F7F7"/>
              </a:clrFrom>
              <a:clrTo>
                <a:srgbClr val="E5F7F7">
                  <a:alpha val="0"/>
                </a:srgbClr>
              </a:clrTo>
            </a:clrChange>
          </a:blip>
          <a:srcRect/>
          <a:stretch>
            <a:fillRect/>
          </a:stretch>
        </p:blipFill>
        <p:spPr>
          <a:xfrm>
            <a:off x="928662" y="1600200"/>
            <a:ext cx="6668499" cy="4525963"/>
          </a:xfrm>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dirty="0">
                <a:latin typeface="Comic Sans MS" pitchFamily="66" charset="0"/>
              </a:rPr>
              <a:t>Discussion Questions</a:t>
            </a:r>
          </a:p>
        </p:txBody>
      </p:sp>
      <p:sp>
        <p:nvSpPr>
          <p:cNvPr id="6" name="Content Placeholder 5"/>
          <p:cNvSpPr>
            <a:spLocks noGrp="1"/>
          </p:cNvSpPr>
          <p:nvPr>
            <p:ph idx="1"/>
          </p:nvPr>
        </p:nvSpPr>
        <p:spPr/>
        <p:txBody>
          <a:bodyPr>
            <a:normAutofit fontScale="70000" lnSpcReduction="20000"/>
          </a:bodyPr>
          <a:lstStyle/>
          <a:p>
            <a:r>
              <a:rPr lang="en-GB" dirty="0">
                <a:latin typeface="Comic Sans MS" pitchFamily="66" charset="0"/>
              </a:rPr>
              <a:t>Identify examples of organisations, with which you are familiar, in different sectors.  For each organisation please provide the following information: </a:t>
            </a:r>
          </a:p>
          <a:p>
            <a:pPr>
              <a:buNone/>
            </a:pPr>
            <a:endParaRPr lang="en-GB" dirty="0">
              <a:latin typeface="Comic Sans MS" pitchFamily="66" charset="0"/>
            </a:endParaRPr>
          </a:p>
          <a:p>
            <a:r>
              <a:rPr lang="en-GB" dirty="0">
                <a:latin typeface="Comic Sans MS" pitchFamily="66" charset="0"/>
              </a:rPr>
              <a:t>Who are the key stakeholder groups?  What is the key motive of each group?  Which has greatest power? </a:t>
            </a:r>
          </a:p>
          <a:p>
            <a:endParaRPr lang="en-GB" dirty="0">
              <a:latin typeface="Comic Sans MS" pitchFamily="66" charset="0"/>
            </a:endParaRPr>
          </a:p>
          <a:p>
            <a:r>
              <a:rPr lang="en-GB" dirty="0">
                <a:latin typeface="Comic Sans MS" pitchFamily="66" charset="0"/>
              </a:rPr>
              <a:t>How might this influence the organisation and its choice of values, direction and strategy? </a:t>
            </a:r>
          </a:p>
          <a:p>
            <a:endParaRPr lang="en-GB" dirty="0">
              <a:latin typeface="Comic Sans MS" pitchFamily="66" charset="0"/>
            </a:endParaRPr>
          </a:p>
          <a:p>
            <a:r>
              <a:rPr lang="en-GB" dirty="0">
                <a:latin typeface="Comic Sans MS" pitchFamily="66" charset="0"/>
              </a:rPr>
              <a:t>What problems or conflicts might this cause in the organisation?</a:t>
            </a:r>
          </a:p>
        </p:txBody>
      </p:sp>
      <p:sp>
        <p:nvSpPr>
          <p:cNvPr id="3" name="Slide Number Placeholder 2"/>
          <p:cNvSpPr>
            <a:spLocks noGrp="1"/>
          </p:cNvSpPr>
          <p:nvPr>
            <p:ph type="sldNum" sz="quarter" idx="12"/>
          </p:nvPr>
        </p:nvSpPr>
        <p:spPr/>
        <p:txBody>
          <a:bodyPr/>
          <a:lstStyle/>
          <a:p>
            <a:fld id="{0EC2B28F-8E3F-46A8-B70B-3560BAE4C4CA}" type="slidenum">
              <a:rPr lang="en-GB" smtClean="0"/>
              <a:pPr/>
              <a:t>13</a:t>
            </a:fld>
            <a:endParaRPr lang="en-GB" dirty="0"/>
          </a:p>
        </p:txBody>
      </p:sp>
      <p:sp>
        <p:nvSpPr>
          <p:cNvPr id="4" name="Rectangle 3"/>
          <p:cNvSpPr/>
          <p:nvPr/>
        </p:nvSpPr>
        <p:spPr>
          <a:xfrm>
            <a:off x="428597" y="1571612"/>
            <a:ext cx="6429404" cy="646331"/>
          </a:xfrm>
          <a:prstGeom prst="rect">
            <a:avLst/>
          </a:prstGeom>
        </p:spPr>
        <p:txBody>
          <a:bodyPr wrap="square" lIns="91430" tIns="45714" rIns="91430" bIns="45714">
            <a:spAutoFit/>
          </a:bodyPr>
          <a:lstStyle/>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10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10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1000" fill="hold"/>
                                        <p:tgtEl>
                                          <p:spTgt spid="6">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Reference List</a:t>
            </a:r>
          </a:p>
        </p:txBody>
      </p:sp>
      <p:sp>
        <p:nvSpPr>
          <p:cNvPr id="3" name="Content Placeholder 2"/>
          <p:cNvSpPr>
            <a:spLocks noGrp="1"/>
          </p:cNvSpPr>
          <p:nvPr>
            <p:ph idx="1"/>
          </p:nvPr>
        </p:nvSpPr>
        <p:spPr/>
        <p:txBody>
          <a:bodyPr>
            <a:normAutofit/>
          </a:bodyPr>
          <a:lstStyle/>
          <a:p>
            <a:r>
              <a:rPr lang="en-GB" sz="2800" dirty="0">
                <a:latin typeface="Comic Sans MS" pitchFamily="66" charset="0"/>
              </a:rPr>
              <a:t>Johnson, G and </a:t>
            </a:r>
            <a:r>
              <a:rPr lang="en-GB" sz="2800" dirty="0" err="1">
                <a:latin typeface="Comic Sans MS" pitchFamily="66" charset="0"/>
              </a:rPr>
              <a:t>Scholes</a:t>
            </a:r>
            <a:r>
              <a:rPr lang="en-GB" sz="2800" dirty="0">
                <a:latin typeface="Comic Sans MS" pitchFamily="66" charset="0"/>
              </a:rPr>
              <a:t>, K (2004) </a:t>
            </a:r>
            <a:r>
              <a:rPr lang="en-GB" sz="2800" b="1" u="sng" dirty="0">
                <a:latin typeface="Comic Sans MS" pitchFamily="66" charset="0"/>
              </a:rPr>
              <a:t>Exploring </a:t>
            </a:r>
            <a:r>
              <a:rPr lang="en-GB" sz="2800" b="1" u="sng">
                <a:latin typeface="Comic Sans MS" pitchFamily="66" charset="0"/>
              </a:rPr>
              <a:t>Corporate Strategy</a:t>
            </a:r>
            <a:r>
              <a:rPr lang="en-GB" sz="2800">
                <a:latin typeface="Comic Sans MS" pitchFamily="66" charset="0"/>
              </a:rPr>
              <a:t>, </a:t>
            </a:r>
            <a:r>
              <a:rPr lang="en-GB" sz="2800" dirty="0">
                <a:latin typeface="Comic Sans MS" pitchFamily="66" charset="0"/>
              </a:rPr>
              <a:t>London: Prentice Hall</a:t>
            </a:r>
          </a:p>
          <a:p>
            <a:r>
              <a:rPr lang="en-GB" sz="2800" dirty="0">
                <a:latin typeface="Comic Sans MS" pitchFamily="66" charset="0"/>
              </a:rPr>
              <a:t>Johnson, G, </a:t>
            </a:r>
            <a:r>
              <a:rPr lang="en-GB" sz="2800" dirty="0" err="1">
                <a:latin typeface="Comic Sans MS" pitchFamily="66" charset="0"/>
              </a:rPr>
              <a:t>Scholes</a:t>
            </a:r>
            <a:r>
              <a:rPr lang="en-GB" sz="2800" dirty="0">
                <a:latin typeface="Comic Sans MS" pitchFamily="66" charset="0"/>
              </a:rPr>
              <a:t>, K and Whittington, R (2011) </a:t>
            </a:r>
            <a:r>
              <a:rPr lang="en-GB" sz="2800" b="1" u="sng" dirty="0">
                <a:latin typeface="Comic Sans MS" pitchFamily="66" charset="0"/>
              </a:rPr>
              <a:t>Exploring Corporate Strategy: Text and Cases</a:t>
            </a:r>
            <a:r>
              <a:rPr lang="en-GB" sz="2800" dirty="0">
                <a:latin typeface="Comic Sans MS" pitchFamily="66" charset="0"/>
              </a:rPr>
              <a:t>, London: Prentice Hall</a:t>
            </a:r>
          </a:p>
          <a:p>
            <a:endParaRPr lang="en-GB" sz="2800" dirty="0"/>
          </a:p>
        </p:txBody>
      </p:sp>
      <p:sp>
        <p:nvSpPr>
          <p:cNvPr id="4" name="Slide Number Placeholder 3"/>
          <p:cNvSpPr>
            <a:spLocks noGrp="1"/>
          </p:cNvSpPr>
          <p:nvPr>
            <p:ph type="sldNum" sz="quarter" idx="12"/>
          </p:nvPr>
        </p:nvSpPr>
        <p:spPr/>
        <p:txBody>
          <a:bodyPr/>
          <a:lstStyle/>
          <a:p>
            <a:fld id="{C337B528-879C-4EFC-BF0F-F5B7B06B1367}" type="slidenum">
              <a:rPr lang="en-GB" smtClean="0"/>
              <a:pPr/>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a:latin typeface="Comic Sans MS" pitchFamily="66" charset="0"/>
              </a:rPr>
              <a:t>Extended Knowledge</a:t>
            </a:r>
          </a:p>
        </p:txBody>
      </p:sp>
      <p:sp>
        <p:nvSpPr>
          <p:cNvPr id="3" name="Content Placeholder 2"/>
          <p:cNvSpPr>
            <a:spLocks noGrp="1"/>
          </p:cNvSpPr>
          <p:nvPr>
            <p:ph idx="1"/>
          </p:nvPr>
        </p:nvSpPr>
        <p:spPr/>
        <p:txBody>
          <a:bodyPr/>
          <a:lstStyle/>
          <a:p>
            <a:r>
              <a:rPr lang="en-GB" sz="2800">
                <a:latin typeface="Comic Sans MS" pitchFamily="66" charset="0"/>
              </a:rPr>
              <a:t>For </a:t>
            </a:r>
            <a:r>
              <a:rPr lang="en-GB" sz="2800" dirty="0">
                <a:latin typeface="Comic Sans MS" pitchFamily="66" charset="0"/>
              </a:rPr>
              <a:t>a more extensive discussion and a fuller explanation of organisational purposes: values, mission, vision and objectives see Johnson </a:t>
            </a:r>
            <a:r>
              <a:rPr lang="en-GB" sz="2800" i="1" dirty="0">
                <a:latin typeface="Comic Sans MS" pitchFamily="66" charset="0"/>
              </a:rPr>
              <a:t>et al </a:t>
            </a:r>
            <a:r>
              <a:rPr lang="en-GB" sz="2800" dirty="0">
                <a:latin typeface="Comic Sans MS" pitchFamily="66" charset="0"/>
              </a:rPr>
              <a:t>2008, Chapter 4, pp 131-171.</a:t>
            </a:r>
          </a:p>
        </p:txBody>
      </p:sp>
      <p:sp>
        <p:nvSpPr>
          <p:cNvPr id="17412" name="Slide Number Placeholder 3"/>
          <p:cNvSpPr>
            <a:spLocks noGrp="1"/>
          </p:cNvSpPr>
          <p:nvPr>
            <p:ph type="sldNum" sz="quarter" idx="12"/>
          </p:nvPr>
        </p:nvSpPr>
        <p:spPr>
          <a:noFill/>
        </p:spPr>
        <p:txBody>
          <a:bodyPr/>
          <a:lstStyle/>
          <a:p>
            <a:fld id="{11524219-E75A-4CA1-9482-6D96DD2D454F}" type="slidenum">
              <a:rPr lang="en-GB" smtClean="0">
                <a:latin typeface="Arial" pitchFamily="34" charset="0"/>
              </a:rPr>
              <a:pPr/>
              <a:t>15</a:t>
            </a:fld>
            <a:endParaRPr lang="en-GB">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285</TotalTime>
  <Words>3869</Words>
  <Application>Microsoft Office PowerPoint</Application>
  <PresentationFormat>On-screen Show (4:3)</PresentationFormat>
  <Paragraphs>236</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Comic Sans MS</vt:lpstr>
      <vt:lpstr>Office Theme</vt:lpstr>
      <vt:lpstr>Strategy – An Overview</vt:lpstr>
      <vt:lpstr>Vocabulary of Strategy</vt:lpstr>
      <vt:lpstr>Vocabulary of Strategy</vt:lpstr>
      <vt:lpstr>Vocabulary of Strategy:  Kingston University</vt:lpstr>
      <vt:lpstr>What is Strategy?</vt:lpstr>
      <vt:lpstr>What is Strategic Management?</vt:lpstr>
      <vt:lpstr>What is Strategic Position?</vt:lpstr>
      <vt:lpstr>What are Strategic Choices?</vt:lpstr>
      <vt:lpstr>What is Strategy in Action?</vt:lpstr>
      <vt:lpstr>Three Core Areas of Strategy</vt:lpstr>
      <vt:lpstr>Influences on Strategy Making &amp; Planning</vt:lpstr>
      <vt:lpstr>Stakeholders of Large Organisations</vt:lpstr>
      <vt:lpstr>Discussion Questions</vt:lpstr>
      <vt:lpstr>Reference List</vt:lpstr>
      <vt:lpstr>Extended Knowledge</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Anthony Burns</cp:lastModifiedBy>
  <cp:revision>34</cp:revision>
  <dcterms:created xsi:type="dcterms:W3CDTF">2010-09-30T12:09:31Z</dcterms:created>
  <dcterms:modified xsi:type="dcterms:W3CDTF">2025-10-02T11:28:19Z</dcterms:modified>
</cp:coreProperties>
</file>