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image" ContentType="image/jpeg"/>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525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24" d="100"/>
          <a:sy n="24" d="100"/>
        </p:scale>
        <p:origin x="18" y="72"/>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ocpd.wikispaces.com/1.+Diagnostic+Criteria" TargetMode="External"/><Relationship Id="rId2" Type="http://schemas.openxmlformats.org/officeDocument/2006/relationships/hyperlink" Target="https://classroom-assessment-theory-into-practice.wikispaces.com/Learning+Assessments+and+Accommodations+For+ODD+Students" TargetMode="External"/><Relationship Id="rId1" Type="http://schemas.openxmlformats.org/officeDocument/2006/relationships/image" Target="../media/image1.image"/><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hyperlink" Target="http://www.alexsarchives.org/2013/03/constitutional-vandalism-workfare-and-an-opposition-gone-awol/"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ocpd.wikispaces.com/1.+Diagnostic+Criteria" TargetMode="External"/><Relationship Id="rId2" Type="http://schemas.openxmlformats.org/officeDocument/2006/relationships/hyperlink" Target="https://classroom-assessment-theory-into-practice.wikispaces.com/Learning+Assessments+and+Accommodations+For+ODD+Students" TargetMode="External"/><Relationship Id="rId1" Type="http://schemas.openxmlformats.org/officeDocument/2006/relationships/image" Target="../media/image1.image"/><Relationship Id="rId6" Type="http://schemas.openxmlformats.org/officeDocument/2006/relationships/image" Target="../media/image4.gif"/><Relationship Id="rId5" Type="http://schemas.openxmlformats.org/officeDocument/2006/relationships/image" Target="../media/image3.png"/><Relationship Id="rId4" Type="http://schemas.openxmlformats.org/officeDocument/2006/relationships/hyperlink" Target="http://www.alexsarchives.org/2013/03/constitutional-vandalism-workfare-and-an-opposition-gone-awo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5AB2E9-3568-4939-AD20-F42726F09D02}"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06F1FE2A-97BA-4B52-B3A6-E44D1F20CB28}">
      <dgm:prSet phldrT="[Text]"/>
      <dgm:spPr/>
      <dgm:t>
        <a:bodyPr/>
        <a:lstStyle/>
        <a:p>
          <a:r>
            <a:rPr lang="en-US" dirty="0"/>
            <a:t>Co-morbid conditions</a:t>
          </a:r>
        </a:p>
      </dgm:t>
    </dgm:pt>
    <dgm:pt modelId="{272155B6-483B-4675-B173-D3F00A201046}" type="parTrans" cxnId="{FC6EE199-23CF-4307-94F8-FC53916EA51A}">
      <dgm:prSet/>
      <dgm:spPr/>
      <dgm:t>
        <a:bodyPr/>
        <a:lstStyle/>
        <a:p>
          <a:endParaRPr lang="en-US"/>
        </a:p>
      </dgm:t>
    </dgm:pt>
    <dgm:pt modelId="{0CACD921-34CA-4681-87F1-041A98C27B3D}" type="sibTrans" cxnId="{FC6EE199-23CF-4307-94F8-FC53916EA51A}">
      <dgm:prSet/>
      <dgm:spPr/>
      <dgm:t>
        <a:bodyPr/>
        <a:lstStyle/>
        <a:p>
          <a:endParaRPr lang="en-US"/>
        </a:p>
      </dgm:t>
    </dgm:pt>
    <dgm:pt modelId="{4640F6E6-EF32-4372-9B3B-2FFD48F9CB5C}">
      <dgm:prSet phldrT="[Text]" custT="1"/>
      <dgm:spPr/>
      <dgm:t>
        <a:bodyPr/>
        <a:lstStyle/>
        <a:p>
          <a:r>
            <a:rPr lang="en-US" sz="3200" dirty="0"/>
            <a:t>Most individuals with ASPD also have comorbid condition, such as substance abuse, depression, anxiety, bipolar etc. making the condition more complex.</a:t>
          </a:r>
        </a:p>
      </dgm:t>
    </dgm:pt>
    <dgm:pt modelId="{DB4F8E23-BBE6-4AB5-9D82-74F5115D7455}" type="parTrans" cxnId="{ACB965C6-1ACF-483C-9C29-8A17C949C706}">
      <dgm:prSet/>
      <dgm:spPr/>
      <dgm:t>
        <a:bodyPr/>
        <a:lstStyle/>
        <a:p>
          <a:endParaRPr lang="en-US"/>
        </a:p>
      </dgm:t>
    </dgm:pt>
    <dgm:pt modelId="{55E32D54-3DF3-4F3F-B3B8-1AEE5606EC62}" type="sibTrans" cxnId="{ACB965C6-1ACF-483C-9C29-8A17C949C706}">
      <dgm:prSet/>
      <dgm:spPr/>
      <dgm:t>
        <a:bodyPr/>
        <a:lstStyle/>
        <a:p>
          <a:endParaRPr lang="en-US"/>
        </a:p>
      </dgm:t>
    </dgm:pt>
    <dgm:pt modelId="{184B56DA-A66C-4DD0-AE11-0A7EBA387E48}">
      <dgm:prSet phldrT="[Text]"/>
      <dgm:spPr/>
      <dgm:t>
        <a:bodyPr/>
        <a:lstStyle/>
        <a:p>
          <a:r>
            <a:rPr lang="en-US" dirty="0"/>
            <a:t>Flawed diagnosis</a:t>
          </a:r>
        </a:p>
      </dgm:t>
    </dgm:pt>
    <dgm:pt modelId="{3C1C544F-4C0C-4E19-A3D2-C3E5175D7B4B}" type="parTrans" cxnId="{01AD485A-0916-4A80-9CBA-29870F4D202A}">
      <dgm:prSet/>
      <dgm:spPr/>
      <dgm:t>
        <a:bodyPr/>
        <a:lstStyle/>
        <a:p>
          <a:endParaRPr lang="en-US"/>
        </a:p>
      </dgm:t>
    </dgm:pt>
    <dgm:pt modelId="{8EE144C8-20EA-43DA-B048-41CEE06807BC}" type="sibTrans" cxnId="{01AD485A-0916-4A80-9CBA-29870F4D202A}">
      <dgm:prSet/>
      <dgm:spPr/>
      <dgm:t>
        <a:bodyPr/>
        <a:lstStyle/>
        <a:p>
          <a:endParaRPr lang="en-US"/>
        </a:p>
      </dgm:t>
    </dgm:pt>
    <dgm:pt modelId="{17AF0C1B-AB46-4643-AAAB-C00D253E5731}">
      <dgm:prSet phldrT="[Text]" custT="1"/>
      <dgm:spPr/>
      <dgm:t>
        <a:bodyPr/>
        <a:lstStyle/>
        <a:p>
          <a:r>
            <a:rPr lang="en-US" sz="3200" dirty="0"/>
            <a:t>It has been criticized as ASPD is a behavioral disorder, not a personality disorder. </a:t>
          </a:r>
        </a:p>
      </dgm:t>
    </dgm:pt>
    <dgm:pt modelId="{29C3C336-A8CD-48B5-9F85-325299B52A84}" type="parTrans" cxnId="{31D0EEFF-9776-4597-8873-3B56F9091C86}">
      <dgm:prSet/>
      <dgm:spPr/>
      <dgm:t>
        <a:bodyPr/>
        <a:lstStyle/>
        <a:p>
          <a:endParaRPr lang="en-US"/>
        </a:p>
      </dgm:t>
    </dgm:pt>
    <dgm:pt modelId="{631D11DF-11B6-487B-8148-E2BF1F9190AD}" type="sibTrans" cxnId="{31D0EEFF-9776-4597-8873-3B56F9091C86}">
      <dgm:prSet/>
      <dgm:spPr/>
      <dgm:t>
        <a:bodyPr/>
        <a:lstStyle/>
        <a:p>
          <a:endParaRPr lang="en-US"/>
        </a:p>
      </dgm:t>
    </dgm:pt>
    <dgm:pt modelId="{2F8ECEAC-FAA3-4503-A169-57F41A503807}">
      <dgm:prSet phldrT="[Text]"/>
      <dgm:spPr/>
      <dgm:t>
        <a:bodyPr/>
        <a:lstStyle/>
        <a:p>
          <a:r>
            <a:rPr lang="en-US" dirty="0"/>
            <a:t>Over diagnosis </a:t>
          </a:r>
        </a:p>
      </dgm:t>
    </dgm:pt>
    <dgm:pt modelId="{ACAA3BC8-2CDA-42A5-8DD6-5A948ACC6FCF}" type="parTrans" cxnId="{24836079-9FDA-4F84-9291-518671EE6E30}">
      <dgm:prSet/>
      <dgm:spPr/>
      <dgm:t>
        <a:bodyPr/>
        <a:lstStyle/>
        <a:p>
          <a:endParaRPr lang="en-US"/>
        </a:p>
      </dgm:t>
    </dgm:pt>
    <dgm:pt modelId="{61A568BF-D1AB-4345-9CA7-878468CAA9E0}" type="sibTrans" cxnId="{24836079-9FDA-4F84-9291-518671EE6E30}">
      <dgm:prSet/>
      <dgm:spPr/>
      <dgm:t>
        <a:bodyPr/>
        <a:lstStyle/>
        <a:p>
          <a:endParaRPr lang="en-US"/>
        </a:p>
      </dgm:t>
    </dgm:pt>
    <dgm:pt modelId="{BB5A00DF-7368-4451-822A-C5213BEFEEBE}">
      <dgm:prSet phldrT="[Text]" custT="1"/>
      <dgm:spPr/>
      <dgm:t>
        <a:bodyPr/>
        <a:lstStyle/>
        <a:p>
          <a:r>
            <a:rPr lang="en-US" sz="3000" dirty="0"/>
            <a:t>Widger and Trull (1994) identified that there are 848 ways to meet the criteria for ASPD. </a:t>
          </a:r>
        </a:p>
      </dgm:t>
    </dgm:pt>
    <dgm:pt modelId="{DBF05790-03E0-47D4-8137-1ED35487613F}" type="parTrans" cxnId="{3F455948-84CC-4BD3-B122-BC7FC520F6C2}">
      <dgm:prSet/>
      <dgm:spPr/>
      <dgm:t>
        <a:bodyPr/>
        <a:lstStyle/>
        <a:p>
          <a:endParaRPr lang="en-US"/>
        </a:p>
      </dgm:t>
    </dgm:pt>
    <dgm:pt modelId="{1FC1A5B2-F57F-4D1D-AD7C-59801453B2A1}" type="sibTrans" cxnId="{3F455948-84CC-4BD3-B122-BC7FC520F6C2}">
      <dgm:prSet/>
      <dgm:spPr/>
      <dgm:t>
        <a:bodyPr/>
        <a:lstStyle/>
        <a:p>
          <a:endParaRPr lang="en-US"/>
        </a:p>
      </dgm:t>
    </dgm:pt>
    <dgm:pt modelId="{B92700A2-FB38-4467-8A2E-6B17FD5FB43C}">
      <dgm:prSet phldrT="[Text]" custT="1"/>
      <dgm:spPr/>
      <dgm:t>
        <a:bodyPr/>
        <a:lstStyle/>
        <a:p>
          <a:r>
            <a:rPr lang="en-US" sz="3000" dirty="0"/>
            <a:t>Most people with psychopathy would meet the criteria for ASPD, only 1/3 of ASPD meet Psychopathy criteria. (Coid, 1998)</a:t>
          </a:r>
        </a:p>
      </dgm:t>
    </dgm:pt>
    <dgm:pt modelId="{D455CBAE-1EFE-4677-A720-D37D3C7C79C7}" type="parTrans" cxnId="{401C8A76-0402-439A-A771-D9B2BC35018E}">
      <dgm:prSet/>
      <dgm:spPr/>
      <dgm:t>
        <a:bodyPr/>
        <a:lstStyle/>
        <a:p>
          <a:endParaRPr lang="en-US"/>
        </a:p>
      </dgm:t>
    </dgm:pt>
    <dgm:pt modelId="{A308112E-A697-4E6A-A0C4-5392D47FD2DE}" type="sibTrans" cxnId="{401C8A76-0402-439A-A771-D9B2BC35018E}">
      <dgm:prSet/>
      <dgm:spPr/>
      <dgm:t>
        <a:bodyPr/>
        <a:lstStyle/>
        <a:p>
          <a:endParaRPr lang="en-US"/>
        </a:p>
      </dgm:t>
    </dgm:pt>
    <dgm:pt modelId="{AC72F550-8D08-4C72-8786-EFD88842EC2D}">
      <dgm:prSet phldrT="[Text]"/>
      <dgm:spPr/>
      <dgm:t>
        <a:bodyPr/>
        <a:lstStyle/>
        <a:p>
          <a:endParaRPr lang="en-US" sz="2800" dirty="0"/>
        </a:p>
      </dgm:t>
    </dgm:pt>
    <dgm:pt modelId="{649EDE3C-3684-4468-8132-DDC48CE95879}" type="parTrans" cxnId="{06EC3E8A-D631-42AE-99D7-CB1BBD1BBAE5}">
      <dgm:prSet/>
      <dgm:spPr/>
      <dgm:t>
        <a:bodyPr/>
        <a:lstStyle/>
        <a:p>
          <a:endParaRPr lang="en-GB"/>
        </a:p>
      </dgm:t>
    </dgm:pt>
    <dgm:pt modelId="{2597B6D0-32F3-440C-A585-DE0777E554AE}" type="sibTrans" cxnId="{06EC3E8A-D631-42AE-99D7-CB1BBD1BBAE5}">
      <dgm:prSet/>
      <dgm:spPr/>
      <dgm:t>
        <a:bodyPr/>
        <a:lstStyle/>
        <a:p>
          <a:endParaRPr lang="en-GB"/>
        </a:p>
      </dgm:t>
    </dgm:pt>
    <dgm:pt modelId="{843B6A52-A41B-4B44-A518-8556128D978F}">
      <dgm:prSet phldrT="[Text]" custT="1"/>
      <dgm:spPr/>
      <dgm:t>
        <a:bodyPr/>
        <a:lstStyle/>
        <a:p>
          <a:r>
            <a:rPr lang="en-US" sz="3200" dirty="0"/>
            <a:t>It doesn’t exclude Psychopathy from ASPD studies. </a:t>
          </a:r>
        </a:p>
      </dgm:t>
    </dgm:pt>
    <dgm:pt modelId="{7C9C4999-F848-484F-BC4D-F4AF7BA08BF7}" type="parTrans" cxnId="{E75A4944-9C29-4841-B7FB-A930137738BD}">
      <dgm:prSet/>
      <dgm:spPr/>
      <dgm:t>
        <a:bodyPr/>
        <a:lstStyle/>
        <a:p>
          <a:endParaRPr lang="en-GB"/>
        </a:p>
      </dgm:t>
    </dgm:pt>
    <dgm:pt modelId="{EF2B513B-9616-4941-8274-21296DD8FEEA}" type="sibTrans" cxnId="{E75A4944-9C29-4841-B7FB-A930137738BD}">
      <dgm:prSet/>
      <dgm:spPr/>
      <dgm:t>
        <a:bodyPr/>
        <a:lstStyle/>
        <a:p>
          <a:endParaRPr lang="en-GB"/>
        </a:p>
      </dgm:t>
    </dgm:pt>
    <dgm:pt modelId="{787C35E6-1E03-4737-817B-0C3B8DE4FAE8}" type="pres">
      <dgm:prSet presAssocID="{425AB2E9-3568-4939-AD20-F42726F09D02}" presName="Name0" presStyleCnt="0">
        <dgm:presLayoutVars>
          <dgm:dir/>
          <dgm:resizeHandles val="exact"/>
        </dgm:presLayoutVars>
      </dgm:prSet>
      <dgm:spPr/>
      <dgm:t>
        <a:bodyPr/>
        <a:lstStyle/>
        <a:p>
          <a:endParaRPr lang="en-US"/>
        </a:p>
      </dgm:t>
    </dgm:pt>
    <dgm:pt modelId="{D3737868-2B89-4683-86B2-14F698B41678}" type="pres">
      <dgm:prSet presAssocID="{06F1FE2A-97BA-4B52-B3A6-E44D1F20CB28}" presName="node" presStyleLbl="node1" presStyleIdx="0" presStyleCnt="3">
        <dgm:presLayoutVars>
          <dgm:bulletEnabled val="1"/>
        </dgm:presLayoutVars>
      </dgm:prSet>
      <dgm:spPr/>
      <dgm:t>
        <a:bodyPr/>
        <a:lstStyle/>
        <a:p>
          <a:endParaRPr lang="en-US"/>
        </a:p>
      </dgm:t>
    </dgm:pt>
    <dgm:pt modelId="{FA05A24B-A0A1-47CF-BD85-CFA341C4E1D9}" type="pres">
      <dgm:prSet presAssocID="{0CACD921-34CA-4681-87F1-041A98C27B3D}" presName="sibTrans" presStyleCnt="0"/>
      <dgm:spPr/>
    </dgm:pt>
    <dgm:pt modelId="{B62CD066-2DEA-4EB7-9E2A-7169BAD6ECAE}" type="pres">
      <dgm:prSet presAssocID="{184B56DA-A66C-4DD0-AE11-0A7EBA387E48}" presName="node" presStyleLbl="node1" presStyleIdx="1" presStyleCnt="3">
        <dgm:presLayoutVars>
          <dgm:bulletEnabled val="1"/>
        </dgm:presLayoutVars>
      </dgm:prSet>
      <dgm:spPr/>
      <dgm:t>
        <a:bodyPr/>
        <a:lstStyle/>
        <a:p>
          <a:endParaRPr lang="en-US"/>
        </a:p>
      </dgm:t>
    </dgm:pt>
    <dgm:pt modelId="{8A9C12D1-272F-4399-AF99-794E7757B5EC}" type="pres">
      <dgm:prSet presAssocID="{8EE144C8-20EA-43DA-B048-41CEE06807BC}" presName="sibTrans" presStyleCnt="0"/>
      <dgm:spPr/>
    </dgm:pt>
    <dgm:pt modelId="{2154C4F7-1F96-4DFD-9F43-46289BF58A74}" type="pres">
      <dgm:prSet presAssocID="{2F8ECEAC-FAA3-4503-A169-57F41A503807}" presName="node" presStyleLbl="node1" presStyleIdx="2" presStyleCnt="3">
        <dgm:presLayoutVars>
          <dgm:bulletEnabled val="1"/>
        </dgm:presLayoutVars>
      </dgm:prSet>
      <dgm:spPr/>
      <dgm:t>
        <a:bodyPr/>
        <a:lstStyle/>
        <a:p>
          <a:endParaRPr lang="en-US"/>
        </a:p>
      </dgm:t>
    </dgm:pt>
  </dgm:ptLst>
  <dgm:cxnLst>
    <dgm:cxn modelId="{3F455948-84CC-4BD3-B122-BC7FC520F6C2}" srcId="{2F8ECEAC-FAA3-4503-A169-57F41A503807}" destId="{BB5A00DF-7368-4451-822A-C5213BEFEEBE}" srcOrd="0" destOrd="0" parTransId="{DBF05790-03E0-47D4-8137-1ED35487613F}" sibTransId="{1FC1A5B2-F57F-4D1D-AD7C-59801453B2A1}"/>
    <dgm:cxn modelId="{FC6EE199-23CF-4307-94F8-FC53916EA51A}" srcId="{425AB2E9-3568-4939-AD20-F42726F09D02}" destId="{06F1FE2A-97BA-4B52-B3A6-E44D1F20CB28}" srcOrd="0" destOrd="0" parTransId="{272155B6-483B-4675-B173-D3F00A201046}" sibTransId="{0CACD921-34CA-4681-87F1-041A98C27B3D}"/>
    <dgm:cxn modelId="{24836079-9FDA-4F84-9291-518671EE6E30}" srcId="{425AB2E9-3568-4939-AD20-F42726F09D02}" destId="{2F8ECEAC-FAA3-4503-A169-57F41A503807}" srcOrd="2" destOrd="0" parTransId="{ACAA3BC8-2CDA-42A5-8DD6-5A948ACC6FCF}" sibTransId="{61A568BF-D1AB-4345-9CA7-878468CAA9E0}"/>
    <dgm:cxn modelId="{19856B90-CEF2-4AFE-8992-ACEB63AB456A}" type="presOf" srcId="{06F1FE2A-97BA-4B52-B3A6-E44D1F20CB28}" destId="{D3737868-2B89-4683-86B2-14F698B41678}" srcOrd="0" destOrd="0" presId="urn:microsoft.com/office/officeart/2005/8/layout/hList6"/>
    <dgm:cxn modelId="{8B962309-8244-4A9C-B0AC-BA2950444B58}" type="presOf" srcId="{BB5A00DF-7368-4451-822A-C5213BEFEEBE}" destId="{2154C4F7-1F96-4DFD-9F43-46289BF58A74}" srcOrd="0" destOrd="1" presId="urn:microsoft.com/office/officeart/2005/8/layout/hList6"/>
    <dgm:cxn modelId="{D6E56A4F-B1AC-4E8E-A4C4-8B9C87F609C2}" type="presOf" srcId="{184B56DA-A66C-4DD0-AE11-0A7EBA387E48}" destId="{B62CD066-2DEA-4EB7-9E2A-7169BAD6ECAE}" srcOrd="0" destOrd="0" presId="urn:microsoft.com/office/officeart/2005/8/layout/hList6"/>
    <dgm:cxn modelId="{01AD485A-0916-4A80-9CBA-29870F4D202A}" srcId="{425AB2E9-3568-4939-AD20-F42726F09D02}" destId="{184B56DA-A66C-4DD0-AE11-0A7EBA387E48}" srcOrd="1" destOrd="0" parTransId="{3C1C544F-4C0C-4E19-A3D2-C3E5175D7B4B}" sibTransId="{8EE144C8-20EA-43DA-B048-41CEE06807BC}"/>
    <dgm:cxn modelId="{ACB965C6-1ACF-483C-9C29-8A17C949C706}" srcId="{06F1FE2A-97BA-4B52-B3A6-E44D1F20CB28}" destId="{4640F6E6-EF32-4372-9B3B-2FFD48F9CB5C}" srcOrd="0" destOrd="0" parTransId="{DB4F8E23-BBE6-4AB5-9D82-74F5115D7455}" sibTransId="{55E32D54-3DF3-4F3F-B3B8-1AEE5606EC62}"/>
    <dgm:cxn modelId="{401C8A76-0402-439A-A771-D9B2BC35018E}" srcId="{2F8ECEAC-FAA3-4503-A169-57F41A503807}" destId="{B92700A2-FB38-4467-8A2E-6B17FD5FB43C}" srcOrd="1" destOrd="0" parTransId="{D455CBAE-1EFE-4677-A720-D37D3C7C79C7}" sibTransId="{A308112E-A697-4E6A-A0C4-5392D47FD2DE}"/>
    <dgm:cxn modelId="{1B1AD60D-CA89-4AE7-83C6-70C25E28E435}" type="presOf" srcId="{AC72F550-8D08-4C72-8786-EFD88842EC2D}" destId="{B62CD066-2DEA-4EB7-9E2A-7169BAD6ECAE}" srcOrd="0" destOrd="3" presId="urn:microsoft.com/office/officeart/2005/8/layout/hList6"/>
    <dgm:cxn modelId="{E75A4944-9C29-4841-B7FB-A930137738BD}" srcId="{184B56DA-A66C-4DD0-AE11-0A7EBA387E48}" destId="{843B6A52-A41B-4B44-A518-8556128D978F}" srcOrd="1" destOrd="0" parTransId="{7C9C4999-F848-484F-BC4D-F4AF7BA08BF7}" sibTransId="{EF2B513B-9616-4941-8274-21296DD8FEEA}"/>
    <dgm:cxn modelId="{06EC3E8A-D631-42AE-99D7-CB1BBD1BBAE5}" srcId="{184B56DA-A66C-4DD0-AE11-0A7EBA387E48}" destId="{AC72F550-8D08-4C72-8786-EFD88842EC2D}" srcOrd="2" destOrd="0" parTransId="{649EDE3C-3684-4468-8132-DDC48CE95879}" sibTransId="{2597B6D0-32F3-440C-A585-DE0777E554AE}"/>
    <dgm:cxn modelId="{FD81AFB5-835E-4A1C-8D33-57A4A8F10392}" type="presOf" srcId="{425AB2E9-3568-4939-AD20-F42726F09D02}" destId="{787C35E6-1E03-4737-817B-0C3B8DE4FAE8}" srcOrd="0" destOrd="0" presId="urn:microsoft.com/office/officeart/2005/8/layout/hList6"/>
    <dgm:cxn modelId="{7B6D4B1B-3E72-4834-AE4F-F522F7DCC717}" type="presOf" srcId="{2F8ECEAC-FAA3-4503-A169-57F41A503807}" destId="{2154C4F7-1F96-4DFD-9F43-46289BF58A74}" srcOrd="0" destOrd="0" presId="urn:microsoft.com/office/officeart/2005/8/layout/hList6"/>
    <dgm:cxn modelId="{5743310E-EF7A-4AF5-893D-9886AFA6B7A4}" type="presOf" srcId="{4640F6E6-EF32-4372-9B3B-2FFD48F9CB5C}" destId="{D3737868-2B89-4683-86B2-14F698B41678}" srcOrd="0" destOrd="1" presId="urn:microsoft.com/office/officeart/2005/8/layout/hList6"/>
    <dgm:cxn modelId="{35CFE6BC-D8BD-4D8D-8DF8-C9728DBC3D4B}" type="presOf" srcId="{B92700A2-FB38-4467-8A2E-6B17FD5FB43C}" destId="{2154C4F7-1F96-4DFD-9F43-46289BF58A74}" srcOrd="0" destOrd="2" presId="urn:microsoft.com/office/officeart/2005/8/layout/hList6"/>
    <dgm:cxn modelId="{D69A24A6-8ED7-43BC-B842-530F21B69FDD}" type="presOf" srcId="{17AF0C1B-AB46-4643-AAAB-C00D253E5731}" destId="{B62CD066-2DEA-4EB7-9E2A-7169BAD6ECAE}" srcOrd="0" destOrd="1" presId="urn:microsoft.com/office/officeart/2005/8/layout/hList6"/>
    <dgm:cxn modelId="{31D0EEFF-9776-4597-8873-3B56F9091C86}" srcId="{184B56DA-A66C-4DD0-AE11-0A7EBA387E48}" destId="{17AF0C1B-AB46-4643-AAAB-C00D253E5731}" srcOrd="0" destOrd="0" parTransId="{29C3C336-A8CD-48B5-9F85-325299B52A84}" sibTransId="{631D11DF-11B6-487B-8148-E2BF1F9190AD}"/>
    <dgm:cxn modelId="{5F2E95F6-EDF4-460E-AD68-0FFB553E7A99}" type="presOf" srcId="{843B6A52-A41B-4B44-A518-8556128D978F}" destId="{B62CD066-2DEA-4EB7-9E2A-7169BAD6ECAE}" srcOrd="0" destOrd="2" presId="urn:microsoft.com/office/officeart/2005/8/layout/hList6"/>
    <dgm:cxn modelId="{83641F3D-0433-428B-82EF-AC901EEBCBAF}" type="presParOf" srcId="{787C35E6-1E03-4737-817B-0C3B8DE4FAE8}" destId="{D3737868-2B89-4683-86B2-14F698B41678}" srcOrd="0" destOrd="0" presId="urn:microsoft.com/office/officeart/2005/8/layout/hList6"/>
    <dgm:cxn modelId="{C59E5226-1D52-47BA-B2D2-964C2741D20C}" type="presParOf" srcId="{787C35E6-1E03-4737-817B-0C3B8DE4FAE8}" destId="{FA05A24B-A0A1-47CF-BD85-CFA341C4E1D9}" srcOrd="1" destOrd="0" presId="urn:microsoft.com/office/officeart/2005/8/layout/hList6"/>
    <dgm:cxn modelId="{CB307AF8-2A00-48BB-9809-E6EBE924DA1E}" type="presParOf" srcId="{787C35E6-1E03-4737-817B-0C3B8DE4FAE8}" destId="{B62CD066-2DEA-4EB7-9E2A-7169BAD6ECAE}" srcOrd="2" destOrd="0" presId="urn:microsoft.com/office/officeart/2005/8/layout/hList6"/>
    <dgm:cxn modelId="{EB2C50E3-643A-4D74-B84A-10BED8EC04C2}" type="presParOf" srcId="{787C35E6-1E03-4737-817B-0C3B8DE4FAE8}" destId="{8A9C12D1-272F-4399-AF99-794E7757B5EC}" srcOrd="3" destOrd="0" presId="urn:microsoft.com/office/officeart/2005/8/layout/hList6"/>
    <dgm:cxn modelId="{996FAC96-0898-4E6A-8047-035FDFF0DCE0}" type="presParOf" srcId="{787C35E6-1E03-4737-817B-0C3B8DE4FAE8}" destId="{2154C4F7-1F96-4DFD-9F43-46289BF58A74}"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FBC85-EE41-46FB-A7F4-99ED4084C835}"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US"/>
        </a:p>
      </dgm:t>
    </dgm:pt>
    <dgm:pt modelId="{A518A75D-9854-4CDE-9FB7-B1EBB324AAED}">
      <dgm:prSet phldrT="[Text]"/>
      <dgm:spPr/>
      <dgm:t>
        <a:bodyPr/>
        <a:lstStyle/>
        <a:p>
          <a:r>
            <a:rPr lang="en-US" dirty="0"/>
            <a:t>Step 1</a:t>
          </a:r>
        </a:p>
      </dgm:t>
    </dgm:pt>
    <dgm:pt modelId="{8A2D5E86-42BC-415B-A1DE-0C28EEB3661C}" type="parTrans" cxnId="{E5053C00-76EC-4519-ABF3-0ACDA95BE163}">
      <dgm:prSet/>
      <dgm:spPr/>
      <dgm:t>
        <a:bodyPr/>
        <a:lstStyle/>
        <a:p>
          <a:endParaRPr lang="en-US"/>
        </a:p>
      </dgm:t>
    </dgm:pt>
    <dgm:pt modelId="{FF440F30-5F7D-44F0-8264-C65521A11F0C}" type="sibTrans" cxnId="{E5053C00-76EC-4519-ABF3-0ACDA95BE163}">
      <dgm:prSet/>
      <dgm:spPr/>
      <dgm:t>
        <a:bodyPr/>
        <a:lstStyle/>
        <a:p>
          <a:endParaRPr lang="en-US"/>
        </a:p>
      </dgm:t>
    </dgm:pt>
    <dgm:pt modelId="{48328429-D21F-4CF6-9089-EE3F5F57F2AC}">
      <dgm:prSet phldrT="[Text]" custT="1"/>
      <dgm:spPr/>
      <dgm:t>
        <a:bodyPr/>
        <a:lstStyle/>
        <a:p>
          <a:r>
            <a:rPr lang="en-US" sz="2800" dirty="0"/>
            <a:t>Must be diagnosed before age 15 with Conduct Disorder. There are two subtypes. </a:t>
          </a:r>
        </a:p>
      </dgm:t>
    </dgm:pt>
    <dgm:pt modelId="{1635AB15-42A4-42D6-9F2B-33788AD7A83B}" type="parTrans" cxnId="{B7AA9BCE-D649-4F1B-B108-93466D2481F6}">
      <dgm:prSet/>
      <dgm:spPr/>
      <dgm:t>
        <a:bodyPr/>
        <a:lstStyle/>
        <a:p>
          <a:endParaRPr lang="en-US"/>
        </a:p>
      </dgm:t>
    </dgm:pt>
    <dgm:pt modelId="{C822654F-BF62-47E3-96FD-AE4B604B788B}" type="sibTrans" cxnId="{B7AA9BCE-D649-4F1B-B108-93466D2481F6}">
      <dgm:prSet/>
      <dgm:spPr/>
      <dgm:t>
        <a:bodyPr/>
        <a:lstStyle/>
        <a:p>
          <a:endParaRPr lang="en-US"/>
        </a:p>
      </dgm:t>
    </dgm:pt>
    <dgm:pt modelId="{25AF84C7-6ED7-450C-83EA-4337CE735A70}">
      <dgm:prSet phldrT="[Text]" custT="1"/>
      <dgm:spPr/>
      <dgm:t>
        <a:bodyPr/>
        <a:lstStyle/>
        <a:p>
          <a:r>
            <a:rPr lang="en-US" sz="2800" dirty="0"/>
            <a:t>Step 2</a:t>
          </a:r>
        </a:p>
      </dgm:t>
    </dgm:pt>
    <dgm:pt modelId="{33168ED3-1516-4DE0-87C6-D0BBEBB68307}" type="parTrans" cxnId="{447AF68F-5153-4E01-A5A1-8D3A25A73007}">
      <dgm:prSet/>
      <dgm:spPr/>
      <dgm:t>
        <a:bodyPr/>
        <a:lstStyle/>
        <a:p>
          <a:endParaRPr lang="en-US"/>
        </a:p>
      </dgm:t>
    </dgm:pt>
    <dgm:pt modelId="{2562C856-622C-43A4-99D0-A7FF0C835EBA}" type="sibTrans" cxnId="{447AF68F-5153-4E01-A5A1-8D3A25A73007}">
      <dgm:prSet/>
      <dgm:spPr/>
      <dgm:t>
        <a:bodyPr/>
        <a:lstStyle/>
        <a:p>
          <a:endParaRPr lang="en-US"/>
        </a:p>
      </dgm:t>
    </dgm:pt>
    <dgm:pt modelId="{300FCD3E-1ADF-4D8E-8B7F-C23D248E5AA3}">
      <dgm:prSet phldrT="[Text]" custT="1"/>
      <dgm:spPr/>
      <dgm:t>
        <a:bodyPr/>
        <a:lstStyle/>
        <a:p>
          <a:r>
            <a:rPr lang="en-US" sz="2800" dirty="0"/>
            <a:t>Must be 18 years old to complete self assessment questionnaire of DSM. </a:t>
          </a:r>
        </a:p>
      </dgm:t>
    </dgm:pt>
    <dgm:pt modelId="{BC272908-DB90-4FCA-8784-0CA7E6A97E8F}" type="parTrans" cxnId="{4B471AE2-396E-4C5C-9110-4123DA6DCE53}">
      <dgm:prSet/>
      <dgm:spPr/>
      <dgm:t>
        <a:bodyPr/>
        <a:lstStyle/>
        <a:p>
          <a:endParaRPr lang="en-US"/>
        </a:p>
      </dgm:t>
    </dgm:pt>
    <dgm:pt modelId="{4A78B380-1F85-4365-BF1F-0BD8AD7C8590}" type="sibTrans" cxnId="{4B471AE2-396E-4C5C-9110-4123DA6DCE53}">
      <dgm:prSet/>
      <dgm:spPr/>
      <dgm:t>
        <a:bodyPr/>
        <a:lstStyle/>
        <a:p>
          <a:endParaRPr lang="en-US"/>
        </a:p>
      </dgm:t>
    </dgm:pt>
    <dgm:pt modelId="{0F8DBA57-A3BA-4BC9-A853-67B71E3B3531}">
      <dgm:prSet phldrT="[Text]" custT="1"/>
      <dgm:spPr/>
      <dgm:t>
        <a:bodyPr/>
        <a:lstStyle/>
        <a:p>
          <a:r>
            <a:rPr lang="en-US" sz="2800" dirty="0"/>
            <a:t>Step 3</a:t>
          </a:r>
        </a:p>
      </dgm:t>
    </dgm:pt>
    <dgm:pt modelId="{99BB5F99-B845-4128-856A-D40FE489F4C0}" type="parTrans" cxnId="{81AE50C2-F587-470B-86FC-B5A28EFEE1BC}">
      <dgm:prSet/>
      <dgm:spPr/>
      <dgm:t>
        <a:bodyPr/>
        <a:lstStyle/>
        <a:p>
          <a:endParaRPr lang="en-US"/>
        </a:p>
      </dgm:t>
    </dgm:pt>
    <dgm:pt modelId="{CD82CFE7-3793-47B0-8B52-9C19EDB40EDE}" type="sibTrans" cxnId="{81AE50C2-F587-470B-86FC-B5A28EFEE1BC}">
      <dgm:prSet/>
      <dgm:spPr/>
      <dgm:t>
        <a:bodyPr/>
        <a:lstStyle/>
        <a:p>
          <a:endParaRPr lang="en-US"/>
        </a:p>
      </dgm:t>
    </dgm:pt>
    <dgm:pt modelId="{D0989AE5-C818-44D5-8AE6-32DEAF6F46CC}">
      <dgm:prSet phldrT="[Text]" custT="1"/>
      <dgm:spPr/>
      <dgm:t>
        <a:bodyPr/>
        <a:lstStyle/>
        <a:p>
          <a:r>
            <a:rPr lang="en-US" sz="2800" dirty="0"/>
            <a:t>Must tick 5 </a:t>
          </a:r>
          <a:r>
            <a:rPr lang="en-US" sz="2700" dirty="0"/>
            <a:t>out </a:t>
          </a:r>
          <a:r>
            <a:rPr lang="en-US" sz="2800" dirty="0"/>
            <a:t>of the 9 criteria for APSD.   </a:t>
          </a:r>
        </a:p>
      </dgm:t>
    </dgm:pt>
    <dgm:pt modelId="{5116A57A-5F5C-441B-8E98-72FC83223934}" type="parTrans" cxnId="{0990249C-5F83-4AC6-BBDE-76609E41C3B7}">
      <dgm:prSet/>
      <dgm:spPr/>
      <dgm:t>
        <a:bodyPr/>
        <a:lstStyle/>
        <a:p>
          <a:endParaRPr lang="en-US"/>
        </a:p>
      </dgm:t>
    </dgm:pt>
    <dgm:pt modelId="{0B13468D-FE4E-4A8A-A598-8159F0C900A0}" type="sibTrans" cxnId="{0990249C-5F83-4AC6-BBDE-76609E41C3B7}">
      <dgm:prSet/>
      <dgm:spPr/>
      <dgm:t>
        <a:bodyPr/>
        <a:lstStyle/>
        <a:p>
          <a:endParaRPr lang="en-US"/>
        </a:p>
      </dgm:t>
    </dgm:pt>
    <dgm:pt modelId="{677FC8B7-2875-43E9-9CDF-1CB72AAB0D0E}">
      <dgm:prSet phldrT="[Text]"/>
      <dgm:spPr/>
      <dgm:t>
        <a:bodyPr/>
        <a:lstStyle/>
        <a:p>
          <a:r>
            <a:rPr lang="en-US" dirty="0"/>
            <a:t>Step 4</a:t>
          </a:r>
        </a:p>
      </dgm:t>
    </dgm:pt>
    <dgm:pt modelId="{135D044B-CF2D-4837-B65C-369AE7EBF5F6}" type="parTrans" cxnId="{97DC5797-804D-44AB-A7F2-9EB61CACB1D5}">
      <dgm:prSet/>
      <dgm:spPr/>
      <dgm:t>
        <a:bodyPr/>
        <a:lstStyle/>
        <a:p>
          <a:endParaRPr lang="en-US"/>
        </a:p>
      </dgm:t>
    </dgm:pt>
    <dgm:pt modelId="{76FCE978-AC8C-47A4-866D-929EE0B68914}" type="sibTrans" cxnId="{97DC5797-804D-44AB-A7F2-9EB61CACB1D5}">
      <dgm:prSet/>
      <dgm:spPr/>
      <dgm:t>
        <a:bodyPr/>
        <a:lstStyle/>
        <a:p>
          <a:endParaRPr lang="en-US"/>
        </a:p>
      </dgm:t>
    </dgm:pt>
    <dgm:pt modelId="{A9B56225-2ADD-49DA-81AC-70F2AF1C4A96}">
      <dgm:prSet phldrT="[Text]" custT="1"/>
      <dgm:spPr/>
      <dgm:t>
        <a:bodyPr/>
        <a:lstStyle/>
        <a:p>
          <a:r>
            <a:rPr lang="en-US" sz="2800" dirty="0"/>
            <a:t>This can only be diagnosed by Mental health professional, such as a psychiatrist. </a:t>
          </a:r>
        </a:p>
      </dgm:t>
    </dgm:pt>
    <dgm:pt modelId="{0BDA5908-E6FD-4F09-9B29-F0DA4C25A334}" type="parTrans" cxnId="{21B7AB36-1C2E-4E8E-BAFE-E7BF013A0E25}">
      <dgm:prSet/>
      <dgm:spPr/>
      <dgm:t>
        <a:bodyPr/>
        <a:lstStyle/>
        <a:p>
          <a:endParaRPr lang="en-US"/>
        </a:p>
      </dgm:t>
    </dgm:pt>
    <dgm:pt modelId="{430BF9A0-6AC4-4B0D-A7AB-5C13328C2783}" type="sibTrans" cxnId="{21B7AB36-1C2E-4E8E-BAFE-E7BF013A0E25}">
      <dgm:prSet/>
      <dgm:spPr/>
      <dgm:t>
        <a:bodyPr/>
        <a:lstStyle/>
        <a:p>
          <a:endParaRPr lang="en-US"/>
        </a:p>
      </dgm:t>
    </dgm:pt>
    <dgm:pt modelId="{8C6E4A05-D928-421F-BB35-AB0FFEB0B7C4}" type="pres">
      <dgm:prSet presAssocID="{25AFBC85-EE41-46FB-A7F4-99ED4084C835}" presName="Name0" presStyleCnt="0">
        <dgm:presLayoutVars>
          <dgm:dir/>
        </dgm:presLayoutVars>
      </dgm:prSet>
      <dgm:spPr/>
      <dgm:t>
        <a:bodyPr/>
        <a:lstStyle/>
        <a:p>
          <a:endParaRPr lang="en-US"/>
        </a:p>
      </dgm:t>
    </dgm:pt>
    <dgm:pt modelId="{8C8EDC2C-400F-4A87-B348-71B90CDC58F1}" type="pres">
      <dgm:prSet presAssocID="{A518A75D-9854-4CDE-9FB7-B1EBB324AAED}" presName="composite" presStyleCnt="0"/>
      <dgm:spPr/>
    </dgm:pt>
    <dgm:pt modelId="{53B4FA82-603E-4EDB-90A9-1DA699C2C901}" type="pres">
      <dgm:prSet presAssocID="{A518A75D-9854-4CDE-9FB7-B1EBB324AAED}" presName="Accent" presStyleLbl="alignAcc1" presStyleIdx="0" presStyleCnt="4"/>
      <dgm:spPr/>
    </dgm:pt>
    <dgm:pt modelId="{48475A52-D924-4818-BEE8-D250047D6B3F}" type="pres">
      <dgm:prSet presAssocID="{A518A75D-9854-4CDE-9FB7-B1EBB324AAED}" presName="Image"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xmlns="" r:id="rId2"/>
              </a:ext>
            </a:extLst>
          </a:blip>
          <a:srcRect/>
          <a:stretch>
            <a:fillRect l="-28000" r="-28000"/>
          </a:stretch>
        </a:blipFill>
      </dgm:spPr>
      <dgm:extLst/>
    </dgm:pt>
    <dgm:pt modelId="{5ABBC393-AD16-4772-8402-4ABCB8683B4E}" type="pres">
      <dgm:prSet presAssocID="{A518A75D-9854-4CDE-9FB7-B1EBB324AAED}" presName="Child" presStyleLbl="revTx" presStyleIdx="0" presStyleCnt="4">
        <dgm:presLayoutVars>
          <dgm:bulletEnabled val="1"/>
        </dgm:presLayoutVars>
      </dgm:prSet>
      <dgm:spPr/>
      <dgm:t>
        <a:bodyPr/>
        <a:lstStyle/>
        <a:p>
          <a:endParaRPr lang="en-US"/>
        </a:p>
      </dgm:t>
    </dgm:pt>
    <dgm:pt modelId="{770E20EC-6929-4A45-99D5-285545E37892}" type="pres">
      <dgm:prSet presAssocID="{A518A75D-9854-4CDE-9FB7-B1EBB324AAED}" presName="Parent" presStyleLbl="alignNode1" presStyleIdx="0" presStyleCnt="4">
        <dgm:presLayoutVars>
          <dgm:bulletEnabled val="1"/>
        </dgm:presLayoutVars>
      </dgm:prSet>
      <dgm:spPr/>
      <dgm:t>
        <a:bodyPr/>
        <a:lstStyle/>
        <a:p>
          <a:endParaRPr lang="en-US"/>
        </a:p>
      </dgm:t>
    </dgm:pt>
    <dgm:pt modelId="{F445107B-3E02-430C-9039-D2AE418B235A}" type="pres">
      <dgm:prSet presAssocID="{FF440F30-5F7D-44F0-8264-C65521A11F0C}" presName="sibTrans" presStyleCnt="0"/>
      <dgm:spPr/>
    </dgm:pt>
    <dgm:pt modelId="{4F88CED5-DAB2-486C-AD16-C2CB6913B61B}" type="pres">
      <dgm:prSet presAssocID="{25AF84C7-6ED7-450C-83EA-4337CE735A70}" presName="composite" presStyleCnt="0"/>
      <dgm:spPr/>
    </dgm:pt>
    <dgm:pt modelId="{6806A88B-ACCD-4689-BA2C-F1412EF73B42}" type="pres">
      <dgm:prSet presAssocID="{25AF84C7-6ED7-450C-83EA-4337CE735A70}" presName="Accent" presStyleLbl="alignAcc1" presStyleIdx="1" presStyleCnt="4"/>
      <dgm:spPr/>
    </dgm:pt>
    <dgm:pt modelId="{6D3BA09B-A748-477B-98A1-FEDE95925694}" type="pres">
      <dgm:prSet presAssocID="{25AF84C7-6ED7-450C-83EA-4337CE735A70}" presName="Image"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a:stretch>
            <a:fillRect t="-16000" b="-16000"/>
          </a:stretch>
        </a:blipFill>
      </dgm:spPr>
      <dgm:extLst/>
    </dgm:pt>
    <dgm:pt modelId="{A0810939-5D65-4F5C-894F-F86C706A7A1C}" type="pres">
      <dgm:prSet presAssocID="{25AF84C7-6ED7-450C-83EA-4337CE735A70}" presName="Child" presStyleLbl="revTx" presStyleIdx="1" presStyleCnt="4">
        <dgm:presLayoutVars>
          <dgm:bulletEnabled val="1"/>
        </dgm:presLayoutVars>
      </dgm:prSet>
      <dgm:spPr/>
      <dgm:t>
        <a:bodyPr/>
        <a:lstStyle/>
        <a:p>
          <a:endParaRPr lang="en-US"/>
        </a:p>
      </dgm:t>
    </dgm:pt>
    <dgm:pt modelId="{16EEE8E2-3D18-44F6-B04A-3D59841E4FA8}" type="pres">
      <dgm:prSet presAssocID="{25AF84C7-6ED7-450C-83EA-4337CE735A70}" presName="Parent" presStyleLbl="alignNode1" presStyleIdx="1" presStyleCnt="4">
        <dgm:presLayoutVars>
          <dgm:bulletEnabled val="1"/>
        </dgm:presLayoutVars>
      </dgm:prSet>
      <dgm:spPr/>
      <dgm:t>
        <a:bodyPr/>
        <a:lstStyle/>
        <a:p>
          <a:endParaRPr lang="en-US"/>
        </a:p>
      </dgm:t>
    </dgm:pt>
    <dgm:pt modelId="{BC140B48-2181-4811-AF91-223867D0738E}" type="pres">
      <dgm:prSet presAssocID="{2562C856-622C-43A4-99D0-A7FF0C835EBA}" presName="sibTrans" presStyleCnt="0"/>
      <dgm:spPr/>
    </dgm:pt>
    <dgm:pt modelId="{57293698-40AD-44C8-9B60-0D0C4FC11960}" type="pres">
      <dgm:prSet presAssocID="{0F8DBA57-A3BA-4BC9-A853-67B71E3B3531}" presName="composite" presStyleCnt="0"/>
      <dgm:spPr/>
    </dgm:pt>
    <dgm:pt modelId="{7F77031C-84AF-49FA-B2E3-6B22E2F49F2B}" type="pres">
      <dgm:prSet presAssocID="{0F8DBA57-A3BA-4BC9-A853-67B71E3B3531}" presName="Accent" presStyleLbl="alignAcc1" presStyleIdx="2" presStyleCnt="4"/>
      <dgm:spPr/>
    </dgm:pt>
    <dgm:pt modelId="{6FDEA8A3-BC3B-493E-88CC-A57435CCDC96}" type="pres">
      <dgm:prSet presAssocID="{0F8DBA57-A3BA-4BC9-A853-67B71E3B3531}" presName="Image"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Lst>
          </a:blip>
          <a:srcRect/>
          <a:stretch>
            <a:fillRect l="-11000" r="-11000"/>
          </a:stretch>
        </a:blipFill>
      </dgm:spPr>
      <dgm:extLst/>
    </dgm:pt>
    <dgm:pt modelId="{EBE06ADE-C892-44D3-AB90-0EE941CCA21D}" type="pres">
      <dgm:prSet presAssocID="{0F8DBA57-A3BA-4BC9-A853-67B71E3B3531}" presName="Child" presStyleLbl="revTx" presStyleIdx="2" presStyleCnt="4">
        <dgm:presLayoutVars>
          <dgm:bulletEnabled val="1"/>
        </dgm:presLayoutVars>
      </dgm:prSet>
      <dgm:spPr/>
      <dgm:t>
        <a:bodyPr/>
        <a:lstStyle/>
        <a:p>
          <a:endParaRPr lang="en-US"/>
        </a:p>
      </dgm:t>
    </dgm:pt>
    <dgm:pt modelId="{B3686B38-0C87-411A-9F82-923E333643FB}" type="pres">
      <dgm:prSet presAssocID="{0F8DBA57-A3BA-4BC9-A853-67B71E3B3531}" presName="Parent" presStyleLbl="alignNode1" presStyleIdx="2" presStyleCnt="4">
        <dgm:presLayoutVars>
          <dgm:bulletEnabled val="1"/>
        </dgm:presLayoutVars>
      </dgm:prSet>
      <dgm:spPr/>
      <dgm:t>
        <a:bodyPr/>
        <a:lstStyle/>
        <a:p>
          <a:endParaRPr lang="en-US"/>
        </a:p>
      </dgm:t>
    </dgm:pt>
    <dgm:pt modelId="{0A69584E-ED28-4A81-B130-0E9A2F565C94}" type="pres">
      <dgm:prSet presAssocID="{CD82CFE7-3793-47B0-8B52-9C19EDB40EDE}" presName="sibTrans" presStyleCnt="0"/>
      <dgm:spPr/>
    </dgm:pt>
    <dgm:pt modelId="{CCF11A6E-F586-4910-8C44-1AE6AD4ECC02}" type="pres">
      <dgm:prSet presAssocID="{677FC8B7-2875-43E9-9CDF-1CB72AAB0D0E}" presName="composite" presStyleCnt="0"/>
      <dgm:spPr/>
    </dgm:pt>
    <dgm:pt modelId="{87ACD694-36F9-4193-A8FE-573DA345BCA3}" type="pres">
      <dgm:prSet presAssocID="{677FC8B7-2875-43E9-9CDF-1CB72AAB0D0E}" presName="Accent" presStyleLbl="alignAcc1" presStyleIdx="3" presStyleCnt="4"/>
      <dgm:spPr/>
    </dgm:pt>
    <dgm:pt modelId="{D5EF084B-0048-459A-9001-2451F5192F25}" type="pres">
      <dgm:prSet presAssocID="{677FC8B7-2875-43E9-9CDF-1CB72AAB0D0E}" presName="Image" presStyleLbl="node1" presStyleIdx="3" presStyleCnt="4"/>
      <dgm:spPr>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rcRect/>
          <a:stretch>
            <a:fillRect t="-8000" b="-8000"/>
          </a:stretch>
        </a:blipFill>
      </dgm:spPr>
      <dgm:extLst/>
    </dgm:pt>
    <dgm:pt modelId="{2A1C86DE-9AB9-421D-8408-47DA191A0168}" type="pres">
      <dgm:prSet presAssocID="{677FC8B7-2875-43E9-9CDF-1CB72AAB0D0E}" presName="Child" presStyleLbl="revTx" presStyleIdx="3" presStyleCnt="4">
        <dgm:presLayoutVars>
          <dgm:bulletEnabled val="1"/>
        </dgm:presLayoutVars>
      </dgm:prSet>
      <dgm:spPr/>
      <dgm:t>
        <a:bodyPr/>
        <a:lstStyle/>
        <a:p>
          <a:endParaRPr lang="en-US"/>
        </a:p>
      </dgm:t>
    </dgm:pt>
    <dgm:pt modelId="{4E89074A-DD45-4C30-BE68-0847302086FD}" type="pres">
      <dgm:prSet presAssocID="{677FC8B7-2875-43E9-9CDF-1CB72AAB0D0E}" presName="Parent" presStyleLbl="alignNode1" presStyleIdx="3" presStyleCnt="4">
        <dgm:presLayoutVars>
          <dgm:bulletEnabled val="1"/>
        </dgm:presLayoutVars>
      </dgm:prSet>
      <dgm:spPr/>
      <dgm:t>
        <a:bodyPr/>
        <a:lstStyle/>
        <a:p>
          <a:endParaRPr lang="en-US"/>
        </a:p>
      </dgm:t>
    </dgm:pt>
  </dgm:ptLst>
  <dgm:cxnLst>
    <dgm:cxn modelId="{E5053C00-76EC-4519-ABF3-0ACDA95BE163}" srcId="{25AFBC85-EE41-46FB-A7F4-99ED4084C835}" destId="{A518A75D-9854-4CDE-9FB7-B1EBB324AAED}" srcOrd="0" destOrd="0" parTransId="{8A2D5E86-42BC-415B-A1DE-0C28EEB3661C}" sibTransId="{FF440F30-5F7D-44F0-8264-C65521A11F0C}"/>
    <dgm:cxn modelId="{6A0A065E-D593-4F6E-BB02-BF63EE5BC407}" type="presOf" srcId="{25AFBC85-EE41-46FB-A7F4-99ED4084C835}" destId="{8C6E4A05-D928-421F-BB35-AB0FFEB0B7C4}" srcOrd="0" destOrd="0" presId="urn:microsoft.com/office/officeart/2008/layout/TitlePictureLineup"/>
    <dgm:cxn modelId="{21B7AB36-1C2E-4E8E-BAFE-E7BF013A0E25}" srcId="{677FC8B7-2875-43E9-9CDF-1CB72AAB0D0E}" destId="{A9B56225-2ADD-49DA-81AC-70F2AF1C4A96}" srcOrd="0" destOrd="0" parTransId="{0BDA5908-E6FD-4F09-9B29-F0DA4C25A334}" sibTransId="{430BF9A0-6AC4-4B0D-A7AB-5C13328C2783}"/>
    <dgm:cxn modelId="{B724B512-D13F-42E5-8E9D-6F0A3CE544D8}" type="presOf" srcId="{48328429-D21F-4CF6-9089-EE3F5F57F2AC}" destId="{5ABBC393-AD16-4772-8402-4ABCB8683B4E}" srcOrd="0" destOrd="0" presId="urn:microsoft.com/office/officeart/2008/layout/TitlePictureLineup"/>
    <dgm:cxn modelId="{B7AA9BCE-D649-4F1B-B108-93466D2481F6}" srcId="{A518A75D-9854-4CDE-9FB7-B1EBB324AAED}" destId="{48328429-D21F-4CF6-9089-EE3F5F57F2AC}" srcOrd="0" destOrd="0" parTransId="{1635AB15-42A4-42D6-9F2B-33788AD7A83B}" sibTransId="{C822654F-BF62-47E3-96FD-AE4B604B788B}"/>
    <dgm:cxn modelId="{9140734E-E639-4086-9B62-F9B15D8D45A9}" type="presOf" srcId="{D0989AE5-C818-44D5-8AE6-32DEAF6F46CC}" destId="{EBE06ADE-C892-44D3-AB90-0EE941CCA21D}" srcOrd="0" destOrd="0" presId="urn:microsoft.com/office/officeart/2008/layout/TitlePictureLineup"/>
    <dgm:cxn modelId="{E003B334-5224-4D62-B853-FA481A6CA493}" type="presOf" srcId="{A9B56225-2ADD-49DA-81AC-70F2AF1C4A96}" destId="{2A1C86DE-9AB9-421D-8408-47DA191A0168}" srcOrd="0" destOrd="0" presId="urn:microsoft.com/office/officeart/2008/layout/TitlePictureLineup"/>
    <dgm:cxn modelId="{C84F12B6-3EE3-4557-A9DE-5ECD9E203BEF}" type="presOf" srcId="{0F8DBA57-A3BA-4BC9-A853-67B71E3B3531}" destId="{B3686B38-0C87-411A-9F82-923E333643FB}" srcOrd="0" destOrd="0" presId="urn:microsoft.com/office/officeart/2008/layout/TitlePictureLineup"/>
    <dgm:cxn modelId="{447AF68F-5153-4E01-A5A1-8D3A25A73007}" srcId="{25AFBC85-EE41-46FB-A7F4-99ED4084C835}" destId="{25AF84C7-6ED7-450C-83EA-4337CE735A70}" srcOrd="1" destOrd="0" parTransId="{33168ED3-1516-4DE0-87C6-D0BBEBB68307}" sibTransId="{2562C856-622C-43A4-99D0-A7FF0C835EBA}"/>
    <dgm:cxn modelId="{0990249C-5F83-4AC6-BBDE-76609E41C3B7}" srcId="{0F8DBA57-A3BA-4BC9-A853-67B71E3B3531}" destId="{D0989AE5-C818-44D5-8AE6-32DEAF6F46CC}" srcOrd="0" destOrd="0" parTransId="{5116A57A-5F5C-441B-8E98-72FC83223934}" sibTransId="{0B13468D-FE4E-4A8A-A598-8159F0C900A0}"/>
    <dgm:cxn modelId="{4B471AE2-396E-4C5C-9110-4123DA6DCE53}" srcId="{25AF84C7-6ED7-450C-83EA-4337CE735A70}" destId="{300FCD3E-1ADF-4D8E-8B7F-C23D248E5AA3}" srcOrd="0" destOrd="0" parTransId="{BC272908-DB90-4FCA-8784-0CA7E6A97E8F}" sibTransId="{4A78B380-1F85-4365-BF1F-0BD8AD7C8590}"/>
    <dgm:cxn modelId="{951AB036-7A1D-4DCF-8595-B29E9F00F3BE}" type="presOf" srcId="{677FC8B7-2875-43E9-9CDF-1CB72AAB0D0E}" destId="{4E89074A-DD45-4C30-BE68-0847302086FD}" srcOrd="0" destOrd="0" presId="urn:microsoft.com/office/officeart/2008/layout/TitlePictureLineup"/>
    <dgm:cxn modelId="{97DC5797-804D-44AB-A7F2-9EB61CACB1D5}" srcId="{25AFBC85-EE41-46FB-A7F4-99ED4084C835}" destId="{677FC8B7-2875-43E9-9CDF-1CB72AAB0D0E}" srcOrd="3" destOrd="0" parTransId="{135D044B-CF2D-4837-B65C-369AE7EBF5F6}" sibTransId="{76FCE978-AC8C-47A4-866D-929EE0B68914}"/>
    <dgm:cxn modelId="{4A4ADF06-6D3D-43CF-9662-53E434EE742F}" type="presOf" srcId="{25AF84C7-6ED7-450C-83EA-4337CE735A70}" destId="{16EEE8E2-3D18-44F6-B04A-3D59841E4FA8}" srcOrd="0" destOrd="0" presId="urn:microsoft.com/office/officeart/2008/layout/TitlePictureLineup"/>
    <dgm:cxn modelId="{CA8B89D3-A3E5-41AB-9C8A-76BEC3920398}" type="presOf" srcId="{A518A75D-9854-4CDE-9FB7-B1EBB324AAED}" destId="{770E20EC-6929-4A45-99D5-285545E37892}" srcOrd="0" destOrd="0" presId="urn:microsoft.com/office/officeart/2008/layout/TitlePictureLineup"/>
    <dgm:cxn modelId="{BC99CF63-34B5-4D4D-84B8-160D4C4D99B0}" type="presOf" srcId="{300FCD3E-1ADF-4D8E-8B7F-C23D248E5AA3}" destId="{A0810939-5D65-4F5C-894F-F86C706A7A1C}" srcOrd="0" destOrd="0" presId="urn:microsoft.com/office/officeart/2008/layout/TitlePictureLineup"/>
    <dgm:cxn modelId="{81AE50C2-F587-470B-86FC-B5A28EFEE1BC}" srcId="{25AFBC85-EE41-46FB-A7F4-99ED4084C835}" destId="{0F8DBA57-A3BA-4BC9-A853-67B71E3B3531}" srcOrd="2" destOrd="0" parTransId="{99BB5F99-B845-4128-856A-D40FE489F4C0}" sibTransId="{CD82CFE7-3793-47B0-8B52-9C19EDB40EDE}"/>
    <dgm:cxn modelId="{B5657A53-F7C5-449A-A28C-ADB1BD95AFAD}" type="presParOf" srcId="{8C6E4A05-D928-421F-BB35-AB0FFEB0B7C4}" destId="{8C8EDC2C-400F-4A87-B348-71B90CDC58F1}" srcOrd="0" destOrd="0" presId="urn:microsoft.com/office/officeart/2008/layout/TitlePictureLineup"/>
    <dgm:cxn modelId="{1C80C19B-C14E-453A-AD9B-0F519D412CCB}" type="presParOf" srcId="{8C8EDC2C-400F-4A87-B348-71B90CDC58F1}" destId="{53B4FA82-603E-4EDB-90A9-1DA699C2C901}" srcOrd="0" destOrd="0" presId="urn:microsoft.com/office/officeart/2008/layout/TitlePictureLineup"/>
    <dgm:cxn modelId="{0D6A37DD-154A-4327-B4B3-2A50C24373F9}" type="presParOf" srcId="{8C8EDC2C-400F-4A87-B348-71B90CDC58F1}" destId="{48475A52-D924-4818-BEE8-D250047D6B3F}" srcOrd="1" destOrd="0" presId="urn:microsoft.com/office/officeart/2008/layout/TitlePictureLineup"/>
    <dgm:cxn modelId="{1E1E856B-4E06-4DFA-AE7E-1819C16ECE23}" type="presParOf" srcId="{8C8EDC2C-400F-4A87-B348-71B90CDC58F1}" destId="{5ABBC393-AD16-4772-8402-4ABCB8683B4E}" srcOrd="2" destOrd="0" presId="urn:microsoft.com/office/officeart/2008/layout/TitlePictureLineup"/>
    <dgm:cxn modelId="{94603CFF-6319-4F7E-9584-61D5B3C6CCE8}" type="presParOf" srcId="{8C8EDC2C-400F-4A87-B348-71B90CDC58F1}" destId="{770E20EC-6929-4A45-99D5-285545E37892}" srcOrd="3" destOrd="0" presId="urn:microsoft.com/office/officeart/2008/layout/TitlePictureLineup"/>
    <dgm:cxn modelId="{118F0820-8E7E-4B51-9E59-DD8CD76FCF99}" type="presParOf" srcId="{8C6E4A05-D928-421F-BB35-AB0FFEB0B7C4}" destId="{F445107B-3E02-430C-9039-D2AE418B235A}" srcOrd="1" destOrd="0" presId="urn:microsoft.com/office/officeart/2008/layout/TitlePictureLineup"/>
    <dgm:cxn modelId="{548A32D1-9AF9-45CD-8C7D-024637A7AB9D}" type="presParOf" srcId="{8C6E4A05-D928-421F-BB35-AB0FFEB0B7C4}" destId="{4F88CED5-DAB2-486C-AD16-C2CB6913B61B}" srcOrd="2" destOrd="0" presId="urn:microsoft.com/office/officeart/2008/layout/TitlePictureLineup"/>
    <dgm:cxn modelId="{82A3BCF8-B055-4122-8F9F-3924F53D11F3}" type="presParOf" srcId="{4F88CED5-DAB2-486C-AD16-C2CB6913B61B}" destId="{6806A88B-ACCD-4689-BA2C-F1412EF73B42}" srcOrd="0" destOrd="0" presId="urn:microsoft.com/office/officeart/2008/layout/TitlePictureLineup"/>
    <dgm:cxn modelId="{B468AC5D-6312-4CB3-A75C-4DD567095356}" type="presParOf" srcId="{4F88CED5-DAB2-486C-AD16-C2CB6913B61B}" destId="{6D3BA09B-A748-477B-98A1-FEDE95925694}" srcOrd="1" destOrd="0" presId="urn:microsoft.com/office/officeart/2008/layout/TitlePictureLineup"/>
    <dgm:cxn modelId="{565D5817-8668-4194-8212-B5C1333A11D3}" type="presParOf" srcId="{4F88CED5-DAB2-486C-AD16-C2CB6913B61B}" destId="{A0810939-5D65-4F5C-894F-F86C706A7A1C}" srcOrd="2" destOrd="0" presId="urn:microsoft.com/office/officeart/2008/layout/TitlePictureLineup"/>
    <dgm:cxn modelId="{588CC3A0-CAF9-4EC4-9804-E43CF7F6D4A8}" type="presParOf" srcId="{4F88CED5-DAB2-486C-AD16-C2CB6913B61B}" destId="{16EEE8E2-3D18-44F6-B04A-3D59841E4FA8}" srcOrd="3" destOrd="0" presId="urn:microsoft.com/office/officeart/2008/layout/TitlePictureLineup"/>
    <dgm:cxn modelId="{174A4375-01F6-4B6C-BFAA-671ADF1C725A}" type="presParOf" srcId="{8C6E4A05-D928-421F-BB35-AB0FFEB0B7C4}" destId="{BC140B48-2181-4811-AF91-223867D0738E}" srcOrd="3" destOrd="0" presId="urn:microsoft.com/office/officeart/2008/layout/TitlePictureLineup"/>
    <dgm:cxn modelId="{34978403-7B65-46B8-9090-6D3EF6659C85}" type="presParOf" srcId="{8C6E4A05-D928-421F-BB35-AB0FFEB0B7C4}" destId="{57293698-40AD-44C8-9B60-0D0C4FC11960}" srcOrd="4" destOrd="0" presId="urn:microsoft.com/office/officeart/2008/layout/TitlePictureLineup"/>
    <dgm:cxn modelId="{5D836622-280E-4845-A659-9D33579C26AB}" type="presParOf" srcId="{57293698-40AD-44C8-9B60-0D0C4FC11960}" destId="{7F77031C-84AF-49FA-B2E3-6B22E2F49F2B}" srcOrd="0" destOrd="0" presId="urn:microsoft.com/office/officeart/2008/layout/TitlePictureLineup"/>
    <dgm:cxn modelId="{1B177A82-D028-4DEB-802C-CC84A925EB5D}" type="presParOf" srcId="{57293698-40AD-44C8-9B60-0D0C4FC11960}" destId="{6FDEA8A3-BC3B-493E-88CC-A57435CCDC96}" srcOrd="1" destOrd="0" presId="urn:microsoft.com/office/officeart/2008/layout/TitlePictureLineup"/>
    <dgm:cxn modelId="{C8378814-4562-48A5-B7DC-6589C729DB15}" type="presParOf" srcId="{57293698-40AD-44C8-9B60-0D0C4FC11960}" destId="{EBE06ADE-C892-44D3-AB90-0EE941CCA21D}" srcOrd="2" destOrd="0" presId="urn:microsoft.com/office/officeart/2008/layout/TitlePictureLineup"/>
    <dgm:cxn modelId="{0D45383A-482B-44A0-B1A5-2DCB71105C09}" type="presParOf" srcId="{57293698-40AD-44C8-9B60-0D0C4FC11960}" destId="{B3686B38-0C87-411A-9F82-923E333643FB}" srcOrd="3" destOrd="0" presId="urn:microsoft.com/office/officeart/2008/layout/TitlePictureLineup"/>
    <dgm:cxn modelId="{08204CAE-7BF2-4DAB-8015-F3F5ABE2F48B}" type="presParOf" srcId="{8C6E4A05-D928-421F-BB35-AB0FFEB0B7C4}" destId="{0A69584E-ED28-4A81-B130-0E9A2F565C94}" srcOrd="5" destOrd="0" presId="urn:microsoft.com/office/officeart/2008/layout/TitlePictureLineup"/>
    <dgm:cxn modelId="{52EDB241-342E-464E-8400-02E1B331CB85}" type="presParOf" srcId="{8C6E4A05-D928-421F-BB35-AB0FFEB0B7C4}" destId="{CCF11A6E-F586-4910-8C44-1AE6AD4ECC02}" srcOrd="6" destOrd="0" presId="urn:microsoft.com/office/officeart/2008/layout/TitlePictureLineup"/>
    <dgm:cxn modelId="{C38F45B8-687B-4411-8E6A-53A47B7D6176}" type="presParOf" srcId="{CCF11A6E-F586-4910-8C44-1AE6AD4ECC02}" destId="{87ACD694-36F9-4193-A8FE-573DA345BCA3}" srcOrd="0" destOrd="0" presId="urn:microsoft.com/office/officeart/2008/layout/TitlePictureLineup"/>
    <dgm:cxn modelId="{897F451A-53DF-4B1E-9380-A027CBDC7541}" type="presParOf" srcId="{CCF11A6E-F586-4910-8C44-1AE6AD4ECC02}" destId="{D5EF084B-0048-459A-9001-2451F5192F25}" srcOrd="1" destOrd="0" presId="urn:microsoft.com/office/officeart/2008/layout/TitlePictureLineup"/>
    <dgm:cxn modelId="{4180D4C8-36C2-4E1C-9F25-69BF37E8E673}" type="presParOf" srcId="{CCF11A6E-F586-4910-8C44-1AE6AD4ECC02}" destId="{2A1C86DE-9AB9-421D-8408-47DA191A0168}" srcOrd="2" destOrd="0" presId="urn:microsoft.com/office/officeart/2008/layout/TitlePictureLineup"/>
    <dgm:cxn modelId="{9E1174A5-804B-4A57-89C9-AAA3D772EA69}" type="presParOf" srcId="{CCF11A6E-F586-4910-8C44-1AE6AD4ECC02}" destId="{4E89074A-DD45-4C30-BE68-0847302086FD}" srcOrd="3" destOrd="0" presId="urn:microsoft.com/office/officeart/2008/layout/TitlePictureLineup"/>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37868-2B89-4683-86B2-14F698B41678}">
      <dsp:nvSpPr>
        <dsp:cNvPr id="0" name=""/>
        <dsp:cNvSpPr/>
      </dsp:nvSpPr>
      <dsp:spPr>
        <a:xfrm rot="16200000">
          <a:off x="-2152072"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0" rIns="203200" bIns="0" numCol="1" spcCol="1270" anchor="t" anchorCtr="0">
          <a:noAutofit/>
        </a:bodyPr>
        <a:lstStyle/>
        <a:p>
          <a:pPr lvl="0" algn="l" defTabSz="1600200">
            <a:lnSpc>
              <a:spcPct val="90000"/>
            </a:lnSpc>
            <a:spcBef>
              <a:spcPct val="0"/>
            </a:spcBef>
            <a:spcAft>
              <a:spcPct val="35000"/>
            </a:spcAft>
          </a:pPr>
          <a:r>
            <a:rPr lang="en-US" sz="3600" kern="1200" dirty="0"/>
            <a:t>Co-morbid conditions</a:t>
          </a:r>
        </a:p>
        <a:p>
          <a:pPr marL="285750" lvl="1" indent="-285750" algn="l" defTabSz="1422400">
            <a:lnSpc>
              <a:spcPct val="90000"/>
            </a:lnSpc>
            <a:spcBef>
              <a:spcPct val="0"/>
            </a:spcBef>
            <a:spcAft>
              <a:spcPct val="15000"/>
            </a:spcAft>
            <a:buChar char="••"/>
          </a:pPr>
          <a:r>
            <a:rPr lang="en-US" sz="3200" kern="1200" dirty="0"/>
            <a:t>Most individuals with ASPD also have comorbid condition, such as substance abuse, depression, anxiety, bipolar etc. making the condition more complex.</a:t>
          </a:r>
        </a:p>
      </dsp:txBody>
      <dsp:txXfrm rot="5400000">
        <a:off x="1563" y="1674056"/>
        <a:ext cx="4063007" cy="5022166"/>
      </dsp:txXfrm>
    </dsp:sp>
    <dsp:sp modelId="{B62CD066-2DEA-4EB7-9E2A-7169BAD6ECAE}">
      <dsp:nvSpPr>
        <dsp:cNvPr id="0" name=""/>
        <dsp:cNvSpPr/>
      </dsp:nvSpPr>
      <dsp:spPr>
        <a:xfrm rot="16200000">
          <a:off x="2215661"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0" tIns="0" rIns="203200" bIns="0" numCol="1" spcCol="1270" anchor="t" anchorCtr="0">
          <a:noAutofit/>
        </a:bodyPr>
        <a:lstStyle/>
        <a:p>
          <a:pPr lvl="0" algn="l" defTabSz="1600200">
            <a:lnSpc>
              <a:spcPct val="90000"/>
            </a:lnSpc>
            <a:spcBef>
              <a:spcPct val="0"/>
            </a:spcBef>
            <a:spcAft>
              <a:spcPct val="35000"/>
            </a:spcAft>
          </a:pPr>
          <a:r>
            <a:rPr lang="en-US" sz="3600" kern="1200" dirty="0"/>
            <a:t>Flawed diagnosis</a:t>
          </a:r>
        </a:p>
        <a:p>
          <a:pPr marL="285750" lvl="1" indent="-285750" algn="l" defTabSz="1422400">
            <a:lnSpc>
              <a:spcPct val="90000"/>
            </a:lnSpc>
            <a:spcBef>
              <a:spcPct val="0"/>
            </a:spcBef>
            <a:spcAft>
              <a:spcPct val="15000"/>
            </a:spcAft>
            <a:buChar char="••"/>
          </a:pPr>
          <a:r>
            <a:rPr lang="en-US" sz="3200" kern="1200" dirty="0"/>
            <a:t>It has been criticized as ASPD is a behavioral disorder, not a personality disorder. </a:t>
          </a:r>
        </a:p>
        <a:p>
          <a:pPr marL="285750" lvl="1" indent="-285750" algn="l" defTabSz="1422400">
            <a:lnSpc>
              <a:spcPct val="90000"/>
            </a:lnSpc>
            <a:spcBef>
              <a:spcPct val="0"/>
            </a:spcBef>
            <a:spcAft>
              <a:spcPct val="15000"/>
            </a:spcAft>
            <a:buChar char="••"/>
          </a:pPr>
          <a:r>
            <a:rPr lang="en-US" sz="3200" kern="1200" dirty="0"/>
            <a:t>It doesn’t exclude Psychopathy from ASPD studies. </a:t>
          </a:r>
        </a:p>
        <a:p>
          <a:pPr marL="285750" lvl="1" indent="-285750" algn="l" defTabSz="1244600">
            <a:lnSpc>
              <a:spcPct val="90000"/>
            </a:lnSpc>
            <a:spcBef>
              <a:spcPct val="0"/>
            </a:spcBef>
            <a:spcAft>
              <a:spcPct val="15000"/>
            </a:spcAft>
            <a:buChar char="••"/>
          </a:pPr>
          <a:endParaRPr lang="en-US" sz="2800" kern="1200" dirty="0"/>
        </a:p>
      </dsp:txBody>
      <dsp:txXfrm rot="5400000">
        <a:off x="4369296" y="1674056"/>
        <a:ext cx="4063007" cy="5022166"/>
      </dsp:txXfrm>
    </dsp:sp>
    <dsp:sp modelId="{2154C4F7-1F96-4DFD-9F43-46289BF58A74}">
      <dsp:nvSpPr>
        <dsp:cNvPr id="0" name=""/>
        <dsp:cNvSpPr/>
      </dsp:nvSpPr>
      <dsp:spPr>
        <a:xfrm rot="16200000">
          <a:off x="6583394" y="2153635"/>
          <a:ext cx="8370278" cy="40630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90500" bIns="0" numCol="1" spcCol="1270" anchor="t" anchorCtr="0">
          <a:noAutofit/>
        </a:bodyPr>
        <a:lstStyle/>
        <a:p>
          <a:pPr lvl="0" algn="l" defTabSz="1600200">
            <a:lnSpc>
              <a:spcPct val="90000"/>
            </a:lnSpc>
            <a:spcBef>
              <a:spcPct val="0"/>
            </a:spcBef>
            <a:spcAft>
              <a:spcPct val="35000"/>
            </a:spcAft>
          </a:pPr>
          <a:r>
            <a:rPr lang="en-US" sz="3600" kern="1200" dirty="0"/>
            <a:t>Over diagnosis </a:t>
          </a:r>
        </a:p>
        <a:p>
          <a:pPr marL="285750" lvl="1" indent="-285750" algn="l" defTabSz="1333500">
            <a:lnSpc>
              <a:spcPct val="90000"/>
            </a:lnSpc>
            <a:spcBef>
              <a:spcPct val="0"/>
            </a:spcBef>
            <a:spcAft>
              <a:spcPct val="15000"/>
            </a:spcAft>
            <a:buChar char="••"/>
          </a:pPr>
          <a:r>
            <a:rPr lang="en-US" sz="3000" kern="1200" dirty="0"/>
            <a:t>Widger and Trull (1994) identified that there are 848 ways to meet the criteria for ASPD. </a:t>
          </a:r>
        </a:p>
        <a:p>
          <a:pPr marL="285750" lvl="1" indent="-285750" algn="l" defTabSz="1333500">
            <a:lnSpc>
              <a:spcPct val="90000"/>
            </a:lnSpc>
            <a:spcBef>
              <a:spcPct val="0"/>
            </a:spcBef>
            <a:spcAft>
              <a:spcPct val="15000"/>
            </a:spcAft>
            <a:buChar char="••"/>
          </a:pPr>
          <a:r>
            <a:rPr lang="en-US" sz="3000" kern="1200" dirty="0"/>
            <a:t>Most people with psychopathy would meet the criteria for ASPD, only 1/3 of ASPD meet Psychopathy criteria. (Coid, 1998)</a:t>
          </a:r>
        </a:p>
      </dsp:txBody>
      <dsp:txXfrm rot="5400000">
        <a:off x="8737029" y="1674056"/>
        <a:ext cx="4063007" cy="5022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4FA82-603E-4EDB-90A9-1DA699C2C901}">
      <dsp:nvSpPr>
        <dsp:cNvPr id="0" name=""/>
        <dsp:cNvSpPr/>
      </dsp:nvSpPr>
      <dsp:spPr>
        <a:xfrm>
          <a:off x="2026"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475A52-D924-4818-BEE8-D250047D6B3F}">
      <dsp:nvSpPr>
        <dsp:cNvPr id="0" name=""/>
        <dsp:cNvSpPr/>
      </dsp:nvSpPr>
      <dsp:spPr>
        <a:xfrm>
          <a:off x="141930" y="1276659"/>
          <a:ext cx="2648948" cy="2266450"/>
        </a:xfrm>
        <a:prstGeom prst="rect">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xmlns="" r:id="rId2"/>
              </a:ext>
            </a:extLst>
          </a:blip>
          <a:srcRect/>
          <a:stretch>
            <a:fillRect l="-28000" r="-2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BC393-AD16-4772-8402-4ABCB8683B4E}">
      <dsp:nvSpPr>
        <dsp:cNvPr id="0" name=""/>
        <dsp:cNvSpPr/>
      </dsp:nvSpPr>
      <dsp:spPr>
        <a:xfrm>
          <a:off x="141930"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ctr" defTabSz="1244600">
            <a:lnSpc>
              <a:spcPct val="90000"/>
            </a:lnSpc>
            <a:spcBef>
              <a:spcPct val="0"/>
            </a:spcBef>
            <a:spcAft>
              <a:spcPct val="35000"/>
            </a:spcAft>
          </a:pPr>
          <a:r>
            <a:rPr lang="en-US" sz="2800" kern="1200" dirty="0"/>
            <a:t>Must be diagnosed before age 15 with Conduct Disorder. There are two subtypes. </a:t>
          </a:r>
        </a:p>
      </dsp:txBody>
      <dsp:txXfrm>
        <a:off x="141930" y="3543110"/>
        <a:ext cx="2648948" cy="2602220"/>
      </dsp:txXfrm>
    </dsp:sp>
    <dsp:sp modelId="{770E20EC-6929-4A45-99D5-285545E37892}">
      <dsp:nvSpPr>
        <dsp:cNvPr id="0" name=""/>
        <dsp:cNvSpPr/>
      </dsp:nvSpPr>
      <dsp:spPr>
        <a:xfrm>
          <a:off x="2026"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1333500">
            <a:lnSpc>
              <a:spcPct val="90000"/>
            </a:lnSpc>
            <a:spcBef>
              <a:spcPct val="0"/>
            </a:spcBef>
            <a:spcAft>
              <a:spcPct val="35000"/>
            </a:spcAft>
          </a:pPr>
          <a:r>
            <a:rPr lang="en-US" sz="3000" kern="1200" dirty="0"/>
            <a:t>Step 1</a:t>
          </a:r>
        </a:p>
      </dsp:txBody>
      <dsp:txXfrm>
        <a:off x="2026" y="549157"/>
        <a:ext cx="2798086" cy="559617"/>
      </dsp:txXfrm>
    </dsp:sp>
    <dsp:sp modelId="{6806A88B-ACCD-4689-BA2C-F1412EF73B42}">
      <dsp:nvSpPr>
        <dsp:cNvPr id="0" name=""/>
        <dsp:cNvSpPr/>
      </dsp:nvSpPr>
      <dsp:spPr>
        <a:xfrm>
          <a:off x="3335179"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3BA09B-A748-477B-98A1-FEDE95925694}">
      <dsp:nvSpPr>
        <dsp:cNvPr id="0" name=""/>
        <dsp:cNvSpPr/>
      </dsp:nvSpPr>
      <dsp:spPr>
        <a:xfrm>
          <a:off x="3475084" y="1276659"/>
          <a:ext cx="2648948" cy="2266450"/>
        </a:xfrm>
        <a:prstGeom prst="rect">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rcRect/>
          <a:stretch>
            <a:fillRect t="-16000" b="-1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810939-5D65-4F5C-894F-F86C706A7A1C}">
      <dsp:nvSpPr>
        <dsp:cNvPr id="0" name=""/>
        <dsp:cNvSpPr/>
      </dsp:nvSpPr>
      <dsp:spPr>
        <a:xfrm>
          <a:off x="3475084"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ctr" defTabSz="1244600">
            <a:lnSpc>
              <a:spcPct val="90000"/>
            </a:lnSpc>
            <a:spcBef>
              <a:spcPct val="0"/>
            </a:spcBef>
            <a:spcAft>
              <a:spcPct val="35000"/>
            </a:spcAft>
          </a:pPr>
          <a:r>
            <a:rPr lang="en-US" sz="2800" kern="1200" dirty="0"/>
            <a:t>Must be 18 years old to complete self assessment questionnaire of DSM. </a:t>
          </a:r>
        </a:p>
      </dsp:txBody>
      <dsp:txXfrm>
        <a:off x="3475084" y="3543110"/>
        <a:ext cx="2648948" cy="2602220"/>
      </dsp:txXfrm>
    </dsp:sp>
    <dsp:sp modelId="{16EEE8E2-3D18-44F6-B04A-3D59841E4FA8}">
      <dsp:nvSpPr>
        <dsp:cNvPr id="0" name=""/>
        <dsp:cNvSpPr/>
      </dsp:nvSpPr>
      <dsp:spPr>
        <a:xfrm>
          <a:off x="3335179"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1244600">
            <a:lnSpc>
              <a:spcPct val="90000"/>
            </a:lnSpc>
            <a:spcBef>
              <a:spcPct val="0"/>
            </a:spcBef>
            <a:spcAft>
              <a:spcPct val="35000"/>
            </a:spcAft>
          </a:pPr>
          <a:r>
            <a:rPr lang="en-US" sz="2800" kern="1200" dirty="0"/>
            <a:t>Step 2</a:t>
          </a:r>
        </a:p>
      </dsp:txBody>
      <dsp:txXfrm>
        <a:off x="3335179" y="549157"/>
        <a:ext cx="2798086" cy="559617"/>
      </dsp:txXfrm>
    </dsp:sp>
    <dsp:sp modelId="{7F77031C-84AF-49FA-B2E3-6B22E2F49F2B}">
      <dsp:nvSpPr>
        <dsp:cNvPr id="0" name=""/>
        <dsp:cNvSpPr/>
      </dsp:nvSpPr>
      <dsp:spPr>
        <a:xfrm>
          <a:off x="6668333"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DEA8A3-BC3B-493E-88CC-A57435CCDC96}">
      <dsp:nvSpPr>
        <dsp:cNvPr id="0" name=""/>
        <dsp:cNvSpPr/>
      </dsp:nvSpPr>
      <dsp:spPr>
        <a:xfrm>
          <a:off x="6808237" y="1276659"/>
          <a:ext cx="2648948" cy="226645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Lst>
          </a:blip>
          <a:srcRect/>
          <a:stretch>
            <a:fillRect l="-11000" r="-1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06ADE-C892-44D3-AB90-0EE941CCA21D}">
      <dsp:nvSpPr>
        <dsp:cNvPr id="0" name=""/>
        <dsp:cNvSpPr/>
      </dsp:nvSpPr>
      <dsp:spPr>
        <a:xfrm>
          <a:off x="6808237"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ctr" defTabSz="1244600">
            <a:lnSpc>
              <a:spcPct val="90000"/>
            </a:lnSpc>
            <a:spcBef>
              <a:spcPct val="0"/>
            </a:spcBef>
            <a:spcAft>
              <a:spcPct val="35000"/>
            </a:spcAft>
          </a:pPr>
          <a:r>
            <a:rPr lang="en-US" sz="2800" kern="1200" dirty="0"/>
            <a:t>Must tick 5 </a:t>
          </a:r>
          <a:r>
            <a:rPr lang="en-US" sz="2700" kern="1200" dirty="0"/>
            <a:t>out </a:t>
          </a:r>
          <a:r>
            <a:rPr lang="en-US" sz="2800" kern="1200" dirty="0"/>
            <a:t>of the 9 criteria for APSD.   </a:t>
          </a:r>
        </a:p>
      </dsp:txBody>
      <dsp:txXfrm>
        <a:off x="6808237" y="3543110"/>
        <a:ext cx="2648948" cy="2602220"/>
      </dsp:txXfrm>
    </dsp:sp>
    <dsp:sp modelId="{B3686B38-0C87-411A-9F82-923E333643FB}">
      <dsp:nvSpPr>
        <dsp:cNvPr id="0" name=""/>
        <dsp:cNvSpPr/>
      </dsp:nvSpPr>
      <dsp:spPr>
        <a:xfrm>
          <a:off x="6668333"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1244600">
            <a:lnSpc>
              <a:spcPct val="90000"/>
            </a:lnSpc>
            <a:spcBef>
              <a:spcPct val="0"/>
            </a:spcBef>
            <a:spcAft>
              <a:spcPct val="35000"/>
            </a:spcAft>
          </a:pPr>
          <a:r>
            <a:rPr lang="en-US" sz="2800" kern="1200" dirty="0"/>
            <a:t>Step 3</a:t>
          </a:r>
        </a:p>
      </dsp:txBody>
      <dsp:txXfrm>
        <a:off x="6668333" y="549157"/>
        <a:ext cx="2798086" cy="559617"/>
      </dsp:txXfrm>
    </dsp:sp>
    <dsp:sp modelId="{87ACD694-36F9-4193-A8FE-573DA345BCA3}">
      <dsp:nvSpPr>
        <dsp:cNvPr id="0" name=""/>
        <dsp:cNvSpPr/>
      </dsp:nvSpPr>
      <dsp:spPr>
        <a:xfrm>
          <a:off x="10001487" y="1108774"/>
          <a:ext cx="0" cy="5036556"/>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EF084B-0048-459A-9001-2451F5192F25}">
      <dsp:nvSpPr>
        <dsp:cNvPr id="0" name=""/>
        <dsp:cNvSpPr/>
      </dsp:nvSpPr>
      <dsp:spPr>
        <a:xfrm>
          <a:off x="10141391" y="1276659"/>
          <a:ext cx="2648948" cy="2266450"/>
        </a:xfrm>
        <a:prstGeom prst="rect">
          <a:avLst/>
        </a:prstGeom>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rcRect/>
          <a:stretch>
            <a:fillRect t="-8000" b="-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1C86DE-9AB9-421D-8408-47DA191A0168}">
      <dsp:nvSpPr>
        <dsp:cNvPr id="0" name=""/>
        <dsp:cNvSpPr/>
      </dsp:nvSpPr>
      <dsp:spPr>
        <a:xfrm>
          <a:off x="10141391" y="3543110"/>
          <a:ext cx="2648948" cy="260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ctr" defTabSz="1244600">
            <a:lnSpc>
              <a:spcPct val="90000"/>
            </a:lnSpc>
            <a:spcBef>
              <a:spcPct val="0"/>
            </a:spcBef>
            <a:spcAft>
              <a:spcPct val="35000"/>
            </a:spcAft>
          </a:pPr>
          <a:r>
            <a:rPr lang="en-US" sz="2800" kern="1200" dirty="0"/>
            <a:t>This can only be diagnosed by Mental health professional, such as a psychiatrist. </a:t>
          </a:r>
        </a:p>
      </dsp:txBody>
      <dsp:txXfrm>
        <a:off x="10141391" y="3543110"/>
        <a:ext cx="2648948" cy="2602220"/>
      </dsp:txXfrm>
    </dsp:sp>
    <dsp:sp modelId="{4E89074A-DD45-4C30-BE68-0847302086FD}">
      <dsp:nvSpPr>
        <dsp:cNvPr id="0" name=""/>
        <dsp:cNvSpPr/>
      </dsp:nvSpPr>
      <dsp:spPr>
        <a:xfrm>
          <a:off x="10001487" y="549157"/>
          <a:ext cx="2798086" cy="55961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1333500">
            <a:lnSpc>
              <a:spcPct val="90000"/>
            </a:lnSpc>
            <a:spcBef>
              <a:spcPct val="0"/>
            </a:spcBef>
            <a:spcAft>
              <a:spcPct val="35000"/>
            </a:spcAft>
          </a:pPr>
          <a:r>
            <a:rPr lang="en-US" sz="3000" kern="1200" dirty="0"/>
            <a:t>Step 4</a:t>
          </a:r>
        </a:p>
      </dsp:txBody>
      <dsp:txXfrm>
        <a:off x="10001487" y="549157"/>
        <a:ext cx="2798086" cy="55961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7790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77904"/>
          </a:xfrm>
          <a:prstGeom prst="rect">
            <a:avLst/>
          </a:prstGeom>
        </p:spPr>
        <p:txBody>
          <a:bodyPr vert="horz" lIns="91440" tIns="45720" rIns="91440" bIns="45720" rtlCol="0"/>
          <a:lstStyle>
            <a:lvl1pPr algn="r">
              <a:defRPr sz="1200"/>
            </a:lvl1pPr>
          </a:lstStyle>
          <a:p>
            <a:fld id="{F1C0B079-A316-4C9B-B165-DF9EA8325D2C}" type="datetimeFigureOut">
              <a:rPr lang="en-US" smtClean="0"/>
              <a:t>3/5/2018</a:t>
            </a:fld>
            <a:endParaRPr lang="en-US" dirty="0"/>
          </a:p>
        </p:txBody>
      </p:sp>
      <p:sp>
        <p:nvSpPr>
          <p:cNvPr id="4" name="Footer Placeholder 3"/>
          <p:cNvSpPr>
            <a:spLocks noGrp="1"/>
          </p:cNvSpPr>
          <p:nvPr>
            <p:ph type="ftr" sz="quarter" idx="2"/>
          </p:nvPr>
        </p:nvSpPr>
        <p:spPr>
          <a:xfrm>
            <a:off x="0" y="9047097"/>
            <a:ext cx="2971800" cy="477903"/>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9047097"/>
            <a:ext cx="2971800" cy="477903"/>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dirty="0"/>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7790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77904"/>
          </a:xfrm>
          <a:prstGeom prst="rect">
            <a:avLst/>
          </a:prstGeom>
        </p:spPr>
        <p:txBody>
          <a:bodyPr vert="horz" lIns="91440" tIns="45720" rIns="91440" bIns="45720" rtlCol="0"/>
          <a:lstStyle>
            <a:lvl1pPr algn="r">
              <a:defRPr sz="1200"/>
            </a:lvl1pPr>
          </a:lstStyle>
          <a:p>
            <a:fld id="{38F28AB8-57D1-494F-9851-055AD867E790}" type="datetimeFigureOut">
              <a:rPr lang="en-US" smtClean="0"/>
              <a:t>3/5/2018</a:t>
            </a:fld>
            <a:endParaRPr lang="en-US" dirty="0"/>
          </a:p>
        </p:txBody>
      </p:sp>
      <p:sp>
        <p:nvSpPr>
          <p:cNvPr id="4" name="Slide Image Placeholder 3"/>
          <p:cNvSpPr>
            <a:spLocks noGrp="1" noRot="1" noChangeAspect="1"/>
          </p:cNvSpPr>
          <p:nvPr>
            <p:ph type="sldImg" idx="2"/>
          </p:nvPr>
        </p:nvSpPr>
        <p:spPr>
          <a:xfrm>
            <a:off x="1285875" y="1190625"/>
            <a:ext cx="4286250" cy="3214688"/>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583906"/>
            <a:ext cx="5486400" cy="375046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047097"/>
            <a:ext cx="2971800" cy="477903"/>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047097"/>
            <a:ext cx="2971800" cy="477903"/>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dirty="0"/>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3/5/2018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dirty="0"/>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dirty="0"/>
              <a:t>Click icon to add picture</a:t>
            </a:r>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3/5/2018</a:t>
            </a:fld>
            <a:endParaRPr lang="en-US" dirty="0"/>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dirty="0"/>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6.jp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hyperlink" Target="http://www.flickr.com/photos/snipergirl/2565217896/"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Antisocial </a:t>
            </a:r>
            <a:r>
              <a:rPr lang="en-US" dirty="0"/>
              <a:t>Personality Disorder (ASPD)</a:t>
            </a:r>
          </a:p>
        </p:txBody>
      </p:sp>
      <p:sp>
        <p:nvSpPr>
          <p:cNvPr id="23" name="Text Placeholder 22"/>
          <p:cNvSpPr>
            <a:spLocks noGrp="1"/>
          </p:cNvSpPr>
          <p:nvPr>
            <p:ph type="body" sz="quarter" idx="36"/>
          </p:nvPr>
        </p:nvSpPr>
        <p:spPr/>
        <p:txBody>
          <a:bodyPr/>
          <a:lstStyle/>
          <a:p>
            <a:r>
              <a:rPr lang="en-US" dirty="0"/>
              <a:t>Amy </a:t>
            </a:r>
            <a:r>
              <a:rPr lang="en-US" dirty="0" err="1"/>
              <a:t>Mellin</a:t>
            </a:r>
            <a:r>
              <a:rPr lang="en-US" dirty="0"/>
              <a:t> 1705191 </a:t>
            </a:r>
          </a:p>
        </p:txBody>
      </p:sp>
      <p:sp>
        <p:nvSpPr>
          <p:cNvPr id="67" name="Text Placeholder 66"/>
          <p:cNvSpPr>
            <a:spLocks noGrp="1"/>
          </p:cNvSpPr>
          <p:nvPr>
            <p:ph type="body" sz="quarter" idx="13"/>
          </p:nvPr>
        </p:nvSpPr>
        <p:spPr>
          <a:xfrm>
            <a:off x="1097279" y="5204862"/>
            <a:ext cx="12801600" cy="1280160"/>
          </a:xfrm>
        </p:spPr>
        <p:txBody>
          <a:bodyPr/>
          <a:lstStyle/>
          <a:p>
            <a:r>
              <a:rPr lang="en-US" dirty="0"/>
              <a:t>Problem / Question</a:t>
            </a:r>
          </a:p>
        </p:txBody>
      </p:sp>
      <p:sp>
        <p:nvSpPr>
          <p:cNvPr id="69" name="Text Placeholder 68"/>
          <p:cNvSpPr>
            <a:spLocks noGrp="1"/>
          </p:cNvSpPr>
          <p:nvPr>
            <p:ph type="body" sz="quarter" idx="39"/>
          </p:nvPr>
        </p:nvSpPr>
        <p:spPr>
          <a:xfrm>
            <a:off x="1158240" y="6361769"/>
            <a:ext cx="12801600" cy="2272004"/>
          </a:xfrm>
        </p:spPr>
        <p:txBody>
          <a:bodyPr/>
          <a:lstStyle/>
          <a:p>
            <a:r>
              <a:rPr lang="en-GB" sz="4000" dirty="0"/>
              <a:t>What is antisocial personality disorder, and what treatments options are available? </a:t>
            </a:r>
          </a:p>
          <a:p>
            <a:endParaRPr lang="en-US" dirty="0"/>
          </a:p>
        </p:txBody>
      </p:sp>
      <p:sp>
        <p:nvSpPr>
          <p:cNvPr id="11" name="Content Placeholder 10"/>
          <p:cNvSpPr>
            <a:spLocks noGrp="1"/>
          </p:cNvSpPr>
          <p:nvPr>
            <p:ph sz="quarter" idx="38"/>
          </p:nvPr>
        </p:nvSpPr>
        <p:spPr>
          <a:xfrm>
            <a:off x="1188720" y="7813558"/>
            <a:ext cx="12801600" cy="5108252"/>
          </a:xfrm>
          <a:solidFill>
            <a:schemeClr val="accent4">
              <a:lumMod val="60000"/>
              <a:lumOff val="40000"/>
            </a:schemeClr>
          </a:solidFill>
        </p:spPr>
        <p:txBody>
          <a:bodyPr>
            <a:normAutofit fontScale="92500" lnSpcReduction="20000"/>
          </a:bodyPr>
          <a:lstStyle/>
          <a:p>
            <a:pPr marL="0" indent="0">
              <a:buNone/>
            </a:pPr>
            <a:r>
              <a:rPr lang="en-GB" dirty="0"/>
              <a:t>‘Personality disorders are mental health conditions that affect how someone thinks, perceives, feels or relates to others.</a:t>
            </a:r>
          </a:p>
          <a:p>
            <a:pPr marL="0" indent="0">
              <a:buNone/>
            </a:pPr>
            <a:r>
              <a:rPr lang="en-GB" dirty="0"/>
              <a:t>Antisocial personality disorder is a particularly challenging type of personality disorder, characterised by impulsive, irresponsible and often criminal behaviour. </a:t>
            </a:r>
          </a:p>
          <a:p>
            <a:pPr marL="0" indent="0">
              <a:buNone/>
            </a:pPr>
            <a:r>
              <a:rPr lang="en-GB" dirty="0"/>
              <a:t>Someone with antisocial personality disorder will typically be manipulative, deceitful and reckless, and won't care for other people's feelings.</a:t>
            </a:r>
          </a:p>
          <a:p>
            <a:pPr marL="0" indent="0">
              <a:buNone/>
            </a:pPr>
            <a:r>
              <a:rPr lang="en-GB" dirty="0"/>
              <a:t>Like other types of personality disorder, antisocial personality disorder is on a spectrum, which means it can range in severity from occasional bad behaviour to repeatedly breaking the law and committing serious crimes. Psychopaths are considered to have a severe form of antisocial personality disorder.’   		(NHS, 2011)</a:t>
            </a:r>
          </a:p>
          <a:p>
            <a:pPr marL="0" indent="0">
              <a:buNone/>
            </a:pPr>
            <a:endParaRPr lang="en-US" dirty="0"/>
          </a:p>
        </p:txBody>
      </p:sp>
      <p:sp>
        <p:nvSpPr>
          <p:cNvPr id="7" name="Text Placeholder 6"/>
          <p:cNvSpPr>
            <a:spLocks noGrp="1"/>
          </p:cNvSpPr>
          <p:nvPr>
            <p:ph type="body" sz="quarter" idx="17"/>
          </p:nvPr>
        </p:nvSpPr>
        <p:spPr>
          <a:xfrm>
            <a:off x="1188720" y="13034064"/>
            <a:ext cx="12801600" cy="1219200"/>
          </a:xfrm>
        </p:spPr>
        <p:txBody>
          <a:bodyPr/>
          <a:lstStyle/>
          <a:p>
            <a:r>
              <a:rPr lang="en-US" dirty="0"/>
              <a:t>Introduction</a:t>
            </a:r>
          </a:p>
        </p:txBody>
      </p:sp>
      <p:sp>
        <p:nvSpPr>
          <p:cNvPr id="12" name="Content Placeholder 11"/>
          <p:cNvSpPr>
            <a:spLocks noGrp="1"/>
          </p:cNvSpPr>
          <p:nvPr>
            <p:ph sz="quarter" idx="25"/>
          </p:nvPr>
        </p:nvSpPr>
        <p:spPr>
          <a:xfrm>
            <a:off x="1188720" y="14287549"/>
            <a:ext cx="12801600" cy="6446520"/>
          </a:xfrm>
        </p:spPr>
        <p:txBody>
          <a:bodyPr>
            <a:normAutofit fontScale="92500" lnSpcReduction="10000"/>
          </a:bodyPr>
          <a:lstStyle/>
          <a:p>
            <a:pPr marL="0" indent="0">
              <a:buNone/>
            </a:pPr>
            <a:r>
              <a:rPr lang="en-GB" dirty="0"/>
              <a:t>ASPD is a lifelong pattern of anti-social acts with traits of impulsivity, irritability and remorselessness. People with ASPD consume 63% of the prisons population, 49% in male sentenced prisoners and 31% of female prisoners (Singleton, 1998). It affects 3% of men and 1% of women within society. This disorder also impacts society with its criminal behaviour and violence, causing distress to family members, destruction of property, failing to contribute to the work force, and tend to be involved in the drug trade, due to patterns of abuse and dependence from a young age (Kessler et al, 1996) (Robbins &amp; McEvoy, 1990). Men and women continuing to contribute to the on going of ASPD through inadequate parenting (Jaffee, Moffit, Caspi &amp;Taylor, 2004). Although, there is not one single contributing factor of ASPD, however, child abuse, hormonal imbalance, prison confinement, traumatic events such as divorce, or alcoholism at home have all been linked to ASPD. </a:t>
            </a:r>
            <a:endParaRPr lang="en-US" dirty="0"/>
          </a:p>
        </p:txBody>
      </p:sp>
      <p:graphicFrame>
        <p:nvGraphicFramePr>
          <p:cNvPr id="72" name="Content Placeholder 71" descr="Horizontal Bullet List" title="SmartArt"/>
          <p:cNvGraphicFramePr>
            <a:graphicFrameLocks noGrp="1"/>
          </p:cNvGraphicFramePr>
          <p:nvPr>
            <p:ph sz="quarter" idx="26"/>
            <p:extLst>
              <p:ext uri="{D42A27DB-BD31-4B8C-83A1-F6EECF244321}">
                <p14:modId xmlns:p14="http://schemas.microsoft.com/office/powerpoint/2010/main" val="3758198557"/>
              </p:ext>
            </p:extLst>
          </p:nvPr>
        </p:nvGraphicFramePr>
        <p:xfrm>
          <a:off x="15384780" y="23845620"/>
          <a:ext cx="12801600" cy="8370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8"/>
          <p:cNvSpPr>
            <a:spLocks noGrp="1"/>
          </p:cNvSpPr>
          <p:nvPr>
            <p:ph type="body" sz="quarter" idx="21"/>
          </p:nvPr>
        </p:nvSpPr>
        <p:spPr>
          <a:xfrm>
            <a:off x="15384780" y="12529924"/>
            <a:ext cx="12801600" cy="1219200"/>
          </a:xfrm>
        </p:spPr>
        <p:txBody>
          <a:bodyPr/>
          <a:lstStyle/>
          <a:p>
            <a:r>
              <a:rPr lang="en-US" dirty="0"/>
              <a:t>Treatments</a:t>
            </a:r>
          </a:p>
        </p:txBody>
      </p:sp>
      <p:graphicFrame>
        <p:nvGraphicFramePr>
          <p:cNvPr id="2" name="Content Placeholder 1" descr="Sample table with 2 columns, 8 rows" title="Table"/>
          <p:cNvGraphicFramePr>
            <a:graphicFrameLocks noGrp="1"/>
          </p:cNvGraphicFramePr>
          <p:nvPr>
            <p:ph sz="quarter" idx="27"/>
            <p:extLst>
              <p:ext uri="{D42A27DB-BD31-4B8C-83A1-F6EECF244321}">
                <p14:modId xmlns:p14="http://schemas.microsoft.com/office/powerpoint/2010/main" val="3265210256"/>
              </p:ext>
            </p:extLst>
          </p:nvPr>
        </p:nvGraphicFramePr>
        <p:xfrm>
          <a:off x="15384780" y="13931354"/>
          <a:ext cx="12801600" cy="8260853"/>
        </p:xfrm>
        <a:graphic>
          <a:graphicData uri="http://schemas.openxmlformats.org/drawingml/2006/table">
            <a:tbl>
              <a:tblPr firstRow="1" bandRow="1">
                <a:tableStyleId>{17292A2E-F333-43FB-9621-5CBBE7FDCDCB}</a:tableStyleId>
              </a:tblPr>
              <a:tblGrid>
                <a:gridCol w="6400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610993">
                <a:tc>
                  <a:txBody>
                    <a:bodyPr/>
                    <a:lstStyle/>
                    <a:p>
                      <a:pPr algn="ctr"/>
                      <a:r>
                        <a:rPr lang="en-US" sz="2800" dirty="0"/>
                        <a:t>Name</a:t>
                      </a:r>
                    </a:p>
                  </a:txBody>
                  <a:tcPr anchor="ctr"/>
                </a:tc>
                <a:tc>
                  <a:txBody>
                    <a:bodyPr/>
                    <a:lstStyle/>
                    <a:p>
                      <a:pPr algn="ctr"/>
                      <a:r>
                        <a:rPr lang="en-US" sz="2800" dirty="0"/>
                        <a:t>Effectiveness</a:t>
                      </a:r>
                    </a:p>
                  </a:txBody>
                  <a:tcPr anchor="ctr"/>
                </a:tc>
                <a:extLst>
                  <a:ext uri="{0D108BD9-81ED-4DB2-BD59-A6C34878D82A}">
                    <a16:rowId xmlns:a16="http://schemas.microsoft.com/office/drawing/2014/main" val="10000"/>
                  </a:ext>
                </a:extLst>
              </a:tr>
              <a:tr h="1114164">
                <a:tc>
                  <a:txBody>
                    <a:bodyPr/>
                    <a:lstStyle/>
                    <a:p>
                      <a:pPr algn="ctr"/>
                      <a:r>
                        <a:rPr lang="en-US" sz="3000" dirty="0"/>
                        <a:t>Cognitive behavioral therapy (CBT)</a:t>
                      </a:r>
                    </a:p>
                  </a:txBody>
                  <a:tcPr anchor="ctr"/>
                </a:tc>
                <a:tc>
                  <a:txBody>
                    <a:bodyPr/>
                    <a:lstStyle/>
                    <a:p>
                      <a:pPr algn="ctr"/>
                      <a:r>
                        <a:rPr lang="en-US" sz="3000" dirty="0"/>
                        <a:t>Most effective – challenging behavior, learning coping strategies.</a:t>
                      </a:r>
                    </a:p>
                  </a:txBody>
                  <a:tcPr anchor="ctr"/>
                </a:tc>
                <a:extLst>
                  <a:ext uri="{0D108BD9-81ED-4DB2-BD59-A6C34878D82A}">
                    <a16:rowId xmlns:a16="http://schemas.microsoft.com/office/drawing/2014/main" val="10001"/>
                  </a:ext>
                </a:extLst>
              </a:tr>
              <a:tr h="1167674">
                <a:tc>
                  <a:txBody>
                    <a:bodyPr/>
                    <a:lstStyle/>
                    <a:p>
                      <a:pPr algn="ctr"/>
                      <a:r>
                        <a:rPr lang="en-US" sz="3000" dirty="0"/>
                        <a:t>Individual and group therapy (DBT)</a:t>
                      </a:r>
                    </a:p>
                  </a:txBody>
                  <a:tcPr anchor="ctr"/>
                </a:tc>
                <a:tc>
                  <a:txBody>
                    <a:bodyPr/>
                    <a:lstStyle/>
                    <a:p>
                      <a:pPr algn="ctr"/>
                      <a:r>
                        <a:rPr lang="en-US" sz="3000" dirty="0"/>
                        <a:t>Effective – learning effective coping mechanisms</a:t>
                      </a:r>
                    </a:p>
                  </a:txBody>
                  <a:tcPr anchor="ctr"/>
                </a:tc>
                <a:extLst>
                  <a:ext uri="{0D108BD9-81ED-4DB2-BD59-A6C34878D82A}">
                    <a16:rowId xmlns:a16="http://schemas.microsoft.com/office/drawing/2014/main" val="10002"/>
                  </a:ext>
                </a:extLst>
              </a:tr>
              <a:tr h="1028728">
                <a:tc>
                  <a:txBody>
                    <a:bodyPr/>
                    <a:lstStyle/>
                    <a:p>
                      <a:pPr algn="ctr"/>
                      <a:r>
                        <a:rPr lang="en-US" sz="3000" dirty="0"/>
                        <a:t>Multi agency support </a:t>
                      </a:r>
                    </a:p>
                  </a:txBody>
                  <a:tcPr anchor="ctr"/>
                </a:tc>
                <a:tc>
                  <a:txBody>
                    <a:bodyPr/>
                    <a:lstStyle/>
                    <a:p>
                      <a:pPr algn="ctr"/>
                      <a:r>
                        <a:rPr lang="en-US" sz="3000" dirty="0"/>
                        <a:t>Effective – outside support</a:t>
                      </a:r>
                    </a:p>
                  </a:txBody>
                  <a:tcPr anchor="ctr"/>
                </a:tc>
                <a:extLst>
                  <a:ext uri="{0D108BD9-81ED-4DB2-BD59-A6C34878D82A}">
                    <a16:rowId xmlns:a16="http://schemas.microsoft.com/office/drawing/2014/main" val="10003"/>
                  </a:ext>
                </a:extLst>
              </a:tr>
              <a:tr h="1167674">
                <a:tc>
                  <a:txBody>
                    <a:bodyPr/>
                    <a:lstStyle/>
                    <a:p>
                      <a:pPr algn="ctr"/>
                      <a:r>
                        <a:rPr lang="en-US" sz="3000" dirty="0"/>
                        <a:t>Psychopharmaceutic</a:t>
                      </a:r>
                    </a:p>
                  </a:txBody>
                  <a:tcPr anchor="ctr"/>
                </a:tc>
                <a:tc>
                  <a:txBody>
                    <a:bodyPr/>
                    <a:lstStyle/>
                    <a:p>
                      <a:pPr algn="ctr"/>
                      <a:r>
                        <a:rPr lang="en-US" sz="3000" dirty="0"/>
                        <a:t>Effective - in crisis stage, comorbid conditions, and aggression.</a:t>
                      </a:r>
                    </a:p>
                  </a:txBody>
                  <a:tcPr anchor="ctr"/>
                </a:tc>
                <a:extLst>
                  <a:ext uri="{0D108BD9-81ED-4DB2-BD59-A6C34878D82A}">
                    <a16:rowId xmlns:a16="http://schemas.microsoft.com/office/drawing/2014/main" val="10004"/>
                  </a:ext>
                </a:extLst>
              </a:tr>
              <a:tr h="1028728">
                <a:tc>
                  <a:txBody>
                    <a:bodyPr/>
                    <a:lstStyle/>
                    <a:p>
                      <a:pPr algn="ctr"/>
                      <a:r>
                        <a:rPr lang="en-US" sz="3000" dirty="0"/>
                        <a:t>Hospitalization</a:t>
                      </a:r>
                    </a:p>
                  </a:txBody>
                  <a:tcPr anchor="ctr"/>
                </a:tc>
                <a:tc>
                  <a:txBody>
                    <a:bodyPr/>
                    <a:lstStyle/>
                    <a:p>
                      <a:pPr algn="ctr"/>
                      <a:r>
                        <a:rPr lang="en-US" sz="3000" dirty="0"/>
                        <a:t>Only if suicide risk is high</a:t>
                      </a:r>
                    </a:p>
                  </a:txBody>
                  <a:tcPr anchor="ctr"/>
                </a:tc>
                <a:extLst>
                  <a:ext uri="{0D108BD9-81ED-4DB2-BD59-A6C34878D82A}">
                    <a16:rowId xmlns:a16="http://schemas.microsoft.com/office/drawing/2014/main" val="10005"/>
                  </a:ext>
                </a:extLst>
              </a:tr>
              <a:tr h="1028728">
                <a:tc>
                  <a:txBody>
                    <a:bodyPr/>
                    <a:lstStyle/>
                    <a:p>
                      <a:pPr algn="ctr"/>
                      <a:r>
                        <a:rPr lang="en-US" sz="3000" dirty="0"/>
                        <a:t>Prison </a:t>
                      </a:r>
                    </a:p>
                  </a:txBody>
                  <a:tcPr anchor="ctr"/>
                </a:tc>
                <a:tc>
                  <a:txBody>
                    <a:bodyPr/>
                    <a:lstStyle/>
                    <a:p>
                      <a:pPr algn="ctr"/>
                      <a:r>
                        <a:rPr lang="en-US" sz="3000" dirty="0"/>
                        <a:t>Effective – implementing guidelines</a:t>
                      </a:r>
                    </a:p>
                  </a:txBody>
                  <a:tcPr anchor="ctr"/>
                </a:tc>
                <a:extLst>
                  <a:ext uri="{0D108BD9-81ED-4DB2-BD59-A6C34878D82A}">
                    <a16:rowId xmlns:a16="http://schemas.microsoft.com/office/drawing/2014/main" val="10006"/>
                  </a:ext>
                </a:extLst>
              </a:tr>
              <a:tr h="1114164">
                <a:tc>
                  <a:txBody>
                    <a:bodyPr/>
                    <a:lstStyle/>
                    <a:p>
                      <a:pPr algn="ctr"/>
                      <a:r>
                        <a:rPr lang="en-US" sz="3000" dirty="0"/>
                        <a:t>Family therapy and support</a:t>
                      </a:r>
                    </a:p>
                  </a:txBody>
                  <a:tcPr anchor="ctr"/>
                </a:tc>
                <a:tc>
                  <a:txBody>
                    <a:bodyPr/>
                    <a:lstStyle/>
                    <a:p>
                      <a:pPr algn="ctr"/>
                      <a:r>
                        <a:rPr lang="en-US" sz="3000" dirty="0"/>
                        <a:t> Effective – supporting family members, improving relationships.</a:t>
                      </a:r>
                    </a:p>
                  </a:txBody>
                  <a:tcPr anchor="ctr"/>
                </a:tc>
                <a:extLst>
                  <a:ext uri="{0D108BD9-81ED-4DB2-BD59-A6C34878D82A}">
                    <a16:rowId xmlns:a16="http://schemas.microsoft.com/office/drawing/2014/main" val="10007"/>
                  </a:ext>
                </a:extLst>
              </a:tr>
            </a:tbl>
          </a:graphicData>
        </a:graphic>
      </p:graphicFrame>
      <p:sp>
        <p:nvSpPr>
          <p:cNvPr id="70" name="Text Placeholder 69"/>
          <p:cNvSpPr>
            <a:spLocks noGrp="1"/>
          </p:cNvSpPr>
          <p:nvPr>
            <p:ph type="body" sz="quarter" idx="40"/>
          </p:nvPr>
        </p:nvSpPr>
        <p:spPr>
          <a:xfrm>
            <a:off x="15476220" y="5236761"/>
            <a:ext cx="12801600" cy="1219200"/>
          </a:xfrm>
        </p:spPr>
        <p:txBody>
          <a:bodyPr/>
          <a:lstStyle/>
          <a:p>
            <a:r>
              <a:rPr lang="en-US" dirty="0"/>
              <a:t>Diagnosis </a:t>
            </a:r>
          </a:p>
        </p:txBody>
      </p:sp>
      <p:graphicFrame>
        <p:nvGraphicFramePr>
          <p:cNvPr id="3" name="Content Placeholder 2" descr="Title Picture Lineup" title="SmartArt"/>
          <p:cNvGraphicFramePr>
            <a:graphicFrameLocks noGrp="1"/>
          </p:cNvGraphicFramePr>
          <p:nvPr>
            <p:ph sz="quarter" idx="23"/>
            <p:extLst>
              <p:ext uri="{D42A27DB-BD31-4B8C-83A1-F6EECF244321}">
                <p14:modId xmlns:p14="http://schemas.microsoft.com/office/powerpoint/2010/main" val="1647888000"/>
              </p:ext>
            </p:extLst>
          </p:nvPr>
        </p:nvGraphicFramePr>
        <p:xfrm>
          <a:off x="15384780" y="6134024"/>
          <a:ext cx="12801600" cy="66944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6" name="Text Placeholder 15"/>
          <p:cNvSpPr>
            <a:spLocks noGrp="1"/>
          </p:cNvSpPr>
          <p:nvPr>
            <p:ph type="body" sz="quarter" idx="29"/>
          </p:nvPr>
        </p:nvSpPr>
        <p:spPr>
          <a:xfrm>
            <a:off x="29900880" y="11441353"/>
            <a:ext cx="12801600" cy="1219200"/>
          </a:xfrm>
        </p:spPr>
        <p:txBody>
          <a:bodyPr/>
          <a:lstStyle/>
          <a:p>
            <a:r>
              <a:rPr lang="en-US" dirty="0"/>
              <a:t>Psychopharmaceutic Treatment </a:t>
            </a:r>
          </a:p>
        </p:txBody>
      </p:sp>
      <p:sp>
        <p:nvSpPr>
          <p:cNvPr id="17" name="Content Placeholder 16"/>
          <p:cNvSpPr>
            <a:spLocks noGrp="1"/>
          </p:cNvSpPr>
          <p:nvPr>
            <p:ph sz="quarter" idx="30"/>
          </p:nvPr>
        </p:nvSpPr>
        <p:spPr>
          <a:xfrm>
            <a:off x="29969460" y="12777846"/>
            <a:ext cx="12801600" cy="9243994"/>
          </a:xfrm>
        </p:spPr>
        <p:txBody>
          <a:bodyPr>
            <a:normAutofit fontScale="92500" lnSpcReduction="10000"/>
          </a:bodyPr>
          <a:lstStyle/>
          <a:p>
            <a:r>
              <a:rPr lang="en-US" dirty="0"/>
              <a:t>When using Psychopharmaceutic drugs as an intervention, great care should be taken when prescribing drugs to treat comorbid conditions such as anxiety and depression, due to the predisposition of drug abuse and over medication, along with alcohol misuse and illicit drugs. There is not a specific drug on the market for ASPD, however, many drugs are used within crisis stage, or to reduce aggression, combativeness, and threating behavior. There are four main groups:-</a:t>
            </a:r>
          </a:p>
          <a:p>
            <a:r>
              <a:rPr lang="en-US" b="1" dirty="0"/>
              <a:t>Mood stabilizers </a:t>
            </a:r>
            <a:r>
              <a:rPr lang="en-US" dirty="0"/>
              <a:t>-  such as </a:t>
            </a:r>
            <a:r>
              <a:rPr lang="en-GB" dirty="0"/>
              <a:t>to lithium carbonate, carbamazepine or valproate, helps reduce aggression, and helps with bipolar. etc</a:t>
            </a:r>
            <a:endParaRPr lang="en-US" dirty="0"/>
          </a:p>
          <a:p>
            <a:r>
              <a:rPr lang="en-US" b="1" dirty="0"/>
              <a:t>Antipsychotics</a:t>
            </a:r>
            <a:r>
              <a:rPr lang="en-US" dirty="0"/>
              <a:t> - </a:t>
            </a:r>
            <a:r>
              <a:rPr lang="en-GB" dirty="0"/>
              <a:t> Risperidal and Zyprexa can help improve distorted thinking. Haldol may help for severe behaviour problems. Treatment of Schizotypal disorder.  </a:t>
            </a:r>
            <a:endParaRPr lang="en-US" dirty="0"/>
          </a:p>
          <a:p>
            <a:r>
              <a:rPr lang="en-US" b="1" dirty="0"/>
              <a:t>Anti depressants </a:t>
            </a:r>
            <a:r>
              <a:rPr lang="en-US" dirty="0"/>
              <a:t>- </a:t>
            </a:r>
            <a:r>
              <a:rPr lang="en-GB" dirty="0"/>
              <a:t>SSRI antidepressants such as Prozac, Lexapro, Celexa, or SNRI antidepressant Effexor help relieve depression and anxiety in people with personality disorders. However, not so well with ASPD.  </a:t>
            </a:r>
          </a:p>
          <a:p>
            <a:r>
              <a:rPr lang="en-GB" b="1" dirty="0"/>
              <a:t>Anticonvulsants - </a:t>
            </a:r>
            <a:r>
              <a:rPr lang="en-GB" dirty="0"/>
              <a:t>suppress impulsive and aggressive behaviour. They include Carbatrol, Tegretol or Depakote, and Topamax. But still under experimentation with ASPD. 	(Croft, 2016.)</a:t>
            </a:r>
            <a:endParaRPr lang="en-US" dirty="0"/>
          </a:p>
          <a:p>
            <a:endParaRPr lang="en-US" dirty="0"/>
          </a:p>
        </p:txBody>
      </p:sp>
      <p:sp>
        <p:nvSpPr>
          <p:cNvPr id="18" name="Text Placeholder 17"/>
          <p:cNvSpPr>
            <a:spLocks noGrp="1"/>
          </p:cNvSpPr>
          <p:nvPr>
            <p:ph type="body" sz="quarter" idx="31"/>
          </p:nvPr>
        </p:nvSpPr>
        <p:spPr>
          <a:xfrm>
            <a:off x="1188720" y="20802640"/>
            <a:ext cx="12801600" cy="1219200"/>
          </a:xfrm>
        </p:spPr>
        <p:txBody>
          <a:bodyPr/>
          <a:lstStyle/>
          <a:p>
            <a:r>
              <a:rPr lang="en-US" dirty="0"/>
              <a:t>What is ASPD? </a:t>
            </a:r>
          </a:p>
        </p:txBody>
      </p:sp>
      <p:sp>
        <p:nvSpPr>
          <p:cNvPr id="71" name="Text Placeholder 70"/>
          <p:cNvSpPr>
            <a:spLocks noGrp="1"/>
          </p:cNvSpPr>
          <p:nvPr>
            <p:ph type="body" sz="quarter" idx="41"/>
          </p:nvPr>
        </p:nvSpPr>
        <p:spPr>
          <a:xfrm>
            <a:off x="29946600" y="21737516"/>
            <a:ext cx="12801600" cy="1219200"/>
          </a:xfrm>
        </p:spPr>
        <p:txBody>
          <a:bodyPr/>
          <a:lstStyle/>
          <a:p>
            <a:r>
              <a:rPr lang="en-US" dirty="0"/>
              <a:t>Conclusion</a:t>
            </a:r>
          </a:p>
        </p:txBody>
      </p:sp>
      <p:sp>
        <p:nvSpPr>
          <p:cNvPr id="15" name="Content Placeholder 14"/>
          <p:cNvSpPr>
            <a:spLocks noGrp="1"/>
          </p:cNvSpPr>
          <p:nvPr>
            <p:ph sz="quarter" idx="42"/>
          </p:nvPr>
        </p:nvSpPr>
        <p:spPr>
          <a:xfrm>
            <a:off x="29992322" y="23117645"/>
            <a:ext cx="12801600" cy="9243993"/>
          </a:xfrm>
        </p:spPr>
        <p:txBody>
          <a:bodyPr>
            <a:normAutofit lnSpcReduction="10000"/>
          </a:bodyPr>
          <a:lstStyle/>
          <a:p>
            <a:pPr marL="0" indent="0">
              <a:buNone/>
            </a:pPr>
            <a:r>
              <a:rPr lang="en-GB" dirty="0"/>
              <a:t>ASPD is on the Axis 2 of the DSM, which indicates that the condition is present from birth and is largely considered untreatable. However this conclusion is now coming under attack with the improvements in some personality disorders responding to DBT. And links being made with child abuse, substance abuse and traumatic events. </a:t>
            </a:r>
          </a:p>
          <a:p>
            <a:pPr marL="0" indent="0">
              <a:buNone/>
            </a:pPr>
            <a:r>
              <a:rPr lang="en-GB" dirty="0"/>
              <a:t>The use of drugs to treat the condition is mostly unhelpful, as with all other treatments. Except for mood stabilizing drugs (Healy, 2009 as quoted in </a:t>
            </a:r>
            <a:r>
              <a:rPr lang="en-GB" dirty="0" err="1"/>
              <a:t>Claringbull</a:t>
            </a:r>
            <a:r>
              <a:rPr lang="en-GB" dirty="0"/>
              <a:t>, 2011), due to ASPD patients tending to become addicted to substances, </a:t>
            </a:r>
            <a:r>
              <a:rPr lang="en-GB" dirty="0" err="1"/>
              <a:t>psychopharmacuticals</a:t>
            </a:r>
            <a:r>
              <a:rPr lang="en-GB" dirty="0"/>
              <a:t> do have a place in the treatment, along with other therapies such as CBT, or DBT, and support from outside interventions such as Agencies. However, this condition is not curable and help provide support. </a:t>
            </a:r>
          </a:p>
          <a:p>
            <a:pPr marL="0" indent="0">
              <a:buNone/>
            </a:pPr>
            <a:r>
              <a:rPr lang="en-GB" dirty="0"/>
              <a:t>Society recognises and provides support for people with ASPD along with confinement in the more severe cases, keeping them safe and hopefully reducing risk of danger to themselves and society. Its important for early interventions and early diagnosis, providing support for people with ASPD or children with CD will hopefully reduce the growing number of people with the condition. And help improve the individuals experience of the condition and treatments. </a:t>
            </a:r>
            <a:endParaRPr lang="en-US" dirty="0"/>
          </a:p>
        </p:txBody>
      </p:sp>
      <p:pic>
        <p:nvPicPr>
          <p:cNvPr id="25" name="Picture Placeholder 24">
            <a:extLst>
              <a:ext uri="{FF2B5EF4-FFF2-40B4-BE49-F238E27FC236}">
                <a16:creationId xmlns:a16="http://schemas.microsoft.com/office/drawing/2014/main" id="{4D3D34AB-EF8E-4D20-A161-6E294070CA56}"/>
              </a:ext>
            </a:extLst>
          </p:cNvPr>
          <p:cNvPicPr>
            <a:picLocks noGrp="1" noChangeAspect="1"/>
          </p:cNvPicPr>
          <p:nvPr>
            <p:ph type="pic" sz="quarter" idx="43"/>
          </p:nvPr>
        </p:nvPicPr>
        <p:blipFill>
          <a:blip r:embed="rId12"/>
          <a:srcRect t="319" b="319"/>
          <a:stretch>
            <a:fillRect/>
          </a:stretch>
        </p:blipFill>
        <p:spPr>
          <a:xfrm>
            <a:off x="28346401" y="0"/>
            <a:ext cx="15544800" cy="4428129"/>
          </a:xfrm>
          <a:prstGeom prst="rect">
            <a:avLst/>
          </a:prstGeom>
        </p:spPr>
      </p:pic>
      <p:sp>
        <p:nvSpPr>
          <p:cNvPr id="24" name="Content Placeholder 23">
            <a:extLst>
              <a:ext uri="{FF2B5EF4-FFF2-40B4-BE49-F238E27FC236}">
                <a16:creationId xmlns:a16="http://schemas.microsoft.com/office/drawing/2014/main" id="{1C56A191-8254-4C6D-AA9C-01A52EC04CDE}"/>
              </a:ext>
            </a:extLst>
          </p:cNvPr>
          <p:cNvSpPr>
            <a:spLocks noGrp="1"/>
          </p:cNvSpPr>
          <p:nvPr>
            <p:ph sz="quarter" idx="32"/>
          </p:nvPr>
        </p:nvSpPr>
        <p:spPr>
          <a:xfrm>
            <a:off x="1097279" y="22181968"/>
            <a:ext cx="12801600" cy="10041191"/>
          </a:xfrm>
        </p:spPr>
        <p:txBody>
          <a:bodyPr>
            <a:normAutofit fontScale="92500" lnSpcReduction="20000"/>
          </a:bodyPr>
          <a:lstStyle/>
          <a:p>
            <a:r>
              <a:rPr lang="en-GB" dirty="0"/>
              <a:t>‘DSM-IV-TR Diagnostic Criteria for Antisocial Personality Disorder (301.7) Published online: January 02, 2004 </a:t>
            </a:r>
          </a:p>
          <a:p>
            <a:r>
              <a:rPr lang="en-GB" dirty="0"/>
              <a:t>A. There is a pervasive pattern of disregard for and violation of the rights of others occurring since age 15 years, as indicated by three (or more) of the following:</a:t>
            </a:r>
          </a:p>
          <a:p>
            <a:r>
              <a:rPr lang="en-GB" dirty="0"/>
              <a:t>1. failure to conform to social norms with respect to lawful behaviours as indicated by repeatedly performing acts that are grounds for arrest</a:t>
            </a:r>
          </a:p>
          <a:p>
            <a:r>
              <a:rPr lang="en-GB" dirty="0"/>
              <a:t>2. deceitfulness, as indicated by repeated lying, use of aliases, or conning others for personal profit or pleasure</a:t>
            </a:r>
          </a:p>
          <a:p>
            <a:r>
              <a:rPr lang="en-GB" dirty="0"/>
              <a:t>3. impulsivity or failure to plan ahead</a:t>
            </a:r>
          </a:p>
          <a:p>
            <a:r>
              <a:rPr lang="en-GB" dirty="0"/>
              <a:t>4. irritability and aggressiveness, as indicated by repeated physical fights or assaults</a:t>
            </a:r>
          </a:p>
          <a:p>
            <a:r>
              <a:rPr lang="en-GB" dirty="0"/>
              <a:t>5. reckless disregard for safety of self or others</a:t>
            </a:r>
          </a:p>
          <a:p>
            <a:r>
              <a:rPr lang="en-GB" dirty="0"/>
              <a:t>6. consistent irresponsibility, as indicated by repeated failure to sustain consistent work behaviour or honour financial obligations</a:t>
            </a:r>
          </a:p>
          <a:p>
            <a:r>
              <a:rPr lang="en-GB" dirty="0"/>
              <a:t>7. lack of remorse, as indicated by being indifferent to or rationalizing having hurt, mistreated, or stolen from another.</a:t>
            </a:r>
          </a:p>
          <a:p>
            <a:r>
              <a:rPr lang="en-GB" dirty="0"/>
              <a:t>B. The individual is at least age 18 years.</a:t>
            </a:r>
          </a:p>
          <a:p>
            <a:r>
              <a:rPr lang="en-GB" dirty="0"/>
              <a:t>C. There is evidence of conduct disorder with onset before age 15 years.</a:t>
            </a:r>
          </a:p>
          <a:p>
            <a:r>
              <a:rPr lang="en-GB" dirty="0"/>
              <a:t>D. The occurrence of antisocial behaviour is not exclusively during the course of schizophrenia or a manic episode’.</a:t>
            </a:r>
          </a:p>
          <a:p>
            <a:endParaRPr lang="en-GB" dirty="0"/>
          </a:p>
        </p:txBody>
      </p:sp>
      <p:pic>
        <p:nvPicPr>
          <p:cNvPr id="78" name="Content Placeholder 77" descr="A close up of text on a black background&#10;&#10;Description generated with very high confidence">
            <a:extLst>
              <a:ext uri="{FF2B5EF4-FFF2-40B4-BE49-F238E27FC236}">
                <a16:creationId xmlns:a16="http://schemas.microsoft.com/office/drawing/2014/main" id="{8640CB51-ADC1-4873-84FF-1AAF43413C3E}"/>
              </a:ext>
            </a:extLst>
          </p:cNvPr>
          <p:cNvPicPr>
            <a:picLocks noGrp="1" noChangeAspect="1"/>
          </p:cNvPicPr>
          <p:nvPr>
            <p:ph sz="quarter" idx="33"/>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xmlns="" r:id="rId14"/>
              </a:ext>
            </a:extLst>
          </a:blip>
          <a:stretch>
            <a:fillRect/>
          </a:stretch>
        </p:blipFill>
        <p:spPr>
          <a:xfrm>
            <a:off x="29992322" y="5523934"/>
            <a:ext cx="12710158" cy="5605311"/>
          </a:xfrm>
        </p:spPr>
      </p:pic>
      <p:sp>
        <p:nvSpPr>
          <p:cNvPr id="6" name="Text Placeholder 5">
            <a:extLst>
              <a:ext uri="{FF2B5EF4-FFF2-40B4-BE49-F238E27FC236}">
                <a16:creationId xmlns:a16="http://schemas.microsoft.com/office/drawing/2014/main" id="{B29D47DE-E9B9-4EF1-BA7B-239752292682}"/>
              </a:ext>
            </a:extLst>
          </p:cNvPr>
          <p:cNvSpPr>
            <a:spLocks noGrp="1"/>
          </p:cNvSpPr>
          <p:nvPr>
            <p:ph type="body" sz="quarter" idx="19"/>
          </p:nvPr>
        </p:nvSpPr>
        <p:spPr>
          <a:xfrm>
            <a:off x="15544800" y="22409313"/>
            <a:ext cx="12801600" cy="1219200"/>
          </a:xfrm>
        </p:spPr>
        <p:txBody>
          <a:bodyPr/>
          <a:lstStyle/>
          <a:p>
            <a:r>
              <a:rPr lang="en-GB" dirty="0"/>
              <a:t>Problems with diagnosis</a:t>
            </a:r>
          </a:p>
        </p:txBody>
      </p:sp>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74087-722B-4B66-91B3-FA37AC574AF1}"/>
              </a:ext>
            </a:extLst>
          </p:cNvPr>
          <p:cNvSpPr>
            <a:spLocks noGrp="1"/>
          </p:cNvSpPr>
          <p:nvPr>
            <p:ph type="title"/>
          </p:nvPr>
        </p:nvSpPr>
        <p:spPr/>
        <p:txBody>
          <a:bodyPr>
            <a:normAutofit/>
          </a:bodyPr>
          <a:lstStyle/>
          <a:p>
            <a:r>
              <a:rPr lang="en-GB" dirty="0"/>
              <a:t>References</a:t>
            </a:r>
          </a:p>
        </p:txBody>
      </p:sp>
      <p:sp>
        <p:nvSpPr>
          <p:cNvPr id="3" name="Text Placeholder 2">
            <a:extLst>
              <a:ext uri="{FF2B5EF4-FFF2-40B4-BE49-F238E27FC236}">
                <a16:creationId xmlns:a16="http://schemas.microsoft.com/office/drawing/2014/main" id="{DC14DF0D-165A-4698-AD6D-4D333EA6657F}"/>
              </a:ext>
            </a:extLst>
          </p:cNvPr>
          <p:cNvSpPr>
            <a:spLocks noGrp="1"/>
          </p:cNvSpPr>
          <p:nvPr>
            <p:ph type="body" sz="quarter" idx="36"/>
          </p:nvPr>
        </p:nvSpPr>
        <p:spPr/>
        <p:txBody>
          <a:bodyPr/>
          <a:lstStyle/>
          <a:p>
            <a:r>
              <a:rPr lang="en-GB" smtClean="0"/>
              <a:t>Amy Mellin 1705191</a:t>
            </a:r>
            <a:endParaRPr lang="en-GB"/>
          </a:p>
        </p:txBody>
      </p:sp>
      <p:sp>
        <p:nvSpPr>
          <p:cNvPr id="9" name="Content Placeholder 8">
            <a:extLst>
              <a:ext uri="{FF2B5EF4-FFF2-40B4-BE49-F238E27FC236}">
                <a16:creationId xmlns:a16="http://schemas.microsoft.com/office/drawing/2014/main" id="{B7BB15E4-463D-42DF-83AF-70EC2F85BBB0}"/>
              </a:ext>
            </a:extLst>
          </p:cNvPr>
          <p:cNvSpPr>
            <a:spLocks noGrp="1"/>
          </p:cNvSpPr>
          <p:nvPr>
            <p:ph sz="quarter" idx="25"/>
          </p:nvPr>
        </p:nvSpPr>
        <p:spPr>
          <a:xfrm>
            <a:off x="1142999" y="5943600"/>
            <a:ext cx="41572543" cy="26288940"/>
          </a:xfrm>
        </p:spPr>
        <p:txBody>
          <a:bodyPr>
            <a:normAutofit fontScale="77500" lnSpcReduction="20000"/>
          </a:bodyPr>
          <a:lstStyle/>
          <a:p>
            <a:pPr>
              <a:lnSpc>
                <a:spcPct val="200000"/>
              </a:lnSpc>
            </a:pPr>
            <a:r>
              <a:rPr lang="en-GB" sz="6000" dirty="0" err="1" smtClean="0"/>
              <a:t>Claringbull</a:t>
            </a:r>
            <a:r>
              <a:rPr lang="en-GB" sz="6000" dirty="0"/>
              <a:t>, N. (2011). Mental Health in Counselling and Psychotherapy . Exeter: Learning matters Ltd.</a:t>
            </a:r>
          </a:p>
          <a:p>
            <a:pPr>
              <a:lnSpc>
                <a:spcPct val="200000"/>
              </a:lnSpc>
            </a:pPr>
            <a:r>
              <a:rPr lang="en-GB" sz="6000" dirty="0"/>
              <a:t>Health and wellbeing </a:t>
            </a:r>
            <a:r>
              <a:rPr lang="en-GB" sz="6000" dirty="0" err="1"/>
              <a:t>Dictorate</a:t>
            </a:r>
            <a:r>
              <a:rPr lang="en-GB" sz="6000" dirty="0"/>
              <a:t>. (2013). </a:t>
            </a:r>
            <a:r>
              <a:rPr lang="en-GB" sz="6000" dirty="0" err="1"/>
              <a:t>Publich</a:t>
            </a:r>
            <a:r>
              <a:rPr lang="en-GB" sz="6000" dirty="0"/>
              <a:t> Health England. Retrieved from Public Health England (2013) How healthy behaviour supports children’s wellbeing: https://www.gov.uk/government/uploads/system/uploads/attachment_data/file/232978/Smart_Restart_280813_web.pdf</a:t>
            </a:r>
          </a:p>
          <a:p>
            <a:pPr>
              <a:lnSpc>
                <a:spcPct val="200000"/>
              </a:lnSpc>
            </a:pPr>
            <a:r>
              <a:rPr lang="en-GB" sz="6000" dirty="0"/>
              <a:t>Health research funding.org. (2014, July 16). 14 Odd Antisocial Personality Disorder Statistics. Retrieved from Health research funding.org: https://healthresearchfunding.org/antisocial-personality-disorder-statistics/</a:t>
            </a:r>
          </a:p>
          <a:p>
            <a:pPr>
              <a:lnSpc>
                <a:spcPct val="200000"/>
              </a:lnSpc>
            </a:pPr>
            <a:r>
              <a:rPr lang="en-GB" sz="6000" dirty="0" err="1"/>
              <a:t>Khalifa</a:t>
            </a:r>
            <a:r>
              <a:rPr lang="en-GB" sz="6000" dirty="0"/>
              <a:t>, N. (2010, August 4). Pharmacological Interventions for antisocial personality disorder. Retrieved from Cochrane Database </a:t>
            </a:r>
            <a:r>
              <a:rPr lang="en-GB" sz="6000" dirty="0" err="1"/>
              <a:t>Syst</a:t>
            </a:r>
            <a:r>
              <a:rPr lang="en-GB" sz="6000" dirty="0"/>
              <a:t> Rev: </a:t>
            </a:r>
            <a:r>
              <a:rPr lang="en-GB" sz="6000" dirty="0" err="1"/>
              <a:t>doi</a:t>
            </a:r>
            <a:r>
              <a:rPr lang="en-GB" sz="6000" dirty="0"/>
              <a:t>: 10.1002/14651858.CD007668.pub2.</a:t>
            </a:r>
          </a:p>
          <a:p>
            <a:pPr>
              <a:lnSpc>
                <a:spcPct val="200000"/>
              </a:lnSpc>
            </a:pPr>
            <a:r>
              <a:rPr lang="en-GB" sz="6000" dirty="0"/>
              <a:t>Myers, M. g. (1998). Progression from Conduct Disorder to Antisocial Personality Disorder following treatment for Adolescent </a:t>
            </a:r>
            <a:r>
              <a:rPr lang="en-GB" sz="6000" dirty="0" err="1"/>
              <a:t>subtance</a:t>
            </a:r>
            <a:r>
              <a:rPr lang="en-GB" sz="6000" dirty="0"/>
              <a:t> abuse. American Psychiatric Association Publishing, (pp 479-485).</a:t>
            </a:r>
          </a:p>
          <a:p>
            <a:pPr>
              <a:lnSpc>
                <a:spcPct val="200000"/>
              </a:lnSpc>
            </a:pPr>
            <a:r>
              <a:rPr lang="en-GB" sz="6000" dirty="0"/>
              <a:t>NHS. (2015, June 09). Antisocial Personality Disorder. Retrieved from National Health Service: Retrieved from: https://www.nhs.uk/conditions/antisocial-personality-disorder/</a:t>
            </a:r>
          </a:p>
          <a:p>
            <a:pPr>
              <a:lnSpc>
                <a:spcPct val="200000"/>
              </a:lnSpc>
            </a:pPr>
            <a:r>
              <a:rPr lang="en-GB" sz="6000" dirty="0"/>
              <a:t>NICE. (2009). Antisocial Personality Disorder: Prevention and Management. Retrieved from The National Institution for Health and Care Excellence : </a:t>
            </a:r>
            <a:r>
              <a:rPr lang="en-GB" sz="6000" dirty="0" err="1"/>
              <a:t>Retreived</a:t>
            </a:r>
            <a:r>
              <a:rPr lang="en-GB" sz="6000" dirty="0"/>
              <a:t> from: https://www.nice.org.uk/guidance/cg77/chapter/1-guidance</a:t>
            </a:r>
          </a:p>
          <a:p>
            <a:pPr>
              <a:lnSpc>
                <a:spcPct val="200000"/>
              </a:lnSpc>
            </a:pPr>
            <a:r>
              <a:rPr lang="en-GB" sz="6000" dirty="0" err="1"/>
              <a:t>OpenLearn</a:t>
            </a:r>
            <a:r>
              <a:rPr lang="en-GB" sz="6000" dirty="0"/>
              <a:t>. (</a:t>
            </a:r>
            <a:r>
              <a:rPr lang="en-GB" sz="6000" dirty="0" err="1"/>
              <a:t>n.d</a:t>
            </a:r>
            <a:r>
              <a:rPr lang="en-GB" sz="6000" dirty="0"/>
              <a:t>). Factors that influence health: In introduction. Retrieved from </a:t>
            </a:r>
            <a:r>
              <a:rPr lang="en-GB" sz="6000" dirty="0" err="1"/>
              <a:t>Openlearn</a:t>
            </a:r>
            <a:r>
              <a:rPr lang="en-GB" sz="6000" dirty="0"/>
              <a:t>: retrieved from: www.open.edu/openlearn/health-sports-psychology/health/factors-influence-health-introduction/content-section-2.3</a:t>
            </a:r>
          </a:p>
          <a:p>
            <a:pPr>
              <a:lnSpc>
                <a:spcPct val="200000"/>
              </a:lnSpc>
            </a:pPr>
            <a:r>
              <a:rPr lang="en-GB" sz="6000" dirty="0" err="1"/>
              <a:t>Sheilagh</a:t>
            </a:r>
            <a:r>
              <a:rPr lang="en-GB" sz="6000" dirty="0"/>
              <a:t>, H. &amp;. ((2018).). Antisocial Personality Disorder. . retrieved from </a:t>
            </a:r>
            <a:r>
              <a:rPr lang="en-GB" sz="6000" dirty="0" err="1"/>
              <a:t>doi</a:t>
            </a:r>
            <a:r>
              <a:rPr lang="en-GB" sz="6000" dirty="0"/>
              <a:t> 10.1002/9781118650868.ch10.</a:t>
            </a:r>
          </a:p>
          <a:p>
            <a:pPr>
              <a:lnSpc>
                <a:spcPct val="200000"/>
              </a:lnSpc>
            </a:pPr>
            <a:r>
              <a:rPr lang="en-GB" sz="6000" dirty="0" err="1"/>
              <a:t>Trull</a:t>
            </a:r>
            <a:r>
              <a:rPr lang="en-GB" sz="6000" dirty="0"/>
              <a:t>, T. J. (1994). Personality and </a:t>
            </a:r>
            <a:r>
              <a:rPr lang="en-GB" sz="6000" dirty="0" err="1"/>
              <a:t>disinhibitory</a:t>
            </a:r>
            <a:r>
              <a:rPr lang="en-GB" sz="6000" dirty="0"/>
              <a:t> psychopathology: Alcoholism and Antisocial Personality Disorder. Journal of Abnormal Psychology, (pp 92-99).</a:t>
            </a:r>
          </a:p>
          <a:p>
            <a:endParaRPr lang="en-GB" sz="6000" dirty="0"/>
          </a:p>
        </p:txBody>
      </p:sp>
    </p:spTree>
    <p:extLst>
      <p:ext uri="{BB962C8B-B14F-4D97-AF65-F5344CB8AC3E}">
        <p14:creationId xmlns:p14="http://schemas.microsoft.com/office/powerpoint/2010/main" val="1058349875"/>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1478</Words>
  <Application>Microsoft Office PowerPoint</Application>
  <PresentationFormat>Custom</PresentationFormat>
  <Paragraphs>80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Science Poster</vt:lpstr>
      <vt:lpstr>Antisocial Personality Disorder (ASPD)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2018-03-01T19:23:30Z</dcterms:created>
  <dcterms:modified xsi:type="dcterms:W3CDTF">2018-03-05T11:12:58Z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