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5"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AF6E3B-8400-396B-22F2-BC82E2D139B3}" v="963" dt="2023-02-19T16:29:54.038"/>
    <p1510:client id="{6AEF81E5-F003-FD0E-EE61-08C2244193ED}" v="57" dt="2023-02-19T17:23:22.615"/>
    <p1510:client id="{75AEB687-65E1-B333-D157-A1BA4DB019B5}" v="1" dt="2023-02-20T15:47:27.460"/>
    <p1510:client id="{8062497D-9328-4646-918B-21A83829FA5E}" v="106" dt="2023-02-08T15:46:07.5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dirty="0"/>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1353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3025089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dirty="0"/>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6509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3562054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3193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8568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66157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50556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dirty="0"/>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73546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29495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37079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33531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321287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38460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53845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84428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2426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2/20/2023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774466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66" name="Rectangle 65">
            <a:extLst>
              <a:ext uri="{FF2B5EF4-FFF2-40B4-BE49-F238E27FC236}">
                <a16:creationId xmlns:a16="http://schemas.microsoft.com/office/drawing/2014/main" id="{9F1F6E2E-E2E7-4689-9E5D-51F37CB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8" name="Group 67">
            <a:extLst>
              <a:ext uri="{FF2B5EF4-FFF2-40B4-BE49-F238E27FC236}">
                <a16:creationId xmlns:a16="http://schemas.microsoft.com/office/drawing/2014/main" id="{BB728A18-FF26-43E9-AF31-9608EBA3D5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69" name="Picture 68">
              <a:extLst>
                <a:ext uri="{FF2B5EF4-FFF2-40B4-BE49-F238E27FC236}">
                  <a16:creationId xmlns:a16="http://schemas.microsoft.com/office/drawing/2014/main" id="{D418D479-7A49-4E09-A270-87C36ABE505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70" name="Rectangle 69">
              <a:extLst>
                <a:ext uri="{FF2B5EF4-FFF2-40B4-BE49-F238E27FC236}">
                  <a16:creationId xmlns:a16="http://schemas.microsoft.com/office/drawing/2014/main" id="{F55AC523-B142-409D-BB68-747EDDCE6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71" name="Picture 70">
              <a:extLst>
                <a:ext uri="{FF2B5EF4-FFF2-40B4-BE49-F238E27FC236}">
                  <a16:creationId xmlns:a16="http://schemas.microsoft.com/office/drawing/2014/main" id="{98FD6A06-A68E-49C5-8F1D-8945DD8C004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72" name="Picture 71">
              <a:extLst>
                <a:ext uri="{FF2B5EF4-FFF2-40B4-BE49-F238E27FC236}">
                  <a16:creationId xmlns:a16="http://schemas.microsoft.com/office/drawing/2014/main" id="{A6794A3D-A7E9-4DC9-98E4-02104E24AC3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ctrTitle"/>
          </p:nvPr>
        </p:nvSpPr>
        <p:spPr>
          <a:xfrm>
            <a:off x="6553770" y="1041401"/>
            <a:ext cx="4538526" cy="2345264"/>
          </a:xfrm>
        </p:spPr>
        <p:txBody>
          <a:bodyPr>
            <a:normAutofit/>
          </a:bodyPr>
          <a:lstStyle/>
          <a:p>
            <a:pPr>
              <a:lnSpc>
                <a:spcPct val="90000"/>
              </a:lnSpc>
            </a:pPr>
            <a:br>
              <a:rPr lang="en-GB" sz="1400" dirty="0">
                <a:cs typeface="Calibri Light"/>
              </a:rPr>
            </a:br>
            <a:r>
              <a:rPr lang="en-GB" sz="1400" dirty="0">
                <a:cs typeface="Calibri Light"/>
              </a:rPr>
              <a:t>Digital tools most used by students at UWTSD</a:t>
            </a:r>
            <a:br>
              <a:rPr lang="en-GB" sz="1400" dirty="0">
                <a:cs typeface="Calibri Light"/>
              </a:rPr>
            </a:br>
            <a:br>
              <a:rPr lang="en-GB" sz="1400" dirty="0">
                <a:cs typeface="Calibri Light"/>
              </a:rPr>
            </a:br>
            <a:br>
              <a:rPr lang="en-GB" sz="1400" dirty="0">
                <a:cs typeface="Calibri Light"/>
              </a:rPr>
            </a:br>
            <a:br>
              <a:rPr lang="en-GB" sz="1400" dirty="0">
                <a:cs typeface="Calibri Light"/>
              </a:rPr>
            </a:br>
            <a:br>
              <a:rPr lang="en-GB" sz="1400" dirty="0">
                <a:cs typeface="Calibri Light"/>
              </a:rPr>
            </a:br>
            <a:br>
              <a:rPr lang="en-GB" sz="1400" dirty="0">
                <a:cs typeface="Calibri Light"/>
              </a:rPr>
            </a:br>
            <a:r>
              <a:rPr lang="en-GB" sz="1400" dirty="0">
                <a:cs typeface="Calibri Light"/>
              </a:rPr>
              <a:t>Florentina Magdalena Anghel  2233146</a:t>
            </a:r>
            <a:br>
              <a:rPr lang="en-GB" sz="1400" dirty="0">
                <a:cs typeface="Calibri Light"/>
              </a:rPr>
            </a:br>
            <a:br>
              <a:rPr lang="en-GB" sz="1400" dirty="0">
                <a:cs typeface="Calibri Light"/>
              </a:rPr>
            </a:br>
            <a:r>
              <a:rPr lang="en-GB" sz="1400" dirty="0">
                <a:cs typeface="Calibri Light"/>
              </a:rPr>
              <a:t>Nazeem Akhtar 2227510</a:t>
            </a:r>
            <a:br>
              <a:rPr lang="en-GB" sz="1400" dirty="0">
                <a:cs typeface="Calibri Light"/>
              </a:rPr>
            </a:br>
            <a:br>
              <a:rPr lang="en-GB" sz="1400" dirty="0">
                <a:cs typeface="Calibri Light"/>
              </a:rPr>
            </a:br>
            <a:endParaRPr lang="en-GB" sz="1400">
              <a:cs typeface="Calibri Light"/>
            </a:endParaRPr>
          </a:p>
        </p:txBody>
      </p:sp>
      <p:sp>
        <p:nvSpPr>
          <p:cNvPr id="3" name="Subtitle 2"/>
          <p:cNvSpPr>
            <a:spLocks noGrp="1"/>
          </p:cNvSpPr>
          <p:nvPr>
            <p:ph type="subTitle" idx="1"/>
          </p:nvPr>
        </p:nvSpPr>
        <p:spPr>
          <a:xfrm>
            <a:off x="6579045" y="3657596"/>
            <a:ext cx="4513252" cy="1933463"/>
          </a:xfrm>
        </p:spPr>
        <p:txBody>
          <a:bodyPr vert="horz" lIns="91440" tIns="45720" rIns="91440" bIns="45720" rtlCol="0">
            <a:normAutofit fontScale="92500"/>
          </a:bodyPr>
          <a:lstStyle/>
          <a:p>
            <a:endParaRPr lang="en-GB" dirty="0">
              <a:cs typeface="Calibri"/>
            </a:endParaRPr>
          </a:p>
          <a:p>
            <a:endParaRPr lang="en-GB" dirty="0">
              <a:cs typeface="Calibri"/>
            </a:endParaRPr>
          </a:p>
          <a:p>
            <a:endParaRPr lang="en-GB" dirty="0">
              <a:cs typeface="Calibri"/>
            </a:endParaRPr>
          </a:p>
          <a:p>
            <a:r>
              <a:rPr lang="en-GB" dirty="0">
                <a:cs typeface="Calibri"/>
              </a:rPr>
              <a:t>                                                   Mike Seal</a:t>
            </a:r>
            <a:endParaRPr lang="en-GB" dirty="0"/>
          </a:p>
        </p:txBody>
      </p:sp>
      <p:sp>
        <p:nvSpPr>
          <p:cNvPr id="74" name="Rectangle 73">
            <a:extLst>
              <a:ext uri="{FF2B5EF4-FFF2-40B4-BE49-F238E27FC236}">
                <a16:creationId xmlns:a16="http://schemas.microsoft.com/office/drawing/2014/main" id="{7731DD8B-7A0A-47A0-BF6B-EBB4F9709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4976494"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 name="Picture 4">
            <a:extLst>
              <a:ext uri="{FF2B5EF4-FFF2-40B4-BE49-F238E27FC236}">
                <a16:creationId xmlns:a16="http://schemas.microsoft.com/office/drawing/2014/main" id="{4F4BBCF9-B56F-4EFE-4540-B2B235FD31BD}"/>
              </a:ext>
            </a:extLst>
          </p:cNvPr>
          <p:cNvPicPr>
            <a:picLocks noChangeAspect="1"/>
          </p:cNvPicPr>
          <p:nvPr/>
        </p:nvPicPr>
        <p:blipFill rotWithShape="1">
          <a:blip r:embed="rId5"/>
          <a:srcRect l="15806" r="16572" b="-2"/>
          <a:stretch/>
        </p:blipFill>
        <p:spPr>
          <a:xfrm>
            <a:off x="1412683" y="1410208"/>
            <a:ext cx="4348925" cy="3858780"/>
          </a:xfrm>
          <a:prstGeom prst="rect">
            <a:avLst/>
          </a:prstGeom>
        </p:spPr>
      </p:pic>
      <p:cxnSp>
        <p:nvCxnSpPr>
          <p:cNvPr id="76" name="Straight Connector 75">
            <a:extLst>
              <a:ext uri="{FF2B5EF4-FFF2-40B4-BE49-F238E27FC236}">
                <a16:creationId xmlns:a16="http://schemas.microsoft.com/office/drawing/2014/main" id="{10A370BF-9768-4FA0-8887-C3777F3A9C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770" y="3522131"/>
            <a:ext cx="452063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400"/>
                                        <p:tgtEl>
                                          <p:spTgt spid="3">
                                            <p:txEl>
                                              <p:pRg st="3" end="3"/>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CF554-881D-D533-BF8C-D8494B02AB97}"/>
              </a:ext>
            </a:extLst>
          </p:cNvPr>
          <p:cNvSpPr>
            <a:spLocks noGrp="1"/>
          </p:cNvSpPr>
          <p:nvPr>
            <p:ph type="title"/>
          </p:nvPr>
        </p:nvSpPr>
        <p:spPr/>
        <p:txBody>
          <a:bodyPr>
            <a:normAutofit fontScale="90000"/>
          </a:bodyPr>
          <a:lstStyle/>
          <a:p>
            <a:r>
              <a:rPr lang="en-GB" dirty="0">
                <a:cs typeface="Calibri Light"/>
              </a:rPr>
              <a:t>Introduction: Which digital tool is most used by students at UWSTD?</a:t>
            </a:r>
            <a:br>
              <a:rPr lang="en-GB" dirty="0">
                <a:cs typeface="Calibri Light"/>
              </a:rPr>
            </a:br>
            <a:br>
              <a:rPr lang="en-GB" dirty="0">
                <a:cs typeface="Calibri Light"/>
              </a:rPr>
            </a:br>
            <a:r>
              <a:rPr lang="en-GB" dirty="0">
                <a:cs typeface="Calibri Light"/>
              </a:rPr>
              <a:t>We choose this question because we think is important for all students to use Microsoft Teams, Power Point and Word.</a:t>
            </a:r>
            <a:br>
              <a:rPr lang="en-GB" dirty="0">
                <a:cs typeface="Calibri Light"/>
              </a:rPr>
            </a:br>
            <a:r>
              <a:rPr lang="en-GB" dirty="0">
                <a:cs typeface="Calibri Light"/>
              </a:rPr>
              <a:t> </a:t>
            </a:r>
            <a:br>
              <a:rPr lang="en-GB" dirty="0">
                <a:cs typeface="Calibri Light"/>
              </a:rPr>
            </a:br>
            <a:r>
              <a:rPr lang="en-GB" dirty="0">
                <a:cs typeface="Calibri Light"/>
              </a:rPr>
              <a:t>Power Point </a:t>
            </a:r>
            <a:br>
              <a:rPr lang="en-GB" dirty="0">
                <a:cs typeface="Calibri Light"/>
              </a:rPr>
            </a:br>
            <a:br>
              <a:rPr lang="en-GB" dirty="0">
                <a:cs typeface="Calibri Light"/>
              </a:rPr>
            </a:br>
            <a:r>
              <a:rPr lang="en" dirty="0">
                <a:latin typeface="Calibri Light"/>
                <a:cs typeface="Calibri Light"/>
              </a:rPr>
              <a:t>Produced by Microsoft, Power Point  is used for making graphic presentations. It has many advantages such as: it allows the integration in a presentation of the formations created with the help of Word and Excel applications. It facilitates the learning process of working with the application interface. </a:t>
            </a:r>
            <a:br>
              <a:rPr lang="en" dirty="0">
                <a:latin typeface="Calibri Light"/>
                <a:cs typeface="Calibri Light"/>
              </a:rPr>
            </a:br>
            <a:r>
              <a:rPr lang="en" dirty="0">
                <a:latin typeface="Calibri Light"/>
                <a:cs typeface="Calibri Light"/>
              </a:rPr>
              <a:t>The devices can be arranged freely and are made up of frames and slides. it was created in 1983. </a:t>
            </a:r>
            <a:br>
              <a:rPr lang="en" dirty="0">
                <a:latin typeface="Calibri Light"/>
                <a:cs typeface="Calibri Light"/>
              </a:rPr>
            </a:br>
            <a:r>
              <a:rPr lang="en" dirty="0">
                <a:latin typeface="Calibri Light"/>
                <a:cs typeface="Calibri Light"/>
              </a:rPr>
              <a:t>The founders are Robert Gaskins and Dennis Austin.</a:t>
            </a:r>
            <a:endParaRPr lang="en-GB" dirty="0">
              <a:latin typeface="Calibri Light"/>
              <a:cs typeface="Calibri Light"/>
            </a:endParaRPr>
          </a:p>
          <a:p>
            <a:pPr>
              <a:buFont typeface="Arial"/>
              <a:buChar char="•"/>
            </a:pPr>
            <a:br>
              <a:rPr lang="en-US" dirty="0"/>
            </a:br>
            <a:endParaRPr lang="en-US" dirty="0"/>
          </a:p>
          <a:p>
            <a:pPr marL="571500" indent="-571500">
              <a:buFont typeface="Arial"/>
              <a:buChar char="•"/>
            </a:pPr>
            <a:br>
              <a:rPr lang="en-GB" dirty="0">
                <a:cs typeface="Calibri Light"/>
              </a:rPr>
            </a:br>
            <a:endParaRPr lang="en-GB">
              <a:cs typeface="Calibri Light"/>
            </a:endParaRPr>
          </a:p>
        </p:txBody>
      </p:sp>
      <p:sp>
        <p:nvSpPr>
          <p:cNvPr id="3" name="Content Placeholder 2">
            <a:extLst>
              <a:ext uri="{FF2B5EF4-FFF2-40B4-BE49-F238E27FC236}">
                <a16:creationId xmlns:a16="http://schemas.microsoft.com/office/drawing/2014/main" id="{0E54E6FC-2060-3017-50B6-86D349FD9731}"/>
              </a:ext>
            </a:extLst>
          </p:cNvPr>
          <p:cNvSpPr>
            <a:spLocks noGrp="1"/>
          </p:cNvSpPr>
          <p:nvPr>
            <p:ph idx="1"/>
          </p:nvPr>
        </p:nvSpPr>
        <p:spPr>
          <a:xfrm>
            <a:off x="481940" y="5051755"/>
            <a:ext cx="10515600" cy="4351338"/>
          </a:xfrm>
        </p:spPr>
        <p:txBody>
          <a:bodyPr vert="horz" lIns="91440" tIns="45720" rIns="91440" bIns="45720" rtlCol="0" anchor="t">
            <a:noAutofit/>
          </a:bodyPr>
          <a:lstStyle/>
          <a:p>
            <a:pPr marL="0" indent="0">
              <a:buNone/>
            </a:pPr>
            <a:endParaRPr lang="en-GB" sz="4400" dirty="0">
              <a:latin typeface="Calibri Light"/>
              <a:cs typeface="Calibri" panose="020F0502020204030204"/>
            </a:endParaRPr>
          </a:p>
          <a:p>
            <a:pPr marL="0" indent="0">
              <a:buNone/>
            </a:pPr>
            <a:endParaRPr lang="en-GB" dirty="0">
              <a:cs typeface="Calibri" panose="020F0502020204030204"/>
            </a:endParaRPr>
          </a:p>
          <a:p>
            <a:pPr marL="0" indent="0">
              <a:buNone/>
            </a:pPr>
            <a:r>
              <a:rPr lang="en" sz="4400" dirty="0">
                <a:latin typeface="Calibri Light"/>
                <a:cs typeface="Calibri" panose="020F0502020204030204"/>
              </a:rPr>
              <a:t>At the level of an educational institution, the design of an educational portal presupposes the existence of certain roles
tasks and some objects, in the context of some events, which are constituted as training processes. It is promoted
thus a new approach to the educational process, through which the consolidation of previous knowledge structures is achieved,
stored in electronic format, the multiplication of teaching-learning styles and the utilization of favorable codes
communication, necessary in this process. The realization of a portal-type educational digital context ensures the supply
the interactive content according to the educational design resulting from the collaboration of the teaching staff involved.
The development of assisted training processes through collaborative platforms provides the possibility
orientation on content or on activities subordinated to predefined objectives, through object-oriented technological integration.</a:t>
            </a:r>
            <a:endParaRPr lang="en-GB" sz="4400">
              <a:latin typeface="Calibri Light"/>
              <a:cs typeface="Calibri Light"/>
            </a:endParaRPr>
          </a:p>
        </p:txBody>
      </p:sp>
    </p:spTree>
    <p:extLst>
      <p:ext uri="{BB962C8B-B14F-4D97-AF65-F5344CB8AC3E}">
        <p14:creationId xmlns:p14="http://schemas.microsoft.com/office/powerpoint/2010/main" val="961551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B6E65-9E94-A3ED-9768-6B099F256520}"/>
              </a:ext>
            </a:extLst>
          </p:cNvPr>
          <p:cNvSpPr>
            <a:spLocks noGrp="1"/>
          </p:cNvSpPr>
          <p:nvPr>
            <p:ph type="title"/>
          </p:nvPr>
        </p:nvSpPr>
        <p:spPr/>
        <p:txBody>
          <a:bodyPr>
            <a:normAutofit fontScale="90000"/>
          </a:bodyPr>
          <a:lstStyle/>
          <a:p>
            <a:r>
              <a:rPr lang="en-GB" dirty="0">
                <a:cs typeface="Calibri Light"/>
              </a:rPr>
              <a:t>Word</a:t>
            </a:r>
            <a:br>
              <a:rPr lang="en-GB" dirty="0">
                <a:cs typeface="Calibri Light"/>
              </a:rPr>
            </a:br>
            <a:br>
              <a:rPr lang="en-GB" dirty="0">
                <a:latin typeface="Calibri"/>
                <a:cs typeface="Calibri Light"/>
              </a:rPr>
            </a:br>
            <a:r>
              <a:rPr lang="en" dirty="0">
                <a:latin typeface="Calibri Light"/>
                <a:cs typeface="Calibri Light"/>
              </a:rPr>
              <a:t>Word is a text-based processor, part of Microsoft Office. Founded in 1983, under the name Multi-Tool Word, it helps users create sophisticated, professional-looking documents. Documents can be saved and printed, various styles can be used. For us students, it helps us create our assessments.</a:t>
            </a:r>
            <a:endParaRPr lang="en-GB">
              <a:latin typeface="Calibri Light"/>
              <a:cs typeface="Calibri Light"/>
            </a:endParaRPr>
          </a:p>
        </p:txBody>
      </p:sp>
      <p:sp>
        <p:nvSpPr>
          <p:cNvPr id="3" name="Content Placeholder 2">
            <a:extLst>
              <a:ext uri="{FF2B5EF4-FFF2-40B4-BE49-F238E27FC236}">
                <a16:creationId xmlns:a16="http://schemas.microsoft.com/office/drawing/2014/main" id="{036A15D4-FAA6-164A-736F-D0ADF8B7760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107751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759B1-85F7-CEC6-06A6-FE16CC2ED33A}"/>
              </a:ext>
            </a:extLst>
          </p:cNvPr>
          <p:cNvSpPr>
            <a:spLocks noGrp="1"/>
          </p:cNvSpPr>
          <p:nvPr>
            <p:ph type="title"/>
          </p:nvPr>
        </p:nvSpPr>
        <p:spPr/>
        <p:txBody>
          <a:bodyPr>
            <a:normAutofit fontScale="90000"/>
          </a:bodyPr>
          <a:lstStyle/>
          <a:p>
            <a:r>
              <a:rPr lang="en-GB" dirty="0">
                <a:cs typeface="Calibri Light"/>
              </a:rPr>
              <a:t>Microsoft Teams</a:t>
            </a:r>
            <a:br>
              <a:rPr lang="en-GB" dirty="0">
                <a:cs typeface="Calibri Light"/>
              </a:rPr>
            </a:br>
            <a:br>
              <a:rPr lang="en-GB" dirty="0">
                <a:cs typeface="Calibri Light"/>
              </a:rPr>
            </a:br>
            <a:r>
              <a:rPr lang="en" dirty="0">
                <a:latin typeface="Calibri Light"/>
                <a:cs typeface="Calibri Light"/>
              </a:rPr>
              <a:t>It is an extremely useful application for us because it helps us to communicate and work in a team. Chat enriched with text, with audio and video components, as well as file sharing. You can use a private chat to develop an idea, you can share it with the whole organization.
Files, documents and much more can be stored in one place.</a:t>
            </a:r>
            <a:endParaRPr lang="en-GB">
              <a:latin typeface="Calibri Light"/>
              <a:cs typeface="Calibri Light"/>
            </a:endParaRPr>
          </a:p>
        </p:txBody>
      </p:sp>
      <p:sp>
        <p:nvSpPr>
          <p:cNvPr id="3" name="Content Placeholder 2">
            <a:extLst>
              <a:ext uri="{FF2B5EF4-FFF2-40B4-BE49-F238E27FC236}">
                <a16:creationId xmlns:a16="http://schemas.microsoft.com/office/drawing/2014/main" id="{19D2192D-B286-ED60-46BE-821A2642D6C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60372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575D7A7-3C36-4508-9BC6-70A93BD3C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9" name="Picture 8">
              <a:extLst>
                <a:ext uri="{FF2B5EF4-FFF2-40B4-BE49-F238E27FC236}">
                  <a16:creationId xmlns:a16="http://schemas.microsoft.com/office/drawing/2014/main" id="{BC964A0D-06B7-4C16-AC9F-20ADDA8059E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 name="Rectangle 9">
              <a:extLst>
                <a:ext uri="{FF2B5EF4-FFF2-40B4-BE49-F238E27FC236}">
                  <a16:creationId xmlns:a16="http://schemas.microsoft.com/office/drawing/2014/main" id="{F5703F5C-55DF-45CD-BC3F-3BE8F1033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1" name="Picture 10">
              <a:extLst>
                <a:ext uri="{FF2B5EF4-FFF2-40B4-BE49-F238E27FC236}">
                  <a16:creationId xmlns:a16="http://schemas.microsoft.com/office/drawing/2014/main" id="{A8C7134F-70F9-4826-A97E-9B39AEA08F5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2" name="Picture 11">
              <a:extLst>
                <a:ext uri="{FF2B5EF4-FFF2-40B4-BE49-F238E27FC236}">
                  <a16:creationId xmlns:a16="http://schemas.microsoft.com/office/drawing/2014/main" id="{39351E73-B6DD-4B56-8EE9-C16B5711C46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4" name="Straight Connector 13">
            <a:extLst>
              <a:ext uri="{FF2B5EF4-FFF2-40B4-BE49-F238E27FC236}">
                <a16:creationId xmlns:a16="http://schemas.microsoft.com/office/drawing/2014/main" id="{AE446D0E-6531-40B7-A182-FB86024397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16" name="Rectangle 15">
            <a:extLst>
              <a:ext uri="{FF2B5EF4-FFF2-40B4-BE49-F238E27FC236}">
                <a16:creationId xmlns:a16="http://schemas.microsoft.com/office/drawing/2014/main" id="{53EDA46E-AECC-43B8-B54F-FA6E4C0C6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A789037-2F02-4B13-8573-CB800A968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1795" y="576916"/>
            <a:ext cx="3992501" cy="5734983"/>
          </a:xfrm>
          <a:prstGeom prst="rect">
            <a:avLst/>
          </a:prstGeom>
          <a:solidFill>
            <a:schemeClr val="tx2">
              <a:lumMod val="90000"/>
              <a:lumOff val="10000"/>
            </a:schemeClr>
          </a:solidFill>
          <a:ln>
            <a:noFill/>
          </a:ln>
          <a:effectLst>
            <a:outerShdw blurRad="114300" dist="127000" dir="5400000" sx="99000" sy="99000" algn="t" rotWithShape="0">
              <a:prstClr val="black">
                <a:alpha val="40000"/>
              </a:prstClr>
            </a:outerShdw>
          </a:effectLst>
          <a:scene3d>
            <a:camera prst="orthographicFront"/>
            <a:lightRig rig="twoPt" dir="t"/>
          </a:scene3d>
          <a:sp3d extrusionH="76200" contourW="12700">
            <a:bevelT w="19050" h="0" prst="coolSlant"/>
            <a:extrusionClr>
              <a:schemeClr val="accent3">
                <a:lumMod val="50000"/>
              </a:schemeClr>
            </a:extrusionClr>
            <a:contourClr>
              <a:schemeClr val="tx2">
                <a:lumMod val="75000"/>
                <a:lumOff val="2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67B4C5E-A726-4AC9-9254-E81F0698B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4673" y="742355"/>
            <a:ext cx="3666744" cy="5404104"/>
          </a:xfrm>
          <a:prstGeom prst="rect">
            <a:avLst/>
          </a:prstGeom>
          <a:noFill/>
          <a:ln w="15875">
            <a:solidFill>
              <a:schemeClr val="accent1"/>
            </a:solidFill>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C81DCFE-4AD1-7D84-E6F0-B75416614CA2}"/>
              </a:ext>
            </a:extLst>
          </p:cNvPr>
          <p:cNvSpPr>
            <a:spLocks noGrp="1"/>
          </p:cNvSpPr>
          <p:nvPr>
            <p:ph type="title"/>
          </p:nvPr>
        </p:nvSpPr>
        <p:spPr>
          <a:xfrm>
            <a:off x="1130207" y="1385822"/>
            <a:ext cx="3055676" cy="2876305"/>
          </a:xfrm>
        </p:spPr>
        <p:txBody>
          <a:bodyPr vert="horz" lIns="91440" tIns="45720" rIns="91440" bIns="45720" rtlCol="0" anchor="b">
            <a:normAutofit/>
          </a:bodyPr>
          <a:lstStyle/>
          <a:p>
            <a:r>
              <a:rPr lang="en-US" sz="5400">
                <a:solidFill>
                  <a:schemeClr val="bg1"/>
                </a:solidFill>
              </a:rPr>
              <a:t>Proposed Method</a:t>
            </a:r>
            <a:br>
              <a:rPr lang="en-US" sz="5400">
                <a:solidFill>
                  <a:schemeClr val="bg1"/>
                </a:solidFill>
              </a:rPr>
            </a:br>
            <a:endParaRPr lang="en-US" sz="5400">
              <a:solidFill>
                <a:schemeClr val="bg1"/>
              </a:solidFill>
            </a:endParaRPr>
          </a:p>
        </p:txBody>
      </p:sp>
      <p:sp>
        <p:nvSpPr>
          <p:cNvPr id="3" name="Content Placeholder 2">
            <a:extLst>
              <a:ext uri="{FF2B5EF4-FFF2-40B4-BE49-F238E27FC236}">
                <a16:creationId xmlns:a16="http://schemas.microsoft.com/office/drawing/2014/main" id="{E6A9BC5F-F130-2C00-DCDF-0C4AF3004960}"/>
              </a:ext>
            </a:extLst>
          </p:cNvPr>
          <p:cNvSpPr>
            <a:spLocks noGrp="1"/>
          </p:cNvSpPr>
          <p:nvPr>
            <p:ph idx="1"/>
          </p:nvPr>
        </p:nvSpPr>
        <p:spPr>
          <a:xfrm>
            <a:off x="1130207" y="4533060"/>
            <a:ext cx="3055676" cy="952308"/>
          </a:xfrm>
        </p:spPr>
        <p:txBody>
          <a:bodyPr vert="horz" lIns="91440" tIns="45720" rIns="91440" bIns="45720" rtlCol="0" anchor="t">
            <a:normAutofit/>
          </a:bodyPr>
          <a:lstStyle/>
          <a:p>
            <a:pPr marL="0" indent="0" algn="ctr">
              <a:buNone/>
            </a:pPr>
            <a:r>
              <a:rPr lang="en-US" sz="2000" dirty="0">
                <a:solidFill>
                  <a:schemeClr val="bg1"/>
                </a:solidFill>
              </a:rPr>
              <a:t>Google Scholar, Library, Wikipedia</a:t>
            </a:r>
          </a:p>
        </p:txBody>
      </p:sp>
      <p:cxnSp>
        <p:nvCxnSpPr>
          <p:cNvPr id="22" name="Straight Connector 21">
            <a:extLst>
              <a:ext uri="{FF2B5EF4-FFF2-40B4-BE49-F238E27FC236}">
                <a16:creationId xmlns:a16="http://schemas.microsoft.com/office/drawing/2014/main" id="{47F9D90F-7118-49FD-9E75-223103DD9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6971" y="4397593"/>
            <a:ext cx="2762149" cy="0"/>
          </a:xfrm>
          <a:prstGeom prst="line">
            <a:avLst/>
          </a:prstGeom>
          <a:ln>
            <a:solidFill>
              <a:schemeClr val="accent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9698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C327B-8E4F-47F1-22F4-39EDFA2E744C}"/>
              </a:ext>
            </a:extLst>
          </p:cNvPr>
          <p:cNvSpPr>
            <a:spLocks noGrp="1"/>
          </p:cNvSpPr>
          <p:nvPr>
            <p:ph type="title"/>
          </p:nvPr>
        </p:nvSpPr>
        <p:spPr/>
        <p:txBody>
          <a:bodyPr>
            <a:normAutofit fontScale="90000"/>
          </a:bodyPr>
          <a:lstStyle/>
          <a:p>
            <a:r>
              <a:rPr lang="en-GB" dirty="0">
                <a:cs typeface="Calibri Light"/>
              </a:rPr>
              <a:t>Ethical considerations:</a:t>
            </a:r>
            <a:br>
              <a:rPr lang="en-GB" dirty="0">
                <a:cs typeface="Calibri Light"/>
              </a:rPr>
            </a:br>
            <a:r>
              <a:rPr lang="en-GB" dirty="0">
                <a:cs typeface="Calibri Light"/>
              </a:rPr>
              <a:t>Integrity, fairness, open mindedness</a:t>
            </a:r>
            <a:br>
              <a:rPr lang="en-GB" dirty="0">
                <a:cs typeface="Calibri Light"/>
              </a:rPr>
            </a:br>
            <a:r>
              <a:rPr lang="en-GB" dirty="0">
                <a:cs typeface="Calibri Light"/>
              </a:rPr>
              <a:t>Privacy of those taking part</a:t>
            </a:r>
            <a:br>
              <a:rPr lang="en-GB" dirty="0">
                <a:cs typeface="Calibri Light"/>
              </a:rPr>
            </a:br>
            <a:endParaRPr lang="en-GB" dirty="0">
              <a:cs typeface="Calibri Light"/>
            </a:endParaRPr>
          </a:p>
        </p:txBody>
      </p:sp>
      <p:sp>
        <p:nvSpPr>
          <p:cNvPr id="3" name="Content Placeholder 2">
            <a:extLst>
              <a:ext uri="{FF2B5EF4-FFF2-40B4-BE49-F238E27FC236}">
                <a16:creationId xmlns:a16="http://schemas.microsoft.com/office/drawing/2014/main" id="{B72F05B4-885A-1DC7-C50A-B8D48450CE2B}"/>
              </a:ext>
            </a:extLst>
          </p:cNvPr>
          <p:cNvSpPr>
            <a:spLocks noGrp="1"/>
          </p:cNvSpPr>
          <p:nvPr>
            <p:ph idx="1"/>
          </p:nvPr>
        </p:nvSpPr>
        <p:spPr>
          <a:xfrm>
            <a:off x="610591" y="2053235"/>
            <a:ext cx="10970820" cy="4341442"/>
          </a:xfrm>
        </p:spPr>
        <p:txBody>
          <a:bodyPr vert="horz" lIns="91440" tIns="45720" rIns="91440" bIns="45720" rtlCol="0" anchor="t">
            <a:normAutofit fontScale="32500" lnSpcReduction="20000"/>
          </a:bodyPr>
          <a:lstStyle/>
          <a:p>
            <a:pPr marL="0" indent="0">
              <a:buNone/>
            </a:pPr>
            <a:r>
              <a:rPr lang="en-GB" sz="4400" dirty="0">
                <a:latin typeface="Calibri Light"/>
                <a:cs typeface="Calibri"/>
              </a:rPr>
              <a:t>Integrity is a complex concept with alliances to conventional standards of morality, especially those of </a:t>
            </a:r>
            <a:r>
              <a:rPr lang="en-GB" sz="4400" dirty="0" err="1">
                <a:latin typeface="Calibri Light"/>
                <a:cs typeface="Calibri"/>
              </a:rPr>
              <a:t>thruth</a:t>
            </a:r>
            <a:r>
              <a:rPr lang="en-GB" sz="4400" dirty="0">
                <a:latin typeface="Calibri Light"/>
                <a:cs typeface="Calibri"/>
              </a:rPr>
              <a:t> </a:t>
            </a:r>
            <a:r>
              <a:rPr lang="en-GB" sz="4400" dirty="0" err="1">
                <a:latin typeface="Calibri Light"/>
                <a:cs typeface="Calibri"/>
              </a:rPr>
              <a:t>teelling,honesty</a:t>
            </a:r>
            <a:r>
              <a:rPr lang="en-GB" sz="4400" dirty="0">
                <a:latin typeface="Calibri Light"/>
                <a:cs typeface="Calibri"/>
              </a:rPr>
              <a:t> and fairness.</a:t>
            </a:r>
            <a:endParaRPr lang="en-US" sz="4400">
              <a:latin typeface="Calibri Light"/>
              <a:cs typeface="Calibri Light"/>
            </a:endParaRPr>
          </a:p>
          <a:p>
            <a:pPr marL="0" indent="0">
              <a:buNone/>
            </a:pPr>
            <a:r>
              <a:rPr lang="en-GB" sz="4400" dirty="0">
                <a:latin typeface="Calibri Light"/>
                <a:cs typeface="Calibri"/>
              </a:rPr>
              <a:t>Privacy and intimacy seems to go together.</a:t>
            </a:r>
          </a:p>
          <a:p>
            <a:pPr marL="0" indent="0">
              <a:buNone/>
            </a:pPr>
            <a:r>
              <a:rPr lang="en-GB" sz="4400" dirty="0">
                <a:latin typeface="Calibri Light"/>
                <a:cs typeface="Calibri"/>
              </a:rPr>
              <a:t>For one thing, people may simply not want to be </a:t>
            </a:r>
            <a:r>
              <a:rPr lang="en-GB" sz="4400" dirty="0" err="1">
                <a:latin typeface="Calibri Light"/>
                <a:cs typeface="Calibri"/>
              </a:rPr>
              <a:t>distracted,any</a:t>
            </a:r>
            <a:r>
              <a:rPr lang="en-GB" sz="4400" dirty="0">
                <a:latin typeface="Calibri Light"/>
                <a:cs typeface="Calibri"/>
              </a:rPr>
              <a:t> more than they do when they are involved in anything that is important and </a:t>
            </a:r>
            <a:r>
              <a:rPr lang="en-GB" sz="4400" dirty="0" err="1">
                <a:latin typeface="Calibri Light"/>
                <a:cs typeface="Calibri"/>
              </a:rPr>
              <a:t>engrossing.For</a:t>
            </a:r>
            <a:r>
              <a:rPr lang="en-GB" sz="4400" dirty="0">
                <a:latin typeface="Calibri Light"/>
                <a:cs typeface="Calibri"/>
              </a:rPr>
              <a:t> </a:t>
            </a:r>
            <a:r>
              <a:rPr lang="en-GB" sz="4400" dirty="0" err="1">
                <a:latin typeface="Calibri Light"/>
                <a:cs typeface="Calibri"/>
              </a:rPr>
              <a:t>another,there</a:t>
            </a:r>
            <a:r>
              <a:rPr lang="en-GB" sz="4400" dirty="0">
                <a:latin typeface="Calibri Light"/>
                <a:cs typeface="Calibri"/>
              </a:rPr>
              <a:t> maybe things about the way they act  in </a:t>
            </a:r>
            <a:r>
              <a:rPr lang="en-GB" sz="4400" dirty="0" err="1">
                <a:latin typeface="Calibri Light"/>
                <a:cs typeface="Calibri"/>
              </a:rPr>
              <a:t>theis</a:t>
            </a:r>
            <a:r>
              <a:rPr lang="en-GB" sz="4400" dirty="0">
                <a:latin typeface="Calibri Light"/>
                <a:cs typeface="Calibri"/>
              </a:rPr>
              <a:t> intimate relationships.</a:t>
            </a:r>
          </a:p>
          <a:p>
            <a:pPr marL="0" indent="0">
              <a:buNone/>
            </a:pPr>
            <a:r>
              <a:rPr lang="en-GB" sz="4400" dirty="0">
                <a:ea typeface="+mn-lt"/>
                <a:cs typeface="+mn-lt"/>
              </a:rPr>
              <a:t>n fact, issues of fairness and justice often are best understood by accounting for their relationship with the social context, as referred to in the concept of social justice (which is also acknowledged in the title of the present journal). Therefore, it is our belief that it is increasingly important to understand the shape that fairness takes within social relationships and to what extent it is weighted when making social decisions. For example, recently, organizations have started to show more concerns with the fairness and ethics of treatment employees and managers receive from the organization (Tyler and Blader, 2000). Also, research in negotiations examines how people use fairness as a strategic means to maintain or enhance their social reputation (e.g., Milinski et al., 2002). As such, what constitutes fairness in social settings has attracted the attention of scholars from a variety of fields like psychology, economics, organizational </a:t>
            </a:r>
            <a:r>
              <a:rPr lang="en-GB" sz="4400" dirty="0" err="1">
                <a:ea typeface="+mn-lt"/>
                <a:cs typeface="+mn-lt"/>
              </a:rPr>
              <a:t>behavior</a:t>
            </a:r>
            <a:r>
              <a:rPr lang="en-GB" sz="4400" dirty="0">
                <a:ea typeface="+mn-lt"/>
                <a:cs typeface="+mn-lt"/>
              </a:rPr>
              <a:t>, marketing, and so forth. This integration of fields has also brought with it that in addition to a focus on distributive fairness (i.e., “did I receive a fair outcome or not?”), decision-making research has started to focus on the fairness of the procedures used to allocate these outcomes (e.g., De Cremer and Van </a:t>
            </a:r>
            <a:r>
              <a:rPr lang="en-GB" sz="4400" dirty="0" err="1">
                <a:ea typeface="+mn-lt"/>
                <a:cs typeface="+mn-lt"/>
              </a:rPr>
              <a:t>Vugt</a:t>
            </a:r>
            <a:r>
              <a:rPr lang="en-GB" sz="4400" dirty="0">
                <a:ea typeface="+mn-lt"/>
                <a:cs typeface="+mn-lt"/>
              </a:rPr>
              <a:t>, 2002; Tyler and Degoey, 1995). In fact, as SDM entails repeated interactions with others, it becomes clearer that the procedures and structures used to regulate these interactions have to become part of how fairness in SDM is defined. In this special issue, a series of papers is presented that focus on how fairness and thinking about morality and ethics is constructed, dictates actions, regulates perceptions and, finally, influences the final decision within interdependent social settings. In addition, as we noted earlier, although most decision-making research has focused solely on the issue of distributive fairness, contributions to this special issue also highlight the importance of procedural fairness issues when making, for example, bargaining decisions. T</a:t>
            </a:r>
            <a:endParaRPr lang="en-GB" dirty="0"/>
          </a:p>
        </p:txBody>
      </p:sp>
    </p:spTree>
    <p:extLst>
      <p:ext uri="{BB962C8B-B14F-4D97-AF65-F5344CB8AC3E}">
        <p14:creationId xmlns:p14="http://schemas.microsoft.com/office/powerpoint/2010/main" val="528451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23309-F1C0-CDD4-4454-0B7982CC4C1D}"/>
              </a:ext>
            </a:extLst>
          </p:cNvPr>
          <p:cNvSpPr>
            <a:spLocks noGrp="1"/>
          </p:cNvSpPr>
          <p:nvPr>
            <p:ph type="title"/>
          </p:nvPr>
        </p:nvSpPr>
        <p:spPr>
          <a:xfrm>
            <a:off x="479740" y="59146"/>
            <a:ext cx="9601196" cy="1303867"/>
          </a:xfrm>
        </p:spPr>
        <p:txBody>
          <a:bodyPr>
            <a:normAutofit fontScale="90000"/>
          </a:bodyPr>
          <a:lstStyle/>
          <a:p>
            <a:r>
              <a:rPr lang="en-GB" dirty="0"/>
              <a:t>Research timeline</a:t>
            </a:r>
            <a:br>
              <a:rPr lang="en-GB" dirty="0"/>
            </a:br>
            <a:endParaRPr lang="en-GB" dirty="0"/>
          </a:p>
        </p:txBody>
      </p:sp>
      <p:graphicFrame>
        <p:nvGraphicFramePr>
          <p:cNvPr id="4" name="Table 4">
            <a:extLst>
              <a:ext uri="{FF2B5EF4-FFF2-40B4-BE49-F238E27FC236}">
                <a16:creationId xmlns:a16="http://schemas.microsoft.com/office/drawing/2014/main" id="{2F78203C-5795-2DA7-40A6-BD3E7090E0CB}"/>
              </a:ext>
            </a:extLst>
          </p:cNvPr>
          <p:cNvGraphicFramePr>
            <a:graphicFrameLocks noGrp="1"/>
          </p:cNvGraphicFramePr>
          <p:nvPr>
            <p:ph idx="1"/>
            <p:extLst>
              <p:ext uri="{D42A27DB-BD31-4B8C-83A1-F6EECF244321}">
                <p14:modId xmlns:p14="http://schemas.microsoft.com/office/powerpoint/2010/main" val="2570843554"/>
              </p:ext>
            </p:extLst>
          </p:nvPr>
        </p:nvGraphicFramePr>
        <p:xfrm>
          <a:off x="838200" y="1875106"/>
          <a:ext cx="4506684" cy="2021840"/>
        </p:xfrm>
        <a:graphic>
          <a:graphicData uri="http://schemas.openxmlformats.org/drawingml/2006/table">
            <a:tbl>
              <a:tblPr firstRow="1" bandRow="1">
                <a:tableStyleId>{5C22544A-7EE6-4342-B048-85BDC9FD1C3A}</a:tableStyleId>
              </a:tblPr>
              <a:tblGrid>
                <a:gridCol w="1502228">
                  <a:extLst>
                    <a:ext uri="{9D8B030D-6E8A-4147-A177-3AD203B41FA5}">
                      <a16:colId xmlns:a16="http://schemas.microsoft.com/office/drawing/2014/main" val="2641324532"/>
                    </a:ext>
                  </a:extLst>
                </a:gridCol>
                <a:gridCol w="1502228">
                  <a:extLst>
                    <a:ext uri="{9D8B030D-6E8A-4147-A177-3AD203B41FA5}">
                      <a16:colId xmlns:a16="http://schemas.microsoft.com/office/drawing/2014/main" val="3015513026"/>
                    </a:ext>
                  </a:extLst>
                </a:gridCol>
                <a:gridCol w="1502228">
                  <a:extLst>
                    <a:ext uri="{9D8B030D-6E8A-4147-A177-3AD203B41FA5}">
                      <a16:colId xmlns:a16="http://schemas.microsoft.com/office/drawing/2014/main" val="1677907702"/>
                    </a:ext>
                  </a:extLst>
                </a:gridCol>
              </a:tblGrid>
              <a:tr h="370840">
                <a:tc>
                  <a:txBody>
                    <a:bodyPr/>
                    <a:lstStyle/>
                    <a:p>
                      <a:r>
                        <a:rPr lang="en-GB" dirty="0"/>
                        <a:t>Week 3</a:t>
                      </a:r>
                    </a:p>
                  </a:txBody>
                  <a:tcPr/>
                </a:tc>
                <a:tc>
                  <a:txBody>
                    <a:bodyPr/>
                    <a:lstStyle/>
                    <a:p>
                      <a:r>
                        <a:rPr lang="en-GB" dirty="0"/>
                        <a:t>Week 4</a:t>
                      </a:r>
                    </a:p>
                  </a:txBody>
                  <a:tcPr/>
                </a:tc>
                <a:tc>
                  <a:txBody>
                    <a:bodyPr/>
                    <a:lstStyle/>
                    <a:p>
                      <a:r>
                        <a:rPr lang="en-GB" dirty="0"/>
                        <a:t>Week 6</a:t>
                      </a:r>
                    </a:p>
                  </a:txBody>
                  <a:tcPr/>
                </a:tc>
                <a:extLst>
                  <a:ext uri="{0D108BD9-81ED-4DB2-BD59-A6C34878D82A}">
                    <a16:rowId xmlns:a16="http://schemas.microsoft.com/office/drawing/2014/main" val="738761182"/>
                  </a:ext>
                </a:extLst>
              </a:tr>
              <a:tr h="370840">
                <a:tc>
                  <a:txBody>
                    <a:bodyPr/>
                    <a:lstStyle/>
                    <a:p>
                      <a:r>
                        <a:rPr lang="en-GB" dirty="0" err="1"/>
                        <a:t>Reasearck</a:t>
                      </a:r>
                      <a:r>
                        <a:rPr lang="en-GB" dirty="0"/>
                        <a:t> skill</a:t>
                      </a:r>
                    </a:p>
                  </a:txBody>
                  <a:tcPr/>
                </a:tc>
                <a:tc>
                  <a:txBody>
                    <a:bodyPr/>
                    <a:lstStyle/>
                    <a:p>
                      <a:r>
                        <a:rPr lang="en-GB" dirty="0"/>
                        <a:t>Research ethics</a:t>
                      </a:r>
                    </a:p>
                  </a:txBody>
                  <a:tcPr/>
                </a:tc>
                <a:tc>
                  <a:txBody>
                    <a:bodyPr/>
                    <a:lstStyle/>
                    <a:p>
                      <a:r>
                        <a:rPr lang="en-GB" dirty="0"/>
                        <a:t>Research </a:t>
                      </a:r>
                      <a:r>
                        <a:rPr lang="en-GB" dirty="0" err="1"/>
                        <a:t>informations</a:t>
                      </a:r>
                    </a:p>
                  </a:txBody>
                  <a:tcPr/>
                </a:tc>
                <a:extLst>
                  <a:ext uri="{0D108BD9-81ED-4DB2-BD59-A6C34878D82A}">
                    <a16:rowId xmlns:a16="http://schemas.microsoft.com/office/drawing/2014/main" val="186746323"/>
                  </a:ext>
                </a:extLst>
              </a:tr>
              <a:tr h="370840">
                <a:tc>
                  <a:txBody>
                    <a:bodyPr/>
                    <a:lstStyle/>
                    <a:p>
                      <a:r>
                        <a:rPr lang="en-GB" dirty="0"/>
                        <a:t>Power point</a:t>
                      </a:r>
                    </a:p>
                  </a:txBody>
                  <a:tcPr/>
                </a:tc>
                <a:tc>
                  <a:txBody>
                    <a:bodyPr/>
                    <a:lstStyle/>
                    <a:p>
                      <a:r>
                        <a:rPr lang="en-GB" dirty="0"/>
                        <a:t>Word</a:t>
                      </a:r>
                    </a:p>
                  </a:txBody>
                  <a:tcPr/>
                </a:tc>
                <a:tc>
                  <a:txBody>
                    <a:bodyPr/>
                    <a:lstStyle/>
                    <a:p>
                      <a:r>
                        <a:rPr lang="en-GB" dirty="0"/>
                        <a:t>Microsoft Teams</a:t>
                      </a:r>
                    </a:p>
                  </a:txBody>
                  <a:tcPr/>
                </a:tc>
                <a:extLst>
                  <a:ext uri="{0D108BD9-81ED-4DB2-BD59-A6C34878D82A}">
                    <a16:rowId xmlns:a16="http://schemas.microsoft.com/office/drawing/2014/main" val="775499568"/>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609635082"/>
                  </a:ext>
                </a:extLst>
              </a:tr>
            </a:tbl>
          </a:graphicData>
        </a:graphic>
      </p:graphicFrame>
    </p:spTree>
    <p:extLst>
      <p:ext uri="{BB962C8B-B14F-4D97-AF65-F5344CB8AC3E}">
        <p14:creationId xmlns:p14="http://schemas.microsoft.com/office/powerpoint/2010/main" val="3802231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D8ADE-F059-E520-B838-C8D6EFE85603}"/>
              </a:ext>
            </a:extLst>
          </p:cNvPr>
          <p:cNvSpPr>
            <a:spLocks noGrp="1"/>
          </p:cNvSpPr>
          <p:nvPr>
            <p:ph type="title"/>
          </p:nvPr>
        </p:nvSpPr>
        <p:spPr/>
        <p:txBody>
          <a:bodyPr>
            <a:normAutofit fontScale="90000"/>
          </a:bodyPr>
          <a:lstStyle/>
          <a:p>
            <a:r>
              <a:rPr lang="en-GB" dirty="0">
                <a:cs typeface="Calibri Light"/>
              </a:rPr>
              <a:t>Reference List:</a:t>
            </a:r>
            <a:br>
              <a:rPr lang="en-GB" dirty="0">
                <a:cs typeface="Calibri Light"/>
              </a:rPr>
            </a:br>
            <a:br>
              <a:rPr lang="en-GB" dirty="0">
                <a:cs typeface="Calibri Light"/>
              </a:rPr>
            </a:br>
            <a:endParaRPr lang="en-GB" dirty="0">
              <a:cs typeface="Calibri Light"/>
            </a:endParaRPr>
          </a:p>
        </p:txBody>
      </p:sp>
      <p:sp>
        <p:nvSpPr>
          <p:cNvPr id="3" name="Content Placeholder 2">
            <a:extLst>
              <a:ext uri="{FF2B5EF4-FFF2-40B4-BE49-F238E27FC236}">
                <a16:creationId xmlns:a16="http://schemas.microsoft.com/office/drawing/2014/main" id="{B6C3D6DB-BDFB-E38D-D014-4BBDB7CF1B27}"/>
              </a:ext>
            </a:extLst>
          </p:cNvPr>
          <p:cNvSpPr>
            <a:spLocks noGrp="1"/>
          </p:cNvSpPr>
          <p:nvPr>
            <p:ph idx="1"/>
          </p:nvPr>
        </p:nvSpPr>
        <p:spPr/>
        <p:txBody>
          <a:bodyPr vert="horz" lIns="91440" tIns="45720" rIns="91440" bIns="45720" rtlCol="0" anchor="t">
            <a:normAutofit/>
          </a:bodyPr>
          <a:lstStyle/>
          <a:p>
            <a:pPr marL="514350" indent="-514350">
              <a:buAutoNum type="arabicPeriod"/>
            </a:pPr>
            <a:r>
              <a:rPr lang="en-GB" dirty="0">
                <a:cs typeface="Calibri" panose="020F0502020204030204"/>
              </a:rPr>
              <a:t>The University of Chicago, Press Journals,</a:t>
            </a:r>
          </a:p>
          <a:p>
            <a:pPr marL="514350" indent="-514350">
              <a:buAutoNum type="arabicPeriod"/>
            </a:pPr>
            <a:r>
              <a:rPr lang="en-GB" dirty="0">
                <a:cs typeface="Calibri" panose="020F0502020204030204"/>
              </a:rPr>
              <a:t>Ethics, Volume 89, Number 1, oct 1978, </a:t>
            </a:r>
          </a:p>
          <a:p>
            <a:pPr marL="514350" indent="-514350">
              <a:buAutoNum type="arabicPeriod"/>
            </a:pPr>
            <a:r>
              <a:rPr lang="en-GB" dirty="0">
                <a:cs typeface="Calibri" panose="020F0502020204030204"/>
              </a:rPr>
              <a:t>Google Scholar</a:t>
            </a:r>
          </a:p>
          <a:p>
            <a:pPr marL="514350" indent="-514350">
              <a:buAutoNum type="arabicPeriod"/>
            </a:pPr>
            <a:r>
              <a:rPr lang="en-GB" dirty="0">
                <a:cs typeface="Calibri" panose="020F0502020204030204"/>
              </a:rPr>
              <a:t>Wikipedia</a:t>
            </a:r>
          </a:p>
          <a:p>
            <a:pPr marL="514350" indent="-514350">
              <a:buAutoNum type="arabicPeriod"/>
            </a:pPr>
            <a:r>
              <a:rPr lang="en-GB" dirty="0">
                <a:cs typeface="Calibri" panose="020F0502020204030204"/>
              </a:rPr>
              <a:t>Intimacy an Privacy, Robert S. Gerstein</a:t>
            </a:r>
          </a:p>
          <a:p>
            <a:pPr marL="514350" indent="-514350">
              <a:buAutoNum type="arabicPeriod"/>
            </a:pPr>
            <a:endParaRPr lang="en-GB" dirty="0">
              <a:cs typeface="Calibri" panose="020F0502020204030204"/>
            </a:endParaRPr>
          </a:p>
          <a:p>
            <a:pPr marL="0" indent="0">
              <a:buNone/>
            </a:pPr>
            <a:endParaRPr lang="en-GB" dirty="0">
              <a:cs typeface="Calibri" panose="020F0502020204030204"/>
            </a:endParaRPr>
          </a:p>
          <a:p>
            <a:pPr marL="0" indent="0">
              <a:buNone/>
            </a:pPr>
            <a:endParaRPr lang="en-GB" dirty="0">
              <a:cs typeface="Calibri" panose="020F0502020204030204"/>
            </a:endParaRPr>
          </a:p>
        </p:txBody>
      </p:sp>
    </p:spTree>
    <p:extLst>
      <p:ext uri="{BB962C8B-B14F-4D97-AF65-F5344CB8AC3E}">
        <p14:creationId xmlns:p14="http://schemas.microsoft.com/office/powerpoint/2010/main" val="2402454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DA07C-40D2-1F69-255F-A0A550155BE0}"/>
              </a:ext>
            </a:extLst>
          </p:cNvPr>
          <p:cNvSpPr>
            <a:spLocks noGrp="1"/>
          </p:cNvSpPr>
          <p:nvPr>
            <p:ph type="title"/>
          </p:nvPr>
        </p:nvSpPr>
        <p:spPr/>
        <p:txBody>
          <a:bodyPr>
            <a:normAutofit fontScale="90000"/>
          </a:bodyPr>
          <a:lstStyle/>
          <a:p>
            <a:r>
              <a:rPr lang="en-GB" dirty="0">
                <a:cs typeface="Calibri Light"/>
              </a:rPr>
              <a:t>Hypothesis</a:t>
            </a:r>
            <a:br>
              <a:rPr lang="en-GB" dirty="0">
                <a:cs typeface="Calibri Light"/>
              </a:rPr>
            </a:br>
            <a:br>
              <a:rPr lang="en-GB" dirty="0">
                <a:cs typeface="Calibri Light"/>
              </a:rPr>
            </a:br>
            <a:r>
              <a:rPr lang="en" dirty="0">
                <a:latin typeface="Calibri Light"/>
                <a:cs typeface="Calibri Light"/>
              </a:rPr>
              <a:t>Our hypothesis is very simple but at the same time complex.
 It is important to have information about ethical considerations. Also, as we presented in the first part of the project, digital tools help us in our everyday life. Without these we would not be able to learn and develop, both personally and intellectually.</a:t>
            </a:r>
            <a:endParaRPr lang="en-GB" dirty="0">
              <a:latin typeface="Calibri Light"/>
              <a:cs typeface="Calibri Light"/>
            </a:endParaRPr>
          </a:p>
        </p:txBody>
      </p:sp>
      <p:sp>
        <p:nvSpPr>
          <p:cNvPr id="3" name="Content Placeholder 2">
            <a:extLst>
              <a:ext uri="{FF2B5EF4-FFF2-40B4-BE49-F238E27FC236}">
                <a16:creationId xmlns:a16="http://schemas.microsoft.com/office/drawing/2014/main" id="{1F99EFDB-6D55-F38E-340C-99AF939DD43E}"/>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45871126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Organic</vt:lpstr>
      <vt:lpstr> Digital tools most used by students at UWTSD      Florentina Magdalena Anghel  2233146  Nazeem Akhtar 2227510  </vt:lpstr>
      <vt:lpstr>Introduction: Which digital tool is most used by students at UWSTD?  We choose this question because we think is important for all students to use Microsoft Teams, Power Point and Word.   Power Point   Produced by Microsoft, Power Point  is used for making graphic presentations. It has many advantages such as: it allows the integration in a presentation of the formations created with the help of Word and Excel applications. It facilitates the learning process of working with the application interface.  The devices can be arranged freely and are made up of frames and slides. it was created in 1983.  The founders are Robert Gaskins and Dennis Austin.    </vt:lpstr>
      <vt:lpstr>Word  Word is a text-based processor, part of Microsoft Office. Founded in 1983, under the name Multi-Tool Word, it helps users create sophisticated, professional-looking documents. Documents can be saved and printed, various styles can be used. For us students, it helps us create our assessments.</vt:lpstr>
      <vt:lpstr>Microsoft Teams  It is an extremely useful application for us because it helps us to communicate and work in a team. Chat enriched with text, with audio and video components, as well as file sharing. You can use a private chat to develop an idea, you can share it with the whole organization.
Files, documents and much more can be stored in one place.</vt:lpstr>
      <vt:lpstr>Proposed Method </vt:lpstr>
      <vt:lpstr>Ethical considerations: Integrity, fairness, open mindedness Privacy of those taking part </vt:lpstr>
      <vt:lpstr>Research timeline </vt:lpstr>
      <vt:lpstr>Reference List:  </vt:lpstr>
      <vt:lpstr>Hypothesis  Our hypothesis is very simple but at the same time complex.
 It is important to have information about ethical considerations. Also, as we presented in the first part of the project, digital tools help us in our everyday life. Without these we would not be able to learn and develop, both personally and intellectually.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299</cp:revision>
  <dcterms:created xsi:type="dcterms:W3CDTF">2023-02-08T15:39:00Z</dcterms:created>
  <dcterms:modified xsi:type="dcterms:W3CDTF">2023-02-20T16:55:19Z</dcterms:modified>
</cp:coreProperties>
</file>