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3"/>
  </p:notesMasterIdLst>
  <p:sldIdLst>
    <p:sldId id="256" r:id="rId2"/>
  </p:sldIdLst>
  <p:sldSz cx="26879550" cy="1511935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28" userDrawn="1">
          <p15:clr>
            <a:srgbClr val="A4A3A4"/>
          </p15:clr>
        </p15:guide>
        <p15:guide id="2" pos="512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4927" autoAdjust="0"/>
    <p:restoredTop sz="96983" autoAdjust="0"/>
  </p:normalViewPr>
  <p:slideViewPr>
    <p:cSldViewPr>
      <p:cViewPr>
        <p:scale>
          <a:sx n="66" d="100"/>
          <a:sy n="66" d="100"/>
        </p:scale>
        <p:origin x="1288" y="472"/>
      </p:cViewPr>
      <p:guideLst>
        <p:guide orient="horz" pos="1528"/>
        <p:guide pos="5122"/>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062ED5-A094-4480-909C-FE8B2E222216}"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8882FBC-29CF-494C-B2A7-AB9EF85A7DF2}">
      <dgm:prSet phldrT="[Text]" phldr="0" custT="1"/>
      <dgm:spPr/>
      <dgm:t>
        <a:bodyPr/>
        <a:lstStyle/>
        <a:p>
          <a:r>
            <a:rPr lang="en-GB" sz="1000" dirty="0">
              <a:latin typeface="Times New Roman" panose="02020603050405020304" pitchFamily="18" charset="0"/>
              <a:cs typeface="Times New Roman" panose="02020603050405020304" pitchFamily="18" charset="0"/>
            </a:rPr>
            <a:t>Patient registration</a:t>
          </a:r>
        </a:p>
      </dgm:t>
    </dgm:pt>
    <dgm:pt modelId="{53C63E70-8716-4102-BF0E-956CB90A16E1}" type="parTrans" cxnId="{4775E12C-3D06-48AE-A282-AD77636B1296}">
      <dgm:prSet/>
      <dgm:spPr/>
      <dgm:t>
        <a:bodyPr/>
        <a:lstStyle/>
        <a:p>
          <a:endParaRPr lang="en-GB"/>
        </a:p>
      </dgm:t>
    </dgm:pt>
    <dgm:pt modelId="{74849563-51F2-4CC3-960B-62859E393C91}" type="sibTrans" cxnId="{4775E12C-3D06-48AE-A282-AD77636B1296}">
      <dgm:prSet/>
      <dgm:spPr/>
      <dgm:t>
        <a:bodyPr/>
        <a:lstStyle/>
        <a:p>
          <a:endParaRPr lang="en-GB"/>
        </a:p>
      </dgm:t>
    </dgm:pt>
    <dgm:pt modelId="{7D4A1C41-5260-4C95-BAF1-8460A9ABCDBF}">
      <dgm:prSet phldrT="[Text]" phldr="0" custT="1"/>
      <dgm:spPr/>
      <dgm:t>
        <a:bodyPr/>
        <a:lstStyle/>
        <a:p>
          <a:r>
            <a:rPr lang="en-GB" sz="1000" dirty="0">
              <a:latin typeface="Times New Roman" panose="02020603050405020304" pitchFamily="18" charset="0"/>
              <a:cs typeface="Times New Roman" panose="02020603050405020304" pitchFamily="18" charset="0"/>
            </a:rPr>
            <a:t>NHS Login authentication</a:t>
          </a:r>
        </a:p>
      </dgm:t>
    </dgm:pt>
    <dgm:pt modelId="{72F3D6FD-8192-40F2-96F0-F6FCF6479EEC}" type="parTrans" cxnId="{72F1FA5A-5404-4881-8D81-375234B6A304}">
      <dgm:prSet/>
      <dgm:spPr/>
      <dgm:t>
        <a:bodyPr/>
        <a:lstStyle/>
        <a:p>
          <a:endParaRPr lang="en-GB"/>
        </a:p>
      </dgm:t>
    </dgm:pt>
    <dgm:pt modelId="{611E4966-37D5-4000-98CE-F89D138FB988}" type="sibTrans" cxnId="{72F1FA5A-5404-4881-8D81-375234B6A304}">
      <dgm:prSet/>
      <dgm:spPr/>
      <dgm:t>
        <a:bodyPr/>
        <a:lstStyle/>
        <a:p>
          <a:endParaRPr lang="en-GB"/>
        </a:p>
      </dgm:t>
    </dgm:pt>
    <dgm:pt modelId="{8A8FA807-95D8-4709-BB5A-755F52B10AFD}">
      <dgm:prSet phldrT="[Text]" phldr="0" custT="1"/>
      <dgm:spPr/>
      <dgm:t>
        <a:bodyPr/>
        <a:lstStyle/>
        <a:p>
          <a:r>
            <a:rPr lang="en-GB" sz="1000" dirty="0">
              <a:latin typeface="Times New Roman" panose="02020603050405020304" pitchFamily="18" charset="0"/>
              <a:cs typeface="Times New Roman" panose="02020603050405020304" pitchFamily="18" charset="0"/>
            </a:rPr>
            <a:t>Health data acquisition</a:t>
          </a:r>
        </a:p>
      </dgm:t>
    </dgm:pt>
    <dgm:pt modelId="{8FE2D7B9-CB51-4438-935D-538F2CEB2F7E}" type="parTrans" cxnId="{DA4FE143-C9E2-423B-8516-6E0D2C7F9027}">
      <dgm:prSet/>
      <dgm:spPr/>
      <dgm:t>
        <a:bodyPr/>
        <a:lstStyle/>
        <a:p>
          <a:endParaRPr lang="en-GB"/>
        </a:p>
      </dgm:t>
    </dgm:pt>
    <dgm:pt modelId="{F629F9A2-9900-4ACD-9C6B-80FCBFDB28E6}" type="sibTrans" cxnId="{DA4FE143-C9E2-423B-8516-6E0D2C7F9027}">
      <dgm:prSet/>
      <dgm:spPr/>
      <dgm:t>
        <a:bodyPr/>
        <a:lstStyle/>
        <a:p>
          <a:endParaRPr lang="en-GB"/>
        </a:p>
      </dgm:t>
    </dgm:pt>
    <dgm:pt modelId="{34ABD095-C7F1-4E59-9EAB-9B9737133905}">
      <dgm:prSet phldrT="[Text]" phldr="0" custT="1"/>
      <dgm:spPr/>
      <dgm:t>
        <a:bodyPr/>
        <a:lstStyle/>
        <a:p>
          <a:r>
            <a:rPr lang="en-GB" sz="1000" dirty="0">
              <a:latin typeface="Times New Roman" panose="02020603050405020304" pitchFamily="18" charset="0"/>
              <a:cs typeface="Times New Roman" panose="02020603050405020304" pitchFamily="18" charset="0"/>
            </a:rPr>
            <a:t>Integration with Fitbit, Google Fit, Apple Watch, GPS and Sleep Tracker</a:t>
          </a:r>
        </a:p>
      </dgm:t>
    </dgm:pt>
    <dgm:pt modelId="{D284BB0A-9C88-45D2-9AEE-CB28BB3C1673}" type="parTrans" cxnId="{1D48676C-2B22-431D-A7EF-B0093AF645A4}">
      <dgm:prSet/>
      <dgm:spPr/>
      <dgm:t>
        <a:bodyPr/>
        <a:lstStyle/>
        <a:p>
          <a:endParaRPr lang="en-GB"/>
        </a:p>
      </dgm:t>
    </dgm:pt>
    <dgm:pt modelId="{E9634938-19BC-4CF8-81EB-3ED6CD190C42}" type="sibTrans" cxnId="{1D48676C-2B22-431D-A7EF-B0093AF645A4}">
      <dgm:prSet/>
      <dgm:spPr/>
      <dgm:t>
        <a:bodyPr/>
        <a:lstStyle/>
        <a:p>
          <a:endParaRPr lang="en-GB"/>
        </a:p>
      </dgm:t>
    </dgm:pt>
    <dgm:pt modelId="{2C6695D1-929A-41CC-B82D-40ACBB52D775}">
      <dgm:prSet phldrT="[Text]" phldr="0" custT="1"/>
      <dgm:spPr/>
      <dgm:t>
        <a:bodyPr/>
        <a:lstStyle/>
        <a:p>
          <a:r>
            <a:rPr lang="en-GB" sz="1000" dirty="0">
              <a:latin typeface="Times New Roman" panose="02020603050405020304" pitchFamily="18" charset="0"/>
              <a:cs typeface="Times New Roman" panose="02020603050405020304" pitchFamily="18" charset="0"/>
            </a:rPr>
            <a:t>AI analytics Engine</a:t>
          </a:r>
        </a:p>
      </dgm:t>
    </dgm:pt>
    <dgm:pt modelId="{1BE69693-C871-43BA-A5AF-390C62F4C41A}" type="parTrans" cxnId="{2C908108-181B-4B3D-AF93-80326C9E1AC1}">
      <dgm:prSet/>
      <dgm:spPr/>
      <dgm:t>
        <a:bodyPr/>
        <a:lstStyle/>
        <a:p>
          <a:endParaRPr lang="en-GB"/>
        </a:p>
      </dgm:t>
    </dgm:pt>
    <dgm:pt modelId="{169CB12D-9890-4018-836D-D28FE435DEC1}" type="sibTrans" cxnId="{2C908108-181B-4B3D-AF93-80326C9E1AC1}">
      <dgm:prSet/>
      <dgm:spPr/>
      <dgm:t>
        <a:bodyPr/>
        <a:lstStyle/>
        <a:p>
          <a:endParaRPr lang="en-GB"/>
        </a:p>
      </dgm:t>
    </dgm:pt>
    <dgm:pt modelId="{6AB2318E-792A-40A6-A33D-0C8159FFF82C}">
      <dgm:prSet phldrT="[Text]" phldr="0" custT="1"/>
      <dgm:spPr/>
      <dgm:t>
        <a:bodyPr/>
        <a:lstStyle/>
        <a:p>
          <a:r>
            <a:rPr lang="en-GB" sz="1000" dirty="0">
              <a:latin typeface="Times New Roman" panose="02020603050405020304" pitchFamily="18" charset="0"/>
              <a:cs typeface="Times New Roman" panose="02020603050405020304" pitchFamily="18" charset="0"/>
            </a:rPr>
            <a:t>Calorie consumption</a:t>
          </a:r>
        </a:p>
      </dgm:t>
    </dgm:pt>
    <dgm:pt modelId="{98C6F683-6E35-45F4-96D1-D190CE32AF0A}" type="parTrans" cxnId="{176AB452-57F7-4E2F-A080-AF143A18A6A1}">
      <dgm:prSet/>
      <dgm:spPr/>
      <dgm:t>
        <a:bodyPr/>
        <a:lstStyle/>
        <a:p>
          <a:endParaRPr lang="en-GB"/>
        </a:p>
      </dgm:t>
    </dgm:pt>
    <dgm:pt modelId="{0C0CEC98-F60D-405D-87C7-8BF0C6F51E02}" type="sibTrans" cxnId="{176AB452-57F7-4E2F-A080-AF143A18A6A1}">
      <dgm:prSet/>
      <dgm:spPr/>
      <dgm:t>
        <a:bodyPr/>
        <a:lstStyle/>
        <a:p>
          <a:endParaRPr lang="en-GB"/>
        </a:p>
      </dgm:t>
    </dgm:pt>
    <dgm:pt modelId="{585A5290-F979-49A3-AD52-07BC9919E0CC}">
      <dgm:prSet phldrT="[Text]" phldr="0" custT="1"/>
      <dgm:spPr/>
      <dgm:t>
        <a:bodyPr/>
        <a:lstStyle/>
        <a:p>
          <a:r>
            <a:rPr lang="en-GB" sz="1000" dirty="0">
              <a:latin typeface="Times New Roman" panose="02020603050405020304" pitchFamily="18" charset="0"/>
              <a:cs typeface="Times New Roman" panose="02020603050405020304" pitchFamily="18" charset="0"/>
            </a:rPr>
            <a:t>UK GDPR compliant consent</a:t>
          </a:r>
        </a:p>
      </dgm:t>
    </dgm:pt>
    <dgm:pt modelId="{435FE68D-3D2B-4D3E-AEE3-6ACD906B1017}" type="parTrans" cxnId="{FC5917FB-75A0-442F-BE5E-E1C578E1B49F}">
      <dgm:prSet/>
      <dgm:spPr/>
      <dgm:t>
        <a:bodyPr/>
        <a:lstStyle/>
        <a:p>
          <a:endParaRPr lang="en-GB"/>
        </a:p>
      </dgm:t>
    </dgm:pt>
    <dgm:pt modelId="{D32162CB-BD4F-4E02-94C9-BB03B49595D4}" type="sibTrans" cxnId="{FC5917FB-75A0-442F-BE5E-E1C578E1B49F}">
      <dgm:prSet/>
      <dgm:spPr/>
      <dgm:t>
        <a:bodyPr/>
        <a:lstStyle/>
        <a:p>
          <a:endParaRPr lang="en-GB"/>
        </a:p>
      </dgm:t>
    </dgm:pt>
    <dgm:pt modelId="{991D8B5B-33F4-467A-BF33-334513CBD093}">
      <dgm:prSet phldrT="[Text]" phldr="0" custT="1"/>
      <dgm:spPr/>
      <dgm:t>
        <a:bodyPr/>
        <a:lstStyle/>
        <a:p>
          <a:r>
            <a:rPr lang="en-GB" sz="1000" dirty="0">
              <a:latin typeface="Times New Roman" panose="02020603050405020304" pitchFamily="18" charset="0"/>
              <a:cs typeface="Times New Roman" panose="02020603050405020304" pitchFamily="18" charset="0"/>
            </a:rPr>
            <a:t>Baseline data collected: BMI, Dietary habits and medical history</a:t>
          </a:r>
        </a:p>
      </dgm:t>
    </dgm:pt>
    <dgm:pt modelId="{603A2EBA-187D-430E-B148-FFAA1D744E45}" type="parTrans" cxnId="{B09571FE-9D95-4932-B0C5-63C5E66561EE}">
      <dgm:prSet/>
      <dgm:spPr/>
      <dgm:t>
        <a:bodyPr/>
        <a:lstStyle/>
        <a:p>
          <a:endParaRPr lang="en-GB"/>
        </a:p>
      </dgm:t>
    </dgm:pt>
    <dgm:pt modelId="{B8D240BD-6A7C-4393-AEC7-398B69F3744E}" type="sibTrans" cxnId="{B09571FE-9D95-4932-B0C5-63C5E66561EE}">
      <dgm:prSet/>
      <dgm:spPr/>
      <dgm:t>
        <a:bodyPr/>
        <a:lstStyle/>
        <a:p>
          <a:endParaRPr lang="en-GB"/>
        </a:p>
      </dgm:t>
    </dgm:pt>
    <dgm:pt modelId="{183E656C-87A8-4C19-81DA-17C0B992E0C7}">
      <dgm:prSet phldrT="[Text]" phldr="0" custT="1"/>
      <dgm:spPr/>
      <dgm:t>
        <a:bodyPr/>
        <a:lstStyle/>
        <a:p>
          <a:r>
            <a:rPr lang="en-GB" sz="1000" dirty="0">
              <a:latin typeface="Times New Roman" panose="02020603050405020304" pitchFamily="18" charset="0"/>
              <a:cs typeface="Times New Roman" panose="02020603050405020304" pitchFamily="18" charset="0"/>
            </a:rPr>
            <a:t>Physical activity</a:t>
          </a:r>
        </a:p>
      </dgm:t>
    </dgm:pt>
    <dgm:pt modelId="{4CF53AAE-D106-4A08-B7F9-E3F841B7A988}" type="parTrans" cxnId="{6C699134-C376-4CE4-8218-202159B450FA}">
      <dgm:prSet/>
      <dgm:spPr/>
      <dgm:t>
        <a:bodyPr/>
        <a:lstStyle/>
        <a:p>
          <a:endParaRPr lang="en-GB"/>
        </a:p>
      </dgm:t>
    </dgm:pt>
    <dgm:pt modelId="{7EF6952C-B75F-4497-842E-90696831F75E}" type="sibTrans" cxnId="{6C699134-C376-4CE4-8218-202159B450FA}">
      <dgm:prSet/>
      <dgm:spPr/>
      <dgm:t>
        <a:bodyPr/>
        <a:lstStyle/>
        <a:p>
          <a:endParaRPr lang="en-GB"/>
        </a:p>
      </dgm:t>
    </dgm:pt>
    <dgm:pt modelId="{1C3B8BB9-A3CC-4278-B914-8814BC53D8A0}">
      <dgm:prSet phldrT="[Text]" phldr="0" custT="1"/>
      <dgm:spPr/>
      <dgm:t>
        <a:bodyPr/>
        <a:lstStyle/>
        <a:p>
          <a:r>
            <a:rPr lang="en-GB" sz="1000" dirty="0">
              <a:latin typeface="Times New Roman" panose="02020603050405020304" pitchFamily="18" charset="0"/>
              <a:cs typeface="Times New Roman" panose="02020603050405020304" pitchFamily="18" charset="0"/>
            </a:rPr>
            <a:t>Sleep quality</a:t>
          </a:r>
        </a:p>
      </dgm:t>
    </dgm:pt>
    <dgm:pt modelId="{D3BE7309-F3E2-4328-B364-500E2402CE7C}" type="parTrans" cxnId="{01497B3F-46B2-40D9-8544-6CD4972A4A7B}">
      <dgm:prSet/>
      <dgm:spPr/>
      <dgm:t>
        <a:bodyPr/>
        <a:lstStyle/>
        <a:p>
          <a:endParaRPr lang="en-GB"/>
        </a:p>
      </dgm:t>
    </dgm:pt>
    <dgm:pt modelId="{37FC9ECB-AE42-40F2-9D3E-BF633F9E1D4D}" type="sibTrans" cxnId="{01497B3F-46B2-40D9-8544-6CD4972A4A7B}">
      <dgm:prSet/>
      <dgm:spPr/>
      <dgm:t>
        <a:bodyPr/>
        <a:lstStyle/>
        <a:p>
          <a:endParaRPr lang="en-GB"/>
        </a:p>
      </dgm:t>
    </dgm:pt>
    <dgm:pt modelId="{5F4CD0FD-6454-4889-825F-BBCA03FD8B2D}">
      <dgm:prSet phldrT="[Text]" phldr="0" custT="1"/>
      <dgm:spPr/>
      <dgm:t>
        <a:bodyPr/>
        <a:lstStyle/>
        <a:p>
          <a:r>
            <a:rPr lang="en-GB" sz="1000" dirty="0">
              <a:latin typeface="Times New Roman" panose="02020603050405020304" pitchFamily="18" charset="0"/>
              <a:cs typeface="Times New Roman" panose="02020603050405020304" pitchFamily="18" charset="0"/>
            </a:rPr>
            <a:t>Behavioural adherence</a:t>
          </a:r>
        </a:p>
      </dgm:t>
    </dgm:pt>
    <dgm:pt modelId="{E5BFD229-50B8-4228-9078-C71CE95A6D22}" type="parTrans" cxnId="{440E44EC-6F75-46E1-8C59-63594230AEDB}">
      <dgm:prSet/>
      <dgm:spPr/>
      <dgm:t>
        <a:bodyPr/>
        <a:lstStyle/>
        <a:p>
          <a:endParaRPr lang="en-GB"/>
        </a:p>
      </dgm:t>
    </dgm:pt>
    <dgm:pt modelId="{2DE9E408-0591-41E7-BEDB-43E981242B9B}" type="sibTrans" cxnId="{440E44EC-6F75-46E1-8C59-63594230AEDB}">
      <dgm:prSet/>
      <dgm:spPr/>
      <dgm:t>
        <a:bodyPr/>
        <a:lstStyle/>
        <a:p>
          <a:endParaRPr lang="en-GB"/>
        </a:p>
      </dgm:t>
    </dgm:pt>
    <dgm:pt modelId="{61D90C8D-B5A3-4624-AF68-6A11974B6A28}">
      <dgm:prSet phldrT="[Text]" phldr="0" custT="1"/>
      <dgm:spPr/>
      <dgm:t>
        <a:bodyPr/>
        <a:lstStyle/>
        <a:p>
          <a:r>
            <a:rPr lang="en-GB" sz="1000" dirty="0">
              <a:latin typeface="Times New Roman" panose="02020603050405020304" pitchFamily="18" charset="0"/>
              <a:cs typeface="Times New Roman" panose="02020603050405020304" pitchFamily="18" charset="0"/>
            </a:rPr>
            <a:t>Personalised intervention Layer</a:t>
          </a:r>
        </a:p>
      </dgm:t>
    </dgm:pt>
    <dgm:pt modelId="{7C22581A-FCAF-473E-B0B8-F7BB0707510B}" type="parTrans" cxnId="{B6DFF9C2-CFE9-4C51-A447-3E1413688551}">
      <dgm:prSet/>
      <dgm:spPr/>
      <dgm:t>
        <a:bodyPr/>
        <a:lstStyle/>
        <a:p>
          <a:endParaRPr lang="en-GB"/>
        </a:p>
      </dgm:t>
    </dgm:pt>
    <dgm:pt modelId="{24075831-69C7-4CA2-AE4A-3FF6C8489C7B}" type="sibTrans" cxnId="{B6DFF9C2-CFE9-4C51-A447-3E1413688551}">
      <dgm:prSet/>
      <dgm:spPr/>
      <dgm:t>
        <a:bodyPr/>
        <a:lstStyle/>
        <a:p>
          <a:endParaRPr lang="en-GB"/>
        </a:p>
      </dgm:t>
    </dgm:pt>
    <dgm:pt modelId="{F89FFBB5-9047-4ECC-9210-2B1365DD94D4}" type="pres">
      <dgm:prSet presAssocID="{B2062ED5-A094-4480-909C-FE8B2E222216}" presName="CompostProcess" presStyleCnt="0">
        <dgm:presLayoutVars>
          <dgm:dir/>
          <dgm:resizeHandles val="exact"/>
        </dgm:presLayoutVars>
      </dgm:prSet>
      <dgm:spPr/>
    </dgm:pt>
    <dgm:pt modelId="{F39D9D40-F4BF-4125-B656-A1A84C5EC267}" type="pres">
      <dgm:prSet presAssocID="{B2062ED5-A094-4480-909C-FE8B2E222216}" presName="arrow" presStyleLbl="bgShp" presStyleIdx="0" presStyleCnt="1"/>
      <dgm:spPr/>
    </dgm:pt>
    <dgm:pt modelId="{790BA235-C0E0-4D07-B656-08B4F388E6AC}" type="pres">
      <dgm:prSet presAssocID="{B2062ED5-A094-4480-909C-FE8B2E222216}" presName="linearProcess" presStyleCnt="0"/>
      <dgm:spPr/>
    </dgm:pt>
    <dgm:pt modelId="{27B59CC1-2C49-4612-ACB9-D8F92A714F08}" type="pres">
      <dgm:prSet presAssocID="{F8882FBC-29CF-494C-B2A7-AB9EF85A7DF2}" presName="textNode" presStyleLbl="node1" presStyleIdx="0" presStyleCnt="4">
        <dgm:presLayoutVars>
          <dgm:bulletEnabled val="1"/>
        </dgm:presLayoutVars>
      </dgm:prSet>
      <dgm:spPr/>
    </dgm:pt>
    <dgm:pt modelId="{F9ADD03A-FA4B-45F8-8100-DC7ABB7DE1BE}" type="pres">
      <dgm:prSet presAssocID="{74849563-51F2-4CC3-960B-62859E393C91}" presName="sibTrans" presStyleCnt="0"/>
      <dgm:spPr/>
    </dgm:pt>
    <dgm:pt modelId="{71B82A29-A29D-43CC-A897-27E9187EF6BE}" type="pres">
      <dgm:prSet presAssocID="{8A8FA807-95D8-4709-BB5A-755F52B10AFD}" presName="textNode" presStyleLbl="node1" presStyleIdx="1" presStyleCnt="4">
        <dgm:presLayoutVars>
          <dgm:bulletEnabled val="1"/>
        </dgm:presLayoutVars>
      </dgm:prSet>
      <dgm:spPr/>
    </dgm:pt>
    <dgm:pt modelId="{8A11C5EC-CE82-4F87-825E-8EC2182549B1}" type="pres">
      <dgm:prSet presAssocID="{F629F9A2-9900-4ACD-9C6B-80FCBFDB28E6}" presName="sibTrans" presStyleCnt="0"/>
      <dgm:spPr/>
    </dgm:pt>
    <dgm:pt modelId="{DD6292A6-B9C6-4763-B188-A6CB5BBFFD77}" type="pres">
      <dgm:prSet presAssocID="{2C6695D1-929A-41CC-B82D-40ACBB52D775}" presName="textNode" presStyleLbl="node1" presStyleIdx="2" presStyleCnt="4">
        <dgm:presLayoutVars>
          <dgm:bulletEnabled val="1"/>
        </dgm:presLayoutVars>
      </dgm:prSet>
      <dgm:spPr/>
    </dgm:pt>
    <dgm:pt modelId="{00D6E32D-9C3D-472C-9275-65027E1FAE70}" type="pres">
      <dgm:prSet presAssocID="{169CB12D-9890-4018-836D-D28FE435DEC1}" presName="sibTrans" presStyleCnt="0"/>
      <dgm:spPr/>
    </dgm:pt>
    <dgm:pt modelId="{F272D3BD-984A-41F8-93F8-F369157B3CD9}" type="pres">
      <dgm:prSet presAssocID="{61D90C8D-B5A3-4624-AF68-6A11974B6A28}" presName="textNode" presStyleLbl="node1" presStyleIdx="3" presStyleCnt="4">
        <dgm:presLayoutVars>
          <dgm:bulletEnabled val="1"/>
        </dgm:presLayoutVars>
      </dgm:prSet>
      <dgm:spPr/>
    </dgm:pt>
  </dgm:ptLst>
  <dgm:cxnLst>
    <dgm:cxn modelId="{2C908108-181B-4B3D-AF93-80326C9E1AC1}" srcId="{B2062ED5-A094-4480-909C-FE8B2E222216}" destId="{2C6695D1-929A-41CC-B82D-40ACBB52D775}" srcOrd="2" destOrd="0" parTransId="{1BE69693-C871-43BA-A5AF-390C62F4C41A}" sibTransId="{169CB12D-9890-4018-836D-D28FE435DEC1}"/>
    <dgm:cxn modelId="{AB467B0E-64C7-4D12-8E23-4BB68DB6562D}" type="presOf" srcId="{991D8B5B-33F4-467A-BF33-334513CBD093}" destId="{71B82A29-A29D-43CC-A897-27E9187EF6BE}" srcOrd="0" destOrd="2" presId="urn:microsoft.com/office/officeart/2005/8/layout/hProcess9"/>
    <dgm:cxn modelId="{8607581D-DC7D-4BEA-A111-D406CB03883D}" type="presOf" srcId="{B2062ED5-A094-4480-909C-FE8B2E222216}" destId="{F89FFBB5-9047-4ECC-9210-2B1365DD94D4}" srcOrd="0" destOrd="0" presId="urn:microsoft.com/office/officeart/2005/8/layout/hProcess9"/>
    <dgm:cxn modelId="{4775E12C-3D06-48AE-A282-AD77636B1296}" srcId="{B2062ED5-A094-4480-909C-FE8B2E222216}" destId="{F8882FBC-29CF-494C-B2A7-AB9EF85A7DF2}" srcOrd="0" destOrd="0" parTransId="{53C63E70-8716-4102-BF0E-956CB90A16E1}" sibTransId="{74849563-51F2-4CC3-960B-62859E393C91}"/>
    <dgm:cxn modelId="{6C699134-C376-4CE4-8218-202159B450FA}" srcId="{2C6695D1-929A-41CC-B82D-40ACBB52D775}" destId="{183E656C-87A8-4C19-81DA-17C0B992E0C7}" srcOrd="1" destOrd="0" parTransId="{4CF53AAE-D106-4A08-B7F9-E3F841B7A988}" sibTransId="{7EF6952C-B75F-4497-842E-90696831F75E}"/>
    <dgm:cxn modelId="{01497B3F-46B2-40D9-8544-6CD4972A4A7B}" srcId="{2C6695D1-929A-41CC-B82D-40ACBB52D775}" destId="{1C3B8BB9-A3CC-4278-B914-8814BC53D8A0}" srcOrd="2" destOrd="0" parTransId="{D3BE7309-F3E2-4328-B364-500E2402CE7C}" sibTransId="{37FC9ECB-AE42-40F2-9D3E-BF633F9E1D4D}"/>
    <dgm:cxn modelId="{DA4FE143-C9E2-423B-8516-6E0D2C7F9027}" srcId="{B2062ED5-A094-4480-909C-FE8B2E222216}" destId="{8A8FA807-95D8-4709-BB5A-755F52B10AFD}" srcOrd="1" destOrd="0" parTransId="{8FE2D7B9-CB51-4438-935D-538F2CEB2F7E}" sibTransId="{F629F9A2-9900-4ACD-9C6B-80FCBFDB28E6}"/>
    <dgm:cxn modelId="{176AB452-57F7-4E2F-A080-AF143A18A6A1}" srcId="{2C6695D1-929A-41CC-B82D-40ACBB52D775}" destId="{6AB2318E-792A-40A6-A33D-0C8159FFF82C}" srcOrd="0" destOrd="0" parTransId="{98C6F683-6E35-45F4-96D1-D190CE32AF0A}" sibTransId="{0C0CEC98-F60D-405D-87C7-8BF0C6F51E02}"/>
    <dgm:cxn modelId="{6B63F758-F120-4049-8940-1A79807E57A9}" type="presOf" srcId="{61D90C8D-B5A3-4624-AF68-6A11974B6A28}" destId="{F272D3BD-984A-41F8-93F8-F369157B3CD9}" srcOrd="0" destOrd="0" presId="urn:microsoft.com/office/officeart/2005/8/layout/hProcess9"/>
    <dgm:cxn modelId="{72F1FA5A-5404-4881-8D81-375234B6A304}" srcId="{F8882FBC-29CF-494C-B2A7-AB9EF85A7DF2}" destId="{7D4A1C41-5260-4C95-BAF1-8460A9ABCDBF}" srcOrd="0" destOrd="0" parTransId="{72F3D6FD-8192-40F2-96F0-F6FCF6479EEC}" sibTransId="{611E4966-37D5-4000-98CE-F89D138FB988}"/>
    <dgm:cxn modelId="{1ED46660-0C46-454A-AD04-A24F0989B184}" type="presOf" srcId="{F8882FBC-29CF-494C-B2A7-AB9EF85A7DF2}" destId="{27B59CC1-2C49-4612-ACB9-D8F92A714F08}" srcOrd="0" destOrd="0" presId="urn:microsoft.com/office/officeart/2005/8/layout/hProcess9"/>
    <dgm:cxn modelId="{B4AF5D61-2BB3-40CD-ADB3-11696D8C277F}" type="presOf" srcId="{7D4A1C41-5260-4C95-BAF1-8460A9ABCDBF}" destId="{27B59CC1-2C49-4612-ACB9-D8F92A714F08}" srcOrd="0" destOrd="1" presId="urn:microsoft.com/office/officeart/2005/8/layout/hProcess9"/>
    <dgm:cxn modelId="{1D48676C-2B22-431D-A7EF-B0093AF645A4}" srcId="{8A8FA807-95D8-4709-BB5A-755F52B10AFD}" destId="{34ABD095-C7F1-4E59-9EAB-9B9737133905}" srcOrd="0" destOrd="0" parTransId="{D284BB0A-9C88-45D2-9AEE-CB28BB3C1673}" sibTransId="{E9634938-19BC-4CF8-81EB-3ED6CD190C42}"/>
    <dgm:cxn modelId="{DFB6B985-BDBC-40F5-8490-D1DA5B6D2BAB}" type="presOf" srcId="{1C3B8BB9-A3CC-4278-B914-8814BC53D8A0}" destId="{DD6292A6-B9C6-4763-B188-A6CB5BBFFD77}" srcOrd="0" destOrd="3" presId="urn:microsoft.com/office/officeart/2005/8/layout/hProcess9"/>
    <dgm:cxn modelId="{7E7F4091-0509-4A2B-BD76-C3F5EF3A40A5}" type="presOf" srcId="{8A8FA807-95D8-4709-BB5A-755F52B10AFD}" destId="{71B82A29-A29D-43CC-A897-27E9187EF6BE}" srcOrd="0" destOrd="0" presId="urn:microsoft.com/office/officeart/2005/8/layout/hProcess9"/>
    <dgm:cxn modelId="{B6DFF9C2-CFE9-4C51-A447-3E1413688551}" srcId="{B2062ED5-A094-4480-909C-FE8B2E222216}" destId="{61D90C8D-B5A3-4624-AF68-6A11974B6A28}" srcOrd="3" destOrd="0" parTransId="{7C22581A-FCAF-473E-B0B8-F7BB0707510B}" sibTransId="{24075831-69C7-4CA2-AE4A-3FF6C8489C7B}"/>
    <dgm:cxn modelId="{93C7C9C9-0032-41A6-B58E-9A74C916FA81}" type="presOf" srcId="{183E656C-87A8-4C19-81DA-17C0B992E0C7}" destId="{DD6292A6-B9C6-4763-B188-A6CB5BBFFD77}" srcOrd="0" destOrd="2" presId="urn:microsoft.com/office/officeart/2005/8/layout/hProcess9"/>
    <dgm:cxn modelId="{440E44EC-6F75-46E1-8C59-63594230AEDB}" srcId="{2C6695D1-929A-41CC-B82D-40ACBB52D775}" destId="{5F4CD0FD-6454-4889-825F-BBCA03FD8B2D}" srcOrd="3" destOrd="0" parTransId="{E5BFD229-50B8-4228-9078-C71CE95A6D22}" sibTransId="{2DE9E408-0591-41E7-BEDB-43E981242B9B}"/>
    <dgm:cxn modelId="{81CF74EC-F7BF-473B-854C-0D01FE541412}" type="presOf" srcId="{5F4CD0FD-6454-4889-825F-BBCA03FD8B2D}" destId="{DD6292A6-B9C6-4763-B188-A6CB5BBFFD77}" srcOrd="0" destOrd="4" presId="urn:microsoft.com/office/officeart/2005/8/layout/hProcess9"/>
    <dgm:cxn modelId="{1FBEBFEE-63FC-4871-A011-B3639369BFBC}" type="presOf" srcId="{585A5290-F979-49A3-AD52-07BC9919E0CC}" destId="{27B59CC1-2C49-4612-ACB9-D8F92A714F08}" srcOrd="0" destOrd="2" presId="urn:microsoft.com/office/officeart/2005/8/layout/hProcess9"/>
    <dgm:cxn modelId="{8CEE91F3-6BCB-46C7-B8E4-C1F587681F87}" type="presOf" srcId="{6AB2318E-792A-40A6-A33D-0C8159FFF82C}" destId="{DD6292A6-B9C6-4763-B188-A6CB5BBFFD77}" srcOrd="0" destOrd="1" presId="urn:microsoft.com/office/officeart/2005/8/layout/hProcess9"/>
    <dgm:cxn modelId="{92B847FA-C078-4EEA-ACAA-090476DC4201}" type="presOf" srcId="{34ABD095-C7F1-4E59-9EAB-9B9737133905}" destId="{71B82A29-A29D-43CC-A897-27E9187EF6BE}" srcOrd="0" destOrd="1" presId="urn:microsoft.com/office/officeart/2005/8/layout/hProcess9"/>
    <dgm:cxn modelId="{FC5917FB-75A0-442F-BE5E-E1C578E1B49F}" srcId="{F8882FBC-29CF-494C-B2A7-AB9EF85A7DF2}" destId="{585A5290-F979-49A3-AD52-07BC9919E0CC}" srcOrd="1" destOrd="0" parTransId="{435FE68D-3D2B-4D3E-AEE3-6ACD906B1017}" sibTransId="{D32162CB-BD4F-4E02-94C9-BB03B49595D4}"/>
    <dgm:cxn modelId="{D48E60FD-1C9F-4E2F-88F3-DCC08D598A7A}" type="presOf" srcId="{2C6695D1-929A-41CC-B82D-40ACBB52D775}" destId="{DD6292A6-B9C6-4763-B188-A6CB5BBFFD77}" srcOrd="0" destOrd="0" presId="urn:microsoft.com/office/officeart/2005/8/layout/hProcess9"/>
    <dgm:cxn modelId="{B09571FE-9D95-4932-B0C5-63C5E66561EE}" srcId="{8A8FA807-95D8-4709-BB5A-755F52B10AFD}" destId="{991D8B5B-33F4-467A-BF33-334513CBD093}" srcOrd="1" destOrd="0" parTransId="{603A2EBA-187D-430E-B148-FFAA1D744E45}" sibTransId="{B8D240BD-6A7C-4393-AEC7-398B69F3744E}"/>
    <dgm:cxn modelId="{7F98D845-7901-4CEB-98AE-B3246DD8B147}" type="presParOf" srcId="{F89FFBB5-9047-4ECC-9210-2B1365DD94D4}" destId="{F39D9D40-F4BF-4125-B656-A1A84C5EC267}" srcOrd="0" destOrd="0" presId="urn:microsoft.com/office/officeart/2005/8/layout/hProcess9"/>
    <dgm:cxn modelId="{5AF59AB2-6658-4EDE-9E18-06A341086F05}" type="presParOf" srcId="{F89FFBB5-9047-4ECC-9210-2B1365DD94D4}" destId="{790BA235-C0E0-4D07-B656-08B4F388E6AC}" srcOrd="1" destOrd="0" presId="urn:microsoft.com/office/officeart/2005/8/layout/hProcess9"/>
    <dgm:cxn modelId="{7D2A9D50-CFBD-4171-AD41-60E1673B4D9E}" type="presParOf" srcId="{790BA235-C0E0-4D07-B656-08B4F388E6AC}" destId="{27B59CC1-2C49-4612-ACB9-D8F92A714F08}" srcOrd="0" destOrd="0" presId="urn:microsoft.com/office/officeart/2005/8/layout/hProcess9"/>
    <dgm:cxn modelId="{00456B1E-5B28-4011-A04F-E3558BD7C953}" type="presParOf" srcId="{790BA235-C0E0-4D07-B656-08B4F388E6AC}" destId="{F9ADD03A-FA4B-45F8-8100-DC7ABB7DE1BE}" srcOrd="1" destOrd="0" presId="urn:microsoft.com/office/officeart/2005/8/layout/hProcess9"/>
    <dgm:cxn modelId="{C6058C71-F37E-4842-840B-2593474AE4B1}" type="presParOf" srcId="{790BA235-C0E0-4D07-B656-08B4F388E6AC}" destId="{71B82A29-A29D-43CC-A897-27E9187EF6BE}" srcOrd="2" destOrd="0" presId="urn:microsoft.com/office/officeart/2005/8/layout/hProcess9"/>
    <dgm:cxn modelId="{51051A8E-D397-4F72-9695-E70D68DBE1E0}" type="presParOf" srcId="{790BA235-C0E0-4D07-B656-08B4F388E6AC}" destId="{8A11C5EC-CE82-4F87-825E-8EC2182549B1}" srcOrd="3" destOrd="0" presId="urn:microsoft.com/office/officeart/2005/8/layout/hProcess9"/>
    <dgm:cxn modelId="{98743AAB-1816-4B61-9953-FB556B2710CF}" type="presParOf" srcId="{790BA235-C0E0-4D07-B656-08B4F388E6AC}" destId="{DD6292A6-B9C6-4763-B188-A6CB5BBFFD77}" srcOrd="4" destOrd="0" presId="urn:microsoft.com/office/officeart/2005/8/layout/hProcess9"/>
    <dgm:cxn modelId="{0982438C-34CF-4369-825A-D4CB2BB9AE04}" type="presParOf" srcId="{790BA235-C0E0-4D07-B656-08B4F388E6AC}" destId="{00D6E32D-9C3D-472C-9275-65027E1FAE70}" srcOrd="5" destOrd="0" presId="urn:microsoft.com/office/officeart/2005/8/layout/hProcess9"/>
    <dgm:cxn modelId="{2B2FDFE5-42BB-4F34-AD1F-4AC3B0A3B452}" type="presParOf" srcId="{790BA235-C0E0-4D07-B656-08B4F388E6AC}" destId="{F272D3BD-984A-41F8-93F8-F369157B3CD9}" srcOrd="6" destOrd="0" presId="urn:microsoft.com/office/officeart/2005/8/layout/hProcess9"/>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9D9D40-F4BF-4125-B656-A1A84C5EC267}">
      <dsp:nvSpPr>
        <dsp:cNvPr id="0" name=""/>
        <dsp:cNvSpPr/>
      </dsp:nvSpPr>
      <dsp:spPr>
        <a:xfrm>
          <a:off x="535439" y="0"/>
          <a:ext cx="6068311" cy="351576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B59CC1-2C49-4612-ACB9-D8F92A714F08}">
      <dsp:nvSpPr>
        <dsp:cNvPr id="0" name=""/>
        <dsp:cNvSpPr/>
      </dsp:nvSpPr>
      <dsp:spPr>
        <a:xfrm>
          <a:off x="2440" y="1054728"/>
          <a:ext cx="1585402" cy="14063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latin typeface="Times New Roman" panose="02020603050405020304" pitchFamily="18" charset="0"/>
              <a:cs typeface="Times New Roman" panose="02020603050405020304" pitchFamily="18" charset="0"/>
            </a:rPr>
            <a:t>Patient registration</a:t>
          </a:r>
        </a:p>
        <a:p>
          <a:pPr marL="57150" lvl="1" indent="-57150" algn="l" defTabSz="444500">
            <a:lnSpc>
              <a:spcPct val="90000"/>
            </a:lnSpc>
            <a:spcBef>
              <a:spcPct val="0"/>
            </a:spcBef>
            <a:spcAft>
              <a:spcPct val="15000"/>
            </a:spcAft>
            <a:buChar char="•"/>
          </a:pPr>
          <a:r>
            <a:rPr lang="en-GB" sz="1000" kern="1200" dirty="0">
              <a:latin typeface="Times New Roman" panose="02020603050405020304" pitchFamily="18" charset="0"/>
              <a:cs typeface="Times New Roman" panose="02020603050405020304" pitchFamily="18" charset="0"/>
            </a:rPr>
            <a:t>NHS Login authentication</a:t>
          </a:r>
        </a:p>
        <a:p>
          <a:pPr marL="57150" lvl="1" indent="-57150" algn="l" defTabSz="444500">
            <a:lnSpc>
              <a:spcPct val="90000"/>
            </a:lnSpc>
            <a:spcBef>
              <a:spcPct val="0"/>
            </a:spcBef>
            <a:spcAft>
              <a:spcPct val="15000"/>
            </a:spcAft>
            <a:buChar char="•"/>
          </a:pPr>
          <a:r>
            <a:rPr lang="en-GB" sz="1000" kern="1200" dirty="0">
              <a:latin typeface="Times New Roman" panose="02020603050405020304" pitchFamily="18" charset="0"/>
              <a:cs typeface="Times New Roman" panose="02020603050405020304" pitchFamily="18" charset="0"/>
            </a:rPr>
            <a:t>UK GDPR compliant consent</a:t>
          </a:r>
        </a:p>
      </dsp:txBody>
      <dsp:txXfrm>
        <a:off x="71090" y="1123378"/>
        <a:ext cx="1448102" cy="1269005"/>
      </dsp:txXfrm>
    </dsp:sp>
    <dsp:sp modelId="{71B82A29-A29D-43CC-A897-27E9187EF6BE}">
      <dsp:nvSpPr>
        <dsp:cNvPr id="0" name=""/>
        <dsp:cNvSpPr/>
      </dsp:nvSpPr>
      <dsp:spPr>
        <a:xfrm>
          <a:off x="1852075" y="1054728"/>
          <a:ext cx="1585402" cy="14063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latin typeface="Times New Roman" panose="02020603050405020304" pitchFamily="18" charset="0"/>
              <a:cs typeface="Times New Roman" panose="02020603050405020304" pitchFamily="18" charset="0"/>
            </a:rPr>
            <a:t>Health data acquisition</a:t>
          </a:r>
        </a:p>
        <a:p>
          <a:pPr marL="57150" lvl="1" indent="-57150" algn="l" defTabSz="444500">
            <a:lnSpc>
              <a:spcPct val="90000"/>
            </a:lnSpc>
            <a:spcBef>
              <a:spcPct val="0"/>
            </a:spcBef>
            <a:spcAft>
              <a:spcPct val="15000"/>
            </a:spcAft>
            <a:buChar char="•"/>
          </a:pPr>
          <a:r>
            <a:rPr lang="en-GB" sz="1000" kern="1200" dirty="0">
              <a:latin typeface="Times New Roman" panose="02020603050405020304" pitchFamily="18" charset="0"/>
              <a:cs typeface="Times New Roman" panose="02020603050405020304" pitchFamily="18" charset="0"/>
            </a:rPr>
            <a:t>Integration with Fitbit, Google Fit, Apple Watch, GPS and Sleep Tracker</a:t>
          </a:r>
        </a:p>
        <a:p>
          <a:pPr marL="57150" lvl="1" indent="-57150" algn="l" defTabSz="444500">
            <a:lnSpc>
              <a:spcPct val="90000"/>
            </a:lnSpc>
            <a:spcBef>
              <a:spcPct val="0"/>
            </a:spcBef>
            <a:spcAft>
              <a:spcPct val="15000"/>
            </a:spcAft>
            <a:buChar char="•"/>
          </a:pPr>
          <a:r>
            <a:rPr lang="en-GB" sz="1000" kern="1200" dirty="0">
              <a:latin typeface="Times New Roman" panose="02020603050405020304" pitchFamily="18" charset="0"/>
              <a:cs typeface="Times New Roman" panose="02020603050405020304" pitchFamily="18" charset="0"/>
            </a:rPr>
            <a:t>Baseline data collected: BMI, Dietary habits and medical history</a:t>
          </a:r>
        </a:p>
      </dsp:txBody>
      <dsp:txXfrm>
        <a:off x="1920725" y="1123378"/>
        <a:ext cx="1448102" cy="1269005"/>
      </dsp:txXfrm>
    </dsp:sp>
    <dsp:sp modelId="{DD6292A6-B9C6-4763-B188-A6CB5BBFFD77}">
      <dsp:nvSpPr>
        <dsp:cNvPr id="0" name=""/>
        <dsp:cNvSpPr/>
      </dsp:nvSpPr>
      <dsp:spPr>
        <a:xfrm>
          <a:off x="3701711" y="1054728"/>
          <a:ext cx="1585402" cy="14063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latin typeface="Times New Roman" panose="02020603050405020304" pitchFamily="18" charset="0"/>
              <a:cs typeface="Times New Roman" panose="02020603050405020304" pitchFamily="18" charset="0"/>
            </a:rPr>
            <a:t>AI analytics Engine</a:t>
          </a:r>
        </a:p>
        <a:p>
          <a:pPr marL="57150" lvl="1" indent="-57150" algn="l" defTabSz="444500">
            <a:lnSpc>
              <a:spcPct val="90000"/>
            </a:lnSpc>
            <a:spcBef>
              <a:spcPct val="0"/>
            </a:spcBef>
            <a:spcAft>
              <a:spcPct val="15000"/>
            </a:spcAft>
            <a:buChar char="•"/>
          </a:pPr>
          <a:r>
            <a:rPr lang="en-GB" sz="1000" kern="1200" dirty="0">
              <a:latin typeface="Times New Roman" panose="02020603050405020304" pitchFamily="18" charset="0"/>
              <a:cs typeface="Times New Roman" panose="02020603050405020304" pitchFamily="18" charset="0"/>
            </a:rPr>
            <a:t>Calorie consumption</a:t>
          </a:r>
        </a:p>
        <a:p>
          <a:pPr marL="57150" lvl="1" indent="-57150" algn="l" defTabSz="444500">
            <a:lnSpc>
              <a:spcPct val="90000"/>
            </a:lnSpc>
            <a:spcBef>
              <a:spcPct val="0"/>
            </a:spcBef>
            <a:spcAft>
              <a:spcPct val="15000"/>
            </a:spcAft>
            <a:buChar char="•"/>
          </a:pPr>
          <a:r>
            <a:rPr lang="en-GB" sz="1000" kern="1200" dirty="0">
              <a:latin typeface="Times New Roman" panose="02020603050405020304" pitchFamily="18" charset="0"/>
              <a:cs typeface="Times New Roman" panose="02020603050405020304" pitchFamily="18" charset="0"/>
            </a:rPr>
            <a:t>Physical activity</a:t>
          </a:r>
        </a:p>
        <a:p>
          <a:pPr marL="57150" lvl="1" indent="-57150" algn="l" defTabSz="444500">
            <a:lnSpc>
              <a:spcPct val="90000"/>
            </a:lnSpc>
            <a:spcBef>
              <a:spcPct val="0"/>
            </a:spcBef>
            <a:spcAft>
              <a:spcPct val="15000"/>
            </a:spcAft>
            <a:buChar char="•"/>
          </a:pPr>
          <a:r>
            <a:rPr lang="en-GB" sz="1000" kern="1200" dirty="0">
              <a:latin typeface="Times New Roman" panose="02020603050405020304" pitchFamily="18" charset="0"/>
              <a:cs typeface="Times New Roman" panose="02020603050405020304" pitchFamily="18" charset="0"/>
            </a:rPr>
            <a:t>Sleep quality</a:t>
          </a:r>
        </a:p>
        <a:p>
          <a:pPr marL="57150" lvl="1" indent="-57150" algn="l" defTabSz="444500">
            <a:lnSpc>
              <a:spcPct val="90000"/>
            </a:lnSpc>
            <a:spcBef>
              <a:spcPct val="0"/>
            </a:spcBef>
            <a:spcAft>
              <a:spcPct val="15000"/>
            </a:spcAft>
            <a:buChar char="•"/>
          </a:pPr>
          <a:r>
            <a:rPr lang="en-GB" sz="1000" kern="1200" dirty="0">
              <a:latin typeface="Times New Roman" panose="02020603050405020304" pitchFamily="18" charset="0"/>
              <a:cs typeface="Times New Roman" panose="02020603050405020304" pitchFamily="18" charset="0"/>
            </a:rPr>
            <a:t>Behavioural adherence</a:t>
          </a:r>
        </a:p>
      </dsp:txBody>
      <dsp:txXfrm>
        <a:off x="3770361" y="1123378"/>
        <a:ext cx="1448102" cy="1269005"/>
      </dsp:txXfrm>
    </dsp:sp>
    <dsp:sp modelId="{F272D3BD-984A-41F8-93F8-F369157B3CD9}">
      <dsp:nvSpPr>
        <dsp:cNvPr id="0" name=""/>
        <dsp:cNvSpPr/>
      </dsp:nvSpPr>
      <dsp:spPr>
        <a:xfrm>
          <a:off x="5551347" y="1054728"/>
          <a:ext cx="1585402" cy="14063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latin typeface="Times New Roman" panose="02020603050405020304" pitchFamily="18" charset="0"/>
              <a:cs typeface="Times New Roman" panose="02020603050405020304" pitchFamily="18" charset="0"/>
            </a:rPr>
            <a:t>Personalised intervention Layer</a:t>
          </a:r>
        </a:p>
      </dsp:txBody>
      <dsp:txXfrm>
        <a:off x="5619997" y="1123378"/>
        <a:ext cx="1448102" cy="126900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83D70968-2453-4225-B375-6711106153CD}" type="datetimeFigureOut">
              <a:rPr lang="en-GB" smtClean="0"/>
              <a:t>27/07/2026</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0A90154F-AF86-42D5-94E0-9490F80EAE8D}" type="slidenum">
              <a:rPr lang="en-GB" smtClean="0"/>
              <a:t>‹#›</a:t>
            </a:fld>
            <a:endParaRPr lang="en-GB"/>
          </a:p>
        </p:txBody>
      </p:sp>
    </p:spTree>
    <p:extLst>
      <p:ext uri="{BB962C8B-B14F-4D97-AF65-F5344CB8AC3E}">
        <p14:creationId xmlns:p14="http://schemas.microsoft.com/office/powerpoint/2010/main" val="1877257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90154F-AF86-42D5-94E0-9490F80EAE8D}" type="slidenum">
              <a:rPr lang="en-GB" smtClean="0"/>
              <a:t>1</a:t>
            </a:fld>
            <a:endParaRPr lang="en-GB"/>
          </a:p>
        </p:txBody>
      </p:sp>
    </p:spTree>
    <p:extLst>
      <p:ext uri="{BB962C8B-B14F-4D97-AF65-F5344CB8AC3E}">
        <p14:creationId xmlns:p14="http://schemas.microsoft.com/office/powerpoint/2010/main" val="2110627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19744" y="1506995"/>
            <a:ext cx="13823769" cy="1039848"/>
          </a:xfrm>
        </p:spPr>
        <p:txBody>
          <a:bodyPr/>
          <a:lstStyle/>
          <a:p>
            <a:r>
              <a:rPr lang="en-US"/>
              <a:t>Click to edit Master title style</a:t>
            </a:r>
          </a:p>
        </p:txBody>
      </p:sp>
      <p:sp>
        <p:nvSpPr>
          <p:cNvPr id="3" name="Subtitle 2"/>
          <p:cNvSpPr>
            <a:spLocks noGrp="1"/>
          </p:cNvSpPr>
          <p:nvPr>
            <p:ph type="subTitle" idx="1"/>
          </p:nvPr>
        </p:nvSpPr>
        <p:spPr>
          <a:xfrm>
            <a:off x="2439489" y="2748974"/>
            <a:ext cx="11384280" cy="1239733"/>
          </a:xfrm>
        </p:spPr>
        <p:txBody>
          <a:bodyPr/>
          <a:lstStyle>
            <a:lvl1pPr marL="0" indent="0" algn="ctr">
              <a:buNone/>
              <a:defRPr>
                <a:solidFill>
                  <a:schemeClr val="tx1">
                    <a:tint val="75000"/>
                  </a:schemeClr>
                </a:solidFill>
              </a:defRPr>
            </a:lvl1pPr>
            <a:lvl2pPr marL="323423" indent="0" algn="ctr">
              <a:buNone/>
              <a:defRPr>
                <a:solidFill>
                  <a:schemeClr val="tx1">
                    <a:tint val="75000"/>
                  </a:schemeClr>
                </a:solidFill>
              </a:defRPr>
            </a:lvl2pPr>
            <a:lvl3pPr marL="646847" indent="0" algn="ctr">
              <a:buNone/>
              <a:defRPr>
                <a:solidFill>
                  <a:schemeClr val="tx1">
                    <a:tint val="75000"/>
                  </a:schemeClr>
                </a:solidFill>
              </a:defRPr>
            </a:lvl3pPr>
            <a:lvl4pPr marL="970270" indent="0" algn="ctr">
              <a:buNone/>
              <a:defRPr>
                <a:solidFill>
                  <a:schemeClr val="tx1">
                    <a:tint val="75000"/>
                  </a:schemeClr>
                </a:solidFill>
              </a:defRPr>
            </a:lvl4pPr>
            <a:lvl5pPr marL="1293693" indent="0" algn="ctr">
              <a:buNone/>
              <a:defRPr>
                <a:solidFill>
                  <a:schemeClr val="tx1">
                    <a:tint val="75000"/>
                  </a:schemeClr>
                </a:solidFill>
              </a:defRPr>
            </a:lvl5pPr>
            <a:lvl6pPr marL="1617116" indent="0" algn="ctr">
              <a:buNone/>
              <a:defRPr>
                <a:solidFill>
                  <a:schemeClr val="tx1">
                    <a:tint val="75000"/>
                  </a:schemeClr>
                </a:solidFill>
              </a:defRPr>
            </a:lvl6pPr>
            <a:lvl7pPr marL="1940540" indent="0" algn="ctr">
              <a:buNone/>
              <a:defRPr>
                <a:solidFill>
                  <a:schemeClr val="tx1">
                    <a:tint val="75000"/>
                  </a:schemeClr>
                </a:solidFill>
              </a:defRPr>
            </a:lvl7pPr>
            <a:lvl8pPr marL="2263963" indent="0" algn="ctr">
              <a:buNone/>
              <a:defRPr>
                <a:solidFill>
                  <a:schemeClr val="tx1">
                    <a:tint val="75000"/>
                  </a:schemeClr>
                </a:solidFill>
              </a:defRPr>
            </a:lvl8pPr>
            <a:lvl9pPr marL="2587386"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84686" y="3117299"/>
            <a:ext cx="13823769" cy="963488"/>
          </a:xfrm>
        </p:spPr>
        <p:txBody>
          <a:bodyPr anchor="t"/>
          <a:lstStyle>
            <a:lvl1pPr algn="l">
              <a:defRPr sz="2830" b="1" cap="all"/>
            </a:lvl1pPr>
          </a:lstStyle>
          <a:p>
            <a:r>
              <a:rPr lang="en-US"/>
              <a:t>Click to edit Master title style</a:t>
            </a:r>
          </a:p>
        </p:txBody>
      </p:sp>
      <p:sp>
        <p:nvSpPr>
          <p:cNvPr id="3" name="Text Placeholder 2"/>
          <p:cNvSpPr>
            <a:spLocks noGrp="1"/>
          </p:cNvSpPr>
          <p:nvPr>
            <p:ph type="body" idx="1"/>
          </p:nvPr>
        </p:nvSpPr>
        <p:spPr>
          <a:xfrm>
            <a:off x="1284686" y="2056116"/>
            <a:ext cx="13823769" cy="1061184"/>
          </a:xfrm>
        </p:spPr>
        <p:txBody>
          <a:bodyPr anchor="b"/>
          <a:lstStyle>
            <a:lvl1pPr marL="0" indent="0">
              <a:buNone/>
              <a:defRPr sz="1415">
                <a:solidFill>
                  <a:schemeClr val="tx1">
                    <a:tint val="75000"/>
                  </a:schemeClr>
                </a:solidFill>
              </a:defRPr>
            </a:lvl1pPr>
            <a:lvl2pPr marL="323423" indent="0">
              <a:buNone/>
              <a:defRPr sz="1273">
                <a:solidFill>
                  <a:schemeClr val="tx1">
                    <a:tint val="75000"/>
                  </a:schemeClr>
                </a:solidFill>
              </a:defRPr>
            </a:lvl2pPr>
            <a:lvl3pPr marL="646847" indent="0">
              <a:buNone/>
              <a:defRPr sz="1132">
                <a:solidFill>
                  <a:schemeClr val="tx1">
                    <a:tint val="75000"/>
                  </a:schemeClr>
                </a:solidFill>
              </a:defRPr>
            </a:lvl3pPr>
            <a:lvl4pPr marL="970270" indent="0">
              <a:buNone/>
              <a:defRPr sz="990">
                <a:solidFill>
                  <a:schemeClr val="tx1">
                    <a:tint val="75000"/>
                  </a:schemeClr>
                </a:solidFill>
              </a:defRPr>
            </a:lvl4pPr>
            <a:lvl5pPr marL="1293693" indent="0">
              <a:buNone/>
              <a:defRPr sz="990">
                <a:solidFill>
                  <a:schemeClr val="tx1">
                    <a:tint val="75000"/>
                  </a:schemeClr>
                </a:solidFill>
              </a:defRPr>
            </a:lvl5pPr>
            <a:lvl6pPr marL="1617116" indent="0">
              <a:buNone/>
              <a:defRPr sz="990">
                <a:solidFill>
                  <a:schemeClr val="tx1">
                    <a:tint val="75000"/>
                  </a:schemeClr>
                </a:solidFill>
              </a:defRPr>
            </a:lvl6pPr>
            <a:lvl7pPr marL="1940540" indent="0">
              <a:buNone/>
              <a:defRPr sz="990">
                <a:solidFill>
                  <a:schemeClr val="tx1">
                    <a:tint val="75000"/>
                  </a:schemeClr>
                </a:solidFill>
              </a:defRPr>
            </a:lvl7pPr>
            <a:lvl8pPr marL="2263963" indent="0">
              <a:buNone/>
              <a:defRPr sz="990">
                <a:solidFill>
                  <a:schemeClr val="tx1">
                    <a:tint val="75000"/>
                  </a:schemeClr>
                </a:solidFill>
              </a:defRPr>
            </a:lvl8pPr>
            <a:lvl9pPr marL="2587386" indent="0">
              <a:buNone/>
              <a:defRPr sz="99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3162" y="1131931"/>
            <a:ext cx="7182939" cy="3201520"/>
          </a:xfrm>
        </p:spPr>
        <p:txBody>
          <a:bodyPr/>
          <a:lstStyle>
            <a:lvl1pPr>
              <a:defRPr sz="1981"/>
            </a:lvl1pPr>
            <a:lvl2pPr>
              <a:defRPr sz="1698"/>
            </a:lvl2pPr>
            <a:lvl3pPr>
              <a:defRPr sz="1415"/>
            </a:lvl3pPr>
            <a:lvl4pPr>
              <a:defRPr sz="1273"/>
            </a:lvl4pPr>
            <a:lvl5pPr>
              <a:defRPr sz="1273"/>
            </a:lvl5pPr>
            <a:lvl6pPr>
              <a:defRPr sz="1273"/>
            </a:lvl6pPr>
            <a:lvl7pPr>
              <a:defRPr sz="1273"/>
            </a:lvl7pPr>
            <a:lvl8pPr>
              <a:defRPr sz="1273"/>
            </a:lvl8pPr>
            <a:lvl9pPr>
              <a:defRPr sz="12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8267155" y="1131931"/>
            <a:ext cx="7182939" cy="3201520"/>
          </a:xfrm>
        </p:spPr>
        <p:txBody>
          <a:bodyPr/>
          <a:lstStyle>
            <a:lvl1pPr>
              <a:defRPr sz="1981"/>
            </a:lvl1pPr>
            <a:lvl2pPr>
              <a:defRPr sz="1698"/>
            </a:lvl2pPr>
            <a:lvl3pPr>
              <a:defRPr sz="1415"/>
            </a:lvl3pPr>
            <a:lvl4pPr>
              <a:defRPr sz="1273"/>
            </a:lvl4pPr>
            <a:lvl5pPr>
              <a:defRPr sz="1273"/>
            </a:lvl5pPr>
            <a:lvl6pPr>
              <a:defRPr sz="1273"/>
            </a:lvl6pPr>
            <a:lvl7pPr>
              <a:defRPr sz="1273"/>
            </a:lvl7pPr>
            <a:lvl8pPr>
              <a:defRPr sz="1273"/>
            </a:lvl8pPr>
            <a:lvl9pPr>
              <a:defRPr sz="127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3163" y="1085891"/>
            <a:ext cx="7185764" cy="452547"/>
          </a:xfrm>
        </p:spPr>
        <p:txBody>
          <a:bodyPr anchor="b"/>
          <a:lstStyle>
            <a:lvl1pPr marL="0" indent="0">
              <a:buNone/>
              <a:defRPr sz="1698" b="1"/>
            </a:lvl1pPr>
            <a:lvl2pPr marL="323423" indent="0">
              <a:buNone/>
              <a:defRPr sz="1415" b="1"/>
            </a:lvl2pPr>
            <a:lvl3pPr marL="646847" indent="0">
              <a:buNone/>
              <a:defRPr sz="1273" b="1"/>
            </a:lvl3pPr>
            <a:lvl4pPr marL="970270" indent="0">
              <a:buNone/>
              <a:defRPr sz="1132" b="1"/>
            </a:lvl4pPr>
            <a:lvl5pPr marL="1293693" indent="0">
              <a:buNone/>
              <a:defRPr sz="1132" b="1"/>
            </a:lvl5pPr>
            <a:lvl6pPr marL="1617116" indent="0">
              <a:buNone/>
              <a:defRPr sz="1132" b="1"/>
            </a:lvl6pPr>
            <a:lvl7pPr marL="1940540" indent="0">
              <a:buNone/>
              <a:defRPr sz="1132" b="1"/>
            </a:lvl7pPr>
            <a:lvl8pPr marL="2263963" indent="0">
              <a:buNone/>
              <a:defRPr sz="1132" b="1"/>
            </a:lvl8pPr>
            <a:lvl9pPr marL="2587386" indent="0">
              <a:buNone/>
              <a:defRPr sz="1132" b="1"/>
            </a:lvl9pPr>
          </a:lstStyle>
          <a:p>
            <a:pPr lvl="0"/>
            <a:r>
              <a:rPr lang="en-US"/>
              <a:t>Click to edit Master text styles</a:t>
            </a:r>
          </a:p>
        </p:txBody>
      </p:sp>
      <p:sp>
        <p:nvSpPr>
          <p:cNvPr id="4" name="Content Placeholder 3"/>
          <p:cNvSpPr>
            <a:spLocks noGrp="1"/>
          </p:cNvSpPr>
          <p:nvPr>
            <p:ph sz="half" idx="2"/>
          </p:nvPr>
        </p:nvSpPr>
        <p:spPr>
          <a:xfrm>
            <a:off x="813163" y="1538436"/>
            <a:ext cx="7185764" cy="2795014"/>
          </a:xfrm>
        </p:spPr>
        <p:txBody>
          <a:bodyPr/>
          <a:lstStyle>
            <a:lvl1pPr>
              <a:defRPr sz="1698"/>
            </a:lvl1pPr>
            <a:lvl2pPr>
              <a:defRPr sz="1415"/>
            </a:lvl2pPr>
            <a:lvl3pPr>
              <a:defRPr sz="1273"/>
            </a:lvl3pPr>
            <a:lvl4pPr>
              <a:defRPr sz="1132"/>
            </a:lvl4pPr>
            <a:lvl5pPr>
              <a:defRPr sz="1132"/>
            </a:lvl5pPr>
            <a:lvl6pPr>
              <a:defRPr sz="1132"/>
            </a:lvl6pPr>
            <a:lvl7pPr>
              <a:defRPr sz="1132"/>
            </a:lvl7pPr>
            <a:lvl8pPr>
              <a:defRPr sz="1132"/>
            </a:lvl8pPr>
            <a:lvl9pPr>
              <a:defRPr sz="113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8261510" y="1085891"/>
            <a:ext cx="7188586" cy="452547"/>
          </a:xfrm>
        </p:spPr>
        <p:txBody>
          <a:bodyPr anchor="b"/>
          <a:lstStyle>
            <a:lvl1pPr marL="0" indent="0">
              <a:buNone/>
              <a:defRPr sz="1698" b="1"/>
            </a:lvl1pPr>
            <a:lvl2pPr marL="323423" indent="0">
              <a:buNone/>
              <a:defRPr sz="1415" b="1"/>
            </a:lvl2pPr>
            <a:lvl3pPr marL="646847" indent="0">
              <a:buNone/>
              <a:defRPr sz="1273" b="1"/>
            </a:lvl3pPr>
            <a:lvl4pPr marL="970270" indent="0">
              <a:buNone/>
              <a:defRPr sz="1132" b="1"/>
            </a:lvl4pPr>
            <a:lvl5pPr marL="1293693" indent="0">
              <a:buNone/>
              <a:defRPr sz="1132" b="1"/>
            </a:lvl5pPr>
            <a:lvl6pPr marL="1617116" indent="0">
              <a:buNone/>
              <a:defRPr sz="1132" b="1"/>
            </a:lvl6pPr>
            <a:lvl7pPr marL="1940540" indent="0">
              <a:buNone/>
              <a:defRPr sz="1132" b="1"/>
            </a:lvl7pPr>
            <a:lvl8pPr marL="2263963" indent="0">
              <a:buNone/>
              <a:defRPr sz="1132" b="1"/>
            </a:lvl8pPr>
            <a:lvl9pPr marL="2587386" indent="0">
              <a:buNone/>
              <a:defRPr sz="1132" b="1"/>
            </a:lvl9pPr>
          </a:lstStyle>
          <a:p>
            <a:pPr lvl="0"/>
            <a:r>
              <a:rPr lang="en-US"/>
              <a:t>Click to edit Master text styles</a:t>
            </a:r>
          </a:p>
        </p:txBody>
      </p:sp>
      <p:sp>
        <p:nvSpPr>
          <p:cNvPr id="6" name="Content Placeholder 5"/>
          <p:cNvSpPr>
            <a:spLocks noGrp="1"/>
          </p:cNvSpPr>
          <p:nvPr>
            <p:ph sz="quarter" idx="4"/>
          </p:nvPr>
        </p:nvSpPr>
        <p:spPr>
          <a:xfrm>
            <a:off x="8261510" y="1538436"/>
            <a:ext cx="7188586" cy="2795014"/>
          </a:xfrm>
        </p:spPr>
        <p:txBody>
          <a:bodyPr/>
          <a:lstStyle>
            <a:lvl1pPr>
              <a:defRPr sz="1698"/>
            </a:lvl1pPr>
            <a:lvl2pPr>
              <a:defRPr sz="1415"/>
            </a:lvl2pPr>
            <a:lvl3pPr>
              <a:defRPr sz="1273"/>
            </a:lvl3pPr>
            <a:lvl4pPr>
              <a:defRPr sz="1132"/>
            </a:lvl4pPr>
            <a:lvl5pPr>
              <a:defRPr sz="1132"/>
            </a:lvl5pPr>
            <a:lvl6pPr>
              <a:defRPr sz="1132"/>
            </a:lvl6pPr>
            <a:lvl7pPr>
              <a:defRPr sz="1132"/>
            </a:lvl7pPr>
            <a:lvl8pPr>
              <a:defRPr sz="1132"/>
            </a:lvl8pPr>
            <a:lvl9pPr>
              <a:defRPr sz="113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3164" y="193148"/>
            <a:ext cx="5350499" cy="821997"/>
          </a:xfrm>
        </p:spPr>
        <p:txBody>
          <a:bodyPr anchor="b"/>
          <a:lstStyle>
            <a:lvl1pPr algn="l">
              <a:defRPr sz="1415" b="1"/>
            </a:lvl1pPr>
          </a:lstStyle>
          <a:p>
            <a:r>
              <a:rPr lang="en-US"/>
              <a:t>Click to edit Master title style</a:t>
            </a:r>
          </a:p>
        </p:txBody>
      </p:sp>
      <p:sp>
        <p:nvSpPr>
          <p:cNvPr id="3" name="Content Placeholder 2"/>
          <p:cNvSpPr>
            <a:spLocks noGrp="1"/>
          </p:cNvSpPr>
          <p:nvPr>
            <p:ph idx="1"/>
          </p:nvPr>
        </p:nvSpPr>
        <p:spPr>
          <a:xfrm>
            <a:off x="6358482" y="193147"/>
            <a:ext cx="9091613" cy="4140304"/>
          </a:xfrm>
        </p:spPr>
        <p:txBody>
          <a:bodyPr/>
          <a:lstStyle>
            <a:lvl1pPr>
              <a:defRPr sz="2264"/>
            </a:lvl1pPr>
            <a:lvl2pPr>
              <a:defRPr sz="1981"/>
            </a:lvl2pPr>
            <a:lvl3pPr>
              <a:defRPr sz="1698"/>
            </a:lvl3pPr>
            <a:lvl4pPr>
              <a:defRPr sz="1415"/>
            </a:lvl4pPr>
            <a:lvl5pPr>
              <a:defRPr sz="1415"/>
            </a:lvl5pPr>
            <a:lvl6pPr>
              <a:defRPr sz="1415"/>
            </a:lvl6pPr>
            <a:lvl7pPr>
              <a:defRPr sz="1415"/>
            </a:lvl7pPr>
            <a:lvl8pPr>
              <a:defRPr sz="1415"/>
            </a:lvl8pPr>
            <a:lvl9pPr>
              <a:defRPr sz="141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13164" y="1015145"/>
            <a:ext cx="5350499" cy="3318307"/>
          </a:xfrm>
        </p:spPr>
        <p:txBody>
          <a:bodyPr/>
          <a:lstStyle>
            <a:lvl1pPr marL="0" indent="0">
              <a:buNone/>
              <a:defRPr sz="990"/>
            </a:lvl1pPr>
            <a:lvl2pPr marL="323423" indent="0">
              <a:buNone/>
              <a:defRPr sz="849"/>
            </a:lvl2pPr>
            <a:lvl3pPr marL="646847" indent="0">
              <a:buNone/>
              <a:defRPr sz="707"/>
            </a:lvl3pPr>
            <a:lvl4pPr marL="970270" indent="0">
              <a:buNone/>
              <a:defRPr sz="637"/>
            </a:lvl4pPr>
            <a:lvl5pPr marL="1293693" indent="0">
              <a:buNone/>
              <a:defRPr sz="637"/>
            </a:lvl5pPr>
            <a:lvl6pPr marL="1617116" indent="0">
              <a:buNone/>
              <a:defRPr sz="637"/>
            </a:lvl6pPr>
            <a:lvl7pPr marL="1940540" indent="0">
              <a:buNone/>
              <a:defRPr sz="637"/>
            </a:lvl7pPr>
            <a:lvl8pPr marL="2263963" indent="0">
              <a:buNone/>
              <a:defRPr sz="637"/>
            </a:lvl8pPr>
            <a:lvl9pPr marL="2587386" indent="0">
              <a:buNone/>
              <a:defRPr sz="63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187713" y="3395790"/>
            <a:ext cx="9757954" cy="400892"/>
          </a:xfrm>
        </p:spPr>
        <p:txBody>
          <a:bodyPr anchor="b"/>
          <a:lstStyle>
            <a:lvl1pPr algn="l">
              <a:defRPr sz="1415" b="1"/>
            </a:lvl1pPr>
          </a:lstStyle>
          <a:p>
            <a:r>
              <a:rPr lang="en-US"/>
              <a:t>Click to edit Master title style</a:t>
            </a:r>
          </a:p>
        </p:txBody>
      </p:sp>
      <p:sp>
        <p:nvSpPr>
          <p:cNvPr id="3" name="Picture Placeholder 2"/>
          <p:cNvSpPr>
            <a:spLocks noGrp="1"/>
          </p:cNvSpPr>
          <p:nvPr>
            <p:ph type="pic" idx="1"/>
          </p:nvPr>
        </p:nvSpPr>
        <p:spPr>
          <a:xfrm>
            <a:off x="3187713" y="433458"/>
            <a:ext cx="9757954" cy="2910677"/>
          </a:xfrm>
        </p:spPr>
        <p:txBody>
          <a:bodyPr/>
          <a:lstStyle>
            <a:lvl1pPr marL="0" indent="0">
              <a:buNone/>
              <a:defRPr sz="2264"/>
            </a:lvl1pPr>
            <a:lvl2pPr marL="323423" indent="0">
              <a:buNone/>
              <a:defRPr sz="1981"/>
            </a:lvl2pPr>
            <a:lvl3pPr marL="646847" indent="0">
              <a:buNone/>
              <a:defRPr sz="1698"/>
            </a:lvl3pPr>
            <a:lvl4pPr marL="970270" indent="0">
              <a:buNone/>
              <a:defRPr sz="1415"/>
            </a:lvl4pPr>
            <a:lvl5pPr marL="1293693" indent="0">
              <a:buNone/>
              <a:defRPr sz="1415"/>
            </a:lvl5pPr>
            <a:lvl6pPr marL="1617116" indent="0">
              <a:buNone/>
              <a:defRPr sz="1415"/>
            </a:lvl6pPr>
            <a:lvl7pPr marL="1940540" indent="0">
              <a:buNone/>
              <a:defRPr sz="1415"/>
            </a:lvl7pPr>
            <a:lvl8pPr marL="2263963" indent="0">
              <a:buNone/>
              <a:defRPr sz="1415"/>
            </a:lvl8pPr>
            <a:lvl9pPr marL="2587386" indent="0">
              <a:buNone/>
              <a:defRPr sz="1415"/>
            </a:lvl9pPr>
          </a:lstStyle>
          <a:p>
            <a:endParaRPr lang="en-US"/>
          </a:p>
        </p:txBody>
      </p:sp>
      <p:sp>
        <p:nvSpPr>
          <p:cNvPr id="4" name="Text Placeholder 3"/>
          <p:cNvSpPr>
            <a:spLocks noGrp="1"/>
          </p:cNvSpPr>
          <p:nvPr>
            <p:ph type="body" sz="half" idx="2"/>
          </p:nvPr>
        </p:nvSpPr>
        <p:spPr>
          <a:xfrm>
            <a:off x="3187713" y="3796682"/>
            <a:ext cx="9757954" cy="569333"/>
          </a:xfrm>
        </p:spPr>
        <p:txBody>
          <a:bodyPr/>
          <a:lstStyle>
            <a:lvl1pPr marL="0" indent="0">
              <a:buNone/>
              <a:defRPr sz="990"/>
            </a:lvl1pPr>
            <a:lvl2pPr marL="323423" indent="0">
              <a:buNone/>
              <a:defRPr sz="849"/>
            </a:lvl2pPr>
            <a:lvl3pPr marL="646847" indent="0">
              <a:buNone/>
              <a:defRPr sz="707"/>
            </a:lvl3pPr>
            <a:lvl4pPr marL="970270" indent="0">
              <a:buNone/>
              <a:defRPr sz="637"/>
            </a:lvl4pPr>
            <a:lvl5pPr marL="1293693" indent="0">
              <a:buNone/>
              <a:defRPr sz="637"/>
            </a:lvl5pPr>
            <a:lvl6pPr marL="1617116" indent="0">
              <a:buNone/>
              <a:defRPr sz="637"/>
            </a:lvl6pPr>
            <a:lvl7pPr marL="1940540" indent="0">
              <a:buNone/>
              <a:defRPr sz="637"/>
            </a:lvl7pPr>
            <a:lvl8pPr marL="2263963" indent="0">
              <a:buNone/>
              <a:defRPr sz="637"/>
            </a:lvl8pPr>
            <a:lvl9pPr marL="2587386" indent="0">
              <a:buNone/>
              <a:defRPr sz="637"/>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790861" y="194271"/>
            <a:ext cx="3659233" cy="41391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3164" y="194271"/>
            <a:ext cx="10706644" cy="41391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3163" y="194271"/>
            <a:ext cx="14636931" cy="80852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13163" y="1131931"/>
            <a:ext cx="14636931" cy="32015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13163" y="4496277"/>
            <a:ext cx="3794760" cy="258278"/>
          </a:xfrm>
          <a:prstGeom prst="rect">
            <a:avLst/>
          </a:prstGeom>
        </p:spPr>
        <p:txBody>
          <a:bodyPr vert="horz" lIns="91440" tIns="45720" rIns="91440" bIns="45720" rtlCol="0" anchor="ctr"/>
          <a:lstStyle>
            <a:lvl1pPr algn="l">
              <a:defRPr sz="849">
                <a:solidFill>
                  <a:schemeClr val="tx1">
                    <a:tint val="75000"/>
                  </a:schemeClr>
                </a:solidFill>
              </a:defRPr>
            </a:lvl1pPr>
          </a:lstStyle>
          <a:p>
            <a:fld id="{1D8BD707-D9CF-40AE-B4C6-C98DA3205C09}" type="datetimeFigureOut">
              <a:rPr lang="en-US" smtClean="0"/>
              <a:pPr/>
              <a:t>7/27/26</a:t>
            </a:fld>
            <a:endParaRPr lang="en-US"/>
          </a:p>
        </p:txBody>
      </p:sp>
      <p:sp>
        <p:nvSpPr>
          <p:cNvPr id="5" name="Footer Placeholder 4"/>
          <p:cNvSpPr>
            <a:spLocks noGrp="1"/>
          </p:cNvSpPr>
          <p:nvPr>
            <p:ph type="ftr" sz="quarter" idx="3"/>
          </p:nvPr>
        </p:nvSpPr>
        <p:spPr>
          <a:xfrm>
            <a:off x="5556613" y="4496277"/>
            <a:ext cx="5150032" cy="258278"/>
          </a:xfrm>
          <a:prstGeom prst="rect">
            <a:avLst/>
          </a:prstGeom>
        </p:spPr>
        <p:txBody>
          <a:bodyPr vert="horz" lIns="91440" tIns="45720" rIns="91440" bIns="45720" rtlCol="0" anchor="ctr"/>
          <a:lstStyle>
            <a:lvl1pPr algn="ctr">
              <a:defRPr sz="84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1655335" y="4496277"/>
            <a:ext cx="3794760" cy="258278"/>
          </a:xfrm>
          <a:prstGeom prst="rect">
            <a:avLst/>
          </a:prstGeom>
        </p:spPr>
        <p:txBody>
          <a:bodyPr vert="horz" lIns="91440" tIns="45720" rIns="91440" bIns="45720" rtlCol="0" anchor="ctr"/>
          <a:lstStyle>
            <a:lvl1pPr algn="r">
              <a:defRPr sz="849">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646847" rtl="0" eaLnBrk="1" latinLnBrk="0" hangingPunct="1">
        <a:spcBef>
          <a:spcPct val="0"/>
        </a:spcBef>
        <a:buNone/>
        <a:defRPr sz="3113" kern="1200">
          <a:solidFill>
            <a:schemeClr val="tx1"/>
          </a:solidFill>
          <a:latin typeface="+mj-lt"/>
          <a:ea typeface="+mj-ea"/>
          <a:cs typeface="+mj-cs"/>
        </a:defRPr>
      </a:lvl1pPr>
    </p:titleStyle>
    <p:bodyStyle>
      <a:lvl1pPr marL="242567" indent="-242567" algn="l" defTabSz="646847" rtl="0" eaLnBrk="1" latinLnBrk="0" hangingPunct="1">
        <a:spcBef>
          <a:spcPct val="20000"/>
        </a:spcBef>
        <a:buFont typeface="Arial" pitchFamily="34" charset="0"/>
        <a:buChar char="•"/>
        <a:defRPr sz="2264" kern="1200">
          <a:solidFill>
            <a:schemeClr val="tx1"/>
          </a:solidFill>
          <a:latin typeface="+mn-lt"/>
          <a:ea typeface="+mn-ea"/>
          <a:cs typeface="+mn-cs"/>
        </a:defRPr>
      </a:lvl1pPr>
      <a:lvl2pPr marL="525563" indent="-202140" algn="l" defTabSz="646847" rtl="0" eaLnBrk="1" latinLnBrk="0" hangingPunct="1">
        <a:spcBef>
          <a:spcPct val="20000"/>
        </a:spcBef>
        <a:buFont typeface="Arial" pitchFamily="34" charset="0"/>
        <a:buChar char="–"/>
        <a:defRPr sz="1981" kern="1200">
          <a:solidFill>
            <a:schemeClr val="tx1"/>
          </a:solidFill>
          <a:latin typeface="+mn-lt"/>
          <a:ea typeface="+mn-ea"/>
          <a:cs typeface="+mn-cs"/>
        </a:defRPr>
      </a:lvl2pPr>
      <a:lvl3pPr marL="808558" indent="-161712" algn="l" defTabSz="646847" rtl="0" eaLnBrk="1" latinLnBrk="0" hangingPunct="1">
        <a:spcBef>
          <a:spcPct val="20000"/>
        </a:spcBef>
        <a:buFont typeface="Arial" pitchFamily="34" charset="0"/>
        <a:buChar char="•"/>
        <a:defRPr sz="1698" kern="1200">
          <a:solidFill>
            <a:schemeClr val="tx1"/>
          </a:solidFill>
          <a:latin typeface="+mn-lt"/>
          <a:ea typeface="+mn-ea"/>
          <a:cs typeface="+mn-cs"/>
        </a:defRPr>
      </a:lvl3pPr>
      <a:lvl4pPr marL="1131981" indent="-161712" algn="l" defTabSz="646847" rtl="0" eaLnBrk="1" latinLnBrk="0" hangingPunct="1">
        <a:spcBef>
          <a:spcPct val="20000"/>
        </a:spcBef>
        <a:buFont typeface="Arial" pitchFamily="34" charset="0"/>
        <a:buChar char="–"/>
        <a:defRPr sz="1415" kern="1200">
          <a:solidFill>
            <a:schemeClr val="tx1"/>
          </a:solidFill>
          <a:latin typeface="+mn-lt"/>
          <a:ea typeface="+mn-ea"/>
          <a:cs typeface="+mn-cs"/>
        </a:defRPr>
      </a:lvl4pPr>
      <a:lvl5pPr marL="1455405" indent="-161712" algn="l" defTabSz="646847" rtl="0" eaLnBrk="1" latinLnBrk="0" hangingPunct="1">
        <a:spcBef>
          <a:spcPct val="20000"/>
        </a:spcBef>
        <a:buFont typeface="Arial" pitchFamily="34" charset="0"/>
        <a:buChar char="»"/>
        <a:defRPr sz="1415" kern="1200">
          <a:solidFill>
            <a:schemeClr val="tx1"/>
          </a:solidFill>
          <a:latin typeface="+mn-lt"/>
          <a:ea typeface="+mn-ea"/>
          <a:cs typeface="+mn-cs"/>
        </a:defRPr>
      </a:lvl5pPr>
      <a:lvl6pPr marL="1778828" indent="-161712" algn="l" defTabSz="646847" rtl="0" eaLnBrk="1" latinLnBrk="0" hangingPunct="1">
        <a:spcBef>
          <a:spcPct val="20000"/>
        </a:spcBef>
        <a:buFont typeface="Arial" pitchFamily="34" charset="0"/>
        <a:buChar char="•"/>
        <a:defRPr sz="1415" kern="1200">
          <a:solidFill>
            <a:schemeClr val="tx1"/>
          </a:solidFill>
          <a:latin typeface="+mn-lt"/>
          <a:ea typeface="+mn-ea"/>
          <a:cs typeface="+mn-cs"/>
        </a:defRPr>
      </a:lvl6pPr>
      <a:lvl7pPr marL="2102251" indent="-161712" algn="l" defTabSz="646847" rtl="0" eaLnBrk="1" latinLnBrk="0" hangingPunct="1">
        <a:spcBef>
          <a:spcPct val="20000"/>
        </a:spcBef>
        <a:buFont typeface="Arial" pitchFamily="34" charset="0"/>
        <a:buChar char="•"/>
        <a:defRPr sz="1415" kern="1200">
          <a:solidFill>
            <a:schemeClr val="tx1"/>
          </a:solidFill>
          <a:latin typeface="+mn-lt"/>
          <a:ea typeface="+mn-ea"/>
          <a:cs typeface="+mn-cs"/>
        </a:defRPr>
      </a:lvl7pPr>
      <a:lvl8pPr marL="2425675" indent="-161712" algn="l" defTabSz="646847" rtl="0" eaLnBrk="1" latinLnBrk="0" hangingPunct="1">
        <a:spcBef>
          <a:spcPct val="20000"/>
        </a:spcBef>
        <a:buFont typeface="Arial" pitchFamily="34" charset="0"/>
        <a:buChar char="•"/>
        <a:defRPr sz="1415" kern="1200">
          <a:solidFill>
            <a:schemeClr val="tx1"/>
          </a:solidFill>
          <a:latin typeface="+mn-lt"/>
          <a:ea typeface="+mn-ea"/>
          <a:cs typeface="+mn-cs"/>
        </a:defRPr>
      </a:lvl8pPr>
      <a:lvl9pPr marL="2749098" indent="-161712" algn="l" defTabSz="646847" rtl="0" eaLnBrk="1" latinLnBrk="0" hangingPunct="1">
        <a:spcBef>
          <a:spcPct val="20000"/>
        </a:spcBef>
        <a:buFont typeface="Arial" pitchFamily="34" charset="0"/>
        <a:buChar char="•"/>
        <a:defRPr sz="1415" kern="1200">
          <a:solidFill>
            <a:schemeClr val="tx1"/>
          </a:solidFill>
          <a:latin typeface="+mn-lt"/>
          <a:ea typeface="+mn-ea"/>
          <a:cs typeface="+mn-cs"/>
        </a:defRPr>
      </a:lvl9pPr>
    </p:bodyStyle>
    <p:otherStyle>
      <a:defPPr>
        <a:defRPr lang="en-US"/>
      </a:defPPr>
      <a:lvl1pPr marL="0" algn="l" defTabSz="646847" rtl="0" eaLnBrk="1" latinLnBrk="0" hangingPunct="1">
        <a:defRPr sz="1273" kern="1200">
          <a:solidFill>
            <a:schemeClr val="tx1"/>
          </a:solidFill>
          <a:latin typeface="+mn-lt"/>
          <a:ea typeface="+mn-ea"/>
          <a:cs typeface="+mn-cs"/>
        </a:defRPr>
      </a:lvl1pPr>
      <a:lvl2pPr marL="323423" algn="l" defTabSz="646847" rtl="0" eaLnBrk="1" latinLnBrk="0" hangingPunct="1">
        <a:defRPr sz="1273" kern="1200">
          <a:solidFill>
            <a:schemeClr val="tx1"/>
          </a:solidFill>
          <a:latin typeface="+mn-lt"/>
          <a:ea typeface="+mn-ea"/>
          <a:cs typeface="+mn-cs"/>
        </a:defRPr>
      </a:lvl2pPr>
      <a:lvl3pPr marL="646847" algn="l" defTabSz="646847" rtl="0" eaLnBrk="1" latinLnBrk="0" hangingPunct="1">
        <a:defRPr sz="1273" kern="1200">
          <a:solidFill>
            <a:schemeClr val="tx1"/>
          </a:solidFill>
          <a:latin typeface="+mn-lt"/>
          <a:ea typeface="+mn-ea"/>
          <a:cs typeface="+mn-cs"/>
        </a:defRPr>
      </a:lvl3pPr>
      <a:lvl4pPr marL="970270" algn="l" defTabSz="646847" rtl="0" eaLnBrk="1" latinLnBrk="0" hangingPunct="1">
        <a:defRPr sz="1273" kern="1200">
          <a:solidFill>
            <a:schemeClr val="tx1"/>
          </a:solidFill>
          <a:latin typeface="+mn-lt"/>
          <a:ea typeface="+mn-ea"/>
          <a:cs typeface="+mn-cs"/>
        </a:defRPr>
      </a:lvl4pPr>
      <a:lvl5pPr marL="1293693" algn="l" defTabSz="646847" rtl="0" eaLnBrk="1" latinLnBrk="0" hangingPunct="1">
        <a:defRPr sz="1273" kern="1200">
          <a:solidFill>
            <a:schemeClr val="tx1"/>
          </a:solidFill>
          <a:latin typeface="+mn-lt"/>
          <a:ea typeface="+mn-ea"/>
          <a:cs typeface="+mn-cs"/>
        </a:defRPr>
      </a:lvl5pPr>
      <a:lvl6pPr marL="1617116" algn="l" defTabSz="646847" rtl="0" eaLnBrk="1" latinLnBrk="0" hangingPunct="1">
        <a:defRPr sz="1273" kern="1200">
          <a:solidFill>
            <a:schemeClr val="tx1"/>
          </a:solidFill>
          <a:latin typeface="+mn-lt"/>
          <a:ea typeface="+mn-ea"/>
          <a:cs typeface="+mn-cs"/>
        </a:defRPr>
      </a:lvl6pPr>
      <a:lvl7pPr marL="1940540" algn="l" defTabSz="646847" rtl="0" eaLnBrk="1" latinLnBrk="0" hangingPunct="1">
        <a:defRPr sz="1273" kern="1200">
          <a:solidFill>
            <a:schemeClr val="tx1"/>
          </a:solidFill>
          <a:latin typeface="+mn-lt"/>
          <a:ea typeface="+mn-ea"/>
          <a:cs typeface="+mn-cs"/>
        </a:defRPr>
      </a:lvl7pPr>
      <a:lvl8pPr marL="2263963" algn="l" defTabSz="646847" rtl="0" eaLnBrk="1" latinLnBrk="0" hangingPunct="1">
        <a:defRPr sz="1273" kern="1200">
          <a:solidFill>
            <a:schemeClr val="tx1"/>
          </a:solidFill>
          <a:latin typeface="+mn-lt"/>
          <a:ea typeface="+mn-ea"/>
          <a:cs typeface="+mn-cs"/>
        </a:defRPr>
      </a:lvl8pPr>
      <a:lvl9pPr marL="2587386" algn="l" defTabSz="646847" rtl="0" eaLnBrk="1" latinLnBrk="0" hangingPunct="1">
        <a:defRPr sz="127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hyperlink" Target="https://www.gov.uk/government/collections/all-our-health-personalised-care-and-population-health" TargetMode="External"/><Relationship Id="rId18" Type="http://schemas.openxmlformats.org/officeDocument/2006/relationships/diagramQuickStyle" Target="../diagrams/quickStyle1.xml"/><Relationship Id="rId3" Type="http://schemas.openxmlformats.org/officeDocument/2006/relationships/image" Target="../media/image1.svg"/><Relationship Id="rId21" Type="http://schemas.openxmlformats.org/officeDocument/2006/relationships/image" Target="../media/image7.jpeg"/><Relationship Id="rId7" Type="http://schemas.openxmlformats.org/officeDocument/2006/relationships/image" Target="../media/image5.svg"/><Relationship Id="rId12" Type="http://schemas.openxmlformats.org/officeDocument/2006/relationships/hyperlink" Target="https://www.england.nhs.uk/ourwork/prevention/obesity/digital-weight-management-programme/" TargetMode="External"/><Relationship Id="rId17" Type="http://schemas.openxmlformats.org/officeDocument/2006/relationships/diagramLayout" Target="../diagrams/layout1.xml"/><Relationship Id="rId2" Type="http://schemas.openxmlformats.org/officeDocument/2006/relationships/notesSlide" Target="../notesSlides/notesSlide1.xml"/><Relationship Id="rId16" Type="http://schemas.openxmlformats.org/officeDocument/2006/relationships/diagramData" Target="../diagrams/data1.xml"/><Relationship Id="rId20" Type="http://schemas.microsoft.com/office/2007/relationships/diagramDrawing" Target="../diagrams/drawing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hyperlink" Target="https://www.nice.org.uk/guidance/ng246?utm_source=chatgpt.com" TargetMode="External"/><Relationship Id="rId24" Type="http://schemas.openxmlformats.org/officeDocument/2006/relationships/image" Target="../media/image10.png"/><Relationship Id="rId5" Type="http://schemas.openxmlformats.org/officeDocument/2006/relationships/image" Target="../media/image3.svg"/><Relationship Id="rId15" Type="http://schemas.openxmlformats.org/officeDocument/2006/relationships/hyperlink" Target="https://www.who.int/news-room/fact-sheets/detail/obesity-and-overweight" TargetMode="External"/><Relationship Id="rId23" Type="http://schemas.openxmlformats.org/officeDocument/2006/relationships/image" Target="../media/image9.png"/><Relationship Id="rId10" Type="http://schemas.openxmlformats.org/officeDocument/2006/relationships/hyperlink" Target="https://www.gov.uk/" TargetMode="External"/><Relationship Id="rId19" Type="http://schemas.openxmlformats.org/officeDocument/2006/relationships/diagramColors" Target="../diagrams/colors1.xml"/><Relationship Id="rId4" Type="http://schemas.openxmlformats.org/officeDocument/2006/relationships/image" Target="../media/image2.svg"/><Relationship Id="rId9" Type="http://schemas.openxmlformats.org/officeDocument/2006/relationships/hyperlink" Target="https://www.gov.uk/government/publications/levelling-up-the-united-kingdom" TargetMode="External"/><Relationship Id="rId14" Type="http://schemas.openxmlformats.org/officeDocument/2006/relationships/hyperlink" Target="https://www.who.int/teams/health-promotion/enhanced-wellbeing/first-global-conference" TargetMode="External"/><Relationship Id="rId22"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8EE"/>
        </a:solidFill>
        <a:effectLst/>
      </p:bgPr>
    </p:bg>
    <p:spTree>
      <p:nvGrpSpPr>
        <p:cNvPr id="1" name=""/>
        <p:cNvGrpSpPr/>
        <p:nvPr/>
      </p:nvGrpSpPr>
      <p:grpSpPr>
        <a:xfrm>
          <a:off x="0" y="0"/>
          <a:ext cx="0" cy="0"/>
          <a:chOff x="0" y="0"/>
          <a:chExt cx="0" cy="0"/>
        </a:xfrm>
      </p:grpSpPr>
      <p:sp>
        <p:nvSpPr>
          <p:cNvPr id="2" name="AutoShape 2"/>
          <p:cNvSpPr/>
          <p:nvPr/>
        </p:nvSpPr>
        <p:spPr>
          <a:xfrm flipH="1" flipV="1">
            <a:off x="4456870" y="1091113"/>
            <a:ext cx="44893" cy="4122476"/>
          </a:xfrm>
          <a:prstGeom prst="line">
            <a:avLst/>
          </a:prstGeom>
          <a:ln w="66675" cap="rnd">
            <a:solidFill>
              <a:srgbClr val="756479"/>
            </a:solidFill>
            <a:prstDash val="sysDot"/>
            <a:headEnd type="none" w="sm" len="sm"/>
            <a:tailEnd type="none" w="sm" len="sm"/>
          </a:ln>
        </p:spPr>
        <p:txBody>
          <a:bodyPr/>
          <a:lstStyle/>
          <a:p>
            <a:endParaRPr lang="en-GB" sz="1273">
              <a:latin typeface="Times New Roman" panose="02020603050405020304" pitchFamily="18" charset="0"/>
              <a:cs typeface="Times New Roman" panose="02020603050405020304" pitchFamily="18" charset="0"/>
            </a:endParaRPr>
          </a:p>
        </p:txBody>
      </p:sp>
      <p:sp>
        <p:nvSpPr>
          <p:cNvPr id="3" name="AutoShape 3"/>
          <p:cNvSpPr/>
          <p:nvPr/>
        </p:nvSpPr>
        <p:spPr>
          <a:xfrm flipV="1">
            <a:off x="20065251" y="1449974"/>
            <a:ext cx="86782" cy="6643700"/>
          </a:xfrm>
          <a:prstGeom prst="line">
            <a:avLst/>
          </a:prstGeom>
          <a:ln w="66675" cap="rnd">
            <a:solidFill>
              <a:srgbClr val="756479"/>
            </a:solidFill>
            <a:prstDash val="sysDot"/>
            <a:headEnd type="none" w="sm" len="sm"/>
            <a:tailEnd type="none" w="sm" len="sm"/>
          </a:ln>
        </p:spPr>
        <p:txBody>
          <a:bodyPr/>
          <a:lstStyle/>
          <a:p>
            <a:endParaRPr lang="en-GB" sz="1273">
              <a:latin typeface="Times New Roman" panose="02020603050405020304" pitchFamily="18" charset="0"/>
              <a:cs typeface="Times New Roman" panose="02020603050405020304" pitchFamily="18" charset="0"/>
            </a:endParaRPr>
          </a:p>
        </p:txBody>
      </p:sp>
      <p:sp>
        <p:nvSpPr>
          <p:cNvPr id="4" name="AutoShape 4"/>
          <p:cNvSpPr/>
          <p:nvPr/>
        </p:nvSpPr>
        <p:spPr>
          <a:xfrm>
            <a:off x="1325927" y="5413773"/>
            <a:ext cx="3076541" cy="0"/>
          </a:xfrm>
          <a:prstGeom prst="line">
            <a:avLst/>
          </a:prstGeom>
          <a:ln w="66675" cap="rnd">
            <a:solidFill>
              <a:srgbClr val="756479"/>
            </a:solidFill>
            <a:prstDash val="sysDot"/>
            <a:headEnd type="none" w="sm" len="sm"/>
            <a:tailEnd type="none" w="sm" len="sm"/>
          </a:ln>
        </p:spPr>
        <p:txBody>
          <a:bodyPr/>
          <a:lstStyle/>
          <a:p>
            <a:endParaRPr lang="en-GB" sz="1273">
              <a:latin typeface="Times New Roman" panose="02020603050405020304" pitchFamily="18" charset="0"/>
              <a:cs typeface="Times New Roman" panose="02020603050405020304" pitchFamily="18" charset="0"/>
            </a:endParaRPr>
          </a:p>
        </p:txBody>
      </p:sp>
      <p:sp>
        <p:nvSpPr>
          <p:cNvPr id="5" name="AutoShape 5"/>
          <p:cNvSpPr/>
          <p:nvPr/>
        </p:nvSpPr>
        <p:spPr>
          <a:xfrm>
            <a:off x="12145791" y="6122162"/>
            <a:ext cx="67113" cy="8871852"/>
          </a:xfrm>
          <a:prstGeom prst="line">
            <a:avLst/>
          </a:prstGeom>
          <a:ln w="66675" cap="rnd">
            <a:solidFill>
              <a:srgbClr val="756479"/>
            </a:solidFill>
            <a:prstDash val="sysDot"/>
            <a:headEnd type="none" w="sm" len="sm"/>
            <a:tailEnd type="none" w="sm" len="sm"/>
          </a:ln>
        </p:spPr>
        <p:txBody>
          <a:bodyPr/>
          <a:lstStyle/>
          <a:p>
            <a:endParaRPr lang="en-GB" sz="1273" dirty="0">
              <a:latin typeface="Times New Roman" panose="02020603050405020304" pitchFamily="18" charset="0"/>
              <a:cs typeface="Times New Roman" panose="02020603050405020304" pitchFamily="18" charset="0"/>
            </a:endParaRPr>
          </a:p>
        </p:txBody>
      </p:sp>
      <p:sp>
        <p:nvSpPr>
          <p:cNvPr id="6" name="AutoShape 6"/>
          <p:cNvSpPr/>
          <p:nvPr/>
        </p:nvSpPr>
        <p:spPr>
          <a:xfrm>
            <a:off x="20523410" y="5271266"/>
            <a:ext cx="3844892" cy="0"/>
          </a:xfrm>
          <a:prstGeom prst="line">
            <a:avLst/>
          </a:prstGeom>
          <a:ln w="66675" cap="rnd">
            <a:solidFill>
              <a:srgbClr val="756479"/>
            </a:solidFill>
            <a:prstDash val="sysDot"/>
            <a:headEnd type="none" w="sm" len="sm"/>
            <a:tailEnd type="none" w="sm" len="sm"/>
          </a:ln>
        </p:spPr>
        <p:txBody>
          <a:bodyPr/>
          <a:lstStyle/>
          <a:p>
            <a:endParaRPr lang="en-GB" sz="1273">
              <a:latin typeface="Times New Roman" panose="02020603050405020304" pitchFamily="18" charset="0"/>
              <a:cs typeface="Times New Roman" panose="02020603050405020304" pitchFamily="18" charset="0"/>
            </a:endParaRPr>
          </a:p>
        </p:txBody>
      </p:sp>
      <p:sp>
        <p:nvSpPr>
          <p:cNvPr id="7" name="AutoShape 7"/>
          <p:cNvSpPr/>
          <p:nvPr/>
        </p:nvSpPr>
        <p:spPr>
          <a:xfrm flipV="1">
            <a:off x="2747964" y="1484270"/>
            <a:ext cx="21383625" cy="28214"/>
          </a:xfrm>
          <a:prstGeom prst="line">
            <a:avLst/>
          </a:prstGeom>
          <a:ln w="57150" cap="rnd">
            <a:solidFill>
              <a:srgbClr val="756479"/>
            </a:solidFill>
            <a:prstDash val="solid"/>
            <a:headEnd type="none" w="sm" len="sm"/>
            <a:tailEnd type="none" w="sm" len="sm"/>
          </a:ln>
        </p:spPr>
        <p:txBody>
          <a:bodyPr/>
          <a:lstStyle/>
          <a:p>
            <a:endParaRPr lang="en-GB" sz="1273" dirty="0">
              <a:latin typeface="Times New Roman" panose="02020603050405020304" pitchFamily="18" charset="0"/>
              <a:cs typeface="Times New Roman" panose="02020603050405020304" pitchFamily="18" charset="0"/>
            </a:endParaRPr>
          </a:p>
        </p:txBody>
      </p:sp>
      <p:grpSp>
        <p:nvGrpSpPr>
          <p:cNvPr id="8" name="Group 8"/>
          <p:cNvGrpSpPr/>
          <p:nvPr/>
        </p:nvGrpSpPr>
        <p:grpSpPr>
          <a:xfrm>
            <a:off x="407357" y="1914813"/>
            <a:ext cx="3920065" cy="3402863"/>
            <a:chOff x="0" y="0"/>
            <a:chExt cx="779342" cy="1019890"/>
          </a:xfrm>
        </p:grpSpPr>
        <p:sp>
          <p:nvSpPr>
            <p:cNvPr id="9" name="Freeform 9"/>
            <p:cNvSpPr/>
            <p:nvPr/>
          </p:nvSpPr>
          <p:spPr>
            <a:xfrm>
              <a:off x="0" y="0"/>
              <a:ext cx="779342" cy="1019890"/>
            </a:xfrm>
            <a:custGeom>
              <a:avLst/>
              <a:gdLst/>
              <a:ahLst/>
              <a:cxnLst/>
              <a:rect l="l" t="t" r="r" b="b"/>
              <a:pathLst>
                <a:path w="779342" h="1019890">
                  <a:moveTo>
                    <a:pt x="0" y="0"/>
                  </a:moveTo>
                  <a:lnTo>
                    <a:pt x="779342" y="0"/>
                  </a:lnTo>
                  <a:lnTo>
                    <a:pt x="779342" y="1019890"/>
                  </a:lnTo>
                  <a:lnTo>
                    <a:pt x="0" y="1019890"/>
                  </a:lnTo>
                  <a:close/>
                </a:path>
              </a:pathLst>
            </a:custGeom>
            <a:solidFill>
              <a:srgbClr val="C3ECDE"/>
            </a:solidFill>
          </p:spPr>
          <p:txBody>
            <a:bodyPr/>
            <a:lstStyle/>
            <a:p>
              <a:endParaRPr lang="en-GB" sz="1273">
                <a:latin typeface="Times New Roman" panose="02020603050405020304" pitchFamily="18" charset="0"/>
                <a:cs typeface="Times New Roman" panose="02020603050405020304" pitchFamily="18" charset="0"/>
              </a:endParaRPr>
            </a:p>
          </p:txBody>
        </p:sp>
        <p:sp>
          <p:nvSpPr>
            <p:cNvPr id="10" name="TextBox 10"/>
            <p:cNvSpPr txBox="1"/>
            <p:nvPr/>
          </p:nvSpPr>
          <p:spPr>
            <a:xfrm>
              <a:off x="0" y="-47625"/>
              <a:ext cx="779342" cy="1067515"/>
            </a:xfrm>
            <a:prstGeom prst="rect">
              <a:avLst/>
            </a:prstGeom>
          </p:spPr>
          <p:txBody>
            <a:bodyPr lIns="33011" tIns="33011" rIns="33011" bIns="33011" rtlCol="0" anchor="ctr"/>
            <a:lstStyle/>
            <a:p>
              <a:pPr algn="ctr">
                <a:lnSpc>
                  <a:spcPts val="2820"/>
                </a:lnSpc>
                <a:spcBef>
                  <a:spcPct val="0"/>
                </a:spcBef>
              </a:pPr>
              <a:endParaRPr sz="1273">
                <a:latin typeface="Times New Roman" panose="02020603050405020304" pitchFamily="18" charset="0"/>
                <a:cs typeface="Times New Roman" panose="02020603050405020304" pitchFamily="18" charset="0"/>
              </a:endParaRPr>
            </a:p>
          </p:txBody>
        </p:sp>
      </p:grpSp>
      <p:grpSp>
        <p:nvGrpSpPr>
          <p:cNvPr id="11" name="Group 11"/>
          <p:cNvGrpSpPr/>
          <p:nvPr/>
        </p:nvGrpSpPr>
        <p:grpSpPr>
          <a:xfrm>
            <a:off x="20009136" y="11860417"/>
            <a:ext cx="6717114" cy="3247973"/>
            <a:chOff x="0" y="0"/>
            <a:chExt cx="779342" cy="1112996"/>
          </a:xfrm>
        </p:grpSpPr>
        <p:sp>
          <p:nvSpPr>
            <p:cNvPr id="12" name="Freeform 12"/>
            <p:cNvSpPr/>
            <p:nvPr/>
          </p:nvSpPr>
          <p:spPr>
            <a:xfrm>
              <a:off x="0" y="0"/>
              <a:ext cx="779342" cy="1112996"/>
            </a:xfrm>
            <a:custGeom>
              <a:avLst/>
              <a:gdLst/>
              <a:ahLst/>
              <a:cxnLst/>
              <a:rect l="l" t="t" r="r" b="b"/>
              <a:pathLst>
                <a:path w="779342" h="1112996">
                  <a:moveTo>
                    <a:pt x="0" y="0"/>
                  </a:moveTo>
                  <a:lnTo>
                    <a:pt x="779342" y="0"/>
                  </a:lnTo>
                  <a:lnTo>
                    <a:pt x="779342" y="1112996"/>
                  </a:lnTo>
                  <a:lnTo>
                    <a:pt x="0" y="1112996"/>
                  </a:lnTo>
                  <a:close/>
                </a:path>
              </a:pathLst>
            </a:custGeom>
            <a:solidFill>
              <a:srgbClr val="F5D7CF"/>
            </a:solidFill>
          </p:spPr>
          <p:txBody>
            <a:bodyPr/>
            <a:lstStyle/>
            <a:p>
              <a:endParaRPr lang="en-GB" sz="1273">
                <a:latin typeface="Times New Roman" panose="02020603050405020304" pitchFamily="18" charset="0"/>
                <a:cs typeface="Times New Roman" panose="02020603050405020304" pitchFamily="18" charset="0"/>
              </a:endParaRPr>
            </a:p>
          </p:txBody>
        </p:sp>
        <p:sp>
          <p:nvSpPr>
            <p:cNvPr id="13" name="TextBox 13"/>
            <p:cNvSpPr txBox="1"/>
            <p:nvPr/>
          </p:nvSpPr>
          <p:spPr>
            <a:xfrm>
              <a:off x="0" y="-47625"/>
              <a:ext cx="779342" cy="1160621"/>
            </a:xfrm>
            <a:prstGeom prst="rect">
              <a:avLst/>
            </a:prstGeom>
          </p:spPr>
          <p:txBody>
            <a:bodyPr lIns="33011" tIns="33011" rIns="33011" bIns="33011" rtlCol="0" anchor="ctr"/>
            <a:lstStyle/>
            <a:p>
              <a:pPr algn="ctr">
                <a:lnSpc>
                  <a:spcPts val="2820"/>
                </a:lnSpc>
                <a:spcBef>
                  <a:spcPct val="0"/>
                </a:spcBef>
              </a:pPr>
              <a:endParaRPr sz="1273">
                <a:latin typeface="Times New Roman" panose="02020603050405020304" pitchFamily="18" charset="0"/>
                <a:cs typeface="Times New Roman" panose="02020603050405020304" pitchFamily="18" charset="0"/>
              </a:endParaRPr>
            </a:p>
          </p:txBody>
        </p:sp>
      </p:grpSp>
      <p:grpSp>
        <p:nvGrpSpPr>
          <p:cNvPr id="14" name="Group 14"/>
          <p:cNvGrpSpPr/>
          <p:nvPr/>
        </p:nvGrpSpPr>
        <p:grpSpPr>
          <a:xfrm>
            <a:off x="20352037" y="5347268"/>
            <a:ext cx="6440271" cy="2613867"/>
            <a:chOff x="0" y="0"/>
            <a:chExt cx="779342" cy="1165974"/>
          </a:xfrm>
        </p:grpSpPr>
        <p:sp>
          <p:nvSpPr>
            <p:cNvPr id="15" name="Freeform 15"/>
            <p:cNvSpPr/>
            <p:nvPr/>
          </p:nvSpPr>
          <p:spPr>
            <a:xfrm>
              <a:off x="0" y="0"/>
              <a:ext cx="779342" cy="1165974"/>
            </a:xfrm>
            <a:custGeom>
              <a:avLst/>
              <a:gdLst/>
              <a:ahLst/>
              <a:cxnLst/>
              <a:rect l="l" t="t" r="r" b="b"/>
              <a:pathLst>
                <a:path w="779342" h="1165974">
                  <a:moveTo>
                    <a:pt x="0" y="0"/>
                  </a:moveTo>
                  <a:lnTo>
                    <a:pt x="779342" y="0"/>
                  </a:lnTo>
                  <a:lnTo>
                    <a:pt x="779342" y="1165974"/>
                  </a:lnTo>
                  <a:lnTo>
                    <a:pt x="0" y="1165974"/>
                  </a:lnTo>
                  <a:close/>
                </a:path>
              </a:pathLst>
            </a:custGeom>
            <a:solidFill>
              <a:srgbClr val="E5D8DF"/>
            </a:solidFill>
          </p:spPr>
          <p:txBody>
            <a:bodyPr/>
            <a:lstStyle/>
            <a:p>
              <a:endParaRPr lang="en-GB" sz="1273">
                <a:latin typeface="Times New Roman" panose="02020603050405020304" pitchFamily="18" charset="0"/>
                <a:cs typeface="Times New Roman" panose="02020603050405020304" pitchFamily="18" charset="0"/>
              </a:endParaRPr>
            </a:p>
          </p:txBody>
        </p:sp>
        <p:sp>
          <p:nvSpPr>
            <p:cNvPr id="16" name="TextBox 16"/>
            <p:cNvSpPr txBox="1"/>
            <p:nvPr/>
          </p:nvSpPr>
          <p:spPr>
            <a:xfrm>
              <a:off x="0" y="-47625"/>
              <a:ext cx="779342" cy="1213599"/>
            </a:xfrm>
            <a:prstGeom prst="rect">
              <a:avLst/>
            </a:prstGeom>
          </p:spPr>
          <p:txBody>
            <a:bodyPr lIns="33011" tIns="33011" rIns="33011" bIns="33011" rtlCol="0" anchor="ctr"/>
            <a:lstStyle/>
            <a:p>
              <a:pPr algn="ctr">
                <a:lnSpc>
                  <a:spcPts val="2820"/>
                </a:lnSpc>
                <a:spcBef>
                  <a:spcPct val="0"/>
                </a:spcBef>
              </a:pPr>
              <a:endParaRPr sz="1273">
                <a:latin typeface="Times New Roman" panose="02020603050405020304" pitchFamily="18" charset="0"/>
                <a:cs typeface="Times New Roman" panose="02020603050405020304" pitchFamily="18" charset="0"/>
              </a:endParaRPr>
            </a:p>
          </p:txBody>
        </p:sp>
      </p:grpSp>
      <p:grpSp>
        <p:nvGrpSpPr>
          <p:cNvPr id="17" name="Group 17"/>
          <p:cNvGrpSpPr/>
          <p:nvPr/>
        </p:nvGrpSpPr>
        <p:grpSpPr>
          <a:xfrm>
            <a:off x="0" y="125337"/>
            <a:ext cx="26698575" cy="1295606"/>
            <a:chOff x="0" y="0"/>
            <a:chExt cx="2555393" cy="495835"/>
          </a:xfrm>
        </p:grpSpPr>
        <p:sp>
          <p:nvSpPr>
            <p:cNvPr id="18" name="Freeform 18"/>
            <p:cNvSpPr/>
            <p:nvPr/>
          </p:nvSpPr>
          <p:spPr>
            <a:xfrm>
              <a:off x="0" y="0"/>
              <a:ext cx="2555393" cy="495835"/>
            </a:xfrm>
            <a:custGeom>
              <a:avLst/>
              <a:gdLst/>
              <a:ahLst/>
              <a:cxnLst/>
              <a:rect l="l" t="t" r="r" b="b"/>
              <a:pathLst>
                <a:path w="2555393" h="495835">
                  <a:moveTo>
                    <a:pt x="0" y="0"/>
                  </a:moveTo>
                  <a:lnTo>
                    <a:pt x="2555393" y="0"/>
                  </a:lnTo>
                  <a:lnTo>
                    <a:pt x="2555393" y="495835"/>
                  </a:lnTo>
                  <a:lnTo>
                    <a:pt x="0" y="495835"/>
                  </a:lnTo>
                  <a:close/>
                </a:path>
              </a:pathLst>
            </a:custGeom>
            <a:solidFill>
              <a:srgbClr val="E69925"/>
            </a:solidFill>
          </p:spPr>
          <p:txBody>
            <a:bodyPr/>
            <a:lstStyle/>
            <a:p>
              <a:endParaRPr lang="en-GB" sz="1273" dirty="0">
                <a:latin typeface="Times New Roman" panose="02020603050405020304" pitchFamily="18" charset="0"/>
                <a:cs typeface="Times New Roman" panose="02020603050405020304" pitchFamily="18" charset="0"/>
              </a:endParaRPr>
            </a:p>
          </p:txBody>
        </p:sp>
        <p:sp>
          <p:nvSpPr>
            <p:cNvPr id="19" name="TextBox 19"/>
            <p:cNvSpPr txBox="1"/>
            <p:nvPr/>
          </p:nvSpPr>
          <p:spPr>
            <a:xfrm>
              <a:off x="0" y="-47625"/>
              <a:ext cx="2555393" cy="543460"/>
            </a:xfrm>
            <a:prstGeom prst="rect">
              <a:avLst/>
            </a:prstGeom>
          </p:spPr>
          <p:txBody>
            <a:bodyPr lIns="33011" tIns="33011" rIns="33011" bIns="33011" rtlCol="0" anchor="ctr"/>
            <a:lstStyle/>
            <a:p>
              <a:pPr algn="ctr">
                <a:lnSpc>
                  <a:spcPts val="2820"/>
                </a:lnSpc>
              </a:pPr>
              <a:endParaRPr sz="1273">
                <a:latin typeface="Times New Roman" panose="02020603050405020304" pitchFamily="18" charset="0"/>
                <a:cs typeface="Times New Roman" panose="02020603050405020304" pitchFamily="18" charset="0"/>
              </a:endParaRPr>
            </a:p>
          </p:txBody>
        </p:sp>
      </p:grpSp>
      <p:sp>
        <p:nvSpPr>
          <p:cNvPr id="23" name="Freeform 23"/>
          <p:cNvSpPr/>
          <p:nvPr/>
        </p:nvSpPr>
        <p:spPr>
          <a:xfrm>
            <a:off x="129158" y="5317676"/>
            <a:ext cx="484085" cy="649382"/>
          </a:xfrm>
          <a:custGeom>
            <a:avLst/>
            <a:gdLst/>
            <a:ahLst/>
            <a:cxnLst/>
            <a:rect l="l" t="t" r="r" b="b"/>
            <a:pathLst>
              <a:path w="684347" h="918026">
                <a:moveTo>
                  <a:pt x="0" y="0"/>
                </a:moveTo>
                <a:lnTo>
                  <a:pt x="684347" y="0"/>
                </a:lnTo>
                <a:lnTo>
                  <a:pt x="684347" y="918027"/>
                </a:lnTo>
                <a:lnTo>
                  <a:pt x="0" y="91802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sz="1273">
              <a:latin typeface="Times New Roman" panose="02020603050405020304" pitchFamily="18" charset="0"/>
              <a:cs typeface="Times New Roman" panose="02020603050405020304" pitchFamily="18" charset="0"/>
            </a:endParaRPr>
          </a:p>
        </p:txBody>
      </p:sp>
      <p:sp>
        <p:nvSpPr>
          <p:cNvPr id="24" name="Freeform 24"/>
          <p:cNvSpPr/>
          <p:nvPr/>
        </p:nvSpPr>
        <p:spPr>
          <a:xfrm>
            <a:off x="999748" y="1762956"/>
            <a:ext cx="395977" cy="583880"/>
          </a:xfrm>
          <a:custGeom>
            <a:avLst/>
            <a:gdLst/>
            <a:ahLst/>
            <a:cxnLst/>
            <a:rect l="l" t="t" r="r" b="b"/>
            <a:pathLst>
              <a:path w="559789" h="825426">
                <a:moveTo>
                  <a:pt x="0" y="0"/>
                </a:moveTo>
                <a:lnTo>
                  <a:pt x="559788" y="0"/>
                </a:lnTo>
                <a:lnTo>
                  <a:pt x="559788" y="825426"/>
                </a:lnTo>
                <a:lnTo>
                  <a:pt x="0" y="82542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sz="1273">
              <a:latin typeface="Times New Roman" panose="02020603050405020304" pitchFamily="18" charset="0"/>
              <a:cs typeface="Times New Roman" panose="02020603050405020304" pitchFamily="18" charset="0"/>
            </a:endParaRPr>
          </a:p>
        </p:txBody>
      </p:sp>
      <p:sp>
        <p:nvSpPr>
          <p:cNvPr id="25" name="Freeform 25"/>
          <p:cNvSpPr/>
          <p:nvPr/>
        </p:nvSpPr>
        <p:spPr>
          <a:xfrm>
            <a:off x="20666773" y="1469785"/>
            <a:ext cx="397464" cy="563415"/>
          </a:xfrm>
          <a:custGeom>
            <a:avLst/>
            <a:gdLst/>
            <a:ahLst/>
            <a:cxnLst/>
            <a:rect l="l" t="t" r="r" b="b"/>
            <a:pathLst>
              <a:path w="561891" h="796495">
                <a:moveTo>
                  <a:pt x="0" y="0"/>
                </a:moveTo>
                <a:lnTo>
                  <a:pt x="561892" y="0"/>
                </a:lnTo>
                <a:lnTo>
                  <a:pt x="561892" y="796495"/>
                </a:lnTo>
                <a:lnTo>
                  <a:pt x="0" y="79649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sz="1273" dirty="0">
              <a:latin typeface="Times New Roman" panose="02020603050405020304" pitchFamily="18" charset="0"/>
              <a:cs typeface="Times New Roman" panose="02020603050405020304" pitchFamily="18" charset="0"/>
            </a:endParaRPr>
          </a:p>
        </p:txBody>
      </p:sp>
      <p:sp>
        <p:nvSpPr>
          <p:cNvPr id="26" name="Freeform 26"/>
          <p:cNvSpPr/>
          <p:nvPr/>
        </p:nvSpPr>
        <p:spPr>
          <a:xfrm>
            <a:off x="19965337" y="4738477"/>
            <a:ext cx="541939" cy="649382"/>
          </a:xfrm>
          <a:custGeom>
            <a:avLst/>
            <a:gdLst/>
            <a:ahLst/>
            <a:cxnLst/>
            <a:rect l="l" t="t" r="r" b="b"/>
            <a:pathLst>
              <a:path w="766135" h="918026">
                <a:moveTo>
                  <a:pt x="0" y="0"/>
                </a:moveTo>
                <a:lnTo>
                  <a:pt x="766134" y="0"/>
                </a:lnTo>
                <a:lnTo>
                  <a:pt x="766134" y="918026"/>
                </a:lnTo>
                <a:lnTo>
                  <a:pt x="0" y="918026"/>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sz="1273">
              <a:latin typeface="Times New Roman" panose="02020603050405020304" pitchFamily="18" charset="0"/>
              <a:cs typeface="Times New Roman" panose="02020603050405020304" pitchFamily="18" charset="0"/>
            </a:endParaRPr>
          </a:p>
        </p:txBody>
      </p:sp>
      <p:sp>
        <p:nvSpPr>
          <p:cNvPr id="27" name="Freeform 27"/>
          <p:cNvSpPr/>
          <p:nvPr/>
        </p:nvSpPr>
        <p:spPr>
          <a:xfrm>
            <a:off x="25983576" y="7625050"/>
            <a:ext cx="425056" cy="613598"/>
          </a:xfrm>
          <a:custGeom>
            <a:avLst/>
            <a:gdLst/>
            <a:ahLst/>
            <a:cxnLst/>
            <a:rect l="l" t="t" r="r" b="b"/>
            <a:pathLst>
              <a:path w="600898" h="867438">
                <a:moveTo>
                  <a:pt x="0" y="0"/>
                </a:moveTo>
                <a:lnTo>
                  <a:pt x="600898" y="0"/>
                </a:lnTo>
                <a:lnTo>
                  <a:pt x="600898" y="867437"/>
                </a:lnTo>
                <a:lnTo>
                  <a:pt x="0" y="867437"/>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sz="1273">
              <a:latin typeface="Times New Roman" panose="02020603050405020304" pitchFamily="18" charset="0"/>
              <a:cs typeface="Times New Roman" panose="02020603050405020304" pitchFamily="18" charset="0"/>
            </a:endParaRPr>
          </a:p>
        </p:txBody>
      </p:sp>
      <p:sp>
        <p:nvSpPr>
          <p:cNvPr id="28" name="Freeform 28"/>
          <p:cNvSpPr/>
          <p:nvPr/>
        </p:nvSpPr>
        <p:spPr>
          <a:xfrm>
            <a:off x="24934762" y="11336646"/>
            <a:ext cx="462958" cy="604124"/>
          </a:xfrm>
          <a:custGeom>
            <a:avLst/>
            <a:gdLst/>
            <a:ahLst/>
            <a:cxnLst/>
            <a:rect l="l" t="t" r="r" b="b"/>
            <a:pathLst>
              <a:path w="682678" h="918026">
                <a:moveTo>
                  <a:pt x="0" y="0"/>
                </a:moveTo>
                <a:lnTo>
                  <a:pt x="682678" y="0"/>
                </a:lnTo>
                <a:lnTo>
                  <a:pt x="682678" y="918026"/>
                </a:lnTo>
                <a:lnTo>
                  <a:pt x="0" y="918026"/>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GB" sz="1273">
              <a:latin typeface="Times New Roman" panose="02020603050405020304" pitchFamily="18" charset="0"/>
              <a:cs typeface="Times New Roman" panose="02020603050405020304" pitchFamily="18" charset="0"/>
            </a:endParaRPr>
          </a:p>
        </p:txBody>
      </p:sp>
      <p:sp>
        <p:nvSpPr>
          <p:cNvPr id="29" name="TextBox 29"/>
          <p:cNvSpPr txBox="1"/>
          <p:nvPr/>
        </p:nvSpPr>
        <p:spPr>
          <a:xfrm>
            <a:off x="1738231" y="1951701"/>
            <a:ext cx="2101840" cy="359073"/>
          </a:xfrm>
          <a:prstGeom prst="rect">
            <a:avLst/>
          </a:prstGeom>
        </p:spPr>
        <p:txBody>
          <a:bodyPr lIns="0" tIns="0" rIns="0" bIns="0" rtlCol="0" anchor="t">
            <a:spAutoFit/>
          </a:bodyPr>
          <a:lstStyle/>
          <a:p>
            <a:pPr>
              <a:lnSpc>
                <a:spcPts val="2780"/>
              </a:lnSpc>
            </a:pPr>
            <a:r>
              <a:rPr lang="en-US" sz="2400" b="1" dirty="0">
                <a:solidFill>
                  <a:srgbClr val="047157"/>
                </a:solidFill>
                <a:latin typeface="Times New Roman" panose="02020603050405020304" pitchFamily="18" charset="0"/>
                <a:ea typeface="Canva Sans Bold"/>
                <a:cs typeface="Times New Roman" panose="02020603050405020304" pitchFamily="18" charset="0"/>
                <a:sym typeface="Canva Sans Bold"/>
              </a:rPr>
              <a:t>Introduction</a:t>
            </a:r>
          </a:p>
        </p:txBody>
      </p:sp>
      <p:sp>
        <p:nvSpPr>
          <p:cNvPr id="30" name="TextBox 30"/>
          <p:cNvSpPr txBox="1"/>
          <p:nvPr/>
        </p:nvSpPr>
        <p:spPr>
          <a:xfrm>
            <a:off x="613243" y="2833359"/>
            <a:ext cx="3675013" cy="1924373"/>
          </a:xfrm>
          <a:prstGeom prst="rect">
            <a:avLst/>
          </a:prstGeom>
        </p:spPr>
        <p:txBody>
          <a:bodyPr wrap="square" lIns="0" tIns="0" rIns="0" bIns="0" rtlCol="0" anchor="t">
            <a:spAutoFit/>
          </a:bodyPr>
          <a:lstStyle/>
          <a:p>
            <a:pPr algn="just">
              <a:lnSpc>
                <a:spcPts val="1949"/>
              </a:lnSpc>
            </a:pPr>
            <a:r>
              <a:rPr lang="en-GB" sz="1200" dirty="0">
                <a:latin typeface="Times New Roman" panose="02020603050405020304" pitchFamily="18" charset="0"/>
                <a:cs typeface="Times New Roman" panose="02020603050405020304" pitchFamily="18" charset="0"/>
              </a:rPr>
              <a:t>Adult obesity continues to be a major public health issue in England, leading to chronic diseases and healthcare costs. This poster suggests a digital health intervention, </a:t>
            </a:r>
            <a:r>
              <a:rPr lang="en-GB" sz="1200" dirty="0" err="1">
                <a:latin typeface="Times New Roman" panose="02020603050405020304" pitchFamily="18" charset="0"/>
                <a:cs typeface="Times New Roman" panose="02020603050405020304" pitchFamily="18" charset="0"/>
              </a:rPr>
              <a:t>HealthyLife</a:t>
            </a:r>
            <a:r>
              <a:rPr lang="en-GB" sz="1200" dirty="0">
                <a:latin typeface="Times New Roman" panose="02020603050405020304" pitchFamily="18" charset="0"/>
                <a:cs typeface="Times New Roman" panose="02020603050405020304" pitchFamily="18" charset="0"/>
              </a:rPr>
              <a:t> AI, an AI system built to complement the current NHS digital weight-loss and management interventions by incorporating personalised data, AI-driven obesity prevention and health promotion principles and behaviour change theory.</a:t>
            </a:r>
            <a:endParaRPr lang="en-US" sz="1050" dirty="0">
              <a:solidFill>
                <a:srgbClr val="000000"/>
              </a:solidFill>
              <a:latin typeface="Times New Roman" panose="02020603050405020304" pitchFamily="18" charset="0"/>
              <a:ea typeface="Canva Sans"/>
              <a:cs typeface="Times New Roman" panose="02020603050405020304" pitchFamily="18" charset="0"/>
              <a:sym typeface="Canva Sans"/>
            </a:endParaRPr>
          </a:p>
        </p:txBody>
      </p:sp>
      <p:sp>
        <p:nvSpPr>
          <p:cNvPr id="31" name="TextBox 31"/>
          <p:cNvSpPr txBox="1"/>
          <p:nvPr/>
        </p:nvSpPr>
        <p:spPr>
          <a:xfrm>
            <a:off x="21157634" y="1573820"/>
            <a:ext cx="5742036" cy="359073"/>
          </a:xfrm>
          <a:prstGeom prst="rect">
            <a:avLst/>
          </a:prstGeom>
        </p:spPr>
        <p:txBody>
          <a:bodyPr wrap="square" lIns="0" tIns="0" rIns="0" bIns="0" rtlCol="0" anchor="t">
            <a:spAutoFit/>
          </a:bodyPr>
          <a:lstStyle/>
          <a:p>
            <a:pPr>
              <a:lnSpc>
                <a:spcPts val="2780"/>
              </a:lnSpc>
            </a:pPr>
            <a:r>
              <a:rPr lang="en-US" sz="2400" b="1" dirty="0">
                <a:solidFill>
                  <a:srgbClr val="00B050"/>
                </a:solidFill>
                <a:latin typeface="Times New Roman" panose="02020603050405020304" pitchFamily="18" charset="0"/>
                <a:ea typeface="Canva Sans Bold"/>
                <a:cs typeface="Times New Roman" panose="02020603050405020304" pitchFamily="18" charset="0"/>
                <a:sym typeface="Canva Sans Bold"/>
              </a:rPr>
              <a:t>Concepts of Health Promotion and Values </a:t>
            </a:r>
          </a:p>
        </p:txBody>
      </p:sp>
      <p:sp>
        <p:nvSpPr>
          <p:cNvPr id="32" name="TextBox 32"/>
          <p:cNvSpPr txBox="1"/>
          <p:nvPr/>
        </p:nvSpPr>
        <p:spPr>
          <a:xfrm>
            <a:off x="20278649" y="8442470"/>
            <a:ext cx="6495070" cy="2877711"/>
          </a:xfrm>
          <a:prstGeom prst="rect">
            <a:avLst/>
          </a:prstGeom>
          <a:solidFill>
            <a:schemeClr val="accent3">
              <a:lumMod val="40000"/>
              <a:lumOff val="60000"/>
            </a:schemeClr>
          </a:solidFill>
        </p:spPr>
        <p:txBody>
          <a:bodyPr wrap="square" lIns="0" tIns="0" rIns="0" bIns="0" rtlCol="0" anchor="t">
            <a:spAutoFit/>
          </a:bodyPr>
          <a:lstStyle/>
          <a:p>
            <a:r>
              <a:rPr lang="en-GB" sz="1100" b="1" i="1" dirty="0">
                <a:latin typeface="Times New Roman" panose="02020603050405020304" pitchFamily="18" charset="0"/>
                <a:cs typeface="Times New Roman" panose="02020603050405020304" pitchFamily="18" charset="0"/>
              </a:rPr>
              <a:t>Current Challenges</a:t>
            </a:r>
            <a:endParaRPr lang="en-GB" sz="1100" dirty="0">
              <a:latin typeface="Times New Roman" panose="02020603050405020304" pitchFamily="18" charset="0"/>
              <a:cs typeface="Times New Roman" panose="02020603050405020304" pitchFamily="18" charset="0"/>
            </a:endParaRPr>
          </a:p>
          <a:p>
            <a:pPr fontAlgn="base"/>
            <a:r>
              <a:rPr lang="en-GB" sz="1100" dirty="0">
                <a:latin typeface="Times New Roman" panose="02020603050405020304" pitchFamily="18" charset="0"/>
                <a:cs typeface="Times New Roman" panose="02020603050405020304" pitchFamily="18" charset="0"/>
              </a:rPr>
              <a:t>Obesity management is inequitable throughout England, even as digitalisation increases.</a:t>
            </a:r>
          </a:p>
          <a:p>
            <a:pPr fontAlgn="base"/>
            <a:r>
              <a:rPr lang="en-GB" sz="1100" dirty="0">
                <a:latin typeface="Times New Roman" panose="02020603050405020304" pitchFamily="18" charset="0"/>
                <a:cs typeface="Times New Roman" panose="02020603050405020304" pitchFamily="18" charset="0"/>
              </a:rPr>
              <a:t>There are disparities in obesity rates with around 25% of people accessing the NHS Digital Weight Management Programme being in the most deprived socioeconomic groups.</a:t>
            </a:r>
          </a:p>
          <a:p>
            <a:pPr fontAlgn="base"/>
            <a:r>
              <a:rPr lang="en-GB" sz="1100" dirty="0">
                <a:latin typeface="Times New Roman" panose="02020603050405020304" pitchFamily="18" charset="0"/>
                <a:cs typeface="Times New Roman" panose="02020603050405020304" pitchFamily="18" charset="0"/>
              </a:rPr>
              <a:t>NICE identifies that access to digital programmes relies on smartphone ownership, internet connectivity and digital literacy, with disadvantaged groups and older adults still being more likely to be excluded.</a:t>
            </a:r>
          </a:p>
          <a:p>
            <a:r>
              <a:rPr lang="en-GB" sz="1100" b="1" i="1" dirty="0">
                <a:latin typeface="Times New Roman" panose="02020603050405020304" pitchFamily="18" charset="0"/>
                <a:cs typeface="Times New Roman" panose="02020603050405020304" pitchFamily="18" charset="0"/>
              </a:rPr>
              <a:t>Mitigation by </a:t>
            </a:r>
            <a:r>
              <a:rPr lang="en-GB" sz="1100" b="1" i="1" dirty="0" err="1">
                <a:latin typeface="Times New Roman" panose="02020603050405020304" pitchFamily="18" charset="0"/>
                <a:cs typeface="Times New Roman" panose="02020603050405020304" pitchFamily="18" charset="0"/>
              </a:rPr>
              <a:t>HealthyLife</a:t>
            </a:r>
            <a:r>
              <a:rPr lang="en-GB" sz="1100" b="1" i="1" dirty="0">
                <a:latin typeface="Times New Roman" panose="02020603050405020304" pitchFamily="18" charset="0"/>
                <a:cs typeface="Times New Roman" panose="02020603050405020304" pitchFamily="18" charset="0"/>
              </a:rPr>
              <a:t> AI</a:t>
            </a:r>
            <a:endParaRPr lang="en-GB" sz="1100" dirty="0">
              <a:latin typeface="Times New Roman" panose="02020603050405020304" pitchFamily="18" charset="0"/>
              <a:cs typeface="Times New Roman" panose="02020603050405020304" pitchFamily="18" charset="0"/>
            </a:endParaRPr>
          </a:p>
          <a:p>
            <a:pPr fontAlgn="base"/>
            <a:r>
              <a:rPr lang="en-GB" sz="1100" dirty="0">
                <a:latin typeface="Times New Roman" panose="02020603050405020304" pitchFamily="18" charset="0"/>
                <a:cs typeface="Times New Roman" panose="02020603050405020304" pitchFamily="18" charset="0"/>
              </a:rPr>
              <a:t>Multilingual interface.</a:t>
            </a:r>
          </a:p>
          <a:p>
            <a:pPr fontAlgn="base"/>
            <a:r>
              <a:rPr lang="en-GB" sz="1100" dirty="0">
                <a:latin typeface="Times New Roman" panose="02020603050405020304" pitchFamily="18" charset="0"/>
                <a:cs typeface="Times New Roman" panose="02020603050405020304" pitchFamily="18" charset="0"/>
              </a:rPr>
              <a:t>Voice-assisted navigation.</a:t>
            </a:r>
          </a:p>
          <a:p>
            <a:pPr fontAlgn="base"/>
            <a:r>
              <a:rPr lang="en-GB" sz="1100" dirty="0">
                <a:latin typeface="Times New Roman" panose="02020603050405020304" pitchFamily="18" charset="0"/>
                <a:cs typeface="Times New Roman" panose="02020603050405020304" pitchFamily="18" charset="0"/>
              </a:rPr>
              <a:t>Low-cost Android compatibility.</a:t>
            </a:r>
          </a:p>
          <a:p>
            <a:pPr fontAlgn="base"/>
            <a:r>
              <a:rPr lang="en-GB" sz="1100" dirty="0">
                <a:latin typeface="Times New Roman" panose="02020603050405020304" pitchFamily="18" charset="0"/>
                <a:cs typeface="Times New Roman" panose="02020603050405020304" pitchFamily="18" charset="0"/>
              </a:rPr>
              <a:t>Offline functionality.</a:t>
            </a:r>
          </a:p>
          <a:p>
            <a:pPr fontAlgn="base"/>
            <a:r>
              <a:rPr lang="en-GB" sz="1100" dirty="0">
                <a:latin typeface="Times New Roman" panose="02020603050405020304" pitchFamily="18" charset="0"/>
                <a:cs typeface="Times New Roman" panose="02020603050405020304" pitchFamily="18" charset="0"/>
              </a:rPr>
              <a:t>NHS loan scheme for wearables.</a:t>
            </a:r>
          </a:p>
          <a:p>
            <a:pPr fontAlgn="base"/>
            <a:r>
              <a:rPr lang="en-GB" sz="1100" dirty="0">
                <a:latin typeface="Times New Roman" panose="02020603050405020304" pitchFamily="18" charset="0"/>
                <a:cs typeface="Times New Roman" panose="02020603050405020304" pitchFamily="18" charset="0"/>
              </a:rPr>
              <a:t>Digital literacy assistance in the community.</a:t>
            </a:r>
          </a:p>
          <a:p>
            <a:r>
              <a:rPr lang="en-GB" sz="1100" b="1" i="1" dirty="0">
                <a:latin typeface="Times New Roman" panose="02020603050405020304" pitchFamily="18" charset="0"/>
                <a:cs typeface="Times New Roman" panose="02020603050405020304" pitchFamily="18" charset="0"/>
              </a:rPr>
              <a:t>Critical evaluation</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Digital innovation will only have a positive impact on the reduction of health inequalities when backed by inclusive infrastructure, affordability and equitable access policies and not by technology only (</a:t>
            </a:r>
            <a:r>
              <a:rPr lang="en-GB" sz="1100" dirty="0" err="1">
                <a:latin typeface="Times New Roman" panose="02020603050405020304" pitchFamily="18" charset="0"/>
                <a:cs typeface="Times New Roman" panose="02020603050405020304" pitchFamily="18" charset="0"/>
              </a:rPr>
              <a:t>Cascini</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et al</a:t>
            </a:r>
            <a:r>
              <a:rPr lang="en-GB" sz="1100" dirty="0">
                <a:latin typeface="Times New Roman" panose="02020603050405020304" pitchFamily="18" charset="0"/>
                <a:cs typeface="Times New Roman" panose="02020603050405020304" pitchFamily="18" charset="0"/>
              </a:rPr>
              <a:t>. 2022).</a:t>
            </a:r>
            <a:br>
              <a:rPr lang="en-GB" sz="1100" dirty="0">
                <a:latin typeface="Times New Roman" panose="02020603050405020304" pitchFamily="18" charset="0"/>
                <a:cs typeface="Times New Roman" panose="02020603050405020304" pitchFamily="18" charset="0"/>
              </a:rPr>
            </a:br>
            <a:endParaRPr lang="en-GB" sz="1100" dirty="0">
              <a:latin typeface="Times New Roman" panose="02020603050405020304" pitchFamily="18" charset="0"/>
              <a:cs typeface="Times New Roman" panose="02020603050405020304" pitchFamily="18" charset="0"/>
            </a:endParaRPr>
          </a:p>
        </p:txBody>
      </p:sp>
      <p:sp>
        <p:nvSpPr>
          <p:cNvPr id="33" name="TextBox 33"/>
          <p:cNvSpPr txBox="1"/>
          <p:nvPr/>
        </p:nvSpPr>
        <p:spPr>
          <a:xfrm>
            <a:off x="20587467" y="4751273"/>
            <a:ext cx="5884726" cy="359073"/>
          </a:xfrm>
          <a:prstGeom prst="rect">
            <a:avLst/>
          </a:prstGeom>
        </p:spPr>
        <p:txBody>
          <a:bodyPr wrap="square" lIns="0" tIns="0" rIns="0" bIns="0" rtlCol="0" anchor="t">
            <a:spAutoFit/>
          </a:bodyPr>
          <a:lstStyle/>
          <a:p>
            <a:pPr>
              <a:lnSpc>
                <a:spcPts val="2780"/>
              </a:lnSpc>
            </a:pPr>
            <a:r>
              <a:rPr lang="en-US" sz="2400" b="1" dirty="0">
                <a:solidFill>
                  <a:srgbClr val="9B70AE"/>
                </a:solidFill>
                <a:latin typeface="Times New Roman" panose="02020603050405020304" pitchFamily="18" charset="0"/>
                <a:ea typeface="Canva Sans Bold"/>
                <a:cs typeface="Times New Roman" panose="02020603050405020304" pitchFamily="18" charset="0"/>
                <a:sym typeface="Canva Sans Bold"/>
              </a:rPr>
              <a:t>Outline Behaviour Change Theory (COM_B)</a:t>
            </a:r>
          </a:p>
        </p:txBody>
      </p:sp>
      <p:sp>
        <p:nvSpPr>
          <p:cNvPr id="34" name="TextBox 34"/>
          <p:cNvSpPr txBox="1"/>
          <p:nvPr/>
        </p:nvSpPr>
        <p:spPr>
          <a:xfrm>
            <a:off x="20448926" y="5318452"/>
            <a:ext cx="6445516" cy="2877711"/>
          </a:xfrm>
          <a:prstGeom prst="rect">
            <a:avLst/>
          </a:prstGeom>
        </p:spPr>
        <p:txBody>
          <a:bodyPr wrap="square" lIns="0" tIns="0" rIns="0" bIns="0" rtlCol="0" anchor="t">
            <a:spAutoFit/>
          </a:bodyPr>
          <a:lstStyle/>
          <a:p>
            <a:r>
              <a:rPr lang="en-GB" sz="1100" b="1" i="1" dirty="0">
                <a:latin typeface="Times New Roman" panose="02020603050405020304" pitchFamily="18" charset="0"/>
                <a:cs typeface="Times New Roman" panose="02020603050405020304" pitchFamily="18" charset="0"/>
              </a:rPr>
              <a:t>COM-B in </a:t>
            </a:r>
            <a:r>
              <a:rPr lang="en-GB" sz="1100" b="1" i="1" dirty="0" err="1">
                <a:latin typeface="Times New Roman" panose="02020603050405020304" pitchFamily="18" charset="0"/>
                <a:cs typeface="Times New Roman" panose="02020603050405020304" pitchFamily="18" charset="0"/>
              </a:rPr>
              <a:t>HealthyLife</a:t>
            </a:r>
            <a:r>
              <a:rPr lang="en-GB" sz="1100" b="1" i="1" dirty="0">
                <a:latin typeface="Times New Roman" panose="02020603050405020304" pitchFamily="18" charset="0"/>
                <a:cs typeface="Times New Roman" panose="02020603050405020304" pitchFamily="18" charset="0"/>
              </a:rPr>
              <a:t> AI</a:t>
            </a:r>
            <a:endParaRPr lang="en-GB"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HealthyLife</a:t>
            </a:r>
            <a:r>
              <a:rPr lang="en-GB" sz="1100" dirty="0">
                <a:latin typeface="Times New Roman" panose="02020603050405020304" pitchFamily="18" charset="0"/>
                <a:cs typeface="Times New Roman" panose="02020603050405020304" pitchFamily="18" charset="0"/>
              </a:rPr>
              <a:t> AI is a behavioural science and AI-based solution that combines intervention on all 3 COM-B domains.</a:t>
            </a:r>
          </a:p>
          <a:p>
            <a:r>
              <a:rPr lang="en-GB" sz="1100" b="1" i="1" dirty="0">
                <a:latin typeface="Times New Roman" panose="02020603050405020304" pitchFamily="18" charset="0"/>
                <a:cs typeface="Times New Roman" panose="02020603050405020304" pitchFamily="18" charset="0"/>
              </a:rPr>
              <a:t>Capability</a:t>
            </a:r>
            <a:endParaRPr lang="en-GB" sz="1100" dirty="0">
              <a:latin typeface="Times New Roman" panose="02020603050405020304" pitchFamily="18" charset="0"/>
              <a:cs typeface="Times New Roman" panose="02020603050405020304" pitchFamily="18" charset="0"/>
            </a:endParaRPr>
          </a:p>
          <a:p>
            <a:pPr fontAlgn="base"/>
            <a:r>
              <a:rPr lang="en-GB" sz="1100" dirty="0">
                <a:latin typeface="Times New Roman" panose="02020603050405020304" pitchFamily="18" charset="0"/>
                <a:cs typeface="Times New Roman" panose="02020603050405020304" pitchFamily="18" charset="0"/>
              </a:rPr>
              <a:t>AI nutrition education.</a:t>
            </a:r>
          </a:p>
          <a:p>
            <a:pPr fontAlgn="base"/>
            <a:r>
              <a:rPr lang="en-GB" sz="1100" dirty="0">
                <a:latin typeface="Times New Roman" panose="02020603050405020304" pitchFamily="18" charset="0"/>
                <a:cs typeface="Times New Roman" panose="02020603050405020304" pitchFamily="18" charset="0"/>
              </a:rPr>
              <a:t>Personalised exercise programmes.</a:t>
            </a:r>
          </a:p>
          <a:p>
            <a:pPr fontAlgn="base"/>
            <a:r>
              <a:rPr lang="en-GB" sz="1100" dirty="0">
                <a:latin typeface="Times New Roman" panose="02020603050405020304" pitchFamily="18" charset="0"/>
                <a:cs typeface="Times New Roman" panose="02020603050405020304" pitchFamily="18" charset="0"/>
              </a:rPr>
              <a:t>Meal image recognition to raise awareness of the diet.</a:t>
            </a:r>
          </a:p>
          <a:p>
            <a:r>
              <a:rPr lang="en-GB" sz="1100" b="1" i="1" dirty="0">
                <a:latin typeface="Times New Roman" panose="02020603050405020304" pitchFamily="18" charset="0"/>
                <a:cs typeface="Times New Roman" panose="02020603050405020304" pitchFamily="18" charset="0"/>
              </a:rPr>
              <a:t>Opportunity</a:t>
            </a:r>
            <a:endParaRPr lang="en-GB" sz="1100" dirty="0">
              <a:latin typeface="Times New Roman" panose="02020603050405020304" pitchFamily="18" charset="0"/>
              <a:cs typeface="Times New Roman" panose="02020603050405020304" pitchFamily="18" charset="0"/>
            </a:endParaRPr>
          </a:p>
          <a:p>
            <a:pPr fontAlgn="base"/>
            <a:r>
              <a:rPr lang="en-GB" sz="1100" dirty="0">
                <a:latin typeface="Times New Roman" panose="02020603050405020304" pitchFamily="18" charset="0"/>
                <a:cs typeface="Times New Roman" panose="02020603050405020304" pitchFamily="18" charset="0"/>
              </a:rPr>
              <a:t>Continuous behavioural monitoring via Fitbit, Apple Watch and Google Fit integration.</a:t>
            </a:r>
          </a:p>
          <a:p>
            <a:pPr fontAlgn="base"/>
            <a:r>
              <a:rPr lang="en-GB" sz="1100" dirty="0">
                <a:latin typeface="Times New Roman" panose="02020603050405020304" pitchFamily="18" charset="0"/>
                <a:cs typeface="Times New Roman" panose="02020603050405020304" pitchFamily="18" charset="0"/>
              </a:rPr>
              <a:t>Multi-disciplinary care is made available through NHS teleconsultations and peer-support communities.</a:t>
            </a:r>
          </a:p>
          <a:p>
            <a:r>
              <a:rPr lang="en-GB" sz="1100" b="1" i="1" dirty="0">
                <a:latin typeface="Times New Roman" panose="02020603050405020304" pitchFamily="18" charset="0"/>
                <a:cs typeface="Times New Roman" panose="02020603050405020304" pitchFamily="18" charset="0"/>
              </a:rPr>
              <a:t>Motivation</a:t>
            </a:r>
            <a:endParaRPr lang="en-GB" sz="1100" dirty="0">
              <a:latin typeface="Times New Roman" panose="02020603050405020304" pitchFamily="18" charset="0"/>
              <a:cs typeface="Times New Roman" panose="02020603050405020304" pitchFamily="18" charset="0"/>
            </a:endParaRPr>
          </a:p>
          <a:p>
            <a:pPr fontAlgn="base"/>
            <a:r>
              <a:rPr lang="en-GB" sz="1100" dirty="0">
                <a:latin typeface="Times New Roman" panose="02020603050405020304" pitchFamily="18" charset="0"/>
                <a:cs typeface="Times New Roman" panose="02020603050405020304" pitchFamily="18" charset="0"/>
              </a:rPr>
              <a:t>AI behavioural nudges.</a:t>
            </a:r>
          </a:p>
          <a:p>
            <a:pPr fontAlgn="base"/>
            <a:r>
              <a:rPr lang="en-GB" sz="1100" dirty="0">
                <a:latin typeface="Times New Roman" panose="02020603050405020304" pitchFamily="18" charset="0"/>
                <a:cs typeface="Times New Roman" panose="02020603050405020304" pitchFamily="18" charset="0"/>
              </a:rPr>
              <a:t>Predictive progress reports.</a:t>
            </a:r>
          </a:p>
          <a:p>
            <a:pPr fontAlgn="base"/>
            <a:r>
              <a:rPr lang="en-GB" sz="1100" dirty="0">
                <a:latin typeface="Times New Roman" panose="02020603050405020304" pitchFamily="18" charset="0"/>
                <a:cs typeface="Times New Roman" panose="02020603050405020304" pitchFamily="18" charset="0"/>
              </a:rPr>
              <a:t>Rewarding of points and gamification.</a:t>
            </a:r>
          </a:p>
          <a:p>
            <a:pPr fontAlgn="base"/>
            <a:r>
              <a:rPr lang="en-GB" sz="1100" dirty="0">
                <a:latin typeface="Times New Roman" panose="02020603050405020304" pitchFamily="18" charset="0"/>
                <a:cs typeface="Times New Roman" panose="02020603050405020304" pitchFamily="18" charset="0"/>
              </a:rPr>
              <a:t>Conversational AI coaching, 24 hours/day.</a:t>
            </a:r>
          </a:p>
          <a:p>
            <a:br>
              <a:rPr lang="en-GB" sz="1100" dirty="0">
                <a:latin typeface="Times New Roman" panose="02020603050405020304" pitchFamily="18" charset="0"/>
                <a:cs typeface="Times New Roman" panose="02020603050405020304" pitchFamily="18" charset="0"/>
              </a:rPr>
            </a:br>
            <a:endParaRPr lang="en-US" sz="1100" dirty="0">
              <a:solidFill>
                <a:srgbClr val="000000"/>
              </a:solidFill>
              <a:latin typeface="Times New Roman" panose="02020603050405020304" pitchFamily="18" charset="0"/>
              <a:ea typeface="Canva Sans"/>
              <a:cs typeface="Times New Roman" panose="02020603050405020304" pitchFamily="18" charset="0"/>
              <a:sym typeface="Canva Sans"/>
            </a:endParaRPr>
          </a:p>
        </p:txBody>
      </p:sp>
      <p:sp>
        <p:nvSpPr>
          <p:cNvPr id="36" name="TextBox 36"/>
          <p:cNvSpPr txBox="1"/>
          <p:nvPr/>
        </p:nvSpPr>
        <p:spPr>
          <a:xfrm>
            <a:off x="20339784" y="2158568"/>
            <a:ext cx="6495070" cy="2539157"/>
          </a:xfrm>
          <a:prstGeom prst="rect">
            <a:avLst/>
          </a:prstGeom>
          <a:solidFill>
            <a:schemeClr val="tx2">
              <a:lumMod val="20000"/>
              <a:lumOff val="80000"/>
            </a:schemeClr>
          </a:solidFill>
        </p:spPr>
        <p:txBody>
          <a:bodyPr wrap="square" lIns="0" tIns="0" rIns="0" bIns="0" rtlCol="0" anchor="t">
            <a:spAutoFit/>
          </a:bodyPr>
          <a:lstStyle/>
          <a:p>
            <a:pPr algn="just"/>
            <a:r>
              <a:rPr lang="en-GB" sz="1100" dirty="0">
                <a:latin typeface="Times New Roman" panose="02020603050405020304" pitchFamily="18" charset="0"/>
                <a:cs typeface="Times New Roman" panose="02020603050405020304" pitchFamily="18" charset="0"/>
              </a:rPr>
              <a:t>By incorporating the 5 Ottawa Charter actions, </a:t>
            </a:r>
            <a:r>
              <a:rPr lang="en-GB" sz="1100" dirty="0" err="1">
                <a:latin typeface="Times New Roman" panose="02020603050405020304" pitchFamily="18" charset="0"/>
                <a:cs typeface="Times New Roman" panose="02020603050405020304" pitchFamily="18" charset="0"/>
              </a:rPr>
              <a:t>Healthylife</a:t>
            </a:r>
            <a:r>
              <a:rPr lang="en-GB" sz="1100" dirty="0">
                <a:latin typeface="Times New Roman" panose="02020603050405020304" pitchFamily="18" charset="0"/>
                <a:cs typeface="Times New Roman" panose="02020603050405020304" pitchFamily="18" charset="0"/>
              </a:rPr>
              <a:t> AI shifts the focus from simply giving out health information to weaving health promotion into daily online actions.</a:t>
            </a:r>
          </a:p>
          <a:p>
            <a:pPr algn="just"/>
            <a:r>
              <a:rPr lang="en-GB" sz="1100" b="1" i="1" dirty="0">
                <a:latin typeface="Times New Roman" panose="02020603050405020304" pitchFamily="18" charset="0"/>
                <a:cs typeface="Times New Roman" panose="02020603050405020304" pitchFamily="18" charset="0"/>
              </a:rPr>
              <a:t>Develop personal skills</a:t>
            </a:r>
            <a:endParaRPr lang="en-GB" sz="1100" dirty="0">
              <a:latin typeface="Times New Roman" panose="02020603050405020304" pitchFamily="18" charset="0"/>
              <a:cs typeface="Times New Roman" panose="02020603050405020304" pitchFamily="18" charset="0"/>
            </a:endParaRPr>
          </a:p>
          <a:p>
            <a:pPr algn="just" fontAlgn="base"/>
            <a:r>
              <a:rPr lang="en-GB" sz="1100" dirty="0">
                <a:latin typeface="Times New Roman" panose="02020603050405020304" pitchFamily="18" charset="0"/>
                <a:cs typeface="Times New Roman" panose="02020603050405020304" pitchFamily="18" charset="0"/>
              </a:rPr>
              <a:t>AI plans, personalised nutrition education and immediate lifestyle advice enhance users' health literacy and also their own health management capabilities (Agrawal</a:t>
            </a:r>
            <a:r>
              <a:rPr lang="en-GB" sz="1100" i="1" dirty="0">
                <a:latin typeface="Times New Roman" panose="02020603050405020304" pitchFamily="18" charset="0"/>
                <a:cs typeface="Times New Roman" panose="02020603050405020304" pitchFamily="18" charset="0"/>
              </a:rPr>
              <a:t> et al.</a:t>
            </a:r>
            <a:r>
              <a:rPr lang="en-GB" sz="1100" dirty="0">
                <a:latin typeface="Times New Roman" panose="02020603050405020304" pitchFamily="18" charset="0"/>
                <a:cs typeface="Times New Roman" panose="02020603050405020304" pitchFamily="18" charset="0"/>
              </a:rPr>
              <a:t> 2025).</a:t>
            </a:r>
          </a:p>
          <a:p>
            <a:pPr algn="just" fontAlgn="base"/>
            <a:r>
              <a:rPr lang="en-GB" sz="1100" dirty="0">
                <a:latin typeface="Times New Roman" panose="02020603050405020304" pitchFamily="18" charset="0"/>
                <a:cs typeface="Times New Roman" panose="02020603050405020304" pitchFamily="18" charset="0"/>
              </a:rPr>
              <a:t>Focusing on own behaviour to sustain dietary and physical activity changes.</a:t>
            </a:r>
          </a:p>
          <a:p>
            <a:pPr algn="just" fontAlgn="base"/>
            <a:r>
              <a:rPr lang="en-GB" sz="1100" dirty="0">
                <a:latin typeface="Times New Roman" panose="02020603050405020304" pitchFamily="18" charset="0"/>
                <a:cs typeface="Times New Roman" panose="02020603050405020304" pitchFamily="18" charset="0"/>
              </a:rPr>
              <a:t>Create supportive environments</a:t>
            </a:r>
          </a:p>
          <a:p>
            <a:pPr algn="just" fontAlgn="base"/>
            <a:r>
              <a:rPr lang="en-GB" sz="1100" dirty="0">
                <a:latin typeface="Times New Roman" panose="02020603050405020304" pitchFamily="18" charset="0"/>
                <a:cs typeface="Times New Roman" panose="02020603050405020304" pitchFamily="18" charset="0"/>
              </a:rPr>
              <a:t>Continuous monitoring is possible, with integration of wearable devices, AI chatbots, and NHS teleconsultations.</a:t>
            </a:r>
          </a:p>
          <a:p>
            <a:pPr algn="just" fontAlgn="base"/>
            <a:r>
              <a:rPr lang="en-GB" sz="1100" dirty="0">
                <a:latin typeface="Times New Roman" panose="02020603050405020304" pitchFamily="18" charset="0"/>
                <a:cs typeface="Times New Roman" panose="02020603050405020304" pitchFamily="18" charset="0"/>
              </a:rPr>
              <a:t>Travel distance (which is a limitation to obesity providers) is indirectly mitigated by remote access.</a:t>
            </a:r>
          </a:p>
          <a:p>
            <a:pPr algn="just" fontAlgn="base"/>
            <a:r>
              <a:rPr lang="en-GB" sz="1100" dirty="0">
                <a:latin typeface="Times New Roman" panose="02020603050405020304" pitchFamily="18" charset="0"/>
                <a:cs typeface="Times New Roman" panose="02020603050405020304" pitchFamily="18" charset="0"/>
              </a:rPr>
              <a:t>Strengthen community action</a:t>
            </a:r>
          </a:p>
          <a:p>
            <a:pPr algn="just" fontAlgn="base"/>
            <a:r>
              <a:rPr lang="en-GB" sz="1100" dirty="0">
                <a:latin typeface="Times New Roman" panose="02020603050405020304" pitchFamily="18" charset="0"/>
                <a:cs typeface="Times New Roman" panose="02020603050405020304" pitchFamily="18" charset="0"/>
              </a:rPr>
              <a:t>Long-term engagement is enhanced by digital peer-support groups, community fitness challenges and reward systems.</a:t>
            </a:r>
          </a:p>
          <a:p>
            <a:pPr algn="just" fontAlgn="base"/>
            <a:r>
              <a:rPr lang="en-GB" sz="1100" dirty="0">
                <a:latin typeface="Times New Roman" panose="02020603050405020304" pitchFamily="18" charset="0"/>
                <a:cs typeface="Times New Roman" panose="02020603050405020304" pitchFamily="18" charset="0"/>
              </a:rPr>
              <a:t>Reorient health services</a:t>
            </a:r>
          </a:p>
          <a:p>
            <a:pPr algn="just" fontAlgn="base"/>
            <a:r>
              <a:rPr lang="en-GB" sz="1100" dirty="0">
                <a:latin typeface="Times New Roman" panose="02020603050405020304" pitchFamily="18" charset="0"/>
                <a:cs typeface="Times New Roman" panose="02020603050405020304" pitchFamily="18" charset="0"/>
              </a:rPr>
              <a:t>Helps support the NHS prevention agenda and helps move obesity treatment from episodic to continuous digital prevention.</a:t>
            </a:r>
          </a:p>
        </p:txBody>
      </p:sp>
      <p:sp>
        <p:nvSpPr>
          <p:cNvPr id="37" name="TextBox 37"/>
          <p:cNvSpPr txBox="1"/>
          <p:nvPr/>
        </p:nvSpPr>
        <p:spPr>
          <a:xfrm>
            <a:off x="20236306" y="11960169"/>
            <a:ext cx="6417403" cy="2877711"/>
          </a:xfrm>
          <a:prstGeom prst="rect">
            <a:avLst/>
          </a:prstGeom>
        </p:spPr>
        <p:txBody>
          <a:bodyPr wrap="square" lIns="0" tIns="0" rIns="0" bIns="0" rtlCol="0" anchor="t">
            <a:spAutoFit/>
          </a:bodyPr>
          <a:lstStyle/>
          <a:p>
            <a:r>
              <a:rPr lang="en-GB" sz="1100" b="1" i="1" dirty="0">
                <a:latin typeface="Times New Roman" panose="02020603050405020304" pitchFamily="18" charset="0"/>
                <a:cs typeface="Times New Roman" panose="02020603050405020304" pitchFamily="18" charset="0"/>
              </a:rPr>
              <a:t>Expected Benefits</a:t>
            </a:r>
            <a:endParaRPr lang="en-GB"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HealthyLife</a:t>
            </a:r>
            <a:r>
              <a:rPr lang="en-GB" sz="1100" dirty="0">
                <a:latin typeface="Times New Roman" panose="02020603050405020304" pitchFamily="18" charset="0"/>
                <a:cs typeface="Times New Roman" panose="02020603050405020304" pitchFamily="18" charset="0"/>
              </a:rPr>
              <a:t> AI adds to the already existing digital obesity prevention-by-prediction tools deployed by the NHS for weight management and is exhibited at the event.</a:t>
            </a:r>
          </a:p>
          <a:p>
            <a:pPr fontAlgn="base"/>
            <a:r>
              <a:rPr lang="en-GB" sz="1100" dirty="0">
                <a:latin typeface="Times New Roman" panose="02020603050405020304" pitchFamily="18" charset="0"/>
                <a:cs typeface="Times New Roman" panose="02020603050405020304" pitchFamily="18" charset="0"/>
              </a:rPr>
              <a:t>Prevention of obesity risk at a younger age through applying machine-learning algorithms.</a:t>
            </a:r>
          </a:p>
          <a:p>
            <a:pPr fontAlgn="base"/>
            <a:r>
              <a:rPr lang="en-GB" sz="1100" dirty="0">
                <a:latin typeface="Times New Roman" panose="02020603050405020304" pitchFamily="18" charset="0"/>
                <a:cs typeface="Times New Roman" panose="02020603050405020304" pitchFamily="18" charset="0"/>
              </a:rPr>
              <a:t>Continuous, personalised interventions in place of reactive self-monitoring.</a:t>
            </a:r>
          </a:p>
          <a:p>
            <a:pPr fontAlgn="base"/>
            <a:r>
              <a:rPr lang="en-GB" sz="1100" dirty="0">
                <a:latin typeface="Times New Roman" panose="02020603050405020304" pitchFamily="18" charset="0"/>
                <a:cs typeface="Times New Roman" panose="02020603050405020304" pitchFamily="18" charset="0"/>
              </a:rPr>
              <a:t>Adaptive Coaching for greater adherence.</a:t>
            </a:r>
          </a:p>
          <a:p>
            <a:pPr fontAlgn="base"/>
            <a:r>
              <a:rPr lang="en-GB" sz="1100" dirty="0">
                <a:latin typeface="Times New Roman" panose="02020603050405020304" pitchFamily="18" charset="0"/>
                <a:cs typeface="Times New Roman" panose="02020603050405020304" pitchFamily="18" charset="0"/>
              </a:rPr>
              <a:t>An improvement in wasted GP visits using remote monitoring.</a:t>
            </a:r>
          </a:p>
          <a:p>
            <a:pPr fontAlgn="base"/>
            <a:r>
              <a:rPr lang="en-GB" sz="1100" dirty="0">
                <a:latin typeface="Times New Roman" panose="02020603050405020304" pitchFamily="18" charset="0"/>
                <a:cs typeface="Times New Roman" panose="02020603050405020304" pitchFamily="18" charset="0"/>
              </a:rPr>
              <a:t>Better multidisciplinary care of obesity.</a:t>
            </a:r>
          </a:p>
          <a:p>
            <a:r>
              <a:rPr lang="en-GB" sz="1100" b="1" i="1" dirty="0">
                <a:latin typeface="Times New Roman" panose="02020603050405020304" pitchFamily="18" charset="0"/>
                <a:cs typeface="Times New Roman" panose="02020603050405020304" pitchFamily="18" charset="0"/>
              </a:rPr>
              <a:t>Implementation Challenges</a:t>
            </a:r>
            <a:endParaRPr lang="en-GB" sz="1100" dirty="0">
              <a:latin typeface="Times New Roman" panose="02020603050405020304" pitchFamily="18" charset="0"/>
              <a:cs typeface="Times New Roman" panose="02020603050405020304" pitchFamily="18" charset="0"/>
            </a:endParaRPr>
          </a:p>
          <a:p>
            <a:pPr fontAlgn="base"/>
            <a:r>
              <a:rPr lang="en-GB" sz="1100" dirty="0">
                <a:latin typeface="Times New Roman" panose="02020603050405020304" pitchFamily="18" charset="0"/>
                <a:cs typeface="Times New Roman" panose="02020603050405020304" pitchFamily="18" charset="0"/>
              </a:rPr>
              <a:t>The high costs of AI infrastructure.</a:t>
            </a:r>
          </a:p>
          <a:p>
            <a:pPr fontAlgn="base"/>
            <a:r>
              <a:rPr lang="en-GB" sz="1100" dirty="0">
                <a:latin typeface="Times New Roman" panose="02020603050405020304" pitchFamily="18" charset="0"/>
                <a:cs typeface="Times New Roman" panose="02020603050405020304" pitchFamily="18" charset="0"/>
              </a:rPr>
              <a:t>Security/UK GDPR</a:t>
            </a:r>
          </a:p>
          <a:p>
            <a:pPr fontAlgn="base"/>
            <a:r>
              <a:rPr lang="en-GB" sz="1100" dirty="0">
                <a:latin typeface="Times New Roman" panose="02020603050405020304" pitchFamily="18" charset="0"/>
                <a:cs typeface="Times New Roman" panose="02020603050405020304" pitchFamily="18" charset="0"/>
              </a:rPr>
              <a:t>Bias inherent in algorithms that requires additional human oversight.</a:t>
            </a:r>
          </a:p>
          <a:p>
            <a:pPr fontAlgn="base"/>
            <a:r>
              <a:rPr lang="en-GB" sz="1100" dirty="0">
                <a:latin typeface="Times New Roman" panose="02020603050405020304" pitchFamily="18" charset="0"/>
                <a:cs typeface="Times New Roman" panose="02020603050405020304" pitchFamily="18" charset="0"/>
              </a:rPr>
              <a:t>NHS interoperability requirements.</a:t>
            </a:r>
          </a:p>
          <a:p>
            <a:r>
              <a:rPr lang="en-GB" sz="1100" b="1" i="1" dirty="0">
                <a:latin typeface="Times New Roman" panose="02020603050405020304" pitchFamily="18" charset="0"/>
                <a:cs typeface="Times New Roman" panose="02020603050405020304" pitchFamily="18" charset="0"/>
              </a:rPr>
              <a:t>Critical evaluation</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Until more evidence can be developed on the ground, NICE (2023) advises calling on interdisciplinary digital technologies. That's why, before its roll-out across the NHS, there needs to be adequate clinical assessment in place alongside the use of </a:t>
            </a:r>
            <a:r>
              <a:rPr lang="en-GB" sz="1100" dirty="0" err="1">
                <a:latin typeface="Times New Roman" panose="02020603050405020304" pitchFamily="18" charset="0"/>
                <a:cs typeface="Times New Roman" panose="02020603050405020304" pitchFamily="18" charset="0"/>
              </a:rPr>
              <a:t>HealthyLife</a:t>
            </a:r>
            <a:r>
              <a:rPr lang="en-GB" sz="1100" dirty="0">
                <a:latin typeface="Times New Roman" panose="02020603050405020304" pitchFamily="18" charset="0"/>
                <a:cs typeface="Times New Roman" panose="02020603050405020304" pitchFamily="18" charset="0"/>
              </a:rPr>
              <a:t> AI.</a:t>
            </a:r>
          </a:p>
        </p:txBody>
      </p:sp>
      <p:sp>
        <p:nvSpPr>
          <p:cNvPr id="39" name="TextBox 39"/>
          <p:cNvSpPr txBox="1"/>
          <p:nvPr/>
        </p:nvSpPr>
        <p:spPr>
          <a:xfrm>
            <a:off x="20278649" y="11391356"/>
            <a:ext cx="4695082" cy="276999"/>
          </a:xfrm>
          <a:prstGeom prst="rect">
            <a:avLst/>
          </a:prstGeom>
        </p:spPr>
        <p:txBody>
          <a:bodyPr wrap="square" lIns="0" tIns="0" rIns="0" bIns="0" rtlCol="0" anchor="t">
            <a:spAutoFit/>
          </a:bodyPr>
          <a:lstStyle/>
          <a:p>
            <a:r>
              <a:rPr lang="en-GB" b="1" dirty="0">
                <a:latin typeface="Times New Roman" panose="02020603050405020304" pitchFamily="18" charset="0"/>
                <a:cs typeface="Times New Roman" panose="02020603050405020304" pitchFamily="18" charset="0"/>
              </a:rPr>
              <a:t>Expected Outcomes and Critical Evaluation</a:t>
            </a:r>
          </a:p>
        </p:txBody>
      </p:sp>
      <p:sp>
        <p:nvSpPr>
          <p:cNvPr id="41" name="TextBox 41"/>
          <p:cNvSpPr txBox="1"/>
          <p:nvPr/>
        </p:nvSpPr>
        <p:spPr>
          <a:xfrm>
            <a:off x="2789151" y="79009"/>
            <a:ext cx="21934387" cy="1351588"/>
          </a:xfrm>
          <a:prstGeom prst="rect">
            <a:avLst/>
          </a:prstGeom>
        </p:spPr>
        <p:txBody>
          <a:bodyPr wrap="square" lIns="0" tIns="0" rIns="0" bIns="0" rtlCol="0" anchor="t">
            <a:spAutoFit/>
          </a:bodyPr>
          <a:lstStyle/>
          <a:p>
            <a:pPr algn="ctr">
              <a:lnSpc>
                <a:spcPct val="150000"/>
              </a:lnSpc>
              <a:buNone/>
            </a:pPr>
            <a:r>
              <a:rPr lang="en-GB" sz="1200" b="1" kern="0" dirty="0">
                <a:effectLst/>
                <a:latin typeface="Times New Roman" panose="02020603050405020304" pitchFamily="18" charset="0"/>
                <a:ea typeface="Times New Roman" panose="02020603050405020304" pitchFamily="18" charset="0"/>
                <a:cs typeface="Times New Roman" panose="02020603050405020304" pitchFamily="18" charset="0"/>
              </a:rPr>
              <a:t>Programme: MSc Public Health and Social Care in Practice</a:t>
            </a:r>
            <a:endParaRPr lang="en-IN" sz="1200" b="1" kern="0" dirty="0">
              <a:effectLst/>
              <a:latin typeface="Times New Roman" panose="02020603050405020304" pitchFamily="18" charset="0"/>
              <a:ea typeface="Times New Roman" panose="02020603050405020304" pitchFamily="18" charset="0"/>
            </a:endParaRPr>
          </a:p>
          <a:p>
            <a:pPr algn="ctr">
              <a:lnSpc>
                <a:spcPct val="150000"/>
              </a:lnSpc>
              <a:buNone/>
            </a:pPr>
            <a:r>
              <a:rPr lang="en-GB" sz="1200" b="1" kern="0" dirty="0">
                <a:effectLst/>
                <a:latin typeface="Times New Roman" panose="02020603050405020304" pitchFamily="18" charset="0"/>
                <a:ea typeface="Times New Roman" panose="02020603050405020304" pitchFamily="18" charset="0"/>
                <a:cs typeface="Times New Roman" panose="02020603050405020304" pitchFamily="18" charset="0"/>
              </a:rPr>
              <a:t>Module: Population Health and Digital Health Promotion</a:t>
            </a:r>
            <a:r>
              <a:rPr lang="en-IN" sz="1200" b="1" kern="0" dirty="0">
                <a:latin typeface="Times New Roman" panose="02020603050405020304" pitchFamily="18" charset="0"/>
                <a:ea typeface="Times New Roman" panose="02020603050405020304" pitchFamily="18" charset="0"/>
              </a:rPr>
              <a:t>(</a:t>
            </a:r>
            <a:r>
              <a:rPr lang="en-GB" sz="1200" b="1" kern="0" dirty="0">
                <a:effectLst/>
                <a:latin typeface="Times New Roman" panose="02020603050405020304" pitchFamily="18" charset="0"/>
                <a:ea typeface="Times New Roman" panose="02020603050405020304" pitchFamily="18" charset="0"/>
                <a:cs typeface="Times New Roman" panose="02020603050405020304" pitchFamily="18" charset="0"/>
              </a:rPr>
              <a:t>LCHS7009)</a:t>
            </a:r>
            <a:endParaRPr lang="en-IN" sz="1200" b="1" kern="0" dirty="0">
              <a:effectLst/>
              <a:latin typeface="Times New Roman" panose="02020603050405020304" pitchFamily="18" charset="0"/>
              <a:ea typeface="Times New Roman" panose="02020603050405020304" pitchFamily="18" charset="0"/>
            </a:endParaRPr>
          </a:p>
          <a:p>
            <a:pPr algn="ctr">
              <a:lnSpc>
                <a:spcPct val="150000"/>
              </a:lnSpc>
              <a:buNone/>
            </a:pPr>
            <a:r>
              <a:rPr lang="en-GB" sz="1200" b="1" dirty="0">
                <a:effectLst/>
                <a:latin typeface="Times New Roman" panose="02020603050405020304" pitchFamily="18" charset="0"/>
                <a:ea typeface="Arial" panose="020B0604020202020204" pitchFamily="34" charset="0"/>
              </a:rPr>
              <a:t>Assignment Title: Component 2 poster</a:t>
            </a:r>
            <a:endParaRPr lang="en-IN" sz="1200" dirty="0">
              <a:effectLst/>
              <a:latin typeface="Arial" panose="020B0604020202020204" pitchFamily="34" charset="0"/>
              <a:ea typeface="Arial" panose="020B0604020202020204" pitchFamily="34" charset="0"/>
            </a:endParaRPr>
          </a:p>
          <a:p>
            <a:pPr algn="ctr">
              <a:lnSpc>
                <a:spcPct val="150000"/>
              </a:lnSpc>
              <a:buNone/>
            </a:pPr>
            <a:r>
              <a:rPr lang="en-IN" sz="1200" b="1" dirty="0">
                <a:effectLst/>
                <a:latin typeface="Times New Roman" panose="02020603050405020304" pitchFamily="18" charset="0"/>
                <a:ea typeface="Arial" panose="020B0604020202020204" pitchFamily="34" charset="0"/>
              </a:rPr>
              <a:t>Lecturer : Diola </a:t>
            </a:r>
            <a:r>
              <a:rPr lang="en-IN" sz="1200" b="1" dirty="0" err="1">
                <a:effectLst/>
                <a:latin typeface="Times New Roman" panose="02020603050405020304" pitchFamily="18" charset="0"/>
                <a:ea typeface="Arial" panose="020B0604020202020204" pitchFamily="34" charset="0"/>
              </a:rPr>
              <a:t>Bijlhout</a:t>
            </a:r>
            <a:r>
              <a:rPr lang="en-IN" sz="1200" b="1" dirty="0">
                <a:effectLst/>
                <a:latin typeface="Times New Roman" panose="02020603050405020304" pitchFamily="18" charset="0"/>
                <a:ea typeface="Arial" panose="020B0604020202020204" pitchFamily="34" charset="0"/>
              </a:rPr>
              <a:t> </a:t>
            </a:r>
            <a:endParaRPr lang="en-IN" sz="1200" dirty="0">
              <a:effectLst/>
              <a:latin typeface="Arial" panose="020B0604020202020204" pitchFamily="34" charset="0"/>
              <a:ea typeface="Arial" panose="020B0604020202020204" pitchFamily="34" charset="0"/>
            </a:endParaRPr>
          </a:p>
          <a:p>
            <a:pPr algn="ctr">
              <a:lnSpc>
                <a:spcPct val="150000"/>
              </a:lnSpc>
              <a:buNone/>
            </a:pPr>
            <a:r>
              <a:rPr lang="en-IN" sz="1200" b="1" dirty="0">
                <a:effectLst/>
                <a:latin typeface="Times New Roman" panose="02020603050405020304" pitchFamily="18" charset="0"/>
                <a:ea typeface="Arial" panose="020B0604020202020204" pitchFamily="34" charset="0"/>
              </a:rPr>
              <a:t>Student Name: FUAANSHA D. PIMPALE (2530082)</a:t>
            </a:r>
            <a:endParaRPr lang="en-IN" sz="1200" dirty="0">
              <a:effectLst/>
              <a:latin typeface="Arial" panose="020B0604020202020204" pitchFamily="34" charset="0"/>
              <a:ea typeface="Arial" panose="020B0604020202020204" pitchFamily="34" charset="0"/>
            </a:endParaRPr>
          </a:p>
        </p:txBody>
      </p:sp>
      <p:sp>
        <p:nvSpPr>
          <p:cNvPr id="43" name="TextBox 40">
            <a:extLst>
              <a:ext uri="{FF2B5EF4-FFF2-40B4-BE49-F238E27FC236}">
                <a16:creationId xmlns:a16="http://schemas.microsoft.com/office/drawing/2014/main" id="{24B05663-FC3A-38C5-33A0-57C9179E2776}"/>
              </a:ext>
            </a:extLst>
          </p:cNvPr>
          <p:cNvSpPr txBox="1"/>
          <p:nvPr/>
        </p:nvSpPr>
        <p:spPr>
          <a:xfrm>
            <a:off x="83880" y="12845830"/>
            <a:ext cx="11926831" cy="2215991"/>
          </a:xfrm>
          <a:prstGeom prst="rect">
            <a:avLst/>
          </a:prstGeom>
          <a:solidFill>
            <a:schemeClr val="accent3">
              <a:lumMod val="20000"/>
              <a:lumOff val="80000"/>
            </a:schemeClr>
          </a:solidFill>
        </p:spPr>
        <p:txBody>
          <a:bodyPr wrap="square" lIns="0" tIns="0" rIns="0" bIns="0" rtlCol="0" anchor="t">
            <a:spAutoFit/>
          </a:bodyPr>
          <a:lstStyle/>
          <a:p>
            <a:r>
              <a:rPr lang="en-IN" sz="850" dirty="0"/>
              <a:t>Agrawal, R., Gupta, P., Kumar, N. and Long, J.M. (2025) </a:t>
            </a:r>
            <a:r>
              <a:rPr lang="en-IN" sz="850" i="1" dirty="0"/>
              <a:t>Artificial intelligence in personalised nutrition and food manufacturing: A comprehensive review of methods, applications, and future directions</a:t>
            </a:r>
            <a:r>
              <a:rPr lang="en-IN" sz="850" dirty="0"/>
              <a:t>. </a:t>
            </a:r>
            <a:r>
              <a:rPr lang="en-IN" sz="850" i="1" dirty="0"/>
              <a:t>Frontiers in Nutrition</a:t>
            </a:r>
            <a:r>
              <a:rPr lang="en-IN" sz="850" dirty="0"/>
              <a:t>, 12, 810388.(Accessed: </a:t>
            </a:r>
            <a:r>
              <a:rPr lang="en-IN" sz="850" b="1" dirty="0"/>
              <a:t>27 July 2026</a:t>
            </a:r>
            <a:r>
              <a:rPr lang="en-IN" sz="850" dirty="0"/>
              <a:t>).</a:t>
            </a:r>
          </a:p>
          <a:p>
            <a:r>
              <a:rPr lang="en-IN" sz="850" dirty="0"/>
              <a:t>Armitage, C.J. and Conner, M. (2001) 'Efficacy of the Theory of Planned Behaviour: A meta‐analytic review', </a:t>
            </a:r>
            <a:r>
              <a:rPr lang="en-IN" sz="850" i="1" dirty="0"/>
              <a:t>British Journal of Social Psychology</a:t>
            </a:r>
            <a:r>
              <a:rPr lang="en-IN" sz="850" dirty="0"/>
              <a:t>, 40(4), pp. 471–499. Accessed: </a:t>
            </a:r>
            <a:r>
              <a:rPr lang="en-IN" sz="850" b="1" dirty="0"/>
              <a:t>27 July 2026</a:t>
            </a:r>
            <a:r>
              <a:rPr lang="en-IN" sz="850" dirty="0"/>
              <a:t>).</a:t>
            </a:r>
          </a:p>
          <a:p>
            <a:r>
              <a:rPr lang="en-IN" sz="850" dirty="0"/>
              <a:t>Cassi, L., </a:t>
            </a:r>
            <a:r>
              <a:rPr lang="en-IN" sz="850" dirty="0" err="1"/>
              <a:t>Lahatte</a:t>
            </a:r>
            <a:r>
              <a:rPr lang="en-IN" sz="850" dirty="0"/>
              <a:t>, A., Rafols, I., </a:t>
            </a:r>
            <a:r>
              <a:rPr lang="en-IN" sz="850" dirty="0" err="1"/>
              <a:t>Sautier</a:t>
            </a:r>
            <a:r>
              <a:rPr lang="en-IN" sz="850" dirty="0"/>
              <a:t>, P. and de </a:t>
            </a:r>
            <a:r>
              <a:rPr lang="en-IN" sz="850" dirty="0" err="1"/>
              <a:t>Turckheim</a:t>
            </a:r>
            <a:r>
              <a:rPr lang="en-IN" sz="850" dirty="0"/>
              <a:t>, </a:t>
            </a:r>
            <a:r>
              <a:rPr lang="en-IN" sz="850" dirty="0" err="1"/>
              <a:t>É</a:t>
            </a:r>
            <a:r>
              <a:rPr lang="en-IN" sz="850" dirty="0"/>
              <a:t>. (2017) 'Improving fitness: Mapping research priorities against societal needs on obesity', </a:t>
            </a:r>
            <a:r>
              <a:rPr lang="en-IN" sz="850" i="1" dirty="0"/>
              <a:t>Research Evaluation</a:t>
            </a:r>
            <a:r>
              <a:rPr lang="en-IN" sz="850" dirty="0"/>
              <a:t>, 26(3), pp. 197–210. (Accessed: </a:t>
            </a:r>
            <a:r>
              <a:rPr lang="en-IN" sz="850" b="1" dirty="0"/>
              <a:t>27 July 2026</a:t>
            </a:r>
            <a:r>
              <a:rPr lang="en-IN" sz="850" dirty="0"/>
              <a:t>).</a:t>
            </a:r>
          </a:p>
          <a:p>
            <a:r>
              <a:rPr lang="en-IN" sz="850" dirty="0"/>
              <a:t>Department of Health and Social Care (2022) </a:t>
            </a:r>
            <a:r>
              <a:rPr lang="en-IN" sz="850" i="1" dirty="0"/>
              <a:t>Levelling Up the United Kingdom: Healthier Lives</a:t>
            </a:r>
            <a:r>
              <a:rPr lang="en-IN" sz="850" dirty="0"/>
              <a:t>. Available at: </a:t>
            </a:r>
            <a:r>
              <a:rPr lang="en-IN" sz="850" dirty="0">
                <a:hlinkClick r:id="rId9"/>
              </a:rPr>
              <a:t>https://www.gov.uk/government/publications/levelling-up-the-united-kingdom</a:t>
            </a:r>
            <a:r>
              <a:rPr lang="en-IN" sz="850" dirty="0"/>
              <a:t> (Accessed: </a:t>
            </a:r>
            <a:r>
              <a:rPr lang="en-IN" sz="850" b="1" dirty="0"/>
              <a:t>27 July 2026</a:t>
            </a:r>
            <a:r>
              <a:rPr lang="en-IN" sz="850" dirty="0"/>
              <a:t>).</a:t>
            </a:r>
          </a:p>
          <a:p>
            <a:r>
              <a:rPr lang="en-IN" sz="850" dirty="0"/>
              <a:t>GOV.UK (2024) </a:t>
            </a:r>
            <a:r>
              <a:rPr lang="en-IN" sz="850" i="1" dirty="0"/>
              <a:t>Health Survey for England: Overweight and obesity statistics</a:t>
            </a:r>
            <a:r>
              <a:rPr lang="en-IN" sz="850" dirty="0"/>
              <a:t>. Available at: </a:t>
            </a:r>
            <a:r>
              <a:rPr lang="en-IN" sz="850" dirty="0">
                <a:hlinkClick r:id="rId10"/>
              </a:rPr>
              <a:t>https://www.gov.uk</a:t>
            </a:r>
            <a:r>
              <a:rPr lang="en-IN" sz="850" dirty="0"/>
              <a:t>(Accessed: </a:t>
            </a:r>
            <a:r>
              <a:rPr lang="en-IN" sz="850" b="1" dirty="0"/>
              <a:t>27 July 2026</a:t>
            </a:r>
            <a:r>
              <a:rPr lang="en-IN" sz="850" dirty="0"/>
              <a:t>).</a:t>
            </a:r>
          </a:p>
          <a:p>
            <a:r>
              <a:rPr lang="en-IN" sz="850" dirty="0"/>
              <a:t>Live Well with Better Health (2026) </a:t>
            </a:r>
            <a:r>
              <a:rPr lang="en-IN" sz="850" i="1" dirty="0"/>
              <a:t>NHS Weight Loss Plan App</a:t>
            </a:r>
            <a:r>
              <a:rPr lang="en-IN" sz="850" dirty="0"/>
              <a:t>. Available at: https://</a:t>
            </a:r>
            <a:r>
              <a:rPr lang="en-IN" sz="850" dirty="0" err="1"/>
              <a:t>www.nhs.uk</a:t>
            </a:r>
            <a:r>
              <a:rPr lang="en-IN" sz="850" dirty="0"/>
              <a:t>/better-health/lose-weight/</a:t>
            </a:r>
            <a:r>
              <a:rPr lang="en-IN" sz="850" dirty="0" err="1"/>
              <a:t>nhs</a:t>
            </a:r>
            <a:r>
              <a:rPr lang="en-IN" sz="850" dirty="0"/>
              <a:t>-weight-loss-plan/ (Accessed: </a:t>
            </a:r>
            <a:r>
              <a:rPr lang="en-IN" sz="850" b="1" dirty="0"/>
              <a:t>27 July 2026</a:t>
            </a:r>
            <a:r>
              <a:rPr lang="en-IN" sz="850" dirty="0"/>
              <a:t>).</a:t>
            </a:r>
          </a:p>
          <a:p>
            <a:r>
              <a:rPr lang="en-IN" sz="850" dirty="0"/>
              <a:t>Loring, B. and Robertson, A. (2014) </a:t>
            </a:r>
            <a:r>
              <a:rPr lang="en-IN" sz="850" i="1" dirty="0"/>
              <a:t>Obesity and Inequities: Guidance for Addressing Inequities in Overweight and Obesity</a:t>
            </a:r>
            <a:r>
              <a:rPr lang="en-IN" sz="850" dirty="0"/>
              <a:t>. Copenhagen: World Health Organization Regional Office for Europe. (Accessed: </a:t>
            </a:r>
            <a:r>
              <a:rPr lang="en-IN" sz="850" b="1" dirty="0"/>
              <a:t>27 July 2026</a:t>
            </a:r>
            <a:r>
              <a:rPr lang="en-IN" sz="850" dirty="0"/>
              <a:t>).</a:t>
            </a:r>
          </a:p>
          <a:p>
            <a:r>
              <a:rPr lang="en-IN" sz="850" dirty="0"/>
              <a:t>Marmot, M., Allen, J., Boyce, T., Goldblatt, P. and Morrison, J. (2020) </a:t>
            </a:r>
            <a:r>
              <a:rPr lang="en-IN" sz="850" i="1" dirty="0"/>
              <a:t>Health Equity in England: The Marmot Review 10 Years On</a:t>
            </a:r>
            <a:r>
              <a:rPr lang="en-IN" sz="850" dirty="0"/>
              <a:t>. London: Institute of Health Equity. (Accessed: </a:t>
            </a:r>
            <a:r>
              <a:rPr lang="en-IN" sz="850" b="1" dirty="0"/>
              <a:t>27 July 2026</a:t>
            </a:r>
            <a:r>
              <a:rPr lang="en-IN" sz="850" dirty="0"/>
              <a:t>).</a:t>
            </a:r>
          </a:p>
          <a:p>
            <a:r>
              <a:rPr lang="en-IN" sz="850" dirty="0"/>
              <a:t>Michie, S., van Stralen, M.M. and West, R. (2011) 'The Behaviour Change Wheel: A new method for characterising and designing behaviour change interventions', </a:t>
            </a:r>
            <a:r>
              <a:rPr lang="en-IN" sz="850" i="1" dirty="0"/>
              <a:t>Implementation Science</a:t>
            </a:r>
            <a:r>
              <a:rPr lang="en-IN" sz="850" dirty="0"/>
              <a:t>, 6(42), pp. 1–12. (Accessed: </a:t>
            </a:r>
            <a:r>
              <a:rPr lang="en-IN" sz="850" b="1" dirty="0"/>
              <a:t>27 July 2026</a:t>
            </a:r>
            <a:r>
              <a:rPr lang="en-IN" sz="850" dirty="0"/>
              <a:t>).</a:t>
            </a:r>
          </a:p>
          <a:p>
            <a:r>
              <a:rPr lang="en-IN" sz="850" dirty="0"/>
              <a:t>National Institute for Health and Care Excellence (NICE) (2025) </a:t>
            </a:r>
            <a:r>
              <a:rPr lang="en-IN" sz="850" i="1" dirty="0"/>
              <a:t>Overweight and Obesity Management (NG246)</a:t>
            </a:r>
            <a:r>
              <a:rPr lang="en-IN" sz="850" dirty="0"/>
              <a:t>. Available at: </a:t>
            </a:r>
            <a:r>
              <a:rPr lang="en-IN" sz="850" dirty="0">
                <a:hlinkClick r:id="rId11"/>
              </a:rPr>
              <a:t>https://www.nice.org.uk/guidance/ng246</a:t>
            </a:r>
            <a:r>
              <a:rPr lang="en-IN" sz="850" dirty="0"/>
              <a:t> (Accessed: </a:t>
            </a:r>
            <a:r>
              <a:rPr lang="en-IN" sz="850" b="1" dirty="0"/>
              <a:t>27 July 2026</a:t>
            </a:r>
            <a:r>
              <a:rPr lang="en-IN" sz="850" dirty="0"/>
              <a:t>). </a:t>
            </a:r>
          </a:p>
          <a:p>
            <a:r>
              <a:rPr lang="en-IN" sz="850" dirty="0"/>
              <a:t>NHS England (2026) </a:t>
            </a:r>
            <a:r>
              <a:rPr lang="en-IN" sz="850" i="1" dirty="0"/>
              <a:t>Digital Weight Management Programme</a:t>
            </a:r>
            <a:r>
              <a:rPr lang="en-IN" sz="850" dirty="0"/>
              <a:t>. Available at: </a:t>
            </a:r>
            <a:r>
              <a:rPr lang="en-IN" sz="850" dirty="0">
                <a:hlinkClick r:id="rId12"/>
              </a:rPr>
              <a:t>https://www.england.nhs.uk/ourwork/prevention/obesity/digital-weight-management-programme/</a:t>
            </a:r>
            <a:r>
              <a:rPr lang="en-IN" sz="850" dirty="0"/>
              <a:t> (Accessed: </a:t>
            </a:r>
            <a:r>
              <a:rPr lang="en-IN" sz="850" b="1" dirty="0"/>
              <a:t>27 July 2026</a:t>
            </a:r>
            <a:r>
              <a:rPr lang="en-IN" sz="850" dirty="0"/>
              <a:t>). </a:t>
            </a:r>
          </a:p>
          <a:p>
            <a:r>
              <a:rPr lang="en-IN" sz="850" dirty="0"/>
              <a:t>Office for Health Improvement and Disparities (2022) </a:t>
            </a:r>
            <a:r>
              <a:rPr lang="en-IN" sz="850" i="1" dirty="0"/>
              <a:t>Adult Obesity: Applying All Our Health</a:t>
            </a:r>
            <a:r>
              <a:rPr lang="en-IN" sz="850" dirty="0"/>
              <a:t>. Available at: </a:t>
            </a:r>
            <a:r>
              <a:rPr lang="en-IN" sz="850" dirty="0">
                <a:hlinkClick r:id="rId13"/>
              </a:rPr>
              <a:t>https://www.gov.uk/government/collections/all-our-health-personalised-care-and-population-health</a:t>
            </a:r>
            <a:r>
              <a:rPr lang="en-IN" sz="850" dirty="0"/>
              <a:t> (Accessed: </a:t>
            </a:r>
            <a:r>
              <a:rPr lang="en-IN" sz="850" b="1" dirty="0"/>
              <a:t>27 July 2026</a:t>
            </a:r>
            <a:r>
              <a:rPr lang="en-IN" sz="850" dirty="0"/>
              <a:t>).</a:t>
            </a:r>
          </a:p>
          <a:p>
            <a:r>
              <a:rPr lang="en-IN" sz="850" dirty="0"/>
              <a:t>Page, M.J., McKenzie, J.E., Bossuyt, P.M., </a:t>
            </a:r>
            <a:r>
              <a:rPr lang="en-IN" sz="850" dirty="0" err="1"/>
              <a:t>Boutron</a:t>
            </a:r>
            <a:r>
              <a:rPr lang="en-IN" sz="850" dirty="0"/>
              <a:t>, I., Hoffmann, T.C., Mulrow, C.D., </a:t>
            </a:r>
            <a:r>
              <a:rPr lang="en-IN" sz="850" dirty="0" err="1"/>
              <a:t>Shamseer</a:t>
            </a:r>
            <a:r>
              <a:rPr lang="en-IN" sz="850" dirty="0"/>
              <a:t>, L., Tetzlaff, J.M., Akl, E.A., Brennan, S.E. </a:t>
            </a:r>
            <a:r>
              <a:rPr lang="en-IN" sz="850" i="1" dirty="0"/>
              <a:t>et al.</a:t>
            </a:r>
            <a:r>
              <a:rPr lang="en-IN" sz="850" dirty="0"/>
              <a:t> (2021) 'The PRISMA 2020 statement: An updated guideline for reporting systematic reviews', </a:t>
            </a:r>
            <a:r>
              <a:rPr lang="en-IN" sz="850" i="1" dirty="0"/>
              <a:t>BMJ</a:t>
            </a:r>
            <a:r>
              <a:rPr lang="en-IN" sz="850" dirty="0"/>
              <a:t>, 372, n71. Accessed: </a:t>
            </a:r>
            <a:r>
              <a:rPr lang="en-IN" sz="850" b="1" dirty="0"/>
              <a:t>27 July 2026</a:t>
            </a:r>
            <a:r>
              <a:rPr lang="en-IN" sz="850" dirty="0"/>
              <a:t>).</a:t>
            </a:r>
          </a:p>
          <a:p>
            <a:r>
              <a:rPr lang="en-IN" sz="850" dirty="0"/>
              <a:t>World Health Organization (1986) </a:t>
            </a:r>
            <a:r>
              <a:rPr lang="en-IN" sz="850" i="1" dirty="0"/>
              <a:t>Ottawa Charter for Health Promotion</a:t>
            </a:r>
            <a:r>
              <a:rPr lang="en-IN" sz="850" dirty="0"/>
              <a:t>. Geneva: World Health Organization. Available at: </a:t>
            </a:r>
            <a:r>
              <a:rPr lang="en-IN" sz="850" dirty="0">
                <a:hlinkClick r:id="rId14"/>
              </a:rPr>
              <a:t>https://www.who.int/teams/health-promotion/enhanced-wellbeing/first-global-conference</a:t>
            </a:r>
            <a:r>
              <a:rPr lang="en-IN" sz="850" dirty="0"/>
              <a:t> (Accessed: </a:t>
            </a:r>
            <a:r>
              <a:rPr lang="en-IN" sz="850" b="1" dirty="0"/>
              <a:t>27 July 2026</a:t>
            </a:r>
            <a:r>
              <a:rPr lang="en-IN" sz="850" dirty="0"/>
              <a:t>).</a:t>
            </a:r>
          </a:p>
          <a:p>
            <a:r>
              <a:rPr lang="en-IN" sz="850" dirty="0"/>
              <a:t>World Health Organization (2024) </a:t>
            </a:r>
            <a:r>
              <a:rPr lang="en-IN" sz="850" i="1" dirty="0"/>
              <a:t>Obesity and Overweight</a:t>
            </a:r>
            <a:r>
              <a:rPr lang="en-IN" sz="850" dirty="0"/>
              <a:t>. Available at: </a:t>
            </a:r>
            <a:r>
              <a:rPr lang="en-IN" sz="850" dirty="0">
                <a:hlinkClick r:id="rId15"/>
              </a:rPr>
              <a:t>https://www.who.int/news-room/fact-sheets/detail/obesity-and-overweight</a:t>
            </a:r>
            <a:r>
              <a:rPr lang="en-IN" sz="850" dirty="0"/>
              <a:t> (Accessed: </a:t>
            </a:r>
            <a:r>
              <a:rPr lang="en-IN" sz="850" b="1" dirty="0"/>
              <a:t>27 July 2026</a:t>
            </a:r>
            <a:r>
              <a:rPr lang="en-IN" sz="850" dirty="0"/>
              <a:t>).</a:t>
            </a:r>
          </a:p>
          <a:p>
            <a:endParaRPr lang="en-GB" sz="800" dirty="0">
              <a:latin typeface="Times New Roman" panose="02020603050405020304" pitchFamily="18" charset="0"/>
              <a:cs typeface="Times New Roman" panose="02020603050405020304" pitchFamily="18" charset="0"/>
            </a:endParaRPr>
          </a:p>
        </p:txBody>
      </p:sp>
      <p:sp>
        <p:nvSpPr>
          <p:cNvPr id="44" name="TextBox 37">
            <a:extLst>
              <a:ext uri="{FF2B5EF4-FFF2-40B4-BE49-F238E27FC236}">
                <a16:creationId xmlns:a16="http://schemas.microsoft.com/office/drawing/2014/main" id="{CA298AA1-4E08-5ACE-A044-01A77F27D573}"/>
              </a:ext>
            </a:extLst>
          </p:cNvPr>
          <p:cNvSpPr txBox="1"/>
          <p:nvPr/>
        </p:nvSpPr>
        <p:spPr>
          <a:xfrm>
            <a:off x="129158" y="12583878"/>
            <a:ext cx="2284956" cy="311817"/>
          </a:xfrm>
          <a:prstGeom prst="rect">
            <a:avLst/>
          </a:prstGeom>
        </p:spPr>
        <p:txBody>
          <a:bodyPr wrap="square" lIns="0" tIns="0" rIns="0" bIns="0" rtlCol="0" anchor="t">
            <a:spAutoFit/>
          </a:bodyPr>
          <a:lstStyle/>
          <a:p>
            <a:pPr>
              <a:lnSpc>
                <a:spcPts val="2780"/>
              </a:lnSpc>
            </a:pPr>
            <a:r>
              <a:rPr lang="en-US" sz="1415" b="1" dirty="0">
                <a:solidFill>
                  <a:srgbClr val="E7514C"/>
                </a:solidFill>
                <a:latin typeface="Times New Roman" panose="02020603050405020304" pitchFamily="18" charset="0"/>
                <a:ea typeface="Canva Sans Bold"/>
                <a:cs typeface="Times New Roman" panose="02020603050405020304" pitchFamily="18" charset="0"/>
                <a:sym typeface="Canva Sans Bold"/>
              </a:rPr>
              <a:t>References</a:t>
            </a:r>
          </a:p>
        </p:txBody>
      </p:sp>
      <p:sp>
        <p:nvSpPr>
          <p:cNvPr id="46" name="AutoShape 6">
            <a:extLst>
              <a:ext uri="{FF2B5EF4-FFF2-40B4-BE49-F238E27FC236}">
                <a16:creationId xmlns:a16="http://schemas.microsoft.com/office/drawing/2014/main" id="{5DF94090-211B-A5E9-27AF-47892E157C05}"/>
              </a:ext>
            </a:extLst>
          </p:cNvPr>
          <p:cNvSpPr/>
          <p:nvPr/>
        </p:nvSpPr>
        <p:spPr>
          <a:xfrm>
            <a:off x="19998596" y="8093674"/>
            <a:ext cx="6548551" cy="71283"/>
          </a:xfrm>
          <a:prstGeom prst="line">
            <a:avLst/>
          </a:prstGeom>
          <a:ln w="66675" cap="rnd">
            <a:solidFill>
              <a:srgbClr val="756479"/>
            </a:solidFill>
            <a:prstDash val="sysDot"/>
            <a:headEnd type="none" w="sm" len="sm"/>
            <a:tailEnd type="none" w="sm" len="sm"/>
          </a:ln>
        </p:spPr>
        <p:txBody>
          <a:bodyPr/>
          <a:lstStyle/>
          <a:p>
            <a:endParaRPr lang="en-GB" sz="1273">
              <a:latin typeface="Times New Roman" panose="02020603050405020304" pitchFamily="18" charset="0"/>
              <a:cs typeface="Times New Roman" panose="02020603050405020304" pitchFamily="18" charset="0"/>
            </a:endParaRPr>
          </a:p>
        </p:txBody>
      </p:sp>
      <p:sp>
        <p:nvSpPr>
          <p:cNvPr id="47" name="TextBox 46">
            <a:extLst>
              <a:ext uri="{FF2B5EF4-FFF2-40B4-BE49-F238E27FC236}">
                <a16:creationId xmlns:a16="http://schemas.microsoft.com/office/drawing/2014/main" id="{F5FA7432-63A1-CB51-B710-5530958EE6FD}"/>
              </a:ext>
            </a:extLst>
          </p:cNvPr>
          <p:cNvSpPr txBox="1"/>
          <p:nvPr/>
        </p:nvSpPr>
        <p:spPr>
          <a:xfrm>
            <a:off x="770316" y="5543160"/>
            <a:ext cx="5410200" cy="461665"/>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Background of Adult Obesity In the UK</a:t>
            </a:r>
          </a:p>
        </p:txBody>
      </p:sp>
      <p:sp>
        <p:nvSpPr>
          <p:cNvPr id="49" name="TextBox 33">
            <a:extLst>
              <a:ext uri="{FF2B5EF4-FFF2-40B4-BE49-F238E27FC236}">
                <a16:creationId xmlns:a16="http://schemas.microsoft.com/office/drawing/2014/main" id="{D2206368-4D02-5FF3-DCFD-515357B6F55B}"/>
              </a:ext>
            </a:extLst>
          </p:cNvPr>
          <p:cNvSpPr txBox="1"/>
          <p:nvPr/>
        </p:nvSpPr>
        <p:spPr>
          <a:xfrm>
            <a:off x="21069474" y="8144840"/>
            <a:ext cx="5998868" cy="359073"/>
          </a:xfrm>
          <a:prstGeom prst="rect">
            <a:avLst/>
          </a:prstGeom>
        </p:spPr>
        <p:txBody>
          <a:bodyPr wrap="square" lIns="0" tIns="0" rIns="0" bIns="0" rtlCol="0" anchor="t">
            <a:spAutoFit/>
          </a:bodyPr>
          <a:lstStyle/>
          <a:p>
            <a:pPr>
              <a:lnSpc>
                <a:spcPts val="2780"/>
              </a:lnSpc>
            </a:pPr>
            <a:r>
              <a:rPr lang="en-US" sz="2400" b="1" dirty="0">
                <a:solidFill>
                  <a:schemeClr val="accent2">
                    <a:lumMod val="75000"/>
                  </a:schemeClr>
                </a:solidFill>
                <a:latin typeface="Times New Roman" panose="02020603050405020304" pitchFamily="18" charset="0"/>
                <a:ea typeface="Canva Sans Bold"/>
                <a:cs typeface="Times New Roman" panose="02020603050405020304" pitchFamily="18" charset="0"/>
                <a:sym typeface="Canva Sans Bold"/>
              </a:rPr>
              <a:t>Concept of digital health inequalities </a:t>
            </a:r>
          </a:p>
        </p:txBody>
      </p:sp>
      <p:sp>
        <p:nvSpPr>
          <p:cNvPr id="1024" name="AutoShape 6">
            <a:extLst>
              <a:ext uri="{FF2B5EF4-FFF2-40B4-BE49-F238E27FC236}">
                <a16:creationId xmlns:a16="http://schemas.microsoft.com/office/drawing/2014/main" id="{09FAB11B-11B5-24D5-5EC2-0CD4F0C937AA}"/>
              </a:ext>
            </a:extLst>
          </p:cNvPr>
          <p:cNvSpPr/>
          <p:nvPr/>
        </p:nvSpPr>
        <p:spPr>
          <a:xfrm>
            <a:off x="21310105" y="11220459"/>
            <a:ext cx="4191304" cy="37208"/>
          </a:xfrm>
          <a:prstGeom prst="line">
            <a:avLst/>
          </a:prstGeom>
          <a:ln w="66675" cap="rnd">
            <a:solidFill>
              <a:srgbClr val="756479"/>
            </a:solidFill>
            <a:prstDash val="sysDot"/>
            <a:headEnd type="none" w="sm" len="sm"/>
            <a:tailEnd type="none" w="sm" len="sm"/>
          </a:ln>
        </p:spPr>
        <p:txBody>
          <a:bodyPr/>
          <a:lstStyle/>
          <a:p>
            <a:endParaRPr lang="en-GB" sz="1273">
              <a:latin typeface="Times New Roman" panose="02020603050405020304" pitchFamily="18" charset="0"/>
              <a:cs typeface="Times New Roman" panose="02020603050405020304" pitchFamily="18" charset="0"/>
            </a:endParaRPr>
          </a:p>
        </p:txBody>
      </p:sp>
      <p:graphicFrame>
        <p:nvGraphicFramePr>
          <p:cNvPr id="38" name="Diagram 37">
            <a:extLst>
              <a:ext uri="{FF2B5EF4-FFF2-40B4-BE49-F238E27FC236}">
                <a16:creationId xmlns:a16="http://schemas.microsoft.com/office/drawing/2014/main" id="{C940C57A-A69F-8AC4-E44A-04D58B4A9841}"/>
              </a:ext>
            </a:extLst>
          </p:cNvPr>
          <p:cNvGraphicFramePr/>
          <p:nvPr>
            <p:extLst>
              <p:ext uri="{D42A27DB-BD31-4B8C-83A1-F6EECF244321}">
                <p14:modId xmlns:p14="http://schemas.microsoft.com/office/powerpoint/2010/main" val="3166242999"/>
              </p:ext>
            </p:extLst>
          </p:nvPr>
        </p:nvGraphicFramePr>
        <p:xfrm>
          <a:off x="6391964" y="2478532"/>
          <a:ext cx="7139190" cy="3515763"/>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sp>
        <p:nvSpPr>
          <p:cNvPr id="51" name="TextBox 50">
            <a:extLst>
              <a:ext uri="{FF2B5EF4-FFF2-40B4-BE49-F238E27FC236}">
                <a16:creationId xmlns:a16="http://schemas.microsoft.com/office/drawing/2014/main" id="{FD8BC8DF-CAB5-EE0E-A467-9E5E6294FDAD}"/>
              </a:ext>
            </a:extLst>
          </p:cNvPr>
          <p:cNvSpPr txBox="1"/>
          <p:nvPr/>
        </p:nvSpPr>
        <p:spPr>
          <a:xfrm>
            <a:off x="98221" y="6122161"/>
            <a:ext cx="6277055" cy="4154984"/>
          </a:xfrm>
          <a:prstGeom prst="rect">
            <a:avLst/>
          </a:prstGeom>
          <a:solidFill>
            <a:schemeClr val="accent2">
              <a:lumMod val="20000"/>
              <a:lumOff val="80000"/>
            </a:schemeClr>
          </a:solidFill>
        </p:spPr>
        <p:txBody>
          <a:bodyPr wrap="square">
            <a:spAutoFit/>
          </a:bodyPr>
          <a:lstStyle/>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Adult obesity in England is one of the most entrenched public health issues and is leading to a rise in obesity-related cancers, as well as having a detrimental impact on the prevalence of type 2 diabetes, cardiovascular disease and hypertension (Ahmed and Mohammed, 2025). </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A BMI of 25·0 or higher but less than 30·0 is classified as overweight, while a BMI of 30·0 or higher is classified as obese (WHO, 2020). </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According to the 2024 Health Survey for England, 66% of the adult population was overweight (or living with obesity), with 30% being obese (NHS Digital, 2026).</a:t>
            </a:r>
          </a:p>
          <a:p>
            <a:pPr algn="just" rtl="0">
              <a:buNone/>
            </a:pPr>
            <a:r>
              <a:rPr lang="en-GB" sz="1200" b="1" i="1" dirty="0">
                <a:solidFill>
                  <a:srgbClr val="000000"/>
                </a:solidFill>
                <a:latin typeface="Times New Roman" panose="02020603050405020304" pitchFamily="18" charset="0"/>
                <a:cs typeface="Times New Roman" panose="02020603050405020304" pitchFamily="18" charset="0"/>
              </a:rPr>
              <a:t>The Need for Strengthening Current Public Health Approaches</a:t>
            </a:r>
            <a:endParaRPr lang="en-GB" dirty="0">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In recent years, although the NHS has been promoting prevention programmes and created a weight loss app, obesity prevalence has not significantly changed, suggesting that conventional lifestyle advice has less impact on behaviour change. </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Obesity services are still demand-led and more accessible, with the current availability of digital interventions within the NHS allowing for remote weight management. </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NICE (2023) recommends that the use of multi-disciplinary digital weight-management systems, which combine dietary, physical activity, behavioural counselling and continuous monitoring, should be expanded so that it can help improve long-term clinical outcomes.</a:t>
            </a:r>
          </a:p>
          <a:p>
            <a:pPr algn="just" rtl="0">
              <a:buNone/>
            </a:pPr>
            <a:r>
              <a:rPr lang="en-GB" sz="1200" b="1" i="1" dirty="0">
                <a:solidFill>
                  <a:srgbClr val="000000"/>
                </a:solidFill>
                <a:latin typeface="Times New Roman" panose="02020603050405020304" pitchFamily="18" charset="0"/>
                <a:cs typeface="Times New Roman" panose="02020603050405020304" pitchFamily="18" charset="0"/>
              </a:rPr>
              <a:t>Critical justification</a:t>
            </a:r>
            <a:endParaRPr lang="en-GB" dirty="0">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There is a need for more tailored, digital interventions for obesity, instead of mass health promotion based on the persistent obesity rates.</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Ideally, future digital solutions will go beyond just calorie tracking apps and become multi-disciplinary, exploiting behavioural science to provide engagement with the application and using AI-driven measures to personalise intervention for each user to the greatest extent possible.</a:t>
            </a:r>
          </a:p>
        </p:txBody>
      </p:sp>
      <p:sp>
        <p:nvSpPr>
          <p:cNvPr id="58" name="TextBox 57">
            <a:extLst>
              <a:ext uri="{FF2B5EF4-FFF2-40B4-BE49-F238E27FC236}">
                <a16:creationId xmlns:a16="http://schemas.microsoft.com/office/drawing/2014/main" id="{6CB83A67-C084-4B55-1924-B48078282056}"/>
              </a:ext>
            </a:extLst>
          </p:cNvPr>
          <p:cNvSpPr txBox="1"/>
          <p:nvPr/>
        </p:nvSpPr>
        <p:spPr>
          <a:xfrm>
            <a:off x="12315285" y="8412871"/>
            <a:ext cx="7677773" cy="3985706"/>
          </a:xfrm>
          <a:prstGeom prst="rect">
            <a:avLst/>
          </a:prstGeom>
          <a:solidFill>
            <a:schemeClr val="bg2"/>
          </a:solidFill>
        </p:spPr>
        <p:txBody>
          <a:bodyPr wrap="square">
            <a:spAutoFit/>
          </a:bodyPr>
          <a:lstStyle/>
          <a:p>
            <a:pPr algn="just" rtl="0">
              <a:buNone/>
            </a:pPr>
            <a:r>
              <a:rPr lang="en-GB" sz="1100" b="1" i="1" dirty="0">
                <a:solidFill>
                  <a:srgbClr val="000000"/>
                </a:solidFill>
                <a:latin typeface="Times New Roman" panose="02020603050405020304" pitchFamily="18" charset="0"/>
                <a:cs typeface="Times New Roman" panose="02020603050405020304" pitchFamily="18" charset="0"/>
              </a:rPr>
              <a:t>Current NHS Digital Weight Management</a:t>
            </a:r>
            <a:endParaRPr lang="en-GB" sz="1100" dirty="0">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r>
              <a:rPr lang="en-GB" sz="1100" dirty="0">
                <a:solidFill>
                  <a:srgbClr val="000000"/>
                </a:solidFill>
                <a:latin typeface="Times New Roman" panose="02020603050405020304" pitchFamily="18" charset="0"/>
                <a:cs typeface="Times New Roman" panose="02020603050405020304" pitchFamily="18" charset="0"/>
              </a:rPr>
              <a:t>The NHS Weight Loss Plan App is a 12-week structured weight loss plan, which can be used on a mobile, tablet or computer, and focuses on healthier food and activity choices, while providing calorie counting, weight monitoring and behaviour guidance (Livewellhavering.org.uk, 2026).</a:t>
            </a:r>
          </a:p>
          <a:p>
            <a:pPr algn="just" rtl="0" fontAlgn="base">
              <a:buFont typeface="Arial" panose="020B0604020202020204" pitchFamily="34" charset="0"/>
              <a:buChar char="•"/>
            </a:pPr>
            <a:r>
              <a:rPr lang="en-GB" sz="1100" dirty="0">
                <a:solidFill>
                  <a:srgbClr val="000000"/>
                </a:solidFill>
                <a:latin typeface="Times New Roman" panose="02020603050405020304" pitchFamily="18" charset="0"/>
                <a:cs typeface="Times New Roman" panose="02020603050405020304" pitchFamily="18" charset="0"/>
              </a:rPr>
              <a:t>This makes it easier to access and gives more self-management, but the technical capabilities are still relatively low when compared to the developing intelligent health systems.</a:t>
            </a:r>
          </a:p>
          <a:p>
            <a:pPr algn="just" rtl="0">
              <a:buNone/>
            </a:pPr>
            <a:r>
              <a:rPr lang="en-GB" sz="1100" b="1" i="1" dirty="0">
                <a:solidFill>
                  <a:srgbClr val="000000"/>
                </a:solidFill>
                <a:latin typeface="Times New Roman" panose="02020603050405020304" pitchFamily="18" charset="0"/>
                <a:cs typeface="Times New Roman" panose="02020603050405020304" pitchFamily="18" charset="0"/>
              </a:rPr>
              <a:t>Evidence-Based Gaps</a:t>
            </a:r>
            <a:endParaRPr lang="en-GB" sz="1100" dirty="0">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r>
              <a:rPr lang="en-GB" sz="1100" dirty="0">
                <a:solidFill>
                  <a:srgbClr val="000000"/>
                </a:solidFill>
                <a:latin typeface="Times New Roman" panose="02020603050405020304" pitchFamily="18" charset="0"/>
                <a:cs typeface="Times New Roman" panose="02020603050405020304" pitchFamily="18" charset="0"/>
              </a:rPr>
              <a:t>Decisions based on standardised recommendations, not real-time, personalised decision support.</a:t>
            </a:r>
          </a:p>
          <a:p>
            <a:pPr algn="just" rtl="0" fontAlgn="base">
              <a:buFont typeface="Arial" panose="020B0604020202020204" pitchFamily="34" charset="0"/>
              <a:buChar char="•"/>
            </a:pPr>
            <a:r>
              <a:rPr lang="en-GB" sz="1100" dirty="0">
                <a:solidFill>
                  <a:srgbClr val="000000"/>
                </a:solidFill>
                <a:latin typeface="Times New Roman" panose="02020603050405020304" pitchFamily="18" charset="0"/>
                <a:cs typeface="Times New Roman" panose="02020603050405020304" pitchFamily="18" charset="0"/>
              </a:rPr>
              <a:t>Manual food and activity logging, and a growing amount of user burden.</a:t>
            </a:r>
          </a:p>
          <a:p>
            <a:pPr algn="just" rtl="0" fontAlgn="base">
              <a:buFont typeface="Arial" panose="020B0604020202020204" pitchFamily="34" charset="0"/>
              <a:buChar char="•"/>
            </a:pPr>
            <a:r>
              <a:rPr lang="en-GB" sz="1100" dirty="0">
                <a:solidFill>
                  <a:srgbClr val="000000"/>
                </a:solidFill>
                <a:latin typeface="Times New Roman" panose="02020603050405020304" pitchFamily="18" charset="0"/>
                <a:cs typeface="Times New Roman" panose="02020603050405020304" pitchFamily="18" charset="0"/>
              </a:rPr>
              <a:t>Little or no integration with wearable IoT for constant physiological monitoring.</a:t>
            </a:r>
          </a:p>
          <a:p>
            <a:pPr algn="just" rtl="0" fontAlgn="base">
              <a:buFont typeface="Arial" panose="020B0604020202020204" pitchFamily="34" charset="0"/>
              <a:buChar char="•"/>
            </a:pPr>
            <a:r>
              <a:rPr lang="en-GB" sz="1100" dirty="0">
                <a:solidFill>
                  <a:srgbClr val="000000"/>
                </a:solidFill>
                <a:latin typeface="Times New Roman" panose="02020603050405020304" pitchFamily="18" charset="0"/>
                <a:cs typeface="Times New Roman" panose="02020603050405020304" pitchFamily="18" charset="0"/>
              </a:rPr>
              <a:t>Low use of predictive AI to detect the likelihood of obesity.</a:t>
            </a:r>
          </a:p>
          <a:p>
            <a:pPr algn="just" rtl="0" fontAlgn="base">
              <a:buFont typeface="Arial" panose="020B0604020202020204" pitchFamily="34" charset="0"/>
              <a:buChar char="•"/>
            </a:pPr>
            <a:r>
              <a:rPr lang="en-GB" sz="1100" dirty="0">
                <a:solidFill>
                  <a:srgbClr val="000000"/>
                </a:solidFill>
                <a:latin typeface="Times New Roman" panose="02020603050405020304" pitchFamily="18" charset="0"/>
                <a:cs typeface="Times New Roman" panose="02020603050405020304" pitchFamily="18" charset="0"/>
              </a:rPr>
              <a:t>Poor multidisciplinary co-ordination between dietitian, behaviour specialist and primary care.</a:t>
            </a:r>
          </a:p>
          <a:p>
            <a:pPr algn="just" rtl="0" fontAlgn="base">
              <a:buFont typeface="Arial" panose="020B0604020202020204" pitchFamily="34" charset="0"/>
              <a:buChar char="•"/>
            </a:pPr>
            <a:r>
              <a:rPr lang="en-GB" sz="1100" dirty="0">
                <a:solidFill>
                  <a:srgbClr val="000000"/>
                </a:solidFill>
                <a:latin typeface="Times New Roman" panose="02020603050405020304" pitchFamily="18" charset="0"/>
                <a:cs typeface="Times New Roman" panose="02020603050405020304" pitchFamily="18" charset="0"/>
              </a:rPr>
              <a:t>Ghelani </a:t>
            </a:r>
            <a:r>
              <a:rPr lang="en-GB" sz="1100" i="1" dirty="0">
                <a:solidFill>
                  <a:srgbClr val="000000"/>
                </a:solidFill>
                <a:latin typeface="Times New Roman" panose="02020603050405020304" pitchFamily="18" charset="0"/>
                <a:cs typeface="Times New Roman" panose="02020603050405020304" pitchFamily="18" charset="0"/>
              </a:rPr>
              <a:t>et al.</a:t>
            </a:r>
            <a:r>
              <a:rPr lang="en-GB" sz="1100" dirty="0">
                <a:solidFill>
                  <a:srgbClr val="000000"/>
                </a:solidFill>
                <a:latin typeface="Times New Roman" panose="02020603050405020304" pitchFamily="18" charset="0"/>
                <a:cs typeface="Times New Roman" panose="02020603050405020304" pitchFamily="18" charset="0"/>
              </a:rPr>
              <a:t> (2020) suggest that available apps are effective in enabling self-monitoring and goal-setting; however, they often fail to provide adaptive personalisation features, more robust social support tools and intelligent behavioural suggestions, leading to low adherence and frequent dropout. </a:t>
            </a:r>
          </a:p>
          <a:p>
            <a:pPr algn="just" rtl="0" fontAlgn="base"/>
            <a:endParaRPr lang="en-GB" sz="1100" dirty="0">
              <a:solidFill>
                <a:srgbClr val="000000"/>
              </a:solidFill>
              <a:latin typeface="Times New Roman" panose="02020603050405020304" pitchFamily="18" charset="0"/>
              <a:cs typeface="Times New Roman" panose="02020603050405020304" pitchFamily="18" charset="0"/>
            </a:endParaRPr>
          </a:p>
          <a:p>
            <a:pPr algn="just" rtl="0">
              <a:buNone/>
            </a:pPr>
            <a:r>
              <a:rPr lang="en-GB" sz="1100" b="1" i="1" dirty="0">
                <a:solidFill>
                  <a:srgbClr val="000000"/>
                </a:solidFill>
                <a:latin typeface="Times New Roman" panose="02020603050405020304" pitchFamily="18" charset="0"/>
                <a:cs typeface="Times New Roman" panose="02020603050405020304" pitchFamily="18" charset="0"/>
              </a:rPr>
              <a:t>Critical Analysis</a:t>
            </a:r>
            <a:endParaRPr lang="en-GB" sz="1100" dirty="0">
              <a:latin typeface="Times New Roman" panose="02020603050405020304" pitchFamily="18" charset="0"/>
              <a:cs typeface="Times New Roman" panose="02020603050405020304" pitchFamily="18" charset="0"/>
            </a:endParaRPr>
          </a:p>
          <a:p>
            <a:pPr algn="just" rtl="0">
              <a:buNone/>
            </a:pPr>
            <a:r>
              <a:rPr lang="en-GB" sz="1100" dirty="0">
                <a:solidFill>
                  <a:srgbClr val="000000"/>
                </a:solidFill>
                <a:latin typeface="Times New Roman" panose="02020603050405020304" pitchFamily="18" charset="0"/>
                <a:cs typeface="Times New Roman" panose="02020603050405020304" pitchFamily="18" charset="0"/>
              </a:rPr>
              <a:t>While NHS digital technologies bring about greater service accessibility, they are mostly reactive, relying on input from the patient and are not currently in a position to proactively anticipate behavioural relapse or design interventions based on a continual stream of health data. Therefore, the future use of digital technologies should shift from being a monitoring tool to the use of clinical decision support and AI to enable personalised obesity prevention.</a:t>
            </a:r>
            <a:endParaRPr lang="en-GB" sz="1100" dirty="0">
              <a:latin typeface="Times New Roman" panose="02020603050405020304" pitchFamily="18" charset="0"/>
              <a:cs typeface="Times New Roman" panose="02020603050405020304" pitchFamily="18" charset="0"/>
            </a:endParaRPr>
          </a:p>
          <a:p>
            <a:pPr algn="just">
              <a:buNone/>
            </a:pPr>
            <a:br>
              <a:rPr lang="en-GB" sz="1100" dirty="0">
                <a:latin typeface="Times New Roman" panose="02020603050405020304" pitchFamily="18" charset="0"/>
                <a:cs typeface="Times New Roman" panose="02020603050405020304" pitchFamily="18" charset="0"/>
              </a:rPr>
            </a:br>
            <a:endParaRPr lang="en-GB" sz="1100" dirty="0">
              <a:latin typeface="Times New Roman" panose="02020603050405020304" pitchFamily="18" charset="0"/>
              <a:cs typeface="Times New Roman" panose="02020603050405020304" pitchFamily="18" charset="0"/>
            </a:endParaRPr>
          </a:p>
        </p:txBody>
      </p:sp>
      <p:sp>
        <p:nvSpPr>
          <p:cNvPr id="62" name="TextBox 61">
            <a:extLst>
              <a:ext uri="{FF2B5EF4-FFF2-40B4-BE49-F238E27FC236}">
                <a16:creationId xmlns:a16="http://schemas.microsoft.com/office/drawing/2014/main" id="{D2B9B520-8B2C-2B0F-6E3E-9FE281E62732}"/>
              </a:ext>
            </a:extLst>
          </p:cNvPr>
          <p:cNvSpPr txBox="1"/>
          <p:nvPr/>
        </p:nvSpPr>
        <p:spPr>
          <a:xfrm>
            <a:off x="12299207" y="7651668"/>
            <a:ext cx="7792781" cy="830997"/>
          </a:xfrm>
          <a:prstGeom prst="rect">
            <a:avLst/>
          </a:prstGeom>
          <a:noFill/>
        </p:spPr>
        <p:txBody>
          <a:bodyPr wrap="square">
            <a:spAutoFit/>
          </a:bodyPr>
          <a:lstStyle/>
          <a:p>
            <a:r>
              <a:rPr lang="en-GB" sz="2400" b="1" dirty="0">
                <a:solidFill>
                  <a:srgbClr val="000000"/>
                </a:solidFill>
                <a:latin typeface="Times New Roman" panose="02020603050405020304" pitchFamily="18" charset="0"/>
              </a:rPr>
              <a:t>Existing Digital Interventions and what is missing from these interventions</a:t>
            </a:r>
            <a:endParaRPr lang="en-GB" sz="2400" dirty="0"/>
          </a:p>
        </p:txBody>
      </p:sp>
      <p:sp>
        <p:nvSpPr>
          <p:cNvPr id="1030" name="TextBox 1029">
            <a:extLst>
              <a:ext uri="{FF2B5EF4-FFF2-40B4-BE49-F238E27FC236}">
                <a16:creationId xmlns:a16="http://schemas.microsoft.com/office/drawing/2014/main" id="{DA5B1331-94ED-C546-4838-756514574682}"/>
              </a:ext>
            </a:extLst>
          </p:cNvPr>
          <p:cNvSpPr txBox="1"/>
          <p:nvPr/>
        </p:nvSpPr>
        <p:spPr>
          <a:xfrm>
            <a:off x="4605621" y="2172240"/>
            <a:ext cx="5410200" cy="1815882"/>
          </a:xfrm>
          <a:prstGeom prst="rect">
            <a:avLst/>
          </a:prstGeom>
          <a:noFill/>
        </p:spPr>
        <p:txBody>
          <a:bodyPr wrap="square">
            <a:spAutoFit/>
          </a:bodyPr>
          <a:lstStyle/>
          <a:p>
            <a:pPr algn="just" rtl="0">
              <a:buNone/>
            </a:pPr>
            <a:r>
              <a:rPr lang="en-GB" sz="1600" b="1" i="1" dirty="0">
                <a:solidFill>
                  <a:srgbClr val="000000"/>
                </a:solidFill>
                <a:latin typeface="Times New Roman" panose="02020603050405020304" pitchFamily="18" charset="0"/>
                <a:cs typeface="Times New Roman" panose="02020603050405020304" pitchFamily="18" charset="0"/>
              </a:rPr>
              <a:t>Proposed Digital Architecture</a:t>
            </a:r>
            <a:endParaRPr lang="en-GB" sz="1600" dirty="0">
              <a:latin typeface="Times New Roman" panose="02020603050405020304" pitchFamily="18" charset="0"/>
              <a:cs typeface="Times New Roman" panose="02020603050405020304" pitchFamily="18" charset="0"/>
            </a:endParaRPr>
          </a:p>
          <a:p>
            <a:pPr algn="just" rtl="0">
              <a:buNone/>
            </a:pPr>
            <a:r>
              <a:rPr lang="en-GB" sz="1200" dirty="0" err="1">
                <a:solidFill>
                  <a:srgbClr val="000000"/>
                </a:solidFill>
                <a:latin typeface="Times New Roman" panose="02020603050405020304" pitchFamily="18" charset="0"/>
                <a:cs typeface="Times New Roman" panose="02020603050405020304" pitchFamily="18" charset="0"/>
              </a:rPr>
              <a:t>HealthyLife</a:t>
            </a:r>
            <a:r>
              <a:rPr lang="en-GB" sz="1200" dirty="0">
                <a:solidFill>
                  <a:srgbClr val="000000"/>
                </a:solidFill>
                <a:latin typeface="Times New Roman" panose="02020603050405020304" pitchFamily="18" charset="0"/>
                <a:cs typeface="Times New Roman" panose="02020603050405020304" pitchFamily="18" charset="0"/>
              </a:rPr>
              <a:t> AI is aimed at a holistic mobile health system with embedded AI, which would consist of the following:</a:t>
            </a:r>
            <a:endParaRPr lang="en-GB" sz="1200" dirty="0">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AI and ML</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Cloud Computing</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IoT</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EHR integration</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Telehealth</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cs typeface="Times New Roman" panose="02020603050405020304" pitchFamily="18" charset="0"/>
              </a:rPr>
              <a:t>Behavioural Analytics</a:t>
            </a:r>
          </a:p>
        </p:txBody>
      </p:sp>
      <p:sp>
        <p:nvSpPr>
          <p:cNvPr id="1032" name="TextBox 1031">
            <a:extLst>
              <a:ext uri="{FF2B5EF4-FFF2-40B4-BE49-F238E27FC236}">
                <a16:creationId xmlns:a16="http://schemas.microsoft.com/office/drawing/2014/main" id="{868E738B-BD43-FF76-91EF-B2E24ABCAF5A}"/>
              </a:ext>
            </a:extLst>
          </p:cNvPr>
          <p:cNvSpPr txBox="1"/>
          <p:nvPr/>
        </p:nvSpPr>
        <p:spPr>
          <a:xfrm>
            <a:off x="12246586" y="3074690"/>
            <a:ext cx="11031414" cy="400110"/>
          </a:xfrm>
          <a:prstGeom prst="rect">
            <a:avLst/>
          </a:prstGeom>
          <a:noFill/>
        </p:spPr>
        <p:txBody>
          <a:bodyPr wrap="square">
            <a:spAutoFit/>
          </a:bodyPr>
          <a:lstStyle/>
          <a:p>
            <a:r>
              <a:rPr lang="en-GB" sz="2000" b="1" i="1" dirty="0">
                <a:solidFill>
                  <a:srgbClr val="000000"/>
                </a:solidFill>
                <a:latin typeface="Times New Roman" panose="02020603050405020304" pitchFamily="18" charset="0"/>
              </a:rPr>
              <a:t>Technical Workflow</a:t>
            </a:r>
            <a:endParaRPr lang="en-GB" sz="3200" dirty="0"/>
          </a:p>
        </p:txBody>
      </p:sp>
      <p:sp>
        <p:nvSpPr>
          <p:cNvPr id="1034" name="TextBox 1033">
            <a:extLst>
              <a:ext uri="{FF2B5EF4-FFF2-40B4-BE49-F238E27FC236}">
                <a16:creationId xmlns:a16="http://schemas.microsoft.com/office/drawing/2014/main" id="{892D4FD8-A172-6F3B-EA05-D984210F2FC4}"/>
              </a:ext>
            </a:extLst>
          </p:cNvPr>
          <p:cNvSpPr txBox="1"/>
          <p:nvPr/>
        </p:nvSpPr>
        <p:spPr>
          <a:xfrm>
            <a:off x="8296941" y="1651438"/>
            <a:ext cx="11031414" cy="461665"/>
          </a:xfrm>
          <a:prstGeom prst="rect">
            <a:avLst/>
          </a:prstGeom>
          <a:noFill/>
        </p:spPr>
        <p:txBody>
          <a:bodyPr wrap="square">
            <a:spAutoFit/>
          </a:bodyPr>
          <a:lstStyle/>
          <a:p>
            <a:r>
              <a:rPr lang="en-GB" sz="2400" b="1" dirty="0" err="1">
                <a:solidFill>
                  <a:srgbClr val="000000"/>
                </a:solidFill>
                <a:latin typeface="Times New Roman" panose="02020603050405020304" pitchFamily="18" charset="0"/>
              </a:rPr>
              <a:t>HealthyLife</a:t>
            </a:r>
            <a:r>
              <a:rPr lang="en-GB" sz="2400" b="1" dirty="0">
                <a:solidFill>
                  <a:srgbClr val="000000"/>
                </a:solidFill>
                <a:latin typeface="Times New Roman" panose="02020603050405020304" pitchFamily="18" charset="0"/>
              </a:rPr>
              <a:t> AI: A suggested Digital Health Intervention</a:t>
            </a:r>
            <a:endParaRPr lang="en-GB" sz="2400" dirty="0"/>
          </a:p>
        </p:txBody>
      </p:sp>
      <p:sp>
        <p:nvSpPr>
          <p:cNvPr id="1036" name="TextBox 1035">
            <a:extLst>
              <a:ext uri="{FF2B5EF4-FFF2-40B4-BE49-F238E27FC236}">
                <a16:creationId xmlns:a16="http://schemas.microsoft.com/office/drawing/2014/main" id="{91203FBD-C8F4-8306-479D-A9C3C5CACF1A}"/>
              </a:ext>
            </a:extLst>
          </p:cNvPr>
          <p:cNvSpPr txBox="1"/>
          <p:nvPr/>
        </p:nvSpPr>
        <p:spPr>
          <a:xfrm>
            <a:off x="14757780" y="2173164"/>
            <a:ext cx="4862565" cy="2157770"/>
          </a:xfrm>
          <a:prstGeom prst="rect">
            <a:avLst/>
          </a:prstGeom>
          <a:solidFill>
            <a:schemeClr val="accent5">
              <a:lumMod val="40000"/>
              <a:lumOff val="60000"/>
            </a:schemeClr>
          </a:solidFill>
        </p:spPr>
        <p:txBody>
          <a:bodyPr wrap="square">
            <a:spAutoFit/>
          </a:bodyPr>
          <a:lstStyle/>
          <a:p>
            <a:pPr algn="just"/>
            <a:r>
              <a:rPr lang="en-GB" sz="1200" b="1" dirty="0">
                <a:latin typeface="Times New Roman" panose="02020603050405020304" pitchFamily="18" charset="0"/>
                <a:cs typeface="Times New Roman" panose="02020603050405020304" pitchFamily="18" charset="0"/>
              </a:rPr>
              <a:t>Why </a:t>
            </a:r>
            <a:r>
              <a:rPr lang="en-GB" sz="1200" b="1" dirty="0" err="1">
                <a:latin typeface="Times New Roman" panose="02020603050405020304" pitchFamily="18" charset="0"/>
                <a:cs typeface="Times New Roman" panose="02020603050405020304" pitchFamily="18" charset="0"/>
              </a:rPr>
              <a:t>HealthyLife</a:t>
            </a:r>
            <a:r>
              <a:rPr lang="en-GB" sz="1200" b="1" dirty="0">
                <a:latin typeface="Times New Roman" panose="02020603050405020304" pitchFamily="18" charset="0"/>
                <a:cs typeface="Times New Roman" panose="02020603050405020304" pitchFamily="18" charset="0"/>
              </a:rPr>
              <a:t> AI Enhances Current Practice</a:t>
            </a:r>
            <a:endParaRPr lang="en-GB" sz="1200" dirty="0">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HealthyLife</a:t>
            </a:r>
            <a:r>
              <a:rPr lang="en-GB" sz="1200" dirty="0">
                <a:latin typeface="Times New Roman" panose="02020603050405020304" pitchFamily="18" charset="0"/>
                <a:cs typeface="Times New Roman" panose="02020603050405020304" pitchFamily="18" charset="0"/>
              </a:rPr>
              <a:t> AI is a more predictive approach to obesity management compared to current NHS digital interventions. </a:t>
            </a:r>
          </a:p>
          <a:p>
            <a:pPr marL="171450" indent="-171450" algn="just" fontAlgn="base">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According to NICE (2023), weight management provided digitally should not just be an app, and it must include multidisciplinary care, behavioural support, and constant monitoring. </a:t>
            </a:r>
          </a:p>
          <a:p>
            <a:pPr marL="171450" indent="-171450" algn="just" fontAlgn="base">
              <a:buFont typeface="Arial" panose="020B0604020202020204" pitchFamily="34" charset="0"/>
              <a:buChar char="•"/>
            </a:pPr>
            <a:r>
              <a:rPr lang="en-GB" sz="1200" dirty="0" err="1">
                <a:latin typeface="Times New Roman" panose="02020603050405020304" pitchFamily="18" charset="0"/>
                <a:cs typeface="Times New Roman" panose="02020603050405020304" pitchFamily="18" charset="0"/>
              </a:rPr>
              <a:t>Healthylife</a:t>
            </a:r>
            <a:r>
              <a:rPr lang="en-GB" sz="1200" dirty="0">
                <a:latin typeface="Times New Roman" panose="02020603050405020304" pitchFamily="18" charset="0"/>
                <a:cs typeface="Times New Roman" panose="02020603050405020304" pitchFamily="18" charset="0"/>
              </a:rPr>
              <a:t> AI makes these recommendations actionable by integrating AI-powered risk prediction, wearable technology and clinical decision support for earlier intervention, continuous engagement and personalised obesity management with secure NHS interoperability.</a:t>
            </a:r>
          </a:p>
          <a:p>
            <a:pPr algn="just">
              <a:lnSpc>
                <a:spcPts val="1949"/>
              </a:lnSpc>
            </a:pPr>
            <a:endParaRPr lang="en-US" sz="1200" dirty="0">
              <a:solidFill>
                <a:srgbClr val="000000"/>
              </a:solidFill>
              <a:latin typeface="Times New Roman" panose="02020603050405020304" pitchFamily="18" charset="0"/>
              <a:ea typeface="Canva Sans"/>
              <a:cs typeface="Times New Roman" panose="02020603050405020304" pitchFamily="18" charset="0"/>
              <a:sym typeface="Canva Sans"/>
            </a:endParaRPr>
          </a:p>
        </p:txBody>
      </p:sp>
      <p:sp>
        <p:nvSpPr>
          <p:cNvPr id="1038" name="TextBox 1037">
            <a:extLst>
              <a:ext uri="{FF2B5EF4-FFF2-40B4-BE49-F238E27FC236}">
                <a16:creationId xmlns:a16="http://schemas.microsoft.com/office/drawing/2014/main" id="{64E140C3-ED27-AD6D-6222-556AB03A7BB7}"/>
              </a:ext>
            </a:extLst>
          </p:cNvPr>
          <p:cNvSpPr txBox="1"/>
          <p:nvPr/>
        </p:nvSpPr>
        <p:spPr>
          <a:xfrm>
            <a:off x="12351419" y="12597338"/>
            <a:ext cx="7559972" cy="2492990"/>
          </a:xfrm>
          <a:prstGeom prst="rect">
            <a:avLst/>
          </a:prstGeom>
          <a:solidFill>
            <a:schemeClr val="accent3">
              <a:lumMod val="40000"/>
              <a:lumOff val="60000"/>
            </a:schemeClr>
          </a:solidFill>
        </p:spPr>
        <p:txBody>
          <a:bodyPr wrap="square">
            <a:spAutoFit/>
          </a:bodyPr>
          <a:lstStyle/>
          <a:p>
            <a:pPr algn="just" rtl="0">
              <a:buNone/>
            </a:pPr>
            <a:r>
              <a:rPr lang="en-GB" sz="1200" b="1" i="1" dirty="0">
                <a:solidFill>
                  <a:srgbClr val="000000"/>
                </a:solidFill>
                <a:latin typeface="Times New Roman" panose="02020603050405020304" pitchFamily="18" charset="0"/>
              </a:rPr>
              <a:t>Policy</a:t>
            </a:r>
            <a:endParaRPr lang="en-GB" dirty="0"/>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rPr>
              <a:t>Standardise AI governance for obesity services in the NHS.</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rPr>
              <a:t>Increase the uptake of NICE-endorsed digital weight-management tools (NICE, 2025).</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rPr>
              <a:t>Minimise the variation in obesity service provision across regions.</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rPr>
              <a:t>Improve the interoperability of digital NHS systems.</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rPr>
              <a:t>Provide education for health professionals on AI for obesity care.</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rPr>
              <a:t>Enhance the patients' digital health literacy.</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rPr>
              <a:t>Promote cross-sector, cross-curricular digital workforce skills.</a:t>
            </a:r>
          </a:p>
          <a:p>
            <a:pPr algn="just" rtl="0">
              <a:buNone/>
            </a:pPr>
            <a:r>
              <a:rPr lang="en-GB" sz="1200" b="1" i="1" dirty="0">
                <a:solidFill>
                  <a:srgbClr val="000000"/>
                </a:solidFill>
                <a:latin typeface="Times New Roman" panose="02020603050405020304" pitchFamily="18" charset="0"/>
              </a:rPr>
              <a:t>Future Research</a:t>
            </a:r>
            <a:endParaRPr lang="en-GB" dirty="0"/>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rPr>
              <a:t>Evaluate long-term cost-effectiveness.</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rPr>
              <a:t>Evaluate algorithms for fairness, ethnicity and class.</a:t>
            </a:r>
          </a:p>
          <a:p>
            <a:pPr algn="just" rtl="0" fontAlgn="base">
              <a:buFont typeface="Arial" panose="020B0604020202020204" pitchFamily="34" charset="0"/>
              <a:buChar char="•"/>
            </a:pPr>
            <a:r>
              <a:rPr lang="en-GB" sz="1200" dirty="0">
                <a:solidFill>
                  <a:srgbClr val="000000"/>
                </a:solidFill>
                <a:latin typeface="Times New Roman" panose="02020603050405020304" pitchFamily="18" charset="0"/>
              </a:rPr>
              <a:t>Use the National Obesity Audit (NOA) framework to measure outcomes of sustained weight loss, service utilisation and quality of life (NICE, 2025).</a:t>
            </a:r>
          </a:p>
        </p:txBody>
      </p:sp>
      <p:sp>
        <p:nvSpPr>
          <p:cNvPr id="1042" name="TextBox 1041">
            <a:extLst>
              <a:ext uri="{FF2B5EF4-FFF2-40B4-BE49-F238E27FC236}">
                <a16:creationId xmlns:a16="http://schemas.microsoft.com/office/drawing/2014/main" id="{25F20BC2-3BC4-3D0F-9869-A7CAF74836C0}"/>
              </a:ext>
            </a:extLst>
          </p:cNvPr>
          <p:cNvSpPr txBox="1"/>
          <p:nvPr/>
        </p:nvSpPr>
        <p:spPr>
          <a:xfrm>
            <a:off x="12333644" y="12095994"/>
            <a:ext cx="13434646" cy="461665"/>
          </a:xfrm>
          <a:prstGeom prst="rect">
            <a:avLst/>
          </a:prstGeom>
          <a:noFill/>
        </p:spPr>
        <p:txBody>
          <a:bodyPr wrap="square">
            <a:spAutoFit/>
          </a:bodyPr>
          <a:lstStyle/>
          <a:p>
            <a:r>
              <a:rPr lang="en-GB" sz="2400" b="1" i="0" u="none" strike="noStrike" dirty="0">
                <a:solidFill>
                  <a:srgbClr val="000000"/>
                </a:solidFill>
                <a:effectLst/>
                <a:latin typeface="Times New Roman" panose="02020603050405020304" pitchFamily="18" charset="0"/>
              </a:rPr>
              <a:t>Policy, education and research implications</a:t>
            </a:r>
            <a:endParaRPr lang="en-GB" sz="2400" dirty="0"/>
          </a:p>
        </p:txBody>
      </p:sp>
      <p:sp>
        <p:nvSpPr>
          <p:cNvPr id="1046" name="AutoShape 6">
            <a:extLst>
              <a:ext uri="{FF2B5EF4-FFF2-40B4-BE49-F238E27FC236}">
                <a16:creationId xmlns:a16="http://schemas.microsoft.com/office/drawing/2014/main" id="{47435D91-CE32-4746-FE2C-3CE25A9CBF46}"/>
              </a:ext>
            </a:extLst>
          </p:cNvPr>
          <p:cNvSpPr/>
          <p:nvPr/>
        </p:nvSpPr>
        <p:spPr>
          <a:xfrm>
            <a:off x="12590839" y="12095994"/>
            <a:ext cx="6548551" cy="71283"/>
          </a:xfrm>
          <a:prstGeom prst="line">
            <a:avLst/>
          </a:prstGeom>
          <a:ln w="66675" cap="rnd">
            <a:solidFill>
              <a:srgbClr val="756479"/>
            </a:solidFill>
            <a:prstDash val="sysDot"/>
            <a:headEnd type="none" w="sm" len="sm"/>
            <a:tailEnd type="none" w="sm" len="sm"/>
          </a:ln>
        </p:spPr>
        <p:txBody>
          <a:bodyPr/>
          <a:lstStyle/>
          <a:p>
            <a:endParaRPr lang="en-GB" sz="1273">
              <a:latin typeface="Times New Roman" panose="02020603050405020304" pitchFamily="18" charset="0"/>
              <a:cs typeface="Times New Roman" panose="02020603050405020304" pitchFamily="18" charset="0"/>
            </a:endParaRPr>
          </a:p>
        </p:txBody>
      </p:sp>
      <p:pic>
        <p:nvPicPr>
          <p:cNvPr id="1047" name="Picture 1046" descr="NHS Weight Loss Plan app – Live Well Havering">
            <a:extLst>
              <a:ext uri="{FF2B5EF4-FFF2-40B4-BE49-F238E27FC236}">
                <a16:creationId xmlns:a16="http://schemas.microsoft.com/office/drawing/2014/main" id="{DB25AFF3-2DB0-EC6C-768E-7A07C1538CD6}"/>
              </a:ext>
            </a:extLst>
          </p:cNvPr>
          <p:cNvPicPr>
            <a:picLocks noChangeAspect="1"/>
          </p:cNvPicPr>
          <p:nvPr/>
        </p:nvPicPr>
        <p:blipFill>
          <a:blip r:embed="rId21"/>
          <a:stretch>
            <a:fillRect/>
          </a:stretch>
        </p:blipFill>
        <p:spPr>
          <a:xfrm>
            <a:off x="6675040" y="8454611"/>
            <a:ext cx="5048324" cy="4135444"/>
          </a:xfrm>
          <a:prstGeom prst="rect">
            <a:avLst/>
          </a:prstGeom>
        </p:spPr>
      </p:pic>
      <p:pic>
        <p:nvPicPr>
          <p:cNvPr id="1049" name="Picture 1048">
            <a:extLst>
              <a:ext uri="{FF2B5EF4-FFF2-40B4-BE49-F238E27FC236}">
                <a16:creationId xmlns:a16="http://schemas.microsoft.com/office/drawing/2014/main" id="{4279235A-BC0C-DE04-51E1-1B39A8DC2CFE}"/>
              </a:ext>
            </a:extLst>
          </p:cNvPr>
          <p:cNvPicPr>
            <a:picLocks noChangeAspect="1"/>
          </p:cNvPicPr>
          <p:nvPr/>
        </p:nvPicPr>
        <p:blipFill>
          <a:blip r:embed="rId22"/>
          <a:stretch>
            <a:fillRect/>
          </a:stretch>
        </p:blipFill>
        <p:spPr>
          <a:xfrm>
            <a:off x="12435903" y="5305750"/>
            <a:ext cx="3125337" cy="1828655"/>
          </a:xfrm>
          <a:prstGeom prst="rect">
            <a:avLst/>
          </a:prstGeom>
        </p:spPr>
      </p:pic>
      <p:sp>
        <p:nvSpPr>
          <p:cNvPr id="1050" name="TextBox 1049">
            <a:extLst>
              <a:ext uri="{FF2B5EF4-FFF2-40B4-BE49-F238E27FC236}">
                <a16:creationId xmlns:a16="http://schemas.microsoft.com/office/drawing/2014/main" id="{D3F0BCEE-381B-7672-C111-5195D2870C7D}"/>
              </a:ext>
            </a:extLst>
          </p:cNvPr>
          <p:cNvSpPr txBox="1"/>
          <p:nvPr/>
        </p:nvSpPr>
        <p:spPr>
          <a:xfrm>
            <a:off x="13075198" y="7270230"/>
            <a:ext cx="2789917"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(Source: Self-developed)</a:t>
            </a:r>
          </a:p>
        </p:txBody>
      </p:sp>
      <p:sp>
        <p:nvSpPr>
          <p:cNvPr id="1052" name="TextBox 1051">
            <a:extLst>
              <a:ext uri="{FF2B5EF4-FFF2-40B4-BE49-F238E27FC236}">
                <a16:creationId xmlns:a16="http://schemas.microsoft.com/office/drawing/2014/main" id="{23116329-F44F-F5F8-23B7-2B43E1D6567B}"/>
              </a:ext>
            </a:extLst>
          </p:cNvPr>
          <p:cNvSpPr txBox="1"/>
          <p:nvPr/>
        </p:nvSpPr>
        <p:spPr>
          <a:xfrm>
            <a:off x="13227598" y="7422630"/>
            <a:ext cx="2789917" cy="276999"/>
          </a:xfrm>
          <a:prstGeom prst="rect">
            <a:avLst/>
          </a:prstGeom>
          <a:noFill/>
        </p:spPr>
        <p:txBody>
          <a:bodyPr wrap="square" rtlCol="0">
            <a:spAutoFit/>
          </a:bodyPr>
          <a:lstStyle/>
          <a:p>
            <a:r>
              <a:rPr lang="en-GB" sz="1200" dirty="0">
                <a:latin typeface="Times New Roman" panose="02020603050405020304" pitchFamily="18" charset="0"/>
                <a:cs typeface="Times New Roman" panose="02020603050405020304" pitchFamily="18" charset="0"/>
              </a:rPr>
              <a:t>(Source: Self-developed)</a:t>
            </a:r>
          </a:p>
        </p:txBody>
      </p:sp>
      <p:sp>
        <p:nvSpPr>
          <p:cNvPr id="1056" name="TextBox 1055">
            <a:extLst>
              <a:ext uri="{FF2B5EF4-FFF2-40B4-BE49-F238E27FC236}">
                <a16:creationId xmlns:a16="http://schemas.microsoft.com/office/drawing/2014/main" id="{204394AB-D7DB-BA8F-0A62-FCDD52DCF24E}"/>
              </a:ext>
            </a:extLst>
          </p:cNvPr>
          <p:cNvSpPr txBox="1"/>
          <p:nvPr/>
        </p:nvSpPr>
        <p:spPr>
          <a:xfrm>
            <a:off x="8295036" y="12639778"/>
            <a:ext cx="13533120" cy="276999"/>
          </a:xfrm>
          <a:prstGeom prst="rect">
            <a:avLst/>
          </a:prstGeom>
          <a:noFill/>
        </p:spPr>
        <p:txBody>
          <a:bodyPr wrap="square">
            <a:spAutoFit/>
          </a:bodyPr>
          <a:lstStyle/>
          <a:p>
            <a:r>
              <a:rPr lang="en-GB" sz="1200" b="0" i="0" u="none" strike="noStrike" dirty="0">
                <a:solidFill>
                  <a:srgbClr val="000000"/>
                </a:solidFill>
                <a:effectLst/>
                <a:latin typeface="Times New Roman" panose="02020603050405020304" pitchFamily="18" charset="0"/>
              </a:rPr>
              <a:t>(Source: Livewellhavering.org.uk, 2026)</a:t>
            </a:r>
            <a:endParaRPr lang="en-GB" dirty="0"/>
          </a:p>
        </p:txBody>
      </p:sp>
      <p:pic>
        <p:nvPicPr>
          <p:cNvPr id="1057" name="Picture 1056" descr="Obesity Profile: short statistical commentary May 2024 - GOV.UK">
            <a:extLst>
              <a:ext uri="{FF2B5EF4-FFF2-40B4-BE49-F238E27FC236}">
                <a16:creationId xmlns:a16="http://schemas.microsoft.com/office/drawing/2014/main" id="{D1F6FA3E-2B27-A76A-F951-1AC4D6662A23}"/>
              </a:ext>
            </a:extLst>
          </p:cNvPr>
          <p:cNvPicPr>
            <a:picLocks noChangeAspect="1"/>
          </p:cNvPicPr>
          <p:nvPr/>
        </p:nvPicPr>
        <p:blipFill>
          <a:blip r:embed="rId23"/>
          <a:stretch>
            <a:fillRect/>
          </a:stretch>
        </p:blipFill>
        <p:spPr>
          <a:xfrm>
            <a:off x="7081282" y="5271266"/>
            <a:ext cx="3916994" cy="2755859"/>
          </a:xfrm>
          <a:prstGeom prst="rect">
            <a:avLst/>
          </a:prstGeom>
        </p:spPr>
      </p:pic>
      <p:sp>
        <p:nvSpPr>
          <p:cNvPr id="1060" name="TextBox 1059">
            <a:extLst>
              <a:ext uri="{FF2B5EF4-FFF2-40B4-BE49-F238E27FC236}">
                <a16:creationId xmlns:a16="http://schemas.microsoft.com/office/drawing/2014/main" id="{597B6ACB-8B37-0B24-9A92-50DFF5FDE949}"/>
              </a:ext>
            </a:extLst>
          </p:cNvPr>
          <p:cNvSpPr txBox="1"/>
          <p:nvPr/>
        </p:nvSpPr>
        <p:spPr>
          <a:xfrm>
            <a:off x="8907418" y="8099363"/>
            <a:ext cx="13533120" cy="276999"/>
          </a:xfrm>
          <a:prstGeom prst="rect">
            <a:avLst/>
          </a:prstGeom>
          <a:noFill/>
        </p:spPr>
        <p:txBody>
          <a:bodyPr wrap="square">
            <a:spAutoFit/>
          </a:bodyPr>
          <a:lstStyle/>
          <a:p>
            <a:r>
              <a:rPr lang="en-GB" sz="1200" dirty="0">
                <a:effectLst/>
                <a:latin typeface="Times New Roman" panose="02020603050405020304" pitchFamily="18" charset="0"/>
                <a:ea typeface="Times New Roman" panose="02020603050405020304" pitchFamily="18" charset="0"/>
              </a:rPr>
              <a:t>(Source: GOV.UK, 2024)</a:t>
            </a:r>
            <a:endParaRPr lang="en-GB" dirty="0"/>
          </a:p>
        </p:txBody>
      </p:sp>
      <p:pic>
        <p:nvPicPr>
          <p:cNvPr id="1061" name="Picture 1060" descr="The main determinants of health">
            <a:extLst>
              <a:ext uri="{FF2B5EF4-FFF2-40B4-BE49-F238E27FC236}">
                <a16:creationId xmlns:a16="http://schemas.microsoft.com/office/drawing/2014/main" id="{BB6FF825-FADB-272A-0846-DF4878C84604}"/>
              </a:ext>
            </a:extLst>
          </p:cNvPr>
          <p:cNvPicPr>
            <a:picLocks noChangeAspect="1"/>
          </p:cNvPicPr>
          <p:nvPr/>
        </p:nvPicPr>
        <p:blipFill>
          <a:blip r:embed="rId24"/>
          <a:stretch>
            <a:fillRect/>
          </a:stretch>
        </p:blipFill>
        <p:spPr>
          <a:xfrm>
            <a:off x="15872096" y="4653377"/>
            <a:ext cx="3661293" cy="2654113"/>
          </a:xfrm>
          <a:prstGeom prst="rect">
            <a:avLst/>
          </a:prstGeom>
        </p:spPr>
      </p:pic>
      <p:sp>
        <p:nvSpPr>
          <p:cNvPr id="1063" name="TextBox 1062">
            <a:extLst>
              <a:ext uri="{FF2B5EF4-FFF2-40B4-BE49-F238E27FC236}">
                <a16:creationId xmlns:a16="http://schemas.microsoft.com/office/drawing/2014/main" id="{3961F2B9-C111-4C55-F45E-7EF3CDE93B50}"/>
              </a:ext>
            </a:extLst>
          </p:cNvPr>
          <p:cNvSpPr txBox="1"/>
          <p:nvPr/>
        </p:nvSpPr>
        <p:spPr>
          <a:xfrm>
            <a:off x="16414000" y="7445256"/>
            <a:ext cx="4979155" cy="276999"/>
          </a:xfrm>
          <a:prstGeom prst="rect">
            <a:avLst/>
          </a:prstGeom>
          <a:noFill/>
        </p:spPr>
        <p:txBody>
          <a:bodyPr wrap="square">
            <a:spAutoFit/>
          </a:bodyPr>
          <a:lstStyle/>
          <a:p>
            <a:r>
              <a:rPr lang="en-GB" sz="1200" dirty="0">
                <a:latin typeface="Times New Roman" panose="02020603050405020304" pitchFamily="18" charset="0"/>
                <a:cs typeface="Times New Roman" panose="02020603050405020304" pitchFamily="18" charset="0"/>
              </a:rPr>
              <a:t>(Source: Loring and Robertson, 2014)</a:t>
            </a:r>
          </a:p>
        </p:txBody>
      </p:sp>
      <p:sp>
        <p:nvSpPr>
          <p:cNvPr id="1065" name="TextBox 1064">
            <a:extLst>
              <a:ext uri="{FF2B5EF4-FFF2-40B4-BE49-F238E27FC236}">
                <a16:creationId xmlns:a16="http://schemas.microsoft.com/office/drawing/2014/main" id="{F1A213B0-6AF9-D624-8DA6-CEF5D9B56977}"/>
              </a:ext>
            </a:extLst>
          </p:cNvPr>
          <p:cNvSpPr txBox="1"/>
          <p:nvPr/>
        </p:nvSpPr>
        <p:spPr>
          <a:xfrm>
            <a:off x="42864" y="10291500"/>
            <a:ext cx="5410200" cy="461665"/>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Conclusion</a:t>
            </a:r>
          </a:p>
        </p:txBody>
      </p:sp>
      <p:sp>
        <p:nvSpPr>
          <p:cNvPr id="1067" name="TextBox 1066">
            <a:extLst>
              <a:ext uri="{FF2B5EF4-FFF2-40B4-BE49-F238E27FC236}">
                <a16:creationId xmlns:a16="http://schemas.microsoft.com/office/drawing/2014/main" id="{6B966BA7-7593-A74A-35C3-FBEAAED365BF}"/>
              </a:ext>
            </a:extLst>
          </p:cNvPr>
          <p:cNvSpPr txBox="1"/>
          <p:nvPr/>
        </p:nvSpPr>
        <p:spPr>
          <a:xfrm>
            <a:off x="79059" y="10829377"/>
            <a:ext cx="6395976" cy="1721112"/>
          </a:xfrm>
          <a:prstGeom prst="rect">
            <a:avLst/>
          </a:prstGeom>
          <a:solidFill>
            <a:schemeClr val="accent1">
              <a:lumMod val="20000"/>
              <a:lumOff val="80000"/>
            </a:schemeClr>
          </a:solidFill>
        </p:spPr>
        <p:txBody>
          <a:bodyPr wrap="square">
            <a:spAutoFit/>
          </a:bodyPr>
          <a:lstStyle/>
          <a:p>
            <a:pPr algn="just">
              <a:lnSpc>
                <a:spcPct val="150000"/>
              </a:lnSpc>
              <a:buNone/>
            </a:pPr>
            <a:r>
              <a:rPr lang="en-GB" sz="1200" dirty="0">
                <a:effectLst/>
                <a:latin typeface="Times New Roman" panose="02020603050405020304" pitchFamily="18" charset="0"/>
                <a:ea typeface="Times New Roman" panose="02020603050405020304" pitchFamily="18" charset="0"/>
              </a:rPr>
              <a:t>The project, known as </a:t>
            </a:r>
            <a:r>
              <a:rPr lang="en-GB" sz="1200" dirty="0" err="1">
                <a:effectLst/>
                <a:latin typeface="Times New Roman" panose="02020603050405020304" pitchFamily="18" charset="0"/>
                <a:ea typeface="Times New Roman" panose="02020603050405020304" pitchFamily="18" charset="0"/>
              </a:rPr>
              <a:t>HealthyLife</a:t>
            </a:r>
            <a:r>
              <a:rPr lang="en-GB" sz="1200" dirty="0">
                <a:effectLst/>
                <a:latin typeface="Times New Roman" panose="02020603050405020304" pitchFamily="18" charset="0"/>
                <a:ea typeface="Times New Roman" panose="02020603050405020304" pitchFamily="18" charset="0"/>
              </a:rPr>
              <a:t> AI, combines AI, wearables and an interdisciplinary approach in the NHS, shifting the management of obesity from a reactive surveillance state towards predictive and personalised prevention. It requires fair access to digital tools and mechanisms to manage the security of data and support regular clinical reviews. When used responsibly, </a:t>
            </a:r>
            <a:r>
              <a:rPr lang="en-GB" sz="1200" dirty="0" err="1">
                <a:effectLst/>
                <a:latin typeface="Times New Roman" panose="02020603050405020304" pitchFamily="18" charset="0"/>
                <a:ea typeface="Times New Roman" panose="02020603050405020304" pitchFamily="18" charset="0"/>
              </a:rPr>
              <a:t>HealthyLife</a:t>
            </a:r>
            <a:r>
              <a:rPr lang="en-GB" sz="1200" dirty="0">
                <a:effectLst/>
                <a:latin typeface="Times New Roman" panose="02020603050405020304" pitchFamily="18" charset="0"/>
                <a:ea typeface="Times New Roman" panose="02020603050405020304" pitchFamily="18" charset="0"/>
              </a:rPr>
              <a:t> AI could enhance the NHS prevention approach to itself, and provide better effective, scalable and patient-centred obesity management on the ground across England.</a:t>
            </a:r>
          </a:p>
        </p:txBody>
      </p:sp>
      <p:sp>
        <p:nvSpPr>
          <p:cNvPr id="1069" name="AutoShape 6">
            <a:extLst>
              <a:ext uri="{FF2B5EF4-FFF2-40B4-BE49-F238E27FC236}">
                <a16:creationId xmlns:a16="http://schemas.microsoft.com/office/drawing/2014/main" id="{390A77A2-FF91-C058-6AAF-E620ABC3C1F1}"/>
              </a:ext>
            </a:extLst>
          </p:cNvPr>
          <p:cNvSpPr/>
          <p:nvPr/>
        </p:nvSpPr>
        <p:spPr>
          <a:xfrm>
            <a:off x="153300" y="12682301"/>
            <a:ext cx="6548551" cy="71283"/>
          </a:xfrm>
          <a:prstGeom prst="line">
            <a:avLst/>
          </a:prstGeom>
          <a:ln w="66675" cap="rnd">
            <a:solidFill>
              <a:srgbClr val="756479"/>
            </a:solidFill>
            <a:prstDash val="sysDot"/>
            <a:headEnd type="none" w="sm" len="sm"/>
            <a:tailEnd type="none" w="sm" len="sm"/>
          </a:ln>
        </p:spPr>
        <p:txBody>
          <a:bodyPr/>
          <a:lstStyle/>
          <a:p>
            <a:endParaRPr lang="en-GB" sz="1273">
              <a:latin typeface="Times New Roman" panose="02020603050405020304" pitchFamily="18" charset="0"/>
              <a:cs typeface="Times New Roman" panose="02020603050405020304" pitchFamily="18" charset="0"/>
            </a:endParaRPr>
          </a:p>
        </p:txBody>
      </p:sp>
      <p:sp>
        <p:nvSpPr>
          <p:cNvPr id="1071" name="AutoShape 6">
            <a:extLst>
              <a:ext uri="{FF2B5EF4-FFF2-40B4-BE49-F238E27FC236}">
                <a16:creationId xmlns:a16="http://schemas.microsoft.com/office/drawing/2014/main" id="{A684BCF2-9ED0-52F2-CF55-27C71775A51B}"/>
              </a:ext>
            </a:extLst>
          </p:cNvPr>
          <p:cNvSpPr/>
          <p:nvPr/>
        </p:nvSpPr>
        <p:spPr>
          <a:xfrm flipH="1">
            <a:off x="6649334" y="5317676"/>
            <a:ext cx="22837" cy="2404579"/>
          </a:xfrm>
          <a:prstGeom prst="line">
            <a:avLst/>
          </a:prstGeom>
          <a:ln w="66675" cap="rnd">
            <a:solidFill>
              <a:srgbClr val="756479"/>
            </a:solidFill>
            <a:prstDash val="sysDot"/>
            <a:headEnd type="none" w="sm" len="sm"/>
            <a:tailEnd type="none" w="sm" len="sm"/>
          </a:ln>
        </p:spPr>
        <p:txBody>
          <a:bodyPr/>
          <a:lstStyle/>
          <a:p>
            <a:endParaRPr lang="en-GB" sz="1273">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2380</Words>
  <Application>Microsoft Macintosh PowerPoint</Application>
  <PresentationFormat>Custom</PresentationFormat>
  <Paragraphs>153</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Times New Roman</vt: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2025-11-06T05:09:01Z</dcterms:created>
  <dcterms:modified xsi:type="dcterms:W3CDTF">2026-07-27T21:06:42Z</dcterms:modified>
  <dc:identifier/>
</cp:coreProperties>
</file>