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EE23EA-ABF0-E335-C2BB-91AB652566A0}" v="6" dt="2026-10-12T08:51:04.2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2" d="100"/>
          <a:sy n="82" d="100"/>
        </p:scale>
        <p:origin x="69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11188"/>
          </a:xfrm>
          <a:prstGeom prst="rect">
            <a:avLst/>
          </a:prstGeom>
        </p:spPr>
        <p:txBody>
          <a:bodyPr vert="horz" lIns="91440" tIns="45720" rIns="91440" bIns="45720" rtlCol="0"/>
          <a:lstStyle>
            <a:lvl1pPr algn="r">
              <a:defRPr sz="1200"/>
            </a:lvl1pPr>
          </a:lstStyle>
          <a:p>
            <a:fld id="{B97AA33D-F30B-4F03-9243-747719BFBE9B}" type="datetimeFigureOut">
              <a:t>10/12/2026</a:t>
            </a:fld>
            <a:endParaRPr lang="en-GB"/>
          </a:p>
        </p:txBody>
      </p:sp>
      <p:sp>
        <p:nvSpPr>
          <p:cNvPr id="4" name="Slide Image Placeholder 3"/>
          <p:cNvSpPr>
            <a:spLocks noGrp="1" noRot="1" noChangeAspect="1"/>
          </p:cNvSpPr>
          <p:nvPr>
            <p:ph type="sldImg" idx="2"/>
          </p:nvPr>
        </p:nvSpPr>
        <p:spPr>
          <a:xfrm>
            <a:off x="-228600" y="1524000"/>
            <a:ext cx="7315200" cy="41148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67400"/>
            <a:ext cx="5486400" cy="48006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11580813"/>
            <a:ext cx="2971800" cy="6111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580813"/>
            <a:ext cx="2971800" cy="611187"/>
          </a:xfrm>
          <a:prstGeom prst="rect">
            <a:avLst/>
          </a:prstGeom>
        </p:spPr>
        <p:txBody>
          <a:bodyPr vert="horz" lIns="91440" tIns="45720" rIns="91440" bIns="45720" rtlCol="0" anchor="b"/>
          <a:lstStyle>
            <a:lvl1pPr algn="r">
              <a:defRPr sz="1200"/>
            </a:lvl1pPr>
          </a:lstStyle>
          <a:p>
            <a:fld id="{57960D63-A9E9-4E13-BD46-0A26B93C6C5A}" type="slidenum">
              <a:t>‹#›</a:t>
            </a:fld>
            <a:endParaRPr lang="en-GB"/>
          </a:p>
        </p:txBody>
      </p:sp>
    </p:spTree>
    <p:extLst>
      <p:ext uri="{BB962C8B-B14F-4D97-AF65-F5344CB8AC3E}">
        <p14:creationId xmlns:p14="http://schemas.microsoft.com/office/powerpoint/2010/main" val="3775037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Good morning. My name is Viorica Dronea. I am looking at one question: why has Basil’s Bakery recovered from the lockdown period but still not returned to its 2019 sales level? I will treat this as a diagnosis exercise. The aim is to understand the causes first, before thinking about any changes.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My analysis follows five steps. I begin by fixing the main symptom and the comparison point. I then separate the pressures according to their impact and how much control Basil has over them. PESTEL is used to widen the view to the external environment. Fishbone then reorganises the evidence into possible root-cause streams. At the end, I rank the findings by how strongly they are supported. A long list of issues is not the same as a diagnosis.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Basil’s Bakery opened in Coventry in 2015 and grew before the pandemic. The important figure in the case is that average sales in 2023 to 2025 were still about 25 per cent below 2019. So the business recovered, but only partly. The environment around the bakery also changed. The retail park became quieter, some shops closed, hybrid work reduced regular weekday visits, and customers started asking for delivery and easier pre-ordering. At the same time, Basil faced higher overheads and less predictable organic ingredient costs. This means the market around the bakery is different from the one it served in 2019.</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This slide separates impact from control. On the left are major pressures that Basil cannot easily change, such as lower footfall, shop closures, hybrid work and rising operating costs. On the right are issues where he has more influence, especially how customers can order and collect products. The phone-based pre-order process depends on Basil being available while he is also baking, and the case says waiting times can be long. I have kept the data issue separate. Missing detail is important for diagnosis, but it should not be described as the cause of the sales decline.</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PESTEL is a way of scanning Political, Economic, Social, Technological, Environmental and Legal conditions outside a business. Its main strength is breadth because it encourages a manager to look beyond internal operations. However, that strength can become a weakness if every category is treated as equally important. Yüksel shows that a basic PESTEL does not automatically rank the factors, and it also does not prove causality. I therefore use PESTEL as a lens. The categories organise the evidence, but the evidence itself decides which pressures deserve the most weight.</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The strongest PESTEL evidence sits under Social and Economic factors. Socially, the case says office workers now work from home for part of the week. ONS reported that 28 per cent of working adults in Great Britain hybrid-worked between January and March 2025. Recent peer-reviewed research by Bloom, Han and Liang also shows that hybrid schedules are now a workable and established employment pattern. Economically, Basil reports higher rent, utilities, business rates, insurance and unstable stock costs. ONS also recorded 4.5 per cent food and non-alcoholic beverage inflation in September 2025. Political policy on business rates is relevant, but Basil’s eligibility for specific relief cannot be assumed. Technology matters because customers are already requesting delivery and pre-ordering. Environmental pressure comes from crop risk in organic supply. The case gives little evidence that a legal change directly caused the sales gap.</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The Fishbone diagram starts with one visible effect and asks what groups of causes may sit behind it. This is useful here because the sales gap may be produced by several connected pressures. Sproull presents cause-and-effect thinking as a structured way to move beyond the symptom, while Suárez-Barraza and Rodríguez-González show how the Ishikawa diagram can support root-cause investigation. The important word is investigation. A branch is a hypothesis, not proof. The diagram is therefore most useful when the causes are linked back to evidence rather than filled with guesses.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Applying Fishbone gives six cause streams. Methods covers the phone-based pre-order process and long waits. Machines and Technology covers the absence of a described digital ordering route and the lack of delivery. People reflects Basil’s limited capacity because he must remain onsite to bake. Materials captures the cost uncertainty around organic produce and crop failure. Environment contains the strongest external pressures: lower footfall, shop closures, hybrid work and higher overheads. Measurement is different because the case gives the overall sales gap, but not detailed results by day, product, customer group or channel. I therefore treat it as an information gap. The most convincing branches are Environment, Methods and People.</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My final diagnosis has four parts. First, the local demand base is smaller than it was before the pandemic, especially for weekday trade. Second, customers now expect more flexible access, but ordering still depends heavily on Basil being available. Third, these demand pressures are happening while costs are also higher and organic stock is less predictable. Fourth, the case is strong enough to show the direction of the problem but not the exact size of every cause. Overall, the strongest explanation is weaker local demand combined with internal access constraints, rather than one single issue.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Reference slide – do not read aloud.</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Reference slide – do not read aloud.</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a:p>
        </p:txBody>
      </p:sp>
      <p:sp>
        <p:nvSpPr>
          <p:cNvPr id="3" name="Notes Placeholder 2"/>
          <p:cNvSpPr>
            <a:spLocks noGrp="1"/>
          </p:cNvSpPr>
          <p:nvPr>
            <p:ph type="body" idx="1"/>
          </p:nvPr>
        </p:nvSpPr>
        <p:spPr/>
        <p:txBody>
          <a:bodyPr/>
          <a:lstStyle/>
          <a:p>
            <a:r>
              <a:t>Thank you for listening. I am happy to answer any questions.</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STER">
    <p:bg>
      <p:bgPr>
        <a:solidFill>
          <a:srgbClr val="F7F1E8"/>
        </a:solidFill>
        <a:effectLst/>
      </p:bgPr>
    </p:bg>
    <p:spTree>
      <p:nvGrpSpPr>
        <p:cNvPr id="1" name=""/>
        <p:cNvGrpSpPr/>
        <p:nvPr/>
      </p:nvGrpSpPr>
      <p:grpSpPr>
        <a:xfrm>
          <a:off x="0" y="0"/>
          <a:ext cx="0" cy="0"/>
          <a:chOff x="0" y="0"/>
          <a:chExt cx="0" cy="0"/>
        </a:xfrm>
      </p:grpSpPr>
      <p:sp>
        <p:nvSpPr>
          <p:cNvPr id="2" name="Shape 0"/>
          <p:cNvSpPr/>
          <p:nvPr/>
        </p:nvSpPr>
        <p:spPr>
          <a:xfrm>
            <a:off x="0" y="0"/>
            <a:ext cx="146304" cy="6858000"/>
          </a:xfrm>
          <a:prstGeom prst="rect">
            <a:avLst/>
          </a:prstGeom>
          <a:solidFill>
            <a:srgbClr val="C96F4A"/>
          </a:solidFill>
          <a:ln w="12700">
            <a:solidFill>
              <a:srgbClr val="C96F4A"/>
            </a:solidFill>
            <a:prstDash val="solid"/>
          </a:ln>
        </p:spPr>
      </p:sp>
      <p:sp>
        <p:nvSpPr>
          <p:cNvPr id="3" name="Shape 1"/>
          <p:cNvSpPr/>
          <p:nvPr/>
        </p:nvSpPr>
        <p:spPr>
          <a:xfrm>
            <a:off x="502920" y="6473952"/>
            <a:ext cx="11201400" cy="0"/>
          </a:xfrm>
          <a:prstGeom prst="line">
            <a:avLst/>
          </a:prstGeom>
          <a:noFill/>
          <a:ln w="12700">
            <a:solidFill>
              <a:srgbClr val="D7CEC0"/>
            </a:solidFill>
            <a:prstDash val="solid"/>
          </a:ln>
        </p:spPr>
      </p:sp>
      <p:sp>
        <p:nvSpPr>
          <p:cNvPr id="25"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5243A"/>
        </a:solidFill>
        <a:effectLst/>
      </p:bgPr>
    </p:bg>
    <p:spTree>
      <p:nvGrpSpPr>
        <p:cNvPr id="1" name=""/>
        <p:cNvGrpSpPr/>
        <p:nvPr/>
      </p:nvGrpSpPr>
      <p:grpSpPr>
        <a:xfrm>
          <a:off x="0" y="0"/>
          <a:ext cx="0" cy="0"/>
          <a:chOff x="0" y="0"/>
          <a:chExt cx="0" cy="0"/>
        </a:xfrm>
      </p:grpSpPr>
      <p:sp>
        <p:nvSpPr>
          <p:cNvPr id="2" name="Shape 0"/>
          <p:cNvSpPr/>
          <p:nvPr/>
        </p:nvSpPr>
        <p:spPr>
          <a:xfrm>
            <a:off x="0" y="0"/>
            <a:ext cx="3383280" cy="6858000"/>
          </a:xfrm>
          <a:prstGeom prst="rect">
            <a:avLst/>
          </a:prstGeom>
          <a:solidFill>
            <a:srgbClr val="D3A13B"/>
          </a:solidFill>
          <a:ln w="12700">
            <a:solidFill>
              <a:srgbClr val="D3A13B"/>
            </a:solidFill>
            <a:prstDash val="solid"/>
          </a:ln>
        </p:spPr>
        <p:txBody>
          <a:bodyPr/>
          <a:lstStyle/>
          <a:p>
            <a:endParaRPr/>
          </a:p>
        </p:txBody>
      </p:sp>
      <p:sp>
        <p:nvSpPr>
          <p:cNvPr id="3" name="Shape 1"/>
          <p:cNvSpPr/>
          <p:nvPr/>
        </p:nvSpPr>
        <p:spPr>
          <a:xfrm>
            <a:off x="-731520" y="4114800"/>
            <a:ext cx="4389120" cy="4389120"/>
          </a:xfrm>
          <a:prstGeom prst="arc">
            <a:avLst/>
          </a:prstGeom>
          <a:solidFill>
            <a:srgbClr val="A66C2B">
              <a:alpha val="90000"/>
            </a:srgbClr>
          </a:solidFill>
          <a:ln w="12700">
            <a:solidFill>
              <a:srgbClr val="A66C2B">
                <a:alpha val="0"/>
              </a:srgbClr>
            </a:solidFill>
            <a:prstDash val="solid"/>
          </a:ln>
        </p:spPr>
        <p:txBody>
          <a:bodyPr/>
          <a:lstStyle/>
          <a:p>
            <a:endParaRPr/>
          </a:p>
        </p:txBody>
      </p:sp>
      <p:sp>
        <p:nvSpPr>
          <p:cNvPr id="4" name="Shape 2"/>
          <p:cNvSpPr/>
          <p:nvPr/>
        </p:nvSpPr>
        <p:spPr>
          <a:xfrm>
            <a:off x="1325880" y="1143000"/>
            <a:ext cx="594360" cy="201168"/>
          </a:xfrm>
          <a:prstGeom prst="line">
            <a:avLst/>
          </a:prstGeom>
          <a:noFill/>
          <a:ln w="27940">
            <a:solidFill>
              <a:srgbClr val="F6D9C9">
                <a:alpha val="95000"/>
              </a:srgbClr>
            </a:solidFill>
            <a:prstDash val="solid"/>
          </a:ln>
        </p:spPr>
        <p:txBody>
          <a:bodyPr/>
          <a:lstStyle/>
          <a:p>
            <a:endParaRPr/>
          </a:p>
        </p:txBody>
      </p:sp>
      <p:sp>
        <p:nvSpPr>
          <p:cNvPr id="5" name="Shape 3"/>
          <p:cNvSpPr/>
          <p:nvPr/>
        </p:nvSpPr>
        <p:spPr>
          <a:xfrm>
            <a:off x="1325880" y="1307592"/>
            <a:ext cx="594360" cy="0"/>
          </a:xfrm>
          <a:prstGeom prst="line">
            <a:avLst/>
          </a:prstGeom>
          <a:noFill/>
          <a:ln w="27940">
            <a:solidFill>
              <a:srgbClr val="F6D9C9">
                <a:alpha val="95000"/>
              </a:srgbClr>
            </a:solidFill>
            <a:prstDash val="solid"/>
          </a:ln>
        </p:spPr>
        <p:txBody>
          <a:bodyPr/>
          <a:lstStyle/>
          <a:p>
            <a:endParaRPr/>
          </a:p>
        </p:txBody>
      </p:sp>
      <p:sp>
        <p:nvSpPr>
          <p:cNvPr id="6" name="Shape 4"/>
          <p:cNvSpPr/>
          <p:nvPr/>
        </p:nvSpPr>
        <p:spPr>
          <a:xfrm>
            <a:off x="1325880" y="1581912"/>
            <a:ext cx="594360" cy="201168"/>
          </a:xfrm>
          <a:prstGeom prst="line">
            <a:avLst/>
          </a:prstGeom>
          <a:noFill/>
          <a:ln w="27940">
            <a:solidFill>
              <a:srgbClr val="F6D9C9">
                <a:alpha val="95000"/>
              </a:srgbClr>
            </a:solidFill>
            <a:prstDash val="solid"/>
          </a:ln>
        </p:spPr>
        <p:txBody>
          <a:bodyPr/>
          <a:lstStyle/>
          <a:p>
            <a:endParaRPr/>
          </a:p>
        </p:txBody>
      </p:sp>
      <p:sp>
        <p:nvSpPr>
          <p:cNvPr id="7" name="Shape 5"/>
          <p:cNvSpPr/>
          <p:nvPr/>
        </p:nvSpPr>
        <p:spPr>
          <a:xfrm>
            <a:off x="1325880" y="1746504"/>
            <a:ext cx="594360" cy="0"/>
          </a:xfrm>
          <a:prstGeom prst="line">
            <a:avLst/>
          </a:prstGeom>
          <a:noFill/>
          <a:ln w="27940">
            <a:solidFill>
              <a:srgbClr val="F6D9C9">
                <a:alpha val="95000"/>
              </a:srgbClr>
            </a:solidFill>
            <a:prstDash val="solid"/>
          </a:ln>
        </p:spPr>
        <p:txBody>
          <a:bodyPr/>
          <a:lstStyle/>
          <a:p>
            <a:endParaRPr/>
          </a:p>
        </p:txBody>
      </p:sp>
      <p:sp>
        <p:nvSpPr>
          <p:cNvPr id="8" name="Shape 6"/>
          <p:cNvSpPr/>
          <p:nvPr/>
        </p:nvSpPr>
        <p:spPr>
          <a:xfrm>
            <a:off x="1325880" y="2020824"/>
            <a:ext cx="594360" cy="201168"/>
          </a:xfrm>
          <a:prstGeom prst="line">
            <a:avLst/>
          </a:prstGeom>
          <a:noFill/>
          <a:ln w="27940">
            <a:solidFill>
              <a:srgbClr val="F6D9C9">
                <a:alpha val="95000"/>
              </a:srgbClr>
            </a:solidFill>
            <a:prstDash val="solid"/>
          </a:ln>
        </p:spPr>
        <p:txBody>
          <a:bodyPr/>
          <a:lstStyle/>
          <a:p>
            <a:endParaRPr/>
          </a:p>
        </p:txBody>
      </p:sp>
      <p:sp>
        <p:nvSpPr>
          <p:cNvPr id="9" name="Shape 7"/>
          <p:cNvSpPr/>
          <p:nvPr/>
        </p:nvSpPr>
        <p:spPr>
          <a:xfrm>
            <a:off x="1325880" y="2185416"/>
            <a:ext cx="594360" cy="0"/>
          </a:xfrm>
          <a:prstGeom prst="line">
            <a:avLst/>
          </a:prstGeom>
          <a:noFill/>
          <a:ln w="27940">
            <a:solidFill>
              <a:srgbClr val="F6D9C9">
                <a:alpha val="95000"/>
              </a:srgbClr>
            </a:solidFill>
            <a:prstDash val="solid"/>
          </a:ln>
        </p:spPr>
        <p:txBody>
          <a:bodyPr/>
          <a:lstStyle/>
          <a:p>
            <a:endParaRPr/>
          </a:p>
        </p:txBody>
      </p:sp>
      <p:sp>
        <p:nvSpPr>
          <p:cNvPr id="10" name="Shape 8"/>
          <p:cNvSpPr/>
          <p:nvPr/>
        </p:nvSpPr>
        <p:spPr>
          <a:xfrm>
            <a:off x="1325880" y="2459736"/>
            <a:ext cx="594360" cy="201168"/>
          </a:xfrm>
          <a:prstGeom prst="line">
            <a:avLst/>
          </a:prstGeom>
          <a:noFill/>
          <a:ln w="27940">
            <a:solidFill>
              <a:srgbClr val="F6D9C9">
                <a:alpha val="95000"/>
              </a:srgbClr>
            </a:solidFill>
            <a:prstDash val="solid"/>
          </a:ln>
        </p:spPr>
        <p:txBody>
          <a:bodyPr/>
          <a:lstStyle/>
          <a:p>
            <a:endParaRPr/>
          </a:p>
        </p:txBody>
      </p:sp>
      <p:sp>
        <p:nvSpPr>
          <p:cNvPr id="11" name="Shape 9"/>
          <p:cNvSpPr/>
          <p:nvPr/>
        </p:nvSpPr>
        <p:spPr>
          <a:xfrm>
            <a:off x="1325880" y="2624328"/>
            <a:ext cx="594360" cy="0"/>
          </a:xfrm>
          <a:prstGeom prst="line">
            <a:avLst/>
          </a:prstGeom>
          <a:noFill/>
          <a:ln w="27940">
            <a:solidFill>
              <a:srgbClr val="F6D9C9">
                <a:alpha val="95000"/>
              </a:srgbClr>
            </a:solidFill>
            <a:prstDash val="solid"/>
          </a:ln>
        </p:spPr>
        <p:txBody>
          <a:bodyPr/>
          <a:lstStyle/>
          <a:p>
            <a:endParaRPr/>
          </a:p>
        </p:txBody>
      </p:sp>
      <p:sp>
        <p:nvSpPr>
          <p:cNvPr id="12" name="Shape 10"/>
          <p:cNvSpPr/>
          <p:nvPr/>
        </p:nvSpPr>
        <p:spPr>
          <a:xfrm>
            <a:off x="1325880" y="2898648"/>
            <a:ext cx="594360" cy="201168"/>
          </a:xfrm>
          <a:prstGeom prst="line">
            <a:avLst/>
          </a:prstGeom>
          <a:noFill/>
          <a:ln w="27940">
            <a:solidFill>
              <a:srgbClr val="F6D9C9">
                <a:alpha val="95000"/>
              </a:srgbClr>
            </a:solidFill>
            <a:prstDash val="solid"/>
          </a:ln>
        </p:spPr>
        <p:txBody>
          <a:bodyPr/>
          <a:lstStyle/>
          <a:p>
            <a:endParaRPr/>
          </a:p>
        </p:txBody>
      </p:sp>
      <p:sp>
        <p:nvSpPr>
          <p:cNvPr id="13" name="Shape 11"/>
          <p:cNvSpPr/>
          <p:nvPr/>
        </p:nvSpPr>
        <p:spPr>
          <a:xfrm>
            <a:off x="1325880" y="3063240"/>
            <a:ext cx="594360" cy="0"/>
          </a:xfrm>
          <a:prstGeom prst="line">
            <a:avLst/>
          </a:prstGeom>
          <a:noFill/>
          <a:ln w="27940">
            <a:solidFill>
              <a:srgbClr val="F6D9C9">
                <a:alpha val="95000"/>
              </a:srgbClr>
            </a:solidFill>
            <a:prstDash val="solid"/>
          </a:ln>
        </p:spPr>
        <p:txBody>
          <a:bodyPr/>
          <a:lstStyle/>
          <a:p>
            <a:endParaRPr/>
          </a:p>
        </p:txBody>
      </p:sp>
      <p:sp>
        <p:nvSpPr>
          <p:cNvPr id="14" name="Shape 12"/>
          <p:cNvSpPr/>
          <p:nvPr/>
        </p:nvSpPr>
        <p:spPr>
          <a:xfrm>
            <a:off x="1325880" y="3337560"/>
            <a:ext cx="594360" cy="201168"/>
          </a:xfrm>
          <a:prstGeom prst="line">
            <a:avLst/>
          </a:prstGeom>
          <a:noFill/>
          <a:ln w="27940">
            <a:solidFill>
              <a:srgbClr val="F6D9C9">
                <a:alpha val="95000"/>
              </a:srgbClr>
            </a:solidFill>
            <a:prstDash val="solid"/>
          </a:ln>
        </p:spPr>
        <p:txBody>
          <a:bodyPr/>
          <a:lstStyle/>
          <a:p>
            <a:endParaRPr/>
          </a:p>
        </p:txBody>
      </p:sp>
      <p:sp>
        <p:nvSpPr>
          <p:cNvPr id="15" name="Shape 13"/>
          <p:cNvSpPr/>
          <p:nvPr/>
        </p:nvSpPr>
        <p:spPr>
          <a:xfrm>
            <a:off x="1325880" y="3502152"/>
            <a:ext cx="594360" cy="0"/>
          </a:xfrm>
          <a:prstGeom prst="line">
            <a:avLst/>
          </a:prstGeom>
          <a:noFill/>
          <a:ln w="27940">
            <a:solidFill>
              <a:srgbClr val="F6D9C9">
                <a:alpha val="95000"/>
              </a:srgbClr>
            </a:solidFill>
            <a:prstDash val="solid"/>
          </a:ln>
        </p:spPr>
        <p:txBody>
          <a:bodyPr/>
          <a:lstStyle/>
          <a:p>
            <a:endParaRPr/>
          </a:p>
        </p:txBody>
      </p:sp>
      <p:sp>
        <p:nvSpPr>
          <p:cNvPr id="16" name="Shape 14"/>
          <p:cNvSpPr/>
          <p:nvPr/>
        </p:nvSpPr>
        <p:spPr>
          <a:xfrm>
            <a:off x="1325880" y="3776472"/>
            <a:ext cx="594360" cy="201168"/>
          </a:xfrm>
          <a:prstGeom prst="line">
            <a:avLst/>
          </a:prstGeom>
          <a:noFill/>
          <a:ln w="27940">
            <a:solidFill>
              <a:srgbClr val="F6D9C9">
                <a:alpha val="95000"/>
              </a:srgbClr>
            </a:solidFill>
            <a:prstDash val="solid"/>
          </a:ln>
        </p:spPr>
        <p:txBody>
          <a:bodyPr/>
          <a:lstStyle/>
          <a:p>
            <a:endParaRPr/>
          </a:p>
        </p:txBody>
      </p:sp>
      <p:sp>
        <p:nvSpPr>
          <p:cNvPr id="17" name="Shape 15"/>
          <p:cNvSpPr/>
          <p:nvPr/>
        </p:nvSpPr>
        <p:spPr>
          <a:xfrm>
            <a:off x="1325880" y="3941064"/>
            <a:ext cx="594360" cy="0"/>
          </a:xfrm>
          <a:prstGeom prst="line">
            <a:avLst/>
          </a:prstGeom>
          <a:noFill/>
          <a:ln w="27940">
            <a:solidFill>
              <a:srgbClr val="F6D9C9">
                <a:alpha val="95000"/>
              </a:srgbClr>
            </a:solidFill>
            <a:prstDash val="solid"/>
          </a:ln>
        </p:spPr>
        <p:txBody>
          <a:bodyPr/>
          <a:lstStyle/>
          <a:p>
            <a:endParaRPr/>
          </a:p>
        </p:txBody>
      </p:sp>
      <p:sp>
        <p:nvSpPr>
          <p:cNvPr id="18" name="Shape 16"/>
          <p:cNvSpPr/>
          <p:nvPr/>
        </p:nvSpPr>
        <p:spPr>
          <a:xfrm>
            <a:off x="1344168" y="932688"/>
            <a:ext cx="0" cy="3246120"/>
          </a:xfrm>
          <a:prstGeom prst="line">
            <a:avLst/>
          </a:prstGeom>
          <a:noFill/>
          <a:ln w="30480">
            <a:solidFill>
              <a:srgbClr val="F6D9C9"/>
            </a:solidFill>
            <a:prstDash val="solid"/>
          </a:ln>
        </p:spPr>
        <p:txBody>
          <a:bodyPr/>
          <a:lstStyle/>
          <a:p>
            <a:endParaRPr/>
          </a:p>
        </p:txBody>
      </p:sp>
      <p:sp>
        <p:nvSpPr>
          <p:cNvPr id="19" name="Text 17"/>
          <p:cNvSpPr/>
          <p:nvPr/>
        </p:nvSpPr>
        <p:spPr>
          <a:xfrm>
            <a:off x="640080" y="5349240"/>
            <a:ext cx="2011680" cy="274320"/>
          </a:xfrm>
          <a:prstGeom prst="rect">
            <a:avLst/>
          </a:prstGeom>
          <a:noFill/>
          <a:ln/>
        </p:spPr>
        <p:txBody>
          <a:bodyPr wrap="square" lIns="0" tIns="0" rIns="0" bIns="0" rtlCol="0" anchor="ctr"/>
          <a:lstStyle/>
          <a:p>
            <a:pPr marL="0" indent="0">
              <a:buNone/>
            </a:pPr>
            <a:r>
              <a:rPr lang="en-US" sz="1300" b="1" dirty="0">
                <a:solidFill>
                  <a:srgbClr val="FFFFFF"/>
                </a:solidFill>
                <a:latin typeface="Aptos" pitchFamily="34" charset="0"/>
                <a:ea typeface="Aptos" pitchFamily="34" charset="-122"/>
                <a:cs typeface="Aptos" pitchFamily="34" charset="-120"/>
              </a:rPr>
              <a:t>LCLM4004</a:t>
            </a:r>
            <a:endParaRPr lang="en-US" sz="1300" dirty="0"/>
          </a:p>
        </p:txBody>
      </p:sp>
      <p:sp>
        <p:nvSpPr>
          <p:cNvPr id="20" name="Text 18"/>
          <p:cNvSpPr/>
          <p:nvPr/>
        </p:nvSpPr>
        <p:spPr>
          <a:xfrm>
            <a:off x="640080" y="5623560"/>
            <a:ext cx="2240280" cy="548640"/>
          </a:xfrm>
          <a:prstGeom prst="rect">
            <a:avLst/>
          </a:prstGeom>
          <a:noFill/>
          <a:ln/>
        </p:spPr>
        <p:txBody>
          <a:bodyPr wrap="square" lIns="0" tIns="0" rIns="0" bIns="0" rtlCol="0" anchor="ctr">
            <a:normAutofit/>
          </a:bodyPr>
          <a:lstStyle/>
          <a:p>
            <a:pPr marL="0" indent="0">
              <a:buNone/>
            </a:pPr>
            <a:r>
              <a:rPr lang="en-US" sz="1350" b="1" dirty="0">
                <a:solidFill>
                  <a:srgbClr val="FFF9E9"/>
                </a:solidFill>
                <a:latin typeface="Aptos" pitchFamily="34" charset="0"/>
                <a:ea typeface="Aptos" pitchFamily="34" charset="-122"/>
                <a:cs typeface="Aptos" pitchFamily="34" charset="-120"/>
              </a:rPr>
              <a:t>PROBLEM SOLVING &amp;</a:t>
            </a:r>
            <a:endParaRPr lang="en-US" sz="1350" dirty="0"/>
          </a:p>
          <a:p>
            <a:pPr marL="0" indent="0">
              <a:buNone/>
            </a:pPr>
            <a:r>
              <a:rPr lang="en-US" sz="1350" b="1" dirty="0">
                <a:solidFill>
                  <a:srgbClr val="FFF9E9"/>
                </a:solidFill>
                <a:latin typeface="Aptos" pitchFamily="34" charset="0"/>
                <a:ea typeface="Aptos" pitchFamily="34" charset="-122"/>
                <a:cs typeface="Aptos" pitchFamily="34" charset="-120"/>
              </a:rPr>
              <a:t>DECISION MAKING</a:t>
            </a:r>
            <a:endParaRPr lang="en-US" sz="1350" dirty="0"/>
          </a:p>
        </p:txBody>
      </p:sp>
      <p:sp>
        <p:nvSpPr>
          <p:cNvPr id="21" name="Shape 19"/>
          <p:cNvSpPr/>
          <p:nvPr/>
        </p:nvSpPr>
        <p:spPr>
          <a:xfrm>
            <a:off x="2880360" y="493776"/>
            <a:ext cx="8778240" cy="5715000"/>
          </a:xfrm>
          <a:prstGeom prst="roundRect">
            <a:avLst>
              <a:gd name="adj" fmla="val 1920"/>
            </a:avLst>
          </a:prstGeom>
          <a:solidFill>
            <a:srgbClr val="F7F8F4"/>
          </a:solidFill>
          <a:ln w="12700">
            <a:solidFill>
              <a:srgbClr val="F7F8F4"/>
            </a:solidFill>
            <a:prstDash val="solid"/>
          </a:ln>
        </p:spPr>
        <p:txBody>
          <a:bodyPr/>
          <a:lstStyle/>
          <a:p>
            <a:endParaRPr/>
          </a:p>
        </p:txBody>
      </p:sp>
      <p:pic>
        <p:nvPicPr>
          <p:cNvPr id="22" name="Image 0" descr="/mnt/data/uwtsd_logo_transparent.png"/>
          <p:cNvPicPr>
            <a:picLocks noChangeAspect="1"/>
          </p:cNvPicPr>
          <p:nvPr/>
        </p:nvPicPr>
        <p:blipFill>
          <a:blip r:embed="rId3"/>
          <a:stretch>
            <a:fillRect/>
          </a:stretch>
        </p:blipFill>
        <p:spPr>
          <a:xfrm>
            <a:off x="8540496" y="804672"/>
            <a:ext cx="2615184" cy="713232"/>
          </a:xfrm>
          <a:prstGeom prst="rect">
            <a:avLst/>
          </a:prstGeom>
          <a:ln>
            <a:solidFill/>
          </a:ln>
        </p:spPr>
      </p:pic>
      <p:sp>
        <p:nvSpPr>
          <p:cNvPr id="23" name="Text 20"/>
          <p:cNvSpPr/>
          <p:nvPr/>
        </p:nvSpPr>
        <p:spPr>
          <a:xfrm>
            <a:off x="3520440" y="1828800"/>
            <a:ext cx="7132320" cy="502920"/>
          </a:xfrm>
          <a:prstGeom prst="rect">
            <a:avLst/>
          </a:prstGeom>
          <a:noFill/>
          <a:ln/>
        </p:spPr>
        <p:txBody>
          <a:bodyPr wrap="square" lIns="0" tIns="0" rIns="0" bIns="0" rtlCol="0" anchor="ctr"/>
          <a:lstStyle/>
          <a:p>
            <a:pPr marL="0" indent="0">
              <a:buNone/>
            </a:pPr>
            <a:r>
              <a:rPr lang="en-US" sz="3000" b="1" dirty="0">
                <a:solidFill>
                  <a:srgbClr val="153C3A"/>
                </a:solidFill>
                <a:latin typeface="Aptos Display" pitchFamily="34" charset="0"/>
                <a:ea typeface="Aptos Display" pitchFamily="34" charset="-122"/>
                <a:cs typeface="Aptos Display" pitchFamily="34" charset="-120"/>
              </a:rPr>
              <a:t>BASIL’S BAKERY</a:t>
            </a:r>
            <a:endParaRPr lang="en-US" sz="3000" dirty="0"/>
          </a:p>
        </p:txBody>
      </p:sp>
      <p:sp>
        <p:nvSpPr>
          <p:cNvPr id="24" name="Text 21"/>
          <p:cNvSpPr/>
          <p:nvPr/>
        </p:nvSpPr>
        <p:spPr>
          <a:xfrm>
            <a:off x="3547872" y="2441448"/>
            <a:ext cx="6995160" cy="384048"/>
          </a:xfrm>
          <a:prstGeom prst="rect">
            <a:avLst/>
          </a:prstGeom>
          <a:noFill/>
          <a:ln/>
        </p:spPr>
        <p:txBody>
          <a:bodyPr wrap="square" lIns="0" tIns="0" rIns="0" bIns="0" rtlCol="0" anchor="ctr"/>
          <a:lstStyle/>
          <a:p>
            <a:pPr marL="0" indent="0">
              <a:buNone/>
            </a:pPr>
            <a:r>
              <a:rPr lang="en-US" sz="1900" dirty="0">
                <a:solidFill>
                  <a:srgbClr val="D3A13B"/>
                </a:solidFill>
                <a:latin typeface="Aptos" pitchFamily="34" charset="0"/>
                <a:ea typeface="Aptos" pitchFamily="34" charset="-122"/>
                <a:cs typeface="Aptos" pitchFamily="34" charset="-120"/>
              </a:rPr>
              <a:t>Why the recovery stalled: a root-cause diagnosis</a:t>
            </a:r>
            <a:endParaRPr lang="en-US" sz="1900" dirty="0"/>
          </a:p>
        </p:txBody>
      </p:sp>
      <p:sp>
        <p:nvSpPr>
          <p:cNvPr id="25" name="Text 22"/>
          <p:cNvSpPr/>
          <p:nvPr/>
        </p:nvSpPr>
        <p:spPr>
          <a:xfrm>
            <a:off x="3566160" y="3017520"/>
            <a:ext cx="5852160" cy="237744"/>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Individual Presentation · Component 1</a:t>
            </a:r>
            <a:endParaRPr lang="en-US" sz="1150" dirty="0"/>
          </a:p>
        </p:txBody>
      </p:sp>
      <p:sp>
        <p:nvSpPr>
          <p:cNvPr id="26" name="Shape 23"/>
          <p:cNvSpPr/>
          <p:nvPr/>
        </p:nvSpPr>
        <p:spPr>
          <a:xfrm>
            <a:off x="3566160" y="3429000"/>
            <a:ext cx="6995160" cy="0"/>
          </a:xfrm>
          <a:prstGeom prst="line">
            <a:avLst/>
          </a:prstGeom>
          <a:noFill/>
          <a:ln w="15240">
            <a:solidFill>
              <a:srgbClr val="D7CEC0"/>
            </a:solidFill>
            <a:prstDash val="solid"/>
          </a:ln>
        </p:spPr>
        <p:txBody>
          <a:bodyPr/>
          <a:lstStyle/>
          <a:p>
            <a:endParaRPr/>
          </a:p>
        </p:txBody>
      </p:sp>
      <p:sp>
        <p:nvSpPr>
          <p:cNvPr id="27" name="Text 24"/>
          <p:cNvSpPr/>
          <p:nvPr/>
        </p:nvSpPr>
        <p:spPr>
          <a:xfrm>
            <a:off x="3566160" y="3767328"/>
            <a:ext cx="2926080" cy="274320"/>
          </a:xfrm>
          <a:prstGeom prst="rect">
            <a:avLst/>
          </a:prstGeom>
          <a:noFill/>
          <a:ln/>
        </p:spPr>
        <p:txBody>
          <a:bodyPr wrap="square" lIns="0" tIns="0" rIns="0" bIns="0" rtlCol="0" anchor="ctr"/>
          <a:lstStyle/>
          <a:p>
            <a:pPr marL="0" indent="0">
              <a:buNone/>
            </a:pPr>
            <a:r>
              <a:rPr lang="en-US" sz="1600" b="1" dirty="0">
                <a:solidFill>
                  <a:srgbClr val="20302F"/>
                </a:solidFill>
                <a:latin typeface="Aptos" pitchFamily="34" charset="0"/>
                <a:ea typeface="Aptos" pitchFamily="34" charset="-122"/>
                <a:cs typeface="Aptos" pitchFamily="34" charset="-120"/>
              </a:rPr>
              <a:t>Viorica Dronea</a:t>
            </a:r>
            <a:endParaRPr lang="en-US" sz="1600" dirty="0"/>
          </a:p>
        </p:txBody>
      </p:sp>
      <p:sp>
        <p:nvSpPr>
          <p:cNvPr id="28" name="Text 25"/>
          <p:cNvSpPr/>
          <p:nvPr/>
        </p:nvSpPr>
        <p:spPr>
          <a:xfrm>
            <a:off x="3566160" y="4096512"/>
            <a:ext cx="2926080" cy="228600"/>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Student ID 2539443</a:t>
            </a:r>
            <a:endParaRPr lang="en-US" sz="1150" dirty="0"/>
          </a:p>
        </p:txBody>
      </p:sp>
      <p:sp>
        <p:nvSpPr>
          <p:cNvPr id="29" name="Text 26"/>
          <p:cNvSpPr/>
          <p:nvPr/>
        </p:nvSpPr>
        <p:spPr>
          <a:xfrm>
            <a:off x="6537960" y="3794760"/>
            <a:ext cx="3474720" cy="228600"/>
          </a:xfrm>
          <a:prstGeom prst="rect">
            <a:avLst/>
          </a:prstGeom>
          <a:noFill/>
          <a:ln/>
        </p:spPr>
        <p:txBody>
          <a:bodyPr wrap="square" lIns="0" tIns="0" rIns="0" bIns="0" rtlCol="0" anchor="ctr"/>
          <a:lstStyle/>
          <a:p>
            <a:pPr marL="0" indent="0">
              <a:buNone/>
            </a:pPr>
            <a:r>
              <a:rPr lang="en-US" sz="1150" dirty="0">
                <a:solidFill>
                  <a:srgbClr val="20302F"/>
                </a:solidFill>
                <a:latin typeface="Aptos" pitchFamily="34" charset="0"/>
                <a:ea typeface="Aptos" pitchFamily="34" charset="-122"/>
                <a:cs typeface="Aptos" pitchFamily="34" charset="-120"/>
              </a:rPr>
              <a:t>Lecturer: Annamarie Dufficy</a:t>
            </a:r>
            <a:endParaRPr lang="en-US" sz="1150" dirty="0"/>
          </a:p>
        </p:txBody>
      </p:sp>
      <p:sp>
        <p:nvSpPr>
          <p:cNvPr id="30" name="Text 27"/>
          <p:cNvSpPr/>
          <p:nvPr/>
        </p:nvSpPr>
        <p:spPr>
          <a:xfrm>
            <a:off x="6537960" y="4114800"/>
            <a:ext cx="3840480" cy="228600"/>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University of Wales Trinity Saint David</a:t>
            </a:r>
            <a:endParaRPr lang="en-US" sz="1150" dirty="0"/>
          </a:p>
        </p:txBody>
      </p:sp>
      <p:sp>
        <p:nvSpPr>
          <p:cNvPr id="31" name="Text 28"/>
          <p:cNvSpPr/>
          <p:nvPr/>
        </p:nvSpPr>
        <p:spPr>
          <a:xfrm>
            <a:off x="3566160" y="4919472"/>
            <a:ext cx="7132320" cy="365760"/>
          </a:xfrm>
          <a:prstGeom prst="rect">
            <a:avLst/>
          </a:prstGeom>
          <a:noFill/>
          <a:ln/>
        </p:spPr>
        <p:txBody>
          <a:bodyPr wrap="square" lIns="0" tIns="0" rIns="0" bIns="0" rtlCol="0" anchor="ctr"/>
          <a:lstStyle/>
          <a:p>
            <a:pPr marL="0" indent="0">
              <a:buNone/>
            </a:pPr>
            <a:r>
              <a:rPr lang="en-US" sz="1450" b="1" dirty="0">
                <a:solidFill>
                  <a:srgbClr val="153C3A"/>
                </a:solidFill>
                <a:latin typeface="Aptos" pitchFamily="34" charset="0"/>
                <a:ea typeface="Aptos" pitchFamily="34" charset="-122"/>
                <a:cs typeface="Aptos" pitchFamily="34" charset="-120"/>
              </a:rPr>
              <a:t>CASE FOCUS  •  explain the sales gap before considering any change</a:t>
            </a:r>
            <a:endParaRPr lang="en-US" sz="1450" dirty="0"/>
          </a:p>
        </p:txBody>
      </p:sp>
      <p:sp>
        <p:nvSpPr>
          <p:cNvPr id="32" name="Rounded Rectangle 31"/>
          <p:cNvSpPr/>
          <p:nvPr/>
        </p:nvSpPr>
        <p:spPr>
          <a:xfrm>
            <a:off x="9422991" y="4661936"/>
            <a:ext cx="1874519" cy="822960"/>
          </a:xfrm>
          <a:prstGeom prst="roundRect">
            <a:avLst/>
          </a:prstGeom>
          <a:solidFill>
            <a:srgbClr val="E8EFEA"/>
          </a:solidFill>
          <a:ln>
            <a:solidFill>
              <a:srgbClr val="B8CFC4"/>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sz="2200" b="1">
                <a:solidFill>
                  <a:srgbClr val="153C3A"/>
                </a:solidFill>
                <a:latin typeface="Aptos Display"/>
              </a:rPr>
              <a:t>≈25%</a:t>
            </a:r>
          </a:p>
          <a:p>
            <a:pPr algn="ctr"/>
            <a:r>
              <a:rPr sz="900">
                <a:solidFill>
                  <a:srgbClr val="68736F"/>
                </a:solidFill>
                <a:latin typeface="Aptos"/>
              </a:rPr>
              <a:t>sales gap vs 2019</a:t>
            </a:r>
          </a:p>
        </p:txBody>
      </p:sp>
      <p:sp>
        <p:nvSpPr>
          <p:cNvPr id="33" name="Rounded Rectangle 32"/>
          <p:cNvSpPr/>
          <p:nvPr/>
        </p:nvSpPr>
        <p:spPr>
          <a:xfrm>
            <a:off x="3566160" y="1353312"/>
            <a:ext cx="1508760" cy="301752"/>
          </a:xfrm>
          <a:prstGeom prst="roundRect">
            <a:avLst/>
          </a:prstGeom>
          <a:solidFill>
            <a:srgbClr val="D3A13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850" b="1">
                <a:solidFill>
                  <a:srgbClr val="FFFFFF"/>
                </a:solidFill>
                <a:latin typeface="Aptos"/>
              </a:rPr>
              <a:t>CASE DIAGNOSIS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Diagnostic route: from symptom to supported causes</a:t>
            </a:r>
            <a:endParaRPr lang="en-US" sz="2600" dirty="0"/>
          </a:p>
        </p:txBody>
      </p:sp>
      <p:sp>
        <p:nvSpPr>
          <p:cNvPr id="3" name="Text 1"/>
          <p:cNvSpPr/>
          <p:nvPr/>
        </p:nvSpPr>
        <p:spPr>
          <a:xfrm>
            <a:off x="621792" y="749808"/>
            <a:ext cx="9784080" cy="256032"/>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Five steps keep the analysis focused on evidence rather than guesswork</a:t>
            </a:r>
            <a:endParaRPr lang="en-US" sz="1150" dirty="0"/>
          </a:p>
        </p:txBody>
      </p:sp>
      <p:sp>
        <p:nvSpPr>
          <p:cNvPr id="4" name="Shape 2"/>
          <p:cNvSpPr/>
          <p:nvPr/>
        </p:nvSpPr>
        <p:spPr>
          <a:xfrm>
            <a:off x="777240" y="1508760"/>
            <a:ext cx="2057400" cy="2971800"/>
          </a:xfrm>
          <a:prstGeom prst="roundRect">
            <a:avLst>
              <a:gd name="adj" fmla="val 5333"/>
            </a:avLst>
          </a:prstGeom>
          <a:solidFill>
            <a:srgbClr val="FFFDFC"/>
          </a:solidFill>
          <a:ln w="12700">
            <a:solidFill>
              <a:srgbClr val="D7CEC0"/>
            </a:solidFill>
            <a:prstDash val="solid"/>
          </a:ln>
        </p:spPr>
        <p:txBody>
          <a:bodyPr/>
          <a:lstStyle/>
          <a:p>
            <a:endParaRPr/>
          </a:p>
        </p:txBody>
      </p:sp>
      <p:sp>
        <p:nvSpPr>
          <p:cNvPr id="5" name="Text 3"/>
          <p:cNvSpPr/>
          <p:nvPr/>
        </p:nvSpPr>
        <p:spPr>
          <a:xfrm>
            <a:off x="941832" y="1719072"/>
            <a:ext cx="475488" cy="256032"/>
          </a:xfrm>
          <a:prstGeom prst="rect">
            <a:avLst/>
          </a:prstGeom>
          <a:noFill/>
          <a:ln/>
        </p:spPr>
        <p:txBody>
          <a:bodyPr wrap="square" lIns="0" tIns="0" rIns="0" bIns="0" rtlCol="0" anchor="ctr"/>
          <a:lstStyle/>
          <a:p>
            <a:pPr marL="0" indent="0">
              <a:buNone/>
            </a:pPr>
            <a:r>
              <a:rPr lang="en-US" sz="1800" b="1" dirty="0">
                <a:solidFill>
                  <a:srgbClr val="D3A13B"/>
                </a:solidFill>
              </a:rPr>
              <a:t>01</a:t>
            </a:r>
            <a:endParaRPr lang="en-US" sz="1800" dirty="0"/>
          </a:p>
        </p:txBody>
      </p:sp>
      <p:sp>
        <p:nvSpPr>
          <p:cNvPr id="6" name="Text 4"/>
          <p:cNvSpPr/>
          <p:nvPr/>
        </p:nvSpPr>
        <p:spPr>
          <a:xfrm>
            <a:off x="941832" y="2176272"/>
            <a:ext cx="1728216" cy="310896"/>
          </a:xfrm>
          <a:prstGeom prst="rect">
            <a:avLst/>
          </a:prstGeom>
          <a:noFill/>
          <a:ln/>
        </p:spPr>
        <p:txBody>
          <a:bodyPr wrap="square" lIns="0" tIns="0" rIns="0" bIns="0" rtlCol="0" anchor="ctr"/>
          <a:lstStyle/>
          <a:p>
            <a:pPr marL="0" indent="0">
              <a:buNone/>
            </a:pPr>
            <a:r>
              <a:rPr lang="en-US" sz="1650" b="1" dirty="0">
                <a:solidFill>
                  <a:srgbClr val="153C3A"/>
                </a:solidFill>
              </a:rPr>
              <a:t>Situation</a:t>
            </a:r>
            <a:endParaRPr lang="en-US" sz="1650" dirty="0"/>
          </a:p>
        </p:txBody>
      </p:sp>
      <p:sp>
        <p:nvSpPr>
          <p:cNvPr id="7" name="Text 5"/>
          <p:cNvSpPr/>
          <p:nvPr/>
        </p:nvSpPr>
        <p:spPr>
          <a:xfrm>
            <a:off x="941832" y="2724912"/>
            <a:ext cx="1728216" cy="932688"/>
          </a:xfrm>
          <a:prstGeom prst="rect">
            <a:avLst/>
          </a:prstGeom>
          <a:noFill/>
          <a:ln/>
        </p:spPr>
        <p:txBody>
          <a:bodyPr wrap="square" lIns="254" tIns="254" rIns="254" bIns="254" rtlCol="0" anchor="t">
            <a:normAutofit/>
          </a:bodyPr>
          <a:lstStyle/>
          <a:p>
            <a:pPr marL="0" indent="0">
              <a:buNone/>
            </a:pPr>
            <a:r>
              <a:rPr lang="en-US" sz="1220" dirty="0">
                <a:solidFill>
                  <a:srgbClr val="20302F"/>
                </a:solidFill>
              </a:rPr>
              <a:t>What changed at Basil’s Bakery?</a:t>
            </a:r>
            <a:endParaRPr lang="en-US" sz="1220" dirty="0"/>
          </a:p>
        </p:txBody>
      </p:sp>
      <p:sp>
        <p:nvSpPr>
          <p:cNvPr id="8" name="Shape 6"/>
          <p:cNvSpPr/>
          <p:nvPr/>
        </p:nvSpPr>
        <p:spPr>
          <a:xfrm>
            <a:off x="2880360" y="2542032"/>
            <a:ext cx="310896" cy="502920"/>
          </a:xfrm>
          <a:prstGeom prst="chevron">
            <a:avLst/>
          </a:prstGeom>
          <a:solidFill>
            <a:srgbClr val="D3A13B"/>
          </a:solidFill>
          <a:ln w="12700">
            <a:solidFill>
              <a:srgbClr val="D3A13B"/>
            </a:solidFill>
            <a:prstDash val="solid"/>
          </a:ln>
        </p:spPr>
        <p:txBody>
          <a:bodyPr/>
          <a:lstStyle/>
          <a:p>
            <a:endParaRPr/>
          </a:p>
        </p:txBody>
      </p:sp>
      <p:sp>
        <p:nvSpPr>
          <p:cNvPr id="9" name="Shape 7"/>
          <p:cNvSpPr/>
          <p:nvPr/>
        </p:nvSpPr>
        <p:spPr>
          <a:xfrm>
            <a:off x="2990088" y="1508760"/>
            <a:ext cx="2057400" cy="2971800"/>
          </a:xfrm>
          <a:prstGeom prst="roundRect">
            <a:avLst>
              <a:gd name="adj" fmla="val 5333"/>
            </a:avLst>
          </a:prstGeom>
          <a:solidFill>
            <a:srgbClr val="EDF2EE"/>
          </a:solidFill>
          <a:ln w="12700">
            <a:solidFill>
              <a:srgbClr val="D7CEC0"/>
            </a:solidFill>
            <a:prstDash val="solid"/>
          </a:ln>
        </p:spPr>
        <p:txBody>
          <a:bodyPr/>
          <a:lstStyle/>
          <a:p>
            <a:endParaRPr/>
          </a:p>
        </p:txBody>
      </p:sp>
      <p:sp>
        <p:nvSpPr>
          <p:cNvPr id="10" name="Text 8"/>
          <p:cNvSpPr/>
          <p:nvPr/>
        </p:nvSpPr>
        <p:spPr>
          <a:xfrm>
            <a:off x="3154680" y="1719072"/>
            <a:ext cx="475488" cy="256032"/>
          </a:xfrm>
          <a:prstGeom prst="rect">
            <a:avLst/>
          </a:prstGeom>
          <a:noFill/>
          <a:ln/>
        </p:spPr>
        <p:txBody>
          <a:bodyPr wrap="square" lIns="0" tIns="0" rIns="0" bIns="0" rtlCol="0" anchor="ctr"/>
          <a:lstStyle/>
          <a:p>
            <a:pPr marL="0" indent="0">
              <a:buNone/>
            </a:pPr>
            <a:r>
              <a:rPr lang="en-US" sz="1800" b="1" dirty="0">
                <a:solidFill>
                  <a:srgbClr val="D3A13B"/>
                </a:solidFill>
              </a:rPr>
              <a:t>02</a:t>
            </a:r>
            <a:endParaRPr lang="en-US" sz="1800" dirty="0"/>
          </a:p>
        </p:txBody>
      </p:sp>
      <p:sp>
        <p:nvSpPr>
          <p:cNvPr id="11" name="Text 9"/>
          <p:cNvSpPr/>
          <p:nvPr/>
        </p:nvSpPr>
        <p:spPr>
          <a:xfrm>
            <a:off x="3154680" y="2176272"/>
            <a:ext cx="1728216" cy="310896"/>
          </a:xfrm>
          <a:prstGeom prst="rect">
            <a:avLst/>
          </a:prstGeom>
          <a:noFill/>
          <a:ln/>
        </p:spPr>
        <p:txBody>
          <a:bodyPr wrap="square" lIns="0" tIns="0" rIns="0" bIns="0" rtlCol="0" anchor="ctr"/>
          <a:lstStyle/>
          <a:p>
            <a:pPr marL="0" indent="0">
              <a:buNone/>
            </a:pPr>
            <a:r>
              <a:rPr lang="en-US" sz="1650" b="1" dirty="0">
                <a:solidFill>
                  <a:srgbClr val="153C3A"/>
                </a:solidFill>
              </a:rPr>
              <a:t>Problem map</a:t>
            </a:r>
            <a:endParaRPr lang="en-US" sz="1650" dirty="0"/>
          </a:p>
        </p:txBody>
      </p:sp>
      <p:sp>
        <p:nvSpPr>
          <p:cNvPr id="12" name="Text 10"/>
          <p:cNvSpPr/>
          <p:nvPr/>
        </p:nvSpPr>
        <p:spPr>
          <a:xfrm>
            <a:off x="3154680" y="2724912"/>
            <a:ext cx="1728216" cy="932688"/>
          </a:xfrm>
          <a:prstGeom prst="rect">
            <a:avLst/>
          </a:prstGeom>
          <a:noFill/>
          <a:ln/>
        </p:spPr>
        <p:txBody>
          <a:bodyPr wrap="square" lIns="254" tIns="254" rIns="254" bIns="254" rtlCol="0" anchor="t">
            <a:normAutofit/>
          </a:bodyPr>
          <a:lstStyle/>
          <a:p>
            <a:pPr marL="0" indent="0">
              <a:buNone/>
            </a:pPr>
            <a:r>
              <a:rPr lang="en-US" sz="1220" dirty="0">
                <a:solidFill>
                  <a:srgbClr val="20302F"/>
                </a:solidFill>
              </a:rPr>
              <a:t>Which pressures have high impact and how much can Basil control?</a:t>
            </a:r>
            <a:endParaRPr lang="en-US" sz="1220" dirty="0"/>
          </a:p>
        </p:txBody>
      </p:sp>
      <p:sp>
        <p:nvSpPr>
          <p:cNvPr id="13" name="Shape 11"/>
          <p:cNvSpPr/>
          <p:nvPr/>
        </p:nvSpPr>
        <p:spPr>
          <a:xfrm>
            <a:off x="5093208" y="2542032"/>
            <a:ext cx="310896" cy="502920"/>
          </a:xfrm>
          <a:prstGeom prst="chevron">
            <a:avLst/>
          </a:prstGeom>
          <a:solidFill>
            <a:srgbClr val="D3A13B"/>
          </a:solidFill>
          <a:ln w="12700">
            <a:solidFill>
              <a:srgbClr val="D3A13B"/>
            </a:solidFill>
            <a:prstDash val="solid"/>
          </a:ln>
        </p:spPr>
        <p:txBody>
          <a:bodyPr/>
          <a:lstStyle/>
          <a:p>
            <a:endParaRPr/>
          </a:p>
        </p:txBody>
      </p:sp>
      <p:sp>
        <p:nvSpPr>
          <p:cNvPr id="14" name="Shape 12"/>
          <p:cNvSpPr/>
          <p:nvPr/>
        </p:nvSpPr>
        <p:spPr>
          <a:xfrm>
            <a:off x="5202936" y="1508760"/>
            <a:ext cx="2057400" cy="2971800"/>
          </a:xfrm>
          <a:prstGeom prst="roundRect">
            <a:avLst>
              <a:gd name="adj" fmla="val 5333"/>
            </a:avLst>
          </a:prstGeom>
          <a:solidFill>
            <a:srgbClr val="FFFDFC"/>
          </a:solidFill>
          <a:ln w="12700">
            <a:solidFill>
              <a:srgbClr val="D7CEC0"/>
            </a:solidFill>
            <a:prstDash val="solid"/>
          </a:ln>
        </p:spPr>
        <p:txBody>
          <a:bodyPr/>
          <a:lstStyle/>
          <a:p>
            <a:endParaRPr/>
          </a:p>
        </p:txBody>
      </p:sp>
      <p:sp>
        <p:nvSpPr>
          <p:cNvPr id="15" name="Text 13"/>
          <p:cNvSpPr/>
          <p:nvPr/>
        </p:nvSpPr>
        <p:spPr>
          <a:xfrm>
            <a:off x="5367528" y="1719072"/>
            <a:ext cx="475488" cy="256032"/>
          </a:xfrm>
          <a:prstGeom prst="rect">
            <a:avLst/>
          </a:prstGeom>
          <a:noFill/>
          <a:ln/>
        </p:spPr>
        <p:txBody>
          <a:bodyPr wrap="square" lIns="0" tIns="0" rIns="0" bIns="0" rtlCol="0" anchor="ctr"/>
          <a:lstStyle/>
          <a:p>
            <a:pPr marL="0" indent="0">
              <a:buNone/>
            </a:pPr>
            <a:r>
              <a:rPr lang="en-US" sz="1800" b="1" dirty="0">
                <a:solidFill>
                  <a:srgbClr val="D3A13B"/>
                </a:solidFill>
              </a:rPr>
              <a:t>03</a:t>
            </a:r>
            <a:endParaRPr lang="en-US" sz="1800" dirty="0"/>
          </a:p>
        </p:txBody>
      </p:sp>
      <p:sp>
        <p:nvSpPr>
          <p:cNvPr id="16" name="Text 14"/>
          <p:cNvSpPr/>
          <p:nvPr/>
        </p:nvSpPr>
        <p:spPr>
          <a:xfrm>
            <a:off x="5367528" y="2176272"/>
            <a:ext cx="1728216" cy="310896"/>
          </a:xfrm>
          <a:prstGeom prst="rect">
            <a:avLst/>
          </a:prstGeom>
          <a:noFill/>
          <a:ln/>
        </p:spPr>
        <p:txBody>
          <a:bodyPr wrap="square" lIns="0" tIns="0" rIns="0" bIns="0" rtlCol="0" anchor="ctr"/>
          <a:lstStyle/>
          <a:p>
            <a:pPr marL="0" indent="0">
              <a:buNone/>
            </a:pPr>
            <a:r>
              <a:rPr lang="en-US" sz="1650" b="1" dirty="0">
                <a:solidFill>
                  <a:srgbClr val="153C3A"/>
                </a:solidFill>
              </a:rPr>
              <a:t>PESTEL</a:t>
            </a:r>
            <a:endParaRPr lang="en-US" sz="1650" dirty="0"/>
          </a:p>
        </p:txBody>
      </p:sp>
      <p:sp>
        <p:nvSpPr>
          <p:cNvPr id="17" name="Text 15"/>
          <p:cNvSpPr/>
          <p:nvPr/>
        </p:nvSpPr>
        <p:spPr>
          <a:xfrm>
            <a:off x="5367528" y="2724912"/>
            <a:ext cx="1728216" cy="932688"/>
          </a:xfrm>
          <a:prstGeom prst="rect">
            <a:avLst/>
          </a:prstGeom>
          <a:noFill/>
          <a:ln/>
        </p:spPr>
        <p:txBody>
          <a:bodyPr wrap="square" lIns="254" tIns="254" rIns="254" bIns="254" rtlCol="0" anchor="t">
            <a:normAutofit/>
          </a:bodyPr>
          <a:lstStyle/>
          <a:p>
            <a:pPr marL="0" indent="0">
              <a:buNone/>
            </a:pPr>
            <a:r>
              <a:rPr lang="en-US" sz="1220" dirty="0">
                <a:solidFill>
                  <a:srgbClr val="20302F"/>
                </a:solidFill>
              </a:rPr>
              <a:t>Which external forces shape the situation?</a:t>
            </a:r>
            <a:endParaRPr lang="en-US" sz="1220" dirty="0"/>
          </a:p>
        </p:txBody>
      </p:sp>
      <p:sp>
        <p:nvSpPr>
          <p:cNvPr id="18" name="Shape 16"/>
          <p:cNvSpPr/>
          <p:nvPr/>
        </p:nvSpPr>
        <p:spPr>
          <a:xfrm>
            <a:off x="7306056" y="2542032"/>
            <a:ext cx="310896" cy="502920"/>
          </a:xfrm>
          <a:prstGeom prst="chevron">
            <a:avLst/>
          </a:prstGeom>
          <a:solidFill>
            <a:srgbClr val="D3A13B"/>
          </a:solidFill>
          <a:ln w="12700">
            <a:solidFill>
              <a:srgbClr val="D3A13B"/>
            </a:solidFill>
            <a:prstDash val="solid"/>
          </a:ln>
        </p:spPr>
        <p:txBody>
          <a:bodyPr/>
          <a:lstStyle/>
          <a:p>
            <a:endParaRPr/>
          </a:p>
        </p:txBody>
      </p:sp>
      <p:sp>
        <p:nvSpPr>
          <p:cNvPr id="19" name="Shape 17"/>
          <p:cNvSpPr/>
          <p:nvPr/>
        </p:nvSpPr>
        <p:spPr>
          <a:xfrm>
            <a:off x="7415784" y="1508760"/>
            <a:ext cx="2057400" cy="2971800"/>
          </a:xfrm>
          <a:prstGeom prst="roundRect">
            <a:avLst>
              <a:gd name="adj" fmla="val 5333"/>
            </a:avLst>
          </a:prstGeom>
          <a:solidFill>
            <a:srgbClr val="EDF2EE"/>
          </a:solidFill>
          <a:ln w="12700">
            <a:solidFill>
              <a:srgbClr val="D7CEC0"/>
            </a:solidFill>
            <a:prstDash val="solid"/>
          </a:ln>
        </p:spPr>
        <p:txBody>
          <a:bodyPr/>
          <a:lstStyle/>
          <a:p>
            <a:endParaRPr/>
          </a:p>
        </p:txBody>
      </p:sp>
      <p:sp>
        <p:nvSpPr>
          <p:cNvPr id="20" name="Text 18"/>
          <p:cNvSpPr/>
          <p:nvPr/>
        </p:nvSpPr>
        <p:spPr>
          <a:xfrm>
            <a:off x="7580376" y="1719072"/>
            <a:ext cx="475488" cy="256032"/>
          </a:xfrm>
          <a:prstGeom prst="rect">
            <a:avLst/>
          </a:prstGeom>
          <a:noFill/>
          <a:ln/>
        </p:spPr>
        <p:txBody>
          <a:bodyPr wrap="square" lIns="0" tIns="0" rIns="0" bIns="0" rtlCol="0" anchor="ctr"/>
          <a:lstStyle/>
          <a:p>
            <a:pPr marL="0" indent="0">
              <a:buNone/>
            </a:pPr>
            <a:r>
              <a:rPr lang="en-US" sz="1800" b="1" dirty="0">
                <a:solidFill>
                  <a:srgbClr val="D3A13B"/>
                </a:solidFill>
              </a:rPr>
              <a:t>04</a:t>
            </a:r>
            <a:endParaRPr lang="en-US" sz="1800" dirty="0"/>
          </a:p>
        </p:txBody>
      </p:sp>
      <p:sp>
        <p:nvSpPr>
          <p:cNvPr id="21" name="Text 19"/>
          <p:cNvSpPr/>
          <p:nvPr/>
        </p:nvSpPr>
        <p:spPr>
          <a:xfrm>
            <a:off x="7580376" y="2176272"/>
            <a:ext cx="1728216" cy="310896"/>
          </a:xfrm>
          <a:prstGeom prst="rect">
            <a:avLst/>
          </a:prstGeom>
          <a:noFill/>
          <a:ln/>
        </p:spPr>
        <p:txBody>
          <a:bodyPr wrap="square" lIns="0" tIns="0" rIns="0" bIns="0" rtlCol="0" anchor="ctr"/>
          <a:lstStyle/>
          <a:p>
            <a:pPr marL="0" indent="0">
              <a:buNone/>
            </a:pPr>
            <a:r>
              <a:rPr lang="en-US" sz="1650" b="1" dirty="0">
                <a:solidFill>
                  <a:srgbClr val="153C3A"/>
                </a:solidFill>
              </a:rPr>
              <a:t>Fishbone</a:t>
            </a:r>
            <a:endParaRPr lang="en-US" sz="1650" dirty="0"/>
          </a:p>
        </p:txBody>
      </p:sp>
      <p:sp>
        <p:nvSpPr>
          <p:cNvPr id="22" name="Text 20"/>
          <p:cNvSpPr/>
          <p:nvPr/>
        </p:nvSpPr>
        <p:spPr>
          <a:xfrm>
            <a:off x="7580376" y="2724912"/>
            <a:ext cx="1728216" cy="932688"/>
          </a:xfrm>
          <a:prstGeom prst="rect">
            <a:avLst/>
          </a:prstGeom>
          <a:noFill/>
          <a:ln/>
        </p:spPr>
        <p:txBody>
          <a:bodyPr wrap="square" lIns="254" tIns="254" rIns="254" bIns="254" rtlCol="0" anchor="t">
            <a:normAutofit/>
          </a:bodyPr>
          <a:lstStyle/>
          <a:p>
            <a:pPr marL="0" indent="0">
              <a:buNone/>
            </a:pPr>
            <a:r>
              <a:rPr lang="en-US" sz="1220" dirty="0">
                <a:solidFill>
                  <a:srgbClr val="20302F"/>
                </a:solidFill>
              </a:rPr>
              <a:t>What possible root causes sit behind the sales gap?</a:t>
            </a:r>
            <a:endParaRPr lang="en-US" sz="1220" dirty="0"/>
          </a:p>
        </p:txBody>
      </p:sp>
      <p:sp>
        <p:nvSpPr>
          <p:cNvPr id="23" name="Shape 21"/>
          <p:cNvSpPr/>
          <p:nvPr/>
        </p:nvSpPr>
        <p:spPr>
          <a:xfrm>
            <a:off x="9518904" y="2542032"/>
            <a:ext cx="310896" cy="502920"/>
          </a:xfrm>
          <a:prstGeom prst="chevron">
            <a:avLst/>
          </a:prstGeom>
          <a:solidFill>
            <a:srgbClr val="D3A13B"/>
          </a:solidFill>
          <a:ln w="12700">
            <a:solidFill>
              <a:srgbClr val="D3A13B"/>
            </a:solidFill>
            <a:prstDash val="solid"/>
          </a:ln>
        </p:spPr>
        <p:txBody>
          <a:bodyPr/>
          <a:lstStyle/>
          <a:p>
            <a:endParaRPr/>
          </a:p>
        </p:txBody>
      </p:sp>
      <p:sp>
        <p:nvSpPr>
          <p:cNvPr id="24" name="Shape 22"/>
          <p:cNvSpPr/>
          <p:nvPr/>
        </p:nvSpPr>
        <p:spPr>
          <a:xfrm>
            <a:off x="9628632" y="1508760"/>
            <a:ext cx="2057400" cy="2971800"/>
          </a:xfrm>
          <a:prstGeom prst="roundRect">
            <a:avLst>
              <a:gd name="adj" fmla="val 5333"/>
            </a:avLst>
          </a:prstGeom>
          <a:solidFill>
            <a:srgbClr val="FFFDFC"/>
          </a:solidFill>
          <a:ln w="12700">
            <a:solidFill>
              <a:srgbClr val="D7CEC0"/>
            </a:solidFill>
            <a:prstDash val="solid"/>
          </a:ln>
        </p:spPr>
        <p:txBody>
          <a:bodyPr/>
          <a:lstStyle/>
          <a:p>
            <a:endParaRPr/>
          </a:p>
        </p:txBody>
      </p:sp>
      <p:sp>
        <p:nvSpPr>
          <p:cNvPr id="25" name="Text 23"/>
          <p:cNvSpPr/>
          <p:nvPr/>
        </p:nvSpPr>
        <p:spPr>
          <a:xfrm>
            <a:off x="9793224" y="1719072"/>
            <a:ext cx="475488" cy="256032"/>
          </a:xfrm>
          <a:prstGeom prst="rect">
            <a:avLst/>
          </a:prstGeom>
          <a:noFill/>
          <a:ln/>
        </p:spPr>
        <p:txBody>
          <a:bodyPr wrap="square" lIns="0" tIns="0" rIns="0" bIns="0" rtlCol="0" anchor="ctr"/>
          <a:lstStyle/>
          <a:p>
            <a:pPr marL="0" indent="0">
              <a:buNone/>
            </a:pPr>
            <a:r>
              <a:rPr lang="en-US" sz="1800" b="1" dirty="0">
                <a:solidFill>
                  <a:srgbClr val="D3A13B"/>
                </a:solidFill>
              </a:rPr>
              <a:t>05</a:t>
            </a:r>
            <a:endParaRPr lang="en-US" sz="1800" dirty="0"/>
          </a:p>
        </p:txBody>
      </p:sp>
      <p:sp>
        <p:nvSpPr>
          <p:cNvPr id="26" name="Text 24"/>
          <p:cNvSpPr/>
          <p:nvPr/>
        </p:nvSpPr>
        <p:spPr>
          <a:xfrm>
            <a:off x="9793224" y="2176272"/>
            <a:ext cx="1728216" cy="310896"/>
          </a:xfrm>
          <a:prstGeom prst="rect">
            <a:avLst/>
          </a:prstGeom>
          <a:noFill/>
          <a:ln/>
        </p:spPr>
        <p:txBody>
          <a:bodyPr wrap="square" lIns="0" tIns="0" rIns="0" bIns="0" rtlCol="0" anchor="ctr"/>
          <a:lstStyle/>
          <a:p>
            <a:pPr marL="0" indent="0">
              <a:buNone/>
            </a:pPr>
            <a:r>
              <a:rPr lang="en-US" sz="1650" b="1" dirty="0">
                <a:solidFill>
                  <a:srgbClr val="153C3A"/>
                </a:solidFill>
              </a:rPr>
              <a:t>Findings</a:t>
            </a:r>
            <a:endParaRPr lang="en-US" sz="1650" dirty="0"/>
          </a:p>
        </p:txBody>
      </p:sp>
      <p:sp>
        <p:nvSpPr>
          <p:cNvPr id="27" name="Text 25"/>
          <p:cNvSpPr/>
          <p:nvPr/>
        </p:nvSpPr>
        <p:spPr>
          <a:xfrm>
            <a:off x="9793224" y="2724912"/>
            <a:ext cx="1728216" cy="932688"/>
          </a:xfrm>
          <a:prstGeom prst="rect">
            <a:avLst/>
          </a:prstGeom>
          <a:noFill/>
          <a:ln/>
        </p:spPr>
        <p:txBody>
          <a:bodyPr wrap="square" lIns="254" tIns="254" rIns="254" bIns="254" rtlCol="0" anchor="t">
            <a:normAutofit/>
          </a:bodyPr>
          <a:lstStyle/>
          <a:p>
            <a:pPr marL="0" indent="0">
              <a:buNone/>
            </a:pPr>
            <a:r>
              <a:rPr lang="en-US" sz="1220" dirty="0">
                <a:solidFill>
                  <a:srgbClr val="20302F"/>
                </a:solidFill>
              </a:rPr>
              <a:t>Which causes are best supported by the evidence?</a:t>
            </a:r>
            <a:endParaRPr lang="en-US" sz="1220" dirty="0"/>
          </a:p>
        </p:txBody>
      </p:sp>
      <p:sp>
        <p:nvSpPr>
          <p:cNvPr id="28" name="Shape 26"/>
          <p:cNvSpPr/>
          <p:nvPr/>
        </p:nvSpPr>
        <p:spPr>
          <a:xfrm>
            <a:off x="914400" y="4983480"/>
            <a:ext cx="9966960" cy="685800"/>
          </a:xfrm>
          <a:prstGeom prst="roundRect">
            <a:avLst>
              <a:gd name="adj" fmla="val 16000"/>
            </a:avLst>
          </a:prstGeom>
          <a:solidFill>
            <a:srgbClr val="153C3A"/>
          </a:solidFill>
          <a:ln w="12700">
            <a:solidFill>
              <a:srgbClr val="153C3A"/>
            </a:solidFill>
            <a:prstDash val="solid"/>
          </a:ln>
        </p:spPr>
        <p:txBody>
          <a:bodyPr/>
          <a:lstStyle/>
          <a:p>
            <a:endParaRPr/>
          </a:p>
        </p:txBody>
      </p:sp>
      <p:sp>
        <p:nvSpPr>
          <p:cNvPr id="29" name="Text 27"/>
          <p:cNvSpPr/>
          <p:nvPr/>
        </p:nvSpPr>
        <p:spPr>
          <a:xfrm>
            <a:off x="1170432" y="5202936"/>
            <a:ext cx="9464040" cy="228600"/>
          </a:xfrm>
          <a:prstGeom prst="rect">
            <a:avLst/>
          </a:prstGeom>
          <a:noFill/>
          <a:ln/>
        </p:spPr>
        <p:txBody>
          <a:bodyPr wrap="square" lIns="0" tIns="0" rIns="0" bIns="0" rtlCol="0" anchor="ctr"/>
          <a:lstStyle/>
          <a:p>
            <a:pPr marL="0" indent="0" algn="ctr">
              <a:buNone/>
            </a:pPr>
            <a:r>
              <a:rPr lang="en-US" sz="1500" b="1" dirty="0">
                <a:solidFill>
                  <a:srgbClr val="FFFFFF"/>
                </a:solidFill>
              </a:rPr>
              <a:t>Logic: symptom → pressures → two analysis tools → evidence-weighted findings.</a:t>
            </a:r>
            <a:endParaRPr lang="en-US" sz="1500" dirty="0"/>
          </a:p>
        </p:txBody>
      </p:sp>
      <p:sp>
        <p:nvSpPr>
          <p:cNvPr id="31" name="Text 28"/>
          <p:cNvSpPr/>
          <p:nvPr/>
        </p:nvSpPr>
        <p:spPr>
          <a:xfrm>
            <a:off x="603504" y="6272784"/>
            <a:ext cx="10287000" cy="164592"/>
          </a:xfrm>
          <a:prstGeom prst="rect">
            <a:avLst/>
          </a:prstGeom>
          <a:noFill/>
          <a:ln/>
        </p:spPr>
        <p:txBody>
          <a:bodyPr wrap="square" lIns="0" tIns="0" rIns="0" bIns="0" rtlCol="0" anchor="ctr">
            <a:normAutofit/>
          </a:bodyPr>
          <a:lstStyle/>
          <a:p>
            <a:pPr marL="0" indent="0">
              <a:buNone/>
            </a:pPr>
            <a:r>
              <a:rPr lang="en-US" sz="820" i="1" dirty="0">
                <a:solidFill>
                  <a:srgbClr val="6B6E68"/>
                </a:solidFill>
                <a:latin typeface="Aptos" pitchFamily="34" charset="0"/>
                <a:ea typeface="Aptos" pitchFamily="34" charset="-122"/>
                <a:cs typeface="Aptos" pitchFamily="34" charset="-120"/>
              </a:rPr>
              <a:t>Sources: Institute of Leadership &amp; Management (2007); Proctor (2014).</a:t>
            </a:r>
            <a:endParaRPr lang="en-US" sz="820" dirty="0"/>
          </a:p>
        </p:txBody>
      </p:sp>
      <p:sp>
        <p:nvSpPr>
          <p:cNvPr id="30"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Business snapshot: the market around Basil changed</a:t>
            </a:r>
            <a:endParaRPr lang="en-US" sz="2600" dirty="0"/>
          </a:p>
        </p:txBody>
      </p:sp>
      <p:sp>
        <p:nvSpPr>
          <p:cNvPr id="3" name="Text 1"/>
          <p:cNvSpPr/>
          <p:nvPr/>
        </p:nvSpPr>
        <p:spPr>
          <a:xfrm>
            <a:off x="621792" y="749808"/>
            <a:ext cx="9784080" cy="256032"/>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Recovery remained incomplete while footfall, work patterns and costs moved</a:t>
            </a:r>
            <a:endParaRPr lang="en-US" sz="1150" dirty="0"/>
          </a:p>
        </p:txBody>
      </p:sp>
      <p:sp>
        <p:nvSpPr>
          <p:cNvPr id="4" name="Shape 2"/>
          <p:cNvSpPr/>
          <p:nvPr/>
        </p:nvSpPr>
        <p:spPr>
          <a:xfrm>
            <a:off x="777240" y="1234440"/>
            <a:ext cx="2743200" cy="2057400"/>
          </a:xfrm>
          <a:prstGeom prst="roundRect">
            <a:avLst>
              <a:gd name="adj" fmla="val 5333"/>
            </a:avLst>
          </a:prstGeom>
          <a:solidFill>
            <a:srgbClr val="FFFDFC"/>
          </a:solidFill>
          <a:ln w="12700">
            <a:solidFill>
              <a:srgbClr val="D7CEC0"/>
            </a:solidFill>
            <a:prstDash val="solid"/>
          </a:ln>
        </p:spPr>
        <p:txBody>
          <a:bodyPr/>
          <a:lstStyle/>
          <a:p>
            <a:endParaRPr/>
          </a:p>
        </p:txBody>
      </p:sp>
      <p:sp>
        <p:nvSpPr>
          <p:cNvPr id="5" name="Text 3"/>
          <p:cNvSpPr/>
          <p:nvPr/>
        </p:nvSpPr>
        <p:spPr>
          <a:xfrm>
            <a:off x="1005840" y="1508760"/>
            <a:ext cx="2240280" cy="594360"/>
          </a:xfrm>
          <a:prstGeom prst="rect">
            <a:avLst/>
          </a:prstGeom>
          <a:noFill/>
          <a:ln/>
        </p:spPr>
        <p:txBody>
          <a:bodyPr wrap="square" lIns="0" tIns="0" rIns="0" bIns="0" rtlCol="0" anchor="ctr"/>
          <a:lstStyle/>
          <a:p>
            <a:pPr marL="0" indent="0" algn="ctr">
              <a:buNone/>
            </a:pPr>
            <a:r>
              <a:rPr lang="en-US" sz="3800" b="1" dirty="0">
                <a:solidFill>
                  <a:srgbClr val="D3A13B"/>
                </a:solidFill>
              </a:rPr>
              <a:t>≈25%</a:t>
            </a:r>
            <a:endParaRPr lang="en-US" sz="3800" dirty="0"/>
          </a:p>
        </p:txBody>
      </p:sp>
      <p:sp>
        <p:nvSpPr>
          <p:cNvPr id="6" name="Text 4"/>
          <p:cNvSpPr/>
          <p:nvPr/>
        </p:nvSpPr>
        <p:spPr>
          <a:xfrm>
            <a:off x="1051560" y="2212848"/>
            <a:ext cx="2148840" cy="256032"/>
          </a:xfrm>
          <a:prstGeom prst="rect">
            <a:avLst/>
          </a:prstGeom>
          <a:noFill/>
          <a:ln/>
        </p:spPr>
        <p:txBody>
          <a:bodyPr wrap="square" lIns="0" tIns="0" rIns="0" bIns="0" rtlCol="0" anchor="ctr"/>
          <a:lstStyle/>
          <a:p>
            <a:pPr marL="0" indent="0" algn="ctr">
              <a:buNone/>
            </a:pPr>
            <a:r>
              <a:rPr lang="en-US" sz="1500" b="1" dirty="0">
                <a:solidFill>
                  <a:srgbClr val="153C3A"/>
                </a:solidFill>
              </a:rPr>
              <a:t>average sales gap</a:t>
            </a:r>
            <a:endParaRPr lang="en-US" sz="1500" dirty="0"/>
          </a:p>
        </p:txBody>
      </p:sp>
      <p:sp>
        <p:nvSpPr>
          <p:cNvPr id="7" name="Text 5"/>
          <p:cNvSpPr/>
          <p:nvPr/>
        </p:nvSpPr>
        <p:spPr>
          <a:xfrm>
            <a:off x="987552" y="2596896"/>
            <a:ext cx="2286000" cy="384048"/>
          </a:xfrm>
          <a:prstGeom prst="rect">
            <a:avLst/>
          </a:prstGeom>
          <a:noFill/>
          <a:ln/>
        </p:spPr>
        <p:txBody>
          <a:bodyPr wrap="square" lIns="0" tIns="0" rIns="0" bIns="0" rtlCol="0" anchor="ctr">
            <a:normAutofit/>
          </a:bodyPr>
          <a:lstStyle/>
          <a:p>
            <a:pPr marL="0" indent="0" algn="ctr">
              <a:buNone/>
            </a:pPr>
            <a:r>
              <a:rPr lang="en-US" sz="1150" dirty="0">
                <a:solidFill>
                  <a:srgbClr val="68736F"/>
                </a:solidFill>
              </a:rPr>
              <a:t>2023–2025 compared with 2019</a:t>
            </a:r>
            <a:endParaRPr lang="en-US" sz="1150" dirty="0"/>
          </a:p>
        </p:txBody>
      </p:sp>
      <p:sp>
        <p:nvSpPr>
          <p:cNvPr id="8" name="Text 6"/>
          <p:cNvSpPr/>
          <p:nvPr/>
        </p:nvSpPr>
        <p:spPr>
          <a:xfrm>
            <a:off x="4023360" y="1234440"/>
            <a:ext cx="2011680" cy="228600"/>
          </a:xfrm>
          <a:prstGeom prst="rect">
            <a:avLst/>
          </a:prstGeom>
          <a:noFill/>
          <a:ln/>
        </p:spPr>
        <p:txBody>
          <a:bodyPr wrap="square" lIns="0" tIns="0" rIns="0" bIns="0" rtlCol="0" anchor="ctr"/>
          <a:lstStyle/>
          <a:p>
            <a:pPr marL="0" indent="0">
              <a:buNone/>
            </a:pPr>
            <a:r>
              <a:rPr lang="en-US" sz="1100" b="1" dirty="0">
                <a:solidFill>
                  <a:srgbClr val="68736F"/>
                </a:solidFill>
              </a:rPr>
              <a:t>BUSINESS TIMELINE</a:t>
            </a:r>
            <a:endParaRPr lang="en-US" sz="1100" dirty="0"/>
          </a:p>
        </p:txBody>
      </p:sp>
      <p:sp>
        <p:nvSpPr>
          <p:cNvPr id="9" name="Shape 7"/>
          <p:cNvSpPr/>
          <p:nvPr/>
        </p:nvSpPr>
        <p:spPr>
          <a:xfrm>
            <a:off x="4160520" y="2258568"/>
            <a:ext cx="6446520" cy="0"/>
          </a:xfrm>
          <a:prstGeom prst="line">
            <a:avLst/>
          </a:prstGeom>
          <a:noFill/>
          <a:ln w="25400">
            <a:solidFill>
              <a:srgbClr val="153C3A"/>
            </a:solidFill>
            <a:prstDash val="solid"/>
          </a:ln>
        </p:spPr>
        <p:txBody>
          <a:bodyPr/>
          <a:lstStyle/>
          <a:p>
            <a:endParaRPr/>
          </a:p>
        </p:txBody>
      </p:sp>
      <p:sp>
        <p:nvSpPr>
          <p:cNvPr id="10" name="Shape 8"/>
          <p:cNvSpPr/>
          <p:nvPr/>
        </p:nvSpPr>
        <p:spPr>
          <a:xfrm>
            <a:off x="4389120" y="2112264"/>
            <a:ext cx="292608" cy="292608"/>
          </a:xfrm>
          <a:prstGeom prst="ellipse">
            <a:avLst/>
          </a:prstGeom>
          <a:solidFill>
            <a:srgbClr val="153C3A"/>
          </a:solidFill>
          <a:ln w="12700">
            <a:solidFill>
              <a:srgbClr val="FFFFFF"/>
            </a:solidFill>
            <a:prstDash val="solid"/>
          </a:ln>
        </p:spPr>
        <p:txBody>
          <a:bodyPr/>
          <a:lstStyle/>
          <a:p>
            <a:endParaRPr/>
          </a:p>
        </p:txBody>
      </p:sp>
      <p:sp>
        <p:nvSpPr>
          <p:cNvPr id="11" name="Text 9"/>
          <p:cNvSpPr/>
          <p:nvPr/>
        </p:nvSpPr>
        <p:spPr>
          <a:xfrm>
            <a:off x="4251960" y="1673352"/>
            <a:ext cx="685800" cy="237744"/>
          </a:xfrm>
          <a:prstGeom prst="rect">
            <a:avLst/>
          </a:prstGeom>
          <a:noFill/>
          <a:ln/>
        </p:spPr>
        <p:txBody>
          <a:bodyPr wrap="square" lIns="0" tIns="0" rIns="0" bIns="0" rtlCol="0" anchor="ctr"/>
          <a:lstStyle/>
          <a:p>
            <a:pPr marL="0" indent="0" algn="ctr">
              <a:buNone/>
            </a:pPr>
            <a:r>
              <a:rPr lang="en-US" sz="1300" b="1" dirty="0">
                <a:solidFill>
                  <a:srgbClr val="153C3A"/>
                </a:solidFill>
              </a:rPr>
              <a:t>2015</a:t>
            </a:r>
            <a:endParaRPr lang="en-US" sz="1300" dirty="0"/>
          </a:p>
        </p:txBody>
      </p:sp>
      <p:sp>
        <p:nvSpPr>
          <p:cNvPr id="12" name="Text 10"/>
          <p:cNvSpPr/>
          <p:nvPr/>
        </p:nvSpPr>
        <p:spPr>
          <a:xfrm>
            <a:off x="4133088" y="2542032"/>
            <a:ext cx="914400" cy="201168"/>
          </a:xfrm>
          <a:prstGeom prst="rect">
            <a:avLst/>
          </a:prstGeom>
          <a:noFill/>
          <a:ln/>
        </p:spPr>
        <p:txBody>
          <a:bodyPr wrap="square" lIns="0" tIns="0" rIns="0" bIns="0" rtlCol="0" anchor="ctr"/>
          <a:lstStyle/>
          <a:p>
            <a:pPr marL="0" indent="0" algn="ctr">
              <a:buNone/>
            </a:pPr>
            <a:r>
              <a:rPr lang="en-US" sz="1030" b="1" dirty="0">
                <a:solidFill>
                  <a:srgbClr val="20302F"/>
                </a:solidFill>
              </a:rPr>
              <a:t>opens</a:t>
            </a:r>
            <a:endParaRPr lang="en-US" sz="1030" dirty="0"/>
          </a:p>
        </p:txBody>
      </p:sp>
      <p:sp>
        <p:nvSpPr>
          <p:cNvPr id="13" name="Text 11"/>
          <p:cNvSpPr/>
          <p:nvPr/>
        </p:nvSpPr>
        <p:spPr>
          <a:xfrm>
            <a:off x="3858768" y="2843784"/>
            <a:ext cx="1508760" cy="502920"/>
          </a:xfrm>
          <a:prstGeom prst="rect">
            <a:avLst/>
          </a:prstGeom>
          <a:noFill/>
          <a:ln/>
        </p:spPr>
        <p:txBody>
          <a:bodyPr wrap="square" lIns="0" tIns="0" rIns="0" bIns="0" rtlCol="0" anchor="ctr">
            <a:normAutofit/>
          </a:bodyPr>
          <a:lstStyle/>
          <a:p>
            <a:pPr marL="0" indent="0" algn="ctr">
              <a:buNone/>
            </a:pPr>
            <a:r>
              <a:rPr lang="en-US" sz="980" dirty="0">
                <a:solidFill>
                  <a:srgbClr val="68736F"/>
                </a:solidFill>
              </a:rPr>
              <a:t>Sales start growing</a:t>
            </a:r>
            <a:endParaRPr lang="en-US" sz="980" dirty="0"/>
          </a:p>
        </p:txBody>
      </p:sp>
      <p:sp>
        <p:nvSpPr>
          <p:cNvPr id="14" name="Shape 12"/>
          <p:cNvSpPr/>
          <p:nvPr/>
        </p:nvSpPr>
        <p:spPr>
          <a:xfrm>
            <a:off x="6263640" y="2112264"/>
            <a:ext cx="292608" cy="292608"/>
          </a:xfrm>
          <a:prstGeom prst="ellipse">
            <a:avLst/>
          </a:prstGeom>
          <a:solidFill>
            <a:srgbClr val="153C3A"/>
          </a:solidFill>
          <a:ln w="12700">
            <a:solidFill>
              <a:srgbClr val="FFFFFF"/>
            </a:solidFill>
            <a:prstDash val="solid"/>
          </a:ln>
        </p:spPr>
        <p:txBody>
          <a:bodyPr/>
          <a:lstStyle/>
          <a:p>
            <a:endParaRPr/>
          </a:p>
        </p:txBody>
      </p:sp>
      <p:sp>
        <p:nvSpPr>
          <p:cNvPr id="15" name="Text 13"/>
          <p:cNvSpPr/>
          <p:nvPr/>
        </p:nvSpPr>
        <p:spPr>
          <a:xfrm>
            <a:off x="6126480" y="1673352"/>
            <a:ext cx="685800" cy="237744"/>
          </a:xfrm>
          <a:prstGeom prst="rect">
            <a:avLst/>
          </a:prstGeom>
          <a:noFill/>
          <a:ln/>
        </p:spPr>
        <p:txBody>
          <a:bodyPr wrap="square" lIns="0" tIns="0" rIns="0" bIns="0" rtlCol="0" anchor="ctr"/>
          <a:lstStyle/>
          <a:p>
            <a:pPr marL="0" indent="0" algn="ctr">
              <a:buNone/>
            </a:pPr>
            <a:r>
              <a:rPr lang="en-US" sz="1300" b="1" dirty="0">
                <a:solidFill>
                  <a:srgbClr val="153C3A"/>
                </a:solidFill>
              </a:rPr>
              <a:t>2019</a:t>
            </a:r>
            <a:endParaRPr lang="en-US" sz="1300" dirty="0"/>
          </a:p>
        </p:txBody>
      </p:sp>
      <p:sp>
        <p:nvSpPr>
          <p:cNvPr id="16" name="Text 14"/>
          <p:cNvSpPr/>
          <p:nvPr/>
        </p:nvSpPr>
        <p:spPr>
          <a:xfrm>
            <a:off x="6007608" y="2542032"/>
            <a:ext cx="914400" cy="201168"/>
          </a:xfrm>
          <a:prstGeom prst="rect">
            <a:avLst/>
          </a:prstGeom>
          <a:noFill/>
          <a:ln/>
        </p:spPr>
        <p:txBody>
          <a:bodyPr wrap="square" lIns="0" tIns="0" rIns="0" bIns="0" rtlCol="0" anchor="ctr"/>
          <a:lstStyle/>
          <a:p>
            <a:pPr marL="0" indent="0" algn="ctr">
              <a:buNone/>
            </a:pPr>
            <a:r>
              <a:rPr lang="en-US" sz="1030" b="1" dirty="0">
                <a:solidFill>
                  <a:srgbClr val="20302F"/>
                </a:solidFill>
              </a:rPr>
              <a:t>benchmark</a:t>
            </a:r>
            <a:endParaRPr lang="en-US" sz="1030" dirty="0"/>
          </a:p>
        </p:txBody>
      </p:sp>
      <p:sp>
        <p:nvSpPr>
          <p:cNvPr id="17" name="Text 15"/>
          <p:cNvSpPr/>
          <p:nvPr/>
        </p:nvSpPr>
        <p:spPr>
          <a:xfrm>
            <a:off x="5733288" y="2843784"/>
            <a:ext cx="1508760" cy="502920"/>
          </a:xfrm>
          <a:prstGeom prst="rect">
            <a:avLst/>
          </a:prstGeom>
          <a:noFill/>
          <a:ln/>
        </p:spPr>
        <p:txBody>
          <a:bodyPr wrap="square" lIns="0" tIns="0" rIns="0" bIns="0" rtlCol="0" anchor="ctr">
            <a:normAutofit/>
          </a:bodyPr>
          <a:lstStyle/>
          <a:p>
            <a:pPr marL="0" indent="0" algn="ctr">
              <a:buNone/>
            </a:pPr>
            <a:r>
              <a:rPr lang="en-US" sz="980" dirty="0">
                <a:solidFill>
                  <a:srgbClr val="68736F"/>
                </a:solidFill>
              </a:rPr>
              <a:t>Pre-Covid comparison point</a:t>
            </a:r>
            <a:endParaRPr lang="en-US" sz="980" dirty="0"/>
          </a:p>
        </p:txBody>
      </p:sp>
      <p:sp>
        <p:nvSpPr>
          <p:cNvPr id="18" name="Shape 16"/>
          <p:cNvSpPr/>
          <p:nvPr/>
        </p:nvSpPr>
        <p:spPr>
          <a:xfrm>
            <a:off x="8138160" y="2112264"/>
            <a:ext cx="292608" cy="292608"/>
          </a:xfrm>
          <a:prstGeom prst="ellipse">
            <a:avLst/>
          </a:prstGeom>
          <a:solidFill>
            <a:srgbClr val="153C3A"/>
          </a:solidFill>
          <a:ln w="12700">
            <a:solidFill>
              <a:srgbClr val="FFFFFF"/>
            </a:solidFill>
            <a:prstDash val="solid"/>
          </a:ln>
        </p:spPr>
        <p:txBody>
          <a:bodyPr/>
          <a:lstStyle/>
          <a:p>
            <a:endParaRPr/>
          </a:p>
        </p:txBody>
      </p:sp>
      <p:sp>
        <p:nvSpPr>
          <p:cNvPr id="19" name="Text 17"/>
          <p:cNvSpPr/>
          <p:nvPr/>
        </p:nvSpPr>
        <p:spPr>
          <a:xfrm>
            <a:off x="8001000" y="1673352"/>
            <a:ext cx="685800" cy="237744"/>
          </a:xfrm>
          <a:prstGeom prst="rect">
            <a:avLst/>
          </a:prstGeom>
          <a:noFill/>
          <a:ln/>
        </p:spPr>
        <p:txBody>
          <a:bodyPr wrap="square" lIns="0" tIns="0" rIns="0" bIns="0" rtlCol="0" anchor="ctr"/>
          <a:lstStyle/>
          <a:p>
            <a:pPr marL="0" indent="0" algn="ctr">
              <a:buNone/>
            </a:pPr>
            <a:r>
              <a:rPr lang="en-US" sz="1300" b="1" dirty="0">
                <a:solidFill>
                  <a:srgbClr val="153C3A"/>
                </a:solidFill>
              </a:rPr>
              <a:t>2020</a:t>
            </a:r>
            <a:endParaRPr lang="en-US" sz="1300" dirty="0"/>
          </a:p>
        </p:txBody>
      </p:sp>
      <p:sp>
        <p:nvSpPr>
          <p:cNvPr id="20" name="Text 18"/>
          <p:cNvSpPr/>
          <p:nvPr/>
        </p:nvSpPr>
        <p:spPr>
          <a:xfrm>
            <a:off x="7882128" y="2542032"/>
            <a:ext cx="914400" cy="201168"/>
          </a:xfrm>
          <a:prstGeom prst="rect">
            <a:avLst/>
          </a:prstGeom>
          <a:noFill/>
          <a:ln/>
        </p:spPr>
        <p:txBody>
          <a:bodyPr wrap="square" lIns="0" tIns="0" rIns="0" bIns="0" rtlCol="0" anchor="ctr"/>
          <a:lstStyle/>
          <a:p>
            <a:pPr marL="0" indent="0" algn="ctr">
              <a:buNone/>
            </a:pPr>
            <a:r>
              <a:rPr lang="en-US" sz="1030" b="1" dirty="0">
                <a:solidFill>
                  <a:srgbClr val="20302F"/>
                </a:solidFill>
              </a:rPr>
              <a:t>shock</a:t>
            </a:r>
            <a:endParaRPr lang="en-US" sz="1030" dirty="0"/>
          </a:p>
        </p:txBody>
      </p:sp>
      <p:sp>
        <p:nvSpPr>
          <p:cNvPr id="21" name="Text 19"/>
          <p:cNvSpPr/>
          <p:nvPr/>
        </p:nvSpPr>
        <p:spPr>
          <a:xfrm>
            <a:off x="7607808" y="2843784"/>
            <a:ext cx="1508760" cy="502920"/>
          </a:xfrm>
          <a:prstGeom prst="rect">
            <a:avLst/>
          </a:prstGeom>
          <a:noFill/>
          <a:ln/>
        </p:spPr>
        <p:txBody>
          <a:bodyPr wrap="square" lIns="0" tIns="0" rIns="0" bIns="0" rtlCol="0" anchor="ctr">
            <a:normAutofit/>
          </a:bodyPr>
          <a:lstStyle/>
          <a:p>
            <a:pPr marL="0" indent="0" algn="ctr">
              <a:buNone/>
            </a:pPr>
            <a:r>
              <a:rPr lang="en-US" sz="980" dirty="0">
                <a:solidFill>
                  <a:srgbClr val="68736F"/>
                </a:solidFill>
              </a:rPr>
              <a:t>Footfall and sales fall</a:t>
            </a:r>
            <a:endParaRPr lang="en-US" sz="980" dirty="0"/>
          </a:p>
        </p:txBody>
      </p:sp>
      <p:sp>
        <p:nvSpPr>
          <p:cNvPr id="22" name="Shape 20"/>
          <p:cNvSpPr/>
          <p:nvPr/>
        </p:nvSpPr>
        <p:spPr>
          <a:xfrm>
            <a:off x="9966960" y="2112264"/>
            <a:ext cx="292608" cy="292608"/>
          </a:xfrm>
          <a:prstGeom prst="ellipse">
            <a:avLst/>
          </a:prstGeom>
          <a:solidFill>
            <a:srgbClr val="D3A13B"/>
          </a:solidFill>
          <a:ln w="12700">
            <a:solidFill>
              <a:srgbClr val="FFFFFF"/>
            </a:solidFill>
            <a:prstDash val="solid"/>
          </a:ln>
        </p:spPr>
        <p:txBody>
          <a:bodyPr/>
          <a:lstStyle/>
          <a:p>
            <a:endParaRPr/>
          </a:p>
        </p:txBody>
      </p:sp>
      <p:sp>
        <p:nvSpPr>
          <p:cNvPr id="23" name="Text 21"/>
          <p:cNvSpPr/>
          <p:nvPr/>
        </p:nvSpPr>
        <p:spPr>
          <a:xfrm>
            <a:off x="9829800" y="1673352"/>
            <a:ext cx="685800" cy="237744"/>
          </a:xfrm>
          <a:prstGeom prst="rect">
            <a:avLst/>
          </a:prstGeom>
          <a:noFill/>
          <a:ln/>
        </p:spPr>
        <p:txBody>
          <a:bodyPr wrap="square" lIns="0" tIns="0" rIns="0" bIns="0" rtlCol="0" anchor="ctr"/>
          <a:lstStyle/>
          <a:p>
            <a:pPr marL="0" indent="0" algn="ctr">
              <a:buNone/>
            </a:pPr>
            <a:r>
              <a:rPr lang="en-US" sz="1300" b="1" dirty="0">
                <a:solidFill>
                  <a:srgbClr val="D3A13B"/>
                </a:solidFill>
              </a:rPr>
              <a:t>2023–25</a:t>
            </a:r>
            <a:endParaRPr lang="en-US" sz="1300" dirty="0"/>
          </a:p>
        </p:txBody>
      </p:sp>
      <p:sp>
        <p:nvSpPr>
          <p:cNvPr id="24" name="Text 22"/>
          <p:cNvSpPr/>
          <p:nvPr/>
        </p:nvSpPr>
        <p:spPr>
          <a:xfrm>
            <a:off x="9710928" y="2542032"/>
            <a:ext cx="914400" cy="201168"/>
          </a:xfrm>
          <a:prstGeom prst="rect">
            <a:avLst/>
          </a:prstGeom>
          <a:noFill/>
          <a:ln/>
        </p:spPr>
        <p:txBody>
          <a:bodyPr wrap="square" lIns="0" tIns="0" rIns="0" bIns="0" rtlCol="0" anchor="ctr"/>
          <a:lstStyle/>
          <a:p>
            <a:pPr marL="0" indent="0" algn="ctr">
              <a:buNone/>
            </a:pPr>
            <a:r>
              <a:rPr lang="en-US" sz="1030" b="1" dirty="0">
                <a:solidFill>
                  <a:srgbClr val="20302F"/>
                </a:solidFill>
              </a:rPr>
              <a:t>plateau</a:t>
            </a:r>
            <a:endParaRPr lang="en-US" sz="1030" dirty="0"/>
          </a:p>
        </p:txBody>
      </p:sp>
      <p:sp>
        <p:nvSpPr>
          <p:cNvPr id="25" name="Text 23"/>
          <p:cNvSpPr/>
          <p:nvPr/>
        </p:nvSpPr>
        <p:spPr>
          <a:xfrm>
            <a:off x="9436608" y="2843784"/>
            <a:ext cx="1508760" cy="502920"/>
          </a:xfrm>
          <a:prstGeom prst="rect">
            <a:avLst/>
          </a:prstGeom>
          <a:noFill/>
          <a:ln/>
        </p:spPr>
        <p:txBody>
          <a:bodyPr wrap="square" lIns="0" tIns="0" rIns="0" bIns="0" rtlCol="0" anchor="ctr">
            <a:normAutofit/>
          </a:bodyPr>
          <a:lstStyle/>
          <a:p>
            <a:pPr marL="0" indent="0" algn="ctr">
              <a:buNone/>
            </a:pPr>
            <a:r>
              <a:rPr lang="en-US" sz="980" dirty="0">
                <a:solidFill>
                  <a:srgbClr val="68736F"/>
                </a:solidFill>
              </a:rPr>
              <a:t>Recovery remains incomplete</a:t>
            </a:r>
            <a:endParaRPr lang="en-US" sz="980" dirty="0"/>
          </a:p>
        </p:txBody>
      </p:sp>
      <p:sp>
        <p:nvSpPr>
          <p:cNvPr id="26" name="Shape 24"/>
          <p:cNvSpPr/>
          <p:nvPr/>
        </p:nvSpPr>
        <p:spPr>
          <a:xfrm>
            <a:off x="777240" y="3794760"/>
            <a:ext cx="10195560" cy="1691640"/>
          </a:xfrm>
          <a:prstGeom prst="roundRect">
            <a:avLst>
              <a:gd name="adj" fmla="val 6486"/>
            </a:avLst>
          </a:prstGeom>
          <a:solidFill>
            <a:srgbClr val="EFF4F0"/>
          </a:solidFill>
          <a:ln w="12700">
            <a:solidFill>
              <a:srgbClr val="D7CEC0"/>
            </a:solidFill>
            <a:prstDash val="solid"/>
          </a:ln>
        </p:spPr>
        <p:txBody>
          <a:bodyPr/>
          <a:lstStyle/>
          <a:p>
            <a:endParaRPr/>
          </a:p>
        </p:txBody>
      </p:sp>
      <p:sp>
        <p:nvSpPr>
          <p:cNvPr id="27" name="Text 25"/>
          <p:cNvSpPr/>
          <p:nvPr/>
        </p:nvSpPr>
        <p:spPr>
          <a:xfrm>
            <a:off x="1024128" y="4050791"/>
            <a:ext cx="3017520" cy="256032"/>
          </a:xfrm>
          <a:prstGeom prst="rect">
            <a:avLst/>
          </a:prstGeom>
          <a:noFill/>
          <a:ln/>
        </p:spPr>
        <p:txBody>
          <a:bodyPr wrap="square" lIns="0" tIns="0" rIns="0" bIns="0" rtlCol="0" anchor="ctr"/>
          <a:lstStyle/>
          <a:p>
            <a:pPr marL="0" indent="0">
              <a:buNone/>
            </a:pPr>
            <a:r>
              <a:rPr lang="en-US" sz="1100" b="1" dirty="0">
                <a:solidFill>
                  <a:srgbClr val="D3A13B"/>
                </a:solidFill>
              </a:rPr>
              <a:t>WHAT CHANGED AROUND THE BAKERY?</a:t>
            </a:r>
            <a:endParaRPr lang="en-US" sz="1100" dirty="0"/>
          </a:p>
        </p:txBody>
      </p:sp>
      <p:sp>
        <p:nvSpPr>
          <p:cNvPr id="28" name="Text 26"/>
          <p:cNvSpPr/>
          <p:nvPr/>
        </p:nvSpPr>
        <p:spPr>
          <a:xfrm>
            <a:off x="1024128" y="4507992"/>
            <a:ext cx="1965960" cy="237744"/>
          </a:xfrm>
          <a:prstGeom prst="rect">
            <a:avLst/>
          </a:prstGeom>
          <a:noFill/>
          <a:ln/>
        </p:spPr>
        <p:txBody>
          <a:bodyPr wrap="square" lIns="0" tIns="0" rIns="0" bIns="0" rtlCol="0" anchor="ctr"/>
          <a:lstStyle/>
          <a:p>
            <a:pPr marL="0" indent="0" algn="ctr">
              <a:buNone/>
            </a:pPr>
            <a:r>
              <a:rPr lang="en-US" sz="1300" b="1" dirty="0">
                <a:solidFill>
                  <a:srgbClr val="153C3A"/>
                </a:solidFill>
                <a:latin typeface="Aptos"/>
              </a:rPr>
              <a:t>Local footfall ↓</a:t>
            </a:r>
            <a:endParaRPr lang="en-US" sz="1300" dirty="0"/>
          </a:p>
        </p:txBody>
      </p:sp>
      <p:sp>
        <p:nvSpPr>
          <p:cNvPr id="29" name="Text 27"/>
          <p:cNvSpPr/>
          <p:nvPr/>
        </p:nvSpPr>
        <p:spPr>
          <a:xfrm>
            <a:off x="1024128" y="4855464"/>
            <a:ext cx="1965960" cy="393192"/>
          </a:xfrm>
          <a:prstGeom prst="rect">
            <a:avLst/>
          </a:prstGeom>
          <a:noFill/>
          <a:ln/>
        </p:spPr>
        <p:txBody>
          <a:bodyPr wrap="square" lIns="0" tIns="0" rIns="0" bIns="0" rtlCol="0" anchor="ctr"/>
          <a:lstStyle/>
          <a:p>
            <a:pPr marL="0" indent="0" algn="ctr">
              <a:buNone/>
            </a:pPr>
            <a:r>
              <a:rPr lang="en-US" sz="1019" dirty="0">
                <a:solidFill>
                  <a:srgbClr val="68736F"/>
                </a:solidFill>
                <a:latin typeface="Aptos"/>
              </a:rPr>
              <a:t>Quieter park + shop closures</a:t>
            </a:r>
            <a:endParaRPr lang="en-US" sz="1050" dirty="0"/>
          </a:p>
        </p:txBody>
      </p:sp>
      <p:sp>
        <p:nvSpPr>
          <p:cNvPr id="30" name="Text 28"/>
          <p:cNvSpPr/>
          <p:nvPr/>
        </p:nvSpPr>
        <p:spPr>
          <a:xfrm>
            <a:off x="3456432" y="4507992"/>
            <a:ext cx="1965960" cy="237744"/>
          </a:xfrm>
          <a:prstGeom prst="rect">
            <a:avLst/>
          </a:prstGeom>
          <a:noFill/>
          <a:ln/>
        </p:spPr>
        <p:txBody>
          <a:bodyPr wrap="square" lIns="0" tIns="0" rIns="0" bIns="0" rtlCol="0" anchor="ctr"/>
          <a:lstStyle/>
          <a:p>
            <a:pPr marL="0" indent="0" algn="ctr">
              <a:buNone/>
            </a:pPr>
            <a:r>
              <a:rPr lang="en-US" sz="1300" b="1" dirty="0">
                <a:solidFill>
                  <a:srgbClr val="153C3A"/>
                </a:solidFill>
                <a:latin typeface="Aptos"/>
              </a:rPr>
              <a:t>Weekday lunch ↓</a:t>
            </a:r>
            <a:endParaRPr lang="en-US" sz="1300" dirty="0"/>
          </a:p>
        </p:txBody>
      </p:sp>
      <p:sp>
        <p:nvSpPr>
          <p:cNvPr id="31" name="Text 29"/>
          <p:cNvSpPr/>
          <p:nvPr/>
        </p:nvSpPr>
        <p:spPr>
          <a:xfrm>
            <a:off x="3456432" y="4855464"/>
            <a:ext cx="1965960" cy="393192"/>
          </a:xfrm>
          <a:prstGeom prst="rect">
            <a:avLst/>
          </a:prstGeom>
          <a:noFill/>
          <a:ln/>
        </p:spPr>
        <p:txBody>
          <a:bodyPr wrap="square" lIns="0" tIns="0" rIns="0" bIns="0" rtlCol="0" anchor="ctr"/>
          <a:lstStyle/>
          <a:p>
            <a:pPr marL="0" indent="0" algn="ctr">
              <a:buNone/>
            </a:pPr>
            <a:r>
              <a:rPr lang="en-US" sz="1019" dirty="0">
                <a:solidFill>
                  <a:srgbClr val="68736F"/>
                </a:solidFill>
                <a:latin typeface="Aptos"/>
              </a:rPr>
              <a:t>Hybrid work reduces daily visits</a:t>
            </a:r>
            <a:endParaRPr lang="en-US" sz="1050" dirty="0"/>
          </a:p>
        </p:txBody>
      </p:sp>
      <p:sp>
        <p:nvSpPr>
          <p:cNvPr id="32" name="Text 30"/>
          <p:cNvSpPr/>
          <p:nvPr/>
        </p:nvSpPr>
        <p:spPr>
          <a:xfrm>
            <a:off x="5888736" y="4507992"/>
            <a:ext cx="1965960" cy="237744"/>
          </a:xfrm>
          <a:prstGeom prst="rect">
            <a:avLst/>
          </a:prstGeom>
          <a:noFill/>
          <a:ln/>
        </p:spPr>
        <p:txBody>
          <a:bodyPr wrap="square" lIns="0" tIns="0" rIns="0" bIns="0" rtlCol="0" anchor="ctr"/>
          <a:lstStyle/>
          <a:p>
            <a:pPr marL="0" indent="0" algn="ctr">
              <a:buNone/>
            </a:pPr>
            <a:r>
              <a:rPr lang="en-US" sz="1300" b="1" dirty="0">
                <a:solidFill>
                  <a:srgbClr val="153C3A"/>
                </a:solidFill>
                <a:latin typeface="Aptos"/>
              </a:rPr>
              <a:t>Access expectations ↑</a:t>
            </a:r>
            <a:endParaRPr lang="en-US" sz="1300" dirty="0"/>
          </a:p>
        </p:txBody>
      </p:sp>
      <p:sp>
        <p:nvSpPr>
          <p:cNvPr id="33" name="Text 31"/>
          <p:cNvSpPr/>
          <p:nvPr/>
        </p:nvSpPr>
        <p:spPr>
          <a:xfrm>
            <a:off x="5888736" y="4855464"/>
            <a:ext cx="1965960" cy="393192"/>
          </a:xfrm>
          <a:prstGeom prst="rect">
            <a:avLst/>
          </a:prstGeom>
          <a:noFill/>
          <a:ln/>
        </p:spPr>
        <p:txBody>
          <a:bodyPr wrap="square" lIns="0" tIns="0" rIns="0" bIns="0" rtlCol="0" anchor="ctr"/>
          <a:lstStyle/>
          <a:p>
            <a:pPr marL="0" indent="0" algn="ctr">
              <a:buNone/>
            </a:pPr>
            <a:r>
              <a:rPr lang="en-US" sz="1019" dirty="0">
                <a:solidFill>
                  <a:srgbClr val="68736F"/>
                </a:solidFill>
                <a:latin typeface="Aptos"/>
              </a:rPr>
              <a:t>Delivery + pre-order requests</a:t>
            </a:r>
            <a:endParaRPr lang="en-US" sz="1050" dirty="0"/>
          </a:p>
        </p:txBody>
      </p:sp>
      <p:sp>
        <p:nvSpPr>
          <p:cNvPr id="34" name="Text 32"/>
          <p:cNvSpPr/>
          <p:nvPr/>
        </p:nvSpPr>
        <p:spPr>
          <a:xfrm>
            <a:off x="8321040" y="4507992"/>
            <a:ext cx="1965960" cy="237744"/>
          </a:xfrm>
          <a:prstGeom prst="rect">
            <a:avLst/>
          </a:prstGeom>
          <a:noFill/>
          <a:ln/>
        </p:spPr>
        <p:txBody>
          <a:bodyPr wrap="square" lIns="0" tIns="0" rIns="0" bIns="0" rtlCol="0" anchor="ctr"/>
          <a:lstStyle/>
          <a:p>
            <a:pPr marL="0" indent="0" algn="ctr">
              <a:buNone/>
            </a:pPr>
            <a:r>
              <a:rPr lang="en-US" sz="1300" b="1" dirty="0">
                <a:solidFill>
                  <a:srgbClr val="153C3A"/>
                </a:solidFill>
                <a:latin typeface="Aptos"/>
              </a:rPr>
              <a:t>Cost pressure ↑</a:t>
            </a:r>
            <a:endParaRPr lang="en-US" sz="1300" dirty="0"/>
          </a:p>
        </p:txBody>
      </p:sp>
      <p:sp>
        <p:nvSpPr>
          <p:cNvPr id="35" name="Text 33"/>
          <p:cNvSpPr/>
          <p:nvPr/>
        </p:nvSpPr>
        <p:spPr>
          <a:xfrm>
            <a:off x="8321040" y="4855464"/>
            <a:ext cx="1965960" cy="393192"/>
          </a:xfrm>
          <a:prstGeom prst="rect">
            <a:avLst/>
          </a:prstGeom>
          <a:noFill/>
          <a:ln/>
        </p:spPr>
        <p:txBody>
          <a:bodyPr wrap="square" lIns="0" tIns="0" rIns="0" bIns="0" rtlCol="0" anchor="ctr"/>
          <a:lstStyle/>
          <a:p>
            <a:pPr marL="0" indent="0" algn="ctr">
              <a:buNone/>
            </a:pPr>
            <a:r>
              <a:rPr lang="en-US" sz="1019" dirty="0">
                <a:solidFill>
                  <a:srgbClr val="68736F"/>
                </a:solidFill>
                <a:latin typeface="Aptos"/>
              </a:rPr>
              <a:t>Overheads + volatile organic stock</a:t>
            </a:r>
            <a:endParaRPr lang="en-US" sz="1050" dirty="0"/>
          </a:p>
        </p:txBody>
      </p:sp>
      <p:sp>
        <p:nvSpPr>
          <p:cNvPr id="37" name="Text 34"/>
          <p:cNvSpPr/>
          <p:nvPr/>
        </p:nvSpPr>
        <p:spPr>
          <a:xfrm>
            <a:off x="603504" y="6272784"/>
            <a:ext cx="10287000" cy="164592"/>
          </a:xfrm>
          <a:prstGeom prst="rect">
            <a:avLst/>
          </a:prstGeom>
          <a:noFill/>
          <a:ln/>
        </p:spPr>
        <p:txBody>
          <a:bodyPr wrap="square" lIns="0" tIns="0" rIns="0" bIns="0" rtlCol="0" anchor="ctr">
            <a:normAutofit/>
          </a:bodyPr>
          <a:lstStyle/>
          <a:p>
            <a:pPr marL="0" indent="0">
              <a:buNone/>
            </a:pPr>
            <a:r>
              <a:rPr lang="en-US" sz="820" i="1" dirty="0">
                <a:solidFill>
                  <a:srgbClr val="6B6E68"/>
                </a:solidFill>
                <a:latin typeface="Aptos" pitchFamily="34" charset="0"/>
                <a:ea typeface="Aptos" pitchFamily="34" charset="-122"/>
                <a:cs typeface="Aptos" pitchFamily="34" charset="-120"/>
              </a:rPr>
              <a:t>Source: University of Wales Trinity Saint David (2026) Basil’s Bakery case study.</a:t>
            </a:r>
            <a:endParaRPr lang="en-US" sz="820" dirty="0"/>
          </a:p>
        </p:txBody>
      </p:sp>
      <p:sp>
        <p:nvSpPr>
          <p:cNvPr id="36"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3</a:t>
            </a:fld>
            <a:endParaRPr lang="en-US"/>
          </a:p>
        </p:txBody>
      </p:sp>
      <p:sp>
        <p:nvSpPr>
          <p:cNvPr id="38" name="Right Arrow 37"/>
          <p:cNvSpPr/>
          <p:nvPr/>
        </p:nvSpPr>
        <p:spPr>
          <a:xfrm>
            <a:off x="10195560" y="4041648"/>
            <a:ext cx="438912" cy="256032"/>
          </a:xfrm>
          <a:prstGeom prst="rightArrow">
            <a:avLst/>
          </a:prstGeom>
          <a:solidFill>
            <a:srgbClr val="D3A13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Pressure map: what Basil can control — and what he cannot</a:t>
            </a:r>
            <a:endParaRPr lang="en-US" sz="2600" dirty="0"/>
          </a:p>
        </p:txBody>
      </p:sp>
      <p:sp>
        <p:nvSpPr>
          <p:cNvPr id="3" name="Text 1"/>
          <p:cNvSpPr/>
          <p:nvPr/>
        </p:nvSpPr>
        <p:spPr>
          <a:xfrm>
            <a:off x="621792" y="749808"/>
            <a:ext cx="9784080" cy="256032"/>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Separating influence from control prevents very different issues being treated as the same problem</a:t>
            </a:r>
            <a:endParaRPr lang="en-US" sz="1150" dirty="0"/>
          </a:p>
        </p:txBody>
      </p:sp>
      <p:sp>
        <p:nvSpPr>
          <p:cNvPr id="4" name="Text 2"/>
          <p:cNvSpPr/>
          <p:nvPr/>
        </p:nvSpPr>
        <p:spPr>
          <a:xfrm rot="16200000">
            <a:off x="822960" y="1371600"/>
            <a:ext cx="1143000" cy="201168"/>
          </a:xfrm>
          <a:prstGeom prst="rect">
            <a:avLst/>
          </a:prstGeom>
          <a:noFill/>
          <a:ln/>
        </p:spPr>
        <p:txBody>
          <a:bodyPr wrap="square" lIns="0" tIns="0" rIns="0" bIns="0" rtlCol="0" anchor="ctr"/>
          <a:lstStyle/>
          <a:p>
            <a:pPr marL="0" indent="0">
              <a:buNone/>
            </a:pPr>
            <a:r>
              <a:rPr lang="en-US" sz="950" b="1" dirty="0">
                <a:solidFill>
                  <a:srgbClr val="68736F"/>
                </a:solidFill>
              </a:rPr>
              <a:t>HIGH IMPACT</a:t>
            </a:r>
            <a:endParaRPr lang="en-US" sz="950" dirty="0"/>
          </a:p>
        </p:txBody>
      </p:sp>
      <p:sp>
        <p:nvSpPr>
          <p:cNvPr id="5" name="Text 3"/>
          <p:cNvSpPr/>
          <p:nvPr/>
        </p:nvSpPr>
        <p:spPr>
          <a:xfrm rot="16200000">
            <a:off x="822960" y="4626864"/>
            <a:ext cx="1143000" cy="201168"/>
          </a:xfrm>
          <a:prstGeom prst="rect">
            <a:avLst/>
          </a:prstGeom>
          <a:noFill/>
          <a:ln/>
        </p:spPr>
        <p:txBody>
          <a:bodyPr wrap="square" lIns="0" tIns="0" rIns="0" bIns="0" rtlCol="0" anchor="ctr"/>
          <a:lstStyle/>
          <a:p>
            <a:pPr marL="0" indent="0">
              <a:buNone/>
            </a:pPr>
            <a:r>
              <a:rPr lang="en-US" sz="950" b="1" dirty="0">
                <a:solidFill>
                  <a:srgbClr val="68736F"/>
                </a:solidFill>
              </a:rPr>
              <a:t>LOW IMPACT</a:t>
            </a:r>
            <a:endParaRPr lang="en-US" sz="950" dirty="0"/>
          </a:p>
        </p:txBody>
      </p:sp>
      <p:sp>
        <p:nvSpPr>
          <p:cNvPr id="6" name="Text 4"/>
          <p:cNvSpPr/>
          <p:nvPr/>
        </p:nvSpPr>
        <p:spPr>
          <a:xfrm>
            <a:off x="1828800" y="5650992"/>
            <a:ext cx="1417320" cy="201168"/>
          </a:xfrm>
          <a:prstGeom prst="rect">
            <a:avLst/>
          </a:prstGeom>
          <a:noFill/>
          <a:ln/>
        </p:spPr>
        <p:txBody>
          <a:bodyPr wrap="square" lIns="0" tIns="0" rIns="0" bIns="0" rtlCol="0" anchor="ctr"/>
          <a:lstStyle/>
          <a:p>
            <a:pPr marL="0" indent="0">
              <a:buNone/>
            </a:pPr>
            <a:r>
              <a:rPr lang="en-US" sz="950" b="1" dirty="0">
                <a:solidFill>
                  <a:srgbClr val="68736F"/>
                </a:solidFill>
              </a:rPr>
              <a:t>LOW CONTROL</a:t>
            </a:r>
            <a:endParaRPr lang="en-US" sz="950" dirty="0"/>
          </a:p>
        </p:txBody>
      </p:sp>
      <p:sp>
        <p:nvSpPr>
          <p:cNvPr id="7" name="Text 5"/>
          <p:cNvSpPr/>
          <p:nvPr/>
        </p:nvSpPr>
        <p:spPr>
          <a:xfrm>
            <a:off x="8001000" y="5650992"/>
            <a:ext cx="1645920" cy="201168"/>
          </a:xfrm>
          <a:prstGeom prst="rect">
            <a:avLst/>
          </a:prstGeom>
          <a:noFill/>
          <a:ln/>
        </p:spPr>
        <p:txBody>
          <a:bodyPr wrap="square" lIns="0" tIns="0" rIns="0" bIns="0" rtlCol="0" anchor="ctr"/>
          <a:lstStyle/>
          <a:p>
            <a:pPr marL="0" indent="0">
              <a:buNone/>
            </a:pPr>
            <a:r>
              <a:rPr lang="en-US" sz="950" b="1" dirty="0">
                <a:solidFill>
                  <a:srgbClr val="68736F"/>
                </a:solidFill>
              </a:rPr>
              <a:t>MORE CONTROL</a:t>
            </a:r>
            <a:endParaRPr lang="en-US" sz="950" dirty="0"/>
          </a:p>
        </p:txBody>
      </p:sp>
      <p:sp>
        <p:nvSpPr>
          <p:cNvPr id="8" name="Shape 6"/>
          <p:cNvSpPr/>
          <p:nvPr/>
        </p:nvSpPr>
        <p:spPr>
          <a:xfrm>
            <a:off x="1417320" y="1234440"/>
            <a:ext cx="4389120" cy="1920240"/>
          </a:xfrm>
          <a:prstGeom prst="roundRect">
            <a:avLst>
              <a:gd name="adj" fmla="val 5714"/>
            </a:avLst>
          </a:prstGeom>
          <a:solidFill>
            <a:srgbClr val="EEF3EF"/>
          </a:solidFill>
          <a:ln w="12700">
            <a:solidFill>
              <a:srgbClr val="D7CEC0"/>
            </a:solidFill>
            <a:prstDash val="solid"/>
          </a:ln>
        </p:spPr>
        <p:txBody>
          <a:bodyPr/>
          <a:lstStyle/>
          <a:p>
            <a:endParaRPr/>
          </a:p>
        </p:txBody>
      </p:sp>
      <p:sp>
        <p:nvSpPr>
          <p:cNvPr id="9" name="Shape 7"/>
          <p:cNvSpPr/>
          <p:nvPr/>
        </p:nvSpPr>
        <p:spPr>
          <a:xfrm>
            <a:off x="5943600" y="1234440"/>
            <a:ext cx="4389120" cy="1920240"/>
          </a:xfrm>
          <a:prstGeom prst="roundRect">
            <a:avLst>
              <a:gd name="adj" fmla="val 5714"/>
            </a:avLst>
          </a:prstGeom>
          <a:solidFill>
            <a:srgbClr val="E4ECE7"/>
          </a:solidFill>
          <a:ln w="12700">
            <a:solidFill>
              <a:srgbClr val="D7CEC0"/>
            </a:solidFill>
            <a:prstDash val="solid"/>
          </a:ln>
        </p:spPr>
        <p:txBody>
          <a:bodyPr/>
          <a:lstStyle/>
          <a:p>
            <a:endParaRPr/>
          </a:p>
        </p:txBody>
      </p:sp>
      <p:sp>
        <p:nvSpPr>
          <p:cNvPr id="10" name="Shape 8"/>
          <p:cNvSpPr/>
          <p:nvPr/>
        </p:nvSpPr>
        <p:spPr>
          <a:xfrm>
            <a:off x="1417320" y="3291840"/>
            <a:ext cx="4389120" cy="1920240"/>
          </a:xfrm>
          <a:prstGeom prst="roundRect">
            <a:avLst>
              <a:gd name="adj" fmla="val 5714"/>
            </a:avLst>
          </a:prstGeom>
          <a:solidFill>
            <a:srgbClr val="F3F6F2"/>
          </a:solidFill>
          <a:ln w="12700">
            <a:solidFill>
              <a:srgbClr val="D7CEC0"/>
            </a:solidFill>
            <a:prstDash val="solid"/>
          </a:ln>
        </p:spPr>
        <p:txBody>
          <a:bodyPr/>
          <a:lstStyle/>
          <a:p>
            <a:endParaRPr/>
          </a:p>
        </p:txBody>
      </p:sp>
      <p:sp>
        <p:nvSpPr>
          <p:cNvPr id="11" name="Shape 9"/>
          <p:cNvSpPr/>
          <p:nvPr/>
        </p:nvSpPr>
        <p:spPr>
          <a:xfrm>
            <a:off x="5943600" y="3291840"/>
            <a:ext cx="4389120" cy="1920240"/>
          </a:xfrm>
          <a:prstGeom prst="roundRect">
            <a:avLst>
              <a:gd name="adj" fmla="val 5714"/>
            </a:avLst>
          </a:prstGeom>
          <a:solidFill>
            <a:srgbClr val="EEF3F0"/>
          </a:solidFill>
          <a:ln w="12700">
            <a:solidFill>
              <a:srgbClr val="D7CEC0"/>
            </a:solidFill>
            <a:prstDash val="solid"/>
          </a:ln>
        </p:spPr>
        <p:txBody>
          <a:bodyPr/>
          <a:lstStyle/>
          <a:p>
            <a:endParaRPr/>
          </a:p>
        </p:txBody>
      </p:sp>
      <p:sp>
        <p:nvSpPr>
          <p:cNvPr id="12" name="Text 10"/>
          <p:cNvSpPr/>
          <p:nvPr/>
        </p:nvSpPr>
        <p:spPr>
          <a:xfrm>
            <a:off x="1664208" y="1481328"/>
            <a:ext cx="2011680" cy="228600"/>
          </a:xfrm>
          <a:prstGeom prst="rect">
            <a:avLst/>
          </a:prstGeom>
          <a:noFill/>
          <a:ln/>
        </p:spPr>
        <p:txBody>
          <a:bodyPr wrap="square" lIns="0" tIns="0" rIns="0" bIns="0" rtlCol="0" anchor="ctr"/>
          <a:lstStyle/>
          <a:p>
            <a:pPr marL="0" indent="0">
              <a:buNone/>
            </a:pPr>
            <a:r>
              <a:rPr lang="en-US" sz="1200" b="1" dirty="0">
                <a:solidFill>
                  <a:srgbClr val="A66C2B"/>
                </a:solidFill>
              </a:rPr>
              <a:t>EXTERNAL PRESSURES</a:t>
            </a:r>
            <a:endParaRPr lang="en-US" sz="1200" dirty="0"/>
          </a:p>
        </p:txBody>
      </p:sp>
      <p:sp>
        <p:nvSpPr>
          <p:cNvPr id="13" name="Text 11"/>
          <p:cNvSpPr/>
          <p:nvPr/>
        </p:nvSpPr>
        <p:spPr>
          <a:xfrm>
            <a:off x="1719072" y="1847088"/>
            <a:ext cx="3611880" cy="1005840"/>
          </a:xfrm>
          <a:prstGeom prst="rect">
            <a:avLst/>
          </a:prstGeom>
          <a:noFill/>
          <a:ln/>
        </p:spPr>
        <p:txBody>
          <a:bodyPr wrap="square" lIns="381" tIns="381" rIns="381" bIns="381" rtlCol="0" anchor="ctr">
            <a:normAutofit/>
          </a:bodyPr>
          <a:lstStyle/>
          <a:p>
            <a:r>
              <a:rPr lang="en-US" sz="1220" dirty="0">
                <a:solidFill>
                  <a:srgbClr val="20302F"/>
                </a:solidFill>
              </a:rPr>
              <a:t>• quieter retail park</a:t>
            </a:r>
            <a:endParaRPr lang="en-US" sz="1220" dirty="0"/>
          </a:p>
          <a:p>
            <a:r>
              <a:rPr lang="en-US" sz="1220" dirty="0">
                <a:solidFill>
                  <a:srgbClr val="20302F"/>
                </a:solidFill>
              </a:rPr>
              <a:t>• shop closures and job losses</a:t>
            </a:r>
            <a:endParaRPr lang="en-US" sz="1220" dirty="0"/>
          </a:p>
          <a:p>
            <a:r>
              <a:rPr lang="en-US" sz="1220" dirty="0">
                <a:solidFill>
                  <a:srgbClr val="20302F"/>
                </a:solidFill>
              </a:rPr>
              <a:t>• hybrid working reduces weekday visits</a:t>
            </a:r>
            <a:endParaRPr lang="en-US" sz="1220" dirty="0"/>
          </a:p>
          <a:p>
            <a:r>
              <a:rPr lang="en-US" sz="1220" dirty="0">
                <a:solidFill>
                  <a:srgbClr val="20302F"/>
                </a:solidFill>
              </a:rPr>
              <a:t>• higher rent, utilities, rates and insurance</a:t>
            </a:r>
            <a:endParaRPr lang="en-US" sz="1220" dirty="0"/>
          </a:p>
        </p:txBody>
      </p:sp>
      <p:sp>
        <p:nvSpPr>
          <p:cNvPr id="14" name="Text 12"/>
          <p:cNvSpPr/>
          <p:nvPr/>
        </p:nvSpPr>
        <p:spPr>
          <a:xfrm>
            <a:off x="6199632" y="1481328"/>
            <a:ext cx="2194560" cy="228600"/>
          </a:xfrm>
          <a:prstGeom prst="rect">
            <a:avLst/>
          </a:prstGeom>
          <a:noFill/>
          <a:ln/>
        </p:spPr>
        <p:txBody>
          <a:bodyPr wrap="square" lIns="0" tIns="0" rIns="0" bIns="0" rtlCol="0" anchor="ctr"/>
          <a:lstStyle/>
          <a:p>
            <a:pPr marL="0" indent="0">
              <a:buNone/>
            </a:pPr>
            <a:r>
              <a:rPr lang="en-US" sz="1200" b="1" dirty="0">
                <a:solidFill>
                  <a:srgbClr val="6E8D7E"/>
                </a:solidFill>
              </a:rPr>
              <a:t>INTERNAL ACCESS FRICTION</a:t>
            </a:r>
            <a:endParaRPr lang="en-US" sz="1200" dirty="0"/>
          </a:p>
        </p:txBody>
      </p:sp>
      <p:sp>
        <p:nvSpPr>
          <p:cNvPr id="15" name="Text 13"/>
          <p:cNvSpPr/>
          <p:nvPr/>
        </p:nvSpPr>
        <p:spPr>
          <a:xfrm>
            <a:off x="6245352" y="1847088"/>
            <a:ext cx="3611880" cy="1005840"/>
          </a:xfrm>
          <a:prstGeom prst="rect">
            <a:avLst/>
          </a:prstGeom>
          <a:noFill/>
          <a:ln/>
        </p:spPr>
        <p:txBody>
          <a:bodyPr wrap="square" lIns="381" tIns="381" rIns="381" bIns="381" rtlCol="0" anchor="ctr">
            <a:normAutofit/>
          </a:bodyPr>
          <a:lstStyle/>
          <a:p>
            <a:pPr marL="0" indent="0">
              <a:buNone/>
            </a:pPr>
            <a:r>
              <a:rPr lang="en-US" sz="1220" dirty="0">
                <a:solidFill>
                  <a:srgbClr val="20302F"/>
                </a:solidFill>
              </a:rPr>
              <a:t>• no delivery service</a:t>
            </a:r>
            <a:endParaRPr lang="en-US" sz="1220" dirty="0"/>
          </a:p>
          <a:p>
            <a:pPr marL="0" indent="0">
              <a:buNone/>
            </a:pPr>
            <a:r>
              <a:rPr lang="en-US" sz="1220" dirty="0">
                <a:solidFill>
                  <a:srgbClr val="20302F"/>
                </a:solidFill>
              </a:rPr>
              <a:t>• pre-orders rely on the phone</a:t>
            </a:r>
            <a:endParaRPr lang="en-US" sz="1220" dirty="0"/>
          </a:p>
          <a:p>
            <a:pPr marL="0" indent="0">
              <a:buNone/>
            </a:pPr>
            <a:r>
              <a:rPr lang="en-US" sz="1220" dirty="0">
                <a:solidFill>
                  <a:srgbClr val="20302F"/>
                </a:solidFill>
              </a:rPr>
              <a:t>• Basil cannot always answer while baking</a:t>
            </a:r>
            <a:endParaRPr lang="en-US" sz="1220" dirty="0"/>
          </a:p>
          <a:p>
            <a:pPr marL="0" indent="0">
              <a:buNone/>
            </a:pPr>
            <a:r>
              <a:rPr lang="en-US" sz="1220" dirty="0">
                <a:solidFill>
                  <a:srgbClr val="20302F"/>
                </a:solidFill>
              </a:rPr>
              <a:t>• long waits can occur at busy times</a:t>
            </a:r>
            <a:endParaRPr lang="en-US" sz="1220" dirty="0"/>
          </a:p>
        </p:txBody>
      </p:sp>
      <p:sp>
        <p:nvSpPr>
          <p:cNvPr id="16" name="Text 14"/>
          <p:cNvSpPr/>
          <p:nvPr/>
        </p:nvSpPr>
        <p:spPr>
          <a:xfrm>
            <a:off x="1664208" y="3547872"/>
            <a:ext cx="2103120" cy="228600"/>
          </a:xfrm>
          <a:prstGeom prst="rect">
            <a:avLst/>
          </a:prstGeom>
          <a:noFill/>
          <a:ln/>
        </p:spPr>
        <p:txBody>
          <a:bodyPr wrap="square" lIns="0" tIns="0" rIns="0" bIns="0" rtlCol="0" anchor="ctr"/>
          <a:lstStyle/>
          <a:p>
            <a:pPr marL="0" indent="0">
              <a:buNone/>
            </a:pPr>
            <a:r>
              <a:rPr lang="en-US" sz="1200" b="1" dirty="0">
                <a:solidFill>
                  <a:srgbClr val="68736F"/>
                </a:solidFill>
              </a:rPr>
              <a:t>LOWER-DIRECT-EVIDENCE</a:t>
            </a:r>
            <a:endParaRPr lang="en-US" sz="1200" dirty="0"/>
          </a:p>
        </p:txBody>
      </p:sp>
      <p:sp>
        <p:nvSpPr>
          <p:cNvPr id="17" name="Text 15"/>
          <p:cNvSpPr/>
          <p:nvPr/>
        </p:nvSpPr>
        <p:spPr>
          <a:xfrm>
            <a:off x="1719072" y="3950208"/>
            <a:ext cx="3611880" cy="822960"/>
          </a:xfrm>
          <a:prstGeom prst="rect">
            <a:avLst/>
          </a:prstGeom>
          <a:noFill/>
          <a:ln/>
        </p:spPr>
        <p:txBody>
          <a:bodyPr wrap="square" lIns="381" tIns="381" rIns="381" bIns="381" rtlCol="0" anchor="ctr">
            <a:normAutofit/>
          </a:bodyPr>
          <a:lstStyle/>
          <a:p>
            <a:pPr marL="0" indent="0">
              <a:buNone/>
            </a:pPr>
            <a:r>
              <a:rPr lang="en-US" sz="1220" dirty="0">
                <a:solidFill>
                  <a:srgbClr val="20302F"/>
                </a:solidFill>
              </a:rPr>
              <a:t>• legal change is not identified as a cause</a:t>
            </a:r>
            <a:endParaRPr lang="en-US" sz="1220" dirty="0"/>
          </a:p>
          <a:p>
            <a:pPr marL="0" indent="0">
              <a:buNone/>
            </a:pPr>
            <a:r>
              <a:rPr lang="en-US" sz="1220" dirty="0">
                <a:solidFill>
                  <a:srgbClr val="20302F"/>
                </a:solidFill>
              </a:rPr>
              <a:t>• precise size of each external effect is unknown</a:t>
            </a:r>
            <a:endParaRPr lang="en-US" sz="1220" dirty="0"/>
          </a:p>
        </p:txBody>
      </p:sp>
      <p:sp>
        <p:nvSpPr>
          <p:cNvPr id="18" name="Text 16"/>
          <p:cNvSpPr/>
          <p:nvPr/>
        </p:nvSpPr>
        <p:spPr>
          <a:xfrm>
            <a:off x="6199632" y="3547872"/>
            <a:ext cx="1828800" cy="228600"/>
          </a:xfrm>
          <a:prstGeom prst="rect">
            <a:avLst/>
          </a:prstGeom>
          <a:noFill/>
          <a:ln/>
        </p:spPr>
        <p:txBody>
          <a:bodyPr wrap="square" lIns="0" tIns="0" rIns="0" bIns="0" rtlCol="0" anchor="ctr"/>
          <a:lstStyle/>
          <a:p>
            <a:pPr marL="0" indent="0">
              <a:buNone/>
            </a:pPr>
            <a:r>
              <a:rPr lang="en-US" sz="1200" b="1" dirty="0">
                <a:solidFill>
                  <a:srgbClr val="3E7C78"/>
                </a:solidFill>
              </a:rPr>
              <a:t>INFORMATION GAP</a:t>
            </a:r>
            <a:endParaRPr lang="en-US" sz="1200" dirty="0"/>
          </a:p>
        </p:txBody>
      </p:sp>
      <p:sp>
        <p:nvSpPr>
          <p:cNvPr id="19" name="Text 17"/>
          <p:cNvSpPr/>
          <p:nvPr/>
        </p:nvSpPr>
        <p:spPr>
          <a:xfrm>
            <a:off x="6245352" y="3950208"/>
            <a:ext cx="3611880" cy="822960"/>
          </a:xfrm>
          <a:prstGeom prst="rect">
            <a:avLst/>
          </a:prstGeom>
          <a:noFill/>
          <a:ln/>
        </p:spPr>
        <p:txBody>
          <a:bodyPr wrap="square" lIns="381" tIns="381" rIns="381" bIns="381" rtlCol="0" anchor="ctr">
            <a:normAutofit/>
          </a:bodyPr>
          <a:lstStyle/>
          <a:p>
            <a:pPr marL="0" indent="0">
              <a:buNone/>
            </a:pPr>
            <a:r>
              <a:rPr lang="en-US" sz="1220" dirty="0">
                <a:solidFill>
                  <a:srgbClr val="20302F"/>
                </a:solidFill>
              </a:rPr>
              <a:t>• the case gives total sales direction, but not sales by day, product, customer group or order channel</a:t>
            </a:r>
            <a:endParaRPr lang="en-US" sz="1220" dirty="0"/>
          </a:p>
        </p:txBody>
      </p:sp>
      <p:sp>
        <p:nvSpPr>
          <p:cNvPr id="20" name="Shape 18"/>
          <p:cNvSpPr/>
          <p:nvPr/>
        </p:nvSpPr>
        <p:spPr>
          <a:xfrm>
            <a:off x="4736592" y="2633472"/>
            <a:ext cx="2286000" cy="658368"/>
          </a:xfrm>
          <a:prstGeom prst="roundRect">
            <a:avLst>
              <a:gd name="adj" fmla="val 16667"/>
            </a:avLst>
          </a:prstGeom>
          <a:solidFill>
            <a:srgbClr val="153C3A"/>
          </a:solidFill>
          <a:ln w="25400">
            <a:solidFill>
              <a:srgbClr val="FFFFFF"/>
            </a:solidFill>
            <a:prstDash val="solid"/>
          </a:ln>
        </p:spPr>
        <p:txBody>
          <a:bodyPr/>
          <a:lstStyle/>
          <a:p>
            <a:endParaRPr/>
          </a:p>
        </p:txBody>
      </p:sp>
      <p:sp>
        <p:nvSpPr>
          <p:cNvPr id="21" name="Text 19"/>
          <p:cNvSpPr/>
          <p:nvPr/>
        </p:nvSpPr>
        <p:spPr>
          <a:xfrm>
            <a:off x="4901184" y="2770632"/>
            <a:ext cx="1956816" cy="356616"/>
          </a:xfrm>
          <a:prstGeom prst="rect">
            <a:avLst/>
          </a:prstGeom>
          <a:noFill/>
          <a:ln/>
        </p:spPr>
        <p:txBody>
          <a:bodyPr wrap="square" lIns="0" tIns="0" rIns="0" bIns="0" rtlCol="0" anchor="ctr">
            <a:normAutofit/>
          </a:bodyPr>
          <a:lstStyle/>
          <a:p>
            <a:pPr marL="0" indent="0" algn="ctr">
              <a:buNone/>
            </a:pPr>
            <a:r>
              <a:rPr lang="en-US" sz="1220" b="1" dirty="0">
                <a:solidFill>
                  <a:srgbClr val="FFFFFF"/>
                </a:solidFill>
              </a:rPr>
              <a:t>ROOT PROBLEM</a:t>
            </a:r>
            <a:endParaRPr lang="en-US" sz="1220" dirty="0"/>
          </a:p>
          <a:p>
            <a:pPr marL="0" indent="0" algn="ctr">
              <a:buNone/>
            </a:pPr>
            <a:r>
              <a:rPr lang="en-US" sz="1220" b="1" dirty="0">
                <a:solidFill>
                  <a:srgbClr val="FFFFFF"/>
                </a:solidFill>
              </a:rPr>
              <a:t>Sales stay below 2019</a:t>
            </a:r>
            <a:endParaRPr lang="en-US" sz="1220" dirty="0"/>
          </a:p>
        </p:txBody>
      </p:sp>
      <p:sp>
        <p:nvSpPr>
          <p:cNvPr id="23" name="Text 20"/>
          <p:cNvSpPr/>
          <p:nvPr/>
        </p:nvSpPr>
        <p:spPr>
          <a:xfrm>
            <a:off x="603504" y="6272784"/>
            <a:ext cx="10287000" cy="164592"/>
          </a:xfrm>
          <a:prstGeom prst="rect">
            <a:avLst/>
          </a:prstGeom>
          <a:noFill/>
          <a:ln/>
        </p:spPr>
        <p:txBody>
          <a:bodyPr wrap="square" lIns="0" tIns="0" rIns="0" bIns="0" rtlCol="0" anchor="ctr">
            <a:normAutofit/>
          </a:bodyPr>
          <a:lstStyle/>
          <a:p>
            <a:pPr marL="0" indent="0">
              <a:buNone/>
            </a:pPr>
            <a:r>
              <a:rPr lang="en-US" sz="820" i="1" dirty="0">
                <a:solidFill>
                  <a:srgbClr val="6B6E68"/>
                </a:solidFill>
                <a:latin typeface="Aptos" pitchFamily="34" charset="0"/>
                <a:ea typeface="Aptos" pitchFamily="34" charset="-122"/>
                <a:cs typeface="Aptos" pitchFamily="34" charset="-120"/>
              </a:rPr>
              <a:t>Sources: UWTSD (2026); Institute of Leadership &amp; Management (2007); Proctor (2014).</a:t>
            </a:r>
            <a:endParaRPr lang="en-US" sz="820" dirty="0"/>
          </a:p>
        </p:txBody>
      </p:sp>
      <p:sp>
        <p:nvSpPr>
          <p:cNvPr id="25"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PESTEL as a scanning lens — not proof of cause</a:t>
            </a:r>
            <a:endParaRPr lang="en-US" sz="2600" dirty="0"/>
          </a:p>
        </p:txBody>
      </p:sp>
      <p:sp>
        <p:nvSpPr>
          <p:cNvPr id="3" name="Text 1"/>
          <p:cNvSpPr/>
          <p:nvPr/>
        </p:nvSpPr>
        <p:spPr>
          <a:xfrm>
            <a:off x="621792" y="749808"/>
            <a:ext cx="9784080" cy="256032"/>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The framework widens the view; evidence is still needed to decide which pressures actually matter</a:t>
            </a:r>
            <a:endParaRPr lang="en-US" sz="1150" dirty="0"/>
          </a:p>
        </p:txBody>
      </p:sp>
      <p:sp>
        <p:nvSpPr>
          <p:cNvPr id="4" name="Shape 2"/>
          <p:cNvSpPr/>
          <p:nvPr/>
        </p:nvSpPr>
        <p:spPr>
          <a:xfrm>
            <a:off x="2395728" y="1572768"/>
            <a:ext cx="694944" cy="694944"/>
          </a:xfrm>
          <a:prstGeom prst="ellipse">
            <a:avLst/>
          </a:prstGeom>
          <a:solidFill>
            <a:srgbClr val="D3A13B"/>
          </a:solidFill>
          <a:ln w="17780">
            <a:solidFill>
              <a:srgbClr val="FFFFFF"/>
            </a:solidFill>
            <a:prstDash val="solid"/>
          </a:ln>
        </p:spPr>
        <p:txBody>
          <a:bodyPr/>
          <a:lstStyle/>
          <a:p>
            <a:endParaRPr/>
          </a:p>
        </p:txBody>
      </p:sp>
      <p:sp>
        <p:nvSpPr>
          <p:cNvPr id="5" name="Text 3"/>
          <p:cNvSpPr/>
          <p:nvPr/>
        </p:nvSpPr>
        <p:spPr>
          <a:xfrm>
            <a:off x="2542032" y="1764792"/>
            <a:ext cx="402336" cy="228600"/>
          </a:xfrm>
          <a:prstGeom prst="rect">
            <a:avLst/>
          </a:prstGeom>
          <a:noFill/>
          <a:ln/>
        </p:spPr>
        <p:txBody>
          <a:bodyPr wrap="square" lIns="0" tIns="0" rIns="0" bIns="0" rtlCol="0" anchor="ctr"/>
          <a:lstStyle/>
          <a:p>
            <a:pPr marL="0" indent="0" algn="ctr">
              <a:buNone/>
            </a:pPr>
            <a:r>
              <a:rPr lang="en-US" sz="1700" b="1" dirty="0">
                <a:solidFill>
                  <a:srgbClr val="FFFFFF"/>
                </a:solidFill>
              </a:rPr>
              <a:t>P</a:t>
            </a:r>
            <a:endParaRPr lang="en-US" sz="1700" dirty="0"/>
          </a:p>
        </p:txBody>
      </p:sp>
      <p:sp>
        <p:nvSpPr>
          <p:cNvPr id="6" name="Text 4"/>
          <p:cNvSpPr/>
          <p:nvPr/>
        </p:nvSpPr>
        <p:spPr>
          <a:xfrm>
            <a:off x="2057400" y="2359152"/>
            <a:ext cx="1371600" cy="182880"/>
          </a:xfrm>
          <a:prstGeom prst="rect">
            <a:avLst/>
          </a:prstGeom>
          <a:noFill/>
          <a:ln/>
        </p:spPr>
        <p:txBody>
          <a:bodyPr wrap="square" lIns="0" tIns="0" rIns="0" bIns="0" rtlCol="0" anchor="ctr"/>
          <a:lstStyle/>
          <a:p>
            <a:pPr marL="0" indent="0" algn="ctr">
              <a:buNone/>
            </a:pPr>
            <a:r>
              <a:rPr lang="en-US" sz="880" dirty="0">
                <a:solidFill>
                  <a:srgbClr val="68736F"/>
                </a:solidFill>
              </a:rPr>
              <a:t>Political</a:t>
            </a:r>
            <a:endParaRPr lang="en-US" sz="880" dirty="0"/>
          </a:p>
        </p:txBody>
      </p:sp>
      <p:sp>
        <p:nvSpPr>
          <p:cNvPr id="7" name="Shape 5"/>
          <p:cNvSpPr/>
          <p:nvPr/>
        </p:nvSpPr>
        <p:spPr>
          <a:xfrm>
            <a:off x="3464784" y="2189988"/>
            <a:ext cx="694944" cy="694944"/>
          </a:xfrm>
          <a:prstGeom prst="ellipse">
            <a:avLst/>
          </a:prstGeom>
          <a:solidFill>
            <a:srgbClr val="153C3A"/>
          </a:solidFill>
          <a:ln w="17780">
            <a:solidFill>
              <a:srgbClr val="FFFFFF"/>
            </a:solidFill>
            <a:prstDash val="solid"/>
          </a:ln>
        </p:spPr>
        <p:txBody>
          <a:bodyPr/>
          <a:lstStyle/>
          <a:p>
            <a:endParaRPr/>
          </a:p>
        </p:txBody>
      </p:sp>
      <p:sp>
        <p:nvSpPr>
          <p:cNvPr id="8" name="Text 6"/>
          <p:cNvSpPr/>
          <p:nvPr/>
        </p:nvSpPr>
        <p:spPr>
          <a:xfrm>
            <a:off x="3611088" y="2382012"/>
            <a:ext cx="402336" cy="228600"/>
          </a:xfrm>
          <a:prstGeom prst="rect">
            <a:avLst/>
          </a:prstGeom>
          <a:noFill/>
          <a:ln/>
        </p:spPr>
        <p:txBody>
          <a:bodyPr wrap="square" lIns="0" tIns="0" rIns="0" bIns="0" rtlCol="0" anchor="ctr"/>
          <a:lstStyle/>
          <a:p>
            <a:pPr marL="0" indent="0" algn="ctr">
              <a:buNone/>
            </a:pPr>
            <a:r>
              <a:rPr lang="en-US" sz="1700" b="1" dirty="0">
                <a:solidFill>
                  <a:srgbClr val="FFFFFF"/>
                </a:solidFill>
              </a:rPr>
              <a:t>E</a:t>
            </a:r>
            <a:endParaRPr lang="en-US" sz="1700" dirty="0"/>
          </a:p>
        </p:txBody>
      </p:sp>
      <p:sp>
        <p:nvSpPr>
          <p:cNvPr id="9" name="Text 7"/>
          <p:cNvSpPr/>
          <p:nvPr/>
        </p:nvSpPr>
        <p:spPr>
          <a:xfrm>
            <a:off x="3126456" y="2976372"/>
            <a:ext cx="1371600" cy="182880"/>
          </a:xfrm>
          <a:prstGeom prst="rect">
            <a:avLst/>
          </a:prstGeom>
          <a:noFill/>
          <a:ln/>
        </p:spPr>
        <p:txBody>
          <a:bodyPr wrap="square" lIns="0" tIns="0" rIns="0" bIns="0" rtlCol="0" anchor="ctr"/>
          <a:lstStyle/>
          <a:p>
            <a:pPr marL="0" indent="0" algn="ctr">
              <a:buNone/>
            </a:pPr>
            <a:r>
              <a:rPr lang="en-US" sz="880" dirty="0">
                <a:solidFill>
                  <a:srgbClr val="68736F"/>
                </a:solidFill>
              </a:rPr>
              <a:t>Economic</a:t>
            </a:r>
            <a:endParaRPr lang="en-US" sz="880" dirty="0"/>
          </a:p>
        </p:txBody>
      </p:sp>
      <p:sp>
        <p:nvSpPr>
          <p:cNvPr id="10" name="Shape 8"/>
          <p:cNvSpPr/>
          <p:nvPr/>
        </p:nvSpPr>
        <p:spPr>
          <a:xfrm>
            <a:off x="3464784" y="3424428"/>
            <a:ext cx="694944" cy="694944"/>
          </a:xfrm>
          <a:prstGeom prst="ellipse">
            <a:avLst/>
          </a:prstGeom>
          <a:solidFill>
            <a:srgbClr val="6E8D7E"/>
          </a:solidFill>
          <a:ln w="17780">
            <a:solidFill>
              <a:srgbClr val="FFFFFF"/>
            </a:solidFill>
            <a:prstDash val="solid"/>
          </a:ln>
        </p:spPr>
        <p:txBody>
          <a:bodyPr/>
          <a:lstStyle/>
          <a:p>
            <a:endParaRPr/>
          </a:p>
        </p:txBody>
      </p:sp>
      <p:sp>
        <p:nvSpPr>
          <p:cNvPr id="11" name="Text 9"/>
          <p:cNvSpPr/>
          <p:nvPr/>
        </p:nvSpPr>
        <p:spPr>
          <a:xfrm>
            <a:off x="3611088" y="3616452"/>
            <a:ext cx="402336" cy="228600"/>
          </a:xfrm>
          <a:prstGeom prst="rect">
            <a:avLst/>
          </a:prstGeom>
          <a:noFill/>
          <a:ln/>
        </p:spPr>
        <p:txBody>
          <a:bodyPr wrap="square" lIns="0" tIns="0" rIns="0" bIns="0" rtlCol="0" anchor="ctr"/>
          <a:lstStyle/>
          <a:p>
            <a:pPr marL="0" indent="0" algn="ctr">
              <a:buNone/>
            </a:pPr>
            <a:r>
              <a:rPr lang="en-US" sz="1700" b="1" dirty="0">
                <a:solidFill>
                  <a:srgbClr val="FFFFFF"/>
                </a:solidFill>
              </a:rPr>
              <a:t>S</a:t>
            </a:r>
            <a:endParaRPr lang="en-US" sz="1700" dirty="0"/>
          </a:p>
        </p:txBody>
      </p:sp>
      <p:sp>
        <p:nvSpPr>
          <p:cNvPr id="12" name="Text 10"/>
          <p:cNvSpPr/>
          <p:nvPr/>
        </p:nvSpPr>
        <p:spPr>
          <a:xfrm>
            <a:off x="3126456" y="4210812"/>
            <a:ext cx="1371600" cy="182880"/>
          </a:xfrm>
          <a:prstGeom prst="rect">
            <a:avLst/>
          </a:prstGeom>
          <a:noFill/>
          <a:ln/>
        </p:spPr>
        <p:txBody>
          <a:bodyPr wrap="square" lIns="0" tIns="0" rIns="0" bIns="0" rtlCol="0" anchor="ctr"/>
          <a:lstStyle/>
          <a:p>
            <a:pPr marL="0" indent="0" algn="ctr">
              <a:buNone/>
            </a:pPr>
            <a:r>
              <a:rPr lang="en-US" sz="880" dirty="0">
                <a:solidFill>
                  <a:srgbClr val="68736F"/>
                </a:solidFill>
              </a:rPr>
              <a:t>Social</a:t>
            </a:r>
            <a:endParaRPr lang="en-US" sz="880" dirty="0"/>
          </a:p>
        </p:txBody>
      </p:sp>
      <p:sp>
        <p:nvSpPr>
          <p:cNvPr id="13" name="Shape 11"/>
          <p:cNvSpPr/>
          <p:nvPr/>
        </p:nvSpPr>
        <p:spPr>
          <a:xfrm>
            <a:off x="2395728" y="4041648"/>
            <a:ext cx="694944" cy="694944"/>
          </a:xfrm>
          <a:prstGeom prst="ellipse">
            <a:avLst/>
          </a:prstGeom>
          <a:solidFill>
            <a:srgbClr val="3E7C78"/>
          </a:solidFill>
          <a:ln w="17780">
            <a:solidFill>
              <a:srgbClr val="FFFFFF"/>
            </a:solidFill>
            <a:prstDash val="solid"/>
          </a:ln>
        </p:spPr>
        <p:txBody>
          <a:bodyPr/>
          <a:lstStyle/>
          <a:p>
            <a:endParaRPr/>
          </a:p>
        </p:txBody>
      </p:sp>
      <p:sp>
        <p:nvSpPr>
          <p:cNvPr id="14" name="Text 12"/>
          <p:cNvSpPr/>
          <p:nvPr/>
        </p:nvSpPr>
        <p:spPr>
          <a:xfrm>
            <a:off x="2542032" y="4233672"/>
            <a:ext cx="402336" cy="228600"/>
          </a:xfrm>
          <a:prstGeom prst="rect">
            <a:avLst/>
          </a:prstGeom>
          <a:noFill/>
          <a:ln/>
        </p:spPr>
        <p:txBody>
          <a:bodyPr wrap="square" lIns="0" tIns="0" rIns="0" bIns="0" rtlCol="0" anchor="ctr"/>
          <a:lstStyle/>
          <a:p>
            <a:pPr marL="0" indent="0" algn="ctr">
              <a:buNone/>
            </a:pPr>
            <a:r>
              <a:rPr lang="en-US" sz="1700" b="1" dirty="0">
                <a:solidFill>
                  <a:srgbClr val="FFFFFF"/>
                </a:solidFill>
              </a:rPr>
              <a:t>T</a:t>
            </a:r>
            <a:endParaRPr lang="en-US" sz="1700" dirty="0"/>
          </a:p>
        </p:txBody>
      </p:sp>
      <p:sp>
        <p:nvSpPr>
          <p:cNvPr id="15" name="Text 13"/>
          <p:cNvSpPr/>
          <p:nvPr/>
        </p:nvSpPr>
        <p:spPr>
          <a:xfrm>
            <a:off x="2057400" y="4828032"/>
            <a:ext cx="1371600" cy="182880"/>
          </a:xfrm>
          <a:prstGeom prst="rect">
            <a:avLst/>
          </a:prstGeom>
          <a:noFill/>
          <a:ln/>
        </p:spPr>
        <p:txBody>
          <a:bodyPr wrap="square" lIns="0" tIns="0" rIns="0" bIns="0" rtlCol="0" anchor="ctr"/>
          <a:lstStyle/>
          <a:p>
            <a:pPr marL="0" indent="0" algn="ctr">
              <a:buNone/>
            </a:pPr>
            <a:r>
              <a:rPr lang="en-US" sz="880" dirty="0">
                <a:solidFill>
                  <a:srgbClr val="68736F"/>
                </a:solidFill>
              </a:rPr>
              <a:t>Tech</a:t>
            </a:r>
            <a:endParaRPr lang="en-US" sz="880" dirty="0"/>
          </a:p>
        </p:txBody>
      </p:sp>
      <p:sp>
        <p:nvSpPr>
          <p:cNvPr id="16" name="Shape 14"/>
          <p:cNvSpPr/>
          <p:nvPr/>
        </p:nvSpPr>
        <p:spPr>
          <a:xfrm>
            <a:off x="1326672" y="3424428"/>
            <a:ext cx="694944" cy="694944"/>
          </a:xfrm>
          <a:prstGeom prst="ellipse">
            <a:avLst/>
          </a:prstGeom>
          <a:solidFill>
            <a:srgbClr val="B8863E"/>
          </a:solidFill>
          <a:ln w="17780">
            <a:solidFill>
              <a:srgbClr val="FFFFFF"/>
            </a:solidFill>
            <a:prstDash val="solid"/>
          </a:ln>
        </p:spPr>
        <p:txBody>
          <a:bodyPr/>
          <a:lstStyle/>
          <a:p>
            <a:endParaRPr/>
          </a:p>
        </p:txBody>
      </p:sp>
      <p:sp>
        <p:nvSpPr>
          <p:cNvPr id="17" name="Text 15"/>
          <p:cNvSpPr/>
          <p:nvPr/>
        </p:nvSpPr>
        <p:spPr>
          <a:xfrm>
            <a:off x="1472976" y="3616452"/>
            <a:ext cx="402336" cy="228600"/>
          </a:xfrm>
          <a:prstGeom prst="rect">
            <a:avLst/>
          </a:prstGeom>
          <a:noFill/>
          <a:ln/>
        </p:spPr>
        <p:txBody>
          <a:bodyPr wrap="square" lIns="0" tIns="0" rIns="0" bIns="0" rtlCol="0" anchor="ctr"/>
          <a:lstStyle/>
          <a:p>
            <a:pPr marL="0" indent="0" algn="ctr">
              <a:buNone/>
            </a:pPr>
            <a:r>
              <a:rPr lang="en-US" sz="1700" b="1" dirty="0">
                <a:solidFill>
                  <a:srgbClr val="FFFFFF"/>
                </a:solidFill>
              </a:rPr>
              <a:t>E</a:t>
            </a:r>
            <a:endParaRPr lang="en-US" sz="1700" dirty="0"/>
          </a:p>
        </p:txBody>
      </p:sp>
      <p:sp>
        <p:nvSpPr>
          <p:cNvPr id="18" name="Text 16"/>
          <p:cNvSpPr/>
          <p:nvPr/>
        </p:nvSpPr>
        <p:spPr>
          <a:xfrm>
            <a:off x="988344" y="4210812"/>
            <a:ext cx="1371600" cy="182880"/>
          </a:xfrm>
          <a:prstGeom prst="rect">
            <a:avLst/>
          </a:prstGeom>
          <a:noFill/>
          <a:ln/>
        </p:spPr>
        <p:txBody>
          <a:bodyPr wrap="square" lIns="0" tIns="0" rIns="0" bIns="0" rtlCol="0" anchor="ctr"/>
          <a:lstStyle/>
          <a:p>
            <a:pPr marL="0" indent="0" algn="ctr">
              <a:buNone/>
            </a:pPr>
            <a:r>
              <a:rPr lang="en-US" sz="880" dirty="0">
                <a:solidFill>
                  <a:srgbClr val="68736F"/>
                </a:solidFill>
              </a:rPr>
              <a:t>Environment</a:t>
            </a:r>
            <a:endParaRPr lang="en-US" sz="880" dirty="0"/>
          </a:p>
        </p:txBody>
      </p:sp>
      <p:sp>
        <p:nvSpPr>
          <p:cNvPr id="19" name="Shape 17"/>
          <p:cNvSpPr/>
          <p:nvPr/>
        </p:nvSpPr>
        <p:spPr>
          <a:xfrm>
            <a:off x="1326672" y="2189988"/>
            <a:ext cx="694944" cy="694944"/>
          </a:xfrm>
          <a:prstGeom prst="ellipse">
            <a:avLst/>
          </a:prstGeom>
          <a:solidFill>
            <a:srgbClr val="6B6F7A"/>
          </a:solidFill>
          <a:ln w="17780">
            <a:solidFill>
              <a:srgbClr val="FFFFFF"/>
            </a:solidFill>
            <a:prstDash val="solid"/>
          </a:ln>
        </p:spPr>
        <p:txBody>
          <a:bodyPr/>
          <a:lstStyle/>
          <a:p>
            <a:endParaRPr/>
          </a:p>
        </p:txBody>
      </p:sp>
      <p:sp>
        <p:nvSpPr>
          <p:cNvPr id="20" name="Text 18"/>
          <p:cNvSpPr/>
          <p:nvPr/>
        </p:nvSpPr>
        <p:spPr>
          <a:xfrm>
            <a:off x="1472976" y="2382012"/>
            <a:ext cx="402336" cy="228600"/>
          </a:xfrm>
          <a:prstGeom prst="rect">
            <a:avLst/>
          </a:prstGeom>
          <a:noFill/>
          <a:ln/>
        </p:spPr>
        <p:txBody>
          <a:bodyPr wrap="square" lIns="0" tIns="0" rIns="0" bIns="0" rtlCol="0" anchor="ctr"/>
          <a:lstStyle/>
          <a:p>
            <a:pPr marL="0" indent="0" algn="ctr">
              <a:buNone/>
            </a:pPr>
            <a:r>
              <a:rPr lang="en-US" sz="1700" b="1" dirty="0">
                <a:solidFill>
                  <a:srgbClr val="FFFFFF"/>
                </a:solidFill>
              </a:rPr>
              <a:t>L</a:t>
            </a:r>
            <a:endParaRPr lang="en-US" sz="1700" dirty="0"/>
          </a:p>
        </p:txBody>
      </p:sp>
      <p:sp>
        <p:nvSpPr>
          <p:cNvPr id="21" name="Text 19"/>
          <p:cNvSpPr/>
          <p:nvPr/>
        </p:nvSpPr>
        <p:spPr>
          <a:xfrm>
            <a:off x="988344" y="2976372"/>
            <a:ext cx="1371600" cy="182880"/>
          </a:xfrm>
          <a:prstGeom prst="rect">
            <a:avLst/>
          </a:prstGeom>
          <a:noFill/>
          <a:ln/>
        </p:spPr>
        <p:txBody>
          <a:bodyPr wrap="square" lIns="0" tIns="0" rIns="0" bIns="0" rtlCol="0" anchor="ctr"/>
          <a:lstStyle/>
          <a:p>
            <a:pPr marL="0" indent="0" algn="ctr">
              <a:buNone/>
            </a:pPr>
            <a:r>
              <a:rPr lang="en-US" sz="880" dirty="0">
                <a:solidFill>
                  <a:srgbClr val="68736F"/>
                </a:solidFill>
              </a:rPr>
              <a:t>Legal</a:t>
            </a:r>
            <a:endParaRPr lang="en-US" sz="880" dirty="0"/>
          </a:p>
        </p:txBody>
      </p:sp>
      <p:sp>
        <p:nvSpPr>
          <p:cNvPr id="22" name="Shape 20"/>
          <p:cNvSpPr/>
          <p:nvPr/>
        </p:nvSpPr>
        <p:spPr>
          <a:xfrm>
            <a:off x="2176272" y="2587752"/>
            <a:ext cx="1133856" cy="1133856"/>
          </a:xfrm>
          <a:prstGeom prst="ellipse">
            <a:avLst/>
          </a:prstGeom>
          <a:solidFill>
            <a:srgbClr val="FFFDFC"/>
          </a:solidFill>
          <a:ln w="19050">
            <a:solidFill>
              <a:srgbClr val="153C3A"/>
            </a:solidFill>
            <a:prstDash val="solid"/>
          </a:ln>
        </p:spPr>
        <p:txBody>
          <a:bodyPr/>
          <a:lstStyle/>
          <a:p>
            <a:endParaRPr/>
          </a:p>
        </p:txBody>
      </p:sp>
      <p:sp>
        <p:nvSpPr>
          <p:cNvPr id="23" name="Text 21"/>
          <p:cNvSpPr/>
          <p:nvPr/>
        </p:nvSpPr>
        <p:spPr>
          <a:xfrm>
            <a:off x="2395728" y="2862072"/>
            <a:ext cx="694944" cy="457200"/>
          </a:xfrm>
          <a:prstGeom prst="rect">
            <a:avLst/>
          </a:prstGeom>
          <a:noFill/>
          <a:ln/>
        </p:spPr>
        <p:txBody>
          <a:bodyPr wrap="square" lIns="0" tIns="0" rIns="0" bIns="0" rtlCol="0" anchor="ctr"/>
          <a:lstStyle/>
          <a:p>
            <a:pPr marL="0" indent="0" algn="ctr">
              <a:buNone/>
            </a:pPr>
            <a:r>
              <a:rPr lang="en-US" sz="1250" b="1" dirty="0">
                <a:solidFill>
                  <a:srgbClr val="153C3A"/>
                </a:solidFill>
              </a:rPr>
              <a:t>MACRO</a:t>
            </a:r>
            <a:endParaRPr lang="en-US" sz="1250" dirty="0"/>
          </a:p>
          <a:p>
            <a:pPr marL="0" indent="0" algn="ctr">
              <a:buNone/>
            </a:pPr>
            <a:r>
              <a:rPr lang="en-US" sz="1250" b="1" dirty="0">
                <a:solidFill>
                  <a:srgbClr val="153C3A"/>
                </a:solidFill>
              </a:rPr>
              <a:t>SCAN</a:t>
            </a:r>
            <a:endParaRPr lang="en-US" sz="1250" dirty="0"/>
          </a:p>
        </p:txBody>
      </p:sp>
      <p:sp>
        <p:nvSpPr>
          <p:cNvPr id="24" name="Shape 22"/>
          <p:cNvSpPr/>
          <p:nvPr/>
        </p:nvSpPr>
        <p:spPr>
          <a:xfrm>
            <a:off x="4800600" y="1325880"/>
            <a:ext cx="2743200" cy="4160520"/>
          </a:xfrm>
          <a:prstGeom prst="roundRect">
            <a:avLst>
              <a:gd name="adj" fmla="val 4000"/>
            </a:avLst>
          </a:prstGeom>
          <a:solidFill>
            <a:srgbClr val="E7EFEB"/>
          </a:solidFill>
          <a:ln w="12700">
            <a:solidFill>
              <a:srgbClr val="D7CEC0"/>
            </a:solidFill>
            <a:prstDash val="solid"/>
          </a:ln>
        </p:spPr>
        <p:txBody>
          <a:bodyPr/>
          <a:lstStyle/>
          <a:p>
            <a:endParaRPr/>
          </a:p>
        </p:txBody>
      </p:sp>
      <p:sp>
        <p:nvSpPr>
          <p:cNvPr id="25" name="Text 23"/>
          <p:cNvSpPr/>
          <p:nvPr/>
        </p:nvSpPr>
        <p:spPr>
          <a:xfrm>
            <a:off x="5074920" y="1600200"/>
            <a:ext cx="2103120" cy="256032"/>
          </a:xfrm>
          <a:prstGeom prst="rect">
            <a:avLst/>
          </a:prstGeom>
          <a:noFill/>
          <a:ln/>
        </p:spPr>
        <p:txBody>
          <a:bodyPr wrap="square" lIns="0" tIns="0" rIns="0" bIns="0" rtlCol="0" anchor="ctr"/>
          <a:lstStyle/>
          <a:p>
            <a:pPr marL="0" indent="0">
              <a:buNone/>
            </a:pPr>
            <a:r>
              <a:rPr lang="en-US" sz="1500" b="1" dirty="0">
                <a:solidFill>
                  <a:srgbClr val="6E8D7E"/>
                </a:solidFill>
              </a:rPr>
              <a:t>WHY IT HELPS</a:t>
            </a:r>
            <a:endParaRPr lang="en-US" sz="1500" dirty="0"/>
          </a:p>
        </p:txBody>
      </p:sp>
      <p:sp>
        <p:nvSpPr>
          <p:cNvPr id="26" name="Shape 24"/>
          <p:cNvSpPr/>
          <p:nvPr/>
        </p:nvSpPr>
        <p:spPr>
          <a:xfrm>
            <a:off x="5093208" y="2148840"/>
            <a:ext cx="219456" cy="219456"/>
          </a:xfrm>
          <a:prstGeom prst="ellipse">
            <a:avLst/>
          </a:prstGeom>
          <a:solidFill>
            <a:srgbClr val="6E8D7E"/>
          </a:solidFill>
          <a:ln w="12700">
            <a:solidFill>
              <a:srgbClr val="6E8D7E"/>
            </a:solidFill>
            <a:prstDash val="solid"/>
          </a:ln>
        </p:spPr>
        <p:txBody>
          <a:bodyPr/>
          <a:lstStyle/>
          <a:p>
            <a:endParaRPr/>
          </a:p>
        </p:txBody>
      </p:sp>
      <p:sp>
        <p:nvSpPr>
          <p:cNvPr id="27" name="Text 25"/>
          <p:cNvSpPr/>
          <p:nvPr/>
        </p:nvSpPr>
        <p:spPr>
          <a:xfrm>
            <a:off x="5440680" y="2093976"/>
            <a:ext cx="1783080" cy="411480"/>
          </a:xfrm>
          <a:prstGeom prst="rect">
            <a:avLst/>
          </a:prstGeom>
          <a:noFill/>
          <a:ln/>
        </p:spPr>
        <p:txBody>
          <a:bodyPr wrap="square" lIns="0" tIns="0" rIns="0" bIns="0" rtlCol="0" anchor="ctr">
            <a:normAutofit/>
          </a:bodyPr>
          <a:lstStyle/>
          <a:p>
            <a:pPr marL="0" indent="0">
              <a:buNone/>
            </a:pPr>
            <a:r>
              <a:rPr lang="en-US" sz="1170" dirty="0">
                <a:solidFill>
                  <a:srgbClr val="20302F"/>
                </a:solidFill>
              </a:rPr>
              <a:t>Creates a structured external scan</a:t>
            </a:r>
            <a:endParaRPr lang="en-US" sz="1170" dirty="0"/>
          </a:p>
        </p:txBody>
      </p:sp>
      <p:sp>
        <p:nvSpPr>
          <p:cNvPr id="28" name="Shape 26"/>
          <p:cNvSpPr/>
          <p:nvPr/>
        </p:nvSpPr>
        <p:spPr>
          <a:xfrm>
            <a:off x="5093208" y="2862072"/>
            <a:ext cx="219456" cy="219456"/>
          </a:xfrm>
          <a:prstGeom prst="ellipse">
            <a:avLst/>
          </a:prstGeom>
          <a:solidFill>
            <a:srgbClr val="6E8D7E"/>
          </a:solidFill>
          <a:ln w="12700">
            <a:solidFill>
              <a:srgbClr val="6E8D7E"/>
            </a:solidFill>
            <a:prstDash val="solid"/>
          </a:ln>
        </p:spPr>
        <p:txBody>
          <a:bodyPr/>
          <a:lstStyle/>
          <a:p>
            <a:endParaRPr/>
          </a:p>
        </p:txBody>
      </p:sp>
      <p:sp>
        <p:nvSpPr>
          <p:cNvPr id="29" name="Text 27"/>
          <p:cNvSpPr/>
          <p:nvPr/>
        </p:nvSpPr>
        <p:spPr>
          <a:xfrm>
            <a:off x="5440680" y="2807208"/>
            <a:ext cx="1783080" cy="411480"/>
          </a:xfrm>
          <a:prstGeom prst="rect">
            <a:avLst/>
          </a:prstGeom>
          <a:noFill/>
          <a:ln/>
        </p:spPr>
        <p:txBody>
          <a:bodyPr wrap="square" lIns="0" tIns="0" rIns="0" bIns="0" rtlCol="0" anchor="ctr">
            <a:normAutofit/>
          </a:bodyPr>
          <a:lstStyle/>
          <a:p>
            <a:pPr marL="0" indent="0">
              <a:buNone/>
            </a:pPr>
            <a:r>
              <a:rPr lang="en-US" sz="1170" dirty="0">
                <a:solidFill>
                  <a:srgbClr val="20302F"/>
                </a:solidFill>
              </a:rPr>
              <a:t>Reduces the risk of focusing only on internal problems</a:t>
            </a:r>
            <a:endParaRPr lang="en-US" sz="1170" dirty="0"/>
          </a:p>
        </p:txBody>
      </p:sp>
      <p:sp>
        <p:nvSpPr>
          <p:cNvPr id="30" name="Shape 28"/>
          <p:cNvSpPr/>
          <p:nvPr/>
        </p:nvSpPr>
        <p:spPr>
          <a:xfrm>
            <a:off x="5093208" y="3575304"/>
            <a:ext cx="219456" cy="219456"/>
          </a:xfrm>
          <a:prstGeom prst="ellipse">
            <a:avLst/>
          </a:prstGeom>
          <a:solidFill>
            <a:srgbClr val="6E8D7E"/>
          </a:solidFill>
          <a:ln w="12700">
            <a:solidFill>
              <a:srgbClr val="6E8D7E"/>
            </a:solidFill>
            <a:prstDash val="solid"/>
          </a:ln>
        </p:spPr>
        <p:txBody>
          <a:bodyPr/>
          <a:lstStyle/>
          <a:p>
            <a:endParaRPr/>
          </a:p>
        </p:txBody>
      </p:sp>
      <p:sp>
        <p:nvSpPr>
          <p:cNvPr id="31" name="Text 29"/>
          <p:cNvSpPr/>
          <p:nvPr/>
        </p:nvSpPr>
        <p:spPr>
          <a:xfrm>
            <a:off x="5440680" y="3520440"/>
            <a:ext cx="1783080" cy="411480"/>
          </a:xfrm>
          <a:prstGeom prst="rect">
            <a:avLst/>
          </a:prstGeom>
          <a:noFill/>
          <a:ln/>
        </p:spPr>
        <p:txBody>
          <a:bodyPr wrap="square" lIns="0" tIns="0" rIns="0" bIns="0" rtlCol="0" anchor="ctr">
            <a:normAutofit/>
          </a:bodyPr>
          <a:lstStyle/>
          <a:p>
            <a:pPr marL="0" indent="0">
              <a:buNone/>
            </a:pPr>
            <a:r>
              <a:rPr lang="en-US" sz="1170" dirty="0">
                <a:solidFill>
                  <a:srgbClr val="20302F"/>
                </a:solidFill>
              </a:rPr>
              <a:t>Highlights threats and opportunities</a:t>
            </a:r>
            <a:endParaRPr lang="en-US" sz="1170" dirty="0"/>
          </a:p>
        </p:txBody>
      </p:sp>
      <p:sp>
        <p:nvSpPr>
          <p:cNvPr id="32" name="Shape 30"/>
          <p:cNvSpPr/>
          <p:nvPr/>
        </p:nvSpPr>
        <p:spPr>
          <a:xfrm>
            <a:off x="5093208" y="4288536"/>
            <a:ext cx="219456" cy="219456"/>
          </a:xfrm>
          <a:prstGeom prst="ellipse">
            <a:avLst/>
          </a:prstGeom>
          <a:solidFill>
            <a:srgbClr val="6E8D7E"/>
          </a:solidFill>
          <a:ln w="12700">
            <a:solidFill>
              <a:srgbClr val="6E8D7E"/>
            </a:solidFill>
            <a:prstDash val="solid"/>
          </a:ln>
        </p:spPr>
        <p:txBody>
          <a:bodyPr/>
          <a:lstStyle/>
          <a:p>
            <a:endParaRPr/>
          </a:p>
        </p:txBody>
      </p:sp>
      <p:sp>
        <p:nvSpPr>
          <p:cNvPr id="33" name="Text 31"/>
          <p:cNvSpPr/>
          <p:nvPr/>
        </p:nvSpPr>
        <p:spPr>
          <a:xfrm>
            <a:off x="5440680" y="4233672"/>
            <a:ext cx="1783080" cy="411480"/>
          </a:xfrm>
          <a:prstGeom prst="rect">
            <a:avLst/>
          </a:prstGeom>
          <a:noFill/>
          <a:ln/>
        </p:spPr>
        <p:txBody>
          <a:bodyPr wrap="square" lIns="0" tIns="0" rIns="0" bIns="0" rtlCol="0" anchor="ctr">
            <a:normAutofit/>
          </a:bodyPr>
          <a:lstStyle/>
          <a:p>
            <a:pPr marL="0" indent="0">
              <a:buNone/>
            </a:pPr>
            <a:r>
              <a:rPr lang="en-US" sz="1170" dirty="0">
                <a:solidFill>
                  <a:srgbClr val="20302F"/>
                </a:solidFill>
              </a:rPr>
              <a:t>Useful before making a strategic decision</a:t>
            </a:r>
            <a:endParaRPr lang="en-US" sz="1170" dirty="0"/>
          </a:p>
        </p:txBody>
      </p:sp>
      <p:sp>
        <p:nvSpPr>
          <p:cNvPr id="34" name="Shape 32"/>
          <p:cNvSpPr/>
          <p:nvPr/>
        </p:nvSpPr>
        <p:spPr>
          <a:xfrm>
            <a:off x="7772400" y="1325880"/>
            <a:ext cx="2743200" cy="4160520"/>
          </a:xfrm>
          <a:prstGeom prst="roundRect">
            <a:avLst>
              <a:gd name="adj" fmla="val 4000"/>
            </a:avLst>
          </a:prstGeom>
          <a:solidFill>
            <a:srgbClr val="EEF3EF"/>
          </a:solidFill>
          <a:ln w="12700">
            <a:solidFill>
              <a:srgbClr val="D7CEC0"/>
            </a:solidFill>
            <a:prstDash val="solid"/>
          </a:ln>
        </p:spPr>
        <p:txBody>
          <a:bodyPr/>
          <a:lstStyle/>
          <a:p>
            <a:endParaRPr/>
          </a:p>
        </p:txBody>
      </p:sp>
      <p:sp>
        <p:nvSpPr>
          <p:cNvPr id="35" name="Text 33"/>
          <p:cNvSpPr/>
          <p:nvPr/>
        </p:nvSpPr>
        <p:spPr>
          <a:xfrm>
            <a:off x="8046720" y="1600200"/>
            <a:ext cx="2148840" cy="256032"/>
          </a:xfrm>
          <a:prstGeom prst="rect">
            <a:avLst/>
          </a:prstGeom>
          <a:noFill/>
          <a:ln/>
        </p:spPr>
        <p:txBody>
          <a:bodyPr wrap="square" lIns="0" tIns="0" rIns="0" bIns="0" rtlCol="0" anchor="ctr"/>
          <a:lstStyle/>
          <a:p>
            <a:pPr marL="0" indent="0">
              <a:buNone/>
            </a:pPr>
            <a:r>
              <a:rPr lang="en-US" sz="1500" b="1" dirty="0">
                <a:solidFill>
                  <a:srgbClr val="A66C2B"/>
                </a:solidFill>
              </a:rPr>
              <a:t>WHAT IT CANNOT DO</a:t>
            </a:r>
            <a:endParaRPr lang="en-US" sz="1500" dirty="0"/>
          </a:p>
        </p:txBody>
      </p:sp>
      <p:sp>
        <p:nvSpPr>
          <p:cNvPr id="36" name="Shape 34"/>
          <p:cNvSpPr/>
          <p:nvPr/>
        </p:nvSpPr>
        <p:spPr>
          <a:xfrm>
            <a:off x="8065008" y="2148840"/>
            <a:ext cx="219456" cy="219456"/>
          </a:xfrm>
          <a:prstGeom prst="ellipse">
            <a:avLst/>
          </a:prstGeom>
          <a:solidFill>
            <a:srgbClr val="D3A13B"/>
          </a:solidFill>
          <a:ln w="12700">
            <a:solidFill>
              <a:srgbClr val="D3A13B"/>
            </a:solidFill>
            <a:prstDash val="solid"/>
          </a:ln>
        </p:spPr>
        <p:txBody>
          <a:bodyPr/>
          <a:lstStyle/>
          <a:p>
            <a:endParaRPr/>
          </a:p>
        </p:txBody>
      </p:sp>
      <p:sp>
        <p:nvSpPr>
          <p:cNvPr id="37" name="Text 35"/>
          <p:cNvSpPr/>
          <p:nvPr/>
        </p:nvSpPr>
        <p:spPr>
          <a:xfrm>
            <a:off x="8412480" y="2093976"/>
            <a:ext cx="1783080" cy="411480"/>
          </a:xfrm>
          <a:prstGeom prst="rect">
            <a:avLst/>
          </a:prstGeom>
          <a:noFill/>
          <a:ln/>
        </p:spPr>
        <p:txBody>
          <a:bodyPr wrap="square" lIns="0" tIns="0" rIns="0" bIns="0" rtlCol="0" anchor="ctr">
            <a:normAutofit/>
          </a:bodyPr>
          <a:lstStyle/>
          <a:p>
            <a:pPr marL="0" indent="0">
              <a:buNone/>
            </a:pPr>
            <a:r>
              <a:rPr lang="en-US" sz="1170" dirty="0">
                <a:solidFill>
                  <a:srgbClr val="20302F"/>
                </a:solidFill>
              </a:rPr>
              <a:t>Does not prove causality</a:t>
            </a:r>
            <a:endParaRPr lang="en-US" sz="1170" dirty="0"/>
          </a:p>
        </p:txBody>
      </p:sp>
      <p:sp>
        <p:nvSpPr>
          <p:cNvPr id="38" name="Shape 36"/>
          <p:cNvSpPr/>
          <p:nvPr/>
        </p:nvSpPr>
        <p:spPr>
          <a:xfrm>
            <a:off x="8065008" y="2862072"/>
            <a:ext cx="219456" cy="219456"/>
          </a:xfrm>
          <a:prstGeom prst="ellipse">
            <a:avLst/>
          </a:prstGeom>
          <a:solidFill>
            <a:srgbClr val="D3A13B"/>
          </a:solidFill>
          <a:ln w="12700">
            <a:solidFill>
              <a:srgbClr val="D3A13B"/>
            </a:solidFill>
            <a:prstDash val="solid"/>
          </a:ln>
        </p:spPr>
        <p:txBody>
          <a:bodyPr/>
          <a:lstStyle/>
          <a:p>
            <a:endParaRPr/>
          </a:p>
        </p:txBody>
      </p:sp>
      <p:sp>
        <p:nvSpPr>
          <p:cNvPr id="39" name="Text 37"/>
          <p:cNvSpPr/>
          <p:nvPr/>
        </p:nvSpPr>
        <p:spPr>
          <a:xfrm>
            <a:off x="8412480" y="2807208"/>
            <a:ext cx="1783080" cy="411480"/>
          </a:xfrm>
          <a:prstGeom prst="rect">
            <a:avLst/>
          </a:prstGeom>
          <a:noFill/>
          <a:ln/>
        </p:spPr>
        <p:txBody>
          <a:bodyPr wrap="square" lIns="0" tIns="0" rIns="0" bIns="0" rtlCol="0" anchor="ctr">
            <a:normAutofit/>
          </a:bodyPr>
          <a:lstStyle/>
          <a:p>
            <a:pPr marL="0" indent="0">
              <a:buNone/>
            </a:pPr>
            <a:r>
              <a:rPr lang="en-US" sz="1170" dirty="0">
                <a:solidFill>
                  <a:srgbClr val="20302F"/>
                </a:solidFill>
              </a:rPr>
              <a:t>Categories can overlap</a:t>
            </a:r>
            <a:endParaRPr lang="en-US" sz="1170" dirty="0"/>
          </a:p>
        </p:txBody>
      </p:sp>
      <p:sp>
        <p:nvSpPr>
          <p:cNvPr id="40" name="Shape 38"/>
          <p:cNvSpPr/>
          <p:nvPr/>
        </p:nvSpPr>
        <p:spPr>
          <a:xfrm>
            <a:off x="8065008" y="3575304"/>
            <a:ext cx="219456" cy="219456"/>
          </a:xfrm>
          <a:prstGeom prst="ellipse">
            <a:avLst/>
          </a:prstGeom>
          <a:solidFill>
            <a:srgbClr val="D3A13B"/>
          </a:solidFill>
          <a:ln w="12700">
            <a:solidFill>
              <a:srgbClr val="D3A13B"/>
            </a:solidFill>
            <a:prstDash val="solid"/>
          </a:ln>
        </p:spPr>
        <p:txBody>
          <a:bodyPr/>
          <a:lstStyle/>
          <a:p>
            <a:endParaRPr/>
          </a:p>
        </p:txBody>
      </p:sp>
      <p:sp>
        <p:nvSpPr>
          <p:cNvPr id="41" name="Text 39"/>
          <p:cNvSpPr/>
          <p:nvPr/>
        </p:nvSpPr>
        <p:spPr>
          <a:xfrm>
            <a:off x="8412480" y="3520440"/>
            <a:ext cx="1783080" cy="411480"/>
          </a:xfrm>
          <a:prstGeom prst="rect">
            <a:avLst/>
          </a:prstGeom>
          <a:noFill/>
          <a:ln/>
        </p:spPr>
        <p:txBody>
          <a:bodyPr wrap="square" lIns="0" tIns="0" rIns="0" bIns="0" rtlCol="0" anchor="ctr">
            <a:normAutofit/>
          </a:bodyPr>
          <a:lstStyle/>
          <a:p>
            <a:pPr marL="0" indent="0">
              <a:buNone/>
            </a:pPr>
            <a:r>
              <a:rPr lang="en-US" sz="1170" dirty="0">
                <a:solidFill>
                  <a:srgbClr val="20302F"/>
                </a:solidFill>
              </a:rPr>
              <a:t>Does not automatically weight the factors</a:t>
            </a:r>
            <a:endParaRPr lang="en-US" sz="1170" dirty="0"/>
          </a:p>
        </p:txBody>
      </p:sp>
      <p:sp>
        <p:nvSpPr>
          <p:cNvPr id="42" name="Shape 40"/>
          <p:cNvSpPr/>
          <p:nvPr/>
        </p:nvSpPr>
        <p:spPr>
          <a:xfrm>
            <a:off x="8065008" y="4288536"/>
            <a:ext cx="219456" cy="219456"/>
          </a:xfrm>
          <a:prstGeom prst="ellipse">
            <a:avLst/>
          </a:prstGeom>
          <a:solidFill>
            <a:srgbClr val="D3A13B"/>
          </a:solidFill>
          <a:ln w="12700">
            <a:solidFill>
              <a:srgbClr val="D3A13B"/>
            </a:solidFill>
            <a:prstDash val="solid"/>
          </a:ln>
        </p:spPr>
        <p:txBody>
          <a:bodyPr/>
          <a:lstStyle/>
          <a:p>
            <a:endParaRPr/>
          </a:p>
        </p:txBody>
      </p:sp>
      <p:sp>
        <p:nvSpPr>
          <p:cNvPr id="43" name="Text 41"/>
          <p:cNvSpPr/>
          <p:nvPr/>
        </p:nvSpPr>
        <p:spPr>
          <a:xfrm>
            <a:off x="8412480" y="4233672"/>
            <a:ext cx="1783080" cy="411480"/>
          </a:xfrm>
          <a:prstGeom prst="rect">
            <a:avLst/>
          </a:prstGeom>
          <a:noFill/>
          <a:ln/>
        </p:spPr>
        <p:txBody>
          <a:bodyPr wrap="square" lIns="0" tIns="0" rIns="0" bIns="0" rtlCol="0" anchor="ctr">
            <a:normAutofit/>
          </a:bodyPr>
          <a:lstStyle/>
          <a:p>
            <a:pPr marL="0" indent="0">
              <a:buNone/>
            </a:pPr>
            <a:r>
              <a:rPr lang="en-US" sz="1170" dirty="0">
                <a:solidFill>
                  <a:srgbClr val="20302F"/>
                </a:solidFill>
              </a:rPr>
              <a:t>Can become a long list unless evidence is prioritised</a:t>
            </a:r>
            <a:endParaRPr lang="en-US" sz="1170" dirty="0"/>
          </a:p>
        </p:txBody>
      </p:sp>
      <p:sp>
        <p:nvSpPr>
          <p:cNvPr id="45" name="Text 42"/>
          <p:cNvSpPr/>
          <p:nvPr/>
        </p:nvSpPr>
        <p:spPr>
          <a:xfrm>
            <a:off x="603504" y="6272784"/>
            <a:ext cx="10287000" cy="164592"/>
          </a:xfrm>
          <a:prstGeom prst="rect">
            <a:avLst/>
          </a:prstGeom>
          <a:noFill/>
          <a:ln/>
        </p:spPr>
        <p:txBody>
          <a:bodyPr wrap="square" lIns="0" tIns="0" rIns="0" bIns="0" rtlCol="0" anchor="ctr">
            <a:normAutofit/>
          </a:bodyPr>
          <a:lstStyle/>
          <a:p>
            <a:pPr marL="0" indent="0">
              <a:buNone/>
            </a:pPr>
            <a:r>
              <a:rPr lang="en-US" sz="820" i="1" dirty="0">
                <a:solidFill>
                  <a:srgbClr val="6B6E68"/>
                </a:solidFill>
                <a:latin typeface="Aptos" pitchFamily="34" charset="0"/>
                <a:ea typeface="Aptos" pitchFamily="34" charset="-122"/>
                <a:cs typeface="Aptos" pitchFamily="34" charset="-120"/>
              </a:rPr>
              <a:t>Sources: Brooks, Weatherston and Wilkinson (2011); Proctor (2014); Yüksel (2012).</a:t>
            </a:r>
            <a:endParaRPr lang="en-US" sz="820" dirty="0"/>
          </a:p>
        </p:txBody>
      </p:sp>
      <p:sp>
        <p:nvSpPr>
          <p:cNvPr id="44"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PESTEL evidence board: which pressures are actually supported?</a:t>
            </a:r>
            <a:endParaRPr lang="en-US" sz="2600" dirty="0"/>
          </a:p>
        </p:txBody>
      </p:sp>
      <p:sp>
        <p:nvSpPr>
          <p:cNvPr id="3" name="Text 1"/>
          <p:cNvSpPr/>
          <p:nvPr/>
        </p:nvSpPr>
        <p:spPr>
          <a:xfrm>
            <a:off x="621792" y="749808"/>
            <a:ext cx="9784080" cy="256032"/>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Case evidence, official data and academic research are used to weight the six categories</a:t>
            </a:r>
            <a:endParaRPr lang="en-US" sz="1150" dirty="0"/>
          </a:p>
        </p:txBody>
      </p:sp>
      <p:sp>
        <p:nvSpPr>
          <p:cNvPr id="4" name="Shape 2"/>
          <p:cNvSpPr/>
          <p:nvPr/>
        </p:nvSpPr>
        <p:spPr>
          <a:xfrm>
            <a:off x="786384" y="1234440"/>
            <a:ext cx="530352" cy="530352"/>
          </a:xfrm>
          <a:prstGeom prst="roundRect">
            <a:avLst>
              <a:gd name="adj" fmla="val 13793"/>
            </a:avLst>
          </a:prstGeom>
          <a:solidFill>
            <a:srgbClr val="D3A13B"/>
          </a:solidFill>
          <a:ln w="12700">
            <a:solidFill>
              <a:srgbClr val="D3A13B"/>
            </a:solidFill>
            <a:prstDash val="solid"/>
          </a:ln>
        </p:spPr>
        <p:txBody>
          <a:bodyPr/>
          <a:lstStyle/>
          <a:p>
            <a:endParaRPr/>
          </a:p>
        </p:txBody>
      </p:sp>
      <p:sp>
        <p:nvSpPr>
          <p:cNvPr id="5" name="Text 3"/>
          <p:cNvSpPr/>
          <p:nvPr/>
        </p:nvSpPr>
        <p:spPr>
          <a:xfrm>
            <a:off x="941832" y="1362456"/>
            <a:ext cx="219456" cy="201168"/>
          </a:xfrm>
          <a:prstGeom prst="rect">
            <a:avLst/>
          </a:prstGeom>
          <a:noFill/>
          <a:ln/>
        </p:spPr>
        <p:txBody>
          <a:bodyPr wrap="square" lIns="0" tIns="0" rIns="0" bIns="0" rtlCol="0" anchor="ctr"/>
          <a:lstStyle/>
          <a:p>
            <a:pPr marL="0" indent="0" algn="ctr">
              <a:buNone/>
            </a:pPr>
            <a:r>
              <a:rPr lang="en-US" sz="1500" b="1" dirty="0">
                <a:solidFill>
                  <a:srgbClr val="FFFFFF"/>
                </a:solidFill>
              </a:rPr>
              <a:t>P</a:t>
            </a:r>
            <a:endParaRPr lang="en-US" sz="1500" dirty="0"/>
          </a:p>
        </p:txBody>
      </p:sp>
      <p:sp>
        <p:nvSpPr>
          <p:cNvPr id="6" name="Text 4"/>
          <p:cNvSpPr/>
          <p:nvPr/>
        </p:nvSpPr>
        <p:spPr>
          <a:xfrm>
            <a:off x="1508760" y="1280160"/>
            <a:ext cx="1143000" cy="219456"/>
          </a:xfrm>
          <a:prstGeom prst="rect">
            <a:avLst/>
          </a:prstGeom>
          <a:noFill/>
          <a:ln/>
        </p:spPr>
        <p:txBody>
          <a:bodyPr wrap="square" lIns="0" tIns="0" rIns="0" bIns="0" rtlCol="0" anchor="ctr"/>
          <a:lstStyle/>
          <a:p>
            <a:pPr marL="0" indent="0">
              <a:buNone/>
            </a:pPr>
            <a:r>
              <a:rPr lang="en-US" sz="1300" b="1" dirty="0">
                <a:solidFill>
                  <a:srgbClr val="153C3A"/>
                </a:solidFill>
              </a:rPr>
              <a:t>Political</a:t>
            </a:r>
            <a:endParaRPr lang="en-US" sz="1300" dirty="0"/>
          </a:p>
        </p:txBody>
      </p:sp>
      <p:sp>
        <p:nvSpPr>
          <p:cNvPr id="7" name="Text 5"/>
          <p:cNvSpPr/>
          <p:nvPr/>
        </p:nvSpPr>
        <p:spPr>
          <a:xfrm>
            <a:off x="2651760" y="1271016"/>
            <a:ext cx="6217920" cy="457200"/>
          </a:xfrm>
          <a:prstGeom prst="rect">
            <a:avLst/>
          </a:prstGeom>
          <a:noFill/>
          <a:ln/>
        </p:spPr>
        <p:txBody>
          <a:bodyPr wrap="square" lIns="254" tIns="254" rIns="254" bIns="254" rtlCol="0" anchor="ctr">
            <a:normAutofit/>
          </a:bodyPr>
          <a:lstStyle/>
          <a:p>
            <a:pPr marL="0" indent="0">
              <a:buNone/>
            </a:pPr>
            <a:r>
              <a:rPr lang="en-US" sz="1070" dirty="0">
                <a:solidFill>
                  <a:srgbClr val="20302F"/>
                </a:solidFill>
              </a:rPr>
              <a:t>Business-rates policy affects hospitality costs. 40% RHL relief applied in 2025/26, but the case does not confirm Basil’s eligibility.</a:t>
            </a:r>
            <a:endParaRPr lang="en-US" sz="1070" dirty="0"/>
          </a:p>
        </p:txBody>
      </p:sp>
      <p:sp>
        <p:nvSpPr>
          <p:cNvPr id="8" name="Shape 6"/>
          <p:cNvSpPr/>
          <p:nvPr/>
        </p:nvSpPr>
        <p:spPr>
          <a:xfrm>
            <a:off x="9308592" y="1344168"/>
            <a:ext cx="1005840" cy="274320"/>
          </a:xfrm>
          <a:prstGeom prst="roundRect">
            <a:avLst>
              <a:gd name="adj" fmla="val 50000"/>
            </a:avLst>
          </a:prstGeom>
          <a:solidFill>
            <a:srgbClr val="D3A13B"/>
          </a:solidFill>
          <a:ln w="12700">
            <a:solidFill>
              <a:srgbClr val="D3A13B"/>
            </a:solidFill>
            <a:prstDash val="solid"/>
          </a:ln>
        </p:spPr>
        <p:txBody>
          <a:bodyPr/>
          <a:lstStyle/>
          <a:p>
            <a:endParaRPr/>
          </a:p>
        </p:txBody>
      </p:sp>
      <p:sp>
        <p:nvSpPr>
          <p:cNvPr id="9" name="Text 7"/>
          <p:cNvSpPr/>
          <p:nvPr/>
        </p:nvSpPr>
        <p:spPr>
          <a:xfrm>
            <a:off x="9345168" y="1394460"/>
            <a:ext cx="93268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MEDIUM</a:t>
            </a:r>
            <a:endParaRPr lang="en-US" sz="930" dirty="0"/>
          </a:p>
        </p:txBody>
      </p:sp>
      <p:sp>
        <p:nvSpPr>
          <p:cNvPr id="10" name="Shape 8"/>
          <p:cNvSpPr/>
          <p:nvPr/>
        </p:nvSpPr>
        <p:spPr>
          <a:xfrm>
            <a:off x="786384" y="2002536"/>
            <a:ext cx="530352" cy="530352"/>
          </a:xfrm>
          <a:prstGeom prst="roundRect">
            <a:avLst>
              <a:gd name="adj" fmla="val 13793"/>
            </a:avLst>
          </a:prstGeom>
          <a:solidFill>
            <a:srgbClr val="153C3A"/>
          </a:solidFill>
          <a:ln w="12700">
            <a:solidFill>
              <a:srgbClr val="153C3A"/>
            </a:solidFill>
            <a:prstDash val="solid"/>
          </a:ln>
        </p:spPr>
        <p:txBody>
          <a:bodyPr/>
          <a:lstStyle/>
          <a:p>
            <a:endParaRPr/>
          </a:p>
        </p:txBody>
      </p:sp>
      <p:sp>
        <p:nvSpPr>
          <p:cNvPr id="11" name="Text 9"/>
          <p:cNvSpPr/>
          <p:nvPr/>
        </p:nvSpPr>
        <p:spPr>
          <a:xfrm>
            <a:off x="941832" y="2130552"/>
            <a:ext cx="219456" cy="201168"/>
          </a:xfrm>
          <a:prstGeom prst="rect">
            <a:avLst/>
          </a:prstGeom>
          <a:noFill/>
          <a:ln/>
        </p:spPr>
        <p:txBody>
          <a:bodyPr wrap="square" lIns="0" tIns="0" rIns="0" bIns="0" rtlCol="0" anchor="ctr"/>
          <a:lstStyle/>
          <a:p>
            <a:pPr marL="0" indent="0" algn="ctr">
              <a:buNone/>
            </a:pPr>
            <a:r>
              <a:rPr lang="en-US" sz="1500" b="1" dirty="0">
                <a:solidFill>
                  <a:srgbClr val="FFFFFF"/>
                </a:solidFill>
              </a:rPr>
              <a:t>E</a:t>
            </a:r>
            <a:endParaRPr lang="en-US" sz="1500" dirty="0"/>
          </a:p>
        </p:txBody>
      </p:sp>
      <p:sp>
        <p:nvSpPr>
          <p:cNvPr id="12" name="Text 10"/>
          <p:cNvSpPr/>
          <p:nvPr/>
        </p:nvSpPr>
        <p:spPr>
          <a:xfrm>
            <a:off x="1508760" y="2048256"/>
            <a:ext cx="1143000" cy="219456"/>
          </a:xfrm>
          <a:prstGeom prst="rect">
            <a:avLst/>
          </a:prstGeom>
          <a:noFill/>
          <a:ln/>
        </p:spPr>
        <p:txBody>
          <a:bodyPr wrap="square" lIns="0" tIns="0" rIns="0" bIns="0" rtlCol="0" anchor="ctr"/>
          <a:lstStyle/>
          <a:p>
            <a:pPr marL="0" indent="0">
              <a:buNone/>
            </a:pPr>
            <a:r>
              <a:rPr lang="en-US" sz="1300" b="1" dirty="0">
                <a:solidFill>
                  <a:srgbClr val="153C3A"/>
                </a:solidFill>
              </a:rPr>
              <a:t>Economic</a:t>
            </a:r>
            <a:endParaRPr lang="en-US" sz="1300" dirty="0"/>
          </a:p>
        </p:txBody>
      </p:sp>
      <p:sp>
        <p:nvSpPr>
          <p:cNvPr id="13" name="Text 11"/>
          <p:cNvSpPr/>
          <p:nvPr/>
        </p:nvSpPr>
        <p:spPr>
          <a:xfrm>
            <a:off x="2651760" y="2039112"/>
            <a:ext cx="6217920" cy="457200"/>
          </a:xfrm>
          <a:prstGeom prst="rect">
            <a:avLst/>
          </a:prstGeom>
          <a:noFill/>
          <a:ln/>
        </p:spPr>
        <p:txBody>
          <a:bodyPr wrap="square" lIns="254" tIns="254" rIns="254" bIns="254" rtlCol="0" anchor="ctr">
            <a:normAutofit/>
          </a:bodyPr>
          <a:lstStyle/>
          <a:p>
            <a:pPr marL="0" indent="0">
              <a:buNone/>
            </a:pPr>
            <a:r>
              <a:rPr lang="en-US" sz="1070" dirty="0">
                <a:solidFill>
                  <a:srgbClr val="20302F"/>
                </a:solidFill>
              </a:rPr>
              <a:t>Higher rent, utilities, rates and insurance in the case. UK food inflation was 4.5% in Sept 2025.</a:t>
            </a:r>
            <a:endParaRPr lang="en-US" sz="1070" dirty="0"/>
          </a:p>
        </p:txBody>
      </p:sp>
      <p:sp>
        <p:nvSpPr>
          <p:cNvPr id="14" name="Shape 12"/>
          <p:cNvSpPr/>
          <p:nvPr/>
        </p:nvSpPr>
        <p:spPr>
          <a:xfrm>
            <a:off x="9308592" y="2112264"/>
            <a:ext cx="1005840" cy="274320"/>
          </a:xfrm>
          <a:prstGeom prst="roundRect">
            <a:avLst>
              <a:gd name="adj" fmla="val 50000"/>
            </a:avLst>
          </a:prstGeom>
          <a:solidFill>
            <a:srgbClr val="153C3A"/>
          </a:solidFill>
          <a:ln w="12700">
            <a:solidFill>
              <a:srgbClr val="153C3A"/>
            </a:solidFill>
            <a:prstDash val="solid"/>
          </a:ln>
        </p:spPr>
        <p:txBody>
          <a:bodyPr/>
          <a:lstStyle/>
          <a:p>
            <a:endParaRPr/>
          </a:p>
        </p:txBody>
      </p:sp>
      <p:sp>
        <p:nvSpPr>
          <p:cNvPr id="15" name="Text 13"/>
          <p:cNvSpPr/>
          <p:nvPr/>
        </p:nvSpPr>
        <p:spPr>
          <a:xfrm>
            <a:off x="9345168" y="2162556"/>
            <a:ext cx="93268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HIGH</a:t>
            </a:r>
            <a:endParaRPr lang="en-US" sz="930" dirty="0"/>
          </a:p>
        </p:txBody>
      </p:sp>
      <p:sp>
        <p:nvSpPr>
          <p:cNvPr id="16" name="Shape 14"/>
          <p:cNvSpPr/>
          <p:nvPr/>
        </p:nvSpPr>
        <p:spPr>
          <a:xfrm>
            <a:off x="786384" y="2770632"/>
            <a:ext cx="530352" cy="530352"/>
          </a:xfrm>
          <a:prstGeom prst="roundRect">
            <a:avLst>
              <a:gd name="adj" fmla="val 13793"/>
            </a:avLst>
          </a:prstGeom>
          <a:solidFill>
            <a:srgbClr val="6E8D7E"/>
          </a:solidFill>
          <a:ln w="12700">
            <a:solidFill>
              <a:srgbClr val="6E8D7E"/>
            </a:solidFill>
            <a:prstDash val="solid"/>
          </a:ln>
        </p:spPr>
        <p:txBody>
          <a:bodyPr/>
          <a:lstStyle/>
          <a:p>
            <a:endParaRPr/>
          </a:p>
        </p:txBody>
      </p:sp>
      <p:sp>
        <p:nvSpPr>
          <p:cNvPr id="17" name="Text 15"/>
          <p:cNvSpPr/>
          <p:nvPr/>
        </p:nvSpPr>
        <p:spPr>
          <a:xfrm>
            <a:off x="941832" y="2898648"/>
            <a:ext cx="219456" cy="201168"/>
          </a:xfrm>
          <a:prstGeom prst="rect">
            <a:avLst/>
          </a:prstGeom>
          <a:noFill/>
          <a:ln/>
        </p:spPr>
        <p:txBody>
          <a:bodyPr wrap="square" lIns="0" tIns="0" rIns="0" bIns="0" rtlCol="0" anchor="ctr"/>
          <a:lstStyle/>
          <a:p>
            <a:pPr marL="0" indent="0" algn="ctr">
              <a:buNone/>
            </a:pPr>
            <a:r>
              <a:rPr lang="en-US" sz="1500" b="1" dirty="0">
                <a:solidFill>
                  <a:srgbClr val="FFFFFF"/>
                </a:solidFill>
              </a:rPr>
              <a:t>S</a:t>
            </a:r>
            <a:endParaRPr lang="en-US" sz="1500" dirty="0"/>
          </a:p>
        </p:txBody>
      </p:sp>
      <p:sp>
        <p:nvSpPr>
          <p:cNvPr id="18" name="Text 16"/>
          <p:cNvSpPr/>
          <p:nvPr/>
        </p:nvSpPr>
        <p:spPr>
          <a:xfrm>
            <a:off x="1508760" y="2816352"/>
            <a:ext cx="1143000" cy="219456"/>
          </a:xfrm>
          <a:prstGeom prst="rect">
            <a:avLst/>
          </a:prstGeom>
          <a:noFill/>
          <a:ln/>
        </p:spPr>
        <p:txBody>
          <a:bodyPr wrap="square" lIns="0" tIns="0" rIns="0" bIns="0" rtlCol="0" anchor="ctr"/>
          <a:lstStyle/>
          <a:p>
            <a:pPr marL="0" indent="0">
              <a:buNone/>
            </a:pPr>
            <a:r>
              <a:rPr lang="en-US" sz="1300" b="1" dirty="0">
                <a:solidFill>
                  <a:srgbClr val="153C3A"/>
                </a:solidFill>
              </a:rPr>
              <a:t>Social</a:t>
            </a:r>
            <a:endParaRPr lang="en-US" sz="1300" dirty="0"/>
          </a:p>
        </p:txBody>
      </p:sp>
      <p:sp>
        <p:nvSpPr>
          <p:cNvPr id="19" name="Text 17"/>
          <p:cNvSpPr/>
          <p:nvPr/>
        </p:nvSpPr>
        <p:spPr>
          <a:xfrm>
            <a:off x="2651760" y="2807208"/>
            <a:ext cx="6217920" cy="457200"/>
          </a:xfrm>
          <a:prstGeom prst="rect">
            <a:avLst/>
          </a:prstGeom>
          <a:noFill/>
          <a:ln/>
        </p:spPr>
        <p:txBody>
          <a:bodyPr wrap="square" lIns="254" tIns="254" rIns="254" bIns="254" rtlCol="0" anchor="ctr">
            <a:normAutofit/>
          </a:bodyPr>
          <a:lstStyle/>
          <a:p>
            <a:pPr marL="0" indent="0">
              <a:buNone/>
            </a:pPr>
            <a:r>
              <a:rPr lang="en-US" sz="910" dirty="0">
                <a:solidFill>
                  <a:srgbClr val="20302F"/>
                </a:solidFill>
              </a:rPr>
              <a:t>Hybrid work reduces weekday lunch visits. ONS: 28% hybrid working in Jan–Mar 2025; Bloom, Han and Liang (2024) show hybrid schedules are an established work pattern.</a:t>
            </a:r>
            <a:endParaRPr lang="en-US" sz="1070" dirty="0"/>
          </a:p>
        </p:txBody>
      </p:sp>
      <p:sp>
        <p:nvSpPr>
          <p:cNvPr id="20" name="Shape 18"/>
          <p:cNvSpPr/>
          <p:nvPr/>
        </p:nvSpPr>
        <p:spPr>
          <a:xfrm>
            <a:off x="9308592" y="2880360"/>
            <a:ext cx="1005840" cy="274320"/>
          </a:xfrm>
          <a:prstGeom prst="roundRect">
            <a:avLst>
              <a:gd name="adj" fmla="val 50000"/>
            </a:avLst>
          </a:prstGeom>
          <a:solidFill>
            <a:srgbClr val="153C3A"/>
          </a:solidFill>
          <a:ln w="12700">
            <a:solidFill>
              <a:srgbClr val="153C3A"/>
            </a:solidFill>
            <a:prstDash val="solid"/>
          </a:ln>
        </p:spPr>
        <p:txBody>
          <a:bodyPr/>
          <a:lstStyle/>
          <a:p>
            <a:endParaRPr/>
          </a:p>
        </p:txBody>
      </p:sp>
      <p:sp>
        <p:nvSpPr>
          <p:cNvPr id="21" name="Text 19"/>
          <p:cNvSpPr/>
          <p:nvPr/>
        </p:nvSpPr>
        <p:spPr>
          <a:xfrm>
            <a:off x="9345168" y="2930652"/>
            <a:ext cx="93268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HIGH</a:t>
            </a:r>
            <a:endParaRPr lang="en-US" sz="930" dirty="0"/>
          </a:p>
        </p:txBody>
      </p:sp>
      <p:sp>
        <p:nvSpPr>
          <p:cNvPr id="22" name="Shape 20"/>
          <p:cNvSpPr/>
          <p:nvPr/>
        </p:nvSpPr>
        <p:spPr>
          <a:xfrm>
            <a:off x="786384" y="3538728"/>
            <a:ext cx="530352" cy="530352"/>
          </a:xfrm>
          <a:prstGeom prst="roundRect">
            <a:avLst>
              <a:gd name="adj" fmla="val 13793"/>
            </a:avLst>
          </a:prstGeom>
          <a:solidFill>
            <a:srgbClr val="3E7C78"/>
          </a:solidFill>
          <a:ln w="12700">
            <a:solidFill>
              <a:srgbClr val="3E7C78"/>
            </a:solidFill>
            <a:prstDash val="solid"/>
          </a:ln>
        </p:spPr>
        <p:txBody>
          <a:bodyPr/>
          <a:lstStyle/>
          <a:p>
            <a:endParaRPr/>
          </a:p>
        </p:txBody>
      </p:sp>
      <p:sp>
        <p:nvSpPr>
          <p:cNvPr id="23" name="Text 21"/>
          <p:cNvSpPr/>
          <p:nvPr/>
        </p:nvSpPr>
        <p:spPr>
          <a:xfrm>
            <a:off x="941832" y="3666744"/>
            <a:ext cx="219456" cy="201168"/>
          </a:xfrm>
          <a:prstGeom prst="rect">
            <a:avLst/>
          </a:prstGeom>
          <a:noFill/>
          <a:ln/>
        </p:spPr>
        <p:txBody>
          <a:bodyPr wrap="square" lIns="0" tIns="0" rIns="0" bIns="0" rtlCol="0" anchor="ctr"/>
          <a:lstStyle/>
          <a:p>
            <a:pPr marL="0" indent="0" algn="ctr">
              <a:buNone/>
            </a:pPr>
            <a:r>
              <a:rPr lang="en-US" sz="1500" b="1" dirty="0">
                <a:solidFill>
                  <a:srgbClr val="FFFFFF"/>
                </a:solidFill>
              </a:rPr>
              <a:t>T</a:t>
            </a:r>
            <a:endParaRPr lang="en-US" sz="1500" dirty="0"/>
          </a:p>
        </p:txBody>
      </p:sp>
      <p:sp>
        <p:nvSpPr>
          <p:cNvPr id="24" name="Text 22"/>
          <p:cNvSpPr/>
          <p:nvPr/>
        </p:nvSpPr>
        <p:spPr>
          <a:xfrm>
            <a:off x="1508760" y="3584448"/>
            <a:ext cx="1143000" cy="219456"/>
          </a:xfrm>
          <a:prstGeom prst="rect">
            <a:avLst/>
          </a:prstGeom>
          <a:noFill/>
          <a:ln/>
        </p:spPr>
        <p:txBody>
          <a:bodyPr wrap="square" lIns="0" tIns="0" rIns="0" bIns="0" rtlCol="0" anchor="ctr"/>
          <a:lstStyle/>
          <a:p>
            <a:pPr marL="0" indent="0">
              <a:buNone/>
            </a:pPr>
            <a:r>
              <a:rPr lang="en-US" sz="1300" b="1" dirty="0">
                <a:solidFill>
                  <a:srgbClr val="153C3A"/>
                </a:solidFill>
              </a:rPr>
              <a:t>Technological</a:t>
            </a:r>
            <a:endParaRPr lang="en-US" sz="1300" dirty="0"/>
          </a:p>
        </p:txBody>
      </p:sp>
      <p:sp>
        <p:nvSpPr>
          <p:cNvPr id="25" name="Text 23"/>
          <p:cNvSpPr/>
          <p:nvPr/>
        </p:nvSpPr>
        <p:spPr>
          <a:xfrm>
            <a:off x="2651760" y="3575304"/>
            <a:ext cx="6217920" cy="457200"/>
          </a:xfrm>
          <a:prstGeom prst="rect">
            <a:avLst/>
          </a:prstGeom>
          <a:noFill/>
          <a:ln/>
        </p:spPr>
        <p:txBody>
          <a:bodyPr wrap="square" lIns="254" tIns="254" rIns="254" bIns="254" rtlCol="0" anchor="ctr">
            <a:normAutofit/>
          </a:bodyPr>
          <a:lstStyle/>
          <a:p>
            <a:pPr marL="0" indent="0">
              <a:buNone/>
            </a:pPr>
            <a:r>
              <a:rPr lang="en-US" sz="1070" dirty="0">
                <a:solidFill>
                  <a:srgbClr val="20302F"/>
                </a:solidFill>
              </a:rPr>
              <a:t>Customers ask for delivery and pre-ordering; the case shows a convenience gap rather than a proven technology failure.</a:t>
            </a:r>
            <a:endParaRPr lang="en-US" sz="1070" dirty="0"/>
          </a:p>
        </p:txBody>
      </p:sp>
      <p:sp>
        <p:nvSpPr>
          <p:cNvPr id="26" name="Shape 24"/>
          <p:cNvSpPr/>
          <p:nvPr/>
        </p:nvSpPr>
        <p:spPr>
          <a:xfrm>
            <a:off x="9308592" y="3648456"/>
            <a:ext cx="1005840" cy="274320"/>
          </a:xfrm>
          <a:prstGeom prst="roundRect">
            <a:avLst>
              <a:gd name="adj" fmla="val 50000"/>
            </a:avLst>
          </a:prstGeom>
          <a:solidFill>
            <a:srgbClr val="D3A13B"/>
          </a:solidFill>
          <a:ln w="12700">
            <a:solidFill>
              <a:srgbClr val="D3A13B"/>
            </a:solidFill>
            <a:prstDash val="solid"/>
          </a:ln>
        </p:spPr>
        <p:txBody>
          <a:bodyPr/>
          <a:lstStyle/>
          <a:p>
            <a:endParaRPr/>
          </a:p>
        </p:txBody>
      </p:sp>
      <p:sp>
        <p:nvSpPr>
          <p:cNvPr id="27" name="Text 25"/>
          <p:cNvSpPr/>
          <p:nvPr/>
        </p:nvSpPr>
        <p:spPr>
          <a:xfrm>
            <a:off x="9345168" y="3698748"/>
            <a:ext cx="93268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MEDIUM</a:t>
            </a:r>
            <a:endParaRPr lang="en-US" sz="930" dirty="0"/>
          </a:p>
        </p:txBody>
      </p:sp>
      <p:sp>
        <p:nvSpPr>
          <p:cNvPr id="28" name="Shape 26"/>
          <p:cNvSpPr/>
          <p:nvPr/>
        </p:nvSpPr>
        <p:spPr>
          <a:xfrm>
            <a:off x="786384" y="4306824"/>
            <a:ext cx="530352" cy="530352"/>
          </a:xfrm>
          <a:prstGeom prst="roundRect">
            <a:avLst>
              <a:gd name="adj" fmla="val 13793"/>
            </a:avLst>
          </a:prstGeom>
          <a:solidFill>
            <a:srgbClr val="B8863E"/>
          </a:solidFill>
          <a:ln w="12700">
            <a:solidFill>
              <a:srgbClr val="B8863E"/>
            </a:solidFill>
            <a:prstDash val="solid"/>
          </a:ln>
        </p:spPr>
        <p:txBody>
          <a:bodyPr/>
          <a:lstStyle/>
          <a:p>
            <a:endParaRPr/>
          </a:p>
        </p:txBody>
      </p:sp>
      <p:sp>
        <p:nvSpPr>
          <p:cNvPr id="29" name="Text 27"/>
          <p:cNvSpPr/>
          <p:nvPr/>
        </p:nvSpPr>
        <p:spPr>
          <a:xfrm>
            <a:off x="941832" y="4434840"/>
            <a:ext cx="219456" cy="201168"/>
          </a:xfrm>
          <a:prstGeom prst="rect">
            <a:avLst/>
          </a:prstGeom>
          <a:noFill/>
          <a:ln/>
        </p:spPr>
        <p:txBody>
          <a:bodyPr wrap="square" lIns="0" tIns="0" rIns="0" bIns="0" rtlCol="0" anchor="ctr"/>
          <a:lstStyle/>
          <a:p>
            <a:pPr marL="0" indent="0" algn="ctr">
              <a:buNone/>
            </a:pPr>
            <a:r>
              <a:rPr lang="en-US" sz="1500" b="1" dirty="0">
                <a:solidFill>
                  <a:srgbClr val="FFFFFF"/>
                </a:solidFill>
              </a:rPr>
              <a:t>E</a:t>
            </a:r>
            <a:endParaRPr lang="en-US" sz="1500" dirty="0"/>
          </a:p>
        </p:txBody>
      </p:sp>
      <p:sp>
        <p:nvSpPr>
          <p:cNvPr id="30" name="Text 28"/>
          <p:cNvSpPr/>
          <p:nvPr/>
        </p:nvSpPr>
        <p:spPr>
          <a:xfrm>
            <a:off x="1508760" y="4352544"/>
            <a:ext cx="1143000" cy="219456"/>
          </a:xfrm>
          <a:prstGeom prst="rect">
            <a:avLst/>
          </a:prstGeom>
          <a:noFill/>
          <a:ln/>
        </p:spPr>
        <p:txBody>
          <a:bodyPr wrap="square" lIns="0" tIns="0" rIns="0" bIns="0" rtlCol="0" anchor="ctr"/>
          <a:lstStyle/>
          <a:p>
            <a:pPr marL="0" indent="0">
              <a:buNone/>
            </a:pPr>
            <a:r>
              <a:rPr lang="en-US" sz="1300" b="1" dirty="0">
                <a:solidFill>
                  <a:srgbClr val="153C3A"/>
                </a:solidFill>
              </a:rPr>
              <a:t>Environmental</a:t>
            </a:r>
            <a:endParaRPr lang="en-US" sz="1300" dirty="0"/>
          </a:p>
        </p:txBody>
      </p:sp>
      <p:sp>
        <p:nvSpPr>
          <p:cNvPr id="31" name="Text 29"/>
          <p:cNvSpPr/>
          <p:nvPr/>
        </p:nvSpPr>
        <p:spPr>
          <a:xfrm>
            <a:off x="2651760" y="4343400"/>
            <a:ext cx="6217920" cy="457200"/>
          </a:xfrm>
          <a:prstGeom prst="rect">
            <a:avLst/>
          </a:prstGeom>
          <a:noFill/>
          <a:ln/>
        </p:spPr>
        <p:txBody>
          <a:bodyPr wrap="square" lIns="254" tIns="254" rIns="254" bIns="254" rtlCol="0" anchor="ctr">
            <a:normAutofit/>
          </a:bodyPr>
          <a:lstStyle/>
          <a:p>
            <a:pPr marL="0" indent="0">
              <a:buNone/>
            </a:pPr>
            <a:r>
              <a:rPr lang="en-US" sz="1070" dirty="0">
                <a:solidFill>
                  <a:srgbClr val="20302F"/>
                </a:solidFill>
              </a:rPr>
              <a:t>Organic produce is more vulnerable to crop failure, making stock costs difficult to predict.</a:t>
            </a:r>
            <a:endParaRPr lang="en-US" sz="1070" dirty="0"/>
          </a:p>
        </p:txBody>
      </p:sp>
      <p:sp>
        <p:nvSpPr>
          <p:cNvPr id="32" name="Shape 30"/>
          <p:cNvSpPr/>
          <p:nvPr/>
        </p:nvSpPr>
        <p:spPr>
          <a:xfrm>
            <a:off x="9308592" y="4416552"/>
            <a:ext cx="1005840" cy="274320"/>
          </a:xfrm>
          <a:prstGeom prst="roundRect">
            <a:avLst>
              <a:gd name="adj" fmla="val 50000"/>
            </a:avLst>
          </a:prstGeom>
          <a:solidFill>
            <a:srgbClr val="D3A13B"/>
          </a:solidFill>
          <a:ln w="12700">
            <a:solidFill>
              <a:srgbClr val="D3A13B"/>
            </a:solidFill>
            <a:prstDash val="solid"/>
          </a:ln>
        </p:spPr>
        <p:txBody>
          <a:bodyPr/>
          <a:lstStyle/>
          <a:p>
            <a:endParaRPr/>
          </a:p>
        </p:txBody>
      </p:sp>
      <p:sp>
        <p:nvSpPr>
          <p:cNvPr id="33" name="Text 31"/>
          <p:cNvSpPr/>
          <p:nvPr/>
        </p:nvSpPr>
        <p:spPr>
          <a:xfrm>
            <a:off x="9345168" y="4466844"/>
            <a:ext cx="93268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MEDIUM</a:t>
            </a:r>
            <a:endParaRPr lang="en-US" sz="930" dirty="0"/>
          </a:p>
        </p:txBody>
      </p:sp>
      <p:sp>
        <p:nvSpPr>
          <p:cNvPr id="34" name="Shape 32"/>
          <p:cNvSpPr/>
          <p:nvPr/>
        </p:nvSpPr>
        <p:spPr>
          <a:xfrm>
            <a:off x="786384" y="5074920"/>
            <a:ext cx="530352" cy="530352"/>
          </a:xfrm>
          <a:prstGeom prst="roundRect">
            <a:avLst>
              <a:gd name="adj" fmla="val 13793"/>
            </a:avLst>
          </a:prstGeom>
          <a:solidFill>
            <a:srgbClr val="6B6F7A"/>
          </a:solidFill>
          <a:ln w="12700">
            <a:solidFill>
              <a:srgbClr val="6B6F7A"/>
            </a:solidFill>
            <a:prstDash val="solid"/>
          </a:ln>
        </p:spPr>
        <p:txBody>
          <a:bodyPr/>
          <a:lstStyle/>
          <a:p>
            <a:endParaRPr/>
          </a:p>
        </p:txBody>
      </p:sp>
      <p:sp>
        <p:nvSpPr>
          <p:cNvPr id="35" name="Text 33"/>
          <p:cNvSpPr/>
          <p:nvPr/>
        </p:nvSpPr>
        <p:spPr>
          <a:xfrm>
            <a:off x="941832" y="5202936"/>
            <a:ext cx="219456" cy="201168"/>
          </a:xfrm>
          <a:prstGeom prst="rect">
            <a:avLst/>
          </a:prstGeom>
          <a:noFill/>
          <a:ln/>
        </p:spPr>
        <p:txBody>
          <a:bodyPr wrap="square" lIns="0" tIns="0" rIns="0" bIns="0" rtlCol="0" anchor="ctr"/>
          <a:lstStyle/>
          <a:p>
            <a:pPr marL="0" indent="0" algn="ctr">
              <a:buNone/>
            </a:pPr>
            <a:r>
              <a:rPr lang="en-US" sz="1500" b="1" dirty="0">
                <a:solidFill>
                  <a:srgbClr val="FFFFFF"/>
                </a:solidFill>
              </a:rPr>
              <a:t>L</a:t>
            </a:r>
            <a:endParaRPr lang="en-US" sz="1500" dirty="0"/>
          </a:p>
        </p:txBody>
      </p:sp>
      <p:sp>
        <p:nvSpPr>
          <p:cNvPr id="36" name="Text 34"/>
          <p:cNvSpPr/>
          <p:nvPr/>
        </p:nvSpPr>
        <p:spPr>
          <a:xfrm>
            <a:off x="1508760" y="5120640"/>
            <a:ext cx="1143000" cy="219456"/>
          </a:xfrm>
          <a:prstGeom prst="rect">
            <a:avLst/>
          </a:prstGeom>
          <a:noFill/>
          <a:ln/>
        </p:spPr>
        <p:txBody>
          <a:bodyPr wrap="square" lIns="0" tIns="0" rIns="0" bIns="0" rtlCol="0" anchor="ctr"/>
          <a:lstStyle/>
          <a:p>
            <a:pPr marL="0" indent="0">
              <a:buNone/>
            </a:pPr>
            <a:r>
              <a:rPr lang="en-US" sz="1300" b="1" dirty="0">
                <a:solidFill>
                  <a:srgbClr val="153C3A"/>
                </a:solidFill>
              </a:rPr>
              <a:t>Legal</a:t>
            </a:r>
            <a:endParaRPr lang="en-US" sz="1300" dirty="0"/>
          </a:p>
        </p:txBody>
      </p:sp>
      <p:sp>
        <p:nvSpPr>
          <p:cNvPr id="37" name="Text 35"/>
          <p:cNvSpPr/>
          <p:nvPr/>
        </p:nvSpPr>
        <p:spPr>
          <a:xfrm>
            <a:off x="2651760" y="5111496"/>
            <a:ext cx="6217920" cy="457200"/>
          </a:xfrm>
          <a:prstGeom prst="rect">
            <a:avLst/>
          </a:prstGeom>
          <a:noFill/>
          <a:ln/>
        </p:spPr>
        <p:txBody>
          <a:bodyPr wrap="square" lIns="254" tIns="254" rIns="254" bIns="254" rtlCol="0" anchor="ctr">
            <a:normAutofit/>
          </a:bodyPr>
          <a:lstStyle/>
          <a:p>
            <a:pPr marL="0" indent="0">
              <a:buNone/>
            </a:pPr>
            <a:r>
              <a:rPr lang="en-US" sz="1070" dirty="0">
                <a:solidFill>
                  <a:srgbClr val="20302F"/>
                </a:solidFill>
              </a:rPr>
              <a:t>No legal change is identified in the case as a direct cause of the sales decline.</a:t>
            </a:r>
            <a:endParaRPr lang="en-US" sz="1070" dirty="0"/>
          </a:p>
        </p:txBody>
      </p:sp>
      <p:sp>
        <p:nvSpPr>
          <p:cNvPr id="38" name="Shape 36"/>
          <p:cNvSpPr/>
          <p:nvPr/>
        </p:nvSpPr>
        <p:spPr>
          <a:xfrm>
            <a:off x="9308592" y="5184648"/>
            <a:ext cx="1005840" cy="274320"/>
          </a:xfrm>
          <a:prstGeom prst="roundRect">
            <a:avLst>
              <a:gd name="adj" fmla="val 50000"/>
            </a:avLst>
          </a:prstGeom>
          <a:solidFill>
            <a:srgbClr val="8A8E92"/>
          </a:solidFill>
          <a:ln w="12700">
            <a:solidFill>
              <a:srgbClr val="8A8E92"/>
            </a:solidFill>
            <a:prstDash val="solid"/>
          </a:ln>
        </p:spPr>
        <p:txBody>
          <a:bodyPr/>
          <a:lstStyle/>
          <a:p>
            <a:endParaRPr/>
          </a:p>
        </p:txBody>
      </p:sp>
      <p:sp>
        <p:nvSpPr>
          <p:cNvPr id="39" name="Text 37"/>
          <p:cNvSpPr/>
          <p:nvPr/>
        </p:nvSpPr>
        <p:spPr>
          <a:xfrm>
            <a:off x="9345168" y="5234940"/>
            <a:ext cx="93268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LOW</a:t>
            </a:r>
            <a:endParaRPr lang="en-US" sz="930" dirty="0"/>
          </a:p>
        </p:txBody>
      </p:sp>
      <p:sp>
        <p:nvSpPr>
          <p:cNvPr id="40" name="Shape 38"/>
          <p:cNvSpPr/>
          <p:nvPr/>
        </p:nvSpPr>
        <p:spPr>
          <a:xfrm>
            <a:off x="914400" y="5486400"/>
            <a:ext cx="3063240" cy="576072"/>
          </a:xfrm>
          <a:prstGeom prst="roundRect">
            <a:avLst>
              <a:gd name="adj" fmla="val 19048"/>
            </a:avLst>
          </a:prstGeom>
          <a:solidFill>
            <a:srgbClr val="E4ECE7"/>
          </a:solidFill>
          <a:ln w="12700">
            <a:solidFill>
              <a:srgbClr val="D7CEC0"/>
            </a:solidFill>
            <a:prstDash val="solid"/>
          </a:ln>
        </p:spPr>
        <p:txBody>
          <a:bodyPr/>
          <a:lstStyle/>
          <a:p>
            <a:endParaRPr/>
          </a:p>
        </p:txBody>
      </p:sp>
      <p:sp>
        <p:nvSpPr>
          <p:cNvPr id="41" name="Text 39"/>
          <p:cNvSpPr/>
          <p:nvPr/>
        </p:nvSpPr>
        <p:spPr>
          <a:xfrm>
            <a:off x="1078992" y="5605272"/>
            <a:ext cx="1234440" cy="182880"/>
          </a:xfrm>
          <a:prstGeom prst="rect">
            <a:avLst/>
          </a:prstGeom>
          <a:noFill/>
          <a:ln/>
        </p:spPr>
        <p:txBody>
          <a:bodyPr wrap="square" lIns="0" tIns="0" rIns="0" bIns="0" rtlCol="0" anchor="ctr"/>
          <a:lstStyle/>
          <a:p>
            <a:pPr marL="0" indent="0">
              <a:buNone/>
            </a:pPr>
            <a:r>
              <a:rPr lang="en-US" sz="1340" b="1" dirty="0">
                <a:solidFill>
                  <a:srgbClr val="6E8D7E"/>
                </a:solidFill>
              </a:rPr>
              <a:t>28% hybrid working</a:t>
            </a:r>
            <a:endParaRPr lang="en-US" sz="1340" dirty="0"/>
          </a:p>
        </p:txBody>
      </p:sp>
      <p:sp>
        <p:nvSpPr>
          <p:cNvPr id="42" name="Text 40"/>
          <p:cNvSpPr/>
          <p:nvPr/>
        </p:nvSpPr>
        <p:spPr>
          <a:xfrm>
            <a:off x="2350008" y="5614416"/>
            <a:ext cx="1417320" cy="182880"/>
          </a:xfrm>
          <a:prstGeom prst="rect">
            <a:avLst/>
          </a:prstGeom>
          <a:noFill/>
          <a:ln/>
        </p:spPr>
        <p:txBody>
          <a:bodyPr wrap="square" lIns="0" tIns="0" rIns="0" bIns="0" rtlCol="0" anchor="ctr">
            <a:normAutofit/>
          </a:bodyPr>
          <a:lstStyle/>
          <a:p>
            <a:pPr marL="0" indent="0">
              <a:buNone/>
            </a:pPr>
            <a:r>
              <a:rPr lang="en-US" sz="950" dirty="0">
                <a:solidFill>
                  <a:srgbClr val="68736F"/>
                </a:solidFill>
              </a:rPr>
              <a:t>GB working adults, Jan–Mar 2025</a:t>
            </a:r>
            <a:endParaRPr lang="en-US" sz="950" dirty="0"/>
          </a:p>
        </p:txBody>
      </p:sp>
      <p:sp>
        <p:nvSpPr>
          <p:cNvPr id="43" name="Shape 41"/>
          <p:cNvSpPr/>
          <p:nvPr/>
        </p:nvSpPr>
        <p:spPr>
          <a:xfrm>
            <a:off x="4206240" y="5486400"/>
            <a:ext cx="3063240" cy="576072"/>
          </a:xfrm>
          <a:prstGeom prst="roundRect">
            <a:avLst>
              <a:gd name="adj" fmla="val 19048"/>
            </a:avLst>
          </a:prstGeom>
          <a:solidFill>
            <a:srgbClr val="EEF3EF"/>
          </a:solidFill>
          <a:ln w="12700">
            <a:solidFill>
              <a:srgbClr val="D7CEC0"/>
            </a:solidFill>
            <a:prstDash val="solid"/>
          </a:ln>
        </p:spPr>
        <p:txBody>
          <a:bodyPr/>
          <a:lstStyle/>
          <a:p>
            <a:endParaRPr/>
          </a:p>
        </p:txBody>
      </p:sp>
      <p:sp>
        <p:nvSpPr>
          <p:cNvPr id="44" name="Text 42"/>
          <p:cNvSpPr/>
          <p:nvPr/>
        </p:nvSpPr>
        <p:spPr>
          <a:xfrm>
            <a:off x="4370832" y="5605272"/>
            <a:ext cx="1371600" cy="182880"/>
          </a:xfrm>
          <a:prstGeom prst="rect">
            <a:avLst/>
          </a:prstGeom>
          <a:noFill/>
          <a:ln/>
        </p:spPr>
        <p:txBody>
          <a:bodyPr wrap="square" lIns="0" tIns="0" rIns="0" bIns="0" rtlCol="0" anchor="ctr"/>
          <a:lstStyle/>
          <a:p>
            <a:pPr marL="0" indent="0">
              <a:buNone/>
            </a:pPr>
            <a:r>
              <a:rPr lang="en-US" sz="1340" b="1" dirty="0">
                <a:solidFill>
                  <a:srgbClr val="A66C2B"/>
                </a:solidFill>
              </a:rPr>
              <a:t>4.5% food inflation</a:t>
            </a:r>
            <a:endParaRPr lang="en-US" sz="1340" dirty="0"/>
          </a:p>
        </p:txBody>
      </p:sp>
      <p:sp>
        <p:nvSpPr>
          <p:cNvPr id="45" name="Text 43"/>
          <p:cNvSpPr/>
          <p:nvPr/>
        </p:nvSpPr>
        <p:spPr>
          <a:xfrm>
            <a:off x="5833872" y="5614416"/>
            <a:ext cx="1188720" cy="182880"/>
          </a:xfrm>
          <a:prstGeom prst="rect">
            <a:avLst/>
          </a:prstGeom>
          <a:noFill/>
          <a:ln/>
        </p:spPr>
        <p:txBody>
          <a:bodyPr wrap="square" lIns="0" tIns="0" rIns="0" bIns="0" rtlCol="0" anchor="ctr"/>
          <a:lstStyle/>
          <a:p>
            <a:pPr marL="0" indent="0">
              <a:buNone/>
            </a:pPr>
            <a:r>
              <a:rPr lang="en-US" sz="950" dirty="0">
                <a:solidFill>
                  <a:srgbClr val="68736F"/>
                </a:solidFill>
              </a:rPr>
              <a:t>UK, September 2025</a:t>
            </a:r>
            <a:endParaRPr lang="en-US" sz="950" dirty="0"/>
          </a:p>
        </p:txBody>
      </p:sp>
      <p:sp>
        <p:nvSpPr>
          <p:cNvPr id="46" name="Shape 44"/>
          <p:cNvSpPr/>
          <p:nvPr/>
        </p:nvSpPr>
        <p:spPr>
          <a:xfrm>
            <a:off x="7498080" y="5486400"/>
            <a:ext cx="3063240" cy="576072"/>
          </a:xfrm>
          <a:prstGeom prst="roundRect">
            <a:avLst>
              <a:gd name="adj" fmla="val 19048"/>
            </a:avLst>
          </a:prstGeom>
          <a:solidFill>
            <a:srgbClr val="E9EEEC"/>
          </a:solidFill>
          <a:ln w="12700">
            <a:solidFill>
              <a:srgbClr val="D7CEC0"/>
            </a:solidFill>
            <a:prstDash val="solid"/>
          </a:ln>
        </p:spPr>
        <p:txBody>
          <a:bodyPr/>
          <a:lstStyle/>
          <a:p>
            <a:endParaRPr/>
          </a:p>
        </p:txBody>
      </p:sp>
      <p:sp>
        <p:nvSpPr>
          <p:cNvPr id="47" name="Text 45"/>
          <p:cNvSpPr/>
          <p:nvPr/>
        </p:nvSpPr>
        <p:spPr>
          <a:xfrm>
            <a:off x="7680960" y="5605272"/>
            <a:ext cx="1417320" cy="182880"/>
          </a:xfrm>
          <a:prstGeom prst="rect">
            <a:avLst/>
          </a:prstGeom>
          <a:noFill/>
          <a:ln/>
        </p:spPr>
        <p:txBody>
          <a:bodyPr wrap="square" lIns="0" tIns="0" rIns="0" bIns="0" rtlCol="0" anchor="ctr"/>
          <a:lstStyle/>
          <a:p>
            <a:pPr marL="0" indent="0">
              <a:buNone/>
            </a:pPr>
            <a:r>
              <a:rPr lang="en-US" sz="1340" b="1" dirty="0">
                <a:solidFill>
                  <a:srgbClr val="153C3A"/>
                </a:solidFill>
              </a:rPr>
              <a:t>Evidence is triangulated</a:t>
            </a:r>
            <a:endParaRPr lang="en-US" sz="1340" dirty="0"/>
          </a:p>
        </p:txBody>
      </p:sp>
      <p:sp>
        <p:nvSpPr>
          <p:cNvPr id="48" name="Text 46"/>
          <p:cNvSpPr/>
          <p:nvPr/>
        </p:nvSpPr>
        <p:spPr>
          <a:xfrm>
            <a:off x="9098280" y="5614416"/>
            <a:ext cx="1234440" cy="182880"/>
          </a:xfrm>
          <a:prstGeom prst="rect">
            <a:avLst/>
          </a:prstGeom>
          <a:noFill/>
          <a:ln/>
        </p:spPr>
        <p:txBody>
          <a:bodyPr wrap="square" lIns="0" tIns="0" rIns="0" bIns="0" rtlCol="0" anchor="ctr">
            <a:normAutofit/>
          </a:bodyPr>
          <a:lstStyle/>
          <a:p>
            <a:pPr marL="0" indent="0">
              <a:buNone/>
            </a:pPr>
            <a:r>
              <a:rPr lang="en-US" sz="920" dirty="0">
                <a:solidFill>
                  <a:srgbClr val="68736F"/>
                </a:solidFill>
              </a:rPr>
              <a:t>case + official data + research</a:t>
            </a:r>
            <a:endParaRPr lang="en-US" sz="920" dirty="0"/>
          </a:p>
        </p:txBody>
      </p:sp>
      <p:sp>
        <p:nvSpPr>
          <p:cNvPr id="50" name="Text 47"/>
          <p:cNvSpPr/>
          <p:nvPr/>
        </p:nvSpPr>
        <p:spPr>
          <a:xfrm>
            <a:off x="603504" y="6272784"/>
            <a:ext cx="10287000" cy="164592"/>
          </a:xfrm>
          <a:prstGeom prst="rect">
            <a:avLst/>
          </a:prstGeom>
          <a:noFill/>
          <a:ln/>
        </p:spPr>
        <p:txBody>
          <a:bodyPr wrap="square" lIns="0" tIns="0" rIns="0" bIns="0" rtlCol="0" anchor="ctr">
            <a:normAutofit/>
          </a:bodyPr>
          <a:lstStyle/>
          <a:p>
            <a:pPr marL="0" indent="0">
              <a:buNone/>
            </a:pPr>
            <a:r>
              <a:rPr lang="en-US" sz="820" i="1" dirty="0">
                <a:solidFill>
                  <a:srgbClr val="6B6E68"/>
                </a:solidFill>
                <a:latin typeface="Aptos" pitchFamily="34" charset="0"/>
                <a:ea typeface="Aptos" pitchFamily="34" charset="-122"/>
                <a:cs typeface="Aptos" pitchFamily="34" charset="-120"/>
              </a:rPr>
              <a:t>Sources: UWTSD (2026); ONS (2025a; 2025b); Bloom, Han and Liang (2024); MHCLG (2025); NCASS (2025).</a:t>
            </a:r>
            <a:endParaRPr lang="en-US" sz="820" dirty="0"/>
          </a:p>
        </p:txBody>
      </p:sp>
      <p:sp>
        <p:nvSpPr>
          <p:cNvPr id="49"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Fishbone: turning one symptom into testable cause hypotheses</a:t>
            </a:r>
            <a:endParaRPr lang="en-US" sz="2600" dirty="0"/>
          </a:p>
        </p:txBody>
      </p:sp>
      <p:sp>
        <p:nvSpPr>
          <p:cNvPr id="3" name="Text 1"/>
          <p:cNvSpPr/>
          <p:nvPr/>
        </p:nvSpPr>
        <p:spPr>
          <a:xfrm>
            <a:off x="621792" y="749808"/>
            <a:ext cx="9784080" cy="256032"/>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Its value is in organising questions; evidence still decides which branches deserve attention</a:t>
            </a:r>
            <a:endParaRPr lang="en-US" sz="1150" dirty="0"/>
          </a:p>
        </p:txBody>
      </p:sp>
      <p:sp>
        <p:nvSpPr>
          <p:cNvPr id="4" name="Shape 2"/>
          <p:cNvSpPr/>
          <p:nvPr/>
        </p:nvSpPr>
        <p:spPr>
          <a:xfrm>
            <a:off x="1143000" y="3337560"/>
            <a:ext cx="3657600" cy="0"/>
          </a:xfrm>
          <a:prstGeom prst="line">
            <a:avLst/>
          </a:prstGeom>
          <a:noFill/>
          <a:ln w="38100">
            <a:solidFill>
              <a:srgbClr val="153C3A"/>
            </a:solidFill>
            <a:prstDash val="solid"/>
          </a:ln>
        </p:spPr>
        <p:txBody>
          <a:bodyPr/>
          <a:lstStyle/>
          <a:p>
            <a:endParaRPr/>
          </a:p>
        </p:txBody>
      </p:sp>
      <p:sp>
        <p:nvSpPr>
          <p:cNvPr id="5" name="Shape 3"/>
          <p:cNvSpPr/>
          <p:nvPr/>
        </p:nvSpPr>
        <p:spPr>
          <a:xfrm>
            <a:off x="4663440" y="3017520"/>
            <a:ext cx="914400" cy="640080"/>
          </a:xfrm>
          <a:prstGeom prst="chevron">
            <a:avLst/>
          </a:prstGeom>
          <a:solidFill>
            <a:srgbClr val="D3A13B"/>
          </a:solidFill>
          <a:ln w="12700">
            <a:solidFill>
              <a:srgbClr val="D3A13B"/>
            </a:solidFill>
            <a:prstDash val="solid"/>
          </a:ln>
        </p:spPr>
        <p:txBody>
          <a:bodyPr/>
          <a:lstStyle/>
          <a:p>
            <a:endParaRPr/>
          </a:p>
        </p:txBody>
      </p:sp>
      <p:sp>
        <p:nvSpPr>
          <p:cNvPr id="6" name="Shape 4"/>
          <p:cNvSpPr/>
          <p:nvPr/>
        </p:nvSpPr>
        <p:spPr>
          <a:xfrm>
            <a:off x="1645920" y="3337560"/>
            <a:ext cx="822960" cy="0"/>
          </a:xfrm>
          <a:prstGeom prst="line">
            <a:avLst/>
          </a:prstGeom>
          <a:noFill/>
          <a:ln w="25400">
            <a:solidFill>
              <a:srgbClr val="6E8D7E"/>
            </a:solidFill>
            <a:prstDash val="solid"/>
          </a:ln>
        </p:spPr>
        <p:txBody>
          <a:bodyPr/>
          <a:lstStyle/>
          <a:p>
            <a:endParaRPr/>
          </a:p>
        </p:txBody>
      </p:sp>
      <p:sp>
        <p:nvSpPr>
          <p:cNvPr id="7" name="Text 5"/>
          <p:cNvSpPr/>
          <p:nvPr/>
        </p:nvSpPr>
        <p:spPr>
          <a:xfrm>
            <a:off x="1319156" y="2557182"/>
            <a:ext cx="1143000" cy="228600"/>
          </a:xfrm>
          <a:prstGeom prst="rect">
            <a:avLst/>
          </a:prstGeom>
          <a:noFill/>
          <a:ln/>
        </p:spPr>
        <p:txBody>
          <a:bodyPr wrap="square" lIns="0" tIns="0" rIns="0" bIns="0" rtlCol="0" anchor="ctr"/>
          <a:lstStyle/>
          <a:p>
            <a:pPr marL="0" indent="0" algn="ctr">
              <a:buNone/>
            </a:pPr>
            <a:r>
              <a:rPr lang="en-US" sz="1050" b="1" dirty="0">
                <a:solidFill>
                  <a:srgbClr val="20302F"/>
                </a:solidFill>
              </a:rPr>
              <a:t>Methods</a:t>
            </a:r>
            <a:endParaRPr lang="en-US" sz="1050" dirty="0"/>
          </a:p>
        </p:txBody>
      </p:sp>
      <p:sp>
        <p:nvSpPr>
          <p:cNvPr id="8" name="Shape 6"/>
          <p:cNvSpPr/>
          <p:nvPr/>
        </p:nvSpPr>
        <p:spPr>
          <a:xfrm>
            <a:off x="3017520" y="3337560"/>
            <a:ext cx="822960" cy="0"/>
          </a:xfrm>
          <a:prstGeom prst="line">
            <a:avLst/>
          </a:prstGeom>
          <a:noFill/>
          <a:ln w="25400">
            <a:solidFill>
              <a:srgbClr val="6E8D7E"/>
            </a:solidFill>
            <a:prstDash val="solid"/>
          </a:ln>
        </p:spPr>
        <p:txBody>
          <a:bodyPr/>
          <a:lstStyle/>
          <a:p>
            <a:endParaRPr/>
          </a:p>
        </p:txBody>
      </p:sp>
      <p:sp>
        <p:nvSpPr>
          <p:cNvPr id="9" name="Text 7"/>
          <p:cNvSpPr/>
          <p:nvPr/>
        </p:nvSpPr>
        <p:spPr>
          <a:xfrm>
            <a:off x="2926080" y="2560320"/>
            <a:ext cx="1143000" cy="228600"/>
          </a:xfrm>
          <a:prstGeom prst="rect">
            <a:avLst/>
          </a:prstGeom>
          <a:noFill/>
          <a:ln/>
        </p:spPr>
        <p:txBody>
          <a:bodyPr wrap="square" lIns="0" tIns="0" rIns="0" bIns="0" rtlCol="0" anchor="ctr"/>
          <a:lstStyle/>
          <a:p>
            <a:pPr marL="0" indent="0" algn="ctr">
              <a:buNone/>
            </a:pPr>
            <a:r>
              <a:rPr lang="en-US" sz="1050" b="1" dirty="0">
                <a:solidFill>
                  <a:srgbClr val="20302F"/>
                </a:solidFill>
              </a:rPr>
              <a:t>People</a:t>
            </a:r>
            <a:endParaRPr lang="en-US" sz="1050" dirty="0"/>
          </a:p>
        </p:txBody>
      </p:sp>
      <p:sp>
        <p:nvSpPr>
          <p:cNvPr id="10" name="Shape 8"/>
          <p:cNvSpPr/>
          <p:nvPr/>
        </p:nvSpPr>
        <p:spPr>
          <a:xfrm>
            <a:off x="1645920" y="3337560"/>
            <a:ext cx="822960" cy="1005840"/>
          </a:xfrm>
          <a:prstGeom prst="line">
            <a:avLst/>
          </a:prstGeom>
          <a:noFill/>
          <a:ln w="25400">
            <a:solidFill>
              <a:srgbClr val="6E8D7E"/>
            </a:solidFill>
            <a:prstDash val="solid"/>
          </a:ln>
        </p:spPr>
        <p:txBody>
          <a:bodyPr/>
          <a:lstStyle/>
          <a:p>
            <a:endParaRPr/>
          </a:p>
        </p:txBody>
      </p:sp>
      <p:sp>
        <p:nvSpPr>
          <p:cNvPr id="11" name="Text 9"/>
          <p:cNvSpPr/>
          <p:nvPr/>
        </p:nvSpPr>
        <p:spPr>
          <a:xfrm>
            <a:off x="1935480" y="4506109"/>
            <a:ext cx="1143000" cy="228600"/>
          </a:xfrm>
          <a:prstGeom prst="rect">
            <a:avLst/>
          </a:prstGeom>
          <a:noFill/>
          <a:ln/>
        </p:spPr>
        <p:txBody>
          <a:bodyPr wrap="square" lIns="0" tIns="0" rIns="0" bIns="0" rtlCol="0" anchor="ctr"/>
          <a:lstStyle/>
          <a:p>
            <a:pPr marL="0" indent="0" algn="ctr">
              <a:buNone/>
            </a:pPr>
            <a:r>
              <a:rPr lang="en-US" sz="1050" b="1" dirty="0">
                <a:solidFill>
                  <a:srgbClr val="20302F"/>
                </a:solidFill>
              </a:rPr>
              <a:t>Materials</a:t>
            </a:r>
            <a:endParaRPr lang="en-US" sz="1050" dirty="0"/>
          </a:p>
        </p:txBody>
      </p:sp>
      <p:sp>
        <p:nvSpPr>
          <p:cNvPr id="12" name="Shape 10"/>
          <p:cNvSpPr/>
          <p:nvPr/>
        </p:nvSpPr>
        <p:spPr>
          <a:xfrm>
            <a:off x="3017520" y="3337560"/>
            <a:ext cx="822960" cy="1005840"/>
          </a:xfrm>
          <a:prstGeom prst="line">
            <a:avLst/>
          </a:prstGeom>
          <a:noFill/>
          <a:ln w="25400">
            <a:solidFill>
              <a:srgbClr val="6E8D7E"/>
            </a:solidFill>
            <a:prstDash val="solid"/>
          </a:ln>
        </p:spPr>
        <p:txBody>
          <a:bodyPr/>
          <a:lstStyle/>
          <a:p>
            <a:endParaRPr/>
          </a:p>
        </p:txBody>
      </p:sp>
      <p:sp>
        <p:nvSpPr>
          <p:cNvPr id="13" name="Text 11"/>
          <p:cNvSpPr/>
          <p:nvPr/>
        </p:nvSpPr>
        <p:spPr>
          <a:xfrm>
            <a:off x="3519992" y="4509247"/>
            <a:ext cx="1143000" cy="228600"/>
          </a:xfrm>
          <a:prstGeom prst="rect">
            <a:avLst/>
          </a:prstGeom>
          <a:noFill/>
          <a:ln/>
        </p:spPr>
        <p:txBody>
          <a:bodyPr wrap="square" lIns="0" tIns="0" rIns="0" bIns="0" rtlCol="0" anchor="ctr"/>
          <a:lstStyle/>
          <a:p>
            <a:pPr marL="0" indent="0" algn="ctr">
              <a:buNone/>
            </a:pPr>
            <a:r>
              <a:rPr lang="en-US" sz="1050" b="1" dirty="0">
                <a:solidFill>
                  <a:srgbClr val="20302F"/>
                </a:solidFill>
              </a:rPr>
              <a:t>Environment</a:t>
            </a:r>
            <a:endParaRPr lang="en-US" sz="1050" dirty="0"/>
          </a:p>
        </p:txBody>
      </p:sp>
      <p:sp>
        <p:nvSpPr>
          <p:cNvPr id="14" name="Text 12"/>
          <p:cNvSpPr/>
          <p:nvPr/>
        </p:nvSpPr>
        <p:spPr>
          <a:xfrm>
            <a:off x="4754880" y="2651760"/>
            <a:ext cx="731520" cy="228600"/>
          </a:xfrm>
          <a:prstGeom prst="rect">
            <a:avLst/>
          </a:prstGeom>
          <a:noFill/>
          <a:ln/>
        </p:spPr>
        <p:txBody>
          <a:bodyPr wrap="square" lIns="0" tIns="0" rIns="0" bIns="0" rtlCol="0" anchor="ctr"/>
          <a:lstStyle/>
          <a:p>
            <a:pPr marL="0" indent="0" algn="ctr">
              <a:buNone/>
            </a:pPr>
            <a:r>
              <a:rPr lang="en-US" sz="1000" b="1" dirty="0">
                <a:solidFill>
                  <a:srgbClr val="D3A13B"/>
                </a:solidFill>
              </a:rPr>
              <a:t>EFFECT</a:t>
            </a:r>
            <a:endParaRPr lang="en-US" sz="1000" dirty="0"/>
          </a:p>
        </p:txBody>
      </p:sp>
      <p:sp>
        <p:nvSpPr>
          <p:cNvPr id="15" name="Text 13"/>
          <p:cNvSpPr/>
          <p:nvPr/>
        </p:nvSpPr>
        <p:spPr>
          <a:xfrm>
            <a:off x="4663440" y="3822192"/>
            <a:ext cx="914400" cy="228600"/>
          </a:xfrm>
          <a:prstGeom prst="rect">
            <a:avLst/>
          </a:prstGeom>
          <a:noFill/>
          <a:ln/>
        </p:spPr>
        <p:txBody>
          <a:bodyPr wrap="square" lIns="0" tIns="0" rIns="0" bIns="0" rtlCol="0" anchor="ctr"/>
          <a:lstStyle/>
          <a:p>
            <a:pPr marL="0" indent="0" algn="ctr">
              <a:buNone/>
            </a:pPr>
            <a:r>
              <a:rPr lang="en-US" sz="1200" b="1" dirty="0">
                <a:solidFill>
                  <a:srgbClr val="153C3A"/>
                </a:solidFill>
              </a:rPr>
              <a:t>Sales gap</a:t>
            </a:r>
            <a:endParaRPr lang="en-US" sz="1200" dirty="0"/>
          </a:p>
        </p:txBody>
      </p:sp>
      <p:sp>
        <p:nvSpPr>
          <p:cNvPr id="16" name="Shape 14"/>
          <p:cNvSpPr/>
          <p:nvPr/>
        </p:nvSpPr>
        <p:spPr>
          <a:xfrm>
            <a:off x="5989320" y="1325880"/>
            <a:ext cx="2240280" cy="4251960"/>
          </a:xfrm>
          <a:prstGeom prst="roundRect">
            <a:avLst>
              <a:gd name="adj" fmla="val 4898"/>
            </a:avLst>
          </a:prstGeom>
          <a:solidFill>
            <a:srgbClr val="E7EFEB"/>
          </a:solidFill>
          <a:ln w="12700">
            <a:solidFill>
              <a:srgbClr val="D7CEC0"/>
            </a:solidFill>
            <a:prstDash val="solid"/>
          </a:ln>
        </p:spPr>
        <p:txBody>
          <a:bodyPr/>
          <a:lstStyle/>
          <a:p>
            <a:endParaRPr/>
          </a:p>
        </p:txBody>
      </p:sp>
      <p:sp>
        <p:nvSpPr>
          <p:cNvPr id="17" name="Text 15"/>
          <p:cNvSpPr/>
          <p:nvPr/>
        </p:nvSpPr>
        <p:spPr>
          <a:xfrm>
            <a:off x="6263640" y="1600200"/>
            <a:ext cx="1645920" cy="256032"/>
          </a:xfrm>
          <a:prstGeom prst="rect">
            <a:avLst/>
          </a:prstGeom>
          <a:noFill/>
          <a:ln/>
        </p:spPr>
        <p:txBody>
          <a:bodyPr wrap="square" lIns="0" tIns="0" rIns="0" bIns="0" rtlCol="0" anchor="ctr"/>
          <a:lstStyle/>
          <a:p>
            <a:pPr marL="0" indent="0">
              <a:buNone/>
            </a:pPr>
            <a:r>
              <a:rPr lang="en-US" sz="1500" b="1" dirty="0">
                <a:solidFill>
                  <a:srgbClr val="6E8D7E"/>
                </a:solidFill>
              </a:rPr>
              <a:t>STRENGTHS</a:t>
            </a:r>
            <a:endParaRPr lang="en-US" sz="1500" dirty="0"/>
          </a:p>
        </p:txBody>
      </p:sp>
      <p:sp>
        <p:nvSpPr>
          <p:cNvPr id="18" name="Text 16"/>
          <p:cNvSpPr/>
          <p:nvPr/>
        </p:nvSpPr>
        <p:spPr>
          <a:xfrm>
            <a:off x="6263640" y="2057400"/>
            <a:ext cx="1673352" cy="2697480"/>
          </a:xfrm>
          <a:prstGeom prst="rect">
            <a:avLst/>
          </a:prstGeom>
          <a:noFill/>
          <a:ln/>
        </p:spPr>
        <p:txBody>
          <a:bodyPr wrap="square" lIns="381" tIns="381" rIns="381" bIns="381" rtlCol="0" anchor="ctr">
            <a:normAutofit/>
          </a:bodyPr>
          <a:lstStyle/>
          <a:p>
            <a:pPr marL="0" indent="0">
              <a:buNone/>
            </a:pPr>
            <a:r>
              <a:rPr lang="en-US" sz="1160" dirty="0">
                <a:solidFill>
                  <a:srgbClr val="20302F"/>
                </a:solidFill>
              </a:rPr>
              <a:t>• groups many causes around one effect</a:t>
            </a:r>
            <a:endParaRPr lang="en-US" sz="1160" dirty="0"/>
          </a:p>
          <a:p>
            <a:pPr marL="0" indent="0">
              <a:buNone/>
            </a:pPr>
            <a:endParaRPr lang="en-US" sz="1160" dirty="0"/>
          </a:p>
          <a:p>
            <a:pPr marL="0" indent="0">
              <a:buNone/>
            </a:pPr>
            <a:r>
              <a:rPr lang="en-US" sz="1160" dirty="0">
                <a:solidFill>
                  <a:srgbClr val="20302F"/>
                </a:solidFill>
              </a:rPr>
              <a:t>• encourages deeper questioning</a:t>
            </a:r>
            <a:endParaRPr lang="en-US" sz="1160" dirty="0"/>
          </a:p>
          <a:p>
            <a:pPr marL="0" indent="0">
              <a:buNone/>
            </a:pPr>
            <a:endParaRPr lang="en-US" sz="1160" dirty="0"/>
          </a:p>
          <a:p>
            <a:pPr marL="0" indent="0">
              <a:buNone/>
            </a:pPr>
            <a:r>
              <a:rPr lang="en-US" sz="1160" dirty="0">
                <a:solidFill>
                  <a:srgbClr val="20302F"/>
                </a:solidFill>
              </a:rPr>
              <a:t>• helps teams see relationships</a:t>
            </a:r>
            <a:endParaRPr lang="en-US" sz="1160" dirty="0"/>
          </a:p>
          <a:p>
            <a:pPr marL="0" indent="0">
              <a:buNone/>
            </a:pPr>
            <a:endParaRPr lang="en-US" sz="1160" dirty="0"/>
          </a:p>
          <a:p>
            <a:pPr marL="0" indent="0">
              <a:buNone/>
            </a:pPr>
            <a:r>
              <a:rPr lang="en-US" sz="1160" dirty="0">
                <a:solidFill>
                  <a:srgbClr val="20302F"/>
                </a:solidFill>
              </a:rPr>
              <a:t>• keeps root-cause thinking visible</a:t>
            </a:r>
            <a:endParaRPr lang="en-US" sz="1160" dirty="0"/>
          </a:p>
        </p:txBody>
      </p:sp>
      <p:sp>
        <p:nvSpPr>
          <p:cNvPr id="19" name="Shape 17"/>
          <p:cNvSpPr/>
          <p:nvPr/>
        </p:nvSpPr>
        <p:spPr>
          <a:xfrm>
            <a:off x="8412480" y="1325880"/>
            <a:ext cx="2240280" cy="4251960"/>
          </a:xfrm>
          <a:prstGeom prst="roundRect">
            <a:avLst>
              <a:gd name="adj" fmla="val 4898"/>
            </a:avLst>
          </a:prstGeom>
          <a:solidFill>
            <a:srgbClr val="EEF3EF"/>
          </a:solidFill>
          <a:ln w="12700">
            <a:solidFill>
              <a:srgbClr val="D7CEC0"/>
            </a:solidFill>
            <a:prstDash val="solid"/>
          </a:ln>
        </p:spPr>
        <p:txBody>
          <a:bodyPr/>
          <a:lstStyle/>
          <a:p>
            <a:endParaRPr/>
          </a:p>
        </p:txBody>
      </p:sp>
      <p:sp>
        <p:nvSpPr>
          <p:cNvPr id="20" name="Text 18"/>
          <p:cNvSpPr/>
          <p:nvPr/>
        </p:nvSpPr>
        <p:spPr>
          <a:xfrm>
            <a:off x="8686800" y="1600200"/>
            <a:ext cx="1554480" cy="256032"/>
          </a:xfrm>
          <a:prstGeom prst="rect">
            <a:avLst/>
          </a:prstGeom>
          <a:noFill/>
          <a:ln/>
        </p:spPr>
        <p:txBody>
          <a:bodyPr wrap="square" lIns="0" tIns="0" rIns="0" bIns="0" rtlCol="0" anchor="ctr"/>
          <a:lstStyle/>
          <a:p>
            <a:pPr marL="0" indent="0">
              <a:buNone/>
            </a:pPr>
            <a:r>
              <a:rPr lang="en-US" sz="1500" b="1" dirty="0">
                <a:solidFill>
                  <a:srgbClr val="A66C2B"/>
                </a:solidFill>
              </a:rPr>
              <a:t>LIMITS</a:t>
            </a:r>
            <a:endParaRPr lang="en-US" sz="1500" dirty="0"/>
          </a:p>
        </p:txBody>
      </p:sp>
      <p:sp>
        <p:nvSpPr>
          <p:cNvPr id="21" name="Text 19"/>
          <p:cNvSpPr/>
          <p:nvPr/>
        </p:nvSpPr>
        <p:spPr>
          <a:xfrm>
            <a:off x="8686800" y="2057400"/>
            <a:ext cx="1673352" cy="2697480"/>
          </a:xfrm>
          <a:prstGeom prst="rect">
            <a:avLst/>
          </a:prstGeom>
          <a:noFill/>
          <a:ln/>
        </p:spPr>
        <p:txBody>
          <a:bodyPr wrap="square" lIns="381" tIns="381" rIns="381" bIns="381" rtlCol="0" anchor="ctr">
            <a:normAutofit/>
          </a:bodyPr>
          <a:lstStyle/>
          <a:p>
            <a:pPr marL="0" indent="0">
              <a:buNone/>
            </a:pPr>
            <a:r>
              <a:rPr lang="en-US" sz="1160" dirty="0">
                <a:solidFill>
                  <a:srgbClr val="20302F"/>
                </a:solidFill>
              </a:rPr>
              <a:t>• lists possible causes, not proven causes</a:t>
            </a:r>
            <a:endParaRPr lang="en-US" sz="1160" dirty="0"/>
          </a:p>
          <a:p>
            <a:pPr marL="0" indent="0">
              <a:buNone/>
            </a:pPr>
            <a:endParaRPr lang="en-US" sz="1160" dirty="0"/>
          </a:p>
          <a:p>
            <a:pPr marL="0" indent="0">
              <a:buNone/>
            </a:pPr>
            <a:r>
              <a:rPr lang="en-US" sz="1160" dirty="0">
                <a:solidFill>
                  <a:srgbClr val="20302F"/>
                </a:solidFill>
              </a:rPr>
              <a:t>• does not measure the size of each effect</a:t>
            </a:r>
            <a:endParaRPr lang="en-US" sz="1160" dirty="0"/>
          </a:p>
          <a:p>
            <a:pPr marL="0" indent="0">
              <a:buNone/>
            </a:pPr>
            <a:endParaRPr lang="en-US" sz="1160" dirty="0"/>
          </a:p>
          <a:p>
            <a:pPr marL="0" indent="0">
              <a:buNone/>
            </a:pPr>
            <a:r>
              <a:rPr lang="en-US" sz="1160" dirty="0">
                <a:solidFill>
                  <a:srgbClr val="20302F"/>
                </a:solidFill>
              </a:rPr>
              <a:t>• depends on the quality of the evidence</a:t>
            </a:r>
            <a:endParaRPr lang="en-US" sz="1160" dirty="0"/>
          </a:p>
          <a:p>
            <a:pPr marL="0" indent="0">
              <a:buNone/>
            </a:pPr>
            <a:endParaRPr lang="en-US" sz="1160" dirty="0"/>
          </a:p>
          <a:p>
            <a:pPr marL="0" indent="0">
              <a:buNone/>
            </a:pPr>
            <a:r>
              <a:rPr lang="en-US" sz="1160" dirty="0">
                <a:solidFill>
                  <a:srgbClr val="20302F"/>
                </a:solidFill>
              </a:rPr>
              <a:t>• can oversimplify linked problems</a:t>
            </a:r>
            <a:endParaRPr lang="en-US" sz="1160" dirty="0"/>
          </a:p>
        </p:txBody>
      </p:sp>
      <p:sp>
        <p:nvSpPr>
          <p:cNvPr id="23" name="Text 20"/>
          <p:cNvSpPr/>
          <p:nvPr/>
        </p:nvSpPr>
        <p:spPr>
          <a:xfrm>
            <a:off x="603504" y="6272784"/>
            <a:ext cx="10287000" cy="164592"/>
          </a:xfrm>
          <a:prstGeom prst="rect">
            <a:avLst/>
          </a:prstGeom>
          <a:noFill/>
          <a:ln/>
        </p:spPr>
        <p:txBody>
          <a:bodyPr wrap="square" lIns="0" tIns="0" rIns="0" bIns="0" rtlCol="0" anchor="ctr">
            <a:normAutofit/>
          </a:bodyPr>
          <a:lstStyle/>
          <a:p>
            <a:pPr marL="0" indent="0">
              <a:buNone/>
            </a:pPr>
            <a:r>
              <a:rPr lang="en-US" sz="820" i="1" dirty="0">
                <a:solidFill>
                  <a:srgbClr val="6B6E68"/>
                </a:solidFill>
                <a:latin typeface="Aptos" pitchFamily="34" charset="0"/>
                <a:ea typeface="Aptos" pitchFamily="34" charset="-122"/>
                <a:cs typeface="Aptos" pitchFamily="34" charset="-120"/>
              </a:rPr>
              <a:t>Sources: Sproull (2018); Suárez-Barraza and Rodríguez-González (2019); Institute of Leadership &amp; Management (2007).</a:t>
            </a:r>
            <a:endParaRPr lang="en-US" sz="820" dirty="0"/>
          </a:p>
        </p:txBody>
      </p:sp>
      <p:sp>
        <p:nvSpPr>
          <p:cNvPr id="25"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Fishbone applied: six cause streams, but three stand out</a:t>
            </a:r>
            <a:endParaRPr lang="en-US" sz="2600" dirty="0"/>
          </a:p>
        </p:txBody>
      </p:sp>
      <p:sp>
        <p:nvSpPr>
          <p:cNvPr id="3" name="Text 1"/>
          <p:cNvSpPr/>
          <p:nvPr/>
        </p:nvSpPr>
        <p:spPr>
          <a:xfrm>
            <a:off x="621792" y="749808"/>
            <a:ext cx="9784080" cy="256032"/>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Environment, Methods and People have the clearest direct support in the case</a:t>
            </a:r>
            <a:endParaRPr lang="en-US" sz="1150" dirty="0"/>
          </a:p>
        </p:txBody>
      </p:sp>
      <p:sp>
        <p:nvSpPr>
          <p:cNvPr id="4" name="Shape 2"/>
          <p:cNvSpPr/>
          <p:nvPr/>
        </p:nvSpPr>
        <p:spPr>
          <a:xfrm>
            <a:off x="1828800" y="3337560"/>
            <a:ext cx="7040880" cy="0"/>
          </a:xfrm>
          <a:prstGeom prst="line">
            <a:avLst/>
          </a:prstGeom>
          <a:noFill/>
          <a:ln w="38100">
            <a:solidFill>
              <a:srgbClr val="153C3A"/>
            </a:solidFill>
            <a:prstDash val="solid"/>
          </a:ln>
        </p:spPr>
        <p:txBody>
          <a:bodyPr/>
          <a:lstStyle/>
          <a:p>
            <a:endParaRPr/>
          </a:p>
        </p:txBody>
      </p:sp>
      <p:sp>
        <p:nvSpPr>
          <p:cNvPr id="5" name="Shape 3"/>
          <p:cNvSpPr/>
          <p:nvPr/>
        </p:nvSpPr>
        <p:spPr>
          <a:xfrm>
            <a:off x="8732520" y="2926080"/>
            <a:ext cx="1051560" cy="822960"/>
          </a:xfrm>
          <a:prstGeom prst="chevron">
            <a:avLst/>
          </a:prstGeom>
          <a:solidFill>
            <a:srgbClr val="D3A13B"/>
          </a:solidFill>
          <a:ln w="12700">
            <a:solidFill>
              <a:srgbClr val="D3A13B"/>
            </a:solidFill>
            <a:prstDash val="solid"/>
          </a:ln>
        </p:spPr>
        <p:txBody>
          <a:bodyPr/>
          <a:lstStyle/>
          <a:p>
            <a:endParaRPr/>
          </a:p>
        </p:txBody>
      </p:sp>
      <p:sp>
        <p:nvSpPr>
          <p:cNvPr id="6" name="Text 4"/>
          <p:cNvSpPr/>
          <p:nvPr/>
        </p:nvSpPr>
        <p:spPr>
          <a:xfrm>
            <a:off x="9784080" y="2816352"/>
            <a:ext cx="1325880" cy="822960"/>
          </a:xfrm>
          <a:prstGeom prst="rect">
            <a:avLst/>
          </a:prstGeom>
          <a:noFill/>
          <a:ln/>
        </p:spPr>
        <p:txBody>
          <a:bodyPr wrap="square" lIns="0" tIns="0" rIns="0" bIns="0" rtlCol="0" anchor="ctr">
            <a:normAutofit/>
          </a:bodyPr>
          <a:lstStyle/>
          <a:p>
            <a:pPr marL="0" indent="0" algn="ctr">
              <a:buNone/>
            </a:pPr>
            <a:r>
              <a:rPr lang="en-US" sz="1350" b="1" dirty="0">
                <a:solidFill>
                  <a:srgbClr val="153C3A"/>
                </a:solidFill>
              </a:rPr>
              <a:t>Sales remain</a:t>
            </a:r>
            <a:endParaRPr lang="en-US" sz="1350" dirty="0"/>
          </a:p>
          <a:p>
            <a:pPr marL="0" indent="0" algn="ctr">
              <a:buNone/>
            </a:pPr>
            <a:r>
              <a:rPr lang="en-US" sz="1350" b="1" dirty="0">
                <a:solidFill>
                  <a:srgbClr val="153C3A"/>
                </a:solidFill>
              </a:rPr>
              <a:t>≈25% below 2019</a:t>
            </a:r>
            <a:endParaRPr lang="en-US" sz="1350" dirty="0"/>
          </a:p>
        </p:txBody>
      </p:sp>
      <p:sp>
        <p:nvSpPr>
          <p:cNvPr id="7" name="Shape 5"/>
          <p:cNvSpPr/>
          <p:nvPr/>
        </p:nvSpPr>
        <p:spPr>
          <a:xfrm>
            <a:off x="2331720" y="3337560"/>
            <a:ext cx="960120" cy="0"/>
          </a:xfrm>
          <a:prstGeom prst="line">
            <a:avLst/>
          </a:prstGeom>
          <a:noFill/>
          <a:ln w="25400">
            <a:solidFill>
              <a:srgbClr val="6E8D7E"/>
            </a:solidFill>
            <a:prstDash val="solid"/>
          </a:ln>
        </p:spPr>
        <p:txBody>
          <a:bodyPr/>
          <a:lstStyle/>
          <a:p>
            <a:endParaRPr/>
          </a:p>
        </p:txBody>
      </p:sp>
      <p:sp>
        <p:nvSpPr>
          <p:cNvPr id="8" name="Shape 6"/>
          <p:cNvSpPr/>
          <p:nvPr/>
        </p:nvSpPr>
        <p:spPr>
          <a:xfrm>
            <a:off x="2057400" y="1143000"/>
            <a:ext cx="2240280" cy="1170432"/>
          </a:xfrm>
          <a:prstGeom prst="roundRect">
            <a:avLst>
              <a:gd name="adj" fmla="val 9375"/>
            </a:avLst>
          </a:prstGeom>
          <a:solidFill>
            <a:srgbClr val="F1F5F1"/>
          </a:solidFill>
          <a:ln w="12700">
            <a:solidFill>
              <a:srgbClr val="D7CEC0"/>
            </a:solidFill>
            <a:prstDash val="solid"/>
          </a:ln>
        </p:spPr>
        <p:txBody>
          <a:bodyPr/>
          <a:lstStyle/>
          <a:p>
            <a:endParaRPr/>
          </a:p>
        </p:txBody>
      </p:sp>
      <p:sp>
        <p:nvSpPr>
          <p:cNvPr id="9" name="Text 7"/>
          <p:cNvSpPr/>
          <p:nvPr/>
        </p:nvSpPr>
        <p:spPr>
          <a:xfrm>
            <a:off x="2167128" y="1252728"/>
            <a:ext cx="1993392" cy="201168"/>
          </a:xfrm>
          <a:prstGeom prst="rect">
            <a:avLst/>
          </a:prstGeom>
          <a:noFill/>
          <a:ln/>
        </p:spPr>
        <p:txBody>
          <a:bodyPr wrap="square" lIns="0" tIns="0" rIns="0" bIns="0" rtlCol="0" anchor="ctr"/>
          <a:lstStyle/>
          <a:p>
            <a:pPr marL="0" indent="0" algn="ctr">
              <a:buNone/>
            </a:pPr>
            <a:r>
              <a:rPr lang="en-US" sz="1060" b="1" dirty="0">
                <a:solidFill>
                  <a:srgbClr val="6E8D7E"/>
                </a:solidFill>
              </a:rPr>
              <a:t>METHODS</a:t>
            </a:r>
            <a:endParaRPr lang="en-US" sz="1060" dirty="0"/>
          </a:p>
        </p:txBody>
      </p:sp>
      <p:sp>
        <p:nvSpPr>
          <p:cNvPr id="10" name="Text 8"/>
          <p:cNvSpPr/>
          <p:nvPr/>
        </p:nvSpPr>
        <p:spPr>
          <a:xfrm>
            <a:off x="2185416" y="1536192"/>
            <a:ext cx="1956816" cy="640080"/>
          </a:xfrm>
          <a:prstGeom prst="rect">
            <a:avLst/>
          </a:prstGeom>
          <a:noFill/>
          <a:ln/>
        </p:spPr>
        <p:txBody>
          <a:bodyPr wrap="square" lIns="254" tIns="254" rIns="254" bIns="254" rtlCol="0" anchor="ctr">
            <a:normAutofit/>
          </a:bodyPr>
          <a:lstStyle/>
          <a:p>
            <a:pPr marL="0" indent="0" algn="ctr">
              <a:buNone/>
            </a:pPr>
            <a:r>
              <a:rPr lang="en-US" sz="960" dirty="0">
                <a:solidFill>
                  <a:srgbClr val="20302F"/>
                </a:solidFill>
              </a:rPr>
              <a:t>Phone-based pre-orders</a:t>
            </a:r>
            <a:endParaRPr lang="en-US" sz="960" dirty="0"/>
          </a:p>
          <a:p>
            <a:pPr marL="0" indent="0" algn="ctr">
              <a:buNone/>
            </a:pPr>
            <a:r>
              <a:rPr lang="en-US" sz="960" dirty="0">
                <a:solidFill>
                  <a:srgbClr val="20302F"/>
                </a:solidFill>
              </a:rPr>
              <a:t>Long waits at busy times</a:t>
            </a:r>
            <a:endParaRPr lang="en-US" sz="960" dirty="0"/>
          </a:p>
        </p:txBody>
      </p:sp>
      <p:sp>
        <p:nvSpPr>
          <p:cNvPr id="11" name="Shape 9"/>
          <p:cNvSpPr/>
          <p:nvPr/>
        </p:nvSpPr>
        <p:spPr>
          <a:xfrm>
            <a:off x="4343400" y="3337560"/>
            <a:ext cx="960120" cy="0"/>
          </a:xfrm>
          <a:prstGeom prst="line">
            <a:avLst/>
          </a:prstGeom>
          <a:noFill/>
          <a:ln w="25400">
            <a:solidFill>
              <a:srgbClr val="3E7C78"/>
            </a:solidFill>
            <a:prstDash val="solid"/>
          </a:ln>
        </p:spPr>
        <p:txBody>
          <a:bodyPr/>
          <a:lstStyle/>
          <a:p>
            <a:endParaRPr/>
          </a:p>
        </p:txBody>
      </p:sp>
      <p:sp>
        <p:nvSpPr>
          <p:cNvPr id="12" name="Shape 10"/>
          <p:cNvSpPr/>
          <p:nvPr/>
        </p:nvSpPr>
        <p:spPr>
          <a:xfrm>
            <a:off x="4069080" y="1143000"/>
            <a:ext cx="2240280" cy="1170432"/>
          </a:xfrm>
          <a:prstGeom prst="roundRect">
            <a:avLst>
              <a:gd name="adj" fmla="val 9375"/>
            </a:avLst>
          </a:prstGeom>
          <a:solidFill>
            <a:srgbClr val="F1F5F1"/>
          </a:solidFill>
          <a:ln w="12700">
            <a:solidFill>
              <a:srgbClr val="D7CEC0"/>
            </a:solidFill>
            <a:prstDash val="solid"/>
          </a:ln>
        </p:spPr>
        <p:txBody>
          <a:bodyPr/>
          <a:lstStyle/>
          <a:p>
            <a:endParaRPr/>
          </a:p>
        </p:txBody>
      </p:sp>
      <p:sp>
        <p:nvSpPr>
          <p:cNvPr id="13" name="Text 11"/>
          <p:cNvSpPr/>
          <p:nvPr/>
        </p:nvSpPr>
        <p:spPr>
          <a:xfrm>
            <a:off x="4178808" y="1252728"/>
            <a:ext cx="1993392" cy="201168"/>
          </a:xfrm>
          <a:prstGeom prst="rect">
            <a:avLst/>
          </a:prstGeom>
          <a:noFill/>
          <a:ln/>
        </p:spPr>
        <p:txBody>
          <a:bodyPr wrap="square" lIns="0" tIns="0" rIns="0" bIns="0" rtlCol="0" anchor="ctr"/>
          <a:lstStyle/>
          <a:p>
            <a:pPr marL="0" indent="0" algn="ctr">
              <a:buNone/>
            </a:pPr>
            <a:r>
              <a:rPr lang="en-US" sz="1060" b="1" dirty="0">
                <a:solidFill>
                  <a:srgbClr val="6E8D7E"/>
                </a:solidFill>
              </a:rPr>
              <a:t>MACHINES / TECH</a:t>
            </a:r>
            <a:endParaRPr lang="en-US" sz="1060" dirty="0"/>
          </a:p>
        </p:txBody>
      </p:sp>
      <p:sp>
        <p:nvSpPr>
          <p:cNvPr id="14" name="Text 12"/>
          <p:cNvSpPr/>
          <p:nvPr/>
        </p:nvSpPr>
        <p:spPr>
          <a:xfrm>
            <a:off x="4197096" y="1536192"/>
            <a:ext cx="1956816" cy="640080"/>
          </a:xfrm>
          <a:prstGeom prst="rect">
            <a:avLst/>
          </a:prstGeom>
          <a:noFill/>
          <a:ln/>
        </p:spPr>
        <p:txBody>
          <a:bodyPr wrap="square" lIns="254" tIns="254" rIns="254" bIns="254" rtlCol="0" anchor="ctr">
            <a:normAutofit/>
          </a:bodyPr>
          <a:lstStyle/>
          <a:p>
            <a:pPr marL="0" indent="0" algn="ctr">
              <a:buNone/>
            </a:pPr>
            <a:r>
              <a:rPr lang="en-US" sz="960" dirty="0">
                <a:solidFill>
                  <a:srgbClr val="20302F"/>
                </a:solidFill>
              </a:rPr>
              <a:t>No digital pre-order channel is described</a:t>
            </a:r>
            <a:endParaRPr lang="en-US" sz="960" dirty="0"/>
          </a:p>
          <a:p>
            <a:pPr marL="0" indent="0" algn="ctr">
              <a:buNone/>
            </a:pPr>
            <a:r>
              <a:rPr lang="en-US" sz="960" dirty="0">
                <a:solidFill>
                  <a:srgbClr val="20302F"/>
                </a:solidFill>
              </a:rPr>
              <a:t>Delivery is not provided</a:t>
            </a:r>
            <a:endParaRPr lang="en-US" sz="960" dirty="0"/>
          </a:p>
        </p:txBody>
      </p:sp>
      <p:sp>
        <p:nvSpPr>
          <p:cNvPr id="15" name="Shape 13"/>
          <p:cNvSpPr/>
          <p:nvPr/>
        </p:nvSpPr>
        <p:spPr>
          <a:xfrm>
            <a:off x="6355080" y="3337560"/>
            <a:ext cx="960120" cy="0"/>
          </a:xfrm>
          <a:prstGeom prst="line">
            <a:avLst/>
          </a:prstGeom>
          <a:noFill/>
          <a:ln w="25400">
            <a:solidFill>
              <a:srgbClr val="6E8D7E"/>
            </a:solidFill>
            <a:prstDash val="solid"/>
          </a:ln>
        </p:spPr>
        <p:txBody>
          <a:bodyPr/>
          <a:lstStyle/>
          <a:p>
            <a:endParaRPr/>
          </a:p>
        </p:txBody>
      </p:sp>
      <p:sp>
        <p:nvSpPr>
          <p:cNvPr id="16" name="Shape 14"/>
          <p:cNvSpPr/>
          <p:nvPr/>
        </p:nvSpPr>
        <p:spPr>
          <a:xfrm>
            <a:off x="6080760" y="1143000"/>
            <a:ext cx="2240280" cy="1170432"/>
          </a:xfrm>
          <a:prstGeom prst="roundRect">
            <a:avLst>
              <a:gd name="adj" fmla="val 9375"/>
            </a:avLst>
          </a:prstGeom>
          <a:solidFill>
            <a:srgbClr val="F1F5F1"/>
          </a:solidFill>
          <a:ln w="12700">
            <a:solidFill>
              <a:srgbClr val="D7CEC0"/>
            </a:solidFill>
            <a:prstDash val="solid"/>
          </a:ln>
        </p:spPr>
        <p:txBody>
          <a:bodyPr/>
          <a:lstStyle/>
          <a:p>
            <a:endParaRPr/>
          </a:p>
        </p:txBody>
      </p:sp>
      <p:sp>
        <p:nvSpPr>
          <p:cNvPr id="17" name="Text 15"/>
          <p:cNvSpPr/>
          <p:nvPr/>
        </p:nvSpPr>
        <p:spPr>
          <a:xfrm>
            <a:off x="6190488" y="1252728"/>
            <a:ext cx="1993392" cy="201168"/>
          </a:xfrm>
          <a:prstGeom prst="rect">
            <a:avLst/>
          </a:prstGeom>
          <a:noFill/>
          <a:ln/>
        </p:spPr>
        <p:txBody>
          <a:bodyPr wrap="square" lIns="0" tIns="0" rIns="0" bIns="0" rtlCol="0" anchor="ctr"/>
          <a:lstStyle/>
          <a:p>
            <a:pPr marL="0" indent="0" algn="ctr">
              <a:buNone/>
            </a:pPr>
            <a:r>
              <a:rPr lang="en-US" sz="1060" b="1" dirty="0">
                <a:solidFill>
                  <a:srgbClr val="6E8D7E"/>
                </a:solidFill>
              </a:rPr>
              <a:t>PEOPLE</a:t>
            </a:r>
            <a:endParaRPr lang="en-US" sz="1060" dirty="0"/>
          </a:p>
        </p:txBody>
      </p:sp>
      <p:sp>
        <p:nvSpPr>
          <p:cNvPr id="18" name="Text 16"/>
          <p:cNvSpPr/>
          <p:nvPr/>
        </p:nvSpPr>
        <p:spPr>
          <a:xfrm>
            <a:off x="6208776" y="1536192"/>
            <a:ext cx="1956816" cy="640080"/>
          </a:xfrm>
          <a:prstGeom prst="rect">
            <a:avLst/>
          </a:prstGeom>
          <a:noFill/>
          <a:ln/>
        </p:spPr>
        <p:txBody>
          <a:bodyPr wrap="square" lIns="254" tIns="254" rIns="254" bIns="254" rtlCol="0" anchor="ctr">
            <a:normAutofit/>
          </a:bodyPr>
          <a:lstStyle/>
          <a:p>
            <a:pPr marL="0" indent="0" algn="ctr">
              <a:buNone/>
            </a:pPr>
            <a:r>
              <a:rPr lang="en-US" sz="960" dirty="0">
                <a:solidFill>
                  <a:srgbClr val="20302F"/>
                </a:solidFill>
              </a:rPr>
              <a:t>Basil must stay onsite to bake</a:t>
            </a:r>
            <a:endParaRPr lang="en-US" sz="960" dirty="0"/>
          </a:p>
          <a:p>
            <a:pPr marL="0" indent="0" algn="ctr">
              <a:buNone/>
            </a:pPr>
            <a:r>
              <a:rPr lang="en-US" sz="960" dirty="0">
                <a:solidFill>
                  <a:srgbClr val="20302F"/>
                </a:solidFill>
              </a:rPr>
              <a:t>Limited capacity to answer calls</a:t>
            </a:r>
            <a:endParaRPr lang="en-US" sz="960" dirty="0"/>
          </a:p>
        </p:txBody>
      </p:sp>
      <p:sp>
        <p:nvSpPr>
          <p:cNvPr id="19" name="Shape 17"/>
          <p:cNvSpPr/>
          <p:nvPr/>
        </p:nvSpPr>
        <p:spPr>
          <a:xfrm>
            <a:off x="3337560" y="3337560"/>
            <a:ext cx="960120" cy="1417320"/>
          </a:xfrm>
          <a:prstGeom prst="line">
            <a:avLst/>
          </a:prstGeom>
          <a:noFill/>
          <a:ln w="25400">
            <a:solidFill>
              <a:srgbClr val="3E7C78"/>
            </a:solidFill>
            <a:prstDash val="solid"/>
          </a:ln>
        </p:spPr>
        <p:txBody>
          <a:bodyPr/>
          <a:lstStyle/>
          <a:p>
            <a:endParaRPr/>
          </a:p>
        </p:txBody>
      </p:sp>
      <p:sp>
        <p:nvSpPr>
          <p:cNvPr id="20" name="Shape 18"/>
          <p:cNvSpPr/>
          <p:nvPr/>
        </p:nvSpPr>
        <p:spPr>
          <a:xfrm>
            <a:off x="3063240" y="4315968"/>
            <a:ext cx="2240280" cy="1170432"/>
          </a:xfrm>
          <a:prstGeom prst="roundRect">
            <a:avLst>
              <a:gd name="adj" fmla="val 9375"/>
            </a:avLst>
          </a:prstGeom>
          <a:solidFill>
            <a:srgbClr val="F3F6F2"/>
          </a:solidFill>
          <a:ln w="12700">
            <a:solidFill>
              <a:srgbClr val="D7CEC0"/>
            </a:solidFill>
            <a:prstDash val="solid"/>
          </a:ln>
        </p:spPr>
        <p:txBody>
          <a:bodyPr/>
          <a:lstStyle/>
          <a:p>
            <a:endParaRPr/>
          </a:p>
        </p:txBody>
      </p:sp>
      <p:sp>
        <p:nvSpPr>
          <p:cNvPr id="21" name="Text 19"/>
          <p:cNvSpPr/>
          <p:nvPr/>
        </p:nvSpPr>
        <p:spPr>
          <a:xfrm>
            <a:off x="3172968" y="4425696"/>
            <a:ext cx="1993392" cy="201168"/>
          </a:xfrm>
          <a:prstGeom prst="rect">
            <a:avLst/>
          </a:prstGeom>
          <a:noFill/>
          <a:ln/>
        </p:spPr>
        <p:txBody>
          <a:bodyPr wrap="square" lIns="0" tIns="0" rIns="0" bIns="0" rtlCol="0" anchor="ctr"/>
          <a:lstStyle/>
          <a:p>
            <a:pPr marL="0" indent="0" algn="ctr">
              <a:buNone/>
            </a:pPr>
            <a:r>
              <a:rPr lang="en-US" sz="1060" b="1" dirty="0">
                <a:solidFill>
                  <a:srgbClr val="A66C2B"/>
                </a:solidFill>
              </a:rPr>
              <a:t>MATERIALS</a:t>
            </a:r>
            <a:endParaRPr lang="en-US" sz="1060" dirty="0"/>
          </a:p>
        </p:txBody>
      </p:sp>
      <p:sp>
        <p:nvSpPr>
          <p:cNvPr id="22" name="Text 20"/>
          <p:cNvSpPr/>
          <p:nvPr/>
        </p:nvSpPr>
        <p:spPr>
          <a:xfrm>
            <a:off x="3191256" y="4709160"/>
            <a:ext cx="1956816" cy="640080"/>
          </a:xfrm>
          <a:prstGeom prst="rect">
            <a:avLst/>
          </a:prstGeom>
          <a:noFill/>
          <a:ln/>
        </p:spPr>
        <p:txBody>
          <a:bodyPr wrap="square" lIns="254" tIns="254" rIns="254" bIns="254" rtlCol="0" anchor="ctr">
            <a:normAutofit/>
          </a:bodyPr>
          <a:lstStyle/>
          <a:p>
            <a:pPr marL="0" indent="0" algn="ctr">
              <a:buNone/>
            </a:pPr>
            <a:r>
              <a:rPr lang="en-US" sz="960" dirty="0">
                <a:solidFill>
                  <a:srgbClr val="20302F"/>
                </a:solidFill>
              </a:rPr>
              <a:t>Organic inputs</a:t>
            </a:r>
            <a:endParaRPr lang="en-US" sz="960" dirty="0"/>
          </a:p>
          <a:p>
            <a:pPr marL="0" indent="0" algn="ctr">
              <a:buNone/>
            </a:pPr>
            <a:r>
              <a:rPr lang="en-US" sz="960" dirty="0">
                <a:solidFill>
                  <a:srgbClr val="20302F"/>
                </a:solidFill>
              </a:rPr>
              <a:t>Crop-failure exposure</a:t>
            </a:r>
            <a:endParaRPr lang="en-US" sz="960" dirty="0"/>
          </a:p>
          <a:p>
            <a:pPr marL="0" indent="0" algn="ctr">
              <a:buNone/>
            </a:pPr>
            <a:r>
              <a:rPr lang="en-US" sz="960" dirty="0">
                <a:solidFill>
                  <a:srgbClr val="20302F"/>
                </a:solidFill>
              </a:rPr>
              <a:t>Unpredictable stock cost</a:t>
            </a:r>
            <a:endParaRPr lang="en-US" sz="960" dirty="0"/>
          </a:p>
        </p:txBody>
      </p:sp>
      <p:sp>
        <p:nvSpPr>
          <p:cNvPr id="23" name="Shape 21"/>
          <p:cNvSpPr/>
          <p:nvPr/>
        </p:nvSpPr>
        <p:spPr>
          <a:xfrm>
            <a:off x="5349240" y="3337560"/>
            <a:ext cx="960120" cy="1417320"/>
          </a:xfrm>
          <a:prstGeom prst="line">
            <a:avLst/>
          </a:prstGeom>
          <a:noFill/>
          <a:ln w="25400">
            <a:solidFill>
              <a:srgbClr val="6E8D7E"/>
            </a:solidFill>
            <a:prstDash val="solid"/>
          </a:ln>
        </p:spPr>
        <p:txBody>
          <a:bodyPr/>
          <a:lstStyle/>
          <a:p>
            <a:endParaRPr/>
          </a:p>
        </p:txBody>
      </p:sp>
      <p:sp>
        <p:nvSpPr>
          <p:cNvPr id="24" name="Shape 22"/>
          <p:cNvSpPr/>
          <p:nvPr/>
        </p:nvSpPr>
        <p:spPr>
          <a:xfrm>
            <a:off x="5074920" y="4315968"/>
            <a:ext cx="2240280" cy="1170432"/>
          </a:xfrm>
          <a:prstGeom prst="roundRect">
            <a:avLst>
              <a:gd name="adj" fmla="val 9375"/>
            </a:avLst>
          </a:prstGeom>
          <a:solidFill>
            <a:srgbClr val="F3F6F2"/>
          </a:solidFill>
          <a:ln w="12700">
            <a:solidFill>
              <a:srgbClr val="D7CEC0"/>
            </a:solidFill>
            <a:prstDash val="solid"/>
          </a:ln>
        </p:spPr>
        <p:txBody>
          <a:bodyPr/>
          <a:lstStyle/>
          <a:p>
            <a:endParaRPr/>
          </a:p>
        </p:txBody>
      </p:sp>
      <p:sp>
        <p:nvSpPr>
          <p:cNvPr id="25" name="Text 23"/>
          <p:cNvSpPr/>
          <p:nvPr/>
        </p:nvSpPr>
        <p:spPr>
          <a:xfrm>
            <a:off x="5184648" y="4425696"/>
            <a:ext cx="1993392" cy="201168"/>
          </a:xfrm>
          <a:prstGeom prst="rect">
            <a:avLst/>
          </a:prstGeom>
          <a:noFill/>
          <a:ln/>
        </p:spPr>
        <p:txBody>
          <a:bodyPr wrap="square" lIns="0" tIns="0" rIns="0" bIns="0" rtlCol="0" anchor="ctr"/>
          <a:lstStyle/>
          <a:p>
            <a:pPr marL="0" indent="0" algn="ctr">
              <a:buNone/>
            </a:pPr>
            <a:r>
              <a:rPr lang="en-US" sz="1060" b="1" dirty="0">
                <a:solidFill>
                  <a:srgbClr val="A66C2B"/>
                </a:solidFill>
              </a:rPr>
              <a:t>MEASUREMENT</a:t>
            </a:r>
            <a:endParaRPr lang="en-US" sz="1060" dirty="0"/>
          </a:p>
        </p:txBody>
      </p:sp>
      <p:sp>
        <p:nvSpPr>
          <p:cNvPr id="26" name="Text 24"/>
          <p:cNvSpPr/>
          <p:nvPr/>
        </p:nvSpPr>
        <p:spPr>
          <a:xfrm>
            <a:off x="5202936" y="4709160"/>
            <a:ext cx="1956816" cy="640080"/>
          </a:xfrm>
          <a:prstGeom prst="rect">
            <a:avLst/>
          </a:prstGeom>
          <a:noFill/>
          <a:ln/>
        </p:spPr>
        <p:txBody>
          <a:bodyPr wrap="square" lIns="254" tIns="254" rIns="254" bIns="254" rtlCol="0" anchor="ctr">
            <a:normAutofit/>
          </a:bodyPr>
          <a:lstStyle/>
          <a:p>
            <a:pPr marL="0" indent="0" algn="ctr">
              <a:buNone/>
            </a:pPr>
            <a:r>
              <a:rPr lang="en-US" sz="960" dirty="0">
                <a:solidFill>
                  <a:srgbClr val="20302F"/>
                </a:solidFill>
              </a:rPr>
              <a:t>No day / product / customer breakdown in the case</a:t>
            </a:r>
            <a:endParaRPr lang="en-US" sz="960" dirty="0"/>
          </a:p>
          <a:p>
            <a:pPr marL="0" indent="0" algn="ctr">
              <a:buNone/>
            </a:pPr>
            <a:r>
              <a:rPr lang="en-US" sz="960" dirty="0">
                <a:solidFill>
                  <a:srgbClr val="20302F"/>
                </a:solidFill>
              </a:rPr>
              <a:t>→ information gap</a:t>
            </a:r>
            <a:endParaRPr lang="en-US" sz="960" dirty="0"/>
          </a:p>
        </p:txBody>
      </p:sp>
      <p:sp>
        <p:nvSpPr>
          <p:cNvPr id="27" name="Shape 25"/>
          <p:cNvSpPr/>
          <p:nvPr/>
        </p:nvSpPr>
        <p:spPr>
          <a:xfrm>
            <a:off x="7360920" y="3337560"/>
            <a:ext cx="960120" cy="1417320"/>
          </a:xfrm>
          <a:prstGeom prst="line">
            <a:avLst/>
          </a:prstGeom>
          <a:noFill/>
          <a:ln w="25400">
            <a:solidFill>
              <a:srgbClr val="3E7C78"/>
            </a:solidFill>
            <a:prstDash val="solid"/>
          </a:ln>
        </p:spPr>
        <p:txBody>
          <a:bodyPr/>
          <a:lstStyle/>
          <a:p>
            <a:endParaRPr/>
          </a:p>
        </p:txBody>
      </p:sp>
      <p:sp>
        <p:nvSpPr>
          <p:cNvPr id="28" name="Shape 26"/>
          <p:cNvSpPr/>
          <p:nvPr/>
        </p:nvSpPr>
        <p:spPr>
          <a:xfrm>
            <a:off x="7086600" y="4315968"/>
            <a:ext cx="2240280" cy="1170432"/>
          </a:xfrm>
          <a:prstGeom prst="roundRect">
            <a:avLst>
              <a:gd name="adj" fmla="val 9375"/>
            </a:avLst>
          </a:prstGeom>
          <a:solidFill>
            <a:srgbClr val="F3F6F2"/>
          </a:solidFill>
          <a:ln w="12700">
            <a:solidFill>
              <a:srgbClr val="D7CEC0"/>
            </a:solidFill>
            <a:prstDash val="solid"/>
          </a:ln>
        </p:spPr>
        <p:txBody>
          <a:bodyPr/>
          <a:lstStyle/>
          <a:p>
            <a:endParaRPr/>
          </a:p>
        </p:txBody>
      </p:sp>
      <p:sp>
        <p:nvSpPr>
          <p:cNvPr id="29" name="Text 27"/>
          <p:cNvSpPr/>
          <p:nvPr/>
        </p:nvSpPr>
        <p:spPr>
          <a:xfrm>
            <a:off x="7196328" y="4425696"/>
            <a:ext cx="1993392" cy="201168"/>
          </a:xfrm>
          <a:prstGeom prst="rect">
            <a:avLst/>
          </a:prstGeom>
          <a:noFill/>
          <a:ln/>
        </p:spPr>
        <p:txBody>
          <a:bodyPr wrap="square" lIns="0" tIns="0" rIns="0" bIns="0" rtlCol="0" anchor="ctr"/>
          <a:lstStyle/>
          <a:p>
            <a:pPr marL="0" indent="0" algn="ctr">
              <a:buNone/>
            </a:pPr>
            <a:r>
              <a:rPr lang="en-US" sz="1060" b="1" dirty="0">
                <a:solidFill>
                  <a:srgbClr val="A66C2B"/>
                </a:solidFill>
              </a:rPr>
              <a:t>ENVIRONMENT</a:t>
            </a:r>
            <a:endParaRPr lang="en-US" sz="1060" dirty="0"/>
          </a:p>
        </p:txBody>
      </p:sp>
      <p:sp>
        <p:nvSpPr>
          <p:cNvPr id="30" name="Text 28"/>
          <p:cNvSpPr/>
          <p:nvPr/>
        </p:nvSpPr>
        <p:spPr>
          <a:xfrm>
            <a:off x="7214616" y="4709160"/>
            <a:ext cx="1956816" cy="640080"/>
          </a:xfrm>
          <a:prstGeom prst="rect">
            <a:avLst/>
          </a:prstGeom>
          <a:noFill/>
          <a:ln/>
        </p:spPr>
        <p:txBody>
          <a:bodyPr wrap="square" lIns="254" tIns="254" rIns="254" bIns="254" rtlCol="0" anchor="ctr">
            <a:normAutofit/>
          </a:bodyPr>
          <a:lstStyle/>
          <a:p>
            <a:pPr marL="0" indent="0" algn="ctr">
              <a:buNone/>
            </a:pPr>
            <a:r>
              <a:rPr lang="en-US" sz="960" dirty="0">
                <a:solidFill>
                  <a:srgbClr val="20302F"/>
                </a:solidFill>
              </a:rPr>
              <a:t>Quieter retail park</a:t>
            </a:r>
            <a:endParaRPr lang="en-US" sz="960" dirty="0"/>
          </a:p>
          <a:p>
            <a:pPr marL="0" indent="0" algn="ctr">
              <a:buNone/>
            </a:pPr>
            <a:r>
              <a:rPr lang="en-US" sz="960" dirty="0">
                <a:solidFill>
                  <a:srgbClr val="20302F"/>
                </a:solidFill>
              </a:rPr>
              <a:t>Shop closures</a:t>
            </a:r>
            <a:endParaRPr lang="en-US" sz="960" dirty="0"/>
          </a:p>
          <a:p>
            <a:pPr marL="0" indent="0" algn="ctr">
              <a:buNone/>
            </a:pPr>
            <a:r>
              <a:rPr lang="en-US" sz="960" dirty="0">
                <a:solidFill>
                  <a:srgbClr val="20302F"/>
                </a:solidFill>
              </a:rPr>
              <a:t>Hybrid work</a:t>
            </a:r>
            <a:endParaRPr lang="en-US" sz="960" dirty="0"/>
          </a:p>
          <a:p>
            <a:pPr marL="0" indent="0" algn="ctr">
              <a:buNone/>
            </a:pPr>
            <a:r>
              <a:rPr lang="en-US" sz="960" dirty="0">
                <a:solidFill>
                  <a:srgbClr val="20302F"/>
                </a:solidFill>
              </a:rPr>
              <a:t>Higher overheads</a:t>
            </a:r>
            <a:endParaRPr lang="en-US" sz="960" dirty="0"/>
          </a:p>
        </p:txBody>
      </p:sp>
      <p:sp>
        <p:nvSpPr>
          <p:cNvPr id="31" name="Shape 29"/>
          <p:cNvSpPr/>
          <p:nvPr/>
        </p:nvSpPr>
        <p:spPr>
          <a:xfrm>
            <a:off x="822960" y="5733288"/>
            <a:ext cx="1417320" cy="274320"/>
          </a:xfrm>
          <a:prstGeom prst="roundRect">
            <a:avLst>
              <a:gd name="adj" fmla="val 50000"/>
            </a:avLst>
          </a:prstGeom>
          <a:solidFill>
            <a:srgbClr val="153C3A"/>
          </a:solidFill>
          <a:ln w="12700">
            <a:solidFill>
              <a:srgbClr val="153C3A"/>
            </a:solidFill>
            <a:prstDash val="solid"/>
          </a:ln>
        </p:spPr>
        <p:txBody>
          <a:bodyPr/>
          <a:lstStyle/>
          <a:p>
            <a:endParaRPr/>
          </a:p>
        </p:txBody>
      </p:sp>
      <p:sp>
        <p:nvSpPr>
          <p:cNvPr id="32" name="Text 30"/>
          <p:cNvSpPr/>
          <p:nvPr/>
        </p:nvSpPr>
        <p:spPr>
          <a:xfrm>
            <a:off x="859536" y="5783580"/>
            <a:ext cx="134416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STRONG EVIDENCE</a:t>
            </a:r>
            <a:endParaRPr lang="en-US" sz="930" dirty="0"/>
          </a:p>
        </p:txBody>
      </p:sp>
      <p:sp>
        <p:nvSpPr>
          <p:cNvPr id="33" name="Text 31"/>
          <p:cNvSpPr/>
          <p:nvPr/>
        </p:nvSpPr>
        <p:spPr>
          <a:xfrm>
            <a:off x="2331720" y="5769864"/>
            <a:ext cx="2606040" cy="182880"/>
          </a:xfrm>
          <a:prstGeom prst="rect">
            <a:avLst/>
          </a:prstGeom>
          <a:noFill/>
          <a:ln/>
        </p:spPr>
        <p:txBody>
          <a:bodyPr wrap="square" lIns="0" tIns="0" rIns="0" bIns="0" rtlCol="0" anchor="ctr"/>
          <a:lstStyle/>
          <a:p>
            <a:pPr marL="0" indent="0">
              <a:buNone/>
            </a:pPr>
            <a:r>
              <a:rPr lang="en-US" sz="1050" b="1" dirty="0">
                <a:solidFill>
                  <a:srgbClr val="153C3A"/>
                </a:solidFill>
              </a:rPr>
              <a:t>Environment + Methods + People</a:t>
            </a:r>
            <a:endParaRPr lang="en-US" sz="1050" dirty="0"/>
          </a:p>
        </p:txBody>
      </p:sp>
      <p:sp>
        <p:nvSpPr>
          <p:cNvPr id="34" name="Shape 32"/>
          <p:cNvSpPr/>
          <p:nvPr/>
        </p:nvSpPr>
        <p:spPr>
          <a:xfrm>
            <a:off x="6080760" y="5733288"/>
            <a:ext cx="1051560" cy="274320"/>
          </a:xfrm>
          <a:prstGeom prst="roundRect">
            <a:avLst>
              <a:gd name="adj" fmla="val 50000"/>
            </a:avLst>
          </a:prstGeom>
          <a:solidFill>
            <a:srgbClr val="8A8E92"/>
          </a:solidFill>
          <a:ln w="12700">
            <a:solidFill>
              <a:srgbClr val="8A8E92"/>
            </a:solidFill>
            <a:prstDash val="solid"/>
          </a:ln>
        </p:spPr>
        <p:txBody>
          <a:bodyPr/>
          <a:lstStyle/>
          <a:p>
            <a:endParaRPr/>
          </a:p>
        </p:txBody>
      </p:sp>
      <p:sp>
        <p:nvSpPr>
          <p:cNvPr id="35" name="Text 33"/>
          <p:cNvSpPr/>
          <p:nvPr/>
        </p:nvSpPr>
        <p:spPr>
          <a:xfrm>
            <a:off x="6117336" y="5783580"/>
            <a:ext cx="97840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DATA GAP</a:t>
            </a:r>
            <a:endParaRPr lang="en-US" sz="930" dirty="0"/>
          </a:p>
        </p:txBody>
      </p:sp>
      <p:sp>
        <p:nvSpPr>
          <p:cNvPr id="36" name="Text 34"/>
          <p:cNvSpPr/>
          <p:nvPr/>
        </p:nvSpPr>
        <p:spPr>
          <a:xfrm>
            <a:off x="7223760" y="5769864"/>
            <a:ext cx="2560320" cy="182880"/>
          </a:xfrm>
          <a:prstGeom prst="rect">
            <a:avLst/>
          </a:prstGeom>
          <a:noFill/>
          <a:ln/>
        </p:spPr>
        <p:txBody>
          <a:bodyPr wrap="square" lIns="0" tIns="0" rIns="0" bIns="0" rtlCol="0" anchor="ctr"/>
          <a:lstStyle/>
          <a:p>
            <a:pPr marL="0" indent="0">
              <a:buNone/>
            </a:pPr>
            <a:r>
              <a:rPr lang="en-US" sz="1050" dirty="0">
                <a:solidFill>
                  <a:srgbClr val="68736F"/>
                </a:solidFill>
              </a:rPr>
              <a:t>Measurement is not a proven cause</a:t>
            </a:r>
            <a:endParaRPr lang="en-US" sz="1050" dirty="0"/>
          </a:p>
        </p:txBody>
      </p:sp>
      <p:sp>
        <p:nvSpPr>
          <p:cNvPr id="38" name="Text 35"/>
          <p:cNvSpPr/>
          <p:nvPr/>
        </p:nvSpPr>
        <p:spPr>
          <a:xfrm>
            <a:off x="603504" y="6272784"/>
            <a:ext cx="10287000" cy="164592"/>
          </a:xfrm>
          <a:prstGeom prst="rect">
            <a:avLst/>
          </a:prstGeom>
          <a:noFill/>
          <a:ln/>
        </p:spPr>
        <p:txBody>
          <a:bodyPr wrap="square" lIns="0" tIns="0" rIns="0" bIns="0" rtlCol="0" anchor="ctr">
            <a:normAutofit/>
          </a:bodyPr>
          <a:lstStyle/>
          <a:p>
            <a:pPr marL="0" indent="0">
              <a:buNone/>
            </a:pPr>
            <a:r>
              <a:rPr lang="en-US" sz="820" i="1" dirty="0">
                <a:solidFill>
                  <a:srgbClr val="6B6E68"/>
                </a:solidFill>
                <a:latin typeface="Aptos" pitchFamily="34" charset="0"/>
                <a:ea typeface="Aptos" pitchFamily="34" charset="-122"/>
                <a:cs typeface="Aptos" pitchFamily="34" charset="-120"/>
              </a:rPr>
              <a:t>Sources: UWTSD (2026); Sproull (2018).</a:t>
            </a:r>
            <a:endParaRPr lang="en-US" sz="820" dirty="0"/>
          </a:p>
        </p:txBody>
      </p:sp>
      <p:sp>
        <p:nvSpPr>
          <p:cNvPr id="37"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Priority diagnosis: what survives the evidence test?</a:t>
            </a:r>
            <a:endParaRPr lang="en-US" sz="2600" dirty="0"/>
          </a:p>
        </p:txBody>
      </p:sp>
      <p:sp>
        <p:nvSpPr>
          <p:cNvPr id="3" name="Text 1"/>
          <p:cNvSpPr/>
          <p:nvPr/>
        </p:nvSpPr>
        <p:spPr>
          <a:xfrm>
            <a:off x="621792" y="749808"/>
            <a:ext cx="9784080" cy="256032"/>
          </a:xfrm>
          <a:prstGeom prst="rect">
            <a:avLst/>
          </a:prstGeom>
          <a:noFill/>
          <a:ln/>
        </p:spPr>
        <p:txBody>
          <a:bodyPr wrap="square" lIns="0" tIns="0" rIns="0" bIns="0" rtlCol="0" anchor="ctr"/>
          <a:lstStyle/>
          <a:p>
            <a:pPr marL="0" indent="0">
              <a:buNone/>
            </a:pPr>
            <a:r>
              <a:rPr lang="en-US" sz="1150" dirty="0">
                <a:solidFill>
                  <a:srgbClr val="68736F"/>
                </a:solidFill>
                <a:latin typeface="Aptos" pitchFamily="34" charset="0"/>
                <a:ea typeface="Aptos" pitchFamily="34" charset="-122"/>
                <a:cs typeface="Aptos" pitchFamily="34" charset="-120"/>
              </a:rPr>
              <a:t>The final judgement separates strong explanations from issues that still need better data</a:t>
            </a:r>
            <a:endParaRPr lang="en-US" sz="1150" dirty="0"/>
          </a:p>
        </p:txBody>
      </p:sp>
      <p:sp>
        <p:nvSpPr>
          <p:cNvPr id="4" name="Shape 2"/>
          <p:cNvSpPr/>
          <p:nvPr/>
        </p:nvSpPr>
        <p:spPr>
          <a:xfrm>
            <a:off x="841248" y="1316736"/>
            <a:ext cx="502920" cy="502920"/>
          </a:xfrm>
          <a:prstGeom prst="ellipse">
            <a:avLst/>
          </a:prstGeom>
          <a:solidFill>
            <a:srgbClr val="153C3A"/>
          </a:solidFill>
          <a:ln w="12700">
            <a:solidFill>
              <a:srgbClr val="153C3A"/>
            </a:solidFill>
            <a:prstDash val="solid"/>
          </a:ln>
        </p:spPr>
        <p:txBody>
          <a:bodyPr/>
          <a:lstStyle/>
          <a:p>
            <a:endParaRPr/>
          </a:p>
        </p:txBody>
      </p:sp>
      <p:sp>
        <p:nvSpPr>
          <p:cNvPr id="5" name="Text 3"/>
          <p:cNvSpPr/>
          <p:nvPr/>
        </p:nvSpPr>
        <p:spPr>
          <a:xfrm>
            <a:off x="987552" y="1426464"/>
            <a:ext cx="201168" cy="164592"/>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sp>
        <p:nvSpPr>
          <p:cNvPr id="6" name="Text 4"/>
          <p:cNvSpPr/>
          <p:nvPr/>
        </p:nvSpPr>
        <p:spPr>
          <a:xfrm>
            <a:off x="1572768" y="1243584"/>
            <a:ext cx="5715000" cy="320040"/>
          </a:xfrm>
          <a:prstGeom prst="rect">
            <a:avLst/>
          </a:prstGeom>
          <a:noFill/>
          <a:ln/>
        </p:spPr>
        <p:txBody>
          <a:bodyPr wrap="square" lIns="0" tIns="0" rIns="0" bIns="0" rtlCol="0" anchor="ctr">
            <a:normAutofit/>
          </a:bodyPr>
          <a:lstStyle/>
          <a:p>
            <a:pPr marL="0" indent="0">
              <a:buNone/>
            </a:pPr>
            <a:r>
              <a:rPr lang="en-US" sz="1400" b="1" dirty="0">
                <a:solidFill>
                  <a:srgbClr val="153C3A"/>
                </a:solidFill>
              </a:rPr>
              <a:t>The local demand base is smaller than before</a:t>
            </a:r>
            <a:endParaRPr lang="en-US" sz="1400" dirty="0"/>
          </a:p>
        </p:txBody>
      </p:sp>
      <p:sp>
        <p:nvSpPr>
          <p:cNvPr id="7" name="Text 5"/>
          <p:cNvSpPr/>
          <p:nvPr/>
        </p:nvSpPr>
        <p:spPr>
          <a:xfrm>
            <a:off x="1572768" y="1682496"/>
            <a:ext cx="6675120" cy="329184"/>
          </a:xfrm>
          <a:prstGeom prst="rect">
            <a:avLst/>
          </a:prstGeom>
          <a:noFill/>
          <a:ln/>
        </p:spPr>
        <p:txBody>
          <a:bodyPr wrap="square" lIns="0" tIns="0" rIns="0" bIns="0" rtlCol="0" anchor="ctr">
            <a:normAutofit/>
          </a:bodyPr>
          <a:lstStyle/>
          <a:p>
            <a:pPr marL="0" indent="0">
              <a:buNone/>
            </a:pPr>
            <a:r>
              <a:rPr lang="en-US" sz="1130" dirty="0">
                <a:solidFill>
                  <a:srgbClr val="68736F"/>
                </a:solidFill>
              </a:rPr>
              <a:t>Quieter retail park + shop closures + hybrid work</a:t>
            </a:r>
            <a:endParaRPr lang="en-US" sz="1130" dirty="0"/>
          </a:p>
        </p:txBody>
      </p:sp>
      <p:sp>
        <p:nvSpPr>
          <p:cNvPr id="8" name="Shape 6"/>
          <p:cNvSpPr/>
          <p:nvPr/>
        </p:nvSpPr>
        <p:spPr>
          <a:xfrm>
            <a:off x="9052560" y="1408176"/>
            <a:ext cx="1051560" cy="274320"/>
          </a:xfrm>
          <a:prstGeom prst="roundRect">
            <a:avLst>
              <a:gd name="adj" fmla="val 50000"/>
            </a:avLst>
          </a:prstGeom>
          <a:solidFill>
            <a:srgbClr val="153C3A"/>
          </a:solidFill>
          <a:ln w="12700">
            <a:solidFill>
              <a:srgbClr val="153C3A"/>
            </a:solidFill>
            <a:prstDash val="solid"/>
          </a:ln>
        </p:spPr>
        <p:txBody>
          <a:bodyPr/>
          <a:lstStyle/>
          <a:p>
            <a:endParaRPr/>
          </a:p>
        </p:txBody>
      </p:sp>
      <p:sp>
        <p:nvSpPr>
          <p:cNvPr id="9" name="Text 7"/>
          <p:cNvSpPr/>
          <p:nvPr/>
        </p:nvSpPr>
        <p:spPr>
          <a:xfrm>
            <a:off x="9089136" y="1458468"/>
            <a:ext cx="97840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STRONG</a:t>
            </a:r>
            <a:endParaRPr lang="en-US" sz="930" dirty="0"/>
          </a:p>
        </p:txBody>
      </p:sp>
      <p:sp>
        <p:nvSpPr>
          <p:cNvPr id="10" name="Shape 8"/>
          <p:cNvSpPr/>
          <p:nvPr/>
        </p:nvSpPr>
        <p:spPr>
          <a:xfrm>
            <a:off x="1572768" y="2176272"/>
            <a:ext cx="8823960" cy="0"/>
          </a:xfrm>
          <a:prstGeom prst="line">
            <a:avLst/>
          </a:prstGeom>
          <a:noFill/>
          <a:ln w="12700">
            <a:solidFill>
              <a:srgbClr val="D7CEC0"/>
            </a:solidFill>
            <a:prstDash val="solid"/>
          </a:ln>
        </p:spPr>
        <p:txBody>
          <a:bodyPr/>
          <a:lstStyle/>
          <a:p>
            <a:endParaRPr/>
          </a:p>
        </p:txBody>
      </p:sp>
      <p:sp>
        <p:nvSpPr>
          <p:cNvPr id="11" name="Shape 9"/>
          <p:cNvSpPr/>
          <p:nvPr/>
        </p:nvSpPr>
        <p:spPr>
          <a:xfrm>
            <a:off x="841248" y="2487168"/>
            <a:ext cx="502920" cy="502920"/>
          </a:xfrm>
          <a:prstGeom prst="ellipse">
            <a:avLst/>
          </a:prstGeom>
          <a:solidFill>
            <a:srgbClr val="D3A13B"/>
          </a:solidFill>
          <a:ln w="12700">
            <a:solidFill>
              <a:srgbClr val="D3A13B"/>
            </a:solidFill>
            <a:prstDash val="solid"/>
          </a:ln>
        </p:spPr>
        <p:txBody>
          <a:bodyPr/>
          <a:lstStyle/>
          <a:p>
            <a:endParaRPr/>
          </a:p>
        </p:txBody>
      </p:sp>
      <p:sp>
        <p:nvSpPr>
          <p:cNvPr id="12" name="Text 10"/>
          <p:cNvSpPr/>
          <p:nvPr/>
        </p:nvSpPr>
        <p:spPr>
          <a:xfrm>
            <a:off x="987552" y="2596896"/>
            <a:ext cx="201168" cy="164592"/>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sp>
        <p:nvSpPr>
          <p:cNvPr id="13" name="Text 11"/>
          <p:cNvSpPr/>
          <p:nvPr/>
        </p:nvSpPr>
        <p:spPr>
          <a:xfrm>
            <a:off x="1572768" y="2414016"/>
            <a:ext cx="5715000" cy="320040"/>
          </a:xfrm>
          <a:prstGeom prst="rect">
            <a:avLst/>
          </a:prstGeom>
          <a:noFill/>
          <a:ln/>
        </p:spPr>
        <p:txBody>
          <a:bodyPr wrap="square" lIns="0" tIns="0" rIns="0" bIns="0" rtlCol="0" anchor="ctr">
            <a:normAutofit/>
          </a:bodyPr>
          <a:lstStyle/>
          <a:p>
            <a:pPr marL="0" indent="0">
              <a:buNone/>
            </a:pPr>
            <a:r>
              <a:rPr lang="en-US" sz="1250" b="1" dirty="0">
                <a:solidFill>
                  <a:srgbClr val="153C3A"/>
                </a:solidFill>
              </a:rPr>
              <a:t>Customer access depends too much on Basil being available</a:t>
            </a:r>
            <a:endParaRPr lang="en-US" sz="1400" dirty="0"/>
          </a:p>
        </p:txBody>
      </p:sp>
      <p:sp>
        <p:nvSpPr>
          <p:cNvPr id="14" name="Text 12"/>
          <p:cNvSpPr/>
          <p:nvPr/>
        </p:nvSpPr>
        <p:spPr>
          <a:xfrm>
            <a:off x="1572768" y="2852928"/>
            <a:ext cx="6675120" cy="329184"/>
          </a:xfrm>
          <a:prstGeom prst="rect">
            <a:avLst/>
          </a:prstGeom>
          <a:noFill/>
          <a:ln/>
        </p:spPr>
        <p:txBody>
          <a:bodyPr wrap="square" lIns="0" tIns="0" rIns="0" bIns="0" rtlCol="0" anchor="ctr">
            <a:normAutofit/>
          </a:bodyPr>
          <a:lstStyle/>
          <a:p>
            <a:pPr marL="0" indent="0">
              <a:buNone/>
            </a:pPr>
            <a:r>
              <a:rPr lang="en-US" sz="1130" dirty="0">
                <a:solidFill>
                  <a:srgbClr val="68736F"/>
                </a:solidFill>
              </a:rPr>
              <a:t>No delivery + unreliable phone pre-orders + waiting time</a:t>
            </a:r>
            <a:endParaRPr lang="en-US" sz="1130" dirty="0"/>
          </a:p>
        </p:txBody>
      </p:sp>
      <p:sp>
        <p:nvSpPr>
          <p:cNvPr id="15" name="Shape 13"/>
          <p:cNvSpPr/>
          <p:nvPr/>
        </p:nvSpPr>
        <p:spPr>
          <a:xfrm>
            <a:off x="9052560" y="2578608"/>
            <a:ext cx="1051560" cy="274320"/>
          </a:xfrm>
          <a:prstGeom prst="roundRect">
            <a:avLst>
              <a:gd name="adj" fmla="val 50000"/>
            </a:avLst>
          </a:prstGeom>
          <a:solidFill>
            <a:srgbClr val="D3A13B"/>
          </a:solidFill>
          <a:ln w="12700">
            <a:solidFill>
              <a:srgbClr val="D3A13B"/>
            </a:solidFill>
            <a:prstDash val="solid"/>
          </a:ln>
        </p:spPr>
        <p:txBody>
          <a:bodyPr/>
          <a:lstStyle/>
          <a:p>
            <a:endParaRPr/>
          </a:p>
        </p:txBody>
      </p:sp>
      <p:sp>
        <p:nvSpPr>
          <p:cNvPr id="16" name="Text 14"/>
          <p:cNvSpPr/>
          <p:nvPr/>
        </p:nvSpPr>
        <p:spPr>
          <a:xfrm>
            <a:off x="9089136" y="2628900"/>
            <a:ext cx="97840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STRONG</a:t>
            </a:r>
            <a:endParaRPr lang="en-US" sz="930" dirty="0"/>
          </a:p>
        </p:txBody>
      </p:sp>
      <p:sp>
        <p:nvSpPr>
          <p:cNvPr id="17" name="Shape 15"/>
          <p:cNvSpPr/>
          <p:nvPr/>
        </p:nvSpPr>
        <p:spPr>
          <a:xfrm>
            <a:off x="1572768" y="3346704"/>
            <a:ext cx="8823960" cy="0"/>
          </a:xfrm>
          <a:prstGeom prst="line">
            <a:avLst/>
          </a:prstGeom>
          <a:noFill/>
          <a:ln w="12700">
            <a:solidFill>
              <a:srgbClr val="D7CEC0"/>
            </a:solidFill>
            <a:prstDash val="solid"/>
          </a:ln>
        </p:spPr>
        <p:txBody>
          <a:bodyPr/>
          <a:lstStyle/>
          <a:p>
            <a:endParaRPr/>
          </a:p>
        </p:txBody>
      </p:sp>
      <p:sp>
        <p:nvSpPr>
          <p:cNvPr id="18" name="Shape 16"/>
          <p:cNvSpPr/>
          <p:nvPr/>
        </p:nvSpPr>
        <p:spPr>
          <a:xfrm>
            <a:off x="841248" y="3657600"/>
            <a:ext cx="502920" cy="502920"/>
          </a:xfrm>
          <a:prstGeom prst="ellipse">
            <a:avLst/>
          </a:prstGeom>
          <a:solidFill>
            <a:srgbClr val="6E8D7E"/>
          </a:solidFill>
          <a:ln w="12700">
            <a:solidFill>
              <a:srgbClr val="6E8D7E"/>
            </a:solidFill>
            <a:prstDash val="solid"/>
          </a:ln>
        </p:spPr>
        <p:txBody>
          <a:bodyPr/>
          <a:lstStyle/>
          <a:p>
            <a:endParaRPr/>
          </a:p>
        </p:txBody>
      </p:sp>
      <p:sp>
        <p:nvSpPr>
          <p:cNvPr id="19" name="Text 17"/>
          <p:cNvSpPr/>
          <p:nvPr/>
        </p:nvSpPr>
        <p:spPr>
          <a:xfrm>
            <a:off x="987552" y="3767328"/>
            <a:ext cx="201168" cy="164592"/>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sp>
        <p:nvSpPr>
          <p:cNvPr id="20" name="Text 18"/>
          <p:cNvSpPr/>
          <p:nvPr/>
        </p:nvSpPr>
        <p:spPr>
          <a:xfrm>
            <a:off x="1572768" y="3584448"/>
            <a:ext cx="5715000" cy="320040"/>
          </a:xfrm>
          <a:prstGeom prst="rect">
            <a:avLst/>
          </a:prstGeom>
          <a:noFill/>
          <a:ln/>
        </p:spPr>
        <p:txBody>
          <a:bodyPr wrap="square" lIns="0" tIns="0" rIns="0" bIns="0" rtlCol="0" anchor="ctr">
            <a:normAutofit/>
          </a:bodyPr>
          <a:lstStyle/>
          <a:p>
            <a:pPr marL="0" indent="0">
              <a:buNone/>
            </a:pPr>
            <a:r>
              <a:rPr lang="en-US" sz="1400" b="1" dirty="0">
                <a:solidFill>
                  <a:srgbClr val="153C3A"/>
                </a:solidFill>
              </a:rPr>
              <a:t>Lower demand is occurring alongside a cost squeeze</a:t>
            </a:r>
            <a:endParaRPr lang="en-US" sz="1400" dirty="0"/>
          </a:p>
        </p:txBody>
      </p:sp>
      <p:sp>
        <p:nvSpPr>
          <p:cNvPr id="21" name="Text 19"/>
          <p:cNvSpPr/>
          <p:nvPr/>
        </p:nvSpPr>
        <p:spPr>
          <a:xfrm>
            <a:off x="1572768" y="4023360"/>
            <a:ext cx="6675120" cy="329184"/>
          </a:xfrm>
          <a:prstGeom prst="rect">
            <a:avLst/>
          </a:prstGeom>
          <a:noFill/>
          <a:ln/>
        </p:spPr>
        <p:txBody>
          <a:bodyPr wrap="square" lIns="0" tIns="0" rIns="0" bIns="0" rtlCol="0" anchor="ctr">
            <a:normAutofit/>
          </a:bodyPr>
          <a:lstStyle/>
          <a:p>
            <a:pPr marL="0" indent="0">
              <a:buNone/>
            </a:pPr>
            <a:r>
              <a:rPr lang="en-US" sz="1130" dirty="0">
                <a:solidFill>
                  <a:srgbClr val="68736F"/>
                </a:solidFill>
              </a:rPr>
              <a:t>Overheads are higher and organic stock costs are volatile</a:t>
            </a:r>
            <a:endParaRPr lang="en-US" sz="1130" dirty="0"/>
          </a:p>
        </p:txBody>
      </p:sp>
      <p:sp>
        <p:nvSpPr>
          <p:cNvPr id="22" name="Shape 20"/>
          <p:cNvSpPr/>
          <p:nvPr/>
        </p:nvSpPr>
        <p:spPr>
          <a:xfrm>
            <a:off x="9052560" y="3749040"/>
            <a:ext cx="1051560" cy="274320"/>
          </a:xfrm>
          <a:prstGeom prst="roundRect">
            <a:avLst>
              <a:gd name="adj" fmla="val 50000"/>
            </a:avLst>
          </a:prstGeom>
          <a:solidFill>
            <a:srgbClr val="6E8D7E"/>
          </a:solidFill>
          <a:ln w="12700">
            <a:solidFill>
              <a:srgbClr val="6E8D7E"/>
            </a:solidFill>
            <a:prstDash val="solid"/>
          </a:ln>
        </p:spPr>
        <p:txBody>
          <a:bodyPr/>
          <a:lstStyle/>
          <a:p>
            <a:endParaRPr/>
          </a:p>
        </p:txBody>
      </p:sp>
      <p:sp>
        <p:nvSpPr>
          <p:cNvPr id="23" name="Text 21"/>
          <p:cNvSpPr/>
          <p:nvPr/>
        </p:nvSpPr>
        <p:spPr>
          <a:xfrm>
            <a:off x="9089136" y="3799332"/>
            <a:ext cx="97840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STRONG</a:t>
            </a:r>
            <a:endParaRPr lang="en-US" sz="930" dirty="0"/>
          </a:p>
        </p:txBody>
      </p:sp>
      <p:sp>
        <p:nvSpPr>
          <p:cNvPr id="24" name="Shape 22"/>
          <p:cNvSpPr/>
          <p:nvPr/>
        </p:nvSpPr>
        <p:spPr>
          <a:xfrm>
            <a:off x="1572768" y="4517136"/>
            <a:ext cx="8823960" cy="0"/>
          </a:xfrm>
          <a:prstGeom prst="line">
            <a:avLst/>
          </a:prstGeom>
          <a:noFill/>
          <a:ln w="12700">
            <a:solidFill>
              <a:srgbClr val="D7CEC0"/>
            </a:solidFill>
            <a:prstDash val="solid"/>
          </a:ln>
        </p:spPr>
        <p:txBody>
          <a:bodyPr/>
          <a:lstStyle/>
          <a:p>
            <a:endParaRPr/>
          </a:p>
        </p:txBody>
      </p:sp>
      <p:sp>
        <p:nvSpPr>
          <p:cNvPr id="25" name="Shape 23"/>
          <p:cNvSpPr/>
          <p:nvPr/>
        </p:nvSpPr>
        <p:spPr>
          <a:xfrm>
            <a:off x="841248" y="4828032"/>
            <a:ext cx="502920" cy="502920"/>
          </a:xfrm>
          <a:prstGeom prst="ellipse">
            <a:avLst/>
          </a:prstGeom>
          <a:solidFill>
            <a:srgbClr val="3E7C78"/>
          </a:solidFill>
          <a:ln w="12700">
            <a:solidFill>
              <a:srgbClr val="3E7C78"/>
            </a:solidFill>
            <a:prstDash val="solid"/>
          </a:ln>
        </p:spPr>
        <p:txBody>
          <a:bodyPr/>
          <a:lstStyle/>
          <a:p>
            <a:endParaRPr/>
          </a:p>
        </p:txBody>
      </p:sp>
      <p:sp>
        <p:nvSpPr>
          <p:cNvPr id="26" name="Text 24"/>
          <p:cNvSpPr/>
          <p:nvPr/>
        </p:nvSpPr>
        <p:spPr>
          <a:xfrm>
            <a:off x="987552" y="4937760"/>
            <a:ext cx="201168" cy="164592"/>
          </a:xfrm>
          <a:prstGeom prst="rect">
            <a:avLst/>
          </a:prstGeom>
          <a:noFill/>
          <a:ln/>
        </p:spPr>
        <p:txBody>
          <a:bodyPr wrap="square" lIns="0" tIns="0" rIns="0" bIns="0" rtlCol="0" anchor="ctr"/>
          <a:lstStyle/>
          <a:p>
            <a:pPr marL="0" indent="0" algn="ctr">
              <a:buNone/>
            </a:pPr>
            <a:r>
              <a:rPr lang="en-US" sz="1300" b="1" dirty="0">
                <a:solidFill>
                  <a:srgbClr val="FFFFFF"/>
                </a:solidFill>
              </a:rPr>
              <a:t>4</a:t>
            </a:r>
            <a:endParaRPr lang="en-US" sz="1300" dirty="0"/>
          </a:p>
        </p:txBody>
      </p:sp>
      <p:sp>
        <p:nvSpPr>
          <p:cNvPr id="27" name="Text 25"/>
          <p:cNvSpPr/>
          <p:nvPr/>
        </p:nvSpPr>
        <p:spPr>
          <a:xfrm>
            <a:off x="1572768" y="4754880"/>
            <a:ext cx="5715000" cy="320040"/>
          </a:xfrm>
          <a:prstGeom prst="rect">
            <a:avLst/>
          </a:prstGeom>
          <a:noFill/>
          <a:ln/>
        </p:spPr>
        <p:txBody>
          <a:bodyPr wrap="square" lIns="0" tIns="0" rIns="0" bIns="0" rtlCol="0" anchor="ctr">
            <a:normAutofit/>
          </a:bodyPr>
          <a:lstStyle/>
          <a:p>
            <a:pPr marL="0" indent="0">
              <a:buNone/>
            </a:pPr>
            <a:r>
              <a:rPr lang="en-US" sz="1250" b="1" dirty="0">
                <a:solidFill>
                  <a:srgbClr val="153C3A"/>
                </a:solidFill>
              </a:rPr>
              <a:t>The case supports direction, but not the size of every effect</a:t>
            </a:r>
            <a:endParaRPr lang="en-US" sz="1400" dirty="0"/>
          </a:p>
        </p:txBody>
      </p:sp>
      <p:sp>
        <p:nvSpPr>
          <p:cNvPr id="28" name="Text 26"/>
          <p:cNvSpPr/>
          <p:nvPr/>
        </p:nvSpPr>
        <p:spPr>
          <a:xfrm>
            <a:off x="1572768" y="5193792"/>
            <a:ext cx="6675120" cy="329184"/>
          </a:xfrm>
          <a:prstGeom prst="rect">
            <a:avLst/>
          </a:prstGeom>
          <a:noFill/>
          <a:ln/>
        </p:spPr>
        <p:txBody>
          <a:bodyPr wrap="square" lIns="0" tIns="0" rIns="0" bIns="0" rtlCol="0" anchor="ctr">
            <a:normAutofit/>
          </a:bodyPr>
          <a:lstStyle/>
          <a:p>
            <a:pPr marL="0" indent="0">
              <a:buNone/>
            </a:pPr>
            <a:r>
              <a:rPr lang="en-US" sz="1130" dirty="0">
                <a:solidFill>
                  <a:srgbClr val="68736F"/>
                </a:solidFill>
              </a:rPr>
              <a:t>No breakdown by day, product, customer group or channel</a:t>
            </a:r>
            <a:endParaRPr lang="en-US" sz="1130" dirty="0"/>
          </a:p>
        </p:txBody>
      </p:sp>
      <p:sp>
        <p:nvSpPr>
          <p:cNvPr id="29" name="Shape 27"/>
          <p:cNvSpPr/>
          <p:nvPr/>
        </p:nvSpPr>
        <p:spPr>
          <a:xfrm>
            <a:off x="9052560" y="4919472"/>
            <a:ext cx="1051560" cy="274320"/>
          </a:xfrm>
          <a:prstGeom prst="roundRect">
            <a:avLst>
              <a:gd name="adj" fmla="val 50000"/>
            </a:avLst>
          </a:prstGeom>
          <a:solidFill>
            <a:srgbClr val="8A8E92"/>
          </a:solidFill>
          <a:ln w="12700">
            <a:solidFill>
              <a:srgbClr val="8A8E92"/>
            </a:solidFill>
            <a:prstDash val="solid"/>
          </a:ln>
        </p:spPr>
        <p:txBody>
          <a:bodyPr/>
          <a:lstStyle/>
          <a:p>
            <a:endParaRPr/>
          </a:p>
        </p:txBody>
      </p:sp>
      <p:sp>
        <p:nvSpPr>
          <p:cNvPr id="30" name="Text 28"/>
          <p:cNvSpPr/>
          <p:nvPr/>
        </p:nvSpPr>
        <p:spPr>
          <a:xfrm>
            <a:off x="9089136" y="4969764"/>
            <a:ext cx="978408" cy="155448"/>
          </a:xfrm>
          <a:prstGeom prst="rect">
            <a:avLst/>
          </a:prstGeom>
          <a:noFill/>
          <a:ln/>
        </p:spPr>
        <p:txBody>
          <a:bodyPr wrap="square" lIns="0" tIns="0" rIns="0" bIns="0" rtlCol="0" anchor="ctr">
            <a:normAutofit/>
          </a:bodyPr>
          <a:lstStyle/>
          <a:p>
            <a:pPr marL="0" indent="0" algn="ctr">
              <a:buNone/>
            </a:pPr>
            <a:r>
              <a:rPr lang="en-US" sz="930" b="1" dirty="0">
                <a:solidFill>
                  <a:srgbClr val="FFFFFF"/>
                </a:solidFill>
              </a:rPr>
              <a:t>MODERATE</a:t>
            </a:r>
            <a:endParaRPr lang="en-US" sz="930" dirty="0"/>
          </a:p>
        </p:txBody>
      </p:sp>
      <p:sp>
        <p:nvSpPr>
          <p:cNvPr id="31" name="Shape 29"/>
          <p:cNvSpPr/>
          <p:nvPr/>
        </p:nvSpPr>
        <p:spPr>
          <a:xfrm>
            <a:off x="914400" y="5833872"/>
            <a:ext cx="9784080" cy="347472"/>
          </a:xfrm>
          <a:prstGeom prst="roundRect">
            <a:avLst>
              <a:gd name="adj" fmla="val 21053"/>
            </a:avLst>
          </a:prstGeom>
          <a:solidFill>
            <a:srgbClr val="153C3A"/>
          </a:solidFill>
          <a:ln w="12700">
            <a:solidFill>
              <a:srgbClr val="153C3A"/>
            </a:solidFill>
            <a:prstDash val="solid"/>
          </a:ln>
        </p:spPr>
        <p:txBody>
          <a:bodyPr/>
          <a:lstStyle/>
          <a:p>
            <a:endParaRPr/>
          </a:p>
        </p:txBody>
      </p:sp>
      <p:sp>
        <p:nvSpPr>
          <p:cNvPr id="32" name="Text 30"/>
          <p:cNvSpPr/>
          <p:nvPr/>
        </p:nvSpPr>
        <p:spPr>
          <a:xfrm>
            <a:off x="1133856" y="5916168"/>
            <a:ext cx="9326880" cy="164592"/>
          </a:xfrm>
          <a:prstGeom prst="rect">
            <a:avLst/>
          </a:prstGeom>
          <a:noFill/>
          <a:ln/>
        </p:spPr>
        <p:txBody>
          <a:bodyPr wrap="square" lIns="0" tIns="0" rIns="0" bIns="0" rtlCol="0" anchor="ctr">
            <a:normAutofit/>
          </a:bodyPr>
          <a:lstStyle/>
          <a:p>
            <a:pPr marL="0" indent="0" algn="ctr">
              <a:buNone/>
            </a:pPr>
            <a:r>
              <a:rPr lang="en-US" sz="1070" b="1" dirty="0">
                <a:solidFill>
                  <a:srgbClr val="FFFFFF"/>
                </a:solidFill>
              </a:rPr>
              <a:t>Overall judgement: external demand loss explains the direction; internal access limits make recovery harder.</a:t>
            </a:r>
            <a:endParaRPr lang="en-US" sz="1070" dirty="0"/>
          </a:p>
        </p:txBody>
      </p:sp>
      <p:sp>
        <p:nvSpPr>
          <p:cNvPr id="34" name="Text 31"/>
          <p:cNvSpPr/>
          <p:nvPr/>
        </p:nvSpPr>
        <p:spPr>
          <a:xfrm>
            <a:off x="603504" y="6272784"/>
            <a:ext cx="10287000" cy="164592"/>
          </a:xfrm>
          <a:prstGeom prst="rect">
            <a:avLst/>
          </a:prstGeom>
          <a:noFill/>
          <a:ln/>
        </p:spPr>
        <p:txBody>
          <a:bodyPr wrap="square" lIns="0" tIns="0" rIns="0" bIns="0" rtlCol="0" anchor="ctr">
            <a:normAutofit/>
          </a:bodyPr>
          <a:lstStyle/>
          <a:p>
            <a:pPr marL="0" indent="0">
              <a:buNone/>
            </a:pPr>
            <a:r>
              <a:rPr lang="en-US" sz="820" i="1" dirty="0">
                <a:solidFill>
                  <a:srgbClr val="6B6E68"/>
                </a:solidFill>
                <a:latin typeface="Aptos" pitchFamily="34" charset="0"/>
                <a:ea typeface="Aptos" pitchFamily="34" charset="-122"/>
                <a:cs typeface="Aptos" pitchFamily="34" charset="-120"/>
              </a:rPr>
              <a:t>Sources: UWTSD (2026); ONS (2025a; 2025b); NCASS (2025).</a:t>
            </a:r>
            <a:endParaRPr lang="en-US" sz="820" dirty="0"/>
          </a:p>
        </p:txBody>
      </p:sp>
      <p:sp>
        <p:nvSpPr>
          <p:cNvPr id="33"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Reference list · 1 of 2</a:t>
            </a:r>
            <a:endParaRPr lang="en-US" sz="2600" dirty="0"/>
          </a:p>
        </p:txBody>
      </p:sp>
      <p:sp>
        <p:nvSpPr>
          <p:cNvPr id="4" name="Shape 2"/>
          <p:cNvSpPr/>
          <p:nvPr/>
        </p:nvSpPr>
        <p:spPr>
          <a:xfrm>
            <a:off x="822960" y="1261872"/>
            <a:ext cx="128016" cy="128016"/>
          </a:xfrm>
          <a:prstGeom prst="ellipse">
            <a:avLst/>
          </a:prstGeom>
          <a:solidFill>
            <a:srgbClr val="D3A13B"/>
          </a:solidFill>
          <a:ln w="12700">
            <a:solidFill>
              <a:srgbClr val="D3A13B"/>
            </a:solidFill>
            <a:prstDash val="solid"/>
          </a:ln>
        </p:spPr>
        <p:txBody>
          <a:bodyPr/>
          <a:lstStyle/>
          <a:p>
            <a:endParaRPr/>
          </a:p>
        </p:txBody>
      </p:sp>
      <p:sp>
        <p:nvSpPr>
          <p:cNvPr id="5" name="Text 3"/>
          <p:cNvSpPr/>
          <p:nvPr/>
        </p:nvSpPr>
        <p:spPr>
          <a:xfrm>
            <a:off x="1078992" y="1234440"/>
            <a:ext cx="9829800" cy="658368"/>
          </a:xfrm>
          <a:prstGeom prst="rect">
            <a:avLst/>
          </a:prstGeom>
          <a:noFill/>
          <a:ln/>
        </p:spPr>
        <p:txBody>
          <a:bodyPr wrap="square" lIns="254" tIns="254" rIns="254" bIns="254" rtlCol="0" anchor="t">
            <a:normAutofit/>
          </a:bodyPr>
          <a:lstStyle/>
          <a:p>
            <a:pPr marL="0" indent="0">
              <a:buNone/>
            </a:pPr>
            <a:r>
              <a:rPr lang="en-US" sz="1030" dirty="0">
                <a:solidFill>
                  <a:srgbClr val="20302F"/>
                </a:solidFill>
              </a:rPr>
              <a:t>Brooks, I., Weatherston, J. and Wilkinson, G. (2011) The international business environment: challenges and changes. 2nd edn. Harlow: Financial Times/Prentice Hall.</a:t>
            </a:r>
            <a:endParaRPr lang="en-US" sz="1030" dirty="0"/>
          </a:p>
        </p:txBody>
      </p:sp>
      <p:sp>
        <p:nvSpPr>
          <p:cNvPr id="6" name="Shape 4"/>
          <p:cNvSpPr/>
          <p:nvPr/>
        </p:nvSpPr>
        <p:spPr>
          <a:xfrm>
            <a:off x="822960" y="2066544"/>
            <a:ext cx="128016" cy="128016"/>
          </a:xfrm>
          <a:prstGeom prst="ellipse">
            <a:avLst/>
          </a:prstGeom>
          <a:solidFill>
            <a:srgbClr val="D3A13B"/>
          </a:solidFill>
          <a:ln w="12700">
            <a:solidFill>
              <a:srgbClr val="D3A13B"/>
            </a:solidFill>
            <a:prstDash val="solid"/>
          </a:ln>
        </p:spPr>
        <p:txBody>
          <a:bodyPr/>
          <a:lstStyle/>
          <a:p>
            <a:endParaRPr/>
          </a:p>
        </p:txBody>
      </p:sp>
      <p:sp>
        <p:nvSpPr>
          <p:cNvPr id="7" name="Text 5"/>
          <p:cNvSpPr/>
          <p:nvPr/>
        </p:nvSpPr>
        <p:spPr>
          <a:xfrm>
            <a:off x="1078992" y="2039112"/>
            <a:ext cx="9829800" cy="658368"/>
          </a:xfrm>
          <a:prstGeom prst="rect">
            <a:avLst/>
          </a:prstGeom>
          <a:noFill/>
          <a:ln/>
        </p:spPr>
        <p:txBody>
          <a:bodyPr wrap="square" lIns="254" tIns="254" rIns="254" bIns="254" rtlCol="0" anchor="t">
            <a:normAutofit/>
          </a:bodyPr>
          <a:lstStyle/>
          <a:p>
            <a:pPr marL="0" indent="0">
              <a:buNone/>
            </a:pPr>
            <a:r>
              <a:rPr lang="en-US" sz="1030" dirty="0">
                <a:solidFill>
                  <a:srgbClr val="20302F"/>
                </a:solidFill>
              </a:rPr>
              <a:t>Institute of Leadership &amp; Management [ILM] (2007) Solving problems and making decisions. 5th edn. Amsterdam: Pergamon Flexible Learning.</a:t>
            </a:r>
            <a:endParaRPr lang="en-US" sz="1030" dirty="0"/>
          </a:p>
        </p:txBody>
      </p:sp>
      <p:sp>
        <p:nvSpPr>
          <p:cNvPr id="8" name="Shape 6"/>
          <p:cNvSpPr/>
          <p:nvPr/>
        </p:nvSpPr>
        <p:spPr>
          <a:xfrm>
            <a:off x="822960" y="2871216"/>
            <a:ext cx="128016" cy="128016"/>
          </a:xfrm>
          <a:prstGeom prst="ellipse">
            <a:avLst/>
          </a:prstGeom>
          <a:solidFill>
            <a:srgbClr val="D3A13B"/>
          </a:solidFill>
          <a:ln w="12700">
            <a:solidFill>
              <a:srgbClr val="D3A13B"/>
            </a:solidFill>
            <a:prstDash val="solid"/>
          </a:ln>
        </p:spPr>
        <p:txBody>
          <a:bodyPr/>
          <a:lstStyle/>
          <a:p>
            <a:endParaRPr/>
          </a:p>
        </p:txBody>
      </p:sp>
      <p:sp>
        <p:nvSpPr>
          <p:cNvPr id="9" name="Text 7"/>
          <p:cNvSpPr/>
          <p:nvPr/>
        </p:nvSpPr>
        <p:spPr>
          <a:xfrm>
            <a:off x="1078992" y="2843784"/>
            <a:ext cx="9829800" cy="658368"/>
          </a:xfrm>
          <a:prstGeom prst="rect">
            <a:avLst/>
          </a:prstGeom>
          <a:noFill/>
          <a:ln/>
        </p:spPr>
        <p:txBody>
          <a:bodyPr wrap="square" lIns="254" tIns="254" rIns="254" bIns="254" rtlCol="0" anchor="t">
            <a:normAutofit/>
          </a:bodyPr>
          <a:lstStyle/>
          <a:p>
            <a:pPr marL="0" indent="0">
              <a:buNone/>
            </a:pPr>
            <a:r>
              <a:rPr lang="en-US" sz="1030" dirty="0">
                <a:solidFill>
                  <a:srgbClr val="20302F"/>
                </a:solidFill>
              </a:rPr>
              <a:t>Ministry of Housing, Communities and Local Government [MHCLG] (2025) Business Rates Relief: 2025/26 Retail, Hospitality and Leisure Scheme. Available at: https://www.gov.uk/guidance/business-rates-relief-202526-retail-hospitality-and-leisure-scheme (Accessed: 12 October 2026).</a:t>
            </a:r>
            <a:endParaRPr lang="en-US" sz="1030" dirty="0"/>
          </a:p>
        </p:txBody>
      </p:sp>
      <p:sp>
        <p:nvSpPr>
          <p:cNvPr id="10" name="Shape 8"/>
          <p:cNvSpPr/>
          <p:nvPr/>
        </p:nvSpPr>
        <p:spPr>
          <a:xfrm>
            <a:off x="822960" y="3675888"/>
            <a:ext cx="128016" cy="128016"/>
          </a:xfrm>
          <a:prstGeom prst="ellipse">
            <a:avLst/>
          </a:prstGeom>
          <a:solidFill>
            <a:srgbClr val="D3A13B"/>
          </a:solidFill>
          <a:ln w="12700">
            <a:solidFill>
              <a:srgbClr val="D3A13B"/>
            </a:solidFill>
            <a:prstDash val="solid"/>
          </a:ln>
        </p:spPr>
        <p:txBody>
          <a:bodyPr/>
          <a:lstStyle/>
          <a:p>
            <a:endParaRPr/>
          </a:p>
        </p:txBody>
      </p:sp>
      <p:sp>
        <p:nvSpPr>
          <p:cNvPr id="11" name="Text 9"/>
          <p:cNvSpPr/>
          <p:nvPr/>
        </p:nvSpPr>
        <p:spPr>
          <a:xfrm>
            <a:off x="1078992" y="3648456"/>
            <a:ext cx="9829800" cy="658368"/>
          </a:xfrm>
          <a:prstGeom prst="rect">
            <a:avLst/>
          </a:prstGeom>
          <a:noFill/>
          <a:ln/>
        </p:spPr>
        <p:txBody>
          <a:bodyPr wrap="square" lIns="254" tIns="254" rIns="254" bIns="254" rtlCol="0" anchor="t">
            <a:normAutofit/>
          </a:bodyPr>
          <a:lstStyle/>
          <a:p>
            <a:pPr marL="0" indent="0">
              <a:buNone/>
            </a:pPr>
            <a:r>
              <a:rPr lang="en-US" sz="1030" dirty="0">
                <a:solidFill>
                  <a:srgbClr val="20302F"/>
                </a:solidFill>
              </a:rPr>
              <a:t>Nationwide Caterers Association [NCASS] (2025) ‘The Sandwich Revolution: From Humble Sarnie to Hottest Food Trend’, 30 July. Available at: https://www.ncass.org.uk/news/the-sandwich-revolution-from-humble-sarnie-to-hottest-food-trend/ (Accessed: 12 October 2026).</a:t>
            </a:r>
            <a:endParaRPr lang="en-US" sz="1030" dirty="0"/>
          </a:p>
        </p:txBody>
      </p:sp>
      <p:sp>
        <p:nvSpPr>
          <p:cNvPr id="12" name="Shape 10"/>
          <p:cNvSpPr/>
          <p:nvPr/>
        </p:nvSpPr>
        <p:spPr>
          <a:xfrm>
            <a:off x="822960" y="4480560"/>
            <a:ext cx="128016" cy="128016"/>
          </a:xfrm>
          <a:prstGeom prst="ellipse">
            <a:avLst/>
          </a:prstGeom>
          <a:solidFill>
            <a:srgbClr val="D3A13B"/>
          </a:solidFill>
          <a:ln w="12700">
            <a:solidFill>
              <a:srgbClr val="D3A13B"/>
            </a:solidFill>
            <a:prstDash val="solid"/>
          </a:ln>
        </p:spPr>
        <p:txBody>
          <a:bodyPr/>
          <a:lstStyle/>
          <a:p>
            <a:endParaRPr/>
          </a:p>
        </p:txBody>
      </p:sp>
      <p:sp>
        <p:nvSpPr>
          <p:cNvPr id="13" name="Text 11"/>
          <p:cNvSpPr/>
          <p:nvPr/>
        </p:nvSpPr>
        <p:spPr>
          <a:xfrm>
            <a:off x="1078992" y="4453128"/>
            <a:ext cx="9829800" cy="658368"/>
          </a:xfrm>
          <a:prstGeom prst="rect">
            <a:avLst/>
          </a:prstGeom>
          <a:noFill/>
          <a:ln/>
        </p:spPr>
        <p:txBody>
          <a:bodyPr wrap="square" lIns="254" tIns="254" rIns="254" bIns="254" rtlCol="0" anchor="t">
            <a:normAutofit/>
          </a:bodyPr>
          <a:lstStyle/>
          <a:p>
            <a:pPr marL="0" indent="0">
              <a:buNone/>
            </a:pPr>
            <a:r>
              <a:rPr lang="en-US" sz="1030" dirty="0">
                <a:solidFill>
                  <a:srgbClr val="20302F"/>
                </a:solidFill>
              </a:rPr>
              <a:t>Office for National Statistics [ONS] (2025a) Who has access to hybrid work in Great Britain? 11 June. Available at: https://www.ons.gov.uk/employmentandlabourmarket/peopleinwork/employmentandemployeetypes/articles/whohasaccesstohybridworkingreatbritain/latest (Accessed: 12 October 2026).</a:t>
            </a:r>
            <a:endParaRPr lang="en-US" sz="1030" dirty="0"/>
          </a:p>
        </p:txBody>
      </p:sp>
      <p:sp>
        <p:nvSpPr>
          <p:cNvPr id="14" name="Shape 12"/>
          <p:cNvSpPr/>
          <p:nvPr/>
        </p:nvSpPr>
        <p:spPr>
          <a:xfrm>
            <a:off x="822960" y="5285232"/>
            <a:ext cx="128016" cy="128016"/>
          </a:xfrm>
          <a:prstGeom prst="ellipse">
            <a:avLst/>
          </a:prstGeom>
          <a:solidFill>
            <a:srgbClr val="D3A13B"/>
          </a:solidFill>
          <a:ln w="12700">
            <a:solidFill>
              <a:srgbClr val="D3A13B"/>
            </a:solidFill>
            <a:prstDash val="solid"/>
          </a:ln>
        </p:spPr>
        <p:txBody>
          <a:bodyPr/>
          <a:lstStyle/>
          <a:p>
            <a:endParaRPr/>
          </a:p>
        </p:txBody>
      </p:sp>
      <p:sp>
        <p:nvSpPr>
          <p:cNvPr id="15" name="Text 13"/>
          <p:cNvSpPr/>
          <p:nvPr/>
        </p:nvSpPr>
        <p:spPr>
          <a:xfrm>
            <a:off x="1078992" y="5257800"/>
            <a:ext cx="9829800" cy="658368"/>
          </a:xfrm>
          <a:prstGeom prst="rect">
            <a:avLst/>
          </a:prstGeom>
          <a:noFill/>
          <a:ln/>
        </p:spPr>
        <p:txBody>
          <a:bodyPr wrap="square" lIns="254" tIns="254" rIns="254" bIns="254" rtlCol="0" anchor="t">
            <a:normAutofit/>
          </a:bodyPr>
          <a:lstStyle/>
          <a:p>
            <a:pPr marL="0" indent="0">
              <a:buNone/>
            </a:pPr>
            <a:r>
              <a:rPr lang="en-US" sz="1030" dirty="0">
                <a:solidFill>
                  <a:srgbClr val="20302F"/>
                </a:solidFill>
              </a:rPr>
              <a:t>Office for National Statistics [ONS] (2025b) Consumer price inflation, UK: September 2025. Available at: https://www.ons.gov.uk/economy/inflationandpriceindices/bulletins/consumerpriceinflation/september2025 (Accessed: 12 October 2026).</a:t>
            </a:r>
            <a:endParaRPr lang="en-US" sz="1030" dirty="0"/>
          </a:p>
        </p:txBody>
      </p:sp>
      <p:sp>
        <p:nvSpPr>
          <p:cNvPr id="25"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03504" y="320040"/>
            <a:ext cx="9875520" cy="384048"/>
          </a:xfrm>
          <a:prstGeom prst="rect">
            <a:avLst/>
          </a:prstGeom>
          <a:noFill/>
          <a:ln/>
        </p:spPr>
        <p:txBody>
          <a:bodyPr wrap="square" lIns="0" tIns="0" rIns="0" bIns="0" rtlCol="0" anchor="ctr"/>
          <a:lstStyle/>
          <a:p>
            <a:pPr marL="0" indent="0">
              <a:buNone/>
            </a:pPr>
            <a:r>
              <a:rPr lang="en-US" sz="2600" b="1" dirty="0">
                <a:solidFill>
                  <a:srgbClr val="153C3A"/>
                </a:solidFill>
                <a:latin typeface="Aptos Display" pitchFamily="34" charset="0"/>
                <a:ea typeface="Aptos Display" pitchFamily="34" charset="-122"/>
                <a:cs typeface="Aptos Display" pitchFamily="34" charset="-120"/>
              </a:rPr>
              <a:t>Reference list · 2 of 2</a:t>
            </a:r>
            <a:endParaRPr lang="en-US" sz="2600" dirty="0"/>
          </a:p>
        </p:txBody>
      </p:sp>
      <p:sp>
        <p:nvSpPr>
          <p:cNvPr id="4" name="Shape 2"/>
          <p:cNvSpPr/>
          <p:nvPr/>
        </p:nvSpPr>
        <p:spPr>
          <a:xfrm>
            <a:off x="822960" y="1152144"/>
            <a:ext cx="128016" cy="128016"/>
          </a:xfrm>
          <a:prstGeom prst="ellipse">
            <a:avLst/>
          </a:prstGeom>
          <a:solidFill>
            <a:srgbClr val="D3A13B"/>
          </a:solidFill>
          <a:ln w="12700">
            <a:noFill/>
            <a:prstDash val="solid"/>
          </a:ln>
        </p:spPr>
        <p:txBody>
          <a:bodyPr/>
          <a:lstStyle/>
          <a:p>
            <a:endParaRPr/>
          </a:p>
        </p:txBody>
      </p:sp>
      <p:sp>
        <p:nvSpPr>
          <p:cNvPr id="5" name="Text 3"/>
          <p:cNvSpPr/>
          <p:nvPr/>
        </p:nvSpPr>
        <p:spPr>
          <a:xfrm>
            <a:off x="1078992" y="1078992"/>
            <a:ext cx="9829800" cy="621792"/>
          </a:xfrm>
          <a:prstGeom prst="rect">
            <a:avLst/>
          </a:prstGeom>
          <a:noFill/>
          <a:ln>
            <a:noFill/>
          </a:ln>
        </p:spPr>
        <p:txBody>
          <a:bodyPr wrap="square" lIns="254" tIns="254" rIns="254" bIns="254" rtlCol="0" anchor="t">
            <a:normAutofit/>
          </a:bodyPr>
          <a:lstStyle/>
          <a:p>
            <a:pPr marL="0" indent="0">
              <a:buNone/>
            </a:pPr>
            <a:r>
              <a:rPr lang="en-US" sz="919" dirty="0">
                <a:solidFill>
                  <a:srgbClr val="20302F"/>
                </a:solidFill>
                <a:latin typeface="Aptos"/>
              </a:rPr>
              <a:t>Bloom, N., Han, R. and Liang, J. (2024) ‘Hybrid working from home improves retention without damaging performance’, Nature, 630, pp. 920–925. https://doi.org/10.1038/s41586-024-07500-2.</a:t>
            </a:r>
            <a:endParaRPr lang="en-US" sz="1030" dirty="0"/>
          </a:p>
        </p:txBody>
      </p:sp>
      <p:sp>
        <p:nvSpPr>
          <p:cNvPr id="6" name="Shape 4"/>
          <p:cNvSpPr/>
          <p:nvPr/>
        </p:nvSpPr>
        <p:spPr>
          <a:xfrm>
            <a:off x="822960" y="1938528"/>
            <a:ext cx="128016" cy="128016"/>
          </a:xfrm>
          <a:prstGeom prst="ellipse">
            <a:avLst/>
          </a:prstGeom>
          <a:solidFill>
            <a:srgbClr val="D3A13B"/>
          </a:solidFill>
          <a:ln w="12700">
            <a:noFill/>
            <a:prstDash val="solid"/>
          </a:ln>
        </p:spPr>
        <p:txBody>
          <a:bodyPr/>
          <a:lstStyle/>
          <a:p>
            <a:endParaRPr/>
          </a:p>
        </p:txBody>
      </p:sp>
      <p:sp>
        <p:nvSpPr>
          <p:cNvPr id="7" name="Text 5"/>
          <p:cNvSpPr/>
          <p:nvPr/>
        </p:nvSpPr>
        <p:spPr>
          <a:xfrm>
            <a:off x="1078992" y="1865376"/>
            <a:ext cx="9829800" cy="621792"/>
          </a:xfrm>
          <a:prstGeom prst="rect">
            <a:avLst/>
          </a:prstGeom>
          <a:noFill/>
          <a:ln>
            <a:noFill/>
          </a:ln>
        </p:spPr>
        <p:txBody>
          <a:bodyPr wrap="square" lIns="254" tIns="254" rIns="254" bIns="254" rtlCol="0" anchor="t">
            <a:normAutofit/>
          </a:bodyPr>
          <a:lstStyle/>
          <a:p>
            <a:pPr marL="0" indent="0">
              <a:buNone/>
            </a:pPr>
            <a:r>
              <a:rPr lang="en-US" sz="919" dirty="0">
                <a:solidFill>
                  <a:srgbClr val="20302F"/>
                </a:solidFill>
                <a:latin typeface="Aptos"/>
              </a:rPr>
              <a:t>Proctor, T. (2014) Creative problem solving for managers: developing skills for decision making and innovation. 4th edn. London: Routledge.</a:t>
            </a:r>
            <a:endParaRPr lang="en-US" sz="1030" dirty="0"/>
          </a:p>
        </p:txBody>
      </p:sp>
      <p:sp>
        <p:nvSpPr>
          <p:cNvPr id="8" name="Shape 6"/>
          <p:cNvSpPr/>
          <p:nvPr/>
        </p:nvSpPr>
        <p:spPr>
          <a:xfrm>
            <a:off x="822960" y="2724912"/>
            <a:ext cx="128016" cy="128016"/>
          </a:xfrm>
          <a:prstGeom prst="ellipse">
            <a:avLst/>
          </a:prstGeom>
          <a:solidFill>
            <a:srgbClr val="D3A13B"/>
          </a:solidFill>
          <a:ln w="12700">
            <a:noFill/>
            <a:prstDash val="solid"/>
          </a:ln>
        </p:spPr>
        <p:txBody>
          <a:bodyPr/>
          <a:lstStyle/>
          <a:p>
            <a:endParaRPr/>
          </a:p>
        </p:txBody>
      </p:sp>
      <p:sp>
        <p:nvSpPr>
          <p:cNvPr id="9" name="Text 7"/>
          <p:cNvSpPr/>
          <p:nvPr/>
        </p:nvSpPr>
        <p:spPr>
          <a:xfrm>
            <a:off x="1078992" y="2651760"/>
            <a:ext cx="9829800" cy="621792"/>
          </a:xfrm>
          <a:prstGeom prst="rect">
            <a:avLst/>
          </a:prstGeom>
          <a:noFill/>
          <a:ln>
            <a:noFill/>
          </a:ln>
        </p:spPr>
        <p:txBody>
          <a:bodyPr wrap="square" lIns="254" tIns="254" rIns="254" bIns="254" rtlCol="0" anchor="t">
            <a:normAutofit/>
          </a:bodyPr>
          <a:lstStyle/>
          <a:p>
            <a:pPr marL="0" indent="0">
              <a:buNone/>
            </a:pPr>
            <a:r>
              <a:rPr lang="en-US" sz="919" dirty="0">
                <a:solidFill>
                  <a:srgbClr val="20302F"/>
                </a:solidFill>
                <a:latin typeface="Aptos"/>
              </a:rPr>
              <a:t>Sproull, R. (2018) The problem-solving, problem-prevention, and decision-making guide: organized and systematic roadmaps for managers. New York: Taylor &amp; Francis.</a:t>
            </a:r>
            <a:endParaRPr lang="en-US" sz="1030" dirty="0"/>
          </a:p>
        </p:txBody>
      </p:sp>
      <p:sp>
        <p:nvSpPr>
          <p:cNvPr id="10" name="Shape 8"/>
          <p:cNvSpPr/>
          <p:nvPr/>
        </p:nvSpPr>
        <p:spPr>
          <a:xfrm>
            <a:off x="822960" y="3511296"/>
            <a:ext cx="128016" cy="128016"/>
          </a:xfrm>
          <a:prstGeom prst="ellipse">
            <a:avLst/>
          </a:prstGeom>
          <a:solidFill>
            <a:srgbClr val="D3A13B"/>
          </a:solidFill>
          <a:ln w="12700">
            <a:noFill/>
            <a:prstDash val="solid"/>
          </a:ln>
        </p:spPr>
        <p:txBody>
          <a:bodyPr/>
          <a:lstStyle/>
          <a:p>
            <a:endParaRPr/>
          </a:p>
        </p:txBody>
      </p:sp>
      <p:sp>
        <p:nvSpPr>
          <p:cNvPr id="11" name="Text 9"/>
          <p:cNvSpPr/>
          <p:nvPr/>
        </p:nvSpPr>
        <p:spPr>
          <a:xfrm>
            <a:off x="1078992" y="3438144"/>
            <a:ext cx="9829800" cy="621792"/>
          </a:xfrm>
          <a:prstGeom prst="rect">
            <a:avLst/>
          </a:prstGeom>
          <a:noFill/>
          <a:ln>
            <a:noFill/>
          </a:ln>
        </p:spPr>
        <p:txBody>
          <a:bodyPr wrap="square" lIns="254" tIns="254" rIns="254" bIns="254" rtlCol="0" anchor="t">
            <a:normAutofit/>
          </a:bodyPr>
          <a:lstStyle/>
          <a:p>
            <a:pPr marL="0" indent="0">
              <a:buNone/>
            </a:pPr>
            <a:r>
              <a:rPr lang="en-US" sz="919" dirty="0">
                <a:solidFill>
                  <a:srgbClr val="20302F"/>
                </a:solidFill>
                <a:latin typeface="Aptos"/>
              </a:rPr>
              <a:t>Suárez-Barraza, M.F. and Rodríguez-González, F.G. (2019) ‘Cornerstone root causes through the analysis of the Ishikawa diagram, is it possible to find them? A first research approach’, International Journal of Quality and Service Sciences, 11(2), pp. 302–316. https://doi.org/10.1108/IJQSS-12-2017-0113.</a:t>
            </a:r>
            <a:endParaRPr lang="en-US" sz="1030" dirty="0"/>
          </a:p>
        </p:txBody>
      </p:sp>
      <p:sp>
        <p:nvSpPr>
          <p:cNvPr id="12" name="Shape 10"/>
          <p:cNvSpPr/>
          <p:nvPr/>
        </p:nvSpPr>
        <p:spPr>
          <a:xfrm>
            <a:off x="822960" y="4297680"/>
            <a:ext cx="128016" cy="128016"/>
          </a:xfrm>
          <a:prstGeom prst="ellipse">
            <a:avLst/>
          </a:prstGeom>
          <a:solidFill>
            <a:srgbClr val="D3A13B"/>
          </a:solidFill>
          <a:ln w="12700">
            <a:noFill/>
            <a:prstDash val="solid"/>
          </a:ln>
        </p:spPr>
        <p:txBody>
          <a:bodyPr/>
          <a:lstStyle/>
          <a:p>
            <a:endParaRPr/>
          </a:p>
        </p:txBody>
      </p:sp>
      <p:sp>
        <p:nvSpPr>
          <p:cNvPr id="13" name="Text 11"/>
          <p:cNvSpPr/>
          <p:nvPr/>
        </p:nvSpPr>
        <p:spPr>
          <a:xfrm>
            <a:off x="1078992" y="4224528"/>
            <a:ext cx="9829800" cy="621792"/>
          </a:xfrm>
          <a:prstGeom prst="rect">
            <a:avLst/>
          </a:prstGeom>
          <a:noFill/>
          <a:ln>
            <a:noFill/>
          </a:ln>
        </p:spPr>
        <p:txBody>
          <a:bodyPr wrap="square" lIns="254" tIns="254" rIns="254" bIns="254" rtlCol="0" anchor="t">
            <a:normAutofit/>
          </a:bodyPr>
          <a:lstStyle/>
          <a:p>
            <a:pPr marL="0" indent="0">
              <a:buNone/>
            </a:pPr>
            <a:r>
              <a:rPr lang="en-US" sz="919" dirty="0">
                <a:solidFill>
                  <a:srgbClr val="20302F"/>
                </a:solidFill>
                <a:latin typeface="Aptos"/>
              </a:rPr>
              <a:t>University of Wales Trinity Saint David [UWTSD] (2026) LCLM4004 Component 1: Individual Presentation – Basil’s Bakery. Assessment specification. Unpublished module material.</a:t>
            </a:r>
            <a:endParaRPr lang="en-US" sz="1030" dirty="0"/>
          </a:p>
        </p:txBody>
      </p:sp>
      <p:sp>
        <p:nvSpPr>
          <p:cNvPr id="25" name="Slide Number Placeholder 0"/>
          <p:cNvSpPr>
            <a:spLocks noGrp="1"/>
          </p:cNvSpPr>
          <p:nvPr>
            <p:ph type="sldNum" sz="quarter" idx="4294967295"/>
          </p:nvPr>
        </p:nvSpPr>
        <p:spPr>
          <a:xfrm>
            <a:off x="11201400" y="6510528"/>
            <a:ext cx="411480" cy="164592"/>
          </a:xfrm>
          <a:prstGeom prst="rect">
            <a:avLst/>
          </a:prstGeom>
          <a:extLst>
            <a:ext uri="{C572A759-6A51-4108-AA02-DFA0A04FC94B}">
              <ma14:wrappingTextBoxFlag xmlns:ma14="http://schemas.microsoft.com/office/mac/drawingml/2011/main" xmlns="" val="0"/>
            </a:ext>
          </a:extLst>
        </p:spPr>
        <p:txBody>
          <a:bodyPr/>
          <a:lstStyle>
            <a:lvl1pPr>
              <a:defRPr sz="900">
                <a:solidFill>
                  <a:srgbClr val="7B746A"/>
                </a:solidFill>
                <a:latin typeface="Aptos"/>
                <a:ea typeface="Aptos"/>
                <a:cs typeface="Aptos"/>
              </a:defRPr>
            </a:lvl1pPr>
          </a:lstStyle>
          <a:p>
            <a:pPr algn="r"/>
            <a:fld id="{F7021451-1387-4CA6-816F-3879F97B5CBC}" type="slidenum">
              <a:rPr lang="en-US" b="0"/>
              <a:t>11</a:t>
            </a:fld>
            <a:endParaRPr lang="en-US"/>
          </a:p>
        </p:txBody>
      </p:sp>
      <p:sp>
        <p:nvSpPr>
          <p:cNvPr id="26" name="TextBox 25"/>
          <p:cNvSpPr txBox="1"/>
          <p:nvPr/>
        </p:nvSpPr>
        <p:spPr>
          <a:xfrm>
            <a:off x="1078992" y="5010912"/>
            <a:ext cx="9829800" cy="621792"/>
          </a:xfrm>
          <a:prstGeom prst="rect">
            <a:avLst/>
          </a:prstGeom>
          <a:noFill/>
          <a:ln>
            <a:noFill/>
          </a:ln>
        </p:spPr>
        <p:txBody>
          <a:bodyPr wrap="none">
            <a:spAutoFit/>
          </a:bodyPr>
          <a:lstStyle/>
          <a:p>
            <a:r>
              <a:rPr sz="919">
                <a:solidFill>
                  <a:srgbClr val="20302F"/>
                </a:solidFill>
                <a:latin typeface="Aptos"/>
              </a:rPr>
              <a:t>Yüksel, İ. (2012) ‘Developing a multi-criteria decision making model for PESTEL analysis’, International Journal of Business and Management, 7(24), pp. 52–66. https://doi.org/10.5539/ijbm.v7n24p52.</a:t>
            </a:r>
          </a:p>
        </p:txBody>
      </p:sp>
      <p:sp>
        <p:nvSpPr>
          <p:cNvPr id="27" name="Oval 26"/>
          <p:cNvSpPr/>
          <p:nvPr/>
        </p:nvSpPr>
        <p:spPr>
          <a:xfrm>
            <a:off x="822960" y="5084064"/>
            <a:ext cx="128016" cy="128016"/>
          </a:xfrm>
          <a:prstGeom prst="ellipse">
            <a:avLst/>
          </a:prstGeom>
          <a:solidFill>
            <a:srgbClr val="D3A13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15243A"/>
        </a:solidFill>
        <a:effectLst/>
      </p:bgPr>
    </p:bg>
    <p:spTree>
      <p:nvGrpSpPr>
        <p:cNvPr id="1" name=""/>
        <p:cNvGrpSpPr/>
        <p:nvPr/>
      </p:nvGrpSpPr>
      <p:grpSpPr>
        <a:xfrm>
          <a:off x="0" y="0"/>
          <a:ext cx="0" cy="0"/>
          <a:chOff x="0" y="0"/>
          <a:chExt cx="0" cy="0"/>
        </a:xfrm>
      </p:grpSpPr>
      <p:pic>
        <p:nvPicPr>
          <p:cNvPr id="2" name="Image 0" descr="/mnt/data/uwtsd_logo_transparent.png"/>
          <p:cNvPicPr>
            <a:picLocks noChangeAspect="1"/>
          </p:cNvPicPr>
          <p:nvPr/>
        </p:nvPicPr>
        <p:blipFill>
          <a:blip r:embed="rId3"/>
          <a:stretch>
            <a:fillRect/>
          </a:stretch>
        </p:blipFill>
        <p:spPr>
          <a:xfrm>
            <a:off x="4407408" y="731520"/>
            <a:ext cx="3383280" cy="932688"/>
          </a:xfrm>
          <a:prstGeom prst="rect">
            <a:avLst/>
          </a:prstGeom>
          <a:ln>
            <a:solidFill/>
          </a:ln>
        </p:spPr>
      </p:pic>
      <p:sp>
        <p:nvSpPr>
          <p:cNvPr id="3" name="Shape 0"/>
          <p:cNvSpPr/>
          <p:nvPr/>
        </p:nvSpPr>
        <p:spPr>
          <a:xfrm>
            <a:off x="3931920" y="2011680"/>
            <a:ext cx="4343400" cy="0"/>
          </a:xfrm>
          <a:prstGeom prst="line">
            <a:avLst/>
          </a:prstGeom>
          <a:noFill/>
          <a:ln w="38100">
            <a:solidFill>
              <a:srgbClr val="D3A13B"/>
            </a:solidFill>
            <a:prstDash val="solid"/>
          </a:ln>
        </p:spPr>
        <p:txBody>
          <a:bodyPr/>
          <a:lstStyle/>
          <a:p>
            <a:endParaRPr/>
          </a:p>
        </p:txBody>
      </p:sp>
      <p:sp>
        <p:nvSpPr>
          <p:cNvPr id="4" name="Text 1"/>
          <p:cNvSpPr/>
          <p:nvPr/>
        </p:nvSpPr>
        <p:spPr>
          <a:xfrm>
            <a:off x="1920240" y="2560320"/>
            <a:ext cx="8321040" cy="640080"/>
          </a:xfrm>
          <a:prstGeom prst="rect">
            <a:avLst/>
          </a:prstGeom>
          <a:noFill/>
          <a:ln/>
        </p:spPr>
        <p:txBody>
          <a:bodyPr wrap="square" lIns="0" tIns="0" rIns="0" bIns="0" rtlCol="0" anchor="ctr"/>
          <a:lstStyle/>
          <a:p>
            <a:pPr marL="0" indent="0" algn="ctr">
              <a:buNone/>
            </a:pPr>
            <a:r>
              <a:rPr lang="en-US" sz="3400" b="1" dirty="0">
                <a:solidFill>
                  <a:srgbClr val="FFFFFF"/>
                </a:solidFill>
                <a:latin typeface="Aptos Display" pitchFamily="34" charset="0"/>
                <a:ea typeface="Aptos Display" pitchFamily="34" charset="-122"/>
                <a:cs typeface="Aptos Display" pitchFamily="34" charset="-120"/>
              </a:rPr>
              <a:t>Thank you for listening</a:t>
            </a:r>
            <a:endParaRPr lang="en-US" sz="3400" dirty="0"/>
          </a:p>
        </p:txBody>
      </p:sp>
      <p:sp>
        <p:nvSpPr>
          <p:cNvPr id="5" name="Text 2"/>
          <p:cNvSpPr/>
          <p:nvPr/>
        </p:nvSpPr>
        <p:spPr>
          <a:xfrm>
            <a:off x="2971800" y="3474720"/>
            <a:ext cx="6217920" cy="411480"/>
          </a:xfrm>
          <a:prstGeom prst="rect">
            <a:avLst/>
          </a:prstGeom>
          <a:noFill/>
          <a:ln/>
        </p:spPr>
        <p:txBody>
          <a:bodyPr wrap="square" lIns="0" tIns="0" rIns="0" bIns="0" rtlCol="0" anchor="ctr"/>
          <a:lstStyle/>
          <a:p>
            <a:pPr marL="0" indent="0" algn="ctr">
              <a:buNone/>
            </a:pPr>
            <a:r>
              <a:rPr lang="en-US" sz="1800" dirty="0">
                <a:solidFill>
                  <a:srgbClr val="D9E0E8"/>
                </a:solidFill>
                <a:latin typeface="Aptos" pitchFamily="34" charset="0"/>
                <a:ea typeface="Aptos" pitchFamily="34" charset="-122"/>
                <a:cs typeface="Aptos" pitchFamily="34" charset="-120"/>
              </a:rPr>
              <a:t>Questions &amp; discussion</a:t>
            </a:r>
            <a:endParaRPr lang="en-US" sz="1800" dirty="0"/>
          </a:p>
        </p:txBody>
      </p:sp>
      <p:sp>
        <p:nvSpPr>
          <p:cNvPr id="6" name="Text 3"/>
          <p:cNvSpPr/>
          <p:nvPr/>
        </p:nvSpPr>
        <p:spPr>
          <a:xfrm>
            <a:off x="3886200" y="5166360"/>
            <a:ext cx="4389120" cy="274320"/>
          </a:xfrm>
          <a:prstGeom prst="rect">
            <a:avLst/>
          </a:prstGeom>
          <a:noFill/>
          <a:ln/>
        </p:spPr>
        <p:txBody>
          <a:bodyPr wrap="square" lIns="0" tIns="0" rIns="0" bIns="0" rtlCol="0" anchor="ctr"/>
          <a:lstStyle/>
          <a:p>
            <a:pPr marL="0" indent="0" algn="ctr">
              <a:buNone/>
            </a:pPr>
            <a:r>
              <a:rPr lang="en-US" sz="1200" dirty="0">
                <a:solidFill>
                  <a:srgbClr val="C8D0D9"/>
                </a:solidFill>
                <a:latin typeface="Aptos" pitchFamily="34" charset="0"/>
                <a:ea typeface="Aptos" pitchFamily="34" charset="-122"/>
                <a:cs typeface="Aptos" pitchFamily="34" charset="-120"/>
              </a:rPr>
              <a:t>Viorica Dronea · 2539443</a:t>
            </a:r>
            <a:endParaRPr lang="en-US" sz="1200" dirty="0"/>
          </a:p>
        </p:txBody>
      </p:sp>
      <p:sp>
        <p:nvSpPr>
          <p:cNvPr id="7" name="Shape 4"/>
          <p:cNvSpPr/>
          <p:nvPr/>
        </p:nvSpPr>
        <p:spPr>
          <a:xfrm>
            <a:off x="-594360" y="4892040"/>
            <a:ext cx="2560320" cy="2560320"/>
          </a:xfrm>
          <a:prstGeom prst="arc">
            <a:avLst/>
          </a:prstGeom>
          <a:solidFill>
            <a:srgbClr val="D3A13B">
              <a:alpha val="88000"/>
            </a:srgbClr>
          </a:solidFill>
          <a:ln w="12700">
            <a:solidFill>
              <a:srgbClr val="D3A13B">
                <a:alpha val="0"/>
              </a:srgbClr>
            </a:solidFill>
            <a:prstDash val="solid"/>
          </a:ln>
        </p:spPr>
        <p:txBody>
          <a:bodyPr/>
          <a:lstStyle/>
          <a:p>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2654</Words>
  <Application>Microsoft Office PowerPoint</Application>
  <PresentationFormat>Widescreen</PresentationFormat>
  <Paragraphs>271</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Basil's Bakery: Diagnosing the barriers to sales recovery</dc:title>
  <dc:subject>LCLM4004 Component 1 - Basil's Bakery</dc:subject>
  <dc:creator>Viorica Dronea</dc:creator>
  <cp:lastModifiedBy>Bianca Preda</cp:lastModifiedBy>
  <cp:revision>10</cp:revision>
  <dcterms:created xsi:type="dcterms:W3CDTF">2026-10-12T04:50:01Z</dcterms:created>
  <dcterms:modified xsi:type="dcterms:W3CDTF">2026-10-12T08:53:14Z</dcterms:modified>
</cp:coreProperties>
</file>