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6"/>
  </p:notesMasterIdLst>
  <p:sldIdLst>
    <p:sldId id="256" r:id="rId2"/>
    <p:sldId id="257" r:id="rId3"/>
    <p:sldId id="258" r:id="rId4"/>
    <p:sldId id="269"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53" autoAdjust="0"/>
    <p:restoredTop sz="94223" autoAdjust="0"/>
  </p:normalViewPr>
  <p:slideViewPr>
    <p:cSldViewPr snapToGrid="0">
      <p:cViewPr varScale="1">
        <p:scale>
          <a:sx n="74" d="100"/>
          <a:sy n="74" d="100"/>
        </p:scale>
        <p:origin x="80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FD68BD-D58C-46FF-A4CB-7761D85593DA}" type="datetimeFigureOut">
              <a:rPr lang="en-US" smtClean="0"/>
              <a:t>5/19/2025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351DC3-0D13-4CF9-BD40-F24E40CFC6A5}" type="slidenum">
              <a:rPr lang="en-US" smtClean="0"/>
              <a:t>‹#›</a:t>
            </a:fld>
            <a:endParaRPr lang="en-US"/>
          </a:p>
        </p:txBody>
      </p:sp>
    </p:spTree>
    <p:extLst>
      <p:ext uri="{BB962C8B-B14F-4D97-AF65-F5344CB8AC3E}">
        <p14:creationId xmlns:p14="http://schemas.microsoft.com/office/powerpoint/2010/main" val="10558265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a:t>
            </a:r>
            <a:r>
              <a:rPr lang="en-US" dirty="0" err="1"/>
              <a:t>Croeso</a:t>
            </a:r>
            <a:r>
              <a:rPr lang="en-US" dirty="0"/>
              <a:t> Global Summit will be a three day international conference that will welcoming the hospitality tourism and also cultural professionals from around the world. This event will be hosted in ICC Wells and the event brands with the talks of key modes, sessions of networking, wells showcases that is cultural and also local business expos.</a:t>
            </a:r>
            <a:r>
              <a:rPr lang="en-US" baseline="0" dirty="0"/>
              <a:t> Is will be uniting the global travel sector with identity that is Welsh (</a:t>
            </a:r>
            <a:r>
              <a:rPr lang="en-US" sz="1200" b="0" i="0" kern="1200" dirty="0">
                <a:solidFill>
                  <a:schemeClr val="tx1"/>
                </a:solidFill>
                <a:effectLst/>
                <a:latin typeface="+mn-lt"/>
                <a:ea typeface="+mn-ea"/>
                <a:cs typeface="+mn-cs"/>
              </a:rPr>
              <a:t>Tung, 2025</a:t>
            </a:r>
            <a:r>
              <a:rPr lang="en-US" baseline="0" dirty="0"/>
              <a:t>).</a:t>
            </a:r>
            <a:endParaRPr lang="en-US" dirty="0"/>
          </a:p>
        </p:txBody>
      </p:sp>
      <p:sp>
        <p:nvSpPr>
          <p:cNvPr id="4" name="Slide Number Placeholder 3"/>
          <p:cNvSpPr>
            <a:spLocks noGrp="1"/>
          </p:cNvSpPr>
          <p:nvPr>
            <p:ph type="sldNum" sz="quarter" idx="10"/>
          </p:nvPr>
        </p:nvSpPr>
        <p:spPr/>
        <p:txBody>
          <a:bodyPr/>
          <a:lstStyle/>
          <a:p>
            <a:fld id="{9A351DC3-0D13-4CF9-BD40-F24E40CFC6A5}" type="slidenum">
              <a:rPr lang="en-US" smtClean="0"/>
              <a:t>2</a:t>
            </a:fld>
            <a:endParaRPr lang="en-US"/>
          </a:p>
        </p:txBody>
      </p:sp>
    </p:spTree>
    <p:extLst>
      <p:ext uri="{BB962C8B-B14F-4D97-AF65-F5344CB8AC3E}">
        <p14:creationId xmlns:p14="http://schemas.microsoft.com/office/powerpoint/2010/main" val="640157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main focus is to strategically highlight Wales</a:t>
            </a:r>
            <a:r>
              <a:rPr lang="en-US" baseline="0" dirty="0"/>
              <a:t> </a:t>
            </a:r>
            <a:r>
              <a:rPr lang="en-US" dirty="0"/>
              <a:t>as a culturally reach hospital bill and also destination that is business ready for global events. This is a summit which will support the mission for visit Wales for extending the tourism economic and benefits that is social by making various types of opportunities for the local and also for the international partnerships.</a:t>
            </a:r>
          </a:p>
        </p:txBody>
      </p:sp>
      <p:sp>
        <p:nvSpPr>
          <p:cNvPr id="4" name="Slide Number Placeholder 3"/>
          <p:cNvSpPr>
            <a:spLocks noGrp="1"/>
          </p:cNvSpPr>
          <p:nvPr>
            <p:ph type="sldNum" sz="quarter" idx="10"/>
          </p:nvPr>
        </p:nvSpPr>
        <p:spPr/>
        <p:txBody>
          <a:bodyPr/>
          <a:lstStyle/>
          <a:p>
            <a:fld id="{9A351DC3-0D13-4CF9-BD40-F24E40CFC6A5}" type="slidenum">
              <a:rPr lang="en-US" smtClean="0"/>
              <a:t>3</a:t>
            </a:fld>
            <a:endParaRPr lang="en-US"/>
          </a:p>
        </p:txBody>
      </p:sp>
    </p:spTree>
    <p:extLst>
      <p:ext uri="{BB962C8B-B14F-4D97-AF65-F5344CB8AC3E}">
        <p14:creationId xmlns:p14="http://schemas.microsoft.com/office/powerpoint/2010/main" val="4135631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sense of a place which will be highlighted utilizing immersive experiences in Welsh. This will allow the guest to enjoy the traditional music, storytelling and also the cuisine by excursions which will provide exposure to breach landscape and heritage of Wales. This is a event which will highlight itself for reflecting the identity of Welsh in branding and design (Allen, Harris, and </a:t>
            </a:r>
            <a:r>
              <a:rPr lang="en-US" dirty="0" err="1"/>
              <a:t>Jago</a:t>
            </a:r>
            <a:r>
              <a:rPr lang="en-US" dirty="0"/>
              <a:t>, 2022).</a:t>
            </a:r>
          </a:p>
        </p:txBody>
      </p:sp>
      <p:sp>
        <p:nvSpPr>
          <p:cNvPr id="4" name="Slide Number Placeholder 3"/>
          <p:cNvSpPr>
            <a:spLocks noGrp="1"/>
          </p:cNvSpPr>
          <p:nvPr>
            <p:ph type="sldNum" sz="quarter" idx="10"/>
          </p:nvPr>
        </p:nvSpPr>
        <p:spPr/>
        <p:txBody>
          <a:bodyPr/>
          <a:lstStyle/>
          <a:p>
            <a:fld id="{9A351DC3-0D13-4CF9-BD40-F24E40CFC6A5}" type="slidenum">
              <a:rPr lang="en-US" smtClean="0"/>
              <a:t>5</a:t>
            </a:fld>
            <a:endParaRPr lang="en-US"/>
          </a:p>
        </p:txBody>
      </p:sp>
    </p:spTree>
    <p:extLst>
      <p:ext uri="{BB962C8B-B14F-4D97-AF65-F5344CB8AC3E}">
        <p14:creationId xmlns:p14="http://schemas.microsoft.com/office/powerpoint/2010/main" val="31776850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sum in which focuses on the influencers and decision makers in the sector of tourism and hospitality from Different regions which includes Europe, North America and also Asia. These are the attendees which will allow to bring the potential of knowledge sharing and also generate future business for the destinations and service providers of</a:t>
            </a:r>
            <a:r>
              <a:rPr lang="en-US" baseline="0" dirty="0"/>
              <a:t> Welsh (</a:t>
            </a:r>
            <a:r>
              <a:rPr lang="en-US" baseline="0" dirty="0" err="1"/>
              <a:t>Mair</a:t>
            </a:r>
            <a:r>
              <a:rPr lang="en-US" baseline="0" dirty="0"/>
              <a:t> and Weber, 2019).</a:t>
            </a:r>
            <a:endParaRPr lang="en-US" dirty="0"/>
          </a:p>
        </p:txBody>
      </p:sp>
      <p:sp>
        <p:nvSpPr>
          <p:cNvPr id="4" name="Slide Number Placeholder 3"/>
          <p:cNvSpPr>
            <a:spLocks noGrp="1"/>
          </p:cNvSpPr>
          <p:nvPr>
            <p:ph type="sldNum" sz="quarter" idx="10"/>
          </p:nvPr>
        </p:nvSpPr>
        <p:spPr/>
        <p:txBody>
          <a:bodyPr/>
          <a:lstStyle/>
          <a:p>
            <a:fld id="{9A351DC3-0D13-4CF9-BD40-F24E40CFC6A5}" type="slidenum">
              <a:rPr lang="en-US" smtClean="0"/>
              <a:t>6</a:t>
            </a:fld>
            <a:endParaRPr lang="en-US"/>
          </a:p>
        </p:txBody>
      </p:sp>
    </p:spTree>
    <p:extLst>
      <p:ext uri="{BB962C8B-B14F-4D97-AF65-F5344CB8AC3E}">
        <p14:creationId xmlns:p14="http://schemas.microsoft.com/office/powerpoint/2010/main" val="2569330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developing demand for the cultural distinct the experiences of MICE specifically among the professional that are seeking for the locations that are alternative. There are various types of larger cities like Dublin and London that dominate this scene but Wales of our charm that is unique and also heritage which can appeal to the market that is niche looking for the connection and depth.</a:t>
            </a:r>
          </a:p>
        </p:txBody>
      </p:sp>
      <p:sp>
        <p:nvSpPr>
          <p:cNvPr id="4" name="Slide Number Placeholder 3"/>
          <p:cNvSpPr>
            <a:spLocks noGrp="1"/>
          </p:cNvSpPr>
          <p:nvPr>
            <p:ph type="sldNum" sz="quarter" idx="10"/>
          </p:nvPr>
        </p:nvSpPr>
        <p:spPr/>
        <p:txBody>
          <a:bodyPr/>
          <a:lstStyle/>
          <a:p>
            <a:fld id="{9A351DC3-0D13-4CF9-BD40-F24E40CFC6A5}" type="slidenum">
              <a:rPr lang="en-US" smtClean="0"/>
              <a:t>7</a:t>
            </a:fld>
            <a:endParaRPr lang="en-US"/>
          </a:p>
        </p:txBody>
      </p:sp>
    </p:spTree>
    <p:extLst>
      <p:ext uri="{BB962C8B-B14F-4D97-AF65-F5344CB8AC3E}">
        <p14:creationId xmlns:p14="http://schemas.microsoft.com/office/powerpoint/2010/main" val="38967801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ICC Wales is</a:t>
            </a:r>
            <a:r>
              <a:rPr lang="en-US" baseline="0" dirty="0"/>
              <a:t> a ideal place</a:t>
            </a:r>
            <a:r>
              <a:rPr lang="en-US" dirty="0"/>
              <a:t> for the event because of their size, facilities and also the credentials for sustainability. This place is well connected by the air and road and it also contains the accommodations nearby in all types of budget ranges. The capacity of the venue, technical capabilities and also experience with the events at a large scale will ensure a proper operational viability (Getz and Page, 2019).</a:t>
            </a:r>
          </a:p>
        </p:txBody>
      </p:sp>
      <p:sp>
        <p:nvSpPr>
          <p:cNvPr id="4" name="Slide Number Placeholder 3"/>
          <p:cNvSpPr>
            <a:spLocks noGrp="1"/>
          </p:cNvSpPr>
          <p:nvPr>
            <p:ph type="sldNum" sz="quarter" idx="10"/>
          </p:nvPr>
        </p:nvSpPr>
        <p:spPr/>
        <p:txBody>
          <a:bodyPr/>
          <a:lstStyle/>
          <a:p>
            <a:fld id="{9A351DC3-0D13-4CF9-BD40-F24E40CFC6A5}" type="slidenum">
              <a:rPr lang="en-US" smtClean="0"/>
              <a:t>8</a:t>
            </a:fld>
            <a:endParaRPr lang="en-US"/>
          </a:p>
        </p:txBody>
      </p:sp>
    </p:spTree>
    <p:extLst>
      <p:ext uri="{BB962C8B-B14F-4D97-AF65-F5344CB8AC3E}">
        <p14:creationId xmlns:p14="http://schemas.microsoft.com/office/powerpoint/2010/main" val="916051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operational plan for the event will contain steel employees intake and hospitality which will be supported by the local suppliers for logistics and food. This is an event which will highlight sustainability utilizing the materials that are compostable. And this will also include lighting that is energy efficient. There are also professional vendors which will support the protocols of health and safety throughout the whole event (Brito, </a:t>
            </a:r>
            <a:r>
              <a:rPr lang="en-US" dirty="0" err="1"/>
              <a:t>Júnior</a:t>
            </a:r>
            <a:r>
              <a:rPr lang="en-US" baseline="0" dirty="0"/>
              <a:t> </a:t>
            </a:r>
            <a:r>
              <a:rPr lang="en-US" dirty="0"/>
              <a:t>and da Costa </a:t>
            </a:r>
            <a:r>
              <a:rPr lang="en-US" dirty="0" err="1"/>
              <a:t>Diniz</a:t>
            </a:r>
            <a:r>
              <a:rPr lang="en-US" dirty="0"/>
              <a:t>, 2020).</a:t>
            </a:r>
          </a:p>
        </p:txBody>
      </p:sp>
      <p:sp>
        <p:nvSpPr>
          <p:cNvPr id="4" name="Slide Number Placeholder 3"/>
          <p:cNvSpPr>
            <a:spLocks noGrp="1"/>
          </p:cNvSpPr>
          <p:nvPr>
            <p:ph type="sldNum" sz="quarter" idx="10"/>
          </p:nvPr>
        </p:nvSpPr>
        <p:spPr/>
        <p:txBody>
          <a:bodyPr/>
          <a:lstStyle/>
          <a:p>
            <a:fld id="{9A351DC3-0D13-4CF9-BD40-F24E40CFC6A5}" type="slidenum">
              <a:rPr lang="en-US" smtClean="0"/>
              <a:t>9</a:t>
            </a:fld>
            <a:endParaRPr lang="en-US"/>
          </a:p>
        </p:txBody>
      </p:sp>
    </p:spTree>
    <p:extLst>
      <p:ext uri="{BB962C8B-B14F-4D97-AF65-F5344CB8AC3E}">
        <p14:creationId xmlns:p14="http://schemas.microsoft.com/office/powerpoint/2010/main" val="1801070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total highlighted expenditure is £500000.</a:t>
            </a:r>
            <a:r>
              <a:rPr lang="en-US" baseline="0" dirty="0"/>
              <a:t> </a:t>
            </a:r>
            <a:r>
              <a:rPr lang="en-US" dirty="0"/>
              <a:t>The revenue of the event will be generated utilizing the sales of the ticket, Exhibition</a:t>
            </a:r>
            <a:r>
              <a:rPr lang="en-US" baseline="0" dirty="0"/>
              <a:t> booth sales</a:t>
            </a:r>
            <a:r>
              <a:rPr lang="en-US" dirty="0"/>
              <a:t> and also the sponsorship. This will also contain international travel partners and Visit Wales. Based on the profit margin which is modest the break even is very feasible and also the returns for the long term for Welsh tourism are invulnerable.</a:t>
            </a:r>
          </a:p>
        </p:txBody>
      </p:sp>
      <p:sp>
        <p:nvSpPr>
          <p:cNvPr id="4" name="Slide Number Placeholder 3"/>
          <p:cNvSpPr>
            <a:spLocks noGrp="1"/>
          </p:cNvSpPr>
          <p:nvPr>
            <p:ph type="sldNum" sz="quarter" idx="10"/>
          </p:nvPr>
        </p:nvSpPr>
        <p:spPr/>
        <p:txBody>
          <a:bodyPr/>
          <a:lstStyle/>
          <a:p>
            <a:fld id="{9A351DC3-0D13-4CF9-BD40-F24E40CFC6A5}" type="slidenum">
              <a:rPr lang="en-US" smtClean="0"/>
              <a:t>10</a:t>
            </a:fld>
            <a:endParaRPr lang="en-US"/>
          </a:p>
        </p:txBody>
      </p:sp>
    </p:spTree>
    <p:extLst>
      <p:ext uri="{BB962C8B-B14F-4D97-AF65-F5344CB8AC3E}">
        <p14:creationId xmlns:p14="http://schemas.microsoft.com/office/powerpoint/2010/main" val="3002923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promotional campaign that we are offering will be combining digital and traditional marketing method. By properly partnering with the embassies, Visit Wales and also the tourism influencer will allow us to reach the international decision makers. The main focus is to elevate the reputation of Wales</a:t>
            </a:r>
            <a:r>
              <a:rPr lang="en-US" baseline="0" dirty="0"/>
              <a:t> </a:t>
            </a:r>
            <a:r>
              <a:rPr lang="en-US" dirty="0"/>
              <a:t>and create a global interest for attending and also visiting the place (</a:t>
            </a:r>
            <a:r>
              <a:rPr lang="en-US" dirty="0" err="1"/>
              <a:t>Tay</a:t>
            </a:r>
            <a:r>
              <a:rPr lang="en-US" dirty="0"/>
              <a:t> and MUJIN, 2023).</a:t>
            </a:r>
          </a:p>
        </p:txBody>
      </p:sp>
      <p:sp>
        <p:nvSpPr>
          <p:cNvPr id="4" name="Slide Number Placeholder 3"/>
          <p:cNvSpPr>
            <a:spLocks noGrp="1"/>
          </p:cNvSpPr>
          <p:nvPr>
            <p:ph type="sldNum" sz="quarter" idx="10"/>
          </p:nvPr>
        </p:nvSpPr>
        <p:spPr/>
        <p:txBody>
          <a:bodyPr/>
          <a:lstStyle/>
          <a:p>
            <a:fld id="{9A351DC3-0D13-4CF9-BD40-F24E40CFC6A5}" type="slidenum">
              <a:rPr lang="en-US" smtClean="0"/>
              <a:t>11</a:t>
            </a:fld>
            <a:endParaRPr lang="en-US"/>
          </a:p>
        </p:txBody>
      </p:sp>
    </p:spTree>
    <p:extLst>
      <p:ext uri="{BB962C8B-B14F-4D97-AF65-F5344CB8AC3E}">
        <p14:creationId xmlns:p14="http://schemas.microsoft.com/office/powerpoint/2010/main" val="2421020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team analyzed and also added the various types of risk and also created plans for overcoming those risks. For instance, by engaging with the training providers that are local will allow to ensure proper needs of employees are met. Authenticity and also sensitivity are the main aspects which will allow to collaborate with the Welsh culture authorities and this will allow to create proper representation of the culture (</a:t>
            </a:r>
            <a:r>
              <a:rPr lang="en-US" dirty="0" err="1"/>
              <a:t>Sattar</a:t>
            </a:r>
            <a:r>
              <a:rPr lang="en-US"/>
              <a:t>, et al. 2022</a:t>
            </a:r>
            <a:r>
              <a:rPr lang="en-US" dirty="0"/>
              <a:t>).</a:t>
            </a:r>
          </a:p>
        </p:txBody>
      </p:sp>
      <p:sp>
        <p:nvSpPr>
          <p:cNvPr id="4" name="Slide Number Placeholder 3"/>
          <p:cNvSpPr>
            <a:spLocks noGrp="1"/>
          </p:cNvSpPr>
          <p:nvPr>
            <p:ph type="sldNum" sz="quarter" idx="10"/>
          </p:nvPr>
        </p:nvSpPr>
        <p:spPr/>
        <p:txBody>
          <a:bodyPr/>
          <a:lstStyle/>
          <a:p>
            <a:fld id="{9A351DC3-0D13-4CF9-BD40-F24E40CFC6A5}" type="slidenum">
              <a:rPr lang="en-US" smtClean="0"/>
              <a:t>12</a:t>
            </a:fld>
            <a:endParaRPr lang="en-US"/>
          </a:p>
        </p:txBody>
      </p:sp>
    </p:spTree>
    <p:extLst>
      <p:ext uri="{BB962C8B-B14F-4D97-AF65-F5344CB8AC3E}">
        <p14:creationId xmlns:p14="http://schemas.microsoft.com/office/powerpoint/2010/main" val="6692559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dirty="0" err="1"/>
              <a:t>Croeso</a:t>
            </a:r>
            <a:r>
              <a:rPr lang="en-US" dirty="0"/>
              <a:t> Global Summit is very strategic viable and also enriching culturally and this event is connected with the “Year of </a:t>
            </a:r>
            <a:r>
              <a:rPr lang="en-US" dirty="0" err="1"/>
              <a:t>Croeso</a:t>
            </a:r>
            <a:r>
              <a:rPr lang="en-US" dirty="0"/>
              <a:t>”. This will promise a proper international reach and also the benefits that are lasting for the tourism and hospitality sector of Welsh.</a:t>
            </a:r>
          </a:p>
        </p:txBody>
      </p:sp>
      <p:sp>
        <p:nvSpPr>
          <p:cNvPr id="4" name="Slide Number Placeholder 3"/>
          <p:cNvSpPr>
            <a:spLocks noGrp="1"/>
          </p:cNvSpPr>
          <p:nvPr>
            <p:ph type="sldNum" sz="quarter" idx="10"/>
          </p:nvPr>
        </p:nvSpPr>
        <p:spPr/>
        <p:txBody>
          <a:bodyPr/>
          <a:lstStyle/>
          <a:p>
            <a:fld id="{9A351DC3-0D13-4CF9-BD40-F24E40CFC6A5}" type="slidenum">
              <a:rPr lang="en-US" smtClean="0"/>
              <a:t>13</a:t>
            </a:fld>
            <a:endParaRPr lang="en-US"/>
          </a:p>
        </p:txBody>
      </p:sp>
    </p:spTree>
    <p:extLst>
      <p:ext uri="{BB962C8B-B14F-4D97-AF65-F5344CB8AC3E}">
        <p14:creationId xmlns:p14="http://schemas.microsoft.com/office/powerpoint/2010/main" val="13532859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F239A9A-B4B0-4B32-B8CD-2E25E95134C4}" type="datetimeFigureOut">
              <a:rPr lang="en-US" dirty="0"/>
              <a:t>5/19/2025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ormAutofit/>
          </a:bodyPr>
          <a:lstStyle>
            <a:lvl1pPr>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1E21DC-8981-44E6-BC8C-2BA8F673FFBB}" type="datetimeFigureOut">
              <a:rPr lang="en-US" dirty="0"/>
              <a:t>5/19/2025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B9C5D3-0140-4E75-8D7F-C0623D06DFD7}" type="datetimeFigureOut">
              <a:rPr lang="en-US" dirty="0"/>
              <a:t>5/19/2025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5666F9-5B40-48E0-8DFD-99EF944CDD22}" type="datetimeFigureOut">
              <a:rPr lang="en-US" dirty="0"/>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698D6B-2C72-4E21-9893-A649C6E2A47D}" type="datetimeFigureOut">
              <a:rPr lang="en-US" dirty="0"/>
              <a:t>5/19/2025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6811C9-A66C-49F0-970E-F7B68D9109A0}" type="datetimeFigureOut">
              <a:rPr lang="en-US" dirty="0"/>
              <a:t>5/19/2025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C01AE78-96A2-4A23-B183-3B6DB4374FE7}" type="datetimeFigureOut">
              <a:rPr lang="en-US" dirty="0"/>
              <a:t>5/19/2025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3AE0757-B101-4811-9189-10EB2F458E2D}" type="datetimeFigureOut">
              <a:rPr lang="en-US" dirty="0"/>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EBDC078-589F-40E3-816C-EE21D62B5BBA}" type="datetimeFigureOut">
              <a:rPr lang="en-US" dirty="0"/>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25518A9-B687-4302-9395-2322403C6656}" type="datetimeFigureOut">
              <a:rPr lang="en-US" dirty="0"/>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99A684-0CB7-41E9-A4DF-5D1C2CA5BF6F}" type="datetimeFigureOut">
              <a:rPr lang="en-US" dirty="0"/>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EDD7C35-9E19-4518-A4B2-3B09CD8CC756}" type="datetimeFigureOut">
              <a:rPr lang="en-US" dirty="0"/>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6196DA8-8897-4DDF-BFB6-5D83863C837A}" type="datetimeFigureOut">
              <a:rPr lang="en-US" dirty="0"/>
              <a:t>5/19/2025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CBBA708-C5F0-412D-90E2-1919F0D196AE}" type="datetimeFigureOut">
              <a:rPr lang="en-US" dirty="0"/>
              <a:t>5/19/2025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9C8F8FA-EF43-4642-9368-3F4E33039BD9}" type="datetimeFigureOut">
              <a:rPr lang="en-US" dirty="0"/>
              <a:t>5/19/2025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61E721-B01C-4D5D-A3CA-2E5518383F10}" type="datetimeFigureOut">
              <a:rPr lang="en-US" dirty="0"/>
              <a:t>5/19/2025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513FEF9-69D0-4F8C-A336-59491FBEDC47}" type="datetimeFigureOut">
              <a:rPr lang="en-US" dirty="0"/>
              <a:t>5/19/2025</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7004436-CA73-4D53-89B4-2A5C7347BF2F}" type="datetimeFigureOut">
              <a:rPr lang="en-US" dirty="0"/>
              <a:t>5/19/2025</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sz="3600" dirty="0"/>
              <a:t>International Meetings Management for the Hotel Industry</a:t>
            </a:r>
          </a:p>
        </p:txBody>
      </p:sp>
      <p:sp>
        <p:nvSpPr>
          <p:cNvPr id="3" name="Subtitle 2"/>
          <p:cNvSpPr>
            <a:spLocks noGrp="1"/>
          </p:cNvSpPr>
          <p:nvPr>
            <p:ph type="subTitle" idx="1"/>
          </p:nvPr>
        </p:nvSpPr>
        <p:spPr/>
        <p:txBody>
          <a:bodyPr/>
          <a:lstStyle/>
          <a:p>
            <a:r>
              <a:rPr lang="en-US" dirty="0" err="1"/>
              <a:t>Croeso</a:t>
            </a:r>
            <a:r>
              <a:rPr lang="en-US" dirty="0"/>
              <a:t> Global Summit 2025</a:t>
            </a:r>
          </a:p>
        </p:txBody>
      </p:sp>
    </p:spTree>
    <p:extLst>
      <p:ext uri="{BB962C8B-B14F-4D97-AF65-F5344CB8AC3E}">
        <p14:creationId xmlns:p14="http://schemas.microsoft.com/office/powerpoint/2010/main" val="3680964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of the Event</a:t>
            </a:r>
          </a:p>
        </p:txBody>
      </p:sp>
      <p:sp>
        <p:nvSpPr>
          <p:cNvPr id="3" name="Content Placeholder 2"/>
          <p:cNvSpPr>
            <a:spLocks noGrp="1"/>
          </p:cNvSpPr>
          <p:nvPr>
            <p:ph idx="1"/>
          </p:nvPr>
        </p:nvSpPr>
        <p:spPr>
          <a:xfrm>
            <a:off x="680321" y="2336873"/>
            <a:ext cx="5381812" cy="3599316"/>
          </a:xfrm>
        </p:spPr>
        <p:txBody>
          <a:bodyPr/>
          <a:lstStyle/>
          <a:p>
            <a:r>
              <a:rPr lang="en-US" dirty="0"/>
              <a:t>Type of Event: This is the International Summit, which will be held for three days.</a:t>
            </a:r>
          </a:p>
          <a:p>
            <a:r>
              <a:rPr lang="en-US" dirty="0"/>
              <a:t>Sector: MICE- Tourism, Hospitality, Cultural Exchange</a:t>
            </a:r>
          </a:p>
          <a:p>
            <a:r>
              <a:rPr lang="en-US" dirty="0"/>
              <a:t>Date: July 20-23, 2025</a:t>
            </a:r>
          </a:p>
          <a:p>
            <a:r>
              <a:rPr lang="en-US" dirty="0"/>
              <a:t>Location: ICC Wales, Newport</a:t>
            </a:r>
          </a:p>
          <a:p>
            <a:r>
              <a:rPr lang="en-US" dirty="0"/>
              <a:t>Event Theme: “Welcome to the Globe”</a:t>
            </a:r>
          </a:p>
        </p:txBody>
      </p:sp>
      <p:pic>
        <p:nvPicPr>
          <p:cNvPr id="4" name="Picture 3"/>
          <p:cNvPicPr>
            <a:picLocks noChangeAspect="1"/>
          </p:cNvPicPr>
          <p:nvPr/>
        </p:nvPicPr>
        <p:blipFill>
          <a:blip r:embed="rId3"/>
          <a:stretch>
            <a:fillRect/>
          </a:stretch>
        </p:blipFill>
        <p:spPr>
          <a:xfrm>
            <a:off x="6756400" y="2134540"/>
            <a:ext cx="2669321" cy="2001991"/>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37854" y="5030634"/>
            <a:ext cx="2721422" cy="1811110"/>
          </a:xfrm>
          <a:prstGeom prst="rect">
            <a:avLst/>
          </a:prstGeom>
        </p:spPr>
      </p:pic>
      <p:sp>
        <p:nvSpPr>
          <p:cNvPr id="7" name="Content Placeholder 2"/>
          <p:cNvSpPr txBox="1">
            <a:spLocks/>
          </p:cNvSpPr>
          <p:nvPr/>
        </p:nvSpPr>
        <p:spPr>
          <a:xfrm>
            <a:off x="7826163" y="4329619"/>
            <a:ext cx="3199115" cy="50792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None/>
            </a:pPr>
            <a:r>
              <a:rPr lang="en-US" dirty="0"/>
              <a:t>ICC Wales, New Port</a:t>
            </a:r>
          </a:p>
        </p:txBody>
      </p:sp>
    </p:spTree>
    <p:extLst>
      <p:ext uri="{BB962C8B-B14F-4D97-AF65-F5344CB8AC3E}">
        <p14:creationId xmlns:p14="http://schemas.microsoft.com/office/powerpoint/2010/main" val="2246698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Objectives of the Event</a:t>
            </a:r>
          </a:p>
        </p:txBody>
      </p:sp>
      <p:sp>
        <p:nvSpPr>
          <p:cNvPr id="3" name="Content Placeholder 2"/>
          <p:cNvSpPr>
            <a:spLocks noGrp="1"/>
          </p:cNvSpPr>
          <p:nvPr>
            <p:ph idx="1"/>
          </p:nvPr>
        </p:nvSpPr>
        <p:spPr>
          <a:xfrm>
            <a:off x="680321" y="2336873"/>
            <a:ext cx="6076079" cy="3599316"/>
          </a:xfrm>
        </p:spPr>
        <p:txBody>
          <a:bodyPr/>
          <a:lstStyle/>
          <a:p>
            <a:r>
              <a:rPr lang="en-US" dirty="0"/>
              <a:t>Internationally promote Year of </a:t>
            </a:r>
            <a:r>
              <a:rPr lang="en-US" dirty="0" err="1"/>
              <a:t>Croeso</a:t>
            </a:r>
            <a:r>
              <a:rPr lang="en-US" dirty="0"/>
              <a:t>.</a:t>
            </a:r>
          </a:p>
          <a:p>
            <a:r>
              <a:rPr lang="en-US" dirty="0"/>
              <a:t>Highlighting Wales as a destination of MICE.</a:t>
            </a:r>
          </a:p>
          <a:p>
            <a:r>
              <a:rPr lang="en-US" dirty="0"/>
              <a:t>Simulate the investment for tourism and collaboration</a:t>
            </a:r>
          </a:p>
          <a:p>
            <a:r>
              <a:rPr lang="en-US" dirty="0"/>
              <a:t>Develop knowledge that is cross cultural</a:t>
            </a:r>
          </a:p>
          <a:p>
            <a:r>
              <a:rPr lang="en-US" dirty="0"/>
              <a:t>Support Welsh SMEs local artist.</a:t>
            </a:r>
          </a:p>
        </p:txBody>
      </p:sp>
      <p:pic>
        <p:nvPicPr>
          <p:cNvPr id="4" name="Picture 3"/>
          <p:cNvPicPr>
            <a:picLocks noChangeAspect="1"/>
          </p:cNvPicPr>
          <p:nvPr/>
        </p:nvPicPr>
        <p:blipFill>
          <a:blip r:embed="rId3"/>
          <a:stretch>
            <a:fillRect/>
          </a:stretch>
        </p:blipFill>
        <p:spPr>
          <a:xfrm>
            <a:off x="7840133" y="2493730"/>
            <a:ext cx="3859063" cy="3285601"/>
          </a:xfrm>
          <a:prstGeom prst="rect">
            <a:avLst/>
          </a:prstGeom>
        </p:spPr>
      </p:pic>
    </p:spTree>
    <p:extLst>
      <p:ext uri="{BB962C8B-B14F-4D97-AF65-F5344CB8AC3E}">
        <p14:creationId xmlns:p14="http://schemas.microsoft.com/office/powerpoint/2010/main" val="1801618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Deeper Knowledge in Welsh Cultural Content</a:t>
            </a:r>
          </a:p>
        </p:txBody>
      </p:sp>
      <p:sp>
        <p:nvSpPr>
          <p:cNvPr id="3" name="Content Placeholder 2"/>
          <p:cNvSpPr>
            <a:spLocks noGrp="1"/>
          </p:cNvSpPr>
          <p:nvPr>
            <p:ph idx="1"/>
          </p:nvPr>
        </p:nvSpPr>
        <p:spPr>
          <a:xfrm>
            <a:off x="138455" y="2167540"/>
            <a:ext cx="5093946" cy="3599316"/>
          </a:xfrm>
        </p:spPr>
        <p:txBody>
          <a:bodyPr>
            <a:normAutofit fontScale="92500" lnSpcReduction="10000"/>
          </a:bodyPr>
          <a:lstStyle/>
          <a:p>
            <a:pPr algn="just"/>
            <a:r>
              <a:rPr lang="en-US" dirty="0">
                <a:effectLst/>
              </a:rPr>
              <a:t>Welsh cuisine features various types of traditional dishes which includes cawl that is a hearty lamb and vegetable broth, bara birth which is spiced fruit loaf and also </a:t>
            </a:r>
            <a:r>
              <a:rPr lang="en-US" dirty="0" err="1">
                <a:effectLst/>
              </a:rPr>
              <a:t>laverbread</a:t>
            </a:r>
            <a:r>
              <a:rPr lang="en-US" dirty="0">
                <a:effectLst/>
              </a:rPr>
              <a:t> which is a seaweed delicacy. The Heritage also highlights various types of UNESCO listed </a:t>
            </a:r>
            <a:r>
              <a:rPr lang="en-US" dirty="0" err="1">
                <a:effectLst/>
              </a:rPr>
              <a:t>Blaenavon</a:t>
            </a:r>
            <a:r>
              <a:rPr lang="en-US" dirty="0">
                <a:effectLst/>
              </a:rPr>
              <a:t> Industrial Landscape and cultural events which includes national estate food commerce celebrating Welsh language, music, poetry and performance.</a:t>
            </a:r>
          </a:p>
        </p:txBody>
      </p:sp>
      <p:pic>
        <p:nvPicPr>
          <p:cNvPr id="4" name="Picture 3"/>
          <p:cNvPicPr>
            <a:picLocks noChangeAspect="1"/>
          </p:cNvPicPr>
          <p:nvPr/>
        </p:nvPicPr>
        <p:blipFill>
          <a:blip r:embed="rId2"/>
          <a:stretch>
            <a:fillRect/>
          </a:stretch>
        </p:blipFill>
        <p:spPr>
          <a:xfrm>
            <a:off x="5797153" y="2286073"/>
            <a:ext cx="2090805" cy="1371527"/>
          </a:xfrm>
          <a:prstGeom prst="rect">
            <a:avLst/>
          </a:prstGeom>
        </p:spPr>
      </p:pic>
      <p:pic>
        <p:nvPicPr>
          <p:cNvPr id="5" name="Picture 4"/>
          <p:cNvPicPr>
            <a:picLocks noChangeAspect="1"/>
          </p:cNvPicPr>
          <p:nvPr/>
        </p:nvPicPr>
        <p:blipFill>
          <a:blip r:embed="rId3"/>
          <a:stretch>
            <a:fillRect/>
          </a:stretch>
        </p:blipFill>
        <p:spPr>
          <a:xfrm>
            <a:off x="7887958" y="2246259"/>
            <a:ext cx="2022017" cy="1411341"/>
          </a:xfrm>
          <a:prstGeom prst="rect">
            <a:avLst/>
          </a:prstGeom>
        </p:spPr>
      </p:pic>
      <p:pic>
        <p:nvPicPr>
          <p:cNvPr id="6" name="Picture 5"/>
          <p:cNvPicPr>
            <a:picLocks noChangeAspect="1"/>
          </p:cNvPicPr>
          <p:nvPr/>
        </p:nvPicPr>
        <p:blipFill>
          <a:blip r:embed="rId4"/>
          <a:stretch>
            <a:fillRect/>
          </a:stretch>
        </p:blipFill>
        <p:spPr>
          <a:xfrm>
            <a:off x="9909975" y="2246259"/>
            <a:ext cx="1604692" cy="1448981"/>
          </a:xfrm>
          <a:prstGeom prst="rect">
            <a:avLst/>
          </a:prstGeom>
        </p:spPr>
      </p:pic>
      <p:sp>
        <p:nvSpPr>
          <p:cNvPr id="7" name="Content Placeholder 2"/>
          <p:cNvSpPr txBox="1">
            <a:spLocks/>
          </p:cNvSpPr>
          <p:nvPr/>
        </p:nvSpPr>
        <p:spPr>
          <a:xfrm>
            <a:off x="7033032" y="3761391"/>
            <a:ext cx="3261150" cy="4365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lgn="just">
              <a:buNone/>
            </a:pPr>
            <a:r>
              <a:rPr lang="en-US" dirty="0">
                <a:effectLst/>
              </a:rPr>
              <a:t>Welsh Cultural Cuisine</a:t>
            </a:r>
          </a:p>
        </p:txBody>
      </p:sp>
      <p:pic>
        <p:nvPicPr>
          <p:cNvPr id="8" name="Picture 7"/>
          <p:cNvPicPr>
            <a:picLocks noChangeAspect="1"/>
          </p:cNvPicPr>
          <p:nvPr/>
        </p:nvPicPr>
        <p:blipFill>
          <a:blip r:embed="rId5"/>
          <a:stretch>
            <a:fillRect/>
          </a:stretch>
        </p:blipFill>
        <p:spPr>
          <a:xfrm>
            <a:off x="5921449" y="4197947"/>
            <a:ext cx="1949806" cy="1301078"/>
          </a:xfrm>
          <a:prstGeom prst="rect">
            <a:avLst/>
          </a:prstGeom>
        </p:spPr>
      </p:pic>
      <p:pic>
        <p:nvPicPr>
          <p:cNvPr id="9" name="Picture 8"/>
          <p:cNvPicPr>
            <a:picLocks noChangeAspect="1"/>
          </p:cNvPicPr>
          <p:nvPr/>
        </p:nvPicPr>
        <p:blipFill>
          <a:blip r:embed="rId6"/>
          <a:stretch>
            <a:fillRect/>
          </a:stretch>
        </p:blipFill>
        <p:spPr>
          <a:xfrm>
            <a:off x="7853039" y="4181695"/>
            <a:ext cx="1985169" cy="1317330"/>
          </a:xfrm>
          <a:prstGeom prst="rect">
            <a:avLst/>
          </a:prstGeom>
        </p:spPr>
      </p:pic>
      <p:pic>
        <p:nvPicPr>
          <p:cNvPr id="10" name="Picture 9"/>
          <p:cNvPicPr>
            <a:picLocks noChangeAspect="1"/>
          </p:cNvPicPr>
          <p:nvPr/>
        </p:nvPicPr>
        <p:blipFill>
          <a:blip r:embed="rId7"/>
          <a:stretch>
            <a:fillRect/>
          </a:stretch>
        </p:blipFill>
        <p:spPr>
          <a:xfrm>
            <a:off x="9826737" y="4181695"/>
            <a:ext cx="2000252" cy="1317330"/>
          </a:xfrm>
          <a:prstGeom prst="rect">
            <a:avLst/>
          </a:prstGeom>
        </p:spPr>
      </p:pic>
      <p:sp>
        <p:nvSpPr>
          <p:cNvPr id="11" name="Content Placeholder 2"/>
          <p:cNvSpPr txBox="1">
            <a:spLocks/>
          </p:cNvSpPr>
          <p:nvPr/>
        </p:nvSpPr>
        <p:spPr>
          <a:xfrm>
            <a:off x="7128321" y="5515277"/>
            <a:ext cx="3261150" cy="4365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lgn="just">
              <a:buNone/>
            </a:pPr>
            <a:r>
              <a:rPr lang="en-US" dirty="0">
                <a:effectLst/>
              </a:rPr>
              <a:t>Welsh Heritage Site</a:t>
            </a:r>
          </a:p>
        </p:txBody>
      </p:sp>
    </p:spTree>
    <p:extLst>
      <p:ext uri="{BB962C8B-B14F-4D97-AF65-F5344CB8AC3E}">
        <p14:creationId xmlns:p14="http://schemas.microsoft.com/office/powerpoint/2010/main" val="18122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Sense of Place Utilization (Welsh Branding)</a:t>
            </a:r>
          </a:p>
        </p:txBody>
      </p:sp>
      <p:sp>
        <p:nvSpPr>
          <p:cNvPr id="3" name="Content Placeholder 2"/>
          <p:cNvSpPr>
            <a:spLocks noGrp="1"/>
          </p:cNvSpPr>
          <p:nvPr>
            <p:ph idx="1"/>
          </p:nvPr>
        </p:nvSpPr>
        <p:spPr>
          <a:xfrm>
            <a:off x="680322" y="2336873"/>
            <a:ext cx="5957546" cy="3599316"/>
          </a:xfrm>
        </p:spPr>
        <p:txBody>
          <a:bodyPr>
            <a:normAutofit fontScale="92500" lnSpcReduction="20000"/>
          </a:bodyPr>
          <a:lstStyle/>
          <a:p>
            <a:r>
              <a:rPr lang="en-US" dirty="0"/>
              <a:t>Welsh Experience in cuisine and culinary</a:t>
            </a:r>
          </a:p>
          <a:p>
            <a:r>
              <a:rPr lang="en-US" dirty="0"/>
              <a:t>Poetry, live music and art form of the locals.</a:t>
            </a:r>
          </a:p>
          <a:p>
            <a:r>
              <a:rPr lang="en-US" dirty="0"/>
              <a:t>Utilizing of bilingual storytelling and also signage.</a:t>
            </a:r>
          </a:p>
          <a:p>
            <a:r>
              <a:rPr lang="en-US" dirty="0"/>
              <a:t>Culture inspired market stalls and exhibitions.</a:t>
            </a:r>
          </a:p>
          <a:p>
            <a:r>
              <a:rPr lang="en-US" dirty="0"/>
              <a:t>Turing to the Heritage Sites nearby.</a:t>
            </a:r>
          </a:p>
          <a:p>
            <a:r>
              <a:rPr lang="en-US" dirty="0"/>
              <a:t>Utilization of Celtic motifs, Sleigh patterns, red dragon, partnerships with the local organizations.</a:t>
            </a:r>
          </a:p>
        </p:txBody>
      </p:sp>
      <p:pic>
        <p:nvPicPr>
          <p:cNvPr id="4" name="Picture 3"/>
          <p:cNvPicPr>
            <a:picLocks noChangeAspect="1"/>
          </p:cNvPicPr>
          <p:nvPr/>
        </p:nvPicPr>
        <p:blipFill>
          <a:blip r:embed="rId3"/>
          <a:stretch>
            <a:fillRect/>
          </a:stretch>
        </p:blipFill>
        <p:spPr>
          <a:xfrm>
            <a:off x="6688669" y="2650423"/>
            <a:ext cx="5258534" cy="2972215"/>
          </a:xfrm>
          <a:prstGeom prst="rect">
            <a:avLst/>
          </a:prstGeom>
        </p:spPr>
      </p:pic>
      <p:sp>
        <p:nvSpPr>
          <p:cNvPr id="5" name="Content Placeholder 2"/>
          <p:cNvSpPr txBox="1">
            <a:spLocks/>
          </p:cNvSpPr>
          <p:nvPr/>
        </p:nvSpPr>
        <p:spPr>
          <a:xfrm>
            <a:off x="8637936" y="5936189"/>
            <a:ext cx="1656246" cy="4902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None/>
            </a:pPr>
            <a:r>
              <a:rPr lang="en-US" dirty="0"/>
              <a:t>Welsh Flag</a:t>
            </a:r>
          </a:p>
        </p:txBody>
      </p:sp>
    </p:spTree>
    <p:extLst>
      <p:ext uri="{BB962C8B-B14F-4D97-AF65-F5344CB8AC3E}">
        <p14:creationId xmlns:p14="http://schemas.microsoft.com/office/powerpoint/2010/main" val="2578939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Target Market</a:t>
            </a:r>
          </a:p>
        </p:txBody>
      </p:sp>
      <p:sp>
        <p:nvSpPr>
          <p:cNvPr id="3" name="Content Placeholder 2"/>
          <p:cNvSpPr>
            <a:spLocks noGrp="1"/>
          </p:cNvSpPr>
          <p:nvPr>
            <p:ph idx="1"/>
          </p:nvPr>
        </p:nvSpPr>
        <p:spPr/>
        <p:txBody>
          <a:bodyPr/>
          <a:lstStyle/>
          <a:p>
            <a:r>
              <a:rPr lang="en-US" dirty="0"/>
              <a:t>Travel agencies, operators of tour</a:t>
            </a:r>
          </a:p>
          <a:p>
            <a:r>
              <a:rPr lang="en-US" dirty="0"/>
              <a:t>Global delegates of MICE.</a:t>
            </a:r>
          </a:p>
          <a:p>
            <a:r>
              <a:rPr lang="en-US" dirty="0"/>
              <a:t>Educational and cultural associations</a:t>
            </a:r>
          </a:p>
          <a:p>
            <a:r>
              <a:rPr lang="en-US" dirty="0"/>
              <a:t>Business owners in the sector of hospitality</a:t>
            </a:r>
          </a:p>
          <a:p>
            <a:r>
              <a:rPr lang="en-US" dirty="0"/>
              <a:t>Representatives of government or tourism board.</a:t>
            </a:r>
          </a:p>
        </p:txBody>
      </p:sp>
    </p:spTree>
    <p:extLst>
      <p:ext uri="{BB962C8B-B14F-4D97-AF65-F5344CB8AC3E}">
        <p14:creationId xmlns:p14="http://schemas.microsoft.com/office/powerpoint/2010/main" val="2607339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Demand and Competition of Market</a:t>
            </a:r>
          </a:p>
        </p:txBody>
      </p:sp>
      <p:sp>
        <p:nvSpPr>
          <p:cNvPr id="3" name="Content Placeholder 2"/>
          <p:cNvSpPr>
            <a:spLocks noGrp="1"/>
          </p:cNvSpPr>
          <p:nvPr>
            <p:ph idx="1"/>
          </p:nvPr>
        </p:nvSpPr>
        <p:spPr/>
        <p:txBody>
          <a:bodyPr/>
          <a:lstStyle/>
          <a:p>
            <a:r>
              <a:rPr lang="en-US" dirty="0"/>
              <a:t>Demand: Developing in the post-pandemic MICE travel.</a:t>
            </a:r>
          </a:p>
          <a:p>
            <a:r>
              <a:rPr lang="en-US" dirty="0"/>
              <a:t>Wales: This place is underserved but its culturally rich hub for MICE.</a:t>
            </a:r>
          </a:p>
          <a:p>
            <a:r>
              <a:rPr lang="en-US" dirty="0"/>
              <a:t>Differentiator: Intimate scale with authentic immersion that is cultural.</a:t>
            </a:r>
          </a:p>
          <a:p>
            <a:r>
              <a:rPr lang="en-US" dirty="0"/>
              <a:t>Competitors: London, Ireland, Scotland</a:t>
            </a:r>
          </a:p>
          <a:p>
            <a:endParaRPr lang="en-US" dirty="0"/>
          </a:p>
        </p:txBody>
      </p:sp>
      <p:pic>
        <p:nvPicPr>
          <p:cNvPr id="1026" name="Picture 2" descr="Cultural Tourism: Definitions, Types, Advantages &amp; Disadvantages, or  Stakeholders of Cultural Tourism - Tourism Notes">
            <a:extLst>
              <a:ext uri="{FF2B5EF4-FFF2-40B4-BE49-F238E27FC236}">
                <a16:creationId xmlns:a16="http://schemas.microsoft.com/office/drawing/2014/main" id="{79269ADB-D49C-A633-D4B7-5BF3BF4ADC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223" y="4063599"/>
            <a:ext cx="4398380" cy="2375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547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Venue and Location Feasibility</a:t>
            </a:r>
          </a:p>
        </p:txBody>
      </p:sp>
      <p:sp>
        <p:nvSpPr>
          <p:cNvPr id="3" name="Content Placeholder 2"/>
          <p:cNvSpPr>
            <a:spLocks noGrp="1"/>
          </p:cNvSpPr>
          <p:nvPr>
            <p:ph idx="1"/>
          </p:nvPr>
        </p:nvSpPr>
        <p:spPr>
          <a:xfrm>
            <a:off x="680322" y="2336873"/>
            <a:ext cx="6750626" cy="3599316"/>
          </a:xfrm>
        </p:spPr>
        <p:txBody>
          <a:bodyPr/>
          <a:lstStyle/>
          <a:p>
            <a:r>
              <a:rPr lang="en-US" dirty="0"/>
              <a:t>Event Place: ICC Wales with a capacity of 5000 people. </a:t>
            </a:r>
          </a:p>
          <a:p>
            <a:r>
              <a:rPr lang="en-US" dirty="0"/>
              <a:t>Links for excellent transport which will include M4 and Cardiff Airport.</a:t>
            </a:r>
          </a:p>
          <a:p>
            <a:r>
              <a:rPr lang="en-US" dirty="0"/>
              <a:t>Facilities that are sustainability certified.</a:t>
            </a:r>
          </a:p>
          <a:p>
            <a:r>
              <a:rPr lang="en-US" dirty="0"/>
              <a:t>There are ample hotel options nearby.</a:t>
            </a:r>
          </a:p>
          <a:p>
            <a:r>
              <a:rPr lang="en-US" dirty="0"/>
              <a:t>For international visitors there are proper accessibility.</a:t>
            </a:r>
          </a:p>
        </p:txBody>
      </p:sp>
      <p:pic>
        <p:nvPicPr>
          <p:cNvPr id="4" name="Picture 3"/>
          <p:cNvPicPr>
            <a:picLocks noChangeAspect="1"/>
          </p:cNvPicPr>
          <p:nvPr/>
        </p:nvPicPr>
        <p:blipFill>
          <a:blip r:embed="rId3"/>
          <a:stretch>
            <a:fillRect/>
          </a:stretch>
        </p:blipFill>
        <p:spPr>
          <a:xfrm>
            <a:off x="7907866" y="3094423"/>
            <a:ext cx="3900904" cy="2084215"/>
          </a:xfrm>
          <a:prstGeom prst="rect">
            <a:avLst/>
          </a:prstGeom>
        </p:spPr>
      </p:pic>
    </p:spTree>
    <p:extLst>
      <p:ext uri="{BB962C8B-B14F-4D97-AF65-F5344CB8AC3E}">
        <p14:creationId xmlns:p14="http://schemas.microsoft.com/office/powerpoint/2010/main" val="15242720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Operations and Staffing </a:t>
            </a:r>
          </a:p>
        </p:txBody>
      </p:sp>
      <p:sp>
        <p:nvSpPr>
          <p:cNvPr id="3" name="Content Placeholder 2"/>
          <p:cNvSpPr>
            <a:spLocks noGrp="1"/>
          </p:cNvSpPr>
          <p:nvPr>
            <p:ph idx="1"/>
          </p:nvPr>
        </p:nvSpPr>
        <p:spPr/>
        <p:txBody>
          <a:bodyPr/>
          <a:lstStyle/>
          <a:p>
            <a:r>
              <a:rPr lang="en-US" dirty="0"/>
              <a:t>100 Temporary Employees with 30 Full-time Employees, 20 Catering Staffs. </a:t>
            </a:r>
          </a:p>
          <a:p>
            <a:r>
              <a:rPr lang="en-US" dirty="0"/>
              <a:t>Catering: Partnership with the Welsh food vendors locally.</a:t>
            </a:r>
          </a:p>
          <a:p>
            <a:r>
              <a:rPr lang="en-US" dirty="0"/>
              <a:t>Tech: Wi-Fi, AV and also interpretation that is simultaneous.</a:t>
            </a:r>
          </a:p>
          <a:p>
            <a:r>
              <a:rPr lang="en-US" dirty="0"/>
              <a:t>Contracted security and medical services.</a:t>
            </a:r>
          </a:p>
          <a:p>
            <a:r>
              <a:rPr lang="en-US" dirty="0"/>
              <a:t>West management practices that are sustainable.</a:t>
            </a:r>
          </a:p>
        </p:txBody>
      </p:sp>
    </p:spTree>
    <p:extLst>
      <p:ext uri="{BB962C8B-B14F-4D97-AF65-F5344CB8AC3E}">
        <p14:creationId xmlns:p14="http://schemas.microsoft.com/office/powerpoint/2010/main" val="1497556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Financial Feasibility</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45435340"/>
              </p:ext>
            </p:extLst>
          </p:nvPr>
        </p:nvGraphicFramePr>
        <p:xfrm>
          <a:off x="681038" y="2319867"/>
          <a:ext cx="9613899" cy="3708400"/>
        </p:xfrm>
        <a:graphic>
          <a:graphicData uri="http://schemas.openxmlformats.org/drawingml/2006/table">
            <a:tbl>
              <a:tblPr firstRow="1" bandRow="1">
                <a:tableStyleId>{5C22544A-7EE6-4342-B048-85BDC9FD1C3A}</a:tableStyleId>
              </a:tblPr>
              <a:tblGrid>
                <a:gridCol w="3704695">
                  <a:extLst>
                    <a:ext uri="{9D8B030D-6E8A-4147-A177-3AD203B41FA5}">
                      <a16:colId xmlns:a16="http://schemas.microsoft.com/office/drawing/2014/main" val="9122543"/>
                    </a:ext>
                  </a:extLst>
                </a:gridCol>
                <a:gridCol w="2704571">
                  <a:extLst>
                    <a:ext uri="{9D8B030D-6E8A-4147-A177-3AD203B41FA5}">
                      <a16:colId xmlns:a16="http://schemas.microsoft.com/office/drawing/2014/main" val="1655331688"/>
                    </a:ext>
                  </a:extLst>
                </a:gridCol>
                <a:gridCol w="3204633">
                  <a:extLst>
                    <a:ext uri="{9D8B030D-6E8A-4147-A177-3AD203B41FA5}">
                      <a16:colId xmlns:a16="http://schemas.microsoft.com/office/drawing/2014/main" val="798541989"/>
                    </a:ext>
                  </a:extLst>
                </a:gridCol>
              </a:tblGrid>
              <a:tr h="370840">
                <a:tc>
                  <a:txBody>
                    <a:bodyPr/>
                    <a:lstStyle/>
                    <a:p>
                      <a:r>
                        <a:rPr lang="en-US" dirty="0"/>
                        <a:t>Items</a:t>
                      </a:r>
                      <a:r>
                        <a:rPr lang="en-US" baseline="0" dirty="0"/>
                        <a:t> for Event</a:t>
                      </a:r>
                      <a:endParaRPr lang="en-US" dirty="0"/>
                    </a:p>
                  </a:txBody>
                  <a:tcPr/>
                </a:tc>
                <a:tc>
                  <a:txBody>
                    <a:bodyPr/>
                    <a:lstStyle/>
                    <a:p>
                      <a:r>
                        <a:rPr lang="en-US" dirty="0"/>
                        <a:t>Cost</a:t>
                      </a:r>
                      <a:r>
                        <a:rPr lang="en-US" baseline="0" dirty="0"/>
                        <a:t> Estimated (£)</a:t>
                      </a:r>
                      <a:endParaRPr lang="en-US" dirty="0"/>
                    </a:p>
                  </a:txBody>
                  <a:tcPr/>
                </a:tc>
                <a:tc>
                  <a:txBody>
                    <a:bodyPr/>
                    <a:lstStyle/>
                    <a:p>
                      <a:r>
                        <a:rPr lang="en-US" dirty="0"/>
                        <a:t>Revenue</a:t>
                      </a:r>
                      <a:r>
                        <a:rPr lang="en-US" baseline="0" dirty="0"/>
                        <a:t> (£)</a:t>
                      </a:r>
                      <a:endParaRPr lang="en-US" dirty="0"/>
                    </a:p>
                  </a:txBody>
                  <a:tcPr/>
                </a:tc>
                <a:extLst>
                  <a:ext uri="{0D108BD9-81ED-4DB2-BD59-A6C34878D82A}">
                    <a16:rowId xmlns:a16="http://schemas.microsoft.com/office/drawing/2014/main" val="1738891850"/>
                  </a:ext>
                </a:extLst>
              </a:tr>
              <a:tr h="370840">
                <a:tc>
                  <a:txBody>
                    <a:bodyPr/>
                    <a:lstStyle/>
                    <a:p>
                      <a:r>
                        <a:rPr lang="en-US" dirty="0"/>
                        <a:t>Tech and Event Place</a:t>
                      </a:r>
                    </a:p>
                  </a:txBody>
                  <a:tcPr/>
                </a:tc>
                <a:tc>
                  <a:txBody>
                    <a:bodyPr/>
                    <a:lstStyle/>
                    <a:p>
                      <a:r>
                        <a:rPr lang="en-US" dirty="0"/>
                        <a:t>200000</a:t>
                      </a:r>
                    </a:p>
                  </a:txBody>
                  <a:tcPr/>
                </a:tc>
                <a:tc>
                  <a:txBody>
                    <a:bodyPr/>
                    <a:lstStyle/>
                    <a:p>
                      <a:endParaRPr lang="en-US" dirty="0"/>
                    </a:p>
                  </a:txBody>
                  <a:tcPr/>
                </a:tc>
                <a:extLst>
                  <a:ext uri="{0D108BD9-81ED-4DB2-BD59-A6C34878D82A}">
                    <a16:rowId xmlns:a16="http://schemas.microsoft.com/office/drawing/2014/main" val="473369758"/>
                  </a:ext>
                </a:extLst>
              </a:tr>
              <a:tr h="370840">
                <a:tc>
                  <a:txBody>
                    <a:bodyPr/>
                    <a:lstStyle/>
                    <a:p>
                      <a:r>
                        <a:rPr lang="en-US" dirty="0"/>
                        <a:t>Logistics and</a:t>
                      </a:r>
                      <a:r>
                        <a:rPr lang="en-US" baseline="0" dirty="0"/>
                        <a:t> Employees</a:t>
                      </a:r>
                      <a:endParaRPr lang="en-US" dirty="0"/>
                    </a:p>
                  </a:txBody>
                  <a:tcPr/>
                </a:tc>
                <a:tc>
                  <a:txBody>
                    <a:bodyPr/>
                    <a:lstStyle/>
                    <a:p>
                      <a:r>
                        <a:rPr lang="en-US" dirty="0"/>
                        <a:t>150000</a:t>
                      </a:r>
                    </a:p>
                  </a:txBody>
                  <a:tcPr/>
                </a:tc>
                <a:tc>
                  <a:txBody>
                    <a:bodyPr/>
                    <a:lstStyle/>
                    <a:p>
                      <a:endParaRPr lang="en-US" dirty="0"/>
                    </a:p>
                  </a:txBody>
                  <a:tcPr/>
                </a:tc>
                <a:extLst>
                  <a:ext uri="{0D108BD9-81ED-4DB2-BD59-A6C34878D82A}">
                    <a16:rowId xmlns:a16="http://schemas.microsoft.com/office/drawing/2014/main" val="2216166573"/>
                  </a:ext>
                </a:extLst>
              </a:tr>
              <a:tr h="370840">
                <a:tc>
                  <a:txBody>
                    <a:bodyPr/>
                    <a:lstStyle/>
                    <a:p>
                      <a:r>
                        <a:rPr lang="en-US" dirty="0"/>
                        <a:t>Experience and Catering</a:t>
                      </a:r>
                    </a:p>
                  </a:txBody>
                  <a:tcPr/>
                </a:tc>
                <a:tc>
                  <a:txBody>
                    <a:bodyPr/>
                    <a:lstStyle/>
                    <a:p>
                      <a:r>
                        <a:rPr lang="en-US" dirty="0"/>
                        <a:t>100000</a:t>
                      </a:r>
                    </a:p>
                  </a:txBody>
                  <a:tcPr/>
                </a:tc>
                <a:tc>
                  <a:txBody>
                    <a:bodyPr/>
                    <a:lstStyle/>
                    <a:p>
                      <a:endParaRPr lang="en-US" dirty="0"/>
                    </a:p>
                  </a:txBody>
                  <a:tcPr/>
                </a:tc>
                <a:extLst>
                  <a:ext uri="{0D108BD9-81ED-4DB2-BD59-A6C34878D82A}">
                    <a16:rowId xmlns:a16="http://schemas.microsoft.com/office/drawing/2014/main" val="1742771899"/>
                  </a:ext>
                </a:extLst>
              </a:tr>
              <a:tr h="370840">
                <a:tc>
                  <a:txBody>
                    <a:bodyPr/>
                    <a:lstStyle/>
                    <a:p>
                      <a:r>
                        <a:rPr lang="en-US" dirty="0"/>
                        <a:t>Marketing and Promotion</a:t>
                      </a:r>
                    </a:p>
                  </a:txBody>
                  <a:tcPr/>
                </a:tc>
                <a:tc>
                  <a:txBody>
                    <a:bodyPr/>
                    <a:lstStyle/>
                    <a:p>
                      <a:r>
                        <a:rPr lang="en-US" dirty="0"/>
                        <a:t>50000</a:t>
                      </a:r>
                    </a:p>
                  </a:txBody>
                  <a:tcPr/>
                </a:tc>
                <a:tc>
                  <a:txBody>
                    <a:bodyPr/>
                    <a:lstStyle/>
                    <a:p>
                      <a:endParaRPr lang="en-US" dirty="0"/>
                    </a:p>
                  </a:txBody>
                  <a:tcPr/>
                </a:tc>
                <a:extLst>
                  <a:ext uri="{0D108BD9-81ED-4DB2-BD59-A6C34878D82A}">
                    <a16:rowId xmlns:a16="http://schemas.microsoft.com/office/drawing/2014/main" val="1800840579"/>
                  </a:ext>
                </a:extLst>
              </a:tr>
              <a:tr h="370840">
                <a:tc>
                  <a:txBody>
                    <a:bodyPr/>
                    <a:lstStyle/>
                    <a:p>
                      <a:r>
                        <a:rPr lang="en-US" dirty="0"/>
                        <a:t>Income from the Sponsorship</a:t>
                      </a:r>
                    </a:p>
                  </a:txBody>
                  <a:tcPr/>
                </a:tc>
                <a:tc>
                  <a:txBody>
                    <a:bodyPr/>
                    <a:lstStyle/>
                    <a:p>
                      <a:endParaRPr lang="en-US" dirty="0"/>
                    </a:p>
                  </a:txBody>
                  <a:tcPr/>
                </a:tc>
                <a:tc>
                  <a:txBody>
                    <a:bodyPr/>
                    <a:lstStyle/>
                    <a:p>
                      <a:r>
                        <a:rPr lang="en-US" dirty="0"/>
                        <a:t>300000</a:t>
                      </a:r>
                    </a:p>
                  </a:txBody>
                  <a:tcPr/>
                </a:tc>
                <a:extLst>
                  <a:ext uri="{0D108BD9-81ED-4DB2-BD59-A6C34878D82A}">
                    <a16:rowId xmlns:a16="http://schemas.microsoft.com/office/drawing/2014/main" val="4145363795"/>
                  </a:ext>
                </a:extLst>
              </a:tr>
              <a:tr h="370840">
                <a:tc>
                  <a:txBody>
                    <a:bodyPr/>
                    <a:lstStyle/>
                    <a:p>
                      <a:r>
                        <a:rPr lang="en-US" dirty="0"/>
                        <a:t>Sales of the Ticket (1000*</a:t>
                      </a:r>
                      <a:r>
                        <a:rPr lang="en-US" baseline="0" dirty="0"/>
                        <a:t>£100</a:t>
                      </a:r>
                      <a:r>
                        <a:rPr lang="en-US" dirty="0"/>
                        <a:t>)</a:t>
                      </a:r>
                    </a:p>
                  </a:txBody>
                  <a:tcPr/>
                </a:tc>
                <a:tc>
                  <a:txBody>
                    <a:bodyPr/>
                    <a:lstStyle/>
                    <a:p>
                      <a:endParaRPr lang="en-US" dirty="0"/>
                    </a:p>
                  </a:txBody>
                  <a:tcPr/>
                </a:tc>
                <a:tc>
                  <a:txBody>
                    <a:bodyPr/>
                    <a:lstStyle/>
                    <a:p>
                      <a:r>
                        <a:rPr lang="en-US" dirty="0"/>
                        <a:t>100000</a:t>
                      </a:r>
                    </a:p>
                  </a:txBody>
                  <a:tcPr/>
                </a:tc>
                <a:extLst>
                  <a:ext uri="{0D108BD9-81ED-4DB2-BD59-A6C34878D82A}">
                    <a16:rowId xmlns:a16="http://schemas.microsoft.com/office/drawing/2014/main" val="4097469472"/>
                  </a:ext>
                </a:extLst>
              </a:tr>
              <a:tr h="370840">
                <a:tc>
                  <a:txBody>
                    <a:bodyPr/>
                    <a:lstStyle/>
                    <a:p>
                      <a:r>
                        <a:rPr lang="en-US" dirty="0"/>
                        <a:t>Exhibition Booth</a:t>
                      </a:r>
                      <a:r>
                        <a:rPr lang="en-US" baseline="0" dirty="0"/>
                        <a:t> Sales</a:t>
                      </a:r>
                      <a:endParaRPr lang="en-US" dirty="0"/>
                    </a:p>
                  </a:txBody>
                  <a:tcPr/>
                </a:tc>
                <a:tc>
                  <a:txBody>
                    <a:bodyPr/>
                    <a:lstStyle/>
                    <a:p>
                      <a:endParaRPr lang="en-US" dirty="0"/>
                    </a:p>
                  </a:txBody>
                  <a:tcPr/>
                </a:tc>
                <a:tc>
                  <a:txBody>
                    <a:bodyPr/>
                    <a:lstStyle/>
                    <a:p>
                      <a:r>
                        <a:rPr lang="en-US" dirty="0"/>
                        <a:t>200000</a:t>
                      </a:r>
                    </a:p>
                  </a:txBody>
                  <a:tcPr/>
                </a:tc>
                <a:extLst>
                  <a:ext uri="{0D108BD9-81ED-4DB2-BD59-A6C34878D82A}">
                    <a16:rowId xmlns:a16="http://schemas.microsoft.com/office/drawing/2014/main" val="2083668681"/>
                  </a:ext>
                </a:extLst>
              </a:tr>
              <a:tr h="370840">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056724551"/>
                  </a:ext>
                </a:extLst>
              </a:tr>
              <a:tr h="370840">
                <a:tc>
                  <a:txBody>
                    <a:bodyPr/>
                    <a:lstStyle/>
                    <a:p>
                      <a:r>
                        <a:rPr lang="en-US" dirty="0"/>
                        <a:t>Total </a:t>
                      </a:r>
                    </a:p>
                  </a:txBody>
                  <a:tcPr/>
                </a:tc>
                <a:tc>
                  <a:txBody>
                    <a:bodyPr/>
                    <a:lstStyle/>
                    <a:p>
                      <a:r>
                        <a:rPr lang="en-US" dirty="0"/>
                        <a:t>500000</a:t>
                      </a:r>
                    </a:p>
                  </a:txBody>
                  <a:tcPr/>
                </a:tc>
                <a:tc>
                  <a:txBody>
                    <a:bodyPr/>
                    <a:lstStyle/>
                    <a:p>
                      <a:r>
                        <a:rPr lang="en-US" dirty="0"/>
                        <a:t>600000</a:t>
                      </a:r>
                    </a:p>
                  </a:txBody>
                  <a:tcPr/>
                </a:tc>
                <a:extLst>
                  <a:ext uri="{0D108BD9-81ED-4DB2-BD59-A6C34878D82A}">
                    <a16:rowId xmlns:a16="http://schemas.microsoft.com/office/drawing/2014/main" val="1989562807"/>
                  </a:ext>
                </a:extLst>
              </a:tr>
            </a:tbl>
          </a:graphicData>
        </a:graphic>
      </p:graphicFrame>
    </p:spTree>
    <p:extLst>
      <p:ext uri="{BB962C8B-B14F-4D97-AF65-F5344CB8AC3E}">
        <p14:creationId xmlns:p14="http://schemas.microsoft.com/office/powerpoint/2010/main" val="22415078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Marketing Method</a:t>
            </a:r>
          </a:p>
        </p:txBody>
      </p:sp>
      <p:sp>
        <p:nvSpPr>
          <p:cNvPr id="3" name="Content Placeholder 2"/>
          <p:cNvSpPr>
            <a:spLocks noGrp="1"/>
          </p:cNvSpPr>
          <p:nvPr>
            <p:ph idx="1"/>
          </p:nvPr>
        </p:nvSpPr>
        <p:spPr/>
        <p:txBody>
          <a:bodyPr/>
          <a:lstStyle/>
          <a:p>
            <a:r>
              <a:rPr lang="en-US" dirty="0"/>
              <a:t>The email marketing that will be targeted to the professional of MICE industries.</a:t>
            </a:r>
          </a:p>
          <a:p>
            <a:r>
              <a:rPr lang="en-US" dirty="0"/>
              <a:t>Collaboration utilizing UK Embassies Abroad and also Visit Wales.</a:t>
            </a:r>
          </a:p>
          <a:p>
            <a:r>
              <a:rPr lang="en-US" dirty="0"/>
              <a:t>Diesel campaign utilizing various types of social media platforms which includes Instagram, LinkedIn and also TripAdvisor.</a:t>
            </a:r>
          </a:p>
          <a:p>
            <a:r>
              <a:rPr lang="en-US" dirty="0"/>
              <a:t>Video storytelling and also engagement on the influencer.</a:t>
            </a:r>
          </a:p>
          <a:p>
            <a:r>
              <a:rPr lang="en-US" dirty="0"/>
              <a:t>PR event in New York and London.</a:t>
            </a:r>
          </a:p>
        </p:txBody>
      </p:sp>
    </p:spTree>
    <p:extLst>
      <p:ext uri="{BB962C8B-B14F-4D97-AF65-F5344CB8AC3E}">
        <p14:creationId xmlns:p14="http://schemas.microsoft.com/office/powerpoint/2010/main" val="4555921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Risks and Mitigation</a:t>
            </a:r>
          </a:p>
        </p:txBody>
      </p:sp>
      <p:sp>
        <p:nvSpPr>
          <p:cNvPr id="3" name="Content Placeholder 2"/>
          <p:cNvSpPr>
            <a:spLocks noGrp="1"/>
          </p:cNvSpPr>
          <p:nvPr>
            <p:ph idx="1"/>
          </p:nvPr>
        </p:nvSpPr>
        <p:spPr>
          <a:xfrm>
            <a:off x="680321" y="2336873"/>
            <a:ext cx="10512612" cy="4046994"/>
          </a:xfrm>
        </p:spPr>
        <p:txBody>
          <a:bodyPr>
            <a:normAutofit fontScale="92500" lnSpcReduction="10000"/>
          </a:bodyPr>
          <a:lstStyle/>
          <a:p>
            <a:pPr marL="0" indent="0">
              <a:buNone/>
            </a:pPr>
            <a:r>
              <a:rPr lang="en-US" b="1" u="sng" dirty="0"/>
              <a:t>Risk</a:t>
            </a:r>
          </a:p>
          <a:p>
            <a:r>
              <a:rPr lang="en-US" dirty="0"/>
              <a:t>Sales of lower ticket</a:t>
            </a:r>
          </a:p>
          <a:p>
            <a:r>
              <a:rPr lang="en-US" dirty="0"/>
              <a:t>Weather can affect the travel</a:t>
            </a:r>
          </a:p>
          <a:p>
            <a:r>
              <a:rPr lang="en-US" dirty="0"/>
              <a:t>Shortage of employees</a:t>
            </a:r>
          </a:p>
          <a:p>
            <a:r>
              <a:rPr lang="en-US" dirty="0"/>
              <a:t>Misrepresentation of the culture</a:t>
            </a:r>
          </a:p>
          <a:p>
            <a:pPr marL="0" indent="0">
              <a:buNone/>
            </a:pPr>
            <a:r>
              <a:rPr lang="en-US" b="1" u="sng" dirty="0"/>
              <a:t>Mitigation:</a:t>
            </a:r>
          </a:p>
          <a:p>
            <a:r>
              <a:rPr lang="en-US" dirty="0"/>
              <a:t>Providing group packages and early birth discounts</a:t>
            </a:r>
          </a:p>
          <a:p>
            <a:r>
              <a:rPr lang="en-US" dirty="0"/>
              <a:t>Flexible schedules and also venue indoor</a:t>
            </a:r>
          </a:p>
          <a:p>
            <a:r>
              <a:rPr lang="en-US" dirty="0"/>
              <a:t>Recruit utilizing training agencies and also local colleges</a:t>
            </a:r>
          </a:p>
          <a:p>
            <a:r>
              <a:rPr lang="en-US" dirty="0"/>
              <a:t>Consulting with the experts of local heritage</a:t>
            </a:r>
          </a:p>
        </p:txBody>
      </p:sp>
      <p:pic>
        <p:nvPicPr>
          <p:cNvPr id="5" name="Picture 4">
            <a:extLst>
              <a:ext uri="{FF2B5EF4-FFF2-40B4-BE49-F238E27FC236}">
                <a16:creationId xmlns:a16="http://schemas.microsoft.com/office/drawing/2014/main" id="{1237BF1E-F298-3E0E-590D-CB54A4A6C92D}"/>
              </a:ext>
            </a:extLst>
          </p:cNvPr>
          <p:cNvPicPr>
            <a:picLocks noChangeAspect="1"/>
          </p:cNvPicPr>
          <p:nvPr/>
        </p:nvPicPr>
        <p:blipFill>
          <a:blip r:embed="rId3"/>
          <a:stretch>
            <a:fillRect/>
          </a:stretch>
        </p:blipFill>
        <p:spPr>
          <a:xfrm>
            <a:off x="8028549" y="2336873"/>
            <a:ext cx="3483130" cy="2616053"/>
          </a:xfrm>
          <a:prstGeom prst="rect">
            <a:avLst/>
          </a:prstGeom>
        </p:spPr>
      </p:pic>
    </p:spTree>
    <p:extLst>
      <p:ext uri="{BB962C8B-B14F-4D97-AF65-F5344CB8AC3E}">
        <p14:creationId xmlns:p14="http://schemas.microsoft.com/office/powerpoint/2010/main" val="2269134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p:txBody>
          <a:bodyPr/>
          <a:lstStyle/>
          <a:p>
            <a:r>
              <a:rPr lang="en-US" dirty="0"/>
              <a:t>MICE event is unique for blending the culture and global engagement with Welsh.</a:t>
            </a:r>
          </a:p>
          <a:p>
            <a:r>
              <a:rPr lang="en-US" dirty="0"/>
              <a:t>Solid demand, diversified offerings and also strategic location.</a:t>
            </a:r>
          </a:p>
          <a:p>
            <a:r>
              <a:rPr lang="en-US" dirty="0"/>
              <a:t>From the tourism stakeholders this is getting strong support</a:t>
            </a:r>
          </a:p>
          <a:p>
            <a:r>
              <a:rPr lang="en-US" dirty="0"/>
              <a:t>A welcoming celebration of the Wales on global state.</a:t>
            </a:r>
          </a:p>
          <a:p>
            <a:r>
              <a:rPr lang="en-US" dirty="0"/>
              <a:t>Flexibility is confirmed from utilizing financial and operational planning.</a:t>
            </a:r>
          </a:p>
        </p:txBody>
      </p:sp>
    </p:spTree>
    <p:extLst>
      <p:ext uri="{BB962C8B-B14F-4D97-AF65-F5344CB8AC3E}">
        <p14:creationId xmlns:p14="http://schemas.microsoft.com/office/powerpoint/2010/main" val="38013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sp>
        <p:nvSpPr>
          <p:cNvPr id="3" name="Content Placeholder 2"/>
          <p:cNvSpPr>
            <a:spLocks noGrp="1"/>
          </p:cNvSpPr>
          <p:nvPr>
            <p:ph idx="1"/>
          </p:nvPr>
        </p:nvSpPr>
        <p:spPr/>
        <p:txBody>
          <a:bodyPr>
            <a:normAutofit fontScale="70000" lnSpcReduction="20000"/>
          </a:bodyPr>
          <a:lstStyle/>
          <a:p>
            <a:r>
              <a:rPr lang="en-US" dirty="0">
                <a:effectLst/>
              </a:rPr>
              <a:t>Tung, K.L., 2025. Reasons to learn a </a:t>
            </a:r>
            <a:r>
              <a:rPr lang="en-US" dirty="0" err="1">
                <a:effectLst/>
              </a:rPr>
              <a:t>minoritised</a:t>
            </a:r>
            <a:r>
              <a:rPr lang="en-US" dirty="0">
                <a:effectLst/>
              </a:rPr>
              <a:t> language: the case of migrant new speakers of Welsh in Cardiff, Wales. </a:t>
            </a:r>
            <a:r>
              <a:rPr lang="en-US" i="1" dirty="0">
                <a:effectLst/>
              </a:rPr>
              <a:t>Language, Culture and Curriculum</a:t>
            </a:r>
            <a:r>
              <a:rPr lang="en-US" dirty="0">
                <a:effectLst/>
              </a:rPr>
              <a:t>, pp.1-19.</a:t>
            </a:r>
          </a:p>
          <a:p>
            <a:r>
              <a:rPr lang="en-US" dirty="0">
                <a:effectLst/>
              </a:rPr>
              <a:t>Allen, J., Harris, R. and </a:t>
            </a:r>
            <a:r>
              <a:rPr lang="en-US" dirty="0" err="1">
                <a:effectLst/>
              </a:rPr>
              <a:t>Jago</a:t>
            </a:r>
            <a:r>
              <a:rPr lang="en-US" dirty="0">
                <a:effectLst/>
              </a:rPr>
              <a:t>, L., 2022. </a:t>
            </a:r>
            <a:r>
              <a:rPr lang="en-US" i="1" dirty="0">
                <a:effectLst/>
              </a:rPr>
              <a:t>Festival &amp; special event management</a:t>
            </a:r>
            <a:r>
              <a:rPr lang="en-US" dirty="0">
                <a:effectLst/>
              </a:rPr>
              <a:t>. John Wiley &amp; Sons.</a:t>
            </a:r>
          </a:p>
          <a:p>
            <a:r>
              <a:rPr lang="en-US" dirty="0" err="1">
                <a:effectLst/>
              </a:rPr>
              <a:t>Mair</a:t>
            </a:r>
            <a:r>
              <a:rPr lang="en-US" dirty="0">
                <a:effectLst/>
              </a:rPr>
              <a:t>, J. and Weber, K., 2019. Event and festival research: A review and research directions. </a:t>
            </a:r>
            <a:r>
              <a:rPr lang="en-US" i="1" dirty="0">
                <a:effectLst/>
              </a:rPr>
              <a:t>International Journal of Event and Festival Management</a:t>
            </a:r>
            <a:r>
              <a:rPr lang="en-US" dirty="0">
                <a:effectLst/>
              </a:rPr>
              <a:t>, </a:t>
            </a:r>
            <a:r>
              <a:rPr lang="en-US" i="1" dirty="0">
                <a:effectLst/>
              </a:rPr>
              <a:t>10</a:t>
            </a:r>
            <a:r>
              <a:rPr lang="en-US" dirty="0">
                <a:effectLst/>
              </a:rPr>
              <a:t>(3), pp.209-216.</a:t>
            </a:r>
          </a:p>
          <a:p>
            <a:r>
              <a:rPr lang="en-US" dirty="0">
                <a:effectLst/>
              </a:rPr>
              <a:t>Getz, D. and Page, S.J., 2019. </a:t>
            </a:r>
            <a:r>
              <a:rPr lang="en-US" i="1" dirty="0">
                <a:effectLst/>
              </a:rPr>
              <a:t>Event studies: Theory, research and policy for planned events</a:t>
            </a:r>
            <a:r>
              <a:rPr lang="en-US" dirty="0">
                <a:effectLst/>
              </a:rPr>
              <a:t>. Routledge.</a:t>
            </a:r>
          </a:p>
          <a:p>
            <a:r>
              <a:rPr lang="en-US" dirty="0" err="1">
                <a:effectLst/>
              </a:rPr>
              <a:t>Tay</a:t>
            </a:r>
            <a:r>
              <a:rPr lang="en-US" dirty="0">
                <a:effectLst/>
              </a:rPr>
              <a:t>, K.X. and MUJIN, K.A.B., 2023. EXPLORING THE MARKETING TACTICS FOR ENHANCING SABAH INTERNATIONAL CONVENTION CENTER (SICC) RECOGNITION AS A GLOBAL HUB FOR BUSINESS EVENTS.</a:t>
            </a:r>
          </a:p>
          <a:p>
            <a:r>
              <a:rPr lang="en-US" dirty="0" err="1">
                <a:effectLst/>
              </a:rPr>
              <a:t>Sattar</a:t>
            </a:r>
            <a:r>
              <a:rPr lang="en-US" dirty="0">
                <a:effectLst/>
              </a:rPr>
              <a:t>, N., McGuire, D.K., </a:t>
            </a:r>
            <a:r>
              <a:rPr lang="en-US" dirty="0" err="1">
                <a:effectLst/>
              </a:rPr>
              <a:t>Pavo</a:t>
            </a:r>
            <a:r>
              <a:rPr lang="en-US" dirty="0">
                <a:effectLst/>
              </a:rPr>
              <a:t>, I., </a:t>
            </a:r>
            <a:r>
              <a:rPr lang="en-US" dirty="0" err="1">
                <a:effectLst/>
              </a:rPr>
              <a:t>Weerakkody</a:t>
            </a:r>
            <a:r>
              <a:rPr lang="en-US" dirty="0">
                <a:effectLst/>
              </a:rPr>
              <a:t>, G.J., </a:t>
            </a:r>
            <a:r>
              <a:rPr lang="en-US" dirty="0" err="1">
                <a:effectLst/>
              </a:rPr>
              <a:t>Nishiyama</a:t>
            </a:r>
            <a:r>
              <a:rPr lang="en-US" dirty="0">
                <a:effectLst/>
              </a:rPr>
              <a:t>, H., Wiese, R.J. and </a:t>
            </a:r>
            <a:r>
              <a:rPr lang="en-US" dirty="0" err="1">
                <a:effectLst/>
              </a:rPr>
              <a:t>Zoungas</a:t>
            </a:r>
            <a:r>
              <a:rPr lang="en-US" dirty="0">
                <a:effectLst/>
              </a:rPr>
              <a:t>, S., 2022. </a:t>
            </a:r>
            <a:r>
              <a:rPr lang="en-US" dirty="0" err="1">
                <a:effectLst/>
              </a:rPr>
              <a:t>Tirzepatide</a:t>
            </a:r>
            <a:r>
              <a:rPr lang="en-US" dirty="0">
                <a:effectLst/>
              </a:rPr>
              <a:t> cardiovascular event risk assessment: a pre-specified meta-analysis. </a:t>
            </a:r>
            <a:r>
              <a:rPr lang="en-US" i="1" dirty="0">
                <a:effectLst/>
              </a:rPr>
              <a:t>Nature medicine</a:t>
            </a:r>
            <a:r>
              <a:rPr lang="en-US" dirty="0">
                <a:effectLst/>
              </a:rPr>
              <a:t>, </a:t>
            </a:r>
            <a:r>
              <a:rPr lang="en-US" i="1" dirty="0">
                <a:effectLst/>
              </a:rPr>
              <a:t>28</a:t>
            </a:r>
            <a:r>
              <a:rPr lang="en-US" dirty="0">
                <a:effectLst/>
              </a:rPr>
              <a:t>(3), pp.591-598.</a:t>
            </a:r>
            <a:endParaRPr lang="en-US" dirty="0"/>
          </a:p>
        </p:txBody>
      </p:sp>
    </p:spTree>
    <p:extLst>
      <p:ext uri="{BB962C8B-B14F-4D97-AF65-F5344CB8AC3E}">
        <p14:creationId xmlns:p14="http://schemas.microsoft.com/office/powerpoint/2010/main" val="193139201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6A9C41"/>
      </a:dk2>
      <a:lt2>
        <a:srgbClr val="E7E6E6"/>
      </a:lt2>
      <a:accent1>
        <a:srgbClr val="A7D535"/>
      </a:accent1>
      <a:accent2>
        <a:srgbClr val="EACA4F"/>
      </a:accent2>
      <a:accent3>
        <a:srgbClr val="FD9850"/>
      </a:accent3>
      <a:accent4>
        <a:srgbClr val="F46442"/>
      </a:accent4>
      <a:accent5>
        <a:srgbClr val="54D289"/>
      </a:accent5>
      <a:accent6>
        <a:srgbClr val="6AD8CB"/>
      </a:accent6>
      <a:hlink>
        <a:srgbClr val="CAFB50"/>
      </a:hlink>
      <a:folHlink>
        <a:srgbClr val="DEFF8B"/>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38000"/>
              </a:schemeClr>
            </a:gs>
            <a:gs pos="50000">
              <a:schemeClr val="phClr">
                <a:shade val="100000"/>
                <a:hueMod val="100000"/>
                <a:satMod val="110000"/>
                <a:lumMod val="130000"/>
              </a:schemeClr>
            </a:gs>
            <a:gs pos="100000">
              <a:schemeClr val="phClr">
                <a:shade val="78000"/>
                <a:hueMod val="106000"/>
                <a:satMod val="120000"/>
                <a:lumMod val="7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B587E4A9-1405-4B4F-8BC3-512EE08D2E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TM04033917[[fn=Berlin]]</Template>
  <TotalTime>361</TotalTime>
  <Words>1649</Words>
  <Application>Microsoft Office PowerPoint</Application>
  <PresentationFormat>Widescreen</PresentationFormat>
  <Paragraphs>123</Paragraphs>
  <Slides>14</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Trebuchet MS</vt:lpstr>
      <vt:lpstr>Berlin</vt:lpstr>
      <vt:lpstr>International Meetings Management for the Hotel Industry</vt:lpstr>
      <vt:lpstr>Overview of the Event</vt:lpstr>
      <vt:lpstr>Objectives of the Event</vt:lpstr>
      <vt:lpstr>Deeper Knowledge in Welsh Cultural Content</vt:lpstr>
      <vt:lpstr>Sense of Place Utilization (Welsh Branding)</vt:lpstr>
      <vt:lpstr>Target Market</vt:lpstr>
      <vt:lpstr>Demand and Competition of Market</vt:lpstr>
      <vt:lpstr>Venue and Location Feasibility</vt:lpstr>
      <vt:lpstr>Operations and Staffing </vt:lpstr>
      <vt:lpstr>Financial Feasibility</vt:lpstr>
      <vt:lpstr>Marketing Method</vt:lpstr>
      <vt:lpstr>Risks and Mitigation</vt:lpstr>
      <vt:lpstr>Conclusion</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Meetings Management for the Hotel Industry</dc:title>
  <dc:creator>USER</dc:creator>
  <cp:lastModifiedBy>hp</cp:lastModifiedBy>
  <cp:revision>16</cp:revision>
  <dcterms:created xsi:type="dcterms:W3CDTF">2025-05-08T14:33:16Z</dcterms:created>
  <dcterms:modified xsi:type="dcterms:W3CDTF">2025-05-19T14:27:08Z</dcterms:modified>
</cp:coreProperties>
</file>