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1" r:id="rId6"/>
    <p:sldId id="263" r:id="rId7"/>
    <p:sldId id="265" r:id="rId8"/>
    <p:sldId id="266" r:id="rId9"/>
    <p:sldId id="262" r:id="rId10"/>
    <p:sldId id="267" r:id="rId11"/>
    <p:sldId id="269"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734"/>
    <p:restoredTop sz="68091"/>
  </p:normalViewPr>
  <p:slideViewPr>
    <p:cSldViewPr snapToGrid="0">
      <p:cViewPr>
        <p:scale>
          <a:sx n="86" d="100"/>
          <a:sy n="86" d="100"/>
        </p:scale>
        <p:origin x="2272" y="208"/>
      </p:cViewPr>
      <p:guideLst/>
    </p:cSldViewPr>
  </p:slideViewPr>
  <p:notesTextViewPr>
    <p:cViewPr>
      <p:scale>
        <a:sx n="114" d="100"/>
        <a:sy n="114"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F66F09-1C2D-5D41-90E1-0E34CBA97027}" type="datetimeFigureOut">
              <a:rPr lang="en-GB" smtClean="0"/>
              <a:t>23/11/2023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B7835A-B949-AD4E-9051-8609F17EC84E}" type="slidenum">
              <a:rPr lang="en-GB" smtClean="0"/>
              <a:t>‹#›</a:t>
            </a:fld>
            <a:endParaRPr lang="en-GB" dirty="0"/>
          </a:p>
        </p:txBody>
      </p:sp>
    </p:spTree>
    <p:extLst>
      <p:ext uri="{BB962C8B-B14F-4D97-AF65-F5344CB8AC3E}">
        <p14:creationId xmlns:p14="http://schemas.microsoft.com/office/powerpoint/2010/main" val="4002449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following presentation will summarise the themes I have identified in the book, Peer to Peer Accommodation Networks: pushing the boundaries. I have chosen three chapters from the book chapter 2 the sharing economy, chapter 6, AirBnB and its competitors and chapter 24 environmental sustainability. </a:t>
            </a:r>
          </a:p>
          <a:p>
            <a:endParaRPr lang="en-GB" dirty="0"/>
          </a:p>
          <a:p>
            <a:r>
              <a:rPr lang="en-GB" dirty="0"/>
              <a:t>After reading the chapters I have taken what I believe to be the important issues as stated by the author and will identify, define and critique with regards to their relevance to digital business in 2023. I will do this by looking at further research and relevant theories with regards to each topic.</a:t>
            </a:r>
          </a:p>
        </p:txBody>
      </p:sp>
      <p:sp>
        <p:nvSpPr>
          <p:cNvPr id="4" name="Slide Number Placeholder 3"/>
          <p:cNvSpPr>
            <a:spLocks noGrp="1"/>
          </p:cNvSpPr>
          <p:nvPr>
            <p:ph type="sldNum" sz="quarter" idx="5"/>
          </p:nvPr>
        </p:nvSpPr>
        <p:spPr/>
        <p:txBody>
          <a:bodyPr/>
          <a:lstStyle/>
          <a:p>
            <a:fld id="{35B7835A-B949-AD4E-9051-8609F17EC84E}" type="slidenum">
              <a:rPr lang="en-GB" smtClean="0"/>
              <a:t>2</a:t>
            </a:fld>
            <a:endParaRPr lang="en-GB" dirty="0"/>
          </a:p>
        </p:txBody>
      </p:sp>
    </p:spTree>
    <p:extLst>
      <p:ext uri="{BB962C8B-B14F-4D97-AF65-F5344CB8AC3E}">
        <p14:creationId xmlns:p14="http://schemas.microsoft.com/office/powerpoint/2010/main" val="2853127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first chapter I have looked at is chapter 2 the sharing economy.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 what is the sharing economy? There are many different definitions of this, Hamari defines the sharing economy as, the peer to peer based activity of obtaining, giving or sharing the access to goods and services, coordinated through community-based online services. (Hamari,2016)</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book tells us that many authors disagree on the specific meaning of sharing, but they do agree that at the core the sharing economy is an exchange or transaction which is facilitated between buyers and sellers to gain access to resources for a price.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 example of this would be using the internet to rent a car from a hire company. From the diagram on the screen, you can see that the access to the service is between the buyer and seller however without facilitator platform in this case the internet, the transaction would not have taken place.</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 regards to Airbnb, they act as the facilitator that connects with the sellers in this case hosts and the buyers or guests to complete the transaction.</a:t>
            </a:r>
          </a:p>
          <a:p>
            <a:endParaRPr lang="en-GB" dirty="0"/>
          </a:p>
        </p:txBody>
      </p:sp>
      <p:sp>
        <p:nvSpPr>
          <p:cNvPr id="4" name="Slide Number Placeholder 3"/>
          <p:cNvSpPr>
            <a:spLocks noGrp="1"/>
          </p:cNvSpPr>
          <p:nvPr>
            <p:ph type="sldNum" sz="quarter" idx="5"/>
          </p:nvPr>
        </p:nvSpPr>
        <p:spPr/>
        <p:txBody>
          <a:bodyPr/>
          <a:lstStyle/>
          <a:p>
            <a:fld id="{35B7835A-B949-AD4E-9051-8609F17EC84E}" type="slidenum">
              <a:rPr lang="en-GB" smtClean="0"/>
              <a:t>3</a:t>
            </a:fld>
            <a:endParaRPr lang="en-GB" dirty="0"/>
          </a:p>
        </p:txBody>
      </p:sp>
    </p:spTree>
    <p:extLst>
      <p:ext uri="{BB962C8B-B14F-4D97-AF65-F5344CB8AC3E}">
        <p14:creationId xmlns:p14="http://schemas.microsoft.com/office/powerpoint/2010/main" val="1845419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the companies we deal with everyday use the sharing economy model. This slide shows five that I have used within the last couple of months, eBay, Etsy, Uber, Just Eat and Airbnb. </a:t>
            </a:r>
          </a:p>
          <a:p>
            <a:r>
              <a:rPr lang="en-GB" dirty="0"/>
              <a:t>eBay was one of the first enablers of the sharing economy in 1995, by providing consumers and sellers a platform to buy and sell items online rather than a traditional shop. Since then, the sharing economy has changed the way consumers go on holiday, dress, get transportation and eat. (Forbes,2015).</a:t>
            </a:r>
          </a:p>
          <a:p>
            <a:endParaRPr lang="en-GB" dirty="0"/>
          </a:p>
          <a:p>
            <a:r>
              <a:rPr lang="en-GB" dirty="0"/>
              <a:t>The overheads of these companies are low thanks to their online platform which provides access on a larger scale. This enables them to share their services to consumers in a time where they rely on their mobile phones to complete the majority of their daily task such as shopping, travelling or deciding on dinner for that night.</a:t>
            </a:r>
          </a:p>
        </p:txBody>
      </p:sp>
      <p:sp>
        <p:nvSpPr>
          <p:cNvPr id="4" name="Slide Number Placeholder 3"/>
          <p:cNvSpPr>
            <a:spLocks noGrp="1"/>
          </p:cNvSpPr>
          <p:nvPr>
            <p:ph type="sldNum" sz="quarter" idx="5"/>
          </p:nvPr>
        </p:nvSpPr>
        <p:spPr/>
        <p:txBody>
          <a:bodyPr/>
          <a:lstStyle/>
          <a:p>
            <a:fld id="{35B7835A-B949-AD4E-9051-8609F17EC84E}" type="slidenum">
              <a:rPr lang="en-GB" smtClean="0"/>
              <a:t>4</a:t>
            </a:fld>
            <a:endParaRPr lang="en-GB" dirty="0"/>
          </a:p>
        </p:txBody>
      </p:sp>
    </p:spTree>
    <p:extLst>
      <p:ext uri="{BB962C8B-B14F-4D97-AF65-F5344CB8AC3E}">
        <p14:creationId xmlns:p14="http://schemas.microsoft.com/office/powerpoint/2010/main" val="451782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chapter I have read is chapter 6 Airbnb and its competitors. The next two slides will show what themes I have found in this chapter. </a:t>
            </a:r>
          </a:p>
        </p:txBody>
      </p:sp>
      <p:sp>
        <p:nvSpPr>
          <p:cNvPr id="4" name="Slide Number Placeholder 3"/>
          <p:cNvSpPr>
            <a:spLocks noGrp="1"/>
          </p:cNvSpPr>
          <p:nvPr>
            <p:ph type="sldNum" sz="quarter" idx="5"/>
          </p:nvPr>
        </p:nvSpPr>
        <p:spPr/>
        <p:txBody>
          <a:bodyPr/>
          <a:lstStyle/>
          <a:p>
            <a:fld id="{35B7835A-B949-AD4E-9051-8609F17EC84E}" type="slidenum">
              <a:rPr lang="en-GB" smtClean="0"/>
              <a:t>5</a:t>
            </a:fld>
            <a:endParaRPr lang="en-GB" dirty="0"/>
          </a:p>
        </p:txBody>
      </p:sp>
    </p:spTree>
    <p:extLst>
      <p:ext uri="{BB962C8B-B14F-4D97-AF65-F5344CB8AC3E}">
        <p14:creationId xmlns:p14="http://schemas.microsoft.com/office/powerpoint/2010/main" val="2275663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was created in 2007 when the two founders welcomed guests into their own home in San Francisco, when they were struggling to pay their rent. Since then, the platform has grown to over 4million hosts and over 1.5 billion guests worldwide. (Airbnb,2023)</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has now become a major distributer in the hospitality industry. By not owning the properties available to rent on the platform they do not have the overhead costs to maintain and furnish them like traditional hotels. By placing themselves as a broker rather than host they are cutting their costs tremendously.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Their innovative approach to accommodation, links with Clayton Christensen’s theory of disruptive innovation, where he states a product can disrupt and transform the market occasionally to the point that it displaces well established and market leading companies.</a:t>
            </a:r>
            <a:r>
              <a:rPr lang="en-GB" dirty="0">
                <a:effectLst/>
              </a:rPr>
              <a:t> An example of this can be seen on the graph on screen. </a:t>
            </a:r>
            <a:endParaRPr lang="en-GB" dirty="0"/>
          </a:p>
        </p:txBody>
      </p:sp>
      <p:sp>
        <p:nvSpPr>
          <p:cNvPr id="4" name="Slide Number Placeholder 3"/>
          <p:cNvSpPr>
            <a:spLocks noGrp="1"/>
          </p:cNvSpPr>
          <p:nvPr>
            <p:ph type="sldNum" sz="quarter" idx="5"/>
          </p:nvPr>
        </p:nvSpPr>
        <p:spPr/>
        <p:txBody>
          <a:bodyPr/>
          <a:lstStyle/>
          <a:p>
            <a:fld id="{35B7835A-B949-AD4E-9051-8609F17EC84E}" type="slidenum">
              <a:rPr lang="en-GB" smtClean="0"/>
              <a:t>6</a:t>
            </a:fld>
            <a:endParaRPr lang="en-GB" dirty="0"/>
          </a:p>
        </p:txBody>
      </p:sp>
    </p:spTree>
    <p:extLst>
      <p:ext uri="{BB962C8B-B14F-4D97-AF65-F5344CB8AC3E}">
        <p14:creationId xmlns:p14="http://schemas.microsoft.com/office/powerpoint/2010/main" val="2633499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Airbnb’s business model is the next theme I will discuss. Airbnb is a community based online platform for listing and renting homes. They facilitate the process via the internet without owning any of the properties and taking a commission from the process.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They use a two-sided marketplace business model, where they charge both the hosts and guests a commission for using their platform.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From the AirBnB website I can see that hosts are charged a flat service fee of 3% of the reservation total, while guests are charged between 6-12% on each booking. (Airbnb, 2023)</a:t>
            </a:r>
          </a:p>
          <a:p>
            <a:endParaRPr lang="en-GB" dirty="0"/>
          </a:p>
          <a:p>
            <a:r>
              <a:rPr lang="en-GB" dirty="0"/>
              <a:t>Using the diagram on screen the areas of the business model are broken down into three sections Value proposition, delivery and capture. </a:t>
            </a:r>
          </a:p>
          <a:p>
            <a:r>
              <a:rPr lang="en-GB" dirty="0"/>
              <a:t>In the book, the author has put the data in table 6.2 on page 70 which gives us the information on this subject.</a:t>
            </a:r>
          </a:p>
          <a:p>
            <a:r>
              <a:rPr lang="en-GB" dirty="0"/>
              <a:t>Value Proposition – who your customers are and what you will offer them</a:t>
            </a:r>
          </a:p>
          <a:p>
            <a:r>
              <a:rPr lang="en-GB" dirty="0"/>
              <a:t>guests –find the accommodation, provide access and mitigate the risks, </a:t>
            </a:r>
          </a:p>
          <a:p>
            <a:r>
              <a:rPr lang="en-GB" dirty="0"/>
              <a:t>hosts –join a community and earn money and for the facilitator </a:t>
            </a:r>
          </a:p>
          <a:p>
            <a:r>
              <a:rPr lang="en-GB" dirty="0"/>
              <a:t>Airbnb it is the opportunity for new clients.</a:t>
            </a:r>
          </a:p>
          <a:p>
            <a:r>
              <a:rPr lang="en-GB" dirty="0"/>
              <a:t>Value delivery –which is how you organise the business to deliver what you have on offer </a:t>
            </a:r>
          </a:p>
          <a:p>
            <a:r>
              <a:rPr lang="en-GB" dirty="0"/>
              <a:t>Guests and hosts –have access to an app, email, text and website. </a:t>
            </a:r>
          </a:p>
          <a:p>
            <a:r>
              <a:rPr lang="en-GB" dirty="0"/>
              <a:t>Airbnb – through advertising and word of mouth.</a:t>
            </a:r>
          </a:p>
          <a:p>
            <a:r>
              <a:rPr lang="en-GB" dirty="0"/>
              <a:t>And finally value capture how you get return value </a:t>
            </a:r>
          </a:p>
          <a:p>
            <a:r>
              <a:rPr lang="en-GB" dirty="0"/>
              <a:t>Guests – time away somewhere of your choosing </a:t>
            </a:r>
          </a:p>
          <a:p>
            <a:r>
              <a:rPr lang="en-GB" dirty="0"/>
              <a:t>Hosts -an income source</a:t>
            </a:r>
          </a:p>
          <a:p>
            <a:r>
              <a:rPr lang="en-GB" dirty="0"/>
              <a:t>Airbnb –commission from each transaction from guests and hosts.</a:t>
            </a:r>
          </a:p>
        </p:txBody>
      </p:sp>
      <p:sp>
        <p:nvSpPr>
          <p:cNvPr id="4" name="Slide Number Placeholder 3"/>
          <p:cNvSpPr>
            <a:spLocks noGrp="1"/>
          </p:cNvSpPr>
          <p:nvPr>
            <p:ph type="sldNum" sz="quarter" idx="5"/>
          </p:nvPr>
        </p:nvSpPr>
        <p:spPr/>
        <p:txBody>
          <a:bodyPr/>
          <a:lstStyle/>
          <a:p>
            <a:fld id="{35B7835A-B949-AD4E-9051-8609F17EC84E}" type="slidenum">
              <a:rPr lang="en-GB" smtClean="0"/>
              <a:t>7</a:t>
            </a:fld>
            <a:endParaRPr lang="en-GB" dirty="0"/>
          </a:p>
        </p:txBody>
      </p:sp>
    </p:spTree>
    <p:extLst>
      <p:ext uri="{BB962C8B-B14F-4D97-AF65-F5344CB8AC3E}">
        <p14:creationId xmlns:p14="http://schemas.microsoft.com/office/powerpoint/2010/main" val="1236954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third and final chapter I have read is chapter 24, environmental sustainability. </a:t>
            </a:r>
          </a:p>
        </p:txBody>
      </p:sp>
      <p:sp>
        <p:nvSpPr>
          <p:cNvPr id="4" name="Slide Number Placeholder 3"/>
          <p:cNvSpPr>
            <a:spLocks noGrp="1"/>
          </p:cNvSpPr>
          <p:nvPr>
            <p:ph type="sldNum" sz="quarter" idx="5"/>
          </p:nvPr>
        </p:nvSpPr>
        <p:spPr/>
        <p:txBody>
          <a:bodyPr/>
          <a:lstStyle/>
          <a:p>
            <a:fld id="{35B7835A-B949-AD4E-9051-8609F17EC84E}" type="slidenum">
              <a:rPr lang="en-GB" smtClean="0"/>
              <a:t>8</a:t>
            </a:fld>
            <a:endParaRPr lang="en-GB" dirty="0"/>
          </a:p>
        </p:txBody>
      </p:sp>
    </p:spTree>
    <p:extLst>
      <p:ext uri="{BB962C8B-B14F-4D97-AF65-F5344CB8AC3E}">
        <p14:creationId xmlns:p14="http://schemas.microsoft.com/office/powerpoint/2010/main" val="2164649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Hotels and other similar accommodation settings are known for not being very environmentally friendly. Offering goods such as disposable coffee pods, single use toiletries and services like daily bed linen and towel changes and daily deep cleans lead to high usage of power, water and possible use of harmful chemicals. There is also the added usage in the common areas such as receptions, swimming pools and gardens that are typically found in the larger chain hotels.</a:t>
            </a:r>
          </a:p>
          <a:p>
            <a:r>
              <a:rPr lang="en-GB" dirty="0"/>
              <a:t>Peer to peer accommodations like Airbnb do also have issues with being environmentally friendly. Having the use of fully equipped kitchens, hot tubs and in many places air conditioning systems can drive up the amount of power and water being used. </a:t>
            </a:r>
          </a:p>
          <a:p>
            <a:r>
              <a:rPr lang="en-GB" dirty="0"/>
              <a:t>On page 273 of the book the author conducted a survey with 378 adult Australians  on their ‘perceptions of comparative environmental friendliness of different accommodation settings’ (REF). The data from that survey can be seen on the slide. The results found that the guests believed that renting out your own home would make you more aware of sustainable practices like recycling or using energy saving lights and appliances. Some said that when they use peer to peer accommodation they tend to behave like they would at home, and continue to be more energy conscious and recycle. Finally, a portion of the guests surveyed believed that the use of old buildings was important rather than knocking them down and erecting a new structure. </a:t>
            </a:r>
          </a:p>
        </p:txBody>
      </p:sp>
      <p:sp>
        <p:nvSpPr>
          <p:cNvPr id="4" name="Slide Number Placeholder 3"/>
          <p:cNvSpPr>
            <a:spLocks noGrp="1"/>
          </p:cNvSpPr>
          <p:nvPr>
            <p:ph type="sldNum" sz="quarter" idx="5"/>
          </p:nvPr>
        </p:nvSpPr>
        <p:spPr/>
        <p:txBody>
          <a:bodyPr/>
          <a:lstStyle/>
          <a:p>
            <a:fld id="{35B7835A-B949-AD4E-9051-8609F17EC84E}" type="slidenum">
              <a:rPr lang="en-GB" smtClean="0"/>
              <a:t>9</a:t>
            </a:fld>
            <a:endParaRPr lang="en-GB" dirty="0"/>
          </a:p>
        </p:txBody>
      </p:sp>
    </p:spTree>
    <p:extLst>
      <p:ext uri="{BB962C8B-B14F-4D97-AF65-F5344CB8AC3E}">
        <p14:creationId xmlns:p14="http://schemas.microsoft.com/office/powerpoint/2010/main" val="22660234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2018, Airbnb launched the ‘office for healthy tourism’ initiative to drive local, authentic and sustainable tourism across the world. From that initiative the results the achieved showed that 88% of hosts worldwide and 94% in the United Kingdom incorporate green practices into hosting. Over half, 66% state that environmental benefits of home sharing were important in their accommodation choice.</a:t>
            </a:r>
          </a:p>
          <a:p>
            <a:br>
              <a:rPr lang="en-GB" dirty="0"/>
            </a:br>
            <a:r>
              <a:rPr lang="en-GB" dirty="0"/>
              <a:t>Airbnb offer advice to their hosts via their website on how to make small and large changes to their homes to help the environment. They have also teamed up with the organisation the Big Clean Switch, to help lower their energy bills and cut their carbon emissions and provide videos online via you tube for anyone accessing the website can watch. </a:t>
            </a:r>
          </a:p>
          <a:p>
            <a:endParaRPr lang="en-GB" dirty="0"/>
          </a:p>
          <a:p>
            <a:r>
              <a:rPr lang="en-GB" dirty="0"/>
              <a:t>Where in some areas Airbnb are lacking being a completely sustainable company, they are only a broker and can only inform and advise their users on what to do and currently cannot force them into the practices. </a:t>
            </a:r>
          </a:p>
        </p:txBody>
      </p:sp>
      <p:sp>
        <p:nvSpPr>
          <p:cNvPr id="4" name="Slide Number Placeholder 3"/>
          <p:cNvSpPr>
            <a:spLocks noGrp="1"/>
          </p:cNvSpPr>
          <p:nvPr>
            <p:ph type="sldNum" sz="quarter" idx="5"/>
          </p:nvPr>
        </p:nvSpPr>
        <p:spPr/>
        <p:txBody>
          <a:bodyPr/>
          <a:lstStyle/>
          <a:p>
            <a:fld id="{35B7835A-B949-AD4E-9051-8609F17EC84E}" type="slidenum">
              <a:rPr lang="en-GB" smtClean="0"/>
              <a:t>10</a:t>
            </a:fld>
            <a:endParaRPr lang="en-GB" dirty="0"/>
          </a:p>
        </p:txBody>
      </p:sp>
    </p:spTree>
    <p:extLst>
      <p:ext uri="{BB962C8B-B14F-4D97-AF65-F5344CB8AC3E}">
        <p14:creationId xmlns:p14="http://schemas.microsoft.com/office/powerpoint/2010/main" val="39109869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Almost twenty years ago Airbnb was created by two room mates that where unable to pay their rent. It is now one of the biggest business in the world. There is no doubt that it will continue to grow and expand as the world is becoming more reliant on new technologies and looking for an easier way to book their time away. </a:t>
            </a:r>
          </a:p>
          <a:p>
            <a:r>
              <a:rPr lang="en-GB" dirty="0"/>
              <a:t>I have learned that it isn’t as simple as just renting out or booking a space. Hosts take on a lot of responsibility and risk to be a part of the Airbnb community. </a:t>
            </a:r>
          </a:p>
          <a:p>
            <a:r>
              <a:rPr lang="en-GB" dirty="0"/>
              <a:t>I believe in order for the company to continue to grow they need to become more sustainable with their practises and possibly make it a condition of using their platform. </a:t>
            </a:r>
          </a:p>
          <a:p>
            <a:endParaRPr lang="en-GB" dirty="0"/>
          </a:p>
        </p:txBody>
      </p:sp>
      <p:sp>
        <p:nvSpPr>
          <p:cNvPr id="4" name="Slide Number Placeholder 3"/>
          <p:cNvSpPr>
            <a:spLocks noGrp="1"/>
          </p:cNvSpPr>
          <p:nvPr>
            <p:ph type="sldNum" sz="quarter" idx="5"/>
          </p:nvPr>
        </p:nvSpPr>
        <p:spPr/>
        <p:txBody>
          <a:bodyPr/>
          <a:lstStyle/>
          <a:p>
            <a:fld id="{35B7835A-B949-AD4E-9051-8609F17EC84E}" type="slidenum">
              <a:rPr lang="en-GB" smtClean="0"/>
              <a:t>11</a:t>
            </a:fld>
            <a:endParaRPr lang="en-GB" dirty="0"/>
          </a:p>
        </p:txBody>
      </p:sp>
    </p:spTree>
    <p:extLst>
      <p:ext uri="{BB962C8B-B14F-4D97-AF65-F5344CB8AC3E}">
        <p14:creationId xmlns:p14="http://schemas.microsoft.com/office/powerpoint/2010/main" val="440120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A593A-49BE-8B85-AC88-C7C9D58FC8A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12ADF04-D0D5-F609-B4C0-B5C88F866F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425DB49-C78F-F4EE-FA83-4AAB452AB96C}"/>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5" name="Footer Placeholder 4">
            <a:extLst>
              <a:ext uri="{FF2B5EF4-FFF2-40B4-BE49-F238E27FC236}">
                <a16:creationId xmlns:a16="http://schemas.microsoft.com/office/drawing/2014/main" id="{C02BB8CA-330F-CF9A-9816-F3BAA83A26E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0BA9CB-FD8C-A4F6-2953-DC4014FBF5B8}"/>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3233032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03D1-3141-49C7-C9F1-8321F4A1A72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A8F64B1-114E-C30D-6330-D0262077011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331321-D837-493F-7F32-03981B9A8D0E}"/>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5" name="Footer Placeholder 4">
            <a:extLst>
              <a:ext uri="{FF2B5EF4-FFF2-40B4-BE49-F238E27FC236}">
                <a16:creationId xmlns:a16="http://schemas.microsoft.com/office/drawing/2014/main" id="{145C807F-D401-0C34-F30B-724BC2A9F18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6FDD77E-29E0-47D1-D6C2-B95E81F43346}"/>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19839157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73051-B5D6-57C1-F4AA-B97C5C8372C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54C3DF8-0AEE-AEEE-C46E-121A8185F1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147E886-751F-CA7B-9EE4-6E0BF6A4529C}"/>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5" name="Footer Placeholder 4">
            <a:extLst>
              <a:ext uri="{FF2B5EF4-FFF2-40B4-BE49-F238E27FC236}">
                <a16:creationId xmlns:a16="http://schemas.microsoft.com/office/drawing/2014/main" id="{5C4CDD51-922F-A3BA-4301-B0729F862E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C1EB6B5-82CF-2851-C9AB-EB15BFAD6570}"/>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3357723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F1A66-B413-B56F-BD50-1A6E127A2C4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222639A-7D61-A8E8-8B62-A271ECDD06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A88D65B-1BD7-8AA5-DDDC-5BBDC1B10F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A321AE6-725E-47C3-091B-4E43D3D0BB44}"/>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6" name="Footer Placeholder 5">
            <a:extLst>
              <a:ext uri="{FF2B5EF4-FFF2-40B4-BE49-F238E27FC236}">
                <a16:creationId xmlns:a16="http://schemas.microsoft.com/office/drawing/2014/main" id="{D425DC34-C284-A006-B94E-1EAF37F8F77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6E17CA1-09AD-66A1-F8C5-3C71A1124A48}"/>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636360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CC39C-E902-9CBD-F3AD-B11883547EC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63A05F7-5B22-54E3-010A-8E0C0D42CD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27D98DF-5078-E984-4D77-CDC7EF387BE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1976D5E-69D8-1D8F-31B2-B703C9B508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163BA91-5B8D-82EF-2202-224450AE616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7BD6E99-B89E-A282-06BD-B5EB14CA3623}"/>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8" name="Footer Placeholder 7">
            <a:extLst>
              <a:ext uri="{FF2B5EF4-FFF2-40B4-BE49-F238E27FC236}">
                <a16:creationId xmlns:a16="http://schemas.microsoft.com/office/drawing/2014/main" id="{FAEE1F54-3535-20A4-6E1D-F294755192B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57AF84D-CDEA-676D-E759-DCC554A66DC3}"/>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3628024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5EA3C-AC31-D4DE-E67E-6892304C3D5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48A7EE6-2CCC-0D85-13E3-033B4FC30EC4}"/>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4" name="Footer Placeholder 3">
            <a:extLst>
              <a:ext uri="{FF2B5EF4-FFF2-40B4-BE49-F238E27FC236}">
                <a16:creationId xmlns:a16="http://schemas.microsoft.com/office/drawing/2014/main" id="{857AA8FE-4ECB-67B2-B272-F54E3CB40C6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4CC97C3-3AA5-C196-6BC9-525460F49874}"/>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2002079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C84192-77A6-AF6F-4F14-11B0F08BC5B8}"/>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3" name="Footer Placeholder 2">
            <a:extLst>
              <a:ext uri="{FF2B5EF4-FFF2-40B4-BE49-F238E27FC236}">
                <a16:creationId xmlns:a16="http://schemas.microsoft.com/office/drawing/2014/main" id="{39DAC4B1-BCD5-2F03-9475-B77290D868F2}"/>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797DDEF-4D9F-A1EE-4B2E-9A581533AF31}"/>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2311224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4880D-A01B-05DA-7481-64B30D4B99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66188BA-906B-112F-6BC0-2E294DB40C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3262489-CD35-B62C-378F-855F04ADCA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2FCE8B-4774-3F28-7D9B-CABCB9DA817B}"/>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6" name="Footer Placeholder 5">
            <a:extLst>
              <a:ext uri="{FF2B5EF4-FFF2-40B4-BE49-F238E27FC236}">
                <a16:creationId xmlns:a16="http://schemas.microsoft.com/office/drawing/2014/main" id="{90159AE5-93EF-3BC7-D5DC-82355D907E3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2EA6E9B-9E21-70FC-C721-E65DB91B5799}"/>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4058116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5EEB7-0A06-3C43-4F64-755FED9415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1C46734-4704-3EF9-D175-AFB702518E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B7C53621-D4D2-9275-CC29-B2CFF602F1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D5C54F9-FC74-A61B-CFCE-6F874177E75A}"/>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6" name="Footer Placeholder 5">
            <a:extLst>
              <a:ext uri="{FF2B5EF4-FFF2-40B4-BE49-F238E27FC236}">
                <a16:creationId xmlns:a16="http://schemas.microsoft.com/office/drawing/2014/main" id="{B3A11DDD-FC0B-9A93-1FCE-0ADF0D20C1A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C1C7FF9-B505-27E1-B792-D71C4FBAD526}"/>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4208115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37DC5-670E-7B85-BC40-78DBD068EF0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F11642E-450F-FDE3-A5DB-A209CB4D799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1371AB-3B09-1956-E873-6E8F0DB7B425}"/>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5" name="Footer Placeholder 4">
            <a:extLst>
              <a:ext uri="{FF2B5EF4-FFF2-40B4-BE49-F238E27FC236}">
                <a16:creationId xmlns:a16="http://schemas.microsoft.com/office/drawing/2014/main" id="{D8790E38-14EA-A499-54AE-E6A68175976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0ED9269-84DF-5FAB-6703-E7030F96E278}"/>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183662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7B6DF8-FAAE-62FC-4944-F6CD54884D1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8E44ABA-06B3-CC99-8F84-CD7A6A98B0C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0F4E48-2F06-83A4-C849-7DE051C79C77}"/>
              </a:ext>
            </a:extLst>
          </p:cNvPr>
          <p:cNvSpPr>
            <a:spLocks noGrp="1"/>
          </p:cNvSpPr>
          <p:nvPr>
            <p:ph type="dt" sz="half" idx="10"/>
          </p:nvPr>
        </p:nvSpPr>
        <p:spPr/>
        <p:txBody>
          <a:bodyPr/>
          <a:lstStyle/>
          <a:p>
            <a:fld id="{D7E599E0-BF88-614E-A3EE-8DEB41003BDD}" type="datetimeFigureOut">
              <a:rPr lang="en-GB" smtClean="0"/>
              <a:t>23/11/2023</a:t>
            </a:fld>
            <a:endParaRPr lang="en-GB" dirty="0"/>
          </a:p>
        </p:txBody>
      </p:sp>
      <p:sp>
        <p:nvSpPr>
          <p:cNvPr id="5" name="Footer Placeholder 4">
            <a:extLst>
              <a:ext uri="{FF2B5EF4-FFF2-40B4-BE49-F238E27FC236}">
                <a16:creationId xmlns:a16="http://schemas.microsoft.com/office/drawing/2014/main" id="{FB50D20A-72A8-7BBE-EAF1-50D55903A4D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8AD658A-1817-750A-5816-9302CD57A2C2}"/>
              </a:ext>
            </a:extLst>
          </p:cNvPr>
          <p:cNvSpPr>
            <a:spLocks noGrp="1"/>
          </p:cNvSpPr>
          <p:nvPr>
            <p:ph type="sldNum" sz="quarter" idx="12"/>
          </p:nvPr>
        </p:nvSpPr>
        <p:spPr/>
        <p:txBody>
          <a:bodyPr/>
          <a:lstStyle/>
          <a:p>
            <a:fld id="{DDE9CFD2-CC81-5644-A0C8-8E968AB782F9}" type="slidenum">
              <a:rPr lang="en-GB" smtClean="0"/>
              <a:t>‹#›</a:t>
            </a:fld>
            <a:endParaRPr lang="en-GB" dirty="0"/>
          </a:p>
        </p:txBody>
      </p:sp>
    </p:spTree>
    <p:extLst>
      <p:ext uri="{BB962C8B-B14F-4D97-AF65-F5344CB8AC3E}">
        <p14:creationId xmlns:p14="http://schemas.microsoft.com/office/powerpoint/2010/main" val="2903705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8FD9A6-BECB-0C78-8137-86844EEEA8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2E2575A-7BFB-8715-CA67-6C79524236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C223704-0E7A-39F0-47FA-0E19B3F417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E599E0-BF88-614E-A3EE-8DEB41003BDD}" type="datetimeFigureOut">
              <a:rPr lang="en-GB" smtClean="0"/>
              <a:t>23/11/2023</a:t>
            </a:fld>
            <a:endParaRPr lang="en-GB" dirty="0"/>
          </a:p>
        </p:txBody>
      </p:sp>
      <p:sp>
        <p:nvSpPr>
          <p:cNvPr id="5" name="Footer Placeholder 4">
            <a:extLst>
              <a:ext uri="{FF2B5EF4-FFF2-40B4-BE49-F238E27FC236}">
                <a16:creationId xmlns:a16="http://schemas.microsoft.com/office/drawing/2014/main" id="{97D94225-A4EF-B4D4-EDF2-B0ACCE2779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3FF7E40-7692-B5C9-0A4C-6CA5DBE12A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DE9CFD2-CC81-5644-A0C8-8E968AB782F9}" type="slidenum">
              <a:rPr lang="en-GB" smtClean="0"/>
              <a:t>‹#›</a:t>
            </a:fld>
            <a:endParaRPr lang="en-GB" dirty="0"/>
          </a:p>
        </p:txBody>
      </p:sp>
    </p:spTree>
    <p:extLst>
      <p:ext uri="{BB962C8B-B14F-4D97-AF65-F5344CB8AC3E}">
        <p14:creationId xmlns:p14="http://schemas.microsoft.com/office/powerpoint/2010/main" val="3517413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jpeg"/><Relationship Id="rId10" Type="http://schemas.openxmlformats.org/officeDocument/2006/relationships/image" Target="../media/image1.png"/><Relationship Id="rId4" Type="http://schemas.openxmlformats.org/officeDocument/2006/relationships/notesSlide" Target="../notesSlides/notesSlide3.xml"/><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10.png"/><Relationship Id="rId12"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jpeg"/><Relationship Id="rId11" Type="http://schemas.openxmlformats.org/officeDocument/2006/relationships/image" Target="../media/image14.png"/><Relationship Id="rId5" Type="http://schemas.openxmlformats.org/officeDocument/2006/relationships/image" Target="../media/image1.png"/><Relationship Id="rId10" Type="http://schemas.openxmlformats.org/officeDocument/2006/relationships/image" Target="../media/image13.png"/><Relationship Id="rId4" Type="http://schemas.openxmlformats.org/officeDocument/2006/relationships/notesSlide" Target="../notesSlides/notesSlide4.xml"/><Relationship Id="rId9"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15.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16.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7.jpeg"/><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013E50-ACAC-6535-4727-64DBA75DA232}"/>
              </a:ext>
            </a:extLst>
          </p:cNvPr>
          <p:cNvSpPr>
            <a:spLocks noGrp="1"/>
          </p:cNvSpPr>
          <p:nvPr>
            <p:ph type="ctrTitle"/>
          </p:nvPr>
        </p:nvSpPr>
        <p:spPr>
          <a:xfrm>
            <a:off x="583365" y="818984"/>
            <a:ext cx="7399746" cy="3268520"/>
          </a:xfrm>
        </p:spPr>
        <p:txBody>
          <a:bodyPr>
            <a:normAutofit/>
          </a:bodyPr>
          <a:lstStyle/>
          <a:p>
            <a:pPr algn="r"/>
            <a:r>
              <a:rPr lang="en-GB" sz="4800" dirty="0">
                <a:solidFill>
                  <a:srgbClr val="FFFFFF"/>
                </a:solidFill>
              </a:rPr>
              <a:t>BMSP6002 Digital Business</a:t>
            </a:r>
            <a:br>
              <a:rPr lang="en-GB" sz="4800" dirty="0">
                <a:solidFill>
                  <a:srgbClr val="FFFFFF"/>
                </a:solidFill>
              </a:rPr>
            </a:br>
            <a:r>
              <a:rPr lang="en-GB" sz="4800" dirty="0">
                <a:solidFill>
                  <a:srgbClr val="FFFFFF"/>
                </a:solidFill>
              </a:rPr>
              <a:t>Assignment 1 - Presentation</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4CAF09B3-7745-976D-404C-2792E30D8AEB}"/>
              </a:ext>
            </a:extLst>
          </p:cNvPr>
          <p:cNvSpPr>
            <a:spLocks noGrp="1"/>
          </p:cNvSpPr>
          <p:nvPr>
            <p:ph type="subTitle" idx="1"/>
          </p:nvPr>
        </p:nvSpPr>
        <p:spPr>
          <a:xfrm>
            <a:off x="1931874" y="4797188"/>
            <a:ext cx="6051236" cy="1241828"/>
          </a:xfrm>
        </p:spPr>
        <p:txBody>
          <a:bodyPr>
            <a:normAutofit/>
          </a:bodyPr>
          <a:lstStyle/>
          <a:p>
            <a:pPr algn="r"/>
            <a:r>
              <a:rPr lang="en-GB" sz="1300" dirty="0">
                <a:solidFill>
                  <a:srgbClr val="FFFFFF"/>
                </a:solidFill>
              </a:rPr>
              <a:t>Sarah Carr</a:t>
            </a:r>
          </a:p>
          <a:p>
            <a:pPr algn="r"/>
            <a:r>
              <a:rPr lang="en-GB" sz="1300" dirty="0">
                <a:solidFill>
                  <a:srgbClr val="FFFFFF"/>
                </a:solidFill>
              </a:rPr>
              <a:t>Student ID – 2107448</a:t>
            </a:r>
          </a:p>
          <a:p>
            <a:pPr algn="r"/>
            <a:r>
              <a:rPr lang="en-GB" sz="1300" dirty="0">
                <a:solidFill>
                  <a:srgbClr val="FFFFFF"/>
                </a:solidFill>
              </a:rPr>
              <a:t>Dr Roisin Mullins</a:t>
            </a:r>
          </a:p>
          <a:p>
            <a:pPr algn="r"/>
            <a:r>
              <a:rPr lang="en-GB" sz="1300" dirty="0">
                <a:solidFill>
                  <a:srgbClr val="FFFFFF"/>
                </a:solidFill>
              </a:rPr>
              <a:t>26</a:t>
            </a:r>
            <a:r>
              <a:rPr lang="en-GB" sz="1300" baseline="30000" dirty="0">
                <a:solidFill>
                  <a:srgbClr val="FFFFFF"/>
                </a:solidFill>
              </a:rPr>
              <a:t>th</a:t>
            </a:r>
            <a:r>
              <a:rPr lang="en-GB" sz="1300" dirty="0">
                <a:solidFill>
                  <a:srgbClr val="FFFFFF"/>
                </a:solidFill>
              </a:rPr>
              <a:t> November 2023</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Audio 18">
            <a:extLst>
              <a:ext uri="{FF2B5EF4-FFF2-40B4-BE49-F238E27FC236}">
                <a16:creationId xmlns:a16="http://schemas.microsoft.com/office/drawing/2014/main" id="{321AE12A-6920-1C91-564F-6BBE55057E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87171473"/>
      </p:ext>
    </p:extLst>
  </p:cSld>
  <p:clrMapOvr>
    <a:masterClrMapping/>
  </p:clrMapOvr>
  <mc:AlternateContent xmlns:mc="http://schemas.openxmlformats.org/markup-compatibility/2006">
    <mc:Choice xmlns:p14="http://schemas.microsoft.com/office/powerpoint/2010/main" Requires="p14">
      <p:transition spd="slow" p14:dur="2000" advTm="14333"/>
    </mc:Choice>
    <mc:Fallback>
      <p:transition spd="slow" advTm="14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D43C3E-BA51-6A81-363D-E0BAE4FCD1B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Introduction </a:t>
            </a:r>
          </a:p>
        </p:txBody>
      </p:sp>
      <p:pic>
        <p:nvPicPr>
          <p:cNvPr id="5" name="Content Placeholder 4" descr="A person standing in front of a map&#10;&#10;Description automatically generated">
            <a:extLst>
              <a:ext uri="{FF2B5EF4-FFF2-40B4-BE49-F238E27FC236}">
                <a16:creationId xmlns:a16="http://schemas.microsoft.com/office/drawing/2014/main" id="{DB4D003F-1051-6044-A435-A9EEC1F2D381}"/>
              </a:ext>
            </a:extLst>
          </p:cNvPr>
          <p:cNvPicPr>
            <a:picLocks noGrp="1" noChangeAspect="1"/>
          </p:cNvPicPr>
          <p:nvPr>
            <p:ph idx="1"/>
          </p:nvPr>
        </p:nvPicPr>
        <p:blipFill>
          <a:blip r:embed="rId5"/>
          <a:stretch>
            <a:fillRect/>
          </a:stretch>
        </p:blipFill>
        <p:spPr>
          <a:xfrm>
            <a:off x="8820533" y="770941"/>
            <a:ext cx="2904745" cy="4337753"/>
          </a:xfrm>
        </p:spPr>
      </p:pic>
      <p:sp>
        <p:nvSpPr>
          <p:cNvPr id="6" name="TextBox 5">
            <a:extLst>
              <a:ext uri="{FF2B5EF4-FFF2-40B4-BE49-F238E27FC236}">
                <a16:creationId xmlns:a16="http://schemas.microsoft.com/office/drawing/2014/main" id="{AF60E7BD-4BC0-1BDC-CEEC-4E12314C047A}"/>
              </a:ext>
            </a:extLst>
          </p:cNvPr>
          <p:cNvSpPr txBox="1"/>
          <p:nvPr/>
        </p:nvSpPr>
        <p:spPr>
          <a:xfrm>
            <a:off x="5041907" y="333108"/>
            <a:ext cx="2871612" cy="369332"/>
          </a:xfrm>
          <a:prstGeom prst="rect">
            <a:avLst/>
          </a:prstGeom>
          <a:noFill/>
        </p:spPr>
        <p:txBody>
          <a:bodyPr wrap="square" rtlCol="0">
            <a:spAutoFit/>
          </a:bodyPr>
          <a:lstStyle/>
          <a:p>
            <a:r>
              <a:rPr lang="en-GB" dirty="0"/>
              <a:t>Purpose of Presentation</a:t>
            </a:r>
          </a:p>
        </p:txBody>
      </p:sp>
      <p:sp>
        <p:nvSpPr>
          <p:cNvPr id="7" name="TextBox 6">
            <a:extLst>
              <a:ext uri="{FF2B5EF4-FFF2-40B4-BE49-F238E27FC236}">
                <a16:creationId xmlns:a16="http://schemas.microsoft.com/office/drawing/2014/main" id="{7B882A79-751E-8AC5-71F5-0942B59A6C99}"/>
              </a:ext>
            </a:extLst>
          </p:cNvPr>
          <p:cNvSpPr txBox="1"/>
          <p:nvPr/>
        </p:nvSpPr>
        <p:spPr>
          <a:xfrm>
            <a:off x="6750901" y="2530182"/>
            <a:ext cx="1338900" cy="369332"/>
          </a:xfrm>
          <a:prstGeom prst="rect">
            <a:avLst/>
          </a:prstGeom>
          <a:noFill/>
        </p:spPr>
        <p:txBody>
          <a:bodyPr wrap="square" rtlCol="0">
            <a:spAutoFit/>
          </a:bodyPr>
          <a:lstStyle/>
          <a:p>
            <a:pPr algn="ctr"/>
            <a:r>
              <a:rPr lang="en-GB" dirty="0"/>
              <a:t>Critique </a:t>
            </a:r>
          </a:p>
        </p:txBody>
      </p:sp>
      <p:sp useBgFill="1">
        <p:nvSpPr>
          <p:cNvPr id="13" name="Action Button: Home 12">
            <a:hlinkClick r:id="" action="ppaction://noaction" highlightClick="1"/>
            <a:extLst>
              <a:ext uri="{FF2B5EF4-FFF2-40B4-BE49-F238E27FC236}">
                <a16:creationId xmlns:a16="http://schemas.microsoft.com/office/drawing/2014/main" id="{2E263C0E-7C79-6498-A316-5BAA6EF981B4}"/>
              </a:ext>
            </a:extLst>
          </p:cNvPr>
          <p:cNvSpPr/>
          <p:nvPr/>
        </p:nvSpPr>
        <p:spPr>
          <a:xfrm>
            <a:off x="4422558" y="1334299"/>
            <a:ext cx="1291424" cy="1129552"/>
          </a:xfrm>
          <a:prstGeom prst="actionButtonHom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98F6D0B4-E372-C513-42F9-BD68A52DCCC2}"/>
              </a:ext>
            </a:extLst>
          </p:cNvPr>
          <p:cNvSpPr txBox="1"/>
          <p:nvPr/>
        </p:nvSpPr>
        <p:spPr>
          <a:xfrm>
            <a:off x="4422558" y="2530182"/>
            <a:ext cx="1346286" cy="369332"/>
          </a:xfrm>
          <a:prstGeom prst="rect">
            <a:avLst/>
          </a:prstGeom>
          <a:noFill/>
        </p:spPr>
        <p:txBody>
          <a:bodyPr wrap="square" rtlCol="0">
            <a:spAutoFit/>
          </a:bodyPr>
          <a:lstStyle/>
          <a:p>
            <a:pPr algn="ctr"/>
            <a:r>
              <a:rPr lang="en-GB" dirty="0"/>
              <a:t>Summarise</a:t>
            </a:r>
          </a:p>
        </p:txBody>
      </p:sp>
      <p:sp useBgFill="1">
        <p:nvSpPr>
          <p:cNvPr id="17" name="Action Button: Home 16">
            <a:hlinkClick r:id="" action="ppaction://noaction" highlightClick="1"/>
            <a:extLst>
              <a:ext uri="{FF2B5EF4-FFF2-40B4-BE49-F238E27FC236}">
                <a16:creationId xmlns:a16="http://schemas.microsoft.com/office/drawing/2014/main" id="{F84AD9D8-98A3-4B8C-F860-F0681D915CDC}"/>
              </a:ext>
            </a:extLst>
          </p:cNvPr>
          <p:cNvSpPr/>
          <p:nvPr/>
        </p:nvSpPr>
        <p:spPr>
          <a:xfrm>
            <a:off x="6774639" y="1334299"/>
            <a:ext cx="1291424" cy="1129552"/>
          </a:xfrm>
          <a:prstGeom prst="actionButtonHom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TextBox 18">
            <a:extLst>
              <a:ext uri="{FF2B5EF4-FFF2-40B4-BE49-F238E27FC236}">
                <a16:creationId xmlns:a16="http://schemas.microsoft.com/office/drawing/2014/main" id="{91F1E818-E65E-11D1-ABFA-78164E457217}"/>
              </a:ext>
            </a:extLst>
          </p:cNvPr>
          <p:cNvSpPr txBox="1"/>
          <p:nvPr/>
        </p:nvSpPr>
        <p:spPr>
          <a:xfrm>
            <a:off x="4739951" y="3428999"/>
            <a:ext cx="3173568" cy="369332"/>
          </a:xfrm>
          <a:prstGeom prst="rect">
            <a:avLst/>
          </a:prstGeom>
          <a:noFill/>
        </p:spPr>
        <p:txBody>
          <a:bodyPr wrap="square" rtlCol="0">
            <a:spAutoFit/>
          </a:bodyPr>
          <a:lstStyle/>
          <a:p>
            <a:pPr algn="ctr"/>
            <a:r>
              <a:rPr lang="en-GB" dirty="0"/>
              <a:t>How I intend to do this </a:t>
            </a:r>
          </a:p>
        </p:txBody>
      </p:sp>
      <p:sp>
        <p:nvSpPr>
          <p:cNvPr id="21" name="TextBox 20">
            <a:extLst>
              <a:ext uri="{FF2B5EF4-FFF2-40B4-BE49-F238E27FC236}">
                <a16:creationId xmlns:a16="http://schemas.microsoft.com/office/drawing/2014/main" id="{CE023912-7C56-F592-F4B4-CB2346E22167}"/>
              </a:ext>
            </a:extLst>
          </p:cNvPr>
          <p:cNvSpPr txBox="1"/>
          <p:nvPr/>
        </p:nvSpPr>
        <p:spPr>
          <a:xfrm>
            <a:off x="4459851" y="5048249"/>
            <a:ext cx="951875" cy="369332"/>
          </a:xfrm>
          <a:prstGeom prst="rect">
            <a:avLst/>
          </a:prstGeom>
          <a:noFill/>
        </p:spPr>
        <p:txBody>
          <a:bodyPr wrap="square" rtlCol="0">
            <a:spAutoFit/>
          </a:bodyPr>
          <a:lstStyle/>
          <a:p>
            <a:r>
              <a:rPr lang="en-GB" dirty="0"/>
              <a:t>Read </a:t>
            </a:r>
          </a:p>
        </p:txBody>
      </p:sp>
      <p:sp>
        <p:nvSpPr>
          <p:cNvPr id="22" name="TextBox 21">
            <a:extLst>
              <a:ext uri="{FF2B5EF4-FFF2-40B4-BE49-F238E27FC236}">
                <a16:creationId xmlns:a16="http://schemas.microsoft.com/office/drawing/2014/main" id="{1495C326-75A9-1A86-B952-9C34B06C0936}"/>
              </a:ext>
            </a:extLst>
          </p:cNvPr>
          <p:cNvSpPr txBox="1"/>
          <p:nvPr/>
        </p:nvSpPr>
        <p:spPr>
          <a:xfrm>
            <a:off x="5799026" y="5048249"/>
            <a:ext cx="1153636" cy="369332"/>
          </a:xfrm>
          <a:prstGeom prst="rect">
            <a:avLst/>
          </a:prstGeom>
          <a:noFill/>
        </p:spPr>
        <p:txBody>
          <a:bodyPr wrap="square" rtlCol="0">
            <a:spAutoFit/>
          </a:bodyPr>
          <a:lstStyle/>
          <a:p>
            <a:r>
              <a:rPr lang="en-GB" dirty="0"/>
              <a:t>Research  </a:t>
            </a:r>
          </a:p>
        </p:txBody>
      </p:sp>
      <p:sp>
        <p:nvSpPr>
          <p:cNvPr id="23" name="TextBox 22">
            <a:extLst>
              <a:ext uri="{FF2B5EF4-FFF2-40B4-BE49-F238E27FC236}">
                <a16:creationId xmlns:a16="http://schemas.microsoft.com/office/drawing/2014/main" id="{127E6826-2215-93D8-EB01-E1450D1ECEC2}"/>
              </a:ext>
            </a:extLst>
          </p:cNvPr>
          <p:cNvSpPr txBox="1"/>
          <p:nvPr/>
        </p:nvSpPr>
        <p:spPr>
          <a:xfrm>
            <a:off x="7275734" y="5048249"/>
            <a:ext cx="951875" cy="369332"/>
          </a:xfrm>
          <a:prstGeom prst="rect">
            <a:avLst/>
          </a:prstGeom>
          <a:noFill/>
        </p:spPr>
        <p:txBody>
          <a:bodyPr wrap="square" rtlCol="0">
            <a:spAutoFit/>
          </a:bodyPr>
          <a:lstStyle/>
          <a:p>
            <a:pPr algn="ctr"/>
            <a:r>
              <a:rPr lang="en-GB" dirty="0"/>
              <a:t>Asses </a:t>
            </a:r>
          </a:p>
        </p:txBody>
      </p:sp>
      <p:sp useBgFill="1">
        <p:nvSpPr>
          <p:cNvPr id="24" name="Action Button: Home 23">
            <a:hlinkClick r:id="" action="ppaction://noaction" highlightClick="1"/>
            <a:extLst>
              <a:ext uri="{FF2B5EF4-FFF2-40B4-BE49-F238E27FC236}">
                <a16:creationId xmlns:a16="http://schemas.microsoft.com/office/drawing/2014/main" id="{EE510ECD-83B7-2E8B-5630-347CB99D8736}"/>
              </a:ext>
            </a:extLst>
          </p:cNvPr>
          <p:cNvSpPr/>
          <p:nvPr/>
        </p:nvSpPr>
        <p:spPr>
          <a:xfrm>
            <a:off x="4142236" y="3913626"/>
            <a:ext cx="1291424" cy="1129552"/>
          </a:xfrm>
          <a:prstGeom prst="actionButtonHom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useBgFill="1">
        <p:nvSpPr>
          <p:cNvPr id="25" name="Action Button: Home 24">
            <a:hlinkClick r:id="" action="ppaction://noaction" highlightClick="1"/>
            <a:extLst>
              <a:ext uri="{FF2B5EF4-FFF2-40B4-BE49-F238E27FC236}">
                <a16:creationId xmlns:a16="http://schemas.microsoft.com/office/drawing/2014/main" id="{8B2097EC-31A2-98E8-E05D-6465CE282989}"/>
              </a:ext>
            </a:extLst>
          </p:cNvPr>
          <p:cNvSpPr/>
          <p:nvPr/>
        </p:nvSpPr>
        <p:spPr>
          <a:xfrm>
            <a:off x="5646610" y="3929186"/>
            <a:ext cx="1291424" cy="1129552"/>
          </a:xfrm>
          <a:prstGeom prst="actionButtonHom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useBgFill="1">
        <p:nvSpPr>
          <p:cNvPr id="26" name="Action Button: Home 25">
            <a:hlinkClick r:id="" action="ppaction://noaction" highlightClick="1"/>
            <a:extLst>
              <a:ext uri="{FF2B5EF4-FFF2-40B4-BE49-F238E27FC236}">
                <a16:creationId xmlns:a16="http://schemas.microsoft.com/office/drawing/2014/main" id="{BC7FA2BF-45EE-8453-A2C3-11CBE52F5AD7}"/>
              </a:ext>
            </a:extLst>
          </p:cNvPr>
          <p:cNvSpPr/>
          <p:nvPr/>
        </p:nvSpPr>
        <p:spPr>
          <a:xfrm>
            <a:off x="7089515" y="3941572"/>
            <a:ext cx="1291424" cy="1129552"/>
          </a:xfrm>
          <a:prstGeom prst="actionButtonHom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3" name="Audio 32">
            <a:extLst>
              <a:ext uri="{FF2B5EF4-FFF2-40B4-BE49-F238E27FC236}">
                <a16:creationId xmlns:a16="http://schemas.microsoft.com/office/drawing/2014/main" id="{30A126AB-D4DA-DF5D-E30E-D1C9747191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28190701"/>
      </p:ext>
    </p:extLst>
  </p:cSld>
  <p:clrMapOvr>
    <a:masterClrMapping/>
  </p:clrMapOvr>
  <mc:AlternateContent xmlns:mc="http://schemas.openxmlformats.org/markup-compatibility/2006">
    <mc:Choice xmlns:p14="http://schemas.microsoft.com/office/powerpoint/2010/main" Requires="p14">
      <p:transition spd="slow" p14:dur="2000" advTm="43719"/>
    </mc:Choice>
    <mc:Fallback>
      <p:transition spd="slow" advTm="43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FBF4B7-6B5B-B666-FA3B-72B107AE80A8}"/>
              </a:ext>
            </a:extLst>
          </p:cNvPr>
          <p:cNvSpPr>
            <a:spLocks noGrp="1"/>
          </p:cNvSpPr>
          <p:nvPr>
            <p:ph type="title"/>
          </p:nvPr>
        </p:nvSpPr>
        <p:spPr>
          <a:xfrm>
            <a:off x="0" y="586855"/>
            <a:ext cx="3668088" cy="3387497"/>
          </a:xfrm>
        </p:spPr>
        <p:txBody>
          <a:bodyPr anchor="b">
            <a:normAutofit/>
          </a:bodyPr>
          <a:lstStyle/>
          <a:p>
            <a:pPr algn="r"/>
            <a:r>
              <a:rPr lang="en-GB" sz="4000" dirty="0">
                <a:solidFill>
                  <a:srgbClr val="FFFFFF"/>
                </a:solidFill>
              </a:rPr>
              <a:t>Chapter 2</a:t>
            </a:r>
            <a:br>
              <a:rPr lang="en-GB" sz="4000" dirty="0">
                <a:solidFill>
                  <a:srgbClr val="FFFFFF"/>
                </a:solidFill>
              </a:rPr>
            </a:br>
            <a:r>
              <a:rPr lang="en-GB" sz="4000" dirty="0">
                <a:solidFill>
                  <a:srgbClr val="FFFFFF"/>
                </a:solidFill>
              </a:rPr>
              <a:t> The Sharing Economy </a:t>
            </a:r>
          </a:p>
        </p:txBody>
      </p:sp>
      <p:pic>
        <p:nvPicPr>
          <p:cNvPr id="5" name="Picture 4" descr="A diagram of a service&#10;&#10;Description automatically generated">
            <a:extLst>
              <a:ext uri="{FF2B5EF4-FFF2-40B4-BE49-F238E27FC236}">
                <a16:creationId xmlns:a16="http://schemas.microsoft.com/office/drawing/2014/main" id="{3A54BF00-DF71-FB4A-BC32-21C0ACC9BB71}"/>
              </a:ext>
            </a:extLst>
          </p:cNvPr>
          <p:cNvPicPr>
            <a:picLocks noChangeAspect="1"/>
          </p:cNvPicPr>
          <p:nvPr/>
        </p:nvPicPr>
        <p:blipFill>
          <a:blip r:embed="rId5"/>
          <a:stretch>
            <a:fillRect/>
          </a:stretch>
        </p:blipFill>
        <p:spPr>
          <a:xfrm>
            <a:off x="5272957" y="3439138"/>
            <a:ext cx="5753482" cy="2436247"/>
          </a:xfrm>
          <a:prstGeom prst="rect">
            <a:avLst/>
          </a:prstGeom>
        </p:spPr>
      </p:pic>
      <p:sp>
        <p:nvSpPr>
          <p:cNvPr id="9" name="TextBox 8">
            <a:extLst>
              <a:ext uri="{FF2B5EF4-FFF2-40B4-BE49-F238E27FC236}">
                <a16:creationId xmlns:a16="http://schemas.microsoft.com/office/drawing/2014/main" id="{ABFBB2CC-4F13-E0B7-8055-56A4F85A834A}"/>
              </a:ext>
            </a:extLst>
          </p:cNvPr>
          <p:cNvSpPr txBox="1"/>
          <p:nvPr/>
        </p:nvSpPr>
        <p:spPr>
          <a:xfrm>
            <a:off x="6506865" y="5875385"/>
            <a:ext cx="3686446" cy="276999"/>
          </a:xfrm>
          <a:prstGeom prst="rect">
            <a:avLst/>
          </a:prstGeom>
          <a:noFill/>
        </p:spPr>
        <p:txBody>
          <a:bodyPr wrap="square" rtlCol="0">
            <a:spAutoFit/>
          </a:bodyPr>
          <a:lstStyle/>
          <a:p>
            <a:pPr algn="ctr"/>
            <a:r>
              <a:rPr lang="en-GB" sz="1200" dirty="0"/>
              <a:t>Figure 1 – Multi-sided platform - </a:t>
            </a:r>
            <a:r>
              <a:rPr lang="en-GB" sz="1200" dirty="0">
                <a:effectLst/>
                <a:latin typeface="Calibri" panose="020F0502020204030204" pitchFamily="34" charset="0"/>
                <a:ea typeface="Calibri" panose="020F0502020204030204" pitchFamily="34" charset="0"/>
                <a:cs typeface="Times New Roman" panose="02020603050405020304" pitchFamily="18" charset="0"/>
              </a:rPr>
              <a:t>(Dolnicar, 2018)</a:t>
            </a:r>
            <a:r>
              <a:rPr lang="en-GB" sz="1200" dirty="0"/>
              <a:t>  </a:t>
            </a:r>
          </a:p>
        </p:txBody>
      </p:sp>
      <p:sp>
        <p:nvSpPr>
          <p:cNvPr id="11" name="TextBox 10">
            <a:extLst>
              <a:ext uri="{FF2B5EF4-FFF2-40B4-BE49-F238E27FC236}">
                <a16:creationId xmlns:a16="http://schemas.microsoft.com/office/drawing/2014/main" id="{73A855CC-AC63-199B-72B6-55BA1ADB0195}"/>
              </a:ext>
            </a:extLst>
          </p:cNvPr>
          <p:cNvSpPr txBox="1"/>
          <p:nvPr/>
        </p:nvSpPr>
        <p:spPr>
          <a:xfrm>
            <a:off x="6624293" y="302847"/>
            <a:ext cx="3059749" cy="369332"/>
          </a:xfrm>
          <a:prstGeom prst="rect">
            <a:avLst/>
          </a:prstGeom>
          <a:noFill/>
        </p:spPr>
        <p:txBody>
          <a:bodyPr wrap="square" rtlCol="0">
            <a:spAutoFit/>
          </a:bodyPr>
          <a:lstStyle/>
          <a:p>
            <a:pPr algn="ctr"/>
            <a:r>
              <a:rPr lang="en-GB" dirty="0"/>
              <a:t>What is the sharing economy?</a:t>
            </a:r>
          </a:p>
        </p:txBody>
      </p:sp>
      <p:sp>
        <p:nvSpPr>
          <p:cNvPr id="13" name="TextBox 12">
            <a:extLst>
              <a:ext uri="{FF2B5EF4-FFF2-40B4-BE49-F238E27FC236}">
                <a16:creationId xmlns:a16="http://schemas.microsoft.com/office/drawing/2014/main" id="{EBA00BC5-A1AB-B839-12A7-83DC79F735D3}"/>
              </a:ext>
            </a:extLst>
          </p:cNvPr>
          <p:cNvSpPr txBox="1"/>
          <p:nvPr/>
        </p:nvSpPr>
        <p:spPr>
          <a:xfrm>
            <a:off x="5050054" y="975026"/>
            <a:ext cx="6208225" cy="1754326"/>
          </a:xfrm>
          <a:prstGeom prst="rect">
            <a:avLst/>
          </a:prstGeom>
          <a:noFill/>
        </p:spPr>
        <p:txBody>
          <a:bodyPr wrap="square" rtlCol="0">
            <a:spAutoFit/>
          </a:bodyPr>
          <a:lstStyle/>
          <a:p>
            <a:pPr algn="ctr"/>
            <a:r>
              <a:rPr lang="en-GB" sz="1800" dirty="0">
                <a:effectLst/>
                <a:latin typeface="URWPalladioL"/>
              </a:rPr>
              <a:t>The sharing economy is the peer-to-peer-based activity of obtaining, giving or sharing the access to goods and services, coordinated through community-based online services” (Hamari,2016)</a:t>
            </a:r>
            <a:br>
              <a:rPr lang="en-GB" sz="1800" dirty="0">
                <a:effectLst/>
                <a:latin typeface="URWPalladioL"/>
              </a:rPr>
            </a:br>
            <a:endParaRPr lang="en-GB" dirty="0"/>
          </a:p>
          <a:p>
            <a:pPr algn="ctr"/>
            <a:endParaRPr lang="en-GB" dirty="0"/>
          </a:p>
        </p:txBody>
      </p:sp>
      <p:pic>
        <p:nvPicPr>
          <p:cNvPr id="36" name="Audio 35">
            <a:extLst>
              <a:ext uri="{FF2B5EF4-FFF2-40B4-BE49-F238E27FC236}">
                <a16:creationId xmlns:a16="http://schemas.microsoft.com/office/drawing/2014/main" id="{16004EC7-589D-0C13-8480-2E44EFFB10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65657584"/>
      </p:ext>
    </p:extLst>
  </p:cSld>
  <p:clrMapOvr>
    <a:masterClrMapping/>
  </p:clrMapOvr>
  <mc:AlternateContent xmlns:mc="http://schemas.openxmlformats.org/markup-compatibility/2006">
    <mc:Choice xmlns:p14="http://schemas.microsoft.com/office/powerpoint/2010/main" Requires="p14">
      <p:transition spd="slow" p14:dur="2000" advTm="84759"/>
    </mc:Choice>
    <mc:Fallback>
      <p:transition spd="slow" advTm="84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671A39-607D-7F65-7919-6772A0352EA0}"/>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Theme</a:t>
            </a:r>
            <a:br>
              <a:rPr lang="en-GB" sz="4000" dirty="0">
                <a:solidFill>
                  <a:srgbClr val="FFFFFF"/>
                </a:solidFill>
              </a:rPr>
            </a:br>
            <a:r>
              <a:rPr lang="en-GB" sz="4000" dirty="0">
                <a:solidFill>
                  <a:srgbClr val="FFFFFF"/>
                </a:solidFill>
              </a:rPr>
              <a:t>Sharing Economy </a:t>
            </a:r>
          </a:p>
        </p:txBody>
      </p:sp>
      <p:sp>
        <p:nvSpPr>
          <p:cNvPr id="17" name="TextBox 16">
            <a:extLst>
              <a:ext uri="{FF2B5EF4-FFF2-40B4-BE49-F238E27FC236}">
                <a16:creationId xmlns:a16="http://schemas.microsoft.com/office/drawing/2014/main" id="{3450F09E-C11E-F723-F5E5-E63C453CE1D5}"/>
              </a:ext>
            </a:extLst>
          </p:cNvPr>
          <p:cNvSpPr txBox="1"/>
          <p:nvPr/>
        </p:nvSpPr>
        <p:spPr>
          <a:xfrm>
            <a:off x="7400495" y="6310344"/>
            <a:ext cx="1407056" cy="246221"/>
          </a:xfrm>
          <a:prstGeom prst="rect">
            <a:avLst/>
          </a:prstGeom>
          <a:noFill/>
        </p:spPr>
        <p:txBody>
          <a:bodyPr wrap="square" rtlCol="0">
            <a:spAutoFit/>
          </a:bodyPr>
          <a:lstStyle/>
          <a:p>
            <a:r>
              <a:rPr lang="en-GB" sz="1000" dirty="0"/>
              <a:t>Images – Google,(2023)</a:t>
            </a:r>
          </a:p>
        </p:txBody>
      </p:sp>
      <p:pic>
        <p:nvPicPr>
          <p:cNvPr id="42" name="Picture 41" descr="A close up of a logo&#10;&#10;Description automatically generated">
            <a:extLst>
              <a:ext uri="{FF2B5EF4-FFF2-40B4-BE49-F238E27FC236}">
                <a16:creationId xmlns:a16="http://schemas.microsoft.com/office/drawing/2014/main" id="{0CF392B1-C93B-CD8C-331E-AF49D408A855}"/>
              </a:ext>
            </a:extLst>
          </p:cNvPr>
          <p:cNvPicPr>
            <a:picLocks noChangeAspect="1"/>
          </p:cNvPicPr>
          <p:nvPr/>
        </p:nvPicPr>
        <p:blipFill>
          <a:blip r:embed="rId5"/>
          <a:stretch>
            <a:fillRect/>
          </a:stretch>
        </p:blipFill>
        <p:spPr>
          <a:xfrm>
            <a:off x="9524266" y="860504"/>
            <a:ext cx="1963182" cy="1586251"/>
          </a:xfrm>
          <a:prstGeom prst="rect">
            <a:avLst/>
          </a:prstGeom>
        </p:spPr>
      </p:pic>
      <p:pic>
        <p:nvPicPr>
          <p:cNvPr id="44" name="Picture 43" descr="A colorful letters on a black background&#10;&#10;Description automatically generated">
            <a:extLst>
              <a:ext uri="{FF2B5EF4-FFF2-40B4-BE49-F238E27FC236}">
                <a16:creationId xmlns:a16="http://schemas.microsoft.com/office/drawing/2014/main" id="{26FEAFFF-49BB-2BF0-6312-037B874EBEF0}"/>
              </a:ext>
            </a:extLst>
          </p:cNvPr>
          <p:cNvPicPr>
            <a:picLocks noChangeAspect="1"/>
          </p:cNvPicPr>
          <p:nvPr/>
        </p:nvPicPr>
        <p:blipFill>
          <a:blip r:embed="rId6"/>
          <a:stretch>
            <a:fillRect/>
          </a:stretch>
        </p:blipFill>
        <p:spPr>
          <a:xfrm>
            <a:off x="4257207" y="972374"/>
            <a:ext cx="3156480" cy="1377373"/>
          </a:xfrm>
          <a:prstGeom prst="rect">
            <a:avLst/>
          </a:prstGeom>
        </p:spPr>
      </p:pic>
      <p:pic>
        <p:nvPicPr>
          <p:cNvPr id="46" name="Picture 45" descr="A logo of a house with a fork and knife&#10;&#10;Description automatically generated">
            <a:extLst>
              <a:ext uri="{FF2B5EF4-FFF2-40B4-BE49-F238E27FC236}">
                <a16:creationId xmlns:a16="http://schemas.microsoft.com/office/drawing/2014/main" id="{A0375C43-E946-5294-9260-3ECD03D739E7}"/>
              </a:ext>
            </a:extLst>
          </p:cNvPr>
          <p:cNvPicPr>
            <a:picLocks noChangeAspect="1"/>
          </p:cNvPicPr>
          <p:nvPr/>
        </p:nvPicPr>
        <p:blipFill>
          <a:blip r:embed="rId7"/>
          <a:stretch>
            <a:fillRect/>
          </a:stretch>
        </p:blipFill>
        <p:spPr>
          <a:xfrm>
            <a:off x="4470406" y="4507940"/>
            <a:ext cx="1485899" cy="1485899"/>
          </a:xfrm>
          <a:prstGeom prst="rect">
            <a:avLst/>
          </a:prstGeom>
        </p:spPr>
      </p:pic>
      <p:pic>
        <p:nvPicPr>
          <p:cNvPr id="48" name="Picture 47" descr="A black and white logo&#10;&#10;Description automatically generated">
            <a:extLst>
              <a:ext uri="{FF2B5EF4-FFF2-40B4-BE49-F238E27FC236}">
                <a16:creationId xmlns:a16="http://schemas.microsoft.com/office/drawing/2014/main" id="{46F2F638-C572-21EF-E5DD-52A6137785C0}"/>
              </a:ext>
            </a:extLst>
          </p:cNvPr>
          <p:cNvPicPr>
            <a:picLocks noChangeAspect="1"/>
          </p:cNvPicPr>
          <p:nvPr/>
        </p:nvPicPr>
        <p:blipFill>
          <a:blip r:embed="rId8"/>
          <a:stretch>
            <a:fillRect/>
          </a:stretch>
        </p:blipFill>
        <p:spPr>
          <a:xfrm>
            <a:off x="6683781" y="2630112"/>
            <a:ext cx="2840485" cy="1597773"/>
          </a:xfrm>
          <a:prstGeom prst="rect">
            <a:avLst/>
          </a:prstGeom>
        </p:spPr>
      </p:pic>
      <p:pic>
        <p:nvPicPr>
          <p:cNvPr id="50" name="Picture 49" descr="A logo with a triangle and a red ribbon&#10;&#10;Description automatically generated">
            <a:extLst>
              <a:ext uri="{FF2B5EF4-FFF2-40B4-BE49-F238E27FC236}">
                <a16:creationId xmlns:a16="http://schemas.microsoft.com/office/drawing/2014/main" id="{88422F7B-FF54-1711-564C-FB08C3D565A9}"/>
              </a:ext>
            </a:extLst>
          </p:cNvPr>
          <p:cNvPicPr>
            <a:picLocks noChangeAspect="1"/>
          </p:cNvPicPr>
          <p:nvPr/>
        </p:nvPicPr>
        <p:blipFill>
          <a:blip r:embed="rId9"/>
          <a:stretch>
            <a:fillRect/>
          </a:stretch>
        </p:blipFill>
        <p:spPr>
          <a:xfrm>
            <a:off x="10001548" y="4507939"/>
            <a:ext cx="1485900" cy="1485900"/>
          </a:xfrm>
          <a:prstGeom prst="rect">
            <a:avLst/>
          </a:prstGeom>
        </p:spPr>
      </p:pic>
      <p:sp>
        <p:nvSpPr>
          <p:cNvPr id="51" name="TextBox 50">
            <a:extLst>
              <a:ext uri="{FF2B5EF4-FFF2-40B4-BE49-F238E27FC236}">
                <a16:creationId xmlns:a16="http://schemas.microsoft.com/office/drawing/2014/main" id="{12830160-4F0C-A0F4-5719-5E778B620BF8}"/>
              </a:ext>
            </a:extLst>
          </p:cNvPr>
          <p:cNvSpPr txBox="1"/>
          <p:nvPr/>
        </p:nvSpPr>
        <p:spPr>
          <a:xfrm>
            <a:off x="5750796" y="301435"/>
            <a:ext cx="4806744" cy="369332"/>
          </a:xfrm>
          <a:prstGeom prst="rect">
            <a:avLst/>
          </a:prstGeom>
          <a:noFill/>
        </p:spPr>
        <p:txBody>
          <a:bodyPr wrap="square" rtlCol="0">
            <a:spAutoFit/>
          </a:bodyPr>
          <a:lstStyle/>
          <a:p>
            <a:r>
              <a:rPr lang="en-GB" dirty="0"/>
              <a:t>Everyday companies that use a sharing economy </a:t>
            </a:r>
          </a:p>
        </p:txBody>
      </p:sp>
      <p:pic>
        <p:nvPicPr>
          <p:cNvPr id="62" name="Audio 61">
            <a:extLst>
              <a:ext uri="{FF2B5EF4-FFF2-40B4-BE49-F238E27FC236}">
                <a16:creationId xmlns:a16="http://schemas.microsoft.com/office/drawing/2014/main" id="{5A7C3929-162B-BB7B-5523-B403D466208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386228"/>
      </p:ext>
    </p:extLst>
  </p:cSld>
  <p:clrMapOvr>
    <a:masterClrMapping/>
  </p:clrMapOvr>
  <mc:AlternateContent xmlns:mc="http://schemas.openxmlformats.org/markup-compatibility/2006">
    <mc:Choice xmlns:p14="http://schemas.microsoft.com/office/powerpoint/2010/main" Requires="p14">
      <p:transition spd="slow" p14:dur="2000" advTm="61555"/>
    </mc:Choice>
    <mc:Fallback>
      <p:transition spd="slow" advTm="61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8CA3A8-B6DE-0AA3-5DC5-F8D770041D9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Chapter 6</a:t>
            </a:r>
            <a:br>
              <a:rPr lang="en-GB" sz="4000" dirty="0">
                <a:solidFill>
                  <a:srgbClr val="FFFFFF"/>
                </a:solidFill>
              </a:rPr>
            </a:br>
            <a:r>
              <a:rPr lang="en-GB" sz="4000" dirty="0">
                <a:solidFill>
                  <a:srgbClr val="FFFFFF"/>
                </a:solidFill>
              </a:rPr>
              <a:t>AirBnB and its competitors </a:t>
            </a:r>
          </a:p>
        </p:txBody>
      </p:sp>
      <p:pic>
        <p:nvPicPr>
          <p:cNvPr id="15" name="Audio 14">
            <a:extLst>
              <a:ext uri="{FF2B5EF4-FFF2-40B4-BE49-F238E27FC236}">
                <a16:creationId xmlns:a16="http://schemas.microsoft.com/office/drawing/2014/main" id="{7B7B825C-AF79-4DC3-6357-79D6E3DE65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pic>
        <p:nvPicPr>
          <p:cNvPr id="25" name="Picture 24" descr="A blue and white logo&#10;&#10;Description automatically generated">
            <a:extLst>
              <a:ext uri="{FF2B5EF4-FFF2-40B4-BE49-F238E27FC236}">
                <a16:creationId xmlns:a16="http://schemas.microsoft.com/office/drawing/2014/main" id="{2D5CAFFB-C3B9-004C-1286-CDA98E42B0A8}"/>
              </a:ext>
            </a:extLst>
          </p:cNvPr>
          <p:cNvPicPr>
            <a:picLocks noChangeAspect="1"/>
          </p:cNvPicPr>
          <p:nvPr/>
        </p:nvPicPr>
        <p:blipFill>
          <a:blip r:embed="rId6"/>
          <a:stretch>
            <a:fillRect/>
          </a:stretch>
        </p:blipFill>
        <p:spPr>
          <a:xfrm>
            <a:off x="4630687" y="-23514"/>
            <a:ext cx="2927578" cy="2192858"/>
          </a:xfrm>
          <a:prstGeom prst="rect">
            <a:avLst/>
          </a:prstGeom>
        </p:spPr>
      </p:pic>
      <p:pic>
        <p:nvPicPr>
          <p:cNvPr id="27" name="Picture 26" descr="A red and white logo&#10;&#10;Description automatically generated">
            <a:extLst>
              <a:ext uri="{FF2B5EF4-FFF2-40B4-BE49-F238E27FC236}">
                <a16:creationId xmlns:a16="http://schemas.microsoft.com/office/drawing/2014/main" id="{D96C6C1C-4DDF-165D-7D4E-C7082FFBDE80}"/>
              </a:ext>
            </a:extLst>
          </p:cNvPr>
          <p:cNvPicPr>
            <a:picLocks noChangeAspect="1"/>
          </p:cNvPicPr>
          <p:nvPr/>
        </p:nvPicPr>
        <p:blipFill>
          <a:blip r:embed="rId7"/>
          <a:stretch>
            <a:fillRect/>
          </a:stretch>
        </p:blipFill>
        <p:spPr>
          <a:xfrm>
            <a:off x="8955512" y="766370"/>
            <a:ext cx="2233255" cy="972123"/>
          </a:xfrm>
          <a:prstGeom prst="rect">
            <a:avLst/>
          </a:prstGeom>
        </p:spPr>
      </p:pic>
      <p:pic>
        <p:nvPicPr>
          <p:cNvPr id="29" name="Picture 28" descr="A logo with a yellow star in the middle&#10;&#10;Description automatically generated">
            <a:extLst>
              <a:ext uri="{FF2B5EF4-FFF2-40B4-BE49-F238E27FC236}">
                <a16:creationId xmlns:a16="http://schemas.microsoft.com/office/drawing/2014/main" id="{D0F1A2C8-5E8C-6620-DD65-CE975211A707}"/>
              </a:ext>
            </a:extLst>
          </p:cNvPr>
          <p:cNvPicPr>
            <a:picLocks noChangeAspect="1"/>
          </p:cNvPicPr>
          <p:nvPr/>
        </p:nvPicPr>
        <p:blipFill>
          <a:blip r:embed="rId8"/>
          <a:stretch>
            <a:fillRect/>
          </a:stretch>
        </p:blipFill>
        <p:spPr>
          <a:xfrm>
            <a:off x="4486111" y="2511480"/>
            <a:ext cx="2070100" cy="1159256"/>
          </a:xfrm>
          <a:prstGeom prst="rect">
            <a:avLst/>
          </a:prstGeom>
        </p:spPr>
      </p:pic>
      <p:pic>
        <p:nvPicPr>
          <p:cNvPr id="31" name="Picture 30" descr="A logo of an owl&#10;&#10;Description automatically generated">
            <a:extLst>
              <a:ext uri="{FF2B5EF4-FFF2-40B4-BE49-F238E27FC236}">
                <a16:creationId xmlns:a16="http://schemas.microsoft.com/office/drawing/2014/main" id="{6192E0F4-A314-FA32-C0D5-21A020DFF4C0}"/>
              </a:ext>
            </a:extLst>
          </p:cNvPr>
          <p:cNvPicPr>
            <a:picLocks noChangeAspect="1"/>
          </p:cNvPicPr>
          <p:nvPr/>
        </p:nvPicPr>
        <p:blipFill>
          <a:blip r:embed="rId9"/>
          <a:stretch>
            <a:fillRect/>
          </a:stretch>
        </p:blipFill>
        <p:spPr>
          <a:xfrm>
            <a:off x="9733440" y="2803891"/>
            <a:ext cx="2335091" cy="1103080"/>
          </a:xfrm>
          <a:prstGeom prst="rect">
            <a:avLst/>
          </a:prstGeom>
        </p:spPr>
      </p:pic>
      <p:pic>
        <p:nvPicPr>
          <p:cNvPr id="33" name="Picture 32" descr="A logo for a brand&#10;&#10;Description automatically generated">
            <a:extLst>
              <a:ext uri="{FF2B5EF4-FFF2-40B4-BE49-F238E27FC236}">
                <a16:creationId xmlns:a16="http://schemas.microsoft.com/office/drawing/2014/main" id="{D2D18A32-B416-4A95-FB39-16EB72C47082}"/>
              </a:ext>
            </a:extLst>
          </p:cNvPr>
          <p:cNvPicPr>
            <a:picLocks noChangeAspect="1"/>
          </p:cNvPicPr>
          <p:nvPr/>
        </p:nvPicPr>
        <p:blipFill>
          <a:blip r:embed="rId10"/>
          <a:stretch>
            <a:fillRect/>
          </a:stretch>
        </p:blipFill>
        <p:spPr>
          <a:xfrm>
            <a:off x="9341976" y="4356016"/>
            <a:ext cx="1757099" cy="1757099"/>
          </a:xfrm>
          <a:prstGeom prst="rect">
            <a:avLst/>
          </a:prstGeom>
        </p:spPr>
      </p:pic>
      <p:pic>
        <p:nvPicPr>
          <p:cNvPr id="35" name="Picture 34" descr="A black and purple text&#10;&#10;Description automatically generated">
            <a:extLst>
              <a:ext uri="{FF2B5EF4-FFF2-40B4-BE49-F238E27FC236}">
                <a16:creationId xmlns:a16="http://schemas.microsoft.com/office/drawing/2014/main" id="{22EBE171-031E-6FFA-A4EC-36E668FDC396}"/>
              </a:ext>
            </a:extLst>
          </p:cNvPr>
          <p:cNvPicPr>
            <a:picLocks noChangeAspect="1"/>
          </p:cNvPicPr>
          <p:nvPr/>
        </p:nvPicPr>
        <p:blipFill>
          <a:blip r:embed="rId11"/>
          <a:stretch>
            <a:fillRect/>
          </a:stretch>
        </p:blipFill>
        <p:spPr>
          <a:xfrm>
            <a:off x="4903292" y="4256150"/>
            <a:ext cx="1757100" cy="1757100"/>
          </a:xfrm>
          <a:prstGeom prst="rect">
            <a:avLst/>
          </a:prstGeom>
        </p:spPr>
      </p:pic>
      <p:sp>
        <p:nvSpPr>
          <p:cNvPr id="36" name="TextBox 35">
            <a:extLst>
              <a:ext uri="{FF2B5EF4-FFF2-40B4-BE49-F238E27FC236}">
                <a16:creationId xmlns:a16="http://schemas.microsoft.com/office/drawing/2014/main" id="{0AA86A7A-8CB9-B709-941F-FF03835C2B78}"/>
              </a:ext>
            </a:extLst>
          </p:cNvPr>
          <p:cNvSpPr txBox="1"/>
          <p:nvPr/>
        </p:nvSpPr>
        <p:spPr>
          <a:xfrm>
            <a:off x="7370435" y="6235700"/>
            <a:ext cx="1485900" cy="246221"/>
          </a:xfrm>
          <a:prstGeom prst="rect">
            <a:avLst/>
          </a:prstGeom>
          <a:noFill/>
        </p:spPr>
        <p:txBody>
          <a:bodyPr wrap="square" rtlCol="0">
            <a:spAutoFit/>
          </a:bodyPr>
          <a:lstStyle/>
          <a:p>
            <a:r>
              <a:rPr lang="en-GB" sz="1000" dirty="0"/>
              <a:t>Images – Google,(2023)</a:t>
            </a:r>
          </a:p>
        </p:txBody>
      </p:sp>
      <p:pic>
        <p:nvPicPr>
          <p:cNvPr id="37" name="Picture 36" descr="A logo with a triangle and a red ribbon&#10;&#10;Description automatically generated">
            <a:extLst>
              <a:ext uri="{FF2B5EF4-FFF2-40B4-BE49-F238E27FC236}">
                <a16:creationId xmlns:a16="http://schemas.microsoft.com/office/drawing/2014/main" id="{8FB1FD79-C169-210F-B91A-DC726400653C}"/>
              </a:ext>
            </a:extLst>
          </p:cNvPr>
          <p:cNvPicPr>
            <a:picLocks noChangeAspect="1"/>
          </p:cNvPicPr>
          <p:nvPr/>
        </p:nvPicPr>
        <p:blipFill>
          <a:blip r:embed="rId12"/>
          <a:stretch>
            <a:fillRect/>
          </a:stretch>
        </p:blipFill>
        <p:spPr>
          <a:xfrm>
            <a:off x="7620279" y="2742338"/>
            <a:ext cx="1485900" cy="1485900"/>
          </a:xfrm>
          <a:prstGeom prst="rect">
            <a:avLst/>
          </a:prstGeom>
        </p:spPr>
      </p:pic>
    </p:spTree>
    <p:extLst>
      <p:ext uri="{BB962C8B-B14F-4D97-AF65-F5344CB8AC3E}">
        <p14:creationId xmlns:p14="http://schemas.microsoft.com/office/powerpoint/2010/main" val="2526092138"/>
      </p:ext>
    </p:extLst>
  </p:cSld>
  <p:clrMapOvr>
    <a:masterClrMapping/>
  </p:clrMapOvr>
  <mc:AlternateContent xmlns:mc="http://schemas.openxmlformats.org/markup-compatibility/2006">
    <mc:Choice xmlns:p14="http://schemas.microsoft.com/office/powerpoint/2010/main" Requires="p14">
      <p:transition spd="slow" p14:dur="2000" advTm="12346"/>
    </mc:Choice>
    <mc:Fallback>
      <p:transition spd="slow" advTm="12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671A39-607D-7F65-7919-6772A0352EA0}"/>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Theme</a:t>
            </a:r>
            <a:br>
              <a:rPr lang="en-GB" sz="4000" dirty="0">
                <a:solidFill>
                  <a:srgbClr val="FFFFFF"/>
                </a:solidFill>
              </a:rPr>
            </a:br>
            <a:r>
              <a:rPr lang="en-GB" sz="4000" dirty="0">
                <a:solidFill>
                  <a:srgbClr val="FFFFFF"/>
                </a:solidFill>
              </a:rPr>
              <a:t>Digital Disruption</a:t>
            </a:r>
          </a:p>
        </p:txBody>
      </p:sp>
      <p:sp>
        <p:nvSpPr>
          <p:cNvPr id="25" name="TextBox 24">
            <a:extLst>
              <a:ext uri="{FF2B5EF4-FFF2-40B4-BE49-F238E27FC236}">
                <a16:creationId xmlns:a16="http://schemas.microsoft.com/office/drawing/2014/main" id="{F055F4C8-402D-A78E-9921-2ED5ABE942F1}"/>
              </a:ext>
            </a:extLst>
          </p:cNvPr>
          <p:cNvSpPr txBox="1"/>
          <p:nvPr/>
        </p:nvSpPr>
        <p:spPr>
          <a:xfrm>
            <a:off x="5132914" y="674719"/>
            <a:ext cx="6462083" cy="1754326"/>
          </a:xfrm>
          <a:prstGeom prst="rect">
            <a:avLst/>
          </a:prstGeom>
          <a:noFill/>
        </p:spPr>
        <p:txBody>
          <a:bodyPr wrap="square" rtlCol="0">
            <a:spAutoFit/>
          </a:bodyPr>
          <a:lstStyle/>
          <a:p>
            <a:pPr algn="ctr"/>
            <a:r>
              <a:rPr lang="en-GB" dirty="0"/>
              <a:t>Facts about Airbnb </a:t>
            </a:r>
          </a:p>
          <a:p>
            <a:pPr marL="285750" indent="-285750" algn="ctr">
              <a:buFont typeface="Arial" panose="020B0604020202020204" pitchFamily="34" charset="0"/>
              <a:buChar char="•"/>
            </a:pPr>
            <a:r>
              <a:rPr lang="en-GB" dirty="0"/>
              <a:t>Created in 2007</a:t>
            </a:r>
          </a:p>
          <a:p>
            <a:pPr marL="285750" indent="-285750" algn="ctr">
              <a:buFont typeface="Arial" panose="020B0604020202020204" pitchFamily="34" charset="0"/>
              <a:buChar char="•"/>
            </a:pPr>
            <a:r>
              <a:rPr lang="en-GB" dirty="0"/>
              <a:t>Founders needed to rent spare room to pay rent</a:t>
            </a:r>
          </a:p>
          <a:p>
            <a:pPr marL="285750" indent="-285750" algn="ctr">
              <a:buFont typeface="Arial" panose="020B0604020202020204" pitchFamily="34" charset="0"/>
              <a:buChar char="•"/>
            </a:pPr>
            <a:r>
              <a:rPr lang="en-GB" dirty="0"/>
              <a:t>4million hosts</a:t>
            </a:r>
          </a:p>
          <a:p>
            <a:pPr marL="285750" indent="-285750" algn="ctr">
              <a:buFont typeface="Arial" panose="020B0604020202020204" pitchFamily="34" charset="0"/>
              <a:buChar char="•"/>
            </a:pPr>
            <a:r>
              <a:rPr lang="en-GB" dirty="0"/>
              <a:t>Over 1.5 billion guests </a:t>
            </a:r>
          </a:p>
          <a:p>
            <a:pPr algn="ctr"/>
            <a:r>
              <a:rPr lang="en-GB" dirty="0"/>
              <a:t>(Airbnb,2023)</a:t>
            </a:r>
          </a:p>
        </p:txBody>
      </p:sp>
      <p:pic>
        <p:nvPicPr>
          <p:cNvPr id="27" name="Picture 26" descr="A diagram of different technology components&#10;&#10;Description automatically generated with medium confidence">
            <a:extLst>
              <a:ext uri="{FF2B5EF4-FFF2-40B4-BE49-F238E27FC236}">
                <a16:creationId xmlns:a16="http://schemas.microsoft.com/office/drawing/2014/main" id="{280C2706-39BE-DA87-430D-2E26319C5E3C}"/>
              </a:ext>
            </a:extLst>
          </p:cNvPr>
          <p:cNvPicPr>
            <a:picLocks noChangeAspect="1"/>
          </p:cNvPicPr>
          <p:nvPr/>
        </p:nvPicPr>
        <p:blipFill>
          <a:blip r:embed="rId5"/>
          <a:stretch>
            <a:fillRect/>
          </a:stretch>
        </p:blipFill>
        <p:spPr>
          <a:xfrm>
            <a:off x="4134810" y="3037862"/>
            <a:ext cx="4654018" cy="3810000"/>
          </a:xfrm>
          <a:prstGeom prst="rect">
            <a:avLst/>
          </a:prstGeom>
        </p:spPr>
      </p:pic>
      <p:sp>
        <p:nvSpPr>
          <p:cNvPr id="28" name="TextBox 27">
            <a:extLst>
              <a:ext uri="{FF2B5EF4-FFF2-40B4-BE49-F238E27FC236}">
                <a16:creationId xmlns:a16="http://schemas.microsoft.com/office/drawing/2014/main" id="{259FE680-F5EE-35E0-71CC-036CC77C8C87}"/>
              </a:ext>
            </a:extLst>
          </p:cNvPr>
          <p:cNvSpPr txBox="1"/>
          <p:nvPr/>
        </p:nvSpPr>
        <p:spPr>
          <a:xfrm>
            <a:off x="8356403" y="4315288"/>
            <a:ext cx="3440856" cy="646331"/>
          </a:xfrm>
          <a:prstGeom prst="rect">
            <a:avLst/>
          </a:prstGeom>
          <a:noFill/>
        </p:spPr>
        <p:txBody>
          <a:bodyPr wrap="square" rtlCol="0">
            <a:spAutoFit/>
          </a:bodyPr>
          <a:lstStyle/>
          <a:p>
            <a:r>
              <a:rPr lang="en-GB" dirty="0"/>
              <a:t>Figure 2 - Disruptive Innovation Theory (Hübner,2018)</a:t>
            </a:r>
          </a:p>
        </p:txBody>
      </p:sp>
      <p:pic>
        <p:nvPicPr>
          <p:cNvPr id="40" name="Audio 39">
            <a:extLst>
              <a:ext uri="{FF2B5EF4-FFF2-40B4-BE49-F238E27FC236}">
                <a16:creationId xmlns:a16="http://schemas.microsoft.com/office/drawing/2014/main" id="{5EFA18E3-270E-90F0-4A30-EF4AC67027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80775358"/>
      </p:ext>
    </p:extLst>
  </p:cSld>
  <p:clrMapOvr>
    <a:masterClrMapping/>
  </p:clrMapOvr>
  <mc:AlternateContent xmlns:mc="http://schemas.openxmlformats.org/markup-compatibility/2006">
    <mc:Choice xmlns:p14="http://schemas.microsoft.com/office/powerpoint/2010/main" Requires="p14">
      <p:transition spd="slow" p14:dur="2000" advTm="68435"/>
    </mc:Choice>
    <mc:Fallback>
      <p:transition spd="slow" advTm="68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309044-CF87-5869-DE40-30835CE0E9AD}"/>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Theme</a:t>
            </a:r>
            <a:br>
              <a:rPr lang="en-GB" sz="4000" dirty="0">
                <a:solidFill>
                  <a:srgbClr val="FFFFFF"/>
                </a:solidFill>
              </a:rPr>
            </a:br>
            <a:r>
              <a:rPr lang="en-GB" sz="4000" dirty="0">
                <a:solidFill>
                  <a:srgbClr val="FFFFFF"/>
                </a:solidFill>
              </a:rPr>
              <a:t>Business Model</a:t>
            </a:r>
          </a:p>
        </p:txBody>
      </p:sp>
      <p:sp>
        <p:nvSpPr>
          <p:cNvPr id="6" name="TextBox 5">
            <a:extLst>
              <a:ext uri="{FF2B5EF4-FFF2-40B4-BE49-F238E27FC236}">
                <a16:creationId xmlns:a16="http://schemas.microsoft.com/office/drawing/2014/main" id="{62AA0488-6096-329F-4D99-EEBA9EE0041E}"/>
              </a:ext>
            </a:extLst>
          </p:cNvPr>
          <p:cNvSpPr txBox="1"/>
          <p:nvPr/>
        </p:nvSpPr>
        <p:spPr>
          <a:xfrm>
            <a:off x="8363858" y="1273663"/>
            <a:ext cx="3612242" cy="369332"/>
          </a:xfrm>
          <a:prstGeom prst="rect">
            <a:avLst/>
          </a:prstGeom>
          <a:noFill/>
        </p:spPr>
        <p:txBody>
          <a:bodyPr wrap="square" rtlCol="0">
            <a:spAutoFit/>
          </a:bodyPr>
          <a:lstStyle/>
          <a:p>
            <a:pPr algn="ctr"/>
            <a:r>
              <a:rPr lang="en-GB" dirty="0"/>
              <a:t>Figure 3 – business model concept  </a:t>
            </a:r>
          </a:p>
        </p:txBody>
      </p:sp>
      <p:sp>
        <p:nvSpPr>
          <p:cNvPr id="7" name="TextBox 6">
            <a:extLst>
              <a:ext uri="{FF2B5EF4-FFF2-40B4-BE49-F238E27FC236}">
                <a16:creationId xmlns:a16="http://schemas.microsoft.com/office/drawing/2014/main" id="{996E4D26-600D-E52E-151B-6AC92D9BACA2}"/>
              </a:ext>
            </a:extLst>
          </p:cNvPr>
          <p:cNvSpPr txBox="1"/>
          <p:nvPr/>
        </p:nvSpPr>
        <p:spPr>
          <a:xfrm>
            <a:off x="4171750" y="3946981"/>
            <a:ext cx="4058175" cy="1754326"/>
          </a:xfrm>
          <a:prstGeom prst="rect">
            <a:avLst/>
          </a:prstGeom>
          <a:noFill/>
        </p:spPr>
        <p:txBody>
          <a:bodyPr wrap="square" rtlCol="0">
            <a:spAutoFit/>
          </a:bodyPr>
          <a:lstStyle/>
          <a:p>
            <a:pPr algn="ctr"/>
            <a:r>
              <a:rPr lang="en-GB" dirty="0"/>
              <a:t>Airbnb commission percentages </a:t>
            </a:r>
          </a:p>
          <a:p>
            <a:pPr algn="ctr"/>
            <a:endParaRPr lang="en-GB" dirty="0"/>
          </a:p>
          <a:p>
            <a:pPr marL="285750" indent="-285750" algn="ctr">
              <a:buFont typeface="Arial" panose="020B0604020202020204" pitchFamily="34" charset="0"/>
              <a:buChar char="•"/>
            </a:pPr>
            <a:r>
              <a:rPr lang="en-GB" dirty="0"/>
              <a:t>6 – 12% booking fee for guests</a:t>
            </a:r>
          </a:p>
          <a:p>
            <a:pPr marL="285750" indent="-285750" algn="ctr">
              <a:buFont typeface="Arial" panose="020B0604020202020204" pitchFamily="34" charset="0"/>
              <a:buChar char="•"/>
            </a:pPr>
            <a:r>
              <a:rPr lang="en-GB" dirty="0"/>
              <a:t>3% fee for hosts on each successful transaction</a:t>
            </a:r>
          </a:p>
          <a:p>
            <a:pPr algn="ctr"/>
            <a:r>
              <a:rPr lang="en-GB" dirty="0"/>
              <a:t>(Airbnb,2023)</a:t>
            </a:r>
          </a:p>
        </p:txBody>
      </p:sp>
      <p:pic>
        <p:nvPicPr>
          <p:cNvPr id="11" name="Picture 10" descr="A diagram of a business model&#10;&#10;Description automatically generated">
            <a:extLst>
              <a:ext uri="{FF2B5EF4-FFF2-40B4-BE49-F238E27FC236}">
                <a16:creationId xmlns:a16="http://schemas.microsoft.com/office/drawing/2014/main" id="{19A0CBE1-4831-B9B3-B891-FA80CDFFFC97}"/>
              </a:ext>
            </a:extLst>
          </p:cNvPr>
          <p:cNvPicPr>
            <a:picLocks noChangeAspect="1"/>
          </p:cNvPicPr>
          <p:nvPr/>
        </p:nvPicPr>
        <p:blipFill>
          <a:blip r:embed="rId5"/>
          <a:stretch>
            <a:fillRect/>
          </a:stretch>
        </p:blipFill>
        <p:spPr>
          <a:xfrm>
            <a:off x="8363858" y="1642995"/>
            <a:ext cx="3612242" cy="3592285"/>
          </a:xfrm>
          <a:prstGeom prst="rect">
            <a:avLst/>
          </a:prstGeom>
        </p:spPr>
      </p:pic>
      <p:pic>
        <p:nvPicPr>
          <p:cNvPr id="27" name="Audio 26">
            <a:extLst>
              <a:ext uri="{FF2B5EF4-FFF2-40B4-BE49-F238E27FC236}">
                <a16:creationId xmlns:a16="http://schemas.microsoft.com/office/drawing/2014/main" id="{572F05F6-6E98-7BBF-5E58-7510E9D61F0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
        <p:nvSpPr>
          <p:cNvPr id="50" name="TextBox 49">
            <a:extLst>
              <a:ext uri="{FF2B5EF4-FFF2-40B4-BE49-F238E27FC236}">
                <a16:creationId xmlns:a16="http://schemas.microsoft.com/office/drawing/2014/main" id="{D60BB00B-7390-8E94-326B-E7E3B4E8FFE7}"/>
              </a:ext>
            </a:extLst>
          </p:cNvPr>
          <p:cNvSpPr txBox="1"/>
          <p:nvPr/>
        </p:nvSpPr>
        <p:spPr>
          <a:xfrm>
            <a:off x="4905054" y="1156693"/>
            <a:ext cx="2833141" cy="923330"/>
          </a:xfrm>
          <a:prstGeom prst="rect">
            <a:avLst/>
          </a:prstGeom>
          <a:noFill/>
        </p:spPr>
        <p:txBody>
          <a:bodyPr wrap="square" rtlCol="0">
            <a:spAutoFit/>
          </a:bodyPr>
          <a:lstStyle/>
          <a:p>
            <a:pPr algn="ctr"/>
            <a:r>
              <a:rPr lang="en-GB" dirty="0"/>
              <a:t>Airbnb uses a two-sided marketplace business model</a:t>
            </a:r>
          </a:p>
          <a:p>
            <a:endParaRPr lang="en-GB" dirty="0"/>
          </a:p>
        </p:txBody>
      </p:sp>
      <p:sp>
        <p:nvSpPr>
          <p:cNvPr id="51" name="TextBox 50">
            <a:extLst>
              <a:ext uri="{FF2B5EF4-FFF2-40B4-BE49-F238E27FC236}">
                <a16:creationId xmlns:a16="http://schemas.microsoft.com/office/drawing/2014/main" id="{5B1A0B65-4030-A622-2056-DC309783C186}"/>
              </a:ext>
            </a:extLst>
          </p:cNvPr>
          <p:cNvSpPr txBox="1"/>
          <p:nvPr/>
        </p:nvSpPr>
        <p:spPr>
          <a:xfrm>
            <a:off x="9254817" y="5239642"/>
            <a:ext cx="1830324" cy="381664"/>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(Canvass, 2023)</a:t>
            </a:r>
            <a:r>
              <a:rPr lang="en-GB" dirty="0">
                <a:effectLst/>
              </a:rPr>
              <a:t> </a:t>
            </a:r>
            <a:r>
              <a:rPr lang="en-GB" dirty="0"/>
              <a:t> </a:t>
            </a:r>
          </a:p>
        </p:txBody>
      </p:sp>
    </p:spTree>
    <p:extLst>
      <p:ext uri="{BB962C8B-B14F-4D97-AF65-F5344CB8AC3E}">
        <p14:creationId xmlns:p14="http://schemas.microsoft.com/office/powerpoint/2010/main" val="198277570"/>
      </p:ext>
    </p:extLst>
  </p:cSld>
  <p:clrMapOvr>
    <a:masterClrMapping/>
  </p:clrMapOvr>
  <mc:AlternateContent xmlns:mc="http://schemas.openxmlformats.org/markup-compatibility/2006">
    <mc:Choice xmlns:p14="http://schemas.microsoft.com/office/powerpoint/2010/main" Requires="p14">
      <p:transition spd="slow" p14:dur="2000" advTm="119170"/>
    </mc:Choice>
    <mc:Fallback>
      <p:transition spd="slow" advTm="119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8CA3A8-B6DE-0AA3-5DC5-F8D770041D9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Chapter 24</a:t>
            </a:r>
            <a:br>
              <a:rPr lang="en-GB" sz="4000" dirty="0">
                <a:solidFill>
                  <a:srgbClr val="FFFFFF"/>
                </a:solidFill>
              </a:rPr>
            </a:br>
            <a:r>
              <a:rPr lang="en-GB" sz="4000" dirty="0">
                <a:solidFill>
                  <a:srgbClr val="FFFFFF"/>
                </a:solidFill>
              </a:rPr>
              <a:t>Environmental Sustainability  </a:t>
            </a:r>
          </a:p>
        </p:txBody>
      </p:sp>
      <p:pic>
        <p:nvPicPr>
          <p:cNvPr id="21" name="Audio 20">
            <a:extLst>
              <a:ext uri="{FF2B5EF4-FFF2-40B4-BE49-F238E27FC236}">
                <a16:creationId xmlns:a16="http://schemas.microsoft.com/office/drawing/2014/main" id="{2F0577FD-3E24-F5C8-C46D-2D0BEF8D26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pic>
        <p:nvPicPr>
          <p:cNvPr id="24" name="Picture 23" descr="A green recycle symbol surrounded by different icons&#10;&#10;Description automatically generated">
            <a:extLst>
              <a:ext uri="{FF2B5EF4-FFF2-40B4-BE49-F238E27FC236}">
                <a16:creationId xmlns:a16="http://schemas.microsoft.com/office/drawing/2014/main" id="{A6F936E0-1674-B17D-3DB0-B19D5AEC8771}"/>
              </a:ext>
            </a:extLst>
          </p:cNvPr>
          <p:cNvPicPr>
            <a:picLocks noChangeAspect="1"/>
          </p:cNvPicPr>
          <p:nvPr/>
        </p:nvPicPr>
        <p:blipFill>
          <a:blip r:embed="rId6"/>
          <a:stretch>
            <a:fillRect/>
          </a:stretch>
        </p:blipFill>
        <p:spPr>
          <a:xfrm>
            <a:off x="5608362" y="902654"/>
            <a:ext cx="5010046" cy="5032412"/>
          </a:xfrm>
          <a:prstGeom prst="rect">
            <a:avLst/>
          </a:prstGeom>
        </p:spPr>
      </p:pic>
      <p:sp>
        <p:nvSpPr>
          <p:cNvPr id="29" name="TextBox 28">
            <a:extLst>
              <a:ext uri="{FF2B5EF4-FFF2-40B4-BE49-F238E27FC236}">
                <a16:creationId xmlns:a16="http://schemas.microsoft.com/office/drawing/2014/main" id="{5FB6601B-FAB6-40B3-F087-C781379AE624}"/>
              </a:ext>
            </a:extLst>
          </p:cNvPr>
          <p:cNvSpPr txBox="1"/>
          <p:nvPr/>
        </p:nvSpPr>
        <p:spPr>
          <a:xfrm>
            <a:off x="7052391" y="6051034"/>
            <a:ext cx="2203554" cy="369332"/>
          </a:xfrm>
          <a:prstGeom prst="rect">
            <a:avLst/>
          </a:prstGeom>
          <a:noFill/>
        </p:spPr>
        <p:txBody>
          <a:bodyPr wrap="square" rtlCol="0">
            <a:spAutoFit/>
          </a:bodyPr>
          <a:lstStyle/>
          <a:p>
            <a:r>
              <a:rPr lang="en-GB" dirty="0"/>
              <a:t>Image – Google,2023</a:t>
            </a:r>
          </a:p>
        </p:txBody>
      </p:sp>
    </p:spTree>
    <p:extLst>
      <p:ext uri="{BB962C8B-B14F-4D97-AF65-F5344CB8AC3E}">
        <p14:creationId xmlns:p14="http://schemas.microsoft.com/office/powerpoint/2010/main" val="834667713"/>
      </p:ext>
    </p:extLst>
  </p:cSld>
  <p:clrMapOvr>
    <a:masterClrMapping/>
  </p:clrMapOvr>
  <mc:AlternateContent xmlns:mc="http://schemas.openxmlformats.org/markup-compatibility/2006">
    <mc:Choice xmlns:p14="http://schemas.microsoft.com/office/powerpoint/2010/main" Requires="p14">
      <p:transition spd="slow" p14:dur="2000" advTm="9915"/>
    </mc:Choice>
    <mc:Fallback>
      <p:transition spd="slow" advTm="9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671A39-607D-7F65-7919-6772A0352EA0}"/>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Theme</a:t>
            </a:r>
            <a:br>
              <a:rPr lang="en-GB" sz="4000" dirty="0">
                <a:solidFill>
                  <a:srgbClr val="FFFFFF"/>
                </a:solidFill>
              </a:rPr>
            </a:br>
            <a:r>
              <a:rPr lang="en-GB" sz="4000" dirty="0">
                <a:solidFill>
                  <a:srgbClr val="FFFFFF"/>
                </a:solidFill>
              </a:rPr>
              <a:t>Sustainability</a:t>
            </a:r>
          </a:p>
        </p:txBody>
      </p:sp>
      <p:pic>
        <p:nvPicPr>
          <p:cNvPr id="11" name="Picture 10" descr="A graph of a bar graph&#10;&#10;Description automatically generated with medium confidence">
            <a:extLst>
              <a:ext uri="{FF2B5EF4-FFF2-40B4-BE49-F238E27FC236}">
                <a16:creationId xmlns:a16="http://schemas.microsoft.com/office/drawing/2014/main" id="{8546EFF8-99E3-E112-0A9A-5E8D94FF18D6}"/>
              </a:ext>
            </a:extLst>
          </p:cNvPr>
          <p:cNvPicPr>
            <a:picLocks noChangeAspect="1"/>
          </p:cNvPicPr>
          <p:nvPr/>
        </p:nvPicPr>
        <p:blipFill>
          <a:blip r:embed="rId5"/>
          <a:stretch>
            <a:fillRect/>
          </a:stretch>
        </p:blipFill>
        <p:spPr>
          <a:xfrm>
            <a:off x="4504548" y="3974352"/>
            <a:ext cx="4406096" cy="2501979"/>
          </a:xfrm>
          <a:prstGeom prst="rect">
            <a:avLst/>
          </a:prstGeom>
        </p:spPr>
      </p:pic>
      <p:sp>
        <p:nvSpPr>
          <p:cNvPr id="13" name="TextBox 12">
            <a:extLst>
              <a:ext uri="{FF2B5EF4-FFF2-40B4-BE49-F238E27FC236}">
                <a16:creationId xmlns:a16="http://schemas.microsoft.com/office/drawing/2014/main" id="{3AF603BA-5F2D-3936-6833-1ADC4C8EBC1F}"/>
              </a:ext>
            </a:extLst>
          </p:cNvPr>
          <p:cNvSpPr txBox="1"/>
          <p:nvPr/>
        </p:nvSpPr>
        <p:spPr>
          <a:xfrm>
            <a:off x="8910644" y="4766872"/>
            <a:ext cx="2781684" cy="553998"/>
          </a:xfrm>
          <a:prstGeom prst="rect">
            <a:avLst/>
          </a:prstGeom>
          <a:noFill/>
        </p:spPr>
        <p:txBody>
          <a:bodyPr wrap="square" rtlCol="0">
            <a:spAutoFit/>
          </a:bodyPr>
          <a:lstStyle/>
          <a:p>
            <a:r>
              <a:rPr lang="en-GB" sz="1000" dirty="0"/>
              <a:t>Figure 3– Perceived levels of environmental friendliness of accommodation options. </a:t>
            </a:r>
          </a:p>
          <a:p>
            <a:r>
              <a:rPr lang="en-GB" sz="1000" dirty="0"/>
              <a:t>(</a:t>
            </a:r>
            <a:r>
              <a:rPr lang="en-GB" sz="1000" dirty="0">
                <a:effectLst/>
                <a:latin typeface="Calibri" panose="020F0502020204030204" pitchFamily="34" charset="0"/>
                <a:ea typeface="Calibri" panose="020F0502020204030204" pitchFamily="34" charset="0"/>
                <a:cs typeface="Times New Roman" panose="02020603050405020304" pitchFamily="18" charset="0"/>
              </a:rPr>
              <a:t>Dolnicar, 2018)</a:t>
            </a:r>
            <a:endParaRPr lang="en-GB" sz="1000" dirty="0"/>
          </a:p>
        </p:txBody>
      </p:sp>
      <p:sp>
        <p:nvSpPr>
          <p:cNvPr id="15" name="TextBox 14">
            <a:extLst>
              <a:ext uri="{FF2B5EF4-FFF2-40B4-BE49-F238E27FC236}">
                <a16:creationId xmlns:a16="http://schemas.microsoft.com/office/drawing/2014/main" id="{C34A6958-EDB6-8FFB-31AB-89D5236C6B9A}"/>
              </a:ext>
            </a:extLst>
          </p:cNvPr>
          <p:cNvSpPr txBox="1"/>
          <p:nvPr/>
        </p:nvSpPr>
        <p:spPr>
          <a:xfrm>
            <a:off x="5434077" y="381669"/>
            <a:ext cx="5084909" cy="646331"/>
          </a:xfrm>
          <a:prstGeom prst="rect">
            <a:avLst/>
          </a:prstGeom>
          <a:noFill/>
        </p:spPr>
        <p:txBody>
          <a:bodyPr wrap="square" rtlCol="0">
            <a:spAutoFit/>
          </a:bodyPr>
          <a:lstStyle/>
          <a:p>
            <a:pPr algn="ctr"/>
            <a:r>
              <a:rPr lang="en-GB" dirty="0"/>
              <a:t>‘Tourism and accommodation sector has a range of negative environmental impacts’ </a:t>
            </a:r>
            <a:r>
              <a:rPr lang="en-GB" sz="1800" dirty="0">
                <a:effectLst/>
                <a:latin typeface="Calibri" panose="020F0502020204030204" pitchFamily="34" charset="0"/>
                <a:ea typeface="Calibri" panose="020F0502020204030204" pitchFamily="34" charset="0"/>
                <a:cs typeface="Times New Roman" panose="02020603050405020304" pitchFamily="18" charset="0"/>
              </a:rPr>
              <a:t>(Dolnicar, 2018)</a:t>
            </a:r>
            <a:r>
              <a:rPr lang="en-GB" dirty="0">
                <a:effectLst/>
              </a:rPr>
              <a:t> </a:t>
            </a:r>
            <a:endParaRPr lang="en-GB" dirty="0"/>
          </a:p>
        </p:txBody>
      </p:sp>
      <p:pic>
        <p:nvPicPr>
          <p:cNvPr id="19" name="Picture 18" descr="A green icons with text&#10;&#10;Description automatically generated with medium confidence">
            <a:extLst>
              <a:ext uri="{FF2B5EF4-FFF2-40B4-BE49-F238E27FC236}">
                <a16:creationId xmlns:a16="http://schemas.microsoft.com/office/drawing/2014/main" id="{0814700F-9559-816D-8526-87E2DB5DDA09}"/>
              </a:ext>
            </a:extLst>
          </p:cNvPr>
          <p:cNvPicPr>
            <a:picLocks noChangeAspect="1"/>
          </p:cNvPicPr>
          <p:nvPr/>
        </p:nvPicPr>
        <p:blipFill>
          <a:blip r:embed="rId6"/>
          <a:stretch>
            <a:fillRect/>
          </a:stretch>
        </p:blipFill>
        <p:spPr>
          <a:xfrm>
            <a:off x="4797464" y="1597666"/>
            <a:ext cx="6713407" cy="1693472"/>
          </a:xfrm>
          <a:prstGeom prst="rect">
            <a:avLst/>
          </a:prstGeom>
        </p:spPr>
      </p:pic>
      <p:pic>
        <p:nvPicPr>
          <p:cNvPr id="28" name="Audio 27">
            <a:extLst>
              <a:ext uri="{FF2B5EF4-FFF2-40B4-BE49-F238E27FC236}">
                <a16:creationId xmlns:a16="http://schemas.microsoft.com/office/drawing/2014/main" id="{736815F6-C0C5-CA70-B1E1-5E228FFE81F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
        <p:nvSpPr>
          <p:cNvPr id="34" name="TextBox 33">
            <a:extLst>
              <a:ext uri="{FF2B5EF4-FFF2-40B4-BE49-F238E27FC236}">
                <a16:creationId xmlns:a16="http://schemas.microsoft.com/office/drawing/2014/main" id="{0E2649EF-8D12-447C-DDD2-1EF47D5586A9}"/>
              </a:ext>
            </a:extLst>
          </p:cNvPr>
          <p:cNvSpPr txBox="1"/>
          <p:nvPr/>
        </p:nvSpPr>
        <p:spPr>
          <a:xfrm>
            <a:off x="7824866" y="3132944"/>
            <a:ext cx="2781684" cy="246221"/>
          </a:xfrm>
          <a:prstGeom prst="rect">
            <a:avLst/>
          </a:prstGeom>
          <a:noFill/>
        </p:spPr>
        <p:txBody>
          <a:bodyPr wrap="square" rtlCol="0">
            <a:spAutoFit/>
          </a:bodyPr>
          <a:lstStyle/>
          <a:p>
            <a:r>
              <a:rPr lang="en-GB" sz="1000" dirty="0"/>
              <a:t>Image – Google,(2023)</a:t>
            </a:r>
          </a:p>
        </p:txBody>
      </p:sp>
    </p:spTree>
    <p:extLst>
      <p:ext uri="{BB962C8B-B14F-4D97-AF65-F5344CB8AC3E}">
        <p14:creationId xmlns:p14="http://schemas.microsoft.com/office/powerpoint/2010/main" val="4002986338"/>
      </p:ext>
    </p:extLst>
  </p:cSld>
  <p:clrMapOvr>
    <a:masterClrMapping/>
  </p:clrMapOvr>
  <mc:AlternateContent xmlns:mc="http://schemas.openxmlformats.org/markup-compatibility/2006">
    <mc:Choice xmlns:p14="http://schemas.microsoft.com/office/powerpoint/2010/main" Requires="p14">
      <p:transition spd="slow" p14:dur="2000" advTm="103257"/>
    </mc:Choice>
    <mc:Fallback>
      <p:transition spd="slow" advTm="103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FABD7D-D873-0EF2-98E9-3C403A1E7495}"/>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Theme </a:t>
            </a:r>
            <a:br>
              <a:rPr lang="en-GB" sz="4000" dirty="0">
                <a:solidFill>
                  <a:srgbClr val="FFFFFF"/>
                </a:solidFill>
              </a:rPr>
            </a:br>
            <a:r>
              <a:rPr lang="en-GB" sz="4000" dirty="0">
                <a:solidFill>
                  <a:srgbClr val="FFFFFF"/>
                </a:solidFill>
              </a:rPr>
              <a:t>Sustainability </a:t>
            </a:r>
          </a:p>
        </p:txBody>
      </p:sp>
      <p:pic>
        <p:nvPicPr>
          <p:cNvPr id="23" name="Picture 22" descr="A white card with numbers and black text&#10;&#10;Description automatically generated">
            <a:extLst>
              <a:ext uri="{FF2B5EF4-FFF2-40B4-BE49-F238E27FC236}">
                <a16:creationId xmlns:a16="http://schemas.microsoft.com/office/drawing/2014/main" id="{0B177117-76FA-4DF2-3F6B-9358A1C5B316}"/>
              </a:ext>
            </a:extLst>
          </p:cNvPr>
          <p:cNvPicPr>
            <a:picLocks noChangeAspect="1"/>
          </p:cNvPicPr>
          <p:nvPr/>
        </p:nvPicPr>
        <p:blipFill>
          <a:blip r:embed="rId5"/>
          <a:stretch>
            <a:fillRect/>
          </a:stretch>
        </p:blipFill>
        <p:spPr>
          <a:xfrm>
            <a:off x="4134810" y="511388"/>
            <a:ext cx="3094571" cy="5278506"/>
          </a:xfrm>
          <a:prstGeom prst="rect">
            <a:avLst/>
          </a:prstGeom>
        </p:spPr>
      </p:pic>
      <p:sp>
        <p:nvSpPr>
          <p:cNvPr id="25" name="TextBox 24">
            <a:extLst>
              <a:ext uri="{FF2B5EF4-FFF2-40B4-BE49-F238E27FC236}">
                <a16:creationId xmlns:a16="http://schemas.microsoft.com/office/drawing/2014/main" id="{761B2E89-BF80-6C66-1E27-EB0B1952DA64}"/>
              </a:ext>
            </a:extLst>
          </p:cNvPr>
          <p:cNvSpPr txBox="1"/>
          <p:nvPr/>
        </p:nvSpPr>
        <p:spPr>
          <a:xfrm>
            <a:off x="7120328" y="524656"/>
            <a:ext cx="4604950" cy="2585323"/>
          </a:xfrm>
          <a:prstGeom prst="rect">
            <a:avLst/>
          </a:prstGeom>
          <a:noFill/>
        </p:spPr>
        <p:txBody>
          <a:bodyPr wrap="square" rtlCol="0">
            <a:spAutoFit/>
          </a:bodyPr>
          <a:lstStyle/>
          <a:p>
            <a:r>
              <a:rPr lang="en-GB" dirty="0"/>
              <a:t>How are Airbnb trying to be more sustainable?</a:t>
            </a:r>
          </a:p>
          <a:p>
            <a:endParaRPr lang="en-GB" dirty="0"/>
          </a:p>
          <a:p>
            <a:r>
              <a:rPr lang="en-GB" dirty="0"/>
              <a:t>Offer information to their hosts online</a:t>
            </a:r>
          </a:p>
          <a:p>
            <a:pPr marL="285750" indent="-285750">
              <a:buFont typeface="Arial" panose="020B0604020202020204" pitchFamily="34" charset="0"/>
              <a:buChar char="•"/>
            </a:pPr>
            <a:r>
              <a:rPr lang="en-GB" dirty="0"/>
              <a:t>Waste avoidance</a:t>
            </a:r>
          </a:p>
          <a:p>
            <a:pPr marL="285750" indent="-285750">
              <a:buFont typeface="Arial" panose="020B0604020202020204" pitchFamily="34" charset="0"/>
              <a:buChar char="•"/>
            </a:pPr>
            <a:r>
              <a:rPr lang="en-GB" dirty="0"/>
              <a:t>Support sustainability awareness</a:t>
            </a:r>
          </a:p>
          <a:p>
            <a:pPr marL="285750" indent="-285750">
              <a:buFont typeface="Arial" panose="020B0604020202020204" pitchFamily="34" charset="0"/>
              <a:buChar char="•"/>
            </a:pPr>
            <a:r>
              <a:rPr lang="en-GB" dirty="0"/>
              <a:t>Recycling </a:t>
            </a:r>
          </a:p>
          <a:p>
            <a:pPr marL="285750" indent="-285750">
              <a:buFont typeface="Arial" panose="020B0604020202020204" pitchFamily="34" charset="0"/>
              <a:buChar char="•"/>
            </a:pPr>
            <a:r>
              <a:rPr lang="en-GB" dirty="0"/>
              <a:t>Solar Power</a:t>
            </a:r>
          </a:p>
          <a:p>
            <a:pPr marL="285750" indent="-285750">
              <a:buFont typeface="Arial" panose="020B0604020202020204" pitchFamily="34" charset="0"/>
              <a:buChar char="•"/>
            </a:pPr>
            <a:endParaRPr lang="en-GB" dirty="0"/>
          </a:p>
          <a:p>
            <a:endParaRPr lang="en-GB" dirty="0"/>
          </a:p>
        </p:txBody>
      </p:sp>
      <p:pic>
        <p:nvPicPr>
          <p:cNvPr id="27" name="Picture 26" descr="A light bulb with text overlay&#10;&#10;Description automatically generated">
            <a:extLst>
              <a:ext uri="{FF2B5EF4-FFF2-40B4-BE49-F238E27FC236}">
                <a16:creationId xmlns:a16="http://schemas.microsoft.com/office/drawing/2014/main" id="{D9390831-28AF-6C4B-0CA0-2AFF7555FD2A}"/>
              </a:ext>
            </a:extLst>
          </p:cNvPr>
          <p:cNvPicPr>
            <a:picLocks noChangeAspect="1"/>
          </p:cNvPicPr>
          <p:nvPr/>
        </p:nvPicPr>
        <p:blipFill>
          <a:blip r:embed="rId6"/>
          <a:stretch>
            <a:fillRect/>
          </a:stretch>
        </p:blipFill>
        <p:spPr>
          <a:xfrm>
            <a:off x="8154168" y="3263207"/>
            <a:ext cx="2803368" cy="2343799"/>
          </a:xfrm>
          <a:prstGeom prst="rect">
            <a:avLst/>
          </a:prstGeom>
        </p:spPr>
      </p:pic>
      <p:sp>
        <p:nvSpPr>
          <p:cNvPr id="29" name="TextBox 28">
            <a:extLst>
              <a:ext uri="{FF2B5EF4-FFF2-40B4-BE49-F238E27FC236}">
                <a16:creationId xmlns:a16="http://schemas.microsoft.com/office/drawing/2014/main" id="{E2BBE9B4-64EE-4D24-53EF-2A55EEE57F3C}"/>
              </a:ext>
            </a:extLst>
          </p:cNvPr>
          <p:cNvSpPr txBox="1"/>
          <p:nvPr/>
        </p:nvSpPr>
        <p:spPr>
          <a:xfrm>
            <a:off x="5041907" y="5789894"/>
            <a:ext cx="1394086" cy="246221"/>
          </a:xfrm>
          <a:prstGeom prst="rect">
            <a:avLst/>
          </a:prstGeom>
          <a:noFill/>
        </p:spPr>
        <p:txBody>
          <a:bodyPr wrap="square" rtlCol="0">
            <a:spAutoFit/>
          </a:bodyPr>
          <a:lstStyle/>
          <a:p>
            <a:r>
              <a:rPr lang="en-GB" sz="1000" dirty="0"/>
              <a:t>Image – Airbnb,(2023)</a:t>
            </a:r>
          </a:p>
        </p:txBody>
      </p:sp>
      <p:sp>
        <p:nvSpPr>
          <p:cNvPr id="30" name="TextBox 29">
            <a:extLst>
              <a:ext uri="{FF2B5EF4-FFF2-40B4-BE49-F238E27FC236}">
                <a16:creationId xmlns:a16="http://schemas.microsoft.com/office/drawing/2014/main" id="{D505BFEC-1B69-B90F-A114-1AC45575705B}"/>
              </a:ext>
            </a:extLst>
          </p:cNvPr>
          <p:cNvSpPr txBox="1"/>
          <p:nvPr/>
        </p:nvSpPr>
        <p:spPr>
          <a:xfrm>
            <a:off x="8858809" y="5666783"/>
            <a:ext cx="1874148" cy="246221"/>
          </a:xfrm>
          <a:prstGeom prst="rect">
            <a:avLst/>
          </a:prstGeom>
          <a:noFill/>
        </p:spPr>
        <p:txBody>
          <a:bodyPr wrap="square" rtlCol="0">
            <a:spAutoFit/>
          </a:bodyPr>
          <a:lstStyle/>
          <a:p>
            <a:pPr algn="ctr"/>
            <a:r>
              <a:rPr lang="en-GB" sz="1000" dirty="0"/>
              <a:t>Image – </a:t>
            </a:r>
            <a:r>
              <a:rPr lang="en-GB" sz="1000" dirty="0">
                <a:effectLst/>
                <a:latin typeface="Calibri" panose="020F0502020204030204" pitchFamily="34" charset="0"/>
                <a:ea typeface="Calibri" panose="020F0502020204030204" pitchFamily="34" charset="0"/>
                <a:cs typeface="Times New Roman" panose="02020603050405020304" pitchFamily="18" charset="0"/>
              </a:rPr>
              <a:t>(Big clean switch, 2023)</a:t>
            </a:r>
            <a:r>
              <a:rPr lang="en-GB" sz="1000" dirty="0">
                <a:effectLst/>
              </a:rPr>
              <a:t> </a:t>
            </a:r>
            <a:endParaRPr lang="en-GB" sz="1000" dirty="0"/>
          </a:p>
        </p:txBody>
      </p:sp>
      <p:pic>
        <p:nvPicPr>
          <p:cNvPr id="37" name="Audio 36">
            <a:extLst>
              <a:ext uri="{FF2B5EF4-FFF2-40B4-BE49-F238E27FC236}">
                <a16:creationId xmlns:a16="http://schemas.microsoft.com/office/drawing/2014/main" id="{B66D3DFE-98DD-E24E-BB84-620026106F0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043885828"/>
      </p:ext>
    </p:extLst>
  </p:cSld>
  <p:clrMapOvr>
    <a:masterClrMapping/>
  </p:clrMapOvr>
  <mc:AlternateContent xmlns:mc="http://schemas.openxmlformats.org/markup-compatibility/2006">
    <mc:Choice xmlns:p14="http://schemas.microsoft.com/office/powerpoint/2010/main" Requires="p14">
      <p:transition spd="slow" p14:dur="2000" advTm="95885"/>
    </mc:Choice>
    <mc:Fallback>
      <p:transition spd="slow" advTm="95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FABD7D-D873-0EF2-98E9-3C403A1E7495}"/>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Conclusion</a:t>
            </a:r>
          </a:p>
        </p:txBody>
      </p:sp>
      <p:sp>
        <p:nvSpPr>
          <p:cNvPr id="5" name="TextBox 4">
            <a:extLst>
              <a:ext uri="{FF2B5EF4-FFF2-40B4-BE49-F238E27FC236}">
                <a16:creationId xmlns:a16="http://schemas.microsoft.com/office/drawing/2014/main" id="{F464F29E-A1D2-E3EB-441F-5A77D82912E2}"/>
              </a:ext>
            </a:extLst>
          </p:cNvPr>
          <p:cNvSpPr txBox="1"/>
          <p:nvPr/>
        </p:nvSpPr>
        <p:spPr>
          <a:xfrm>
            <a:off x="4504549" y="1439056"/>
            <a:ext cx="5958586" cy="3416320"/>
          </a:xfrm>
          <a:prstGeom prst="rect">
            <a:avLst/>
          </a:prstGeom>
          <a:noFill/>
        </p:spPr>
        <p:txBody>
          <a:bodyPr wrap="square" rtlCol="0">
            <a:spAutoFit/>
          </a:bodyPr>
          <a:lstStyle/>
          <a:p>
            <a:r>
              <a:rPr lang="en-GB" dirty="0"/>
              <a:t>Almost twenty years ago Airbnb was created by two room mates that where unable to pay their rent. It is now one of the biggest business in the world. There is no doubt that it will continue to grow and expand as the world is becoming more reliant on new technologies and looking for an easier way to book their time away. </a:t>
            </a:r>
          </a:p>
          <a:p>
            <a:r>
              <a:rPr lang="en-GB" dirty="0"/>
              <a:t>I have learned that it isn’t as simple as just renting out or booking a space. Hosts take on a lot of responsibility and risk to be a part of the Airbnb community. </a:t>
            </a:r>
          </a:p>
          <a:p>
            <a:r>
              <a:rPr lang="en-GB" dirty="0"/>
              <a:t>I believe in order for the company to continue to grow they need to become more sustainable with their practises and possibly make it a condition of using their platform. </a:t>
            </a:r>
          </a:p>
        </p:txBody>
      </p:sp>
      <p:pic>
        <p:nvPicPr>
          <p:cNvPr id="24" name="Audio 23">
            <a:extLst>
              <a:ext uri="{FF2B5EF4-FFF2-40B4-BE49-F238E27FC236}">
                <a16:creationId xmlns:a16="http://schemas.microsoft.com/office/drawing/2014/main" id="{8D83FDA7-48B0-2C23-C9DB-D771651B145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63000215"/>
      </p:ext>
    </p:extLst>
  </p:cSld>
  <p:clrMapOvr>
    <a:masterClrMapping/>
  </p:clrMapOvr>
  <mc:AlternateContent xmlns:mc="http://schemas.openxmlformats.org/markup-compatibility/2006">
    <mc:Choice xmlns:p14="http://schemas.microsoft.com/office/powerpoint/2010/main" Requires="p14">
      <p:transition spd="slow" p14:dur="2000" advTm="50483"/>
    </mc:Choice>
    <mc:Fallback>
      <p:transition spd="slow" advTm="504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C84EE2-324E-2438-1FE4-E0C60B9B0FC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References </a:t>
            </a:r>
          </a:p>
        </p:txBody>
      </p:sp>
      <p:sp>
        <p:nvSpPr>
          <p:cNvPr id="5" name="Rectangle 1">
            <a:extLst>
              <a:ext uri="{FF2B5EF4-FFF2-40B4-BE49-F238E27FC236}">
                <a16:creationId xmlns:a16="http://schemas.microsoft.com/office/drawing/2014/main" id="{A7BE96A9-C0E0-51B6-A3F7-58EE5B88CEBC}"/>
              </a:ext>
            </a:extLst>
          </p:cNvPr>
          <p:cNvSpPr>
            <a:spLocks noGrp="1" noChangeArrowheads="1"/>
          </p:cNvSpPr>
          <p:nvPr>
            <p:ph idx="1"/>
          </p:nvPr>
        </p:nvSpPr>
        <p:spPr bwMode="auto">
          <a:xfrm>
            <a:off x="4134810" y="548746"/>
            <a:ext cx="8015528" cy="60631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News. (2021, April 21).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Hoe the Airbnb community supports environmentally friendly travel worldwide</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Retrieved November 10, 2023, from Airbnb: </a:t>
            </a:r>
            <a:r>
              <a:rPr lang="en-US" altLang="en-US" sz="1000" dirty="0">
                <a:latin typeface="Calibri" panose="020F0502020204030204" pitchFamily="34" charset="0"/>
                <a:ea typeface="Calibri" panose="020F0502020204030204" pitchFamily="34" charset="0"/>
                <a:cs typeface="Times New Roman" panose="02020603050405020304" pitchFamily="18" charset="0"/>
              </a:rPr>
              <a:t>https://www.airbnb.co.uk/resources/hosting-homes/a/hosts-on-airbnb-are-</a:t>
            </a:r>
            <a:endPar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making-their-homes-more-sustainable</a:t>
            </a:r>
            <a:endParaRPr kumimoji="0" lang="en-US" altLang="en-US" sz="700" b="0" i="0" u="none" strike="noStrike" cap="none" normalizeH="0" baseline="0" dirty="0">
              <a:ln>
                <a:noFill/>
              </a:ln>
              <a:solidFill>
                <a:schemeClr val="tx1"/>
              </a:solidFill>
              <a:effectLst/>
            </a:endParaRPr>
          </a:p>
          <a:p>
            <a:pPr marL="0" indent="0">
              <a:lnSpc>
                <a:spcPct val="100000"/>
              </a:lnSpc>
              <a:buNone/>
            </a:pPr>
            <a:r>
              <a:rPr lang="en-US" sz="1000" kern="100" dirty="0">
                <a:effectLst/>
                <a:latin typeface="Calibri" panose="020F0502020204030204" pitchFamily="34" charset="0"/>
                <a:ea typeface="Calibri" panose="020F0502020204030204" pitchFamily="34" charset="0"/>
                <a:cs typeface="Times New Roman" panose="02020603050405020304" pitchFamily="18" charset="0"/>
              </a:rPr>
              <a:t>Airbnb News. (2023). </a:t>
            </a:r>
            <a:r>
              <a:rPr lang="en-US" sz="1000" i="1" kern="100" dirty="0">
                <a:effectLst/>
                <a:latin typeface="Calibri" panose="020F0502020204030204" pitchFamily="34" charset="0"/>
                <a:ea typeface="Calibri" panose="020F0502020204030204" pitchFamily="34" charset="0"/>
                <a:cs typeface="Times New Roman" panose="02020603050405020304" pitchFamily="18" charset="0"/>
              </a:rPr>
              <a:t>About us</a:t>
            </a:r>
            <a:r>
              <a:rPr lang="en-US" sz="1000" kern="100" dirty="0">
                <a:effectLst/>
                <a:latin typeface="Calibri" panose="020F0502020204030204" pitchFamily="34" charset="0"/>
                <a:ea typeface="Calibri" panose="020F0502020204030204" pitchFamily="34" charset="0"/>
                <a:cs typeface="Times New Roman" panose="02020603050405020304" pitchFamily="18" charset="0"/>
              </a:rPr>
              <a:t>. Retrieved November 15 2023, from Airbnb: https://news.airbnb.com/about-us/</a:t>
            </a:r>
            <a:endPar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Big clean switch. (2023).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Big clean switch lowering bills, cutting carbon</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Retrieved November 14, 2023, from Big clean switch: https://bigcleanswitch.org</a:t>
            </a:r>
            <a:endParaRPr lang="en-US" altLang="en-US" sz="700" dirty="0"/>
          </a:p>
          <a:p>
            <a:pPr marL="0" marR="0" lvl="0" indent="0" algn="l" defTabSz="914400" rtl="0" eaLnBrk="0" fontAlgn="base" latinLnBrk="0" hangingPunct="0">
              <a:lnSpc>
                <a:spcPct val="100000"/>
              </a:lnSpc>
              <a:spcBef>
                <a:spcPct val="0"/>
              </a:spcBef>
              <a:spcAft>
                <a:spcPct val="0"/>
              </a:spcAft>
              <a:buClrTx/>
              <a:buSzTx/>
              <a:buFontTx/>
              <a:buNone/>
              <a:tabLst/>
            </a:pPr>
            <a:r>
              <a:rPr lang="en-US" sz="1000" kern="100" dirty="0">
                <a:effectLst/>
                <a:latin typeface="Calibri" panose="020F0502020204030204" pitchFamily="34" charset="0"/>
                <a:ea typeface="Calibri" panose="020F0502020204030204" pitchFamily="34" charset="0"/>
                <a:cs typeface="Times New Roman" panose="02020603050405020304" pitchFamily="18" charset="0"/>
              </a:rPr>
              <a:t>Canvass, N. (2023, May 8). </a:t>
            </a:r>
            <a:r>
              <a:rPr lang="en-US" sz="1000" i="1" kern="100" dirty="0">
                <a:effectLst/>
                <a:latin typeface="Calibri" panose="020F0502020204030204" pitchFamily="34" charset="0"/>
                <a:ea typeface="Calibri" panose="020F0502020204030204" pitchFamily="34" charset="0"/>
                <a:cs typeface="Times New Roman" panose="02020603050405020304" pitchFamily="18" charset="0"/>
              </a:rPr>
              <a:t>Business Model</a:t>
            </a:r>
            <a:r>
              <a:rPr lang="en-US" sz="1000" kern="100" dirty="0">
                <a:effectLst/>
                <a:latin typeface="Calibri" panose="020F0502020204030204" pitchFamily="34" charset="0"/>
                <a:ea typeface="Calibri" panose="020F0502020204030204" pitchFamily="34" charset="0"/>
                <a:cs typeface="Times New Roman" panose="02020603050405020304" pitchFamily="18" charset="0"/>
              </a:rPr>
              <a:t>. Retrieved November 15, 2023, from Fin School: https://www.5paisa.com/finschool/business-models-types-</a:t>
            </a:r>
          </a:p>
          <a:p>
            <a:pPr marL="0" indent="0">
              <a:lnSpc>
                <a:spcPct val="100000"/>
              </a:lnSpc>
              <a:buNone/>
            </a:pPr>
            <a:r>
              <a:rPr lang="en-US" sz="1000" kern="100" dirty="0">
                <a:effectLst/>
                <a:latin typeface="Calibri" panose="020F0502020204030204" pitchFamily="34" charset="0"/>
                <a:ea typeface="Calibri" panose="020F0502020204030204" pitchFamily="34" charset="0"/>
                <a:cs typeface="Times New Roman" panose="02020603050405020304" pitchFamily="18" charset="0"/>
              </a:rPr>
              <a:t>examples-and-importance/</a:t>
            </a:r>
            <a:endParaRPr kumimoji="0" lang="en-US" altLang="en-US" sz="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Christensen, C. (2015, December).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disruptive innovation?</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Retrieved November 20, 2023, from Harvard business school: https://hbr.org/2015/12/what-is-disruptive-innovation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Curtis, S. K., &amp; Lehner , M. (2018).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Defining the sharing economy for sustainability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Sweden: The international institute for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industrial environmental economics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Dolnicar, S. (2018).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Peer to Peer Accommodation Networks : Pushing The Boundaries.</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Goodfellow Publishers.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Green Living Ideas. (2015).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8 reasons Airbnb is more sustainable than hotels</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14, 2023,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from Green living ideas: https://greenlivingideas.com/2016/03/02/is-airbnb-more-sustainable-than-hotels/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#:~:text=As%20explained%20in%20this%20article,conditioning%20that%27s%20always%20left%20on</a:t>
            </a:r>
            <a:endParaRPr kumimoji="0" lang="en-US" altLang="en-US" sz="700" b="0" i="0" u="none" strike="noStrike" cap="none" normalizeH="0" baseline="0" dirty="0">
              <a:ln>
                <a:noFill/>
              </a:ln>
              <a:solidFill>
                <a:schemeClr val="tx1"/>
              </a:solidFill>
              <a:effectLst/>
            </a:endParaRPr>
          </a:p>
          <a:p>
            <a:pPr marL="0" indent="0">
              <a:lnSpc>
                <a:spcPct val="100000"/>
              </a:lnSpc>
              <a:buNone/>
            </a:pPr>
            <a:r>
              <a:rPr lang="en-US" sz="1000" kern="100" dirty="0">
                <a:effectLst/>
                <a:latin typeface="Calibri" panose="020F0502020204030204" pitchFamily="34" charset="0"/>
                <a:ea typeface="Calibri" panose="020F0502020204030204" pitchFamily="34" charset="0"/>
                <a:cs typeface="Times New Roman" panose="02020603050405020304" pitchFamily="18" charset="0"/>
              </a:rPr>
              <a:t>Guttentag, D. (2013). Airbnb:Disruptive innovation and the rise of an informal tourism accommodation sector. </a:t>
            </a:r>
            <a:r>
              <a:rPr lang="en-US" sz="1000" i="1" kern="100" dirty="0">
                <a:effectLst/>
                <a:latin typeface="Calibri" panose="020F0502020204030204" pitchFamily="34" charset="0"/>
                <a:ea typeface="Calibri" panose="020F0502020204030204" pitchFamily="34" charset="0"/>
                <a:cs typeface="Times New Roman" panose="02020603050405020304" pitchFamily="18" charset="0"/>
              </a:rPr>
              <a:t>Current issues in tourism, 18</a:t>
            </a:r>
            <a:r>
              <a:rPr lang="en-US" sz="1000" kern="100" dirty="0">
                <a:effectLst/>
                <a:latin typeface="Calibri" panose="020F0502020204030204" pitchFamily="34" charset="0"/>
                <a:ea typeface="Calibri" panose="020F0502020204030204" pitchFamily="34" charset="0"/>
                <a:cs typeface="Times New Roman" panose="02020603050405020304" pitchFamily="18" charset="0"/>
              </a:rPr>
              <a:t>, 1-26.</a:t>
            </a:r>
            <a:endPar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Hajibaba, H., &amp; Dolnicar, S. (2017). Chapter 6 - Airbnb and its competitors . In S. Dolnicar,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Peer-to-peer accommodation: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pushing the boundaries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(pp. 63-76). Oxford : Goodfellow publishers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Hamari, J. (2015). The sharing economy: Why people participate in collaborative consumption.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the association for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information science and technology, 67</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(9), 2047-2059.</a:t>
            </a:r>
            <a:endParaRPr kumimoji="0" lang="en-US" altLang="en-US" sz="700" b="0" i="0" u="none" strike="noStrike" cap="none" normalizeH="0" baseline="0" dirty="0">
              <a:ln>
                <a:noFill/>
              </a:ln>
              <a:solidFill>
                <a:schemeClr val="tx1"/>
              </a:solidFill>
              <a:effectLst/>
            </a:endParaRPr>
          </a:p>
          <a:p>
            <a:pPr marL="0" indent="0">
              <a:lnSpc>
                <a:spcPct val="100000"/>
              </a:lnSpc>
              <a:buNone/>
            </a:pPr>
            <a:r>
              <a:rPr lang="en-US" sz="1000" kern="100" dirty="0">
                <a:effectLst/>
                <a:latin typeface="Calibri" panose="020F0502020204030204" pitchFamily="34" charset="0"/>
                <a:ea typeface="Calibri" panose="020F0502020204030204" pitchFamily="34" charset="0"/>
                <a:cs typeface="Times New Roman" panose="02020603050405020304" pitchFamily="18" charset="0"/>
              </a:rPr>
              <a:t>Hübner, S. (2018, August 15). </a:t>
            </a:r>
            <a:r>
              <a:rPr lang="en-US" sz="1000" i="1" kern="100" dirty="0">
                <a:effectLst/>
                <a:latin typeface="Calibri" panose="020F0502020204030204" pitchFamily="34" charset="0"/>
                <a:ea typeface="Calibri" panose="020F0502020204030204" pitchFamily="34" charset="0"/>
                <a:cs typeface="Times New Roman" panose="02020603050405020304" pitchFamily="18" charset="0"/>
              </a:rPr>
              <a:t>Disruptive Innovation: Why Uber is not disruptive but Netflix is</a:t>
            </a:r>
            <a:r>
              <a:rPr lang="en-US" sz="1000" kern="100" dirty="0">
                <a:effectLst/>
                <a:latin typeface="Calibri" panose="020F0502020204030204" pitchFamily="34" charset="0"/>
                <a:ea typeface="Calibri" panose="020F0502020204030204" pitchFamily="34" charset="0"/>
                <a:cs typeface="Times New Roman" panose="02020603050405020304" pitchFamily="18" charset="0"/>
              </a:rPr>
              <a:t>. Retrieved November 15, 2023, from </a:t>
            </a:r>
          </a:p>
          <a:p>
            <a:pPr marL="0" indent="0">
              <a:lnSpc>
                <a:spcPct val="100000"/>
              </a:lnSpc>
              <a:buNone/>
            </a:pPr>
            <a:r>
              <a:rPr lang="en-US" sz="1000" kern="100" dirty="0">
                <a:effectLst/>
                <a:latin typeface="Calibri" panose="020F0502020204030204" pitchFamily="34" charset="0"/>
                <a:ea typeface="Calibri" panose="020F0502020204030204" pitchFamily="34" charset="0"/>
                <a:cs typeface="Times New Roman" panose="02020603050405020304" pitchFamily="18" charset="0"/>
              </a:rPr>
              <a:t>Itonics-Innovation: https://www.itonics-innovation.com/blog/beyond-the-buzzword-disruptive-innovation-explained</a:t>
            </a:r>
            <a:endPar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Juvan , E., Hajibaba, H., &amp; Dolnicar, S. (2017). Chapter 24 - Environmental sustainability. In S. Dolnicar,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Peer-to-peer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accommodation networks: pushing the boundaries </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(pp. 265-276). Oxford : Goodfellow publishing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 F. (2018, September 17).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Disruptive innovation: A case study of Airbnb</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20, 2023,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from Medium: https://medium.com/@feinima/disruptive-innovation-a-case-study-of-airbnb-450c75d5c910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Midgett, C., Bendickson, J., Muldoon, J., &amp; Solomon, S. (n.d.). The sharing economy and sustainability : a case study for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Small business institute , 13</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 pp. 51-71.</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Newlands, M. (2015, July 17).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sharing economy : why its works and how to join</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10, 2023, from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Forbes: https://www.forbes.com/sites/mnewlands/2015/07/17/the-sharing-economy-why-it-works-and-how-to-join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Reinhold, S., &amp; Dolnicar , S. (n.d.). Chapter 2 - The sharing economy. In S. Dolnicar,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Peer-to-peer accommodation networks: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pushing the boundaries</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(pp. 15-26). Oxford: Goodfellow publishers.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Scott, G. (2020, October 3).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Sharing economy : model defined, criticisms, and how its evolving</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15, 2023,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from Investopedia: https://www.investopedia.com/terms/s/sharing-economy.asp#:~:text=The%20sharing%20economy%20is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%20an,a%20community%2Dbased%20online%20platform.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Yoon, S., Jung, S., &amp; Erdem, M. (n.d.). Airbnb : a disruptive innovation based business.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Journal of hospitality and tourism cases</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(8).</a:t>
            </a:r>
            <a:endParaRPr kumimoji="0" lang="en-US" alt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983790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4450</TotalTime>
  <Words>2717</Words>
  <Application>Microsoft Macintosh PowerPoint</Application>
  <PresentationFormat>Widescreen</PresentationFormat>
  <Paragraphs>154</Paragraphs>
  <Slides>12</Slides>
  <Notes>10</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URWPalladioL</vt:lpstr>
      <vt:lpstr>Office Theme</vt:lpstr>
      <vt:lpstr>BMSP6002 Digital Business Assignment 1 - Presentation</vt:lpstr>
      <vt:lpstr>Introduction </vt:lpstr>
      <vt:lpstr>Chapter 2  The Sharing Economy </vt:lpstr>
      <vt:lpstr>Theme Sharing Economy </vt:lpstr>
      <vt:lpstr>Chapter 6 AirBnB and its competitors </vt:lpstr>
      <vt:lpstr>Theme Digital Disruption</vt:lpstr>
      <vt:lpstr>Theme Business Model</vt:lpstr>
      <vt:lpstr>Chapter 24 Environmental Sustainability  </vt:lpstr>
      <vt:lpstr>Theme Sustainability</vt:lpstr>
      <vt:lpstr>Theme  Sustainability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BMSP6002 Digital Business Assignment 1 - Presentation</dc:title>
  <dc:creator>Sarah Carr (2107448)</dc:creator>
  <cp:lastModifiedBy>Sarah Carr (2107448)</cp:lastModifiedBy>
  <cp:revision>3</cp:revision>
  <dcterms:created xsi:type="dcterms:W3CDTF">2023-11-23T20:02:27Z</dcterms:created>
  <dcterms:modified xsi:type="dcterms:W3CDTF">2023-11-26T22:12:30Z</dcterms:modified>
</cp:coreProperties>
</file>