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9" r:id="rId1"/>
  </p:sldMasterIdLst>
  <p:notesMasterIdLst>
    <p:notesMasterId r:id="rId30"/>
  </p:notesMasterIdLst>
  <p:sldIdLst>
    <p:sldId id="256" r:id="rId2"/>
    <p:sldId id="257" r:id="rId3"/>
    <p:sldId id="273" r:id="rId4"/>
    <p:sldId id="274" r:id="rId5"/>
    <p:sldId id="275" r:id="rId6"/>
    <p:sldId id="290" r:id="rId7"/>
    <p:sldId id="296" r:id="rId8"/>
    <p:sldId id="293" r:id="rId9"/>
    <p:sldId id="294" r:id="rId10"/>
    <p:sldId id="295" r:id="rId11"/>
    <p:sldId id="298" r:id="rId12"/>
    <p:sldId id="281" r:id="rId13"/>
    <p:sldId id="265" r:id="rId14"/>
    <p:sldId id="282" r:id="rId15"/>
    <p:sldId id="266" r:id="rId16"/>
    <p:sldId id="283" r:id="rId17"/>
    <p:sldId id="284" r:id="rId18"/>
    <p:sldId id="285" r:id="rId19"/>
    <p:sldId id="286" r:id="rId20"/>
    <p:sldId id="287" r:id="rId21"/>
    <p:sldId id="288" r:id="rId22"/>
    <p:sldId id="289" r:id="rId23"/>
    <p:sldId id="269" r:id="rId24"/>
    <p:sldId id="270" r:id="rId25"/>
    <p:sldId id="299" r:id="rId26"/>
    <p:sldId id="300" r:id="rId27"/>
    <p:sldId id="302" r:id="rId28"/>
    <p:sldId id="301"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0E922E-D28E-3840-8D5E-6BF93D7E70B8}" v="1828" dt="2025-03-08T11:42:37.1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23"/>
    <p:restoredTop sz="94668"/>
  </p:normalViewPr>
  <p:slideViewPr>
    <p:cSldViewPr snapToGrid="0">
      <p:cViewPr varScale="1">
        <p:scale>
          <a:sx n="105" d="100"/>
          <a:sy n="105" d="100"/>
        </p:scale>
        <p:origin x="824"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5/10/relationships/revisionInfo" Target="revisionInfo.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4_1">
  <dgm:title val=""/>
  <dgm:desc val=""/>
  <dgm:catLst>
    <dgm:cat type="accent4" pri="11100"/>
  </dgm:catLst>
  <dgm:styleLbl name="node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4">
        <a:shade val="80000"/>
      </a:schemeClr>
    </dgm:linClrLst>
    <dgm:effectClrLst/>
    <dgm:txLinClrLst/>
    <dgm:txFillClrLst/>
    <dgm:txEffectClrLst/>
  </dgm:styleLbl>
  <dgm:styleLbl name="node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f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align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b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dgm:txEffectClrLst/>
  </dgm:styleLbl>
  <dgm:styleLbl name="parChTrans2D2">
    <dgm:fillClrLst meth="repeat">
      <a:schemeClr val="accent4"/>
    </dgm:fillClrLst>
    <dgm:linClrLst meth="repeat">
      <a:schemeClr val="accent4"/>
    </dgm:linClrLst>
    <dgm:effectClrLst/>
    <dgm:txLinClrLst/>
    <dgm:txFillClrLst/>
    <dgm:txEffectClrLst/>
  </dgm:styleLbl>
  <dgm:styleLbl name="parChTrans2D3">
    <dgm:fillClrLst meth="repeat">
      <a:schemeClr val="accent4"/>
    </dgm:fillClrLst>
    <dgm:linClrLst meth="repeat">
      <a:schemeClr val="accent4"/>
    </dgm:linClrLst>
    <dgm:effectClrLst/>
    <dgm:txLinClrLst/>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con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align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trAlignAcc1">
    <dgm:fillClrLst meth="repeat">
      <a:schemeClr val="accent4">
        <a:alpha val="40000"/>
        <a:tint val="40000"/>
      </a:schemeClr>
    </dgm:fillClrLst>
    <dgm:linClrLst meth="repeat">
      <a:schemeClr val="accent4"/>
    </dgm:linClrLst>
    <dgm:effectClrLst/>
    <dgm:txLinClrLst/>
    <dgm:txFillClrLst meth="repeat">
      <a:schemeClr val="dk1"/>
    </dgm:txFillClrLst>
    <dgm:txEffectClrLst/>
  </dgm:styleLbl>
  <dgm:styleLbl name="b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fgAcc0">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2">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3">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4">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1">
  <dgm:title val=""/>
  <dgm:desc val=""/>
  <dgm:catLst>
    <dgm:cat type="accent4" pri="11100"/>
  </dgm:catLst>
  <dgm:styleLbl name="node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4">
        <a:shade val="80000"/>
      </a:schemeClr>
    </dgm:linClrLst>
    <dgm:effectClrLst/>
    <dgm:txLinClrLst/>
    <dgm:txFillClrLst/>
    <dgm:txEffectClrLst/>
  </dgm:styleLbl>
  <dgm:styleLbl name="node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f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align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b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dgm:txEffectClrLst/>
  </dgm:styleLbl>
  <dgm:styleLbl name="parChTrans2D2">
    <dgm:fillClrLst meth="repeat">
      <a:schemeClr val="accent4"/>
    </dgm:fillClrLst>
    <dgm:linClrLst meth="repeat">
      <a:schemeClr val="accent4"/>
    </dgm:linClrLst>
    <dgm:effectClrLst/>
    <dgm:txLinClrLst/>
    <dgm:txFillClrLst/>
    <dgm:txEffectClrLst/>
  </dgm:styleLbl>
  <dgm:styleLbl name="parChTrans2D3">
    <dgm:fillClrLst meth="repeat">
      <a:schemeClr val="accent4"/>
    </dgm:fillClrLst>
    <dgm:linClrLst meth="repeat">
      <a:schemeClr val="accent4"/>
    </dgm:linClrLst>
    <dgm:effectClrLst/>
    <dgm:txLinClrLst/>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con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align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trAlignAcc1">
    <dgm:fillClrLst meth="repeat">
      <a:schemeClr val="accent4">
        <a:alpha val="40000"/>
        <a:tint val="40000"/>
      </a:schemeClr>
    </dgm:fillClrLst>
    <dgm:linClrLst meth="repeat">
      <a:schemeClr val="accent4"/>
    </dgm:linClrLst>
    <dgm:effectClrLst/>
    <dgm:txLinClrLst/>
    <dgm:txFillClrLst meth="repeat">
      <a:schemeClr val="dk1"/>
    </dgm:txFillClrLst>
    <dgm:txEffectClrLst/>
  </dgm:styleLbl>
  <dgm:styleLbl name="b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fgAcc0">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2">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3">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4">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1">
  <dgm:title val=""/>
  <dgm:desc val=""/>
  <dgm:catLst>
    <dgm:cat type="accent4" pri="11100"/>
  </dgm:catLst>
  <dgm:styleLbl name="node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4">
        <a:shade val="80000"/>
      </a:schemeClr>
    </dgm:linClrLst>
    <dgm:effectClrLst/>
    <dgm:txLinClrLst/>
    <dgm:txFillClrLst/>
    <dgm:txEffectClrLst/>
  </dgm:styleLbl>
  <dgm:styleLbl name="node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f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align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b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dgm:txEffectClrLst/>
  </dgm:styleLbl>
  <dgm:styleLbl name="parChTrans2D2">
    <dgm:fillClrLst meth="repeat">
      <a:schemeClr val="accent4"/>
    </dgm:fillClrLst>
    <dgm:linClrLst meth="repeat">
      <a:schemeClr val="accent4"/>
    </dgm:linClrLst>
    <dgm:effectClrLst/>
    <dgm:txLinClrLst/>
    <dgm:txFillClrLst/>
    <dgm:txEffectClrLst/>
  </dgm:styleLbl>
  <dgm:styleLbl name="parChTrans2D3">
    <dgm:fillClrLst meth="repeat">
      <a:schemeClr val="accent4"/>
    </dgm:fillClrLst>
    <dgm:linClrLst meth="repeat">
      <a:schemeClr val="accent4"/>
    </dgm:linClrLst>
    <dgm:effectClrLst/>
    <dgm:txLinClrLst/>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con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align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trAlignAcc1">
    <dgm:fillClrLst meth="repeat">
      <a:schemeClr val="accent4">
        <a:alpha val="40000"/>
        <a:tint val="40000"/>
      </a:schemeClr>
    </dgm:fillClrLst>
    <dgm:linClrLst meth="repeat">
      <a:schemeClr val="accent4"/>
    </dgm:linClrLst>
    <dgm:effectClrLst/>
    <dgm:txLinClrLst/>
    <dgm:txFillClrLst meth="repeat">
      <a:schemeClr val="dk1"/>
    </dgm:txFillClrLst>
    <dgm:txEffectClrLst/>
  </dgm:styleLbl>
  <dgm:styleLbl name="b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fgAcc0">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2">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3">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4">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6F4768B-3403-0A41-BDBA-7B33DA4028A6}" type="doc">
      <dgm:prSet loTypeId="urn:microsoft.com/office/officeart/2005/8/layout/default" loCatId="" qsTypeId="urn:microsoft.com/office/officeart/2005/8/quickstyle/simple1" qsCatId="simple" csTypeId="urn:microsoft.com/office/officeart/2005/8/colors/accent4_1" csCatId="accent4" phldr="1"/>
      <dgm:spPr/>
      <dgm:t>
        <a:bodyPr/>
        <a:lstStyle/>
        <a:p>
          <a:endParaRPr lang="en-GB"/>
        </a:p>
      </dgm:t>
    </dgm:pt>
    <dgm:pt modelId="{850F7C04-38FC-974B-BA7E-55E2B67406BB}">
      <dgm:prSet phldrT="[Text]" custT="1"/>
      <dgm:spPr>
        <a:solidFill>
          <a:schemeClr val="accent4">
            <a:lumMod val="20000"/>
            <a:lumOff val="80000"/>
          </a:schemeClr>
        </a:solidFill>
      </dgm:spPr>
      <dgm:t>
        <a:bodyPr/>
        <a:lstStyle/>
        <a:p>
          <a:pPr algn="l">
            <a:buFontTx/>
            <a:buChar char="-"/>
          </a:pPr>
          <a:r>
            <a:rPr lang="en-US" sz="1400" dirty="0"/>
            <a:t>Underachieving. </a:t>
          </a:r>
        </a:p>
        <a:p>
          <a:pPr algn="l">
            <a:buFontTx/>
            <a:buChar char="-"/>
          </a:pPr>
          <a:r>
            <a:rPr lang="en-US" sz="1400" dirty="0"/>
            <a:t>Low attendance. </a:t>
          </a:r>
        </a:p>
        <a:p>
          <a:pPr algn="l">
            <a:buFontTx/>
            <a:buChar char="-"/>
          </a:pPr>
          <a:r>
            <a:rPr lang="en-US" sz="1400" dirty="0"/>
            <a:t>Difficult relationships.</a:t>
          </a:r>
        </a:p>
        <a:p>
          <a:pPr algn="l">
            <a:buFontTx/>
            <a:buChar char="-"/>
          </a:pPr>
          <a:r>
            <a:rPr lang="en-US" sz="1400" dirty="0"/>
            <a:t>Negative attitude from teachers.</a:t>
          </a:r>
        </a:p>
        <a:p>
          <a:pPr algn="l">
            <a:buFontTx/>
            <a:buChar char="-"/>
          </a:pPr>
          <a:r>
            <a:rPr lang="en-US" sz="1200" dirty="0"/>
            <a:t>(Dunne et al., 2019) </a:t>
          </a:r>
          <a:endParaRPr lang="en-GB" sz="1200" dirty="0"/>
        </a:p>
      </dgm:t>
    </dgm:pt>
    <dgm:pt modelId="{17C04C87-C9A8-3E4E-92FE-42CD810C3FA0}" type="parTrans" cxnId="{0E18DEFC-0107-4447-B230-BE0647268E7F}">
      <dgm:prSet/>
      <dgm:spPr/>
      <dgm:t>
        <a:bodyPr/>
        <a:lstStyle/>
        <a:p>
          <a:endParaRPr lang="en-GB"/>
        </a:p>
      </dgm:t>
    </dgm:pt>
    <dgm:pt modelId="{E6714F95-BDD7-4849-A849-524B47EF4A06}" type="sibTrans" cxnId="{0E18DEFC-0107-4447-B230-BE0647268E7F}">
      <dgm:prSet/>
      <dgm:spPr/>
      <dgm:t>
        <a:bodyPr/>
        <a:lstStyle/>
        <a:p>
          <a:endParaRPr lang="en-GB"/>
        </a:p>
      </dgm:t>
    </dgm:pt>
    <dgm:pt modelId="{0CC3849A-3D77-AF4D-BBBC-F48E7936CF36}">
      <dgm:prSet phldrT="[Text]" custT="1"/>
      <dgm:spPr>
        <a:solidFill>
          <a:schemeClr val="accent4">
            <a:lumMod val="20000"/>
            <a:lumOff val="80000"/>
          </a:schemeClr>
        </a:solidFill>
      </dgm:spPr>
      <dgm:t>
        <a:bodyPr/>
        <a:lstStyle/>
        <a:p>
          <a:pPr algn="l"/>
          <a:r>
            <a:rPr lang="en-US" sz="1400" u="none" dirty="0"/>
            <a:t>Management and teachers.</a:t>
          </a:r>
          <a:endParaRPr lang="en-GB" sz="1400" u="none" dirty="0"/>
        </a:p>
        <a:p>
          <a:pPr algn="l"/>
          <a:r>
            <a:rPr lang="en-US" sz="1400" dirty="0"/>
            <a:t>Response plans are liability lead and fear driven.</a:t>
          </a:r>
        </a:p>
        <a:p>
          <a:pPr algn="l"/>
          <a:r>
            <a:rPr lang="en-US" sz="1400" dirty="0"/>
            <a:t>Inappropriate talk from students and staff. </a:t>
          </a:r>
        </a:p>
        <a:p>
          <a:pPr algn="l"/>
          <a:r>
            <a:rPr lang="en-US" sz="1400" dirty="0"/>
            <a:t>Bullying. </a:t>
          </a:r>
          <a:endParaRPr lang="en-GB" sz="1400" dirty="0"/>
        </a:p>
      </dgm:t>
    </dgm:pt>
    <dgm:pt modelId="{187746B6-0D82-FE4B-9AF1-A56FDBEC1CF2}" type="parTrans" cxnId="{251D4626-A643-6D42-9600-6ED355DA498D}">
      <dgm:prSet/>
      <dgm:spPr/>
      <dgm:t>
        <a:bodyPr/>
        <a:lstStyle/>
        <a:p>
          <a:endParaRPr lang="en-GB"/>
        </a:p>
      </dgm:t>
    </dgm:pt>
    <dgm:pt modelId="{C628AE21-DCEB-E741-A5F9-67C35AD36C5A}" type="sibTrans" cxnId="{251D4626-A643-6D42-9600-6ED355DA498D}">
      <dgm:prSet/>
      <dgm:spPr/>
      <dgm:t>
        <a:bodyPr/>
        <a:lstStyle/>
        <a:p>
          <a:endParaRPr lang="en-GB"/>
        </a:p>
      </dgm:t>
    </dgm:pt>
    <dgm:pt modelId="{88A68B79-EF58-DB4B-88ED-A832BE90155D}">
      <dgm:prSet phldrT="[Text]" custT="1"/>
      <dgm:spPr>
        <a:solidFill>
          <a:schemeClr val="accent4">
            <a:lumMod val="20000"/>
            <a:lumOff val="80000"/>
          </a:schemeClr>
        </a:solidFill>
      </dgm:spPr>
      <dgm:t>
        <a:bodyPr/>
        <a:lstStyle/>
        <a:p>
          <a:pPr algn="l">
            <a:buFontTx/>
            <a:buChar char="-"/>
          </a:pPr>
          <a:r>
            <a:rPr lang="en-US" sz="1400" dirty="0"/>
            <a:t>Education very difficult. </a:t>
          </a:r>
        </a:p>
        <a:p>
          <a:pPr algn="l">
            <a:buFontTx/>
            <a:buChar char="-"/>
          </a:pPr>
          <a:r>
            <a:rPr lang="en-US" sz="1400" dirty="0"/>
            <a:t>Left school. </a:t>
          </a:r>
        </a:p>
        <a:p>
          <a:pPr algn="l">
            <a:buFontTx/>
            <a:buChar char="-"/>
          </a:pPr>
          <a:r>
            <a:rPr lang="en-US" sz="1400" dirty="0"/>
            <a:t>Personally adapted education.</a:t>
          </a:r>
        </a:p>
        <a:p>
          <a:pPr algn="l">
            <a:buFontTx/>
            <a:buChar char="-"/>
          </a:pPr>
          <a:r>
            <a:rPr lang="en-US" sz="1200" dirty="0" err="1"/>
            <a:t>Karterud</a:t>
          </a:r>
          <a:r>
            <a:rPr lang="en-US" sz="1200" dirty="0"/>
            <a:t> et al., (2024) </a:t>
          </a:r>
          <a:endParaRPr lang="en-GB" sz="1200" dirty="0"/>
        </a:p>
      </dgm:t>
    </dgm:pt>
    <dgm:pt modelId="{2213CE5C-0C88-6043-B3F2-743F47B016C0}" type="parTrans" cxnId="{6B9F48EF-C5AC-884B-9A5D-0DAA4C64024D}">
      <dgm:prSet/>
      <dgm:spPr/>
      <dgm:t>
        <a:bodyPr/>
        <a:lstStyle/>
        <a:p>
          <a:endParaRPr lang="en-GB"/>
        </a:p>
      </dgm:t>
    </dgm:pt>
    <dgm:pt modelId="{D962A48F-6A6A-2B45-8CA2-A5ED3A8BBD27}" type="sibTrans" cxnId="{6B9F48EF-C5AC-884B-9A5D-0DAA4C64024D}">
      <dgm:prSet/>
      <dgm:spPr/>
      <dgm:t>
        <a:bodyPr/>
        <a:lstStyle/>
        <a:p>
          <a:endParaRPr lang="en-GB"/>
        </a:p>
      </dgm:t>
    </dgm:pt>
    <dgm:pt modelId="{A0CFBAD6-0874-794F-82F0-F19464819326}">
      <dgm:prSet phldrT="[Text]" custT="1"/>
      <dgm:spPr>
        <a:solidFill>
          <a:schemeClr val="accent4">
            <a:lumMod val="20000"/>
            <a:lumOff val="80000"/>
          </a:schemeClr>
        </a:solidFill>
      </dgm:spPr>
      <dgm:t>
        <a:bodyPr/>
        <a:lstStyle/>
        <a:p>
          <a:pPr algn="l">
            <a:buFont typeface="Arial" panose="020B0604020202020204" pitchFamily="34" charset="0"/>
            <a:buNone/>
          </a:pPr>
          <a:r>
            <a:rPr lang="en-US" sz="1400" dirty="0"/>
            <a:t>Sent home after seizures. </a:t>
          </a:r>
        </a:p>
        <a:p>
          <a:pPr algn="l">
            <a:buFont typeface="Arial" panose="020B0604020202020204" pitchFamily="34" charset="0"/>
            <a:buNone/>
          </a:pPr>
          <a:r>
            <a:rPr lang="en-US" sz="1400" dirty="0"/>
            <a:t>Exclusion. </a:t>
          </a:r>
        </a:p>
        <a:p>
          <a:pPr algn="l">
            <a:buFont typeface="Arial" panose="020B0604020202020204" pitchFamily="34" charset="0"/>
            <a:buNone/>
          </a:pPr>
          <a:r>
            <a:rPr lang="en-US" sz="1400" dirty="0"/>
            <a:t>Unnecessary ambulance calls. </a:t>
          </a:r>
        </a:p>
        <a:p>
          <a:pPr algn="l">
            <a:buFont typeface="Arial" panose="020B0604020202020204" pitchFamily="34" charset="0"/>
            <a:buNone/>
          </a:pPr>
          <a:r>
            <a:rPr lang="en-US" sz="1400" dirty="0"/>
            <a:t>No seizure policy. </a:t>
          </a:r>
        </a:p>
        <a:p>
          <a:pPr algn="l">
            <a:buFont typeface="Arial" panose="020B0604020202020204" pitchFamily="34" charset="0"/>
            <a:buNone/>
          </a:pPr>
          <a:r>
            <a:rPr lang="en-US" sz="1400" dirty="0"/>
            <a:t>No collaboration with health. </a:t>
          </a:r>
        </a:p>
        <a:p>
          <a:pPr algn="l">
            <a:buFont typeface="Arial" panose="020B0604020202020204" pitchFamily="34" charset="0"/>
            <a:buNone/>
          </a:pPr>
          <a:r>
            <a:rPr lang="en-US" sz="1400" dirty="0"/>
            <a:t>Separation from peers.</a:t>
          </a:r>
          <a:endParaRPr lang="en-GB" sz="1400" dirty="0"/>
        </a:p>
      </dgm:t>
    </dgm:pt>
    <dgm:pt modelId="{11D06FF4-B994-1040-8DE0-04AC300A7D4E}" type="parTrans" cxnId="{9C9732CF-A412-464A-B8AE-B975EFBCDB79}">
      <dgm:prSet/>
      <dgm:spPr/>
      <dgm:t>
        <a:bodyPr/>
        <a:lstStyle/>
        <a:p>
          <a:endParaRPr lang="en-GB"/>
        </a:p>
      </dgm:t>
    </dgm:pt>
    <dgm:pt modelId="{AFD29A5C-7495-4A45-B340-12CE9241193B}" type="sibTrans" cxnId="{9C9732CF-A412-464A-B8AE-B975EFBCDB79}">
      <dgm:prSet/>
      <dgm:spPr/>
      <dgm:t>
        <a:bodyPr/>
        <a:lstStyle/>
        <a:p>
          <a:endParaRPr lang="en-GB"/>
        </a:p>
      </dgm:t>
    </dgm:pt>
    <dgm:pt modelId="{4339D331-11F0-D94A-A040-9D5CD020678B}">
      <dgm:prSet phldrT="[Text]" custT="1"/>
      <dgm:spPr>
        <a:solidFill>
          <a:schemeClr val="accent4">
            <a:lumMod val="20000"/>
            <a:lumOff val="80000"/>
          </a:schemeClr>
        </a:solidFill>
      </dgm:spPr>
      <dgm:t>
        <a:bodyPr/>
        <a:lstStyle/>
        <a:p>
          <a:pPr algn="l"/>
          <a:r>
            <a:rPr lang="en-US" sz="1400" dirty="0"/>
            <a:t>Early personally adapted treatments and accommodations = good QOL and health for young people with NES. </a:t>
          </a:r>
          <a:endParaRPr lang="en-GB" sz="1400" dirty="0"/>
        </a:p>
      </dgm:t>
    </dgm:pt>
    <dgm:pt modelId="{F0DDCF44-EF06-E647-9003-B9728CAC5CA0}" type="parTrans" cxnId="{63365514-FCAE-DD47-A46B-9E462E70F021}">
      <dgm:prSet/>
      <dgm:spPr/>
      <dgm:t>
        <a:bodyPr/>
        <a:lstStyle/>
        <a:p>
          <a:endParaRPr lang="en-GB"/>
        </a:p>
      </dgm:t>
    </dgm:pt>
    <dgm:pt modelId="{D9F3BA1F-E91B-2245-99F7-B53A787462FD}" type="sibTrans" cxnId="{63365514-FCAE-DD47-A46B-9E462E70F021}">
      <dgm:prSet/>
      <dgm:spPr/>
      <dgm:t>
        <a:bodyPr/>
        <a:lstStyle/>
        <a:p>
          <a:endParaRPr lang="en-GB"/>
        </a:p>
      </dgm:t>
    </dgm:pt>
    <dgm:pt modelId="{849C1517-5710-E143-A75E-33874B9E713D}" type="pres">
      <dgm:prSet presAssocID="{16F4768B-3403-0A41-BDBA-7B33DA4028A6}" presName="diagram" presStyleCnt="0">
        <dgm:presLayoutVars>
          <dgm:dir/>
          <dgm:resizeHandles val="exact"/>
        </dgm:presLayoutVars>
      </dgm:prSet>
      <dgm:spPr/>
    </dgm:pt>
    <dgm:pt modelId="{A9B9535F-7B59-0A4A-8D38-77411C7CAB7C}" type="pres">
      <dgm:prSet presAssocID="{850F7C04-38FC-974B-BA7E-55E2B67406BB}" presName="node" presStyleLbl="node1" presStyleIdx="0" presStyleCnt="5" custScaleX="112045">
        <dgm:presLayoutVars>
          <dgm:bulletEnabled val="1"/>
        </dgm:presLayoutVars>
      </dgm:prSet>
      <dgm:spPr/>
    </dgm:pt>
    <dgm:pt modelId="{589FFC36-313B-2146-80D4-6B0D1F3D2DB7}" type="pres">
      <dgm:prSet presAssocID="{E6714F95-BDD7-4849-A849-524B47EF4A06}" presName="sibTrans" presStyleCnt="0"/>
      <dgm:spPr/>
    </dgm:pt>
    <dgm:pt modelId="{E98A3E9D-9D6C-2B43-B29D-99167CA6AA7B}" type="pres">
      <dgm:prSet presAssocID="{0CC3849A-3D77-AF4D-BBBC-F48E7936CF36}" presName="node" presStyleLbl="node1" presStyleIdx="1" presStyleCnt="5">
        <dgm:presLayoutVars>
          <dgm:bulletEnabled val="1"/>
        </dgm:presLayoutVars>
      </dgm:prSet>
      <dgm:spPr/>
    </dgm:pt>
    <dgm:pt modelId="{C11E8C6E-7C15-6748-A67A-4C932C36B3AA}" type="pres">
      <dgm:prSet presAssocID="{C628AE21-DCEB-E741-A5F9-67C35AD36C5A}" presName="sibTrans" presStyleCnt="0"/>
      <dgm:spPr/>
    </dgm:pt>
    <dgm:pt modelId="{28E5D2CC-3FC2-844B-8EC4-6DAB68EDB3AD}" type="pres">
      <dgm:prSet presAssocID="{88A68B79-EF58-DB4B-88ED-A832BE90155D}" presName="node" presStyleLbl="node1" presStyleIdx="2" presStyleCnt="5">
        <dgm:presLayoutVars>
          <dgm:bulletEnabled val="1"/>
        </dgm:presLayoutVars>
      </dgm:prSet>
      <dgm:spPr/>
    </dgm:pt>
    <dgm:pt modelId="{ACF09F64-E636-4C4B-9CC5-8C8F50FB1491}" type="pres">
      <dgm:prSet presAssocID="{D962A48F-6A6A-2B45-8CA2-A5ED3A8BBD27}" presName="sibTrans" presStyleCnt="0"/>
      <dgm:spPr/>
    </dgm:pt>
    <dgm:pt modelId="{28E08D86-8918-2847-879B-037CCD8C7950}" type="pres">
      <dgm:prSet presAssocID="{A0CFBAD6-0874-794F-82F0-F19464819326}" presName="node" presStyleLbl="node1" presStyleIdx="3" presStyleCnt="5">
        <dgm:presLayoutVars>
          <dgm:bulletEnabled val="1"/>
        </dgm:presLayoutVars>
      </dgm:prSet>
      <dgm:spPr/>
    </dgm:pt>
    <dgm:pt modelId="{72AE3D6A-9C7E-3A41-B685-BEF0F2E51AE3}" type="pres">
      <dgm:prSet presAssocID="{AFD29A5C-7495-4A45-B340-12CE9241193B}" presName="sibTrans" presStyleCnt="0"/>
      <dgm:spPr/>
    </dgm:pt>
    <dgm:pt modelId="{A3AAFA47-9C39-5640-9EA7-347DFA83FAB7}" type="pres">
      <dgm:prSet presAssocID="{4339D331-11F0-D94A-A040-9D5CD020678B}" presName="node" presStyleLbl="node1" presStyleIdx="4" presStyleCnt="5">
        <dgm:presLayoutVars>
          <dgm:bulletEnabled val="1"/>
        </dgm:presLayoutVars>
      </dgm:prSet>
      <dgm:spPr/>
    </dgm:pt>
  </dgm:ptLst>
  <dgm:cxnLst>
    <dgm:cxn modelId="{63365514-FCAE-DD47-A46B-9E462E70F021}" srcId="{16F4768B-3403-0A41-BDBA-7B33DA4028A6}" destId="{4339D331-11F0-D94A-A040-9D5CD020678B}" srcOrd="4" destOrd="0" parTransId="{F0DDCF44-EF06-E647-9003-B9728CAC5CA0}" sibTransId="{D9F3BA1F-E91B-2245-99F7-B53A787462FD}"/>
    <dgm:cxn modelId="{251D4626-A643-6D42-9600-6ED355DA498D}" srcId="{16F4768B-3403-0A41-BDBA-7B33DA4028A6}" destId="{0CC3849A-3D77-AF4D-BBBC-F48E7936CF36}" srcOrd="1" destOrd="0" parTransId="{187746B6-0D82-FE4B-9AF1-A56FDBEC1CF2}" sibTransId="{C628AE21-DCEB-E741-A5F9-67C35AD36C5A}"/>
    <dgm:cxn modelId="{D1B9F952-0F2F-324A-9A8C-560CD5081095}" type="presOf" srcId="{A0CFBAD6-0874-794F-82F0-F19464819326}" destId="{28E08D86-8918-2847-879B-037CCD8C7950}" srcOrd="0" destOrd="0" presId="urn:microsoft.com/office/officeart/2005/8/layout/default"/>
    <dgm:cxn modelId="{59B9BF68-438B-C647-875C-A16D0C45362A}" type="presOf" srcId="{850F7C04-38FC-974B-BA7E-55E2B67406BB}" destId="{A9B9535F-7B59-0A4A-8D38-77411C7CAB7C}" srcOrd="0" destOrd="0" presId="urn:microsoft.com/office/officeart/2005/8/layout/default"/>
    <dgm:cxn modelId="{06899478-C6D6-BB40-B615-5186B172FFE0}" type="presOf" srcId="{4339D331-11F0-D94A-A040-9D5CD020678B}" destId="{A3AAFA47-9C39-5640-9EA7-347DFA83FAB7}" srcOrd="0" destOrd="0" presId="urn:microsoft.com/office/officeart/2005/8/layout/default"/>
    <dgm:cxn modelId="{E851D188-DF4F-A14A-9A9D-D0A910AD5821}" type="presOf" srcId="{0CC3849A-3D77-AF4D-BBBC-F48E7936CF36}" destId="{E98A3E9D-9D6C-2B43-B29D-99167CA6AA7B}" srcOrd="0" destOrd="0" presId="urn:microsoft.com/office/officeart/2005/8/layout/default"/>
    <dgm:cxn modelId="{24FDE589-59E4-F244-84D4-9AF7798C6A9D}" type="presOf" srcId="{16F4768B-3403-0A41-BDBA-7B33DA4028A6}" destId="{849C1517-5710-E143-A75E-33874B9E713D}" srcOrd="0" destOrd="0" presId="urn:microsoft.com/office/officeart/2005/8/layout/default"/>
    <dgm:cxn modelId="{9C9732CF-A412-464A-B8AE-B975EFBCDB79}" srcId="{16F4768B-3403-0A41-BDBA-7B33DA4028A6}" destId="{A0CFBAD6-0874-794F-82F0-F19464819326}" srcOrd="3" destOrd="0" parTransId="{11D06FF4-B994-1040-8DE0-04AC300A7D4E}" sibTransId="{AFD29A5C-7495-4A45-B340-12CE9241193B}"/>
    <dgm:cxn modelId="{C659B1DB-6C57-5F43-820E-7D6F04B08645}" type="presOf" srcId="{88A68B79-EF58-DB4B-88ED-A832BE90155D}" destId="{28E5D2CC-3FC2-844B-8EC4-6DAB68EDB3AD}" srcOrd="0" destOrd="0" presId="urn:microsoft.com/office/officeart/2005/8/layout/default"/>
    <dgm:cxn modelId="{6B9F48EF-C5AC-884B-9A5D-0DAA4C64024D}" srcId="{16F4768B-3403-0A41-BDBA-7B33DA4028A6}" destId="{88A68B79-EF58-DB4B-88ED-A832BE90155D}" srcOrd="2" destOrd="0" parTransId="{2213CE5C-0C88-6043-B3F2-743F47B016C0}" sibTransId="{D962A48F-6A6A-2B45-8CA2-A5ED3A8BBD27}"/>
    <dgm:cxn modelId="{0E18DEFC-0107-4447-B230-BE0647268E7F}" srcId="{16F4768B-3403-0A41-BDBA-7B33DA4028A6}" destId="{850F7C04-38FC-974B-BA7E-55E2B67406BB}" srcOrd="0" destOrd="0" parTransId="{17C04C87-C9A8-3E4E-92FE-42CD810C3FA0}" sibTransId="{E6714F95-BDD7-4849-A849-524B47EF4A06}"/>
    <dgm:cxn modelId="{9E29D18A-45A1-3043-82AE-ECE8221B60AD}" type="presParOf" srcId="{849C1517-5710-E143-A75E-33874B9E713D}" destId="{A9B9535F-7B59-0A4A-8D38-77411C7CAB7C}" srcOrd="0" destOrd="0" presId="urn:microsoft.com/office/officeart/2005/8/layout/default"/>
    <dgm:cxn modelId="{282820DA-74B4-534D-8BD7-B0C8D4B6D966}" type="presParOf" srcId="{849C1517-5710-E143-A75E-33874B9E713D}" destId="{589FFC36-313B-2146-80D4-6B0D1F3D2DB7}" srcOrd="1" destOrd="0" presId="urn:microsoft.com/office/officeart/2005/8/layout/default"/>
    <dgm:cxn modelId="{C742CF64-6AE6-C246-B731-DB90C616FC3A}" type="presParOf" srcId="{849C1517-5710-E143-A75E-33874B9E713D}" destId="{E98A3E9D-9D6C-2B43-B29D-99167CA6AA7B}" srcOrd="2" destOrd="0" presId="urn:microsoft.com/office/officeart/2005/8/layout/default"/>
    <dgm:cxn modelId="{C244078F-E1F2-9142-982E-C7D3BE686BC5}" type="presParOf" srcId="{849C1517-5710-E143-A75E-33874B9E713D}" destId="{C11E8C6E-7C15-6748-A67A-4C932C36B3AA}" srcOrd="3" destOrd="0" presId="urn:microsoft.com/office/officeart/2005/8/layout/default"/>
    <dgm:cxn modelId="{EB0409E7-3162-B949-880F-1509F452A1A3}" type="presParOf" srcId="{849C1517-5710-E143-A75E-33874B9E713D}" destId="{28E5D2CC-3FC2-844B-8EC4-6DAB68EDB3AD}" srcOrd="4" destOrd="0" presId="urn:microsoft.com/office/officeart/2005/8/layout/default"/>
    <dgm:cxn modelId="{DAD996EF-C0D3-BB4F-A7B2-949A066CCB1E}" type="presParOf" srcId="{849C1517-5710-E143-A75E-33874B9E713D}" destId="{ACF09F64-E636-4C4B-9CC5-8C8F50FB1491}" srcOrd="5" destOrd="0" presId="urn:microsoft.com/office/officeart/2005/8/layout/default"/>
    <dgm:cxn modelId="{C0C70775-18B9-7042-B3A5-B056804176F8}" type="presParOf" srcId="{849C1517-5710-E143-A75E-33874B9E713D}" destId="{28E08D86-8918-2847-879B-037CCD8C7950}" srcOrd="6" destOrd="0" presId="urn:microsoft.com/office/officeart/2005/8/layout/default"/>
    <dgm:cxn modelId="{B26DA175-E46F-354F-B53E-82041F6FAA92}" type="presParOf" srcId="{849C1517-5710-E143-A75E-33874B9E713D}" destId="{72AE3D6A-9C7E-3A41-B685-BEF0F2E51AE3}" srcOrd="7" destOrd="0" presId="urn:microsoft.com/office/officeart/2005/8/layout/default"/>
    <dgm:cxn modelId="{BA0320EC-D769-E94D-88F7-2C81AC2BABFB}" type="presParOf" srcId="{849C1517-5710-E143-A75E-33874B9E713D}" destId="{A3AAFA47-9C39-5640-9EA7-347DFA83FAB7}"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6F4768B-3403-0A41-BDBA-7B33DA4028A6}" type="doc">
      <dgm:prSet loTypeId="urn:microsoft.com/office/officeart/2005/8/layout/default" loCatId="" qsTypeId="urn:microsoft.com/office/officeart/2005/8/quickstyle/simple1" qsCatId="simple" csTypeId="urn:microsoft.com/office/officeart/2005/8/colors/accent4_1" csCatId="accent4" phldr="1"/>
      <dgm:spPr/>
      <dgm:t>
        <a:bodyPr/>
        <a:lstStyle/>
        <a:p>
          <a:endParaRPr lang="en-GB"/>
        </a:p>
      </dgm:t>
    </dgm:pt>
    <dgm:pt modelId="{88A68B79-EF58-DB4B-88ED-A832BE90155D}">
      <dgm:prSet phldrT="[Text]" custT="1"/>
      <dgm:spPr>
        <a:solidFill>
          <a:schemeClr val="accent1">
            <a:lumMod val="40000"/>
            <a:lumOff val="60000"/>
          </a:schemeClr>
        </a:solidFill>
        <a:ln>
          <a:solidFill>
            <a:schemeClr val="accent1">
              <a:lumMod val="60000"/>
              <a:lumOff val="40000"/>
            </a:schemeClr>
          </a:solidFill>
        </a:ln>
      </dgm:spPr>
      <dgm:t>
        <a:bodyPr/>
        <a:lstStyle/>
        <a:p>
          <a:pPr algn="l">
            <a:buFontTx/>
            <a:buChar char="-"/>
          </a:pPr>
          <a:r>
            <a:rPr lang="en-GB" sz="1800" dirty="0"/>
            <a:t>Verbal and physical abuse.</a:t>
          </a:r>
        </a:p>
      </dgm:t>
    </dgm:pt>
    <dgm:pt modelId="{2213CE5C-0C88-6043-B3F2-743F47B016C0}" type="parTrans" cxnId="{6B9F48EF-C5AC-884B-9A5D-0DAA4C64024D}">
      <dgm:prSet/>
      <dgm:spPr/>
      <dgm:t>
        <a:bodyPr/>
        <a:lstStyle/>
        <a:p>
          <a:endParaRPr lang="en-GB"/>
        </a:p>
      </dgm:t>
    </dgm:pt>
    <dgm:pt modelId="{D962A48F-6A6A-2B45-8CA2-A5ED3A8BBD27}" type="sibTrans" cxnId="{6B9F48EF-C5AC-884B-9A5D-0DAA4C64024D}">
      <dgm:prSet/>
      <dgm:spPr/>
      <dgm:t>
        <a:bodyPr/>
        <a:lstStyle/>
        <a:p>
          <a:endParaRPr lang="en-GB"/>
        </a:p>
      </dgm:t>
    </dgm:pt>
    <dgm:pt modelId="{A0CFBAD6-0874-794F-82F0-F19464819326}">
      <dgm:prSet phldrT="[Text]" custT="1"/>
      <dgm:spPr>
        <a:solidFill>
          <a:schemeClr val="accent1">
            <a:lumMod val="40000"/>
            <a:lumOff val="60000"/>
          </a:schemeClr>
        </a:solidFill>
        <a:ln>
          <a:solidFill>
            <a:schemeClr val="accent1">
              <a:lumMod val="60000"/>
              <a:lumOff val="40000"/>
            </a:schemeClr>
          </a:solidFill>
        </a:ln>
      </dgm:spPr>
      <dgm:t>
        <a:bodyPr/>
        <a:lstStyle/>
        <a:p>
          <a:pPr algn="l">
            <a:buFont typeface="Arial" panose="020B0604020202020204" pitchFamily="34" charset="0"/>
            <a:buNone/>
          </a:pPr>
          <a:r>
            <a:rPr lang="en-GB" sz="1800" dirty="0"/>
            <a:t>School nurses have limited training in mental health disorders.</a:t>
          </a:r>
        </a:p>
      </dgm:t>
    </dgm:pt>
    <dgm:pt modelId="{11D06FF4-B994-1040-8DE0-04AC300A7D4E}" type="parTrans" cxnId="{9C9732CF-A412-464A-B8AE-B975EFBCDB79}">
      <dgm:prSet/>
      <dgm:spPr/>
      <dgm:t>
        <a:bodyPr/>
        <a:lstStyle/>
        <a:p>
          <a:endParaRPr lang="en-GB"/>
        </a:p>
      </dgm:t>
    </dgm:pt>
    <dgm:pt modelId="{AFD29A5C-7495-4A45-B340-12CE9241193B}" type="sibTrans" cxnId="{9C9732CF-A412-464A-B8AE-B975EFBCDB79}">
      <dgm:prSet/>
      <dgm:spPr/>
      <dgm:t>
        <a:bodyPr/>
        <a:lstStyle/>
        <a:p>
          <a:endParaRPr lang="en-GB"/>
        </a:p>
      </dgm:t>
    </dgm:pt>
    <dgm:pt modelId="{4339D331-11F0-D94A-A040-9D5CD020678B}">
      <dgm:prSet phldrT="[Text]" custT="1"/>
      <dgm:spPr>
        <a:solidFill>
          <a:schemeClr val="accent1">
            <a:lumMod val="40000"/>
            <a:lumOff val="60000"/>
          </a:schemeClr>
        </a:solidFill>
        <a:ln>
          <a:solidFill>
            <a:schemeClr val="accent1">
              <a:lumMod val="60000"/>
              <a:lumOff val="40000"/>
            </a:schemeClr>
          </a:solidFill>
        </a:ln>
      </dgm:spPr>
      <dgm:t>
        <a:bodyPr/>
        <a:lstStyle/>
        <a:p>
          <a:pPr algn="l"/>
          <a:r>
            <a:rPr lang="en-GB" sz="1800" dirty="0"/>
            <a:t>Social</a:t>
          </a:r>
          <a:r>
            <a:rPr lang="en-GB" sz="1800" baseline="0" dirty="0"/>
            <a:t> and welfare costs are higher for those with NES than those with epilepsy.</a:t>
          </a:r>
        </a:p>
        <a:p>
          <a:pPr algn="ctr"/>
          <a:r>
            <a:rPr lang="en-GB" sz="1200" baseline="0" dirty="0"/>
            <a:t>(</a:t>
          </a:r>
          <a:r>
            <a:rPr lang="en-GB" sz="1200" baseline="0" dirty="0" err="1"/>
            <a:t>Jennum</a:t>
          </a:r>
          <a:r>
            <a:rPr lang="en-GB" sz="1200" baseline="0" dirty="0"/>
            <a:t>, Ibsen &amp; Kjellberg, 2019)</a:t>
          </a:r>
          <a:endParaRPr lang="en-GB" sz="1200" dirty="0"/>
        </a:p>
      </dgm:t>
    </dgm:pt>
    <dgm:pt modelId="{F0DDCF44-EF06-E647-9003-B9728CAC5CA0}" type="parTrans" cxnId="{63365514-FCAE-DD47-A46B-9E462E70F021}">
      <dgm:prSet/>
      <dgm:spPr/>
      <dgm:t>
        <a:bodyPr/>
        <a:lstStyle/>
        <a:p>
          <a:endParaRPr lang="en-GB"/>
        </a:p>
      </dgm:t>
    </dgm:pt>
    <dgm:pt modelId="{D9F3BA1F-E91B-2245-99F7-B53A787462FD}" type="sibTrans" cxnId="{63365514-FCAE-DD47-A46B-9E462E70F021}">
      <dgm:prSet/>
      <dgm:spPr/>
      <dgm:t>
        <a:bodyPr/>
        <a:lstStyle/>
        <a:p>
          <a:endParaRPr lang="en-GB"/>
        </a:p>
      </dgm:t>
    </dgm:pt>
    <dgm:pt modelId="{0CC3849A-3D77-AF4D-BBBC-F48E7936CF36}">
      <dgm:prSet phldrT="[Text]" custT="1"/>
      <dgm:spPr>
        <a:solidFill>
          <a:schemeClr val="accent1">
            <a:lumMod val="40000"/>
            <a:lumOff val="60000"/>
          </a:schemeClr>
        </a:solidFill>
        <a:ln>
          <a:solidFill>
            <a:schemeClr val="accent1">
              <a:lumMod val="60000"/>
              <a:lumOff val="40000"/>
            </a:schemeClr>
          </a:solidFill>
        </a:ln>
      </dgm:spPr>
      <dgm:t>
        <a:bodyPr/>
        <a:lstStyle/>
        <a:p>
          <a:r>
            <a:rPr lang="en-GB" sz="1800" dirty="0"/>
            <a:t>Patients are stigmatised.</a:t>
          </a:r>
        </a:p>
      </dgm:t>
    </dgm:pt>
    <dgm:pt modelId="{C628AE21-DCEB-E741-A5F9-67C35AD36C5A}" type="sibTrans" cxnId="{251D4626-A643-6D42-9600-6ED355DA498D}">
      <dgm:prSet/>
      <dgm:spPr/>
      <dgm:t>
        <a:bodyPr/>
        <a:lstStyle/>
        <a:p>
          <a:endParaRPr lang="en-GB"/>
        </a:p>
      </dgm:t>
    </dgm:pt>
    <dgm:pt modelId="{187746B6-0D82-FE4B-9AF1-A56FDBEC1CF2}" type="parTrans" cxnId="{251D4626-A643-6D42-9600-6ED355DA498D}">
      <dgm:prSet/>
      <dgm:spPr/>
      <dgm:t>
        <a:bodyPr/>
        <a:lstStyle/>
        <a:p>
          <a:endParaRPr lang="en-GB"/>
        </a:p>
      </dgm:t>
    </dgm:pt>
    <dgm:pt modelId="{850F7C04-38FC-974B-BA7E-55E2B67406BB}">
      <dgm:prSet phldrT="[Text]" custT="1"/>
      <dgm:spPr>
        <a:solidFill>
          <a:schemeClr val="accent1">
            <a:lumMod val="40000"/>
            <a:lumOff val="60000"/>
          </a:schemeClr>
        </a:solidFill>
        <a:ln>
          <a:solidFill>
            <a:schemeClr val="accent1">
              <a:lumMod val="60000"/>
              <a:lumOff val="40000"/>
            </a:schemeClr>
          </a:solidFill>
        </a:ln>
      </dgm:spPr>
      <dgm:t>
        <a:bodyPr/>
        <a:lstStyle/>
        <a:p>
          <a:pPr algn="l">
            <a:buFontTx/>
            <a:buChar char="-"/>
          </a:pPr>
          <a:r>
            <a:rPr lang="en-GB" sz="1800" dirty="0"/>
            <a:t>Knowledge and understanding is </a:t>
          </a:r>
        </a:p>
        <a:p>
          <a:pPr algn="l">
            <a:buFontTx/>
            <a:buChar char="-"/>
          </a:pPr>
          <a:r>
            <a:rPr lang="en-GB" sz="1800" dirty="0"/>
            <a:t>inconsistent across healthcare.</a:t>
          </a:r>
        </a:p>
      </dgm:t>
    </dgm:pt>
    <dgm:pt modelId="{E6714F95-BDD7-4849-A849-524B47EF4A06}" type="sibTrans" cxnId="{0E18DEFC-0107-4447-B230-BE0647268E7F}">
      <dgm:prSet/>
      <dgm:spPr/>
      <dgm:t>
        <a:bodyPr/>
        <a:lstStyle/>
        <a:p>
          <a:endParaRPr lang="en-GB"/>
        </a:p>
      </dgm:t>
    </dgm:pt>
    <dgm:pt modelId="{17C04C87-C9A8-3E4E-92FE-42CD810C3FA0}" type="parTrans" cxnId="{0E18DEFC-0107-4447-B230-BE0647268E7F}">
      <dgm:prSet/>
      <dgm:spPr/>
      <dgm:t>
        <a:bodyPr/>
        <a:lstStyle/>
        <a:p>
          <a:endParaRPr lang="en-GB"/>
        </a:p>
      </dgm:t>
    </dgm:pt>
    <dgm:pt modelId="{849C1517-5710-E143-A75E-33874B9E713D}" type="pres">
      <dgm:prSet presAssocID="{16F4768B-3403-0A41-BDBA-7B33DA4028A6}" presName="diagram" presStyleCnt="0">
        <dgm:presLayoutVars>
          <dgm:dir/>
          <dgm:resizeHandles val="exact"/>
        </dgm:presLayoutVars>
      </dgm:prSet>
      <dgm:spPr/>
    </dgm:pt>
    <dgm:pt modelId="{A9B9535F-7B59-0A4A-8D38-77411C7CAB7C}" type="pres">
      <dgm:prSet presAssocID="{850F7C04-38FC-974B-BA7E-55E2B67406BB}" presName="node" presStyleLbl="node1" presStyleIdx="0" presStyleCnt="5" custScaleX="112045">
        <dgm:presLayoutVars>
          <dgm:bulletEnabled val="1"/>
        </dgm:presLayoutVars>
      </dgm:prSet>
      <dgm:spPr/>
    </dgm:pt>
    <dgm:pt modelId="{589FFC36-313B-2146-80D4-6B0D1F3D2DB7}" type="pres">
      <dgm:prSet presAssocID="{E6714F95-BDD7-4849-A849-524B47EF4A06}" presName="sibTrans" presStyleCnt="0"/>
      <dgm:spPr/>
    </dgm:pt>
    <dgm:pt modelId="{E98A3E9D-9D6C-2B43-B29D-99167CA6AA7B}" type="pres">
      <dgm:prSet presAssocID="{0CC3849A-3D77-AF4D-BBBC-F48E7936CF36}" presName="node" presStyleLbl="node1" presStyleIdx="1" presStyleCnt="5" custLinFactNeighborY="662">
        <dgm:presLayoutVars>
          <dgm:bulletEnabled val="1"/>
        </dgm:presLayoutVars>
      </dgm:prSet>
      <dgm:spPr/>
    </dgm:pt>
    <dgm:pt modelId="{C11E8C6E-7C15-6748-A67A-4C932C36B3AA}" type="pres">
      <dgm:prSet presAssocID="{C628AE21-DCEB-E741-A5F9-67C35AD36C5A}" presName="sibTrans" presStyleCnt="0"/>
      <dgm:spPr/>
    </dgm:pt>
    <dgm:pt modelId="{28E5D2CC-3FC2-844B-8EC4-6DAB68EDB3AD}" type="pres">
      <dgm:prSet presAssocID="{88A68B79-EF58-DB4B-88ED-A832BE90155D}" presName="node" presStyleLbl="node1" presStyleIdx="2" presStyleCnt="5">
        <dgm:presLayoutVars>
          <dgm:bulletEnabled val="1"/>
        </dgm:presLayoutVars>
      </dgm:prSet>
      <dgm:spPr/>
    </dgm:pt>
    <dgm:pt modelId="{ACF09F64-E636-4C4B-9CC5-8C8F50FB1491}" type="pres">
      <dgm:prSet presAssocID="{D962A48F-6A6A-2B45-8CA2-A5ED3A8BBD27}" presName="sibTrans" presStyleCnt="0"/>
      <dgm:spPr/>
    </dgm:pt>
    <dgm:pt modelId="{28E08D86-8918-2847-879B-037CCD8C7950}" type="pres">
      <dgm:prSet presAssocID="{A0CFBAD6-0874-794F-82F0-F19464819326}" presName="node" presStyleLbl="node1" presStyleIdx="3" presStyleCnt="5">
        <dgm:presLayoutVars>
          <dgm:bulletEnabled val="1"/>
        </dgm:presLayoutVars>
      </dgm:prSet>
      <dgm:spPr/>
    </dgm:pt>
    <dgm:pt modelId="{72AE3D6A-9C7E-3A41-B685-BEF0F2E51AE3}" type="pres">
      <dgm:prSet presAssocID="{AFD29A5C-7495-4A45-B340-12CE9241193B}" presName="sibTrans" presStyleCnt="0"/>
      <dgm:spPr/>
    </dgm:pt>
    <dgm:pt modelId="{A3AAFA47-9C39-5640-9EA7-347DFA83FAB7}" type="pres">
      <dgm:prSet presAssocID="{4339D331-11F0-D94A-A040-9D5CD020678B}" presName="node" presStyleLbl="node1" presStyleIdx="4" presStyleCnt="5">
        <dgm:presLayoutVars>
          <dgm:bulletEnabled val="1"/>
        </dgm:presLayoutVars>
      </dgm:prSet>
      <dgm:spPr/>
    </dgm:pt>
  </dgm:ptLst>
  <dgm:cxnLst>
    <dgm:cxn modelId="{63365514-FCAE-DD47-A46B-9E462E70F021}" srcId="{16F4768B-3403-0A41-BDBA-7B33DA4028A6}" destId="{4339D331-11F0-D94A-A040-9D5CD020678B}" srcOrd="4" destOrd="0" parTransId="{F0DDCF44-EF06-E647-9003-B9728CAC5CA0}" sibTransId="{D9F3BA1F-E91B-2245-99F7-B53A787462FD}"/>
    <dgm:cxn modelId="{251D4626-A643-6D42-9600-6ED355DA498D}" srcId="{16F4768B-3403-0A41-BDBA-7B33DA4028A6}" destId="{0CC3849A-3D77-AF4D-BBBC-F48E7936CF36}" srcOrd="1" destOrd="0" parTransId="{187746B6-0D82-FE4B-9AF1-A56FDBEC1CF2}" sibTransId="{C628AE21-DCEB-E741-A5F9-67C35AD36C5A}"/>
    <dgm:cxn modelId="{D1B9F952-0F2F-324A-9A8C-560CD5081095}" type="presOf" srcId="{A0CFBAD6-0874-794F-82F0-F19464819326}" destId="{28E08D86-8918-2847-879B-037CCD8C7950}" srcOrd="0" destOrd="0" presId="urn:microsoft.com/office/officeart/2005/8/layout/default"/>
    <dgm:cxn modelId="{59B9BF68-438B-C647-875C-A16D0C45362A}" type="presOf" srcId="{850F7C04-38FC-974B-BA7E-55E2B67406BB}" destId="{A9B9535F-7B59-0A4A-8D38-77411C7CAB7C}" srcOrd="0" destOrd="0" presId="urn:microsoft.com/office/officeart/2005/8/layout/default"/>
    <dgm:cxn modelId="{06899478-C6D6-BB40-B615-5186B172FFE0}" type="presOf" srcId="{4339D331-11F0-D94A-A040-9D5CD020678B}" destId="{A3AAFA47-9C39-5640-9EA7-347DFA83FAB7}" srcOrd="0" destOrd="0" presId="urn:microsoft.com/office/officeart/2005/8/layout/default"/>
    <dgm:cxn modelId="{E851D188-DF4F-A14A-9A9D-D0A910AD5821}" type="presOf" srcId="{0CC3849A-3D77-AF4D-BBBC-F48E7936CF36}" destId="{E98A3E9D-9D6C-2B43-B29D-99167CA6AA7B}" srcOrd="0" destOrd="0" presId="urn:microsoft.com/office/officeart/2005/8/layout/default"/>
    <dgm:cxn modelId="{24FDE589-59E4-F244-84D4-9AF7798C6A9D}" type="presOf" srcId="{16F4768B-3403-0A41-BDBA-7B33DA4028A6}" destId="{849C1517-5710-E143-A75E-33874B9E713D}" srcOrd="0" destOrd="0" presId="urn:microsoft.com/office/officeart/2005/8/layout/default"/>
    <dgm:cxn modelId="{9C9732CF-A412-464A-B8AE-B975EFBCDB79}" srcId="{16F4768B-3403-0A41-BDBA-7B33DA4028A6}" destId="{A0CFBAD6-0874-794F-82F0-F19464819326}" srcOrd="3" destOrd="0" parTransId="{11D06FF4-B994-1040-8DE0-04AC300A7D4E}" sibTransId="{AFD29A5C-7495-4A45-B340-12CE9241193B}"/>
    <dgm:cxn modelId="{C659B1DB-6C57-5F43-820E-7D6F04B08645}" type="presOf" srcId="{88A68B79-EF58-DB4B-88ED-A832BE90155D}" destId="{28E5D2CC-3FC2-844B-8EC4-6DAB68EDB3AD}" srcOrd="0" destOrd="0" presId="urn:microsoft.com/office/officeart/2005/8/layout/default"/>
    <dgm:cxn modelId="{6B9F48EF-C5AC-884B-9A5D-0DAA4C64024D}" srcId="{16F4768B-3403-0A41-BDBA-7B33DA4028A6}" destId="{88A68B79-EF58-DB4B-88ED-A832BE90155D}" srcOrd="2" destOrd="0" parTransId="{2213CE5C-0C88-6043-B3F2-743F47B016C0}" sibTransId="{D962A48F-6A6A-2B45-8CA2-A5ED3A8BBD27}"/>
    <dgm:cxn modelId="{0E18DEFC-0107-4447-B230-BE0647268E7F}" srcId="{16F4768B-3403-0A41-BDBA-7B33DA4028A6}" destId="{850F7C04-38FC-974B-BA7E-55E2B67406BB}" srcOrd="0" destOrd="0" parTransId="{17C04C87-C9A8-3E4E-92FE-42CD810C3FA0}" sibTransId="{E6714F95-BDD7-4849-A849-524B47EF4A06}"/>
    <dgm:cxn modelId="{9E29D18A-45A1-3043-82AE-ECE8221B60AD}" type="presParOf" srcId="{849C1517-5710-E143-A75E-33874B9E713D}" destId="{A9B9535F-7B59-0A4A-8D38-77411C7CAB7C}" srcOrd="0" destOrd="0" presId="urn:microsoft.com/office/officeart/2005/8/layout/default"/>
    <dgm:cxn modelId="{282820DA-74B4-534D-8BD7-B0C8D4B6D966}" type="presParOf" srcId="{849C1517-5710-E143-A75E-33874B9E713D}" destId="{589FFC36-313B-2146-80D4-6B0D1F3D2DB7}" srcOrd="1" destOrd="0" presId="urn:microsoft.com/office/officeart/2005/8/layout/default"/>
    <dgm:cxn modelId="{C742CF64-6AE6-C246-B731-DB90C616FC3A}" type="presParOf" srcId="{849C1517-5710-E143-A75E-33874B9E713D}" destId="{E98A3E9D-9D6C-2B43-B29D-99167CA6AA7B}" srcOrd="2" destOrd="0" presId="urn:microsoft.com/office/officeart/2005/8/layout/default"/>
    <dgm:cxn modelId="{C244078F-E1F2-9142-982E-C7D3BE686BC5}" type="presParOf" srcId="{849C1517-5710-E143-A75E-33874B9E713D}" destId="{C11E8C6E-7C15-6748-A67A-4C932C36B3AA}" srcOrd="3" destOrd="0" presId="urn:microsoft.com/office/officeart/2005/8/layout/default"/>
    <dgm:cxn modelId="{EB0409E7-3162-B949-880F-1509F452A1A3}" type="presParOf" srcId="{849C1517-5710-E143-A75E-33874B9E713D}" destId="{28E5D2CC-3FC2-844B-8EC4-6DAB68EDB3AD}" srcOrd="4" destOrd="0" presId="urn:microsoft.com/office/officeart/2005/8/layout/default"/>
    <dgm:cxn modelId="{DAD996EF-C0D3-BB4F-A7B2-949A066CCB1E}" type="presParOf" srcId="{849C1517-5710-E143-A75E-33874B9E713D}" destId="{ACF09F64-E636-4C4B-9CC5-8C8F50FB1491}" srcOrd="5" destOrd="0" presId="urn:microsoft.com/office/officeart/2005/8/layout/default"/>
    <dgm:cxn modelId="{C0C70775-18B9-7042-B3A5-B056804176F8}" type="presParOf" srcId="{849C1517-5710-E143-A75E-33874B9E713D}" destId="{28E08D86-8918-2847-879B-037CCD8C7950}" srcOrd="6" destOrd="0" presId="urn:microsoft.com/office/officeart/2005/8/layout/default"/>
    <dgm:cxn modelId="{B26DA175-E46F-354F-B53E-82041F6FAA92}" type="presParOf" srcId="{849C1517-5710-E143-A75E-33874B9E713D}" destId="{72AE3D6A-9C7E-3A41-B685-BEF0F2E51AE3}" srcOrd="7" destOrd="0" presId="urn:microsoft.com/office/officeart/2005/8/layout/default"/>
    <dgm:cxn modelId="{BA0320EC-D769-E94D-88F7-2C81AC2BABFB}" type="presParOf" srcId="{849C1517-5710-E143-A75E-33874B9E713D}" destId="{A3AAFA47-9C39-5640-9EA7-347DFA83FAB7}"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6F4768B-3403-0A41-BDBA-7B33DA4028A6}" type="doc">
      <dgm:prSet loTypeId="urn:microsoft.com/office/officeart/2005/8/layout/default" loCatId="" qsTypeId="urn:microsoft.com/office/officeart/2005/8/quickstyle/simple1" qsCatId="simple" csTypeId="urn:microsoft.com/office/officeart/2005/8/colors/accent4_1" csCatId="accent4" phldr="1"/>
      <dgm:spPr/>
      <dgm:t>
        <a:bodyPr/>
        <a:lstStyle/>
        <a:p>
          <a:endParaRPr lang="en-GB"/>
        </a:p>
      </dgm:t>
    </dgm:pt>
    <dgm:pt modelId="{A0CFBAD6-0874-794F-82F0-F19464819326}">
      <dgm:prSet phldrT="[Text]" custT="1"/>
      <dgm:spPr>
        <a:solidFill>
          <a:schemeClr val="accent4">
            <a:lumMod val="20000"/>
            <a:lumOff val="80000"/>
          </a:schemeClr>
        </a:solidFill>
      </dgm:spPr>
      <dgm:t>
        <a:bodyPr/>
        <a:lstStyle/>
        <a:p>
          <a:pPr algn="l">
            <a:buFont typeface="Arial" panose="020B0604020202020204" pitchFamily="34" charset="0"/>
            <a:buNone/>
          </a:pPr>
          <a:r>
            <a:rPr lang="en-GB" sz="1800" dirty="0"/>
            <a:t>ICD-10</a:t>
          </a:r>
        </a:p>
        <a:p>
          <a:pPr algn="l">
            <a:buFont typeface="Arial" panose="020B0604020202020204" pitchFamily="34" charset="0"/>
            <a:buNone/>
          </a:pPr>
          <a:r>
            <a:rPr lang="en-GB" sz="1800" dirty="0"/>
            <a:t>Dissociative convulsions (pseudo seizures), Dissociative conversion disorder </a:t>
          </a:r>
          <a:r>
            <a:rPr lang="en-GB" sz="1200" dirty="0"/>
            <a:t>(WHO,1992).</a:t>
          </a:r>
        </a:p>
      </dgm:t>
    </dgm:pt>
    <dgm:pt modelId="{11D06FF4-B994-1040-8DE0-04AC300A7D4E}" type="parTrans" cxnId="{9C9732CF-A412-464A-B8AE-B975EFBCDB79}">
      <dgm:prSet/>
      <dgm:spPr/>
      <dgm:t>
        <a:bodyPr/>
        <a:lstStyle/>
        <a:p>
          <a:endParaRPr lang="en-GB"/>
        </a:p>
      </dgm:t>
    </dgm:pt>
    <dgm:pt modelId="{AFD29A5C-7495-4A45-B340-12CE9241193B}" type="sibTrans" cxnId="{9C9732CF-A412-464A-B8AE-B975EFBCDB79}">
      <dgm:prSet/>
      <dgm:spPr/>
      <dgm:t>
        <a:bodyPr/>
        <a:lstStyle/>
        <a:p>
          <a:endParaRPr lang="en-GB"/>
        </a:p>
      </dgm:t>
    </dgm:pt>
    <dgm:pt modelId="{4339D331-11F0-D94A-A040-9D5CD020678B}">
      <dgm:prSet phldrT="[Text]" custT="1"/>
      <dgm:spPr>
        <a:solidFill>
          <a:schemeClr val="accent4">
            <a:lumMod val="20000"/>
            <a:lumOff val="80000"/>
          </a:schemeClr>
        </a:solidFill>
      </dgm:spPr>
      <dgm:t>
        <a:bodyPr/>
        <a:lstStyle/>
        <a:p>
          <a:pPr algn="l"/>
          <a:r>
            <a:rPr lang="en-GB" sz="1800" dirty="0"/>
            <a:t>Young people are 17 times more likely to recover when their parents accept a diagnosis </a:t>
          </a:r>
        </a:p>
        <a:p>
          <a:pPr algn="ctr"/>
          <a:r>
            <a:rPr lang="en-GB" sz="1200" dirty="0"/>
            <a:t>(Gao et al., 2018).</a:t>
          </a:r>
        </a:p>
      </dgm:t>
    </dgm:pt>
    <dgm:pt modelId="{F0DDCF44-EF06-E647-9003-B9728CAC5CA0}" type="parTrans" cxnId="{63365514-FCAE-DD47-A46B-9E462E70F021}">
      <dgm:prSet/>
      <dgm:spPr/>
      <dgm:t>
        <a:bodyPr/>
        <a:lstStyle/>
        <a:p>
          <a:endParaRPr lang="en-GB"/>
        </a:p>
      </dgm:t>
    </dgm:pt>
    <dgm:pt modelId="{D9F3BA1F-E91B-2245-99F7-B53A787462FD}" type="sibTrans" cxnId="{63365514-FCAE-DD47-A46B-9E462E70F021}">
      <dgm:prSet/>
      <dgm:spPr/>
      <dgm:t>
        <a:bodyPr/>
        <a:lstStyle/>
        <a:p>
          <a:endParaRPr lang="en-GB"/>
        </a:p>
      </dgm:t>
    </dgm:pt>
    <dgm:pt modelId="{850F7C04-38FC-974B-BA7E-55E2B67406BB}">
      <dgm:prSet phldrT="[Text]" custT="1"/>
      <dgm:spPr>
        <a:solidFill>
          <a:schemeClr val="accent4">
            <a:lumMod val="20000"/>
            <a:lumOff val="80000"/>
          </a:schemeClr>
        </a:solidFill>
      </dgm:spPr>
      <dgm:t>
        <a:bodyPr/>
        <a:lstStyle/>
        <a:p>
          <a:pPr>
            <a:buFontTx/>
            <a:buChar char="-"/>
          </a:pPr>
          <a:r>
            <a:rPr lang="en-GB" sz="1800" dirty="0"/>
            <a:t>15 different terms.</a:t>
          </a:r>
        </a:p>
      </dgm:t>
    </dgm:pt>
    <dgm:pt modelId="{E6714F95-BDD7-4849-A849-524B47EF4A06}" type="sibTrans" cxnId="{0E18DEFC-0107-4447-B230-BE0647268E7F}">
      <dgm:prSet/>
      <dgm:spPr/>
      <dgm:t>
        <a:bodyPr/>
        <a:lstStyle/>
        <a:p>
          <a:endParaRPr lang="en-GB"/>
        </a:p>
      </dgm:t>
    </dgm:pt>
    <dgm:pt modelId="{17C04C87-C9A8-3E4E-92FE-42CD810C3FA0}" type="parTrans" cxnId="{0E18DEFC-0107-4447-B230-BE0647268E7F}">
      <dgm:prSet/>
      <dgm:spPr/>
      <dgm:t>
        <a:bodyPr/>
        <a:lstStyle/>
        <a:p>
          <a:endParaRPr lang="en-GB"/>
        </a:p>
      </dgm:t>
    </dgm:pt>
    <dgm:pt modelId="{0CC3849A-3D77-AF4D-BBBC-F48E7936CF36}">
      <dgm:prSet phldrT="[Text]" custT="1"/>
      <dgm:spPr>
        <a:solidFill>
          <a:schemeClr val="accent4">
            <a:lumMod val="20000"/>
            <a:lumOff val="80000"/>
          </a:schemeClr>
        </a:solidFill>
      </dgm:spPr>
      <dgm:t>
        <a:bodyPr/>
        <a:lstStyle/>
        <a:p>
          <a:pPr algn="l"/>
          <a:r>
            <a:rPr lang="en-GB" sz="1800" dirty="0"/>
            <a:t>Offensive terms</a:t>
          </a:r>
        </a:p>
        <a:p>
          <a:pPr algn="l"/>
          <a:r>
            <a:rPr lang="en-GB" sz="1800" dirty="0"/>
            <a:t> = hysteria and pseudo seizures.</a:t>
          </a:r>
        </a:p>
      </dgm:t>
    </dgm:pt>
    <dgm:pt modelId="{C628AE21-DCEB-E741-A5F9-67C35AD36C5A}" type="sibTrans" cxnId="{251D4626-A643-6D42-9600-6ED355DA498D}">
      <dgm:prSet/>
      <dgm:spPr/>
      <dgm:t>
        <a:bodyPr/>
        <a:lstStyle/>
        <a:p>
          <a:endParaRPr lang="en-GB"/>
        </a:p>
      </dgm:t>
    </dgm:pt>
    <dgm:pt modelId="{187746B6-0D82-FE4B-9AF1-A56FDBEC1CF2}" type="parTrans" cxnId="{251D4626-A643-6D42-9600-6ED355DA498D}">
      <dgm:prSet/>
      <dgm:spPr/>
      <dgm:t>
        <a:bodyPr/>
        <a:lstStyle/>
        <a:p>
          <a:endParaRPr lang="en-GB"/>
        </a:p>
      </dgm:t>
    </dgm:pt>
    <dgm:pt modelId="{88A68B79-EF58-DB4B-88ED-A832BE90155D}">
      <dgm:prSet phldrT="[Text]" custT="1"/>
      <dgm:spPr>
        <a:solidFill>
          <a:schemeClr val="accent4">
            <a:lumMod val="20000"/>
            <a:lumOff val="80000"/>
          </a:schemeClr>
        </a:solidFill>
      </dgm:spPr>
      <dgm:t>
        <a:bodyPr/>
        <a:lstStyle/>
        <a:p>
          <a:pPr algn="l">
            <a:buFontTx/>
            <a:buNone/>
          </a:pPr>
          <a:r>
            <a:rPr lang="en-GB" sz="1800" dirty="0"/>
            <a:t>DSM-5</a:t>
          </a:r>
        </a:p>
        <a:p>
          <a:pPr algn="l">
            <a:buFontTx/>
            <a:buChar char="-"/>
          </a:pPr>
          <a:r>
            <a:rPr lang="en-GB" sz="1800" dirty="0"/>
            <a:t>Conversion and Functional disorders. </a:t>
          </a:r>
          <a:r>
            <a:rPr lang="en-GB" sz="1200" dirty="0"/>
            <a:t>(APA,2013).</a:t>
          </a:r>
        </a:p>
      </dgm:t>
    </dgm:pt>
    <dgm:pt modelId="{D962A48F-6A6A-2B45-8CA2-A5ED3A8BBD27}" type="sibTrans" cxnId="{6B9F48EF-C5AC-884B-9A5D-0DAA4C64024D}">
      <dgm:prSet/>
      <dgm:spPr/>
      <dgm:t>
        <a:bodyPr/>
        <a:lstStyle/>
        <a:p>
          <a:endParaRPr lang="en-GB"/>
        </a:p>
      </dgm:t>
    </dgm:pt>
    <dgm:pt modelId="{2213CE5C-0C88-6043-B3F2-743F47B016C0}" type="parTrans" cxnId="{6B9F48EF-C5AC-884B-9A5D-0DAA4C64024D}">
      <dgm:prSet/>
      <dgm:spPr/>
      <dgm:t>
        <a:bodyPr/>
        <a:lstStyle/>
        <a:p>
          <a:endParaRPr lang="en-GB"/>
        </a:p>
      </dgm:t>
    </dgm:pt>
    <dgm:pt modelId="{849C1517-5710-E143-A75E-33874B9E713D}" type="pres">
      <dgm:prSet presAssocID="{16F4768B-3403-0A41-BDBA-7B33DA4028A6}" presName="diagram" presStyleCnt="0">
        <dgm:presLayoutVars>
          <dgm:dir/>
          <dgm:resizeHandles val="exact"/>
        </dgm:presLayoutVars>
      </dgm:prSet>
      <dgm:spPr/>
    </dgm:pt>
    <dgm:pt modelId="{A9B9535F-7B59-0A4A-8D38-77411C7CAB7C}" type="pres">
      <dgm:prSet presAssocID="{850F7C04-38FC-974B-BA7E-55E2B67406BB}" presName="node" presStyleLbl="node1" presStyleIdx="0" presStyleCnt="5" custScaleX="112045">
        <dgm:presLayoutVars>
          <dgm:bulletEnabled val="1"/>
        </dgm:presLayoutVars>
      </dgm:prSet>
      <dgm:spPr/>
    </dgm:pt>
    <dgm:pt modelId="{589FFC36-313B-2146-80D4-6B0D1F3D2DB7}" type="pres">
      <dgm:prSet presAssocID="{E6714F95-BDD7-4849-A849-524B47EF4A06}" presName="sibTrans" presStyleCnt="0"/>
      <dgm:spPr/>
    </dgm:pt>
    <dgm:pt modelId="{E98A3E9D-9D6C-2B43-B29D-99167CA6AA7B}" type="pres">
      <dgm:prSet presAssocID="{0CC3849A-3D77-AF4D-BBBC-F48E7936CF36}" presName="node" presStyleLbl="node1" presStyleIdx="1" presStyleCnt="5">
        <dgm:presLayoutVars>
          <dgm:bulletEnabled val="1"/>
        </dgm:presLayoutVars>
      </dgm:prSet>
      <dgm:spPr/>
    </dgm:pt>
    <dgm:pt modelId="{C11E8C6E-7C15-6748-A67A-4C932C36B3AA}" type="pres">
      <dgm:prSet presAssocID="{C628AE21-DCEB-E741-A5F9-67C35AD36C5A}" presName="sibTrans" presStyleCnt="0"/>
      <dgm:spPr/>
    </dgm:pt>
    <dgm:pt modelId="{28E5D2CC-3FC2-844B-8EC4-6DAB68EDB3AD}" type="pres">
      <dgm:prSet presAssocID="{88A68B79-EF58-DB4B-88ED-A832BE90155D}" presName="node" presStyleLbl="node1" presStyleIdx="2" presStyleCnt="5">
        <dgm:presLayoutVars>
          <dgm:bulletEnabled val="1"/>
        </dgm:presLayoutVars>
      </dgm:prSet>
      <dgm:spPr/>
    </dgm:pt>
    <dgm:pt modelId="{ACF09F64-E636-4C4B-9CC5-8C8F50FB1491}" type="pres">
      <dgm:prSet presAssocID="{D962A48F-6A6A-2B45-8CA2-A5ED3A8BBD27}" presName="sibTrans" presStyleCnt="0"/>
      <dgm:spPr/>
    </dgm:pt>
    <dgm:pt modelId="{28E08D86-8918-2847-879B-037CCD8C7950}" type="pres">
      <dgm:prSet presAssocID="{A0CFBAD6-0874-794F-82F0-F19464819326}" presName="node" presStyleLbl="node1" presStyleIdx="3" presStyleCnt="5">
        <dgm:presLayoutVars>
          <dgm:bulletEnabled val="1"/>
        </dgm:presLayoutVars>
      </dgm:prSet>
      <dgm:spPr/>
    </dgm:pt>
    <dgm:pt modelId="{72AE3D6A-9C7E-3A41-B685-BEF0F2E51AE3}" type="pres">
      <dgm:prSet presAssocID="{AFD29A5C-7495-4A45-B340-12CE9241193B}" presName="sibTrans" presStyleCnt="0"/>
      <dgm:spPr/>
    </dgm:pt>
    <dgm:pt modelId="{A3AAFA47-9C39-5640-9EA7-347DFA83FAB7}" type="pres">
      <dgm:prSet presAssocID="{4339D331-11F0-D94A-A040-9D5CD020678B}" presName="node" presStyleLbl="node1" presStyleIdx="4" presStyleCnt="5">
        <dgm:presLayoutVars>
          <dgm:bulletEnabled val="1"/>
        </dgm:presLayoutVars>
      </dgm:prSet>
      <dgm:spPr/>
    </dgm:pt>
  </dgm:ptLst>
  <dgm:cxnLst>
    <dgm:cxn modelId="{63365514-FCAE-DD47-A46B-9E462E70F021}" srcId="{16F4768B-3403-0A41-BDBA-7B33DA4028A6}" destId="{4339D331-11F0-D94A-A040-9D5CD020678B}" srcOrd="4" destOrd="0" parTransId="{F0DDCF44-EF06-E647-9003-B9728CAC5CA0}" sibTransId="{D9F3BA1F-E91B-2245-99F7-B53A787462FD}"/>
    <dgm:cxn modelId="{251D4626-A643-6D42-9600-6ED355DA498D}" srcId="{16F4768B-3403-0A41-BDBA-7B33DA4028A6}" destId="{0CC3849A-3D77-AF4D-BBBC-F48E7936CF36}" srcOrd="1" destOrd="0" parTransId="{187746B6-0D82-FE4B-9AF1-A56FDBEC1CF2}" sibTransId="{C628AE21-DCEB-E741-A5F9-67C35AD36C5A}"/>
    <dgm:cxn modelId="{D1B9F952-0F2F-324A-9A8C-560CD5081095}" type="presOf" srcId="{A0CFBAD6-0874-794F-82F0-F19464819326}" destId="{28E08D86-8918-2847-879B-037CCD8C7950}" srcOrd="0" destOrd="0" presId="urn:microsoft.com/office/officeart/2005/8/layout/default"/>
    <dgm:cxn modelId="{59B9BF68-438B-C647-875C-A16D0C45362A}" type="presOf" srcId="{850F7C04-38FC-974B-BA7E-55E2B67406BB}" destId="{A9B9535F-7B59-0A4A-8D38-77411C7CAB7C}" srcOrd="0" destOrd="0" presId="urn:microsoft.com/office/officeart/2005/8/layout/default"/>
    <dgm:cxn modelId="{06899478-C6D6-BB40-B615-5186B172FFE0}" type="presOf" srcId="{4339D331-11F0-D94A-A040-9D5CD020678B}" destId="{A3AAFA47-9C39-5640-9EA7-347DFA83FAB7}" srcOrd="0" destOrd="0" presId="urn:microsoft.com/office/officeart/2005/8/layout/default"/>
    <dgm:cxn modelId="{E851D188-DF4F-A14A-9A9D-D0A910AD5821}" type="presOf" srcId="{0CC3849A-3D77-AF4D-BBBC-F48E7936CF36}" destId="{E98A3E9D-9D6C-2B43-B29D-99167CA6AA7B}" srcOrd="0" destOrd="0" presId="urn:microsoft.com/office/officeart/2005/8/layout/default"/>
    <dgm:cxn modelId="{24FDE589-59E4-F244-84D4-9AF7798C6A9D}" type="presOf" srcId="{16F4768B-3403-0A41-BDBA-7B33DA4028A6}" destId="{849C1517-5710-E143-A75E-33874B9E713D}" srcOrd="0" destOrd="0" presId="urn:microsoft.com/office/officeart/2005/8/layout/default"/>
    <dgm:cxn modelId="{9C9732CF-A412-464A-B8AE-B975EFBCDB79}" srcId="{16F4768B-3403-0A41-BDBA-7B33DA4028A6}" destId="{A0CFBAD6-0874-794F-82F0-F19464819326}" srcOrd="3" destOrd="0" parTransId="{11D06FF4-B994-1040-8DE0-04AC300A7D4E}" sibTransId="{AFD29A5C-7495-4A45-B340-12CE9241193B}"/>
    <dgm:cxn modelId="{C659B1DB-6C57-5F43-820E-7D6F04B08645}" type="presOf" srcId="{88A68B79-EF58-DB4B-88ED-A832BE90155D}" destId="{28E5D2CC-3FC2-844B-8EC4-6DAB68EDB3AD}" srcOrd="0" destOrd="0" presId="urn:microsoft.com/office/officeart/2005/8/layout/default"/>
    <dgm:cxn modelId="{6B9F48EF-C5AC-884B-9A5D-0DAA4C64024D}" srcId="{16F4768B-3403-0A41-BDBA-7B33DA4028A6}" destId="{88A68B79-EF58-DB4B-88ED-A832BE90155D}" srcOrd="2" destOrd="0" parTransId="{2213CE5C-0C88-6043-B3F2-743F47B016C0}" sibTransId="{D962A48F-6A6A-2B45-8CA2-A5ED3A8BBD27}"/>
    <dgm:cxn modelId="{0E18DEFC-0107-4447-B230-BE0647268E7F}" srcId="{16F4768B-3403-0A41-BDBA-7B33DA4028A6}" destId="{850F7C04-38FC-974B-BA7E-55E2B67406BB}" srcOrd="0" destOrd="0" parTransId="{17C04C87-C9A8-3E4E-92FE-42CD810C3FA0}" sibTransId="{E6714F95-BDD7-4849-A849-524B47EF4A06}"/>
    <dgm:cxn modelId="{9E29D18A-45A1-3043-82AE-ECE8221B60AD}" type="presParOf" srcId="{849C1517-5710-E143-A75E-33874B9E713D}" destId="{A9B9535F-7B59-0A4A-8D38-77411C7CAB7C}" srcOrd="0" destOrd="0" presId="urn:microsoft.com/office/officeart/2005/8/layout/default"/>
    <dgm:cxn modelId="{282820DA-74B4-534D-8BD7-B0C8D4B6D966}" type="presParOf" srcId="{849C1517-5710-E143-A75E-33874B9E713D}" destId="{589FFC36-313B-2146-80D4-6B0D1F3D2DB7}" srcOrd="1" destOrd="0" presId="urn:microsoft.com/office/officeart/2005/8/layout/default"/>
    <dgm:cxn modelId="{C742CF64-6AE6-C246-B731-DB90C616FC3A}" type="presParOf" srcId="{849C1517-5710-E143-A75E-33874B9E713D}" destId="{E98A3E9D-9D6C-2B43-B29D-99167CA6AA7B}" srcOrd="2" destOrd="0" presId="urn:microsoft.com/office/officeart/2005/8/layout/default"/>
    <dgm:cxn modelId="{C244078F-E1F2-9142-982E-C7D3BE686BC5}" type="presParOf" srcId="{849C1517-5710-E143-A75E-33874B9E713D}" destId="{C11E8C6E-7C15-6748-A67A-4C932C36B3AA}" srcOrd="3" destOrd="0" presId="urn:microsoft.com/office/officeart/2005/8/layout/default"/>
    <dgm:cxn modelId="{EB0409E7-3162-B949-880F-1509F452A1A3}" type="presParOf" srcId="{849C1517-5710-E143-A75E-33874B9E713D}" destId="{28E5D2CC-3FC2-844B-8EC4-6DAB68EDB3AD}" srcOrd="4" destOrd="0" presId="urn:microsoft.com/office/officeart/2005/8/layout/default"/>
    <dgm:cxn modelId="{DAD996EF-C0D3-BB4F-A7B2-949A066CCB1E}" type="presParOf" srcId="{849C1517-5710-E143-A75E-33874B9E713D}" destId="{ACF09F64-E636-4C4B-9CC5-8C8F50FB1491}" srcOrd="5" destOrd="0" presId="urn:microsoft.com/office/officeart/2005/8/layout/default"/>
    <dgm:cxn modelId="{C0C70775-18B9-7042-B3A5-B056804176F8}" type="presParOf" srcId="{849C1517-5710-E143-A75E-33874B9E713D}" destId="{28E08D86-8918-2847-879B-037CCD8C7950}" srcOrd="6" destOrd="0" presId="urn:microsoft.com/office/officeart/2005/8/layout/default"/>
    <dgm:cxn modelId="{B26DA175-E46F-354F-B53E-82041F6FAA92}" type="presParOf" srcId="{849C1517-5710-E143-A75E-33874B9E713D}" destId="{72AE3D6A-9C7E-3A41-B685-BEF0F2E51AE3}" srcOrd="7" destOrd="0" presId="urn:microsoft.com/office/officeart/2005/8/layout/default"/>
    <dgm:cxn modelId="{BA0320EC-D769-E94D-88F7-2C81AC2BABFB}" type="presParOf" srcId="{849C1517-5710-E143-A75E-33874B9E713D}" destId="{A3AAFA47-9C39-5640-9EA7-347DFA83FAB7}"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B9535F-7B59-0A4A-8D38-77411C7CAB7C}">
      <dsp:nvSpPr>
        <dsp:cNvPr id="0" name=""/>
        <dsp:cNvSpPr/>
      </dsp:nvSpPr>
      <dsp:spPr>
        <a:xfrm>
          <a:off x="709194" y="2011"/>
          <a:ext cx="2965305" cy="1587918"/>
        </a:xfrm>
        <a:prstGeom prst="rect">
          <a:avLst/>
        </a:prstGeom>
        <a:solidFill>
          <a:schemeClr val="accent4">
            <a:lumMod val="20000"/>
            <a:lumOff val="80000"/>
          </a:schemeClr>
        </a:solidFill>
        <a:ln w="1270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FontTx/>
            <a:buNone/>
          </a:pPr>
          <a:r>
            <a:rPr lang="en-US" sz="1400" kern="1200" dirty="0"/>
            <a:t>Underachieving. </a:t>
          </a:r>
        </a:p>
        <a:p>
          <a:pPr marL="0" lvl="0" indent="0" algn="l" defTabSz="622300">
            <a:lnSpc>
              <a:spcPct val="90000"/>
            </a:lnSpc>
            <a:spcBef>
              <a:spcPct val="0"/>
            </a:spcBef>
            <a:spcAft>
              <a:spcPct val="35000"/>
            </a:spcAft>
            <a:buFontTx/>
            <a:buNone/>
          </a:pPr>
          <a:r>
            <a:rPr lang="en-US" sz="1400" kern="1200" dirty="0"/>
            <a:t>Low attendance. </a:t>
          </a:r>
        </a:p>
        <a:p>
          <a:pPr marL="0" lvl="0" indent="0" algn="l" defTabSz="622300">
            <a:lnSpc>
              <a:spcPct val="90000"/>
            </a:lnSpc>
            <a:spcBef>
              <a:spcPct val="0"/>
            </a:spcBef>
            <a:spcAft>
              <a:spcPct val="35000"/>
            </a:spcAft>
            <a:buFontTx/>
            <a:buNone/>
          </a:pPr>
          <a:r>
            <a:rPr lang="en-US" sz="1400" kern="1200" dirty="0"/>
            <a:t>Difficult relationships.</a:t>
          </a:r>
        </a:p>
        <a:p>
          <a:pPr marL="0" lvl="0" indent="0" algn="l" defTabSz="622300">
            <a:lnSpc>
              <a:spcPct val="90000"/>
            </a:lnSpc>
            <a:spcBef>
              <a:spcPct val="0"/>
            </a:spcBef>
            <a:spcAft>
              <a:spcPct val="35000"/>
            </a:spcAft>
            <a:buFontTx/>
            <a:buNone/>
          </a:pPr>
          <a:r>
            <a:rPr lang="en-US" sz="1400" kern="1200" dirty="0"/>
            <a:t>Negative attitude from teachers.</a:t>
          </a:r>
        </a:p>
        <a:p>
          <a:pPr marL="0" lvl="0" indent="0" algn="l" defTabSz="622300">
            <a:lnSpc>
              <a:spcPct val="90000"/>
            </a:lnSpc>
            <a:spcBef>
              <a:spcPct val="0"/>
            </a:spcBef>
            <a:spcAft>
              <a:spcPct val="35000"/>
            </a:spcAft>
            <a:buFontTx/>
            <a:buNone/>
          </a:pPr>
          <a:r>
            <a:rPr lang="en-US" sz="1200" kern="1200" dirty="0"/>
            <a:t>(Dunne et al., 2019) </a:t>
          </a:r>
          <a:endParaRPr lang="en-GB" sz="1200" kern="1200" dirty="0"/>
        </a:p>
      </dsp:txBody>
      <dsp:txXfrm>
        <a:off x="709194" y="2011"/>
        <a:ext cx="2965305" cy="1587918"/>
      </dsp:txXfrm>
    </dsp:sp>
    <dsp:sp modelId="{E98A3E9D-9D6C-2B43-B29D-99167CA6AA7B}">
      <dsp:nvSpPr>
        <dsp:cNvPr id="0" name=""/>
        <dsp:cNvSpPr/>
      </dsp:nvSpPr>
      <dsp:spPr>
        <a:xfrm>
          <a:off x="3939153" y="2011"/>
          <a:ext cx="2646531" cy="1587918"/>
        </a:xfrm>
        <a:prstGeom prst="rect">
          <a:avLst/>
        </a:prstGeom>
        <a:solidFill>
          <a:schemeClr val="accent4">
            <a:lumMod val="20000"/>
            <a:lumOff val="80000"/>
          </a:schemeClr>
        </a:solidFill>
        <a:ln w="1270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u="none" kern="1200" dirty="0"/>
            <a:t>Management and teachers.</a:t>
          </a:r>
          <a:endParaRPr lang="en-GB" sz="1400" u="none" kern="1200" dirty="0"/>
        </a:p>
        <a:p>
          <a:pPr marL="0" lvl="0" indent="0" algn="l" defTabSz="622300">
            <a:lnSpc>
              <a:spcPct val="90000"/>
            </a:lnSpc>
            <a:spcBef>
              <a:spcPct val="0"/>
            </a:spcBef>
            <a:spcAft>
              <a:spcPct val="35000"/>
            </a:spcAft>
            <a:buNone/>
          </a:pPr>
          <a:r>
            <a:rPr lang="en-US" sz="1400" kern="1200" dirty="0"/>
            <a:t>Response plans are liability lead and fear driven.</a:t>
          </a:r>
        </a:p>
        <a:p>
          <a:pPr marL="0" lvl="0" indent="0" algn="l" defTabSz="622300">
            <a:lnSpc>
              <a:spcPct val="90000"/>
            </a:lnSpc>
            <a:spcBef>
              <a:spcPct val="0"/>
            </a:spcBef>
            <a:spcAft>
              <a:spcPct val="35000"/>
            </a:spcAft>
            <a:buNone/>
          </a:pPr>
          <a:r>
            <a:rPr lang="en-US" sz="1400" kern="1200" dirty="0"/>
            <a:t>Inappropriate talk from students and staff. </a:t>
          </a:r>
        </a:p>
        <a:p>
          <a:pPr marL="0" lvl="0" indent="0" algn="l" defTabSz="622300">
            <a:lnSpc>
              <a:spcPct val="90000"/>
            </a:lnSpc>
            <a:spcBef>
              <a:spcPct val="0"/>
            </a:spcBef>
            <a:spcAft>
              <a:spcPct val="35000"/>
            </a:spcAft>
            <a:buNone/>
          </a:pPr>
          <a:r>
            <a:rPr lang="en-US" sz="1400" kern="1200" dirty="0"/>
            <a:t>Bullying. </a:t>
          </a:r>
          <a:endParaRPr lang="en-GB" sz="1400" kern="1200" dirty="0"/>
        </a:p>
      </dsp:txBody>
      <dsp:txXfrm>
        <a:off x="3939153" y="2011"/>
        <a:ext cx="2646531" cy="1587918"/>
      </dsp:txXfrm>
    </dsp:sp>
    <dsp:sp modelId="{28E5D2CC-3FC2-844B-8EC4-6DAB68EDB3AD}">
      <dsp:nvSpPr>
        <dsp:cNvPr id="0" name=""/>
        <dsp:cNvSpPr/>
      </dsp:nvSpPr>
      <dsp:spPr>
        <a:xfrm>
          <a:off x="868582" y="1854583"/>
          <a:ext cx="2646531" cy="1587918"/>
        </a:xfrm>
        <a:prstGeom prst="rect">
          <a:avLst/>
        </a:prstGeom>
        <a:solidFill>
          <a:schemeClr val="accent4">
            <a:lumMod val="20000"/>
            <a:lumOff val="80000"/>
          </a:schemeClr>
        </a:solidFill>
        <a:ln w="1270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FontTx/>
            <a:buNone/>
          </a:pPr>
          <a:r>
            <a:rPr lang="en-US" sz="1400" kern="1200" dirty="0"/>
            <a:t>Education very difficult. </a:t>
          </a:r>
        </a:p>
        <a:p>
          <a:pPr marL="0" lvl="0" indent="0" algn="l" defTabSz="622300">
            <a:lnSpc>
              <a:spcPct val="90000"/>
            </a:lnSpc>
            <a:spcBef>
              <a:spcPct val="0"/>
            </a:spcBef>
            <a:spcAft>
              <a:spcPct val="35000"/>
            </a:spcAft>
            <a:buFontTx/>
            <a:buNone/>
          </a:pPr>
          <a:r>
            <a:rPr lang="en-US" sz="1400" kern="1200" dirty="0"/>
            <a:t>Left school. </a:t>
          </a:r>
        </a:p>
        <a:p>
          <a:pPr marL="0" lvl="0" indent="0" algn="l" defTabSz="622300">
            <a:lnSpc>
              <a:spcPct val="90000"/>
            </a:lnSpc>
            <a:spcBef>
              <a:spcPct val="0"/>
            </a:spcBef>
            <a:spcAft>
              <a:spcPct val="35000"/>
            </a:spcAft>
            <a:buFontTx/>
            <a:buNone/>
          </a:pPr>
          <a:r>
            <a:rPr lang="en-US" sz="1400" kern="1200" dirty="0"/>
            <a:t>Personally adapted education.</a:t>
          </a:r>
        </a:p>
        <a:p>
          <a:pPr marL="0" lvl="0" indent="0" algn="l" defTabSz="622300">
            <a:lnSpc>
              <a:spcPct val="90000"/>
            </a:lnSpc>
            <a:spcBef>
              <a:spcPct val="0"/>
            </a:spcBef>
            <a:spcAft>
              <a:spcPct val="35000"/>
            </a:spcAft>
            <a:buFontTx/>
            <a:buNone/>
          </a:pPr>
          <a:r>
            <a:rPr lang="en-US" sz="1200" kern="1200" dirty="0" err="1"/>
            <a:t>Karterud</a:t>
          </a:r>
          <a:r>
            <a:rPr lang="en-US" sz="1200" kern="1200" dirty="0"/>
            <a:t> et al., (2024) </a:t>
          </a:r>
          <a:endParaRPr lang="en-GB" sz="1200" kern="1200" dirty="0"/>
        </a:p>
      </dsp:txBody>
      <dsp:txXfrm>
        <a:off x="868582" y="1854583"/>
        <a:ext cx="2646531" cy="1587918"/>
      </dsp:txXfrm>
    </dsp:sp>
    <dsp:sp modelId="{28E08D86-8918-2847-879B-037CCD8C7950}">
      <dsp:nvSpPr>
        <dsp:cNvPr id="0" name=""/>
        <dsp:cNvSpPr/>
      </dsp:nvSpPr>
      <dsp:spPr>
        <a:xfrm>
          <a:off x="3779766" y="1854583"/>
          <a:ext cx="2646531" cy="1587918"/>
        </a:xfrm>
        <a:prstGeom prst="rect">
          <a:avLst/>
        </a:prstGeom>
        <a:solidFill>
          <a:schemeClr val="accent4">
            <a:lumMod val="20000"/>
            <a:lumOff val="80000"/>
          </a:schemeClr>
        </a:solidFill>
        <a:ln w="1270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Font typeface="Arial" panose="020B0604020202020204" pitchFamily="34" charset="0"/>
            <a:buNone/>
          </a:pPr>
          <a:r>
            <a:rPr lang="en-US" sz="1400" kern="1200" dirty="0"/>
            <a:t>Sent home after seizures. </a:t>
          </a:r>
        </a:p>
        <a:p>
          <a:pPr marL="0" lvl="0" indent="0" algn="l" defTabSz="622300">
            <a:lnSpc>
              <a:spcPct val="90000"/>
            </a:lnSpc>
            <a:spcBef>
              <a:spcPct val="0"/>
            </a:spcBef>
            <a:spcAft>
              <a:spcPct val="35000"/>
            </a:spcAft>
            <a:buFont typeface="Arial" panose="020B0604020202020204" pitchFamily="34" charset="0"/>
            <a:buNone/>
          </a:pPr>
          <a:r>
            <a:rPr lang="en-US" sz="1400" kern="1200" dirty="0"/>
            <a:t>Exclusion. </a:t>
          </a:r>
        </a:p>
        <a:p>
          <a:pPr marL="0" lvl="0" indent="0" algn="l" defTabSz="622300">
            <a:lnSpc>
              <a:spcPct val="90000"/>
            </a:lnSpc>
            <a:spcBef>
              <a:spcPct val="0"/>
            </a:spcBef>
            <a:spcAft>
              <a:spcPct val="35000"/>
            </a:spcAft>
            <a:buFont typeface="Arial" panose="020B0604020202020204" pitchFamily="34" charset="0"/>
            <a:buNone/>
          </a:pPr>
          <a:r>
            <a:rPr lang="en-US" sz="1400" kern="1200" dirty="0"/>
            <a:t>Unnecessary ambulance calls. </a:t>
          </a:r>
        </a:p>
        <a:p>
          <a:pPr marL="0" lvl="0" indent="0" algn="l" defTabSz="622300">
            <a:lnSpc>
              <a:spcPct val="90000"/>
            </a:lnSpc>
            <a:spcBef>
              <a:spcPct val="0"/>
            </a:spcBef>
            <a:spcAft>
              <a:spcPct val="35000"/>
            </a:spcAft>
            <a:buFont typeface="Arial" panose="020B0604020202020204" pitchFamily="34" charset="0"/>
            <a:buNone/>
          </a:pPr>
          <a:r>
            <a:rPr lang="en-US" sz="1400" kern="1200" dirty="0"/>
            <a:t>No seizure policy. </a:t>
          </a:r>
        </a:p>
        <a:p>
          <a:pPr marL="0" lvl="0" indent="0" algn="l" defTabSz="622300">
            <a:lnSpc>
              <a:spcPct val="90000"/>
            </a:lnSpc>
            <a:spcBef>
              <a:spcPct val="0"/>
            </a:spcBef>
            <a:spcAft>
              <a:spcPct val="35000"/>
            </a:spcAft>
            <a:buFont typeface="Arial" panose="020B0604020202020204" pitchFamily="34" charset="0"/>
            <a:buNone/>
          </a:pPr>
          <a:r>
            <a:rPr lang="en-US" sz="1400" kern="1200" dirty="0"/>
            <a:t>No collaboration with health. </a:t>
          </a:r>
        </a:p>
        <a:p>
          <a:pPr marL="0" lvl="0" indent="0" algn="l" defTabSz="622300">
            <a:lnSpc>
              <a:spcPct val="90000"/>
            </a:lnSpc>
            <a:spcBef>
              <a:spcPct val="0"/>
            </a:spcBef>
            <a:spcAft>
              <a:spcPct val="35000"/>
            </a:spcAft>
            <a:buFont typeface="Arial" panose="020B0604020202020204" pitchFamily="34" charset="0"/>
            <a:buNone/>
          </a:pPr>
          <a:r>
            <a:rPr lang="en-US" sz="1400" kern="1200" dirty="0"/>
            <a:t>Separation from peers.</a:t>
          </a:r>
          <a:endParaRPr lang="en-GB" sz="1400" kern="1200" dirty="0"/>
        </a:p>
      </dsp:txBody>
      <dsp:txXfrm>
        <a:off x="3779766" y="1854583"/>
        <a:ext cx="2646531" cy="1587918"/>
      </dsp:txXfrm>
    </dsp:sp>
    <dsp:sp modelId="{A3AAFA47-9C39-5640-9EA7-347DFA83FAB7}">
      <dsp:nvSpPr>
        <dsp:cNvPr id="0" name=""/>
        <dsp:cNvSpPr/>
      </dsp:nvSpPr>
      <dsp:spPr>
        <a:xfrm>
          <a:off x="2324174" y="3707154"/>
          <a:ext cx="2646531" cy="1587918"/>
        </a:xfrm>
        <a:prstGeom prst="rect">
          <a:avLst/>
        </a:prstGeom>
        <a:solidFill>
          <a:schemeClr val="accent4">
            <a:lumMod val="20000"/>
            <a:lumOff val="80000"/>
          </a:schemeClr>
        </a:solidFill>
        <a:ln w="1270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Early personally adapted treatments and accommodations = good QOL and health for young people with NES. </a:t>
          </a:r>
          <a:endParaRPr lang="en-GB" sz="1400" kern="1200" dirty="0"/>
        </a:p>
      </dsp:txBody>
      <dsp:txXfrm>
        <a:off x="2324174" y="3707154"/>
        <a:ext cx="2646531" cy="15879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B9535F-7B59-0A4A-8D38-77411C7CAB7C}">
      <dsp:nvSpPr>
        <dsp:cNvPr id="0" name=""/>
        <dsp:cNvSpPr/>
      </dsp:nvSpPr>
      <dsp:spPr>
        <a:xfrm>
          <a:off x="709194" y="2011"/>
          <a:ext cx="2965305" cy="1587918"/>
        </a:xfrm>
        <a:prstGeom prst="rect">
          <a:avLst/>
        </a:prstGeom>
        <a:solidFill>
          <a:schemeClr val="accent1">
            <a:lumMod val="40000"/>
            <a:lumOff val="60000"/>
          </a:schemeClr>
        </a:solidFill>
        <a:ln w="12700" cap="flat" cmpd="sng" algn="ctr">
          <a:solidFill>
            <a:schemeClr val="accent1">
              <a:lumMod val="60000"/>
              <a:lum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FontTx/>
            <a:buNone/>
          </a:pPr>
          <a:r>
            <a:rPr lang="en-GB" sz="1800" kern="1200" dirty="0"/>
            <a:t>Knowledge and understanding is </a:t>
          </a:r>
        </a:p>
        <a:p>
          <a:pPr marL="0" lvl="0" indent="0" algn="l" defTabSz="800100">
            <a:lnSpc>
              <a:spcPct val="90000"/>
            </a:lnSpc>
            <a:spcBef>
              <a:spcPct val="0"/>
            </a:spcBef>
            <a:spcAft>
              <a:spcPct val="35000"/>
            </a:spcAft>
            <a:buFontTx/>
            <a:buNone/>
          </a:pPr>
          <a:r>
            <a:rPr lang="en-GB" sz="1800" kern="1200" dirty="0"/>
            <a:t>inconsistent across healthcare.</a:t>
          </a:r>
        </a:p>
      </dsp:txBody>
      <dsp:txXfrm>
        <a:off x="709194" y="2011"/>
        <a:ext cx="2965305" cy="1587918"/>
      </dsp:txXfrm>
    </dsp:sp>
    <dsp:sp modelId="{E98A3E9D-9D6C-2B43-B29D-99167CA6AA7B}">
      <dsp:nvSpPr>
        <dsp:cNvPr id="0" name=""/>
        <dsp:cNvSpPr/>
      </dsp:nvSpPr>
      <dsp:spPr>
        <a:xfrm>
          <a:off x="3939153" y="12523"/>
          <a:ext cx="2646531" cy="1587918"/>
        </a:xfrm>
        <a:prstGeom prst="rect">
          <a:avLst/>
        </a:prstGeom>
        <a:solidFill>
          <a:schemeClr val="accent1">
            <a:lumMod val="40000"/>
            <a:lumOff val="60000"/>
          </a:schemeClr>
        </a:solidFill>
        <a:ln w="12700" cap="flat" cmpd="sng" algn="ctr">
          <a:solidFill>
            <a:schemeClr val="accent1">
              <a:lumMod val="60000"/>
              <a:lum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Patients are stigmatised.</a:t>
          </a:r>
        </a:p>
      </dsp:txBody>
      <dsp:txXfrm>
        <a:off x="3939153" y="12523"/>
        <a:ext cx="2646531" cy="1587918"/>
      </dsp:txXfrm>
    </dsp:sp>
    <dsp:sp modelId="{28E5D2CC-3FC2-844B-8EC4-6DAB68EDB3AD}">
      <dsp:nvSpPr>
        <dsp:cNvPr id="0" name=""/>
        <dsp:cNvSpPr/>
      </dsp:nvSpPr>
      <dsp:spPr>
        <a:xfrm>
          <a:off x="868582" y="1854583"/>
          <a:ext cx="2646531" cy="1587918"/>
        </a:xfrm>
        <a:prstGeom prst="rect">
          <a:avLst/>
        </a:prstGeom>
        <a:solidFill>
          <a:schemeClr val="accent1">
            <a:lumMod val="40000"/>
            <a:lumOff val="60000"/>
          </a:schemeClr>
        </a:solidFill>
        <a:ln w="12700" cap="flat" cmpd="sng" algn="ctr">
          <a:solidFill>
            <a:schemeClr val="accent1">
              <a:lumMod val="60000"/>
              <a:lum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FontTx/>
            <a:buNone/>
          </a:pPr>
          <a:r>
            <a:rPr lang="en-GB" sz="1800" kern="1200" dirty="0"/>
            <a:t>Verbal and physical abuse.</a:t>
          </a:r>
        </a:p>
      </dsp:txBody>
      <dsp:txXfrm>
        <a:off x="868582" y="1854583"/>
        <a:ext cx="2646531" cy="1587918"/>
      </dsp:txXfrm>
    </dsp:sp>
    <dsp:sp modelId="{28E08D86-8918-2847-879B-037CCD8C7950}">
      <dsp:nvSpPr>
        <dsp:cNvPr id="0" name=""/>
        <dsp:cNvSpPr/>
      </dsp:nvSpPr>
      <dsp:spPr>
        <a:xfrm>
          <a:off x="3779766" y="1854583"/>
          <a:ext cx="2646531" cy="1587918"/>
        </a:xfrm>
        <a:prstGeom prst="rect">
          <a:avLst/>
        </a:prstGeom>
        <a:solidFill>
          <a:schemeClr val="accent1">
            <a:lumMod val="40000"/>
            <a:lumOff val="60000"/>
          </a:schemeClr>
        </a:solidFill>
        <a:ln w="12700" cap="flat" cmpd="sng" algn="ctr">
          <a:solidFill>
            <a:schemeClr val="accent1">
              <a:lumMod val="60000"/>
              <a:lum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Font typeface="Arial" panose="020B0604020202020204" pitchFamily="34" charset="0"/>
            <a:buNone/>
          </a:pPr>
          <a:r>
            <a:rPr lang="en-GB" sz="1800" kern="1200" dirty="0"/>
            <a:t>School nurses have limited training in mental health disorders.</a:t>
          </a:r>
        </a:p>
      </dsp:txBody>
      <dsp:txXfrm>
        <a:off x="3779766" y="1854583"/>
        <a:ext cx="2646531" cy="1587918"/>
      </dsp:txXfrm>
    </dsp:sp>
    <dsp:sp modelId="{A3AAFA47-9C39-5640-9EA7-347DFA83FAB7}">
      <dsp:nvSpPr>
        <dsp:cNvPr id="0" name=""/>
        <dsp:cNvSpPr/>
      </dsp:nvSpPr>
      <dsp:spPr>
        <a:xfrm>
          <a:off x="2324174" y="3707154"/>
          <a:ext cx="2646531" cy="1587918"/>
        </a:xfrm>
        <a:prstGeom prst="rect">
          <a:avLst/>
        </a:prstGeom>
        <a:solidFill>
          <a:schemeClr val="accent1">
            <a:lumMod val="40000"/>
            <a:lumOff val="60000"/>
          </a:schemeClr>
        </a:solidFill>
        <a:ln w="12700" cap="flat" cmpd="sng" algn="ctr">
          <a:solidFill>
            <a:schemeClr val="accent1">
              <a:lumMod val="60000"/>
              <a:lum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Social</a:t>
          </a:r>
          <a:r>
            <a:rPr lang="en-GB" sz="1800" kern="1200" baseline="0" dirty="0"/>
            <a:t> and welfare costs are higher for those with NES than those with epilepsy.</a:t>
          </a:r>
        </a:p>
        <a:p>
          <a:pPr marL="0" lvl="0" indent="0" algn="ctr" defTabSz="800100">
            <a:lnSpc>
              <a:spcPct val="90000"/>
            </a:lnSpc>
            <a:spcBef>
              <a:spcPct val="0"/>
            </a:spcBef>
            <a:spcAft>
              <a:spcPct val="35000"/>
            </a:spcAft>
            <a:buNone/>
          </a:pPr>
          <a:r>
            <a:rPr lang="en-GB" sz="1200" kern="1200" baseline="0" dirty="0"/>
            <a:t>(</a:t>
          </a:r>
          <a:r>
            <a:rPr lang="en-GB" sz="1200" kern="1200" baseline="0" dirty="0" err="1"/>
            <a:t>Jennum</a:t>
          </a:r>
          <a:r>
            <a:rPr lang="en-GB" sz="1200" kern="1200" baseline="0" dirty="0"/>
            <a:t>, Ibsen &amp; Kjellberg, 2019)</a:t>
          </a:r>
          <a:endParaRPr lang="en-GB" sz="1200" kern="1200" dirty="0"/>
        </a:p>
      </dsp:txBody>
      <dsp:txXfrm>
        <a:off x="2324174" y="3707154"/>
        <a:ext cx="2646531" cy="15879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B9535F-7B59-0A4A-8D38-77411C7CAB7C}">
      <dsp:nvSpPr>
        <dsp:cNvPr id="0" name=""/>
        <dsp:cNvSpPr/>
      </dsp:nvSpPr>
      <dsp:spPr>
        <a:xfrm>
          <a:off x="709194" y="2011"/>
          <a:ext cx="2965305" cy="1587918"/>
        </a:xfrm>
        <a:prstGeom prst="rect">
          <a:avLst/>
        </a:prstGeom>
        <a:solidFill>
          <a:schemeClr val="accent4">
            <a:lumMod val="20000"/>
            <a:lumOff val="80000"/>
          </a:schemeClr>
        </a:solidFill>
        <a:ln w="1270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FontTx/>
            <a:buNone/>
          </a:pPr>
          <a:r>
            <a:rPr lang="en-GB" sz="1800" kern="1200" dirty="0"/>
            <a:t>15 different terms.</a:t>
          </a:r>
        </a:p>
      </dsp:txBody>
      <dsp:txXfrm>
        <a:off x="709194" y="2011"/>
        <a:ext cx="2965305" cy="1587918"/>
      </dsp:txXfrm>
    </dsp:sp>
    <dsp:sp modelId="{E98A3E9D-9D6C-2B43-B29D-99167CA6AA7B}">
      <dsp:nvSpPr>
        <dsp:cNvPr id="0" name=""/>
        <dsp:cNvSpPr/>
      </dsp:nvSpPr>
      <dsp:spPr>
        <a:xfrm>
          <a:off x="3939153" y="2011"/>
          <a:ext cx="2646531" cy="1587918"/>
        </a:xfrm>
        <a:prstGeom prst="rect">
          <a:avLst/>
        </a:prstGeom>
        <a:solidFill>
          <a:schemeClr val="accent4">
            <a:lumMod val="20000"/>
            <a:lumOff val="80000"/>
          </a:schemeClr>
        </a:solidFill>
        <a:ln w="1270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Offensive terms</a:t>
          </a:r>
        </a:p>
        <a:p>
          <a:pPr marL="0" lvl="0" indent="0" algn="l" defTabSz="800100">
            <a:lnSpc>
              <a:spcPct val="90000"/>
            </a:lnSpc>
            <a:spcBef>
              <a:spcPct val="0"/>
            </a:spcBef>
            <a:spcAft>
              <a:spcPct val="35000"/>
            </a:spcAft>
            <a:buNone/>
          </a:pPr>
          <a:r>
            <a:rPr lang="en-GB" sz="1800" kern="1200" dirty="0"/>
            <a:t> = hysteria and pseudo seizures.</a:t>
          </a:r>
        </a:p>
      </dsp:txBody>
      <dsp:txXfrm>
        <a:off x="3939153" y="2011"/>
        <a:ext cx="2646531" cy="1587918"/>
      </dsp:txXfrm>
    </dsp:sp>
    <dsp:sp modelId="{28E5D2CC-3FC2-844B-8EC4-6DAB68EDB3AD}">
      <dsp:nvSpPr>
        <dsp:cNvPr id="0" name=""/>
        <dsp:cNvSpPr/>
      </dsp:nvSpPr>
      <dsp:spPr>
        <a:xfrm>
          <a:off x="868582" y="1854583"/>
          <a:ext cx="2646531" cy="1587918"/>
        </a:xfrm>
        <a:prstGeom prst="rect">
          <a:avLst/>
        </a:prstGeom>
        <a:solidFill>
          <a:schemeClr val="accent4">
            <a:lumMod val="20000"/>
            <a:lumOff val="80000"/>
          </a:schemeClr>
        </a:solidFill>
        <a:ln w="1270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FontTx/>
            <a:buNone/>
          </a:pPr>
          <a:r>
            <a:rPr lang="en-GB" sz="1800" kern="1200" dirty="0"/>
            <a:t>DSM-5</a:t>
          </a:r>
        </a:p>
        <a:p>
          <a:pPr marL="0" lvl="0" indent="0" algn="l" defTabSz="800100">
            <a:lnSpc>
              <a:spcPct val="90000"/>
            </a:lnSpc>
            <a:spcBef>
              <a:spcPct val="0"/>
            </a:spcBef>
            <a:spcAft>
              <a:spcPct val="35000"/>
            </a:spcAft>
            <a:buFontTx/>
            <a:buNone/>
          </a:pPr>
          <a:r>
            <a:rPr lang="en-GB" sz="1800" kern="1200" dirty="0"/>
            <a:t>Conversion and Functional disorders. </a:t>
          </a:r>
          <a:r>
            <a:rPr lang="en-GB" sz="1200" kern="1200" dirty="0"/>
            <a:t>(APA,2013).</a:t>
          </a:r>
        </a:p>
      </dsp:txBody>
      <dsp:txXfrm>
        <a:off x="868582" y="1854583"/>
        <a:ext cx="2646531" cy="1587918"/>
      </dsp:txXfrm>
    </dsp:sp>
    <dsp:sp modelId="{28E08D86-8918-2847-879B-037CCD8C7950}">
      <dsp:nvSpPr>
        <dsp:cNvPr id="0" name=""/>
        <dsp:cNvSpPr/>
      </dsp:nvSpPr>
      <dsp:spPr>
        <a:xfrm>
          <a:off x="3779766" y="1854583"/>
          <a:ext cx="2646531" cy="1587918"/>
        </a:xfrm>
        <a:prstGeom prst="rect">
          <a:avLst/>
        </a:prstGeom>
        <a:solidFill>
          <a:schemeClr val="accent4">
            <a:lumMod val="20000"/>
            <a:lumOff val="80000"/>
          </a:schemeClr>
        </a:solidFill>
        <a:ln w="1270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Font typeface="Arial" panose="020B0604020202020204" pitchFamily="34" charset="0"/>
            <a:buNone/>
          </a:pPr>
          <a:r>
            <a:rPr lang="en-GB" sz="1800" kern="1200" dirty="0"/>
            <a:t>ICD-10</a:t>
          </a:r>
        </a:p>
        <a:p>
          <a:pPr marL="0" lvl="0" indent="0" algn="l" defTabSz="800100">
            <a:lnSpc>
              <a:spcPct val="90000"/>
            </a:lnSpc>
            <a:spcBef>
              <a:spcPct val="0"/>
            </a:spcBef>
            <a:spcAft>
              <a:spcPct val="35000"/>
            </a:spcAft>
            <a:buFont typeface="Arial" panose="020B0604020202020204" pitchFamily="34" charset="0"/>
            <a:buNone/>
          </a:pPr>
          <a:r>
            <a:rPr lang="en-GB" sz="1800" kern="1200" dirty="0"/>
            <a:t>Dissociative convulsions (pseudo seizures), Dissociative conversion disorder </a:t>
          </a:r>
          <a:r>
            <a:rPr lang="en-GB" sz="1200" kern="1200" dirty="0"/>
            <a:t>(WHO,1992).</a:t>
          </a:r>
        </a:p>
      </dsp:txBody>
      <dsp:txXfrm>
        <a:off x="3779766" y="1854583"/>
        <a:ext cx="2646531" cy="1587918"/>
      </dsp:txXfrm>
    </dsp:sp>
    <dsp:sp modelId="{A3AAFA47-9C39-5640-9EA7-347DFA83FAB7}">
      <dsp:nvSpPr>
        <dsp:cNvPr id="0" name=""/>
        <dsp:cNvSpPr/>
      </dsp:nvSpPr>
      <dsp:spPr>
        <a:xfrm>
          <a:off x="2324174" y="3707154"/>
          <a:ext cx="2646531" cy="1587918"/>
        </a:xfrm>
        <a:prstGeom prst="rect">
          <a:avLst/>
        </a:prstGeom>
        <a:solidFill>
          <a:schemeClr val="accent4">
            <a:lumMod val="20000"/>
            <a:lumOff val="80000"/>
          </a:schemeClr>
        </a:solidFill>
        <a:ln w="1270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Young people are 17 times more likely to recover when their parents accept a diagnosis </a:t>
          </a:r>
        </a:p>
        <a:p>
          <a:pPr marL="0" lvl="0" indent="0" algn="ctr" defTabSz="800100">
            <a:lnSpc>
              <a:spcPct val="90000"/>
            </a:lnSpc>
            <a:spcBef>
              <a:spcPct val="0"/>
            </a:spcBef>
            <a:spcAft>
              <a:spcPct val="35000"/>
            </a:spcAft>
            <a:buNone/>
          </a:pPr>
          <a:r>
            <a:rPr lang="en-GB" sz="1200" kern="1200" dirty="0"/>
            <a:t>(Gao et al., 2018).</a:t>
          </a:r>
        </a:p>
      </dsp:txBody>
      <dsp:txXfrm>
        <a:off x="2324174" y="3707154"/>
        <a:ext cx="2646531" cy="158791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42BFCD-F4FA-E74E-9E02-011C9938CA85}" type="datetimeFigureOut">
              <a:rPr lang="en-US" smtClean="0"/>
              <a:t>3/8/25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CA2A71-594B-234D-ABE0-4F9906BA5D43}" type="slidenum">
              <a:rPr lang="en-US" smtClean="0"/>
              <a:t>‹#›</a:t>
            </a:fld>
            <a:endParaRPr lang="en-US"/>
          </a:p>
        </p:txBody>
      </p:sp>
    </p:spTree>
    <p:extLst>
      <p:ext uri="{BB962C8B-B14F-4D97-AF65-F5344CB8AC3E}">
        <p14:creationId xmlns:p14="http://schemas.microsoft.com/office/powerpoint/2010/main" val="31514905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Arial" panose="020B0604020202020204" pitchFamily="34" charset="0"/>
                <a:ea typeface="Times New Roman" panose="02020603050405020304" pitchFamily="18" charset="0"/>
              </a:rPr>
              <a:t>Good evening, my name is Alison </a:t>
            </a:r>
            <a:r>
              <a:rPr lang="en-GB" sz="1800" dirty="0" err="1">
                <a:solidFill>
                  <a:srgbClr val="000000"/>
                </a:solidFill>
                <a:effectLst/>
                <a:latin typeface="Arial" panose="020B0604020202020204" pitchFamily="34" charset="0"/>
                <a:ea typeface="Times New Roman" panose="02020603050405020304" pitchFamily="18" charset="0"/>
              </a:rPr>
              <a:t>Upstill</a:t>
            </a:r>
            <a:r>
              <a:rPr lang="en-GB" sz="1800" dirty="0">
                <a:solidFill>
                  <a:srgbClr val="000000"/>
                </a:solidFill>
                <a:effectLst/>
                <a:latin typeface="Arial" panose="020B0604020202020204" pitchFamily="34" charset="0"/>
                <a:ea typeface="Times New Roman" panose="02020603050405020304" pitchFamily="18" charset="0"/>
              </a:rPr>
              <a:t> and this is the presentation for my applied research dissertation. The topic I have chosen to research is.</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The experiences of Non-epileptic seizures in young people: a multi perspectival approach.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However, prior to discussing my research, I would like to give an overview of non-epileptic seizures and briefly discuss the Systematic literature search to determine previous literature surrounding this topic.</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CCA2A71-594B-234D-ABE0-4F9906BA5D43}" type="slidenum">
              <a:rPr lang="en-US" smtClean="0"/>
              <a:t>1</a:t>
            </a:fld>
            <a:endParaRPr lang="en-US"/>
          </a:p>
        </p:txBody>
      </p:sp>
    </p:spTree>
    <p:extLst>
      <p:ext uri="{BB962C8B-B14F-4D97-AF65-F5344CB8AC3E}">
        <p14:creationId xmlns:p14="http://schemas.microsoft.com/office/powerpoint/2010/main" val="6722038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Arial" panose="020B0604020202020204" pitchFamily="34" charset="0"/>
                <a:ea typeface="Times New Roman" panose="02020603050405020304" pitchFamily="18" charset="0"/>
              </a:rPr>
              <a:t>Dissociative seizures, functional seizures, psychogenic nonepileptic seizures and non-epileptic attack disorder are all one of the many names given to the same disorder.</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In the diagnostic and statistical manual of mental health disorders 5th edition this disorder comes under the umbrella of conversion disorder (functional neurological symptom disorder) with attacks or seizures.</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For the purpose of this presentation, I shall be using the term non epileptic seizures, or NES, purely to denote that the seizures are of a psychological origin and not biological in nature such as epilepsy and other brain injuries.</a:t>
            </a:r>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CCA2A71-594B-234D-ABE0-4F9906BA5D43}" type="slidenum">
              <a:rPr lang="en-US" smtClean="0"/>
              <a:t>2</a:t>
            </a:fld>
            <a:endParaRPr lang="en-US"/>
          </a:p>
        </p:txBody>
      </p:sp>
    </p:spTree>
    <p:extLst>
      <p:ext uri="{BB962C8B-B14F-4D97-AF65-F5344CB8AC3E}">
        <p14:creationId xmlns:p14="http://schemas.microsoft.com/office/powerpoint/2010/main" val="17219685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Arial" panose="020B0604020202020204" pitchFamily="34" charset="0"/>
                <a:ea typeface="Times New Roman" panose="02020603050405020304" pitchFamily="18" charset="0"/>
              </a:rPr>
              <a:t>Non-epileptic seizures are complex events which can look like, but are not limited to looking like, any of the epilepsy types, they can also include changes in behaviour as well as awareness. However, they do NOT include a change in electrical brain activity such as with an  epilepsy diagnosis.</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A diagnosis of non-epileptic seizures can take many months or even years and the gold star test is the exclusion of epilepsy by Video electroencephalogram (V-EEG)</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CCA2A71-594B-234D-ABE0-4F9906BA5D43}" type="slidenum">
              <a:rPr lang="en-US" smtClean="0"/>
              <a:t>3</a:t>
            </a:fld>
            <a:endParaRPr lang="en-US"/>
          </a:p>
        </p:txBody>
      </p:sp>
    </p:spTree>
    <p:extLst>
      <p:ext uri="{BB962C8B-B14F-4D97-AF65-F5344CB8AC3E}">
        <p14:creationId xmlns:p14="http://schemas.microsoft.com/office/powerpoint/2010/main" val="26543080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Arial" panose="020B0604020202020204" pitchFamily="34" charset="0"/>
                <a:ea typeface="Times New Roman" panose="02020603050405020304" pitchFamily="18" charset="0"/>
              </a:rPr>
              <a:t>1 in 6 children and young people are reported to have a mental health disorder (Welsh Government, 2024) and prevalence rates of NES have previously been suggested at between 2-33 per 100,000(</a:t>
            </a:r>
            <a:r>
              <a:rPr lang="en-GB" sz="1800" dirty="0" err="1">
                <a:solidFill>
                  <a:srgbClr val="000000"/>
                </a:solidFill>
                <a:effectLst/>
                <a:latin typeface="Arial" panose="020B0604020202020204" pitchFamily="34" charset="0"/>
                <a:ea typeface="Times New Roman" panose="02020603050405020304" pitchFamily="18" charset="0"/>
              </a:rPr>
              <a:t>Benbadis</a:t>
            </a:r>
            <a:r>
              <a:rPr lang="en-GB" sz="1800" dirty="0">
                <a:solidFill>
                  <a:srgbClr val="000000"/>
                </a:solidFill>
                <a:effectLst/>
                <a:latin typeface="Arial" panose="020B0604020202020204" pitchFamily="34" charset="0"/>
                <a:ea typeface="Times New Roman" panose="02020603050405020304" pitchFamily="18" charset="0"/>
              </a:rPr>
              <a:t> et al., 2004).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However, epilepsy clinics report since this, the rates to be higher at between 1 in 5 patients (Angus-</a:t>
            </a:r>
            <a:r>
              <a:rPr lang="en-GB" sz="1800" dirty="0" err="1">
                <a:solidFill>
                  <a:srgbClr val="000000"/>
                </a:solidFill>
                <a:effectLst/>
                <a:latin typeface="Arial" panose="020B0604020202020204" pitchFamily="34" charset="0"/>
                <a:ea typeface="Times New Roman" panose="02020603050405020304" pitchFamily="18" charset="0"/>
              </a:rPr>
              <a:t>Leppan</a:t>
            </a:r>
            <a:r>
              <a:rPr lang="en-GB" sz="1800" dirty="0">
                <a:solidFill>
                  <a:srgbClr val="000000"/>
                </a:solidFill>
                <a:effectLst/>
                <a:latin typeface="Arial" panose="020B0604020202020204" pitchFamily="34" charset="0"/>
                <a:ea typeface="Times New Roman" panose="02020603050405020304" pitchFamily="18" charset="0"/>
              </a:rPr>
              <a:t>, 2008) and more recently in the UK the NHS reports that half of  patients presenting at a &amp; e departments with a serious epileptic seizure later go on to be diagnosed with non-epileptic seizures (NHS, 2017).</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CCA2A71-594B-234D-ABE0-4F9906BA5D43}" type="slidenum">
              <a:rPr lang="en-US" smtClean="0"/>
              <a:t>4</a:t>
            </a:fld>
            <a:endParaRPr lang="en-US"/>
          </a:p>
        </p:txBody>
      </p:sp>
    </p:spTree>
    <p:extLst>
      <p:ext uri="{BB962C8B-B14F-4D97-AF65-F5344CB8AC3E}">
        <p14:creationId xmlns:p14="http://schemas.microsoft.com/office/powerpoint/2010/main" val="26766932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Arial" panose="020B0604020202020204" pitchFamily="34" charset="0"/>
                <a:ea typeface="Times New Roman" panose="02020603050405020304" pitchFamily="18" charset="0"/>
              </a:rPr>
              <a:t>Additionally, a more recent study in Norway (</a:t>
            </a:r>
            <a:r>
              <a:rPr lang="en-GB" sz="1800" dirty="0" err="1">
                <a:solidFill>
                  <a:srgbClr val="000000"/>
                </a:solidFill>
                <a:effectLst/>
                <a:latin typeface="Arial" panose="020B0604020202020204" pitchFamily="34" charset="0"/>
                <a:ea typeface="Times New Roman" panose="02020603050405020304" pitchFamily="18" charset="0"/>
              </a:rPr>
              <a:t>Villegrain</a:t>
            </a:r>
            <a:r>
              <a:rPr lang="en-GB" sz="1800" dirty="0">
                <a:solidFill>
                  <a:srgbClr val="000000"/>
                </a:solidFill>
                <a:effectLst/>
                <a:latin typeface="Arial" panose="020B0604020202020204" pitchFamily="34" charset="0"/>
                <a:ea typeface="Times New Roman" panose="02020603050405020304" pitchFamily="18" charset="0"/>
              </a:rPr>
              <a:t> 2021)  found rates of NES to be disturbingly high between 15–19-year-olds at 59.5 per 100,000 and as far as young people’s outcomes are concerned when they have NES no reliable data exists (Appleton, 2022)</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Due to inconsistent  knowledge and understanding  and therefore  difficulty in diagnosing NES many patients are misdiagnosed, treated inappropriately and medicated with iatrogenic anti-epileptic drugs.</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CCA2A71-594B-234D-ABE0-4F9906BA5D43}" type="slidenum">
              <a:rPr lang="en-US" smtClean="0"/>
              <a:t>5</a:t>
            </a:fld>
            <a:endParaRPr lang="en-US"/>
          </a:p>
        </p:txBody>
      </p:sp>
    </p:spTree>
    <p:extLst>
      <p:ext uri="{BB962C8B-B14F-4D97-AF65-F5344CB8AC3E}">
        <p14:creationId xmlns:p14="http://schemas.microsoft.com/office/powerpoint/2010/main" val="26029864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Arial" panose="020B0604020202020204" pitchFamily="34" charset="0"/>
                <a:ea typeface="Times New Roman" panose="02020603050405020304" pitchFamily="18" charset="0"/>
              </a:rPr>
              <a:t>Therefore…</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 The aim of this systematic review was to examine  previous literature relating to the experiences of young people with NES and professionals’ interactions and understanding of these complex patients. I shall briefly discuss the methodology for the search.</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CCA2A71-594B-234D-ABE0-4F9906BA5D43}" type="slidenum">
              <a:rPr lang="en-US" smtClean="0"/>
              <a:t>6</a:t>
            </a:fld>
            <a:endParaRPr lang="en-US"/>
          </a:p>
        </p:txBody>
      </p:sp>
    </p:spTree>
    <p:extLst>
      <p:ext uri="{BB962C8B-B14F-4D97-AF65-F5344CB8AC3E}">
        <p14:creationId xmlns:p14="http://schemas.microsoft.com/office/powerpoint/2010/main" val="16260525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solidFill>
                  <a:srgbClr val="000000"/>
                </a:solidFill>
                <a:effectLst/>
                <a:latin typeface="Arial" panose="020B0604020202020204" pitchFamily="34" charset="0"/>
                <a:ea typeface="Times New Roman" panose="02020603050405020304" pitchFamily="18" charset="0"/>
              </a:rPr>
              <a:t>Literature search</a:t>
            </a:r>
            <a:r>
              <a:rPr lang="en-GB" sz="1800" dirty="0">
                <a:solidFill>
                  <a:srgbClr val="000000"/>
                </a:solidFill>
                <a:effectLst/>
                <a:latin typeface="Arial" panose="020B0604020202020204" pitchFamily="34" charset="0"/>
                <a:ea typeface="Times New Roman" panose="02020603050405020304" pitchFamily="18" charset="0"/>
              </a:rPr>
              <a:t>, Data base searches </a:t>
            </a:r>
            <a:r>
              <a:rPr lang="en-GB" sz="1800" dirty="0" err="1">
                <a:solidFill>
                  <a:srgbClr val="000000"/>
                </a:solidFill>
                <a:effectLst/>
                <a:latin typeface="Arial" panose="020B0604020202020204" pitchFamily="34" charset="0"/>
                <a:ea typeface="Times New Roman" panose="02020603050405020304" pitchFamily="18" charset="0"/>
              </a:rPr>
              <a:t>uwtsd</a:t>
            </a:r>
            <a:r>
              <a:rPr lang="en-GB" sz="1800" dirty="0">
                <a:solidFill>
                  <a:srgbClr val="000000"/>
                </a:solidFill>
                <a:effectLst/>
                <a:latin typeface="Arial" panose="020B0604020202020204" pitchFamily="34" charset="0"/>
                <a:ea typeface="Times New Roman" panose="02020603050405020304" pitchFamily="18" charset="0"/>
              </a:rPr>
              <a:t> library catalogue, </a:t>
            </a:r>
            <a:r>
              <a:rPr lang="en-GB" sz="1800" dirty="0" err="1">
                <a:solidFill>
                  <a:srgbClr val="000000"/>
                </a:solidFill>
                <a:effectLst/>
                <a:latin typeface="Arial" panose="020B0604020202020204" pitchFamily="34" charset="0"/>
                <a:ea typeface="Times New Roman" panose="02020603050405020304" pitchFamily="18" charset="0"/>
              </a:rPr>
              <a:t>Proquest</a:t>
            </a:r>
            <a:r>
              <a:rPr lang="en-GB" sz="1800" dirty="0">
                <a:solidFill>
                  <a:srgbClr val="000000"/>
                </a:solidFill>
                <a:effectLst/>
                <a:latin typeface="Arial" panose="020B0604020202020204" pitchFamily="34" charset="0"/>
                <a:ea typeface="Times New Roman" panose="02020603050405020304" pitchFamily="18" charset="0"/>
              </a:rPr>
              <a:t> central, Sage complete, Elsevier amongst others.</a:t>
            </a:r>
            <a:endParaRPr lang="en-GB" sz="1800" dirty="0">
              <a:effectLst/>
              <a:latin typeface="Times New Roman" panose="02020603050405020304" pitchFamily="18" charset="0"/>
              <a:ea typeface="Times New Roman" panose="02020603050405020304" pitchFamily="18" charset="0"/>
            </a:endParaRPr>
          </a:p>
          <a:p>
            <a:r>
              <a:rPr lang="en-GB" sz="1800" b="1" dirty="0">
                <a:solidFill>
                  <a:srgbClr val="000000"/>
                </a:solidFill>
                <a:effectLst/>
                <a:latin typeface="Arial" panose="020B0604020202020204" pitchFamily="34" charset="0"/>
                <a:ea typeface="Times New Roman" panose="02020603050405020304" pitchFamily="18" charset="0"/>
              </a:rPr>
              <a:t>Search terms</a:t>
            </a:r>
            <a:r>
              <a:rPr lang="en-GB" sz="1800" dirty="0">
                <a:solidFill>
                  <a:srgbClr val="000000"/>
                </a:solidFill>
                <a:effectLst/>
                <a:latin typeface="Arial" panose="020B0604020202020204" pitchFamily="34" charset="0"/>
                <a:ea typeface="Times New Roman" panose="02020603050405020304" pitchFamily="18" charset="0"/>
              </a:rPr>
              <a:t> = NES, functional, psychogenic, adolescent, young people, and parent and professional</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Qualitative was also added</a:t>
            </a:r>
            <a:endParaRPr lang="en-GB" sz="1800" dirty="0">
              <a:effectLst/>
              <a:latin typeface="Times New Roman" panose="02020603050405020304" pitchFamily="18" charset="0"/>
              <a:ea typeface="Times New Roman" panose="02020603050405020304" pitchFamily="18" charset="0"/>
            </a:endParaRPr>
          </a:p>
          <a:p>
            <a:r>
              <a:rPr lang="en-GB" sz="1800" b="1" dirty="0">
                <a:solidFill>
                  <a:srgbClr val="000000"/>
                </a:solidFill>
                <a:effectLst/>
                <a:latin typeface="Arial" panose="020B0604020202020204" pitchFamily="34" charset="0"/>
                <a:ea typeface="Times New Roman" panose="02020603050405020304" pitchFamily="18" charset="0"/>
              </a:rPr>
              <a:t>Inclusion/exclusion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Inclusion criteria = YP lived experience of NES</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Parents perceptions/ professionals experience</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2014-2024, English and including conversion disorder, NEAD, dissociative seizures and FND</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Exclusion = diagnosis of epilepsy/ learning disorders and NES</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Due to the paucity of literature available specifically for young people, a broader search was required, including in that,  the definition of young people being anyone between the age of 0-25, and adults, with NES additionally, other topics surrounding NES such as HRQOL, social care and autism and NES</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informed by the ENTREC framework</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Three themes emerged…</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CCA2A71-594B-234D-ABE0-4F9906BA5D43}" type="slidenum">
              <a:rPr lang="en-US" smtClean="0"/>
              <a:t>7</a:t>
            </a:fld>
            <a:endParaRPr lang="en-US"/>
          </a:p>
        </p:txBody>
      </p:sp>
    </p:spTree>
    <p:extLst>
      <p:ext uri="{BB962C8B-B14F-4D97-AF65-F5344CB8AC3E}">
        <p14:creationId xmlns:p14="http://schemas.microsoft.com/office/powerpoint/2010/main" val="37175811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Arial" panose="020B0604020202020204" pitchFamily="34" charset="0"/>
                <a:ea typeface="Times New Roman" panose="02020603050405020304" pitchFamily="18" charset="0"/>
              </a:rPr>
              <a:t>Management and attitudes in education and subthemes inconsistent response plans, negative attitudes from school staff</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Young people with NES often underachieve in school, their attendance is low, and they often have difficulty with relationships often losing friends. They are also in receipt of negative attitudes from teachers (Dunne et al., 2019).</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Response plans are liability lead and fear driven, with unnecessary ambulance calls used often.</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All of which can exacerbate symptoms of depression or anxiety. Continue…..</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Parents find it was sometimes easier to disclose a legitimate organic diagnosis of epilepsy rather than non-epileptic seizures.</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However, outcomes for young people with NES improve when there are clear seizure response plans in place and there is collaboration between health and education .</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CCA2A71-594B-234D-ABE0-4F9906BA5D43}" type="slidenum">
              <a:rPr lang="en-US" smtClean="0"/>
              <a:t>8</a:t>
            </a:fld>
            <a:endParaRPr lang="en-US"/>
          </a:p>
        </p:txBody>
      </p:sp>
    </p:spTree>
    <p:extLst>
      <p:ext uri="{BB962C8B-B14F-4D97-AF65-F5344CB8AC3E}">
        <p14:creationId xmlns:p14="http://schemas.microsoft.com/office/powerpoint/2010/main" val="34996332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Arial" panose="020B0604020202020204" pitchFamily="34" charset="0"/>
                <a:ea typeface="Times New Roman" panose="02020603050405020304" pitchFamily="18" charset="0"/>
              </a:rPr>
              <a:t>Knowledge and understanding of NES in Health services= Primary and secondary health</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Across the literature knowledge and understanding of NES by medical staff both in the primary and secondary health areas was inconsistent. However, healthcare staff do report that a single pathway to diagnosis and care is needed. Patients are often spoken to and about poorly and seizures classed as fake.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Amongst those in the health sector who have a close contact with children and young people is the school nurse.  A report carried out in Wales concluded that school nurses reported an increase in mental health disorders in the students they cared for and that they had limited expertise to deal with them (WG, 2019). Expertise was also variable across Wales.</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Health and social costs are higher for those with </a:t>
            </a:r>
            <a:r>
              <a:rPr lang="en-GB" sz="1800" dirty="0" err="1">
                <a:solidFill>
                  <a:srgbClr val="000000"/>
                </a:solidFill>
                <a:effectLst/>
                <a:latin typeface="Arial" panose="020B0604020202020204" pitchFamily="34" charset="0"/>
                <a:ea typeface="Times New Roman" panose="02020603050405020304" pitchFamily="18" charset="0"/>
              </a:rPr>
              <a:t>nes</a:t>
            </a:r>
            <a:r>
              <a:rPr lang="en-GB" sz="1800" dirty="0">
                <a:solidFill>
                  <a:srgbClr val="000000"/>
                </a:solidFill>
                <a:effectLst/>
                <a:latin typeface="Arial" panose="020B0604020202020204" pitchFamily="34" charset="0"/>
                <a:ea typeface="Times New Roman" panose="02020603050405020304" pitchFamily="18" charset="0"/>
              </a:rPr>
              <a:t> than for epilepsy and employment lower(</a:t>
            </a:r>
            <a:r>
              <a:rPr lang="en-GB" sz="1800" dirty="0" err="1">
                <a:solidFill>
                  <a:srgbClr val="000000"/>
                </a:solidFill>
                <a:effectLst/>
                <a:latin typeface="Arial" panose="020B0604020202020204" pitchFamily="34" charset="0"/>
                <a:ea typeface="Times New Roman" panose="02020603050405020304" pitchFamily="18" charset="0"/>
              </a:rPr>
              <a:t>Jennum</a:t>
            </a:r>
            <a:r>
              <a:rPr lang="en-GB" sz="1800" dirty="0">
                <a:solidFill>
                  <a:srgbClr val="000000"/>
                </a:solidFill>
                <a:effectLst/>
                <a:latin typeface="Arial" panose="020B0604020202020204" pitchFamily="34" charset="0"/>
                <a:ea typeface="Times New Roman" panose="02020603050405020304" pitchFamily="18" charset="0"/>
              </a:rPr>
              <a:t>, Ibsen &amp; Kjellberg, 2019)</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Further research, modular training in nursing degrees, standardised pathways all go to improving the lived experience of those with NES</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CCA2A71-594B-234D-ABE0-4F9906BA5D43}" type="slidenum">
              <a:rPr lang="en-US" smtClean="0"/>
              <a:t>9</a:t>
            </a:fld>
            <a:endParaRPr lang="en-US"/>
          </a:p>
        </p:txBody>
      </p:sp>
    </p:spTree>
    <p:extLst>
      <p:ext uri="{BB962C8B-B14F-4D97-AF65-F5344CB8AC3E}">
        <p14:creationId xmlns:p14="http://schemas.microsoft.com/office/powerpoint/2010/main" val="19607628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Arial" panose="020B0604020202020204" pitchFamily="34" charset="0"/>
                <a:ea typeface="Times New Roman" panose="02020603050405020304" pitchFamily="18" charset="0"/>
              </a:rPr>
              <a:t>Terminology ‘what should we to call it?’</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Confusion surrounds the terminology of NES with as many as 15 commonly used. Up until 1870, there was no differentiation between epilepsy and NES until Jean Marie Charcot discovered the difference with his scientific works in magnetics (</a:t>
            </a:r>
            <a:r>
              <a:rPr lang="en-GB" sz="1800" dirty="0" err="1">
                <a:solidFill>
                  <a:srgbClr val="000000"/>
                </a:solidFill>
                <a:effectLst/>
                <a:latin typeface="Arial" panose="020B0604020202020204" pitchFamily="34" charset="0"/>
                <a:ea typeface="Times New Roman" panose="02020603050405020304" pitchFamily="18" charset="0"/>
              </a:rPr>
              <a:t>Behgi</a:t>
            </a:r>
            <a:r>
              <a:rPr lang="en-GB" sz="1800" dirty="0">
                <a:solidFill>
                  <a:srgbClr val="000000"/>
                </a:solidFill>
                <a:effectLst/>
                <a:latin typeface="Arial" panose="020B0604020202020204" pitchFamily="34" charset="0"/>
                <a:ea typeface="Times New Roman" panose="02020603050405020304" pitchFamily="18" charset="0"/>
              </a:rPr>
              <a:t> et al., 2015). Previous, offensive terms included hysteria and pseudo seizures; the latter unfortunately still used sometimes today. The importance of terminology of a diagnosis cannot be underestimated as it affects the way a diagnosis is received.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Clarification is not helped when the ICD-10 classification of NES differs to that of the DSM-5 ….that is dissociative convulsions (pseudo seizures) under the term dissociative(conversion)disorders.(WHO, 1992)</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YP are 17 times more likely to recover from a diagnosis when their parents accept it appose to those who’s parents do not (Gao et al., 2018).</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CCA2A71-594B-234D-ABE0-4F9906BA5D43}" type="slidenum">
              <a:rPr lang="en-US" smtClean="0"/>
              <a:t>10</a:t>
            </a:fld>
            <a:endParaRPr lang="en-US"/>
          </a:p>
        </p:txBody>
      </p:sp>
    </p:spTree>
    <p:extLst>
      <p:ext uri="{BB962C8B-B14F-4D97-AF65-F5344CB8AC3E}">
        <p14:creationId xmlns:p14="http://schemas.microsoft.com/office/powerpoint/2010/main" val="37499260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0D1CA4-2344-2A49-4A45-B94D9438DD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67D0E2-69A7-E407-B2AF-7FC1527641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EAFD8B-165E-FB8E-FAF3-6CA47879C0F6}"/>
              </a:ext>
            </a:extLst>
          </p:cNvPr>
          <p:cNvSpPr>
            <a:spLocks noGrp="1"/>
          </p:cNvSpPr>
          <p:nvPr>
            <p:ph type="body" idx="1"/>
          </p:nvPr>
        </p:nvSpPr>
        <p:spPr/>
        <p:txBody>
          <a:bodyPr/>
          <a:lstStyle/>
          <a:p>
            <a:r>
              <a:rPr lang="en-GB" sz="1800" dirty="0">
                <a:solidFill>
                  <a:srgbClr val="000000"/>
                </a:solidFill>
                <a:effectLst/>
                <a:latin typeface="Arial" panose="020B0604020202020204" pitchFamily="34" charset="0"/>
                <a:ea typeface="Times New Roman" panose="02020603050405020304" pitchFamily="18" charset="0"/>
              </a:rPr>
              <a:t>To summarise briefly, this systematic review explored the literature surrounding the experiences of those with NES and  professional’s interactions and understanding of these patients between 2014-2024.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The literature found that diagnosis and treatment, knowledge and understanding is inconsistent across both education and health care sectors. Additionally, there is no multi-perspectival research on the experiences of YP age 18-25 and none at all in Wales on this topic which could go towards improving young people’s lives and outcomes whilst, informing future care pathways.</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a:extLst>
              <a:ext uri="{FF2B5EF4-FFF2-40B4-BE49-F238E27FC236}">
                <a16:creationId xmlns:a16="http://schemas.microsoft.com/office/drawing/2014/main" id="{E4028E5D-1011-1A01-8FED-02F9E847298D}"/>
              </a:ext>
            </a:extLst>
          </p:cNvPr>
          <p:cNvSpPr>
            <a:spLocks noGrp="1"/>
          </p:cNvSpPr>
          <p:nvPr>
            <p:ph type="sldNum" sz="quarter" idx="5"/>
          </p:nvPr>
        </p:nvSpPr>
        <p:spPr/>
        <p:txBody>
          <a:bodyPr/>
          <a:lstStyle/>
          <a:p>
            <a:fld id="{ACCA2A71-594B-234D-ABE0-4F9906BA5D43}" type="slidenum">
              <a:rPr lang="en-US" smtClean="0"/>
              <a:t>11</a:t>
            </a:fld>
            <a:endParaRPr lang="en-US"/>
          </a:p>
        </p:txBody>
      </p:sp>
    </p:spTree>
    <p:extLst>
      <p:ext uri="{BB962C8B-B14F-4D97-AF65-F5344CB8AC3E}">
        <p14:creationId xmlns:p14="http://schemas.microsoft.com/office/powerpoint/2010/main" val="36949270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Arial" panose="020B0604020202020204" pitchFamily="34" charset="0"/>
                <a:ea typeface="Times New Roman" panose="02020603050405020304" pitchFamily="18" charset="0"/>
              </a:rPr>
              <a:t>Therefore, the aim of my applied research study was to</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Understand the experiences of NES in young people between the age 18-25 years</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The perspectives of their parents/carers whilst navigating the education and health systems</a:t>
            </a:r>
            <a:endParaRPr lang="en-GB" sz="1800" dirty="0">
              <a:effectLst/>
              <a:latin typeface="Times New Roman" panose="02020603050405020304" pitchFamily="18" charset="0"/>
              <a:ea typeface="Times New Roman" panose="02020603050405020304" pitchFamily="18" charset="0"/>
            </a:endParaRPr>
          </a:p>
          <a:p>
            <a:r>
              <a:rPr lang="en-GB" sz="1800" dirty="0" err="1">
                <a:solidFill>
                  <a:srgbClr val="000000"/>
                </a:solidFill>
                <a:effectLst/>
                <a:latin typeface="Arial" panose="020B0604020202020204" pitchFamily="34" charset="0"/>
                <a:ea typeface="Times New Roman" panose="02020603050405020304" pitchFamily="18" charset="0"/>
              </a:rPr>
              <a:t>And..the</a:t>
            </a:r>
            <a:r>
              <a:rPr lang="en-GB" sz="1800" dirty="0">
                <a:solidFill>
                  <a:srgbClr val="000000"/>
                </a:solidFill>
                <a:effectLst/>
                <a:latin typeface="Arial" panose="020B0604020202020204" pitchFamily="34" charset="0"/>
                <a:ea typeface="Times New Roman" panose="02020603050405020304" pitchFamily="18" charset="0"/>
              </a:rPr>
              <a:t> knowledge and understanding of NES by professionals who work with young people</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Ethical considerations were approved by UWTSD</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CCA2A71-594B-234D-ABE0-4F9906BA5D43}" type="slidenum">
              <a:rPr lang="en-US" smtClean="0"/>
              <a:t>12</a:t>
            </a:fld>
            <a:endParaRPr lang="en-US"/>
          </a:p>
        </p:txBody>
      </p:sp>
    </p:spTree>
    <p:extLst>
      <p:ext uri="{BB962C8B-B14F-4D97-AF65-F5344CB8AC3E}">
        <p14:creationId xmlns:p14="http://schemas.microsoft.com/office/powerpoint/2010/main" val="2468366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Arial" panose="020B0604020202020204" pitchFamily="34" charset="0"/>
                <a:ea typeface="Times New Roman" panose="02020603050405020304" pitchFamily="18" charset="0"/>
              </a:rPr>
              <a:t>Non epileptic seizures can affect anyone at any age with a higher propensity for early adulthood however, they are more likely to affect females (Hansen et al, 2020)….75-85% of those diagnosed are female.</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Being a multi-faceted biopsychosocial disorder, there is no one causative element, however, external and internal experiences of stress and adversity can be a trigger, including the experiences shown here.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In general the assumption is made that a patient with NES has had to have experienced an extreme case of trauma such as sexual abuse however… this can also including medical interventions, illness or indeed any external or internal stressor which is relative to that person.</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CCA2A71-594B-234D-ABE0-4F9906BA5D43}" type="slidenum">
              <a:rPr lang="en-US" smtClean="0"/>
              <a:t>13</a:t>
            </a:fld>
            <a:endParaRPr lang="en-US"/>
          </a:p>
        </p:txBody>
      </p:sp>
    </p:spTree>
    <p:extLst>
      <p:ext uri="{BB962C8B-B14F-4D97-AF65-F5344CB8AC3E}">
        <p14:creationId xmlns:p14="http://schemas.microsoft.com/office/powerpoint/2010/main" val="24464944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Arial" panose="020B0604020202020204" pitchFamily="34" charset="0"/>
                <a:ea typeface="Times New Roman" panose="02020603050405020304" pitchFamily="18" charset="0"/>
              </a:rPr>
              <a:t>The impact of having non-epileptic seizures is far reaching and can have an effect on the young person’s education, employment, family relations, healthcare interactions. Social relations and further consequences for physical and mental health.</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CCA2A71-594B-234D-ABE0-4F9906BA5D43}" type="slidenum">
              <a:rPr lang="en-US" smtClean="0"/>
              <a:t>14</a:t>
            </a:fld>
            <a:endParaRPr lang="en-US"/>
          </a:p>
        </p:txBody>
      </p:sp>
    </p:spTree>
    <p:extLst>
      <p:ext uri="{BB962C8B-B14F-4D97-AF65-F5344CB8AC3E}">
        <p14:creationId xmlns:p14="http://schemas.microsoft.com/office/powerpoint/2010/main" val="26429477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Arial" panose="020B0604020202020204" pitchFamily="34" charset="0"/>
                <a:ea typeface="Times New Roman" panose="02020603050405020304" pitchFamily="18" charset="0"/>
              </a:rPr>
              <a:t>In order to achieve a multi perspective study I needed a balanced number of participants, they included 4 YP, 4,P/C and 5 professionals from health and well-being backgrounds. 13 in total.</a:t>
            </a:r>
            <a:endParaRPr lang="en-GB" sz="1800" dirty="0">
              <a:effectLst/>
              <a:latin typeface="Times New Roman" panose="02020603050405020304" pitchFamily="18" charset="0"/>
              <a:ea typeface="Times New Roman" panose="02020603050405020304" pitchFamily="18" charset="0"/>
            </a:endParaRPr>
          </a:p>
          <a:p>
            <a:r>
              <a:rPr lang="en-GB" sz="1800" b="1" i="1" dirty="0">
                <a:solidFill>
                  <a:srgbClr val="000000"/>
                </a:solidFill>
                <a:effectLst/>
                <a:latin typeface="Arial" panose="020B0604020202020204" pitchFamily="34" charset="0"/>
                <a:ea typeface="Times New Roman" panose="02020603050405020304" pitchFamily="18" charset="0"/>
              </a:rPr>
              <a:t>The design</a:t>
            </a:r>
            <a:r>
              <a:rPr lang="en-GB" sz="1800" dirty="0">
                <a:solidFill>
                  <a:srgbClr val="000000"/>
                </a:solidFill>
                <a:effectLst/>
                <a:latin typeface="Arial" panose="020B0604020202020204" pitchFamily="34" charset="0"/>
                <a:ea typeface="Times New Roman" panose="02020603050405020304" pitchFamily="18" charset="0"/>
              </a:rPr>
              <a:t>… the study was of a qualitative design using semi structured interviews with participants, etc…in order to achieve a deeper and more authentic result</a:t>
            </a:r>
            <a:endParaRPr lang="en-GB" sz="1800" dirty="0">
              <a:effectLst/>
              <a:latin typeface="Times New Roman" panose="02020603050405020304" pitchFamily="18" charset="0"/>
              <a:ea typeface="Times New Roman" panose="02020603050405020304" pitchFamily="18" charset="0"/>
            </a:endParaRPr>
          </a:p>
          <a:p>
            <a:r>
              <a:rPr lang="en-GB" sz="1800" b="1" i="1" dirty="0">
                <a:solidFill>
                  <a:srgbClr val="000000"/>
                </a:solidFill>
                <a:effectLst/>
                <a:latin typeface="Arial" panose="020B0604020202020204" pitchFamily="34" charset="0"/>
                <a:ea typeface="Times New Roman" panose="02020603050405020304" pitchFamily="18" charset="0"/>
              </a:rPr>
              <a:t>Setting</a:t>
            </a:r>
            <a:r>
              <a:rPr lang="en-GB" sz="1800" dirty="0">
                <a:solidFill>
                  <a:srgbClr val="000000"/>
                </a:solidFill>
                <a:effectLst/>
                <a:latin typeface="Arial" panose="020B0604020202020204" pitchFamily="34" charset="0"/>
                <a:ea typeface="Times New Roman" panose="02020603050405020304" pitchFamily="18" charset="0"/>
              </a:rPr>
              <a:t>…. Interviews took place on Microsoft teams for recording and transcribing purposes, if the young person felt unwell they could stop or reschedule</a:t>
            </a:r>
            <a:endParaRPr lang="en-GB" sz="1800" dirty="0">
              <a:effectLst/>
              <a:latin typeface="Times New Roman" panose="02020603050405020304" pitchFamily="18" charset="0"/>
              <a:ea typeface="Times New Roman" panose="02020603050405020304" pitchFamily="18" charset="0"/>
            </a:endParaRPr>
          </a:p>
          <a:p>
            <a:r>
              <a:rPr lang="en-GB" sz="1800" b="1" i="1" dirty="0">
                <a:solidFill>
                  <a:srgbClr val="000000"/>
                </a:solidFill>
                <a:effectLst/>
                <a:latin typeface="Arial" panose="020B0604020202020204" pitchFamily="34" charset="0"/>
                <a:ea typeface="Times New Roman" panose="02020603050405020304" pitchFamily="18" charset="0"/>
              </a:rPr>
              <a:t>Sample</a:t>
            </a:r>
            <a:r>
              <a:rPr lang="en-GB" sz="1800" dirty="0">
                <a:solidFill>
                  <a:srgbClr val="000000"/>
                </a:solidFill>
                <a:effectLst/>
                <a:latin typeface="Arial" panose="020B0604020202020204" pitchFamily="34" charset="0"/>
                <a:ea typeface="Times New Roman" panose="02020603050405020304" pitchFamily="18" charset="0"/>
              </a:rPr>
              <a:t>…Purposive sampling was used and participants included</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4 young people with a diagnosis of NES or other terminology, 4 of their parent carers and 5 professionals; one university counsellor, one university well-being officer, one specialist autism practitioner, one online integrative counsellor, and one specialist psychiatrist for both child and adults.</a:t>
            </a:r>
            <a:endParaRPr lang="en-GB" sz="1800" dirty="0">
              <a:effectLst/>
              <a:latin typeface="Times New Roman" panose="02020603050405020304" pitchFamily="18" charset="0"/>
              <a:ea typeface="Times New Roman" panose="02020603050405020304" pitchFamily="18" charset="0"/>
            </a:endParaRPr>
          </a:p>
          <a:p>
            <a:r>
              <a:rPr lang="en-GB" sz="1800" b="1" i="1" dirty="0">
                <a:solidFill>
                  <a:srgbClr val="000000"/>
                </a:solidFill>
                <a:effectLst/>
                <a:latin typeface="Arial" panose="020B0604020202020204" pitchFamily="34" charset="0"/>
                <a:ea typeface="Times New Roman" panose="02020603050405020304" pitchFamily="18" charset="0"/>
              </a:rPr>
              <a:t>Recruitment</a:t>
            </a:r>
            <a:r>
              <a:rPr lang="en-GB" sz="1800" dirty="0">
                <a:solidFill>
                  <a:srgbClr val="000000"/>
                </a:solidFill>
                <a:effectLst/>
                <a:latin typeface="Arial" panose="020B0604020202020204" pitchFamily="34" charset="0"/>
                <a:ea typeface="Times New Roman" panose="02020603050405020304" pitchFamily="18" charset="0"/>
              </a:rPr>
              <a:t>… initial contact  was via social media followed up with an invitation to participate and consent form. Professionals were contacted directly through their professional workplace.</a:t>
            </a:r>
            <a:endParaRPr lang="en-GB" sz="1800" dirty="0">
              <a:effectLst/>
              <a:latin typeface="Times New Roman" panose="02020603050405020304" pitchFamily="18" charset="0"/>
              <a:ea typeface="Times New Roman" panose="02020603050405020304" pitchFamily="18" charset="0"/>
            </a:endParaRPr>
          </a:p>
          <a:p>
            <a:r>
              <a:rPr lang="en-GB" sz="1800" b="1" i="1" dirty="0">
                <a:solidFill>
                  <a:srgbClr val="000000"/>
                </a:solidFill>
                <a:effectLst/>
                <a:latin typeface="Arial" panose="020B0604020202020204" pitchFamily="34" charset="0"/>
                <a:ea typeface="Times New Roman" panose="02020603050405020304" pitchFamily="18" charset="0"/>
              </a:rPr>
              <a:t>Data collection</a:t>
            </a:r>
            <a:r>
              <a:rPr lang="en-GB" sz="1800" dirty="0">
                <a:solidFill>
                  <a:srgbClr val="000000"/>
                </a:solidFill>
                <a:effectLst/>
                <a:latin typeface="Arial" panose="020B0604020202020204" pitchFamily="34" charset="0"/>
                <a:ea typeface="Times New Roman" panose="02020603050405020304" pitchFamily="18" charset="0"/>
              </a:rPr>
              <a:t>… initially participant characteristics were collated from each participant.</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Interviews Included 3 different sets of questions for each group.</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YP were asked about their -lived experience of NES questions included about diagnosis, treatments, accommodations, impact</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P/C’s were asked about their - experience of caring for their YP with NES, and  how they had navigated the health and education systems, support systems available and impact on family life</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Professionals-  professionals were informed that the interview was about their experience of YP with Mental health difficulties so that I could get baseline information about their knowledge and understanding. As the questions developed, I slowly bought the conversation to Nonepileptic seizures and asked what their understanding and experience was as well as their seizure first aid knowledge and whether they were aware of their settings policies and procedures for seizure care.</a:t>
            </a:r>
            <a:endParaRPr lang="en-GB" sz="1800" dirty="0">
              <a:effectLst/>
              <a:latin typeface="Times New Roman" panose="02020603050405020304" pitchFamily="18" charset="0"/>
              <a:ea typeface="Times New Roman" panose="02020603050405020304" pitchFamily="18" charset="0"/>
            </a:endParaRPr>
          </a:p>
          <a:p>
            <a:r>
              <a:rPr lang="en-GB" sz="1800" b="1" i="1" dirty="0">
                <a:solidFill>
                  <a:srgbClr val="000000"/>
                </a:solidFill>
                <a:effectLst/>
                <a:latin typeface="Arial" panose="020B0604020202020204" pitchFamily="34" charset="0"/>
                <a:ea typeface="Times New Roman" panose="02020603050405020304" pitchFamily="18" charset="0"/>
              </a:rPr>
              <a:t>Data analysis</a:t>
            </a:r>
            <a:r>
              <a:rPr lang="en-GB" sz="1800" dirty="0">
                <a:solidFill>
                  <a:srgbClr val="000000"/>
                </a:solidFill>
                <a:effectLst/>
                <a:latin typeface="Arial" panose="020B0604020202020204" pitchFamily="34" charset="0"/>
                <a:ea typeface="Times New Roman" panose="02020603050405020304" pitchFamily="18" charset="0"/>
              </a:rPr>
              <a:t>- Braun &amp; Clarkes (2006) 6 step thematic analysis was used in order to provide a systematic way of developing codes and themes. </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CCA2A71-594B-234D-ABE0-4F9906BA5D43}" type="slidenum">
              <a:rPr lang="en-US" smtClean="0"/>
              <a:t>15</a:t>
            </a:fld>
            <a:endParaRPr lang="en-US"/>
          </a:p>
        </p:txBody>
      </p:sp>
    </p:spTree>
    <p:extLst>
      <p:ext uri="{BB962C8B-B14F-4D97-AF65-F5344CB8AC3E}">
        <p14:creationId xmlns:p14="http://schemas.microsoft.com/office/powerpoint/2010/main" val="41571696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Arial" panose="020B0604020202020204" pitchFamily="34" charset="0"/>
                <a:ea typeface="Times New Roman" panose="02020603050405020304" pitchFamily="18" charset="0"/>
              </a:rPr>
              <a:t>After much deliberation and analysis three superordinate themes were developed with 4 subthemes.</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CCA2A71-594B-234D-ABE0-4F9906BA5D43}" type="slidenum">
              <a:rPr lang="en-US" smtClean="0"/>
              <a:t>16</a:t>
            </a:fld>
            <a:endParaRPr lang="en-US"/>
          </a:p>
        </p:txBody>
      </p:sp>
    </p:spTree>
    <p:extLst>
      <p:ext uri="{BB962C8B-B14F-4D97-AF65-F5344CB8AC3E}">
        <p14:creationId xmlns:p14="http://schemas.microsoft.com/office/powerpoint/2010/main" val="22073503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Arial" panose="020B0604020202020204" pitchFamily="34" charset="0"/>
                <a:ea typeface="Times New Roman" panose="02020603050405020304" pitchFamily="18" charset="0"/>
              </a:rPr>
              <a:t>Theme 1</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Explanations of NES….</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all young people experienced inconsistent explanation of their disorder, some had no explanation at all….only one  YP’s mother had had an explanation of what NES were when her daughter was 9 at the time of onset and this was after a lengthy period of investigation for other disorders. Most had no explanation at all, without any follow up. P/C’s too were either given a leaflet or left without any explanation from medical staff with one young person being misdiagnosed with epilepsy for 7 months and given anti-epileptic drugs which made her seizures increase.</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The professionals had 93 years’ experience between them of working in the health and well-being sector, however only one could give an explanation of Non-epileptic seizures but not the causation. 3 had no knowledge at all and one very limited. However, all professionals at some point had contact or had heard of a student or patient who had experienced them.</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CCA2A71-594B-234D-ABE0-4F9906BA5D43}" type="slidenum">
              <a:rPr lang="en-US" smtClean="0"/>
              <a:t>17</a:t>
            </a:fld>
            <a:endParaRPr lang="en-US"/>
          </a:p>
        </p:txBody>
      </p:sp>
    </p:spTree>
    <p:extLst>
      <p:ext uri="{BB962C8B-B14F-4D97-AF65-F5344CB8AC3E}">
        <p14:creationId xmlns:p14="http://schemas.microsoft.com/office/powerpoint/2010/main" val="6848188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Arial" panose="020B0604020202020204" pitchFamily="34" charset="0"/>
                <a:ea typeface="Times New Roman" panose="02020603050405020304" pitchFamily="18" charset="0"/>
              </a:rPr>
              <a:t>The subtheme of “I researched myself, then I have to explain it” reported</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Having not received adequate explanation from anyone about what non-epileptic seizures </a:t>
            </a:r>
            <a:r>
              <a:rPr lang="en-GB" sz="1800" dirty="0" err="1">
                <a:solidFill>
                  <a:srgbClr val="000000"/>
                </a:solidFill>
                <a:effectLst/>
                <a:latin typeface="Arial" panose="020B0604020202020204" pitchFamily="34" charset="0"/>
                <a:ea typeface="Times New Roman" panose="02020603050405020304" pitchFamily="18" charset="0"/>
              </a:rPr>
              <a:t>were,or</a:t>
            </a:r>
            <a:r>
              <a:rPr lang="en-GB" sz="1800" dirty="0">
                <a:solidFill>
                  <a:srgbClr val="000000"/>
                </a:solidFill>
                <a:effectLst/>
                <a:latin typeface="Arial" panose="020B0604020202020204" pitchFamily="34" charset="0"/>
                <a:ea typeface="Times New Roman" panose="02020603050405020304" pitchFamily="18" charset="0"/>
              </a:rPr>
              <a:t> what causes them, the young people and the parent/cares in this study all had to educate themselves and researched online what it was and what can cause them. This then gave them the ability to explain to educational staff, friends and family in order to get both accommodations in access to education and understanding from peers. As you can see in the quotes here, a Mum Erin discovered that a lot of people can firstly be misdiagnosed with epilepsy and Casey has had to explain to her Teachers what she has and that she is fine.</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CCA2A71-594B-234D-ABE0-4F9906BA5D43}" type="slidenum">
              <a:rPr lang="en-US" smtClean="0"/>
              <a:t>18</a:t>
            </a:fld>
            <a:endParaRPr lang="en-US"/>
          </a:p>
        </p:txBody>
      </p:sp>
    </p:spTree>
    <p:extLst>
      <p:ext uri="{BB962C8B-B14F-4D97-AF65-F5344CB8AC3E}">
        <p14:creationId xmlns:p14="http://schemas.microsoft.com/office/powerpoint/2010/main" val="38060511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Arial" panose="020B0604020202020204" pitchFamily="34" charset="0"/>
                <a:ea typeface="Times New Roman" panose="02020603050405020304" pitchFamily="18" charset="0"/>
              </a:rPr>
              <a:t>The impact of having Non-epileptic seizures on both young people and their families in this study echo’s the experience of all patients and family members  in the previous literature review. The young people in this study had seizures resembling faints, myoclonic seizures, tonic </a:t>
            </a:r>
            <a:r>
              <a:rPr lang="en-GB" sz="1800" dirty="0" err="1">
                <a:solidFill>
                  <a:srgbClr val="000000"/>
                </a:solidFill>
                <a:effectLst/>
                <a:latin typeface="Arial" panose="020B0604020202020204" pitchFamily="34" charset="0"/>
                <a:ea typeface="Times New Roman" panose="02020603050405020304" pitchFamily="18" charset="0"/>
              </a:rPr>
              <a:t>clonic</a:t>
            </a:r>
            <a:r>
              <a:rPr lang="en-GB" sz="1800" dirty="0">
                <a:solidFill>
                  <a:srgbClr val="000000"/>
                </a:solidFill>
                <a:effectLst/>
                <a:latin typeface="Arial" panose="020B0604020202020204" pitchFamily="34" charset="0"/>
                <a:ea typeface="Times New Roman" panose="02020603050405020304" pitchFamily="18" charset="0"/>
              </a:rPr>
              <a:t> and for one young person a regression in age to approximately 6 years. These occurred either many times a day, weekly and could last for minutes or up to an hour each time. This left young people feeling exhausted and unable to function both physically and cognitively.</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One YP left school altogether when they were 14 as they were having multiple seizures throughout the day, every day for 14 months. Another YP’s been intermittently in and out of education for the past 9 years.  Two of the young people attended university although had to rely on others for transport as they were both unable to drive. Young people often felt isolated  and had poor mental health. Two were taking Medication for anxiety and depression. One young person reported that their life had been delayed by about 2 years from not being able to leave the house and another felt belittled when peers said, ‘they were not real seizures’</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Four of the professionals felt that having Non epileptic seizures was too specialised a disorder for them to come across although again, they had had experience of them, like Nadine’s quote here. They were unsure how to respond.</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Additionally, Lisa points out that, just because she doesn’t have seizures anymore, she still has other symptoms such as spasms and tics, when she is tired and anxious. These are also in the DSM-5 under conversion or functional disorders.</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Two of the YP also felt that being Autistic impacted their NES with them being hypersensitive to environments, sound and visual stimulation.</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CCA2A71-594B-234D-ABE0-4F9906BA5D43}" type="slidenum">
              <a:rPr lang="en-US" smtClean="0"/>
              <a:t>19</a:t>
            </a:fld>
            <a:endParaRPr lang="en-US"/>
          </a:p>
        </p:txBody>
      </p:sp>
    </p:spTree>
    <p:extLst>
      <p:ext uri="{BB962C8B-B14F-4D97-AF65-F5344CB8AC3E}">
        <p14:creationId xmlns:p14="http://schemas.microsoft.com/office/powerpoint/2010/main" val="27195766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Arial" panose="020B0604020202020204" pitchFamily="34" charset="0"/>
                <a:ea typeface="Times New Roman" panose="02020603050405020304" pitchFamily="18" charset="0"/>
              </a:rPr>
              <a:t>Not only does NES impact the Young people but also the family, work patterns have had to change for the parents in this study, with one Mum giving up work altogether, and one Dad switching to working nights so he can pick up their daughter from school if need be. Relationships within the family are also affected with one YP reporting that her Dad shouted at her out of frustration, when she’s fainting all the time and another sibling reporting that they have to change their lives to care for their sister at home. As you can see hear in the quote, marital relations are also affected when parents disagree about the condition. </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CCA2A71-594B-234D-ABE0-4F9906BA5D43}" type="slidenum">
              <a:rPr lang="en-US" smtClean="0"/>
              <a:t>20</a:t>
            </a:fld>
            <a:endParaRPr lang="en-US"/>
          </a:p>
        </p:txBody>
      </p:sp>
    </p:spTree>
    <p:extLst>
      <p:ext uri="{BB962C8B-B14F-4D97-AF65-F5344CB8AC3E}">
        <p14:creationId xmlns:p14="http://schemas.microsoft.com/office/powerpoint/2010/main" val="32840010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Arial" panose="020B0604020202020204" pitchFamily="34" charset="0"/>
                <a:ea typeface="Times New Roman" panose="02020603050405020304" pitchFamily="18" charset="0"/>
              </a:rPr>
              <a:t>“Who’s going to help me?”</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I am pleased to note in this theme, that YP in this study had had positive experiences of engagement with educational staff in their settings, which is not in keeping with previous literature. Although only one had a negative experience of hearing staff talk  about her when she was passed out. Although families had to explain to staff what their YP had, all of their settings provided access to education, whether it was sometimes needed in a separate room with quieter interaction or for those that were at home, education other than at school (EOTAS). For the two YP in university, they had positive experiences of accommodation and access to lectures with lecturers discussing with them what they felt they needed, and accommodations made. However, neither YP made use of the well-being provision, which one felt had been inadequate and this leads again to the professionals not being able to support young people.</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The YP reported poor referral systems from diagnosis for psychoeducational or therapeutic support and 3 of the 4 felt that CBT had not helped them deal with the root problems ultimately relying on paid private therapy. There was no support groups for P/C’s and both groups felt that family was the best support. </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CCA2A71-594B-234D-ABE0-4F9906BA5D43}" type="slidenum">
              <a:rPr lang="en-US" smtClean="0"/>
              <a:t>21</a:t>
            </a:fld>
            <a:endParaRPr lang="en-US"/>
          </a:p>
        </p:txBody>
      </p:sp>
    </p:spTree>
    <p:extLst>
      <p:ext uri="{BB962C8B-B14F-4D97-AF65-F5344CB8AC3E}">
        <p14:creationId xmlns:p14="http://schemas.microsoft.com/office/powerpoint/2010/main" val="141423858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Arial" panose="020B0604020202020204" pitchFamily="34" charset="0"/>
                <a:ea typeface="Times New Roman" panose="02020603050405020304" pitchFamily="18" charset="0"/>
              </a:rPr>
              <a:t>Throughout their illness, YP went through a process of self- understanding what they could and couldn’t do. Their levels of self-understanding improved through self-analysis and being in control of their own journey to recovery or the self-management of their disorder.</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Although the professionals in this study had little or no knowledge of NES, they all believed in a person-centred approach to trying to understand the YP and clients in their care. Enabling and encouraging the YP they were working with to state what they need for accommodations and their own well-being. </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CCA2A71-594B-234D-ABE0-4F9906BA5D43}" type="slidenum">
              <a:rPr lang="en-US" smtClean="0"/>
              <a:t>22</a:t>
            </a:fld>
            <a:endParaRPr lang="en-US"/>
          </a:p>
        </p:txBody>
      </p:sp>
    </p:spTree>
    <p:extLst>
      <p:ext uri="{BB962C8B-B14F-4D97-AF65-F5344CB8AC3E}">
        <p14:creationId xmlns:p14="http://schemas.microsoft.com/office/powerpoint/2010/main" val="177656157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Arial" panose="020B0604020202020204" pitchFamily="34" charset="0"/>
                <a:ea typeface="Times New Roman" panose="02020603050405020304" pitchFamily="18" charset="0"/>
              </a:rPr>
              <a:t>This is one of the first multi-perspectival qualitative studies on the experiences of NES in young people and the first on this topic in Wales. Although there were 3 different groups involved there were common themes which evolved, and which also correlated with previous literature.</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Although young people and parent/carers were thwarted by experiences of long diagnosis times, misdiagnosis, lack of explanations and support, they showed resilience in times of adversity and endeavoured to carry on with their lives. They relied on themselves as a tool for meaning making (Pretorius &amp; Sparrow, 2015). Through collaborative positive bonds with family, their support system, they can develop their resilience (Chew, Carpenter &amp; Haase, 2018).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The developed themes reiterate the young peoples and families experience of confusion and bewilderment that there is no support system for them and nobody understands.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All of the professionals in this study had limited knowledge and understanding of Non-epileptic seizures although they had contact at some point, this echo’s previous literature which suggests that people with NES experience poorer health related quality of life and gaps in understanding and knowledge </a:t>
            </a:r>
            <a:r>
              <a:rPr lang="en-GB" sz="1800" dirty="0">
                <a:effectLst/>
                <a:latin typeface="Arial" panose="020B0604020202020204" pitchFamily="34" charset="0"/>
                <a:ea typeface="Times New Roman" panose="02020603050405020304" pitchFamily="18" charset="0"/>
              </a:rPr>
              <a:t>(Annandale, </a:t>
            </a:r>
            <a:r>
              <a:rPr lang="en-GB" sz="1800" dirty="0" err="1">
                <a:effectLst/>
                <a:latin typeface="Arial" panose="020B0604020202020204" pitchFamily="34" charset="0"/>
                <a:ea typeface="Times New Roman" panose="02020603050405020304" pitchFamily="18" charset="0"/>
              </a:rPr>
              <a:t>Vilyte</a:t>
            </a:r>
            <a:r>
              <a:rPr lang="en-GB" sz="1800" dirty="0">
                <a:effectLst/>
                <a:latin typeface="Arial" panose="020B0604020202020204" pitchFamily="34" charset="0"/>
                <a:ea typeface="Times New Roman" panose="02020603050405020304" pitchFamily="18" charset="0"/>
              </a:rPr>
              <a:t> and Pretorius, 2022)</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However, the use of psycho-education has been found to be successful in treating YP with NES with seizure frequency becoming less or even the cessation of seizures (Flewelling et al., 2020).</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CCA2A71-594B-234D-ABE0-4F9906BA5D43}" type="slidenum">
              <a:rPr lang="en-US" smtClean="0"/>
              <a:t>23</a:t>
            </a:fld>
            <a:endParaRPr lang="en-US"/>
          </a:p>
        </p:txBody>
      </p:sp>
    </p:spTree>
    <p:extLst>
      <p:ext uri="{BB962C8B-B14F-4D97-AF65-F5344CB8AC3E}">
        <p14:creationId xmlns:p14="http://schemas.microsoft.com/office/powerpoint/2010/main" val="225895798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Arial" panose="020B0604020202020204" pitchFamily="34" charset="0"/>
                <a:ea typeface="Times New Roman" panose="02020603050405020304" pitchFamily="18" charset="0"/>
              </a:rPr>
              <a:t>YP had consistently poor experiences with healthcare professionals throughout the course of their illness due to limited explanations, treatment and knowledge of the disorder. YP and their families sought their own education about NES, and then found they had to explain it to others. This was reiterated from the limited knowledge and understanding from the health and well-being professionals in this study. However, this study highlighted to professionals the limitations of their knowledge and lack of a ‘safe space’ for care.</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 Although NES impacted greatly on YPs’ mental health, feelings of isolation and ‘being different’ to their peers, YP developed positive levels of self-understanding of their strengths and weaknesses and developed strategies to cope with everyday life. Additionally, although their primary support network was their family, there was no external opportunity or psycho-educational support   for YP with NES and their families to improve YPs’ outcomes.</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This relatively common yet poorly understood disorder, often misdiagnosed as epilepsy (Huff, Lui. &amp; Murr, 2024) warrants further investigation in order to provide education to those working with YP with NES in the education and health and well-being sectors . Additionally, the provision of psycho-educational support systems for YP and their families to improve  outcomes and aid recovery.</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CCA2A71-594B-234D-ABE0-4F9906BA5D43}" type="slidenum">
              <a:rPr lang="en-US" smtClean="0"/>
              <a:t>24</a:t>
            </a:fld>
            <a:endParaRPr lang="en-US"/>
          </a:p>
        </p:txBody>
      </p:sp>
    </p:spTree>
    <p:extLst>
      <p:ext uri="{BB962C8B-B14F-4D97-AF65-F5344CB8AC3E}">
        <p14:creationId xmlns:p14="http://schemas.microsoft.com/office/powerpoint/2010/main" val="369467368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88049E-359A-A728-4DCA-D3EB1B88F5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6919CD0-E430-A0F2-31DB-328F754A14D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98E679-D281-C009-D1BC-0940E9DBD422}"/>
              </a:ext>
            </a:extLst>
          </p:cNvPr>
          <p:cNvSpPr>
            <a:spLocks noGrp="1"/>
          </p:cNvSpPr>
          <p:nvPr>
            <p:ph type="body" idx="1"/>
          </p:nvPr>
        </p:nvSpPr>
        <p:spPr/>
        <p:txBody>
          <a:bodyPr/>
          <a:lstStyle/>
          <a:p>
            <a:r>
              <a:rPr lang="en-GB" sz="1800" dirty="0">
                <a:solidFill>
                  <a:srgbClr val="000000"/>
                </a:solidFill>
                <a:effectLst/>
                <a:latin typeface="Arial" panose="020B0604020202020204" pitchFamily="34" charset="0"/>
                <a:ea typeface="Times New Roman" panose="02020603050405020304" pitchFamily="18" charset="0"/>
              </a:rPr>
              <a:t>The written reflective chapter of my dissertation has been guided by Gibbs reflective framework but here is a brief summary.</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My interest in this topic has been born out of a familial experience, and so I have been driven with passion to learn and find out as much as I could about non-epileptic seizures from the outset of starting my masters.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The research process has been fulfilling, and I have enjoyed researching and connecting with my participants. As much as I could, I have tried to remain nonbiased and open to everyone’s experience, I was pleasantly surprised to discover that all young people had had accommodating experiences within education which conflicts with previous literature. and I wonder if this is due to, in part, because we are in Wales whether the additional learning needs educational tribunal (Wales) act 2018 had impacted the YP experience.</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One thing I did find particularly anxiety ridden was interviewing online. Due to having Dyscalculia, I find computer processes and sequencing very difficult, so I did find myself becoming very anxious. I found a technique to calm my nerves prior to each interview and this helped.</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Additionally, working in the early years it is mandatory to have a first aid qualification, safeguarding and continued professional development with prevent, encompass and training on racism, I was profoundly bewildered that this level of accountability is not carried through all years and all members of staff, especially with those working in a health and well-being capacity. It was eye opening to me that staff did not know first aid, or know who their first aider was or even whether they had a seizure policy in their setting.</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If I had to do something differently, it would be the questions for interviews, as this invited a large amount of data from my participants. I would need to refine my questions to limit the answers slightly. It was quite difficult to downsize all the data into themes. I often had sleepless night of jotting and note taking to remember my thoughts.</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And finally..</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My advice for future students carrying out an applied research dissertation would be to think deeply at the earliest opportunity about a topic you feel passionate about as this drives your motivation and therefore time management. As I now complete my dissertation module, I look to the future and what I will do next. I have decided to continue my learning in order to support YP with NES and educate and raise awareness of the disorder by training to become a psychotherapist.</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I have now come to the end of my presentation, thank you for listening and invite you to ask any questions</a:t>
            </a:r>
            <a:endParaRPr lang="en-GB" sz="1800" dirty="0">
              <a:effectLst/>
              <a:latin typeface="Times New Roman" panose="02020603050405020304" pitchFamily="18" charset="0"/>
              <a:ea typeface="Times New Roman" panose="02020603050405020304" pitchFamily="18" charset="0"/>
            </a:endParaRPr>
          </a:p>
          <a:p>
            <a:pPr>
              <a:lnSpc>
                <a:spcPct val="115000"/>
              </a:lnSpc>
              <a:spcAft>
                <a:spcPts val="800"/>
              </a:spcAft>
            </a:pPr>
            <a:r>
              <a:rPr lang="en-GB" sz="1800" kern="100">
                <a:effectLst/>
                <a:latin typeface="Arial" panose="020B0604020202020204" pitchFamily="34" charset="0"/>
                <a:ea typeface="Aptos" panose="020B0004020202020204" pitchFamily="34" charset="0"/>
                <a:cs typeface="Times New Roman" panose="02020603050405020304" pitchFamily="18" charset="0"/>
              </a:rPr>
              <a:t> </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a:extLst>
              <a:ext uri="{FF2B5EF4-FFF2-40B4-BE49-F238E27FC236}">
                <a16:creationId xmlns:a16="http://schemas.microsoft.com/office/drawing/2014/main" id="{75745BE0-81FF-511B-909E-880858EF808C}"/>
              </a:ext>
            </a:extLst>
          </p:cNvPr>
          <p:cNvSpPr>
            <a:spLocks noGrp="1"/>
          </p:cNvSpPr>
          <p:nvPr>
            <p:ph type="sldNum" sz="quarter" idx="5"/>
          </p:nvPr>
        </p:nvSpPr>
        <p:spPr/>
        <p:txBody>
          <a:bodyPr/>
          <a:lstStyle/>
          <a:p>
            <a:fld id="{ACCA2A71-594B-234D-ABE0-4F9906BA5D43}" type="slidenum">
              <a:rPr lang="en-US" smtClean="0"/>
              <a:t>25</a:t>
            </a:fld>
            <a:endParaRPr lang="en-US"/>
          </a:p>
        </p:txBody>
      </p:sp>
    </p:spTree>
    <p:extLst>
      <p:ext uri="{BB962C8B-B14F-4D97-AF65-F5344CB8AC3E}">
        <p14:creationId xmlns:p14="http://schemas.microsoft.com/office/powerpoint/2010/main" val="5174848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3/8/25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918519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3/8/25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91578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3/8/25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097145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3/8/25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096673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3/8/25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534223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3/8/25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7526450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3/8/25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642744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3/8/25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47614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3/8/25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239113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3/8/25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143891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3/8/25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5027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3/8/25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7870761"/>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8" r:id="rId6"/>
    <p:sldLayoutId id="2147483693" r:id="rId7"/>
    <p:sldLayoutId id="2147483694" r:id="rId8"/>
    <p:sldLayoutId id="2147483695" r:id="rId9"/>
    <p:sldLayoutId id="2147483697" r:id="rId10"/>
    <p:sldLayoutId id="2147483696"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26.xml.rels><?xml version="1.0" encoding="UTF-8" standalone="yes"?>
<Relationships xmlns="http://schemas.openxmlformats.org/package/2006/relationships"><Relationship Id="rId8" Type="http://schemas.openxmlformats.org/officeDocument/2006/relationships/hyperlink" Target="https://www-tandfonline-com.ezproxy.uwtsd.ac.uk/doi/full/10.1080/00981389.2018.1443195#abstract" TargetMode="External"/><Relationship Id="rId3" Type="http://schemas.openxmlformats.org/officeDocument/2006/relationships/hyperlink" Target="https://www.sciencedirect.com/science/article/pii/S1059131108000022" TargetMode="External"/><Relationship Id="rId7" Type="http://schemas.openxmlformats.org/officeDocument/2006/relationships/hyperlink" Target="https://onlinelibrary.wiley.com/doi/10.1111/j.0013-9580.2004.14504.x" TargetMode="External"/><Relationship Id="rId2" Type="http://schemas.openxmlformats.org/officeDocument/2006/relationships/hyperlink" Target="https://www.legislation.gov.uk/anaw/2018/2/contents" TargetMode="External"/><Relationship Id="rId1" Type="http://schemas.openxmlformats.org/officeDocument/2006/relationships/slideLayout" Target="../slideLayouts/slideLayout2.xml"/><Relationship Id="rId6" Type="http://schemas.openxmlformats.org/officeDocument/2006/relationships/hyperlink" Target="https://www.tandfonline.com/doi/full/10.2147/NDT.S82079#d1e173" TargetMode="External"/><Relationship Id="rId5" Type="http://schemas.openxmlformats.org/officeDocument/2006/relationships/hyperlink" Target="https://www.epilepsy.org.uk/app/uploads/2022/10/PECAS_EA_June2022.pdf" TargetMode="External"/><Relationship Id="rId4" Type="http://schemas.openxmlformats.org/officeDocument/2006/relationships/hyperlink" Target="https://www.sciencedirect.com/science/article/pii/S1059131122001200" TargetMode="External"/></Relationships>
</file>

<file path=ppt/slides/_rels/slide27.xml.rels><?xml version="1.0" encoding="UTF-8" standalone="yes"?>
<Relationships xmlns="http://schemas.openxmlformats.org/package/2006/relationships"><Relationship Id="rId8" Type="http://schemas.openxmlformats.org/officeDocument/2006/relationships/hyperlink" Target="https://www.sth.nhs.uk/clientfiles/File/Epilepsy/pil1038.pdf" TargetMode="External"/><Relationship Id="rId3" Type="http://schemas.openxmlformats.org/officeDocument/2006/relationships/hyperlink" Target="https://www-sciencedirect-com.ezproxy.uwtsd.ac.uk/science/article/pii/S152550502030562X" TargetMode="External"/><Relationship Id="rId7" Type="http://schemas.openxmlformats.org/officeDocument/2006/relationships/hyperlink" Target="https://www-sciencedirect-com.ezproxy.uwtsd.ac.uk/science/article/pii/S1525505019301933" TargetMode="External"/><Relationship Id="rId2" Type="http://schemas.openxmlformats.org/officeDocument/2006/relationships/hyperlink" Target="https://www.sciencedirect.com/science/article/pii/S1059131119303036" TargetMode="External"/><Relationship Id="rId1" Type="http://schemas.openxmlformats.org/officeDocument/2006/relationships/slideLayout" Target="../slideLayouts/slideLayout7.xml"/><Relationship Id="rId6" Type="http://schemas.openxmlformats.org/officeDocument/2006/relationships/hyperlink" Target="https://www.ncbi.nlm.nih.gov/books/NBK441871/" TargetMode="External"/><Relationship Id="rId5" Type="http://schemas.openxmlformats.org/officeDocument/2006/relationships/hyperlink" Target="https://www.nature.com/articles/s41390-020-0945-z" TargetMode="External"/><Relationship Id="rId4" Type="http://schemas.openxmlformats.org/officeDocument/2006/relationships/hyperlink" Target="https://www.sciencedirect.com/science/article/abs/pii/S1054139X18302660" TargetMode="External"/><Relationship Id="rId9" Type="http://schemas.openxmlformats.org/officeDocument/2006/relationships/hyperlink" Target="https://www.seizure-journal.com/article/S1059-1311(15)00128-4/pdf"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healthandcareresearchwales.org/about/news/research-wales-making-difference-mental-health-welsh-children-and-young-people" TargetMode="External"/><Relationship Id="rId2" Type="http://schemas.openxmlformats.org/officeDocument/2006/relationships/hyperlink" Target="https://onlinelibrary.wiley.com/doi/full/10.1111/epi.16949" TargetMode="External"/><Relationship Id="rId1" Type="http://schemas.openxmlformats.org/officeDocument/2006/relationships/slideLayout" Target="../slideLayouts/slideLayout7.xml"/><Relationship Id="rId5" Type="http://schemas.openxmlformats.org/officeDocument/2006/relationships/hyperlink" Target="https://cdn.who.int/media/docs/default-source/classification/other-classifications/9241544228_eng.pdf" TargetMode="External"/><Relationship Id="rId4" Type="http://schemas.openxmlformats.org/officeDocument/2006/relationships/hyperlink" Target="https://www.gov.wales/sites/default/files/statistics-and-research/2019-12/school-nursing-services-in-wales-scoping-repor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white background with dots and lines&#10;&#10;AI-generated content may be incorrect.">
            <a:extLst>
              <a:ext uri="{FF2B5EF4-FFF2-40B4-BE49-F238E27FC236}">
                <a16:creationId xmlns:a16="http://schemas.microsoft.com/office/drawing/2014/main" id="{31CB081E-DB2E-8412-350C-F341CF00BC0A}"/>
              </a:ext>
            </a:extLst>
          </p:cNvPr>
          <p:cNvPicPr>
            <a:picLocks noChangeAspect="1"/>
          </p:cNvPicPr>
          <p:nvPr/>
        </p:nvPicPr>
        <p:blipFill>
          <a:blip r:embed="rId3"/>
          <a:srcRect t="5028" b="830"/>
          <a:stretch/>
        </p:blipFill>
        <p:spPr>
          <a:xfrm>
            <a:off x="-2" y="10"/>
            <a:ext cx="12192000" cy="6857990"/>
          </a:xfrm>
          <a:prstGeom prst="rect">
            <a:avLst/>
          </a:prstGeom>
        </p:spPr>
      </p:pic>
      <p:sp>
        <p:nvSpPr>
          <p:cNvPr id="5" name="Rounded Rectangle 4">
            <a:extLst>
              <a:ext uri="{FF2B5EF4-FFF2-40B4-BE49-F238E27FC236}">
                <a16:creationId xmlns:a16="http://schemas.microsoft.com/office/drawing/2014/main" id="{D39E1655-6AE8-9719-FEDF-CF3EA52B448C}"/>
              </a:ext>
            </a:extLst>
          </p:cNvPr>
          <p:cNvSpPr/>
          <p:nvPr/>
        </p:nvSpPr>
        <p:spPr>
          <a:xfrm>
            <a:off x="377952" y="670560"/>
            <a:ext cx="11375136" cy="5681472"/>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6" name="TextBox 5">
            <a:extLst>
              <a:ext uri="{FF2B5EF4-FFF2-40B4-BE49-F238E27FC236}">
                <a16:creationId xmlns:a16="http://schemas.microsoft.com/office/drawing/2014/main" id="{DA9A2BA2-EA75-B6E9-96CF-500DA035D60A}"/>
              </a:ext>
            </a:extLst>
          </p:cNvPr>
          <p:cNvSpPr txBox="1"/>
          <p:nvPr/>
        </p:nvSpPr>
        <p:spPr>
          <a:xfrm>
            <a:off x="1121185" y="1616029"/>
            <a:ext cx="9949627" cy="1754326"/>
          </a:xfrm>
          <a:prstGeom prst="rect">
            <a:avLst/>
          </a:prstGeom>
          <a:noFill/>
        </p:spPr>
        <p:txBody>
          <a:bodyPr wrap="square" rtlCol="0">
            <a:spAutoFit/>
          </a:bodyPr>
          <a:lstStyle/>
          <a:p>
            <a:pPr algn="ctr"/>
            <a:r>
              <a:rPr lang="en-US" sz="3600" b="1" dirty="0">
                <a:latin typeface="+mj-lt"/>
                <a:cs typeface="Arial" panose="020B0604020202020204" pitchFamily="34" charset="0"/>
              </a:rPr>
              <a:t>Understanding the experience of non-epileptic seizures in young people: A multi-perspectival qualitative analysis</a:t>
            </a:r>
          </a:p>
        </p:txBody>
      </p:sp>
      <p:sp>
        <p:nvSpPr>
          <p:cNvPr id="7" name="TextBox 6">
            <a:extLst>
              <a:ext uri="{FF2B5EF4-FFF2-40B4-BE49-F238E27FC236}">
                <a16:creationId xmlns:a16="http://schemas.microsoft.com/office/drawing/2014/main" id="{AFA5299E-32EF-9211-AD3D-00F7D61FF8E9}"/>
              </a:ext>
            </a:extLst>
          </p:cNvPr>
          <p:cNvSpPr txBox="1"/>
          <p:nvPr/>
        </p:nvSpPr>
        <p:spPr>
          <a:xfrm>
            <a:off x="3444238" y="4040905"/>
            <a:ext cx="5303520" cy="646331"/>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By Alison </a:t>
            </a:r>
            <a:r>
              <a:rPr lang="en-US" dirty="0" err="1">
                <a:latin typeface="Arial" panose="020B0604020202020204" pitchFamily="34" charset="0"/>
                <a:cs typeface="Arial" panose="020B0604020202020204" pitchFamily="34" charset="0"/>
              </a:rPr>
              <a:t>Upstill</a:t>
            </a:r>
            <a:r>
              <a:rPr lang="en-US" dirty="0">
                <a:latin typeface="Arial" panose="020B0604020202020204" pitchFamily="34" charset="0"/>
                <a:cs typeface="Arial" panose="020B0604020202020204" pitchFamily="34" charset="0"/>
              </a:rPr>
              <a:t> (1806935)</a:t>
            </a:r>
          </a:p>
          <a:p>
            <a:pPr algn="ctr"/>
            <a:r>
              <a:rPr lang="en-US" dirty="0">
                <a:latin typeface="Arial" panose="020B0604020202020204" pitchFamily="34" charset="0"/>
                <a:cs typeface="Arial" panose="020B0604020202020204" pitchFamily="34" charset="0"/>
              </a:rPr>
              <a:t>University of Wales Trinity St Davids </a:t>
            </a:r>
          </a:p>
        </p:txBody>
      </p:sp>
    </p:spTree>
    <p:extLst>
      <p:ext uri="{BB962C8B-B14F-4D97-AF65-F5344CB8AC3E}">
        <p14:creationId xmlns:p14="http://schemas.microsoft.com/office/powerpoint/2010/main" val="33307460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0BA4A1FC-1397-F52D-98FE-539CEB8D15B1}"/>
              </a:ext>
            </a:extLst>
          </p:cNvPr>
          <p:cNvSpPr/>
          <p:nvPr/>
        </p:nvSpPr>
        <p:spPr>
          <a:xfrm>
            <a:off x="7781544" y="3949224"/>
            <a:ext cx="3547872" cy="236655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t>Non epileptic attack disorder </a:t>
            </a:r>
          </a:p>
          <a:p>
            <a:pPr algn="ctr"/>
            <a:endParaRPr lang="en-US" dirty="0"/>
          </a:p>
        </p:txBody>
      </p:sp>
      <p:sp>
        <p:nvSpPr>
          <p:cNvPr id="4" name="Oval 3">
            <a:extLst>
              <a:ext uri="{FF2B5EF4-FFF2-40B4-BE49-F238E27FC236}">
                <a16:creationId xmlns:a16="http://schemas.microsoft.com/office/drawing/2014/main" id="{205F9D14-C1DD-2C67-FEC4-FEBD3DE387F2}"/>
              </a:ext>
            </a:extLst>
          </p:cNvPr>
          <p:cNvSpPr/>
          <p:nvPr/>
        </p:nvSpPr>
        <p:spPr>
          <a:xfrm>
            <a:off x="304800" y="450120"/>
            <a:ext cx="3547872" cy="236655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t>Dissociative seizures </a:t>
            </a:r>
          </a:p>
          <a:p>
            <a:pPr algn="ctr"/>
            <a:endParaRPr lang="en-US" dirty="0"/>
          </a:p>
        </p:txBody>
      </p:sp>
      <p:sp>
        <p:nvSpPr>
          <p:cNvPr id="8" name="Oval 7">
            <a:extLst>
              <a:ext uri="{FF2B5EF4-FFF2-40B4-BE49-F238E27FC236}">
                <a16:creationId xmlns:a16="http://schemas.microsoft.com/office/drawing/2014/main" id="{46F0D63D-6001-A811-FA94-DD49FEC7297F}"/>
              </a:ext>
            </a:extLst>
          </p:cNvPr>
          <p:cNvSpPr/>
          <p:nvPr/>
        </p:nvSpPr>
        <p:spPr>
          <a:xfrm>
            <a:off x="7781544" y="425404"/>
            <a:ext cx="3547872" cy="236655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t>Functional Seizures  </a:t>
            </a:r>
          </a:p>
          <a:p>
            <a:pPr algn="ctr"/>
            <a:endParaRPr lang="en-US" dirty="0"/>
          </a:p>
        </p:txBody>
      </p:sp>
      <p:sp>
        <p:nvSpPr>
          <p:cNvPr id="9" name="Oval 8">
            <a:extLst>
              <a:ext uri="{FF2B5EF4-FFF2-40B4-BE49-F238E27FC236}">
                <a16:creationId xmlns:a16="http://schemas.microsoft.com/office/drawing/2014/main" id="{D5E4843C-F1C8-4BA1-9A09-0152E947925D}"/>
              </a:ext>
            </a:extLst>
          </p:cNvPr>
          <p:cNvSpPr/>
          <p:nvPr/>
        </p:nvSpPr>
        <p:spPr>
          <a:xfrm>
            <a:off x="304800" y="4041327"/>
            <a:ext cx="3547872" cy="236655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t>Psychogenic nonepileptic seizures </a:t>
            </a:r>
          </a:p>
          <a:p>
            <a:pPr algn="ctr"/>
            <a:endParaRPr lang="en-US" dirty="0"/>
          </a:p>
        </p:txBody>
      </p:sp>
      <p:sp>
        <p:nvSpPr>
          <p:cNvPr id="10" name="Oval 9">
            <a:extLst>
              <a:ext uri="{FF2B5EF4-FFF2-40B4-BE49-F238E27FC236}">
                <a16:creationId xmlns:a16="http://schemas.microsoft.com/office/drawing/2014/main" id="{EAEC7926-0357-6905-711A-F966B9AFC1C9}"/>
              </a:ext>
            </a:extLst>
          </p:cNvPr>
          <p:cNvSpPr/>
          <p:nvPr/>
        </p:nvSpPr>
        <p:spPr>
          <a:xfrm>
            <a:off x="4410456" y="2098548"/>
            <a:ext cx="3371088" cy="2660904"/>
          </a:xfrm>
          <a:prstGeom prst="ellipse">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t>All the Same Disorder !</a:t>
            </a:r>
          </a:p>
          <a:p>
            <a:pPr algn="ctr"/>
            <a:endParaRPr lang="en-US" dirty="0"/>
          </a:p>
        </p:txBody>
      </p:sp>
    </p:spTree>
    <p:extLst>
      <p:ext uri="{BB962C8B-B14F-4D97-AF65-F5344CB8AC3E}">
        <p14:creationId xmlns:p14="http://schemas.microsoft.com/office/powerpoint/2010/main" val="3285609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8" grpId="0" animBg="1"/>
      <p:bldP spid="9" grpId="0" animBg="1"/>
      <p:bldP spid="10"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white background with dots and lines&#10;&#10;AI-generated content may be incorrect.">
            <a:extLst>
              <a:ext uri="{FF2B5EF4-FFF2-40B4-BE49-F238E27FC236}">
                <a16:creationId xmlns:a16="http://schemas.microsoft.com/office/drawing/2014/main" id="{5113D24C-AB00-9278-7D16-10C2A37213F6}"/>
              </a:ext>
            </a:extLst>
          </p:cNvPr>
          <p:cNvPicPr>
            <a:picLocks noChangeAspect="1"/>
          </p:cNvPicPr>
          <p:nvPr/>
        </p:nvPicPr>
        <p:blipFill>
          <a:blip r:embed="rId3"/>
          <a:srcRect t="5028" b="830"/>
          <a:stretch/>
        </p:blipFill>
        <p:spPr>
          <a:xfrm>
            <a:off x="0" y="0"/>
            <a:ext cx="12192009" cy="6924118"/>
          </a:xfrm>
          <a:prstGeom prst="rect">
            <a:avLst/>
          </a:prstGeom>
        </p:spPr>
      </p:pic>
      <p:sp>
        <p:nvSpPr>
          <p:cNvPr id="9" name="Rounded Rectangle 8">
            <a:extLst>
              <a:ext uri="{FF2B5EF4-FFF2-40B4-BE49-F238E27FC236}">
                <a16:creationId xmlns:a16="http://schemas.microsoft.com/office/drawing/2014/main" id="{72582E17-254E-BF83-DAC9-774D346F2987}"/>
              </a:ext>
            </a:extLst>
          </p:cNvPr>
          <p:cNvSpPr/>
          <p:nvPr/>
        </p:nvSpPr>
        <p:spPr>
          <a:xfrm>
            <a:off x="257176" y="257174"/>
            <a:ext cx="5715857" cy="1000125"/>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US" sz="2400" b="1" u="sng" dirty="0"/>
              <a:t>Presentation of symptoms :</a:t>
            </a:r>
          </a:p>
        </p:txBody>
      </p:sp>
      <p:sp>
        <p:nvSpPr>
          <p:cNvPr id="2" name="Rounded Rectangle 1">
            <a:extLst>
              <a:ext uri="{FF2B5EF4-FFF2-40B4-BE49-F238E27FC236}">
                <a16:creationId xmlns:a16="http://schemas.microsoft.com/office/drawing/2014/main" id="{BAEFD33B-97C2-FAF5-113A-1996066ADB07}"/>
              </a:ext>
            </a:extLst>
          </p:cNvPr>
          <p:cNvSpPr/>
          <p:nvPr/>
        </p:nvSpPr>
        <p:spPr>
          <a:xfrm>
            <a:off x="343181" y="2357436"/>
            <a:ext cx="3547872" cy="2852928"/>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US" sz="1800" b="1" u="sng" dirty="0"/>
              <a:t>Epileptic Seizures:</a:t>
            </a:r>
          </a:p>
          <a:p>
            <a:pPr algn="ctr"/>
            <a:endParaRPr lang="en-US" sz="1800" b="1" u="sng" dirty="0"/>
          </a:p>
          <a:p>
            <a:pPr algn="ctr"/>
            <a:r>
              <a:rPr lang="en-US" sz="1800" dirty="0"/>
              <a:t>Absences</a:t>
            </a:r>
          </a:p>
          <a:p>
            <a:pPr algn="ctr"/>
            <a:r>
              <a:rPr lang="en-US" sz="1800" dirty="0"/>
              <a:t>Partial Seizures </a:t>
            </a:r>
          </a:p>
          <a:p>
            <a:pPr algn="ctr"/>
            <a:r>
              <a:rPr lang="en-US" sz="1800" dirty="0"/>
              <a:t>Tonic </a:t>
            </a:r>
            <a:r>
              <a:rPr lang="en-US" sz="1800" dirty="0" err="1"/>
              <a:t>Clonic</a:t>
            </a:r>
            <a:r>
              <a:rPr lang="en-US" sz="1800" dirty="0"/>
              <a:t> Seizures </a:t>
            </a:r>
          </a:p>
          <a:p>
            <a:pPr algn="ctr"/>
            <a:r>
              <a:rPr lang="en-US" sz="1800" dirty="0"/>
              <a:t>Grand Mal Seizures </a:t>
            </a:r>
          </a:p>
          <a:p>
            <a:pPr algn="ctr"/>
            <a:endParaRPr lang="en-US" dirty="0"/>
          </a:p>
        </p:txBody>
      </p:sp>
      <p:sp>
        <p:nvSpPr>
          <p:cNvPr id="3" name="Rounded Rectangle 2">
            <a:extLst>
              <a:ext uri="{FF2B5EF4-FFF2-40B4-BE49-F238E27FC236}">
                <a16:creationId xmlns:a16="http://schemas.microsoft.com/office/drawing/2014/main" id="{DE08F713-F5BF-44B4-6172-CB54D2AADCFA}"/>
              </a:ext>
            </a:extLst>
          </p:cNvPr>
          <p:cNvSpPr/>
          <p:nvPr/>
        </p:nvSpPr>
        <p:spPr>
          <a:xfrm>
            <a:off x="8048525" y="2357436"/>
            <a:ext cx="3547872" cy="2852928"/>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US" sz="1800" b="1" u="sng" dirty="0"/>
              <a:t>Awareness:</a:t>
            </a:r>
          </a:p>
          <a:p>
            <a:pPr algn="ctr"/>
            <a:endParaRPr lang="en-US" sz="1800" b="1" u="sng" dirty="0"/>
          </a:p>
          <a:p>
            <a:pPr algn="ctr"/>
            <a:r>
              <a:rPr lang="en-US" sz="1800" dirty="0"/>
              <a:t>Conscious </a:t>
            </a:r>
            <a:endParaRPr lang="en-US" dirty="0"/>
          </a:p>
          <a:p>
            <a:pPr algn="ctr"/>
            <a:r>
              <a:rPr lang="en-US" dirty="0"/>
              <a:t>U</a:t>
            </a:r>
            <a:r>
              <a:rPr lang="en-US" sz="1800" dirty="0"/>
              <a:t>nconscious </a:t>
            </a:r>
          </a:p>
          <a:p>
            <a:pPr algn="ctr"/>
            <a:endParaRPr lang="en-US" dirty="0"/>
          </a:p>
        </p:txBody>
      </p:sp>
      <p:sp>
        <p:nvSpPr>
          <p:cNvPr id="4" name="Rounded Rectangle 3">
            <a:extLst>
              <a:ext uri="{FF2B5EF4-FFF2-40B4-BE49-F238E27FC236}">
                <a16:creationId xmlns:a16="http://schemas.microsoft.com/office/drawing/2014/main" id="{33611D0F-826B-4DD5-B570-594A31753CA6}"/>
              </a:ext>
            </a:extLst>
          </p:cNvPr>
          <p:cNvSpPr/>
          <p:nvPr/>
        </p:nvSpPr>
        <p:spPr>
          <a:xfrm>
            <a:off x="4195853" y="2357436"/>
            <a:ext cx="3547872" cy="2852928"/>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US" sz="1800" b="1" u="sng" dirty="0"/>
              <a:t>Behavior:</a:t>
            </a:r>
          </a:p>
          <a:p>
            <a:pPr algn="ctr"/>
            <a:endParaRPr lang="en-US" sz="1800" b="1" u="sng" dirty="0"/>
          </a:p>
          <a:p>
            <a:pPr algn="ctr"/>
            <a:r>
              <a:rPr lang="en-US" sz="1800" dirty="0"/>
              <a:t>The way you walk (gait) </a:t>
            </a:r>
          </a:p>
          <a:p>
            <a:pPr algn="ctr"/>
            <a:r>
              <a:rPr lang="en-US" sz="1800" dirty="0"/>
              <a:t>Speech </a:t>
            </a:r>
          </a:p>
          <a:p>
            <a:pPr algn="ctr"/>
            <a:r>
              <a:rPr lang="en-US" sz="1800" dirty="0"/>
              <a:t>Regression  </a:t>
            </a:r>
          </a:p>
          <a:p>
            <a:pPr algn="ctr"/>
            <a:endParaRPr lang="en-US" dirty="0"/>
          </a:p>
        </p:txBody>
      </p:sp>
    </p:spTree>
    <p:extLst>
      <p:ext uri="{BB962C8B-B14F-4D97-AF65-F5344CB8AC3E}">
        <p14:creationId xmlns:p14="http://schemas.microsoft.com/office/powerpoint/2010/main" val="3166226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white background with dots and lines&#10;&#10;AI-generated content may be incorrect.">
            <a:extLst>
              <a:ext uri="{FF2B5EF4-FFF2-40B4-BE49-F238E27FC236}">
                <a16:creationId xmlns:a16="http://schemas.microsoft.com/office/drawing/2014/main" id="{F0E0039C-70B3-B35D-676D-822891E3C987}"/>
              </a:ext>
            </a:extLst>
          </p:cNvPr>
          <p:cNvPicPr>
            <a:picLocks noChangeAspect="1"/>
          </p:cNvPicPr>
          <p:nvPr/>
        </p:nvPicPr>
        <p:blipFill>
          <a:blip r:embed="rId3"/>
          <a:srcRect t="5028" b="830"/>
          <a:stretch/>
        </p:blipFill>
        <p:spPr>
          <a:xfrm>
            <a:off x="391470" y="503302"/>
            <a:ext cx="3438756" cy="3186470"/>
          </a:xfrm>
          <a:prstGeom prst="rect">
            <a:avLst/>
          </a:prstGeom>
        </p:spPr>
      </p:pic>
      <p:sp>
        <p:nvSpPr>
          <p:cNvPr id="5" name="Rounded Rectangle 4">
            <a:extLst>
              <a:ext uri="{FF2B5EF4-FFF2-40B4-BE49-F238E27FC236}">
                <a16:creationId xmlns:a16="http://schemas.microsoft.com/office/drawing/2014/main" id="{DD301D82-95A1-D49E-DBF4-61CF4DAAFE55}"/>
              </a:ext>
            </a:extLst>
          </p:cNvPr>
          <p:cNvSpPr/>
          <p:nvPr/>
        </p:nvSpPr>
        <p:spPr>
          <a:xfrm>
            <a:off x="617601" y="771525"/>
            <a:ext cx="3027807" cy="2657475"/>
          </a:xfrm>
          <a:prstGeom prst="roundRect">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en-US" b="1" dirty="0"/>
              <a:t>1 in 6 children and young people suffer with a diagnosable mental health disorder. Including Non-epileptic seizures</a:t>
            </a:r>
            <a:r>
              <a:rPr lang="en-US" sz="1200" b="1" dirty="0"/>
              <a:t>.</a:t>
            </a:r>
          </a:p>
          <a:p>
            <a:pPr algn="ctr"/>
            <a:r>
              <a:rPr lang="en-US" sz="1200" b="1" dirty="0"/>
              <a:t>(Welsh Government, 2024)</a:t>
            </a:r>
          </a:p>
        </p:txBody>
      </p:sp>
      <p:pic>
        <p:nvPicPr>
          <p:cNvPr id="6" name="Picture 5" descr="A white background with dots and lines&#10;&#10;AI-generated content may be incorrect.">
            <a:extLst>
              <a:ext uri="{FF2B5EF4-FFF2-40B4-BE49-F238E27FC236}">
                <a16:creationId xmlns:a16="http://schemas.microsoft.com/office/drawing/2014/main" id="{ACA70F75-CC08-A74B-5914-9E7A8ABDEBC9}"/>
              </a:ext>
            </a:extLst>
          </p:cNvPr>
          <p:cNvPicPr>
            <a:picLocks noChangeAspect="1"/>
          </p:cNvPicPr>
          <p:nvPr/>
        </p:nvPicPr>
        <p:blipFill>
          <a:blip r:embed="rId3"/>
          <a:srcRect t="5028" b="830"/>
          <a:stretch/>
        </p:blipFill>
        <p:spPr>
          <a:xfrm>
            <a:off x="4499511" y="490741"/>
            <a:ext cx="3438756" cy="3201509"/>
          </a:xfrm>
          <a:prstGeom prst="rect">
            <a:avLst/>
          </a:prstGeom>
        </p:spPr>
      </p:pic>
      <p:sp>
        <p:nvSpPr>
          <p:cNvPr id="9" name="Rounded Rectangle 8">
            <a:extLst>
              <a:ext uri="{FF2B5EF4-FFF2-40B4-BE49-F238E27FC236}">
                <a16:creationId xmlns:a16="http://schemas.microsoft.com/office/drawing/2014/main" id="{8D5E9960-1052-04E4-CA3F-78A062ED1929}"/>
              </a:ext>
            </a:extLst>
          </p:cNvPr>
          <p:cNvSpPr/>
          <p:nvPr/>
        </p:nvSpPr>
        <p:spPr>
          <a:xfrm>
            <a:off x="4848167" y="802314"/>
            <a:ext cx="2741443" cy="2675002"/>
          </a:xfrm>
          <a:prstGeom prst="roundRect">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en-US" b="1" dirty="0"/>
              <a:t>Prevalence rates of 2-33 in 100,000.</a:t>
            </a:r>
          </a:p>
          <a:p>
            <a:pPr algn="ctr"/>
            <a:r>
              <a:rPr lang="en-US" sz="1200" b="1" dirty="0"/>
              <a:t>(</a:t>
            </a:r>
            <a:r>
              <a:rPr lang="en-US" sz="1200" b="1" dirty="0" err="1"/>
              <a:t>Benbadis</a:t>
            </a:r>
            <a:r>
              <a:rPr lang="en-US" sz="1200" b="1" dirty="0"/>
              <a:t> et al., 2004)</a:t>
            </a:r>
          </a:p>
        </p:txBody>
      </p:sp>
      <p:pic>
        <p:nvPicPr>
          <p:cNvPr id="10" name="Picture 9" descr="A white background with dots and lines&#10;&#10;AI-generated content may be incorrect.">
            <a:extLst>
              <a:ext uri="{FF2B5EF4-FFF2-40B4-BE49-F238E27FC236}">
                <a16:creationId xmlns:a16="http://schemas.microsoft.com/office/drawing/2014/main" id="{7AB50911-65CE-9F8A-4376-E216B69C32BF}"/>
              </a:ext>
            </a:extLst>
          </p:cNvPr>
          <p:cNvPicPr>
            <a:picLocks noChangeAspect="1"/>
          </p:cNvPicPr>
          <p:nvPr/>
        </p:nvPicPr>
        <p:blipFill>
          <a:blip r:embed="rId3"/>
          <a:srcRect t="5028" b="830"/>
          <a:stretch/>
        </p:blipFill>
        <p:spPr>
          <a:xfrm>
            <a:off x="8607553" y="503302"/>
            <a:ext cx="3316223" cy="3186470"/>
          </a:xfrm>
          <a:prstGeom prst="rect">
            <a:avLst/>
          </a:prstGeom>
        </p:spPr>
      </p:pic>
      <p:sp>
        <p:nvSpPr>
          <p:cNvPr id="11" name="Rounded Rectangle 10">
            <a:extLst>
              <a:ext uri="{FF2B5EF4-FFF2-40B4-BE49-F238E27FC236}">
                <a16:creationId xmlns:a16="http://schemas.microsoft.com/office/drawing/2014/main" id="{702B3C15-1DDE-D1C4-5C3A-0122EC899E13}"/>
              </a:ext>
            </a:extLst>
          </p:cNvPr>
          <p:cNvSpPr/>
          <p:nvPr/>
        </p:nvSpPr>
        <p:spPr>
          <a:xfrm>
            <a:off x="8894942" y="753995"/>
            <a:ext cx="2741443" cy="2675002"/>
          </a:xfrm>
          <a:prstGeom prst="roundRect">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en-US" b="1" dirty="0"/>
              <a:t>Epilepsy clinics report a higher incidence of NES </a:t>
            </a:r>
          </a:p>
          <a:p>
            <a:pPr algn="ctr"/>
            <a:r>
              <a:rPr lang="en-US" b="1" dirty="0"/>
              <a:t>1 in 5 patience.</a:t>
            </a:r>
          </a:p>
          <a:p>
            <a:pPr algn="ctr"/>
            <a:r>
              <a:rPr lang="en-US" sz="1200" b="1" dirty="0"/>
              <a:t>(Angus-</a:t>
            </a:r>
            <a:r>
              <a:rPr lang="en-US" sz="1200" b="1" dirty="0" err="1"/>
              <a:t>Leppan</a:t>
            </a:r>
            <a:r>
              <a:rPr lang="en-US" sz="1200" b="1" dirty="0"/>
              <a:t>, 2008)</a:t>
            </a:r>
          </a:p>
        </p:txBody>
      </p:sp>
      <p:sp>
        <p:nvSpPr>
          <p:cNvPr id="15" name="Rounded Rectangle 14">
            <a:extLst>
              <a:ext uri="{FF2B5EF4-FFF2-40B4-BE49-F238E27FC236}">
                <a16:creationId xmlns:a16="http://schemas.microsoft.com/office/drawing/2014/main" id="{93FF8773-27C8-158C-B7E5-A3FB1DBEB9BC}"/>
              </a:ext>
            </a:extLst>
          </p:cNvPr>
          <p:cNvSpPr/>
          <p:nvPr/>
        </p:nvSpPr>
        <p:spPr>
          <a:xfrm>
            <a:off x="1511808" y="4401312"/>
            <a:ext cx="9168384" cy="1654374"/>
          </a:xfrm>
          <a:prstGeom prst="roundRect">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en-US" sz="3600" b="1" dirty="0"/>
              <a:t>Half of patience presenting in A&amp;E with a severe epileptic seizure = NES </a:t>
            </a:r>
            <a:r>
              <a:rPr lang="en-US" sz="1200" b="1" dirty="0"/>
              <a:t>(NHS,2017)</a:t>
            </a:r>
          </a:p>
          <a:p>
            <a:pPr algn="ctr"/>
            <a:endParaRPr lang="en-US" dirty="0"/>
          </a:p>
        </p:txBody>
      </p:sp>
    </p:spTree>
    <p:extLst>
      <p:ext uri="{BB962C8B-B14F-4D97-AF65-F5344CB8AC3E}">
        <p14:creationId xmlns:p14="http://schemas.microsoft.com/office/powerpoint/2010/main" val="1877763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9" grpId="0" animBg="1"/>
      <p:bldP spid="11" grpId="0" animBg="1"/>
      <p:bldP spid="1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white background with dots and lines&#10;&#10;AI-generated content may be incorrect.">
            <a:extLst>
              <a:ext uri="{FF2B5EF4-FFF2-40B4-BE49-F238E27FC236}">
                <a16:creationId xmlns:a16="http://schemas.microsoft.com/office/drawing/2014/main" id="{97C27B59-B186-DD5A-70DD-6780CEE7A400}"/>
              </a:ext>
            </a:extLst>
          </p:cNvPr>
          <p:cNvPicPr>
            <a:picLocks noChangeAspect="1"/>
          </p:cNvPicPr>
          <p:nvPr/>
        </p:nvPicPr>
        <p:blipFill>
          <a:blip r:embed="rId3"/>
          <a:srcRect t="5028" b="830"/>
          <a:stretch/>
        </p:blipFill>
        <p:spPr>
          <a:xfrm>
            <a:off x="-3057" y="0"/>
            <a:ext cx="12192009" cy="6924118"/>
          </a:xfrm>
          <a:prstGeom prst="rect">
            <a:avLst/>
          </a:prstGeom>
        </p:spPr>
      </p:pic>
      <p:sp>
        <p:nvSpPr>
          <p:cNvPr id="5" name="Rounded Rectangle 4">
            <a:extLst>
              <a:ext uri="{FF2B5EF4-FFF2-40B4-BE49-F238E27FC236}">
                <a16:creationId xmlns:a16="http://schemas.microsoft.com/office/drawing/2014/main" id="{D35335F2-D926-0D5D-D6C0-E01B0A70D5F3}"/>
              </a:ext>
            </a:extLst>
          </p:cNvPr>
          <p:cNvSpPr/>
          <p:nvPr/>
        </p:nvSpPr>
        <p:spPr>
          <a:xfrm>
            <a:off x="799428" y="776009"/>
            <a:ext cx="10587037" cy="5372100"/>
          </a:xfrm>
          <a:prstGeom prst="roundRect">
            <a:avLst/>
          </a:prstGeom>
          <a:ln>
            <a:solidFill>
              <a:schemeClr val="accent1">
                <a:lumMod val="60000"/>
                <a:lumOff val="4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b="1" dirty="0"/>
              <a:t>Villagran et al (2021) Incidence and prevalence of psychogenic nonepileptic seizures in a Norwegian county: A ten-year population-based study. </a:t>
            </a:r>
          </a:p>
        </p:txBody>
      </p:sp>
    </p:spTree>
    <p:extLst>
      <p:ext uri="{BB962C8B-B14F-4D97-AF65-F5344CB8AC3E}">
        <p14:creationId xmlns:p14="http://schemas.microsoft.com/office/powerpoint/2010/main" val="19572619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F41AC92-66F8-8E4E-0AE0-9F8486752FF2}"/>
            </a:ext>
          </a:extLst>
        </p:cNvPr>
        <p:cNvGrpSpPr/>
        <p:nvPr/>
      </p:nvGrpSpPr>
      <p:grpSpPr>
        <a:xfrm>
          <a:off x="0" y="0"/>
          <a:ext cx="0" cy="0"/>
          <a:chOff x="0" y="0"/>
          <a:chExt cx="0" cy="0"/>
        </a:xfrm>
      </p:grpSpPr>
      <p:pic>
        <p:nvPicPr>
          <p:cNvPr id="4" name="Picture 3" descr="A white background with dots and lines&#10;&#10;AI-generated content may be incorrect.">
            <a:extLst>
              <a:ext uri="{FF2B5EF4-FFF2-40B4-BE49-F238E27FC236}">
                <a16:creationId xmlns:a16="http://schemas.microsoft.com/office/drawing/2014/main" id="{E66D8768-CECC-482D-DD8C-11C77F68B2CE}"/>
              </a:ext>
            </a:extLst>
          </p:cNvPr>
          <p:cNvPicPr>
            <a:picLocks noChangeAspect="1"/>
          </p:cNvPicPr>
          <p:nvPr/>
        </p:nvPicPr>
        <p:blipFill>
          <a:blip r:embed="rId3"/>
          <a:srcRect t="5028" b="830"/>
          <a:stretch/>
        </p:blipFill>
        <p:spPr>
          <a:xfrm>
            <a:off x="0" y="0"/>
            <a:ext cx="12192009" cy="6924118"/>
          </a:xfrm>
          <a:prstGeom prst="rect">
            <a:avLst/>
          </a:prstGeom>
        </p:spPr>
      </p:pic>
      <p:sp>
        <p:nvSpPr>
          <p:cNvPr id="7" name="Rounded Rectangle 6">
            <a:extLst>
              <a:ext uri="{FF2B5EF4-FFF2-40B4-BE49-F238E27FC236}">
                <a16:creationId xmlns:a16="http://schemas.microsoft.com/office/drawing/2014/main" id="{563E24DC-2A1D-D291-D958-BE6253F56A95}"/>
              </a:ext>
            </a:extLst>
          </p:cNvPr>
          <p:cNvSpPr/>
          <p:nvPr/>
        </p:nvSpPr>
        <p:spPr>
          <a:xfrm>
            <a:off x="771525" y="800100"/>
            <a:ext cx="10587038" cy="5043488"/>
          </a:xfrm>
          <a:prstGeom prst="roundRect">
            <a:avLst/>
          </a:prstGeom>
          <a:ln>
            <a:solidFill>
              <a:schemeClr val="accent1">
                <a:lumMod val="60000"/>
                <a:lumOff val="4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3600" u="sng" dirty="0"/>
              <a:t>Systematic Literature Review:</a:t>
            </a:r>
          </a:p>
          <a:p>
            <a:pPr algn="ctr"/>
            <a:endParaRPr lang="en-US" sz="3600" u="sng" dirty="0"/>
          </a:p>
          <a:p>
            <a:pPr algn="ctr"/>
            <a:r>
              <a:rPr lang="en-US" sz="3600" dirty="0"/>
              <a:t>The  experiences of young people with non-epileptic seizures and professionals’ interactions and understanding of these patients: A systematic literature review</a:t>
            </a:r>
          </a:p>
          <a:p>
            <a:pPr algn="ctr"/>
            <a:endParaRPr lang="en-US" sz="3600" u="sng" dirty="0"/>
          </a:p>
        </p:txBody>
      </p:sp>
    </p:spTree>
    <p:extLst>
      <p:ext uri="{BB962C8B-B14F-4D97-AF65-F5344CB8AC3E}">
        <p14:creationId xmlns:p14="http://schemas.microsoft.com/office/powerpoint/2010/main" val="2267280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C2CABD4-B435-8CD1-3EA7-2FC22FA30455}"/>
            </a:ext>
          </a:extLst>
        </p:cNvPr>
        <p:cNvGrpSpPr/>
        <p:nvPr/>
      </p:nvGrpSpPr>
      <p:grpSpPr>
        <a:xfrm>
          <a:off x="0" y="0"/>
          <a:ext cx="0" cy="0"/>
          <a:chOff x="0" y="0"/>
          <a:chExt cx="0" cy="0"/>
        </a:xfrm>
      </p:grpSpPr>
      <p:pic>
        <p:nvPicPr>
          <p:cNvPr id="4" name="Picture 3" descr="A white background with dots and lines&#10;&#10;AI-generated content may be incorrect.">
            <a:extLst>
              <a:ext uri="{FF2B5EF4-FFF2-40B4-BE49-F238E27FC236}">
                <a16:creationId xmlns:a16="http://schemas.microsoft.com/office/drawing/2014/main" id="{B95C3F80-7D41-371D-A82D-D24C1CE7A932}"/>
              </a:ext>
            </a:extLst>
          </p:cNvPr>
          <p:cNvPicPr>
            <a:picLocks noChangeAspect="1"/>
          </p:cNvPicPr>
          <p:nvPr/>
        </p:nvPicPr>
        <p:blipFill>
          <a:blip r:embed="rId3"/>
          <a:srcRect t="5028" b="830"/>
          <a:stretch/>
        </p:blipFill>
        <p:spPr>
          <a:xfrm>
            <a:off x="-3058" y="1838"/>
            <a:ext cx="12192009" cy="6924118"/>
          </a:xfrm>
          <a:prstGeom prst="rect">
            <a:avLst/>
          </a:prstGeom>
        </p:spPr>
      </p:pic>
      <p:sp>
        <p:nvSpPr>
          <p:cNvPr id="7" name="Rounded Rectangle 6">
            <a:extLst>
              <a:ext uri="{FF2B5EF4-FFF2-40B4-BE49-F238E27FC236}">
                <a16:creationId xmlns:a16="http://schemas.microsoft.com/office/drawing/2014/main" id="{9E7266E0-6946-072A-C77C-EC08FDF4EC52}"/>
              </a:ext>
            </a:extLst>
          </p:cNvPr>
          <p:cNvSpPr/>
          <p:nvPr/>
        </p:nvSpPr>
        <p:spPr>
          <a:xfrm>
            <a:off x="109729" y="2571159"/>
            <a:ext cx="3633973" cy="1715675"/>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US" sz="3200" b="1" dirty="0"/>
              <a:t>Methodology</a:t>
            </a:r>
            <a:r>
              <a:rPr lang="en-US" dirty="0"/>
              <a:t> </a:t>
            </a:r>
          </a:p>
        </p:txBody>
      </p:sp>
      <p:sp>
        <p:nvSpPr>
          <p:cNvPr id="9" name="Rounded Rectangle 8">
            <a:extLst>
              <a:ext uri="{FF2B5EF4-FFF2-40B4-BE49-F238E27FC236}">
                <a16:creationId xmlns:a16="http://schemas.microsoft.com/office/drawing/2014/main" id="{96DC4F29-8BAD-FD01-7BFB-0931C92BD360}"/>
              </a:ext>
            </a:extLst>
          </p:cNvPr>
          <p:cNvSpPr/>
          <p:nvPr/>
        </p:nvSpPr>
        <p:spPr>
          <a:xfrm>
            <a:off x="3806952" y="352662"/>
            <a:ext cx="3535680" cy="1531902"/>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r>
              <a:rPr lang="en-US" b="1" dirty="0"/>
              <a:t>Literature search.</a:t>
            </a:r>
          </a:p>
          <a:p>
            <a:r>
              <a:rPr lang="en-US" b="1" dirty="0"/>
              <a:t>UWTSD Library catalogue</a:t>
            </a:r>
          </a:p>
          <a:p>
            <a:r>
              <a:rPr lang="en-US" b="1" dirty="0"/>
              <a:t>databases/search terms</a:t>
            </a:r>
          </a:p>
        </p:txBody>
      </p:sp>
      <p:sp>
        <p:nvSpPr>
          <p:cNvPr id="10" name="Rounded Rectangle 9">
            <a:extLst>
              <a:ext uri="{FF2B5EF4-FFF2-40B4-BE49-F238E27FC236}">
                <a16:creationId xmlns:a16="http://schemas.microsoft.com/office/drawing/2014/main" id="{60C08796-0B49-F337-7E42-D8BFD4C9A7CF}"/>
              </a:ext>
            </a:extLst>
          </p:cNvPr>
          <p:cNvSpPr/>
          <p:nvPr/>
        </p:nvSpPr>
        <p:spPr>
          <a:xfrm>
            <a:off x="8075676" y="1005610"/>
            <a:ext cx="3535680" cy="1348122"/>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US" b="1" dirty="0"/>
          </a:p>
          <a:p>
            <a:r>
              <a:rPr lang="en-US" b="1" dirty="0"/>
              <a:t>Inclusion/exclusion.</a:t>
            </a:r>
          </a:p>
          <a:p>
            <a:r>
              <a:rPr lang="en-US" b="1" dirty="0"/>
              <a:t>Between 2014-2024</a:t>
            </a:r>
          </a:p>
          <a:p>
            <a:r>
              <a:rPr lang="en-US" b="1" dirty="0"/>
              <a:t>young peoples, parents, professionals </a:t>
            </a:r>
          </a:p>
          <a:p>
            <a:pPr algn="ctr"/>
            <a:endParaRPr lang="en-US" dirty="0"/>
          </a:p>
        </p:txBody>
      </p:sp>
      <p:sp>
        <p:nvSpPr>
          <p:cNvPr id="11" name="Rounded Rectangle 10">
            <a:extLst>
              <a:ext uri="{FF2B5EF4-FFF2-40B4-BE49-F238E27FC236}">
                <a16:creationId xmlns:a16="http://schemas.microsoft.com/office/drawing/2014/main" id="{AE753B9A-2D05-B5D2-9606-1888B6DA41F1}"/>
              </a:ext>
            </a:extLst>
          </p:cNvPr>
          <p:cNvSpPr/>
          <p:nvPr/>
        </p:nvSpPr>
        <p:spPr>
          <a:xfrm>
            <a:off x="4032499" y="2663049"/>
            <a:ext cx="4120896" cy="1715675"/>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r>
              <a:rPr lang="en-US" b="1" dirty="0"/>
              <a:t>Results.</a:t>
            </a:r>
          </a:p>
          <a:p>
            <a:r>
              <a:rPr lang="en-US" b="1" dirty="0"/>
              <a:t>Paucity of research</a:t>
            </a:r>
          </a:p>
          <a:p>
            <a:r>
              <a:rPr lang="en-US" b="1" dirty="0"/>
              <a:t>YP = 0-25 yrs</a:t>
            </a:r>
          </a:p>
          <a:p>
            <a:r>
              <a:rPr lang="en-US" b="1" i="1" dirty="0"/>
              <a:t>n</a:t>
            </a:r>
            <a:r>
              <a:rPr lang="en-US" b="1" dirty="0"/>
              <a:t> =15</a:t>
            </a:r>
          </a:p>
        </p:txBody>
      </p:sp>
      <p:sp>
        <p:nvSpPr>
          <p:cNvPr id="12" name="Rounded Rectangle 11">
            <a:extLst>
              <a:ext uri="{FF2B5EF4-FFF2-40B4-BE49-F238E27FC236}">
                <a16:creationId xmlns:a16="http://schemas.microsoft.com/office/drawing/2014/main" id="{1B24E1D4-3B62-5236-606E-DB49C43F4016}"/>
              </a:ext>
            </a:extLst>
          </p:cNvPr>
          <p:cNvSpPr/>
          <p:nvPr/>
        </p:nvSpPr>
        <p:spPr>
          <a:xfrm>
            <a:off x="6990971" y="5157209"/>
            <a:ext cx="3535680" cy="1348122"/>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r>
              <a:rPr lang="en-US" b="1" dirty="0"/>
              <a:t>2. Knowledge and understanding in health services. </a:t>
            </a:r>
          </a:p>
          <a:p>
            <a:r>
              <a:rPr lang="en-US" sz="1600" b="1" dirty="0"/>
              <a:t>Primary, secondary</a:t>
            </a:r>
          </a:p>
        </p:txBody>
      </p:sp>
      <p:sp>
        <p:nvSpPr>
          <p:cNvPr id="13" name="Rounded Rectangle 12">
            <a:extLst>
              <a:ext uri="{FF2B5EF4-FFF2-40B4-BE49-F238E27FC236}">
                <a16:creationId xmlns:a16="http://schemas.microsoft.com/office/drawing/2014/main" id="{27693CEA-504D-9116-ACB7-F0B1B2A333ED}"/>
              </a:ext>
            </a:extLst>
          </p:cNvPr>
          <p:cNvSpPr/>
          <p:nvPr/>
        </p:nvSpPr>
        <p:spPr>
          <a:xfrm>
            <a:off x="2500878" y="5157216"/>
            <a:ext cx="3535680" cy="1348122"/>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marL="342900" indent="-342900">
              <a:buAutoNum type="arabicPeriod"/>
            </a:pPr>
            <a:r>
              <a:rPr lang="en-US" b="1" dirty="0"/>
              <a:t>Management and attitudes in education.</a:t>
            </a:r>
          </a:p>
          <a:p>
            <a:r>
              <a:rPr lang="en-US" b="1" dirty="0"/>
              <a:t>Inconsistent response plans</a:t>
            </a:r>
          </a:p>
          <a:p>
            <a:r>
              <a:rPr lang="en-US" b="1" dirty="0"/>
              <a:t>Negative attitudes</a:t>
            </a:r>
          </a:p>
        </p:txBody>
      </p:sp>
      <p:sp>
        <p:nvSpPr>
          <p:cNvPr id="14" name="Rounded Rectangle 13">
            <a:extLst>
              <a:ext uri="{FF2B5EF4-FFF2-40B4-BE49-F238E27FC236}">
                <a16:creationId xmlns:a16="http://schemas.microsoft.com/office/drawing/2014/main" id="{D282CA15-1D82-ACA5-BD8B-E6D358021216}"/>
              </a:ext>
            </a:extLst>
          </p:cNvPr>
          <p:cNvSpPr/>
          <p:nvPr/>
        </p:nvSpPr>
        <p:spPr>
          <a:xfrm>
            <a:off x="8442192" y="3156147"/>
            <a:ext cx="3535680" cy="1348122"/>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US" b="1" dirty="0"/>
              <a:t>3.Terminology: ”what shall we call it?’</a:t>
            </a:r>
          </a:p>
        </p:txBody>
      </p:sp>
    </p:spTree>
    <p:extLst>
      <p:ext uri="{BB962C8B-B14F-4D97-AF65-F5344CB8AC3E}">
        <p14:creationId xmlns:p14="http://schemas.microsoft.com/office/powerpoint/2010/main" val="4210186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2" grpId="0" animBg="1"/>
      <p:bldP spid="13" grpId="0" animBg="1"/>
      <p:bldP spid="1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8298679B-715D-B5C9-A546-96B80D77FEB3}"/>
              </a:ext>
            </a:extLst>
          </p:cNvPr>
          <p:cNvSpPr/>
          <p:nvPr/>
        </p:nvSpPr>
        <p:spPr>
          <a:xfrm>
            <a:off x="2566416" y="134260"/>
            <a:ext cx="7059168" cy="1000125"/>
          </a:xfrm>
          <a:prstGeom prst="roundRect">
            <a:avLst/>
          </a:prstGeom>
          <a:ln>
            <a:solidFill>
              <a:schemeClr val="accent4">
                <a:lumMod val="60000"/>
                <a:lumOff val="40000"/>
              </a:schemeClr>
            </a:solidFill>
          </a:ln>
        </p:spPr>
        <p:style>
          <a:lnRef idx="2">
            <a:schemeClr val="accent1"/>
          </a:lnRef>
          <a:fillRef idx="1">
            <a:schemeClr val="lt1"/>
          </a:fillRef>
          <a:effectRef idx="0">
            <a:schemeClr val="accent1"/>
          </a:effectRef>
          <a:fontRef idx="minor">
            <a:schemeClr val="dk1"/>
          </a:fontRef>
        </p:style>
        <p:txBody>
          <a:bodyPr rtlCol="0" anchor="ctr"/>
          <a:lstStyle/>
          <a:p>
            <a:r>
              <a:rPr lang="en-GB" sz="2400" dirty="0"/>
              <a:t>Theme 1. Management and attitudes in education.</a:t>
            </a:r>
          </a:p>
        </p:txBody>
      </p:sp>
      <p:graphicFrame>
        <p:nvGraphicFramePr>
          <p:cNvPr id="5" name="Diagram 4">
            <a:extLst>
              <a:ext uri="{FF2B5EF4-FFF2-40B4-BE49-F238E27FC236}">
                <a16:creationId xmlns:a16="http://schemas.microsoft.com/office/drawing/2014/main" id="{58B2F2C2-2E41-1CE4-421F-CAA9A0B0D932}"/>
              </a:ext>
            </a:extLst>
          </p:cNvPr>
          <p:cNvGraphicFramePr/>
          <p:nvPr>
            <p:extLst>
              <p:ext uri="{D42A27DB-BD31-4B8C-83A1-F6EECF244321}">
                <p14:modId xmlns:p14="http://schemas.microsoft.com/office/powerpoint/2010/main" val="3735423509"/>
              </p:ext>
            </p:extLst>
          </p:nvPr>
        </p:nvGraphicFramePr>
        <p:xfrm>
          <a:off x="2566416" y="1243775"/>
          <a:ext cx="7294880" cy="52970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58920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849D9CF8-F659-965B-EECF-B96B4A05E01E}"/>
              </a:ext>
            </a:extLst>
          </p:cNvPr>
          <p:cNvSpPr/>
          <p:nvPr/>
        </p:nvSpPr>
        <p:spPr>
          <a:xfrm>
            <a:off x="1965960" y="134260"/>
            <a:ext cx="8260080" cy="1000125"/>
          </a:xfrm>
          <a:prstGeom prst="roundRect">
            <a:avLst/>
          </a:prstGeom>
          <a:ln>
            <a:solidFill>
              <a:schemeClr val="accent1">
                <a:lumMod val="60000"/>
                <a:lumOff val="40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sz="2400" dirty="0"/>
              <a:t>Theme 2. Knowledge and understanding of NES in the health service. </a:t>
            </a:r>
          </a:p>
        </p:txBody>
      </p:sp>
      <p:graphicFrame>
        <p:nvGraphicFramePr>
          <p:cNvPr id="3" name="Diagram 2">
            <a:extLst>
              <a:ext uri="{FF2B5EF4-FFF2-40B4-BE49-F238E27FC236}">
                <a16:creationId xmlns:a16="http://schemas.microsoft.com/office/drawing/2014/main" id="{4CB16824-906B-B9C7-E351-69C81EEB3C5F}"/>
              </a:ext>
            </a:extLst>
          </p:cNvPr>
          <p:cNvGraphicFramePr/>
          <p:nvPr>
            <p:extLst>
              <p:ext uri="{D42A27DB-BD31-4B8C-83A1-F6EECF244321}">
                <p14:modId xmlns:p14="http://schemas.microsoft.com/office/powerpoint/2010/main" val="1376232977"/>
              </p:ext>
            </p:extLst>
          </p:nvPr>
        </p:nvGraphicFramePr>
        <p:xfrm>
          <a:off x="2448560" y="1426655"/>
          <a:ext cx="7294880" cy="52970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539821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DCAACBD1-F047-4CF6-75F3-AE4A33FB190E}"/>
              </a:ext>
            </a:extLst>
          </p:cNvPr>
          <p:cNvSpPr/>
          <p:nvPr/>
        </p:nvSpPr>
        <p:spPr>
          <a:xfrm>
            <a:off x="2951988" y="0"/>
            <a:ext cx="6523736" cy="1000125"/>
          </a:xfrm>
          <a:prstGeom prst="roundRect">
            <a:avLst/>
          </a:prstGeom>
          <a:ln>
            <a:solidFill>
              <a:schemeClr val="accent4">
                <a:lumMod val="60000"/>
                <a:lumOff val="40000"/>
              </a:schemeClr>
            </a:solidFill>
          </a:ln>
        </p:spPr>
        <p:style>
          <a:lnRef idx="2">
            <a:schemeClr val="accent1"/>
          </a:lnRef>
          <a:fillRef idx="1">
            <a:schemeClr val="lt1"/>
          </a:fillRef>
          <a:effectRef idx="0">
            <a:schemeClr val="accent1"/>
          </a:effectRef>
          <a:fontRef idx="minor">
            <a:schemeClr val="dk1"/>
          </a:fontRef>
        </p:style>
        <p:txBody>
          <a:bodyPr rtlCol="0" anchor="ctr"/>
          <a:lstStyle/>
          <a:p>
            <a:r>
              <a:rPr lang="en-GB" sz="2400" dirty="0"/>
              <a:t>Theme 3. Terminology, ‘What should we call it?’</a:t>
            </a:r>
          </a:p>
        </p:txBody>
      </p:sp>
      <p:graphicFrame>
        <p:nvGraphicFramePr>
          <p:cNvPr id="3" name="Diagram 2">
            <a:extLst>
              <a:ext uri="{FF2B5EF4-FFF2-40B4-BE49-F238E27FC236}">
                <a16:creationId xmlns:a16="http://schemas.microsoft.com/office/drawing/2014/main" id="{7DDB09FE-C6BF-F09B-717F-D7B10BD6CCE7}"/>
              </a:ext>
            </a:extLst>
          </p:cNvPr>
          <p:cNvGraphicFramePr/>
          <p:nvPr>
            <p:extLst>
              <p:ext uri="{D42A27DB-BD31-4B8C-83A1-F6EECF244321}">
                <p14:modId xmlns:p14="http://schemas.microsoft.com/office/powerpoint/2010/main" val="18921536"/>
              </p:ext>
            </p:extLst>
          </p:nvPr>
        </p:nvGraphicFramePr>
        <p:xfrm>
          <a:off x="2566416" y="1243775"/>
          <a:ext cx="7294880" cy="52970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621630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AAD2092-66EA-DC40-C777-31495FFBA103}"/>
            </a:ext>
          </a:extLst>
        </p:cNvPr>
        <p:cNvGrpSpPr/>
        <p:nvPr/>
      </p:nvGrpSpPr>
      <p:grpSpPr>
        <a:xfrm>
          <a:off x="0" y="0"/>
          <a:ext cx="0" cy="0"/>
          <a:chOff x="0" y="0"/>
          <a:chExt cx="0" cy="0"/>
        </a:xfrm>
      </p:grpSpPr>
      <p:pic>
        <p:nvPicPr>
          <p:cNvPr id="4" name="Picture 3" descr="A white background with dots and lines&#10;&#10;AI-generated content may be incorrect.">
            <a:extLst>
              <a:ext uri="{FF2B5EF4-FFF2-40B4-BE49-F238E27FC236}">
                <a16:creationId xmlns:a16="http://schemas.microsoft.com/office/drawing/2014/main" id="{FDF0A5BE-4C20-FA76-A969-EB5C0A97413C}"/>
              </a:ext>
            </a:extLst>
          </p:cNvPr>
          <p:cNvPicPr>
            <a:picLocks noChangeAspect="1"/>
          </p:cNvPicPr>
          <p:nvPr/>
        </p:nvPicPr>
        <p:blipFill>
          <a:blip r:embed="rId3"/>
          <a:srcRect t="5028" b="830"/>
          <a:stretch/>
        </p:blipFill>
        <p:spPr>
          <a:xfrm>
            <a:off x="0" y="0"/>
            <a:ext cx="12192009" cy="6924118"/>
          </a:xfrm>
          <a:prstGeom prst="rect">
            <a:avLst/>
          </a:prstGeom>
        </p:spPr>
      </p:pic>
      <p:sp>
        <p:nvSpPr>
          <p:cNvPr id="7" name="Rounded Rectangle 6">
            <a:extLst>
              <a:ext uri="{FF2B5EF4-FFF2-40B4-BE49-F238E27FC236}">
                <a16:creationId xmlns:a16="http://schemas.microsoft.com/office/drawing/2014/main" id="{8FAE597C-AB83-55D6-4193-A93C8D04A9C3}"/>
              </a:ext>
            </a:extLst>
          </p:cNvPr>
          <p:cNvSpPr/>
          <p:nvPr/>
        </p:nvSpPr>
        <p:spPr>
          <a:xfrm>
            <a:off x="771525" y="800100"/>
            <a:ext cx="10587038" cy="5043488"/>
          </a:xfrm>
          <a:prstGeom prst="roundRect">
            <a:avLst/>
          </a:prstGeom>
          <a:ln>
            <a:solidFill>
              <a:schemeClr val="accent1">
                <a:lumMod val="60000"/>
                <a:lumOff val="4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6600" dirty="0"/>
              <a:t>In Summary </a:t>
            </a:r>
          </a:p>
        </p:txBody>
      </p:sp>
    </p:spTree>
    <p:extLst>
      <p:ext uri="{BB962C8B-B14F-4D97-AF65-F5344CB8AC3E}">
        <p14:creationId xmlns:p14="http://schemas.microsoft.com/office/powerpoint/2010/main" val="10898458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374DCBF-15AB-479E-3E47-5DDA1BA68727}"/>
            </a:ext>
          </a:extLst>
        </p:cNvPr>
        <p:cNvGrpSpPr/>
        <p:nvPr/>
      </p:nvGrpSpPr>
      <p:grpSpPr>
        <a:xfrm>
          <a:off x="0" y="0"/>
          <a:ext cx="0" cy="0"/>
          <a:chOff x="0" y="0"/>
          <a:chExt cx="0" cy="0"/>
        </a:xfrm>
      </p:grpSpPr>
      <p:pic>
        <p:nvPicPr>
          <p:cNvPr id="4" name="Picture 3" descr="A white background with dots and lines&#10;&#10;AI-generated content may be incorrect.">
            <a:extLst>
              <a:ext uri="{FF2B5EF4-FFF2-40B4-BE49-F238E27FC236}">
                <a16:creationId xmlns:a16="http://schemas.microsoft.com/office/drawing/2014/main" id="{47CCFE23-B4FA-06E8-6593-D3239201AC23}"/>
              </a:ext>
            </a:extLst>
          </p:cNvPr>
          <p:cNvPicPr>
            <a:picLocks noChangeAspect="1"/>
          </p:cNvPicPr>
          <p:nvPr/>
        </p:nvPicPr>
        <p:blipFill>
          <a:blip r:embed="rId3"/>
          <a:srcRect t="5028" b="830"/>
          <a:stretch/>
        </p:blipFill>
        <p:spPr>
          <a:xfrm>
            <a:off x="0" y="0"/>
            <a:ext cx="12192009" cy="6924118"/>
          </a:xfrm>
          <a:prstGeom prst="rect">
            <a:avLst/>
          </a:prstGeom>
        </p:spPr>
      </p:pic>
      <p:sp>
        <p:nvSpPr>
          <p:cNvPr id="7" name="Rounded Rectangle 6">
            <a:extLst>
              <a:ext uri="{FF2B5EF4-FFF2-40B4-BE49-F238E27FC236}">
                <a16:creationId xmlns:a16="http://schemas.microsoft.com/office/drawing/2014/main" id="{E32229FF-F39B-A296-7F5B-6E6E7C6AF8FE}"/>
              </a:ext>
            </a:extLst>
          </p:cNvPr>
          <p:cNvSpPr/>
          <p:nvPr/>
        </p:nvSpPr>
        <p:spPr>
          <a:xfrm>
            <a:off x="771525" y="800100"/>
            <a:ext cx="10587038" cy="5043488"/>
          </a:xfrm>
          <a:prstGeom prst="roundRect">
            <a:avLst/>
          </a:prstGeom>
          <a:ln>
            <a:solidFill>
              <a:schemeClr val="accent1">
                <a:lumMod val="60000"/>
                <a:lumOff val="4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3600" u="sng" dirty="0"/>
              <a:t>Research Report:</a:t>
            </a:r>
          </a:p>
          <a:p>
            <a:pPr algn="ctr"/>
            <a:endParaRPr lang="en-US" sz="3600" u="sng" dirty="0"/>
          </a:p>
          <a:p>
            <a:pPr algn="ctr"/>
            <a:r>
              <a:rPr lang="en-US" sz="3600" dirty="0"/>
              <a:t>Understanding the experiences of non-epileptic seizures in young people: </a:t>
            </a:r>
          </a:p>
          <a:p>
            <a:pPr algn="ctr"/>
            <a:r>
              <a:rPr lang="en-US" sz="3600" dirty="0"/>
              <a:t>A multi-perspectival qualitative analysis.   </a:t>
            </a:r>
          </a:p>
        </p:txBody>
      </p:sp>
    </p:spTree>
    <p:extLst>
      <p:ext uri="{BB962C8B-B14F-4D97-AF65-F5344CB8AC3E}">
        <p14:creationId xmlns:p14="http://schemas.microsoft.com/office/powerpoint/2010/main" val="32921092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1028" name="Picture 4" descr="Group of teenage girls Stock Photo | Adobe Stock">
            <a:extLst>
              <a:ext uri="{FF2B5EF4-FFF2-40B4-BE49-F238E27FC236}">
                <a16:creationId xmlns:a16="http://schemas.microsoft.com/office/drawing/2014/main" id="{F3947212-DF66-E7B1-E5B9-BDBC5A92A4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44607" y="1014412"/>
            <a:ext cx="5199758" cy="5272087"/>
          </a:xfrm>
          <a:prstGeom prst="rect">
            <a:avLst/>
          </a:prstGeom>
          <a:noFill/>
          <a:effectLst>
            <a:softEdge rad="59623"/>
          </a:effectLst>
          <a:extLst>
            <a:ext uri="{909E8E84-426E-40DD-AFC4-6F175D3DCCD1}">
              <a14:hiddenFill xmlns:a14="http://schemas.microsoft.com/office/drawing/2010/main">
                <a:solidFill>
                  <a:srgbClr val="FFFFFF"/>
                </a:solidFill>
              </a14:hiddenFill>
            </a:ext>
          </a:extLst>
        </p:spPr>
      </p:pic>
      <p:sp>
        <p:nvSpPr>
          <p:cNvPr id="5" name="Rounded Rectangle 4">
            <a:extLst>
              <a:ext uri="{FF2B5EF4-FFF2-40B4-BE49-F238E27FC236}">
                <a16:creationId xmlns:a16="http://schemas.microsoft.com/office/drawing/2014/main" id="{F511D2BA-26E7-0E58-EB5B-5FDA6314F33D}"/>
              </a:ext>
            </a:extLst>
          </p:cNvPr>
          <p:cNvSpPr/>
          <p:nvPr/>
        </p:nvSpPr>
        <p:spPr>
          <a:xfrm>
            <a:off x="447635" y="445298"/>
            <a:ext cx="5510029" cy="1533524"/>
          </a:xfrm>
          <a:prstGeom prst="roundRect">
            <a:avLst/>
          </a:prstGeom>
          <a:ln>
            <a:solidFill>
              <a:schemeClr val="accent1">
                <a:lumMod val="60000"/>
                <a:lumOff val="4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b="1" dirty="0"/>
              <a:t>75 to 85% of those effected are females </a:t>
            </a:r>
            <a:r>
              <a:rPr lang="en-US" sz="1200" b="1" dirty="0"/>
              <a:t>(Hansel et al., 2020).</a:t>
            </a:r>
          </a:p>
        </p:txBody>
      </p:sp>
      <p:sp>
        <p:nvSpPr>
          <p:cNvPr id="6" name="Rounded Rectangle 5">
            <a:extLst>
              <a:ext uri="{FF2B5EF4-FFF2-40B4-BE49-F238E27FC236}">
                <a16:creationId xmlns:a16="http://schemas.microsoft.com/office/drawing/2014/main" id="{CE8339A6-11D2-3731-7B7D-00C75BBD1960}"/>
              </a:ext>
            </a:extLst>
          </p:cNvPr>
          <p:cNvSpPr/>
          <p:nvPr/>
        </p:nvSpPr>
        <p:spPr>
          <a:xfrm>
            <a:off x="585972" y="2340769"/>
            <a:ext cx="2195054" cy="1171577"/>
          </a:xfrm>
          <a:prstGeom prst="roundRect">
            <a:avLst/>
          </a:prstGeom>
          <a:ln>
            <a:solidFill>
              <a:schemeClr val="accent1">
                <a:lumMod val="60000"/>
                <a:lumOff val="4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b="1" dirty="0"/>
              <a:t>Trauma</a:t>
            </a:r>
            <a:r>
              <a:rPr lang="en-US" b="1" dirty="0"/>
              <a:t> </a:t>
            </a:r>
          </a:p>
        </p:txBody>
      </p:sp>
      <p:sp>
        <p:nvSpPr>
          <p:cNvPr id="7" name="Rounded Rectangle 6">
            <a:extLst>
              <a:ext uri="{FF2B5EF4-FFF2-40B4-BE49-F238E27FC236}">
                <a16:creationId xmlns:a16="http://schemas.microsoft.com/office/drawing/2014/main" id="{97158D55-26A3-B852-9232-A3F4A91EE094}"/>
              </a:ext>
            </a:extLst>
          </p:cNvPr>
          <p:cNvSpPr/>
          <p:nvPr/>
        </p:nvSpPr>
        <p:spPr>
          <a:xfrm>
            <a:off x="3446131" y="2371724"/>
            <a:ext cx="2195055" cy="1171577"/>
          </a:xfrm>
          <a:prstGeom prst="roundRect">
            <a:avLst/>
          </a:prstGeom>
          <a:ln>
            <a:solidFill>
              <a:schemeClr val="accent1">
                <a:lumMod val="60000"/>
                <a:lumOff val="4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b="1" dirty="0"/>
              <a:t>ACE’s</a:t>
            </a:r>
            <a:r>
              <a:rPr lang="en-US" b="1" dirty="0"/>
              <a:t> </a:t>
            </a:r>
          </a:p>
        </p:txBody>
      </p:sp>
      <p:sp>
        <p:nvSpPr>
          <p:cNvPr id="9" name="Rounded Rectangle 8">
            <a:extLst>
              <a:ext uri="{FF2B5EF4-FFF2-40B4-BE49-F238E27FC236}">
                <a16:creationId xmlns:a16="http://schemas.microsoft.com/office/drawing/2014/main" id="{15989096-5A73-386C-C7D2-C4C0A32907D6}"/>
              </a:ext>
            </a:extLst>
          </p:cNvPr>
          <p:cNvSpPr/>
          <p:nvPr/>
        </p:nvSpPr>
        <p:spPr>
          <a:xfrm>
            <a:off x="585971" y="3936203"/>
            <a:ext cx="2195053" cy="1171577"/>
          </a:xfrm>
          <a:prstGeom prst="roundRect">
            <a:avLst/>
          </a:prstGeom>
          <a:ln>
            <a:solidFill>
              <a:schemeClr val="accent1">
                <a:lumMod val="60000"/>
                <a:lumOff val="4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b="1" dirty="0"/>
              <a:t>Abuse </a:t>
            </a:r>
            <a:r>
              <a:rPr lang="en-US" b="1" dirty="0"/>
              <a:t> </a:t>
            </a:r>
          </a:p>
        </p:txBody>
      </p:sp>
      <p:sp>
        <p:nvSpPr>
          <p:cNvPr id="10" name="Rounded Rectangle 9">
            <a:extLst>
              <a:ext uri="{FF2B5EF4-FFF2-40B4-BE49-F238E27FC236}">
                <a16:creationId xmlns:a16="http://schemas.microsoft.com/office/drawing/2014/main" id="{5E230116-C098-0A9E-2821-E12B845606FA}"/>
              </a:ext>
            </a:extLst>
          </p:cNvPr>
          <p:cNvSpPr/>
          <p:nvPr/>
        </p:nvSpPr>
        <p:spPr>
          <a:xfrm>
            <a:off x="3452338" y="3936203"/>
            <a:ext cx="2195055" cy="1171577"/>
          </a:xfrm>
          <a:prstGeom prst="roundRect">
            <a:avLst/>
          </a:prstGeom>
          <a:ln>
            <a:solidFill>
              <a:schemeClr val="accent1">
                <a:lumMod val="60000"/>
                <a:lumOff val="4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b="1" dirty="0"/>
              <a:t>Neglect </a:t>
            </a:r>
            <a:r>
              <a:rPr lang="en-US" b="1" dirty="0"/>
              <a:t> </a:t>
            </a:r>
          </a:p>
        </p:txBody>
      </p:sp>
      <p:sp>
        <p:nvSpPr>
          <p:cNvPr id="11" name="Rounded Rectangle 10">
            <a:extLst>
              <a:ext uri="{FF2B5EF4-FFF2-40B4-BE49-F238E27FC236}">
                <a16:creationId xmlns:a16="http://schemas.microsoft.com/office/drawing/2014/main" id="{E3E2CA96-B098-5A99-6E7F-5CEC8DC50C03}"/>
              </a:ext>
            </a:extLst>
          </p:cNvPr>
          <p:cNvSpPr/>
          <p:nvPr/>
        </p:nvSpPr>
        <p:spPr>
          <a:xfrm>
            <a:off x="639779" y="5354237"/>
            <a:ext cx="2195052" cy="1171577"/>
          </a:xfrm>
          <a:prstGeom prst="roundRect">
            <a:avLst/>
          </a:prstGeom>
          <a:ln>
            <a:solidFill>
              <a:schemeClr val="accent1">
                <a:lumMod val="60000"/>
                <a:lumOff val="4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b="1" dirty="0"/>
              <a:t>Bullying</a:t>
            </a:r>
            <a:r>
              <a:rPr lang="en-US" b="1" dirty="0"/>
              <a:t>  </a:t>
            </a:r>
          </a:p>
        </p:txBody>
      </p:sp>
      <p:sp>
        <p:nvSpPr>
          <p:cNvPr id="12" name="Rounded Rectangle 11">
            <a:extLst>
              <a:ext uri="{FF2B5EF4-FFF2-40B4-BE49-F238E27FC236}">
                <a16:creationId xmlns:a16="http://schemas.microsoft.com/office/drawing/2014/main" id="{0BB0D727-8B4F-3C2F-A66B-E7DCAF6D5A4E}"/>
              </a:ext>
            </a:extLst>
          </p:cNvPr>
          <p:cNvSpPr/>
          <p:nvPr/>
        </p:nvSpPr>
        <p:spPr>
          <a:xfrm>
            <a:off x="3446132" y="5368525"/>
            <a:ext cx="2201262" cy="1171577"/>
          </a:xfrm>
          <a:prstGeom prst="roundRect">
            <a:avLst/>
          </a:prstGeom>
          <a:ln>
            <a:solidFill>
              <a:schemeClr val="accent1">
                <a:lumMod val="60000"/>
                <a:lumOff val="4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b="1" dirty="0"/>
              <a:t>Bereavement </a:t>
            </a:r>
            <a:r>
              <a:rPr lang="en-US" b="1" dirty="0"/>
              <a:t> </a:t>
            </a:r>
          </a:p>
        </p:txBody>
      </p:sp>
      <p:sp>
        <p:nvSpPr>
          <p:cNvPr id="3" name="TextBox 2">
            <a:extLst>
              <a:ext uri="{FF2B5EF4-FFF2-40B4-BE49-F238E27FC236}">
                <a16:creationId xmlns:a16="http://schemas.microsoft.com/office/drawing/2014/main" id="{5B88E528-CC0D-BA7D-E940-37759523C26C}"/>
              </a:ext>
            </a:extLst>
          </p:cNvPr>
          <p:cNvSpPr txBox="1"/>
          <p:nvPr/>
        </p:nvSpPr>
        <p:spPr>
          <a:xfrm>
            <a:off x="9912096" y="6286499"/>
            <a:ext cx="1699504" cy="261610"/>
          </a:xfrm>
          <a:prstGeom prst="rect">
            <a:avLst/>
          </a:prstGeom>
          <a:noFill/>
        </p:spPr>
        <p:txBody>
          <a:bodyPr wrap="none" rtlCol="0">
            <a:spAutoFit/>
          </a:bodyPr>
          <a:lstStyle/>
          <a:p>
            <a:r>
              <a:rPr lang="en-US" sz="1100" dirty="0"/>
              <a:t>(Flamingo images, 2025)</a:t>
            </a:r>
          </a:p>
        </p:txBody>
      </p:sp>
    </p:spTree>
    <p:extLst>
      <p:ext uri="{BB962C8B-B14F-4D97-AF65-F5344CB8AC3E}">
        <p14:creationId xmlns:p14="http://schemas.microsoft.com/office/powerpoint/2010/main" val="2687441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9" grpId="0" animBg="1"/>
      <p:bldP spid="10" grpId="0" animBg="1"/>
      <p:bldP spid="11" grpId="0" animBg="1"/>
      <p:bldP spid="12" grpId="0" animBg="1"/>
    </p:bldLst>
  </p:timing>
</p:sld>
</file>

<file path=ppt/slides/slide1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5" name="Alternative Process 4">
            <a:extLst>
              <a:ext uri="{FF2B5EF4-FFF2-40B4-BE49-F238E27FC236}">
                <a16:creationId xmlns:a16="http://schemas.microsoft.com/office/drawing/2014/main" id="{EFD159B8-8AF1-3B1A-99A2-ADD41628EC55}"/>
              </a:ext>
            </a:extLst>
          </p:cNvPr>
          <p:cNvSpPr/>
          <p:nvPr/>
        </p:nvSpPr>
        <p:spPr>
          <a:xfrm>
            <a:off x="333375" y="1004037"/>
            <a:ext cx="3387661" cy="1540192"/>
          </a:xfrm>
          <a:prstGeom prst="flowChartAlternateProcess">
            <a:avLst/>
          </a:prstGeom>
          <a:solidFill>
            <a:schemeClr val="accent4">
              <a:lumMod val="40000"/>
              <a:lumOff val="6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b="1" dirty="0"/>
              <a:t>Education</a:t>
            </a:r>
            <a:r>
              <a:rPr lang="en-US" dirty="0"/>
              <a:t> </a:t>
            </a:r>
          </a:p>
        </p:txBody>
      </p:sp>
      <p:sp>
        <p:nvSpPr>
          <p:cNvPr id="6" name="Alternative Process 5">
            <a:extLst>
              <a:ext uri="{FF2B5EF4-FFF2-40B4-BE49-F238E27FC236}">
                <a16:creationId xmlns:a16="http://schemas.microsoft.com/office/drawing/2014/main" id="{FBD651AE-66CC-B4CF-C002-0FB113091C84}"/>
              </a:ext>
            </a:extLst>
          </p:cNvPr>
          <p:cNvSpPr/>
          <p:nvPr/>
        </p:nvSpPr>
        <p:spPr>
          <a:xfrm>
            <a:off x="4402170" y="1004037"/>
            <a:ext cx="3387661" cy="1540192"/>
          </a:xfrm>
          <a:prstGeom prst="flowChartAlternateProcess">
            <a:avLst/>
          </a:prstGeom>
          <a:solidFill>
            <a:schemeClr val="accent4">
              <a:lumMod val="40000"/>
              <a:lumOff val="6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b="1" dirty="0"/>
              <a:t>Employment</a:t>
            </a:r>
            <a:r>
              <a:rPr lang="en-US" dirty="0"/>
              <a:t> </a:t>
            </a:r>
          </a:p>
        </p:txBody>
      </p:sp>
      <p:sp>
        <p:nvSpPr>
          <p:cNvPr id="7" name="Alternative Process 6">
            <a:extLst>
              <a:ext uri="{FF2B5EF4-FFF2-40B4-BE49-F238E27FC236}">
                <a16:creationId xmlns:a16="http://schemas.microsoft.com/office/drawing/2014/main" id="{F6FDC0B6-B723-8450-455B-BF596DDB5A9B}"/>
              </a:ext>
            </a:extLst>
          </p:cNvPr>
          <p:cNvSpPr/>
          <p:nvPr/>
        </p:nvSpPr>
        <p:spPr>
          <a:xfrm>
            <a:off x="333375" y="4210901"/>
            <a:ext cx="3529012" cy="1643062"/>
          </a:xfrm>
          <a:prstGeom prst="flowChartAlternateProcess">
            <a:avLst/>
          </a:prstGeom>
          <a:solidFill>
            <a:schemeClr val="accent4">
              <a:lumMod val="40000"/>
              <a:lumOff val="6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b="1" dirty="0"/>
              <a:t>Healthcare interactions</a:t>
            </a:r>
          </a:p>
        </p:txBody>
      </p:sp>
      <p:sp>
        <p:nvSpPr>
          <p:cNvPr id="9" name="Alternative Process 8">
            <a:extLst>
              <a:ext uri="{FF2B5EF4-FFF2-40B4-BE49-F238E27FC236}">
                <a16:creationId xmlns:a16="http://schemas.microsoft.com/office/drawing/2014/main" id="{6E50F80C-5EF3-C93C-D607-FCA0E278C9B1}"/>
              </a:ext>
            </a:extLst>
          </p:cNvPr>
          <p:cNvSpPr/>
          <p:nvPr/>
        </p:nvSpPr>
        <p:spPr>
          <a:xfrm>
            <a:off x="4402170" y="4210901"/>
            <a:ext cx="3529012" cy="1643062"/>
          </a:xfrm>
          <a:prstGeom prst="flowChartAlternateProcess">
            <a:avLst/>
          </a:prstGeom>
          <a:solidFill>
            <a:schemeClr val="accent4">
              <a:lumMod val="40000"/>
              <a:lumOff val="6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b="1" dirty="0"/>
              <a:t>Social relations </a:t>
            </a:r>
          </a:p>
        </p:txBody>
      </p:sp>
      <p:sp>
        <p:nvSpPr>
          <p:cNvPr id="10" name="Alternative Process 9">
            <a:extLst>
              <a:ext uri="{FF2B5EF4-FFF2-40B4-BE49-F238E27FC236}">
                <a16:creationId xmlns:a16="http://schemas.microsoft.com/office/drawing/2014/main" id="{17AD22A9-1E24-DF95-68E1-DC534A4C39E0}"/>
              </a:ext>
            </a:extLst>
          </p:cNvPr>
          <p:cNvSpPr/>
          <p:nvPr/>
        </p:nvSpPr>
        <p:spPr>
          <a:xfrm>
            <a:off x="8470965" y="4210901"/>
            <a:ext cx="3529012" cy="1643062"/>
          </a:xfrm>
          <a:prstGeom prst="flowChartAlternateProcess">
            <a:avLst/>
          </a:prstGeom>
          <a:solidFill>
            <a:schemeClr val="accent4">
              <a:lumMod val="40000"/>
              <a:lumOff val="6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b="1" dirty="0"/>
              <a:t>Physical and mental health </a:t>
            </a:r>
          </a:p>
        </p:txBody>
      </p:sp>
      <p:sp>
        <p:nvSpPr>
          <p:cNvPr id="11" name="Alternative Process 10">
            <a:extLst>
              <a:ext uri="{FF2B5EF4-FFF2-40B4-BE49-F238E27FC236}">
                <a16:creationId xmlns:a16="http://schemas.microsoft.com/office/drawing/2014/main" id="{9C746E32-DEBC-986F-6F1A-1401FFBF33B3}"/>
              </a:ext>
            </a:extLst>
          </p:cNvPr>
          <p:cNvSpPr/>
          <p:nvPr/>
        </p:nvSpPr>
        <p:spPr>
          <a:xfrm>
            <a:off x="8400290" y="1004037"/>
            <a:ext cx="3529012" cy="1540192"/>
          </a:xfrm>
          <a:prstGeom prst="flowChartAlternateProcess">
            <a:avLst/>
          </a:prstGeom>
          <a:solidFill>
            <a:schemeClr val="accent4">
              <a:lumMod val="40000"/>
              <a:lumOff val="6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b="1" dirty="0"/>
              <a:t>Family relations </a:t>
            </a:r>
          </a:p>
        </p:txBody>
      </p:sp>
      <p:sp>
        <p:nvSpPr>
          <p:cNvPr id="12" name="TextBox 11">
            <a:extLst>
              <a:ext uri="{FF2B5EF4-FFF2-40B4-BE49-F238E27FC236}">
                <a16:creationId xmlns:a16="http://schemas.microsoft.com/office/drawing/2014/main" id="{B3BBB82D-26ED-D44A-FAA2-35387DEA857A}"/>
              </a:ext>
            </a:extLst>
          </p:cNvPr>
          <p:cNvSpPr txBox="1"/>
          <p:nvPr/>
        </p:nvSpPr>
        <p:spPr>
          <a:xfrm>
            <a:off x="4776788" y="2967332"/>
            <a:ext cx="2779776" cy="923330"/>
          </a:xfrm>
          <a:prstGeom prst="rect">
            <a:avLst/>
          </a:prstGeom>
          <a:noFill/>
        </p:spPr>
        <p:txBody>
          <a:bodyPr wrap="square" rtlCol="0">
            <a:spAutoFit/>
          </a:bodyPr>
          <a:lstStyle/>
          <a:p>
            <a:r>
              <a:rPr lang="en-US" sz="5400" b="1" dirty="0"/>
              <a:t>IMPACT</a:t>
            </a:r>
            <a:r>
              <a:rPr lang="en-US" dirty="0"/>
              <a:t>  </a:t>
            </a:r>
          </a:p>
        </p:txBody>
      </p:sp>
    </p:spTree>
    <p:extLst>
      <p:ext uri="{BB962C8B-B14F-4D97-AF65-F5344CB8AC3E}">
        <p14:creationId xmlns:p14="http://schemas.microsoft.com/office/powerpoint/2010/main" val="2699965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9" grpId="0" animBg="1"/>
      <p:bldP spid="10" grpId="0" animBg="1"/>
      <p:bldP spid="11"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white background with dots and lines&#10;&#10;AI-generated content may be incorrect.">
            <a:extLst>
              <a:ext uri="{FF2B5EF4-FFF2-40B4-BE49-F238E27FC236}">
                <a16:creationId xmlns:a16="http://schemas.microsoft.com/office/drawing/2014/main" id="{1B679103-E487-9586-DA4C-94941911C273}"/>
              </a:ext>
            </a:extLst>
          </p:cNvPr>
          <p:cNvPicPr>
            <a:picLocks noChangeAspect="1"/>
          </p:cNvPicPr>
          <p:nvPr/>
        </p:nvPicPr>
        <p:blipFill>
          <a:blip r:embed="rId3"/>
          <a:srcRect t="5028" b="830"/>
          <a:stretch/>
        </p:blipFill>
        <p:spPr>
          <a:xfrm>
            <a:off x="-3058" y="1838"/>
            <a:ext cx="12192009" cy="6924118"/>
          </a:xfrm>
          <a:prstGeom prst="rect">
            <a:avLst/>
          </a:prstGeom>
        </p:spPr>
      </p:pic>
      <p:sp>
        <p:nvSpPr>
          <p:cNvPr id="7" name="Rounded Rectangle 6">
            <a:extLst>
              <a:ext uri="{FF2B5EF4-FFF2-40B4-BE49-F238E27FC236}">
                <a16:creationId xmlns:a16="http://schemas.microsoft.com/office/drawing/2014/main" id="{A77C5C45-0059-9022-6CC1-1284D78BE594}"/>
              </a:ext>
            </a:extLst>
          </p:cNvPr>
          <p:cNvSpPr/>
          <p:nvPr/>
        </p:nvSpPr>
        <p:spPr>
          <a:xfrm>
            <a:off x="109729" y="2571159"/>
            <a:ext cx="3633973" cy="1715675"/>
          </a:xfrm>
          <a:prstGeom prst="roundRect">
            <a:avLst/>
          </a:prstGeom>
          <a:ln>
            <a:solidFill>
              <a:schemeClr val="accent1">
                <a:lumMod val="60000"/>
                <a:lumOff val="4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b="1" dirty="0"/>
              <a:t>Methodology</a:t>
            </a:r>
            <a:r>
              <a:rPr lang="en-US" dirty="0"/>
              <a:t> </a:t>
            </a:r>
          </a:p>
        </p:txBody>
      </p:sp>
      <p:sp>
        <p:nvSpPr>
          <p:cNvPr id="9" name="Rounded Rectangle 8">
            <a:extLst>
              <a:ext uri="{FF2B5EF4-FFF2-40B4-BE49-F238E27FC236}">
                <a16:creationId xmlns:a16="http://schemas.microsoft.com/office/drawing/2014/main" id="{043EAABC-18D4-E5C7-3432-3731A60A53D3}"/>
              </a:ext>
            </a:extLst>
          </p:cNvPr>
          <p:cNvSpPr/>
          <p:nvPr/>
        </p:nvSpPr>
        <p:spPr>
          <a:xfrm>
            <a:off x="3806952" y="352662"/>
            <a:ext cx="3535680" cy="1531902"/>
          </a:xfrm>
          <a:prstGeom prst="roundRect">
            <a:avLst/>
          </a:prstGeom>
          <a:ln>
            <a:solidFill>
              <a:schemeClr val="accent1">
                <a:lumMod val="60000"/>
                <a:lumOff val="4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Design: </a:t>
            </a:r>
          </a:p>
          <a:p>
            <a:r>
              <a:rPr lang="en-US" b="1" dirty="0"/>
              <a:t>Qualitative study. </a:t>
            </a:r>
          </a:p>
          <a:p>
            <a:r>
              <a:rPr lang="en-US" b="1" dirty="0"/>
              <a:t>Thematic analysis. </a:t>
            </a:r>
          </a:p>
          <a:p>
            <a:r>
              <a:rPr lang="en-US" b="1" dirty="0"/>
              <a:t>13 interviews.  </a:t>
            </a:r>
          </a:p>
        </p:txBody>
      </p:sp>
      <p:sp>
        <p:nvSpPr>
          <p:cNvPr id="10" name="Rounded Rectangle 9">
            <a:extLst>
              <a:ext uri="{FF2B5EF4-FFF2-40B4-BE49-F238E27FC236}">
                <a16:creationId xmlns:a16="http://schemas.microsoft.com/office/drawing/2014/main" id="{74679A47-32D4-51D9-4F4B-7AD72AF2DE4D}"/>
              </a:ext>
            </a:extLst>
          </p:cNvPr>
          <p:cNvSpPr/>
          <p:nvPr/>
        </p:nvSpPr>
        <p:spPr>
          <a:xfrm>
            <a:off x="8075676" y="1005610"/>
            <a:ext cx="3535680" cy="1348122"/>
          </a:xfrm>
          <a:prstGeom prst="roundRect">
            <a:avLst/>
          </a:prstGeom>
          <a:ln>
            <a:solidFill>
              <a:schemeClr val="accent1">
                <a:lumMod val="60000"/>
                <a:lumOff val="4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The Setting:</a:t>
            </a:r>
          </a:p>
          <a:p>
            <a:r>
              <a:rPr lang="en-US" b="1" dirty="0"/>
              <a:t>Online Microsoft Teams. </a:t>
            </a:r>
          </a:p>
          <a:p>
            <a:pPr algn="ctr"/>
            <a:r>
              <a:rPr lang="en-US" dirty="0"/>
              <a:t> </a:t>
            </a:r>
          </a:p>
        </p:txBody>
      </p:sp>
      <p:sp>
        <p:nvSpPr>
          <p:cNvPr id="11" name="Rounded Rectangle 10">
            <a:extLst>
              <a:ext uri="{FF2B5EF4-FFF2-40B4-BE49-F238E27FC236}">
                <a16:creationId xmlns:a16="http://schemas.microsoft.com/office/drawing/2014/main" id="{8C96BBF1-762B-95EE-FF42-FA152E5C4B8E}"/>
              </a:ext>
            </a:extLst>
          </p:cNvPr>
          <p:cNvSpPr/>
          <p:nvPr/>
        </p:nvSpPr>
        <p:spPr>
          <a:xfrm>
            <a:off x="4032499" y="2663049"/>
            <a:ext cx="4120896" cy="1715675"/>
          </a:xfrm>
          <a:prstGeom prst="roundRect">
            <a:avLst/>
          </a:prstGeom>
          <a:ln>
            <a:solidFill>
              <a:schemeClr val="accent1">
                <a:lumMod val="60000"/>
                <a:lumOff val="4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 Sample:</a:t>
            </a:r>
          </a:p>
          <a:p>
            <a:r>
              <a:rPr lang="en-US" b="1" dirty="0"/>
              <a:t>4 Young people with diagnosed NES. </a:t>
            </a:r>
          </a:p>
          <a:p>
            <a:r>
              <a:rPr lang="en-US" b="1" dirty="0"/>
              <a:t>4 Parents Carers. </a:t>
            </a:r>
          </a:p>
          <a:p>
            <a:r>
              <a:rPr lang="en-US" b="1" dirty="0"/>
              <a:t>5 Professionals from health and wellbeing.</a:t>
            </a:r>
          </a:p>
        </p:txBody>
      </p:sp>
      <p:sp>
        <p:nvSpPr>
          <p:cNvPr id="12" name="Rounded Rectangle 11">
            <a:extLst>
              <a:ext uri="{FF2B5EF4-FFF2-40B4-BE49-F238E27FC236}">
                <a16:creationId xmlns:a16="http://schemas.microsoft.com/office/drawing/2014/main" id="{B9508750-B8C3-E904-CF31-AEC798EACB3B}"/>
              </a:ext>
            </a:extLst>
          </p:cNvPr>
          <p:cNvSpPr/>
          <p:nvPr/>
        </p:nvSpPr>
        <p:spPr>
          <a:xfrm>
            <a:off x="8364474" y="3520887"/>
            <a:ext cx="3535680" cy="1348122"/>
          </a:xfrm>
          <a:prstGeom prst="roundRect">
            <a:avLst/>
          </a:prstGeom>
          <a:ln>
            <a:solidFill>
              <a:schemeClr val="accent1">
                <a:lumMod val="60000"/>
                <a:lumOff val="4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Recruitment:</a:t>
            </a:r>
          </a:p>
          <a:p>
            <a:r>
              <a:rPr lang="en-US" b="1" dirty="0"/>
              <a:t>Social media. </a:t>
            </a:r>
          </a:p>
          <a:p>
            <a:r>
              <a:rPr lang="en-US" b="1" dirty="0"/>
              <a:t>Professional workplace. </a:t>
            </a:r>
          </a:p>
          <a:p>
            <a:pPr algn="ctr"/>
            <a:r>
              <a:rPr lang="en-US" dirty="0"/>
              <a:t> </a:t>
            </a:r>
          </a:p>
        </p:txBody>
      </p:sp>
      <p:sp>
        <p:nvSpPr>
          <p:cNvPr id="13" name="Rounded Rectangle 12">
            <a:extLst>
              <a:ext uri="{FF2B5EF4-FFF2-40B4-BE49-F238E27FC236}">
                <a16:creationId xmlns:a16="http://schemas.microsoft.com/office/drawing/2014/main" id="{72121199-3345-4455-627E-A755831D9569}"/>
              </a:ext>
            </a:extLst>
          </p:cNvPr>
          <p:cNvSpPr/>
          <p:nvPr/>
        </p:nvSpPr>
        <p:spPr>
          <a:xfrm>
            <a:off x="2500878" y="5157216"/>
            <a:ext cx="3535680" cy="1348122"/>
          </a:xfrm>
          <a:prstGeom prst="roundRect">
            <a:avLst/>
          </a:prstGeom>
          <a:ln>
            <a:solidFill>
              <a:schemeClr val="accent1">
                <a:lumMod val="60000"/>
                <a:lumOff val="4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Data collection:</a:t>
            </a:r>
          </a:p>
          <a:p>
            <a:r>
              <a:rPr lang="en-US" b="1" dirty="0"/>
              <a:t>3 sets of interviews relative to the participant. </a:t>
            </a:r>
          </a:p>
        </p:txBody>
      </p:sp>
      <p:sp>
        <p:nvSpPr>
          <p:cNvPr id="14" name="Rounded Rectangle 13">
            <a:extLst>
              <a:ext uri="{FF2B5EF4-FFF2-40B4-BE49-F238E27FC236}">
                <a16:creationId xmlns:a16="http://schemas.microsoft.com/office/drawing/2014/main" id="{194E3581-7350-771C-5888-575DC643CEF0}"/>
              </a:ext>
            </a:extLst>
          </p:cNvPr>
          <p:cNvSpPr/>
          <p:nvPr/>
        </p:nvSpPr>
        <p:spPr>
          <a:xfrm>
            <a:off x="6769596" y="5293016"/>
            <a:ext cx="3535680" cy="1348122"/>
          </a:xfrm>
          <a:prstGeom prst="roundRect">
            <a:avLst/>
          </a:prstGeom>
          <a:ln>
            <a:solidFill>
              <a:schemeClr val="accent1">
                <a:lumMod val="60000"/>
                <a:lumOff val="4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a:t>Data analysis:</a:t>
            </a:r>
          </a:p>
          <a:p>
            <a:r>
              <a:rPr lang="en-US" b="1" dirty="0"/>
              <a:t>Braun &amp; Clarke (2006)</a:t>
            </a:r>
          </a:p>
          <a:p>
            <a:r>
              <a:rPr lang="en-US" b="1" dirty="0"/>
              <a:t>thematic analysis. </a:t>
            </a:r>
          </a:p>
        </p:txBody>
      </p:sp>
    </p:spTree>
    <p:extLst>
      <p:ext uri="{BB962C8B-B14F-4D97-AF65-F5344CB8AC3E}">
        <p14:creationId xmlns:p14="http://schemas.microsoft.com/office/powerpoint/2010/main" val="2042877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2" grpId="0" animBg="1"/>
      <p:bldP spid="13" grpId="0" animBg="1"/>
      <p:bldP spid="14" grpId="0" animBg="1"/>
    </p:bldLst>
  </p:timing>
</p:sld>
</file>

<file path=ppt/slides/slide1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DD15F-34C1-8474-7293-89CE6FE9EEDC}"/>
              </a:ext>
            </a:extLst>
          </p:cNvPr>
          <p:cNvSpPr>
            <a:spLocks noGrp="1"/>
          </p:cNvSpPr>
          <p:nvPr>
            <p:ph type="title"/>
          </p:nvPr>
        </p:nvSpPr>
        <p:spPr>
          <a:xfrm>
            <a:off x="4085653" y="142876"/>
            <a:ext cx="4017645" cy="928688"/>
          </a:xfrm>
        </p:spPr>
        <p:txBody>
          <a:bodyPr>
            <a:normAutofit/>
          </a:bodyPr>
          <a:lstStyle/>
          <a:p>
            <a:r>
              <a:rPr lang="en-US" dirty="0"/>
              <a:t>Table of themes </a:t>
            </a:r>
          </a:p>
        </p:txBody>
      </p:sp>
      <p:graphicFrame>
        <p:nvGraphicFramePr>
          <p:cNvPr id="4" name="Table 3">
            <a:extLst>
              <a:ext uri="{FF2B5EF4-FFF2-40B4-BE49-F238E27FC236}">
                <a16:creationId xmlns:a16="http://schemas.microsoft.com/office/drawing/2014/main" id="{D517F0A2-B3C7-9D46-0836-EAD67CF383F9}"/>
              </a:ext>
            </a:extLst>
          </p:cNvPr>
          <p:cNvGraphicFramePr>
            <a:graphicFrameLocks noGrp="1"/>
          </p:cNvGraphicFramePr>
          <p:nvPr>
            <p:extLst>
              <p:ext uri="{D42A27DB-BD31-4B8C-83A1-F6EECF244321}">
                <p14:modId xmlns:p14="http://schemas.microsoft.com/office/powerpoint/2010/main" val="423229877"/>
              </p:ext>
            </p:extLst>
          </p:nvPr>
        </p:nvGraphicFramePr>
        <p:xfrm>
          <a:off x="1373981" y="1214440"/>
          <a:ext cx="9444038" cy="4653788"/>
        </p:xfrm>
        <a:graphic>
          <a:graphicData uri="http://schemas.openxmlformats.org/drawingml/2006/table">
            <a:tbl>
              <a:tblPr firstRow="1" firstCol="1" bandRow="1">
                <a:tableStyleId>{69012ECD-51FC-41F1-AA8D-1B2483CD663E}</a:tableStyleId>
              </a:tblPr>
              <a:tblGrid>
                <a:gridCol w="4679251">
                  <a:extLst>
                    <a:ext uri="{9D8B030D-6E8A-4147-A177-3AD203B41FA5}">
                      <a16:colId xmlns:a16="http://schemas.microsoft.com/office/drawing/2014/main" val="2282429852"/>
                    </a:ext>
                  </a:extLst>
                </a:gridCol>
                <a:gridCol w="4764787">
                  <a:extLst>
                    <a:ext uri="{9D8B030D-6E8A-4147-A177-3AD203B41FA5}">
                      <a16:colId xmlns:a16="http://schemas.microsoft.com/office/drawing/2014/main" val="1735498884"/>
                    </a:ext>
                  </a:extLst>
                </a:gridCol>
              </a:tblGrid>
              <a:tr h="999416">
                <a:tc>
                  <a:txBody>
                    <a:bodyPr/>
                    <a:lstStyle/>
                    <a:p>
                      <a:pPr>
                        <a:lnSpc>
                          <a:spcPct val="150000"/>
                        </a:lnSpc>
                        <a:spcAft>
                          <a:spcPts val="800"/>
                        </a:spcAft>
                      </a:pPr>
                      <a:r>
                        <a:rPr lang="en-GB" sz="1600" kern="100" dirty="0">
                          <a:effectLst/>
                        </a:rPr>
                        <a:t>Themes</a:t>
                      </a:r>
                    </a:p>
                    <a:p>
                      <a:pPr>
                        <a:lnSpc>
                          <a:spcPct val="150000"/>
                        </a:lnSpc>
                        <a:spcAft>
                          <a:spcPts val="800"/>
                        </a:spcAft>
                      </a:pPr>
                      <a:r>
                        <a:rPr lang="en-GB" sz="1200" kern="100" dirty="0">
                          <a:effectLst/>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tcPr>
                </a:tc>
                <a:tc>
                  <a:txBody>
                    <a:bodyPr/>
                    <a:lstStyle/>
                    <a:p>
                      <a:pPr>
                        <a:lnSpc>
                          <a:spcPct val="150000"/>
                        </a:lnSpc>
                        <a:spcAft>
                          <a:spcPts val="800"/>
                        </a:spcAft>
                      </a:pPr>
                      <a:r>
                        <a:rPr lang="en-GB" sz="1600" kern="100" dirty="0">
                          <a:effectLst/>
                        </a:rPr>
                        <a:t>Subthemes</a:t>
                      </a:r>
                    </a:p>
                    <a:p>
                      <a:pPr>
                        <a:lnSpc>
                          <a:spcPct val="150000"/>
                        </a:lnSpc>
                        <a:spcAft>
                          <a:spcPts val="800"/>
                        </a:spcAft>
                      </a:pPr>
                      <a:r>
                        <a:rPr lang="en-GB" sz="1200" kern="100" dirty="0">
                          <a:effectLst/>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777307479"/>
                  </a:ext>
                </a:extLst>
              </a:tr>
              <a:tr h="3654372">
                <a:tc>
                  <a:txBody>
                    <a:bodyPr/>
                    <a:lstStyle/>
                    <a:p>
                      <a:pPr>
                        <a:lnSpc>
                          <a:spcPct val="150000"/>
                        </a:lnSpc>
                        <a:spcAft>
                          <a:spcPts val="800"/>
                        </a:spcAft>
                      </a:pPr>
                      <a:r>
                        <a:rPr lang="en-GB" sz="1200" kern="100" dirty="0">
                          <a:effectLst/>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rPr>
                        <a:t>Explanations of NES</a:t>
                      </a:r>
                    </a:p>
                    <a:p>
                      <a:pPr>
                        <a:lnSpc>
                          <a:spcPct val="150000"/>
                        </a:lnSpc>
                        <a:spcAft>
                          <a:spcPts val="800"/>
                        </a:spcAft>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kern="100" dirty="0">
                          <a:effectLst/>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rPr>
                        <a:t>The impact of NES</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kern="100" dirty="0">
                          <a:effectLst/>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endParaRPr lang="en-GB" sz="1200" kern="100" dirty="0">
                        <a:effectLst/>
                      </a:endParaRPr>
                    </a:p>
                    <a:p>
                      <a:pPr>
                        <a:lnSpc>
                          <a:spcPct val="150000"/>
                        </a:lnSpc>
                        <a:spcAft>
                          <a:spcPts val="800"/>
                        </a:spcAft>
                      </a:pPr>
                      <a:r>
                        <a:rPr lang="en-GB" sz="1400" kern="100" dirty="0">
                          <a:effectLst/>
                        </a:rPr>
                        <a:t>Who’s going to help me?</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kern="100" dirty="0">
                          <a:effectLst/>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tcPr>
                </a:tc>
                <a:tc>
                  <a:txBody>
                    <a:bodyPr/>
                    <a:lstStyle/>
                    <a:p>
                      <a:pPr>
                        <a:lnSpc>
                          <a:spcPct val="150000"/>
                        </a:lnSpc>
                        <a:spcAft>
                          <a:spcPts val="800"/>
                        </a:spcAft>
                      </a:pPr>
                      <a:r>
                        <a:rPr lang="en-GB" sz="1200" kern="100" dirty="0">
                          <a:effectLst/>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rPr>
                        <a:t>Medical explanations</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rPr>
                        <a:t>“I researched myself and then I have to explain it!”</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endParaRPr lang="en-GB" sz="1200" kern="100" dirty="0">
                        <a:effectLst/>
                      </a:endParaRPr>
                    </a:p>
                    <a:p>
                      <a:pPr>
                        <a:lnSpc>
                          <a:spcPct val="150000"/>
                        </a:lnSpc>
                        <a:spcAft>
                          <a:spcPts val="800"/>
                        </a:spcAft>
                      </a:pPr>
                      <a:r>
                        <a:rPr lang="en-GB" sz="1400" kern="100" dirty="0">
                          <a:effectLst/>
                        </a:rPr>
                        <a:t>Impact on young people</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rPr>
                        <a:t>How does NES impact the family and carers?</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endParaRPr lang="en-GB" sz="1200" kern="100" dirty="0">
                        <a:effectLst/>
                      </a:endParaRPr>
                    </a:p>
                    <a:p>
                      <a:pPr>
                        <a:lnSpc>
                          <a:spcPct val="150000"/>
                        </a:lnSpc>
                        <a:spcAft>
                          <a:spcPts val="800"/>
                        </a:spcAft>
                      </a:pPr>
                      <a:r>
                        <a:rPr lang="en-GB" sz="1400" kern="100" dirty="0">
                          <a:effectLst/>
                        </a:rPr>
                        <a:t>Support systems</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400" kern="100" dirty="0">
                          <a:effectLst/>
                        </a:rPr>
                        <a:t>Self-understanding and well-being</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72891932"/>
                  </a:ext>
                </a:extLst>
              </a:tr>
            </a:tbl>
          </a:graphicData>
        </a:graphic>
      </p:graphicFrame>
    </p:spTree>
    <p:extLst>
      <p:ext uri="{BB962C8B-B14F-4D97-AF65-F5344CB8AC3E}">
        <p14:creationId xmlns:p14="http://schemas.microsoft.com/office/powerpoint/2010/main" val="17629803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CF43C-8155-A834-12CA-72C10F4A09D7}"/>
              </a:ext>
            </a:extLst>
          </p:cNvPr>
          <p:cNvSpPr>
            <a:spLocks noGrp="1"/>
          </p:cNvSpPr>
          <p:nvPr>
            <p:ph type="title"/>
          </p:nvPr>
        </p:nvSpPr>
        <p:spPr>
          <a:xfrm>
            <a:off x="2815970" y="257175"/>
            <a:ext cx="6557011" cy="885825"/>
          </a:xfrm>
        </p:spPr>
        <p:txBody>
          <a:bodyPr>
            <a:normAutofit/>
          </a:bodyPr>
          <a:lstStyle/>
          <a:p>
            <a:r>
              <a:rPr lang="en-US" sz="3600" dirty="0"/>
              <a:t>Theme 1 – Explanation of NES</a:t>
            </a:r>
          </a:p>
        </p:txBody>
      </p:sp>
      <p:sp>
        <p:nvSpPr>
          <p:cNvPr id="3" name="Oval 2">
            <a:extLst>
              <a:ext uri="{FF2B5EF4-FFF2-40B4-BE49-F238E27FC236}">
                <a16:creationId xmlns:a16="http://schemas.microsoft.com/office/drawing/2014/main" id="{6F59DCCE-F5E3-B348-4C04-1C870A1368A3}"/>
              </a:ext>
            </a:extLst>
          </p:cNvPr>
          <p:cNvSpPr/>
          <p:nvPr/>
        </p:nvSpPr>
        <p:spPr>
          <a:xfrm>
            <a:off x="719328" y="1089661"/>
            <a:ext cx="4596384" cy="2225039"/>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US" b="1" dirty="0"/>
              <a:t>Simon.</a:t>
            </a:r>
          </a:p>
          <a:p>
            <a:pPr algn="ctr"/>
            <a:r>
              <a:rPr lang="en-US" dirty="0"/>
              <a:t>“</a:t>
            </a:r>
            <a:r>
              <a:rPr lang="en-US" b="1" i="1" dirty="0"/>
              <a:t>When she &lt;YP&gt; came back she explained it to me along with giving me a booklet which helped explain the situation and how I can help</a:t>
            </a:r>
            <a:r>
              <a:rPr lang="en-US" dirty="0"/>
              <a:t>”</a:t>
            </a:r>
            <a:endParaRPr lang="en-US" b="1" dirty="0"/>
          </a:p>
          <a:p>
            <a:pPr algn="ctr"/>
            <a:endParaRPr lang="en-US" dirty="0"/>
          </a:p>
        </p:txBody>
      </p:sp>
      <p:sp>
        <p:nvSpPr>
          <p:cNvPr id="4" name="Oval 3">
            <a:extLst>
              <a:ext uri="{FF2B5EF4-FFF2-40B4-BE49-F238E27FC236}">
                <a16:creationId xmlns:a16="http://schemas.microsoft.com/office/drawing/2014/main" id="{68734FAA-3C5C-4F4B-ED0E-FE4A1E770A03}"/>
              </a:ext>
            </a:extLst>
          </p:cNvPr>
          <p:cNvSpPr/>
          <p:nvPr/>
        </p:nvSpPr>
        <p:spPr>
          <a:xfrm>
            <a:off x="244552" y="3429000"/>
            <a:ext cx="5142835" cy="3288792"/>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b="1" kern="100" dirty="0" err="1">
                <a:effectLst/>
                <a:latin typeface="+mj-lt"/>
                <a:ea typeface="Aptos" panose="020B0004020202020204" pitchFamily="34" charset="0"/>
                <a:cs typeface="Times New Roman" panose="02020603050405020304" pitchFamily="18" charset="0"/>
              </a:rPr>
              <a:t>Taalish</a:t>
            </a:r>
            <a:r>
              <a:rPr lang="en-GB" b="1" kern="100" dirty="0">
                <a:effectLst/>
                <a:latin typeface="+mj-lt"/>
                <a:ea typeface="Aptos" panose="020B0004020202020204" pitchFamily="34" charset="0"/>
                <a:cs typeface="Times New Roman" panose="02020603050405020304" pitchFamily="18" charset="0"/>
              </a:rPr>
              <a:t>.</a:t>
            </a:r>
          </a:p>
          <a:p>
            <a:pPr algn="ctr"/>
            <a:r>
              <a:rPr lang="en-GB" sz="2000" i="1" kern="100" dirty="0">
                <a:effectLst/>
                <a:latin typeface="Times New Roman" panose="02020603050405020304" pitchFamily="18" charset="0"/>
                <a:ea typeface="Aptos" panose="020B0004020202020204" pitchFamily="34" charset="0"/>
                <a:cs typeface="Times New Roman" panose="02020603050405020304" pitchFamily="18" charset="0"/>
              </a:rPr>
              <a:t>“</a:t>
            </a:r>
            <a:r>
              <a:rPr lang="en-GB" sz="1800" b="1" i="1" kern="100" dirty="0">
                <a:effectLst/>
                <a:latin typeface="+mj-lt"/>
                <a:ea typeface="Aptos" panose="020B0004020202020204" pitchFamily="34" charset="0"/>
                <a:cs typeface="Times New Roman" panose="02020603050405020304" pitchFamily="18" charset="0"/>
              </a:rPr>
              <a:t>So, psychogenic mean that it does not have an organic base. If you do EEG which you do with Epilepsy, there are some changes which are not visible for this young person, yeah, so why we use the term psychogenic</a:t>
            </a:r>
            <a:r>
              <a:rPr lang="en-GB" sz="1800" b="1" kern="100" dirty="0">
                <a:effectLst/>
                <a:latin typeface="+mj-lt"/>
                <a:ea typeface="Aptos" panose="020B0004020202020204" pitchFamily="34" charset="0"/>
                <a:cs typeface="Times New Roman" panose="02020603050405020304" pitchFamily="18" charset="0"/>
              </a:rPr>
              <a:t>”.</a:t>
            </a:r>
            <a:endParaRPr lang="en-GB" sz="2000" b="1" kern="100" dirty="0">
              <a:effectLst/>
              <a:latin typeface="+mj-lt"/>
              <a:ea typeface="Aptos" panose="020B0004020202020204" pitchFamily="34" charset="0"/>
              <a:cs typeface="Times New Roman" panose="02020603050405020304" pitchFamily="18" charset="0"/>
            </a:endParaRPr>
          </a:p>
          <a:p>
            <a:pPr algn="ctr"/>
            <a:endParaRPr lang="en-US" dirty="0"/>
          </a:p>
        </p:txBody>
      </p:sp>
      <p:sp>
        <p:nvSpPr>
          <p:cNvPr id="5" name="Oval 4">
            <a:extLst>
              <a:ext uri="{FF2B5EF4-FFF2-40B4-BE49-F238E27FC236}">
                <a16:creationId xmlns:a16="http://schemas.microsoft.com/office/drawing/2014/main" id="{5250A55A-237C-6B85-3910-9BA2CD8CCF60}"/>
              </a:ext>
            </a:extLst>
          </p:cNvPr>
          <p:cNvSpPr/>
          <p:nvPr/>
        </p:nvSpPr>
        <p:spPr>
          <a:xfrm>
            <a:off x="6150865" y="992124"/>
            <a:ext cx="5364481" cy="2645665"/>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US" sz="1600" dirty="0"/>
          </a:p>
          <a:p>
            <a:pPr algn="ctr"/>
            <a:r>
              <a:rPr lang="en-US" sz="1600" b="1" dirty="0"/>
              <a:t>Sarah.</a:t>
            </a:r>
          </a:p>
          <a:p>
            <a:pPr algn="ctr"/>
            <a:r>
              <a:rPr lang="en-US" sz="1600" dirty="0"/>
              <a:t>“ </a:t>
            </a:r>
            <a:r>
              <a:rPr lang="en-US" sz="1600" b="1" i="1" dirty="0"/>
              <a:t>Well to be honest I don’t think a medical professional actually ever explained it to me. It was me and my family that did the research… experienced Counsellors that don’t even know what the definition of Dissociative seizures is then meaning I’m actually having to explain that to them</a:t>
            </a:r>
            <a:r>
              <a:rPr lang="en-US" sz="1600" dirty="0"/>
              <a:t>”</a:t>
            </a:r>
            <a:r>
              <a:rPr lang="en-US" sz="1600" b="1" dirty="0"/>
              <a:t>. </a:t>
            </a:r>
          </a:p>
          <a:p>
            <a:pPr algn="ctr"/>
            <a:endParaRPr lang="en-US" dirty="0"/>
          </a:p>
        </p:txBody>
      </p:sp>
      <p:sp>
        <p:nvSpPr>
          <p:cNvPr id="8" name="Oval 7">
            <a:extLst>
              <a:ext uri="{FF2B5EF4-FFF2-40B4-BE49-F238E27FC236}">
                <a16:creationId xmlns:a16="http://schemas.microsoft.com/office/drawing/2014/main" id="{F1052CEF-504C-101D-68A1-3309C8A0D9B6}"/>
              </a:ext>
            </a:extLst>
          </p:cNvPr>
          <p:cNvSpPr/>
          <p:nvPr/>
        </p:nvSpPr>
        <p:spPr>
          <a:xfrm>
            <a:off x="6534913" y="3826762"/>
            <a:ext cx="4596384" cy="2774063"/>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US" b="1" dirty="0"/>
              <a:t>Nadine.</a:t>
            </a:r>
          </a:p>
          <a:p>
            <a:pPr algn="ctr"/>
            <a:r>
              <a:rPr lang="en-US" b="1" dirty="0"/>
              <a:t>“</a:t>
            </a:r>
            <a:r>
              <a:rPr lang="en-US" b="1" i="1" dirty="0"/>
              <a:t>I’ve got to say, I’ve got to be truthful, I don’t know much about it really</a:t>
            </a:r>
            <a:r>
              <a:rPr lang="en-US" b="1" dirty="0"/>
              <a:t>”.</a:t>
            </a:r>
          </a:p>
          <a:p>
            <a:pPr algn="ctr"/>
            <a:endParaRPr lang="en-US" dirty="0"/>
          </a:p>
        </p:txBody>
      </p:sp>
    </p:spTree>
    <p:extLst>
      <p:ext uri="{BB962C8B-B14F-4D97-AF65-F5344CB8AC3E}">
        <p14:creationId xmlns:p14="http://schemas.microsoft.com/office/powerpoint/2010/main" val="27291201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white background with dots and lines&#10;&#10;AI-generated content may be incorrect.">
            <a:extLst>
              <a:ext uri="{FF2B5EF4-FFF2-40B4-BE49-F238E27FC236}">
                <a16:creationId xmlns:a16="http://schemas.microsoft.com/office/drawing/2014/main" id="{3446E81E-CDFE-6A1E-0EC3-1E932C58B9E4}"/>
              </a:ext>
            </a:extLst>
          </p:cNvPr>
          <p:cNvPicPr>
            <a:picLocks noChangeAspect="1"/>
          </p:cNvPicPr>
          <p:nvPr/>
        </p:nvPicPr>
        <p:blipFill>
          <a:blip r:embed="rId3"/>
          <a:srcRect t="5028" b="830"/>
          <a:stretch/>
        </p:blipFill>
        <p:spPr>
          <a:xfrm>
            <a:off x="-9" y="-66118"/>
            <a:ext cx="12192009" cy="6924118"/>
          </a:xfrm>
          <a:prstGeom prst="rect">
            <a:avLst/>
          </a:prstGeom>
        </p:spPr>
      </p:pic>
      <p:sp>
        <p:nvSpPr>
          <p:cNvPr id="3" name="Oval Callout 2">
            <a:extLst>
              <a:ext uri="{FF2B5EF4-FFF2-40B4-BE49-F238E27FC236}">
                <a16:creationId xmlns:a16="http://schemas.microsoft.com/office/drawing/2014/main" id="{81F5D90C-1078-F159-9099-D5A7E8CCBBB9}"/>
              </a:ext>
            </a:extLst>
          </p:cNvPr>
          <p:cNvSpPr/>
          <p:nvPr/>
        </p:nvSpPr>
        <p:spPr>
          <a:xfrm>
            <a:off x="786385" y="825283"/>
            <a:ext cx="4059936" cy="2141042"/>
          </a:xfrm>
          <a:prstGeom prst="wedgeEllipseCallou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US" b="1" dirty="0"/>
              <a:t>Lisa.</a:t>
            </a:r>
          </a:p>
          <a:p>
            <a:pPr algn="ctr"/>
            <a:r>
              <a:rPr lang="en-US" b="1" dirty="0"/>
              <a:t>“</a:t>
            </a:r>
            <a:r>
              <a:rPr lang="en-US" b="1" i="1" dirty="0"/>
              <a:t>I came home and then looked it up and that’s how I got information on it and my Mum looked into it a lot as well</a:t>
            </a:r>
            <a:r>
              <a:rPr lang="en-US" b="1" dirty="0"/>
              <a:t>”.</a:t>
            </a:r>
          </a:p>
          <a:p>
            <a:pPr algn="ctr"/>
            <a:endParaRPr lang="en-US" dirty="0"/>
          </a:p>
        </p:txBody>
      </p:sp>
      <p:sp>
        <p:nvSpPr>
          <p:cNvPr id="8" name="Oval Callout 7">
            <a:extLst>
              <a:ext uri="{FF2B5EF4-FFF2-40B4-BE49-F238E27FC236}">
                <a16:creationId xmlns:a16="http://schemas.microsoft.com/office/drawing/2014/main" id="{0BD458EB-94C8-9A3A-2F4A-9927AFD29848}"/>
              </a:ext>
            </a:extLst>
          </p:cNvPr>
          <p:cNvSpPr/>
          <p:nvPr/>
        </p:nvSpPr>
        <p:spPr>
          <a:xfrm>
            <a:off x="6803135" y="405591"/>
            <a:ext cx="4602480" cy="2792071"/>
          </a:xfrm>
          <a:prstGeom prst="wedgeEllipseCallou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US" b="1" dirty="0"/>
              <a:t>Erin.</a:t>
            </a:r>
          </a:p>
          <a:p>
            <a:pPr algn="ctr"/>
            <a:r>
              <a:rPr lang="en-GB" sz="1800" b="1" i="1" kern="100" dirty="0">
                <a:effectLst/>
                <a:latin typeface="+mj-lt"/>
                <a:ea typeface="Aptos" panose="020B0004020202020204" pitchFamily="34" charset="0"/>
                <a:cs typeface="Times New Roman" panose="02020603050405020304" pitchFamily="18" charset="0"/>
              </a:rPr>
              <a:t>“Having researched it, I know now that a lot of people that are first diagnosed with epilepsy have got this not epilepsy”.</a:t>
            </a:r>
            <a:endParaRPr lang="en-GB" sz="1800" b="1" kern="100" dirty="0">
              <a:effectLst/>
              <a:latin typeface="+mj-lt"/>
              <a:ea typeface="Aptos" panose="020B0004020202020204" pitchFamily="34" charset="0"/>
              <a:cs typeface="Times New Roman" panose="02020603050405020304" pitchFamily="18" charset="0"/>
            </a:endParaRPr>
          </a:p>
          <a:p>
            <a:pPr algn="ctr"/>
            <a:endParaRPr lang="en-US" dirty="0"/>
          </a:p>
        </p:txBody>
      </p:sp>
      <p:sp>
        <p:nvSpPr>
          <p:cNvPr id="9" name="Oval Callout 8">
            <a:extLst>
              <a:ext uri="{FF2B5EF4-FFF2-40B4-BE49-F238E27FC236}">
                <a16:creationId xmlns:a16="http://schemas.microsoft.com/office/drawing/2014/main" id="{00B11AE9-4099-D37E-26C5-AFD1D9FA401B}"/>
              </a:ext>
            </a:extLst>
          </p:cNvPr>
          <p:cNvSpPr/>
          <p:nvPr/>
        </p:nvSpPr>
        <p:spPr>
          <a:xfrm>
            <a:off x="3110711" y="3429000"/>
            <a:ext cx="5309616" cy="2932141"/>
          </a:xfrm>
          <a:prstGeom prst="wedgeEllipseCallou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US" sz="1800" b="1" dirty="0"/>
              <a:t>Casey.</a:t>
            </a:r>
          </a:p>
          <a:p>
            <a:pPr algn="ctr"/>
            <a:r>
              <a:rPr lang="en-US" sz="1800" b="1" dirty="0"/>
              <a:t>“</a:t>
            </a:r>
            <a:r>
              <a:rPr lang="en-US" sz="1800" b="1" i="1" dirty="0"/>
              <a:t>I mainly say, I have this thing, it’s called Non-epileptic Attack Disorder or NEAD and I’m completely fine when it happens…when I was explaining it, I had to explain it to Teachers so I’d say so like I can still hear things you know</a:t>
            </a:r>
            <a:r>
              <a:rPr lang="en-US" sz="1800" b="1" dirty="0"/>
              <a:t>”.</a:t>
            </a:r>
          </a:p>
        </p:txBody>
      </p:sp>
    </p:spTree>
    <p:extLst>
      <p:ext uri="{BB962C8B-B14F-4D97-AF65-F5344CB8AC3E}">
        <p14:creationId xmlns:p14="http://schemas.microsoft.com/office/powerpoint/2010/main" val="22698962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7865F-35FB-086F-2051-ABD2CAD49020}"/>
              </a:ext>
            </a:extLst>
          </p:cNvPr>
          <p:cNvSpPr>
            <a:spLocks noGrp="1"/>
          </p:cNvSpPr>
          <p:nvPr>
            <p:ph type="title"/>
          </p:nvPr>
        </p:nvSpPr>
        <p:spPr>
          <a:xfrm>
            <a:off x="2279808" y="257176"/>
            <a:ext cx="7632383" cy="971550"/>
          </a:xfrm>
        </p:spPr>
        <p:txBody>
          <a:bodyPr>
            <a:normAutofit/>
          </a:bodyPr>
          <a:lstStyle/>
          <a:p>
            <a:r>
              <a:rPr lang="en-US" dirty="0"/>
              <a:t>Theme two – The impact of NES</a:t>
            </a:r>
          </a:p>
        </p:txBody>
      </p:sp>
      <p:sp>
        <p:nvSpPr>
          <p:cNvPr id="3" name="Oval 2">
            <a:extLst>
              <a:ext uri="{FF2B5EF4-FFF2-40B4-BE49-F238E27FC236}">
                <a16:creationId xmlns:a16="http://schemas.microsoft.com/office/drawing/2014/main" id="{3ABA835F-A769-9B1D-6D5F-B3E17F327650}"/>
              </a:ext>
            </a:extLst>
          </p:cNvPr>
          <p:cNvSpPr/>
          <p:nvPr/>
        </p:nvSpPr>
        <p:spPr>
          <a:xfrm>
            <a:off x="267462" y="943203"/>
            <a:ext cx="5096256" cy="2567786"/>
          </a:xfrm>
          <a:prstGeom prst="ellipse">
            <a:avLst/>
          </a:prstGeom>
          <a:ln>
            <a:solidFill>
              <a:schemeClr val="accent4">
                <a:lumMod val="40000"/>
                <a:lumOff val="60000"/>
              </a:schemeClr>
            </a:solidFill>
          </a:ln>
        </p:spPr>
        <p:style>
          <a:lnRef idx="2">
            <a:schemeClr val="accent4"/>
          </a:lnRef>
          <a:fillRef idx="1">
            <a:schemeClr val="lt1"/>
          </a:fillRef>
          <a:effectRef idx="0">
            <a:schemeClr val="accent4"/>
          </a:effectRef>
          <a:fontRef idx="minor">
            <a:schemeClr val="dk1"/>
          </a:fontRef>
        </p:style>
        <p:txBody>
          <a:bodyPr rtlCol="0" anchor="ctr"/>
          <a:lstStyle/>
          <a:p>
            <a:pPr algn="ctr"/>
            <a:r>
              <a:rPr lang="en-GB" sz="1800" b="1" kern="100" dirty="0">
                <a:effectLst/>
                <a:latin typeface="+mj-lt"/>
                <a:ea typeface="Aptos" panose="020B0004020202020204" pitchFamily="34" charset="0"/>
                <a:cs typeface="Times New Roman" panose="02020603050405020304" pitchFamily="18" charset="0"/>
              </a:rPr>
              <a:t>Casey.</a:t>
            </a:r>
          </a:p>
          <a:p>
            <a:pPr algn="ctr"/>
            <a:r>
              <a:rPr lang="en-GB" sz="1800" b="1" i="1" kern="100" dirty="0">
                <a:effectLst/>
                <a:latin typeface="+mj-lt"/>
                <a:ea typeface="Aptos" panose="020B0004020202020204" pitchFamily="34" charset="0"/>
                <a:cs typeface="Times New Roman" panose="02020603050405020304" pitchFamily="18" charset="0"/>
              </a:rPr>
              <a:t>“I got sent home so much that the school were essentially like, ‘we can’t deal with this, we can’t deal with you passing out all the time, so we’re going to get you on this home school thing”</a:t>
            </a:r>
            <a:r>
              <a:rPr lang="en-GB" b="1" i="1" kern="100" dirty="0">
                <a:latin typeface="+mj-lt"/>
                <a:ea typeface="Aptos" panose="020B0004020202020204" pitchFamily="34" charset="0"/>
                <a:cs typeface="Times New Roman" panose="02020603050405020304" pitchFamily="18" charset="0"/>
              </a:rPr>
              <a:t>.</a:t>
            </a:r>
            <a:endParaRPr lang="en-GB" sz="1800" b="1" kern="100" dirty="0">
              <a:effectLst/>
              <a:latin typeface="+mj-lt"/>
              <a:ea typeface="Aptos" panose="020B0004020202020204" pitchFamily="34" charset="0"/>
              <a:cs typeface="Times New Roman" panose="02020603050405020304" pitchFamily="18" charset="0"/>
            </a:endParaRPr>
          </a:p>
          <a:p>
            <a:pPr algn="ctr"/>
            <a:endParaRPr lang="en-US" dirty="0"/>
          </a:p>
        </p:txBody>
      </p:sp>
      <p:sp>
        <p:nvSpPr>
          <p:cNvPr id="8" name="Oval 7">
            <a:extLst>
              <a:ext uri="{FF2B5EF4-FFF2-40B4-BE49-F238E27FC236}">
                <a16:creationId xmlns:a16="http://schemas.microsoft.com/office/drawing/2014/main" id="{FABA028C-DE71-0392-DFAB-BA61345D5BCA}"/>
              </a:ext>
            </a:extLst>
          </p:cNvPr>
          <p:cNvSpPr/>
          <p:nvPr/>
        </p:nvSpPr>
        <p:spPr>
          <a:xfrm>
            <a:off x="6278879" y="4046449"/>
            <a:ext cx="5096256" cy="2567786"/>
          </a:xfrm>
          <a:prstGeom prst="ellipse">
            <a:avLst/>
          </a:prstGeom>
          <a:ln>
            <a:solidFill>
              <a:schemeClr val="accent4">
                <a:lumMod val="40000"/>
                <a:lumOff val="60000"/>
              </a:schemeClr>
            </a:solidFill>
          </a:ln>
        </p:spPr>
        <p:style>
          <a:lnRef idx="2">
            <a:schemeClr val="accent4"/>
          </a:lnRef>
          <a:fillRef idx="1">
            <a:schemeClr val="lt1"/>
          </a:fillRef>
          <a:effectRef idx="0">
            <a:schemeClr val="accent4"/>
          </a:effectRef>
          <a:fontRef idx="minor">
            <a:schemeClr val="dk1"/>
          </a:fontRef>
        </p:style>
        <p:txBody>
          <a:bodyPr rtlCol="0" anchor="ctr"/>
          <a:lstStyle/>
          <a:p>
            <a:pPr algn="ctr"/>
            <a:endParaRPr lang="en-GB" sz="1800" b="1" i="1" kern="100" dirty="0">
              <a:effectLst/>
              <a:latin typeface="+mj-lt"/>
              <a:ea typeface="Aptos" panose="020B0004020202020204" pitchFamily="34" charset="0"/>
              <a:cs typeface="Times New Roman" panose="02020603050405020304" pitchFamily="18" charset="0"/>
            </a:endParaRPr>
          </a:p>
          <a:p>
            <a:pPr algn="ctr"/>
            <a:r>
              <a:rPr lang="en-GB" sz="1600" b="1" kern="100" dirty="0">
                <a:latin typeface="+mj-lt"/>
                <a:ea typeface="Aptos" panose="020B0004020202020204" pitchFamily="34" charset="0"/>
                <a:cs typeface="Times New Roman" panose="02020603050405020304" pitchFamily="18" charset="0"/>
              </a:rPr>
              <a:t>Nadine.</a:t>
            </a:r>
          </a:p>
          <a:p>
            <a:pPr algn="ctr"/>
            <a:r>
              <a:rPr lang="en-GB" sz="1800" b="1" i="1" kern="100" dirty="0">
                <a:effectLst/>
                <a:latin typeface="+mj-lt"/>
                <a:ea typeface="Aptos" panose="020B0004020202020204" pitchFamily="34" charset="0"/>
                <a:cs typeface="Times New Roman" panose="02020603050405020304" pitchFamily="18" charset="0"/>
              </a:rPr>
              <a:t>“I think we had one person, well, yeah, she was having one of those…she ended up staying on the couches…I mean it’s above the  ground . I mean, easily she could fall off”  </a:t>
            </a:r>
          </a:p>
          <a:p>
            <a:pPr algn="ctr"/>
            <a:endParaRPr lang="en-GB" sz="1800" b="1" i="1" kern="100" dirty="0">
              <a:effectLst/>
              <a:latin typeface="+mj-lt"/>
              <a:ea typeface="Aptos" panose="020B0004020202020204" pitchFamily="34" charset="0"/>
              <a:cs typeface="Times New Roman" panose="02020603050405020304" pitchFamily="18" charset="0"/>
            </a:endParaRPr>
          </a:p>
          <a:p>
            <a:pPr algn="ctr"/>
            <a:endParaRPr lang="en-US" dirty="0"/>
          </a:p>
        </p:txBody>
      </p:sp>
      <p:sp>
        <p:nvSpPr>
          <p:cNvPr id="9" name="Oval 8">
            <a:extLst>
              <a:ext uri="{FF2B5EF4-FFF2-40B4-BE49-F238E27FC236}">
                <a16:creationId xmlns:a16="http://schemas.microsoft.com/office/drawing/2014/main" id="{355EA77E-EFA6-0563-19C9-A4D2491CF307}"/>
              </a:ext>
            </a:extLst>
          </p:cNvPr>
          <p:cNvSpPr/>
          <p:nvPr/>
        </p:nvSpPr>
        <p:spPr>
          <a:xfrm>
            <a:off x="224408" y="3580906"/>
            <a:ext cx="5182364" cy="3277094"/>
          </a:xfrm>
          <a:prstGeom prst="ellipse">
            <a:avLst/>
          </a:prstGeom>
          <a:ln>
            <a:solidFill>
              <a:schemeClr val="accent4">
                <a:lumMod val="40000"/>
                <a:lumOff val="60000"/>
              </a:schemeClr>
            </a:solidFill>
          </a:ln>
        </p:spPr>
        <p:style>
          <a:lnRef idx="2">
            <a:schemeClr val="accent4"/>
          </a:lnRef>
          <a:fillRef idx="1">
            <a:schemeClr val="lt1"/>
          </a:fillRef>
          <a:effectRef idx="0">
            <a:schemeClr val="accent4"/>
          </a:effectRef>
          <a:fontRef idx="minor">
            <a:schemeClr val="dk1"/>
          </a:fontRef>
        </p:style>
        <p:txBody>
          <a:bodyPr rtlCol="0" anchor="ctr"/>
          <a:lstStyle/>
          <a:p>
            <a:pPr algn="ctr"/>
            <a:endParaRPr lang="en-GB" sz="1800" b="1" i="1" kern="100" dirty="0">
              <a:effectLst/>
              <a:latin typeface="+mj-lt"/>
              <a:ea typeface="Aptos" panose="020B0004020202020204" pitchFamily="34" charset="0"/>
              <a:cs typeface="Times New Roman" panose="02020603050405020304" pitchFamily="18" charset="0"/>
            </a:endParaRPr>
          </a:p>
          <a:p>
            <a:pPr algn="ctr"/>
            <a:r>
              <a:rPr lang="en-GB" sz="1800" b="1" kern="100" dirty="0">
                <a:effectLst/>
                <a:latin typeface="+mj-lt"/>
                <a:ea typeface="Aptos" panose="020B0004020202020204" pitchFamily="34" charset="0"/>
                <a:cs typeface="Times New Roman" panose="02020603050405020304" pitchFamily="18" charset="0"/>
              </a:rPr>
              <a:t>Lisa.</a:t>
            </a:r>
          </a:p>
          <a:p>
            <a:pPr algn="ctr"/>
            <a:r>
              <a:rPr lang="en-GB" sz="1800" b="1" i="1" kern="100" dirty="0">
                <a:effectLst/>
                <a:latin typeface="+mj-lt"/>
                <a:ea typeface="Aptos" panose="020B0004020202020204" pitchFamily="34" charset="0"/>
                <a:cs typeface="Times New Roman" panose="02020603050405020304" pitchFamily="18" charset="0"/>
              </a:rPr>
              <a:t>“Even though I don’t have seizures anymore… I get fatigued very easily and sometimes my brain can completely shut down. I get muscular tics and spasms. I had surgery on my stomach when I was young so now I tend to get stomach tics, as well as facial ones”</a:t>
            </a:r>
            <a:endParaRPr lang="en-US" dirty="0"/>
          </a:p>
        </p:txBody>
      </p:sp>
      <p:sp>
        <p:nvSpPr>
          <p:cNvPr id="10" name="Oval 9">
            <a:extLst>
              <a:ext uri="{FF2B5EF4-FFF2-40B4-BE49-F238E27FC236}">
                <a16:creationId xmlns:a16="http://schemas.microsoft.com/office/drawing/2014/main" id="{01948D3A-5F2E-6D4C-E19E-82C90353149D}"/>
              </a:ext>
            </a:extLst>
          </p:cNvPr>
          <p:cNvSpPr/>
          <p:nvPr/>
        </p:nvSpPr>
        <p:spPr>
          <a:xfrm>
            <a:off x="6412998" y="934593"/>
            <a:ext cx="5411345" cy="2972295"/>
          </a:xfrm>
          <a:prstGeom prst="ellipse">
            <a:avLst/>
          </a:prstGeom>
          <a:ln>
            <a:solidFill>
              <a:schemeClr val="accent4">
                <a:lumMod val="40000"/>
                <a:lumOff val="60000"/>
              </a:schemeClr>
            </a:solidFill>
          </a:ln>
        </p:spPr>
        <p:style>
          <a:lnRef idx="2">
            <a:schemeClr val="accent4"/>
          </a:lnRef>
          <a:fillRef idx="1">
            <a:schemeClr val="lt1"/>
          </a:fillRef>
          <a:effectRef idx="0">
            <a:schemeClr val="accent4"/>
          </a:effectRef>
          <a:fontRef idx="minor">
            <a:schemeClr val="dk1"/>
          </a:fontRef>
        </p:style>
        <p:txBody>
          <a:bodyPr rtlCol="0" anchor="ctr"/>
          <a:lstStyle/>
          <a:p>
            <a:pPr algn="ctr"/>
            <a:r>
              <a:rPr lang="en-GB" sz="1800" b="1" kern="100" dirty="0">
                <a:effectLst/>
                <a:latin typeface="+mj-lt"/>
                <a:ea typeface="Aptos" panose="020B0004020202020204" pitchFamily="34" charset="0"/>
                <a:cs typeface="Times New Roman" panose="02020603050405020304" pitchFamily="18" charset="0"/>
              </a:rPr>
              <a:t>Sarah</a:t>
            </a:r>
            <a:r>
              <a:rPr lang="en-GB" sz="1800" b="1" i="1" kern="100" dirty="0">
                <a:effectLst/>
                <a:latin typeface="+mj-lt"/>
                <a:ea typeface="Aptos" panose="020B0004020202020204" pitchFamily="34" charset="0"/>
                <a:cs typeface="Times New Roman" panose="02020603050405020304" pitchFamily="18" charset="0"/>
              </a:rPr>
              <a:t>.</a:t>
            </a:r>
          </a:p>
          <a:p>
            <a:pPr algn="ctr"/>
            <a:r>
              <a:rPr lang="en-US" sz="1800" b="1" dirty="0"/>
              <a:t>“And I still think to this day that they &lt;friends&gt; don’t fully understand it, I have explained, but sentences are used such as like ‘oh not proper seizures’ or ‘not real seizures’ it’s like those words can be quite </a:t>
            </a:r>
            <a:r>
              <a:rPr lang="en-US" sz="1800" b="1" dirty="0" err="1"/>
              <a:t>demoralising</a:t>
            </a:r>
            <a:r>
              <a:rPr lang="en-US" sz="1800" b="1" dirty="0"/>
              <a:t> as to the disorder I do have”.</a:t>
            </a:r>
          </a:p>
          <a:p>
            <a:pPr algn="ctr"/>
            <a:endParaRPr lang="en-US" dirty="0"/>
          </a:p>
        </p:txBody>
      </p:sp>
    </p:spTree>
    <p:extLst>
      <p:ext uri="{BB962C8B-B14F-4D97-AF65-F5344CB8AC3E}">
        <p14:creationId xmlns:p14="http://schemas.microsoft.com/office/powerpoint/2010/main" val="11269263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6632D10-9EDF-DF6D-34B6-ED48CFEF0A56}"/>
            </a:ext>
          </a:extLst>
        </p:cNvPr>
        <p:cNvGrpSpPr/>
        <p:nvPr/>
      </p:nvGrpSpPr>
      <p:grpSpPr>
        <a:xfrm>
          <a:off x="0" y="0"/>
          <a:ext cx="0" cy="0"/>
          <a:chOff x="0" y="0"/>
          <a:chExt cx="0" cy="0"/>
        </a:xfrm>
      </p:grpSpPr>
      <p:pic>
        <p:nvPicPr>
          <p:cNvPr id="4" name="Picture 3" descr="A white background with dots and lines&#10;&#10;AI-generated content may be incorrect.">
            <a:extLst>
              <a:ext uri="{FF2B5EF4-FFF2-40B4-BE49-F238E27FC236}">
                <a16:creationId xmlns:a16="http://schemas.microsoft.com/office/drawing/2014/main" id="{7F4ABA02-1C52-E06F-6EAC-C12AD2D06215}"/>
              </a:ext>
            </a:extLst>
          </p:cNvPr>
          <p:cNvPicPr>
            <a:picLocks noChangeAspect="1"/>
          </p:cNvPicPr>
          <p:nvPr/>
        </p:nvPicPr>
        <p:blipFill>
          <a:blip r:embed="rId3"/>
          <a:srcRect t="5028" b="830"/>
          <a:stretch/>
        </p:blipFill>
        <p:spPr>
          <a:xfrm>
            <a:off x="-9" y="-17819"/>
            <a:ext cx="12192009" cy="6924118"/>
          </a:xfrm>
          <a:prstGeom prst="rect">
            <a:avLst/>
          </a:prstGeom>
        </p:spPr>
      </p:pic>
      <p:sp>
        <p:nvSpPr>
          <p:cNvPr id="8" name="Oval Callout 7">
            <a:extLst>
              <a:ext uri="{FF2B5EF4-FFF2-40B4-BE49-F238E27FC236}">
                <a16:creationId xmlns:a16="http://schemas.microsoft.com/office/drawing/2014/main" id="{1F8FE875-8515-1B58-1265-D01D1A175E68}"/>
              </a:ext>
            </a:extLst>
          </p:cNvPr>
          <p:cNvSpPr/>
          <p:nvPr/>
        </p:nvSpPr>
        <p:spPr>
          <a:xfrm>
            <a:off x="926592" y="632818"/>
            <a:ext cx="4059936" cy="2141042"/>
          </a:xfrm>
          <a:prstGeom prst="wedgeEllipseCallou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US" b="1" dirty="0"/>
              <a:t>Lisa.</a:t>
            </a:r>
          </a:p>
          <a:p>
            <a:pPr algn="ctr"/>
            <a:r>
              <a:rPr lang="en-US" b="1" i="1" dirty="0"/>
              <a:t>“My Mum had to quit her job to care for me and I’d say now my Mum has quite a lot of stress going on</a:t>
            </a:r>
            <a:r>
              <a:rPr lang="en-US" b="1" dirty="0"/>
              <a:t>”.</a:t>
            </a:r>
          </a:p>
          <a:p>
            <a:pPr algn="ctr"/>
            <a:endParaRPr lang="en-US" dirty="0"/>
          </a:p>
        </p:txBody>
      </p:sp>
      <p:sp>
        <p:nvSpPr>
          <p:cNvPr id="9" name="Oval Callout 8">
            <a:extLst>
              <a:ext uri="{FF2B5EF4-FFF2-40B4-BE49-F238E27FC236}">
                <a16:creationId xmlns:a16="http://schemas.microsoft.com/office/drawing/2014/main" id="{B3FAE8F3-4150-4689-5402-6A1DAD3D71FF}"/>
              </a:ext>
            </a:extLst>
          </p:cNvPr>
          <p:cNvSpPr/>
          <p:nvPr/>
        </p:nvSpPr>
        <p:spPr>
          <a:xfrm>
            <a:off x="2675384" y="3462059"/>
            <a:ext cx="5883400" cy="2938271"/>
          </a:xfrm>
          <a:prstGeom prst="wedgeEllipseCallou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US" b="1" dirty="0"/>
              <a:t>Casey</a:t>
            </a:r>
          </a:p>
          <a:p>
            <a:pPr algn="ctr"/>
            <a:r>
              <a:rPr lang="en-US" b="1" i="1" dirty="0"/>
              <a:t>“There are sometimes where my Dad is, that he, I don’t know if he knows how to express his emotions or he well, so sometimes I’ll be passing out all day and then he’ll come and pick me up and he’ll kind of like shout at me about it”.</a:t>
            </a:r>
            <a:endParaRPr lang="en-US" b="1" dirty="0"/>
          </a:p>
          <a:p>
            <a:pPr algn="ctr"/>
            <a:endParaRPr lang="en-US" dirty="0"/>
          </a:p>
        </p:txBody>
      </p:sp>
      <p:sp>
        <p:nvSpPr>
          <p:cNvPr id="10" name="Oval Callout 9">
            <a:extLst>
              <a:ext uri="{FF2B5EF4-FFF2-40B4-BE49-F238E27FC236}">
                <a16:creationId xmlns:a16="http://schemas.microsoft.com/office/drawing/2014/main" id="{858AAF75-3256-3595-266E-8FDB02B618B6}"/>
              </a:ext>
            </a:extLst>
          </p:cNvPr>
          <p:cNvSpPr/>
          <p:nvPr/>
        </p:nvSpPr>
        <p:spPr>
          <a:xfrm>
            <a:off x="6608073" y="632818"/>
            <a:ext cx="4944615" cy="2811422"/>
          </a:xfrm>
          <a:prstGeom prst="wedgeEllipseCallou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sz="1800" b="1" i="1" kern="100" dirty="0">
              <a:effectLst/>
              <a:latin typeface="+mj-lt"/>
              <a:ea typeface="Aptos" panose="020B0004020202020204" pitchFamily="34" charset="0"/>
              <a:cs typeface="Times New Roman" panose="02020603050405020304" pitchFamily="18" charset="0"/>
            </a:endParaRPr>
          </a:p>
          <a:p>
            <a:pPr algn="ctr"/>
            <a:r>
              <a:rPr lang="en-GB" b="1" kern="100" dirty="0">
                <a:latin typeface="+mj-lt"/>
                <a:ea typeface="Aptos" panose="020B0004020202020204" pitchFamily="34" charset="0"/>
                <a:cs typeface="Times New Roman" panose="02020603050405020304" pitchFamily="18" charset="0"/>
              </a:rPr>
              <a:t>Erin.</a:t>
            </a:r>
          </a:p>
          <a:p>
            <a:pPr algn="ctr"/>
            <a:r>
              <a:rPr lang="en-US" b="1" dirty="0"/>
              <a:t>“</a:t>
            </a:r>
            <a:r>
              <a:rPr lang="en-US" b="1" i="1" dirty="0"/>
              <a:t>It’s been hard, really hard. You know it has caused disagreements. The way I deal with it and the way my husband deals with it. He wants to solve it and I know that it probably won’t be solved”.</a:t>
            </a:r>
            <a:endParaRPr lang="en-US" b="1" dirty="0"/>
          </a:p>
          <a:p>
            <a:pPr algn="ctr"/>
            <a:endParaRPr lang="en-US" dirty="0"/>
          </a:p>
        </p:txBody>
      </p:sp>
    </p:spTree>
    <p:extLst>
      <p:ext uri="{BB962C8B-B14F-4D97-AF65-F5344CB8AC3E}">
        <p14:creationId xmlns:p14="http://schemas.microsoft.com/office/powerpoint/2010/main" val="17647469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56C83-28EA-6717-B2DF-8E6090A452EF}"/>
              </a:ext>
            </a:extLst>
          </p:cNvPr>
          <p:cNvSpPr>
            <a:spLocks noGrp="1"/>
          </p:cNvSpPr>
          <p:nvPr>
            <p:ph type="title"/>
          </p:nvPr>
        </p:nvSpPr>
        <p:spPr>
          <a:xfrm>
            <a:off x="1652587" y="136398"/>
            <a:ext cx="8883777" cy="957263"/>
          </a:xfrm>
        </p:spPr>
        <p:txBody>
          <a:bodyPr>
            <a:normAutofit/>
          </a:bodyPr>
          <a:lstStyle/>
          <a:p>
            <a:r>
              <a:rPr lang="en-US" dirty="0"/>
              <a:t>Theme 3 – ‘Who's going to help me?’</a:t>
            </a:r>
          </a:p>
        </p:txBody>
      </p:sp>
      <p:sp>
        <p:nvSpPr>
          <p:cNvPr id="5" name="Oval 4">
            <a:extLst>
              <a:ext uri="{FF2B5EF4-FFF2-40B4-BE49-F238E27FC236}">
                <a16:creationId xmlns:a16="http://schemas.microsoft.com/office/drawing/2014/main" id="{628E90DD-A038-7EA4-7930-300E5D278965}"/>
              </a:ext>
            </a:extLst>
          </p:cNvPr>
          <p:cNvSpPr/>
          <p:nvPr/>
        </p:nvSpPr>
        <p:spPr>
          <a:xfrm>
            <a:off x="353569" y="985170"/>
            <a:ext cx="5096256" cy="2990658"/>
          </a:xfrm>
          <a:prstGeom prst="ellipse">
            <a:avLst/>
          </a:prstGeom>
          <a:ln>
            <a:solidFill>
              <a:schemeClr val="accent4">
                <a:lumMod val="40000"/>
                <a:lumOff val="60000"/>
              </a:schemeClr>
            </a:solidFill>
          </a:ln>
        </p:spPr>
        <p:style>
          <a:lnRef idx="2">
            <a:schemeClr val="accent4"/>
          </a:lnRef>
          <a:fillRef idx="1">
            <a:schemeClr val="lt1"/>
          </a:fillRef>
          <a:effectRef idx="0">
            <a:schemeClr val="accent4"/>
          </a:effectRef>
          <a:fontRef idx="minor">
            <a:schemeClr val="dk1"/>
          </a:fontRef>
        </p:style>
        <p:txBody>
          <a:bodyPr rtlCol="0" anchor="ctr"/>
          <a:lstStyle/>
          <a:p>
            <a:pPr algn="ctr"/>
            <a:r>
              <a:rPr lang="en-GB" sz="1800" b="1" kern="100" dirty="0">
                <a:effectLst/>
                <a:latin typeface="+mj-lt"/>
                <a:ea typeface="Aptos" panose="020B0004020202020204" pitchFamily="34" charset="0"/>
                <a:cs typeface="Times New Roman" panose="02020603050405020304" pitchFamily="18" charset="0"/>
              </a:rPr>
              <a:t>Lisa.</a:t>
            </a:r>
          </a:p>
          <a:p>
            <a:pPr algn="ctr"/>
            <a:r>
              <a:rPr lang="en-US" b="1" i="1" dirty="0"/>
              <a:t>“Whilst I did it [CBT] my seizures didn’t improve. My mentality didn’t really improve…They didn’t focus on the bits that gave me PTSD or brought me to where I am, so I personally don’t think CBT, or how CAMHS did CBT helped me</a:t>
            </a:r>
            <a:r>
              <a:rPr lang="en-US" dirty="0"/>
              <a:t>”.</a:t>
            </a:r>
            <a:endParaRPr lang="en-US" b="1" dirty="0"/>
          </a:p>
          <a:p>
            <a:pPr algn="ctr"/>
            <a:endParaRPr lang="en-US" dirty="0"/>
          </a:p>
        </p:txBody>
      </p:sp>
      <p:sp>
        <p:nvSpPr>
          <p:cNvPr id="8" name="Oval 7">
            <a:extLst>
              <a:ext uri="{FF2B5EF4-FFF2-40B4-BE49-F238E27FC236}">
                <a16:creationId xmlns:a16="http://schemas.microsoft.com/office/drawing/2014/main" id="{23A97282-D1A5-3C25-6836-27FBDB5CB2F4}"/>
              </a:ext>
            </a:extLst>
          </p:cNvPr>
          <p:cNvSpPr/>
          <p:nvPr/>
        </p:nvSpPr>
        <p:spPr>
          <a:xfrm>
            <a:off x="6094474" y="1093660"/>
            <a:ext cx="5500117" cy="2990659"/>
          </a:xfrm>
          <a:prstGeom prst="ellipse">
            <a:avLst/>
          </a:prstGeom>
          <a:ln>
            <a:solidFill>
              <a:schemeClr val="accent4">
                <a:lumMod val="40000"/>
                <a:lumOff val="60000"/>
              </a:schemeClr>
            </a:solidFill>
          </a:ln>
        </p:spPr>
        <p:style>
          <a:lnRef idx="2">
            <a:schemeClr val="accent4"/>
          </a:lnRef>
          <a:fillRef idx="1">
            <a:schemeClr val="lt1"/>
          </a:fillRef>
          <a:effectRef idx="0">
            <a:schemeClr val="accent4"/>
          </a:effectRef>
          <a:fontRef idx="minor">
            <a:schemeClr val="dk1"/>
          </a:fontRef>
        </p:style>
        <p:txBody>
          <a:bodyPr rtlCol="0" anchor="ctr"/>
          <a:lstStyle/>
          <a:p>
            <a:pPr algn="ctr"/>
            <a:r>
              <a:rPr lang="en-GB" sz="1800" b="1" kern="100" dirty="0">
                <a:effectLst/>
                <a:latin typeface="+mj-lt"/>
                <a:ea typeface="Aptos" panose="020B0004020202020204" pitchFamily="34" charset="0"/>
                <a:cs typeface="Times New Roman" panose="02020603050405020304" pitchFamily="18" charset="0"/>
              </a:rPr>
              <a:t>Henry.</a:t>
            </a:r>
          </a:p>
          <a:p>
            <a:pPr algn="ctr"/>
            <a:r>
              <a:rPr lang="en-GB" sz="1800" b="1" i="1" kern="100" dirty="0">
                <a:effectLst/>
                <a:latin typeface="+mj-lt"/>
                <a:ea typeface="Aptos" panose="020B0004020202020204" pitchFamily="34" charset="0"/>
                <a:cs typeface="Times New Roman" panose="02020603050405020304" pitchFamily="18" charset="0"/>
              </a:rPr>
              <a:t>“ We did discuss…what was best for her, and she identified that she’d like to talk to somebody who, you know, is more raised in that, you know…so that she can have that support with someone who is more specialised in that”.</a:t>
            </a:r>
            <a:endParaRPr lang="en-US" dirty="0"/>
          </a:p>
        </p:txBody>
      </p:sp>
      <p:sp>
        <p:nvSpPr>
          <p:cNvPr id="10" name="Oval 9">
            <a:extLst>
              <a:ext uri="{FF2B5EF4-FFF2-40B4-BE49-F238E27FC236}">
                <a16:creationId xmlns:a16="http://schemas.microsoft.com/office/drawing/2014/main" id="{9A5A807B-7D9F-40A5-0CB4-13223D0A1555}"/>
              </a:ext>
            </a:extLst>
          </p:cNvPr>
          <p:cNvSpPr/>
          <p:nvPr/>
        </p:nvSpPr>
        <p:spPr>
          <a:xfrm>
            <a:off x="2901697" y="4084319"/>
            <a:ext cx="5096256" cy="2567786"/>
          </a:xfrm>
          <a:prstGeom prst="ellipse">
            <a:avLst/>
          </a:prstGeom>
          <a:ln>
            <a:solidFill>
              <a:schemeClr val="accent4">
                <a:lumMod val="40000"/>
                <a:lumOff val="60000"/>
              </a:schemeClr>
            </a:solidFill>
          </a:ln>
        </p:spPr>
        <p:style>
          <a:lnRef idx="2">
            <a:schemeClr val="accent4"/>
          </a:lnRef>
          <a:fillRef idx="1">
            <a:schemeClr val="lt1"/>
          </a:fillRef>
          <a:effectRef idx="0">
            <a:schemeClr val="accent4"/>
          </a:effectRef>
          <a:fontRef idx="minor">
            <a:schemeClr val="dk1"/>
          </a:fontRef>
        </p:style>
        <p:txBody>
          <a:bodyPr rtlCol="0" anchor="ctr"/>
          <a:lstStyle/>
          <a:p>
            <a:pPr algn="ctr"/>
            <a:r>
              <a:rPr lang="en-GB" b="1" kern="100" dirty="0">
                <a:latin typeface="+mj-lt"/>
                <a:ea typeface="Aptos" panose="020B0004020202020204" pitchFamily="34" charset="0"/>
                <a:cs typeface="Times New Roman" panose="02020603050405020304" pitchFamily="18" charset="0"/>
              </a:rPr>
              <a:t>Angela.</a:t>
            </a:r>
          </a:p>
          <a:p>
            <a:pPr algn="ctr"/>
            <a:r>
              <a:rPr lang="en-GB" b="1" i="1" kern="100" dirty="0">
                <a:effectLst/>
                <a:latin typeface="+mj-lt"/>
                <a:ea typeface="Aptos" panose="020B0004020202020204" pitchFamily="34" charset="0"/>
                <a:cs typeface="Times New Roman" panose="02020603050405020304" pitchFamily="18" charset="0"/>
              </a:rPr>
              <a:t>“If I’m honest, I wouldn’t really be working with </a:t>
            </a:r>
            <a:r>
              <a:rPr lang="en-GB" b="1" i="1" kern="100" dirty="0">
                <a:latin typeface="+mj-lt"/>
                <a:ea typeface="Aptos" panose="020B0004020202020204" pitchFamily="34" charset="0"/>
                <a:cs typeface="Times New Roman" panose="02020603050405020304" pitchFamily="18" charset="0"/>
              </a:rPr>
              <a:t>[students with that disorder].</a:t>
            </a:r>
            <a:endParaRPr lang="en-GB" b="1" kern="100" dirty="0">
              <a:effectLst/>
              <a:latin typeface="+mj-lt"/>
              <a:ea typeface="Aptos" panose="020B0004020202020204" pitchFamily="34" charset="0"/>
              <a:cs typeface="Times New Roman" panose="02020603050405020304" pitchFamily="18" charset="0"/>
            </a:endParaRPr>
          </a:p>
          <a:p>
            <a:pPr algn="ctr"/>
            <a:endParaRPr lang="en-US" dirty="0"/>
          </a:p>
        </p:txBody>
      </p:sp>
    </p:spTree>
    <p:extLst>
      <p:ext uri="{BB962C8B-B14F-4D97-AF65-F5344CB8AC3E}">
        <p14:creationId xmlns:p14="http://schemas.microsoft.com/office/powerpoint/2010/main" val="27872257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white background with dots and lines&#10;&#10;AI-generated content may be incorrect.">
            <a:extLst>
              <a:ext uri="{FF2B5EF4-FFF2-40B4-BE49-F238E27FC236}">
                <a16:creationId xmlns:a16="http://schemas.microsoft.com/office/drawing/2014/main" id="{922528BC-339B-C4C2-4853-5C5A8A967430}"/>
              </a:ext>
            </a:extLst>
          </p:cNvPr>
          <p:cNvPicPr>
            <a:picLocks noChangeAspect="1"/>
          </p:cNvPicPr>
          <p:nvPr/>
        </p:nvPicPr>
        <p:blipFill>
          <a:blip r:embed="rId3"/>
          <a:srcRect t="5028" b="830"/>
          <a:stretch/>
        </p:blipFill>
        <p:spPr>
          <a:xfrm>
            <a:off x="-3057" y="0"/>
            <a:ext cx="12192009" cy="6924118"/>
          </a:xfrm>
          <a:prstGeom prst="rect">
            <a:avLst/>
          </a:prstGeom>
        </p:spPr>
      </p:pic>
      <p:sp>
        <p:nvSpPr>
          <p:cNvPr id="2" name="Oval Callout 1">
            <a:extLst>
              <a:ext uri="{FF2B5EF4-FFF2-40B4-BE49-F238E27FC236}">
                <a16:creationId xmlns:a16="http://schemas.microsoft.com/office/drawing/2014/main" id="{16B299AE-D51C-A5F9-40BE-D00F99951A1C}"/>
              </a:ext>
            </a:extLst>
          </p:cNvPr>
          <p:cNvSpPr/>
          <p:nvPr/>
        </p:nvSpPr>
        <p:spPr>
          <a:xfrm>
            <a:off x="597976" y="139156"/>
            <a:ext cx="4815272" cy="2784927"/>
          </a:xfrm>
          <a:prstGeom prst="wedgeEllipseCallou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US" b="1" dirty="0"/>
              <a:t>Sarah.</a:t>
            </a:r>
          </a:p>
          <a:p>
            <a:pPr algn="ctr"/>
            <a:r>
              <a:rPr lang="en-US" b="1" i="1" dirty="0"/>
              <a:t>“They were very good at being like, ‘what adjustments can we make to make the classroom more better for you…in a different room, better lighting, where there’s less classmates</a:t>
            </a:r>
            <a:r>
              <a:rPr lang="en-US" b="1" dirty="0"/>
              <a:t>”.</a:t>
            </a:r>
            <a:endParaRPr lang="en-US" dirty="0"/>
          </a:p>
        </p:txBody>
      </p:sp>
      <p:sp>
        <p:nvSpPr>
          <p:cNvPr id="3" name="Oval Callout 2">
            <a:extLst>
              <a:ext uri="{FF2B5EF4-FFF2-40B4-BE49-F238E27FC236}">
                <a16:creationId xmlns:a16="http://schemas.microsoft.com/office/drawing/2014/main" id="{39D5EFD2-137F-20C4-E988-037615E5119C}"/>
              </a:ext>
            </a:extLst>
          </p:cNvPr>
          <p:cNvSpPr/>
          <p:nvPr/>
        </p:nvSpPr>
        <p:spPr>
          <a:xfrm>
            <a:off x="1092901" y="3101921"/>
            <a:ext cx="5669279" cy="3314343"/>
          </a:xfrm>
          <a:prstGeom prst="wedgeEllipseCallou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US" sz="1800" b="1" dirty="0"/>
          </a:p>
          <a:p>
            <a:pPr algn="ctr"/>
            <a:r>
              <a:rPr lang="en-US" sz="1800" b="1" dirty="0"/>
              <a:t>Lisa.</a:t>
            </a:r>
          </a:p>
          <a:p>
            <a:pPr algn="ctr"/>
            <a:r>
              <a:rPr lang="en-US" sz="1800" b="1" i="1" dirty="0"/>
              <a:t>“Through counselling, I learned to self-</a:t>
            </a:r>
            <a:r>
              <a:rPr lang="en-US" sz="1800" b="1" i="1" dirty="0" err="1"/>
              <a:t>analyse</a:t>
            </a:r>
            <a:r>
              <a:rPr lang="en-US" sz="1800" b="1" i="1" dirty="0"/>
              <a:t> why certain things that gave me anxiety or PTSD and then I also learnt to communicate it…If I like notice something about how my brain works or how my body reacts cause, I tend to have very physical reactions to anxiety”.</a:t>
            </a:r>
            <a:endParaRPr lang="en-US" sz="1800" b="1" dirty="0"/>
          </a:p>
          <a:p>
            <a:pPr algn="ctr"/>
            <a:endParaRPr lang="en-US" dirty="0"/>
          </a:p>
        </p:txBody>
      </p:sp>
      <p:sp>
        <p:nvSpPr>
          <p:cNvPr id="8" name="Oval Callout 7">
            <a:extLst>
              <a:ext uri="{FF2B5EF4-FFF2-40B4-BE49-F238E27FC236}">
                <a16:creationId xmlns:a16="http://schemas.microsoft.com/office/drawing/2014/main" id="{B6551563-A961-F933-2A6F-B3BF633BBE97}"/>
              </a:ext>
            </a:extLst>
          </p:cNvPr>
          <p:cNvSpPr/>
          <p:nvPr/>
        </p:nvSpPr>
        <p:spPr>
          <a:xfrm>
            <a:off x="7277006" y="3626529"/>
            <a:ext cx="4397120" cy="2789735"/>
          </a:xfrm>
          <a:prstGeom prst="wedgeEllipseCallou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US" b="1" dirty="0"/>
              <a:t>Angela.</a:t>
            </a:r>
          </a:p>
          <a:p>
            <a:pPr algn="ctr"/>
            <a:r>
              <a:rPr lang="en-US" b="1" i="1" dirty="0"/>
              <a:t>“It would be a priority to think about what the student would need from me, the student would be able to tell me, this is what I would need</a:t>
            </a:r>
            <a:r>
              <a:rPr lang="en-US" b="1" dirty="0"/>
              <a:t>”.</a:t>
            </a:r>
            <a:endParaRPr lang="en-US" dirty="0"/>
          </a:p>
        </p:txBody>
      </p:sp>
      <p:sp>
        <p:nvSpPr>
          <p:cNvPr id="9" name="Oval Callout 8">
            <a:extLst>
              <a:ext uri="{FF2B5EF4-FFF2-40B4-BE49-F238E27FC236}">
                <a16:creationId xmlns:a16="http://schemas.microsoft.com/office/drawing/2014/main" id="{BF80AFC4-5BFF-DCD2-F1E3-C7A4858983A0}"/>
              </a:ext>
            </a:extLst>
          </p:cNvPr>
          <p:cNvSpPr/>
          <p:nvPr/>
        </p:nvSpPr>
        <p:spPr>
          <a:xfrm>
            <a:off x="6762180" y="614530"/>
            <a:ext cx="4059936" cy="2141042"/>
          </a:xfrm>
          <a:prstGeom prst="wedgeEllipseCallou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US" b="1" dirty="0"/>
              <a:t>Casey.</a:t>
            </a:r>
          </a:p>
          <a:p>
            <a:pPr algn="ctr"/>
            <a:r>
              <a:rPr lang="en-US" b="1" i="1" dirty="0"/>
              <a:t>“When I’m passed out I can still slightly hear and I heard them &lt;Teachers&gt; talking about it…I just felt really guilty”</a:t>
            </a:r>
            <a:endParaRPr lang="en-US" dirty="0"/>
          </a:p>
        </p:txBody>
      </p:sp>
    </p:spTree>
    <p:extLst>
      <p:ext uri="{BB962C8B-B14F-4D97-AF65-F5344CB8AC3E}">
        <p14:creationId xmlns:p14="http://schemas.microsoft.com/office/powerpoint/2010/main" val="12515113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3" name="Rounded Rectangle 2">
            <a:extLst>
              <a:ext uri="{FF2B5EF4-FFF2-40B4-BE49-F238E27FC236}">
                <a16:creationId xmlns:a16="http://schemas.microsoft.com/office/drawing/2014/main" id="{5407F181-A835-5585-306A-0BDC7FE4F8E5}"/>
              </a:ext>
            </a:extLst>
          </p:cNvPr>
          <p:cNvSpPr/>
          <p:nvPr/>
        </p:nvSpPr>
        <p:spPr>
          <a:xfrm>
            <a:off x="4226907" y="2928937"/>
            <a:ext cx="3300984" cy="1000125"/>
          </a:xfrm>
          <a:prstGeom prst="roundRect">
            <a:avLst/>
          </a:prstGeom>
          <a:ln>
            <a:solidFill>
              <a:schemeClr val="accent4">
                <a:lumMod val="60000"/>
                <a:lumOff val="40000"/>
              </a:schemeClr>
            </a:solidFill>
          </a:ln>
        </p:spPr>
        <p:style>
          <a:lnRef idx="2">
            <a:schemeClr val="accent1"/>
          </a:lnRef>
          <a:fillRef idx="1">
            <a:schemeClr val="lt1"/>
          </a:fillRef>
          <a:effectRef idx="0">
            <a:schemeClr val="accent1"/>
          </a:effectRef>
          <a:fontRef idx="minor">
            <a:schemeClr val="dk1"/>
          </a:fontRef>
        </p:style>
        <p:txBody>
          <a:bodyPr rtlCol="0" anchor="ctr"/>
          <a:lstStyle/>
          <a:p>
            <a:r>
              <a:rPr lang="en-US" sz="4800" dirty="0"/>
              <a:t>Discussion</a:t>
            </a:r>
            <a:endParaRPr lang="en-GB" sz="2400" dirty="0"/>
          </a:p>
        </p:txBody>
      </p:sp>
      <p:sp>
        <p:nvSpPr>
          <p:cNvPr id="6" name="Alternative Process 5">
            <a:extLst>
              <a:ext uri="{FF2B5EF4-FFF2-40B4-BE49-F238E27FC236}">
                <a16:creationId xmlns:a16="http://schemas.microsoft.com/office/drawing/2014/main" id="{B3AD0571-C141-3BBC-2622-B15955A6AA04}"/>
              </a:ext>
            </a:extLst>
          </p:cNvPr>
          <p:cNvSpPr/>
          <p:nvPr/>
        </p:nvSpPr>
        <p:spPr>
          <a:xfrm>
            <a:off x="333375" y="1004037"/>
            <a:ext cx="3387661" cy="1540192"/>
          </a:xfrm>
          <a:prstGeom prst="flowChartAlternateProcess">
            <a:avLst/>
          </a:prstGeom>
          <a:solidFill>
            <a:schemeClr val="accent4">
              <a:lumMod val="40000"/>
              <a:lumOff val="6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 YP and P/C have little explanation and no support networks</a:t>
            </a:r>
          </a:p>
        </p:txBody>
      </p:sp>
      <p:sp>
        <p:nvSpPr>
          <p:cNvPr id="7" name="Alternative Process 6">
            <a:extLst>
              <a:ext uri="{FF2B5EF4-FFF2-40B4-BE49-F238E27FC236}">
                <a16:creationId xmlns:a16="http://schemas.microsoft.com/office/drawing/2014/main" id="{FA85AA18-1E21-C767-36F9-46CA690393E1}"/>
              </a:ext>
            </a:extLst>
          </p:cNvPr>
          <p:cNvSpPr/>
          <p:nvPr/>
        </p:nvSpPr>
        <p:spPr>
          <a:xfrm>
            <a:off x="333374" y="4606773"/>
            <a:ext cx="3387661" cy="1540192"/>
          </a:xfrm>
          <a:prstGeom prst="flowChartAlternateProcess">
            <a:avLst/>
          </a:prstGeom>
          <a:solidFill>
            <a:schemeClr val="accent4">
              <a:lumMod val="40000"/>
              <a:lumOff val="6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 YP and families rely on self education and educate others</a:t>
            </a:r>
          </a:p>
        </p:txBody>
      </p:sp>
      <p:sp>
        <p:nvSpPr>
          <p:cNvPr id="8" name="Alternative Process 7">
            <a:extLst>
              <a:ext uri="{FF2B5EF4-FFF2-40B4-BE49-F238E27FC236}">
                <a16:creationId xmlns:a16="http://schemas.microsoft.com/office/drawing/2014/main" id="{1B799D9F-6A68-1B5D-2FC3-E6E3C039DB8F}"/>
              </a:ext>
            </a:extLst>
          </p:cNvPr>
          <p:cNvSpPr/>
          <p:nvPr/>
        </p:nvSpPr>
        <p:spPr>
          <a:xfrm>
            <a:off x="4183570" y="4606773"/>
            <a:ext cx="3387661" cy="1540192"/>
          </a:xfrm>
          <a:prstGeom prst="flowChartAlternateProcess">
            <a:avLst/>
          </a:prstGeom>
          <a:solidFill>
            <a:schemeClr val="accent4">
              <a:lumMod val="40000"/>
              <a:lumOff val="6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 Develop resistance through close familial bonds</a:t>
            </a:r>
          </a:p>
        </p:txBody>
      </p:sp>
      <p:sp>
        <p:nvSpPr>
          <p:cNvPr id="9" name="Alternative Process 8">
            <a:extLst>
              <a:ext uri="{FF2B5EF4-FFF2-40B4-BE49-F238E27FC236}">
                <a16:creationId xmlns:a16="http://schemas.microsoft.com/office/drawing/2014/main" id="{49A0E7CE-EECC-29A2-7B9E-39D4AFFEC70A}"/>
              </a:ext>
            </a:extLst>
          </p:cNvPr>
          <p:cNvSpPr/>
          <p:nvPr/>
        </p:nvSpPr>
        <p:spPr>
          <a:xfrm>
            <a:off x="8166163" y="4606773"/>
            <a:ext cx="3387661" cy="1540192"/>
          </a:xfrm>
          <a:prstGeom prst="flowChartAlternateProcess">
            <a:avLst/>
          </a:prstGeom>
          <a:solidFill>
            <a:schemeClr val="accent4">
              <a:lumMod val="40000"/>
              <a:lumOff val="6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 Psychoeducation is successful in treating NES</a:t>
            </a:r>
          </a:p>
          <a:p>
            <a:pPr algn="ctr"/>
            <a:r>
              <a:rPr lang="en-US" sz="1200" dirty="0"/>
              <a:t>(Flewelling et al., 2020)</a:t>
            </a:r>
          </a:p>
        </p:txBody>
      </p:sp>
      <p:sp>
        <p:nvSpPr>
          <p:cNvPr id="10" name="Alternative Process 9">
            <a:extLst>
              <a:ext uri="{FF2B5EF4-FFF2-40B4-BE49-F238E27FC236}">
                <a16:creationId xmlns:a16="http://schemas.microsoft.com/office/drawing/2014/main" id="{8CAE01FF-D6CC-11B8-AA31-88BFD91D1203}"/>
              </a:ext>
            </a:extLst>
          </p:cNvPr>
          <p:cNvSpPr/>
          <p:nvPr/>
        </p:nvSpPr>
        <p:spPr>
          <a:xfrm>
            <a:off x="4183569" y="1004037"/>
            <a:ext cx="3387661" cy="1540192"/>
          </a:xfrm>
          <a:prstGeom prst="flowChartAlternateProcess">
            <a:avLst/>
          </a:prstGeom>
          <a:solidFill>
            <a:schemeClr val="accent4">
              <a:lumMod val="40000"/>
              <a:lumOff val="6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 Confusion and bewilderment</a:t>
            </a:r>
          </a:p>
        </p:txBody>
      </p:sp>
      <p:sp>
        <p:nvSpPr>
          <p:cNvPr id="11" name="Alternative Process 10">
            <a:extLst>
              <a:ext uri="{FF2B5EF4-FFF2-40B4-BE49-F238E27FC236}">
                <a16:creationId xmlns:a16="http://schemas.microsoft.com/office/drawing/2014/main" id="{39EAA8C1-8A33-B766-5DB2-D7BA76506C54}"/>
              </a:ext>
            </a:extLst>
          </p:cNvPr>
          <p:cNvSpPr/>
          <p:nvPr/>
        </p:nvSpPr>
        <p:spPr>
          <a:xfrm>
            <a:off x="8166164" y="1004037"/>
            <a:ext cx="3387661" cy="1540192"/>
          </a:xfrm>
          <a:prstGeom prst="flowChartAlternateProcess">
            <a:avLst/>
          </a:prstGeom>
          <a:solidFill>
            <a:schemeClr val="accent4">
              <a:lumMod val="40000"/>
              <a:lumOff val="6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 Professionals in the health and well-being sector have limited knowledge and understanding so</a:t>
            </a:r>
          </a:p>
          <a:p>
            <a:pPr algn="ctr"/>
            <a:r>
              <a:rPr lang="en-US" dirty="0"/>
              <a:t>Cannot support</a:t>
            </a:r>
          </a:p>
        </p:txBody>
      </p:sp>
    </p:spTree>
    <p:extLst>
      <p:ext uri="{BB962C8B-B14F-4D97-AF65-F5344CB8AC3E}">
        <p14:creationId xmlns:p14="http://schemas.microsoft.com/office/powerpoint/2010/main" val="3212533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0E28533D-E342-F9D0-E0AF-B36D8FFF868A}"/>
              </a:ext>
            </a:extLst>
          </p:cNvPr>
          <p:cNvSpPr/>
          <p:nvPr/>
        </p:nvSpPr>
        <p:spPr>
          <a:xfrm>
            <a:off x="1965960" y="304948"/>
            <a:ext cx="8260080" cy="1000125"/>
          </a:xfrm>
          <a:prstGeom prst="roundRect">
            <a:avLst/>
          </a:prstGeom>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sz="4800" dirty="0"/>
              <a:t>Conclusion</a:t>
            </a:r>
            <a:endParaRPr lang="en-GB" sz="2400" dirty="0"/>
          </a:p>
        </p:txBody>
      </p:sp>
      <p:sp>
        <p:nvSpPr>
          <p:cNvPr id="7" name="Alternative Process 6">
            <a:extLst>
              <a:ext uri="{FF2B5EF4-FFF2-40B4-BE49-F238E27FC236}">
                <a16:creationId xmlns:a16="http://schemas.microsoft.com/office/drawing/2014/main" id="{736E4A7A-0692-8E8A-CF30-BF268FA03351}"/>
              </a:ext>
            </a:extLst>
          </p:cNvPr>
          <p:cNvSpPr/>
          <p:nvPr/>
        </p:nvSpPr>
        <p:spPr>
          <a:xfrm>
            <a:off x="272129" y="1888808"/>
            <a:ext cx="3387661" cy="1540192"/>
          </a:xfrm>
          <a:prstGeom prst="flowChartAlternateProcess">
            <a:avLst/>
          </a:prstGeom>
          <a:solidFill>
            <a:schemeClr val="bg1"/>
          </a:solidFill>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r>
              <a:rPr lang="en-US" sz="2000" dirty="0"/>
              <a:t> Limited explanations, treatment and knowledge of NES.</a:t>
            </a:r>
          </a:p>
        </p:txBody>
      </p:sp>
      <p:sp>
        <p:nvSpPr>
          <p:cNvPr id="8" name="Alternative Process 7">
            <a:extLst>
              <a:ext uri="{FF2B5EF4-FFF2-40B4-BE49-F238E27FC236}">
                <a16:creationId xmlns:a16="http://schemas.microsoft.com/office/drawing/2014/main" id="{949F4965-3A51-4BAF-A039-AA41D7EFCC4B}"/>
              </a:ext>
            </a:extLst>
          </p:cNvPr>
          <p:cNvSpPr/>
          <p:nvPr/>
        </p:nvSpPr>
        <p:spPr>
          <a:xfrm>
            <a:off x="8093583" y="1888808"/>
            <a:ext cx="3387661" cy="1540192"/>
          </a:xfrm>
          <a:prstGeom prst="flowChartAlternateProcess">
            <a:avLst/>
          </a:prstGeom>
          <a:solidFill>
            <a:schemeClr val="bg1"/>
          </a:solidFill>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r>
              <a:rPr lang="en-US" sz="2000" dirty="0"/>
              <a:t> Developed self-understanding.</a:t>
            </a:r>
          </a:p>
        </p:txBody>
      </p:sp>
      <p:sp>
        <p:nvSpPr>
          <p:cNvPr id="9" name="Alternative Process 8">
            <a:extLst>
              <a:ext uri="{FF2B5EF4-FFF2-40B4-BE49-F238E27FC236}">
                <a16:creationId xmlns:a16="http://schemas.microsoft.com/office/drawing/2014/main" id="{6CCE0503-9243-E0F3-9B71-9EE875325000}"/>
              </a:ext>
            </a:extLst>
          </p:cNvPr>
          <p:cNvSpPr/>
          <p:nvPr/>
        </p:nvSpPr>
        <p:spPr>
          <a:xfrm>
            <a:off x="4314062" y="1888808"/>
            <a:ext cx="3387661" cy="1540192"/>
          </a:xfrm>
          <a:prstGeom prst="flowChartAlternateProcess">
            <a:avLst/>
          </a:prstGeom>
          <a:solidFill>
            <a:schemeClr val="bg1"/>
          </a:solidFill>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r>
              <a:rPr lang="en-US" dirty="0"/>
              <a:t> </a:t>
            </a:r>
            <a:r>
              <a:rPr lang="en-US" sz="2000" dirty="0"/>
              <a:t>Highlighted to professionals’ gaps in knowledge and provision.</a:t>
            </a:r>
          </a:p>
        </p:txBody>
      </p:sp>
      <p:sp>
        <p:nvSpPr>
          <p:cNvPr id="10" name="Alternative Process 9">
            <a:extLst>
              <a:ext uri="{FF2B5EF4-FFF2-40B4-BE49-F238E27FC236}">
                <a16:creationId xmlns:a16="http://schemas.microsoft.com/office/drawing/2014/main" id="{6E8C8987-122B-C9FF-DE39-89AE4829098C}"/>
              </a:ext>
            </a:extLst>
          </p:cNvPr>
          <p:cNvSpPr/>
          <p:nvPr/>
        </p:nvSpPr>
        <p:spPr>
          <a:xfrm>
            <a:off x="272129" y="4594581"/>
            <a:ext cx="3387661" cy="1540192"/>
          </a:xfrm>
          <a:prstGeom prst="flowChartAlternateProcess">
            <a:avLst/>
          </a:prstGeom>
          <a:solidFill>
            <a:schemeClr val="bg1"/>
          </a:solidFill>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2000" dirty="0"/>
              <a:t>Further investigation</a:t>
            </a:r>
          </a:p>
        </p:txBody>
      </p:sp>
      <p:sp>
        <p:nvSpPr>
          <p:cNvPr id="11" name="Alternative Process 10">
            <a:extLst>
              <a:ext uri="{FF2B5EF4-FFF2-40B4-BE49-F238E27FC236}">
                <a16:creationId xmlns:a16="http://schemas.microsoft.com/office/drawing/2014/main" id="{85D3798D-561D-D183-ACE3-C675D372E383}"/>
              </a:ext>
            </a:extLst>
          </p:cNvPr>
          <p:cNvSpPr/>
          <p:nvPr/>
        </p:nvSpPr>
        <p:spPr>
          <a:xfrm>
            <a:off x="4182856" y="4594581"/>
            <a:ext cx="3387661" cy="1540192"/>
          </a:xfrm>
          <a:prstGeom prst="flowChartAlternateProcess">
            <a:avLst/>
          </a:prstGeom>
          <a:solidFill>
            <a:schemeClr val="bg1"/>
          </a:solidFill>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r>
              <a:rPr lang="en-US" dirty="0"/>
              <a:t> </a:t>
            </a:r>
            <a:r>
              <a:rPr lang="en-US" sz="2000" dirty="0"/>
              <a:t>Educate professionals working with young people and raise awareness of NES.</a:t>
            </a:r>
          </a:p>
        </p:txBody>
      </p:sp>
      <p:sp>
        <p:nvSpPr>
          <p:cNvPr id="12" name="Alternative Process 11">
            <a:extLst>
              <a:ext uri="{FF2B5EF4-FFF2-40B4-BE49-F238E27FC236}">
                <a16:creationId xmlns:a16="http://schemas.microsoft.com/office/drawing/2014/main" id="{E76ACA1E-6402-BDF8-DE2D-8C2627653F9D}"/>
              </a:ext>
            </a:extLst>
          </p:cNvPr>
          <p:cNvSpPr/>
          <p:nvPr/>
        </p:nvSpPr>
        <p:spPr>
          <a:xfrm>
            <a:off x="8093583" y="4594581"/>
            <a:ext cx="3387661" cy="1540192"/>
          </a:xfrm>
          <a:prstGeom prst="flowChartAlternateProcess">
            <a:avLst/>
          </a:prstGeom>
          <a:solidFill>
            <a:schemeClr val="bg1"/>
          </a:solidFill>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r>
              <a:rPr lang="en-US" dirty="0"/>
              <a:t> </a:t>
            </a:r>
            <a:r>
              <a:rPr lang="en-US" sz="2000" dirty="0"/>
              <a:t>Provide psychoeducational support systems for young people and their families to improve outcomes and aid recovery.</a:t>
            </a:r>
          </a:p>
        </p:txBody>
      </p:sp>
    </p:spTree>
    <p:extLst>
      <p:ext uri="{BB962C8B-B14F-4D97-AF65-F5344CB8AC3E}">
        <p14:creationId xmlns:p14="http://schemas.microsoft.com/office/powerpoint/2010/main" val="3184584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P spid="11" grpId="0" animBg="1"/>
      <p:bldP spid="12"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345AA51-D808-5172-5E1B-DD7098E98C1E}"/>
            </a:ext>
          </a:extLst>
        </p:cNvPr>
        <p:cNvGrpSpPr/>
        <p:nvPr/>
      </p:nvGrpSpPr>
      <p:grpSpPr>
        <a:xfrm>
          <a:off x="0" y="0"/>
          <a:ext cx="0" cy="0"/>
          <a:chOff x="0" y="0"/>
          <a:chExt cx="0" cy="0"/>
        </a:xfrm>
      </p:grpSpPr>
      <p:pic>
        <p:nvPicPr>
          <p:cNvPr id="4" name="Picture 3" descr="A white background with dots and lines&#10;&#10;AI-generated content may be incorrect.">
            <a:extLst>
              <a:ext uri="{FF2B5EF4-FFF2-40B4-BE49-F238E27FC236}">
                <a16:creationId xmlns:a16="http://schemas.microsoft.com/office/drawing/2014/main" id="{F324735D-3C34-84AA-1503-0E8F03D5879B}"/>
              </a:ext>
            </a:extLst>
          </p:cNvPr>
          <p:cNvPicPr>
            <a:picLocks noChangeAspect="1"/>
          </p:cNvPicPr>
          <p:nvPr/>
        </p:nvPicPr>
        <p:blipFill>
          <a:blip r:embed="rId3"/>
          <a:srcRect t="5028" b="830"/>
          <a:stretch/>
        </p:blipFill>
        <p:spPr>
          <a:xfrm>
            <a:off x="0" y="0"/>
            <a:ext cx="12192009" cy="6924118"/>
          </a:xfrm>
          <a:prstGeom prst="rect">
            <a:avLst/>
          </a:prstGeom>
        </p:spPr>
      </p:pic>
      <p:sp>
        <p:nvSpPr>
          <p:cNvPr id="7" name="Rounded Rectangle 6">
            <a:extLst>
              <a:ext uri="{FF2B5EF4-FFF2-40B4-BE49-F238E27FC236}">
                <a16:creationId xmlns:a16="http://schemas.microsoft.com/office/drawing/2014/main" id="{45E3457A-4358-E308-97D9-DB1D7ADB9ACB}"/>
              </a:ext>
            </a:extLst>
          </p:cNvPr>
          <p:cNvSpPr/>
          <p:nvPr/>
        </p:nvSpPr>
        <p:spPr>
          <a:xfrm>
            <a:off x="1395412" y="422888"/>
            <a:ext cx="9401175" cy="2871788"/>
          </a:xfrm>
          <a:prstGeom prst="roundRect">
            <a:avLst/>
          </a:prstGeom>
          <a:ln>
            <a:solidFill>
              <a:schemeClr val="accent1">
                <a:lumMod val="60000"/>
                <a:lumOff val="4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6600" dirty="0"/>
              <a:t>Reflection </a:t>
            </a:r>
          </a:p>
        </p:txBody>
      </p:sp>
      <p:pic>
        <p:nvPicPr>
          <p:cNvPr id="5" name="Picture 4" descr="A purple and blue ribbon&#10;&#10;AI-generated content may be incorrect.">
            <a:extLst>
              <a:ext uri="{FF2B5EF4-FFF2-40B4-BE49-F238E27FC236}">
                <a16:creationId xmlns:a16="http://schemas.microsoft.com/office/drawing/2014/main" id="{2185E93F-743E-02B0-589A-1ED179821E7C}"/>
              </a:ext>
            </a:extLst>
          </p:cNvPr>
          <p:cNvPicPr>
            <a:picLocks noChangeAspect="1"/>
          </p:cNvPicPr>
          <p:nvPr/>
        </p:nvPicPr>
        <p:blipFill>
          <a:blip r:embed="rId4"/>
          <a:stretch>
            <a:fillRect/>
          </a:stretch>
        </p:blipFill>
        <p:spPr>
          <a:xfrm>
            <a:off x="4855367" y="3535964"/>
            <a:ext cx="2481264" cy="2812099"/>
          </a:xfrm>
          <a:prstGeom prst="rect">
            <a:avLst/>
          </a:prstGeom>
        </p:spPr>
      </p:pic>
      <p:sp>
        <p:nvSpPr>
          <p:cNvPr id="6" name="TextBox 5">
            <a:extLst>
              <a:ext uri="{FF2B5EF4-FFF2-40B4-BE49-F238E27FC236}">
                <a16:creationId xmlns:a16="http://schemas.microsoft.com/office/drawing/2014/main" id="{41DCF990-5D29-F8C8-1A68-3C23AA797C8F}"/>
              </a:ext>
            </a:extLst>
          </p:cNvPr>
          <p:cNvSpPr txBox="1"/>
          <p:nvPr/>
        </p:nvSpPr>
        <p:spPr>
          <a:xfrm>
            <a:off x="5545756" y="6348063"/>
            <a:ext cx="1790875" cy="307777"/>
          </a:xfrm>
          <a:prstGeom prst="rect">
            <a:avLst/>
          </a:prstGeom>
          <a:noFill/>
        </p:spPr>
        <p:txBody>
          <a:bodyPr wrap="none" rtlCol="0">
            <a:spAutoFit/>
          </a:bodyPr>
          <a:lstStyle/>
          <a:p>
            <a:r>
              <a:rPr lang="en-US" sz="1400" dirty="0"/>
              <a:t>(</a:t>
            </a:r>
            <a:r>
              <a:rPr lang="en-US" sz="1400" dirty="0" err="1"/>
              <a:t>Epilepsygroup.com</a:t>
            </a:r>
            <a:r>
              <a:rPr lang="en-US" sz="1400" dirty="0"/>
              <a:t>)</a:t>
            </a:r>
          </a:p>
        </p:txBody>
      </p:sp>
    </p:spTree>
    <p:extLst>
      <p:ext uri="{BB962C8B-B14F-4D97-AF65-F5344CB8AC3E}">
        <p14:creationId xmlns:p14="http://schemas.microsoft.com/office/powerpoint/2010/main" val="4264234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AD72A-56D2-3028-472A-8C1E1D30ACB5}"/>
              </a:ext>
            </a:extLst>
          </p:cNvPr>
          <p:cNvSpPr>
            <a:spLocks noGrp="1"/>
          </p:cNvSpPr>
          <p:nvPr>
            <p:ph type="title"/>
          </p:nvPr>
        </p:nvSpPr>
        <p:spPr>
          <a:xfrm>
            <a:off x="265270" y="219170"/>
            <a:ext cx="2374584" cy="585787"/>
          </a:xfrm>
        </p:spPr>
        <p:txBody>
          <a:bodyPr>
            <a:normAutofit fontScale="90000"/>
          </a:bodyPr>
          <a:lstStyle/>
          <a:p>
            <a:r>
              <a:rPr lang="en-US" sz="2800" dirty="0"/>
              <a:t>Reference list</a:t>
            </a:r>
          </a:p>
        </p:txBody>
      </p:sp>
      <p:sp>
        <p:nvSpPr>
          <p:cNvPr id="4" name="TextBox 3">
            <a:extLst>
              <a:ext uri="{FF2B5EF4-FFF2-40B4-BE49-F238E27FC236}">
                <a16:creationId xmlns:a16="http://schemas.microsoft.com/office/drawing/2014/main" id="{96D775C7-5092-78C9-AA85-AD6EFCCA5BD6}"/>
              </a:ext>
            </a:extLst>
          </p:cNvPr>
          <p:cNvSpPr txBox="1"/>
          <p:nvPr/>
        </p:nvSpPr>
        <p:spPr>
          <a:xfrm>
            <a:off x="358187" y="874454"/>
            <a:ext cx="11475625" cy="5755422"/>
          </a:xfrm>
          <a:prstGeom prst="rect">
            <a:avLst/>
          </a:prstGeom>
          <a:noFill/>
        </p:spPr>
        <p:txBody>
          <a:bodyPr wrap="square" rtlCol="0">
            <a:spAutoFit/>
          </a:bodyPr>
          <a:lstStyle/>
          <a:p>
            <a:r>
              <a:rPr lang="en-GB" sz="1400" kern="100" dirty="0">
                <a:effectLst/>
                <a:ea typeface="Aptos" panose="020B0004020202020204" pitchFamily="34" charset="0"/>
                <a:cs typeface="Times New Roman" panose="02020603050405020304" pitchFamily="18" charset="0"/>
              </a:rPr>
              <a:t>Additional Learning Needs Educational Tribunal (Wales) Act 2018. </a:t>
            </a:r>
            <a:r>
              <a:rPr lang="en-GB" sz="1400" kern="100" dirty="0">
                <a:effectLst/>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https://www.legislation.gov.uk/anaw/2018/2/contents</a:t>
            </a:r>
            <a:endParaRPr lang="en-GB" sz="1400" kern="100" dirty="0">
              <a:effectLst/>
              <a:ea typeface="Aptos" panose="020B0004020202020204" pitchFamily="34" charset="0"/>
              <a:cs typeface="Times New Roman" panose="02020603050405020304" pitchFamily="18" charset="0"/>
            </a:endParaRPr>
          </a:p>
          <a:p>
            <a:endParaRPr lang="en-GB" sz="1400" kern="100" dirty="0">
              <a:effectLst/>
              <a:ea typeface="Aptos" panose="020B0004020202020204" pitchFamily="34" charset="0"/>
              <a:cs typeface="Times New Roman" panose="02020603050405020304" pitchFamily="18" charset="0"/>
            </a:endParaRPr>
          </a:p>
          <a:p>
            <a:r>
              <a:rPr lang="en-GB" sz="1400" kern="100">
                <a:effectLst/>
                <a:ea typeface="Aptos" panose="020B0004020202020204" pitchFamily="34" charset="0"/>
                <a:cs typeface="Times New Roman" panose="02020603050405020304" pitchFamily="18" charset="0"/>
              </a:rPr>
              <a:t>American </a:t>
            </a:r>
            <a:r>
              <a:rPr lang="en-GB" sz="1400" kern="100" dirty="0">
                <a:effectLst/>
                <a:ea typeface="Aptos" panose="020B0004020202020204" pitchFamily="34" charset="0"/>
                <a:cs typeface="Times New Roman" panose="02020603050405020304" pitchFamily="18" charset="0"/>
              </a:rPr>
              <a:t>Psychiatric Association. (2013). </a:t>
            </a:r>
            <a:r>
              <a:rPr lang="en-GB" sz="1400" i="1" kern="100" dirty="0">
                <a:effectLst/>
                <a:ea typeface="Aptos" panose="020B0004020202020204" pitchFamily="34" charset="0"/>
                <a:cs typeface="Times New Roman" panose="02020603050405020304" pitchFamily="18" charset="0"/>
              </a:rPr>
              <a:t>Diagnostic and statistical manual of mental health disorders: DSM-5. 5</a:t>
            </a:r>
            <a:r>
              <a:rPr lang="en-GB" sz="1400" kern="100" dirty="0">
                <a:effectLst/>
                <a:ea typeface="Aptos" panose="020B0004020202020204" pitchFamily="34" charset="0"/>
                <a:cs typeface="Times New Roman" panose="02020603050405020304" pitchFamily="18" charset="0"/>
              </a:rPr>
              <a:t>(5). Washington DC, American Psychiatric Association.</a:t>
            </a:r>
          </a:p>
          <a:p>
            <a:endParaRPr lang="en-GB" sz="1400" kern="100" dirty="0">
              <a:ea typeface="Aptos" panose="020B0004020202020204" pitchFamily="34" charset="0"/>
              <a:cs typeface="Times New Roman" panose="02020603050405020304" pitchFamily="18" charset="0"/>
            </a:endParaRPr>
          </a:p>
          <a:p>
            <a:r>
              <a:rPr lang="en-US" sz="1400" dirty="0">
                <a:ea typeface="Aptos" panose="020B0004020202020204" pitchFamily="34" charset="0"/>
              </a:rPr>
              <a:t>Angus-</a:t>
            </a:r>
            <a:r>
              <a:rPr lang="en-US" sz="1400" dirty="0" err="1">
                <a:ea typeface="Aptos" panose="020B0004020202020204" pitchFamily="34" charset="0"/>
              </a:rPr>
              <a:t>Leppan</a:t>
            </a:r>
            <a:r>
              <a:rPr lang="en-US" sz="1400" dirty="0">
                <a:ea typeface="Aptos" panose="020B0004020202020204" pitchFamily="34" charset="0"/>
              </a:rPr>
              <a:t>, H. (2008). Diagnosing epilepsy in neurology clinics: A prospective study. Seizure, 17(5), 431-436. </a:t>
            </a:r>
          </a:p>
          <a:p>
            <a:r>
              <a:rPr lang="en-US" sz="1400" dirty="0">
                <a:ea typeface="Aptos" panose="020B0004020202020204" pitchFamily="34" charset="0"/>
                <a:hlinkClick r:id="rId3">
                  <a:extLst>
                    <a:ext uri="{A12FA001-AC4F-418D-AE19-62706E023703}">
                      <ahyp:hlinkClr xmlns:ahyp="http://schemas.microsoft.com/office/drawing/2018/hyperlinkcolor" val="tx"/>
                    </a:ext>
                  </a:extLst>
                </a:hlinkClick>
              </a:rPr>
              <a:t>https://www.sciencedirect.com/science/article/pii/S1059131108000022</a:t>
            </a:r>
            <a:r>
              <a:rPr lang="en-US" sz="1400" dirty="0">
                <a:ea typeface="Aptos" panose="020B0004020202020204" pitchFamily="34" charset="0"/>
              </a:rPr>
              <a:t> </a:t>
            </a:r>
          </a:p>
          <a:p>
            <a:r>
              <a:rPr lang="en-US" sz="1400" dirty="0">
                <a:ea typeface="Aptos" panose="020B0004020202020204" pitchFamily="34" charset="0"/>
              </a:rPr>
              <a:t> </a:t>
            </a:r>
          </a:p>
          <a:p>
            <a:r>
              <a:rPr lang="en-US" sz="1400" dirty="0" err="1">
                <a:effectLst/>
                <a:ea typeface="Aptos" panose="020B0004020202020204" pitchFamily="34" charset="0"/>
              </a:rPr>
              <a:t>Ananndale</a:t>
            </a:r>
            <a:r>
              <a:rPr lang="en-US" sz="1400" dirty="0">
                <a:effectLst/>
                <a:ea typeface="Aptos" panose="020B0004020202020204" pitchFamily="34" charset="0"/>
              </a:rPr>
              <a:t>, M., </a:t>
            </a:r>
            <a:r>
              <a:rPr lang="en-US" sz="1400" dirty="0" err="1">
                <a:effectLst/>
                <a:ea typeface="Aptos" panose="020B0004020202020204" pitchFamily="34" charset="0"/>
              </a:rPr>
              <a:t>Vilyte</a:t>
            </a:r>
            <a:r>
              <a:rPr lang="en-US" sz="1400" dirty="0">
                <a:effectLst/>
                <a:ea typeface="Aptos" panose="020B0004020202020204" pitchFamily="34" charset="0"/>
              </a:rPr>
              <a:t>, G., &amp; Pretorius, C. (2022). Stigma in functional seizures: A scoping review, Seizure: European Journal of Epilepsy, 99, 131-152. </a:t>
            </a:r>
            <a:r>
              <a:rPr lang="en-US" sz="1400" dirty="0">
                <a:effectLst/>
                <a:ea typeface="Aptos" panose="020B0004020202020204" pitchFamily="34" charset="0"/>
                <a:hlinkClick r:id="rId4">
                  <a:extLst>
                    <a:ext uri="{A12FA001-AC4F-418D-AE19-62706E023703}">
                      <ahyp:hlinkClr xmlns:ahyp="http://schemas.microsoft.com/office/drawing/2018/hyperlinkcolor" val="tx"/>
                    </a:ext>
                  </a:extLst>
                </a:hlinkClick>
              </a:rPr>
              <a:t>https://www.sciencedirect.com/science/article/pii/S1059131122001200</a:t>
            </a:r>
            <a:endParaRPr lang="en-US" sz="1400" dirty="0">
              <a:effectLst/>
              <a:ea typeface="Aptos" panose="020B0004020202020204" pitchFamily="34" charset="0"/>
            </a:endParaRPr>
          </a:p>
          <a:p>
            <a:endParaRPr lang="en-US" sz="1400" dirty="0">
              <a:effectLst/>
              <a:ea typeface="Aptos" panose="020B0004020202020204" pitchFamily="34" charset="0"/>
            </a:endParaRPr>
          </a:p>
          <a:p>
            <a:r>
              <a:rPr lang="en-US" sz="1400" dirty="0">
                <a:effectLst/>
                <a:ea typeface="Aptos" panose="020B0004020202020204" pitchFamily="34" charset="0"/>
              </a:rPr>
              <a:t>Appleton, R. (2022). Psychogenic non-epileptic seizures (PNES), a refresher. </a:t>
            </a:r>
            <a:r>
              <a:rPr lang="en-US" sz="1400" dirty="0" err="1">
                <a:effectLst/>
                <a:ea typeface="Aptos" panose="020B0004020202020204" pitchFamily="34" charset="0"/>
              </a:rPr>
              <a:t>Paediatric</a:t>
            </a:r>
            <a:r>
              <a:rPr lang="en-US" sz="1400" dirty="0">
                <a:effectLst/>
                <a:ea typeface="Aptos" panose="020B0004020202020204" pitchFamily="34" charset="0"/>
              </a:rPr>
              <a:t> Epilepsy Current Awareness Service, 16(2), </a:t>
            </a:r>
            <a:r>
              <a:rPr lang="en-US" sz="1400" dirty="0">
                <a:effectLst/>
                <a:ea typeface="Aptos" panose="020B0004020202020204" pitchFamily="34" charset="0"/>
                <a:hlinkClick r:id="rId5">
                  <a:extLst>
                    <a:ext uri="{A12FA001-AC4F-418D-AE19-62706E023703}">
                      <ahyp:hlinkClr xmlns:ahyp="http://schemas.microsoft.com/office/drawing/2018/hyperlinkcolor" val="tx"/>
                    </a:ext>
                  </a:extLst>
                </a:hlinkClick>
              </a:rPr>
              <a:t>https://www.epilepsy.org.uk/app/uploads/2022/10/PECAS_EA_June2022.pdf</a:t>
            </a:r>
            <a:endParaRPr lang="en-US" sz="1400" dirty="0">
              <a:effectLst/>
              <a:ea typeface="Aptos" panose="020B0004020202020204" pitchFamily="34" charset="0"/>
            </a:endParaRPr>
          </a:p>
          <a:p>
            <a:endParaRPr lang="en-US" sz="1400" dirty="0">
              <a:effectLst/>
              <a:ea typeface="Aptos" panose="020B0004020202020204" pitchFamily="34" charset="0"/>
            </a:endParaRPr>
          </a:p>
          <a:p>
            <a:r>
              <a:rPr lang="en-US" sz="1400" dirty="0" err="1">
                <a:effectLst/>
                <a:ea typeface="Aptos" panose="020B0004020202020204" pitchFamily="34" charset="0"/>
              </a:rPr>
              <a:t>Beghi</a:t>
            </a:r>
            <a:r>
              <a:rPr lang="en-US" sz="1400" dirty="0">
                <a:effectLst/>
                <a:ea typeface="Aptos" panose="020B0004020202020204" pitchFamily="34" charset="0"/>
              </a:rPr>
              <a:t>, M., </a:t>
            </a:r>
            <a:r>
              <a:rPr lang="en-US" sz="1400" dirty="0" err="1">
                <a:effectLst/>
                <a:ea typeface="Aptos" panose="020B0004020202020204" pitchFamily="34" charset="0"/>
              </a:rPr>
              <a:t>Beffa</a:t>
            </a:r>
            <a:r>
              <a:rPr lang="en-US" sz="1400" dirty="0">
                <a:effectLst/>
                <a:ea typeface="Aptos" panose="020B0004020202020204" pitchFamily="34" charset="0"/>
              </a:rPr>
              <a:t> </a:t>
            </a:r>
            <a:r>
              <a:rPr lang="en-US" sz="1400" dirty="0" err="1">
                <a:effectLst/>
                <a:ea typeface="Aptos" panose="020B0004020202020204" pitchFamily="34" charset="0"/>
              </a:rPr>
              <a:t>Negrini</a:t>
            </a:r>
            <a:r>
              <a:rPr lang="en-US" sz="1400" dirty="0">
                <a:effectLst/>
                <a:ea typeface="Aptos" panose="020B0004020202020204" pitchFamily="34" charset="0"/>
              </a:rPr>
              <a:t>, P., Perrin, C., Peroni, F., </a:t>
            </a:r>
            <a:r>
              <a:rPr lang="en-US" sz="1400" dirty="0" err="1">
                <a:effectLst/>
                <a:ea typeface="Aptos" panose="020B0004020202020204" pitchFamily="34" charset="0"/>
              </a:rPr>
              <a:t>Magaudda</a:t>
            </a:r>
            <a:r>
              <a:rPr lang="en-US" sz="1400" dirty="0">
                <a:effectLst/>
                <a:ea typeface="Aptos" panose="020B0004020202020204" pitchFamily="34" charset="0"/>
              </a:rPr>
              <a:t>, A., Cerri, C., &amp; </a:t>
            </a:r>
            <a:r>
              <a:rPr lang="en-US" sz="1400" dirty="0" err="1">
                <a:effectLst/>
                <a:ea typeface="Aptos" panose="020B0004020202020204" pitchFamily="34" charset="0"/>
              </a:rPr>
              <a:t>Cornaggia</a:t>
            </a:r>
            <a:r>
              <a:rPr lang="en-US" sz="1400" dirty="0">
                <a:effectLst/>
                <a:ea typeface="Aptos" panose="020B0004020202020204" pitchFamily="34" charset="0"/>
              </a:rPr>
              <a:t>, C. M. (2015). Psychogenic non-epileptic seizures: So called psychiatric co-morbidity and underlying defense mechanisms. Neuropsychiatric Disease and Treatment, 11, 2519-2597. </a:t>
            </a:r>
            <a:r>
              <a:rPr lang="en-US" sz="1400" dirty="0">
                <a:effectLst/>
                <a:ea typeface="Aptos" panose="020B0004020202020204" pitchFamily="34" charset="0"/>
                <a:hlinkClick r:id="rId6">
                  <a:extLst>
                    <a:ext uri="{A12FA001-AC4F-418D-AE19-62706E023703}">
                      <ahyp:hlinkClr xmlns:ahyp="http://schemas.microsoft.com/office/drawing/2018/hyperlinkcolor" val="tx"/>
                    </a:ext>
                  </a:extLst>
                </a:hlinkClick>
              </a:rPr>
              <a:t>https://www.tandfonline.com/doi/full/10.2147/NDT.S82079#d1e173</a:t>
            </a:r>
            <a:endParaRPr lang="en-US" sz="1400" dirty="0">
              <a:effectLst/>
              <a:ea typeface="Aptos" panose="020B0004020202020204" pitchFamily="34" charset="0"/>
            </a:endParaRPr>
          </a:p>
          <a:p>
            <a:endParaRPr lang="en-US" sz="1400" dirty="0">
              <a:effectLst/>
              <a:ea typeface="Aptos" panose="020B0004020202020204" pitchFamily="34" charset="0"/>
            </a:endParaRPr>
          </a:p>
          <a:p>
            <a:r>
              <a:rPr lang="en-GB" sz="1400" dirty="0" err="1">
                <a:effectLst/>
                <a:ea typeface="Aptos" panose="020B0004020202020204" pitchFamily="34" charset="0"/>
              </a:rPr>
              <a:t>Benbadis</a:t>
            </a:r>
            <a:r>
              <a:rPr lang="en-GB" sz="1400" dirty="0">
                <a:effectLst/>
                <a:ea typeface="Aptos" panose="020B0004020202020204" pitchFamily="34" charset="0"/>
              </a:rPr>
              <a:t>, S. R., O’Neill, E., Tatum, W. O., &amp; </a:t>
            </a:r>
            <a:r>
              <a:rPr lang="en-GB" sz="1400" dirty="0" err="1">
                <a:effectLst/>
                <a:ea typeface="Aptos" panose="020B0004020202020204" pitchFamily="34" charset="0"/>
              </a:rPr>
              <a:t>Heriaud</a:t>
            </a:r>
            <a:r>
              <a:rPr lang="en-GB" sz="1400" dirty="0">
                <a:effectLst/>
                <a:ea typeface="Aptos" panose="020B0004020202020204" pitchFamily="34" charset="0"/>
              </a:rPr>
              <a:t>, O. (2004). Outcome of prolonged Video-EEG monitoring at a typical referral epilepsy </a:t>
            </a:r>
            <a:r>
              <a:rPr lang="en-GB" sz="1400" dirty="0" err="1">
                <a:effectLst/>
                <a:ea typeface="Aptos" panose="020B0004020202020204" pitchFamily="34" charset="0"/>
              </a:rPr>
              <a:t>center</a:t>
            </a:r>
            <a:r>
              <a:rPr lang="en-GB" sz="1400" dirty="0">
                <a:effectLst/>
                <a:ea typeface="Aptos" panose="020B0004020202020204" pitchFamily="34" charset="0"/>
              </a:rPr>
              <a:t>, Epilepsia, 45(9), 1150-1153. </a:t>
            </a:r>
            <a:r>
              <a:rPr lang="en-GB" sz="1400" dirty="0">
                <a:effectLst/>
                <a:ea typeface="Aptos" panose="020B0004020202020204" pitchFamily="34" charset="0"/>
                <a:hlinkClick r:id="rId7">
                  <a:extLst>
                    <a:ext uri="{A12FA001-AC4F-418D-AE19-62706E023703}">
                      <ahyp:hlinkClr xmlns:ahyp="http://schemas.microsoft.com/office/drawing/2018/hyperlinkcolor" val="tx"/>
                    </a:ext>
                  </a:extLst>
                </a:hlinkClick>
              </a:rPr>
              <a:t>https://onlinelibrary.wiley.com/doi/10.1111/j.0013-9580.2004.14504.x</a:t>
            </a:r>
            <a:endParaRPr lang="en-GB" sz="1400" dirty="0">
              <a:effectLst/>
              <a:ea typeface="Aptos" panose="020B0004020202020204" pitchFamily="34" charset="0"/>
            </a:endParaRPr>
          </a:p>
          <a:p>
            <a:endParaRPr lang="en-GB" sz="1400" dirty="0">
              <a:effectLst/>
              <a:ea typeface="Aptos" panose="020B0004020202020204" pitchFamily="34" charset="0"/>
            </a:endParaRPr>
          </a:p>
          <a:p>
            <a:r>
              <a:rPr lang="en-GB" sz="1400" dirty="0">
                <a:effectLst/>
              </a:rPr>
              <a:t>Chew, J., Carpenter, J., &amp; Haase, A. M. (2018). Young peoples’ experience of living with epilepsy: The significance of family resilience. Social Work in Healthcare, 57(5), 332-354. </a:t>
            </a:r>
            <a:r>
              <a:rPr lang="en-GB" sz="1400" dirty="0">
                <a:effectLst/>
                <a:hlinkClick r:id="rId8">
                  <a:extLst>
                    <a:ext uri="{A12FA001-AC4F-418D-AE19-62706E023703}">
                      <ahyp:hlinkClr xmlns:ahyp="http://schemas.microsoft.com/office/drawing/2018/hyperlinkcolor" val="tx"/>
                    </a:ext>
                  </a:extLst>
                </a:hlinkClick>
              </a:rPr>
              <a:t>https://www-tandfonline-com.ezproxy.uwtsd.ac.uk/doi/full/10.1080/00981389.2018.1443195#abstract</a:t>
            </a:r>
            <a:endParaRPr lang="en-GB" sz="1400" dirty="0">
              <a:effectLst/>
            </a:endParaRPr>
          </a:p>
          <a:p>
            <a:endParaRPr lang="en-GB" sz="1400" i="1" dirty="0">
              <a:effectLst/>
              <a:ea typeface="Aptos" panose="020B0004020202020204" pitchFamily="34" charset="0"/>
            </a:endParaRPr>
          </a:p>
          <a:p>
            <a:endParaRPr lang="en-US" dirty="0"/>
          </a:p>
        </p:txBody>
      </p:sp>
    </p:spTree>
    <p:extLst>
      <p:ext uri="{BB962C8B-B14F-4D97-AF65-F5344CB8AC3E}">
        <p14:creationId xmlns:p14="http://schemas.microsoft.com/office/powerpoint/2010/main" val="3572483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AE41794-16F5-605B-A9DE-C32B8D3178BA}"/>
              </a:ext>
            </a:extLst>
          </p:cNvPr>
          <p:cNvSpPr txBox="1"/>
          <p:nvPr/>
        </p:nvSpPr>
        <p:spPr>
          <a:xfrm>
            <a:off x="268224" y="402336"/>
            <a:ext cx="11387328" cy="5816977"/>
          </a:xfrm>
          <a:prstGeom prst="rect">
            <a:avLst/>
          </a:prstGeom>
          <a:noFill/>
        </p:spPr>
        <p:txBody>
          <a:bodyPr wrap="square" rtlCol="0">
            <a:spAutoFit/>
          </a:bodyPr>
          <a:lstStyle/>
          <a:p>
            <a:endParaRPr lang="en-GB" sz="1800" dirty="0">
              <a:effectLst/>
              <a:ea typeface="Aptos" panose="020B0004020202020204" pitchFamily="34" charset="0"/>
            </a:endParaRPr>
          </a:p>
          <a:p>
            <a:r>
              <a:rPr lang="en-GB" sz="1400" i="1" dirty="0">
                <a:effectLst/>
                <a:ea typeface="Aptos" panose="020B0004020202020204" pitchFamily="34" charset="0"/>
              </a:rPr>
              <a:t>Dunne, A., Carolan, R., Swords, L., &amp; Fortune, G. (2019). Patient and family perspectives of paediatric psychogenic non-epileptic seizures: A systematic review. European Journal of Epilepsy, 71, 279-285. </a:t>
            </a:r>
            <a:r>
              <a:rPr lang="en-GB" sz="1400" i="1" dirty="0">
                <a:effectLst/>
                <a:ea typeface="Aptos" panose="020B0004020202020204" pitchFamily="34" charset="0"/>
                <a:hlinkClick r:id="rId2">
                  <a:extLst>
                    <a:ext uri="{A12FA001-AC4F-418D-AE19-62706E023703}">
                      <ahyp:hlinkClr xmlns:ahyp="http://schemas.microsoft.com/office/drawing/2018/hyperlinkcolor" val="tx"/>
                    </a:ext>
                  </a:extLst>
                </a:hlinkClick>
              </a:rPr>
              <a:t>https://www.sciencedirect.com/science/article/pii/S1059131119303036</a:t>
            </a:r>
            <a:endParaRPr lang="en-GB" sz="1400" i="1" dirty="0">
              <a:effectLst/>
              <a:ea typeface="Aptos" panose="020B0004020202020204" pitchFamily="34" charset="0"/>
            </a:endParaRPr>
          </a:p>
          <a:p>
            <a:endParaRPr lang="en-GB" sz="1400" i="1" dirty="0">
              <a:effectLst/>
              <a:ea typeface="Aptos" panose="020B0004020202020204" pitchFamily="34" charset="0"/>
            </a:endParaRPr>
          </a:p>
          <a:p>
            <a:r>
              <a:rPr lang="en-US" sz="1400" dirty="0">
                <a:effectLst/>
                <a:ea typeface="Aptos" panose="020B0004020202020204" pitchFamily="34" charset="0"/>
              </a:rPr>
              <a:t>Flewelling, K. D., Koehler, A., Shaffer, J., &amp; Dill, E. J. (2020). Medical and psychosocial outcomes of youth with psychogenic nonepileptic seizures: An observational study. Epilepsy &amp; </a:t>
            </a:r>
            <a:r>
              <a:rPr lang="en-US" sz="1400" dirty="0" err="1">
                <a:effectLst/>
                <a:ea typeface="Aptos" panose="020B0004020202020204" pitchFamily="34" charset="0"/>
              </a:rPr>
              <a:t>Behaviour</a:t>
            </a:r>
            <a:r>
              <a:rPr lang="en-US" sz="1400" dirty="0">
                <a:effectLst/>
                <a:ea typeface="Aptos" panose="020B0004020202020204" pitchFamily="34" charset="0"/>
              </a:rPr>
              <a:t>, 112, </a:t>
            </a:r>
            <a:r>
              <a:rPr lang="en-US" sz="1400" dirty="0">
                <a:effectLst/>
                <a:ea typeface="Aptos" panose="020B0004020202020204" pitchFamily="34" charset="0"/>
                <a:hlinkClick r:id="rId3">
                  <a:extLst>
                    <a:ext uri="{A12FA001-AC4F-418D-AE19-62706E023703}">
                      <ahyp:hlinkClr xmlns:ahyp="http://schemas.microsoft.com/office/drawing/2018/hyperlinkcolor" val="tx"/>
                    </a:ext>
                  </a:extLst>
                </a:hlinkClick>
              </a:rPr>
              <a:t>https://www-sciencedirect-com.ezproxy.uwtsd.ac.uk/science/article/pii/S152550502030562X</a:t>
            </a:r>
            <a:endParaRPr lang="en-US" sz="1400" dirty="0">
              <a:effectLst/>
              <a:ea typeface="Aptos" panose="020B0004020202020204" pitchFamily="34" charset="0"/>
            </a:endParaRPr>
          </a:p>
          <a:p>
            <a:endParaRPr lang="en-US" sz="1400" dirty="0">
              <a:effectLst/>
              <a:ea typeface="Aptos" panose="020B0004020202020204" pitchFamily="34" charset="0"/>
            </a:endParaRPr>
          </a:p>
          <a:p>
            <a:r>
              <a:rPr lang="en-GB" sz="1400" dirty="0">
                <a:effectLst/>
                <a:ea typeface="Aptos" panose="020B0004020202020204" pitchFamily="34" charset="0"/>
              </a:rPr>
              <a:t>Gao, X., </a:t>
            </a:r>
            <a:r>
              <a:rPr lang="en-GB" sz="1400" dirty="0" err="1">
                <a:effectLst/>
                <a:ea typeface="Aptos" panose="020B0004020202020204" pitchFamily="34" charset="0"/>
              </a:rPr>
              <a:t>McSwiney</a:t>
            </a:r>
            <a:r>
              <a:rPr lang="en-GB" sz="1400" dirty="0">
                <a:effectLst/>
                <a:ea typeface="Aptos" panose="020B0004020202020204" pitchFamily="34" charset="0"/>
              </a:rPr>
              <a:t>, P., Court, A., Wiggins, A., &amp; Sawyer, S. M. (2018). Somatic symptom disorder in adolescent inpatients. Journal of Adolescent Health, 63(6), 779-784. </a:t>
            </a:r>
            <a:r>
              <a:rPr lang="en-GB" sz="1400" dirty="0">
                <a:effectLst/>
                <a:ea typeface="Aptos" panose="020B0004020202020204" pitchFamily="34" charset="0"/>
                <a:hlinkClick r:id="rId4">
                  <a:extLst>
                    <a:ext uri="{A12FA001-AC4F-418D-AE19-62706E023703}">
                      <ahyp:hlinkClr xmlns:ahyp="http://schemas.microsoft.com/office/drawing/2018/hyperlinkcolor" val="tx"/>
                    </a:ext>
                  </a:extLst>
                </a:hlinkClick>
              </a:rPr>
              <a:t>https://www.sciencedirect.com/science/article/abs/pii/S1054139X18302660</a:t>
            </a:r>
            <a:endParaRPr lang="en-GB" sz="1400" dirty="0">
              <a:effectLst/>
              <a:ea typeface="Aptos" panose="020B0004020202020204" pitchFamily="34" charset="0"/>
            </a:endParaRPr>
          </a:p>
          <a:p>
            <a:endParaRPr lang="en-GB" sz="1400" dirty="0">
              <a:effectLst/>
              <a:ea typeface="Aptos" panose="020B0004020202020204" pitchFamily="34" charset="0"/>
            </a:endParaRPr>
          </a:p>
          <a:p>
            <a:r>
              <a:rPr lang="en-GB" sz="1400" dirty="0">
                <a:effectLst/>
                <a:ea typeface="Aptos" panose="020B0004020202020204" pitchFamily="34" charset="0"/>
              </a:rPr>
              <a:t>Hansen, A. S., Rask, C. U., Rodrigo-Domingo, M., </a:t>
            </a:r>
            <a:r>
              <a:rPr lang="en-GB" sz="1400" dirty="0" err="1">
                <a:effectLst/>
                <a:ea typeface="Aptos" panose="020B0004020202020204" pitchFamily="34" charset="0"/>
              </a:rPr>
              <a:t>Pristed</a:t>
            </a:r>
            <a:r>
              <a:rPr lang="en-GB" sz="1400" dirty="0">
                <a:effectLst/>
                <a:ea typeface="Aptos" panose="020B0004020202020204" pitchFamily="34" charset="0"/>
              </a:rPr>
              <a:t>, S. G., Christensen, J., &amp; Nielson, R. E. (2020). Incidence rates and characteristics of </a:t>
            </a:r>
            <a:r>
              <a:rPr lang="en-GB" sz="1400" dirty="0" err="1">
                <a:effectLst/>
                <a:ea typeface="Aptos" panose="020B0004020202020204" pitchFamily="34" charset="0"/>
              </a:rPr>
              <a:t>pediatric</a:t>
            </a:r>
            <a:r>
              <a:rPr lang="en-GB" sz="1400" dirty="0">
                <a:effectLst/>
                <a:ea typeface="Aptos" panose="020B0004020202020204" pitchFamily="34" charset="0"/>
              </a:rPr>
              <a:t> onset psychogenic nonepileptic seizures. </a:t>
            </a:r>
            <a:r>
              <a:rPr lang="en-GB" sz="1400" dirty="0" err="1">
                <a:effectLst/>
                <a:ea typeface="Aptos" panose="020B0004020202020204" pitchFamily="34" charset="0"/>
              </a:rPr>
              <a:t>Pediatric</a:t>
            </a:r>
            <a:r>
              <a:rPr lang="en-GB" sz="1400" dirty="0">
                <a:effectLst/>
                <a:ea typeface="Aptos" panose="020B0004020202020204" pitchFamily="34" charset="0"/>
              </a:rPr>
              <a:t> Research, 88, 796-803. </a:t>
            </a:r>
            <a:r>
              <a:rPr lang="en-GB" sz="1400" dirty="0">
                <a:effectLst/>
                <a:ea typeface="Aptos" panose="020B0004020202020204" pitchFamily="34" charset="0"/>
                <a:hlinkClick r:id="rId5">
                  <a:extLst>
                    <a:ext uri="{A12FA001-AC4F-418D-AE19-62706E023703}">
                      <ahyp:hlinkClr xmlns:ahyp="http://schemas.microsoft.com/office/drawing/2018/hyperlinkcolor" val="tx"/>
                    </a:ext>
                  </a:extLst>
                </a:hlinkClick>
              </a:rPr>
              <a:t>https://www.nature.com/articles/s41390-020-0945-z</a:t>
            </a:r>
            <a:endParaRPr lang="en-GB" sz="1400" dirty="0">
              <a:effectLst/>
              <a:ea typeface="Aptos" panose="020B0004020202020204" pitchFamily="34" charset="0"/>
            </a:endParaRPr>
          </a:p>
          <a:p>
            <a:endParaRPr lang="en-GB" sz="1400" dirty="0">
              <a:effectLst/>
              <a:ea typeface="Aptos" panose="020B0004020202020204" pitchFamily="34" charset="0"/>
            </a:endParaRPr>
          </a:p>
          <a:p>
            <a:r>
              <a:rPr lang="en-GB" sz="1400" dirty="0">
                <a:effectLst/>
              </a:rPr>
              <a:t>Huff, J. S., Lui, F., &amp; Mui, N. I. (2024). Psychogenic non-epileptic seizures. In </a:t>
            </a:r>
            <a:r>
              <a:rPr lang="en-GB" sz="1400" dirty="0" err="1">
                <a:effectLst/>
              </a:rPr>
              <a:t>StatPearls</a:t>
            </a:r>
            <a:r>
              <a:rPr lang="en-GB" sz="1400" dirty="0">
                <a:effectLst/>
              </a:rPr>
              <a:t> [Internet], </a:t>
            </a:r>
            <a:r>
              <a:rPr lang="en-GB" sz="1400" dirty="0" err="1">
                <a:effectLst/>
              </a:rPr>
              <a:t>StatPearls</a:t>
            </a:r>
            <a:r>
              <a:rPr lang="en-GB" sz="1400" dirty="0">
                <a:effectLst/>
              </a:rPr>
              <a:t> Publishing. </a:t>
            </a:r>
            <a:r>
              <a:rPr lang="en-GB" sz="1400" dirty="0">
                <a:effectLst/>
                <a:hlinkClick r:id="rId6">
                  <a:extLst>
                    <a:ext uri="{A12FA001-AC4F-418D-AE19-62706E023703}">
                      <ahyp:hlinkClr xmlns:ahyp="http://schemas.microsoft.com/office/drawing/2018/hyperlinkcolor" val="tx"/>
                    </a:ext>
                  </a:extLst>
                </a:hlinkClick>
              </a:rPr>
              <a:t>https://www.ncbi.nlm.nih.gov/books/NBK441871/</a:t>
            </a:r>
            <a:endParaRPr lang="en-GB" sz="1400" dirty="0">
              <a:effectLst/>
            </a:endParaRPr>
          </a:p>
          <a:p>
            <a:endParaRPr lang="en-GB" sz="1400" dirty="0"/>
          </a:p>
          <a:p>
            <a:r>
              <a:rPr lang="en-GB" sz="1400" dirty="0" err="1">
                <a:effectLst/>
                <a:ea typeface="Aptos" panose="020B0004020202020204" pitchFamily="34" charset="0"/>
              </a:rPr>
              <a:t>Jennum</a:t>
            </a:r>
            <a:r>
              <a:rPr lang="en-GB" sz="1400" dirty="0">
                <a:effectLst/>
                <a:ea typeface="Aptos" panose="020B0004020202020204" pitchFamily="34" charset="0"/>
              </a:rPr>
              <a:t>, P., Ibsen, R., &amp; Kjellberg, J. (2019). Welfare consequences for people diagnosed with nonepileptic seizures: A matched nationwide study in Denmark. Epilepsy &amp; </a:t>
            </a:r>
            <a:r>
              <a:rPr lang="en-GB" sz="1400" dirty="0" err="1">
                <a:effectLst/>
                <a:ea typeface="Aptos" panose="020B0004020202020204" pitchFamily="34" charset="0"/>
              </a:rPr>
              <a:t>Behavior</a:t>
            </a:r>
            <a:r>
              <a:rPr lang="en-GB" sz="1400" dirty="0">
                <a:effectLst/>
                <a:ea typeface="Aptos" panose="020B0004020202020204" pitchFamily="34" charset="0"/>
              </a:rPr>
              <a:t>, 98, 59-65. </a:t>
            </a:r>
            <a:r>
              <a:rPr lang="en-GB" sz="1400" dirty="0">
                <a:effectLst/>
                <a:ea typeface="Aptos" panose="020B0004020202020204" pitchFamily="34" charset="0"/>
                <a:hlinkClick r:id="rId7">
                  <a:extLst>
                    <a:ext uri="{A12FA001-AC4F-418D-AE19-62706E023703}">
                      <ahyp:hlinkClr xmlns:ahyp="http://schemas.microsoft.com/office/drawing/2018/hyperlinkcolor" val="tx"/>
                    </a:ext>
                  </a:extLst>
                </a:hlinkClick>
              </a:rPr>
              <a:t>https://www-sciencedirect-com.ezproxy.uwtsd.ac.uk/science/article/pii/S1525505019301933</a:t>
            </a:r>
            <a:endParaRPr lang="en-GB" sz="1400" dirty="0">
              <a:effectLst/>
              <a:ea typeface="Aptos" panose="020B0004020202020204" pitchFamily="34" charset="0"/>
            </a:endParaRPr>
          </a:p>
          <a:p>
            <a:endParaRPr lang="en-GB" sz="1400" dirty="0">
              <a:effectLst/>
              <a:ea typeface="Aptos" panose="020B0004020202020204" pitchFamily="34" charset="0"/>
            </a:endParaRPr>
          </a:p>
          <a:p>
            <a:r>
              <a:rPr lang="en-GB" sz="1400" dirty="0">
                <a:effectLst/>
                <a:ea typeface="Aptos" panose="020B0004020202020204" pitchFamily="34" charset="0"/>
              </a:rPr>
              <a:t>National Health Service. (2017). Non-epileptic attacks, a short guide for patients and families, Information for patients’ neurology and psychotherapy services. </a:t>
            </a:r>
            <a:r>
              <a:rPr lang="en-GB" sz="1400" dirty="0">
                <a:effectLst/>
                <a:ea typeface="Aptos" panose="020B0004020202020204" pitchFamily="34" charset="0"/>
                <a:hlinkClick r:id="rId8">
                  <a:extLst>
                    <a:ext uri="{A12FA001-AC4F-418D-AE19-62706E023703}">
                      <ahyp:hlinkClr xmlns:ahyp="http://schemas.microsoft.com/office/drawing/2018/hyperlinkcolor" val="tx"/>
                    </a:ext>
                  </a:extLst>
                </a:hlinkClick>
              </a:rPr>
              <a:t>https://www.sth.nhs.uk/clientfiles/File/Epilepsy/pil1038.pdf</a:t>
            </a:r>
            <a:endParaRPr lang="en-GB" sz="1400" dirty="0">
              <a:effectLst/>
              <a:ea typeface="Aptos" panose="020B0004020202020204" pitchFamily="34" charset="0"/>
            </a:endParaRPr>
          </a:p>
          <a:p>
            <a:endParaRPr lang="en-GB" sz="1400" dirty="0">
              <a:effectLst/>
              <a:ea typeface="Aptos" panose="020B0004020202020204" pitchFamily="34" charset="0"/>
            </a:endParaRPr>
          </a:p>
          <a:p>
            <a:r>
              <a:rPr lang="en-US" sz="1400" dirty="0">
                <a:effectLst/>
                <a:ea typeface="Aptos" panose="020B0004020202020204" pitchFamily="34" charset="0"/>
              </a:rPr>
              <a:t>Pretorius, C., &amp; Sparrow, M. (2015). Life after being diagnosed with psychogenic non-epileptic seizures (PNES): A South African perspective. Seizure, 30, 32-41. </a:t>
            </a:r>
            <a:r>
              <a:rPr lang="en-US" sz="1400" dirty="0">
                <a:effectLst/>
                <a:ea typeface="Aptos" panose="020B0004020202020204" pitchFamily="34" charset="0"/>
                <a:hlinkClick r:id="rId9">
                  <a:extLst>
                    <a:ext uri="{A12FA001-AC4F-418D-AE19-62706E023703}">
                      <ahyp:hlinkClr xmlns:ahyp="http://schemas.microsoft.com/office/drawing/2018/hyperlinkcolor" val="tx"/>
                    </a:ext>
                  </a:extLst>
                </a:hlinkClick>
              </a:rPr>
              <a:t>https://www.seizure-journal.com/article/S1059-1311(15)00128-4/pdf</a:t>
            </a:r>
            <a:endParaRPr lang="en-GB" sz="1800" dirty="0">
              <a:effectLst/>
              <a:ea typeface="Aptos" panose="020B0004020202020204" pitchFamily="34" charset="0"/>
            </a:endParaRPr>
          </a:p>
          <a:p>
            <a:endParaRPr lang="en-US" dirty="0"/>
          </a:p>
        </p:txBody>
      </p:sp>
    </p:spTree>
    <p:extLst>
      <p:ext uri="{BB962C8B-B14F-4D97-AF65-F5344CB8AC3E}">
        <p14:creationId xmlns:p14="http://schemas.microsoft.com/office/powerpoint/2010/main" val="39918118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63E45D8-53D5-9E75-5D46-F17EF8E99996}"/>
              </a:ext>
            </a:extLst>
          </p:cNvPr>
          <p:cNvSpPr txBox="1"/>
          <p:nvPr/>
        </p:nvSpPr>
        <p:spPr>
          <a:xfrm>
            <a:off x="231648" y="585216"/>
            <a:ext cx="11960352" cy="3385542"/>
          </a:xfrm>
          <a:prstGeom prst="rect">
            <a:avLst/>
          </a:prstGeom>
          <a:noFill/>
        </p:spPr>
        <p:txBody>
          <a:bodyPr wrap="square" rtlCol="0">
            <a:spAutoFit/>
          </a:bodyPr>
          <a:lstStyle/>
          <a:p>
            <a:endParaRPr lang="en-GB" sz="1400" dirty="0">
              <a:effectLst/>
              <a:ea typeface="Aptos" panose="020B0004020202020204" pitchFamily="34" charset="0"/>
            </a:endParaRPr>
          </a:p>
          <a:p>
            <a:r>
              <a:rPr lang="en-GB" sz="1400" dirty="0" err="1">
                <a:effectLst/>
                <a:ea typeface="Aptos" panose="020B0004020202020204" pitchFamily="34" charset="0"/>
              </a:rPr>
              <a:t>Villagrán</a:t>
            </a:r>
            <a:r>
              <a:rPr lang="en-GB" sz="1400" dirty="0">
                <a:effectLst/>
                <a:ea typeface="Aptos" panose="020B0004020202020204" pitchFamily="34" charset="0"/>
              </a:rPr>
              <a:t>, A., </a:t>
            </a:r>
            <a:r>
              <a:rPr lang="en-GB" sz="1400" dirty="0" err="1">
                <a:effectLst/>
                <a:ea typeface="Aptos" panose="020B0004020202020204" pitchFamily="34" charset="0"/>
              </a:rPr>
              <a:t>Eldøen</a:t>
            </a:r>
            <a:r>
              <a:rPr lang="en-GB" sz="1400" dirty="0">
                <a:effectLst/>
                <a:ea typeface="Aptos" panose="020B0004020202020204" pitchFamily="34" charset="0"/>
              </a:rPr>
              <a:t>, G., Duncan, R., </a:t>
            </a:r>
            <a:r>
              <a:rPr lang="en-GB" sz="1400" dirty="0" err="1">
                <a:effectLst/>
                <a:ea typeface="Aptos" panose="020B0004020202020204" pitchFamily="34" charset="0"/>
              </a:rPr>
              <a:t>Aaberg</a:t>
            </a:r>
            <a:r>
              <a:rPr lang="en-GB" sz="1400" dirty="0">
                <a:effectLst/>
                <a:ea typeface="Aptos" panose="020B0004020202020204" pitchFamily="34" charset="0"/>
              </a:rPr>
              <a:t>, K.M., </a:t>
            </a:r>
            <a:r>
              <a:rPr lang="en-GB" sz="1400" dirty="0" err="1">
                <a:effectLst/>
                <a:ea typeface="Aptos" panose="020B0004020202020204" pitchFamily="34" charset="0"/>
              </a:rPr>
              <a:t>Hofoss</a:t>
            </a:r>
            <a:r>
              <a:rPr lang="en-GB" sz="1400" dirty="0">
                <a:effectLst/>
                <a:ea typeface="Aptos" panose="020B0004020202020204" pitchFamily="34" charset="0"/>
              </a:rPr>
              <a:t>, D., &amp; </a:t>
            </a:r>
            <a:r>
              <a:rPr lang="en-GB" sz="1400" dirty="0" err="1">
                <a:effectLst/>
                <a:ea typeface="Aptos" panose="020B0004020202020204" pitchFamily="34" charset="0"/>
              </a:rPr>
              <a:t>Lossius</a:t>
            </a:r>
            <a:r>
              <a:rPr lang="en-GB" sz="1400" dirty="0">
                <a:effectLst/>
                <a:ea typeface="Aptos" panose="020B0004020202020204" pitchFamily="34" charset="0"/>
              </a:rPr>
              <a:t>, M. I. (2021). Incidence and prevalence of psychogenic nonepileptic seizures in a Norwegian county: A ten-year population-based study. Epilepsia, 62(7), 1528-1535. </a:t>
            </a:r>
            <a:r>
              <a:rPr lang="en-GB" sz="1400" dirty="0">
                <a:effectLst/>
                <a:ea typeface="Aptos" panose="020B0004020202020204" pitchFamily="34" charset="0"/>
                <a:hlinkClick r:id="rId2">
                  <a:extLst>
                    <a:ext uri="{A12FA001-AC4F-418D-AE19-62706E023703}">
                      <ahyp:hlinkClr xmlns:ahyp="http://schemas.microsoft.com/office/drawing/2018/hyperlinkcolor" val="tx"/>
                    </a:ext>
                  </a:extLst>
                </a:hlinkClick>
              </a:rPr>
              <a:t>https://onlinelibrary.wiley.com/doi/full/10.1111/epi.16949</a:t>
            </a:r>
            <a:endParaRPr lang="en-GB" sz="1400" dirty="0">
              <a:effectLst/>
              <a:ea typeface="Aptos" panose="020B0004020202020204" pitchFamily="34" charset="0"/>
            </a:endParaRPr>
          </a:p>
          <a:p>
            <a:endParaRPr lang="en-GB" sz="1400" i="1" dirty="0">
              <a:effectLst/>
              <a:ea typeface="Aptos" panose="020B0004020202020204" pitchFamily="34" charset="0"/>
            </a:endParaRPr>
          </a:p>
          <a:p>
            <a:r>
              <a:rPr lang="en-GB" sz="1400" i="1" dirty="0">
                <a:effectLst/>
                <a:ea typeface="Aptos" panose="020B0004020202020204" pitchFamily="34" charset="0"/>
              </a:rPr>
              <a:t>Welsh Government. (2024). Research in Wales making a difference to the mental health of Welsh children and young people. Health and Care Research Wales. </a:t>
            </a:r>
            <a:r>
              <a:rPr lang="en-GB" sz="1400" i="1" dirty="0">
                <a:effectLst/>
                <a:ea typeface="Aptos" panose="020B0004020202020204" pitchFamily="34" charset="0"/>
                <a:hlinkClick r:id="rId3">
                  <a:extLst>
                    <a:ext uri="{A12FA001-AC4F-418D-AE19-62706E023703}">
                      <ahyp:hlinkClr xmlns:ahyp="http://schemas.microsoft.com/office/drawing/2018/hyperlinkcolor" val="tx"/>
                    </a:ext>
                  </a:extLst>
                </a:hlinkClick>
              </a:rPr>
              <a:t>https://healthandcareresearchwales.org/about/news/research-wales-making-difference-mental-health-welsh-children-and-young-people</a:t>
            </a:r>
            <a:endParaRPr lang="en-GB" sz="1400" i="1" dirty="0">
              <a:effectLst/>
              <a:ea typeface="Aptos" panose="020B0004020202020204" pitchFamily="34" charset="0"/>
            </a:endParaRPr>
          </a:p>
          <a:p>
            <a:endParaRPr lang="en-GB" sz="1400" i="1" dirty="0">
              <a:effectLst/>
              <a:ea typeface="Aptos" panose="020B0004020202020204" pitchFamily="34" charset="0"/>
            </a:endParaRPr>
          </a:p>
          <a:p>
            <a:r>
              <a:rPr lang="en-GB" sz="1400" i="1" dirty="0">
                <a:effectLst/>
                <a:ea typeface="Aptos" panose="020B0004020202020204" pitchFamily="34" charset="0"/>
              </a:rPr>
              <a:t>Welsh Government. (2019). School nursing services in Wales-Scoping research report. </a:t>
            </a:r>
            <a:r>
              <a:rPr lang="en-GB" sz="1400" i="1" dirty="0">
                <a:effectLst/>
                <a:ea typeface="Aptos" panose="020B0004020202020204" pitchFamily="34" charset="0"/>
                <a:hlinkClick r:id="rId4">
                  <a:extLst>
                    <a:ext uri="{A12FA001-AC4F-418D-AE19-62706E023703}">
                      <ahyp:hlinkClr xmlns:ahyp="http://schemas.microsoft.com/office/drawing/2018/hyperlinkcolor" val="tx"/>
                    </a:ext>
                  </a:extLst>
                </a:hlinkClick>
              </a:rPr>
              <a:t>https://www.gov.wales/sites/default/files/statistics-and-research/2019-12/school-nursing-services-in-wales-scoping-report.pdf</a:t>
            </a:r>
            <a:endParaRPr lang="en-GB" sz="1400" i="1" dirty="0">
              <a:effectLst/>
              <a:ea typeface="Aptos" panose="020B0004020202020204" pitchFamily="34" charset="0"/>
            </a:endParaRPr>
          </a:p>
          <a:p>
            <a:endParaRPr lang="en-GB" sz="1400" i="1" dirty="0">
              <a:effectLst/>
              <a:ea typeface="Aptos" panose="020B0004020202020204" pitchFamily="34" charset="0"/>
            </a:endParaRPr>
          </a:p>
          <a:p>
            <a:r>
              <a:rPr lang="en-GB" sz="1400" i="1" dirty="0">
                <a:ea typeface="Aptos" panose="020B0004020202020204" pitchFamily="34" charset="0"/>
              </a:rPr>
              <a:t>World Health Organisation. (1992). The ICD-10 classification of mental and behavioural disorders: Clinical descriptions and diagnostic guidelines. </a:t>
            </a:r>
            <a:r>
              <a:rPr lang="en-GB" sz="1400" i="1" dirty="0">
                <a:ea typeface="Aptos" panose="020B0004020202020204" pitchFamily="34" charset="0"/>
                <a:hlinkClick r:id="rId5">
                  <a:extLst>
                    <a:ext uri="{A12FA001-AC4F-418D-AE19-62706E023703}">
                      <ahyp:hlinkClr xmlns:ahyp="http://schemas.microsoft.com/office/drawing/2018/hyperlinkcolor" val="tx"/>
                    </a:ext>
                  </a:extLst>
                </a:hlinkClick>
              </a:rPr>
              <a:t>https://cdn.who.int/media/docs/default-source/classification/other-classifications/9241544228_eng.pdf</a:t>
            </a:r>
            <a:endParaRPr lang="en-GB" sz="1400" i="1" dirty="0">
              <a:ea typeface="Aptos" panose="020B0004020202020204" pitchFamily="34" charset="0"/>
            </a:endParaRPr>
          </a:p>
          <a:p>
            <a:endParaRPr lang="en-GB" sz="1400" i="1" dirty="0">
              <a:ea typeface="Aptos" panose="020B0004020202020204" pitchFamily="34" charset="0"/>
            </a:endParaRPr>
          </a:p>
          <a:p>
            <a:endParaRPr lang="en-GB" sz="1400" i="1" dirty="0">
              <a:ea typeface="Aptos" panose="020B0004020202020204" pitchFamily="34" charset="0"/>
            </a:endParaRPr>
          </a:p>
          <a:p>
            <a:endParaRPr lang="en-US" dirty="0"/>
          </a:p>
        </p:txBody>
      </p:sp>
    </p:spTree>
    <p:extLst>
      <p:ext uri="{BB962C8B-B14F-4D97-AF65-F5344CB8AC3E}">
        <p14:creationId xmlns:p14="http://schemas.microsoft.com/office/powerpoint/2010/main" val="1226699609"/>
      </p:ext>
    </p:extLst>
  </p:cSld>
  <p:clrMapOvr>
    <a:masterClrMapping/>
  </p:clrMapOvr>
</p:sld>
</file>

<file path=ppt/theme/theme1.xml><?xml version="1.0" encoding="utf-8"?>
<a:theme xmlns:a="http://schemas.openxmlformats.org/drawingml/2006/main" name="DashVTI">
  <a:themeElements>
    <a:clrScheme name="Custom 3">
      <a:dk1>
        <a:srgbClr val="000000"/>
      </a:dk1>
      <a:lt1>
        <a:srgbClr val="FFFFFF"/>
      </a:lt1>
      <a:dk2>
        <a:srgbClr val="0E2841"/>
      </a:dk2>
      <a:lt2>
        <a:srgbClr val="E8E8E8"/>
      </a:lt2>
      <a:accent1>
        <a:srgbClr val="45CECF"/>
      </a:accent1>
      <a:accent2>
        <a:srgbClr val="EFF6FF"/>
      </a:accent2>
      <a:accent3>
        <a:srgbClr val="F3F5FF"/>
      </a:accent3>
      <a:accent4>
        <a:srgbClr val="8F47D5"/>
      </a:accent4>
      <a:accent5>
        <a:srgbClr val="EEF4FF"/>
      </a:accent5>
      <a:accent6>
        <a:srgbClr val="F1FAFF"/>
      </a:accent6>
      <a:hlink>
        <a:srgbClr val="F5F8FF"/>
      </a:hlink>
      <a:folHlink>
        <a:srgbClr val="FAFFFC"/>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1349</TotalTime>
  <Words>6639</Words>
  <Application>Microsoft Macintosh PowerPoint</Application>
  <PresentationFormat>Widescreen</PresentationFormat>
  <Paragraphs>394</Paragraphs>
  <Slides>28</Slides>
  <Notes>25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Aptos</vt:lpstr>
      <vt:lpstr>Arial</vt:lpstr>
      <vt:lpstr>Grandview Display</vt:lpstr>
      <vt:lpstr>Times New Roman</vt:lpstr>
      <vt:lpstr>DashVTI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Table of themes </vt:lpstr>
      <vt:lpstr>Theme 1 – Explanation of NES</vt:lpstr>
      <vt:lpstr>PowerPoint Presentation</vt:lpstr>
      <vt:lpstr>Theme two – The impact of NES</vt:lpstr>
      <vt:lpstr>PowerPoint Presentation</vt:lpstr>
      <vt:lpstr>Theme 3 – ‘Who's going to help me?’</vt:lpstr>
      <vt:lpstr>PowerPoint Presentation</vt:lpstr>
      <vt:lpstr>PowerPoint Presentation</vt:lpstr>
      <vt:lpstr>PowerPoint Presentation</vt:lpstr>
      <vt:lpstr>PowerPoint Presentation</vt:lpstr>
      <vt:lpstr>Reference list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Alison Upstill (1806935)</dc:creator>
  <cp:lastModifiedBy>Alison Upstill (1806935)</cp:lastModifiedBy>
  <cp:revision>2</cp:revision>
  <dcterms:created xsi:type="dcterms:W3CDTF">2025-02-22T11:56:14Z</dcterms:created>
  <dcterms:modified xsi:type="dcterms:W3CDTF">2025-03-08T11:57:24Z</dcterms:modified>
</cp:coreProperties>
</file>