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sldIdLst>
    <p:sldId id="621" r:id="rId3"/>
    <p:sldId id="396" r:id="rId4"/>
    <p:sldId id="393" r:id="rId5"/>
    <p:sldId id="394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84"/>
  </p:normalViewPr>
  <p:slideViewPr>
    <p:cSldViewPr snapToGrid="0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6377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4881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1800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4875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238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1923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1986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2031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7275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7834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5881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10447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73638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15888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17736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8842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4809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88148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89964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24445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4846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958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0350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2649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2639616" y="1484784"/>
            <a:ext cx="7128792" cy="3672408"/>
          </a:xfrm>
        </p:spPr>
        <p:txBody>
          <a:bodyPr/>
          <a:lstStyle/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LCBB4012</a:t>
            </a:r>
          </a:p>
          <a:p>
            <a:pPr eaLnBrk="1" hangingPunct="1"/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</a:t>
            </a:r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Plagiarism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>
                <a:solidFill>
                  <a:srgbClr val="000000">
                    <a:tint val="75000"/>
                  </a:srgbClr>
                </a:solidFill>
                <a:latin typeface="Myriad Pro"/>
              </a:rPr>
              <a:pPr>
                <a:defRPr/>
              </a:pPr>
              <a:t>23/10/2024</a:t>
            </a:fld>
            <a:endParaRPr lang="en-GB">
              <a:solidFill>
                <a:srgbClr val="000000">
                  <a:tint val="75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D7E66B8D-1547-4391-A76D-1B7964A7BD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What is plagiarism?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85028-E47F-4410-8A0A-7F358CD9FF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15718" y="1340769"/>
            <a:ext cx="8229600" cy="3916363"/>
          </a:xfrm>
        </p:spPr>
        <p:txBody>
          <a:bodyPr/>
          <a:lstStyle/>
          <a:p>
            <a:r>
              <a:rPr lang="en-GB" altLang="en-US" sz="2800" dirty="0"/>
              <a:t>You must be able to show which ideas come from you and which belong to other authors. </a:t>
            </a:r>
          </a:p>
          <a:p>
            <a:endParaRPr lang="en-GB" altLang="en-US" sz="2800" dirty="0"/>
          </a:p>
          <a:p>
            <a:r>
              <a:rPr lang="en-GB" altLang="en-US" sz="2800" dirty="0"/>
              <a:t>How can you do that? </a:t>
            </a:r>
          </a:p>
          <a:p>
            <a:pPr lvl="2"/>
            <a:r>
              <a:rPr lang="en-GB" altLang="en-US" dirty="0"/>
              <a:t>reference everything that does not come from you</a:t>
            </a:r>
          </a:p>
          <a:p>
            <a:pPr lvl="2"/>
            <a:r>
              <a:rPr lang="en-GB" altLang="en-US" dirty="0"/>
              <a:t>everything that you write without a reference is considered to be your own</a:t>
            </a: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7310C0BD-2621-465F-BD86-3127A32CF6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94874" y="420085"/>
            <a:ext cx="9449462" cy="340931"/>
          </a:xfrm>
        </p:spPr>
        <p:txBody>
          <a:bodyPr/>
          <a:lstStyle/>
          <a:p>
            <a:r>
              <a:rPr lang="en-GB" altLang="en-US" sz="2000" b="1" dirty="0"/>
              <a:t>Match the different kinds of academic misconduct to their definitions:</a:t>
            </a:r>
            <a:br>
              <a:rPr lang="en-GB" altLang="en-US" b="1" dirty="0"/>
            </a:br>
            <a:endParaRPr lang="en-GB" altLang="en-US" b="1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D9ADD035-D7A7-48A4-B2B1-05C8CBBFCC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D44A9B0-3696-41AF-B329-20BB5C4457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0407498"/>
              </p:ext>
            </p:extLst>
          </p:nvPr>
        </p:nvGraphicFramePr>
        <p:xfrm>
          <a:off x="326857" y="423112"/>
          <a:ext cx="11538285" cy="56127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52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229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5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Kind of misconduct</a:t>
                      </a:r>
                      <a:endParaRPr lang="en-GB" sz="16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Definition</a:t>
                      </a:r>
                      <a:endParaRPr lang="en-GB" sz="16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0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Failing to reference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A. 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the use of sections of verbatim copied text often from a variety of sources, linked together with additional sentences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0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85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Poor paraphrasing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B.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copying text and /or ideas without indicating that this is the work of another author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05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5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Self-plagiarism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the partial rewording or reordering of words of another person’s work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7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1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Submitting work for which you cannot legitimately claim credit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the recycling of a student’s own work from other assessments without reference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8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6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5.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Patchwriting</a:t>
                      </a:r>
                      <a:endParaRPr lang="en-GB" sz="20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E.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the unauthorised collaboration of students (or others) in a piece of work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07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6.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Collusion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F.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Use of a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ghostwriting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firm or another person to produce work </a:t>
                      </a: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88724BC0-A889-4213-9C40-4E39BF6406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87642" y="494254"/>
            <a:ext cx="9416716" cy="166354"/>
          </a:xfrm>
        </p:spPr>
        <p:txBody>
          <a:bodyPr/>
          <a:lstStyle/>
          <a:p>
            <a:r>
              <a:rPr lang="en-GB" altLang="en-US" sz="3200" b="1" dirty="0"/>
              <a:t>ANSWERS:</a:t>
            </a:r>
            <a:br>
              <a:rPr lang="en-GB" altLang="en-US" dirty="0"/>
            </a:br>
            <a:endParaRPr lang="en-GB" alt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389C759-8544-4116-8B1C-9F59819B8A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8898524"/>
              </p:ext>
            </p:extLst>
          </p:nvPr>
        </p:nvGraphicFramePr>
        <p:xfrm>
          <a:off x="529390" y="576302"/>
          <a:ext cx="11369842" cy="61745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57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123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69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Kind of misconduct</a:t>
                      </a:r>
                      <a:endParaRPr lang="en-GB" sz="16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Definition</a:t>
                      </a:r>
                      <a:endParaRPr lang="en-GB" sz="16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10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Failing to reference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B.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copying text and /or ideas without indicating that this is the work of another author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0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8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Poor paraphrasing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C. 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the partial rewording or reordering of words of another person’s work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05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54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Self-plagiarism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the recycling of a student’s own work from other assessments without reference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7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12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Submitting work for which you cannot legitimately claim credit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F. </a:t>
                      </a:r>
                      <a:r>
                        <a:rPr lang="en-GB" sz="2000" b="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Use of a </a:t>
                      </a:r>
                      <a:r>
                        <a:rPr lang="en-GB" sz="2000" b="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ghostwriting</a:t>
                      </a:r>
                      <a:r>
                        <a:rPr lang="en-GB" sz="2000" b="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firm or another person to produce work 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8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6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5.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Patchwriting</a:t>
                      </a:r>
                      <a:endParaRPr lang="en-GB" sz="20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A. 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the use of sections of verbatim copied text often from a variety of sources, linked together with additional sentences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08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6.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Collusion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E.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the unauthorised collaboration of students (or others) in a piece of work</a:t>
                      </a: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327</Words>
  <Application>Microsoft Macintosh PowerPoint</Application>
  <PresentationFormat>Widescreen</PresentationFormat>
  <Paragraphs>41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Myriad Pro</vt:lpstr>
      <vt:lpstr>2_20140311PresentationUWTSDTemplate</vt:lpstr>
      <vt:lpstr>1_20140311PresentationUWTSDTemplate</vt:lpstr>
      <vt:lpstr>PowerPoint Presentation</vt:lpstr>
      <vt:lpstr>What is plagiarism? </vt:lpstr>
      <vt:lpstr>Match the different kinds of academic misconduct to their definitions: </vt:lpstr>
      <vt:lpstr>ANSWERS: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Naomi Doerge</dc:creator>
  <cp:lastModifiedBy>Naomi Doerge</cp:lastModifiedBy>
  <cp:revision>1</cp:revision>
  <dcterms:created xsi:type="dcterms:W3CDTF">2024-10-23T15:50:57Z</dcterms:created>
  <dcterms:modified xsi:type="dcterms:W3CDTF">2024-10-23T15:54:06Z</dcterms:modified>
</cp:coreProperties>
</file>