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2"/>
  </p:notesMasterIdLst>
  <p:sldIdLst>
    <p:sldId id="256" r:id="rId2"/>
    <p:sldId id="257" r:id="rId3"/>
    <p:sldId id="259" r:id="rId4"/>
    <p:sldId id="260" r:id="rId5"/>
    <p:sldId id="261" r:id="rId6"/>
    <p:sldId id="263" r:id="rId7"/>
    <p:sldId id="264" r:id="rId8"/>
    <p:sldId id="265" r:id="rId9"/>
    <p:sldId id="262" r:id="rId10"/>
    <p:sldId id="258"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24AABAB-3F83-4D36-A694-D7CC032FC2FC}" v="162" dt="2023-07-09T14:42:30.9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770" autoAdjust="0"/>
  </p:normalViewPr>
  <p:slideViewPr>
    <p:cSldViewPr snapToGrid="0">
      <p:cViewPr>
        <p:scale>
          <a:sx n="59" d="100"/>
          <a:sy n="59" d="100"/>
        </p:scale>
        <p:origin x="115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03F3FB1-FE42-41A1-9D50-89207D06409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0C2CF302-933A-488D-81E8-0CD70A48594D}">
      <dgm:prSet custT="1"/>
      <dgm:spPr/>
      <dgm:t>
        <a:bodyPr/>
        <a:lstStyle/>
        <a:p>
          <a:pPr>
            <a:lnSpc>
              <a:spcPct val="100000"/>
            </a:lnSpc>
          </a:pPr>
          <a:r>
            <a:rPr lang="en-GB" sz="1800">
              <a:latin typeface="Arial" panose="020B0604020202020204" pitchFamily="34" charset="0"/>
              <a:cs typeface="Arial" panose="020B0604020202020204" pitchFamily="34" charset="0"/>
            </a:rPr>
            <a:t>The shopping behaviour following the COVID-19 pandemic has undergone transformation as a result of the interplay between technology and culture</a:t>
          </a:r>
          <a:r>
            <a:rPr lang="en-GB" sz="1100"/>
            <a:t>. </a:t>
          </a:r>
          <a:endParaRPr lang="en-US" sz="1100"/>
        </a:p>
      </dgm:t>
    </dgm:pt>
    <dgm:pt modelId="{F2B1E224-1C91-41F9-927B-29ABDC36AA44}" type="parTrans" cxnId="{3500805F-93B7-4B92-B162-EAB50684767D}">
      <dgm:prSet/>
      <dgm:spPr/>
      <dgm:t>
        <a:bodyPr/>
        <a:lstStyle/>
        <a:p>
          <a:endParaRPr lang="en-US"/>
        </a:p>
      </dgm:t>
    </dgm:pt>
    <dgm:pt modelId="{30492A0D-097E-433A-88C4-F1231DAD97D9}" type="sibTrans" cxnId="{3500805F-93B7-4B92-B162-EAB50684767D}">
      <dgm:prSet/>
      <dgm:spPr/>
      <dgm:t>
        <a:bodyPr/>
        <a:lstStyle/>
        <a:p>
          <a:endParaRPr lang="en-US"/>
        </a:p>
      </dgm:t>
    </dgm:pt>
    <dgm:pt modelId="{1FC55EC2-65E4-4B2A-B9CA-EBE115C4485D}">
      <dgm:prSet custT="1"/>
      <dgm:spPr/>
      <dgm:t>
        <a:bodyPr/>
        <a:lstStyle/>
        <a:p>
          <a:pPr>
            <a:lnSpc>
              <a:spcPct val="100000"/>
            </a:lnSpc>
          </a:pPr>
          <a:r>
            <a:rPr lang="en-GB" sz="1800">
              <a:latin typeface="Arial" panose="020B0604020202020204" pitchFamily="34" charset="0"/>
              <a:cs typeface="Arial" panose="020B0604020202020204" pitchFamily="34" charset="0"/>
            </a:rPr>
            <a:t>The advent of online shopping and the growth of internet-based services have brought about a shift in consumer spending patterns, particularly in the domains of essential expenditures and retail purchases</a:t>
          </a:r>
          <a:r>
            <a:rPr lang="en-GB" sz="1100"/>
            <a:t>.</a:t>
          </a:r>
          <a:endParaRPr lang="en-US" sz="1100"/>
        </a:p>
      </dgm:t>
    </dgm:pt>
    <dgm:pt modelId="{0FCCC2A9-4041-458F-ACE1-560F028F9632}" type="parTrans" cxnId="{DCC9D59F-6502-42CC-AA35-4060E2F709B0}">
      <dgm:prSet/>
      <dgm:spPr/>
      <dgm:t>
        <a:bodyPr/>
        <a:lstStyle/>
        <a:p>
          <a:endParaRPr lang="en-US"/>
        </a:p>
      </dgm:t>
    </dgm:pt>
    <dgm:pt modelId="{8D24B837-E91D-4C75-9CD8-2CB817F5B009}" type="sibTrans" cxnId="{DCC9D59F-6502-42CC-AA35-4060E2F709B0}">
      <dgm:prSet/>
      <dgm:spPr/>
      <dgm:t>
        <a:bodyPr/>
        <a:lstStyle/>
        <a:p>
          <a:endParaRPr lang="en-US"/>
        </a:p>
      </dgm:t>
    </dgm:pt>
    <dgm:pt modelId="{5B70892A-452C-4E4F-81D0-44FF060B1C9A}">
      <dgm:prSet custT="1"/>
      <dgm:spPr/>
      <dgm:t>
        <a:bodyPr/>
        <a:lstStyle/>
        <a:p>
          <a:pPr>
            <a:lnSpc>
              <a:spcPct val="100000"/>
            </a:lnSpc>
          </a:pPr>
          <a:r>
            <a:rPr lang="en-GB" sz="1800">
              <a:latin typeface="Arial" panose="020B0604020202020204" pitchFamily="34" charset="0"/>
              <a:cs typeface="Arial" panose="020B0604020202020204" pitchFamily="34" charset="0"/>
            </a:rPr>
            <a:t>The implementation of digital marketing strategies in order to achieve profitability and sustainability in business operations has been observed to encounter a range of challenges and opportunities.</a:t>
          </a:r>
          <a:endParaRPr lang="en-US" sz="1800">
            <a:latin typeface="Arial" panose="020B0604020202020204" pitchFamily="34" charset="0"/>
            <a:cs typeface="Arial" panose="020B0604020202020204" pitchFamily="34" charset="0"/>
          </a:endParaRPr>
        </a:p>
      </dgm:t>
    </dgm:pt>
    <dgm:pt modelId="{E2131693-86F5-4106-B36C-DDAE39D33EC1}" type="parTrans" cxnId="{A3B0E63C-A6AF-4E48-9D8F-B569C12FB1F6}">
      <dgm:prSet/>
      <dgm:spPr/>
      <dgm:t>
        <a:bodyPr/>
        <a:lstStyle/>
        <a:p>
          <a:endParaRPr lang="en-US"/>
        </a:p>
      </dgm:t>
    </dgm:pt>
    <dgm:pt modelId="{368A7091-B7BC-427D-B7C0-6413CA5927F5}" type="sibTrans" cxnId="{A3B0E63C-A6AF-4E48-9D8F-B569C12FB1F6}">
      <dgm:prSet/>
      <dgm:spPr/>
      <dgm:t>
        <a:bodyPr/>
        <a:lstStyle/>
        <a:p>
          <a:endParaRPr lang="en-US"/>
        </a:p>
      </dgm:t>
    </dgm:pt>
    <dgm:pt modelId="{33AB354B-72DC-4F76-B138-D152E6C5F59A}" type="pres">
      <dgm:prSet presAssocID="{A03F3FB1-FE42-41A1-9D50-89207D064093}" presName="root" presStyleCnt="0">
        <dgm:presLayoutVars>
          <dgm:dir/>
          <dgm:resizeHandles val="exact"/>
        </dgm:presLayoutVars>
      </dgm:prSet>
      <dgm:spPr/>
    </dgm:pt>
    <dgm:pt modelId="{F83944CB-978B-4D05-B415-A29E3D759AE0}" type="pres">
      <dgm:prSet presAssocID="{0C2CF302-933A-488D-81E8-0CD70A48594D}" presName="compNode" presStyleCnt="0"/>
      <dgm:spPr/>
    </dgm:pt>
    <dgm:pt modelId="{96104665-93A6-4782-9DDE-7BF6454BCB65}" type="pres">
      <dgm:prSet presAssocID="{0C2CF302-933A-488D-81E8-0CD70A48594D}" presName="iconRect" presStyleLbl="node1" presStyleIdx="0" presStyleCnt="3" custAng="10800000" custFlipVert="1" custScaleX="103095" custScaleY="54068" custLinFactX="-200000" custLinFactNeighborX="-281321" custLinFactNeighborY="2529"/>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Shopping basket"/>
        </a:ext>
      </dgm:extLst>
    </dgm:pt>
    <dgm:pt modelId="{F14CFFA7-E02B-4653-9D3C-D36B83866232}" type="pres">
      <dgm:prSet presAssocID="{0C2CF302-933A-488D-81E8-0CD70A48594D}" presName="spaceRect" presStyleCnt="0"/>
      <dgm:spPr/>
    </dgm:pt>
    <dgm:pt modelId="{A05FFB2E-9A8B-4D5B-AFBB-03C1801467DD}" type="pres">
      <dgm:prSet presAssocID="{0C2CF302-933A-488D-81E8-0CD70A48594D}" presName="textRect" presStyleLbl="revTx" presStyleIdx="0" presStyleCnt="3" custScaleX="288148" custLinFactY="-47585" custLinFactNeighborX="57551" custLinFactNeighborY="-100000">
        <dgm:presLayoutVars>
          <dgm:chMax val="1"/>
          <dgm:chPref val="1"/>
        </dgm:presLayoutVars>
      </dgm:prSet>
      <dgm:spPr/>
    </dgm:pt>
    <dgm:pt modelId="{B096A3C5-5378-4965-985D-DB46E2F721BA}" type="pres">
      <dgm:prSet presAssocID="{30492A0D-097E-433A-88C4-F1231DAD97D9}" presName="sibTrans" presStyleCnt="0"/>
      <dgm:spPr/>
    </dgm:pt>
    <dgm:pt modelId="{61575466-01DA-4698-8ACE-E27C5A9AA785}" type="pres">
      <dgm:prSet presAssocID="{1FC55EC2-65E4-4B2A-B9CA-EBE115C4485D}" presName="compNode" presStyleCnt="0"/>
      <dgm:spPr/>
    </dgm:pt>
    <dgm:pt modelId="{CA9C107B-DA8B-48BF-A70D-0921E6CCB92E}" type="pres">
      <dgm:prSet presAssocID="{1FC55EC2-65E4-4B2A-B9CA-EBE115C4485D}" presName="iconRect" presStyleLbl="node1" presStyleIdx="1" presStyleCnt="3" custScaleX="146513" custScaleY="116154" custLinFactX="-209339" custLinFactNeighborX="-300000" custLinFactNeighborY="3749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Kiosk"/>
        </a:ext>
      </dgm:extLst>
    </dgm:pt>
    <dgm:pt modelId="{C8DAC22E-683A-4B9F-83C9-D31487AEA787}" type="pres">
      <dgm:prSet presAssocID="{1FC55EC2-65E4-4B2A-B9CA-EBE115C4485D}" presName="spaceRect" presStyleCnt="0"/>
      <dgm:spPr/>
    </dgm:pt>
    <dgm:pt modelId="{3E5CEE2F-4F05-4F62-AF70-3AEDCF833EC5}" type="pres">
      <dgm:prSet presAssocID="{1FC55EC2-65E4-4B2A-B9CA-EBE115C4485D}" presName="textRect" presStyleLbl="revTx" presStyleIdx="1" presStyleCnt="3" custScaleX="334524" custLinFactY="-51384" custLinFactNeighborX="53294" custLinFactNeighborY="-100000">
        <dgm:presLayoutVars>
          <dgm:chMax val="1"/>
          <dgm:chPref val="1"/>
        </dgm:presLayoutVars>
      </dgm:prSet>
      <dgm:spPr/>
    </dgm:pt>
    <dgm:pt modelId="{019B5EA1-AEE7-4F91-826A-1F21F24872FD}" type="pres">
      <dgm:prSet presAssocID="{8D24B837-E91D-4C75-9CD8-2CB817F5B009}" presName="sibTrans" presStyleCnt="0"/>
      <dgm:spPr/>
    </dgm:pt>
    <dgm:pt modelId="{8F6B10E6-ACEB-4B10-ACD4-E11521B40C14}" type="pres">
      <dgm:prSet presAssocID="{5B70892A-452C-4E4F-81D0-44FF060B1C9A}" presName="compNode" presStyleCnt="0"/>
      <dgm:spPr/>
    </dgm:pt>
    <dgm:pt modelId="{2AD82B11-11CA-44EE-8CF2-C8D8C0E03E06}" type="pres">
      <dgm:prSet presAssocID="{5B70892A-452C-4E4F-81D0-44FF060B1C9A}" presName="iconRect" presStyleLbl="node1" presStyleIdx="2" presStyleCnt="3" custScaleX="161480" custScaleY="98810" custLinFactX="-200000" custLinFactNeighborX="-297319" custLinFactNeighborY="59672"/>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Business Growth"/>
        </a:ext>
      </dgm:extLst>
    </dgm:pt>
    <dgm:pt modelId="{B154792A-DBE8-4799-99F5-0C2EF735C983}" type="pres">
      <dgm:prSet presAssocID="{5B70892A-452C-4E4F-81D0-44FF060B1C9A}" presName="spaceRect" presStyleCnt="0"/>
      <dgm:spPr/>
    </dgm:pt>
    <dgm:pt modelId="{C6214C86-5E9D-40EC-B849-993681E7CB8D}" type="pres">
      <dgm:prSet presAssocID="{5B70892A-452C-4E4F-81D0-44FF060B1C9A}" presName="textRect" presStyleLbl="revTx" presStyleIdx="2" presStyleCnt="3" custScaleX="443108" custLinFactY="-7797" custLinFactNeighborX="55664" custLinFactNeighborY="-100000">
        <dgm:presLayoutVars>
          <dgm:chMax val="1"/>
          <dgm:chPref val="1"/>
        </dgm:presLayoutVars>
      </dgm:prSet>
      <dgm:spPr/>
    </dgm:pt>
  </dgm:ptLst>
  <dgm:cxnLst>
    <dgm:cxn modelId="{A3B0E63C-A6AF-4E48-9D8F-B569C12FB1F6}" srcId="{A03F3FB1-FE42-41A1-9D50-89207D064093}" destId="{5B70892A-452C-4E4F-81D0-44FF060B1C9A}" srcOrd="2" destOrd="0" parTransId="{E2131693-86F5-4106-B36C-DDAE39D33EC1}" sibTransId="{368A7091-B7BC-427D-B7C0-6413CA5927F5}"/>
    <dgm:cxn modelId="{3500805F-93B7-4B92-B162-EAB50684767D}" srcId="{A03F3FB1-FE42-41A1-9D50-89207D064093}" destId="{0C2CF302-933A-488D-81E8-0CD70A48594D}" srcOrd="0" destOrd="0" parTransId="{F2B1E224-1C91-41F9-927B-29ABDC36AA44}" sibTransId="{30492A0D-097E-433A-88C4-F1231DAD97D9}"/>
    <dgm:cxn modelId="{4BC7F39B-9C72-4097-9131-F206D023EBEC}" type="presOf" srcId="{0C2CF302-933A-488D-81E8-0CD70A48594D}" destId="{A05FFB2E-9A8B-4D5B-AFBB-03C1801467DD}" srcOrd="0" destOrd="0" presId="urn:microsoft.com/office/officeart/2018/2/layout/IconLabelList"/>
    <dgm:cxn modelId="{DCC9D59F-6502-42CC-AA35-4060E2F709B0}" srcId="{A03F3FB1-FE42-41A1-9D50-89207D064093}" destId="{1FC55EC2-65E4-4B2A-B9CA-EBE115C4485D}" srcOrd="1" destOrd="0" parTransId="{0FCCC2A9-4041-458F-ACE1-560F028F9632}" sibTransId="{8D24B837-E91D-4C75-9CD8-2CB817F5B009}"/>
    <dgm:cxn modelId="{E834A1C7-A1FB-4026-8C65-661A399F4FAF}" type="presOf" srcId="{1FC55EC2-65E4-4B2A-B9CA-EBE115C4485D}" destId="{3E5CEE2F-4F05-4F62-AF70-3AEDCF833EC5}" srcOrd="0" destOrd="0" presId="urn:microsoft.com/office/officeart/2018/2/layout/IconLabelList"/>
    <dgm:cxn modelId="{EDDECECB-E43B-418E-875B-3BC2E0C762F6}" type="presOf" srcId="{5B70892A-452C-4E4F-81D0-44FF060B1C9A}" destId="{C6214C86-5E9D-40EC-B849-993681E7CB8D}" srcOrd="0" destOrd="0" presId="urn:microsoft.com/office/officeart/2018/2/layout/IconLabelList"/>
    <dgm:cxn modelId="{7E2CC7DF-09AA-4983-96E1-AA637750A05E}" type="presOf" srcId="{A03F3FB1-FE42-41A1-9D50-89207D064093}" destId="{33AB354B-72DC-4F76-B138-D152E6C5F59A}" srcOrd="0" destOrd="0" presId="urn:microsoft.com/office/officeart/2018/2/layout/IconLabelList"/>
    <dgm:cxn modelId="{BC821DEA-6375-407D-B994-48582D99CFA5}" type="presParOf" srcId="{33AB354B-72DC-4F76-B138-D152E6C5F59A}" destId="{F83944CB-978B-4D05-B415-A29E3D759AE0}" srcOrd="0" destOrd="0" presId="urn:microsoft.com/office/officeart/2018/2/layout/IconLabelList"/>
    <dgm:cxn modelId="{C734129E-635F-4915-9228-F9AF4FB25BE6}" type="presParOf" srcId="{F83944CB-978B-4D05-B415-A29E3D759AE0}" destId="{96104665-93A6-4782-9DDE-7BF6454BCB65}" srcOrd="0" destOrd="0" presId="urn:microsoft.com/office/officeart/2018/2/layout/IconLabelList"/>
    <dgm:cxn modelId="{A9A215B4-EC22-47D6-9162-56358999CAC1}" type="presParOf" srcId="{F83944CB-978B-4D05-B415-A29E3D759AE0}" destId="{F14CFFA7-E02B-4653-9D3C-D36B83866232}" srcOrd="1" destOrd="0" presId="urn:microsoft.com/office/officeart/2018/2/layout/IconLabelList"/>
    <dgm:cxn modelId="{DD096701-DBBA-4FD8-BDA3-AC7BDE2F6F23}" type="presParOf" srcId="{F83944CB-978B-4D05-B415-A29E3D759AE0}" destId="{A05FFB2E-9A8B-4D5B-AFBB-03C1801467DD}" srcOrd="2" destOrd="0" presId="urn:microsoft.com/office/officeart/2018/2/layout/IconLabelList"/>
    <dgm:cxn modelId="{E892A933-3FF8-4C08-87FC-85F8F094D8A6}" type="presParOf" srcId="{33AB354B-72DC-4F76-B138-D152E6C5F59A}" destId="{B096A3C5-5378-4965-985D-DB46E2F721BA}" srcOrd="1" destOrd="0" presId="urn:microsoft.com/office/officeart/2018/2/layout/IconLabelList"/>
    <dgm:cxn modelId="{A2BB9288-854F-4A45-BDF2-59E9DEA22A6D}" type="presParOf" srcId="{33AB354B-72DC-4F76-B138-D152E6C5F59A}" destId="{61575466-01DA-4698-8ACE-E27C5A9AA785}" srcOrd="2" destOrd="0" presId="urn:microsoft.com/office/officeart/2018/2/layout/IconLabelList"/>
    <dgm:cxn modelId="{4AE9865F-9703-499F-89C0-B183BA1E053F}" type="presParOf" srcId="{61575466-01DA-4698-8ACE-E27C5A9AA785}" destId="{CA9C107B-DA8B-48BF-A70D-0921E6CCB92E}" srcOrd="0" destOrd="0" presId="urn:microsoft.com/office/officeart/2018/2/layout/IconLabelList"/>
    <dgm:cxn modelId="{C87BC1C9-1AC4-4CEF-AE19-D5C8A892F1F4}" type="presParOf" srcId="{61575466-01DA-4698-8ACE-E27C5A9AA785}" destId="{C8DAC22E-683A-4B9F-83C9-D31487AEA787}" srcOrd="1" destOrd="0" presId="urn:microsoft.com/office/officeart/2018/2/layout/IconLabelList"/>
    <dgm:cxn modelId="{ED6A2491-B44B-44A2-9947-7A8AF8C222E7}" type="presParOf" srcId="{61575466-01DA-4698-8ACE-E27C5A9AA785}" destId="{3E5CEE2F-4F05-4F62-AF70-3AEDCF833EC5}" srcOrd="2" destOrd="0" presId="urn:microsoft.com/office/officeart/2018/2/layout/IconLabelList"/>
    <dgm:cxn modelId="{3C9BF0DA-81A6-4953-B6C2-E292BBCE9ADD}" type="presParOf" srcId="{33AB354B-72DC-4F76-B138-D152E6C5F59A}" destId="{019B5EA1-AEE7-4F91-826A-1F21F24872FD}" srcOrd="3" destOrd="0" presId="urn:microsoft.com/office/officeart/2018/2/layout/IconLabelList"/>
    <dgm:cxn modelId="{F0CF27EA-8A83-4732-AFF2-E3DD4EAC8607}" type="presParOf" srcId="{33AB354B-72DC-4F76-B138-D152E6C5F59A}" destId="{8F6B10E6-ACEB-4B10-ACD4-E11521B40C14}" srcOrd="4" destOrd="0" presId="urn:microsoft.com/office/officeart/2018/2/layout/IconLabelList"/>
    <dgm:cxn modelId="{785CA5D6-700D-41C7-8614-78AC1C77EEAF}" type="presParOf" srcId="{8F6B10E6-ACEB-4B10-ACD4-E11521B40C14}" destId="{2AD82B11-11CA-44EE-8CF2-C8D8C0E03E06}" srcOrd="0" destOrd="0" presId="urn:microsoft.com/office/officeart/2018/2/layout/IconLabelList"/>
    <dgm:cxn modelId="{9CFA89E0-3988-4062-BCC4-A98440CC65C7}" type="presParOf" srcId="{8F6B10E6-ACEB-4B10-ACD4-E11521B40C14}" destId="{B154792A-DBE8-4799-99F5-0C2EF735C983}" srcOrd="1" destOrd="0" presId="urn:microsoft.com/office/officeart/2018/2/layout/IconLabelList"/>
    <dgm:cxn modelId="{99E74B60-EAC6-4440-9011-7ACA71065ABD}" type="presParOf" srcId="{8F6B10E6-ACEB-4B10-ACD4-E11521B40C14}" destId="{C6214C86-5E9D-40EC-B849-993681E7CB8D}"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04665-93A6-4782-9DDE-7BF6454BCB65}">
      <dsp:nvSpPr>
        <dsp:cNvPr id="0" name=""/>
        <dsp:cNvSpPr/>
      </dsp:nvSpPr>
      <dsp:spPr>
        <a:xfrm rot="10800000" flipV="1">
          <a:off x="757629" y="390076"/>
          <a:ext cx="561062" cy="2942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5FFB2E-9A8B-4D5B-AFBB-03C1801467DD}">
      <dsp:nvSpPr>
        <dsp:cNvPr id="0" name=""/>
        <dsp:cNvSpPr/>
      </dsp:nvSpPr>
      <dsp:spPr>
        <a:xfrm>
          <a:off x="2611212" y="181714"/>
          <a:ext cx="3484789" cy="580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a:latin typeface="Arial" panose="020B0604020202020204" pitchFamily="34" charset="0"/>
              <a:cs typeface="Arial" panose="020B0604020202020204" pitchFamily="34" charset="0"/>
            </a:rPr>
            <a:t>The shopping behaviour following the COVID-19 pandemic has undergone transformation as a result of the interplay between technology and culture</a:t>
          </a:r>
          <a:r>
            <a:rPr lang="en-GB" sz="1100" kern="1200"/>
            <a:t>. </a:t>
          </a:r>
          <a:endParaRPr lang="en-US" sz="1100" kern="1200"/>
        </a:p>
      </dsp:txBody>
      <dsp:txXfrm>
        <a:off x="2611212" y="181714"/>
        <a:ext cx="3484789" cy="580308"/>
      </dsp:txXfrm>
    </dsp:sp>
    <dsp:sp modelId="{CA9C107B-DA8B-48BF-A70D-0921E6CCB92E}">
      <dsp:nvSpPr>
        <dsp:cNvPr id="0" name=""/>
        <dsp:cNvSpPr/>
      </dsp:nvSpPr>
      <dsp:spPr>
        <a:xfrm>
          <a:off x="487006" y="2124854"/>
          <a:ext cx="797351" cy="6321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5CEE2F-4F05-4F62-AF70-3AEDCF833EC5}">
      <dsp:nvSpPr>
        <dsp:cNvPr id="0" name=""/>
        <dsp:cNvSpPr/>
      </dsp:nvSpPr>
      <dsp:spPr>
        <a:xfrm>
          <a:off x="2279299" y="1873113"/>
          <a:ext cx="4045649" cy="580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a:latin typeface="Arial" panose="020B0604020202020204" pitchFamily="34" charset="0"/>
              <a:cs typeface="Arial" panose="020B0604020202020204" pitchFamily="34" charset="0"/>
            </a:rPr>
            <a:t>The advent of online shopping and the growth of internet-based services have brought about a shift in consumer spending patterns, particularly in the domains of essential expenditures and retail purchases</a:t>
          </a:r>
          <a:r>
            <a:rPr lang="en-GB" sz="1100" kern="1200"/>
            <a:t>.</a:t>
          </a:r>
          <a:endParaRPr lang="en-US" sz="1100" kern="1200"/>
        </a:p>
      </dsp:txBody>
      <dsp:txXfrm>
        <a:off x="2279299" y="1873113"/>
        <a:ext cx="4045649" cy="580308"/>
      </dsp:txXfrm>
    </dsp:sp>
    <dsp:sp modelId="{2AD82B11-11CA-44EE-8CF2-C8D8C0E03E06}">
      <dsp:nvSpPr>
        <dsp:cNvPr id="0" name=""/>
        <dsp:cNvSpPr/>
      </dsp:nvSpPr>
      <dsp:spPr>
        <a:xfrm>
          <a:off x="511694" y="3959007"/>
          <a:ext cx="878804" cy="53774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214C86-5E9D-40EC-B849-993681E7CB8D}">
      <dsp:nvSpPr>
        <dsp:cNvPr id="0" name=""/>
        <dsp:cNvSpPr/>
      </dsp:nvSpPr>
      <dsp:spPr>
        <a:xfrm>
          <a:off x="1651367" y="3792303"/>
          <a:ext cx="5358837" cy="5803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pPr>
          <a:r>
            <a:rPr lang="en-GB" sz="1800" kern="1200">
              <a:latin typeface="Arial" panose="020B0604020202020204" pitchFamily="34" charset="0"/>
              <a:cs typeface="Arial" panose="020B0604020202020204" pitchFamily="34" charset="0"/>
            </a:rPr>
            <a:t>The implementation of digital marketing strategies in order to achieve profitability and sustainability in business operations has been observed to encounter a range of challenges and opportunities.</a:t>
          </a:r>
          <a:endParaRPr lang="en-US" sz="1800" kern="1200">
            <a:latin typeface="Arial" panose="020B0604020202020204" pitchFamily="34" charset="0"/>
            <a:cs typeface="Arial" panose="020B0604020202020204" pitchFamily="34" charset="0"/>
          </a:endParaRPr>
        </a:p>
      </dsp:txBody>
      <dsp:txXfrm>
        <a:off x="1651367" y="3792303"/>
        <a:ext cx="5358837" cy="580308"/>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o-R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4D391F-12BF-40DE-87B3-469E4CEF4322}" type="datetimeFigureOut">
              <a:rPr lang="ro-RO" smtClean="0"/>
              <a:t>09.07.2023</a:t>
            </a:fld>
            <a:endParaRPr lang="ro-R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o-R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ro-R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o-R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3AD462-2D5B-41D0-90ED-3EAFC678F5C2}" type="slidenum">
              <a:rPr lang="ro-RO" smtClean="0"/>
              <a:t>‹#›</a:t>
            </a:fld>
            <a:endParaRPr lang="ro-RO"/>
          </a:p>
        </p:txBody>
      </p:sp>
    </p:spTree>
    <p:extLst>
      <p:ext uri="{BB962C8B-B14F-4D97-AF65-F5344CB8AC3E}">
        <p14:creationId xmlns:p14="http://schemas.microsoft.com/office/powerpoint/2010/main" val="37818052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following is a describe of the content included in this document. The paper includes a concise introduction, an overview of marketing strategies in a general context, an analysis of Amazon's market strategy with a focus on corporate social responsibility, a concluding section, and a  list of references.</a:t>
            </a:r>
            <a:endParaRPr lang="ro-RO" dirty="0"/>
          </a:p>
        </p:txBody>
      </p:sp>
      <p:sp>
        <p:nvSpPr>
          <p:cNvPr id="4" name="Slide Number Placeholder 3"/>
          <p:cNvSpPr>
            <a:spLocks noGrp="1"/>
          </p:cNvSpPr>
          <p:nvPr>
            <p:ph type="sldNum" sz="quarter" idx="5"/>
          </p:nvPr>
        </p:nvSpPr>
        <p:spPr/>
        <p:txBody>
          <a:bodyPr/>
          <a:lstStyle/>
          <a:p>
            <a:fld id="{3D3AD462-2D5B-41D0-90ED-3EAFC678F5C2}" type="slidenum">
              <a:rPr lang="ro-RO" smtClean="0"/>
              <a:t>2</a:t>
            </a:fld>
            <a:endParaRPr lang="ro-RO"/>
          </a:p>
        </p:txBody>
      </p:sp>
    </p:spTree>
    <p:extLst>
      <p:ext uri="{BB962C8B-B14F-4D97-AF65-F5344CB8AC3E}">
        <p14:creationId xmlns:p14="http://schemas.microsoft.com/office/powerpoint/2010/main" val="691530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According to Sabra (2010), digital marketing refers to the practise of purchasing and vending goods and services through the Internet. </a:t>
            </a:r>
          </a:p>
          <a:p>
            <a:r>
              <a:rPr lang="en-GB" dirty="0"/>
              <a:t>The significance of digital marketing in influencing the financial performance of multiple organisations, along with the underlying digital transformation model, has been recognised as crucial factors in the context of the ongoing COVID-19 pandemic (</a:t>
            </a:r>
            <a:r>
              <a:rPr lang="en-GB" dirty="0" err="1"/>
              <a:t>Destina</a:t>
            </a:r>
            <a:r>
              <a:rPr lang="en-GB" dirty="0"/>
              <a:t> et. al, 2023).Additionally, there are security and privacy concerns.  Protection and safety are the primary concerns of online consumers. </a:t>
            </a:r>
            <a:endParaRPr lang="ro-RO" dirty="0"/>
          </a:p>
        </p:txBody>
      </p:sp>
      <p:sp>
        <p:nvSpPr>
          <p:cNvPr id="4" name="Slide Number Placeholder 3"/>
          <p:cNvSpPr>
            <a:spLocks noGrp="1"/>
          </p:cNvSpPr>
          <p:nvPr>
            <p:ph type="sldNum" sz="quarter" idx="5"/>
          </p:nvPr>
        </p:nvSpPr>
        <p:spPr/>
        <p:txBody>
          <a:bodyPr/>
          <a:lstStyle/>
          <a:p>
            <a:fld id="{3D3AD462-2D5B-41D0-90ED-3EAFC678F5C2}" type="slidenum">
              <a:rPr lang="ro-RO" smtClean="0"/>
              <a:t>4</a:t>
            </a:fld>
            <a:endParaRPr lang="ro-RO"/>
          </a:p>
        </p:txBody>
      </p:sp>
    </p:spTree>
    <p:extLst>
      <p:ext uri="{BB962C8B-B14F-4D97-AF65-F5344CB8AC3E}">
        <p14:creationId xmlns:p14="http://schemas.microsoft.com/office/powerpoint/2010/main" val="616643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Amazon's primary objective is to consistently satisfy customer demands by ensuring the fulfilment of all orders on a daily basis, thereby catering to their preference for competitive pricing and superior products and services. The platform incorporates a website that offers a range of services including online shopping, payment processing, and product sales. This is a worldwide electronic commerce platform that distinguishes itself through its exceptional customer relationships, consistent interaction, and active engagement with customers (</a:t>
            </a:r>
            <a:r>
              <a:rPr lang="en-GB" dirty="0" err="1"/>
              <a:t>Nacera</a:t>
            </a:r>
            <a:r>
              <a:rPr lang="en-GB" dirty="0"/>
              <a:t> &amp; </a:t>
            </a:r>
            <a:r>
              <a:rPr lang="en-GB" dirty="0" err="1"/>
              <a:t>Mokhotaria</a:t>
            </a:r>
            <a:r>
              <a:rPr lang="en-GB" dirty="0"/>
              <a:t> 2023).</a:t>
            </a:r>
            <a:endParaRPr lang="ro-RO" dirty="0"/>
          </a:p>
        </p:txBody>
      </p:sp>
      <p:sp>
        <p:nvSpPr>
          <p:cNvPr id="4" name="Slide Number Placeholder 3"/>
          <p:cNvSpPr>
            <a:spLocks noGrp="1"/>
          </p:cNvSpPr>
          <p:nvPr>
            <p:ph type="sldNum" sz="quarter" idx="5"/>
          </p:nvPr>
        </p:nvSpPr>
        <p:spPr/>
        <p:txBody>
          <a:bodyPr/>
          <a:lstStyle/>
          <a:p>
            <a:fld id="{3D3AD462-2D5B-41D0-90ED-3EAFC678F5C2}" type="slidenum">
              <a:rPr lang="ro-RO" smtClean="0"/>
              <a:t>5</a:t>
            </a:fld>
            <a:endParaRPr lang="ro-RO"/>
          </a:p>
        </p:txBody>
      </p:sp>
    </p:spTree>
    <p:extLst>
      <p:ext uri="{BB962C8B-B14F-4D97-AF65-F5344CB8AC3E}">
        <p14:creationId xmlns:p14="http://schemas.microsoft.com/office/powerpoint/2010/main" val="3478044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ro-RO" dirty="0"/>
          </a:p>
        </p:txBody>
      </p:sp>
      <p:sp>
        <p:nvSpPr>
          <p:cNvPr id="4" name="Slide Number Placeholder 3"/>
          <p:cNvSpPr>
            <a:spLocks noGrp="1"/>
          </p:cNvSpPr>
          <p:nvPr>
            <p:ph type="sldNum" sz="quarter" idx="5"/>
          </p:nvPr>
        </p:nvSpPr>
        <p:spPr/>
        <p:txBody>
          <a:bodyPr/>
          <a:lstStyle/>
          <a:p>
            <a:fld id="{3D3AD462-2D5B-41D0-90ED-3EAFC678F5C2}" type="slidenum">
              <a:rPr lang="ro-RO" smtClean="0"/>
              <a:t>6</a:t>
            </a:fld>
            <a:endParaRPr lang="ro-RO"/>
          </a:p>
        </p:txBody>
      </p:sp>
    </p:spTree>
    <p:extLst>
      <p:ext uri="{BB962C8B-B14F-4D97-AF65-F5344CB8AC3E}">
        <p14:creationId xmlns:p14="http://schemas.microsoft.com/office/powerpoint/2010/main" val="3352307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150000"/>
              </a:lnSpc>
            </a:pPr>
            <a:r>
              <a:rPr lang="en-GB" dirty="0">
                <a:latin typeface="Arial" panose="020B0604020202020204" pitchFamily="34" charset="0"/>
                <a:cs typeface="Arial" panose="020B0604020202020204" pitchFamily="34" charset="0"/>
              </a:rPr>
              <a:t>Amazon's marketing strategy is supported by four pillars:</a:t>
            </a:r>
          </a:p>
          <a:p>
            <a:pPr>
              <a:lnSpc>
                <a:spcPct val="150000"/>
              </a:lnSpc>
            </a:pPr>
            <a:r>
              <a:rPr lang="en-GB" b="0" i="0" dirty="0">
                <a:solidFill>
                  <a:srgbClr val="212529"/>
                </a:solidFill>
                <a:effectLst/>
                <a:latin typeface="Arial" panose="020B0604020202020204" pitchFamily="34" charset="0"/>
                <a:cs typeface="Arial" panose="020B0604020202020204" pitchFamily="34" charset="0"/>
              </a:rPr>
              <a:t>Offering the widest range of products-The top online store by revenue sells hundreds of millions of items. The online business is known as The Everything Store because to its huge selection.</a:t>
            </a:r>
          </a:p>
          <a:p>
            <a:pPr>
              <a:lnSpc>
                <a:spcPct val="150000"/>
              </a:lnSpc>
            </a:pPr>
            <a:r>
              <a:rPr lang="ro-RO" b="0" i="0" dirty="0">
                <a:solidFill>
                  <a:srgbClr val="212529"/>
                </a:solidFill>
                <a:effectLst/>
                <a:latin typeface="Arial" panose="020B0604020202020204" pitchFamily="34" charset="0"/>
                <a:cs typeface="Arial" panose="020B0604020202020204" pitchFamily="34" charset="0"/>
              </a:rPr>
              <a:t>Using customer-friendly interface</a:t>
            </a:r>
            <a:r>
              <a:rPr lang="en-GB" b="0" i="0" dirty="0">
                <a:solidFill>
                  <a:srgbClr val="212529"/>
                </a:solidFill>
                <a:effectLst/>
                <a:latin typeface="Arial" panose="020B0604020202020204" pitchFamily="34" charset="0"/>
                <a:cs typeface="Arial" panose="020B0604020202020204" pitchFamily="34" charset="0"/>
              </a:rPr>
              <a:t>-The tech giant's innovative interface incorporates personalised suggestions and recent browsing history, among others. The firm strives to be the most customer-centric on Earth, which improves the user interface.</a:t>
            </a:r>
          </a:p>
          <a:p>
            <a:pPr>
              <a:lnSpc>
                <a:spcPct val="150000"/>
              </a:lnSpc>
            </a:pPr>
            <a:r>
              <a:rPr lang="en-GB" b="0" i="0" dirty="0">
                <a:solidFill>
                  <a:srgbClr val="212529"/>
                </a:solidFill>
                <a:effectLst/>
                <a:latin typeface="Arial" panose="020B0604020202020204" pitchFamily="34" charset="0"/>
                <a:cs typeface="Arial" panose="020B0604020202020204" pitchFamily="34" charset="0"/>
              </a:rPr>
              <a:t>Scaling easily from small to large-The e-commerce and cloud computing corporation is adept at scaling up. This helps discover new markets. The internet retail giant has disrupted retail, transportation, entertainment, and industrial distribution by scaling up.</a:t>
            </a:r>
          </a:p>
          <a:p>
            <a:pPr>
              <a:lnSpc>
                <a:spcPct val="150000"/>
              </a:lnSpc>
            </a:pPr>
            <a:r>
              <a:rPr lang="en-GB" b="1" i="0" dirty="0">
                <a:solidFill>
                  <a:srgbClr val="212529"/>
                </a:solidFill>
                <a:effectLst/>
                <a:latin typeface="Arial" panose="020B0604020202020204" pitchFamily="34" charset="0"/>
                <a:cs typeface="Arial" panose="020B0604020202020204" pitchFamily="34" charset="0"/>
              </a:rPr>
              <a:t> </a:t>
            </a:r>
            <a:r>
              <a:rPr lang="en-GB" b="0" i="0" dirty="0">
                <a:solidFill>
                  <a:srgbClr val="212529"/>
                </a:solidFill>
                <a:effectLst/>
                <a:latin typeface="Arial" panose="020B0604020202020204" pitchFamily="34" charset="0"/>
                <a:cs typeface="Arial" panose="020B0604020202020204" pitchFamily="34" charset="0"/>
              </a:rPr>
              <a:t>Exploiting affiliate products and resources-Up to this point, the tech giant has made the most of advertising programmes, goods, and resources to help the business's bottom line (Amazon 2023).</a:t>
            </a:r>
            <a:endParaRPr lang="ro-RO"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fld id="{3D3AD462-2D5B-41D0-90ED-3EAFC678F5C2}" type="slidenum">
              <a:rPr lang="ro-RO" smtClean="0"/>
              <a:t>7</a:t>
            </a:fld>
            <a:endParaRPr lang="ro-RO"/>
          </a:p>
        </p:txBody>
      </p:sp>
    </p:spTree>
    <p:extLst>
      <p:ext uri="{BB962C8B-B14F-4D97-AF65-F5344CB8AC3E}">
        <p14:creationId xmlns:p14="http://schemas.microsoft.com/office/powerpoint/2010/main" val="681400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D96F2-02BD-E71F-EFBD-14FECCF2D331}"/>
              </a:ext>
            </a:extLst>
          </p:cNvPr>
          <p:cNvSpPr>
            <a:spLocks noGrp="1"/>
          </p:cNvSpPr>
          <p:nvPr>
            <p:ph type="ctrTitle"/>
          </p:nvPr>
        </p:nvSpPr>
        <p:spPr>
          <a:xfrm>
            <a:off x="1524000" y="1122362"/>
            <a:ext cx="7172325" cy="3152251"/>
          </a:xfrm>
        </p:spPr>
        <p:txBody>
          <a:bodyPr anchor="b">
            <a:normAutofit/>
          </a:bodyPr>
          <a:lstStyle>
            <a:lvl1pPr algn="l">
              <a:defRPr sz="2800"/>
            </a:lvl1pPr>
          </a:lstStyle>
          <a:p>
            <a:r>
              <a:rPr lang="en-US" dirty="0"/>
              <a:t>Click to edit Master title style</a:t>
            </a:r>
          </a:p>
        </p:txBody>
      </p:sp>
      <p:sp>
        <p:nvSpPr>
          <p:cNvPr id="3" name="Subtitle 2">
            <a:extLst>
              <a:ext uri="{FF2B5EF4-FFF2-40B4-BE49-F238E27FC236}">
                <a16:creationId xmlns:a16="http://schemas.microsoft.com/office/drawing/2014/main" id="{BBE90113-E8E1-4E48-41BC-583802BFC956}"/>
              </a:ext>
            </a:extLst>
          </p:cNvPr>
          <p:cNvSpPr>
            <a:spLocks noGrp="1"/>
          </p:cNvSpPr>
          <p:nvPr>
            <p:ph type="subTitle" idx="1"/>
          </p:nvPr>
        </p:nvSpPr>
        <p:spPr>
          <a:xfrm>
            <a:off x="1524000" y="4920137"/>
            <a:ext cx="7172325" cy="1122363"/>
          </a:xfrm>
        </p:spPr>
        <p:txBody>
          <a:bodyPr>
            <a:normAutofit/>
          </a:bodyPr>
          <a:lstStyle>
            <a:lvl1pPr marL="0" indent="0" algn="l">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AC7EE5-BFF0-D779-4261-E239DB450A69}"/>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5" name="Footer Placeholder 4">
            <a:extLst>
              <a:ext uri="{FF2B5EF4-FFF2-40B4-BE49-F238E27FC236}">
                <a16:creationId xmlns:a16="http://schemas.microsoft.com/office/drawing/2014/main" id="{63789492-34ED-FE24-4F29-E4C8F5497BE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FB0C886-7F1E-7BC1-9A9E-B24C2AC2F0F5}"/>
              </a:ext>
            </a:extLst>
          </p:cNvPr>
          <p:cNvSpPr>
            <a:spLocks noGrp="1"/>
          </p:cNvSpPr>
          <p:nvPr>
            <p:ph type="sldNum" sz="quarter" idx="12"/>
          </p:nvPr>
        </p:nvSpPr>
        <p:spPr/>
        <p:txBody>
          <a:bodyPr/>
          <a:lstStyle/>
          <a:p>
            <a:fld id="{A0289F9E-9962-4B7B-BA18-A15907CCC6BF}" type="slidenum">
              <a:rPr lang="en-US" smtClean="0"/>
              <a:t>‹#›</a:t>
            </a:fld>
            <a:endParaRPr lang="en-US" dirty="0"/>
          </a:p>
        </p:txBody>
      </p:sp>
      <p:cxnSp>
        <p:nvCxnSpPr>
          <p:cNvPr id="8" name="Straight Connector 7">
            <a:extLst>
              <a:ext uri="{FF2B5EF4-FFF2-40B4-BE49-F238E27FC236}">
                <a16:creationId xmlns:a16="http://schemas.microsoft.com/office/drawing/2014/main" id="{1C74AEE6-9CA7-5247-DC34-99634247DF50}"/>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391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532FD-157B-437C-E9D5-B66E8B3B195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1790A51-A7E8-7A6A-5FD0-F9B250BE41A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578C8B8-F999-7D95-435D-17CE6ACCDC87}"/>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5" name="Footer Placeholder 4">
            <a:extLst>
              <a:ext uri="{FF2B5EF4-FFF2-40B4-BE49-F238E27FC236}">
                <a16:creationId xmlns:a16="http://schemas.microsoft.com/office/drawing/2014/main" id="{6E427265-C89C-937F-1DA3-F377F687705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76EB89E-4530-3632-3485-F481DB042ED2}"/>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27799026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8056A-761D-1DBC-276A-2A46D153C03F}"/>
              </a:ext>
            </a:extLst>
          </p:cNvPr>
          <p:cNvSpPr>
            <a:spLocks noGrp="1"/>
          </p:cNvSpPr>
          <p:nvPr>
            <p:ph type="title"/>
          </p:nvPr>
        </p:nvSpPr>
        <p:spPr>
          <a:xfrm>
            <a:off x="1471613" y="1355763"/>
            <a:ext cx="6972300" cy="2255794"/>
          </a:xfrm>
        </p:spPr>
        <p:txBody>
          <a:bodyPr anchor="t">
            <a:normAutofit/>
          </a:bodyPr>
          <a:lstStyle>
            <a:lvl1pPr>
              <a:lnSpc>
                <a:spcPct val="110000"/>
              </a:lnSpc>
              <a:defRPr sz="3600"/>
            </a:lvl1pPr>
          </a:lstStyle>
          <a:p>
            <a:r>
              <a:rPr lang="en-US" dirty="0"/>
              <a:t>Click to edit Master title style</a:t>
            </a:r>
          </a:p>
        </p:txBody>
      </p:sp>
      <p:sp>
        <p:nvSpPr>
          <p:cNvPr id="3" name="Text Placeholder 2">
            <a:extLst>
              <a:ext uri="{FF2B5EF4-FFF2-40B4-BE49-F238E27FC236}">
                <a16:creationId xmlns:a16="http://schemas.microsoft.com/office/drawing/2014/main" id="{193904B3-6AC1-19D5-3EAE-2009A3B4CE65}"/>
              </a:ext>
            </a:extLst>
          </p:cNvPr>
          <p:cNvSpPr>
            <a:spLocks noGrp="1"/>
          </p:cNvSpPr>
          <p:nvPr>
            <p:ph type="body" idx="1"/>
          </p:nvPr>
        </p:nvSpPr>
        <p:spPr>
          <a:xfrm>
            <a:off x="1524000" y="4921820"/>
            <a:ext cx="5524500" cy="1150934"/>
          </a:xfrm>
        </p:spPr>
        <p:txBody>
          <a:bodyPr>
            <a:normAutofit/>
          </a:bodyPr>
          <a:lstStyle>
            <a:lvl1pPr marL="0" indent="0">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9FA2A86D-493D-5BF6-8AA6-F1231E3BAE7D}"/>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5" name="Footer Placeholder 4">
            <a:extLst>
              <a:ext uri="{FF2B5EF4-FFF2-40B4-BE49-F238E27FC236}">
                <a16:creationId xmlns:a16="http://schemas.microsoft.com/office/drawing/2014/main" id="{79CCCD76-6623-164A-7BFA-207AFA0576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DA64312-1F20-5486-62B0-A8BB8829D6CA}"/>
              </a:ext>
            </a:extLst>
          </p:cNvPr>
          <p:cNvSpPr>
            <a:spLocks noGrp="1"/>
          </p:cNvSpPr>
          <p:nvPr>
            <p:ph type="sldNum" sz="quarter" idx="12"/>
          </p:nvPr>
        </p:nvSpPr>
        <p:spPr/>
        <p:txBody>
          <a:bodyPr/>
          <a:lstStyle/>
          <a:p>
            <a:fld id="{A0289F9E-9962-4B7B-BA18-A15907CCC6BF}" type="slidenum">
              <a:rPr lang="en-US" smtClean="0"/>
              <a:t>‹#›</a:t>
            </a:fld>
            <a:endParaRPr lang="en-US" dirty="0"/>
          </a:p>
        </p:txBody>
      </p:sp>
      <p:cxnSp>
        <p:nvCxnSpPr>
          <p:cNvPr id="14" name="Straight Connector 13">
            <a:extLst>
              <a:ext uri="{FF2B5EF4-FFF2-40B4-BE49-F238E27FC236}">
                <a16:creationId xmlns:a16="http://schemas.microsoft.com/office/drawing/2014/main" id="{4703F1C9-9114-4426-6F07-F7FF9CCD5FC4}"/>
              </a:ext>
            </a:extLst>
          </p:cNvPr>
          <p:cNvCxnSpPr>
            <a:cxnSpLocks/>
          </p:cNvCxnSpPr>
          <p:nvPr/>
        </p:nvCxnSpPr>
        <p:spPr>
          <a:xfrm>
            <a:off x="1638300" y="459663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0436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BCFC4C-4D16-E5A8-F934-8B158F6F273C}"/>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779BDE54-F935-945D-3E4F-B659695E84DA}"/>
              </a:ext>
            </a:extLst>
          </p:cNvPr>
          <p:cNvSpPr>
            <a:spLocks noGrp="1"/>
          </p:cNvSpPr>
          <p:nvPr>
            <p:ph sz="half" idx="1"/>
          </p:nvPr>
        </p:nvSpPr>
        <p:spPr>
          <a:xfrm>
            <a:off x="952500" y="2286002"/>
            <a:ext cx="5067300" cy="3890961"/>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028F3710-E06B-05DE-937A-C92E52569E34}"/>
              </a:ext>
            </a:extLst>
          </p:cNvPr>
          <p:cNvSpPr>
            <a:spLocks noGrp="1"/>
          </p:cNvSpPr>
          <p:nvPr>
            <p:ph sz="half" idx="2"/>
          </p:nvPr>
        </p:nvSpPr>
        <p:spPr>
          <a:xfrm>
            <a:off x="6172200" y="2286001"/>
            <a:ext cx="5067300" cy="389096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F7302EFD-42D3-11C1-677E-0E478B93F7B2}"/>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6" name="Footer Placeholder 5">
            <a:extLst>
              <a:ext uri="{FF2B5EF4-FFF2-40B4-BE49-F238E27FC236}">
                <a16:creationId xmlns:a16="http://schemas.microsoft.com/office/drawing/2014/main" id="{224C2F08-0D93-B14B-6106-2925DF3E16B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9A5DE81-F2AB-CCB9-8B68-5E4F31011FF8}"/>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31136634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F2D81B-4E36-1511-E9A7-8FB931B41FCF}"/>
              </a:ext>
            </a:extLst>
          </p:cNvPr>
          <p:cNvSpPr>
            <a:spLocks noGrp="1"/>
          </p:cNvSpPr>
          <p:nvPr>
            <p:ph type="title"/>
          </p:nvPr>
        </p:nvSpPr>
        <p:spPr>
          <a:xfrm>
            <a:off x="952500" y="1004888"/>
            <a:ext cx="10287000" cy="900112"/>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87FA73DE-183B-9473-20AD-2D3BFED8439F}"/>
              </a:ext>
            </a:extLst>
          </p:cNvPr>
          <p:cNvSpPr>
            <a:spLocks noGrp="1"/>
          </p:cNvSpPr>
          <p:nvPr>
            <p:ph type="body" idx="1"/>
          </p:nvPr>
        </p:nvSpPr>
        <p:spPr>
          <a:xfrm>
            <a:off x="952501"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ED70FB3D-60AC-DEF2-4472-31B4E076CBCC}"/>
              </a:ext>
            </a:extLst>
          </p:cNvPr>
          <p:cNvSpPr>
            <a:spLocks noGrp="1"/>
          </p:cNvSpPr>
          <p:nvPr>
            <p:ph sz="half" idx="2"/>
          </p:nvPr>
        </p:nvSpPr>
        <p:spPr>
          <a:xfrm>
            <a:off x="952501" y="3048001"/>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716E5BDB-B29C-788F-E2FB-6C154E8FE82E}"/>
              </a:ext>
            </a:extLst>
          </p:cNvPr>
          <p:cNvSpPr>
            <a:spLocks noGrp="1"/>
          </p:cNvSpPr>
          <p:nvPr>
            <p:ph type="body" sz="quarter" idx="3"/>
          </p:nvPr>
        </p:nvSpPr>
        <p:spPr>
          <a:xfrm>
            <a:off x="6353174" y="2085959"/>
            <a:ext cx="4886325" cy="590566"/>
          </a:xfrm>
        </p:spPr>
        <p:txBody>
          <a:bodyPr anchor="b">
            <a:normAutofit/>
          </a:bodyPr>
          <a:lstStyle>
            <a:lvl1pPr marL="0" indent="0">
              <a:buNone/>
              <a:defRPr sz="1800" b="0" cap="all" spc="300"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513FF49-3276-24CA-BC81-FA92C0A9309A}"/>
              </a:ext>
            </a:extLst>
          </p:cNvPr>
          <p:cNvSpPr>
            <a:spLocks noGrp="1"/>
          </p:cNvSpPr>
          <p:nvPr>
            <p:ph sz="quarter" idx="4"/>
          </p:nvPr>
        </p:nvSpPr>
        <p:spPr>
          <a:xfrm>
            <a:off x="6353174" y="3048000"/>
            <a:ext cx="4886325" cy="32226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9E8FA1C8-C196-9BE1-F603-3FC17EDD91F8}"/>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8" name="Footer Placeholder 7">
            <a:extLst>
              <a:ext uri="{FF2B5EF4-FFF2-40B4-BE49-F238E27FC236}">
                <a16:creationId xmlns:a16="http://schemas.microsoft.com/office/drawing/2014/main" id="{CFB79692-E142-E1D7-AD17-30C5F1365759}"/>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7C90FCF2-7B78-2A2A-F878-58335FEA390C}"/>
              </a:ext>
            </a:extLst>
          </p:cNvPr>
          <p:cNvSpPr>
            <a:spLocks noGrp="1"/>
          </p:cNvSpPr>
          <p:nvPr>
            <p:ph type="sldNum" sz="quarter" idx="12"/>
          </p:nvPr>
        </p:nvSpPr>
        <p:spPr/>
        <p:txBody>
          <a:bodyPr/>
          <a:lstStyle/>
          <a:p>
            <a:fld id="{A0289F9E-9962-4B7B-BA18-A15907CCC6BF}" type="slidenum">
              <a:rPr lang="en-US" smtClean="0"/>
              <a:t>‹#›</a:t>
            </a:fld>
            <a:endParaRPr lang="en-US" dirty="0"/>
          </a:p>
        </p:txBody>
      </p:sp>
      <p:cxnSp>
        <p:nvCxnSpPr>
          <p:cNvPr id="11" name="Straight Connector 10">
            <a:extLst>
              <a:ext uri="{FF2B5EF4-FFF2-40B4-BE49-F238E27FC236}">
                <a16:creationId xmlns:a16="http://schemas.microsoft.com/office/drawing/2014/main" id="{BC2D0356-1ECF-682B-F87A-811BDD28B2CB}"/>
              </a:ext>
            </a:extLst>
          </p:cNvPr>
          <p:cNvCxnSpPr>
            <a:cxnSpLocks/>
          </p:cNvCxnSpPr>
          <p:nvPr/>
        </p:nvCxnSpPr>
        <p:spPr>
          <a:xfrm>
            <a:off x="1052513"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906CA06-9701-E645-C0A5-594B227B288F}"/>
              </a:ext>
            </a:extLst>
          </p:cNvPr>
          <p:cNvCxnSpPr>
            <a:cxnSpLocks/>
          </p:cNvCxnSpPr>
          <p:nvPr/>
        </p:nvCxnSpPr>
        <p:spPr>
          <a:xfrm>
            <a:off x="6435725" y="2876817"/>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47893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4214DA-C0D4-E152-7F42-F6352C961E82}"/>
              </a:ext>
            </a:extLst>
          </p:cNvPr>
          <p:cNvSpPr>
            <a:spLocks noGrp="1"/>
          </p:cNvSpPr>
          <p:nvPr>
            <p:ph type="title"/>
          </p:nvPr>
        </p:nvSpPr>
        <p:spPr>
          <a:xfrm>
            <a:off x="1524000" y="914400"/>
            <a:ext cx="9715500" cy="990600"/>
          </a:xfrm>
        </p:spPr>
        <p:txBody>
          <a:bodyPr/>
          <a:lstStyle/>
          <a:p>
            <a:r>
              <a:rPr lang="en-US" dirty="0"/>
              <a:t>Click to edit Master title style</a:t>
            </a:r>
          </a:p>
        </p:txBody>
      </p:sp>
      <p:sp>
        <p:nvSpPr>
          <p:cNvPr id="3" name="Date Placeholder 2">
            <a:extLst>
              <a:ext uri="{FF2B5EF4-FFF2-40B4-BE49-F238E27FC236}">
                <a16:creationId xmlns:a16="http://schemas.microsoft.com/office/drawing/2014/main" id="{4EC2AA04-1E84-460C-F560-A228F930F0AF}"/>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4" name="Footer Placeholder 3">
            <a:extLst>
              <a:ext uri="{FF2B5EF4-FFF2-40B4-BE49-F238E27FC236}">
                <a16:creationId xmlns:a16="http://schemas.microsoft.com/office/drawing/2014/main" id="{24AB260E-3910-7D1B-5074-24F5F0AB531F}"/>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CC2020F1-A878-9B80-6B4F-7D71406BBF38}"/>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26420475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B7652D6-7AE9-3E3B-5C1B-2B4399B150D5}"/>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3" name="Footer Placeholder 2">
            <a:extLst>
              <a:ext uri="{FF2B5EF4-FFF2-40B4-BE49-F238E27FC236}">
                <a16:creationId xmlns:a16="http://schemas.microsoft.com/office/drawing/2014/main" id="{A9A7127E-2A63-6F45-4C40-83584363073A}"/>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AC56FB79-D9D1-5381-0019-E24F8B4DAAB2}"/>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686662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DC23B5-7DA9-0E4F-DA39-4624DB8A252E}"/>
              </a:ext>
            </a:extLst>
          </p:cNvPr>
          <p:cNvSpPr>
            <a:spLocks noGrp="1"/>
          </p:cNvSpPr>
          <p:nvPr>
            <p:ph type="title"/>
          </p:nvPr>
        </p:nvSpPr>
        <p:spPr>
          <a:xfrm>
            <a:off x="1524000" y="1369065"/>
            <a:ext cx="3266536" cy="2312979"/>
          </a:xfrm>
        </p:spPr>
        <p:txBody>
          <a:bodyPr anchor="b">
            <a:noAutofit/>
          </a:bodyPr>
          <a:lstStyle>
            <a:lvl1pPr>
              <a:defRPr sz="2800"/>
            </a:lvl1pPr>
          </a:lstStyle>
          <a:p>
            <a:r>
              <a:rPr lang="en-US" dirty="0"/>
              <a:t>Click to edit Master title style</a:t>
            </a:r>
          </a:p>
        </p:txBody>
      </p:sp>
      <p:sp>
        <p:nvSpPr>
          <p:cNvPr id="3" name="Content Placeholder 2">
            <a:extLst>
              <a:ext uri="{FF2B5EF4-FFF2-40B4-BE49-F238E27FC236}">
                <a16:creationId xmlns:a16="http://schemas.microsoft.com/office/drawing/2014/main" id="{B94A5E77-518A-1FB9-B473-E19CADE04669}"/>
              </a:ext>
            </a:extLst>
          </p:cNvPr>
          <p:cNvSpPr>
            <a:spLocks noGrp="1"/>
          </p:cNvSpPr>
          <p:nvPr>
            <p:ph idx="1"/>
          </p:nvPr>
        </p:nvSpPr>
        <p:spPr>
          <a:xfrm>
            <a:off x="5624423" y="987425"/>
            <a:ext cx="5615077" cy="4873625"/>
          </a:xfrm>
        </p:spPr>
        <p:txBody>
          <a:bodyPr anchor="ct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365344F-7D06-2406-D113-D24587835D69}"/>
              </a:ext>
            </a:extLst>
          </p:cNvPr>
          <p:cNvSpPr>
            <a:spLocks noGrp="1"/>
          </p:cNvSpPr>
          <p:nvPr>
            <p:ph type="body" sz="half" idx="2"/>
          </p:nvPr>
        </p:nvSpPr>
        <p:spPr>
          <a:xfrm>
            <a:off x="1524000" y="3947801"/>
            <a:ext cx="3266536" cy="2382838"/>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22BE708-BAD0-A0A6-9332-9D2179E673FB}"/>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6" name="Footer Placeholder 5">
            <a:extLst>
              <a:ext uri="{FF2B5EF4-FFF2-40B4-BE49-F238E27FC236}">
                <a16:creationId xmlns:a16="http://schemas.microsoft.com/office/drawing/2014/main" id="{F8A70050-9362-4EC4-6B73-3A38445B712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66CDA991-8608-CAB4-33FA-03D380D2F060}"/>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853138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7B837-332D-9100-E007-7DE279481410}"/>
              </a:ext>
            </a:extLst>
          </p:cNvPr>
          <p:cNvSpPr>
            <a:spLocks noGrp="1"/>
          </p:cNvSpPr>
          <p:nvPr>
            <p:ph type="title"/>
          </p:nvPr>
        </p:nvSpPr>
        <p:spPr>
          <a:xfrm>
            <a:off x="1523999" y="1385457"/>
            <a:ext cx="3312543" cy="2304288"/>
          </a:xfrm>
        </p:spPr>
        <p:txBody>
          <a:bodyPr anchor="b">
            <a:normAutofit/>
          </a:bodyPr>
          <a:lstStyle>
            <a:lvl1pPr>
              <a:defRPr sz="2800"/>
            </a:lvl1pPr>
          </a:lstStyle>
          <a:p>
            <a:r>
              <a:rPr lang="en-US" dirty="0"/>
              <a:t>Click to edit Master title style</a:t>
            </a:r>
          </a:p>
        </p:txBody>
      </p:sp>
      <p:sp>
        <p:nvSpPr>
          <p:cNvPr id="3" name="Picture Placeholder 2">
            <a:extLst>
              <a:ext uri="{FF2B5EF4-FFF2-40B4-BE49-F238E27FC236}">
                <a16:creationId xmlns:a16="http://schemas.microsoft.com/office/drawing/2014/main" id="{3E0DE983-0B0E-07CC-8C57-4EA529E27D19}"/>
              </a:ext>
            </a:extLst>
          </p:cNvPr>
          <p:cNvSpPr>
            <a:spLocks noGrp="1"/>
          </p:cNvSpPr>
          <p:nvPr>
            <p:ph type="pic" idx="1"/>
          </p:nvPr>
        </p:nvSpPr>
        <p:spPr>
          <a:xfrm>
            <a:off x="5624423" y="957263"/>
            <a:ext cx="5372189" cy="49625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4CAB867-3FC6-5007-61B0-D9B7E5B0CED6}"/>
              </a:ext>
            </a:extLst>
          </p:cNvPr>
          <p:cNvSpPr>
            <a:spLocks noGrp="1"/>
          </p:cNvSpPr>
          <p:nvPr>
            <p:ph type="body" sz="half" idx="2"/>
          </p:nvPr>
        </p:nvSpPr>
        <p:spPr>
          <a:xfrm>
            <a:off x="1524000" y="3958315"/>
            <a:ext cx="3312542" cy="1961473"/>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86FC7E0F-BFE1-7134-163B-B777970B762A}"/>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6" name="Footer Placeholder 5">
            <a:extLst>
              <a:ext uri="{FF2B5EF4-FFF2-40B4-BE49-F238E27FC236}">
                <a16:creationId xmlns:a16="http://schemas.microsoft.com/office/drawing/2014/main" id="{AD395D0B-4F98-F3BE-FB23-22D8C5D41F1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2FB2E3D-2188-B7A9-0ECE-978147358479}"/>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522405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F4143-3C41-D626-8F64-36A9C9F1A606}"/>
              </a:ext>
            </a:extLst>
          </p:cNvPr>
          <p:cNvSpPr>
            <a:spLocks noGrp="1"/>
          </p:cNvSpPr>
          <p:nvPr>
            <p:ph type="title"/>
          </p:nvPr>
        </p:nvSpPr>
        <p:spPr>
          <a:xfrm>
            <a:off x="952500" y="914400"/>
            <a:ext cx="9962791" cy="990600"/>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452C4FB-B560-A0FC-6435-952981BC9A1D}"/>
              </a:ext>
            </a:extLst>
          </p:cNvPr>
          <p:cNvSpPr>
            <a:spLocks noGrp="1"/>
          </p:cNvSpPr>
          <p:nvPr>
            <p:ph type="body" orient="vert" idx="1"/>
          </p:nvPr>
        </p:nvSpPr>
        <p:spPr>
          <a:xfrm>
            <a:off x="952500" y="2285997"/>
            <a:ext cx="9962791" cy="389096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B87CEC4F-0A90-11E2-E43E-B9E765AFBD3A}"/>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5" name="Footer Placeholder 4">
            <a:extLst>
              <a:ext uri="{FF2B5EF4-FFF2-40B4-BE49-F238E27FC236}">
                <a16:creationId xmlns:a16="http://schemas.microsoft.com/office/drawing/2014/main" id="{51B2A5B4-1D77-B0AC-49E7-CAE9556B1CC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1396EF9-2FDA-8E87-D546-8840CEBF038C}"/>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36375769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4085AB7-38B3-7F80-0B2D-7960F5637521}"/>
              </a:ext>
            </a:extLst>
          </p:cNvPr>
          <p:cNvSpPr>
            <a:spLocks noGrp="1"/>
          </p:cNvSpPr>
          <p:nvPr>
            <p:ph type="title" orient="vert"/>
          </p:nvPr>
        </p:nvSpPr>
        <p:spPr>
          <a:xfrm>
            <a:off x="9224513" y="1052423"/>
            <a:ext cx="1771292" cy="4917056"/>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B5ADBDC3-E9EA-8699-B2E4-4C7784455BA8}"/>
              </a:ext>
            </a:extLst>
          </p:cNvPr>
          <p:cNvSpPr>
            <a:spLocks noGrp="1"/>
          </p:cNvSpPr>
          <p:nvPr>
            <p:ph type="body" orient="vert" idx="1"/>
          </p:nvPr>
        </p:nvSpPr>
        <p:spPr>
          <a:xfrm>
            <a:off x="1006414" y="1052424"/>
            <a:ext cx="7873043" cy="4917056"/>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6E1DBEDE-3A67-6FCA-25F3-B91F7C82ED89}"/>
              </a:ext>
            </a:extLst>
          </p:cNvPr>
          <p:cNvSpPr>
            <a:spLocks noGrp="1"/>
          </p:cNvSpPr>
          <p:nvPr>
            <p:ph type="dt" sz="half" idx="10"/>
          </p:nvPr>
        </p:nvSpPr>
        <p:spPr/>
        <p:txBody>
          <a:bodyPr/>
          <a:lstStyle/>
          <a:p>
            <a:fld id="{9D0D92BC-42A9-434B-8530-ADBF4485E407}" type="datetimeFigureOut">
              <a:rPr lang="en-US" smtClean="0"/>
              <a:t>7/9/2023</a:t>
            </a:fld>
            <a:endParaRPr lang="en-US" dirty="0"/>
          </a:p>
        </p:txBody>
      </p:sp>
      <p:sp>
        <p:nvSpPr>
          <p:cNvPr id="5" name="Footer Placeholder 4">
            <a:extLst>
              <a:ext uri="{FF2B5EF4-FFF2-40B4-BE49-F238E27FC236}">
                <a16:creationId xmlns:a16="http://schemas.microsoft.com/office/drawing/2014/main" id="{BB9EFF51-4318-20EA-3A3A-8FE203B1A78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DCD9703-5BAD-DE95-98D9-0F30E7C09372}"/>
              </a:ext>
            </a:extLst>
          </p:cNvPr>
          <p:cNvSpPr>
            <a:spLocks noGrp="1"/>
          </p:cNvSpPr>
          <p:nvPr>
            <p:ph type="sldNum" sz="quarter" idx="12"/>
          </p:nvPr>
        </p:nvSpPr>
        <p:spPr/>
        <p:txBody>
          <a:bodyPr/>
          <a:lstStyle/>
          <a:p>
            <a:fld id="{A0289F9E-9962-4B7B-BA18-A15907CCC6BF}" type="slidenum">
              <a:rPr lang="en-US" smtClean="0"/>
              <a:t>‹#›</a:t>
            </a:fld>
            <a:endParaRPr lang="en-US" dirty="0"/>
          </a:p>
        </p:txBody>
      </p:sp>
    </p:spTree>
    <p:extLst>
      <p:ext uri="{BB962C8B-B14F-4D97-AF65-F5344CB8AC3E}">
        <p14:creationId xmlns:p14="http://schemas.microsoft.com/office/powerpoint/2010/main" val="1181275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Lst>
          </p:cNvPr>
          <p:cNvSpPr/>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a:extLst>
              <a:ext uri="{FF2B5EF4-FFF2-40B4-BE49-F238E27FC236}">
                <a16:creationId xmlns:a16="http://schemas.microsoft.com/office/drawing/2014/main" id="{C0D404C1-E8A5-65FC-C068-21EA0397ED63}"/>
              </a:ext>
            </a:extLst>
          </p:cNvPr>
          <p:cNvSpPr>
            <a:spLocks noGrp="1"/>
          </p:cNvSpPr>
          <p:nvPr>
            <p:ph type="title"/>
          </p:nvPr>
        </p:nvSpPr>
        <p:spPr>
          <a:xfrm>
            <a:off x="952500" y="757238"/>
            <a:ext cx="10287000" cy="1147762"/>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26DCFD78-F171-BA47-AAF3-C6EB75F94C78}"/>
              </a:ext>
            </a:extLst>
          </p:cNvPr>
          <p:cNvSpPr>
            <a:spLocks noGrp="1"/>
          </p:cNvSpPr>
          <p:nvPr>
            <p:ph type="body" idx="1"/>
          </p:nvPr>
        </p:nvSpPr>
        <p:spPr>
          <a:xfrm>
            <a:off x="952500" y="2285997"/>
            <a:ext cx="10287000" cy="389096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5965A77-B1AB-D608-A6C5-F0F99B6913D8}"/>
              </a:ext>
            </a:extLst>
          </p:cNvPr>
          <p:cNvSpPr>
            <a:spLocks noGrp="1"/>
          </p:cNvSpPr>
          <p:nvPr>
            <p:ph type="dt" sz="half" idx="2"/>
          </p:nvPr>
        </p:nvSpPr>
        <p:spPr>
          <a:xfrm rot="5400000">
            <a:off x="10568087" y="4756249"/>
            <a:ext cx="2476307" cy="365125"/>
          </a:xfrm>
          <a:prstGeom prst="rect">
            <a:avLst/>
          </a:prstGeom>
        </p:spPr>
        <p:txBody>
          <a:bodyPr vert="horz" lIns="91440" tIns="45720" rIns="91440" bIns="45720" rtlCol="0" anchor="ctr"/>
          <a:lstStyle>
            <a:lvl1pPr algn="l">
              <a:defRPr sz="700" b="1" cap="all" spc="300" baseline="0">
                <a:solidFill>
                  <a:schemeClr val="tx1"/>
                </a:solidFill>
              </a:defRPr>
            </a:lvl1pPr>
          </a:lstStyle>
          <a:p>
            <a:fld id="{9D0D92BC-42A9-434B-8530-ADBF4485E407}" type="datetimeFigureOut">
              <a:rPr lang="en-US" smtClean="0"/>
              <a:pPr/>
              <a:t>7/9/2023</a:t>
            </a:fld>
            <a:endParaRPr lang="en-US" dirty="0"/>
          </a:p>
        </p:txBody>
      </p:sp>
      <p:sp>
        <p:nvSpPr>
          <p:cNvPr id="5" name="Footer Placeholder 4">
            <a:extLst>
              <a:ext uri="{FF2B5EF4-FFF2-40B4-BE49-F238E27FC236}">
                <a16:creationId xmlns:a16="http://schemas.microsoft.com/office/drawing/2014/main" id="{05DE34E5-5E9B-7786-05B5-B93241EE2F42}"/>
              </a:ext>
            </a:extLst>
          </p:cNvPr>
          <p:cNvSpPr>
            <a:spLocks noGrp="1"/>
          </p:cNvSpPr>
          <p:nvPr>
            <p:ph type="ftr" sz="quarter" idx="3"/>
          </p:nvPr>
        </p:nvSpPr>
        <p:spPr>
          <a:xfrm rot="5400000">
            <a:off x="10589519" y="1758059"/>
            <a:ext cx="2433442" cy="365125"/>
          </a:xfrm>
          <a:prstGeom prst="rect">
            <a:avLst/>
          </a:prstGeom>
        </p:spPr>
        <p:txBody>
          <a:bodyPr vert="horz" lIns="91440" tIns="45720" rIns="91440" bIns="45720" rtlCol="0" anchor="ctr"/>
          <a:lstStyle>
            <a:lvl1pPr algn="r">
              <a:defRPr sz="700" b="1" cap="all" spc="300" baseline="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B525CD4B-611E-32FA-419D-326099EEF340}"/>
              </a:ext>
            </a:extLst>
          </p:cNvPr>
          <p:cNvSpPr>
            <a:spLocks noGrp="1"/>
          </p:cNvSpPr>
          <p:nvPr>
            <p:ph type="sldNum" sz="quarter" idx="4"/>
          </p:nvPr>
        </p:nvSpPr>
        <p:spPr>
          <a:xfrm>
            <a:off x="11539542" y="3246437"/>
            <a:ext cx="533399" cy="365125"/>
          </a:xfrm>
          <a:prstGeom prst="rect">
            <a:avLst/>
          </a:prstGeom>
        </p:spPr>
        <p:txBody>
          <a:bodyPr vert="horz" lIns="91440" tIns="45720" rIns="91440" bIns="45720" rtlCol="0" anchor="ctr"/>
          <a:lstStyle>
            <a:lvl1pPr algn="ctr">
              <a:defRPr sz="1600" b="1" cap="all" baseline="0">
                <a:solidFill>
                  <a:schemeClr val="tx1"/>
                </a:solidFill>
                <a:latin typeface="+mj-lt"/>
              </a:defRPr>
            </a:lvl1pPr>
          </a:lstStyle>
          <a:p>
            <a:fld id="{A0289F9E-9962-4B7B-BA18-A15907CCC6BF}" type="slidenum">
              <a:rPr lang="en-US" smtClean="0"/>
              <a:pPr/>
              <a:t>‹#›</a:t>
            </a:fld>
            <a:endParaRPr lang="en-US" dirty="0"/>
          </a:p>
        </p:txBody>
      </p:sp>
    </p:spTree>
    <p:extLst>
      <p:ext uri="{BB962C8B-B14F-4D97-AF65-F5344CB8AC3E}">
        <p14:creationId xmlns:p14="http://schemas.microsoft.com/office/powerpoint/2010/main" val="880414946"/>
      </p:ext>
    </p:extLst>
  </p:cSld>
  <p:clrMap bg1="lt1" tx1="dk1" bg2="lt2" tx2="dk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120000"/>
        </a:lnSpc>
        <a:spcBef>
          <a:spcPct val="0"/>
        </a:spcBef>
        <a:buNone/>
        <a:defRPr sz="2800" b="1" kern="1200" cap="all" spc="600"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256032" indent="0" algn="l" defTabSz="914400" rtl="0" eaLnBrk="1" latinLnBrk="0" hangingPunct="1">
        <a:lnSpc>
          <a:spcPct val="120000"/>
        </a:lnSpc>
        <a:spcBef>
          <a:spcPts val="500"/>
        </a:spcBef>
        <a:buFontTx/>
        <a:buNone/>
        <a:defRPr sz="1600" b="1" kern="1200">
          <a:solidFill>
            <a:schemeClr val="tx1"/>
          </a:solidFill>
          <a:latin typeface="+mn-lt"/>
          <a:ea typeface="+mn-ea"/>
          <a:cs typeface="+mn-cs"/>
        </a:defRPr>
      </a:lvl2pPr>
      <a:lvl3pPr marL="521208"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539496" indent="0" algn="l" defTabSz="914400" rtl="0" eaLnBrk="1" latinLnBrk="0" hangingPunct="1">
        <a:lnSpc>
          <a:spcPct val="120000"/>
        </a:lnSpc>
        <a:spcBef>
          <a:spcPts val="500"/>
        </a:spcBef>
        <a:buFontTx/>
        <a:buNone/>
        <a:defRPr sz="1200" b="1" kern="1200">
          <a:solidFill>
            <a:schemeClr val="tx1"/>
          </a:solidFill>
          <a:latin typeface="+mn-lt"/>
          <a:ea typeface="+mn-ea"/>
          <a:cs typeface="+mn-cs"/>
        </a:defRPr>
      </a:lvl4pPr>
      <a:lvl5pPr marL="832104"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doi.org/10.35877/454RI.qems1381."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760E4C7-47B8-4356-ABCA-CC9C79E2D2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Video 3" descr="People Discussing">
            <a:extLst>
              <a:ext uri="{FF2B5EF4-FFF2-40B4-BE49-F238E27FC236}">
                <a16:creationId xmlns:a16="http://schemas.microsoft.com/office/drawing/2014/main" id="{E391870C-178C-E97D-DE78-F624686AEED4}"/>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alphaModFix/>
          </a:blip>
          <a:srcRect t="307" r="-1" b="-1"/>
          <a:stretch/>
        </p:blipFill>
        <p:spPr>
          <a:xfrm>
            <a:off x="20" y="1571"/>
            <a:ext cx="12191980" cy="6856429"/>
          </a:xfrm>
          <a:prstGeom prst="rect">
            <a:avLst/>
          </a:prstGeom>
        </p:spPr>
      </p:pic>
      <p:sp>
        <p:nvSpPr>
          <p:cNvPr id="11" name="Freeform: Shape 10">
            <a:extLst>
              <a:ext uri="{FF2B5EF4-FFF2-40B4-BE49-F238E27FC236}">
                <a16:creationId xmlns:a16="http://schemas.microsoft.com/office/drawing/2014/main" id="{B758B122-85A5-F4DA-C20F-E970C80F47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873"/>
            <a:ext cx="12192000" cy="6856430"/>
          </a:xfrm>
          <a:custGeom>
            <a:avLst/>
            <a:gdLst>
              <a:gd name="connsiteX0" fmla="*/ 3510283 w 12192000"/>
              <a:gd name="connsiteY0" fmla="*/ 781631 h 6856430"/>
              <a:gd name="connsiteX1" fmla="*/ 6150778 w 12192000"/>
              <a:gd name="connsiteY1" fmla="*/ 3422127 h 6856430"/>
              <a:gd name="connsiteX2" fmla="*/ 3510283 w 12192000"/>
              <a:gd name="connsiteY2" fmla="*/ 6062622 h 6856430"/>
              <a:gd name="connsiteX3" fmla="*/ 883419 w 12192000"/>
              <a:gd name="connsiteY3" fmla="*/ 3692102 h 6856430"/>
              <a:gd name="connsiteX4" fmla="*/ 881256 w 12192000"/>
              <a:gd name="connsiteY4" fmla="*/ 3649249 h 6856430"/>
              <a:gd name="connsiteX5" fmla="*/ 880589 w 12192000"/>
              <a:gd name="connsiteY5" fmla="*/ 3644882 h 6856430"/>
              <a:gd name="connsiteX6" fmla="*/ 869341 w 12192000"/>
              <a:gd name="connsiteY6" fmla="*/ 3422127 h 6856430"/>
              <a:gd name="connsiteX7" fmla="*/ 880589 w 12192000"/>
              <a:gd name="connsiteY7" fmla="*/ 3199372 h 6856430"/>
              <a:gd name="connsiteX8" fmla="*/ 881256 w 12192000"/>
              <a:gd name="connsiteY8" fmla="*/ 3195006 h 6856430"/>
              <a:gd name="connsiteX9" fmla="*/ 883419 w 12192000"/>
              <a:gd name="connsiteY9" fmla="*/ 3152151 h 6856430"/>
              <a:gd name="connsiteX10" fmla="*/ 3510283 w 12192000"/>
              <a:gd name="connsiteY10" fmla="*/ 781631 h 6856430"/>
              <a:gd name="connsiteX11" fmla="*/ 12192000 w 12192000"/>
              <a:gd name="connsiteY11" fmla="*/ 0 h 6856430"/>
              <a:gd name="connsiteX12" fmla="*/ 0 w 12192000"/>
              <a:gd name="connsiteY12" fmla="*/ 0 h 6856430"/>
              <a:gd name="connsiteX13" fmla="*/ 0 w 12192000"/>
              <a:gd name="connsiteY13" fmla="*/ 6856430 h 6856430"/>
              <a:gd name="connsiteX14" fmla="*/ 12192000 w 12192000"/>
              <a:gd name="connsiteY14" fmla="*/ 6856430 h 6856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2192000" h="6856430">
                <a:moveTo>
                  <a:pt x="3510283" y="781631"/>
                </a:moveTo>
                <a:cubicBezTo>
                  <a:pt x="4968589" y="781631"/>
                  <a:pt x="6150778" y="1963821"/>
                  <a:pt x="6150778" y="3422127"/>
                </a:cubicBezTo>
                <a:cubicBezTo>
                  <a:pt x="6150778" y="4880433"/>
                  <a:pt x="4968589" y="6062622"/>
                  <a:pt x="3510283" y="6062622"/>
                </a:cubicBezTo>
                <a:cubicBezTo>
                  <a:pt x="2143121" y="6062622"/>
                  <a:pt x="1018639" y="5023588"/>
                  <a:pt x="883419" y="3692102"/>
                </a:cubicBezTo>
                <a:lnTo>
                  <a:pt x="881256" y="3649249"/>
                </a:lnTo>
                <a:lnTo>
                  <a:pt x="880589" y="3644882"/>
                </a:lnTo>
                <a:cubicBezTo>
                  <a:pt x="873151" y="3571642"/>
                  <a:pt x="869341" y="3497330"/>
                  <a:pt x="869341" y="3422127"/>
                </a:cubicBezTo>
                <a:cubicBezTo>
                  <a:pt x="869341" y="3346925"/>
                  <a:pt x="873151" y="3272612"/>
                  <a:pt x="880589" y="3199372"/>
                </a:cubicBezTo>
                <a:lnTo>
                  <a:pt x="881256" y="3195006"/>
                </a:lnTo>
                <a:lnTo>
                  <a:pt x="883419" y="3152151"/>
                </a:lnTo>
                <a:cubicBezTo>
                  <a:pt x="1018639" y="1820665"/>
                  <a:pt x="2143121" y="781631"/>
                  <a:pt x="3510283" y="781631"/>
                </a:cubicBezTo>
                <a:close/>
                <a:moveTo>
                  <a:pt x="12192000" y="0"/>
                </a:moveTo>
                <a:lnTo>
                  <a:pt x="0" y="0"/>
                </a:lnTo>
                <a:lnTo>
                  <a:pt x="0" y="6856430"/>
                </a:lnTo>
                <a:lnTo>
                  <a:pt x="12192000" y="6856430"/>
                </a:lnTo>
                <a:close/>
              </a:path>
            </a:pathLst>
          </a:custGeom>
          <a:gradFill>
            <a:gsLst>
              <a:gs pos="0">
                <a:schemeClr val="accent1">
                  <a:lumMod val="60000"/>
                  <a:lumOff val="40000"/>
                  <a:alpha val="500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4716AE0-AB97-F338-6FCF-9E77DF0DA64D}"/>
              </a:ext>
            </a:extLst>
          </p:cNvPr>
          <p:cNvSpPr>
            <a:spLocks noGrp="1"/>
          </p:cNvSpPr>
          <p:nvPr>
            <p:ph type="ctrTitle"/>
          </p:nvPr>
        </p:nvSpPr>
        <p:spPr>
          <a:xfrm>
            <a:off x="993269" y="2211978"/>
            <a:ext cx="4190999" cy="1425728"/>
          </a:xfrm>
        </p:spPr>
        <p:txBody>
          <a:bodyPr anchor="b">
            <a:normAutofit/>
          </a:bodyPr>
          <a:lstStyle/>
          <a:p>
            <a:pPr algn="ctr">
              <a:lnSpc>
                <a:spcPct val="110000"/>
              </a:lnSpc>
            </a:pPr>
            <a:r>
              <a:rPr lang="en-GB" sz="2600" dirty="0"/>
              <a:t>Marketing Strategies at Amazon</a:t>
            </a:r>
            <a:endParaRPr lang="ro-RO" sz="2600"/>
          </a:p>
        </p:txBody>
      </p:sp>
      <p:sp>
        <p:nvSpPr>
          <p:cNvPr id="3" name="Subtitle 2">
            <a:extLst>
              <a:ext uri="{FF2B5EF4-FFF2-40B4-BE49-F238E27FC236}">
                <a16:creationId xmlns:a16="http://schemas.microsoft.com/office/drawing/2014/main" id="{21AC6E9C-51AA-A16C-EE19-AA98C9DFDEB0}"/>
              </a:ext>
            </a:extLst>
          </p:cNvPr>
          <p:cNvSpPr>
            <a:spLocks noGrp="1"/>
          </p:cNvSpPr>
          <p:nvPr>
            <p:ph type="subTitle" idx="1"/>
          </p:nvPr>
        </p:nvSpPr>
        <p:spPr>
          <a:xfrm>
            <a:off x="1248321" y="4249360"/>
            <a:ext cx="4462931" cy="1821653"/>
          </a:xfrm>
        </p:spPr>
        <p:txBody>
          <a:bodyPr>
            <a:normAutofit/>
          </a:bodyPr>
          <a:lstStyle/>
          <a:p>
            <a:pPr algn="ctr">
              <a:lnSpc>
                <a:spcPct val="110000"/>
              </a:lnSpc>
            </a:pPr>
            <a:r>
              <a:rPr lang="en-GB" dirty="0">
                <a:latin typeface="Arial" panose="020B0604020202020204" pitchFamily="34" charset="0"/>
                <a:cs typeface="Arial" panose="020B0604020202020204" pitchFamily="34" charset="0"/>
              </a:rPr>
              <a:t>Florentina Adelina Mazilu </a:t>
            </a:r>
          </a:p>
          <a:p>
            <a:pPr algn="ctr">
              <a:lnSpc>
                <a:spcPct val="110000"/>
              </a:lnSpc>
            </a:pPr>
            <a:r>
              <a:rPr lang="en-GB" dirty="0">
                <a:latin typeface="Arial" panose="020B0604020202020204" pitchFamily="34" charset="0"/>
                <a:cs typeface="Arial" panose="020B0604020202020204" pitchFamily="34" charset="0"/>
              </a:rPr>
              <a:t>2245649</a:t>
            </a:r>
          </a:p>
          <a:p>
            <a:pPr algn="ctr">
              <a:lnSpc>
                <a:spcPct val="110000"/>
              </a:lnSpc>
            </a:pPr>
            <a:r>
              <a:rPr lang="en-GB" dirty="0">
                <a:latin typeface="Arial" panose="020B0604020202020204" pitchFamily="34" charset="0"/>
                <a:cs typeface="Arial" panose="020B0604020202020204" pitchFamily="34" charset="0"/>
              </a:rPr>
              <a:t>LCMB7001</a:t>
            </a:r>
          </a:p>
          <a:p>
            <a:pPr algn="ctr">
              <a:lnSpc>
                <a:spcPct val="110000"/>
              </a:lnSpc>
            </a:pPr>
            <a:r>
              <a:rPr lang="en-GB" dirty="0">
                <a:latin typeface="Arial" panose="020B0604020202020204" pitchFamily="34" charset="0"/>
                <a:cs typeface="Arial" panose="020B0604020202020204" pitchFamily="34" charset="0"/>
              </a:rPr>
              <a:t>Efua Adams </a:t>
            </a:r>
            <a:endParaRPr lang="ro-RO" dirty="0">
              <a:latin typeface="Arial" panose="020B0604020202020204" pitchFamily="34" charset="0"/>
              <a:cs typeface="Arial" panose="020B0604020202020204" pitchFamily="34" charset="0"/>
            </a:endParaRPr>
          </a:p>
        </p:txBody>
      </p:sp>
      <p:cxnSp>
        <p:nvCxnSpPr>
          <p:cNvPr id="13" name="Straight Connector 12">
            <a:extLst>
              <a:ext uri="{FF2B5EF4-FFF2-40B4-BE49-F238E27FC236}">
                <a16:creationId xmlns:a16="http://schemas.microsoft.com/office/drawing/2014/main" id="{414C5C93-B9E9-4392-ADCF-ABF21209DD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603192" y="3960586"/>
            <a:ext cx="971155" cy="0"/>
          </a:xfrm>
          <a:prstGeom prst="line">
            <a:avLst/>
          </a:prstGeom>
          <a:ln w="317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57143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13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4"/>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4"/>
                                        </p:tgtEl>
                                      </p:cBhvr>
                                    </p:cmd>
                                  </p:childTnLst>
                                </p:cTn>
                              </p:par>
                            </p:childTnLst>
                          </p:cTn>
                        </p:par>
                      </p:childTnLst>
                    </p:cTn>
                  </p:par>
                </p:childTnLst>
              </p:cTn>
              <p:nextCondLst>
                <p:cond evt="onClick" delay="0">
                  <p:tgtEl>
                    <p:spTgt spid="4"/>
                  </p:tgtEl>
                </p:cond>
              </p:nextCondLst>
            </p:seq>
            <p:video>
              <p:cMediaNode mute="1">
                <p:cTn id="12" repeatCount="indefinite"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5258B98-3BD5-0A20-B0E7-944EAEB2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a:extLst>
              <a:ext uri="{FF2B5EF4-FFF2-40B4-BE49-F238E27FC236}">
                <a16:creationId xmlns:a16="http://schemas.microsoft.com/office/drawing/2014/main" id="{3DAD064D-86F0-42ED-B520-996898579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17A4D85E-F98A-F670-16C3-7B2B0DA3A0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217781"/>
            <a:ext cx="6096000" cy="3640219"/>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4F5F7F99-299C-FC86-DD57-68EE7DB9BCE5}"/>
              </a:ext>
            </a:extLst>
          </p:cNvPr>
          <p:cNvSpPr txBox="1"/>
          <p:nvPr/>
        </p:nvSpPr>
        <p:spPr>
          <a:xfrm>
            <a:off x="802597" y="1099238"/>
            <a:ext cx="5293401" cy="4821877"/>
          </a:xfrm>
          <a:prstGeom prst="rect">
            <a:avLst/>
          </a:prstGeom>
        </p:spPr>
        <p:txBody>
          <a:bodyPr vert="horz" lIns="91440" tIns="45720" rIns="91440" bIns="45720" rtlCol="0">
            <a:normAutofit/>
          </a:bodyPr>
          <a:lstStyle/>
          <a:p>
            <a:pPr defTabSz="914400">
              <a:lnSpc>
                <a:spcPct val="150000"/>
              </a:lnSpc>
              <a:spcAft>
                <a:spcPts val="600"/>
              </a:spcAft>
            </a:pPr>
            <a:r>
              <a:rPr lang="en-US" dirty="0">
                <a:latin typeface="Arial" panose="020B0604020202020204" pitchFamily="34" charset="0"/>
                <a:cs typeface="Arial" panose="020B0604020202020204" pitchFamily="34" charset="0"/>
              </a:rPr>
              <a:t>Content:</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Introduction </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Marketing strategies post pandemic- digital marketing</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Amazon – marketing strategies </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Corporate Social Responsibility at Amazon </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Conclusions </a:t>
            </a:r>
          </a:p>
          <a:p>
            <a:pPr marL="285750" indent="-285750" defTabSz="914400">
              <a:lnSpc>
                <a:spcPct val="150000"/>
              </a:lnSpc>
              <a:spcAft>
                <a:spcPts val="600"/>
              </a:spcAft>
              <a:buFont typeface="Wingdings" panose="05000000000000000000" pitchFamily="2" charset="2"/>
              <a:buChar char="ü"/>
            </a:pPr>
            <a:r>
              <a:rPr lang="en-US" dirty="0">
                <a:latin typeface="Arial" panose="020B0604020202020204" pitchFamily="34" charset="0"/>
                <a:cs typeface="Arial" panose="020B0604020202020204" pitchFamily="34" charset="0"/>
              </a:rPr>
              <a:t>Reference list</a:t>
            </a:r>
          </a:p>
        </p:txBody>
      </p:sp>
      <p:pic>
        <p:nvPicPr>
          <p:cNvPr id="4" name="Picture 3" descr="Light bulb on yellow background with sketched light beams and cord">
            <a:extLst>
              <a:ext uri="{FF2B5EF4-FFF2-40B4-BE49-F238E27FC236}">
                <a16:creationId xmlns:a16="http://schemas.microsoft.com/office/drawing/2014/main" id="{62A73D14-1E93-6952-2DF8-0D63C1829F3D}"/>
              </a:ext>
            </a:extLst>
          </p:cNvPr>
          <p:cNvPicPr>
            <a:picLocks noChangeAspect="1"/>
          </p:cNvPicPr>
          <p:nvPr/>
        </p:nvPicPr>
        <p:blipFill rotWithShape="1">
          <a:blip r:embed="rId3"/>
          <a:srcRect l="44796" r="538"/>
          <a:stretch/>
        </p:blipFill>
        <p:spPr>
          <a:xfrm>
            <a:off x="6096000" y="10"/>
            <a:ext cx="6095999" cy="6857990"/>
          </a:xfrm>
          <a:prstGeom prst="rect">
            <a:avLst/>
          </a:prstGeom>
        </p:spPr>
      </p:pic>
    </p:spTree>
    <p:extLst>
      <p:ext uri="{BB962C8B-B14F-4D97-AF65-F5344CB8AC3E}">
        <p14:creationId xmlns:p14="http://schemas.microsoft.com/office/powerpoint/2010/main" val="26197605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F5258B98-3BD5-0A20-B0E7-944EAEB2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2" name="Rectangle 11">
            <a:extLst>
              <a:ext uri="{FF2B5EF4-FFF2-40B4-BE49-F238E27FC236}">
                <a16:creationId xmlns:a16="http://schemas.microsoft.com/office/drawing/2014/main" id="{5669F72C-E3FB-4C48-AEBD-AF7AC0D749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0273E372-AAE1-7E3A-D35A-832630F6D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37F5DA2C-CB2C-A837-FDC2-96518457D039}"/>
              </a:ext>
            </a:extLst>
          </p:cNvPr>
          <p:cNvSpPr txBox="1"/>
          <p:nvPr/>
        </p:nvSpPr>
        <p:spPr>
          <a:xfrm>
            <a:off x="1050771" y="1757896"/>
            <a:ext cx="4009639" cy="2527760"/>
          </a:xfrm>
          <a:prstGeom prst="rect">
            <a:avLst/>
          </a:prstGeom>
        </p:spPr>
        <p:txBody>
          <a:bodyPr vert="horz" lIns="91440" tIns="45720" rIns="91440" bIns="45720" rtlCol="0" anchor="ctr">
            <a:normAutofit/>
          </a:bodyPr>
          <a:lstStyle/>
          <a:p>
            <a:pPr algn="ctr" defTabSz="914400">
              <a:lnSpc>
                <a:spcPct val="120000"/>
              </a:lnSpc>
              <a:spcBef>
                <a:spcPct val="0"/>
              </a:spcBef>
              <a:spcAft>
                <a:spcPts val="600"/>
              </a:spcAft>
            </a:pPr>
            <a:r>
              <a:rPr lang="en-US" sz="2800" b="1" i="1" kern="1200" cap="all" spc="600" baseline="0" dirty="0">
                <a:solidFill>
                  <a:schemeClr val="tx1"/>
                </a:solidFill>
                <a:latin typeface="Arial" panose="020B0604020202020204" pitchFamily="34" charset="0"/>
                <a:ea typeface="+mj-ea"/>
                <a:cs typeface="Arial" panose="020B0604020202020204" pitchFamily="34" charset="0"/>
              </a:rPr>
              <a:t>Introduction</a:t>
            </a:r>
            <a:r>
              <a:rPr lang="en-US" sz="2800" b="1" kern="1200" cap="all" spc="600" baseline="0" dirty="0">
                <a:solidFill>
                  <a:schemeClr val="tx1"/>
                </a:solidFill>
                <a:latin typeface="+mj-lt"/>
                <a:ea typeface="+mj-ea"/>
                <a:cs typeface="+mj-cs"/>
              </a:rPr>
              <a:t> </a:t>
            </a:r>
          </a:p>
        </p:txBody>
      </p:sp>
      <p:pic>
        <p:nvPicPr>
          <p:cNvPr id="7" name="Graphic 6" descr="Target Audience">
            <a:extLst>
              <a:ext uri="{FF2B5EF4-FFF2-40B4-BE49-F238E27FC236}">
                <a16:creationId xmlns:a16="http://schemas.microsoft.com/office/drawing/2014/main" id="{B97D4ED9-A774-6BDA-AFA5-82BD9D9A627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2253312" y="4438996"/>
            <a:ext cx="1604556" cy="1604556"/>
          </a:xfrm>
          <a:prstGeom prst="rect">
            <a:avLst/>
          </a:prstGeom>
        </p:spPr>
      </p:pic>
      <p:sp>
        <p:nvSpPr>
          <p:cNvPr id="33" name="Rectangle 15">
            <a:extLst>
              <a:ext uri="{FF2B5EF4-FFF2-40B4-BE49-F238E27FC236}">
                <a16:creationId xmlns:a16="http://schemas.microsoft.com/office/drawing/2014/main" id="{F9F3AB66-42CF-94B3-7050-9DDAFC451F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0"/>
            <a:ext cx="6095999" cy="6858000"/>
          </a:xfrm>
          <a:prstGeom prst="rect">
            <a:avLst/>
          </a:prstGeom>
          <a:gradFill>
            <a:gsLst>
              <a:gs pos="20000">
                <a:schemeClr val="accent1">
                  <a:lumMod val="60000"/>
                  <a:lumOff val="40000"/>
                  <a:alpha val="0"/>
                </a:schemeClr>
              </a:gs>
              <a:gs pos="90000">
                <a:schemeClr val="accent1">
                  <a:lumMod val="60000"/>
                  <a:lumOff val="40000"/>
                </a:schemeClr>
              </a:gs>
            </a:gsLst>
            <a:lin ang="540000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TextBox 2">
            <a:extLst>
              <a:ext uri="{FF2B5EF4-FFF2-40B4-BE49-F238E27FC236}">
                <a16:creationId xmlns:a16="http://schemas.microsoft.com/office/drawing/2014/main" id="{7D1702A4-47BF-0991-98D9-4E19728E4A60}"/>
              </a:ext>
            </a:extLst>
          </p:cNvPr>
          <p:cNvSpPr txBox="1"/>
          <p:nvPr/>
        </p:nvSpPr>
        <p:spPr>
          <a:xfrm>
            <a:off x="6095999" y="284813"/>
            <a:ext cx="6210925" cy="5756223"/>
          </a:xfrm>
          <a:prstGeom prst="rect">
            <a:avLst/>
          </a:prstGeom>
        </p:spPr>
        <p:txBody>
          <a:bodyPr vert="horz" lIns="91440" tIns="45720" rIns="91440" bIns="45720" rtlCol="0" anchor="ctr">
            <a:normAutofit/>
          </a:bodyPr>
          <a:lstStyle/>
          <a:p>
            <a:pPr defTabSz="914400">
              <a:lnSpc>
                <a:spcPct val="150000"/>
              </a:lnSpc>
              <a:spcAft>
                <a:spcPts val="600"/>
              </a:spcAft>
            </a:pPr>
            <a:r>
              <a:rPr lang="en-US" sz="1600" dirty="0">
                <a:latin typeface="Arial" panose="020B0604020202020204" pitchFamily="34" charset="0"/>
                <a:cs typeface="Arial" panose="020B0604020202020204" pitchFamily="34" charset="0"/>
              </a:rPr>
              <a:t>The utilization of social media as a marketing tool has reached unprecedented levels of power. In order to optimize their efforts, Chief Marketing Officers (CMOs) and marketing managers must take into account the evolving marketing landscape over the past year and subsequently devise marketing strategies that align with future trends (Moorman &amp; McCartney 2021).</a:t>
            </a:r>
          </a:p>
          <a:p>
            <a:pPr defTabSz="914400">
              <a:lnSpc>
                <a:spcPct val="150000"/>
              </a:lnSpc>
              <a:spcAft>
                <a:spcPts val="600"/>
              </a:spcAft>
            </a:pPr>
            <a:r>
              <a:rPr lang="en-US" sz="1600" dirty="0">
                <a:latin typeface="Arial" panose="020B0604020202020204" pitchFamily="34" charset="0"/>
                <a:cs typeface="Arial" panose="020B0604020202020204" pitchFamily="34" charset="0"/>
              </a:rPr>
              <a:t>In response to the global pandemic, companies worldwide have begun implementing marketing strategies to sustain their presence in the post-pandemic era. Amazon is a company that demonstrates an excellent level of adaptability to current trends. This study aims to analyze the marketing strategies employed by the company and evaluate their effectiveness.</a:t>
            </a:r>
          </a:p>
        </p:txBody>
      </p:sp>
    </p:spTree>
    <p:extLst>
      <p:ext uri="{BB962C8B-B14F-4D97-AF65-F5344CB8AC3E}">
        <p14:creationId xmlns:p14="http://schemas.microsoft.com/office/powerpoint/2010/main" val="1809647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466C30-2F1E-3596-06F7-C508314D2C61}"/>
              </a:ext>
            </a:extLst>
          </p:cNvPr>
          <p:cNvSpPr>
            <a:spLocks noGrp="1"/>
          </p:cNvSpPr>
          <p:nvPr>
            <p:ph type="title"/>
          </p:nvPr>
        </p:nvSpPr>
        <p:spPr>
          <a:xfrm>
            <a:off x="742638" y="156382"/>
            <a:ext cx="10287000" cy="1147762"/>
          </a:xfrm>
        </p:spPr>
        <p:txBody>
          <a:bodyPr>
            <a:normAutofit/>
          </a:bodyPr>
          <a:lstStyle/>
          <a:p>
            <a:r>
              <a:rPr lang="en-GB" sz="2000" dirty="0">
                <a:latin typeface="Arial" panose="020B0604020202020204" pitchFamily="34" charset="0"/>
                <a:cs typeface="Arial" panose="020B0604020202020204" pitchFamily="34" charset="0"/>
              </a:rPr>
              <a:t>Marketing strategies post pandemic- digital marketing </a:t>
            </a:r>
            <a:endParaRPr lang="ro-RO" sz="2000" dirty="0">
              <a:latin typeface="Arial" panose="020B0604020202020204" pitchFamily="34" charset="0"/>
              <a:cs typeface="Arial" panose="020B0604020202020204" pitchFamily="34" charset="0"/>
            </a:endParaRPr>
          </a:p>
        </p:txBody>
      </p:sp>
      <p:graphicFrame>
        <p:nvGraphicFramePr>
          <p:cNvPr id="6" name="Content Placeholder 2">
            <a:extLst>
              <a:ext uri="{FF2B5EF4-FFF2-40B4-BE49-F238E27FC236}">
                <a16:creationId xmlns:a16="http://schemas.microsoft.com/office/drawing/2014/main" id="{9DD5D27A-FCBE-7B69-AF9A-0E61B9B26A4F}"/>
              </a:ext>
            </a:extLst>
          </p:cNvPr>
          <p:cNvGraphicFramePr>
            <a:graphicFrameLocks noGrp="1"/>
          </p:cNvGraphicFramePr>
          <p:nvPr>
            <p:ph sz="half" idx="1"/>
            <p:extLst>
              <p:ext uri="{D42A27DB-BD31-4B8C-83A1-F6EECF244321}">
                <p14:modId xmlns:p14="http://schemas.microsoft.com/office/powerpoint/2010/main" val="3812547277"/>
              </p:ext>
            </p:extLst>
          </p:nvPr>
        </p:nvGraphicFramePr>
        <p:xfrm>
          <a:off x="0" y="1304144"/>
          <a:ext cx="7315200" cy="53744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Content Placeholder 3">
            <a:extLst>
              <a:ext uri="{FF2B5EF4-FFF2-40B4-BE49-F238E27FC236}">
                <a16:creationId xmlns:a16="http://schemas.microsoft.com/office/drawing/2014/main" id="{3ABFB0E9-7BE9-D1CD-3D28-E0FB0B3A14C1}"/>
              </a:ext>
            </a:extLst>
          </p:cNvPr>
          <p:cNvSpPr>
            <a:spLocks noGrp="1"/>
          </p:cNvSpPr>
          <p:nvPr>
            <p:ph sz="half" idx="2"/>
          </p:nvPr>
        </p:nvSpPr>
        <p:spPr>
          <a:xfrm>
            <a:off x="7124700" y="2787663"/>
            <a:ext cx="5067300" cy="3890962"/>
          </a:xfrm>
        </p:spPr>
        <p:txBody>
          <a:bodyPr>
            <a:normAutofit/>
          </a:bodyPr>
          <a:lstStyle/>
          <a:p>
            <a:pPr>
              <a:lnSpc>
                <a:spcPct val="150000"/>
              </a:lnSpc>
            </a:pPr>
            <a:r>
              <a:rPr lang="en-GB" dirty="0">
                <a:latin typeface="Arial" panose="020B0604020202020204" pitchFamily="34" charset="0"/>
                <a:cs typeface="Arial" panose="020B0604020202020204" pitchFamily="34" charset="0"/>
              </a:rPr>
              <a:t>The challenge is that not all company personnel and customers understand and are able to utilise technology, while the potential is that digital technology applications may innovate corporate marketing operations in a way that is efficient, effective, and productive (</a:t>
            </a:r>
            <a:r>
              <a:rPr lang="en-GB" dirty="0" err="1">
                <a:latin typeface="Arial" panose="020B0604020202020204" pitchFamily="34" charset="0"/>
                <a:cs typeface="Arial" panose="020B0604020202020204" pitchFamily="34" charset="0"/>
              </a:rPr>
              <a:t>Destina</a:t>
            </a:r>
            <a:r>
              <a:rPr lang="en-GB" dirty="0">
                <a:latin typeface="Arial" panose="020B0604020202020204" pitchFamily="34" charset="0"/>
                <a:cs typeface="Arial" panose="020B0604020202020204" pitchFamily="34" charset="0"/>
              </a:rPr>
              <a:t> et. al, 2023).</a:t>
            </a:r>
            <a:endParaRPr lang="ro-RO"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4383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11">
            <a:extLst>
              <a:ext uri="{FF2B5EF4-FFF2-40B4-BE49-F238E27FC236}">
                <a16:creationId xmlns:a16="http://schemas.microsoft.com/office/drawing/2014/main" id="{F5258B98-3BD5-0A20-B0E7-944EAEB265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510612"/>
            <a:ext cx="12192000" cy="3347388"/>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13">
            <a:extLst>
              <a:ext uri="{FF2B5EF4-FFF2-40B4-BE49-F238E27FC236}">
                <a16:creationId xmlns:a16="http://schemas.microsoft.com/office/drawing/2014/main" id="{E7218290-08E7-4AB8-8549-F625B01F0D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5">
            <a:extLst>
              <a:ext uri="{FF2B5EF4-FFF2-40B4-BE49-F238E27FC236}">
                <a16:creationId xmlns:a16="http://schemas.microsoft.com/office/drawing/2014/main" id="{A013B667-FDBE-FFE7-B746-A933187E69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47323"/>
            <a:ext cx="12191999" cy="4313766"/>
          </a:xfrm>
          <a:prstGeom prst="rect">
            <a:avLst/>
          </a:prstGeom>
          <a:gradFill>
            <a:gsLst>
              <a:gs pos="14000">
                <a:schemeClr val="accent1">
                  <a:lumMod val="60000"/>
                  <a:lumOff val="40000"/>
                  <a:alpha val="0"/>
                </a:schemeClr>
              </a:gs>
              <a:gs pos="100000">
                <a:schemeClr val="accent1">
                  <a:lumMod val="60000"/>
                  <a:lumOff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02DB6DF-4107-2521-759C-0E75D658052A}"/>
              </a:ext>
            </a:extLst>
          </p:cNvPr>
          <p:cNvSpPr txBox="1"/>
          <p:nvPr/>
        </p:nvSpPr>
        <p:spPr>
          <a:xfrm>
            <a:off x="632708" y="1083485"/>
            <a:ext cx="5768092" cy="3890965"/>
          </a:xfrm>
          <a:prstGeom prst="rect">
            <a:avLst/>
          </a:prstGeom>
        </p:spPr>
        <p:txBody>
          <a:bodyPr vert="horz" lIns="91440" tIns="45720" rIns="91440" bIns="45720" rtlCol="0">
            <a:normAutofit/>
          </a:bodyPr>
          <a:lstStyle/>
          <a:p>
            <a:pPr defTabSz="914400">
              <a:lnSpc>
                <a:spcPct val="150000"/>
              </a:lnSpc>
              <a:spcAft>
                <a:spcPts val="600"/>
              </a:spcAft>
            </a:pPr>
            <a:r>
              <a:rPr lang="en-US" sz="2000" dirty="0">
                <a:latin typeface="Arial" panose="020B0604020202020204" pitchFamily="34" charset="0"/>
                <a:cs typeface="Arial" panose="020B0604020202020204" pitchFamily="34" charset="0"/>
              </a:rPr>
              <a:t>Introduction</a:t>
            </a:r>
          </a:p>
          <a:p>
            <a:pPr defTabSz="914400">
              <a:lnSpc>
                <a:spcPct val="150000"/>
              </a:lnSpc>
              <a:spcAft>
                <a:spcPts val="600"/>
              </a:spcAft>
            </a:pPr>
            <a:r>
              <a:rPr lang="en-US" dirty="0">
                <a:latin typeface="Arial" panose="020B0604020202020204" pitchFamily="34" charset="0"/>
                <a:cs typeface="Arial" panose="020B0604020202020204" pitchFamily="34" charset="0"/>
              </a:rPr>
              <a:t>The company  is an e-commerce entity based in the United States, which was established on July 5, 1994, under the leadership of Jeff Bezos. The company's headquarters are situated in Seattle, Washington. The company's initial operations involved the sale of books, which subsequently led to the diversification of its product portfolio (Amazon 2023).</a:t>
            </a:r>
          </a:p>
        </p:txBody>
      </p:sp>
      <p:sp>
        <p:nvSpPr>
          <p:cNvPr id="13" name="Freeform: Shape 17">
            <a:extLst>
              <a:ext uri="{FF2B5EF4-FFF2-40B4-BE49-F238E27FC236}">
                <a16:creationId xmlns:a16="http://schemas.microsoft.com/office/drawing/2014/main" id="{F086E331-35B6-B3DF-6734-407ACD078B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8058" y="1247985"/>
            <a:ext cx="4357316" cy="4357316"/>
          </a:xfrm>
          <a:custGeom>
            <a:avLst/>
            <a:gdLst>
              <a:gd name="connsiteX0" fmla="*/ 2178658 w 4357316"/>
              <a:gd name="connsiteY0" fmla="*/ 0 h 4357316"/>
              <a:gd name="connsiteX1" fmla="*/ 4357316 w 4357316"/>
              <a:gd name="connsiteY1" fmla="*/ 2178658 h 4357316"/>
              <a:gd name="connsiteX2" fmla="*/ 2178658 w 4357316"/>
              <a:gd name="connsiteY2" fmla="*/ 4357316 h 4357316"/>
              <a:gd name="connsiteX3" fmla="*/ 0 w 4357316"/>
              <a:gd name="connsiteY3" fmla="*/ 2178658 h 4357316"/>
              <a:gd name="connsiteX4" fmla="*/ 2178658 w 4357316"/>
              <a:gd name="connsiteY4" fmla="*/ 0 h 43573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57316" h="4357316">
                <a:moveTo>
                  <a:pt x="2178658" y="0"/>
                </a:moveTo>
                <a:cubicBezTo>
                  <a:pt x="3381898" y="0"/>
                  <a:pt x="4357316" y="975418"/>
                  <a:pt x="4357316" y="2178658"/>
                </a:cubicBezTo>
                <a:cubicBezTo>
                  <a:pt x="4357316" y="3381898"/>
                  <a:pt x="3381898" y="4357316"/>
                  <a:pt x="2178658" y="4357316"/>
                </a:cubicBezTo>
                <a:cubicBezTo>
                  <a:pt x="975418" y="4357316"/>
                  <a:pt x="0" y="3381898"/>
                  <a:pt x="0" y="2178658"/>
                </a:cubicBezTo>
                <a:cubicBezTo>
                  <a:pt x="0" y="975418"/>
                  <a:pt x="975418" y="0"/>
                  <a:pt x="2178658"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23065A1B-6DB2-5541-2029-E85DAC7B61F3}"/>
              </a:ext>
            </a:extLst>
          </p:cNvPr>
          <p:cNvPicPr>
            <a:picLocks noChangeAspect="1"/>
          </p:cNvPicPr>
          <p:nvPr/>
        </p:nvPicPr>
        <p:blipFill>
          <a:blip r:embed="rId3"/>
          <a:stretch>
            <a:fillRect/>
          </a:stretch>
        </p:blipFill>
        <p:spPr>
          <a:xfrm>
            <a:off x="7225259" y="1813810"/>
            <a:ext cx="3762531" cy="1454322"/>
          </a:xfrm>
          <a:prstGeom prst="rect">
            <a:avLst/>
          </a:prstGeom>
        </p:spPr>
      </p:pic>
      <p:pic>
        <p:nvPicPr>
          <p:cNvPr id="7" name="Picture 6">
            <a:extLst>
              <a:ext uri="{FF2B5EF4-FFF2-40B4-BE49-F238E27FC236}">
                <a16:creationId xmlns:a16="http://schemas.microsoft.com/office/drawing/2014/main" id="{97DB8C94-E7BC-42B4-8973-015AEFF5EF3A}"/>
              </a:ext>
            </a:extLst>
          </p:cNvPr>
          <p:cNvPicPr>
            <a:picLocks noChangeAspect="1"/>
          </p:cNvPicPr>
          <p:nvPr/>
        </p:nvPicPr>
        <p:blipFill>
          <a:blip r:embed="rId4"/>
          <a:stretch>
            <a:fillRect/>
          </a:stretch>
        </p:blipFill>
        <p:spPr>
          <a:xfrm>
            <a:off x="8404478" y="3507523"/>
            <a:ext cx="1940598" cy="1377825"/>
          </a:xfrm>
          <a:prstGeom prst="rect">
            <a:avLst/>
          </a:prstGeom>
        </p:spPr>
      </p:pic>
    </p:spTree>
    <p:extLst>
      <p:ext uri="{BB962C8B-B14F-4D97-AF65-F5344CB8AC3E}">
        <p14:creationId xmlns:p14="http://schemas.microsoft.com/office/powerpoint/2010/main" val="755133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B038FDD-F510-1735-76D5-F387EA832468}"/>
              </a:ext>
            </a:extLst>
          </p:cNvPr>
          <p:cNvSpPr txBox="1"/>
          <p:nvPr/>
        </p:nvSpPr>
        <p:spPr>
          <a:xfrm>
            <a:off x="365760" y="199505"/>
            <a:ext cx="5370022"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Marketing strategies in the giant Amazon</a:t>
            </a:r>
            <a:endParaRPr lang="ro-RO" sz="20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D35EBE13-D6EE-AA8C-1230-1F07204C4CE6}"/>
              </a:ext>
            </a:extLst>
          </p:cNvPr>
          <p:cNvSpPr txBox="1"/>
          <p:nvPr/>
        </p:nvSpPr>
        <p:spPr>
          <a:xfrm>
            <a:off x="365760" y="1363287"/>
            <a:ext cx="4904508" cy="4614533"/>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Amazon's first priority is to meet the needs of its consumers and earn their loyalty and confidence. To increase value for its customers, the company employs a number of tactics, including the ongoing diversity and innovation of its range of goods.</a:t>
            </a:r>
          </a:p>
          <a:p>
            <a:pPr>
              <a:lnSpc>
                <a:spcPct val="150000"/>
              </a:lnSpc>
            </a:pPr>
            <a:r>
              <a:rPr lang="en-GB" dirty="0">
                <a:latin typeface="Arial" panose="020B0604020202020204" pitchFamily="34" charset="0"/>
                <a:cs typeface="Arial" panose="020B0604020202020204" pitchFamily="34" charset="0"/>
              </a:rPr>
              <a:t>Amazon has also worked on going global and having a strong online footprint, which has helped it become a leader in e-commerce. It has grown through relationships with countries around the world (</a:t>
            </a:r>
            <a:r>
              <a:rPr lang="en-GB" dirty="0" err="1">
                <a:latin typeface="Arial" panose="020B0604020202020204" pitchFamily="34" charset="0"/>
                <a:cs typeface="Arial" panose="020B0604020202020204" pitchFamily="34" charset="0"/>
              </a:rPr>
              <a:t>Nachera</a:t>
            </a:r>
            <a:r>
              <a:rPr lang="en-GB" dirty="0">
                <a:latin typeface="Arial" panose="020B0604020202020204" pitchFamily="34" charset="0"/>
                <a:cs typeface="Arial" panose="020B0604020202020204" pitchFamily="34" charset="0"/>
              </a:rPr>
              <a:t> &amp; </a:t>
            </a:r>
            <a:r>
              <a:rPr lang="ro-RO" dirty="0">
                <a:latin typeface="Arial" panose="020B0604020202020204" pitchFamily="34" charset="0"/>
                <a:cs typeface="Arial" panose="020B0604020202020204" pitchFamily="34" charset="0"/>
              </a:rPr>
              <a:t>Mokhtaria</a:t>
            </a:r>
            <a:r>
              <a:rPr lang="en-GB" dirty="0">
                <a:latin typeface="Arial" panose="020B0604020202020204" pitchFamily="34" charset="0"/>
                <a:cs typeface="Arial" panose="020B0604020202020204" pitchFamily="34" charset="0"/>
              </a:rPr>
              <a:t> 2023).</a:t>
            </a:r>
            <a:endParaRPr lang="ro-RO"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E3BD1E17-A5D7-83B9-5859-7B06495DE09D}"/>
              </a:ext>
            </a:extLst>
          </p:cNvPr>
          <p:cNvPicPr>
            <a:picLocks noChangeAspect="1"/>
          </p:cNvPicPr>
          <p:nvPr/>
        </p:nvPicPr>
        <p:blipFill>
          <a:blip r:embed="rId3"/>
          <a:stretch>
            <a:fillRect/>
          </a:stretch>
        </p:blipFill>
        <p:spPr>
          <a:xfrm>
            <a:off x="5403273" y="0"/>
            <a:ext cx="6788727" cy="6858000"/>
          </a:xfrm>
          <a:prstGeom prst="rect">
            <a:avLst/>
          </a:prstGeom>
        </p:spPr>
      </p:pic>
    </p:spTree>
    <p:extLst>
      <p:ext uri="{BB962C8B-B14F-4D97-AF65-F5344CB8AC3E}">
        <p14:creationId xmlns:p14="http://schemas.microsoft.com/office/powerpoint/2010/main" val="3586305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0E2DEBA-E6C9-AA3D-7479-DEBA327A955D}"/>
              </a:ext>
            </a:extLst>
          </p:cNvPr>
          <p:cNvSpPr txBox="1"/>
          <p:nvPr/>
        </p:nvSpPr>
        <p:spPr>
          <a:xfrm>
            <a:off x="0" y="0"/>
            <a:ext cx="5841168" cy="3575594"/>
          </a:xfrm>
          <a:prstGeom prst="rect">
            <a:avLst/>
          </a:prstGeom>
          <a:noFill/>
        </p:spPr>
        <p:txBody>
          <a:bodyPr wrap="square">
            <a:spAutoFit/>
          </a:bodyPr>
          <a:lstStyle/>
          <a:p>
            <a:pPr>
              <a:lnSpc>
                <a:spcPct val="150000"/>
              </a:lnSpc>
            </a:pPr>
            <a:r>
              <a:rPr lang="en-GB" sz="1700" dirty="0">
                <a:latin typeface="Arial" panose="020B0604020202020204" pitchFamily="34" charset="0"/>
                <a:cs typeface="Arial" panose="020B0604020202020204" pitchFamily="34" charset="0"/>
              </a:rPr>
              <a:t>Amazon's logo, slogan, visual identity, customer-centricity, innovation and technology, prime membership, community, and marketplace have all contributed to the development of a strong and readily recognisable brand. Amazon's continued success will depend on the firm's ability to innovate in the area of technology as the company works towards the development of new delivery systems that make use of drones and provide the possibility of reduced shipping costs (Amiri &amp; Vida 2023).</a:t>
            </a:r>
          </a:p>
        </p:txBody>
      </p:sp>
      <p:sp>
        <p:nvSpPr>
          <p:cNvPr id="4" name="TextBox 3">
            <a:extLst>
              <a:ext uri="{FF2B5EF4-FFF2-40B4-BE49-F238E27FC236}">
                <a16:creationId xmlns:a16="http://schemas.microsoft.com/office/drawing/2014/main" id="{BCC44721-354C-0F12-DBC5-BC60795C7880}"/>
              </a:ext>
            </a:extLst>
          </p:cNvPr>
          <p:cNvSpPr txBox="1"/>
          <p:nvPr/>
        </p:nvSpPr>
        <p:spPr>
          <a:xfrm>
            <a:off x="5991069" y="2563318"/>
            <a:ext cx="6200931" cy="4685898"/>
          </a:xfrm>
          <a:prstGeom prst="rect">
            <a:avLst/>
          </a:prstGeom>
          <a:noFill/>
        </p:spPr>
        <p:txBody>
          <a:bodyPr wrap="square" rtlCol="0">
            <a:spAutoFit/>
          </a:bodyPr>
          <a:lstStyle/>
          <a:p>
            <a:pPr>
              <a:lnSpc>
                <a:spcPct val="150000"/>
              </a:lnSpc>
            </a:pPr>
            <a:r>
              <a:rPr lang="en-GB" sz="1700" dirty="0">
                <a:latin typeface="Arial" panose="020B0604020202020204" pitchFamily="34" charset="0"/>
                <a:cs typeface="Arial" panose="020B0604020202020204" pitchFamily="34" charset="0"/>
              </a:rPr>
              <a:t>According to </a:t>
            </a:r>
            <a:r>
              <a:rPr lang="en-GB" sz="1700" dirty="0" err="1">
                <a:latin typeface="Arial" panose="020B0604020202020204" pitchFamily="34" charset="0"/>
                <a:cs typeface="Arial" panose="020B0604020202020204" pitchFamily="34" charset="0"/>
              </a:rPr>
              <a:t>Nacera</a:t>
            </a:r>
            <a:r>
              <a:rPr lang="en-GB" sz="1700" dirty="0">
                <a:latin typeface="Arial" panose="020B0604020202020204" pitchFamily="34" charset="0"/>
                <a:cs typeface="Arial" panose="020B0604020202020204" pitchFamily="34" charset="0"/>
              </a:rPr>
              <a:t> &amp; </a:t>
            </a:r>
            <a:r>
              <a:rPr lang="en-GB" sz="1700" dirty="0" err="1">
                <a:latin typeface="Arial" panose="020B0604020202020204" pitchFamily="34" charset="0"/>
                <a:cs typeface="Arial" panose="020B0604020202020204" pitchFamily="34" charset="0"/>
              </a:rPr>
              <a:t>Moktharia</a:t>
            </a:r>
            <a:r>
              <a:rPr lang="en-GB" sz="1700" dirty="0">
                <a:latin typeface="Arial" panose="020B0604020202020204" pitchFamily="34" charset="0"/>
                <a:cs typeface="Arial" panose="020B0604020202020204" pitchFamily="34" charset="0"/>
              </a:rPr>
              <a:t> (2023) these are some of the services that Amazon offers in order to engage digital marketing:</a:t>
            </a:r>
          </a:p>
          <a:p>
            <a:pPr marL="285750" indent="-285750">
              <a:lnSpc>
                <a:spcPct val="150000"/>
              </a:lnSpc>
              <a:buFont typeface="Wingdings" panose="05000000000000000000" pitchFamily="2" charset="2"/>
              <a:buChar char="ü"/>
            </a:pPr>
            <a:r>
              <a:rPr lang="en-GB" sz="1700" dirty="0">
                <a:latin typeface="Arial" panose="020B0604020202020204" pitchFamily="34" charset="0"/>
                <a:cs typeface="Arial" panose="020B0604020202020204" pitchFamily="34" charset="0"/>
              </a:rPr>
              <a:t>‘</a:t>
            </a:r>
            <a:r>
              <a:rPr lang="ro-RO" sz="1700" dirty="0">
                <a:latin typeface="Arial" panose="020B0604020202020204" pitchFamily="34" charset="0"/>
                <a:cs typeface="Arial" panose="020B0604020202020204" pitchFamily="34" charset="0"/>
              </a:rPr>
              <a:t>Come, take and go</a:t>
            </a:r>
            <a:r>
              <a:rPr lang="en-GB" sz="1700" dirty="0">
                <a:latin typeface="Arial" panose="020B0604020202020204" pitchFamily="34" charset="0"/>
                <a:cs typeface="Arial" panose="020B0604020202020204" pitchFamily="34" charset="0"/>
              </a:rPr>
              <a:t>’</a:t>
            </a:r>
          </a:p>
          <a:p>
            <a:pPr marL="285750" indent="-285750">
              <a:lnSpc>
                <a:spcPct val="150000"/>
              </a:lnSpc>
              <a:buFont typeface="Wingdings" panose="05000000000000000000" pitchFamily="2" charset="2"/>
              <a:buChar char="ü"/>
            </a:pPr>
            <a:r>
              <a:rPr lang="en-GB" sz="1700" dirty="0">
                <a:latin typeface="Arial" panose="020B0604020202020204" pitchFamily="34" charset="0"/>
                <a:cs typeface="Arial" panose="020B0604020202020204" pitchFamily="34" charset="0"/>
              </a:rPr>
              <a:t>Payment through the Amazon app</a:t>
            </a:r>
          </a:p>
          <a:p>
            <a:pPr marL="285750" indent="-285750">
              <a:lnSpc>
                <a:spcPct val="150000"/>
              </a:lnSpc>
              <a:buFont typeface="Wingdings" panose="05000000000000000000" pitchFamily="2" charset="2"/>
              <a:buChar char="ü"/>
            </a:pPr>
            <a:r>
              <a:rPr lang="en-GB" sz="1700" dirty="0">
                <a:latin typeface="Arial" panose="020B0604020202020204" pitchFamily="34" charset="0"/>
                <a:cs typeface="Arial" panose="020B0604020202020204" pitchFamily="34" charset="0"/>
              </a:rPr>
              <a:t>Amazon is perpetually learning around-the-clock and offers a distinctive consumer experience.</a:t>
            </a:r>
          </a:p>
          <a:p>
            <a:pPr marL="285750" indent="-285750">
              <a:lnSpc>
                <a:spcPct val="150000"/>
              </a:lnSpc>
              <a:buFont typeface="Wingdings" panose="05000000000000000000" pitchFamily="2" charset="2"/>
              <a:buChar char="ü"/>
            </a:pPr>
            <a:r>
              <a:rPr lang="ro-RO" sz="1700" dirty="0">
                <a:latin typeface="Arial" panose="020B0604020202020204" pitchFamily="34" charset="0"/>
                <a:cs typeface="Arial" panose="020B0604020202020204" pitchFamily="34" charset="0"/>
              </a:rPr>
              <a:t>FulfillmentCenters</a:t>
            </a:r>
            <a:endParaRPr lang="en-GB" sz="17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ü"/>
            </a:pPr>
            <a:r>
              <a:rPr lang="ro-RO" sz="1700" dirty="0">
                <a:latin typeface="Arial" panose="020B0604020202020204" pitchFamily="34" charset="0"/>
                <a:cs typeface="Arial" panose="020B0604020202020204" pitchFamily="34" charset="0"/>
              </a:rPr>
              <a:t>Alexa's comprehensive system skills</a:t>
            </a:r>
            <a:endParaRPr lang="en-GB" sz="17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ü"/>
            </a:pPr>
            <a:r>
              <a:rPr lang="ro-RO" sz="1700" dirty="0">
                <a:latin typeface="Arial" panose="020B0604020202020204" pitchFamily="34" charset="0"/>
                <a:cs typeface="Arial" panose="020B0604020202020204" pitchFamily="34" charset="0"/>
              </a:rPr>
              <a:t>Amazon Web Services</a:t>
            </a:r>
            <a:endParaRPr lang="en-GB" sz="1700" dirty="0">
              <a:latin typeface="Arial" panose="020B0604020202020204" pitchFamily="34" charset="0"/>
              <a:cs typeface="Arial" panose="020B0604020202020204" pitchFamily="34" charset="0"/>
            </a:endParaRPr>
          </a:p>
          <a:p>
            <a:pPr marL="285750" indent="-285750">
              <a:lnSpc>
                <a:spcPct val="150000"/>
              </a:lnSpc>
              <a:buFont typeface="Wingdings" panose="05000000000000000000" pitchFamily="2" charset="2"/>
              <a:buChar char="ü"/>
            </a:pPr>
            <a:r>
              <a:rPr lang="ro-RO" sz="1700" dirty="0">
                <a:latin typeface="Arial" panose="020B0604020202020204" pitchFamily="34" charset="0"/>
                <a:cs typeface="Arial" panose="020B0604020202020204" pitchFamily="34" charset="0"/>
              </a:rPr>
              <a:t>Targeted advertising technology</a:t>
            </a:r>
            <a:r>
              <a:rPr lang="en-GB" sz="1700" dirty="0">
                <a:latin typeface="Arial" panose="020B0604020202020204" pitchFamily="34" charset="0"/>
                <a:cs typeface="Arial" panose="020B0604020202020204" pitchFamily="34" charset="0"/>
              </a:rPr>
              <a:t>.</a:t>
            </a:r>
          </a:p>
          <a:p>
            <a:endParaRPr lang="ro-RO" dirty="0"/>
          </a:p>
        </p:txBody>
      </p:sp>
      <p:pic>
        <p:nvPicPr>
          <p:cNvPr id="6" name="Picture 5">
            <a:extLst>
              <a:ext uri="{FF2B5EF4-FFF2-40B4-BE49-F238E27FC236}">
                <a16:creationId xmlns:a16="http://schemas.microsoft.com/office/drawing/2014/main" id="{83B55CC6-9F34-9FF5-5DFD-9B81A1806F4B}"/>
              </a:ext>
            </a:extLst>
          </p:cNvPr>
          <p:cNvPicPr>
            <a:picLocks noChangeAspect="1"/>
          </p:cNvPicPr>
          <p:nvPr/>
        </p:nvPicPr>
        <p:blipFill>
          <a:blip r:embed="rId3"/>
          <a:stretch>
            <a:fillRect/>
          </a:stretch>
        </p:blipFill>
        <p:spPr>
          <a:xfrm>
            <a:off x="0" y="3485213"/>
            <a:ext cx="5841168" cy="3429000"/>
          </a:xfrm>
          <a:prstGeom prst="rect">
            <a:avLst/>
          </a:prstGeom>
        </p:spPr>
      </p:pic>
      <p:pic>
        <p:nvPicPr>
          <p:cNvPr id="8" name="Picture 7">
            <a:extLst>
              <a:ext uri="{FF2B5EF4-FFF2-40B4-BE49-F238E27FC236}">
                <a16:creationId xmlns:a16="http://schemas.microsoft.com/office/drawing/2014/main" id="{F79FEE0E-38F7-34CA-B426-E5AD1CB4C56B}"/>
              </a:ext>
            </a:extLst>
          </p:cNvPr>
          <p:cNvPicPr>
            <a:picLocks noChangeAspect="1"/>
          </p:cNvPicPr>
          <p:nvPr/>
        </p:nvPicPr>
        <p:blipFill>
          <a:blip r:embed="rId4"/>
          <a:stretch>
            <a:fillRect/>
          </a:stretch>
        </p:blipFill>
        <p:spPr>
          <a:xfrm>
            <a:off x="5991069" y="0"/>
            <a:ext cx="6200931" cy="2683239"/>
          </a:xfrm>
          <a:prstGeom prst="rect">
            <a:avLst/>
          </a:prstGeom>
        </p:spPr>
      </p:pic>
    </p:spTree>
    <p:extLst>
      <p:ext uri="{BB962C8B-B14F-4D97-AF65-F5344CB8AC3E}">
        <p14:creationId xmlns:p14="http://schemas.microsoft.com/office/powerpoint/2010/main" val="39777433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DC9C58-F659-3833-7898-7B7129004CBF}"/>
              </a:ext>
            </a:extLst>
          </p:cNvPr>
          <p:cNvSpPr txBox="1"/>
          <p:nvPr/>
        </p:nvSpPr>
        <p:spPr>
          <a:xfrm>
            <a:off x="6628329" y="284813"/>
            <a:ext cx="5901128" cy="677108"/>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Corporate social responsibility at Amazon</a:t>
            </a:r>
            <a:br>
              <a:rPr lang="en-GB" dirty="0"/>
            </a:br>
            <a:endParaRPr lang="ro-RO" dirty="0"/>
          </a:p>
        </p:txBody>
      </p:sp>
      <p:sp>
        <p:nvSpPr>
          <p:cNvPr id="3" name="TextBox 2">
            <a:extLst>
              <a:ext uri="{FF2B5EF4-FFF2-40B4-BE49-F238E27FC236}">
                <a16:creationId xmlns:a16="http://schemas.microsoft.com/office/drawing/2014/main" id="{28FA8D93-2724-2D9B-DB8C-EF93D4E2AF08}"/>
              </a:ext>
            </a:extLst>
          </p:cNvPr>
          <p:cNvSpPr txBox="1"/>
          <p:nvPr/>
        </p:nvSpPr>
        <p:spPr>
          <a:xfrm>
            <a:off x="0" y="70606"/>
            <a:ext cx="6096000" cy="6273512"/>
          </a:xfrm>
          <a:prstGeom prst="rect">
            <a:avLst/>
          </a:prstGeom>
          <a:noFill/>
        </p:spPr>
        <p:txBody>
          <a:bodyPr wrap="square" rtlCol="0">
            <a:spAutoFit/>
          </a:bodyPr>
          <a:lstStyle/>
          <a:p>
            <a:pPr>
              <a:lnSpc>
                <a:spcPct val="150000"/>
              </a:lnSpc>
            </a:pPr>
            <a:r>
              <a:rPr lang="en-GB" dirty="0">
                <a:latin typeface="Arial" panose="020B0604020202020204" pitchFamily="34" charset="0"/>
                <a:cs typeface="Arial" panose="020B0604020202020204" pitchFamily="34" charset="0"/>
              </a:rPr>
              <a:t>In 2019, Amazon started one of their biggest CSR programmes, The Climate Pledge, in partnership with Global Optimism. This programme encourages companies to reach net-zero yearly carbon pollution by 2040.</a:t>
            </a:r>
          </a:p>
          <a:p>
            <a:pPr>
              <a:lnSpc>
                <a:spcPct val="150000"/>
              </a:lnSpc>
            </a:pPr>
            <a:r>
              <a:rPr lang="en-GB" dirty="0">
                <a:latin typeface="Arial" panose="020B0604020202020204" pitchFamily="34" charset="0"/>
                <a:cs typeface="Arial" panose="020B0604020202020204" pitchFamily="34" charset="0"/>
              </a:rPr>
              <a:t>In addition to these cash investments, Amazon's attempts to be more environmentally friendly include a number of ongoing projects, such as:</a:t>
            </a:r>
          </a:p>
          <a:p>
            <a:pPr marL="285750" indent="-285750">
              <a:lnSpc>
                <a:spcPct val="150000"/>
              </a:lnSpc>
              <a:buFont typeface="Wingdings" panose="05000000000000000000" pitchFamily="2" charset="2"/>
              <a:buChar char="ü"/>
            </a:pPr>
            <a:r>
              <a:rPr lang="en-GB" dirty="0">
                <a:latin typeface="Arial" panose="020B0604020202020204" pitchFamily="34" charset="0"/>
                <a:cs typeface="Arial" panose="020B0604020202020204" pitchFamily="34" charset="0"/>
              </a:rPr>
              <a:t>Adopting a plan to use only green energy by 2025</a:t>
            </a:r>
          </a:p>
          <a:p>
            <a:pPr marL="285750" indent="-285750">
              <a:lnSpc>
                <a:spcPct val="150000"/>
              </a:lnSpc>
              <a:buFont typeface="Wingdings" panose="05000000000000000000" pitchFamily="2" charset="2"/>
              <a:buChar char="ü"/>
            </a:pPr>
            <a:r>
              <a:rPr lang="en-GB" dirty="0">
                <a:latin typeface="Arial" panose="020B0604020202020204" pitchFamily="34" charset="0"/>
                <a:cs typeface="Arial" panose="020B0604020202020204" pitchFamily="34" charset="0"/>
              </a:rPr>
              <a:t>Making sure that 50% of all shipments are carbon-free by 2030</a:t>
            </a:r>
          </a:p>
          <a:p>
            <a:pPr marL="285750" indent="-285750">
              <a:lnSpc>
                <a:spcPct val="150000"/>
              </a:lnSpc>
              <a:buFont typeface="Wingdings" panose="05000000000000000000" pitchFamily="2" charset="2"/>
              <a:buChar char="ü"/>
            </a:pPr>
            <a:r>
              <a:rPr lang="en-GB" dirty="0">
                <a:latin typeface="Arial" panose="020B0604020202020204" pitchFamily="34" charset="0"/>
                <a:cs typeface="Arial" panose="020B0604020202020204" pitchFamily="34" charset="0"/>
              </a:rPr>
              <a:t>By 2030, there will be 100,000 electric delivery trucks on the road.</a:t>
            </a:r>
          </a:p>
          <a:p>
            <a:pPr marL="285750" indent="-285750">
              <a:lnSpc>
                <a:spcPct val="150000"/>
              </a:lnSpc>
              <a:buFont typeface="Wingdings" panose="05000000000000000000" pitchFamily="2" charset="2"/>
              <a:buChar char="ü"/>
            </a:pPr>
            <a:r>
              <a:rPr lang="en-GB" dirty="0">
                <a:latin typeface="Arial" panose="020B0604020202020204" pitchFamily="34" charset="0"/>
                <a:cs typeface="Arial" panose="020B0604020202020204" pitchFamily="34" charset="0"/>
              </a:rPr>
              <a:t>Implementing Frustration-Free Packaging (FFP) Programmes that promote 100% recyclable, low-waste, and easy-to-open packaging materials (Amazon 2021).</a:t>
            </a:r>
            <a:endParaRPr lang="ro-RO"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D7633D4-8E5E-7033-F466-DEB3CE08A1E8}"/>
              </a:ext>
            </a:extLst>
          </p:cNvPr>
          <p:cNvPicPr>
            <a:picLocks noChangeAspect="1"/>
          </p:cNvPicPr>
          <p:nvPr/>
        </p:nvPicPr>
        <p:blipFill>
          <a:blip r:embed="rId2"/>
          <a:stretch>
            <a:fillRect/>
          </a:stretch>
        </p:blipFill>
        <p:spPr>
          <a:xfrm>
            <a:off x="5976256" y="623367"/>
            <a:ext cx="6215743" cy="6273512"/>
          </a:xfrm>
          <a:prstGeom prst="rect">
            <a:avLst/>
          </a:prstGeom>
        </p:spPr>
      </p:pic>
    </p:spTree>
    <p:extLst>
      <p:ext uri="{BB962C8B-B14F-4D97-AF65-F5344CB8AC3E}">
        <p14:creationId xmlns:p14="http://schemas.microsoft.com/office/powerpoint/2010/main" val="18932245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4D71ED-63CB-0E7C-1871-3C0300CCF590}"/>
              </a:ext>
            </a:extLst>
          </p:cNvPr>
          <p:cNvSpPr txBox="1"/>
          <p:nvPr/>
        </p:nvSpPr>
        <p:spPr>
          <a:xfrm>
            <a:off x="569626" y="704538"/>
            <a:ext cx="11052748" cy="4832092"/>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Conclusions:</a:t>
            </a:r>
          </a:p>
          <a:p>
            <a:pPr marL="285750" indent="-285750">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Everyone is aware that digital marketing is a relatively new concept in the world of marketing that makes use of the internet and other kinds of advanced communication technology to reach target audiences and achieve corporate objectives. </a:t>
            </a:r>
          </a:p>
          <a:p>
            <a:pPr marL="285750" indent="-285750">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Amazon is widely regarded as a prominent player in the field of electronic commerce and is recognised as a highly effective exemplar of digital marketing strategies. </a:t>
            </a:r>
          </a:p>
          <a:p>
            <a:pPr marL="285750" indent="-285750">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By incorporating blockchain technology into digital marketing and cultivating professional consumers, it is possible to increase brand awareness and cultivate customer loyalty. </a:t>
            </a:r>
          </a:p>
          <a:p>
            <a:pPr marL="285750" indent="-285750">
              <a:lnSpc>
                <a:spcPct val="150000"/>
              </a:lnSpc>
              <a:buFont typeface="Wingdings" panose="05000000000000000000" pitchFamily="2" charset="2"/>
              <a:buChar char="Ø"/>
            </a:pPr>
            <a:r>
              <a:rPr lang="en-GB" dirty="0">
                <a:latin typeface="Arial" panose="020B0604020202020204" pitchFamily="34" charset="0"/>
                <a:cs typeface="Arial" panose="020B0604020202020204" pitchFamily="34" charset="0"/>
              </a:rPr>
              <a:t>Amazon considers a number of the most pressing issues confronting global businesses today, including carbon emissions and the conservation and use of resources.</a:t>
            </a:r>
          </a:p>
          <a:p>
            <a:pPr marL="285750" indent="-285750">
              <a:lnSpc>
                <a:spcPct val="150000"/>
              </a:lnSpc>
              <a:buFont typeface="Wingdings" panose="05000000000000000000" pitchFamily="2" charset="2"/>
              <a:buChar char="Ø"/>
            </a:pPr>
            <a:endParaRPr lang="en-GB"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pPr>
            <a:endParaRPr lang="ro-RO" dirty="0"/>
          </a:p>
        </p:txBody>
      </p:sp>
    </p:spTree>
    <p:extLst>
      <p:ext uri="{BB962C8B-B14F-4D97-AF65-F5344CB8AC3E}">
        <p14:creationId xmlns:p14="http://schemas.microsoft.com/office/powerpoint/2010/main" val="916111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E8BDC4-85E3-DE1B-B716-E19D61C30DF6}"/>
              </a:ext>
            </a:extLst>
          </p:cNvPr>
          <p:cNvSpPr txBox="1"/>
          <p:nvPr/>
        </p:nvSpPr>
        <p:spPr>
          <a:xfrm>
            <a:off x="374754" y="374754"/>
            <a:ext cx="11692328" cy="6524863"/>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Reference list:</a:t>
            </a:r>
          </a:p>
          <a:p>
            <a:endParaRPr lang="en-GB" dirty="0"/>
          </a:p>
          <a:p>
            <a:pPr marL="342900" lvl="0" indent="-342900">
              <a:lnSpc>
                <a:spcPct val="150000"/>
              </a:lnSpc>
              <a:spcAft>
                <a:spcPts val="800"/>
              </a:spcAft>
              <a:buFont typeface="Wingdings" panose="05000000000000000000" pitchFamily="2" charset="2"/>
              <a:buChar char=""/>
              <a:tabLst>
                <a:tab pos="457200" algn="l"/>
              </a:tabLst>
            </a:pPr>
            <a:r>
              <a:rPr lang="en-GB" sz="1800" kern="100" dirty="0">
                <a:effectLst/>
                <a:latin typeface="Arial" panose="020B0604020202020204" pitchFamily="34" charset="0"/>
                <a:ea typeface="Times New Roman" panose="02020603050405020304" pitchFamily="18" charset="0"/>
                <a:cs typeface="Arial" panose="020B0604020202020204" pitchFamily="34" charset="0"/>
              </a:rPr>
              <a:t>Amazon (2023) ’Who we are- Corporate Responsibility’ Amazon, Available at: https://www.aboutamazon.co.uk/who-we-are/corporate-responsibility (Accessed 2 July 2023)</a:t>
            </a:r>
            <a:endParaRPr lang="ro-RO" sz="1800" kern="1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50000"/>
              </a:lnSpc>
              <a:spcAft>
                <a:spcPts val="800"/>
              </a:spcAft>
              <a:buFont typeface="Wingdings" panose="05000000000000000000" pitchFamily="2" charset="2"/>
              <a:buChar char=""/>
              <a:tabLst>
                <a:tab pos="457200" algn="l"/>
              </a:tabLst>
            </a:pPr>
            <a:r>
              <a:rPr lang="en-GB" sz="1800" kern="100" dirty="0">
                <a:effectLst/>
                <a:latin typeface="Arial" panose="020B0604020202020204" pitchFamily="34" charset="0"/>
                <a:ea typeface="Times New Roman" panose="02020603050405020304" pitchFamily="18" charset="0"/>
                <a:cs typeface="Arial" panose="020B0604020202020204" pitchFamily="34" charset="0"/>
              </a:rPr>
              <a:t>Amiri, S. and Vida, V. (2023) 'Analysis of marketing strategic issues at Amazon', </a:t>
            </a:r>
            <a:r>
              <a:rPr lang="en-GB" sz="1800" i="1" kern="100" dirty="0">
                <a:effectLst/>
                <a:latin typeface="Arial" panose="020B0604020202020204" pitchFamily="34" charset="0"/>
                <a:ea typeface="Times New Roman" panose="02020603050405020304" pitchFamily="18" charset="0"/>
                <a:cs typeface="Arial" panose="020B0604020202020204" pitchFamily="34" charset="0"/>
              </a:rPr>
              <a:t>SEA-Practical Application of Science, </a:t>
            </a:r>
            <a:r>
              <a:rPr lang="en-GB" sz="1800" kern="100" dirty="0">
                <a:effectLst/>
                <a:latin typeface="Arial" panose="020B0604020202020204" pitchFamily="34" charset="0"/>
                <a:ea typeface="Times New Roman" panose="02020603050405020304" pitchFamily="18" charset="0"/>
                <a:cs typeface="Arial" panose="020B0604020202020204" pitchFamily="34" charset="0"/>
              </a:rPr>
              <a:t>(31), pp. 3-13.</a:t>
            </a:r>
            <a:endParaRPr lang="ro-RO" sz="1800" kern="1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50000"/>
              </a:lnSpc>
              <a:spcAft>
                <a:spcPts val="800"/>
              </a:spcAft>
              <a:buFont typeface="Wingdings" panose="05000000000000000000" pitchFamily="2" charset="2"/>
              <a:buChar char=""/>
              <a:tabLst>
                <a:tab pos="457200" algn="l"/>
              </a:tabLst>
            </a:pPr>
            <a:r>
              <a:rPr lang="ro-RO" sz="1800" kern="100" dirty="0">
                <a:effectLst/>
                <a:latin typeface="Arial" panose="020B0604020202020204" pitchFamily="34" charset="0"/>
                <a:ea typeface="Times New Roman" panose="02020603050405020304" pitchFamily="18" charset="0"/>
                <a:cs typeface="Arial" panose="020B0604020202020204" pitchFamily="34" charset="0"/>
              </a:rPr>
              <a:t>Destina Paningrum, Andry Mochammad Ramdan, Tri Febrina Melinda, Okta Karneli and Tito Irwanto (2023) 'Analysis of Online Marketing Strategies Post Pandemic COVID-19', </a:t>
            </a:r>
            <a:r>
              <a:rPr lang="ro-RO" sz="1800" i="1" kern="100" dirty="0">
                <a:effectLst/>
                <a:latin typeface="Arial" panose="020B0604020202020204" pitchFamily="34" charset="0"/>
                <a:ea typeface="Times New Roman" panose="02020603050405020304" pitchFamily="18" charset="0"/>
                <a:cs typeface="Arial" panose="020B0604020202020204" pitchFamily="34" charset="0"/>
              </a:rPr>
              <a:t>Quantitative Economics and Management Studies, </a:t>
            </a:r>
            <a:r>
              <a:rPr lang="ro-RO" sz="1800" kern="100" dirty="0">
                <a:effectLst/>
                <a:latin typeface="Arial" panose="020B0604020202020204" pitchFamily="34" charset="0"/>
                <a:ea typeface="Times New Roman" panose="02020603050405020304" pitchFamily="18" charset="0"/>
                <a:cs typeface="Arial" panose="020B0604020202020204" pitchFamily="34" charset="0"/>
              </a:rPr>
              <a:t>4(1), pp. 61-65 Available at: </a:t>
            </a:r>
            <a:r>
              <a:rPr lang="ro-RO" sz="1800" u="sng" kern="100" dirty="0">
                <a:solidFill>
                  <a:srgbClr val="0563C1"/>
                </a:solidFill>
                <a:effectLst/>
                <a:latin typeface="Arial" panose="020B0604020202020204" pitchFamily="34" charset="0"/>
                <a:ea typeface="Times New Roman" panose="02020603050405020304" pitchFamily="18" charset="0"/>
                <a:cs typeface="Arial" panose="020B0604020202020204" pitchFamily="34" charset="0"/>
                <a:hlinkClick r:id="rId2"/>
              </a:rPr>
              <a:t>https://doi.org/10.35877/454RI.qems1381.</a:t>
            </a:r>
            <a:endParaRPr lang="ro-RO" sz="1800" kern="1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50000"/>
              </a:lnSpc>
              <a:spcAft>
                <a:spcPts val="800"/>
              </a:spcAft>
              <a:buFont typeface="Wingdings" panose="05000000000000000000" pitchFamily="2" charset="2"/>
              <a:buChar char=""/>
              <a:tabLst>
                <a:tab pos="457200" algn="l"/>
              </a:tabLst>
            </a:pPr>
            <a:r>
              <a:rPr lang="en-GB" sz="1800" kern="100" dirty="0">
                <a:effectLst/>
                <a:latin typeface="Arial" panose="020B0604020202020204" pitchFamily="34" charset="0"/>
                <a:ea typeface="Times New Roman" panose="02020603050405020304" pitchFamily="18" charset="0"/>
                <a:cs typeface="Arial" panose="020B0604020202020204" pitchFamily="34" charset="0"/>
              </a:rPr>
              <a:t>Moorman, C. and McCarthy, T. (2021) 'CMOs: Adapt your social media strategy for a post-pandemic world', </a:t>
            </a:r>
            <a:r>
              <a:rPr lang="en-GB" sz="1800" i="1" kern="100" dirty="0">
                <a:effectLst/>
                <a:latin typeface="Arial" panose="020B0604020202020204" pitchFamily="34" charset="0"/>
                <a:ea typeface="Times New Roman" panose="02020603050405020304" pitchFamily="18" charset="0"/>
                <a:cs typeface="Arial" panose="020B0604020202020204" pitchFamily="34" charset="0"/>
              </a:rPr>
              <a:t>Harvard business review, </a:t>
            </a:r>
            <a:r>
              <a:rPr lang="en-GB" sz="1800" kern="100" dirty="0">
                <a:effectLst/>
                <a:latin typeface="Arial" panose="020B0604020202020204" pitchFamily="34" charset="0"/>
                <a:ea typeface="Times New Roman" panose="02020603050405020304" pitchFamily="18" charset="0"/>
                <a:cs typeface="Arial" panose="020B0604020202020204" pitchFamily="34" charset="0"/>
              </a:rPr>
              <a:t>.</a:t>
            </a:r>
            <a:endParaRPr lang="ro-RO" sz="1800" kern="1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50000"/>
              </a:lnSpc>
              <a:spcAft>
                <a:spcPts val="800"/>
              </a:spcAft>
              <a:buFont typeface="Wingdings" panose="05000000000000000000" pitchFamily="2" charset="2"/>
              <a:buChar char=""/>
              <a:tabLst>
                <a:tab pos="457200" algn="l"/>
              </a:tabLst>
            </a:pPr>
            <a:r>
              <a:rPr lang="en-GB" sz="1800" kern="100" dirty="0" err="1">
                <a:effectLst/>
                <a:latin typeface="Arial" panose="020B0604020202020204" pitchFamily="34" charset="0"/>
                <a:ea typeface="Times New Roman" panose="02020603050405020304" pitchFamily="18" charset="0"/>
                <a:cs typeface="Arial" panose="020B0604020202020204" pitchFamily="34" charset="0"/>
              </a:rPr>
              <a:t>Nacera</a:t>
            </a:r>
            <a:r>
              <a:rPr lang="en-GB" sz="1800" kern="100" dirty="0">
                <a:effectLst/>
                <a:latin typeface="Arial" panose="020B0604020202020204" pitchFamily="34" charset="0"/>
                <a:ea typeface="Times New Roman" panose="02020603050405020304" pitchFamily="18" charset="0"/>
                <a:cs typeface="Arial" panose="020B0604020202020204" pitchFamily="34" charset="0"/>
              </a:rPr>
              <a:t>, B. and </a:t>
            </a:r>
            <a:r>
              <a:rPr lang="en-GB" sz="1800" kern="100" dirty="0" err="1">
                <a:effectLst/>
                <a:latin typeface="Arial" panose="020B0604020202020204" pitchFamily="34" charset="0"/>
                <a:ea typeface="Times New Roman" panose="02020603050405020304" pitchFamily="18" charset="0"/>
                <a:cs typeface="Arial" panose="020B0604020202020204" pitchFamily="34" charset="0"/>
              </a:rPr>
              <a:t>Mokhtaria</a:t>
            </a:r>
            <a:r>
              <a:rPr lang="en-GB" sz="1800" kern="100" dirty="0">
                <a:effectLst/>
                <a:latin typeface="Arial" panose="020B0604020202020204" pitchFamily="34" charset="0"/>
                <a:ea typeface="Times New Roman" panose="02020603050405020304" pitchFamily="18" charset="0"/>
                <a:cs typeface="Arial" panose="020B0604020202020204" pitchFamily="34" charset="0"/>
              </a:rPr>
              <a:t>, H. 'Blockchain technology and its implications on digital marketing (a case study of Amazon web services)’.</a:t>
            </a:r>
            <a:endParaRPr lang="ro-RO" sz="1800" kern="100" dirty="0">
              <a:effectLst/>
              <a:latin typeface="Arial" panose="020B0604020202020204" pitchFamily="34" charset="0"/>
              <a:ea typeface="Times New Roman" panose="02020603050405020304" pitchFamily="18" charset="0"/>
              <a:cs typeface="Arial" panose="020B0604020202020204" pitchFamily="34" charset="0"/>
            </a:endParaRPr>
          </a:p>
          <a:p>
            <a:pPr marL="342900" lvl="0" indent="-342900">
              <a:lnSpc>
                <a:spcPct val="150000"/>
              </a:lnSpc>
              <a:spcAft>
                <a:spcPts val="800"/>
              </a:spcAft>
              <a:buFont typeface="Wingdings" panose="05000000000000000000" pitchFamily="2" charset="2"/>
              <a:buChar char=""/>
              <a:tabLst>
                <a:tab pos="457200" algn="l"/>
              </a:tabLst>
            </a:pPr>
            <a:r>
              <a:rPr lang="ro-RO" sz="1800" kern="100" dirty="0">
                <a:effectLst/>
                <a:latin typeface="Arial" panose="020B0604020202020204" pitchFamily="34" charset="0"/>
                <a:ea typeface="Times New Roman" panose="02020603050405020304" pitchFamily="18" charset="0"/>
                <a:cs typeface="Arial" panose="020B0604020202020204" pitchFamily="34" charset="0"/>
              </a:rPr>
              <a:t>Sabra, S. T. (2010). Electronic Marketing (1st ed.). Jordan: Dar Al-Issar Al-Ilmi.</a:t>
            </a:r>
          </a:p>
          <a:p>
            <a:endParaRPr lang="ro-RO" dirty="0"/>
          </a:p>
        </p:txBody>
      </p:sp>
    </p:spTree>
    <p:extLst>
      <p:ext uri="{BB962C8B-B14F-4D97-AF65-F5344CB8AC3E}">
        <p14:creationId xmlns:p14="http://schemas.microsoft.com/office/powerpoint/2010/main" val="3089567079"/>
      </p:ext>
    </p:extLst>
  </p:cSld>
  <p:clrMapOvr>
    <a:masterClrMapping/>
  </p:clrMapOvr>
</p:sld>
</file>

<file path=ppt/theme/theme1.xml><?xml version="1.0" encoding="utf-8"?>
<a:theme xmlns:a="http://schemas.openxmlformats.org/drawingml/2006/main" name="AfterglowVTI">
  <a:themeElements>
    <a:clrScheme name="AnalogousFromRegularSeedRightStep">
      <a:dk1>
        <a:srgbClr val="000000"/>
      </a:dk1>
      <a:lt1>
        <a:srgbClr val="FFFFFF"/>
      </a:lt1>
      <a:dk2>
        <a:srgbClr val="21213D"/>
      </a:dk2>
      <a:lt2>
        <a:srgbClr val="E8E5E2"/>
      </a:lt2>
      <a:accent1>
        <a:srgbClr val="4D8BC3"/>
      </a:accent1>
      <a:accent2>
        <a:srgbClr val="3B48B1"/>
      </a:accent2>
      <a:accent3>
        <a:srgbClr val="714DC3"/>
      </a:accent3>
      <a:accent4>
        <a:srgbClr val="913BB1"/>
      </a:accent4>
      <a:accent5>
        <a:srgbClr val="C34DB2"/>
      </a:accent5>
      <a:accent6>
        <a:srgbClr val="B13B6F"/>
      </a:accent6>
      <a:hlink>
        <a:srgbClr val="B2733B"/>
      </a:hlink>
      <a:folHlink>
        <a:srgbClr val="7F7F7F"/>
      </a:folHlink>
    </a:clrScheme>
    <a:fontScheme name="Trade Gothic">
      <a:majorFont>
        <a:latin typeface="Trade Gothic Next Cond"/>
        <a:ea typeface=""/>
        <a:cs typeface=""/>
      </a:majorFont>
      <a:minorFont>
        <a:latin typeface="Trade Gothic Next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fterglowVTI" id="{804DBEB7-1920-4C72-A0CB-091339F1875F}" vid="{D4C59F5A-9ECA-4C96-BDFD-0606A75324E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TM03457475[[fn=Frame]]</Template>
  <TotalTime>1721</TotalTime>
  <Words>1405</Words>
  <Application>Microsoft Office PowerPoint</Application>
  <PresentationFormat>Widescreen</PresentationFormat>
  <Paragraphs>68</Paragraphs>
  <Slides>10</Slides>
  <Notes>5</Notes>
  <HiddenSlides>0</HiddenSlides>
  <MMClips>1</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Trade Gothic Next Cond</vt:lpstr>
      <vt:lpstr>Trade Gothic Next Light</vt:lpstr>
      <vt:lpstr>Wingdings</vt:lpstr>
      <vt:lpstr>AfterglowVTI</vt:lpstr>
      <vt:lpstr>Marketing Strategies at Amazon</vt:lpstr>
      <vt:lpstr>PowerPoint Presentation</vt:lpstr>
      <vt:lpstr>PowerPoint Presentation</vt:lpstr>
      <vt:lpstr>Marketing strategies post pandemic- digital marketing </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Strategies at Amazon</dc:title>
  <dc:creator>Adelina</dc:creator>
  <cp:lastModifiedBy>Adelina</cp:lastModifiedBy>
  <cp:revision>1</cp:revision>
  <dcterms:created xsi:type="dcterms:W3CDTF">2023-07-08T10:28:54Z</dcterms:created>
  <dcterms:modified xsi:type="dcterms:W3CDTF">2023-07-09T15:09:59Z</dcterms:modified>
</cp:coreProperties>
</file>