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363" r:id="rId2"/>
    <p:sldId id="331" r:id="rId3"/>
    <p:sldId id="430" r:id="rId4"/>
    <p:sldId id="443" r:id="rId5"/>
    <p:sldId id="442" r:id="rId6"/>
    <p:sldId id="444" r:id="rId7"/>
    <p:sldId id="431" r:id="rId8"/>
    <p:sldId id="396" r:id="rId9"/>
    <p:sldId id="428" r:id="rId10"/>
    <p:sldId id="426" r:id="rId11"/>
    <p:sldId id="436" r:id="rId12"/>
    <p:sldId id="437" r:id="rId13"/>
    <p:sldId id="438" r:id="rId14"/>
    <p:sldId id="439" r:id="rId15"/>
    <p:sldId id="440" r:id="rId16"/>
    <p:sldId id="441" r:id="rId17"/>
    <p:sldId id="427" r:id="rId18"/>
    <p:sldId id="446" r:id="rId19"/>
    <p:sldId id="445" r:id="rId20"/>
    <p:sldId id="369" r:id="rId21"/>
    <p:sldId id="370" r:id="rId2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0066"/>
    <a:srgbClr val="ED1A24"/>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6517" autoAdjust="0"/>
  </p:normalViewPr>
  <p:slideViewPr>
    <p:cSldViewPr>
      <p:cViewPr varScale="1">
        <p:scale>
          <a:sx n="115" d="100"/>
          <a:sy n="115" d="100"/>
        </p:scale>
        <p:origin x="252" y="11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18381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868603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45602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419088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3007469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3327092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403566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3793418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5235403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38850286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9282754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1010394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23859105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11" Type="http://schemas.microsoft.com/office/2007/relationships/hdphoto" Target="../media/hdphoto2.wdp"/><Relationship Id="rId5" Type="http://schemas.openxmlformats.org/officeDocument/2006/relationships/image" Target="../media/image8.png"/><Relationship Id="rId10" Type="http://schemas.openxmlformats.org/officeDocument/2006/relationships/image" Target="../media/image12.png"/><Relationship Id="rId4" Type="http://schemas.openxmlformats.org/officeDocument/2006/relationships/image" Target="../media/image7.png"/><Relationship Id="rId9"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microsoft.com/office/2007/relationships/hdphoto" Target="../media/hdphoto3.wdp"/><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p>
          <a:p>
            <a:pPr eaLnBrk="1" hangingPunct="1"/>
            <a:r>
              <a:rPr lang="en-GB" altLang="en-US" sz="4000" dirty="0">
                <a:solidFill>
                  <a:srgbClr val="FFFF00"/>
                </a:solidFill>
              </a:rPr>
              <a:t>Implementing Strategy Through Organisational Design</a:t>
            </a:r>
            <a:endParaRPr lang="en-GB" altLang="en-US" dirty="0">
              <a:solidFill>
                <a:schemeClr val="tx1"/>
              </a:solidFill>
            </a:endParaRPr>
          </a:p>
        </p:txBody>
      </p:sp>
      <p:sp>
        <p:nvSpPr>
          <p:cNvPr id="6" name="Subtitle 4">
            <a:extLst>
              <a:ext uri="{FF2B5EF4-FFF2-40B4-BE49-F238E27FC236}">
                <a16:creationId xmlns:a16="http://schemas.microsoft.com/office/drawing/2014/main" id="{6C4A0626-C382-49A3-BD0A-E6B6715DE76E}"/>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Employ three success criteria for evaluating strategic options: suitability, acceptability and feasibility.</a:t>
            </a:r>
          </a:p>
          <a:p>
            <a:pPr algn="just"/>
            <a:r>
              <a:rPr lang="en-GB" sz="2600" dirty="0"/>
              <a:t>Understand the basic principles involved in designing the structure of an organisation to meet its chosen strategy.</a:t>
            </a:r>
          </a:p>
          <a:p>
            <a:pPr algn="just"/>
            <a:r>
              <a:rPr lang="en-GB" sz="2600" dirty="0"/>
              <a:t>Evaluate the importance of changing an organisation’s management style at the same time as changing its strategy.</a:t>
            </a:r>
          </a:p>
          <a:p>
            <a:pPr algn="just"/>
            <a:r>
              <a:rPr lang="en-GB" sz="2600" dirty="0"/>
              <a:t>Outline the six main types of organisation structure and assess their advantages and disadvantages in relation to a particular strategy.</a:t>
            </a:r>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Success Criteria For Evaluating Strategic Options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b="1" dirty="0">
                <a:solidFill>
                  <a:srgbClr val="FF0000"/>
                </a:solidFill>
              </a:rPr>
              <a:t>Suitability</a:t>
            </a:r>
            <a:r>
              <a:rPr lang="en-GB" sz="2600" dirty="0"/>
              <a:t> is concerned with assessing which proposed strategies address the key opportunities and threats an organisation faces through an understanding of the strategic position of an organisation: it is therefore concerned with the overall rationale of a strategy. </a:t>
            </a:r>
          </a:p>
          <a:p>
            <a:pPr algn="just">
              <a:buClr>
                <a:schemeClr val="tx1"/>
              </a:buClr>
            </a:pPr>
            <a:r>
              <a:rPr lang="en-GB" sz="2600" b="1" dirty="0">
                <a:solidFill>
                  <a:srgbClr val="FF0000"/>
                </a:solidFill>
              </a:rPr>
              <a:t>Acceptability</a:t>
            </a:r>
            <a:r>
              <a:rPr lang="en-GB" sz="2600" dirty="0"/>
              <a:t> is concerned with whether the expected performance outcomes of a proposed strategy meet the expectations of stakeholders.</a:t>
            </a:r>
          </a:p>
          <a:p>
            <a:pPr algn="just">
              <a:buClr>
                <a:schemeClr val="tx1"/>
              </a:buClr>
            </a:pPr>
            <a:r>
              <a:rPr lang="en-GB" altLang="en-US" sz="2600" b="1" dirty="0">
                <a:solidFill>
                  <a:srgbClr val="FF0000"/>
                </a:solidFill>
              </a:rPr>
              <a:t>Feasibility</a:t>
            </a:r>
            <a:r>
              <a:rPr lang="en-GB" altLang="en-US" sz="2600" dirty="0"/>
              <a:t> is concerned with whether a strategy could work in practice: in other words, whether an organisation has the capacity to deliver a strategy. </a:t>
            </a:r>
          </a:p>
        </p:txBody>
      </p:sp>
    </p:spTree>
    <p:extLst>
      <p:ext uri="{BB962C8B-B14F-4D97-AF65-F5344CB8AC3E}">
        <p14:creationId xmlns:p14="http://schemas.microsoft.com/office/powerpoint/2010/main" val="102489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a:t>
            </a:r>
            <a:r>
              <a:rPr lang="en-GB" altLang="en-US" sz="3600" b="1" dirty="0" err="1">
                <a:solidFill>
                  <a:schemeClr val="tx2">
                    <a:lumMod val="75000"/>
                  </a:schemeClr>
                </a:solidFill>
              </a:rPr>
              <a:t>SAFe</a:t>
            </a:r>
            <a:r>
              <a:rPr lang="en-GB" altLang="en-US" sz="3600" b="1" dirty="0">
                <a:solidFill>
                  <a:schemeClr val="tx2">
                    <a:lumMod val="75000"/>
                  </a:schemeClr>
                </a:solidFill>
              </a:rPr>
              <a:t> Criteria and Techniques of Evaluation</a:t>
            </a:r>
          </a:p>
        </p:txBody>
      </p:sp>
      <p:pic>
        <p:nvPicPr>
          <p:cNvPr id="3" name="Picture 2">
            <a:extLst>
              <a:ext uri="{FF2B5EF4-FFF2-40B4-BE49-F238E27FC236}">
                <a16:creationId xmlns:a16="http://schemas.microsoft.com/office/drawing/2014/main" id="{BDDC923E-B140-4821-93BA-8953D9755886}"/>
              </a:ext>
            </a:extLst>
          </p:cNvPr>
          <p:cNvPicPr>
            <a:picLocks noChangeAspect="1"/>
          </p:cNvPicPr>
          <p:nvPr/>
        </p:nvPicPr>
        <p:blipFill>
          <a:blip r:embed="rId3"/>
          <a:stretch>
            <a:fillRect/>
          </a:stretch>
        </p:blipFill>
        <p:spPr>
          <a:xfrm>
            <a:off x="620499" y="1140441"/>
            <a:ext cx="10951001" cy="4520807"/>
          </a:xfrm>
          <a:prstGeom prst="rect">
            <a:avLst/>
          </a:prstGeom>
        </p:spPr>
      </p:pic>
    </p:spTree>
    <p:extLst>
      <p:ext uri="{BB962C8B-B14F-4D97-AF65-F5344CB8AC3E}">
        <p14:creationId xmlns:p14="http://schemas.microsoft.com/office/powerpoint/2010/main" val="2649371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628800"/>
            <a:ext cx="10693188" cy="4104456"/>
          </a:xfrm>
        </p:spPr>
        <p:txBody>
          <a:bodyPr/>
          <a:lstStyle/>
          <a:p>
            <a:pPr algn="just"/>
            <a:r>
              <a:rPr lang="en-GB" sz="2700" dirty="0"/>
              <a:t>Strategies require organising and this involves both </a:t>
            </a:r>
            <a:r>
              <a:rPr lang="en-GB" sz="2700" b="1" dirty="0"/>
              <a:t>structures</a:t>
            </a:r>
            <a:r>
              <a:rPr lang="en-GB" sz="2700" dirty="0"/>
              <a:t> and </a:t>
            </a:r>
            <a:r>
              <a:rPr lang="en-GB" sz="2700" b="1" dirty="0"/>
              <a:t>systems</a:t>
            </a:r>
            <a:r>
              <a:rPr lang="en-GB" sz="2700" dirty="0"/>
              <a:t>. If the organisation is not consistent with the strategy, then even the cleverest strategy will fail because of poor implementation.</a:t>
            </a:r>
          </a:p>
          <a:p>
            <a:pPr algn="just">
              <a:buClr>
                <a:schemeClr val="tx1"/>
              </a:buClr>
            </a:pPr>
            <a:r>
              <a:rPr lang="en-GB" sz="2700" b="1" dirty="0">
                <a:solidFill>
                  <a:srgbClr val="FF0000"/>
                </a:solidFill>
              </a:rPr>
              <a:t>Structures</a:t>
            </a:r>
            <a:r>
              <a:rPr lang="en-GB" sz="2700" dirty="0"/>
              <a:t> give people formally defined roles, responsibilities and lines of reporting. </a:t>
            </a:r>
          </a:p>
          <a:p>
            <a:pPr algn="just">
              <a:buClr>
                <a:schemeClr val="tx1"/>
              </a:buClr>
            </a:pPr>
            <a:r>
              <a:rPr lang="en-GB" sz="2700" b="1" dirty="0">
                <a:solidFill>
                  <a:srgbClr val="FF0000"/>
                </a:solidFill>
              </a:rPr>
              <a:t>Systems</a:t>
            </a:r>
            <a:r>
              <a:rPr lang="en-GB" sz="2700" dirty="0"/>
              <a:t> support and control people as they carry out structurally defined roles and responsibilities.</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Strategy and Structure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304764"/>
            <a:ext cx="10693188" cy="4428492"/>
          </a:xfrm>
        </p:spPr>
        <p:txBody>
          <a:bodyPr/>
          <a:lstStyle/>
          <a:p>
            <a:pPr algn="just"/>
            <a:r>
              <a:rPr lang="en-GB" sz="2700" dirty="0"/>
              <a:t>Alongside a well-considered strategy, there exists the need for an organisation, management team and people to deliver the strategy.</a:t>
            </a:r>
          </a:p>
          <a:p>
            <a:pPr algn="just"/>
            <a:r>
              <a:rPr lang="en-GB" sz="2700" dirty="0"/>
              <a:t>According to modern strategists, strategy and structure are interlinked. It may not be optimal for an organisation to develop its structure after it has developed its strategy.</a:t>
            </a:r>
          </a:p>
          <a:p>
            <a:pPr algn="just"/>
            <a:r>
              <a:rPr lang="en-GB" altLang="en-US" sz="2700" dirty="0"/>
              <a:t>There are some companies that have broadly similar resources but differ markedly in their performance. The reasons for this disparity may be associated with the way that companies are organised and conduct their activities, rather than with differences in strategy.</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Fit</a:t>
            </a:r>
          </a:p>
        </p:txBody>
      </p:sp>
      <p:sp>
        <p:nvSpPr>
          <p:cNvPr id="6" name="Content Placeholder 2">
            <a:extLst>
              <a:ext uri="{FF2B5EF4-FFF2-40B4-BE49-F238E27FC236}">
                <a16:creationId xmlns:a16="http://schemas.microsoft.com/office/drawing/2014/main" id="{7ACA6891-AC72-4A1D-934C-E36EFBC0862C}"/>
              </a:ext>
            </a:extLst>
          </p:cNvPr>
          <p:cNvSpPr txBox="1">
            <a:spLocks/>
          </p:cNvSpPr>
          <p:nvPr/>
        </p:nvSpPr>
        <p:spPr bwMode="auto">
          <a:xfrm>
            <a:off x="541842" y="1340768"/>
            <a:ext cx="4943315" cy="4287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100" dirty="0"/>
              <a:t>There is a need to ensure that strategy and structure are consistent with each other.</a:t>
            </a:r>
          </a:p>
          <a:p>
            <a:pPr algn="just">
              <a:buClr>
                <a:schemeClr val="tx1"/>
              </a:buClr>
            </a:pPr>
            <a:r>
              <a:rPr lang="en-GB" sz="2100" dirty="0"/>
              <a:t>For an organisation to be economically effective, there needs to be a matching process between the organisation’s strategy and its structure: this is the concept of strategic fit. </a:t>
            </a:r>
            <a:r>
              <a:rPr lang="en-GB" sz="2100" b="1" dirty="0">
                <a:solidFill>
                  <a:srgbClr val="FF0000"/>
                </a:solidFill>
              </a:rPr>
              <a:t>Strategic fit</a:t>
            </a:r>
            <a:r>
              <a:rPr lang="en-GB" sz="2100" dirty="0"/>
              <a:t> is the matching process between strategy and structure.</a:t>
            </a:r>
          </a:p>
          <a:p>
            <a:pPr algn="just">
              <a:buClr>
                <a:schemeClr val="tx1"/>
              </a:buClr>
            </a:pPr>
            <a:r>
              <a:rPr lang="en-GB" sz="2100" dirty="0"/>
              <a:t>Case Study: Pepsi Co</a:t>
            </a:r>
          </a:p>
        </p:txBody>
      </p:sp>
      <p:pic>
        <p:nvPicPr>
          <p:cNvPr id="16" name="Picture 15">
            <a:extLst>
              <a:ext uri="{FF2B5EF4-FFF2-40B4-BE49-F238E27FC236}">
                <a16:creationId xmlns:a16="http://schemas.microsoft.com/office/drawing/2014/main" id="{006AC3FC-AF98-41E5-8F55-66EAC0717C46}"/>
              </a:ext>
            </a:extLst>
          </p:cNvPr>
          <p:cNvPicPr>
            <a:picLocks noChangeAspect="1"/>
          </p:cNvPicPr>
          <p:nvPr/>
        </p:nvPicPr>
        <p:blipFill>
          <a:blip r:embed="rId3"/>
          <a:stretch>
            <a:fillRect/>
          </a:stretch>
        </p:blipFill>
        <p:spPr>
          <a:xfrm>
            <a:off x="5663952" y="1434116"/>
            <a:ext cx="5852667" cy="4194412"/>
          </a:xfrm>
          <a:prstGeom prst="rect">
            <a:avLst/>
          </a:prstGeom>
        </p:spPr>
      </p:pic>
    </p:spTree>
    <p:extLst>
      <p:ext uri="{BB962C8B-B14F-4D97-AF65-F5344CB8AC3E}">
        <p14:creationId xmlns:p14="http://schemas.microsoft.com/office/powerpoint/2010/main" val="275153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Building The Organisation’s Structure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748" y="1556792"/>
            <a:ext cx="4997588"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000" b="1" dirty="0"/>
              <a:t>Basic principles of building the organisation’s structure:</a:t>
            </a:r>
          </a:p>
          <a:p>
            <a:pPr algn="just">
              <a:buClr>
                <a:schemeClr val="tx1"/>
              </a:buClr>
              <a:buFont typeface="Wingdings" panose="05000000000000000000" pitchFamily="2" charset="2"/>
              <a:buChar char="Ø"/>
            </a:pPr>
            <a:r>
              <a:rPr lang="en-GB" sz="1800" dirty="0"/>
              <a:t>Consistency with mission and objectives</a:t>
            </a:r>
          </a:p>
          <a:p>
            <a:pPr algn="just">
              <a:buClr>
                <a:schemeClr val="tx1"/>
              </a:buClr>
              <a:buFont typeface="Wingdings" panose="05000000000000000000" pitchFamily="2" charset="2"/>
              <a:buChar char="Ø"/>
            </a:pPr>
            <a:r>
              <a:rPr lang="en-GB" sz="1800" dirty="0"/>
              <a:t>Consideration of existing organisational design and main elements (age, size, environment, centralisation/decentralisation decisions, culture, leadership, etc.)</a:t>
            </a:r>
          </a:p>
          <a:p>
            <a:pPr algn="just">
              <a:buClr>
                <a:schemeClr val="tx1"/>
              </a:buClr>
              <a:buFont typeface="Wingdings" panose="05000000000000000000" pitchFamily="2" charset="2"/>
              <a:buChar char="Ø"/>
            </a:pPr>
            <a:r>
              <a:rPr lang="en-GB" sz="1800" dirty="0"/>
              <a:t>Design configurations based on the external environment and internal organisation </a:t>
            </a:r>
          </a:p>
          <a:p>
            <a:pPr algn="just">
              <a:buClr>
                <a:schemeClr val="tx1"/>
              </a:buClr>
              <a:buFont typeface="Wingdings" panose="05000000000000000000" pitchFamily="2" charset="2"/>
              <a:buChar char="Ø"/>
            </a:pPr>
            <a:r>
              <a:rPr lang="en-GB" sz="1800" dirty="0"/>
              <a:t>Consideration of consequences for employment and morale</a:t>
            </a:r>
          </a:p>
          <a:p>
            <a:pPr algn="just">
              <a:buClr>
                <a:schemeClr val="tx1"/>
              </a:buClr>
            </a:pPr>
            <a:endParaRPr lang="en-GB" sz="2200" dirty="0"/>
          </a:p>
          <a:p>
            <a:pPr algn="just">
              <a:buClr>
                <a:schemeClr val="tx1"/>
              </a:buClr>
            </a:pPr>
            <a:endParaRPr lang="en-GB" sz="2200" dirty="0"/>
          </a:p>
        </p:txBody>
      </p:sp>
      <p:pic>
        <p:nvPicPr>
          <p:cNvPr id="3" name="Picture 2">
            <a:extLst>
              <a:ext uri="{FF2B5EF4-FFF2-40B4-BE49-F238E27FC236}">
                <a16:creationId xmlns:a16="http://schemas.microsoft.com/office/drawing/2014/main" id="{86773381-48E1-4DCB-B578-85244AB3909A}"/>
              </a:ext>
            </a:extLst>
          </p:cNvPr>
          <p:cNvPicPr>
            <a:picLocks noChangeAspect="1"/>
          </p:cNvPicPr>
          <p:nvPr/>
        </p:nvPicPr>
        <p:blipFill>
          <a:blip r:embed="rId3"/>
          <a:stretch>
            <a:fillRect/>
          </a:stretch>
        </p:blipFill>
        <p:spPr>
          <a:xfrm>
            <a:off x="5519936" y="1556792"/>
            <a:ext cx="6139969" cy="392443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119336" y="0"/>
            <a:ext cx="11881320" cy="1143000"/>
          </a:xfrm>
        </p:spPr>
        <p:txBody>
          <a:bodyPr/>
          <a:lstStyle/>
          <a:p>
            <a:pPr eaLnBrk="1" hangingPunct="1"/>
            <a:r>
              <a:rPr lang="en-GB" altLang="en-US" sz="2800" b="1" dirty="0">
                <a:solidFill>
                  <a:schemeClr val="tx2">
                    <a:lumMod val="75000"/>
                  </a:schemeClr>
                </a:solidFill>
              </a:rPr>
              <a:t>Culture, Style, Leadership and the Relationship with Strategy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767408" y="1196752"/>
            <a:ext cx="10657184"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Although every organisation is the result of its history, products and people, it periodically has the chance to renew itself. In other words, it is able to change its management culture and style. Inevitably, this will have an impact on strategy – both in obvious ways, such as the attitude to risk taking, and in more subtle ways, such as the ability of the company to innovate.</a:t>
            </a:r>
          </a:p>
          <a:p>
            <a:pPr algn="just">
              <a:buClr>
                <a:schemeClr val="tx1"/>
              </a:buClr>
            </a:pPr>
            <a:r>
              <a:rPr lang="en-GB" sz="2200" dirty="0"/>
              <a:t>The leadership and top management at any point in time will clearly influence the organisation’s culture and style.</a:t>
            </a:r>
          </a:p>
          <a:p>
            <a:pPr algn="just">
              <a:buClr>
                <a:schemeClr val="tx1"/>
              </a:buClr>
            </a:pPr>
            <a:r>
              <a:rPr lang="en-GB" sz="2200" dirty="0"/>
              <a:t>Organisations can make the deliberate choice to change their culture and style as part of a major shift in strategy….BUT:</a:t>
            </a:r>
          </a:p>
          <a:p>
            <a:pPr marL="0" indent="0" algn="just">
              <a:buClr>
                <a:schemeClr val="tx1"/>
              </a:buClr>
              <a:buNone/>
            </a:pPr>
            <a:endParaRPr lang="en-GB" sz="1400" dirty="0"/>
          </a:p>
          <a:p>
            <a:pPr lvl="2" algn="just">
              <a:buClr>
                <a:schemeClr val="tx1"/>
              </a:buClr>
              <a:buFont typeface="Wingdings" panose="05000000000000000000" pitchFamily="2" charset="2"/>
              <a:buChar char="Ø"/>
            </a:pPr>
            <a:r>
              <a:rPr lang="en-GB" sz="2200" dirty="0"/>
              <a:t>Should the organisation change its culture and style?</a:t>
            </a:r>
          </a:p>
          <a:p>
            <a:pPr lvl="2" algn="just">
              <a:buClr>
                <a:schemeClr val="tx1"/>
              </a:buClr>
              <a:buFont typeface="Wingdings" panose="05000000000000000000" pitchFamily="2" charset="2"/>
              <a:buChar char="Ø"/>
            </a:pPr>
            <a:r>
              <a:rPr lang="en-GB" sz="2200" dirty="0"/>
              <a:t>If so, in what way should the company change these?</a:t>
            </a:r>
          </a:p>
        </p:txBody>
      </p:sp>
    </p:spTree>
    <p:extLst>
      <p:ext uri="{BB962C8B-B14F-4D97-AF65-F5344CB8AC3E}">
        <p14:creationId xmlns:p14="http://schemas.microsoft.com/office/powerpoint/2010/main" val="2597371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fade">
                                      <p:cBhvr>
                                        <p:cTn id="33" dur="1000"/>
                                        <p:tgtEl>
                                          <p:spTgt spid="5">
                                            <p:txEl>
                                              <p:pRg st="5" end="5"/>
                                            </p:txEl>
                                          </p:spTgt>
                                        </p:tgtEl>
                                      </p:cBhvr>
                                    </p:animEffect>
                                    <p:anim calcmode="lin" valueType="num">
                                      <p:cBhvr>
                                        <p:cTn id="34"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Six Basic Types of Organisational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524012" y="1242890"/>
            <a:ext cx="3960440"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000" b="1" dirty="0"/>
              <a:t>Six basic types of organisational structure that can serve to implement the chosen strategy:</a:t>
            </a:r>
          </a:p>
          <a:p>
            <a:pPr marL="0" indent="0" algn="just">
              <a:buClr>
                <a:schemeClr val="tx1"/>
              </a:buClr>
              <a:buNone/>
            </a:pPr>
            <a:endParaRPr lang="en-GB" sz="1200" dirty="0"/>
          </a:p>
          <a:p>
            <a:pPr algn="just">
              <a:buClr>
                <a:schemeClr val="tx1"/>
              </a:buClr>
              <a:buFont typeface="Wingdings" panose="05000000000000000000" pitchFamily="2" charset="2"/>
              <a:buChar char="Ø"/>
            </a:pPr>
            <a:r>
              <a:rPr lang="en-GB" sz="1800" dirty="0">
                <a:solidFill>
                  <a:srgbClr val="0070C0"/>
                </a:solidFill>
              </a:rPr>
              <a:t>Small organisation structure</a:t>
            </a:r>
          </a:p>
          <a:p>
            <a:pPr algn="just">
              <a:buClr>
                <a:schemeClr val="tx1"/>
              </a:buClr>
              <a:buFont typeface="Wingdings" panose="05000000000000000000" pitchFamily="2" charset="2"/>
              <a:buChar char="Ø"/>
            </a:pPr>
            <a:r>
              <a:rPr lang="en-GB" sz="1800" dirty="0">
                <a:solidFill>
                  <a:schemeClr val="accent2">
                    <a:lumMod val="50000"/>
                  </a:schemeClr>
                </a:solidFill>
              </a:rPr>
              <a:t>Functional organisation structure</a:t>
            </a:r>
          </a:p>
          <a:p>
            <a:pPr algn="just">
              <a:buClr>
                <a:schemeClr val="tx1"/>
              </a:buClr>
              <a:buFont typeface="Wingdings" panose="05000000000000000000" pitchFamily="2" charset="2"/>
              <a:buChar char="Ø"/>
            </a:pPr>
            <a:r>
              <a:rPr lang="en-GB" sz="1800" dirty="0">
                <a:solidFill>
                  <a:srgbClr val="FF0066"/>
                </a:solidFill>
              </a:rPr>
              <a:t>Multidivisional structure</a:t>
            </a:r>
          </a:p>
          <a:p>
            <a:pPr algn="just">
              <a:buClr>
                <a:schemeClr val="tx1"/>
              </a:buClr>
              <a:buFont typeface="Wingdings" panose="05000000000000000000" pitchFamily="2" charset="2"/>
              <a:buChar char="Ø"/>
            </a:pPr>
            <a:r>
              <a:rPr lang="en-GB" sz="1800" dirty="0">
                <a:solidFill>
                  <a:schemeClr val="accent6">
                    <a:lumMod val="50000"/>
                  </a:schemeClr>
                </a:solidFill>
              </a:rPr>
              <a:t>Holding company structure</a:t>
            </a:r>
          </a:p>
          <a:p>
            <a:pPr algn="just">
              <a:buClr>
                <a:schemeClr val="tx1"/>
              </a:buClr>
              <a:buFont typeface="Wingdings" panose="05000000000000000000" pitchFamily="2" charset="2"/>
              <a:buChar char="Ø"/>
            </a:pPr>
            <a:r>
              <a:rPr lang="en-GB" sz="1800" dirty="0">
                <a:solidFill>
                  <a:srgbClr val="00B050"/>
                </a:solidFill>
              </a:rPr>
              <a:t>Matrix organisation structure</a:t>
            </a:r>
          </a:p>
          <a:p>
            <a:pPr algn="just">
              <a:buClr>
                <a:schemeClr val="tx1"/>
              </a:buClr>
              <a:buFont typeface="Wingdings" panose="05000000000000000000" pitchFamily="2" charset="2"/>
              <a:buChar char="Ø"/>
            </a:pPr>
            <a:r>
              <a:rPr lang="en-GB" sz="1800" dirty="0">
                <a:solidFill>
                  <a:srgbClr val="0000FF"/>
                </a:solidFill>
              </a:rPr>
              <a:t>Innovative organisation structure</a:t>
            </a:r>
          </a:p>
        </p:txBody>
      </p:sp>
      <p:sp>
        <p:nvSpPr>
          <p:cNvPr id="2" name="Rectangle: Rounded Corners 1">
            <a:extLst>
              <a:ext uri="{FF2B5EF4-FFF2-40B4-BE49-F238E27FC236}">
                <a16:creationId xmlns:a16="http://schemas.microsoft.com/office/drawing/2014/main" id="{152206EB-6ED9-445D-9B1D-A730DA8723A7}"/>
              </a:ext>
            </a:extLst>
          </p:cNvPr>
          <p:cNvSpPr/>
          <p:nvPr/>
        </p:nvSpPr>
        <p:spPr>
          <a:xfrm>
            <a:off x="4524772" y="1052736"/>
            <a:ext cx="2340000" cy="2160000"/>
          </a:xfrm>
          <a:prstGeom prst="roundRect">
            <a:avLst/>
          </a:prstGeom>
          <a:blipFill>
            <a:blip r:embed="rId3"/>
            <a:stretch>
              <a:fillRect/>
            </a:stretch>
          </a:blipFill>
          <a:ln w="666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5ACFF6C9-7017-4F24-B2EC-A491232F582E}"/>
              </a:ext>
            </a:extLst>
          </p:cNvPr>
          <p:cNvSpPr/>
          <p:nvPr/>
        </p:nvSpPr>
        <p:spPr>
          <a:xfrm>
            <a:off x="6976256" y="1052736"/>
            <a:ext cx="2340000" cy="2160000"/>
          </a:xfrm>
          <a:prstGeom prst="roundRect">
            <a:avLst/>
          </a:prstGeom>
          <a:blipFill>
            <a:blip r:embed="rId4"/>
            <a:stretch>
              <a:fillRect/>
            </a:stretch>
          </a:blipFill>
          <a:ln w="666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4E018D5-C788-4C7D-91B8-821972677355}"/>
              </a:ext>
            </a:extLst>
          </p:cNvPr>
          <p:cNvSpPr/>
          <p:nvPr/>
        </p:nvSpPr>
        <p:spPr>
          <a:xfrm>
            <a:off x="9408368" y="1052736"/>
            <a:ext cx="2340000" cy="2160000"/>
          </a:xfrm>
          <a:prstGeom prst="roundRect">
            <a:avLst/>
          </a:prstGeom>
          <a:blipFill>
            <a:blip r:embed="rId5"/>
            <a:stretch>
              <a:fillRect/>
            </a:stretch>
          </a:blipFill>
          <a:ln w="66675">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E7220F7-6415-464D-B0D7-17AA3091759F}"/>
              </a:ext>
            </a:extLst>
          </p:cNvPr>
          <p:cNvSpPr/>
          <p:nvPr/>
        </p:nvSpPr>
        <p:spPr>
          <a:xfrm>
            <a:off x="4544144" y="3484663"/>
            <a:ext cx="2340000" cy="2160000"/>
          </a:xfrm>
          <a:prstGeom prst="roundRect">
            <a:avLst/>
          </a:prstGeom>
          <a:blipFill>
            <a:blip r:embed="rId6"/>
            <a:stretch>
              <a:fillRect/>
            </a:stretch>
          </a:blipFill>
          <a:ln w="666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C0DCD0FC-D44D-4ADC-8645-DA7ACBE9C765}"/>
              </a:ext>
            </a:extLst>
          </p:cNvPr>
          <p:cNvSpPr/>
          <p:nvPr/>
        </p:nvSpPr>
        <p:spPr>
          <a:xfrm>
            <a:off x="6976256" y="3484663"/>
            <a:ext cx="2340000" cy="2160000"/>
          </a:xfrm>
          <a:prstGeom prst="roundRect">
            <a:avLst/>
          </a:prstGeom>
          <a:blipFill>
            <a:blip r:embed="rId7"/>
            <a:stretch>
              <a:fillRect/>
            </a:stretch>
          </a:blipFill>
          <a:ln w="666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F29FABDF-AAED-4245-A736-C4F7B3727F05}"/>
              </a:ext>
            </a:extLst>
          </p:cNvPr>
          <p:cNvSpPr/>
          <p:nvPr/>
        </p:nvSpPr>
        <p:spPr>
          <a:xfrm>
            <a:off x="9408368" y="3475138"/>
            <a:ext cx="2340000" cy="2160000"/>
          </a:xfrm>
          <a:prstGeom prst="roundRect">
            <a:avLst/>
          </a:prstGeom>
          <a:blipFill>
            <a:blip r:embed="rId3"/>
            <a:stretch>
              <a:fillRect/>
            </a:stretch>
          </a:blipFill>
          <a:ln w="666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descr="A picture containing device&#10;&#10;Description automatically generated">
            <a:extLst>
              <a:ext uri="{FF2B5EF4-FFF2-40B4-BE49-F238E27FC236}">
                <a16:creationId xmlns:a16="http://schemas.microsoft.com/office/drawing/2014/main" id="{C2EA69C6-CEB3-448B-AED5-D9119DA2D086}"/>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5248" b="93003" l="9596" r="92677">
                        <a14:foregroundMark x1="60606" y1="20117" x2="46465" y2="16327"/>
                        <a14:foregroundMark x1="46465" y1="16327" x2="57071" y2="16327"/>
                        <a14:foregroundMark x1="57828" y1="49563" x2="57323" y2="52187"/>
                        <a14:foregroundMark x1="83838" y1="44898" x2="85354" y2="43149"/>
                        <a14:foregroundMark x1="72727" y1="79592" x2="75505" y2="83673"/>
                        <a14:foregroundMark x1="38636" y1="78717" x2="38131" y2="80175"/>
                        <a14:foregroundMark x1="51768" y1="48980" x2="50758" y2="56560"/>
                        <a14:foregroundMark x1="74747" y1="93294" x2="67424" y2="93003"/>
                        <a14:foregroundMark x1="58586" y1="6997" x2="46465" y2="5248"/>
                        <a14:foregroundMark x1="92677" y1="38192" x2="92677" y2="43732"/>
                        <a14:foregroundMark x1="22980" y1="34694" x2="26768" y2="40525"/>
                        <a14:foregroundMark x1="33586" y1="45190" x2="40152" y2="47813"/>
                        <a14:foregroundMark x1="44444" y1="63848" x2="40657" y2="69096"/>
                        <a14:foregroundMark x1="58586" y1="62974" x2="62626" y2="69388"/>
                        <a14:foregroundMark x1="63131" y1="47522" x2="69444" y2="45773"/>
                      </a14:backgroundRemoval>
                    </a14:imgEffect>
                  </a14:imgLayer>
                </a14:imgProps>
              </a:ext>
              <a:ext uri="{28A0092B-C50C-407E-A947-70E740481C1C}">
                <a14:useLocalDpi xmlns:a14="http://schemas.microsoft.com/office/drawing/2010/main" val="0"/>
              </a:ext>
            </a:extLst>
          </a:blip>
          <a:stretch>
            <a:fillRect/>
          </a:stretch>
        </p:blipFill>
        <p:spPr>
          <a:xfrm>
            <a:off x="4462648" y="1103894"/>
            <a:ext cx="2421496" cy="2097407"/>
          </a:xfrm>
          <a:prstGeom prst="rect">
            <a:avLst/>
          </a:prstGeom>
        </p:spPr>
      </p:pic>
      <p:pic>
        <p:nvPicPr>
          <p:cNvPr id="29" name="Picture 28" descr="A picture containing drawing&#10;&#10;Description automatically generated">
            <a:extLst>
              <a:ext uri="{FF2B5EF4-FFF2-40B4-BE49-F238E27FC236}">
                <a16:creationId xmlns:a16="http://schemas.microsoft.com/office/drawing/2014/main" id="{B654DC11-87C4-4BB7-ADA9-64AB9F22990F}"/>
              </a:ext>
            </a:extLst>
          </p:cNvPr>
          <p:cNvPicPr>
            <a:picLocks noChangeAspect="1"/>
          </p:cNvPicPr>
          <p:nvPr/>
        </p:nvPicPr>
        <p:blipFill>
          <a:blip r:embed="rId10" cstate="print">
            <a:extLst>
              <a:ext uri="{BEBA8EAE-BF5A-486C-A8C5-ECC9F3942E4B}">
                <a14:imgProps xmlns:a14="http://schemas.microsoft.com/office/drawing/2010/main">
                  <a14:imgLayer r:embed="rId11">
                    <a14:imgEffect>
                      <a14:backgroundRemoval t="9000" b="90000" l="9872" r="89945">
                        <a14:foregroundMark x1="37660" y1="10125" x2="62888" y2="9000"/>
                      </a14:backgroundRemoval>
                    </a14:imgEffect>
                  </a14:imgLayer>
                </a14:imgProps>
              </a:ext>
              <a:ext uri="{28A0092B-C50C-407E-A947-70E740481C1C}">
                <a14:useLocalDpi xmlns:a14="http://schemas.microsoft.com/office/drawing/2010/main" val="0"/>
              </a:ext>
            </a:extLst>
          </a:blip>
          <a:stretch>
            <a:fillRect/>
          </a:stretch>
        </p:blipFill>
        <p:spPr>
          <a:xfrm>
            <a:off x="9972286" y="3678255"/>
            <a:ext cx="1212163" cy="1772816"/>
          </a:xfrm>
          <a:prstGeom prst="rect">
            <a:avLst/>
          </a:prstGeom>
        </p:spPr>
      </p:pic>
    </p:spTree>
    <p:extLst>
      <p:ext uri="{BB962C8B-B14F-4D97-AF65-F5344CB8AC3E}">
        <p14:creationId xmlns:p14="http://schemas.microsoft.com/office/powerpoint/2010/main" val="42214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17" presetID="3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1000" fill="hold"/>
                                        <p:tgtEl>
                                          <p:spTgt spid="2"/>
                                        </p:tgtEl>
                                        <p:attrNameLst>
                                          <p:attrName>ppt_w</p:attrName>
                                        </p:attrNameLst>
                                      </p:cBhvr>
                                      <p:tavLst>
                                        <p:tav tm="0">
                                          <p:val>
                                            <p:fltVal val="0"/>
                                          </p:val>
                                        </p:tav>
                                        <p:tav tm="100000">
                                          <p:val>
                                            <p:strVal val="#ppt_w"/>
                                          </p:val>
                                        </p:tav>
                                      </p:tavLst>
                                    </p:anim>
                                    <p:anim calcmode="lin" valueType="num">
                                      <p:cBhvr>
                                        <p:cTn id="20" dur="1000" fill="hold"/>
                                        <p:tgtEl>
                                          <p:spTgt spid="2"/>
                                        </p:tgtEl>
                                        <p:attrNameLst>
                                          <p:attrName>ppt_h</p:attrName>
                                        </p:attrNameLst>
                                      </p:cBhvr>
                                      <p:tavLst>
                                        <p:tav tm="0">
                                          <p:val>
                                            <p:fltVal val="0"/>
                                          </p:val>
                                        </p:tav>
                                        <p:tav tm="100000">
                                          <p:val>
                                            <p:strVal val="#ppt_h"/>
                                          </p:val>
                                        </p:tav>
                                      </p:tavLst>
                                    </p:anim>
                                    <p:anim calcmode="lin" valueType="num">
                                      <p:cBhvr>
                                        <p:cTn id="21" dur="1000" fill="hold"/>
                                        <p:tgtEl>
                                          <p:spTgt spid="2"/>
                                        </p:tgtEl>
                                        <p:attrNameLst>
                                          <p:attrName>style.rotation</p:attrName>
                                        </p:attrNameLst>
                                      </p:cBhvr>
                                      <p:tavLst>
                                        <p:tav tm="0">
                                          <p:val>
                                            <p:fltVal val="90"/>
                                          </p:val>
                                        </p:tav>
                                        <p:tav tm="100000">
                                          <p:val>
                                            <p:fltVal val="0"/>
                                          </p:val>
                                        </p:tav>
                                      </p:tavLst>
                                    </p:anim>
                                    <p:animEffect transition="in" filter="fade">
                                      <p:cBhvr>
                                        <p:cTn id="22" dur="1000"/>
                                        <p:tgtEl>
                                          <p:spTgt spid="2"/>
                                        </p:tgtEl>
                                      </p:cBhvr>
                                    </p:animEffect>
                                  </p:childTnLst>
                                </p:cTn>
                              </p:par>
                              <p:par>
                                <p:cTn id="23" presetID="31" presetClass="entr" presetSubtype="0" fill="hold" nodeType="withEffect">
                                  <p:stCondLst>
                                    <p:cond delay="0"/>
                                  </p:stCondLst>
                                  <p:childTnLst>
                                    <p:set>
                                      <p:cBhvr>
                                        <p:cTn id="24" dur="1" fill="hold">
                                          <p:stCondLst>
                                            <p:cond delay="0"/>
                                          </p:stCondLst>
                                        </p:cTn>
                                        <p:tgtEl>
                                          <p:spTgt spid="27"/>
                                        </p:tgtEl>
                                        <p:attrNameLst>
                                          <p:attrName>style.visibility</p:attrName>
                                        </p:attrNameLst>
                                      </p:cBhvr>
                                      <p:to>
                                        <p:strVal val="visible"/>
                                      </p:to>
                                    </p:set>
                                    <p:anim calcmode="lin" valueType="num">
                                      <p:cBhvr>
                                        <p:cTn id="25" dur="1000" fill="hold"/>
                                        <p:tgtEl>
                                          <p:spTgt spid="27"/>
                                        </p:tgtEl>
                                        <p:attrNameLst>
                                          <p:attrName>ppt_w</p:attrName>
                                        </p:attrNameLst>
                                      </p:cBhvr>
                                      <p:tavLst>
                                        <p:tav tm="0">
                                          <p:val>
                                            <p:fltVal val="0"/>
                                          </p:val>
                                        </p:tav>
                                        <p:tav tm="100000">
                                          <p:val>
                                            <p:strVal val="#ppt_w"/>
                                          </p:val>
                                        </p:tav>
                                      </p:tavLst>
                                    </p:anim>
                                    <p:anim calcmode="lin" valueType="num">
                                      <p:cBhvr>
                                        <p:cTn id="26" dur="1000" fill="hold"/>
                                        <p:tgtEl>
                                          <p:spTgt spid="27"/>
                                        </p:tgtEl>
                                        <p:attrNameLst>
                                          <p:attrName>ppt_h</p:attrName>
                                        </p:attrNameLst>
                                      </p:cBhvr>
                                      <p:tavLst>
                                        <p:tav tm="0">
                                          <p:val>
                                            <p:fltVal val="0"/>
                                          </p:val>
                                        </p:tav>
                                        <p:tav tm="100000">
                                          <p:val>
                                            <p:strVal val="#ppt_h"/>
                                          </p:val>
                                        </p:tav>
                                      </p:tavLst>
                                    </p:anim>
                                    <p:anim calcmode="lin" valueType="num">
                                      <p:cBhvr>
                                        <p:cTn id="27" dur="1000" fill="hold"/>
                                        <p:tgtEl>
                                          <p:spTgt spid="27"/>
                                        </p:tgtEl>
                                        <p:attrNameLst>
                                          <p:attrName>style.rotation</p:attrName>
                                        </p:attrNameLst>
                                      </p:cBhvr>
                                      <p:tavLst>
                                        <p:tav tm="0">
                                          <p:val>
                                            <p:fltVal val="90"/>
                                          </p:val>
                                        </p:tav>
                                        <p:tav tm="100000">
                                          <p:val>
                                            <p:fltVal val="0"/>
                                          </p:val>
                                        </p:tav>
                                      </p:tavLst>
                                    </p:anim>
                                    <p:animEffect transition="in" filter="fade">
                                      <p:cBhvr>
                                        <p:cTn id="28" dur="1000"/>
                                        <p:tgtEl>
                                          <p:spTgt spid="27"/>
                                        </p:tgtEl>
                                      </p:cBhvr>
                                    </p:animEffec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Effect transition="in" filter="fade">
                                      <p:cBhvr>
                                        <p:cTn id="33" dur="1000"/>
                                        <p:tgtEl>
                                          <p:spTgt spid="4">
                                            <p:txEl>
                                              <p:pRg st="3" end="3"/>
                                            </p:txEl>
                                          </p:spTgt>
                                        </p:tgtEl>
                                      </p:cBhvr>
                                    </p:animEffect>
                                    <p:anim calcmode="lin" valueType="num">
                                      <p:cBhvr>
                                        <p:cTn id="34"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6" presetID="31"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1000" fill="hold"/>
                                        <p:tgtEl>
                                          <p:spTgt spid="8"/>
                                        </p:tgtEl>
                                        <p:attrNameLst>
                                          <p:attrName>ppt_w</p:attrName>
                                        </p:attrNameLst>
                                      </p:cBhvr>
                                      <p:tavLst>
                                        <p:tav tm="0">
                                          <p:val>
                                            <p:fltVal val="0"/>
                                          </p:val>
                                        </p:tav>
                                        <p:tav tm="100000">
                                          <p:val>
                                            <p:strVal val="#ppt_w"/>
                                          </p:val>
                                        </p:tav>
                                      </p:tavLst>
                                    </p:anim>
                                    <p:anim calcmode="lin" valueType="num">
                                      <p:cBhvr>
                                        <p:cTn id="39" dur="1000" fill="hold"/>
                                        <p:tgtEl>
                                          <p:spTgt spid="8"/>
                                        </p:tgtEl>
                                        <p:attrNameLst>
                                          <p:attrName>ppt_h</p:attrName>
                                        </p:attrNameLst>
                                      </p:cBhvr>
                                      <p:tavLst>
                                        <p:tav tm="0">
                                          <p:val>
                                            <p:fltVal val="0"/>
                                          </p:val>
                                        </p:tav>
                                        <p:tav tm="100000">
                                          <p:val>
                                            <p:strVal val="#ppt_h"/>
                                          </p:val>
                                        </p:tav>
                                      </p:tavLst>
                                    </p:anim>
                                    <p:anim calcmode="lin" valueType="num">
                                      <p:cBhvr>
                                        <p:cTn id="40" dur="1000" fill="hold"/>
                                        <p:tgtEl>
                                          <p:spTgt spid="8"/>
                                        </p:tgtEl>
                                        <p:attrNameLst>
                                          <p:attrName>style.rotation</p:attrName>
                                        </p:attrNameLst>
                                      </p:cBhvr>
                                      <p:tavLst>
                                        <p:tav tm="0">
                                          <p:val>
                                            <p:fltVal val="90"/>
                                          </p:val>
                                        </p:tav>
                                        <p:tav tm="100000">
                                          <p:val>
                                            <p:fltVal val="0"/>
                                          </p:val>
                                        </p:tav>
                                      </p:tavLst>
                                    </p:anim>
                                    <p:animEffect transition="in" filter="fade">
                                      <p:cBhvr>
                                        <p:cTn id="41" dur="1000"/>
                                        <p:tgtEl>
                                          <p:spTgt spid="8"/>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4">
                                            <p:txEl>
                                              <p:pRg st="4" end="4"/>
                                            </p:txEl>
                                          </p:spTgt>
                                        </p:tgtEl>
                                        <p:attrNameLst>
                                          <p:attrName>style.visibility</p:attrName>
                                        </p:attrNameLst>
                                      </p:cBhvr>
                                      <p:to>
                                        <p:strVal val="visible"/>
                                      </p:to>
                                    </p:set>
                                    <p:animEffect transition="in" filter="fade">
                                      <p:cBhvr>
                                        <p:cTn id="46" dur="1000"/>
                                        <p:tgtEl>
                                          <p:spTgt spid="4">
                                            <p:txEl>
                                              <p:pRg st="4" end="4"/>
                                            </p:txEl>
                                          </p:spTgt>
                                        </p:tgtEl>
                                      </p:cBhvr>
                                    </p:animEffect>
                                    <p:anim calcmode="lin" valueType="num">
                                      <p:cBhvr>
                                        <p:cTn id="4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49" presetID="31" presetClass="entr" presetSubtype="0" fill="hold" grpId="0" nodeType="withEffect">
                                  <p:stCondLst>
                                    <p:cond delay="0"/>
                                  </p:stCondLst>
                                  <p:childTnLst>
                                    <p:set>
                                      <p:cBhvr>
                                        <p:cTn id="50" dur="1" fill="hold">
                                          <p:stCondLst>
                                            <p:cond delay="0"/>
                                          </p:stCondLst>
                                        </p:cTn>
                                        <p:tgtEl>
                                          <p:spTgt spid="10"/>
                                        </p:tgtEl>
                                        <p:attrNameLst>
                                          <p:attrName>style.visibility</p:attrName>
                                        </p:attrNameLst>
                                      </p:cBhvr>
                                      <p:to>
                                        <p:strVal val="visible"/>
                                      </p:to>
                                    </p:set>
                                    <p:anim calcmode="lin" valueType="num">
                                      <p:cBhvr>
                                        <p:cTn id="51" dur="1000" fill="hold"/>
                                        <p:tgtEl>
                                          <p:spTgt spid="10"/>
                                        </p:tgtEl>
                                        <p:attrNameLst>
                                          <p:attrName>ppt_w</p:attrName>
                                        </p:attrNameLst>
                                      </p:cBhvr>
                                      <p:tavLst>
                                        <p:tav tm="0">
                                          <p:val>
                                            <p:fltVal val="0"/>
                                          </p:val>
                                        </p:tav>
                                        <p:tav tm="100000">
                                          <p:val>
                                            <p:strVal val="#ppt_w"/>
                                          </p:val>
                                        </p:tav>
                                      </p:tavLst>
                                    </p:anim>
                                    <p:anim calcmode="lin" valueType="num">
                                      <p:cBhvr>
                                        <p:cTn id="52" dur="1000" fill="hold"/>
                                        <p:tgtEl>
                                          <p:spTgt spid="10"/>
                                        </p:tgtEl>
                                        <p:attrNameLst>
                                          <p:attrName>ppt_h</p:attrName>
                                        </p:attrNameLst>
                                      </p:cBhvr>
                                      <p:tavLst>
                                        <p:tav tm="0">
                                          <p:val>
                                            <p:fltVal val="0"/>
                                          </p:val>
                                        </p:tav>
                                        <p:tav tm="100000">
                                          <p:val>
                                            <p:strVal val="#ppt_h"/>
                                          </p:val>
                                        </p:tav>
                                      </p:tavLst>
                                    </p:anim>
                                    <p:anim calcmode="lin" valueType="num">
                                      <p:cBhvr>
                                        <p:cTn id="53" dur="1000" fill="hold"/>
                                        <p:tgtEl>
                                          <p:spTgt spid="10"/>
                                        </p:tgtEl>
                                        <p:attrNameLst>
                                          <p:attrName>style.rotation</p:attrName>
                                        </p:attrNameLst>
                                      </p:cBhvr>
                                      <p:tavLst>
                                        <p:tav tm="0">
                                          <p:val>
                                            <p:fltVal val="90"/>
                                          </p:val>
                                        </p:tav>
                                        <p:tav tm="100000">
                                          <p:val>
                                            <p:fltVal val="0"/>
                                          </p:val>
                                        </p:tav>
                                      </p:tavLst>
                                    </p:anim>
                                    <p:animEffect transition="in" filter="fade">
                                      <p:cBhvr>
                                        <p:cTn id="54" dur="1000"/>
                                        <p:tgtEl>
                                          <p:spTgt spid="10"/>
                                        </p:tgtEl>
                                      </p:cBhvr>
                                    </p:animEffect>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4">
                                            <p:txEl>
                                              <p:pRg st="5" end="5"/>
                                            </p:txEl>
                                          </p:spTgt>
                                        </p:tgtEl>
                                        <p:attrNameLst>
                                          <p:attrName>style.visibility</p:attrName>
                                        </p:attrNameLst>
                                      </p:cBhvr>
                                      <p:to>
                                        <p:strVal val="visible"/>
                                      </p:to>
                                    </p:set>
                                    <p:animEffect transition="in" filter="fade">
                                      <p:cBhvr>
                                        <p:cTn id="59" dur="1000"/>
                                        <p:tgtEl>
                                          <p:spTgt spid="4">
                                            <p:txEl>
                                              <p:pRg st="5" end="5"/>
                                            </p:txEl>
                                          </p:spTgt>
                                        </p:tgtEl>
                                      </p:cBhvr>
                                    </p:animEffect>
                                    <p:anim calcmode="lin" valueType="num">
                                      <p:cBhvr>
                                        <p:cTn id="6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5" end="5"/>
                                            </p:txEl>
                                          </p:spTgt>
                                        </p:tgtEl>
                                        <p:attrNameLst>
                                          <p:attrName>ppt_y</p:attrName>
                                        </p:attrNameLst>
                                      </p:cBhvr>
                                      <p:tavLst>
                                        <p:tav tm="0">
                                          <p:val>
                                            <p:strVal val="#ppt_y+.1"/>
                                          </p:val>
                                        </p:tav>
                                        <p:tav tm="100000">
                                          <p:val>
                                            <p:strVal val="#ppt_y"/>
                                          </p:val>
                                        </p:tav>
                                      </p:tavLst>
                                    </p:anim>
                                  </p:childTnLst>
                                </p:cTn>
                              </p:par>
                              <p:par>
                                <p:cTn id="62" presetID="31" presetClass="entr" presetSubtype="0" fill="hold" grpId="0" nodeType="withEffect">
                                  <p:stCondLst>
                                    <p:cond delay="0"/>
                                  </p:stCondLst>
                                  <p:childTnLst>
                                    <p:set>
                                      <p:cBhvr>
                                        <p:cTn id="63" dur="1" fill="hold">
                                          <p:stCondLst>
                                            <p:cond delay="0"/>
                                          </p:stCondLst>
                                        </p:cTn>
                                        <p:tgtEl>
                                          <p:spTgt spid="12"/>
                                        </p:tgtEl>
                                        <p:attrNameLst>
                                          <p:attrName>style.visibility</p:attrName>
                                        </p:attrNameLst>
                                      </p:cBhvr>
                                      <p:to>
                                        <p:strVal val="visible"/>
                                      </p:to>
                                    </p:set>
                                    <p:anim calcmode="lin" valueType="num">
                                      <p:cBhvr>
                                        <p:cTn id="64" dur="1000" fill="hold"/>
                                        <p:tgtEl>
                                          <p:spTgt spid="12"/>
                                        </p:tgtEl>
                                        <p:attrNameLst>
                                          <p:attrName>ppt_w</p:attrName>
                                        </p:attrNameLst>
                                      </p:cBhvr>
                                      <p:tavLst>
                                        <p:tav tm="0">
                                          <p:val>
                                            <p:fltVal val="0"/>
                                          </p:val>
                                        </p:tav>
                                        <p:tav tm="100000">
                                          <p:val>
                                            <p:strVal val="#ppt_w"/>
                                          </p:val>
                                        </p:tav>
                                      </p:tavLst>
                                    </p:anim>
                                    <p:anim calcmode="lin" valueType="num">
                                      <p:cBhvr>
                                        <p:cTn id="65" dur="1000" fill="hold"/>
                                        <p:tgtEl>
                                          <p:spTgt spid="12"/>
                                        </p:tgtEl>
                                        <p:attrNameLst>
                                          <p:attrName>ppt_h</p:attrName>
                                        </p:attrNameLst>
                                      </p:cBhvr>
                                      <p:tavLst>
                                        <p:tav tm="0">
                                          <p:val>
                                            <p:fltVal val="0"/>
                                          </p:val>
                                        </p:tav>
                                        <p:tav tm="100000">
                                          <p:val>
                                            <p:strVal val="#ppt_h"/>
                                          </p:val>
                                        </p:tav>
                                      </p:tavLst>
                                    </p:anim>
                                    <p:anim calcmode="lin" valueType="num">
                                      <p:cBhvr>
                                        <p:cTn id="66" dur="1000" fill="hold"/>
                                        <p:tgtEl>
                                          <p:spTgt spid="12"/>
                                        </p:tgtEl>
                                        <p:attrNameLst>
                                          <p:attrName>style.rotation</p:attrName>
                                        </p:attrNameLst>
                                      </p:cBhvr>
                                      <p:tavLst>
                                        <p:tav tm="0">
                                          <p:val>
                                            <p:fltVal val="90"/>
                                          </p:val>
                                        </p:tav>
                                        <p:tav tm="100000">
                                          <p:val>
                                            <p:fltVal val="0"/>
                                          </p:val>
                                        </p:tav>
                                      </p:tavLst>
                                    </p:anim>
                                    <p:animEffect transition="in" filter="fade">
                                      <p:cBhvr>
                                        <p:cTn id="67" dur="1000"/>
                                        <p:tgtEl>
                                          <p:spTgt spid="12"/>
                                        </p:tgtEl>
                                      </p:cBhvr>
                                    </p:animEffect>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1000"/>
                                        <p:tgtEl>
                                          <p:spTgt spid="4">
                                            <p:txEl>
                                              <p:pRg st="6" end="6"/>
                                            </p:txEl>
                                          </p:spTgt>
                                        </p:tgtEl>
                                      </p:cBhvr>
                                    </p:animEffect>
                                    <p:anim calcmode="lin" valueType="num">
                                      <p:cBhvr>
                                        <p:cTn id="7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7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75" presetID="31" presetClass="entr" presetSubtype="0" fill="hold" grpId="0" nodeType="withEffect">
                                  <p:stCondLst>
                                    <p:cond delay="0"/>
                                  </p:stCondLst>
                                  <p:childTnLst>
                                    <p:set>
                                      <p:cBhvr>
                                        <p:cTn id="76" dur="1" fill="hold">
                                          <p:stCondLst>
                                            <p:cond delay="0"/>
                                          </p:stCondLst>
                                        </p:cTn>
                                        <p:tgtEl>
                                          <p:spTgt spid="14"/>
                                        </p:tgtEl>
                                        <p:attrNameLst>
                                          <p:attrName>style.visibility</p:attrName>
                                        </p:attrNameLst>
                                      </p:cBhvr>
                                      <p:to>
                                        <p:strVal val="visible"/>
                                      </p:to>
                                    </p:set>
                                    <p:anim calcmode="lin" valueType="num">
                                      <p:cBhvr>
                                        <p:cTn id="77" dur="1000" fill="hold"/>
                                        <p:tgtEl>
                                          <p:spTgt spid="14"/>
                                        </p:tgtEl>
                                        <p:attrNameLst>
                                          <p:attrName>ppt_w</p:attrName>
                                        </p:attrNameLst>
                                      </p:cBhvr>
                                      <p:tavLst>
                                        <p:tav tm="0">
                                          <p:val>
                                            <p:fltVal val="0"/>
                                          </p:val>
                                        </p:tav>
                                        <p:tav tm="100000">
                                          <p:val>
                                            <p:strVal val="#ppt_w"/>
                                          </p:val>
                                        </p:tav>
                                      </p:tavLst>
                                    </p:anim>
                                    <p:anim calcmode="lin" valueType="num">
                                      <p:cBhvr>
                                        <p:cTn id="78" dur="1000" fill="hold"/>
                                        <p:tgtEl>
                                          <p:spTgt spid="14"/>
                                        </p:tgtEl>
                                        <p:attrNameLst>
                                          <p:attrName>ppt_h</p:attrName>
                                        </p:attrNameLst>
                                      </p:cBhvr>
                                      <p:tavLst>
                                        <p:tav tm="0">
                                          <p:val>
                                            <p:fltVal val="0"/>
                                          </p:val>
                                        </p:tav>
                                        <p:tav tm="100000">
                                          <p:val>
                                            <p:strVal val="#ppt_h"/>
                                          </p:val>
                                        </p:tav>
                                      </p:tavLst>
                                    </p:anim>
                                    <p:anim calcmode="lin" valueType="num">
                                      <p:cBhvr>
                                        <p:cTn id="79" dur="1000" fill="hold"/>
                                        <p:tgtEl>
                                          <p:spTgt spid="14"/>
                                        </p:tgtEl>
                                        <p:attrNameLst>
                                          <p:attrName>style.rotation</p:attrName>
                                        </p:attrNameLst>
                                      </p:cBhvr>
                                      <p:tavLst>
                                        <p:tav tm="0">
                                          <p:val>
                                            <p:fltVal val="90"/>
                                          </p:val>
                                        </p:tav>
                                        <p:tav tm="100000">
                                          <p:val>
                                            <p:fltVal val="0"/>
                                          </p:val>
                                        </p:tav>
                                      </p:tavLst>
                                    </p:anim>
                                    <p:animEffect transition="in" filter="fade">
                                      <p:cBhvr>
                                        <p:cTn id="80" dur="1000"/>
                                        <p:tgtEl>
                                          <p:spTgt spid="14"/>
                                        </p:tgtEl>
                                      </p:cBhvr>
                                    </p:animEffect>
                                  </p:childTnLst>
                                </p:cTn>
                              </p:par>
                            </p:childTnLst>
                          </p:cTn>
                        </p:par>
                      </p:childTnLst>
                    </p:cTn>
                  </p:par>
                  <p:par>
                    <p:cTn id="81" fill="hold">
                      <p:stCondLst>
                        <p:cond delay="indefinite"/>
                      </p:stCondLst>
                      <p:childTnLst>
                        <p:par>
                          <p:cTn id="82" fill="hold">
                            <p:stCondLst>
                              <p:cond delay="0"/>
                            </p:stCondLst>
                            <p:childTnLst>
                              <p:par>
                                <p:cTn id="83" presetID="42" presetClass="entr" presetSubtype="0" fill="hold" nodeType="clickEffect">
                                  <p:stCondLst>
                                    <p:cond delay="0"/>
                                  </p:stCondLst>
                                  <p:childTnLst>
                                    <p:set>
                                      <p:cBhvr>
                                        <p:cTn id="84" dur="1" fill="hold">
                                          <p:stCondLst>
                                            <p:cond delay="0"/>
                                          </p:stCondLst>
                                        </p:cTn>
                                        <p:tgtEl>
                                          <p:spTgt spid="4">
                                            <p:txEl>
                                              <p:pRg st="7" end="7"/>
                                            </p:txEl>
                                          </p:spTgt>
                                        </p:tgtEl>
                                        <p:attrNameLst>
                                          <p:attrName>style.visibility</p:attrName>
                                        </p:attrNameLst>
                                      </p:cBhvr>
                                      <p:to>
                                        <p:strVal val="visible"/>
                                      </p:to>
                                    </p:set>
                                    <p:animEffect transition="in" filter="fade">
                                      <p:cBhvr>
                                        <p:cTn id="85" dur="1000"/>
                                        <p:tgtEl>
                                          <p:spTgt spid="4">
                                            <p:txEl>
                                              <p:pRg st="7" end="7"/>
                                            </p:txEl>
                                          </p:spTgt>
                                        </p:tgtEl>
                                      </p:cBhvr>
                                    </p:animEffect>
                                    <p:anim calcmode="lin" valueType="num">
                                      <p:cBhvr>
                                        <p:cTn id="8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87" dur="1000" fill="hold"/>
                                        <p:tgtEl>
                                          <p:spTgt spid="4">
                                            <p:txEl>
                                              <p:pRg st="7" end="7"/>
                                            </p:txEl>
                                          </p:spTgt>
                                        </p:tgtEl>
                                        <p:attrNameLst>
                                          <p:attrName>ppt_y</p:attrName>
                                        </p:attrNameLst>
                                      </p:cBhvr>
                                      <p:tavLst>
                                        <p:tav tm="0">
                                          <p:val>
                                            <p:strVal val="#ppt_y+.1"/>
                                          </p:val>
                                        </p:tav>
                                        <p:tav tm="100000">
                                          <p:val>
                                            <p:strVal val="#ppt_y"/>
                                          </p:val>
                                        </p:tav>
                                      </p:tavLst>
                                    </p:anim>
                                  </p:childTnLst>
                                </p:cTn>
                              </p:par>
                              <p:par>
                                <p:cTn id="88" presetID="31" presetClass="entr" presetSubtype="0" fill="hold" grpId="0" nodeType="withEffect">
                                  <p:stCondLst>
                                    <p:cond delay="0"/>
                                  </p:stCondLst>
                                  <p:childTnLst>
                                    <p:set>
                                      <p:cBhvr>
                                        <p:cTn id="89" dur="1" fill="hold">
                                          <p:stCondLst>
                                            <p:cond delay="0"/>
                                          </p:stCondLst>
                                        </p:cTn>
                                        <p:tgtEl>
                                          <p:spTgt spid="16"/>
                                        </p:tgtEl>
                                        <p:attrNameLst>
                                          <p:attrName>style.visibility</p:attrName>
                                        </p:attrNameLst>
                                      </p:cBhvr>
                                      <p:to>
                                        <p:strVal val="visible"/>
                                      </p:to>
                                    </p:set>
                                    <p:anim calcmode="lin" valueType="num">
                                      <p:cBhvr>
                                        <p:cTn id="90" dur="1000" fill="hold"/>
                                        <p:tgtEl>
                                          <p:spTgt spid="16"/>
                                        </p:tgtEl>
                                        <p:attrNameLst>
                                          <p:attrName>ppt_w</p:attrName>
                                        </p:attrNameLst>
                                      </p:cBhvr>
                                      <p:tavLst>
                                        <p:tav tm="0">
                                          <p:val>
                                            <p:fltVal val="0"/>
                                          </p:val>
                                        </p:tav>
                                        <p:tav tm="100000">
                                          <p:val>
                                            <p:strVal val="#ppt_w"/>
                                          </p:val>
                                        </p:tav>
                                      </p:tavLst>
                                    </p:anim>
                                    <p:anim calcmode="lin" valueType="num">
                                      <p:cBhvr>
                                        <p:cTn id="91" dur="1000" fill="hold"/>
                                        <p:tgtEl>
                                          <p:spTgt spid="16"/>
                                        </p:tgtEl>
                                        <p:attrNameLst>
                                          <p:attrName>ppt_h</p:attrName>
                                        </p:attrNameLst>
                                      </p:cBhvr>
                                      <p:tavLst>
                                        <p:tav tm="0">
                                          <p:val>
                                            <p:fltVal val="0"/>
                                          </p:val>
                                        </p:tav>
                                        <p:tav tm="100000">
                                          <p:val>
                                            <p:strVal val="#ppt_h"/>
                                          </p:val>
                                        </p:tav>
                                      </p:tavLst>
                                    </p:anim>
                                    <p:anim calcmode="lin" valueType="num">
                                      <p:cBhvr>
                                        <p:cTn id="92" dur="1000" fill="hold"/>
                                        <p:tgtEl>
                                          <p:spTgt spid="16"/>
                                        </p:tgtEl>
                                        <p:attrNameLst>
                                          <p:attrName>style.rotation</p:attrName>
                                        </p:attrNameLst>
                                      </p:cBhvr>
                                      <p:tavLst>
                                        <p:tav tm="0">
                                          <p:val>
                                            <p:fltVal val="90"/>
                                          </p:val>
                                        </p:tav>
                                        <p:tav tm="100000">
                                          <p:val>
                                            <p:fltVal val="0"/>
                                          </p:val>
                                        </p:tav>
                                      </p:tavLst>
                                    </p:anim>
                                    <p:animEffect transition="in" filter="fade">
                                      <p:cBhvr>
                                        <p:cTn id="93" dur="1000"/>
                                        <p:tgtEl>
                                          <p:spTgt spid="16"/>
                                        </p:tgtEl>
                                      </p:cBhvr>
                                    </p:animEffect>
                                  </p:childTnLst>
                                </p:cTn>
                              </p:par>
                              <p:par>
                                <p:cTn id="94" presetID="31" presetClass="entr" presetSubtype="0" fill="hold" nodeType="withEffect">
                                  <p:stCondLst>
                                    <p:cond delay="0"/>
                                  </p:stCondLst>
                                  <p:childTnLst>
                                    <p:set>
                                      <p:cBhvr>
                                        <p:cTn id="95" dur="1" fill="hold">
                                          <p:stCondLst>
                                            <p:cond delay="0"/>
                                          </p:stCondLst>
                                        </p:cTn>
                                        <p:tgtEl>
                                          <p:spTgt spid="29"/>
                                        </p:tgtEl>
                                        <p:attrNameLst>
                                          <p:attrName>style.visibility</p:attrName>
                                        </p:attrNameLst>
                                      </p:cBhvr>
                                      <p:to>
                                        <p:strVal val="visible"/>
                                      </p:to>
                                    </p:set>
                                    <p:anim calcmode="lin" valueType="num">
                                      <p:cBhvr>
                                        <p:cTn id="96" dur="1000" fill="hold"/>
                                        <p:tgtEl>
                                          <p:spTgt spid="29"/>
                                        </p:tgtEl>
                                        <p:attrNameLst>
                                          <p:attrName>ppt_w</p:attrName>
                                        </p:attrNameLst>
                                      </p:cBhvr>
                                      <p:tavLst>
                                        <p:tav tm="0">
                                          <p:val>
                                            <p:fltVal val="0"/>
                                          </p:val>
                                        </p:tav>
                                        <p:tav tm="100000">
                                          <p:val>
                                            <p:strVal val="#ppt_w"/>
                                          </p:val>
                                        </p:tav>
                                      </p:tavLst>
                                    </p:anim>
                                    <p:anim calcmode="lin" valueType="num">
                                      <p:cBhvr>
                                        <p:cTn id="97" dur="1000" fill="hold"/>
                                        <p:tgtEl>
                                          <p:spTgt spid="29"/>
                                        </p:tgtEl>
                                        <p:attrNameLst>
                                          <p:attrName>ppt_h</p:attrName>
                                        </p:attrNameLst>
                                      </p:cBhvr>
                                      <p:tavLst>
                                        <p:tav tm="0">
                                          <p:val>
                                            <p:fltVal val="0"/>
                                          </p:val>
                                        </p:tav>
                                        <p:tav tm="100000">
                                          <p:val>
                                            <p:strVal val="#ppt_h"/>
                                          </p:val>
                                        </p:tav>
                                      </p:tavLst>
                                    </p:anim>
                                    <p:anim calcmode="lin" valueType="num">
                                      <p:cBhvr>
                                        <p:cTn id="98" dur="1000" fill="hold"/>
                                        <p:tgtEl>
                                          <p:spTgt spid="29"/>
                                        </p:tgtEl>
                                        <p:attrNameLst>
                                          <p:attrName>style.rotation</p:attrName>
                                        </p:attrNameLst>
                                      </p:cBhvr>
                                      <p:tavLst>
                                        <p:tav tm="0">
                                          <p:val>
                                            <p:fltVal val="90"/>
                                          </p:val>
                                        </p:tav>
                                        <p:tav tm="100000">
                                          <p:val>
                                            <p:fltVal val="0"/>
                                          </p:val>
                                        </p:tav>
                                      </p:tavLst>
                                    </p:anim>
                                    <p:animEffect transition="in" filter="fade">
                                      <p:cBhvr>
                                        <p:cTn id="99" dur="10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P spid="10" grpId="0" animBg="1"/>
      <p:bldP spid="12" grpId="0" animBg="1"/>
      <p:bldP spid="14" grpId="0" animBg="1"/>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Small Organisation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540635" y="1143000"/>
            <a:ext cx="6436085"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200" dirty="0"/>
              <a:t>The small organisation structure consists of the owner/proprietor and the immediate small team surrounding that person.</a:t>
            </a:r>
          </a:p>
          <a:p>
            <a:pPr algn="just">
              <a:buClr>
                <a:schemeClr val="tx1"/>
              </a:buClr>
            </a:pPr>
            <a:r>
              <a:rPr lang="en-GB" sz="2200" dirty="0"/>
              <a:t>In small organisations, there will often only be limited resources. Individuals will need to be flexible and undertake a variety of tasks. </a:t>
            </a:r>
          </a:p>
          <a:p>
            <a:pPr algn="just">
              <a:buClr>
                <a:schemeClr val="tx1"/>
              </a:buClr>
            </a:pPr>
            <a:r>
              <a:rPr lang="en-GB" sz="2200" dirty="0"/>
              <a:t>The informality of the structure will allow fast responses to market opportunities and customer service requirements. However, problems may be caused by the duplication of roles, confusion of responsibilities and muddled decision making, and it may not be realistic to draw up a clear organisational structure.</a:t>
            </a:r>
          </a:p>
        </p:txBody>
      </p:sp>
      <p:sp>
        <p:nvSpPr>
          <p:cNvPr id="2" name="Rectangle: Rounded Corners 1">
            <a:extLst>
              <a:ext uri="{FF2B5EF4-FFF2-40B4-BE49-F238E27FC236}">
                <a16:creationId xmlns:a16="http://schemas.microsoft.com/office/drawing/2014/main" id="{152206EB-6ED9-445D-9B1D-A730DA8723A7}"/>
              </a:ext>
            </a:extLst>
          </p:cNvPr>
          <p:cNvSpPr/>
          <p:nvPr/>
        </p:nvSpPr>
        <p:spPr>
          <a:xfrm>
            <a:off x="7104112" y="1143000"/>
            <a:ext cx="4435608" cy="4315721"/>
          </a:xfrm>
          <a:prstGeom prst="roundRect">
            <a:avLst/>
          </a:prstGeom>
          <a:blipFill>
            <a:blip r:embed="rId3"/>
            <a:stretch>
              <a:fillRect/>
            </a:stretch>
          </a:blipFill>
          <a:ln w="6667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7" name="Picture 26" descr="A picture containing device&#10;&#10;Description automatically generated">
            <a:extLst>
              <a:ext uri="{FF2B5EF4-FFF2-40B4-BE49-F238E27FC236}">
                <a16:creationId xmlns:a16="http://schemas.microsoft.com/office/drawing/2014/main" id="{C2EA69C6-CEB3-448B-AED5-D9119DA2D086}"/>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5248" b="93003" l="9596" r="92677">
                        <a14:foregroundMark x1="60606" y1="20117" x2="46465" y2="16327"/>
                        <a14:foregroundMark x1="46465" y1="16327" x2="57071" y2="16327"/>
                        <a14:foregroundMark x1="57828" y1="49563" x2="57323" y2="52187"/>
                        <a14:foregroundMark x1="83838" y1="44898" x2="85354" y2="43149"/>
                        <a14:foregroundMark x1="72727" y1="79592" x2="75505" y2="83673"/>
                        <a14:foregroundMark x1="38636" y1="78717" x2="38131" y2="80175"/>
                        <a14:foregroundMark x1="51768" y1="48980" x2="50758" y2="56560"/>
                        <a14:foregroundMark x1="74747" y1="93294" x2="67424" y2="93003"/>
                        <a14:foregroundMark x1="58586" y1="6997" x2="46465" y2="5248"/>
                        <a14:foregroundMark x1="92677" y1="38192" x2="92677" y2="43732"/>
                        <a14:foregroundMark x1="22980" y1="34694" x2="26768" y2="40525"/>
                        <a14:foregroundMark x1="33586" y1="45190" x2="40152" y2="47813"/>
                        <a14:foregroundMark x1="44444" y1="63848" x2="40657" y2="69096"/>
                        <a14:foregroundMark x1="58586" y1="62974" x2="62626" y2="69388"/>
                        <a14:foregroundMark x1="63131" y1="47522" x2="69444" y2="45773"/>
                      </a14:backgroundRemoval>
                    </a14:imgEffect>
                  </a14:imgLayer>
                </a14:imgProps>
              </a:ext>
              <a:ext uri="{28A0092B-C50C-407E-A947-70E740481C1C}">
                <a14:useLocalDpi xmlns:a14="http://schemas.microsoft.com/office/drawing/2010/main" val="0"/>
              </a:ext>
            </a:extLst>
          </a:blip>
          <a:stretch>
            <a:fillRect/>
          </a:stretch>
        </p:blipFill>
        <p:spPr>
          <a:xfrm>
            <a:off x="6794623" y="1250504"/>
            <a:ext cx="4945720" cy="4283793"/>
          </a:xfrm>
          <a:prstGeom prst="rect">
            <a:avLst/>
          </a:prstGeom>
        </p:spPr>
      </p:pic>
    </p:spTree>
    <p:extLst>
      <p:ext uri="{BB962C8B-B14F-4D97-AF65-F5344CB8AC3E}">
        <p14:creationId xmlns:p14="http://schemas.microsoft.com/office/powerpoint/2010/main" val="189007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ppt_w</p:attrName>
                                        </p:attrNameLst>
                                      </p:cBhvr>
                                      <p:tavLst>
                                        <p:tav tm="0">
                                          <p:val>
                                            <p:fltVal val="0"/>
                                          </p:val>
                                        </p:tav>
                                        <p:tav tm="100000">
                                          <p:val>
                                            <p:strVal val="#ppt_w"/>
                                          </p:val>
                                        </p:tav>
                                      </p:tavLst>
                                    </p:anim>
                                    <p:anim calcmode="lin" valueType="num">
                                      <p:cBhvr>
                                        <p:cTn id="13" dur="500" fill="hold"/>
                                        <p:tgtEl>
                                          <p:spTgt spid="2"/>
                                        </p:tgtEl>
                                        <p:attrNameLst>
                                          <p:attrName>ppt_h</p:attrName>
                                        </p:attrNameLst>
                                      </p:cBhvr>
                                      <p:tavLst>
                                        <p:tav tm="0">
                                          <p:val>
                                            <p:fltVal val="0"/>
                                          </p:val>
                                        </p:tav>
                                        <p:tav tm="100000">
                                          <p:val>
                                            <p:strVal val="#ppt_h"/>
                                          </p:val>
                                        </p:tav>
                                      </p:tavLst>
                                    </p:anim>
                                    <p:animEffect transition="in" filter="fade">
                                      <p:cBhvr>
                                        <p:cTn id="14" dur="500"/>
                                        <p:tgtEl>
                                          <p:spTgt spid="2"/>
                                        </p:tgtEl>
                                      </p:cBhvr>
                                    </p:animEffect>
                                  </p:childTnLst>
                                </p:cTn>
                              </p:par>
                              <p:par>
                                <p:cTn id="15" presetID="53" presetClass="entr" presetSubtype="16" fill="hold" nodeType="withEffect">
                                  <p:stCondLst>
                                    <p:cond delay="0"/>
                                  </p:stCondLst>
                                  <p:childTnLst>
                                    <p:set>
                                      <p:cBhvr>
                                        <p:cTn id="16" dur="1" fill="hold">
                                          <p:stCondLst>
                                            <p:cond delay="0"/>
                                          </p:stCondLst>
                                        </p:cTn>
                                        <p:tgtEl>
                                          <p:spTgt spid="27"/>
                                        </p:tgtEl>
                                        <p:attrNameLst>
                                          <p:attrName>style.visibility</p:attrName>
                                        </p:attrNameLst>
                                      </p:cBhvr>
                                      <p:to>
                                        <p:strVal val="visible"/>
                                      </p:to>
                                    </p:set>
                                    <p:anim calcmode="lin" valueType="num">
                                      <p:cBhvr>
                                        <p:cTn id="17" dur="500" fill="hold"/>
                                        <p:tgtEl>
                                          <p:spTgt spid="27"/>
                                        </p:tgtEl>
                                        <p:attrNameLst>
                                          <p:attrName>ppt_w</p:attrName>
                                        </p:attrNameLst>
                                      </p:cBhvr>
                                      <p:tavLst>
                                        <p:tav tm="0">
                                          <p:val>
                                            <p:fltVal val="0"/>
                                          </p:val>
                                        </p:tav>
                                        <p:tav tm="100000">
                                          <p:val>
                                            <p:strVal val="#ppt_w"/>
                                          </p:val>
                                        </p:tav>
                                      </p:tavLst>
                                    </p:anim>
                                    <p:anim calcmode="lin" valueType="num">
                                      <p:cBhvr>
                                        <p:cTn id="18" dur="500" fill="hold"/>
                                        <p:tgtEl>
                                          <p:spTgt spid="27"/>
                                        </p:tgtEl>
                                        <p:attrNameLst>
                                          <p:attrName>ppt_h</p:attrName>
                                        </p:attrNameLst>
                                      </p:cBhvr>
                                      <p:tavLst>
                                        <p:tav tm="0">
                                          <p:val>
                                            <p:fltVal val="0"/>
                                          </p:val>
                                        </p:tav>
                                        <p:tav tm="100000">
                                          <p:val>
                                            <p:strVal val="#ppt_h"/>
                                          </p:val>
                                        </p:tav>
                                      </p:tavLst>
                                    </p:anim>
                                    <p:animEffect transition="in" filter="fade">
                                      <p:cBhvr>
                                        <p:cTn id="19" dur="500"/>
                                        <p:tgtEl>
                                          <p:spTgt spid="27"/>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1000"/>
                                        <p:tgtEl>
                                          <p:spTgt spid="4">
                                            <p:txEl>
                                              <p:pRg st="2" end="2"/>
                                            </p:txEl>
                                          </p:spTgt>
                                        </p:tgtEl>
                                      </p:cBhvr>
                                    </p:animEffect>
                                    <p:anim calcmode="lin" valueType="num">
                                      <p:cBhvr>
                                        <p:cTn id="3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Functional Organisation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551384" y="1255686"/>
            <a:ext cx="6353328" cy="199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The functional organisation is based on locating the structure around the main activities that have to be undertaken by the organisation, such as production, marketing, human resources, research and development, finance and accounting.</a:t>
            </a:r>
          </a:p>
        </p:txBody>
      </p:sp>
      <p:sp>
        <p:nvSpPr>
          <p:cNvPr id="6" name="Rectangle: Rounded Corners 5">
            <a:extLst>
              <a:ext uri="{FF2B5EF4-FFF2-40B4-BE49-F238E27FC236}">
                <a16:creationId xmlns:a16="http://schemas.microsoft.com/office/drawing/2014/main" id="{8773BF66-479E-4B36-93A4-D5EE666C0442}"/>
              </a:ext>
            </a:extLst>
          </p:cNvPr>
          <p:cNvSpPr/>
          <p:nvPr/>
        </p:nvSpPr>
        <p:spPr>
          <a:xfrm>
            <a:off x="7020008" y="1143000"/>
            <a:ext cx="4664360" cy="4464496"/>
          </a:xfrm>
          <a:prstGeom prst="roundRect">
            <a:avLst/>
          </a:prstGeom>
          <a:blipFill>
            <a:blip r:embed="rId3"/>
            <a:stretch>
              <a:fillRect/>
            </a:stretch>
          </a:blipFill>
          <a:ln w="66675">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BA202493-D576-4C9C-B3DE-5BE1AC2861DB}"/>
              </a:ext>
            </a:extLst>
          </p:cNvPr>
          <p:cNvPicPr>
            <a:picLocks noChangeAspect="1"/>
          </p:cNvPicPr>
          <p:nvPr/>
        </p:nvPicPr>
        <p:blipFill>
          <a:blip r:embed="rId4"/>
          <a:stretch>
            <a:fillRect/>
          </a:stretch>
        </p:blipFill>
        <p:spPr>
          <a:xfrm>
            <a:off x="551384" y="3572876"/>
            <a:ext cx="6353328" cy="2029438"/>
          </a:xfrm>
          <a:prstGeom prst="rect">
            <a:avLst/>
          </a:prstGeom>
        </p:spPr>
      </p:pic>
    </p:spTree>
    <p:extLst>
      <p:ext uri="{BB962C8B-B14F-4D97-AF65-F5344CB8AC3E}">
        <p14:creationId xmlns:p14="http://schemas.microsoft.com/office/powerpoint/2010/main" val="386572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fltVal val="0"/>
                                          </p:val>
                                        </p:tav>
                                        <p:tav tm="100000">
                                          <p:val>
                                            <p:strVal val="#ppt_w"/>
                                          </p:val>
                                        </p:tav>
                                      </p:tavLst>
                                    </p:anim>
                                    <p:anim calcmode="lin" valueType="num">
                                      <p:cBhvr>
                                        <p:cTn id="13" dur="1000" fill="hold"/>
                                        <p:tgtEl>
                                          <p:spTgt spid="6"/>
                                        </p:tgtEl>
                                        <p:attrNameLst>
                                          <p:attrName>ppt_h</p:attrName>
                                        </p:attrNameLst>
                                      </p:cBhvr>
                                      <p:tavLst>
                                        <p:tav tm="0">
                                          <p:val>
                                            <p:fltVal val="0"/>
                                          </p:val>
                                        </p:tav>
                                        <p:tav tm="100000">
                                          <p:val>
                                            <p:strVal val="#ppt_h"/>
                                          </p:val>
                                        </p:tav>
                                      </p:tavLst>
                                    </p:anim>
                                    <p:anim calcmode="lin" valueType="num">
                                      <p:cBhvr>
                                        <p:cTn id="14" dur="1000" fill="hold"/>
                                        <p:tgtEl>
                                          <p:spTgt spid="6"/>
                                        </p:tgtEl>
                                        <p:attrNameLst>
                                          <p:attrName>style.rotation</p:attrName>
                                        </p:attrNameLst>
                                      </p:cBhvr>
                                      <p:tavLst>
                                        <p:tav tm="0">
                                          <p:val>
                                            <p:fltVal val="90"/>
                                          </p:val>
                                        </p:tav>
                                        <p:tav tm="100000">
                                          <p:val>
                                            <p:fltVal val="0"/>
                                          </p:val>
                                        </p:tav>
                                      </p:tavLst>
                                    </p:anim>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Multidivisional Organisation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551384" y="1574908"/>
            <a:ext cx="6048672" cy="199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The multidivisional organisation is structured around separate divisions formed on the basis of products, markets or geographical areas.</a:t>
            </a:r>
          </a:p>
        </p:txBody>
      </p:sp>
      <p:sp>
        <p:nvSpPr>
          <p:cNvPr id="7" name="Rectangle: Rounded Corners 6">
            <a:extLst>
              <a:ext uri="{FF2B5EF4-FFF2-40B4-BE49-F238E27FC236}">
                <a16:creationId xmlns:a16="http://schemas.microsoft.com/office/drawing/2014/main" id="{4E197E7E-3BD1-413F-AE0B-50F68F783273}"/>
              </a:ext>
            </a:extLst>
          </p:cNvPr>
          <p:cNvSpPr/>
          <p:nvPr/>
        </p:nvSpPr>
        <p:spPr>
          <a:xfrm>
            <a:off x="6600056" y="1268760"/>
            <a:ext cx="5040560" cy="4320480"/>
          </a:xfrm>
          <a:prstGeom prst="roundRect">
            <a:avLst/>
          </a:prstGeom>
          <a:blipFill>
            <a:blip r:embed="rId3"/>
            <a:stretch>
              <a:fillRect/>
            </a:stretch>
          </a:blipFill>
          <a:ln w="66675">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04C64D0-DC7B-4533-9190-FF34698927FB}"/>
              </a:ext>
            </a:extLst>
          </p:cNvPr>
          <p:cNvPicPr>
            <a:picLocks noChangeAspect="1"/>
          </p:cNvPicPr>
          <p:nvPr/>
        </p:nvPicPr>
        <p:blipFill>
          <a:blip r:embed="rId4"/>
          <a:stretch>
            <a:fillRect/>
          </a:stretch>
        </p:blipFill>
        <p:spPr>
          <a:xfrm>
            <a:off x="574317" y="3284984"/>
            <a:ext cx="5976663" cy="2155896"/>
          </a:xfrm>
          <a:prstGeom prst="rect">
            <a:avLst/>
          </a:prstGeom>
        </p:spPr>
      </p:pic>
    </p:spTree>
    <p:extLst>
      <p:ext uri="{BB962C8B-B14F-4D97-AF65-F5344CB8AC3E}">
        <p14:creationId xmlns:p14="http://schemas.microsoft.com/office/powerpoint/2010/main" val="391717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1000" fill="hold"/>
                                        <p:tgtEl>
                                          <p:spTgt spid="7"/>
                                        </p:tgtEl>
                                        <p:attrNameLst>
                                          <p:attrName>ppt_w</p:attrName>
                                        </p:attrNameLst>
                                      </p:cBhvr>
                                      <p:tavLst>
                                        <p:tav tm="0">
                                          <p:val>
                                            <p:fltVal val="0"/>
                                          </p:val>
                                        </p:tav>
                                        <p:tav tm="100000">
                                          <p:val>
                                            <p:strVal val="#ppt_w"/>
                                          </p:val>
                                        </p:tav>
                                      </p:tavLst>
                                    </p:anim>
                                    <p:anim calcmode="lin" valueType="num">
                                      <p:cBhvr>
                                        <p:cTn id="13" dur="1000" fill="hold"/>
                                        <p:tgtEl>
                                          <p:spTgt spid="7"/>
                                        </p:tgtEl>
                                        <p:attrNameLst>
                                          <p:attrName>ppt_h</p:attrName>
                                        </p:attrNameLst>
                                      </p:cBhvr>
                                      <p:tavLst>
                                        <p:tav tm="0">
                                          <p:val>
                                            <p:fltVal val="0"/>
                                          </p:val>
                                        </p:tav>
                                        <p:tav tm="100000">
                                          <p:val>
                                            <p:strVal val="#ppt_h"/>
                                          </p:val>
                                        </p:tav>
                                      </p:tavLst>
                                    </p:anim>
                                    <p:anim calcmode="lin" valueType="num">
                                      <p:cBhvr>
                                        <p:cTn id="14" dur="1000" fill="hold"/>
                                        <p:tgtEl>
                                          <p:spTgt spid="7"/>
                                        </p:tgtEl>
                                        <p:attrNameLst>
                                          <p:attrName>style.rotation</p:attrName>
                                        </p:attrNameLst>
                                      </p:cBhvr>
                                      <p:tavLst>
                                        <p:tav tm="0">
                                          <p:val>
                                            <p:fltVal val="90"/>
                                          </p:val>
                                        </p:tav>
                                        <p:tav tm="100000">
                                          <p:val>
                                            <p:fltVal val="0"/>
                                          </p:val>
                                        </p:tav>
                                      </p:tavLst>
                                    </p:anim>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Holding or Corporate Company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595801" y="1349896"/>
            <a:ext cx="6353328" cy="16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A holding company is a company that owns various individual businesses and acts as an investment company with shareholdings in each of the individual enterprises.</a:t>
            </a:r>
          </a:p>
        </p:txBody>
      </p:sp>
      <p:sp>
        <p:nvSpPr>
          <p:cNvPr id="7" name="Rectangle: Rounded Corners 6">
            <a:extLst>
              <a:ext uri="{FF2B5EF4-FFF2-40B4-BE49-F238E27FC236}">
                <a16:creationId xmlns:a16="http://schemas.microsoft.com/office/drawing/2014/main" id="{33B9CAB1-DEBA-4606-B1AF-53C2027B3DD3}"/>
              </a:ext>
            </a:extLst>
          </p:cNvPr>
          <p:cNvSpPr/>
          <p:nvPr/>
        </p:nvSpPr>
        <p:spPr>
          <a:xfrm>
            <a:off x="7032104" y="1143000"/>
            <a:ext cx="4608512" cy="4459314"/>
          </a:xfrm>
          <a:prstGeom prst="roundRect">
            <a:avLst/>
          </a:prstGeom>
          <a:blipFill>
            <a:blip r:embed="rId3"/>
            <a:stretch>
              <a:fillRect/>
            </a:stretch>
          </a:blipFill>
          <a:ln w="666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40940C76-7455-480D-931D-E4D6E09A5406}"/>
              </a:ext>
            </a:extLst>
          </p:cNvPr>
          <p:cNvPicPr>
            <a:picLocks noChangeAspect="1"/>
          </p:cNvPicPr>
          <p:nvPr/>
        </p:nvPicPr>
        <p:blipFill>
          <a:blip r:embed="rId4"/>
          <a:stretch>
            <a:fillRect/>
          </a:stretch>
        </p:blipFill>
        <p:spPr>
          <a:xfrm>
            <a:off x="551384" y="3253655"/>
            <a:ext cx="6353328" cy="2348660"/>
          </a:xfrm>
          <a:prstGeom prst="rect">
            <a:avLst/>
          </a:prstGeom>
        </p:spPr>
      </p:pic>
    </p:spTree>
    <p:extLst>
      <p:ext uri="{BB962C8B-B14F-4D97-AF65-F5344CB8AC3E}">
        <p14:creationId xmlns:p14="http://schemas.microsoft.com/office/powerpoint/2010/main" val="263721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1000" fill="hold"/>
                                        <p:tgtEl>
                                          <p:spTgt spid="7"/>
                                        </p:tgtEl>
                                        <p:attrNameLst>
                                          <p:attrName>ppt_w</p:attrName>
                                        </p:attrNameLst>
                                      </p:cBhvr>
                                      <p:tavLst>
                                        <p:tav tm="0">
                                          <p:val>
                                            <p:fltVal val="0"/>
                                          </p:val>
                                        </p:tav>
                                        <p:tav tm="100000">
                                          <p:val>
                                            <p:strVal val="#ppt_w"/>
                                          </p:val>
                                        </p:tav>
                                      </p:tavLst>
                                    </p:anim>
                                    <p:anim calcmode="lin" valueType="num">
                                      <p:cBhvr>
                                        <p:cTn id="13" dur="1000" fill="hold"/>
                                        <p:tgtEl>
                                          <p:spTgt spid="7"/>
                                        </p:tgtEl>
                                        <p:attrNameLst>
                                          <p:attrName>ppt_h</p:attrName>
                                        </p:attrNameLst>
                                      </p:cBhvr>
                                      <p:tavLst>
                                        <p:tav tm="0">
                                          <p:val>
                                            <p:fltVal val="0"/>
                                          </p:val>
                                        </p:tav>
                                        <p:tav tm="100000">
                                          <p:val>
                                            <p:strVal val="#ppt_h"/>
                                          </p:val>
                                        </p:tav>
                                      </p:tavLst>
                                    </p:anim>
                                    <p:anim calcmode="lin" valueType="num">
                                      <p:cBhvr>
                                        <p:cTn id="14" dur="1000" fill="hold"/>
                                        <p:tgtEl>
                                          <p:spTgt spid="7"/>
                                        </p:tgtEl>
                                        <p:attrNameLst>
                                          <p:attrName>style.rotation</p:attrName>
                                        </p:attrNameLst>
                                      </p:cBhvr>
                                      <p:tavLst>
                                        <p:tav tm="0">
                                          <p:val>
                                            <p:fltVal val="90"/>
                                          </p:val>
                                        </p:tav>
                                        <p:tav tm="100000">
                                          <p:val>
                                            <p:fltVal val="0"/>
                                          </p:val>
                                        </p:tav>
                                      </p:tavLst>
                                    </p:anim>
                                    <p:animEffect transition="in" filter="fade">
                                      <p:cBhvr>
                                        <p:cTn id="15" dur="10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1000"/>
                                        <p:tgtEl>
                                          <p:spTgt spid="3"/>
                                        </p:tgtEl>
                                      </p:cBhvr>
                                    </p:animEffect>
                                    <p:anim calcmode="lin" valueType="num">
                                      <p:cBhvr>
                                        <p:cTn id="21" dur="1000" fill="hold"/>
                                        <p:tgtEl>
                                          <p:spTgt spid="3"/>
                                        </p:tgtEl>
                                        <p:attrNameLst>
                                          <p:attrName>ppt_x</p:attrName>
                                        </p:attrNameLst>
                                      </p:cBhvr>
                                      <p:tavLst>
                                        <p:tav tm="0">
                                          <p:val>
                                            <p:strVal val="#ppt_x"/>
                                          </p:val>
                                        </p:tav>
                                        <p:tav tm="100000">
                                          <p:val>
                                            <p:strVal val="#ppt_x"/>
                                          </p:val>
                                        </p:tav>
                                      </p:tavLst>
                                    </p:anim>
                                    <p:anim calcmode="lin" valueType="num">
                                      <p:cBhvr>
                                        <p:cTn id="22"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Metrix Organisation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615080" y="1349896"/>
            <a:ext cx="6353328" cy="1696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A matrix organisation is a combination of two forms of organisation – such as product and geographical structures – that operate jointly on all major decisions.</a:t>
            </a:r>
          </a:p>
        </p:txBody>
      </p:sp>
      <p:sp>
        <p:nvSpPr>
          <p:cNvPr id="6" name="Rectangle: Rounded Corners 5">
            <a:extLst>
              <a:ext uri="{FF2B5EF4-FFF2-40B4-BE49-F238E27FC236}">
                <a16:creationId xmlns:a16="http://schemas.microsoft.com/office/drawing/2014/main" id="{F876237F-127A-4657-8A7F-DCF637461FC5}"/>
              </a:ext>
            </a:extLst>
          </p:cNvPr>
          <p:cNvSpPr/>
          <p:nvPr/>
        </p:nvSpPr>
        <p:spPr>
          <a:xfrm>
            <a:off x="6976256" y="1143000"/>
            <a:ext cx="4664360" cy="4501663"/>
          </a:xfrm>
          <a:prstGeom prst="roundRect">
            <a:avLst/>
          </a:prstGeom>
          <a:blipFill>
            <a:blip r:embed="rId3"/>
            <a:stretch>
              <a:fillRect/>
            </a:stretch>
          </a:blipFill>
          <a:ln w="666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21649643-DC2C-4662-920F-882D43AA99D9}"/>
              </a:ext>
            </a:extLst>
          </p:cNvPr>
          <p:cNvPicPr>
            <a:picLocks noChangeAspect="1"/>
          </p:cNvPicPr>
          <p:nvPr/>
        </p:nvPicPr>
        <p:blipFill>
          <a:blip r:embed="rId4"/>
          <a:stretch>
            <a:fillRect/>
          </a:stretch>
        </p:blipFill>
        <p:spPr>
          <a:xfrm>
            <a:off x="551384" y="3183718"/>
            <a:ext cx="6353328" cy="2326457"/>
          </a:xfrm>
          <a:prstGeom prst="rect">
            <a:avLst/>
          </a:prstGeom>
        </p:spPr>
      </p:pic>
    </p:spTree>
    <p:extLst>
      <p:ext uri="{BB962C8B-B14F-4D97-AF65-F5344CB8AC3E}">
        <p14:creationId xmlns:p14="http://schemas.microsoft.com/office/powerpoint/2010/main" val="337702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fltVal val="0"/>
                                          </p:val>
                                        </p:tav>
                                        <p:tav tm="100000">
                                          <p:val>
                                            <p:strVal val="#ppt_w"/>
                                          </p:val>
                                        </p:tav>
                                      </p:tavLst>
                                    </p:anim>
                                    <p:anim calcmode="lin" valueType="num">
                                      <p:cBhvr>
                                        <p:cTn id="13" dur="1000" fill="hold"/>
                                        <p:tgtEl>
                                          <p:spTgt spid="6"/>
                                        </p:tgtEl>
                                        <p:attrNameLst>
                                          <p:attrName>ppt_h</p:attrName>
                                        </p:attrNameLst>
                                      </p:cBhvr>
                                      <p:tavLst>
                                        <p:tav tm="0">
                                          <p:val>
                                            <p:fltVal val="0"/>
                                          </p:val>
                                        </p:tav>
                                        <p:tav tm="100000">
                                          <p:val>
                                            <p:strVal val="#ppt_h"/>
                                          </p:val>
                                        </p:tav>
                                      </p:tavLst>
                                    </p:anim>
                                    <p:anim calcmode="lin" valueType="num">
                                      <p:cBhvr>
                                        <p:cTn id="14" dur="1000" fill="hold"/>
                                        <p:tgtEl>
                                          <p:spTgt spid="6"/>
                                        </p:tgtEl>
                                        <p:attrNameLst>
                                          <p:attrName>style.rotation</p:attrName>
                                        </p:attrNameLst>
                                      </p:cBhvr>
                                      <p:tavLst>
                                        <p:tav tm="0">
                                          <p:val>
                                            <p:fltVal val="90"/>
                                          </p:val>
                                        </p:tav>
                                        <p:tav tm="100000">
                                          <p:val>
                                            <p:fltVal val="0"/>
                                          </p:val>
                                        </p:tav>
                                      </p:tavLst>
                                    </p:anim>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Innovative Organisation Structure</a:t>
            </a:r>
          </a:p>
        </p:txBody>
      </p:sp>
      <p:sp>
        <p:nvSpPr>
          <p:cNvPr id="4" name="Content Placeholder 2">
            <a:extLst>
              <a:ext uri="{FF2B5EF4-FFF2-40B4-BE49-F238E27FC236}">
                <a16:creationId xmlns:a16="http://schemas.microsoft.com/office/drawing/2014/main" id="{71E3B12B-15D4-43AB-8EA4-2AE630AD8A7E}"/>
              </a:ext>
            </a:extLst>
          </p:cNvPr>
          <p:cNvSpPr txBox="1">
            <a:spLocks/>
          </p:cNvSpPr>
          <p:nvPr/>
        </p:nvSpPr>
        <p:spPr bwMode="auto">
          <a:xfrm>
            <a:off x="615080" y="1349896"/>
            <a:ext cx="6489032" cy="4180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3100" dirty="0"/>
              <a:t>Innovative organisation structures are characterised by their creativity, lack of formal reporting relationships and informality.</a:t>
            </a:r>
          </a:p>
          <a:p>
            <a:pPr marL="0" indent="0" algn="just">
              <a:buClr>
                <a:schemeClr val="tx1"/>
              </a:buClr>
              <a:buNone/>
            </a:pPr>
            <a:r>
              <a:rPr lang="en-GB" sz="3100" dirty="0"/>
              <a:t>In essence, strategy will be developed anywhere and everywhere. No simple organisation diagram can usefully be drawn.</a:t>
            </a:r>
          </a:p>
        </p:txBody>
      </p:sp>
      <p:sp>
        <p:nvSpPr>
          <p:cNvPr id="7" name="Rectangle: Rounded Corners 6">
            <a:extLst>
              <a:ext uri="{FF2B5EF4-FFF2-40B4-BE49-F238E27FC236}">
                <a16:creationId xmlns:a16="http://schemas.microsoft.com/office/drawing/2014/main" id="{58E646BD-CF1C-48CC-961D-DA1F36381F75}"/>
              </a:ext>
            </a:extLst>
          </p:cNvPr>
          <p:cNvSpPr/>
          <p:nvPr/>
        </p:nvSpPr>
        <p:spPr>
          <a:xfrm>
            <a:off x="7205930" y="1143000"/>
            <a:ext cx="4434686" cy="4387448"/>
          </a:xfrm>
          <a:prstGeom prst="roundRect">
            <a:avLst/>
          </a:prstGeom>
          <a:blipFill>
            <a:blip r:embed="rId3"/>
            <a:stretch>
              <a:fillRect/>
            </a:stretch>
          </a:blipFill>
          <a:ln w="666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A picture containing drawing&#10;&#10;Description automatically generated">
            <a:extLst>
              <a:ext uri="{FF2B5EF4-FFF2-40B4-BE49-F238E27FC236}">
                <a16:creationId xmlns:a16="http://schemas.microsoft.com/office/drawing/2014/main" id="{6335F6C7-D7CA-41BB-97DE-61E8B1D7AD59}"/>
              </a:ext>
            </a:extLst>
          </p:cNvPr>
          <p:cNvPicPr>
            <a:picLocks noChangeAspect="1"/>
          </p:cNvPicPr>
          <p:nvPr/>
        </p:nvPicPr>
        <p:blipFill>
          <a:blip r:embed="rId4" cstate="print">
            <a:extLst>
              <a:ext uri="{BEBA8EAE-BF5A-486C-A8C5-ECC9F3942E4B}">
                <a14:imgProps xmlns:a14="http://schemas.microsoft.com/office/drawing/2010/main">
                  <a14:imgLayer r:embed="rId5">
                    <a14:imgEffect>
                      <a14:backgroundRemoval t="9000" b="90000" l="9872" r="89945">
                        <a14:foregroundMark x1="37660" y1="10125" x2="62888" y2="9000"/>
                      </a14:backgroundRemoval>
                    </a14:imgEffect>
                  </a14:imgLayer>
                </a14:imgProps>
              </a:ext>
              <a:ext uri="{28A0092B-C50C-407E-A947-70E740481C1C}">
                <a14:useLocalDpi xmlns:a14="http://schemas.microsoft.com/office/drawing/2010/main" val="0"/>
              </a:ext>
            </a:extLst>
          </a:blip>
          <a:stretch>
            <a:fillRect/>
          </a:stretch>
        </p:blipFill>
        <p:spPr>
          <a:xfrm>
            <a:off x="8400256" y="1792936"/>
            <a:ext cx="1743211" cy="3272128"/>
          </a:xfrm>
          <a:prstGeom prst="rect">
            <a:avLst/>
          </a:prstGeom>
        </p:spPr>
      </p:pic>
    </p:spTree>
    <p:extLst>
      <p:ext uri="{BB962C8B-B14F-4D97-AF65-F5344CB8AC3E}">
        <p14:creationId xmlns:p14="http://schemas.microsoft.com/office/powerpoint/2010/main" val="1968021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7" presetID="3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1000" fill="hold"/>
                                        <p:tgtEl>
                                          <p:spTgt spid="7"/>
                                        </p:tgtEl>
                                        <p:attrNameLst>
                                          <p:attrName>ppt_w</p:attrName>
                                        </p:attrNameLst>
                                      </p:cBhvr>
                                      <p:tavLst>
                                        <p:tav tm="0">
                                          <p:val>
                                            <p:fltVal val="0"/>
                                          </p:val>
                                        </p:tav>
                                        <p:tav tm="100000">
                                          <p:val>
                                            <p:strVal val="#ppt_w"/>
                                          </p:val>
                                        </p:tav>
                                      </p:tavLst>
                                    </p:anim>
                                    <p:anim calcmode="lin" valueType="num">
                                      <p:cBhvr>
                                        <p:cTn id="20" dur="1000" fill="hold"/>
                                        <p:tgtEl>
                                          <p:spTgt spid="7"/>
                                        </p:tgtEl>
                                        <p:attrNameLst>
                                          <p:attrName>ppt_h</p:attrName>
                                        </p:attrNameLst>
                                      </p:cBhvr>
                                      <p:tavLst>
                                        <p:tav tm="0">
                                          <p:val>
                                            <p:fltVal val="0"/>
                                          </p:val>
                                        </p:tav>
                                        <p:tav tm="100000">
                                          <p:val>
                                            <p:strVal val="#ppt_h"/>
                                          </p:val>
                                        </p:tav>
                                      </p:tavLst>
                                    </p:anim>
                                    <p:anim calcmode="lin" valueType="num">
                                      <p:cBhvr>
                                        <p:cTn id="21" dur="1000" fill="hold"/>
                                        <p:tgtEl>
                                          <p:spTgt spid="7"/>
                                        </p:tgtEl>
                                        <p:attrNameLst>
                                          <p:attrName>style.rotation</p:attrName>
                                        </p:attrNameLst>
                                      </p:cBhvr>
                                      <p:tavLst>
                                        <p:tav tm="0">
                                          <p:val>
                                            <p:fltVal val="90"/>
                                          </p:val>
                                        </p:tav>
                                        <p:tav tm="100000">
                                          <p:val>
                                            <p:fltVal val="0"/>
                                          </p:val>
                                        </p:tav>
                                      </p:tavLst>
                                    </p:anim>
                                    <p:animEffect transition="in" filter="fade">
                                      <p:cBhvr>
                                        <p:cTn id="22" dur="1000"/>
                                        <p:tgtEl>
                                          <p:spTgt spid="7"/>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Strategy and Structure Fit</a:t>
            </a:r>
          </a:p>
        </p:txBody>
      </p:sp>
      <p:sp>
        <p:nvSpPr>
          <p:cNvPr id="6" name="Content Placeholder 2">
            <a:extLst>
              <a:ext uri="{FF2B5EF4-FFF2-40B4-BE49-F238E27FC236}">
                <a16:creationId xmlns:a16="http://schemas.microsoft.com/office/drawing/2014/main" id="{3210DC31-C92A-49DE-81A9-8EFB39C20C37}"/>
              </a:ext>
            </a:extLst>
          </p:cNvPr>
          <p:cNvSpPr txBox="1">
            <a:spLocks/>
          </p:cNvSpPr>
          <p:nvPr/>
        </p:nvSpPr>
        <p:spPr bwMode="auto">
          <a:xfrm>
            <a:off x="778027" y="1095327"/>
            <a:ext cx="10635946" cy="1901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For most organisations, it is essential to have some structure - even if it is fluid and ill-defined in small organisations; the choice lies between what the organisation has now and what it might have as its strategy changes. In summary, there is a connection between an organisation’s business strategy and the most appropriate organisational structure.</a:t>
            </a:r>
          </a:p>
        </p:txBody>
      </p:sp>
      <p:pic>
        <p:nvPicPr>
          <p:cNvPr id="5" name="Picture 4">
            <a:extLst>
              <a:ext uri="{FF2B5EF4-FFF2-40B4-BE49-F238E27FC236}">
                <a16:creationId xmlns:a16="http://schemas.microsoft.com/office/drawing/2014/main" id="{63CD8D83-D374-450B-BEB0-6B2A72AAE3D2}"/>
              </a:ext>
            </a:extLst>
          </p:cNvPr>
          <p:cNvPicPr>
            <a:picLocks noChangeAspect="1"/>
          </p:cNvPicPr>
          <p:nvPr/>
        </p:nvPicPr>
        <p:blipFill>
          <a:blip r:embed="rId3"/>
          <a:stretch>
            <a:fillRect/>
          </a:stretch>
        </p:blipFill>
        <p:spPr>
          <a:xfrm>
            <a:off x="1093286" y="3140967"/>
            <a:ext cx="10005428" cy="2315573"/>
          </a:xfrm>
          <a:prstGeom prst="rect">
            <a:avLst/>
          </a:prstGeom>
        </p:spPr>
      </p:pic>
    </p:spTree>
    <p:extLst>
      <p:ext uri="{BB962C8B-B14F-4D97-AF65-F5344CB8AC3E}">
        <p14:creationId xmlns:p14="http://schemas.microsoft.com/office/powerpoint/2010/main" val="2715315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Link Between Strategy and Structure</a:t>
            </a:r>
          </a:p>
        </p:txBody>
      </p:sp>
      <p:pic>
        <p:nvPicPr>
          <p:cNvPr id="3" name="Picture 2">
            <a:extLst>
              <a:ext uri="{FF2B5EF4-FFF2-40B4-BE49-F238E27FC236}">
                <a16:creationId xmlns:a16="http://schemas.microsoft.com/office/drawing/2014/main" id="{2B1D6F05-EE61-4AE0-B98C-30C0F736E074}"/>
              </a:ext>
            </a:extLst>
          </p:cNvPr>
          <p:cNvPicPr>
            <a:picLocks noChangeAspect="1"/>
          </p:cNvPicPr>
          <p:nvPr/>
        </p:nvPicPr>
        <p:blipFill>
          <a:blip r:embed="rId3"/>
          <a:stretch>
            <a:fillRect/>
          </a:stretch>
        </p:blipFill>
        <p:spPr>
          <a:xfrm>
            <a:off x="1784900" y="980728"/>
            <a:ext cx="8622200" cy="4680520"/>
          </a:xfrm>
          <a:prstGeom prst="rect">
            <a:avLst/>
          </a:prstGeom>
        </p:spPr>
      </p:pic>
    </p:spTree>
    <p:extLst>
      <p:ext uri="{BB962C8B-B14F-4D97-AF65-F5344CB8AC3E}">
        <p14:creationId xmlns:p14="http://schemas.microsoft.com/office/powerpoint/2010/main" val="247710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263352" y="1143000"/>
            <a:ext cx="11593288" cy="701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600" b="1" dirty="0"/>
              <a:t>Google gets a new name and a new structure</a:t>
            </a:r>
          </a:p>
        </p:txBody>
      </p:sp>
      <p:sp>
        <p:nvSpPr>
          <p:cNvPr id="10" name="Content Placeholder 2">
            <a:extLst>
              <a:ext uri="{FF2B5EF4-FFF2-40B4-BE49-F238E27FC236}">
                <a16:creationId xmlns:a16="http://schemas.microsoft.com/office/drawing/2014/main" id="{F533E770-8288-4CA1-9410-E940EE9A57F9}"/>
              </a:ext>
            </a:extLst>
          </p:cNvPr>
          <p:cNvSpPr txBox="1">
            <a:spLocks/>
          </p:cNvSpPr>
          <p:nvPr/>
        </p:nvSpPr>
        <p:spPr bwMode="auto">
          <a:xfrm>
            <a:off x="911424" y="3645024"/>
            <a:ext cx="10369152" cy="1944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AutoNum type="arabicPeriod"/>
            </a:pPr>
            <a:r>
              <a:rPr lang="en-GB" sz="2800" dirty="0"/>
              <a:t>In what respects is the change consistent with Alfred Chandler’s phrase, ‘structure follows strategy’?</a:t>
            </a:r>
          </a:p>
          <a:p>
            <a:pPr algn="just">
              <a:buAutoNum type="arabicPeriod"/>
            </a:pPr>
            <a:r>
              <a:rPr lang="en-GB" sz="2800" dirty="0"/>
              <a:t>Why do investors think that the new Alphabet structure is worth an extra $29bn?</a:t>
            </a:r>
          </a:p>
        </p:txBody>
      </p:sp>
      <p:pic>
        <p:nvPicPr>
          <p:cNvPr id="3" name="Picture 2" descr="A close up of a sign&#10;&#10;Description automatically generated">
            <a:extLst>
              <a:ext uri="{FF2B5EF4-FFF2-40B4-BE49-F238E27FC236}">
                <a16:creationId xmlns:a16="http://schemas.microsoft.com/office/drawing/2014/main" id="{F2730D08-C741-4B6B-AA41-C215BA8921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9756" y="1556792"/>
            <a:ext cx="4392488" cy="2196244"/>
          </a:xfrm>
          <a:prstGeom prst="rect">
            <a:avLst/>
          </a:prstGeom>
        </p:spPr>
      </p:pic>
    </p:spTree>
    <p:extLst>
      <p:ext uri="{BB962C8B-B14F-4D97-AF65-F5344CB8AC3E}">
        <p14:creationId xmlns:p14="http://schemas.microsoft.com/office/powerpoint/2010/main" val="146006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268760"/>
            <a:ext cx="10729191"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Grant, R. M., 2018. Contemporary Strategy Analysis. 10 ed. NJ : John Wiley &amp; Sons, Inc.</a:t>
            </a:r>
          </a:p>
          <a:p>
            <a:r>
              <a:rPr lang="en-GB" sz="2400" dirty="0"/>
              <a:t>Hill, C. W. L., Schilling, M. A. &amp; Jones, G. R., 2017. Strategic Management, Theory. 12 ed. Boston: Cengage Learning.</a:t>
            </a:r>
          </a:p>
          <a:p>
            <a:r>
              <a:rPr lang="en-GB" sz="2400" dirty="0"/>
              <a:t>Johnson, G. et al., 2017. Exploring Corporate: Text and Cases. 11 ed. Harlow: Pearson Education Limited.</a:t>
            </a:r>
          </a:p>
          <a:p>
            <a:r>
              <a:rPr lang="en-GB" sz="2400" dirty="0"/>
              <a:t>Lynch, R., 2015. Strategic Management. 7 ed. Harlow: Pearson Education Limited.</a:t>
            </a:r>
          </a:p>
          <a:p>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9164</TotalTime>
  <Words>1171</Words>
  <Application>Microsoft Office PowerPoint</Application>
  <PresentationFormat>Widescreen</PresentationFormat>
  <Paragraphs>101</Paragraphs>
  <Slides>21</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Aharoni</vt:lpstr>
      <vt:lpstr>Arial</vt:lpstr>
      <vt:lpstr>Candara</vt:lpstr>
      <vt:lpstr>Myriad Pro</vt:lpstr>
      <vt:lpstr>Symbol</vt:lpstr>
      <vt:lpstr>Verdana</vt:lpstr>
      <vt:lpstr>Wingdings</vt:lpstr>
      <vt:lpstr>20140311PresentationUWTSDTemplate</vt:lpstr>
      <vt:lpstr>BMSW6104 </vt:lpstr>
      <vt:lpstr>Learning Objectives</vt:lpstr>
      <vt:lpstr>Success Criteria For Evaluating Strategic Options</vt:lpstr>
      <vt:lpstr>The SAFe Criteria and Techniques of Evaluation</vt:lpstr>
      <vt:lpstr>Strategy and Structure </vt:lpstr>
      <vt:lpstr>Strategy and Structure </vt:lpstr>
      <vt:lpstr>Strategic Fit</vt:lpstr>
      <vt:lpstr>Building The Organisation’s Structure</vt:lpstr>
      <vt:lpstr>Culture, Style, Leadership and the Relationship with Strategy</vt:lpstr>
      <vt:lpstr>Six Basic Types of Organisational Structure</vt:lpstr>
      <vt:lpstr>Small Organisation Structure</vt:lpstr>
      <vt:lpstr>Functional Organisation Structure</vt:lpstr>
      <vt:lpstr>Multidivisional Organisation Structure</vt:lpstr>
      <vt:lpstr>Holding or Corporate Company Structure</vt:lpstr>
      <vt:lpstr>Metrix Organisation Structure</vt:lpstr>
      <vt:lpstr>Innovative Organisation Structure</vt:lpstr>
      <vt:lpstr>Strategy and Structure Fit</vt:lpstr>
      <vt:lpstr>The Link Between Strategy and Structure</vt:lpstr>
      <vt:lpstr>Case Study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446</cp:revision>
  <cp:lastPrinted>2018-07-09T15:27:01Z</cp:lastPrinted>
  <dcterms:created xsi:type="dcterms:W3CDTF">2002-10-07T19:43:58Z</dcterms:created>
  <dcterms:modified xsi:type="dcterms:W3CDTF">2021-02-12T23:50:13Z</dcterms:modified>
</cp:coreProperties>
</file>