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0" r:id="rId3"/>
    <p:sldId id="261" r:id="rId4"/>
    <p:sldId id="258" r:id="rId5"/>
    <p:sldId id="257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hill Morgan" initials="PM" lastIdx="1" clrIdx="0">
    <p:extLst>
      <p:ext uri="{19B8F6BF-5375-455C-9EA6-DF929625EA0E}">
        <p15:presenceInfo xmlns:p15="http://schemas.microsoft.com/office/powerpoint/2012/main" userId="e93046890240587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0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12-29T11:53:16.26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A4206B-DBD4-4FEA-ADC0-AEFC55F22483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0B350B-CDFA-4788-AF52-0E4E86B925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448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0B350B-CDFA-4788-AF52-0E4E86B925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4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0B350B-CDFA-4788-AF52-0E4E86B925D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95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18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279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37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89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56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24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87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90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170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745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0867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759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512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818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987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223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405A03-FBCC-4209-A716-855CF7588DF0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C9DE640-DF06-4714-AD7E-EB1D999E4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65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285656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.xml"/><Relationship Id="rId4" Type="http://schemas.openxmlformats.org/officeDocument/2006/relationships/hyperlink" Target="http://www.campusforcommunities.com/tools/facilitative-tools/item/including-everyone-definitions-and-types-of-hard-to-reach-commu-n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SJSS5002: </a:t>
            </a:r>
            <a:r>
              <a:rPr lang="en-GB" dirty="0" smtClean="0"/>
              <a:t>Session 1</a:t>
            </a:r>
          </a:p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January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38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Notion of: Hard to Reach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06495"/>
          </a:xfrm>
        </p:spPr>
        <p:txBody>
          <a:bodyPr>
            <a:noAutofit/>
          </a:bodyPr>
          <a:lstStyle/>
          <a:p>
            <a:r>
              <a:rPr lang="en-GB" sz="3600" dirty="0" smtClean="0"/>
              <a:t>The notion 'hard to reach' is a contested and ambiguous term that is commonly used within the spheres of social care and health, especially in discourse around health and social inequalities. There is a need to address health inequalities and to engage in services the marginalized and socially excluded sectors of society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7997588" y="6035040"/>
            <a:ext cx="3356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(Flanagan &amp; Hancock, 2101)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41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Group Work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Task:</a:t>
            </a:r>
          </a:p>
          <a:p>
            <a:r>
              <a:rPr lang="en-GB" dirty="0" smtClean="0"/>
              <a:t>In your groups </a:t>
            </a:r>
            <a:r>
              <a:rPr lang="en-GB" b="1" dirty="0" smtClean="0"/>
              <a:t>list Five </a:t>
            </a:r>
            <a:r>
              <a:rPr lang="en-GB" dirty="0" smtClean="0"/>
              <a:t>‘Hard to Reach Groups’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12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Group Work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Task:</a:t>
            </a:r>
          </a:p>
          <a:p>
            <a:r>
              <a:rPr lang="en-GB" dirty="0" smtClean="0"/>
              <a:t>In your groups list Five ‘Hard to Reach Groups’ </a:t>
            </a:r>
          </a:p>
          <a:p>
            <a:r>
              <a:rPr lang="en-GB" b="1" dirty="0" smtClean="0"/>
              <a:t>Then </a:t>
            </a:r>
          </a:p>
          <a:p>
            <a:r>
              <a:rPr lang="en-GB" dirty="0" smtClean="0"/>
              <a:t>From a Government spending perspective decide which group should receive the highest priority and highest level of spending. </a:t>
            </a:r>
          </a:p>
          <a:p>
            <a:r>
              <a:rPr lang="en-GB" b="1" dirty="0" smtClean="0"/>
              <a:t>As a group </a:t>
            </a:r>
            <a:r>
              <a:rPr lang="en-GB" dirty="0" smtClean="0"/>
              <a:t>justify and explain your reasoning to the wider class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7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Groups: Disadvantaged socially and economically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Those on low incomes</a:t>
            </a:r>
          </a:p>
          <a:p>
            <a:r>
              <a:rPr lang="en-GB" dirty="0" smtClean="0"/>
              <a:t>Individuals with physical, mental and sensory disabilities</a:t>
            </a:r>
          </a:p>
          <a:p>
            <a:r>
              <a:rPr lang="en-GB" dirty="0" smtClean="0"/>
              <a:t>Indigenous and Aboriginal people</a:t>
            </a:r>
          </a:p>
          <a:p>
            <a:r>
              <a:rPr lang="en-GB" dirty="0" smtClean="0"/>
              <a:t>Young people</a:t>
            </a:r>
          </a:p>
          <a:p>
            <a:r>
              <a:rPr lang="en-GB" dirty="0" smtClean="0"/>
              <a:t>Elderly people</a:t>
            </a:r>
          </a:p>
          <a:p>
            <a:r>
              <a:rPr lang="en-GB" dirty="0" smtClean="0"/>
              <a:t>New immigrants and citizens with diverse cultural and linguistic backgrounds</a:t>
            </a:r>
          </a:p>
          <a:p>
            <a:r>
              <a:rPr lang="en-GB" dirty="0" smtClean="0"/>
              <a:t>Homeless people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At risk children and youth</a:t>
            </a:r>
          </a:p>
          <a:p>
            <a:r>
              <a:rPr lang="en-GB" dirty="0" smtClean="0"/>
              <a:t>People with addictions</a:t>
            </a:r>
          </a:p>
          <a:p>
            <a:r>
              <a:rPr lang="en-GB" dirty="0" smtClean="0"/>
              <a:t>Sex workers</a:t>
            </a:r>
          </a:p>
          <a:p>
            <a:r>
              <a:rPr lang="en-GB" dirty="0" smtClean="0"/>
              <a:t>Unskilled and semi-skilled workers</a:t>
            </a:r>
          </a:p>
          <a:p>
            <a:r>
              <a:rPr lang="en-GB" dirty="0" smtClean="0"/>
              <a:t>Single parents</a:t>
            </a:r>
          </a:p>
          <a:p>
            <a:r>
              <a:rPr lang="en-GB" dirty="0" smtClean="0"/>
              <a:t>Long-term unemployed</a:t>
            </a:r>
          </a:p>
          <a:p>
            <a:r>
              <a:rPr lang="en-GB" dirty="0" smtClean="0"/>
              <a:t>People with literacy and numeracy needs</a:t>
            </a:r>
          </a:p>
          <a:p>
            <a:r>
              <a:rPr lang="en-GB" dirty="0" smtClean="0"/>
              <a:t>Ex-offenders and probation clients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930640" y="6176963"/>
            <a:ext cx="2575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(Brackertz </a:t>
            </a:r>
            <a:r>
              <a:rPr lang="en-GB" i="1" dirty="0" smtClean="0"/>
              <a:t>et al</a:t>
            </a:r>
            <a:r>
              <a:rPr lang="en-GB" dirty="0" smtClean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315639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</a:t>
            </a:r>
            <a:r>
              <a:rPr lang="en-GB" dirty="0" smtClean="0"/>
              <a:t>ifestyle and Occupation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35095"/>
          </a:xfrm>
        </p:spPr>
        <p:txBody>
          <a:bodyPr/>
          <a:lstStyle/>
          <a:p>
            <a:r>
              <a:rPr lang="en-GB" dirty="0" smtClean="0"/>
              <a:t>The 'time poor': people who are in full-time work and/or work outside the community</a:t>
            </a:r>
          </a:p>
          <a:p>
            <a:r>
              <a:rPr lang="en-GB" dirty="0" smtClean="0"/>
              <a:t>Renters</a:t>
            </a:r>
          </a:p>
          <a:p>
            <a:r>
              <a:rPr lang="en-GB" dirty="0" smtClean="0"/>
              <a:t>Business owners that are considered to be time poor</a:t>
            </a:r>
          </a:p>
          <a:p>
            <a:r>
              <a:rPr lang="en-GB" dirty="0" smtClean="0"/>
              <a:t>Rural populations</a:t>
            </a:r>
          </a:p>
          <a:p>
            <a:r>
              <a:rPr lang="en-GB" dirty="0" smtClean="0"/>
              <a:t>Groups of people (in particular, those who are asked to regularly respond to surveys) who are becoming 'over-consulted' and increasingly reluctant to participate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66760" y="5895657"/>
            <a:ext cx="2674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(Brackertz </a:t>
            </a:r>
            <a:r>
              <a:rPr lang="en-GB" i="1" dirty="0" smtClean="0"/>
              <a:t>et al</a:t>
            </a:r>
            <a:r>
              <a:rPr lang="en-GB" dirty="0" smtClean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45131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56347" y="1078173"/>
            <a:ext cx="8884692" cy="4909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References: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Flanagan, S.M.  &amp; Hancock, B. (2010</a:t>
            </a:r>
            <a:r>
              <a:rPr lang="en-GB" dirty="0" smtClean="0"/>
              <a:t>) </a:t>
            </a:r>
            <a:r>
              <a:rPr lang="en-GB" i="1" dirty="0" smtClean="0"/>
              <a:t>'Reaching </a:t>
            </a:r>
            <a:r>
              <a:rPr lang="en-GB" i="1" dirty="0"/>
              <a:t>the hard to reach' </a:t>
            </a:r>
            <a:r>
              <a:rPr lang="en-GB" dirty="0"/>
              <a:t>- lessons learned from the VCS (voluntary and community Sector). A qualitative </a:t>
            </a:r>
            <a:r>
              <a:rPr lang="en-GB" dirty="0" smtClean="0"/>
              <a:t>study. Available at </a:t>
            </a:r>
            <a:r>
              <a:rPr lang="en-GB" u="sng" dirty="0">
                <a:hlinkClick r:id="rId3"/>
              </a:rPr>
              <a:t>https://www.ncbi.nlm.nih.gov/pmc/articles/PMC2856561</a:t>
            </a:r>
            <a:r>
              <a:rPr lang="en-GB" u="sng" dirty="0" smtClean="0">
                <a:hlinkClick r:id="rId3"/>
              </a:rPr>
              <a:t>/</a:t>
            </a:r>
            <a:r>
              <a:rPr lang="en-GB" u="sng" dirty="0" smtClean="0"/>
              <a:t>   Accessed on 29/12/16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Brackertz, N., Zwart, I. Meredyth, D. and Ralston, L. (2004) </a:t>
            </a:r>
            <a:r>
              <a:rPr lang="en-GB" i="1" dirty="0"/>
              <a:t>Community Consultation and the 'Hard to Reach': </a:t>
            </a:r>
            <a:r>
              <a:rPr lang="en-GB" dirty="0"/>
              <a:t>Concepts</a:t>
            </a:r>
            <a:r>
              <a:rPr lang="en-GB" i="1" dirty="0"/>
              <a:t> and Practice in Victorian Local</a:t>
            </a:r>
            <a:r>
              <a:rPr lang="en-GB" dirty="0"/>
              <a:t>. Institute for Social Research, Swinburne University of Technology: Victoria </a:t>
            </a:r>
            <a:r>
              <a:rPr lang="en-GB" dirty="0" smtClean="0"/>
              <a:t>Australia. Available at </a:t>
            </a:r>
            <a:r>
              <a:rPr lang="en-GB" u="sng" dirty="0">
                <a:hlinkClick r:id="rId4"/>
              </a:rPr>
              <a:t>http://</a:t>
            </a:r>
            <a:r>
              <a:rPr lang="en-GB" u="sng" dirty="0" smtClean="0">
                <a:hlinkClick r:id="rId4"/>
              </a:rPr>
              <a:t>www.campusforcommunities.com/tools/facilitative-tools/item/including-everyone-definitions-and-types-of-hard-to-reach-commu-nities</a:t>
            </a:r>
            <a:r>
              <a:rPr lang="en-GB" u="sng" dirty="0" smtClean="0"/>
              <a:t> Accessed on 29/12/16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96210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67</TotalTime>
  <Words>385</Words>
  <Application>Microsoft Office PowerPoint</Application>
  <PresentationFormat>Widescreen</PresentationFormat>
  <Paragraphs>46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Wisp</vt:lpstr>
      <vt:lpstr>Hard to Reach Groups</vt:lpstr>
      <vt:lpstr>The Notion of: Hard to Reach</vt:lpstr>
      <vt:lpstr>Group Work Task</vt:lpstr>
      <vt:lpstr>Group Work Task</vt:lpstr>
      <vt:lpstr>Groups: Disadvantaged socially and economically</vt:lpstr>
      <vt:lpstr>Lifestyle and Occupation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 to Reach Groups</dc:title>
  <dc:creator>Phill Morgan</dc:creator>
  <cp:lastModifiedBy>Philip Morgan</cp:lastModifiedBy>
  <cp:revision>11</cp:revision>
  <dcterms:created xsi:type="dcterms:W3CDTF">2016-12-29T10:17:24Z</dcterms:created>
  <dcterms:modified xsi:type="dcterms:W3CDTF">2017-02-13T17:35:06Z</dcterms:modified>
</cp:coreProperties>
</file>