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6" r:id="rId5"/>
  </p:sldMasterIdLst>
  <p:notesMasterIdLst>
    <p:notesMasterId r:id="rId39"/>
  </p:notesMasterIdLst>
  <p:sldIdLst>
    <p:sldId id="256" r:id="rId6"/>
    <p:sldId id="257" r:id="rId7"/>
    <p:sldId id="262" r:id="rId8"/>
    <p:sldId id="258" r:id="rId9"/>
    <p:sldId id="259" r:id="rId10"/>
    <p:sldId id="260" r:id="rId11"/>
    <p:sldId id="273" r:id="rId12"/>
    <p:sldId id="383" r:id="rId13"/>
    <p:sldId id="385" r:id="rId14"/>
    <p:sldId id="386" r:id="rId15"/>
    <p:sldId id="387" r:id="rId16"/>
    <p:sldId id="261" r:id="rId17"/>
    <p:sldId id="264" r:id="rId18"/>
    <p:sldId id="263" r:id="rId19"/>
    <p:sldId id="270" r:id="rId20"/>
    <p:sldId id="269" r:id="rId21"/>
    <p:sldId id="265" r:id="rId22"/>
    <p:sldId id="268" r:id="rId23"/>
    <p:sldId id="266" r:id="rId24"/>
    <p:sldId id="267" r:id="rId25"/>
    <p:sldId id="272" r:id="rId26"/>
    <p:sldId id="389" r:id="rId27"/>
    <p:sldId id="271" r:id="rId28"/>
    <p:sldId id="388" r:id="rId29"/>
    <p:sldId id="390" r:id="rId30"/>
    <p:sldId id="391" r:id="rId31"/>
    <p:sldId id="392" r:id="rId32"/>
    <p:sldId id="396" r:id="rId33"/>
    <p:sldId id="395" r:id="rId34"/>
    <p:sldId id="393" r:id="rId35"/>
    <p:sldId id="394" r:id="rId36"/>
    <p:sldId id="398" r:id="rId37"/>
    <p:sldId id="39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979978-9F56-423E-A844-B31D924B37BF}" v="109" dt="2025-11-04T11:48:04.9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1" Type="http://schemas.openxmlformats.org/officeDocument/2006/relationships/hyperlink" Target="https://pds.police.uk/wp-content/uploads/2025/05/250519-NPCC-Digital-Strategy_FINAL.pdf"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pds.police.uk/wp-content/uploads/2025/05/250519-NPCC-Digital-Strategy_FINAL.pdf"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C1F473-F77D-482E-8BB9-B2E6427AEC7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2F1715A-D5EA-4E55-94A2-C05DCD1EB3E0}">
      <dgm:prSet/>
      <dgm:spPr/>
      <dgm:t>
        <a:bodyPr/>
        <a:lstStyle/>
        <a:p>
          <a:r>
            <a:rPr lang="en-GB"/>
            <a:t>Introduction to the second element of the module </a:t>
          </a:r>
          <a:endParaRPr lang="en-US"/>
        </a:p>
      </dgm:t>
    </dgm:pt>
    <dgm:pt modelId="{E05297CB-75C5-4F82-A057-293E5DD30164}" type="parTrans" cxnId="{0140224B-928F-4A52-B64B-B7649ABC687B}">
      <dgm:prSet/>
      <dgm:spPr/>
      <dgm:t>
        <a:bodyPr/>
        <a:lstStyle/>
        <a:p>
          <a:endParaRPr lang="en-US"/>
        </a:p>
      </dgm:t>
    </dgm:pt>
    <dgm:pt modelId="{E6DF257C-20E6-4004-807B-DFA9EA1513DB}" type="sibTrans" cxnId="{0140224B-928F-4A52-B64B-B7649ABC687B}">
      <dgm:prSet/>
      <dgm:spPr/>
      <dgm:t>
        <a:bodyPr/>
        <a:lstStyle/>
        <a:p>
          <a:endParaRPr lang="en-US"/>
        </a:p>
      </dgm:t>
    </dgm:pt>
    <dgm:pt modelId="{12E94B8B-7F8F-405B-A620-F1DEF42EB7D4}">
      <dgm:prSet/>
      <dgm:spPr/>
      <dgm:t>
        <a:bodyPr/>
        <a:lstStyle/>
        <a:p>
          <a:r>
            <a:rPr lang="en-GB"/>
            <a:t>Define key terms </a:t>
          </a:r>
          <a:endParaRPr lang="en-US"/>
        </a:p>
      </dgm:t>
    </dgm:pt>
    <dgm:pt modelId="{61064418-4EE2-497B-B174-E95D9B12A109}" type="parTrans" cxnId="{FEC8F9B9-E99C-41A1-B43D-40FC68225FE3}">
      <dgm:prSet/>
      <dgm:spPr/>
      <dgm:t>
        <a:bodyPr/>
        <a:lstStyle/>
        <a:p>
          <a:endParaRPr lang="en-US"/>
        </a:p>
      </dgm:t>
    </dgm:pt>
    <dgm:pt modelId="{C5FC811C-2681-41AF-B279-F362689D9517}" type="sibTrans" cxnId="{FEC8F9B9-E99C-41A1-B43D-40FC68225FE3}">
      <dgm:prSet/>
      <dgm:spPr/>
      <dgm:t>
        <a:bodyPr/>
        <a:lstStyle/>
        <a:p>
          <a:endParaRPr lang="en-US"/>
        </a:p>
      </dgm:t>
    </dgm:pt>
    <dgm:pt modelId="{C8E10CC6-4C53-47C6-8242-6CD1011292BE}">
      <dgm:prSet/>
      <dgm:spPr/>
      <dgm:t>
        <a:bodyPr/>
        <a:lstStyle/>
        <a:p>
          <a:r>
            <a:rPr lang="en-GB" dirty="0"/>
            <a:t>Introduction to Laws, Acts and Policy</a:t>
          </a:r>
          <a:endParaRPr lang="en-US" dirty="0"/>
        </a:p>
      </dgm:t>
    </dgm:pt>
    <dgm:pt modelId="{75A1893D-828B-4F31-8725-949B2463BE09}" type="parTrans" cxnId="{F4DC2229-BF05-484E-BC81-845AADED9A6B}">
      <dgm:prSet/>
      <dgm:spPr/>
      <dgm:t>
        <a:bodyPr/>
        <a:lstStyle/>
        <a:p>
          <a:endParaRPr lang="en-US"/>
        </a:p>
      </dgm:t>
    </dgm:pt>
    <dgm:pt modelId="{1138CBBC-3FCE-404B-9529-7DA89BA13EFF}" type="sibTrans" cxnId="{F4DC2229-BF05-484E-BC81-845AADED9A6B}">
      <dgm:prSet/>
      <dgm:spPr/>
      <dgm:t>
        <a:bodyPr/>
        <a:lstStyle/>
        <a:p>
          <a:endParaRPr lang="en-US"/>
        </a:p>
      </dgm:t>
    </dgm:pt>
    <dgm:pt modelId="{FAC222D1-2A8F-41AF-B7F2-200773AE5CBC}" type="pres">
      <dgm:prSet presAssocID="{B9C1F473-F77D-482E-8BB9-B2E6427AEC7E}" presName="linear" presStyleCnt="0">
        <dgm:presLayoutVars>
          <dgm:animLvl val="lvl"/>
          <dgm:resizeHandles val="exact"/>
        </dgm:presLayoutVars>
      </dgm:prSet>
      <dgm:spPr/>
    </dgm:pt>
    <dgm:pt modelId="{F81ECF6C-B119-4D4F-A641-6DD9AC2CB732}" type="pres">
      <dgm:prSet presAssocID="{62F1715A-D5EA-4E55-94A2-C05DCD1EB3E0}" presName="parentText" presStyleLbl="node1" presStyleIdx="0" presStyleCnt="3">
        <dgm:presLayoutVars>
          <dgm:chMax val="0"/>
          <dgm:bulletEnabled val="1"/>
        </dgm:presLayoutVars>
      </dgm:prSet>
      <dgm:spPr/>
    </dgm:pt>
    <dgm:pt modelId="{1DFBD1DD-A0AC-4185-8AB0-E0190E98E25C}" type="pres">
      <dgm:prSet presAssocID="{E6DF257C-20E6-4004-807B-DFA9EA1513DB}" presName="spacer" presStyleCnt="0"/>
      <dgm:spPr/>
    </dgm:pt>
    <dgm:pt modelId="{CA4AA53A-69E5-4529-B2DC-62C78FE4F2D2}" type="pres">
      <dgm:prSet presAssocID="{12E94B8B-7F8F-405B-A620-F1DEF42EB7D4}" presName="parentText" presStyleLbl="node1" presStyleIdx="1" presStyleCnt="3">
        <dgm:presLayoutVars>
          <dgm:chMax val="0"/>
          <dgm:bulletEnabled val="1"/>
        </dgm:presLayoutVars>
      </dgm:prSet>
      <dgm:spPr/>
    </dgm:pt>
    <dgm:pt modelId="{C652EC5E-83B1-4A13-829A-3D51E635E4E0}" type="pres">
      <dgm:prSet presAssocID="{C5FC811C-2681-41AF-B279-F362689D9517}" presName="spacer" presStyleCnt="0"/>
      <dgm:spPr/>
    </dgm:pt>
    <dgm:pt modelId="{4C836DBF-DDE3-44BB-A14C-073CAC5C8757}" type="pres">
      <dgm:prSet presAssocID="{C8E10CC6-4C53-47C6-8242-6CD1011292BE}" presName="parentText" presStyleLbl="node1" presStyleIdx="2" presStyleCnt="3">
        <dgm:presLayoutVars>
          <dgm:chMax val="0"/>
          <dgm:bulletEnabled val="1"/>
        </dgm:presLayoutVars>
      </dgm:prSet>
      <dgm:spPr/>
    </dgm:pt>
  </dgm:ptLst>
  <dgm:cxnLst>
    <dgm:cxn modelId="{76A7DD05-A6EA-458F-B77E-E287A0CC1528}" type="presOf" srcId="{12E94B8B-7F8F-405B-A620-F1DEF42EB7D4}" destId="{CA4AA53A-69E5-4529-B2DC-62C78FE4F2D2}" srcOrd="0" destOrd="0" presId="urn:microsoft.com/office/officeart/2005/8/layout/vList2"/>
    <dgm:cxn modelId="{F4DC2229-BF05-484E-BC81-845AADED9A6B}" srcId="{B9C1F473-F77D-482E-8BB9-B2E6427AEC7E}" destId="{C8E10CC6-4C53-47C6-8242-6CD1011292BE}" srcOrd="2" destOrd="0" parTransId="{75A1893D-828B-4F31-8725-949B2463BE09}" sibTransId="{1138CBBC-3FCE-404B-9529-7DA89BA13EFF}"/>
    <dgm:cxn modelId="{C9E63639-48F5-41F8-A184-FB8106778A0F}" type="presOf" srcId="{62F1715A-D5EA-4E55-94A2-C05DCD1EB3E0}" destId="{F81ECF6C-B119-4D4F-A641-6DD9AC2CB732}" srcOrd="0" destOrd="0" presId="urn:microsoft.com/office/officeart/2005/8/layout/vList2"/>
    <dgm:cxn modelId="{0140224B-928F-4A52-B64B-B7649ABC687B}" srcId="{B9C1F473-F77D-482E-8BB9-B2E6427AEC7E}" destId="{62F1715A-D5EA-4E55-94A2-C05DCD1EB3E0}" srcOrd="0" destOrd="0" parTransId="{E05297CB-75C5-4F82-A057-293E5DD30164}" sibTransId="{E6DF257C-20E6-4004-807B-DFA9EA1513DB}"/>
    <dgm:cxn modelId="{ADC5BEA2-64E5-46C8-8E33-93DB07B373B7}" type="presOf" srcId="{B9C1F473-F77D-482E-8BB9-B2E6427AEC7E}" destId="{FAC222D1-2A8F-41AF-B7F2-200773AE5CBC}" srcOrd="0" destOrd="0" presId="urn:microsoft.com/office/officeart/2005/8/layout/vList2"/>
    <dgm:cxn modelId="{D05FA0B2-8599-427C-8298-7EF5BFE48371}" type="presOf" srcId="{C8E10CC6-4C53-47C6-8242-6CD1011292BE}" destId="{4C836DBF-DDE3-44BB-A14C-073CAC5C8757}" srcOrd="0" destOrd="0" presId="urn:microsoft.com/office/officeart/2005/8/layout/vList2"/>
    <dgm:cxn modelId="{FEC8F9B9-E99C-41A1-B43D-40FC68225FE3}" srcId="{B9C1F473-F77D-482E-8BB9-B2E6427AEC7E}" destId="{12E94B8B-7F8F-405B-A620-F1DEF42EB7D4}" srcOrd="1" destOrd="0" parTransId="{61064418-4EE2-497B-B174-E95D9B12A109}" sibTransId="{C5FC811C-2681-41AF-B279-F362689D9517}"/>
    <dgm:cxn modelId="{2D7BB44B-14A3-4494-93AA-36AD4B52B9F6}" type="presParOf" srcId="{FAC222D1-2A8F-41AF-B7F2-200773AE5CBC}" destId="{F81ECF6C-B119-4D4F-A641-6DD9AC2CB732}" srcOrd="0" destOrd="0" presId="urn:microsoft.com/office/officeart/2005/8/layout/vList2"/>
    <dgm:cxn modelId="{85732E5C-9406-4B1A-9AA7-FB0C0BD601A2}" type="presParOf" srcId="{FAC222D1-2A8F-41AF-B7F2-200773AE5CBC}" destId="{1DFBD1DD-A0AC-4185-8AB0-E0190E98E25C}" srcOrd="1" destOrd="0" presId="urn:microsoft.com/office/officeart/2005/8/layout/vList2"/>
    <dgm:cxn modelId="{0AA27564-1A3F-4D24-AC0C-ABDEEBC56E86}" type="presParOf" srcId="{FAC222D1-2A8F-41AF-B7F2-200773AE5CBC}" destId="{CA4AA53A-69E5-4529-B2DC-62C78FE4F2D2}" srcOrd="2" destOrd="0" presId="urn:microsoft.com/office/officeart/2005/8/layout/vList2"/>
    <dgm:cxn modelId="{A1845910-4A48-4D91-A674-1FDA8782FAC0}" type="presParOf" srcId="{FAC222D1-2A8F-41AF-B7F2-200773AE5CBC}" destId="{C652EC5E-83B1-4A13-829A-3D51E635E4E0}" srcOrd="3" destOrd="0" presId="urn:microsoft.com/office/officeart/2005/8/layout/vList2"/>
    <dgm:cxn modelId="{917EA044-54FD-4DF2-A739-6EA4F1037A83}" type="presParOf" srcId="{FAC222D1-2A8F-41AF-B7F2-200773AE5CBC}" destId="{4C836DBF-DDE3-44BB-A14C-073CAC5C87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64DD47-F193-4966-AA9B-A53D8057C6C6}" type="doc">
      <dgm:prSet loTypeId="urn:microsoft.com/office/officeart/2016/7/layout/HorizontalActionList" loCatId="List" qsTypeId="urn:microsoft.com/office/officeart/2005/8/quickstyle/simple1" qsCatId="simple" csTypeId="urn:microsoft.com/office/officeart/2005/8/colors/colorful1" csCatId="colorful"/>
      <dgm:spPr/>
      <dgm:t>
        <a:bodyPr/>
        <a:lstStyle/>
        <a:p>
          <a:endParaRPr lang="en-US"/>
        </a:p>
      </dgm:t>
    </dgm:pt>
    <dgm:pt modelId="{8655ECBE-6EE7-4B14-A006-7FA4944B57D5}">
      <dgm:prSet/>
      <dgm:spPr/>
      <dgm:t>
        <a:bodyPr/>
        <a:lstStyle/>
        <a:p>
          <a:r>
            <a:rPr lang="en-US"/>
            <a:t>Use</a:t>
          </a:r>
        </a:p>
      </dgm:t>
    </dgm:pt>
    <dgm:pt modelId="{859984ED-04C6-4AC0-B5A3-AFD98557B36E}" type="parTrans" cxnId="{05FCA92E-3CBC-4A53-B0E3-24C3C8EA6ADE}">
      <dgm:prSet/>
      <dgm:spPr/>
      <dgm:t>
        <a:bodyPr/>
        <a:lstStyle/>
        <a:p>
          <a:endParaRPr lang="en-US"/>
        </a:p>
      </dgm:t>
    </dgm:pt>
    <dgm:pt modelId="{BD0F085A-D6EF-48BC-A8E6-E7E76A4060C5}" type="sibTrans" cxnId="{05FCA92E-3CBC-4A53-B0E3-24C3C8EA6ADE}">
      <dgm:prSet/>
      <dgm:spPr/>
      <dgm:t>
        <a:bodyPr/>
        <a:lstStyle/>
        <a:p>
          <a:endParaRPr lang="en-US"/>
        </a:p>
      </dgm:t>
    </dgm:pt>
    <dgm:pt modelId="{E974706D-DF14-42D6-8C23-9918C413A2A1}">
      <dgm:prSet/>
      <dgm:spPr/>
      <dgm:t>
        <a:bodyPr/>
        <a:lstStyle/>
        <a:p>
          <a:r>
            <a:rPr lang="en-US"/>
            <a:t>Use tech responsibly: Make sure tools like AI are used fairly and safely.</a:t>
          </a:r>
        </a:p>
      </dgm:t>
    </dgm:pt>
    <dgm:pt modelId="{C0C74918-0A79-4F53-A23F-5692965A9A20}" type="parTrans" cxnId="{74164F34-F402-420A-860A-1E1EE6980D7F}">
      <dgm:prSet/>
      <dgm:spPr/>
      <dgm:t>
        <a:bodyPr/>
        <a:lstStyle/>
        <a:p>
          <a:endParaRPr lang="en-US"/>
        </a:p>
      </dgm:t>
    </dgm:pt>
    <dgm:pt modelId="{E4AA5A58-D7BB-4855-A2A7-9CE26728444B}" type="sibTrans" cxnId="{74164F34-F402-420A-860A-1E1EE6980D7F}">
      <dgm:prSet/>
      <dgm:spPr/>
      <dgm:t>
        <a:bodyPr/>
        <a:lstStyle/>
        <a:p>
          <a:endParaRPr lang="en-US"/>
        </a:p>
      </dgm:t>
    </dgm:pt>
    <dgm:pt modelId="{C49104B4-BF00-400D-B95D-FA9A7FCAD474}">
      <dgm:prSet/>
      <dgm:spPr/>
      <dgm:t>
        <a:bodyPr/>
        <a:lstStyle/>
        <a:p>
          <a:r>
            <a:rPr lang="en-US"/>
            <a:t>Fight</a:t>
          </a:r>
        </a:p>
      </dgm:t>
    </dgm:pt>
    <dgm:pt modelId="{5417563D-24ED-452E-8C2A-42648AFC0AB3}" type="parTrans" cxnId="{16F11A6B-F73B-4A7D-920F-26D7FE0704E8}">
      <dgm:prSet/>
      <dgm:spPr/>
      <dgm:t>
        <a:bodyPr/>
        <a:lstStyle/>
        <a:p>
          <a:endParaRPr lang="en-US"/>
        </a:p>
      </dgm:t>
    </dgm:pt>
    <dgm:pt modelId="{3568185D-1326-4E58-A028-2CD7E32273B3}" type="sibTrans" cxnId="{16F11A6B-F73B-4A7D-920F-26D7FE0704E8}">
      <dgm:prSet/>
      <dgm:spPr/>
      <dgm:t>
        <a:bodyPr/>
        <a:lstStyle/>
        <a:p>
          <a:endParaRPr lang="en-US"/>
        </a:p>
      </dgm:t>
    </dgm:pt>
    <dgm:pt modelId="{5252B1E7-99CC-4F29-9A69-64B2C1211FC7}">
      <dgm:prSet/>
      <dgm:spPr/>
      <dgm:t>
        <a:bodyPr/>
        <a:lstStyle/>
        <a:p>
          <a:r>
            <a:rPr lang="en-US"/>
            <a:t>Fight misinformation: Help the public understand what’s true and what’s not.</a:t>
          </a:r>
        </a:p>
      </dgm:t>
    </dgm:pt>
    <dgm:pt modelId="{6F9DB1DF-244A-4C37-BBEF-58652AD8BF0D}" type="parTrans" cxnId="{0864CA68-DD95-440F-855D-2AB5E22A5F26}">
      <dgm:prSet/>
      <dgm:spPr/>
      <dgm:t>
        <a:bodyPr/>
        <a:lstStyle/>
        <a:p>
          <a:endParaRPr lang="en-US"/>
        </a:p>
      </dgm:t>
    </dgm:pt>
    <dgm:pt modelId="{63EEA99C-800F-4E87-A4F6-BA4AE4589A64}" type="sibTrans" cxnId="{0864CA68-DD95-440F-855D-2AB5E22A5F26}">
      <dgm:prSet/>
      <dgm:spPr/>
      <dgm:t>
        <a:bodyPr/>
        <a:lstStyle/>
        <a:p>
          <a:endParaRPr lang="en-US"/>
        </a:p>
      </dgm:t>
    </dgm:pt>
    <dgm:pt modelId="{2E2081A8-2ED2-4C7E-BB22-18F564558271}">
      <dgm:prSet/>
      <dgm:spPr/>
      <dgm:t>
        <a:bodyPr/>
        <a:lstStyle/>
        <a:p>
          <a:r>
            <a:rPr lang="en-US"/>
            <a:t>Build</a:t>
          </a:r>
        </a:p>
      </dgm:t>
    </dgm:pt>
    <dgm:pt modelId="{09FA44BE-C656-4388-92EE-4ADC9FFA3A98}" type="parTrans" cxnId="{10DDAD8D-5CF3-44FA-8EDE-6FED22AB70F8}">
      <dgm:prSet/>
      <dgm:spPr/>
      <dgm:t>
        <a:bodyPr/>
        <a:lstStyle/>
        <a:p>
          <a:endParaRPr lang="en-US"/>
        </a:p>
      </dgm:t>
    </dgm:pt>
    <dgm:pt modelId="{AF05D7DB-99D3-42F2-A112-3329A7144CBD}" type="sibTrans" cxnId="{10DDAD8D-5CF3-44FA-8EDE-6FED22AB70F8}">
      <dgm:prSet/>
      <dgm:spPr/>
      <dgm:t>
        <a:bodyPr/>
        <a:lstStyle/>
        <a:p>
          <a:endParaRPr lang="en-US"/>
        </a:p>
      </dgm:t>
    </dgm:pt>
    <dgm:pt modelId="{2087AD12-190C-4EE5-9A48-37592C605182}">
      <dgm:prSet/>
      <dgm:spPr/>
      <dgm:t>
        <a:bodyPr/>
        <a:lstStyle/>
        <a:p>
          <a:r>
            <a:rPr lang="en-US"/>
            <a:t>Build trust: Stay connected with communities and be transparent.</a:t>
          </a:r>
        </a:p>
      </dgm:t>
    </dgm:pt>
    <dgm:pt modelId="{567D9A45-657E-4E47-B515-B7F5E0B7C8DD}" type="parTrans" cxnId="{573475CA-871D-441E-919D-F7074BF21D29}">
      <dgm:prSet/>
      <dgm:spPr/>
      <dgm:t>
        <a:bodyPr/>
        <a:lstStyle/>
        <a:p>
          <a:endParaRPr lang="en-US"/>
        </a:p>
      </dgm:t>
    </dgm:pt>
    <dgm:pt modelId="{B3D54C21-D397-4EA9-B6B3-A83AA9AEC543}" type="sibTrans" cxnId="{573475CA-871D-441E-919D-F7074BF21D29}">
      <dgm:prSet/>
      <dgm:spPr/>
      <dgm:t>
        <a:bodyPr/>
        <a:lstStyle/>
        <a:p>
          <a:endParaRPr lang="en-US"/>
        </a:p>
      </dgm:t>
    </dgm:pt>
    <dgm:pt modelId="{D104A895-1DC5-4CBA-95BD-840F508DF0EC}">
      <dgm:prSet/>
      <dgm:spPr/>
      <dgm:t>
        <a:bodyPr/>
        <a:lstStyle/>
        <a:p>
          <a:r>
            <a:rPr lang="en-US"/>
            <a:t>Train</a:t>
          </a:r>
        </a:p>
      </dgm:t>
    </dgm:pt>
    <dgm:pt modelId="{ADB22D83-DC99-4979-B2EB-7592B0906BE8}" type="parTrans" cxnId="{81ECBFBD-FF57-4A68-B95E-39534AA56CED}">
      <dgm:prSet/>
      <dgm:spPr/>
      <dgm:t>
        <a:bodyPr/>
        <a:lstStyle/>
        <a:p>
          <a:endParaRPr lang="en-US"/>
        </a:p>
      </dgm:t>
    </dgm:pt>
    <dgm:pt modelId="{6E12E217-0F44-47F2-9312-F169382B2342}" type="sibTrans" cxnId="{81ECBFBD-FF57-4A68-B95E-39534AA56CED}">
      <dgm:prSet/>
      <dgm:spPr/>
      <dgm:t>
        <a:bodyPr/>
        <a:lstStyle/>
        <a:p>
          <a:endParaRPr lang="en-US"/>
        </a:p>
      </dgm:t>
    </dgm:pt>
    <dgm:pt modelId="{D36340D8-D9C2-478A-84F3-D116454B15E1}">
      <dgm:prSet/>
      <dgm:spPr/>
      <dgm:t>
        <a:bodyPr/>
        <a:lstStyle/>
        <a:p>
          <a:r>
            <a:rPr lang="en-US" dirty="0"/>
            <a:t>Train for the future: Learn new skills and stay flexible.</a:t>
          </a:r>
        </a:p>
      </dgm:t>
    </dgm:pt>
    <dgm:pt modelId="{127E16DF-D8B0-41F7-AAC3-9903F15D4F11}" type="parTrans" cxnId="{194D5F65-0324-4A84-A14D-547A56F43260}">
      <dgm:prSet/>
      <dgm:spPr/>
      <dgm:t>
        <a:bodyPr/>
        <a:lstStyle/>
        <a:p>
          <a:endParaRPr lang="en-US"/>
        </a:p>
      </dgm:t>
    </dgm:pt>
    <dgm:pt modelId="{0B690874-FAB8-48B1-9C23-1F9218A588BA}" type="sibTrans" cxnId="{194D5F65-0324-4A84-A14D-547A56F43260}">
      <dgm:prSet/>
      <dgm:spPr/>
      <dgm:t>
        <a:bodyPr/>
        <a:lstStyle/>
        <a:p>
          <a:endParaRPr lang="en-US"/>
        </a:p>
      </dgm:t>
    </dgm:pt>
    <dgm:pt modelId="{B4D9195B-5890-4853-8E6A-E7F97B179503}">
      <dgm:prSet/>
      <dgm:spPr/>
      <dgm:t>
        <a:bodyPr/>
        <a:lstStyle/>
        <a:p>
          <a:r>
            <a:rPr lang="en-US"/>
            <a:t>Work in</a:t>
          </a:r>
        </a:p>
      </dgm:t>
    </dgm:pt>
    <dgm:pt modelId="{9A577B19-FB9D-4B4C-A9B0-AEA8896265B8}" type="parTrans" cxnId="{7E08BD18-B93D-4E0F-A91E-F77E5D0CF4BD}">
      <dgm:prSet/>
      <dgm:spPr/>
      <dgm:t>
        <a:bodyPr/>
        <a:lstStyle/>
        <a:p>
          <a:endParaRPr lang="en-US"/>
        </a:p>
      </dgm:t>
    </dgm:pt>
    <dgm:pt modelId="{38D6BFEE-4E0F-44BD-824D-1F26426CA788}" type="sibTrans" cxnId="{7E08BD18-B93D-4E0F-A91E-F77E5D0CF4BD}">
      <dgm:prSet/>
      <dgm:spPr/>
      <dgm:t>
        <a:bodyPr/>
        <a:lstStyle/>
        <a:p>
          <a:endParaRPr lang="en-US"/>
        </a:p>
      </dgm:t>
    </dgm:pt>
    <dgm:pt modelId="{7333C037-6B65-4E92-A09A-8AC62CEB47DB}">
      <dgm:prSet/>
      <dgm:spPr/>
      <dgm:t>
        <a:bodyPr/>
        <a:lstStyle/>
        <a:p>
          <a:r>
            <a:rPr lang="en-US"/>
            <a:t>Work in new ways: Be ready to adapt to fast changes and new threats</a:t>
          </a:r>
        </a:p>
      </dgm:t>
    </dgm:pt>
    <dgm:pt modelId="{B031F14F-A11C-47F2-A8DE-54947ACD970B}" type="parTrans" cxnId="{EAEF5D21-02A6-401D-9F32-0E2CD044536B}">
      <dgm:prSet/>
      <dgm:spPr/>
      <dgm:t>
        <a:bodyPr/>
        <a:lstStyle/>
        <a:p>
          <a:endParaRPr lang="en-US"/>
        </a:p>
      </dgm:t>
    </dgm:pt>
    <dgm:pt modelId="{C151C883-4432-4B22-9948-8D0AB8B3276A}" type="sibTrans" cxnId="{EAEF5D21-02A6-401D-9F32-0E2CD044536B}">
      <dgm:prSet/>
      <dgm:spPr/>
      <dgm:t>
        <a:bodyPr/>
        <a:lstStyle/>
        <a:p>
          <a:endParaRPr lang="en-US"/>
        </a:p>
      </dgm:t>
    </dgm:pt>
    <dgm:pt modelId="{FFF0E9F2-8A50-4B4B-9D29-A6DDE7B7113F}" type="pres">
      <dgm:prSet presAssocID="{3864DD47-F193-4966-AA9B-A53D8057C6C6}" presName="Name0" presStyleCnt="0">
        <dgm:presLayoutVars>
          <dgm:dir/>
          <dgm:animLvl val="lvl"/>
          <dgm:resizeHandles val="exact"/>
        </dgm:presLayoutVars>
      </dgm:prSet>
      <dgm:spPr/>
    </dgm:pt>
    <dgm:pt modelId="{6674B72D-1C9B-4897-84F7-A29BFABD6272}" type="pres">
      <dgm:prSet presAssocID="{8655ECBE-6EE7-4B14-A006-7FA4944B57D5}" presName="composite" presStyleCnt="0"/>
      <dgm:spPr/>
    </dgm:pt>
    <dgm:pt modelId="{5E061A57-5723-40B1-8598-38BCF7752987}" type="pres">
      <dgm:prSet presAssocID="{8655ECBE-6EE7-4B14-A006-7FA4944B57D5}" presName="parTx" presStyleLbl="alignNode1" presStyleIdx="0" presStyleCnt="5">
        <dgm:presLayoutVars>
          <dgm:chMax val="0"/>
          <dgm:chPref val="0"/>
        </dgm:presLayoutVars>
      </dgm:prSet>
      <dgm:spPr/>
    </dgm:pt>
    <dgm:pt modelId="{30E2DA5A-343E-4201-9BCD-C008396FC409}" type="pres">
      <dgm:prSet presAssocID="{8655ECBE-6EE7-4B14-A006-7FA4944B57D5}" presName="desTx" presStyleLbl="alignAccFollowNode1" presStyleIdx="0" presStyleCnt="5">
        <dgm:presLayoutVars/>
      </dgm:prSet>
      <dgm:spPr/>
    </dgm:pt>
    <dgm:pt modelId="{67032E35-A207-4071-9A3F-04E0654E6AE6}" type="pres">
      <dgm:prSet presAssocID="{BD0F085A-D6EF-48BC-A8E6-E7E76A4060C5}" presName="space" presStyleCnt="0"/>
      <dgm:spPr/>
    </dgm:pt>
    <dgm:pt modelId="{25CD4DF0-3BC8-415B-BF86-2122AFBB43DE}" type="pres">
      <dgm:prSet presAssocID="{C49104B4-BF00-400D-B95D-FA9A7FCAD474}" presName="composite" presStyleCnt="0"/>
      <dgm:spPr/>
    </dgm:pt>
    <dgm:pt modelId="{77933B05-9B2C-4227-8DAC-E19CAD90739E}" type="pres">
      <dgm:prSet presAssocID="{C49104B4-BF00-400D-B95D-FA9A7FCAD474}" presName="parTx" presStyleLbl="alignNode1" presStyleIdx="1" presStyleCnt="5">
        <dgm:presLayoutVars>
          <dgm:chMax val="0"/>
          <dgm:chPref val="0"/>
        </dgm:presLayoutVars>
      </dgm:prSet>
      <dgm:spPr/>
    </dgm:pt>
    <dgm:pt modelId="{F64FAD7D-0534-4212-B3A7-ECC509C7D795}" type="pres">
      <dgm:prSet presAssocID="{C49104B4-BF00-400D-B95D-FA9A7FCAD474}" presName="desTx" presStyleLbl="alignAccFollowNode1" presStyleIdx="1" presStyleCnt="5">
        <dgm:presLayoutVars/>
      </dgm:prSet>
      <dgm:spPr/>
    </dgm:pt>
    <dgm:pt modelId="{EC03AB9D-4AAA-4274-9FF1-54E79C03B172}" type="pres">
      <dgm:prSet presAssocID="{3568185D-1326-4E58-A028-2CD7E32273B3}" presName="space" presStyleCnt="0"/>
      <dgm:spPr/>
    </dgm:pt>
    <dgm:pt modelId="{4321AFF4-4542-4DBD-ADB6-02406021155F}" type="pres">
      <dgm:prSet presAssocID="{2E2081A8-2ED2-4C7E-BB22-18F564558271}" presName="composite" presStyleCnt="0"/>
      <dgm:spPr/>
    </dgm:pt>
    <dgm:pt modelId="{717D426E-C1E5-41FF-BEEB-5BD8638EBC5C}" type="pres">
      <dgm:prSet presAssocID="{2E2081A8-2ED2-4C7E-BB22-18F564558271}" presName="parTx" presStyleLbl="alignNode1" presStyleIdx="2" presStyleCnt="5">
        <dgm:presLayoutVars>
          <dgm:chMax val="0"/>
          <dgm:chPref val="0"/>
        </dgm:presLayoutVars>
      </dgm:prSet>
      <dgm:spPr/>
    </dgm:pt>
    <dgm:pt modelId="{7B89759D-B2F4-432B-A0FC-8F5265AD7761}" type="pres">
      <dgm:prSet presAssocID="{2E2081A8-2ED2-4C7E-BB22-18F564558271}" presName="desTx" presStyleLbl="alignAccFollowNode1" presStyleIdx="2" presStyleCnt="5">
        <dgm:presLayoutVars/>
      </dgm:prSet>
      <dgm:spPr/>
    </dgm:pt>
    <dgm:pt modelId="{5D977B3D-563C-401E-9ED7-094D3282C108}" type="pres">
      <dgm:prSet presAssocID="{AF05D7DB-99D3-42F2-A112-3329A7144CBD}" presName="space" presStyleCnt="0"/>
      <dgm:spPr/>
    </dgm:pt>
    <dgm:pt modelId="{9A0D7381-E763-4346-B2E6-589B4EA632B8}" type="pres">
      <dgm:prSet presAssocID="{D104A895-1DC5-4CBA-95BD-840F508DF0EC}" presName="composite" presStyleCnt="0"/>
      <dgm:spPr/>
    </dgm:pt>
    <dgm:pt modelId="{416DDF20-18BF-47D1-925A-D7293448AB93}" type="pres">
      <dgm:prSet presAssocID="{D104A895-1DC5-4CBA-95BD-840F508DF0EC}" presName="parTx" presStyleLbl="alignNode1" presStyleIdx="3" presStyleCnt="5">
        <dgm:presLayoutVars>
          <dgm:chMax val="0"/>
          <dgm:chPref val="0"/>
        </dgm:presLayoutVars>
      </dgm:prSet>
      <dgm:spPr/>
    </dgm:pt>
    <dgm:pt modelId="{FD45B864-4B70-4E0F-91CA-D2F6C8300D8A}" type="pres">
      <dgm:prSet presAssocID="{D104A895-1DC5-4CBA-95BD-840F508DF0EC}" presName="desTx" presStyleLbl="alignAccFollowNode1" presStyleIdx="3" presStyleCnt="5">
        <dgm:presLayoutVars/>
      </dgm:prSet>
      <dgm:spPr/>
    </dgm:pt>
    <dgm:pt modelId="{7244E1A2-BC04-4ACA-90CA-F3ABD72E1C80}" type="pres">
      <dgm:prSet presAssocID="{6E12E217-0F44-47F2-9312-F169382B2342}" presName="space" presStyleCnt="0"/>
      <dgm:spPr/>
    </dgm:pt>
    <dgm:pt modelId="{5002CE30-450E-4945-BEA9-C9301EB57D1A}" type="pres">
      <dgm:prSet presAssocID="{B4D9195B-5890-4853-8E6A-E7F97B179503}" presName="composite" presStyleCnt="0"/>
      <dgm:spPr/>
    </dgm:pt>
    <dgm:pt modelId="{ABF1DAC9-E7D3-4FFC-9AA7-DB4751822CE7}" type="pres">
      <dgm:prSet presAssocID="{B4D9195B-5890-4853-8E6A-E7F97B179503}" presName="parTx" presStyleLbl="alignNode1" presStyleIdx="4" presStyleCnt="5">
        <dgm:presLayoutVars>
          <dgm:chMax val="0"/>
          <dgm:chPref val="0"/>
        </dgm:presLayoutVars>
      </dgm:prSet>
      <dgm:spPr/>
    </dgm:pt>
    <dgm:pt modelId="{753B90C1-9FFF-4BC2-958A-E5AB1E7CF936}" type="pres">
      <dgm:prSet presAssocID="{B4D9195B-5890-4853-8E6A-E7F97B179503}" presName="desTx" presStyleLbl="alignAccFollowNode1" presStyleIdx="4" presStyleCnt="5">
        <dgm:presLayoutVars/>
      </dgm:prSet>
      <dgm:spPr/>
    </dgm:pt>
  </dgm:ptLst>
  <dgm:cxnLst>
    <dgm:cxn modelId="{B1E35000-61B8-4A8C-BBFA-F3148B88BD46}" type="presOf" srcId="{D36340D8-D9C2-478A-84F3-D116454B15E1}" destId="{FD45B864-4B70-4E0F-91CA-D2F6C8300D8A}" srcOrd="0" destOrd="0" presId="urn:microsoft.com/office/officeart/2016/7/layout/HorizontalActionList"/>
    <dgm:cxn modelId="{7E08BD18-B93D-4E0F-A91E-F77E5D0CF4BD}" srcId="{3864DD47-F193-4966-AA9B-A53D8057C6C6}" destId="{B4D9195B-5890-4853-8E6A-E7F97B179503}" srcOrd="4" destOrd="0" parTransId="{9A577B19-FB9D-4B4C-A9B0-AEA8896265B8}" sibTransId="{38D6BFEE-4E0F-44BD-824D-1F26426CA788}"/>
    <dgm:cxn modelId="{EAEF5D21-02A6-401D-9F32-0E2CD044536B}" srcId="{B4D9195B-5890-4853-8E6A-E7F97B179503}" destId="{7333C037-6B65-4E92-A09A-8AC62CEB47DB}" srcOrd="0" destOrd="0" parTransId="{B031F14F-A11C-47F2-A8DE-54947ACD970B}" sibTransId="{C151C883-4432-4B22-9948-8D0AB8B3276A}"/>
    <dgm:cxn modelId="{05FCA92E-3CBC-4A53-B0E3-24C3C8EA6ADE}" srcId="{3864DD47-F193-4966-AA9B-A53D8057C6C6}" destId="{8655ECBE-6EE7-4B14-A006-7FA4944B57D5}" srcOrd="0" destOrd="0" parTransId="{859984ED-04C6-4AC0-B5A3-AFD98557B36E}" sibTransId="{BD0F085A-D6EF-48BC-A8E6-E7E76A4060C5}"/>
    <dgm:cxn modelId="{74164F34-F402-420A-860A-1E1EE6980D7F}" srcId="{8655ECBE-6EE7-4B14-A006-7FA4944B57D5}" destId="{E974706D-DF14-42D6-8C23-9918C413A2A1}" srcOrd="0" destOrd="0" parTransId="{C0C74918-0A79-4F53-A23F-5692965A9A20}" sibTransId="{E4AA5A58-D7BB-4855-A2A7-9CE26728444B}"/>
    <dgm:cxn modelId="{194D5F65-0324-4A84-A14D-547A56F43260}" srcId="{D104A895-1DC5-4CBA-95BD-840F508DF0EC}" destId="{D36340D8-D9C2-478A-84F3-D116454B15E1}" srcOrd="0" destOrd="0" parTransId="{127E16DF-D8B0-41F7-AAC3-9903F15D4F11}" sibTransId="{0B690874-FAB8-48B1-9C23-1F9218A588BA}"/>
    <dgm:cxn modelId="{0864CA68-DD95-440F-855D-2AB5E22A5F26}" srcId="{C49104B4-BF00-400D-B95D-FA9A7FCAD474}" destId="{5252B1E7-99CC-4F29-9A69-64B2C1211FC7}" srcOrd="0" destOrd="0" parTransId="{6F9DB1DF-244A-4C37-BBEF-58652AD8BF0D}" sibTransId="{63EEA99C-800F-4E87-A4F6-BA4AE4589A64}"/>
    <dgm:cxn modelId="{1276D849-D7AA-443F-BD56-509A3F8EEEC2}" type="presOf" srcId="{3864DD47-F193-4966-AA9B-A53D8057C6C6}" destId="{FFF0E9F2-8A50-4B4B-9D29-A6DDE7B7113F}" srcOrd="0" destOrd="0" presId="urn:microsoft.com/office/officeart/2016/7/layout/HorizontalActionList"/>
    <dgm:cxn modelId="{16F11A6B-F73B-4A7D-920F-26D7FE0704E8}" srcId="{3864DD47-F193-4966-AA9B-A53D8057C6C6}" destId="{C49104B4-BF00-400D-B95D-FA9A7FCAD474}" srcOrd="1" destOrd="0" parTransId="{5417563D-24ED-452E-8C2A-42648AFC0AB3}" sibTransId="{3568185D-1326-4E58-A028-2CD7E32273B3}"/>
    <dgm:cxn modelId="{F98C9D50-8789-4843-8726-93EEA3C978EE}" type="presOf" srcId="{7333C037-6B65-4E92-A09A-8AC62CEB47DB}" destId="{753B90C1-9FFF-4BC2-958A-E5AB1E7CF936}" srcOrd="0" destOrd="0" presId="urn:microsoft.com/office/officeart/2016/7/layout/HorizontalActionList"/>
    <dgm:cxn modelId="{7C83F25A-1C9D-423F-8964-DF490514A9F1}" type="presOf" srcId="{8655ECBE-6EE7-4B14-A006-7FA4944B57D5}" destId="{5E061A57-5723-40B1-8598-38BCF7752987}" srcOrd="0" destOrd="0" presId="urn:microsoft.com/office/officeart/2016/7/layout/HorizontalActionList"/>
    <dgm:cxn modelId="{10DDAD8D-5CF3-44FA-8EDE-6FED22AB70F8}" srcId="{3864DD47-F193-4966-AA9B-A53D8057C6C6}" destId="{2E2081A8-2ED2-4C7E-BB22-18F564558271}" srcOrd="2" destOrd="0" parTransId="{09FA44BE-C656-4388-92EE-4ADC9FFA3A98}" sibTransId="{AF05D7DB-99D3-42F2-A112-3329A7144CBD}"/>
    <dgm:cxn modelId="{39E56792-BDDD-4826-9AD7-51D66A61F6C6}" type="presOf" srcId="{2087AD12-190C-4EE5-9A48-37592C605182}" destId="{7B89759D-B2F4-432B-A0FC-8F5265AD7761}" srcOrd="0" destOrd="0" presId="urn:microsoft.com/office/officeart/2016/7/layout/HorizontalActionList"/>
    <dgm:cxn modelId="{A3B2199E-4E6B-46AB-AE1E-AE321A5B5CB7}" type="presOf" srcId="{2E2081A8-2ED2-4C7E-BB22-18F564558271}" destId="{717D426E-C1E5-41FF-BEEB-5BD8638EBC5C}" srcOrd="0" destOrd="0" presId="urn:microsoft.com/office/officeart/2016/7/layout/HorizontalActionList"/>
    <dgm:cxn modelId="{237A24BD-F32D-4DCE-A22A-4809AA9E67B8}" type="presOf" srcId="{B4D9195B-5890-4853-8E6A-E7F97B179503}" destId="{ABF1DAC9-E7D3-4FFC-9AA7-DB4751822CE7}" srcOrd="0" destOrd="0" presId="urn:microsoft.com/office/officeart/2016/7/layout/HorizontalActionList"/>
    <dgm:cxn modelId="{81ECBFBD-FF57-4A68-B95E-39534AA56CED}" srcId="{3864DD47-F193-4966-AA9B-A53D8057C6C6}" destId="{D104A895-1DC5-4CBA-95BD-840F508DF0EC}" srcOrd="3" destOrd="0" parTransId="{ADB22D83-DC99-4979-B2EB-7592B0906BE8}" sibTransId="{6E12E217-0F44-47F2-9312-F169382B2342}"/>
    <dgm:cxn modelId="{92E935C4-169F-480C-A1A1-81BEFAE8560F}" type="presOf" srcId="{C49104B4-BF00-400D-B95D-FA9A7FCAD474}" destId="{77933B05-9B2C-4227-8DAC-E19CAD90739E}" srcOrd="0" destOrd="0" presId="urn:microsoft.com/office/officeart/2016/7/layout/HorizontalActionList"/>
    <dgm:cxn modelId="{D0987AC8-CDE2-40D7-A728-F0E688D22E89}" type="presOf" srcId="{5252B1E7-99CC-4F29-9A69-64B2C1211FC7}" destId="{F64FAD7D-0534-4212-B3A7-ECC509C7D795}" srcOrd="0" destOrd="0" presId="urn:microsoft.com/office/officeart/2016/7/layout/HorizontalActionList"/>
    <dgm:cxn modelId="{573475CA-871D-441E-919D-F7074BF21D29}" srcId="{2E2081A8-2ED2-4C7E-BB22-18F564558271}" destId="{2087AD12-190C-4EE5-9A48-37592C605182}" srcOrd="0" destOrd="0" parTransId="{567D9A45-657E-4E47-B515-B7F5E0B7C8DD}" sibTransId="{B3D54C21-D397-4EA9-B6B3-A83AA9AEC543}"/>
    <dgm:cxn modelId="{AB4CF8D2-50E9-495D-A1D1-3F270A7A17DB}" type="presOf" srcId="{E974706D-DF14-42D6-8C23-9918C413A2A1}" destId="{30E2DA5A-343E-4201-9BCD-C008396FC409}" srcOrd="0" destOrd="0" presId="urn:microsoft.com/office/officeart/2016/7/layout/HorizontalActionList"/>
    <dgm:cxn modelId="{8CAC94DD-AC2C-42BE-9114-C4A750906F60}" type="presOf" srcId="{D104A895-1DC5-4CBA-95BD-840F508DF0EC}" destId="{416DDF20-18BF-47D1-925A-D7293448AB93}" srcOrd="0" destOrd="0" presId="urn:microsoft.com/office/officeart/2016/7/layout/HorizontalActionList"/>
    <dgm:cxn modelId="{C31B7868-D42B-4BD2-B0FA-E06DACAEC7EB}" type="presParOf" srcId="{FFF0E9F2-8A50-4B4B-9D29-A6DDE7B7113F}" destId="{6674B72D-1C9B-4897-84F7-A29BFABD6272}" srcOrd="0" destOrd="0" presId="urn:microsoft.com/office/officeart/2016/7/layout/HorizontalActionList"/>
    <dgm:cxn modelId="{EE3B6E2E-E151-4F8E-BB5F-2106FE8E3E5D}" type="presParOf" srcId="{6674B72D-1C9B-4897-84F7-A29BFABD6272}" destId="{5E061A57-5723-40B1-8598-38BCF7752987}" srcOrd="0" destOrd="0" presId="urn:microsoft.com/office/officeart/2016/7/layout/HorizontalActionList"/>
    <dgm:cxn modelId="{28BA7ED7-7571-43D2-ACAE-18EBE10DF03D}" type="presParOf" srcId="{6674B72D-1C9B-4897-84F7-A29BFABD6272}" destId="{30E2DA5A-343E-4201-9BCD-C008396FC409}" srcOrd="1" destOrd="0" presId="urn:microsoft.com/office/officeart/2016/7/layout/HorizontalActionList"/>
    <dgm:cxn modelId="{2810839D-BD2A-4107-B584-EFAE1917F428}" type="presParOf" srcId="{FFF0E9F2-8A50-4B4B-9D29-A6DDE7B7113F}" destId="{67032E35-A207-4071-9A3F-04E0654E6AE6}" srcOrd="1" destOrd="0" presId="urn:microsoft.com/office/officeart/2016/7/layout/HorizontalActionList"/>
    <dgm:cxn modelId="{B9A86682-1E1A-4651-9095-F0AEF752F5E2}" type="presParOf" srcId="{FFF0E9F2-8A50-4B4B-9D29-A6DDE7B7113F}" destId="{25CD4DF0-3BC8-415B-BF86-2122AFBB43DE}" srcOrd="2" destOrd="0" presId="urn:microsoft.com/office/officeart/2016/7/layout/HorizontalActionList"/>
    <dgm:cxn modelId="{066B420F-28F3-495E-AA18-C57316DCB572}" type="presParOf" srcId="{25CD4DF0-3BC8-415B-BF86-2122AFBB43DE}" destId="{77933B05-9B2C-4227-8DAC-E19CAD90739E}" srcOrd="0" destOrd="0" presId="urn:microsoft.com/office/officeart/2016/7/layout/HorizontalActionList"/>
    <dgm:cxn modelId="{FC3F7420-6D91-4DF8-A6F8-E18746B99915}" type="presParOf" srcId="{25CD4DF0-3BC8-415B-BF86-2122AFBB43DE}" destId="{F64FAD7D-0534-4212-B3A7-ECC509C7D795}" srcOrd="1" destOrd="0" presId="urn:microsoft.com/office/officeart/2016/7/layout/HorizontalActionList"/>
    <dgm:cxn modelId="{9914020F-C206-4AE0-B019-7E45599320BD}" type="presParOf" srcId="{FFF0E9F2-8A50-4B4B-9D29-A6DDE7B7113F}" destId="{EC03AB9D-4AAA-4274-9FF1-54E79C03B172}" srcOrd="3" destOrd="0" presId="urn:microsoft.com/office/officeart/2016/7/layout/HorizontalActionList"/>
    <dgm:cxn modelId="{08C0D2FC-3180-43D7-A8AF-99F5220800FF}" type="presParOf" srcId="{FFF0E9F2-8A50-4B4B-9D29-A6DDE7B7113F}" destId="{4321AFF4-4542-4DBD-ADB6-02406021155F}" srcOrd="4" destOrd="0" presId="urn:microsoft.com/office/officeart/2016/7/layout/HorizontalActionList"/>
    <dgm:cxn modelId="{D55F8E2E-6689-4CA8-8D15-1D2BBD53295B}" type="presParOf" srcId="{4321AFF4-4542-4DBD-ADB6-02406021155F}" destId="{717D426E-C1E5-41FF-BEEB-5BD8638EBC5C}" srcOrd="0" destOrd="0" presId="urn:microsoft.com/office/officeart/2016/7/layout/HorizontalActionList"/>
    <dgm:cxn modelId="{07B114FF-2175-40BD-A4CF-9F118D08749E}" type="presParOf" srcId="{4321AFF4-4542-4DBD-ADB6-02406021155F}" destId="{7B89759D-B2F4-432B-A0FC-8F5265AD7761}" srcOrd="1" destOrd="0" presId="urn:microsoft.com/office/officeart/2016/7/layout/HorizontalActionList"/>
    <dgm:cxn modelId="{D267E93F-B806-4CE4-BB69-6B4F4EFD60FC}" type="presParOf" srcId="{FFF0E9F2-8A50-4B4B-9D29-A6DDE7B7113F}" destId="{5D977B3D-563C-401E-9ED7-094D3282C108}" srcOrd="5" destOrd="0" presId="urn:microsoft.com/office/officeart/2016/7/layout/HorizontalActionList"/>
    <dgm:cxn modelId="{3B0B6DF2-E659-4BE5-A525-39345A6ACB21}" type="presParOf" srcId="{FFF0E9F2-8A50-4B4B-9D29-A6DDE7B7113F}" destId="{9A0D7381-E763-4346-B2E6-589B4EA632B8}" srcOrd="6" destOrd="0" presId="urn:microsoft.com/office/officeart/2016/7/layout/HorizontalActionList"/>
    <dgm:cxn modelId="{8EE645E3-2D77-44D6-B9BA-A7C365E245FC}" type="presParOf" srcId="{9A0D7381-E763-4346-B2E6-589B4EA632B8}" destId="{416DDF20-18BF-47D1-925A-D7293448AB93}" srcOrd="0" destOrd="0" presId="urn:microsoft.com/office/officeart/2016/7/layout/HorizontalActionList"/>
    <dgm:cxn modelId="{E67AC4C0-7278-42DF-AA90-49B784A53126}" type="presParOf" srcId="{9A0D7381-E763-4346-B2E6-589B4EA632B8}" destId="{FD45B864-4B70-4E0F-91CA-D2F6C8300D8A}" srcOrd="1" destOrd="0" presId="urn:microsoft.com/office/officeart/2016/7/layout/HorizontalActionList"/>
    <dgm:cxn modelId="{A853EFB6-A6E3-4159-B92F-5FDB3DD578A3}" type="presParOf" srcId="{FFF0E9F2-8A50-4B4B-9D29-A6DDE7B7113F}" destId="{7244E1A2-BC04-4ACA-90CA-F3ABD72E1C80}" srcOrd="7" destOrd="0" presId="urn:microsoft.com/office/officeart/2016/7/layout/HorizontalActionList"/>
    <dgm:cxn modelId="{90CB3CC2-16A8-41C3-B882-B8FF89A4B91B}" type="presParOf" srcId="{FFF0E9F2-8A50-4B4B-9D29-A6DDE7B7113F}" destId="{5002CE30-450E-4945-BEA9-C9301EB57D1A}" srcOrd="8" destOrd="0" presId="urn:microsoft.com/office/officeart/2016/7/layout/HorizontalActionList"/>
    <dgm:cxn modelId="{E75A8E1E-C9BB-43AB-8C7C-5313E257A64E}" type="presParOf" srcId="{5002CE30-450E-4945-BEA9-C9301EB57D1A}" destId="{ABF1DAC9-E7D3-4FFC-9AA7-DB4751822CE7}" srcOrd="0" destOrd="0" presId="urn:microsoft.com/office/officeart/2016/7/layout/HorizontalActionList"/>
    <dgm:cxn modelId="{440DE4C7-5808-4B05-8084-F75818C76A00}" type="presParOf" srcId="{5002CE30-450E-4945-BEA9-C9301EB57D1A}" destId="{753B90C1-9FFF-4BC2-958A-E5AB1E7CF936}"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B3FF37-C23C-4767-A0B9-43A6D04A53B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66A312B-C254-4E83-9F31-9AC32A4E7CC8}">
      <dgm:prSet/>
      <dgm:spPr/>
      <dgm:t>
        <a:bodyPr/>
        <a:lstStyle/>
        <a:p>
          <a:r>
            <a:rPr lang="en-GB" dirty="0"/>
            <a:t>At the heart of the plan is the ambition to move to a digital policing, which will make it easier for the public to make contact with the police wherever they are in the country.</a:t>
          </a:r>
          <a:endParaRPr lang="en-US" dirty="0"/>
        </a:p>
      </dgm:t>
    </dgm:pt>
    <dgm:pt modelId="{0A04615B-281C-40EC-8422-08AC11F3D576}" type="parTrans" cxnId="{0FE523AC-E996-41BF-B5C8-4BAB3C056ED3}">
      <dgm:prSet/>
      <dgm:spPr/>
      <dgm:t>
        <a:bodyPr/>
        <a:lstStyle/>
        <a:p>
          <a:endParaRPr lang="en-US"/>
        </a:p>
      </dgm:t>
    </dgm:pt>
    <dgm:pt modelId="{1070DAA2-88AD-4AC3-8AE9-C74104014FEB}" type="sibTrans" cxnId="{0FE523AC-E996-41BF-B5C8-4BAB3C056ED3}">
      <dgm:prSet/>
      <dgm:spPr/>
      <dgm:t>
        <a:bodyPr/>
        <a:lstStyle/>
        <a:p>
          <a:endParaRPr lang="en-US"/>
        </a:p>
      </dgm:t>
    </dgm:pt>
    <dgm:pt modelId="{9817B744-2D4E-4DBA-A4DC-DAB53E9209EA}">
      <dgm:prSet/>
      <dgm:spPr/>
      <dgm:t>
        <a:bodyPr/>
        <a:lstStyle/>
        <a:p>
          <a:r>
            <a:rPr lang="en-GB"/>
            <a:t>Enable the police to make better use of digital intelligence and evidence and transfer all material in a digital format to the criminal justice system</a:t>
          </a:r>
          <a:endParaRPr lang="en-US"/>
        </a:p>
      </dgm:t>
    </dgm:pt>
    <dgm:pt modelId="{8E218A97-2D59-4D05-9EC5-DB43ED28BEBD}" type="parTrans" cxnId="{358EA763-EC07-4B89-ADB1-8C141D0F6759}">
      <dgm:prSet/>
      <dgm:spPr/>
      <dgm:t>
        <a:bodyPr/>
        <a:lstStyle/>
        <a:p>
          <a:endParaRPr lang="en-US"/>
        </a:p>
      </dgm:t>
    </dgm:pt>
    <dgm:pt modelId="{52D40E0F-4C23-43BD-B2A6-1D27E551D1CF}" type="sibTrans" cxnId="{358EA763-EC07-4B89-ADB1-8C141D0F6759}">
      <dgm:prSet/>
      <dgm:spPr/>
      <dgm:t>
        <a:bodyPr/>
        <a:lstStyle/>
        <a:p>
          <a:endParaRPr lang="en-US"/>
        </a:p>
      </dgm:t>
    </dgm:pt>
    <dgm:pt modelId="{4334BFAB-6B01-45DB-93EF-F89132563FF8}" type="pres">
      <dgm:prSet presAssocID="{04B3FF37-C23C-4767-A0B9-43A6D04A53B4}" presName="vert0" presStyleCnt="0">
        <dgm:presLayoutVars>
          <dgm:dir/>
          <dgm:animOne val="branch"/>
          <dgm:animLvl val="lvl"/>
        </dgm:presLayoutVars>
      </dgm:prSet>
      <dgm:spPr/>
    </dgm:pt>
    <dgm:pt modelId="{CD8FAE5C-82BB-45C2-95FC-67B073C9BD6E}" type="pres">
      <dgm:prSet presAssocID="{E66A312B-C254-4E83-9F31-9AC32A4E7CC8}" presName="thickLine" presStyleLbl="alignNode1" presStyleIdx="0" presStyleCnt="2"/>
      <dgm:spPr/>
    </dgm:pt>
    <dgm:pt modelId="{FD3506E9-78F2-45E5-9952-94EA8BAAA391}" type="pres">
      <dgm:prSet presAssocID="{E66A312B-C254-4E83-9F31-9AC32A4E7CC8}" presName="horz1" presStyleCnt="0"/>
      <dgm:spPr/>
    </dgm:pt>
    <dgm:pt modelId="{F01A0815-933A-45FE-82FD-FC1332C70753}" type="pres">
      <dgm:prSet presAssocID="{E66A312B-C254-4E83-9F31-9AC32A4E7CC8}" presName="tx1" presStyleLbl="revTx" presStyleIdx="0" presStyleCnt="2"/>
      <dgm:spPr/>
    </dgm:pt>
    <dgm:pt modelId="{9A2E6FDD-FB09-4DE3-BBDB-23527915EA1D}" type="pres">
      <dgm:prSet presAssocID="{E66A312B-C254-4E83-9F31-9AC32A4E7CC8}" presName="vert1" presStyleCnt="0"/>
      <dgm:spPr/>
    </dgm:pt>
    <dgm:pt modelId="{17901204-5B25-43FD-8C1F-29D23BE292F9}" type="pres">
      <dgm:prSet presAssocID="{9817B744-2D4E-4DBA-A4DC-DAB53E9209EA}" presName="thickLine" presStyleLbl="alignNode1" presStyleIdx="1" presStyleCnt="2"/>
      <dgm:spPr/>
    </dgm:pt>
    <dgm:pt modelId="{CE46B21F-1589-4F35-81A4-F92CC6375363}" type="pres">
      <dgm:prSet presAssocID="{9817B744-2D4E-4DBA-A4DC-DAB53E9209EA}" presName="horz1" presStyleCnt="0"/>
      <dgm:spPr/>
    </dgm:pt>
    <dgm:pt modelId="{A802180B-B7D0-4323-9AD9-E172117628E7}" type="pres">
      <dgm:prSet presAssocID="{9817B744-2D4E-4DBA-A4DC-DAB53E9209EA}" presName="tx1" presStyleLbl="revTx" presStyleIdx="1" presStyleCnt="2"/>
      <dgm:spPr/>
    </dgm:pt>
    <dgm:pt modelId="{B8F3C7F3-4043-4B7D-8C63-8E6DE4216323}" type="pres">
      <dgm:prSet presAssocID="{9817B744-2D4E-4DBA-A4DC-DAB53E9209EA}" presName="vert1" presStyleCnt="0"/>
      <dgm:spPr/>
    </dgm:pt>
  </dgm:ptLst>
  <dgm:cxnLst>
    <dgm:cxn modelId="{058D8F11-30A2-4182-917A-B1DF6C62B6BD}" type="presOf" srcId="{9817B744-2D4E-4DBA-A4DC-DAB53E9209EA}" destId="{A802180B-B7D0-4323-9AD9-E172117628E7}" srcOrd="0" destOrd="0" presId="urn:microsoft.com/office/officeart/2008/layout/LinedList"/>
    <dgm:cxn modelId="{44D2761E-75C2-4746-9F4F-36DF6C9E4FF7}" type="presOf" srcId="{E66A312B-C254-4E83-9F31-9AC32A4E7CC8}" destId="{F01A0815-933A-45FE-82FD-FC1332C70753}" srcOrd="0" destOrd="0" presId="urn:microsoft.com/office/officeart/2008/layout/LinedList"/>
    <dgm:cxn modelId="{358EA763-EC07-4B89-ADB1-8C141D0F6759}" srcId="{04B3FF37-C23C-4767-A0B9-43A6D04A53B4}" destId="{9817B744-2D4E-4DBA-A4DC-DAB53E9209EA}" srcOrd="1" destOrd="0" parTransId="{8E218A97-2D59-4D05-9EC5-DB43ED28BEBD}" sibTransId="{52D40E0F-4C23-43BD-B2A6-1D27E551D1CF}"/>
    <dgm:cxn modelId="{B3945D8A-3DC2-4387-A159-F1952B16213A}" type="presOf" srcId="{04B3FF37-C23C-4767-A0B9-43A6D04A53B4}" destId="{4334BFAB-6B01-45DB-93EF-F89132563FF8}" srcOrd="0" destOrd="0" presId="urn:microsoft.com/office/officeart/2008/layout/LinedList"/>
    <dgm:cxn modelId="{0FE523AC-E996-41BF-B5C8-4BAB3C056ED3}" srcId="{04B3FF37-C23C-4767-A0B9-43A6D04A53B4}" destId="{E66A312B-C254-4E83-9F31-9AC32A4E7CC8}" srcOrd="0" destOrd="0" parTransId="{0A04615B-281C-40EC-8422-08AC11F3D576}" sibTransId="{1070DAA2-88AD-4AC3-8AE9-C74104014FEB}"/>
    <dgm:cxn modelId="{749D9459-3BA6-4958-A950-746F13AAF74A}" type="presParOf" srcId="{4334BFAB-6B01-45DB-93EF-F89132563FF8}" destId="{CD8FAE5C-82BB-45C2-95FC-67B073C9BD6E}" srcOrd="0" destOrd="0" presId="urn:microsoft.com/office/officeart/2008/layout/LinedList"/>
    <dgm:cxn modelId="{9EE69C49-6744-4E66-885C-13D2C365CA25}" type="presParOf" srcId="{4334BFAB-6B01-45DB-93EF-F89132563FF8}" destId="{FD3506E9-78F2-45E5-9952-94EA8BAAA391}" srcOrd="1" destOrd="0" presId="urn:microsoft.com/office/officeart/2008/layout/LinedList"/>
    <dgm:cxn modelId="{F33D3FA8-7BB9-40C6-8BA4-5D815715E176}" type="presParOf" srcId="{FD3506E9-78F2-45E5-9952-94EA8BAAA391}" destId="{F01A0815-933A-45FE-82FD-FC1332C70753}" srcOrd="0" destOrd="0" presId="urn:microsoft.com/office/officeart/2008/layout/LinedList"/>
    <dgm:cxn modelId="{7D4A9511-DBE8-4320-BD0F-C9543325D240}" type="presParOf" srcId="{FD3506E9-78F2-45E5-9952-94EA8BAAA391}" destId="{9A2E6FDD-FB09-4DE3-BBDB-23527915EA1D}" srcOrd="1" destOrd="0" presId="urn:microsoft.com/office/officeart/2008/layout/LinedList"/>
    <dgm:cxn modelId="{9D350FDE-A661-4A38-B699-853D1D810A55}" type="presParOf" srcId="{4334BFAB-6B01-45DB-93EF-F89132563FF8}" destId="{17901204-5B25-43FD-8C1F-29D23BE292F9}" srcOrd="2" destOrd="0" presId="urn:microsoft.com/office/officeart/2008/layout/LinedList"/>
    <dgm:cxn modelId="{4E5F087B-B47C-4B2C-BE5F-85C62538A7D3}" type="presParOf" srcId="{4334BFAB-6B01-45DB-93EF-F89132563FF8}" destId="{CE46B21F-1589-4F35-81A4-F92CC6375363}" srcOrd="3" destOrd="0" presId="urn:microsoft.com/office/officeart/2008/layout/LinedList"/>
    <dgm:cxn modelId="{0EC102C9-EF98-4DCD-81E6-70E1BCFC8014}" type="presParOf" srcId="{CE46B21F-1589-4F35-81A4-F92CC6375363}" destId="{A802180B-B7D0-4323-9AD9-E172117628E7}" srcOrd="0" destOrd="0" presId="urn:microsoft.com/office/officeart/2008/layout/LinedList"/>
    <dgm:cxn modelId="{89A50721-B1ED-49D7-ABE0-164569483CE4}" type="presParOf" srcId="{CE46B21F-1589-4F35-81A4-F92CC6375363}" destId="{B8F3C7F3-4043-4B7D-8C63-8E6DE421632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CA49D0-7616-4ED7-85F0-6AEF5AB14F4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C2E4FBA-A86D-485B-B556-D51E027CE012}">
      <dgm:prSet/>
      <dgm:spPr/>
      <dgm:t>
        <a:bodyPr/>
        <a:lstStyle/>
        <a:p>
          <a:r>
            <a:rPr lang="en-GB"/>
            <a:t>Understanding that the policing landscape is changing, the Policing Vision 2030 builds upon the 2025 vision </a:t>
          </a:r>
          <a:endParaRPr lang="en-US"/>
        </a:p>
      </dgm:t>
    </dgm:pt>
    <dgm:pt modelId="{3A9F7C4A-8E42-4BD7-9599-D8EE7BE7580B}" type="parTrans" cxnId="{B821C5BE-4010-4107-9C8C-9EECBAD86588}">
      <dgm:prSet/>
      <dgm:spPr/>
      <dgm:t>
        <a:bodyPr/>
        <a:lstStyle/>
        <a:p>
          <a:endParaRPr lang="en-US"/>
        </a:p>
      </dgm:t>
    </dgm:pt>
    <dgm:pt modelId="{53679F01-A0EE-45FC-B0C5-22B0D042BEE5}" type="sibTrans" cxnId="{B821C5BE-4010-4107-9C8C-9EECBAD86588}">
      <dgm:prSet/>
      <dgm:spPr/>
      <dgm:t>
        <a:bodyPr/>
        <a:lstStyle/>
        <a:p>
          <a:endParaRPr lang="en-US"/>
        </a:p>
      </dgm:t>
    </dgm:pt>
    <dgm:pt modelId="{F4FB3E6A-0BCE-4BAA-A74C-F5B554AFAE66}">
      <dgm:prSet/>
      <dgm:spPr/>
      <dgm:t>
        <a:bodyPr/>
        <a:lstStyle/>
        <a:p>
          <a:r>
            <a:rPr lang="en-GB"/>
            <a:t>The vison – ‘</a:t>
          </a:r>
          <a:r>
            <a:rPr lang="en-GB" i="1"/>
            <a:t>We must be able to adapt to the changing nature of crime and will make sure that our service has the right tools to do this’……‘And finally, we want to be an agile service that is more efficient, productive and sustainable’</a:t>
          </a:r>
          <a:endParaRPr lang="en-US"/>
        </a:p>
      </dgm:t>
    </dgm:pt>
    <dgm:pt modelId="{65F5F919-0656-43D7-8834-BE10A91B13DC}" type="parTrans" cxnId="{7E153ACF-ED79-4A7B-8321-70031007FBFD}">
      <dgm:prSet/>
      <dgm:spPr/>
      <dgm:t>
        <a:bodyPr/>
        <a:lstStyle/>
        <a:p>
          <a:endParaRPr lang="en-US"/>
        </a:p>
      </dgm:t>
    </dgm:pt>
    <dgm:pt modelId="{2D099B56-EC5C-4E5F-87E6-6DD97695AA8F}" type="sibTrans" cxnId="{7E153ACF-ED79-4A7B-8321-70031007FBFD}">
      <dgm:prSet/>
      <dgm:spPr/>
      <dgm:t>
        <a:bodyPr/>
        <a:lstStyle/>
        <a:p>
          <a:endParaRPr lang="en-US"/>
        </a:p>
      </dgm:t>
    </dgm:pt>
    <dgm:pt modelId="{57A42E41-40C6-4527-96A2-B5DC65465493}" type="pres">
      <dgm:prSet presAssocID="{BFCA49D0-7616-4ED7-85F0-6AEF5AB14F4B}" presName="linear" presStyleCnt="0">
        <dgm:presLayoutVars>
          <dgm:animLvl val="lvl"/>
          <dgm:resizeHandles val="exact"/>
        </dgm:presLayoutVars>
      </dgm:prSet>
      <dgm:spPr/>
    </dgm:pt>
    <dgm:pt modelId="{5E05126B-E0B9-4511-AD59-31AB7E72E4DA}" type="pres">
      <dgm:prSet presAssocID="{7C2E4FBA-A86D-485B-B556-D51E027CE012}" presName="parentText" presStyleLbl="node1" presStyleIdx="0" presStyleCnt="2">
        <dgm:presLayoutVars>
          <dgm:chMax val="0"/>
          <dgm:bulletEnabled val="1"/>
        </dgm:presLayoutVars>
      </dgm:prSet>
      <dgm:spPr/>
    </dgm:pt>
    <dgm:pt modelId="{188C6A2F-7A4A-476E-81D5-CD1667E1AC47}" type="pres">
      <dgm:prSet presAssocID="{53679F01-A0EE-45FC-B0C5-22B0D042BEE5}" presName="spacer" presStyleCnt="0"/>
      <dgm:spPr/>
    </dgm:pt>
    <dgm:pt modelId="{96E0D3A7-607C-4F52-8057-B0473AD04419}" type="pres">
      <dgm:prSet presAssocID="{F4FB3E6A-0BCE-4BAA-A74C-F5B554AFAE66}" presName="parentText" presStyleLbl="node1" presStyleIdx="1" presStyleCnt="2">
        <dgm:presLayoutVars>
          <dgm:chMax val="0"/>
          <dgm:bulletEnabled val="1"/>
        </dgm:presLayoutVars>
      </dgm:prSet>
      <dgm:spPr/>
    </dgm:pt>
  </dgm:ptLst>
  <dgm:cxnLst>
    <dgm:cxn modelId="{9321F685-C1B6-488F-8F70-110B3251C8AD}" type="presOf" srcId="{BFCA49D0-7616-4ED7-85F0-6AEF5AB14F4B}" destId="{57A42E41-40C6-4527-96A2-B5DC65465493}" srcOrd="0" destOrd="0" presId="urn:microsoft.com/office/officeart/2005/8/layout/vList2"/>
    <dgm:cxn modelId="{7D20ED91-188E-4698-BFBB-D195990A46F8}" type="presOf" srcId="{7C2E4FBA-A86D-485B-B556-D51E027CE012}" destId="{5E05126B-E0B9-4511-AD59-31AB7E72E4DA}" srcOrd="0" destOrd="0" presId="urn:microsoft.com/office/officeart/2005/8/layout/vList2"/>
    <dgm:cxn modelId="{8B228BBE-30EC-43C9-A270-8F3050CDA931}" type="presOf" srcId="{F4FB3E6A-0BCE-4BAA-A74C-F5B554AFAE66}" destId="{96E0D3A7-607C-4F52-8057-B0473AD04419}" srcOrd="0" destOrd="0" presId="urn:microsoft.com/office/officeart/2005/8/layout/vList2"/>
    <dgm:cxn modelId="{B821C5BE-4010-4107-9C8C-9EECBAD86588}" srcId="{BFCA49D0-7616-4ED7-85F0-6AEF5AB14F4B}" destId="{7C2E4FBA-A86D-485B-B556-D51E027CE012}" srcOrd="0" destOrd="0" parTransId="{3A9F7C4A-8E42-4BD7-9599-D8EE7BE7580B}" sibTransId="{53679F01-A0EE-45FC-B0C5-22B0D042BEE5}"/>
    <dgm:cxn modelId="{7E153ACF-ED79-4A7B-8321-70031007FBFD}" srcId="{BFCA49D0-7616-4ED7-85F0-6AEF5AB14F4B}" destId="{F4FB3E6A-0BCE-4BAA-A74C-F5B554AFAE66}" srcOrd="1" destOrd="0" parTransId="{65F5F919-0656-43D7-8834-BE10A91B13DC}" sibTransId="{2D099B56-EC5C-4E5F-87E6-6DD97695AA8F}"/>
    <dgm:cxn modelId="{898FFA88-1AA7-4BC7-B294-AD8303079478}" type="presParOf" srcId="{57A42E41-40C6-4527-96A2-B5DC65465493}" destId="{5E05126B-E0B9-4511-AD59-31AB7E72E4DA}" srcOrd="0" destOrd="0" presId="urn:microsoft.com/office/officeart/2005/8/layout/vList2"/>
    <dgm:cxn modelId="{A1A4C8DE-641A-44ED-8C8D-EBCB6942A8BD}" type="presParOf" srcId="{57A42E41-40C6-4527-96A2-B5DC65465493}" destId="{188C6A2F-7A4A-476E-81D5-CD1667E1AC47}" srcOrd="1" destOrd="0" presId="urn:microsoft.com/office/officeart/2005/8/layout/vList2"/>
    <dgm:cxn modelId="{204F5710-2FDB-404E-8C55-3474759D52E8}" type="presParOf" srcId="{57A42E41-40C6-4527-96A2-B5DC65465493}" destId="{96E0D3A7-607C-4F52-8057-B0473AD0441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A21F56-A6EC-42F9-AAAC-04B75D18DD63}"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95C6DF7-2460-450D-B026-1B1924A23D22}">
      <dgm:prSet/>
      <dgm:spPr/>
      <dgm:t>
        <a:bodyPr/>
        <a:lstStyle/>
        <a:p>
          <a:r>
            <a:rPr lang="en-GB"/>
            <a:t>The </a:t>
          </a:r>
          <a:r>
            <a:rPr lang="en-GB">
              <a:hlinkClick xmlns:r="http://schemas.openxmlformats.org/officeDocument/2006/relationships" r:id="rId1"/>
            </a:rPr>
            <a:t>National Policing Digital Strategy </a:t>
          </a:r>
          <a:r>
            <a:rPr lang="en-GB"/>
            <a:t>2025-2030 outlines the UK policing's plan to embrace digital capabilities to improve public safety and achieve the broader Policing Vision 2030. </a:t>
          </a:r>
          <a:endParaRPr lang="en-US"/>
        </a:p>
      </dgm:t>
    </dgm:pt>
    <dgm:pt modelId="{F393A025-9E82-4F14-8B0C-97FB0896F2B4}" type="parTrans" cxnId="{0684B598-FCEC-437A-8993-52E7B47D9A16}">
      <dgm:prSet/>
      <dgm:spPr/>
      <dgm:t>
        <a:bodyPr/>
        <a:lstStyle/>
        <a:p>
          <a:endParaRPr lang="en-US"/>
        </a:p>
      </dgm:t>
    </dgm:pt>
    <dgm:pt modelId="{CD6E1834-19AE-4A48-8B57-0695226F1C27}" type="sibTrans" cxnId="{0684B598-FCEC-437A-8993-52E7B47D9A16}">
      <dgm:prSet/>
      <dgm:spPr/>
      <dgm:t>
        <a:bodyPr/>
        <a:lstStyle/>
        <a:p>
          <a:endParaRPr lang="en-US"/>
        </a:p>
      </dgm:t>
    </dgm:pt>
    <dgm:pt modelId="{CFC5539B-79CF-4B6A-AE9A-F4A5E9EFD89E}">
      <dgm:prSet/>
      <dgm:spPr/>
      <dgm:t>
        <a:bodyPr/>
        <a:lstStyle/>
        <a:p>
          <a:r>
            <a:rPr lang="en-GB"/>
            <a:t>The strategy, an update to the 2020 version, shifts focus from vision to execution, aiming to transform policing around data, digital capability, and public trust. </a:t>
          </a:r>
          <a:endParaRPr lang="en-US"/>
        </a:p>
      </dgm:t>
    </dgm:pt>
    <dgm:pt modelId="{A8BF38C9-4C17-4A1F-AF65-37CE7523D609}" type="parTrans" cxnId="{A42C43F4-9C8D-48CB-96CA-952BE6B377C4}">
      <dgm:prSet/>
      <dgm:spPr/>
      <dgm:t>
        <a:bodyPr/>
        <a:lstStyle/>
        <a:p>
          <a:endParaRPr lang="en-US"/>
        </a:p>
      </dgm:t>
    </dgm:pt>
    <dgm:pt modelId="{597C5EFB-CC44-44A3-A925-BD8FC03C4822}" type="sibTrans" cxnId="{A42C43F4-9C8D-48CB-96CA-952BE6B377C4}">
      <dgm:prSet/>
      <dgm:spPr/>
      <dgm:t>
        <a:bodyPr/>
        <a:lstStyle/>
        <a:p>
          <a:endParaRPr lang="en-US"/>
        </a:p>
      </dgm:t>
    </dgm:pt>
    <dgm:pt modelId="{4601DAD4-65C4-4687-B027-E73CE5565076}">
      <dgm:prSet/>
      <dgm:spPr/>
      <dgm:t>
        <a:bodyPr/>
        <a:lstStyle/>
        <a:p>
          <a:r>
            <a:rPr lang="en-GB"/>
            <a:t>Jointly owned by the National Police Chiefs' Council (NPCC) and the Association of Police and Crime Commissioners (APCC), and supported by the Police Digital Service (PDS) is built around five core ambitions and seven enabling pillars</a:t>
          </a:r>
          <a:endParaRPr lang="en-US"/>
        </a:p>
      </dgm:t>
    </dgm:pt>
    <dgm:pt modelId="{B8819C5D-2452-4D2B-BF2C-7E6FA2F21A10}" type="parTrans" cxnId="{F04A739C-F9F0-4D3D-BEE6-C95F364474C3}">
      <dgm:prSet/>
      <dgm:spPr/>
      <dgm:t>
        <a:bodyPr/>
        <a:lstStyle/>
        <a:p>
          <a:endParaRPr lang="en-US"/>
        </a:p>
      </dgm:t>
    </dgm:pt>
    <dgm:pt modelId="{A5A48F53-832F-435A-86A9-FFCEFB692746}" type="sibTrans" cxnId="{F04A739C-F9F0-4D3D-BEE6-C95F364474C3}">
      <dgm:prSet/>
      <dgm:spPr/>
      <dgm:t>
        <a:bodyPr/>
        <a:lstStyle/>
        <a:p>
          <a:endParaRPr lang="en-US"/>
        </a:p>
      </dgm:t>
    </dgm:pt>
    <dgm:pt modelId="{DD1395FD-F36A-47F7-9A53-1EDEC01DCE54}" type="pres">
      <dgm:prSet presAssocID="{E0A21F56-A6EC-42F9-AAAC-04B75D18DD63}" presName="vert0" presStyleCnt="0">
        <dgm:presLayoutVars>
          <dgm:dir/>
          <dgm:animOne val="branch"/>
          <dgm:animLvl val="lvl"/>
        </dgm:presLayoutVars>
      </dgm:prSet>
      <dgm:spPr/>
    </dgm:pt>
    <dgm:pt modelId="{5BDF1D69-5BF5-4526-AB3A-DE7B7F2E4F5D}" type="pres">
      <dgm:prSet presAssocID="{795C6DF7-2460-450D-B026-1B1924A23D22}" presName="thickLine" presStyleLbl="alignNode1" presStyleIdx="0" presStyleCnt="3"/>
      <dgm:spPr/>
    </dgm:pt>
    <dgm:pt modelId="{BA69C8FA-01C8-4A00-9014-662DB69317C8}" type="pres">
      <dgm:prSet presAssocID="{795C6DF7-2460-450D-B026-1B1924A23D22}" presName="horz1" presStyleCnt="0"/>
      <dgm:spPr/>
    </dgm:pt>
    <dgm:pt modelId="{99B48490-24E6-4372-931F-A645F92F679F}" type="pres">
      <dgm:prSet presAssocID="{795C6DF7-2460-450D-B026-1B1924A23D22}" presName="tx1" presStyleLbl="revTx" presStyleIdx="0" presStyleCnt="3"/>
      <dgm:spPr/>
    </dgm:pt>
    <dgm:pt modelId="{709269BB-8428-4579-A248-0EC9AF7A1B1C}" type="pres">
      <dgm:prSet presAssocID="{795C6DF7-2460-450D-B026-1B1924A23D22}" presName="vert1" presStyleCnt="0"/>
      <dgm:spPr/>
    </dgm:pt>
    <dgm:pt modelId="{4CC64FA5-91CC-4B63-A2FE-29DAA99B0138}" type="pres">
      <dgm:prSet presAssocID="{CFC5539B-79CF-4B6A-AE9A-F4A5E9EFD89E}" presName="thickLine" presStyleLbl="alignNode1" presStyleIdx="1" presStyleCnt="3"/>
      <dgm:spPr/>
    </dgm:pt>
    <dgm:pt modelId="{271384A7-42AB-4153-9D44-C193D72C0F18}" type="pres">
      <dgm:prSet presAssocID="{CFC5539B-79CF-4B6A-AE9A-F4A5E9EFD89E}" presName="horz1" presStyleCnt="0"/>
      <dgm:spPr/>
    </dgm:pt>
    <dgm:pt modelId="{AF61985C-B919-4CF2-B49F-BEDBD82BC06B}" type="pres">
      <dgm:prSet presAssocID="{CFC5539B-79CF-4B6A-AE9A-F4A5E9EFD89E}" presName="tx1" presStyleLbl="revTx" presStyleIdx="1" presStyleCnt="3"/>
      <dgm:spPr/>
    </dgm:pt>
    <dgm:pt modelId="{BCB95939-CAEE-4B57-8C2D-B15855B609EC}" type="pres">
      <dgm:prSet presAssocID="{CFC5539B-79CF-4B6A-AE9A-F4A5E9EFD89E}" presName="vert1" presStyleCnt="0"/>
      <dgm:spPr/>
    </dgm:pt>
    <dgm:pt modelId="{481D2F29-23CF-4D11-9A4A-2486ABE4C891}" type="pres">
      <dgm:prSet presAssocID="{4601DAD4-65C4-4687-B027-E73CE5565076}" presName="thickLine" presStyleLbl="alignNode1" presStyleIdx="2" presStyleCnt="3"/>
      <dgm:spPr/>
    </dgm:pt>
    <dgm:pt modelId="{0173760E-999F-4A91-AD05-53D6F4EB498E}" type="pres">
      <dgm:prSet presAssocID="{4601DAD4-65C4-4687-B027-E73CE5565076}" presName="horz1" presStyleCnt="0"/>
      <dgm:spPr/>
    </dgm:pt>
    <dgm:pt modelId="{DDA22A37-A408-4A9A-9A7A-97732B000CC2}" type="pres">
      <dgm:prSet presAssocID="{4601DAD4-65C4-4687-B027-E73CE5565076}" presName="tx1" presStyleLbl="revTx" presStyleIdx="2" presStyleCnt="3"/>
      <dgm:spPr/>
    </dgm:pt>
    <dgm:pt modelId="{F67C3C9F-D8E7-4A35-9F07-0170E04CBBCE}" type="pres">
      <dgm:prSet presAssocID="{4601DAD4-65C4-4687-B027-E73CE5565076}" presName="vert1" presStyleCnt="0"/>
      <dgm:spPr/>
    </dgm:pt>
  </dgm:ptLst>
  <dgm:cxnLst>
    <dgm:cxn modelId="{C76C2B4E-0224-4B9C-B30C-1A4F15CF5610}" type="presOf" srcId="{4601DAD4-65C4-4687-B027-E73CE5565076}" destId="{DDA22A37-A408-4A9A-9A7A-97732B000CC2}" srcOrd="0" destOrd="0" presId="urn:microsoft.com/office/officeart/2008/layout/LinedList"/>
    <dgm:cxn modelId="{384D7676-CA8B-47D2-A2BB-1AAFD5012B87}" type="presOf" srcId="{E0A21F56-A6EC-42F9-AAAC-04B75D18DD63}" destId="{DD1395FD-F36A-47F7-9A53-1EDEC01DCE54}" srcOrd="0" destOrd="0" presId="urn:microsoft.com/office/officeart/2008/layout/LinedList"/>
    <dgm:cxn modelId="{A5A61484-435F-40DD-ABD9-0B687694A4E1}" type="presOf" srcId="{795C6DF7-2460-450D-B026-1B1924A23D22}" destId="{99B48490-24E6-4372-931F-A645F92F679F}" srcOrd="0" destOrd="0" presId="urn:microsoft.com/office/officeart/2008/layout/LinedList"/>
    <dgm:cxn modelId="{0684B598-FCEC-437A-8993-52E7B47D9A16}" srcId="{E0A21F56-A6EC-42F9-AAAC-04B75D18DD63}" destId="{795C6DF7-2460-450D-B026-1B1924A23D22}" srcOrd="0" destOrd="0" parTransId="{F393A025-9E82-4F14-8B0C-97FB0896F2B4}" sibTransId="{CD6E1834-19AE-4A48-8B57-0695226F1C27}"/>
    <dgm:cxn modelId="{F04A739C-F9F0-4D3D-BEE6-C95F364474C3}" srcId="{E0A21F56-A6EC-42F9-AAAC-04B75D18DD63}" destId="{4601DAD4-65C4-4687-B027-E73CE5565076}" srcOrd="2" destOrd="0" parTransId="{B8819C5D-2452-4D2B-BF2C-7E6FA2F21A10}" sibTransId="{A5A48F53-832F-435A-86A9-FFCEFB692746}"/>
    <dgm:cxn modelId="{720E4DCA-EAE5-4927-BE69-737EC1604F89}" type="presOf" srcId="{CFC5539B-79CF-4B6A-AE9A-F4A5E9EFD89E}" destId="{AF61985C-B919-4CF2-B49F-BEDBD82BC06B}" srcOrd="0" destOrd="0" presId="urn:microsoft.com/office/officeart/2008/layout/LinedList"/>
    <dgm:cxn modelId="{A42C43F4-9C8D-48CB-96CA-952BE6B377C4}" srcId="{E0A21F56-A6EC-42F9-AAAC-04B75D18DD63}" destId="{CFC5539B-79CF-4B6A-AE9A-F4A5E9EFD89E}" srcOrd="1" destOrd="0" parTransId="{A8BF38C9-4C17-4A1F-AF65-37CE7523D609}" sibTransId="{597C5EFB-CC44-44A3-A925-BD8FC03C4822}"/>
    <dgm:cxn modelId="{C838D570-9ED4-439C-9319-8266764EB722}" type="presParOf" srcId="{DD1395FD-F36A-47F7-9A53-1EDEC01DCE54}" destId="{5BDF1D69-5BF5-4526-AB3A-DE7B7F2E4F5D}" srcOrd="0" destOrd="0" presId="urn:microsoft.com/office/officeart/2008/layout/LinedList"/>
    <dgm:cxn modelId="{79A00B7F-3672-4ABF-B88F-0A26AE16D84B}" type="presParOf" srcId="{DD1395FD-F36A-47F7-9A53-1EDEC01DCE54}" destId="{BA69C8FA-01C8-4A00-9014-662DB69317C8}" srcOrd="1" destOrd="0" presId="urn:microsoft.com/office/officeart/2008/layout/LinedList"/>
    <dgm:cxn modelId="{DA953F9F-1795-4632-840C-54332A288BF7}" type="presParOf" srcId="{BA69C8FA-01C8-4A00-9014-662DB69317C8}" destId="{99B48490-24E6-4372-931F-A645F92F679F}" srcOrd="0" destOrd="0" presId="urn:microsoft.com/office/officeart/2008/layout/LinedList"/>
    <dgm:cxn modelId="{C2CEAE29-5C44-46F4-9E3D-F359E24F6404}" type="presParOf" srcId="{BA69C8FA-01C8-4A00-9014-662DB69317C8}" destId="{709269BB-8428-4579-A248-0EC9AF7A1B1C}" srcOrd="1" destOrd="0" presId="urn:microsoft.com/office/officeart/2008/layout/LinedList"/>
    <dgm:cxn modelId="{124DA435-B50B-4B21-8061-335871FBD4B4}" type="presParOf" srcId="{DD1395FD-F36A-47F7-9A53-1EDEC01DCE54}" destId="{4CC64FA5-91CC-4B63-A2FE-29DAA99B0138}" srcOrd="2" destOrd="0" presId="urn:microsoft.com/office/officeart/2008/layout/LinedList"/>
    <dgm:cxn modelId="{7324E8E2-4556-448D-AA50-C707397491CC}" type="presParOf" srcId="{DD1395FD-F36A-47F7-9A53-1EDEC01DCE54}" destId="{271384A7-42AB-4153-9D44-C193D72C0F18}" srcOrd="3" destOrd="0" presId="urn:microsoft.com/office/officeart/2008/layout/LinedList"/>
    <dgm:cxn modelId="{A0EC84CA-BC58-4372-B0AB-0DA868425919}" type="presParOf" srcId="{271384A7-42AB-4153-9D44-C193D72C0F18}" destId="{AF61985C-B919-4CF2-B49F-BEDBD82BC06B}" srcOrd="0" destOrd="0" presId="urn:microsoft.com/office/officeart/2008/layout/LinedList"/>
    <dgm:cxn modelId="{1ABBEE77-783E-4D8A-A138-85CF767CB94B}" type="presParOf" srcId="{271384A7-42AB-4153-9D44-C193D72C0F18}" destId="{BCB95939-CAEE-4B57-8C2D-B15855B609EC}" srcOrd="1" destOrd="0" presId="urn:microsoft.com/office/officeart/2008/layout/LinedList"/>
    <dgm:cxn modelId="{E7801845-D5C2-4AA6-88AB-65A25AF40F70}" type="presParOf" srcId="{DD1395FD-F36A-47F7-9A53-1EDEC01DCE54}" destId="{481D2F29-23CF-4D11-9A4A-2486ABE4C891}" srcOrd="4" destOrd="0" presId="urn:microsoft.com/office/officeart/2008/layout/LinedList"/>
    <dgm:cxn modelId="{064E2C5A-EB0E-4746-9CC1-E6CDE498A869}" type="presParOf" srcId="{DD1395FD-F36A-47F7-9A53-1EDEC01DCE54}" destId="{0173760E-999F-4A91-AD05-53D6F4EB498E}" srcOrd="5" destOrd="0" presId="urn:microsoft.com/office/officeart/2008/layout/LinedList"/>
    <dgm:cxn modelId="{8A08463E-8896-4FBE-8549-06962720A9B9}" type="presParOf" srcId="{0173760E-999F-4A91-AD05-53D6F4EB498E}" destId="{DDA22A37-A408-4A9A-9A7A-97732B000CC2}" srcOrd="0" destOrd="0" presId="urn:microsoft.com/office/officeart/2008/layout/LinedList"/>
    <dgm:cxn modelId="{33B9245A-25D7-4E96-89E5-0A612492701E}" type="presParOf" srcId="{0173760E-999F-4A91-AD05-53D6F4EB498E}" destId="{F67C3C9F-D8E7-4A35-9F07-0170E04CBB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CCB0B1-1D38-4FC6-9A09-B49D01D94C4F}" type="doc">
      <dgm:prSet loTypeId="urn:microsoft.com/office/officeart/2016/7/layout/VerticalSolidActionList" loCatId="List" qsTypeId="urn:microsoft.com/office/officeart/2005/8/quickstyle/simple4" qsCatId="simple" csTypeId="urn:microsoft.com/office/officeart/2005/8/colors/colorful1" csCatId="colorful" phldr="1"/>
      <dgm:spPr/>
      <dgm:t>
        <a:bodyPr/>
        <a:lstStyle/>
        <a:p>
          <a:endParaRPr lang="en-US"/>
        </a:p>
      </dgm:t>
    </dgm:pt>
    <dgm:pt modelId="{A0165F1A-297F-41FA-AE67-4C48660520C6}">
      <dgm:prSet/>
      <dgm:spPr/>
      <dgm:t>
        <a:bodyPr/>
        <a:lstStyle/>
        <a:p>
          <a:r>
            <a:rPr lang="en-US"/>
            <a:t>Protecting</a:t>
          </a:r>
        </a:p>
      </dgm:t>
    </dgm:pt>
    <dgm:pt modelId="{FB78835E-6F9A-4D2B-8015-A00552AA8C14}" type="parTrans" cxnId="{27B4255A-6FB4-462C-A6A7-5455BDA65876}">
      <dgm:prSet/>
      <dgm:spPr/>
      <dgm:t>
        <a:bodyPr/>
        <a:lstStyle/>
        <a:p>
          <a:endParaRPr lang="en-US"/>
        </a:p>
      </dgm:t>
    </dgm:pt>
    <dgm:pt modelId="{52384756-0522-41F4-A6EC-3525EA1B37F9}" type="sibTrans" cxnId="{27B4255A-6FB4-462C-A6A7-5455BDA65876}">
      <dgm:prSet/>
      <dgm:spPr/>
      <dgm:t>
        <a:bodyPr/>
        <a:lstStyle/>
        <a:p>
          <a:endParaRPr lang="en-US"/>
        </a:p>
      </dgm:t>
    </dgm:pt>
    <dgm:pt modelId="{8641FA4C-CE73-4A01-9A22-CAB715E408E1}">
      <dgm:prSet custT="1"/>
      <dgm:spPr/>
      <dgm:t>
        <a:bodyPr/>
        <a:lstStyle/>
        <a:p>
          <a:r>
            <a:rPr lang="en-US" sz="1600" dirty="0"/>
            <a:t>Protecting the public/addressing harm by developing new law enforcement capabilities to address increasingly complex digital and physical threats. </a:t>
          </a:r>
          <a:r>
            <a:rPr lang="en-GB" sz="1600" b="0" i="0" dirty="0"/>
            <a:t>Harnessing digital technologies and data analytics to identify risk, protect the vulnerable, and deliver earlier, more targeted policing approaches to tackle crime in both the physical and digital worlds.</a:t>
          </a:r>
          <a:endParaRPr lang="en-US" sz="1600" dirty="0"/>
        </a:p>
      </dgm:t>
    </dgm:pt>
    <dgm:pt modelId="{5B135014-6ACD-444D-A5C9-FAFAF0707DE2}" type="parTrans" cxnId="{22DB8BAE-0AB9-4CD4-AADA-FE311FFA5283}">
      <dgm:prSet/>
      <dgm:spPr/>
      <dgm:t>
        <a:bodyPr/>
        <a:lstStyle/>
        <a:p>
          <a:endParaRPr lang="en-US"/>
        </a:p>
      </dgm:t>
    </dgm:pt>
    <dgm:pt modelId="{1C1ACF90-C0AC-4E63-A448-E80BD9E31845}" type="sibTrans" cxnId="{22DB8BAE-0AB9-4CD4-AADA-FE311FFA5283}">
      <dgm:prSet/>
      <dgm:spPr/>
      <dgm:t>
        <a:bodyPr/>
        <a:lstStyle/>
        <a:p>
          <a:endParaRPr lang="en-US"/>
        </a:p>
      </dgm:t>
    </dgm:pt>
    <dgm:pt modelId="{A043055D-EE33-4901-BFF2-FFE5E96CECBF}">
      <dgm:prSet/>
      <dgm:spPr/>
      <dgm:t>
        <a:bodyPr/>
        <a:lstStyle/>
        <a:p>
          <a:r>
            <a:rPr lang="en-US" dirty="0"/>
            <a:t>Providing</a:t>
          </a:r>
        </a:p>
      </dgm:t>
    </dgm:pt>
    <dgm:pt modelId="{1917ECD7-F0D9-488B-A077-03DB01B0DFBD}" type="parTrans" cxnId="{7C42C367-213B-49B4-8F2C-EBCEAE399863}">
      <dgm:prSet/>
      <dgm:spPr/>
      <dgm:t>
        <a:bodyPr/>
        <a:lstStyle/>
        <a:p>
          <a:endParaRPr lang="en-US"/>
        </a:p>
      </dgm:t>
    </dgm:pt>
    <dgm:pt modelId="{7FBA8BBF-7CD3-47AC-9FCF-6B7F77032CEF}" type="sibTrans" cxnId="{7C42C367-213B-49B4-8F2C-EBCEAE399863}">
      <dgm:prSet/>
      <dgm:spPr/>
      <dgm:t>
        <a:bodyPr/>
        <a:lstStyle/>
        <a:p>
          <a:endParaRPr lang="en-US"/>
        </a:p>
      </dgm:t>
    </dgm:pt>
    <dgm:pt modelId="{DF825458-6FF1-498C-BAE7-CB0E2A1A678B}">
      <dgm:prSet custT="1"/>
      <dgm:spPr/>
      <dgm:t>
        <a:bodyPr/>
        <a:lstStyle/>
        <a:p>
          <a:r>
            <a:rPr lang="en-US" sz="1600" dirty="0"/>
            <a:t>Providing a seamless citizen experience, making it easier and more consistent for the public to engage with police digitally. </a:t>
          </a:r>
          <a:r>
            <a:rPr lang="en-GB" sz="1600" b="0" i="0" dirty="0"/>
            <a:t>Providing the public with more choice in how they engage with the police through user-friendly digital channels and connecting interactions across forces to build a richer intelligence picture</a:t>
          </a:r>
          <a:endParaRPr lang="en-US" sz="1600" dirty="0"/>
        </a:p>
      </dgm:t>
    </dgm:pt>
    <dgm:pt modelId="{D295A575-910D-494E-93C8-5012278C5A14}" type="parTrans" cxnId="{DD7C832F-C2D6-47CF-B52D-A14E9690BD7B}">
      <dgm:prSet/>
      <dgm:spPr/>
      <dgm:t>
        <a:bodyPr/>
        <a:lstStyle/>
        <a:p>
          <a:endParaRPr lang="en-US"/>
        </a:p>
      </dgm:t>
    </dgm:pt>
    <dgm:pt modelId="{BD2E40B3-C446-4E81-944B-E9C37E6E52BB}" type="sibTrans" cxnId="{DD7C832F-C2D6-47CF-B52D-A14E9690BD7B}">
      <dgm:prSet/>
      <dgm:spPr/>
      <dgm:t>
        <a:bodyPr/>
        <a:lstStyle/>
        <a:p>
          <a:endParaRPr lang="en-US"/>
        </a:p>
      </dgm:t>
    </dgm:pt>
    <dgm:pt modelId="{AD72B3FD-484C-44F8-9D06-0DB2DB7A7964}">
      <dgm:prSet/>
      <dgm:spPr/>
      <dgm:t>
        <a:bodyPr/>
        <a:lstStyle/>
        <a:p>
          <a:r>
            <a:rPr lang="en-US"/>
            <a:t>Enabling</a:t>
          </a:r>
        </a:p>
      </dgm:t>
    </dgm:pt>
    <dgm:pt modelId="{CEC1AE27-D4AA-49C4-B258-4F9E273F14C7}" type="parTrans" cxnId="{A2586BF6-2989-4F75-AED3-81D12398DC8C}">
      <dgm:prSet/>
      <dgm:spPr/>
      <dgm:t>
        <a:bodyPr/>
        <a:lstStyle/>
        <a:p>
          <a:endParaRPr lang="en-US"/>
        </a:p>
      </dgm:t>
    </dgm:pt>
    <dgm:pt modelId="{73C102E7-01FB-4FDA-8170-FC04C9B8974A}" type="sibTrans" cxnId="{A2586BF6-2989-4F75-AED3-81D12398DC8C}">
      <dgm:prSet/>
      <dgm:spPr/>
      <dgm:t>
        <a:bodyPr/>
        <a:lstStyle/>
        <a:p>
          <a:endParaRPr lang="en-US"/>
        </a:p>
      </dgm:t>
    </dgm:pt>
    <dgm:pt modelId="{4331F729-E37E-4D19-9311-8EAFAD249A92}">
      <dgm:prSet custT="1"/>
      <dgm:spPr/>
      <dgm:t>
        <a:bodyPr/>
        <a:lstStyle/>
        <a:p>
          <a:r>
            <a:rPr lang="en-GB" sz="1600" b="0" i="0" dirty="0"/>
            <a:t>Equipping the workforce with the right knowledge, skills, and digital tools (e.g., mobile devices, AI-powered assistance) to manage increasingly complex crimes, increase efficiency, and focus on critical activities</a:t>
          </a:r>
          <a:endParaRPr lang="en-US" sz="1600" dirty="0"/>
        </a:p>
      </dgm:t>
    </dgm:pt>
    <dgm:pt modelId="{A77FC0E0-1D23-4011-B911-A3DA0E71B334}" type="parTrans" cxnId="{5CC52142-4B66-4D22-8148-BDD75C7DE5AC}">
      <dgm:prSet/>
      <dgm:spPr/>
      <dgm:t>
        <a:bodyPr/>
        <a:lstStyle/>
        <a:p>
          <a:endParaRPr lang="en-US"/>
        </a:p>
      </dgm:t>
    </dgm:pt>
    <dgm:pt modelId="{0A95A1A9-7E30-42E1-A64A-5B4CFF730E15}" type="sibTrans" cxnId="{5CC52142-4B66-4D22-8148-BDD75C7DE5AC}">
      <dgm:prSet/>
      <dgm:spPr/>
      <dgm:t>
        <a:bodyPr/>
        <a:lstStyle/>
        <a:p>
          <a:endParaRPr lang="en-US"/>
        </a:p>
      </dgm:t>
    </dgm:pt>
    <dgm:pt modelId="{E2C7EA2B-1312-4106-902D-63D5850F308A}">
      <dgm:prSet/>
      <dgm:spPr/>
      <dgm:t>
        <a:bodyPr/>
        <a:lstStyle/>
        <a:p>
          <a:r>
            <a:rPr lang="en-US"/>
            <a:t>Collaborating</a:t>
          </a:r>
        </a:p>
      </dgm:t>
    </dgm:pt>
    <dgm:pt modelId="{7416C1C3-ED61-4C42-BC3A-CDFEA7382468}" type="parTrans" cxnId="{1580457B-C8B2-4CBC-A128-85F74CAFD3C5}">
      <dgm:prSet/>
      <dgm:spPr/>
      <dgm:t>
        <a:bodyPr/>
        <a:lstStyle/>
        <a:p>
          <a:endParaRPr lang="en-US"/>
        </a:p>
      </dgm:t>
    </dgm:pt>
    <dgm:pt modelId="{31F53DBE-664A-44CF-B594-0E003F478013}" type="sibTrans" cxnId="{1580457B-C8B2-4CBC-A128-85F74CAFD3C5}">
      <dgm:prSet/>
      <dgm:spPr/>
      <dgm:t>
        <a:bodyPr/>
        <a:lstStyle/>
        <a:p>
          <a:endParaRPr lang="en-US"/>
        </a:p>
      </dgm:t>
    </dgm:pt>
    <dgm:pt modelId="{D70DD82E-46BA-43A8-85DF-5B94EC71ABC0}">
      <dgm:prSet custT="1"/>
      <dgm:spPr/>
      <dgm:t>
        <a:bodyPr/>
        <a:lstStyle/>
        <a:p>
          <a:r>
            <a:rPr lang="en-US" sz="1600" dirty="0"/>
            <a:t>Collaborating with the private sector to leverage industry expertise and secure effective, timely, and budget-compliant solutions, avoiding "vendor lock-in".</a:t>
          </a:r>
        </a:p>
      </dgm:t>
    </dgm:pt>
    <dgm:pt modelId="{D6741616-D056-4234-9CF6-2B1C11ECCABF}" type="parTrans" cxnId="{3A1E0EDB-A2E0-4872-B6FF-A2323301C048}">
      <dgm:prSet/>
      <dgm:spPr/>
      <dgm:t>
        <a:bodyPr/>
        <a:lstStyle/>
        <a:p>
          <a:endParaRPr lang="en-US"/>
        </a:p>
      </dgm:t>
    </dgm:pt>
    <dgm:pt modelId="{8558363A-559A-4C2A-8464-5B345D9D4F12}" type="sibTrans" cxnId="{3A1E0EDB-A2E0-4872-B6FF-A2323301C048}">
      <dgm:prSet/>
      <dgm:spPr/>
      <dgm:t>
        <a:bodyPr/>
        <a:lstStyle/>
        <a:p>
          <a:endParaRPr lang="en-US"/>
        </a:p>
      </dgm:t>
    </dgm:pt>
    <dgm:pt modelId="{9B3BDD38-B601-4324-9958-769C65720889}">
      <dgm:prSet/>
      <dgm:spPr/>
      <dgm:t>
        <a:bodyPr/>
        <a:lstStyle/>
        <a:p>
          <a:r>
            <a:rPr lang="en-US"/>
            <a:t>Embedding</a:t>
          </a:r>
        </a:p>
      </dgm:t>
    </dgm:pt>
    <dgm:pt modelId="{CCE91121-45F2-4875-9ECC-63D71F317242}" type="parTrans" cxnId="{63FECA6F-1280-407A-AD0D-572306EB8798}">
      <dgm:prSet/>
      <dgm:spPr/>
      <dgm:t>
        <a:bodyPr/>
        <a:lstStyle/>
        <a:p>
          <a:endParaRPr lang="en-US"/>
        </a:p>
      </dgm:t>
    </dgm:pt>
    <dgm:pt modelId="{9A3CB361-60EF-4D5F-A908-8554B665D77D}" type="sibTrans" cxnId="{63FECA6F-1280-407A-AD0D-572306EB8798}">
      <dgm:prSet/>
      <dgm:spPr/>
      <dgm:t>
        <a:bodyPr/>
        <a:lstStyle/>
        <a:p>
          <a:endParaRPr lang="en-US"/>
        </a:p>
      </dgm:t>
    </dgm:pt>
    <dgm:pt modelId="{2E1E4DA6-E0F7-424D-9424-FC16C078CD5C}">
      <dgm:prSet custT="1"/>
      <dgm:spPr/>
      <dgm:t>
        <a:bodyPr/>
        <a:lstStyle/>
        <a:p>
          <a:r>
            <a:rPr lang="en-US" sz="1600" dirty="0"/>
            <a:t>Embedding a whole public system approach, working with partners across the criminal justice system, health, and social services to ensure seamless, end-to-end service delivery </a:t>
          </a:r>
          <a:r>
            <a:rPr lang="en-GB" sz="1600" b="0" i="0" dirty="0"/>
            <a:t>to jointly design and tackle complex public safety issues. </a:t>
          </a:r>
          <a:endParaRPr lang="en-US" sz="1600" dirty="0"/>
        </a:p>
      </dgm:t>
    </dgm:pt>
    <dgm:pt modelId="{AB84F52A-6627-4CC1-9B19-7F3441E11C9D}" type="parTrans" cxnId="{F446C7DC-0370-4470-87C1-5507F4029E60}">
      <dgm:prSet/>
      <dgm:spPr/>
      <dgm:t>
        <a:bodyPr/>
        <a:lstStyle/>
        <a:p>
          <a:endParaRPr lang="en-US"/>
        </a:p>
      </dgm:t>
    </dgm:pt>
    <dgm:pt modelId="{D0F65E0D-A008-4612-92E6-165304A7D21F}" type="sibTrans" cxnId="{F446C7DC-0370-4470-87C1-5507F4029E60}">
      <dgm:prSet/>
      <dgm:spPr/>
      <dgm:t>
        <a:bodyPr/>
        <a:lstStyle/>
        <a:p>
          <a:endParaRPr lang="en-US"/>
        </a:p>
      </dgm:t>
    </dgm:pt>
    <dgm:pt modelId="{9AD1E2ED-3BF9-4F1B-9E63-A80DBC9AD81D}" type="pres">
      <dgm:prSet presAssocID="{71CCB0B1-1D38-4FC6-9A09-B49D01D94C4F}" presName="Name0" presStyleCnt="0">
        <dgm:presLayoutVars>
          <dgm:dir/>
          <dgm:animLvl val="lvl"/>
          <dgm:resizeHandles val="exact"/>
        </dgm:presLayoutVars>
      </dgm:prSet>
      <dgm:spPr/>
    </dgm:pt>
    <dgm:pt modelId="{43F89A30-EE2F-4810-B78B-4825740CAD33}" type="pres">
      <dgm:prSet presAssocID="{A0165F1A-297F-41FA-AE67-4C48660520C6}" presName="linNode" presStyleCnt="0"/>
      <dgm:spPr/>
    </dgm:pt>
    <dgm:pt modelId="{288460E3-C3C3-45CB-8C95-D6B648C6C314}" type="pres">
      <dgm:prSet presAssocID="{A0165F1A-297F-41FA-AE67-4C48660520C6}" presName="parentText" presStyleLbl="alignNode1" presStyleIdx="0" presStyleCnt="5">
        <dgm:presLayoutVars>
          <dgm:chMax val="1"/>
          <dgm:bulletEnabled/>
        </dgm:presLayoutVars>
      </dgm:prSet>
      <dgm:spPr/>
    </dgm:pt>
    <dgm:pt modelId="{73A3D67F-594E-4ABB-96F1-B3CE544827DE}" type="pres">
      <dgm:prSet presAssocID="{A0165F1A-297F-41FA-AE67-4C48660520C6}" presName="descendantText" presStyleLbl="alignAccFollowNode1" presStyleIdx="0" presStyleCnt="5">
        <dgm:presLayoutVars>
          <dgm:bulletEnabled/>
        </dgm:presLayoutVars>
      </dgm:prSet>
      <dgm:spPr/>
    </dgm:pt>
    <dgm:pt modelId="{47680D3C-AA64-4542-B1D3-D74297C70323}" type="pres">
      <dgm:prSet presAssocID="{52384756-0522-41F4-A6EC-3525EA1B37F9}" presName="sp" presStyleCnt="0"/>
      <dgm:spPr/>
    </dgm:pt>
    <dgm:pt modelId="{23CA0BB2-52D6-41AB-AE99-925254B506A8}" type="pres">
      <dgm:prSet presAssocID="{A043055D-EE33-4901-BFF2-FFE5E96CECBF}" presName="linNode" presStyleCnt="0"/>
      <dgm:spPr/>
    </dgm:pt>
    <dgm:pt modelId="{6A2786D8-4E9C-4F5C-8192-93C4A52D1963}" type="pres">
      <dgm:prSet presAssocID="{A043055D-EE33-4901-BFF2-FFE5E96CECBF}" presName="parentText" presStyleLbl="alignNode1" presStyleIdx="1" presStyleCnt="5">
        <dgm:presLayoutVars>
          <dgm:chMax val="1"/>
          <dgm:bulletEnabled/>
        </dgm:presLayoutVars>
      </dgm:prSet>
      <dgm:spPr/>
    </dgm:pt>
    <dgm:pt modelId="{21A06D62-6C18-4E3D-98BA-BF2C43C15563}" type="pres">
      <dgm:prSet presAssocID="{A043055D-EE33-4901-BFF2-FFE5E96CECBF}" presName="descendantText" presStyleLbl="alignAccFollowNode1" presStyleIdx="1" presStyleCnt="5">
        <dgm:presLayoutVars>
          <dgm:bulletEnabled/>
        </dgm:presLayoutVars>
      </dgm:prSet>
      <dgm:spPr/>
    </dgm:pt>
    <dgm:pt modelId="{1D98DBC4-741A-41A5-8BBA-B1FD94293BFC}" type="pres">
      <dgm:prSet presAssocID="{7FBA8BBF-7CD3-47AC-9FCF-6B7F77032CEF}" presName="sp" presStyleCnt="0"/>
      <dgm:spPr/>
    </dgm:pt>
    <dgm:pt modelId="{312033CB-1E86-4529-8C15-AF6A04A40EE5}" type="pres">
      <dgm:prSet presAssocID="{AD72B3FD-484C-44F8-9D06-0DB2DB7A7964}" presName="linNode" presStyleCnt="0"/>
      <dgm:spPr/>
    </dgm:pt>
    <dgm:pt modelId="{E251DD93-BECD-463E-8CA9-F7111F21E48F}" type="pres">
      <dgm:prSet presAssocID="{AD72B3FD-484C-44F8-9D06-0DB2DB7A7964}" presName="parentText" presStyleLbl="alignNode1" presStyleIdx="2" presStyleCnt="5">
        <dgm:presLayoutVars>
          <dgm:chMax val="1"/>
          <dgm:bulletEnabled/>
        </dgm:presLayoutVars>
      </dgm:prSet>
      <dgm:spPr/>
    </dgm:pt>
    <dgm:pt modelId="{50D6AAA0-B458-4826-9127-AD25D7D378F4}" type="pres">
      <dgm:prSet presAssocID="{AD72B3FD-484C-44F8-9D06-0DB2DB7A7964}" presName="descendantText" presStyleLbl="alignAccFollowNode1" presStyleIdx="2" presStyleCnt="5">
        <dgm:presLayoutVars>
          <dgm:bulletEnabled/>
        </dgm:presLayoutVars>
      </dgm:prSet>
      <dgm:spPr/>
    </dgm:pt>
    <dgm:pt modelId="{D8A8F8CE-0E99-46DF-80B8-6150E4F26781}" type="pres">
      <dgm:prSet presAssocID="{73C102E7-01FB-4FDA-8170-FC04C9B8974A}" presName="sp" presStyleCnt="0"/>
      <dgm:spPr/>
    </dgm:pt>
    <dgm:pt modelId="{B6F809BE-0EC4-4ADA-8A5A-FD55C093A7E5}" type="pres">
      <dgm:prSet presAssocID="{E2C7EA2B-1312-4106-902D-63D5850F308A}" presName="linNode" presStyleCnt="0"/>
      <dgm:spPr/>
    </dgm:pt>
    <dgm:pt modelId="{23F5A12A-0EC9-4EE7-85CA-385237F00CF3}" type="pres">
      <dgm:prSet presAssocID="{E2C7EA2B-1312-4106-902D-63D5850F308A}" presName="parentText" presStyleLbl="alignNode1" presStyleIdx="3" presStyleCnt="5">
        <dgm:presLayoutVars>
          <dgm:chMax val="1"/>
          <dgm:bulletEnabled/>
        </dgm:presLayoutVars>
      </dgm:prSet>
      <dgm:spPr/>
    </dgm:pt>
    <dgm:pt modelId="{E5D6C49F-5E7F-4DCE-A1C2-08522CBE59E1}" type="pres">
      <dgm:prSet presAssocID="{E2C7EA2B-1312-4106-902D-63D5850F308A}" presName="descendantText" presStyleLbl="alignAccFollowNode1" presStyleIdx="3" presStyleCnt="5">
        <dgm:presLayoutVars>
          <dgm:bulletEnabled/>
        </dgm:presLayoutVars>
      </dgm:prSet>
      <dgm:spPr/>
    </dgm:pt>
    <dgm:pt modelId="{97CF9E3F-61A2-471E-8F76-3ACD87CC2194}" type="pres">
      <dgm:prSet presAssocID="{31F53DBE-664A-44CF-B594-0E003F478013}" presName="sp" presStyleCnt="0"/>
      <dgm:spPr/>
    </dgm:pt>
    <dgm:pt modelId="{70733AE5-C0ED-43A3-80E9-C8B13E07D2DE}" type="pres">
      <dgm:prSet presAssocID="{9B3BDD38-B601-4324-9958-769C65720889}" presName="linNode" presStyleCnt="0"/>
      <dgm:spPr/>
    </dgm:pt>
    <dgm:pt modelId="{FE68EDB2-4730-46AC-A1B0-076DD6BD2C53}" type="pres">
      <dgm:prSet presAssocID="{9B3BDD38-B601-4324-9958-769C65720889}" presName="parentText" presStyleLbl="alignNode1" presStyleIdx="4" presStyleCnt="5">
        <dgm:presLayoutVars>
          <dgm:chMax val="1"/>
          <dgm:bulletEnabled/>
        </dgm:presLayoutVars>
      </dgm:prSet>
      <dgm:spPr/>
    </dgm:pt>
    <dgm:pt modelId="{B01CC61D-CA0D-4B72-B336-918DB511E52B}" type="pres">
      <dgm:prSet presAssocID="{9B3BDD38-B601-4324-9958-769C65720889}" presName="descendantText" presStyleLbl="alignAccFollowNode1" presStyleIdx="4" presStyleCnt="5">
        <dgm:presLayoutVars>
          <dgm:bulletEnabled/>
        </dgm:presLayoutVars>
      </dgm:prSet>
      <dgm:spPr/>
    </dgm:pt>
  </dgm:ptLst>
  <dgm:cxnLst>
    <dgm:cxn modelId="{400EF100-05EE-45CA-9868-4CA181391B1F}" type="presOf" srcId="{9B3BDD38-B601-4324-9958-769C65720889}" destId="{FE68EDB2-4730-46AC-A1B0-076DD6BD2C53}" srcOrd="0" destOrd="0" presId="urn:microsoft.com/office/officeart/2016/7/layout/VerticalSolidActionList"/>
    <dgm:cxn modelId="{1AB5BC08-8B81-4A88-A18F-17DD5338D40E}" type="presOf" srcId="{D70DD82E-46BA-43A8-85DF-5B94EC71ABC0}" destId="{E5D6C49F-5E7F-4DCE-A1C2-08522CBE59E1}" srcOrd="0" destOrd="0" presId="urn:microsoft.com/office/officeart/2016/7/layout/VerticalSolidActionList"/>
    <dgm:cxn modelId="{9DFCAB0A-4E74-4AB8-9BDB-C00E4883A4F9}" type="presOf" srcId="{71CCB0B1-1D38-4FC6-9A09-B49D01D94C4F}" destId="{9AD1E2ED-3BF9-4F1B-9E63-A80DBC9AD81D}" srcOrd="0" destOrd="0" presId="urn:microsoft.com/office/officeart/2016/7/layout/VerticalSolidActionList"/>
    <dgm:cxn modelId="{DDB24C0D-C10F-4C30-B0B3-AE6D02E816CB}" type="presOf" srcId="{E2C7EA2B-1312-4106-902D-63D5850F308A}" destId="{23F5A12A-0EC9-4EE7-85CA-385237F00CF3}" srcOrd="0" destOrd="0" presId="urn:microsoft.com/office/officeart/2016/7/layout/VerticalSolidActionList"/>
    <dgm:cxn modelId="{B7D6D82E-0D10-432F-952A-FA22C8CDC5EC}" type="presOf" srcId="{A0165F1A-297F-41FA-AE67-4C48660520C6}" destId="{288460E3-C3C3-45CB-8C95-D6B648C6C314}" srcOrd="0" destOrd="0" presId="urn:microsoft.com/office/officeart/2016/7/layout/VerticalSolidActionList"/>
    <dgm:cxn modelId="{DD7C832F-C2D6-47CF-B52D-A14E9690BD7B}" srcId="{A043055D-EE33-4901-BFF2-FFE5E96CECBF}" destId="{DF825458-6FF1-498C-BAE7-CB0E2A1A678B}" srcOrd="0" destOrd="0" parTransId="{D295A575-910D-494E-93C8-5012278C5A14}" sibTransId="{BD2E40B3-C446-4E81-944B-E9C37E6E52BB}"/>
    <dgm:cxn modelId="{C77BAB5D-71E2-41A3-BDCF-EB227B0B5544}" type="presOf" srcId="{8641FA4C-CE73-4A01-9A22-CAB715E408E1}" destId="{73A3D67F-594E-4ABB-96F1-B3CE544827DE}" srcOrd="0" destOrd="0" presId="urn:microsoft.com/office/officeart/2016/7/layout/VerticalSolidActionList"/>
    <dgm:cxn modelId="{5CC52142-4B66-4D22-8148-BDD75C7DE5AC}" srcId="{AD72B3FD-484C-44F8-9D06-0DB2DB7A7964}" destId="{4331F729-E37E-4D19-9311-8EAFAD249A92}" srcOrd="0" destOrd="0" parTransId="{A77FC0E0-1D23-4011-B911-A3DA0E71B334}" sibTransId="{0A95A1A9-7E30-42E1-A64A-5B4CFF730E15}"/>
    <dgm:cxn modelId="{7C42C367-213B-49B4-8F2C-EBCEAE399863}" srcId="{71CCB0B1-1D38-4FC6-9A09-B49D01D94C4F}" destId="{A043055D-EE33-4901-BFF2-FFE5E96CECBF}" srcOrd="1" destOrd="0" parTransId="{1917ECD7-F0D9-488B-A077-03DB01B0DFBD}" sibTransId="{7FBA8BBF-7CD3-47AC-9FCF-6B7F77032CEF}"/>
    <dgm:cxn modelId="{63FECA6F-1280-407A-AD0D-572306EB8798}" srcId="{71CCB0B1-1D38-4FC6-9A09-B49D01D94C4F}" destId="{9B3BDD38-B601-4324-9958-769C65720889}" srcOrd="4" destOrd="0" parTransId="{CCE91121-45F2-4875-9ECC-63D71F317242}" sibTransId="{9A3CB361-60EF-4D5F-A908-8554B665D77D}"/>
    <dgm:cxn modelId="{289E8254-ED3A-4038-B025-6D22799B0500}" type="presOf" srcId="{DF825458-6FF1-498C-BAE7-CB0E2A1A678B}" destId="{21A06D62-6C18-4E3D-98BA-BF2C43C15563}" srcOrd="0" destOrd="0" presId="urn:microsoft.com/office/officeart/2016/7/layout/VerticalSolidActionList"/>
    <dgm:cxn modelId="{27B4255A-6FB4-462C-A6A7-5455BDA65876}" srcId="{71CCB0B1-1D38-4FC6-9A09-B49D01D94C4F}" destId="{A0165F1A-297F-41FA-AE67-4C48660520C6}" srcOrd="0" destOrd="0" parTransId="{FB78835E-6F9A-4D2B-8015-A00552AA8C14}" sibTransId="{52384756-0522-41F4-A6EC-3525EA1B37F9}"/>
    <dgm:cxn modelId="{1580457B-C8B2-4CBC-A128-85F74CAFD3C5}" srcId="{71CCB0B1-1D38-4FC6-9A09-B49D01D94C4F}" destId="{E2C7EA2B-1312-4106-902D-63D5850F308A}" srcOrd="3" destOrd="0" parTransId="{7416C1C3-ED61-4C42-BC3A-CDFEA7382468}" sibTransId="{31F53DBE-664A-44CF-B594-0E003F478013}"/>
    <dgm:cxn modelId="{09E13288-D567-4B0B-B859-C728DDFF972A}" type="presOf" srcId="{4331F729-E37E-4D19-9311-8EAFAD249A92}" destId="{50D6AAA0-B458-4826-9127-AD25D7D378F4}" srcOrd="0" destOrd="0" presId="urn:microsoft.com/office/officeart/2016/7/layout/VerticalSolidActionList"/>
    <dgm:cxn modelId="{22DB8BAE-0AB9-4CD4-AADA-FE311FFA5283}" srcId="{A0165F1A-297F-41FA-AE67-4C48660520C6}" destId="{8641FA4C-CE73-4A01-9A22-CAB715E408E1}" srcOrd="0" destOrd="0" parTransId="{5B135014-6ACD-444D-A5C9-FAFAF0707DE2}" sibTransId="{1C1ACF90-C0AC-4E63-A448-E80BD9E31845}"/>
    <dgm:cxn modelId="{DF7912C0-328C-46AF-9B98-E5E348621790}" type="presOf" srcId="{2E1E4DA6-E0F7-424D-9424-FC16C078CD5C}" destId="{B01CC61D-CA0D-4B72-B336-918DB511E52B}" srcOrd="0" destOrd="0" presId="urn:microsoft.com/office/officeart/2016/7/layout/VerticalSolidActionList"/>
    <dgm:cxn modelId="{4FEA12C4-DFB7-439A-936A-69019D4620CF}" type="presOf" srcId="{A043055D-EE33-4901-BFF2-FFE5E96CECBF}" destId="{6A2786D8-4E9C-4F5C-8192-93C4A52D1963}" srcOrd="0" destOrd="0" presId="urn:microsoft.com/office/officeart/2016/7/layout/VerticalSolidActionList"/>
    <dgm:cxn modelId="{3A1E0EDB-A2E0-4872-B6FF-A2323301C048}" srcId="{E2C7EA2B-1312-4106-902D-63D5850F308A}" destId="{D70DD82E-46BA-43A8-85DF-5B94EC71ABC0}" srcOrd="0" destOrd="0" parTransId="{D6741616-D056-4234-9CF6-2B1C11ECCABF}" sibTransId="{8558363A-559A-4C2A-8464-5B345D9D4F12}"/>
    <dgm:cxn modelId="{F446C7DC-0370-4470-87C1-5507F4029E60}" srcId="{9B3BDD38-B601-4324-9958-769C65720889}" destId="{2E1E4DA6-E0F7-424D-9424-FC16C078CD5C}" srcOrd="0" destOrd="0" parTransId="{AB84F52A-6627-4CC1-9B19-7F3441E11C9D}" sibTransId="{D0F65E0D-A008-4612-92E6-165304A7D21F}"/>
    <dgm:cxn modelId="{CF9E80E1-0BA9-4882-829A-34C0729C18FB}" type="presOf" srcId="{AD72B3FD-484C-44F8-9D06-0DB2DB7A7964}" destId="{E251DD93-BECD-463E-8CA9-F7111F21E48F}" srcOrd="0" destOrd="0" presId="urn:microsoft.com/office/officeart/2016/7/layout/VerticalSolidActionList"/>
    <dgm:cxn modelId="{A2586BF6-2989-4F75-AED3-81D12398DC8C}" srcId="{71CCB0B1-1D38-4FC6-9A09-B49D01D94C4F}" destId="{AD72B3FD-484C-44F8-9D06-0DB2DB7A7964}" srcOrd="2" destOrd="0" parTransId="{CEC1AE27-D4AA-49C4-B258-4F9E273F14C7}" sibTransId="{73C102E7-01FB-4FDA-8170-FC04C9B8974A}"/>
    <dgm:cxn modelId="{87173419-8C07-4D2E-8F8E-A2A5648541CA}" type="presParOf" srcId="{9AD1E2ED-3BF9-4F1B-9E63-A80DBC9AD81D}" destId="{43F89A30-EE2F-4810-B78B-4825740CAD33}" srcOrd="0" destOrd="0" presId="urn:microsoft.com/office/officeart/2016/7/layout/VerticalSolidActionList"/>
    <dgm:cxn modelId="{5B5CE911-E20D-49D0-9152-45BED7B3EDCD}" type="presParOf" srcId="{43F89A30-EE2F-4810-B78B-4825740CAD33}" destId="{288460E3-C3C3-45CB-8C95-D6B648C6C314}" srcOrd="0" destOrd="0" presId="urn:microsoft.com/office/officeart/2016/7/layout/VerticalSolidActionList"/>
    <dgm:cxn modelId="{18D7C12A-FD57-4DA0-94AD-AD9F85AC562B}" type="presParOf" srcId="{43F89A30-EE2F-4810-B78B-4825740CAD33}" destId="{73A3D67F-594E-4ABB-96F1-B3CE544827DE}" srcOrd="1" destOrd="0" presId="urn:microsoft.com/office/officeart/2016/7/layout/VerticalSolidActionList"/>
    <dgm:cxn modelId="{CF3AD732-56D5-425A-B6A3-C84626C9999D}" type="presParOf" srcId="{9AD1E2ED-3BF9-4F1B-9E63-A80DBC9AD81D}" destId="{47680D3C-AA64-4542-B1D3-D74297C70323}" srcOrd="1" destOrd="0" presId="urn:microsoft.com/office/officeart/2016/7/layout/VerticalSolidActionList"/>
    <dgm:cxn modelId="{82E4159B-F3C1-4C8E-B789-71AA52469760}" type="presParOf" srcId="{9AD1E2ED-3BF9-4F1B-9E63-A80DBC9AD81D}" destId="{23CA0BB2-52D6-41AB-AE99-925254B506A8}" srcOrd="2" destOrd="0" presId="urn:microsoft.com/office/officeart/2016/7/layout/VerticalSolidActionList"/>
    <dgm:cxn modelId="{5106F06E-4B79-4E31-996C-D322017C271A}" type="presParOf" srcId="{23CA0BB2-52D6-41AB-AE99-925254B506A8}" destId="{6A2786D8-4E9C-4F5C-8192-93C4A52D1963}" srcOrd="0" destOrd="0" presId="urn:microsoft.com/office/officeart/2016/7/layout/VerticalSolidActionList"/>
    <dgm:cxn modelId="{DC08CAB8-FE5B-4CB1-BA35-14BBAEF6EF49}" type="presParOf" srcId="{23CA0BB2-52D6-41AB-AE99-925254B506A8}" destId="{21A06D62-6C18-4E3D-98BA-BF2C43C15563}" srcOrd="1" destOrd="0" presId="urn:microsoft.com/office/officeart/2016/7/layout/VerticalSolidActionList"/>
    <dgm:cxn modelId="{BC5B3D6E-694B-4982-93EE-B17ADF8DC2F8}" type="presParOf" srcId="{9AD1E2ED-3BF9-4F1B-9E63-A80DBC9AD81D}" destId="{1D98DBC4-741A-41A5-8BBA-B1FD94293BFC}" srcOrd="3" destOrd="0" presId="urn:microsoft.com/office/officeart/2016/7/layout/VerticalSolidActionList"/>
    <dgm:cxn modelId="{7E6E17DF-47A3-4023-A5F5-C24D5280EA56}" type="presParOf" srcId="{9AD1E2ED-3BF9-4F1B-9E63-A80DBC9AD81D}" destId="{312033CB-1E86-4529-8C15-AF6A04A40EE5}" srcOrd="4" destOrd="0" presId="urn:microsoft.com/office/officeart/2016/7/layout/VerticalSolidActionList"/>
    <dgm:cxn modelId="{70040398-41A7-4775-9EF8-EAD14E098456}" type="presParOf" srcId="{312033CB-1E86-4529-8C15-AF6A04A40EE5}" destId="{E251DD93-BECD-463E-8CA9-F7111F21E48F}" srcOrd="0" destOrd="0" presId="urn:microsoft.com/office/officeart/2016/7/layout/VerticalSolidActionList"/>
    <dgm:cxn modelId="{1DB17579-FB94-4EBC-BF97-A18F93F013E9}" type="presParOf" srcId="{312033CB-1E86-4529-8C15-AF6A04A40EE5}" destId="{50D6AAA0-B458-4826-9127-AD25D7D378F4}" srcOrd="1" destOrd="0" presId="urn:microsoft.com/office/officeart/2016/7/layout/VerticalSolidActionList"/>
    <dgm:cxn modelId="{4E413F0E-9FCE-4C08-A615-4337198D0E4A}" type="presParOf" srcId="{9AD1E2ED-3BF9-4F1B-9E63-A80DBC9AD81D}" destId="{D8A8F8CE-0E99-46DF-80B8-6150E4F26781}" srcOrd="5" destOrd="0" presId="urn:microsoft.com/office/officeart/2016/7/layout/VerticalSolidActionList"/>
    <dgm:cxn modelId="{1210B525-9CA7-43CE-A54A-C459CED0141D}" type="presParOf" srcId="{9AD1E2ED-3BF9-4F1B-9E63-A80DBC9AD81D}" destId="{B6F809BE-0EC4-4ADA-8A5A-FD55C093A7E5}" srcOrd="6" destOrd="0" presId="urn:microsoft.com/office/officeart/2016/7/layout/VerticalSolidActionList"/>
    <dgm:cxn modelId="{8D27A316-F1D2-404F-94A6-DB51FEB2AE4E}" type="presParOf" srcId="{B6F809BE-0EC4-4ADA-8A5A-FD55C093A7E5}" destId="{23F5A12A-0EC9-4EE7-85CA-385237F00CF3}" srcOrd="0" destOrd="0" presId="urn:microsoft.com/office/officeart/2016/7/layout/VerticalSolidActionList"/>
    <dgm:cxn modelId="{B5C6331F-190C-49C1-B1E5-06E116077F55}" type="presParOf" srcId="{B6F809BE-0EC4-4ADA-8A5A-FD55C093A7E5}" destId="{E5D6C49F-5E7F-4DCE-A1C2-08522CBE59E1}" srcOrd="1" destOrd="0" presId="urn:microsoft.com/office/officeart/2016/7/layout/VerticalSolidActionList"/>
    <dgm:cxn modelId="{45975327-A5AC-4227-99D9-697AE969181C}" type="presParOf" srcId="{9AD1E2ED-3BF9-4F1B-9E63-A80DBC9AD81D}" destId="{97CF9E3F-61A2-471E-8F76-3ACD87CC2194}" srcOrd="7" destOrd="0" presId="urn:microsoft.com/office/officeart/2016/7/layout/VerticalSolidActionList"/>
    <dgm:cxn modelId="{39993A4D-E162-4836-B210-2DE41D9E9C71}" type="presParOf" srcId="{9AD1E2ED-3BF9-4F1B-9E63-A80DBC9AD81D}" destId="{70733AE5-C0ED-43A3-80E9-C8B13E07D2DE}" srcOrd="8" destOrd="0" presId="urn:microsoft.com/office/officeart/2016/7/layout/VerticalSolidActionList"/>
    <dgm:cxn modelId="{FC59FBA7-B943-4E40-8D63-97F3B0BA584D}" type="presParOf" srcId="{70733AE5-C0ED-43A3-80E9-C8B13E07D2DE}" destId="{FE68EDB2-4730-46AC-A1B0-076DD6BD2C53}" srcOrd="0" destOrd="0" presId="urn:microsoft.com/office/officeart/2016/7/layout/VerticalSolidActionList"/>
    <dgm:cxn modelId="{1C37130A-321D-4A84-88F1-B9B4E084217A}" type="presParOf" srcId="{70733AE5-C0ED-43A3-80E9-C8B13E07D2DE}" destId="{B01CC61D-CA0D-4B72-B336-918DB511E52B}"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515B59-AD2A-4D3C-8D57-C8EC06A716FD}" type="doc">
      <dgm:prSet loTypeId="urn:microsoft.com/office/officeart/2005/8/layout/default" loCatId="list" qsTypeId="urn:microsoft.com/office/officeart/2005/8/quickstyle/simple5" qsCatId="simple" csTypeId="urn:microsoft.com/office/officeart/2005/8/colors/colorful5" csCatId="colorful"/>
      <dgm:spPr/>
      <dgm:t>
        <a:bodyPr/>
        <a:lstStyle/>
        <a:p>
          <a:endParaRPr lang="en-US"/>
        </a:p>
      </dgm:t>
    </dgm:pt>
    <dgm:pt modelId="{1B5FC9DE-6F01-4669-BD9F-4B77596875D3}">
      <dgm:prSet/>
      <dgm:spPr/>
      <dgm:t>
        <a:bodyPr/>
        <a:lstStyle/>
        <a:p>
          <a:r>
            <a:rPr lang="en-GB" b="1" i="0" dirty="0"/>
            <a:t>Data and analytics:</a:t>
          </a:r>
          <a:r>
            <a:rPr lang="en-GB" b="0" i="0" dirty="0"/>
            <a:t> Maximising the use of data to inform decision-making.</a:t>
          </a:r>
          <a:endParaRPr lang="en-US" dirty="0"/>
        </a:p>
      </dgm:t>
    </dgm:pt>
    <dgm:pt modelId="{FE776019-1868-48E6-A0AF-A7FF292DD1AE}" type="parTrans" cxnId="{15087386-1204-4A0F-A786-901BB3B182D0}">
      <dgm:prSet/>
      <dgm:spPr/>
      <dgm:t>
        <a:bodyPr/>
        <a:lstStyle/>
        <a:p>
          <a:endParaRPr lang="en-US"/>
        </a:p>
      </dgm:t>
    </dgm:pt>
    <dgm:pt modelId="{26963CF9-1584-4402-9448-6C45C39D9F52}" type="sibTrans" cxnId="{15087386-1204-4A0F-A786-901BB3B182D0}">
      <dgm:prSet/>
      <dgm:spPr/>
      <dgm:t>
        <a:bodyPr/>
        <a:lstStyle/>
        <a:p>
          <a:endParaRPr lang="en-US"/>
        </a:p>
      </dgm:t>
    </dgm:pt>
    <dgm:pt modelId="{098FAFCC-4C9D-4C29-8A29-8115A76B5DD3}">
      <dgm:prSet/>
      <dgm:spPr/>
      <dgm:t>
        <a:bodyPr/>
        <a:lstStyle/>
        <a:p>
          <a:r>
            <a:rPr lang="en-GB" b="1" i="0"/>
            <a:t>Strategic alignment:</a:t>
          </a:r>
          <a:r>
            <a:rPr lang="en-GB" b="0" i="0"/>
            <a:t> Ensuring consistency across local, regional, and national initiatives.</a:t>
          </a:r>
          <a:endParaRPr lang="en-US"/>
        </a:p>
      </dgm:t>
    </dgm:pt>
    <dgm:pt modelId="{0F23753E-83F6-4279-B758-3282C0E872BA}" type="parTrans" cxnId="{B1FB5619-D188-4D10-AC23-44587A155506}">
      <dgm:prSet/>
      <dgm:spPr/>
      <dgm:t>
        <a:bodyPr/>
        <a:lstStyle/>
        <a:p>
          <a:endParaRPr lang="en-US"/>
        </a:p>
      </dgm:t>
    </dgm:pt>
    <dgm:pt modelId="{7265522F-3EF2-492E-9855-C8E60A2AC779}" type="sibTrans" cxnId="{B1FB5619-D188-4D10-AC23-44587A155506}">
      <dgm:prSet/>
      <dgm:spPr/>
      <dgm:t>
        <a:bodyPr/>
        <a:lstStyle/>
        <a:p>
          <a:endParaRPr lang="en-US"/>
        </a:p>
      </dgm:t>
    </dgm:pt>
    <dgm:pt modelId="{E055F639-2313-4050-9B78-A400FDC0DB1E}">
      <dgm:prSet/>
      <dgm:spPr/>
      <dgm:t>
        <a:bodyPr/>
        <a:lstStyle/>
        <a:p>
          <a:r>
            <a:rPr lang="en-GB" b="1" i="0" dirty="0"/>
            <a:t>Modernised core data and technology:</a:t>
          </a:r>
          <a:r>
            <a:rPr lang="en-GB" b="0" i="0" dirty="0"/>
            <a:t> Moving towards cloud infrastructure to create a more modular and flexible technology estate.</a:t>
          </a:r>
          <a:endParaRPr lang="en-US" dirty="0"/>
        </a:p>
      </dgm:t>
    </dgm:pt>
    <dgm:pt modelId="{5C91F7AC-FCD5-4B41-8FF3-7B83852C96E3}" type="parTrans" cxnId="{467C62DE-DDE0-488D-9AF4-AD09255CB55B}">
      <dgm:prSet/>
      <dgm:spPr/>
      <dgm:t>
        <a:bodyPr/>
        <a:lstStyle/>
        <a:p>
          <a:endParaRPr lang="en-US"/>
        </a:p>
      </dgm:t>
    </dgm:pt>
    <dgm:pt modelId="{BD27543D-34C4-4F42-91EB-ADE8A138EB7B}" type="sibTrans" cxnId="{467C62DE-DDE0-488D-9AF4-AD09255CB55B}">
      <dgm:prSet/>
      <dgm:spPr/>
      <dgm:t>
        <a:bodyPr/>
        <a:lstStyle/>
        <a:p>
          <a:endParaRPr lang="en-US"/>
        </a:p>
      </dgm:t>
    </dgm:pt>
    <dgm:pt modelId="{08A448FF-8A5B-47F0-A3EE-B0F7F3D36A61}">
      <dgm:prSet/>
      <dgm:spPr/>
      <dgm:t>
        <a:bodyPr/>
        <a:lstStyle/>
        <a:p>
          <a:r>
            <a:rPr lang="en-GB" b="1" i="0"/>
            <a:t>Connected technology:</a:t>
          </a:r>
          <a:r>
            <a:rPr lang="en-GB" b="0" i="0"/>
            <a:t> Ensuring secure and seamless transmission of data between systems.</a:t>
          </a:r>
          <a:endParaRPr lang="en-US"/>
        </a:p>
      </dgm:t>
    </dgm:pt>
    <dgm:pt modelId="{A818148A-A63E-4AAA-8036-4C7055C7E9C3}" type="parTrans" cxnId="{8D38A340-14F1-44A7-B02A-937DB4BF9CE6}">
      <dgm:prSet/>
      <dgm:spPr/>
      <dgm:t>
        <a:bodyPr/>
        <a:lstStyle/>
        <a:p>
          <a:endParaRPr lang="en-US"/>
        </a:p>
      </dgm:t>
    </dgm:pt>
    <dgm:pt modelId="{031A390A-1FF5-46E0-82DA-95ECDB037ABC}" type="sibTrans" cxnId="{8D38A340-14F1-44A7-B02A-937DB4BF9CE6}">
      <dgm:prSet/>
      <dgm:spPr/>
      <dgm:t>
        <a:bodyPr/>
        <a:lstStyle/>
        <a:p>
          <a:endParaRPr lang="en-US"/>
        </a:p>
      </dgm:t>
    </dgm:pt>
    <dgm:pt modelId="{427DDC11-F2CD-4412-93FA-E221B059DAE8}">
      <dgm:prSet/>
      <dgm:spPr/>
      <dgm:t>
        <a:bodyPr/>
        <a:lstStyle/>
        <a:p>
          <a:r>
            <a:rPr lang="en-GB" b="1" i="0" dirty="0"/>
            <a:t>Risk and security:</a:t>
          </a:r>
          <a:r>
            <a:rPr lang="en-GB" b="0" i="0" dirty="0"/>
            <a:t> Implementing robust security measures and ethical safeguards for new technologies like AI.</a:t>
          </a:r>
          <a:endParaRPr lang="en-US" dirty="0"/>
        </a:p>
      </dgm:t>
    </dgm:pt>
    <dgm:pt modelId="{BF449D9A-DD7E-42AB-AA01-E1235A82DB40}" type="parTrans" cxnId="{8E9B2CB1-87F4-46FB-861C-4D1D73CBA9A6}">
      <dgm:prSet/>
      <dgm:spPr/>
      <dgm:t>
        <a:bodyPr/>
        <a:lstStyle/>
        <a:p>
          <a:endParaRPr lang="en-US"/>
        </a:p>
      </dgm:t>
    </dgm:pt>
    <dgm:pt modelId="{7A5F4B41-563A-4FC0-96FC-996A75AEC53C}" type="sibTrans" cxnId="{8E9B2CB1-87F4-46FB-861C-4D1D73CBA9A6}">
      <dgm:prSet/>
      <dgm:spPr/>
      <dgm:t>
        <a:bodyPr/>
        <a:lstStyle/>
        <a:p>
          <a:endParaRPr lang="en-US"/>
        </a:p>
      </dgm:t>
    </dgm:pt>
    <dgm:pt modelId="{86E04DEA-A313-43A0-A9A2-D4F58C658AAA}">
      <dgm:prSet/>
      <dgm:spPr/>
      <dgm:t>
        <a:bodyPr/>
        <a:lstStyle/>
        <a:p>
          <a:r>
            <a:rPr lang="en-GB" b="1" i="0" dirty="0"/>
            <a:t>Talent in digital, data, and technology:</a:t>
          </a:r>
          <a:r>
            <a:rPr lang="en-GB" b="0" i="0" dirty="0"/>
            <a:t> Investing in people, leadership, and skills to create a digitally literate workforce.</a:t>
          </a:r>
          <a:endParaRPr lang="en-US" dirty="0"/>
        </a:p>
      </dgm:t>
    </dgm:pt>
    <dgm:pt modelId="{F0CF4DDD-598C-40AA-B4FA-1DA25FD72F9E}" type="parTrans" cxnId="{244F22C7-814F-4391-8153-878000EED0DE}">
      <dgm:prSet/>
      <dgm:spPr/>
      <dgm:t>
        <a:bodyPr/>
        <a:lstStyle/>
        <a:p>
          <a:endParaRPr lang="en-US"/>
        </a:p>
      </dgm:t>
    </dgm:pt>
    <dgm:pt modelId="{0A0834BA-3A04-4CB8-8728-492B1C991FBC}" type="sibTrans" cxnId="{244F22C7-814F-4391-8153-878000EED0DE}">
      <dgm:prSet/>
      <dgm:spPr/>
      <dgm:t>
        <a:bodyPr/>
        <a:lstStyle/>
        <a:p>
          <a:endParaRPr lang="en-US"/>
        </a:p>
      </dgm:t>
    </dgm:pt>
    <dgm:pt modelId="{3822AE79-09C1-45C3-87E6-BB47E97C66D0}">
      <dgm:prSet/>
      <dgm:spPr/>
      <dgm:t>
        <a:bodyPr/>
        <a:lstStyle/>
        <a:p>
          <a:r>
            <a:rPr lang="en-GB" b="1" i="0"/>
            <a:t>Open digital marketplace:</a:t>
          </a:r>
          <a:r>
            <a:rPr lang="en-GB" b="0" i="0"/>
            <a:t> Lowering barriers for the private sector to offer innovative solutions to policing</a:t>
          </a:r>
          <a:endParaRPr lang="en-US"/>
        </a:p>
      </dgm:t>
    </dgm:pt>
    <dgm:pt modelId="{75CA783D-9D7A-4E15-8214-BA7A6F0B6422}" type="parTrans" cxnId="{FC2E5276-3E2D-46B7-8235-CC7D239B82EA}">
      <dgm:prSet/>
      <dgm:spPr/>
      <dgm:t>
        <a:bodyPr/>
        <a:lstStyle/>
        <a:p>
          <a:endParaRPr lang="en-US"/>
        </a:p>
      </dgm:t>
    </dgm:pt>
    <dgm:pt modelId="{271A125C-1832-499D-BC96-64CD860729A8}" type="sibTrans" cxnId="{FC2E5276-3E2D-46B7-8235-CC7D239B82EA}">
      <dgm:prSet/>
      <dgm:spPr/>
      <dgm:t>
        <a:bodyPr/>
        <a:lstStyle/>
        <a:p>
          <a:endParaRPr lang="en-US"/>
        </a:p>
      </dgm:t>
    </dgm:pt>
    <dgm:pt modelId="{5F8F3140-32C6-497D-A348-ADD7045551B1}" type="pres">
      <dgm:prSet presAssocID="{89515B59-AD2A-4D3C-8D57-C8EC06A716FD}" presName="diagram" presStyleCnt="0">
        <dgm:presLayoutVars>
          <dgm:dir/>
          <dgm:resizeHandles val="exact"/>
        </dgm:presLayoutVars>
      </dgm:prSet>
      <dgm:spPr/>
    </dgm:pt>
    <dgm:pt modelId="{BB2248B7-68A1-418A-A68D-BD1CA6B09110}" type="pres">
      <dgm:prSet presAssocID="{1B5FC9DE-6F01-4669-BD9F-4B77596875D3}" presName="node" presStyleLbl="node1" presStyleIdx="0" presStyleCnt="7">
        <dgm:presLayoutVars>
          <dgm:bulletEnabled val="1"/>
        </dgm:presLayoutVars>
      </dgm:prSet>
      <dgm:spPr/>
    </dgm:pt>
    <dgm:pt modelId="{0D3FB925-386F-4B21-BA40-C78782A35A73}" type="pres">
      <dgm:prSet presAssocID="{26963CF9-1584-4402-9448-6C45C39D9F52}" presName="sibTrans" presStyleCnt="0"/>
      <dgm:spPr/>
    </dgm:pt>
    <dgm:pt modelId="{77C2F6E0-77D2-4864-A224-516A5416E3AA}" type="pres">
      <dgm:prSet presAssocID="{098FAFCC-4C9D-4C29-8A29-8115A76B5DD3}" presName="node" presStyleLbl="node1" presStyleIdx="1" presStyleCnt="7">
        <dgm:presLayoutVars>
          <dgm:bulletEnabled val="1"/>
        </dgm:presLayoutVars>
      </dgm:prSet>
      <dgm:spPr/>
    </dgm:pt>
    <dgm:pt modelId="{9F3EF2ED-AD8E-4018-B73E-32A369416C56}" type="pres">
      <dgm:prSet presAssocID="{7265522F-3EF2-492E-9855-C8E60A2AC779}" presName="sibTrans" presStyleCnt="0"/>
      <dgm:spPr/>
    </dgm:pt>
    <dgm:pt modelId="{53CAD2CF-2F7B-4114-B6CE-3EA7EF8EFF44}" type="pres">
      <dgm:prSet presAssocID="{E055F639-2313-4050-9B78-A400FDC0DB1E}" presName="node" presStyleLbl="node1" presStyleIdx="2" presStyleCnt="7">
        <dgm:presLayoutVars>
          <dgm:bulletEnabled val="1"/>
        </dgm:presLayoutVars>
      </dgm:prSet>
      <dgm:spPr/>
    </dgm:pt>
    <dgm:pt modelId="{515DBAEA-F2F6-4CFB-91DB-B1170FADB0C8}" type="pres">
      <dgm:prSet presAssocID="{BD27543D-34C4-4F42-91EB-ADE8A138EB7B}" presName="sibTrans" presStyleCnt="0"/>
      <dgm:spPr/>
    </dgm:pt>
    <dgm:pt modelId="{081AD6CB-3ECA-43FD-A7CB-1135E127DD39}" type="pres">
      <dgm:prSet presAssocID="{08A448FF-8A5B-47F0-A3EE-B0F7F3D36A61}" presName="node" presStyleLbl="node1" presStyleIdx="3" presStyleCnt="7">
        <dgm:presLayoutVars>
          <dgm:bulletEnabled val="1"/>
        </dgm:presLayoutVars>
      </dgm:prSet>
      <dgm:spPr/>
    </dgm:pt>
    <dgm:pt modelId="{7BE2BEF7-9FD9-43E7-9F98-13055ACE92A2}" type="pres">
      <dgm:prSet presAssocID="{031A390A-1FF5-46E0-82DA-95ECDB037ABC}" presName="sibTrans" presStyleCnt="0"/>
      <dgm:spPr/>
    </dgm:pt>
    <dgm:pt modelId="{5B7A1645-BF3E-47E9-BDB4-2C615313C128}" type="pres">
      <dgm:prSet presAssocID="{427DDC11-F2CD-4412-93FA-E221B059DAE8}" presName="node" presStyleLbl="node1" presStyleIdx="4" presStyleCnt="7">
        <dgm:presLayoutVars>
          <dgm:bulletEnabled val="1"/>
        </dgm:presLayoutVars>
      </dgm:prSet>
      <dgm:spPr/>
    </dgm:pt>
    <dgm:pt modelId="{1CD99116-923D-421B-A6BF-6189BC3E42C3}" type="pres">
      <dgm:prSet presAssocID="{7A5F4B41-563A-4FC0-96FC-996A75AEC53C}" presName="sibTrans" presStyleCnt="0"/>
      <dgm:spPr/>
    </dgm:pt>
    <dgm:pt modelId="{EC62EEC7-A618-4126-96EF-64AE7A5F4B80}" type="pres">
      <dgm:prSet presAssocID="{86E04DEA-A313-43A0-A9A2-D4F58C658AAA}" presName="node" presStyleLbl="node1" presStyleIdx="5" presStyleCnt="7">
        <dgm:presLayoutVars>
          <dgm:bulletEnabled val="1"/>
        </dgm:presLayoutVars>
      </dgm:prSet>
      <dgm:spPr/>
    </dgm:pt>
    <dgm:pt modelId="{ADF0AC2E-B3D6-4848-A110-978F720E2087}" type="pres">
      <dgm:prSet presAssocID="{0A0834BA-3A04-4CB8-8728-492B1C991FBC}" presName="sibTrans" presStyleCnt="0"/>
      <dgm:spPr/>
    </dgm:pt>
    <dgm:pt modelId="{3C6D4FFF-EAE6-45DF-B676-2391209F45B8}" type="pres">
      <dgm:prSet presAssocID="{3822AE79-09C1-45C3-87E6-BB47E97C66D0}" presName="node" presStyleLbl="node1" presStyleIdx="6" presStyleCnt="7">
        <dgm:presLayoutVars>
          <dgm:bulletEnabled val="1"/>
        </dgm:presLayoutVars>
      </dgm:prSet>
      <dgm:spPr/>
    </dgm:pt>
  </dgm:ptLst>
  <dgm:cxnLst>
    <dgm:cxn modelId="{DFDA6202-4793-494A-9A00-8D238B9EF76B}" type="presOf" srcId="{1B5FC9DE-6F01-4669-BD9F-4B77596875D3}" destId="{BB2248B7-68A1-418A-A68D-BD1CA6B09110}" srcOrd="0" destOrd="0" presId="urn:microsoft.com/office/officeart/2005/8/layout/default"/>
    <dgm:cxn modelId="{26793A07-51B0-418C-BEB1-11F40F1D92BC}" type="presOf" srcId="{08A448FF-8A5B-47F0-A3EE-B0F7F3D36A61}" destId="{081AD6CB-3ECA-43FD-A7CB-1135E127DD39}" srcOrd="0" destOrd="0" presId="urn:microsoft.com/office/officeart/2005/8/layout/default"/>
    <dgm:cxn modelId="{15F9C508-E4F8-410D-88B1-60B3A4C673AE}" type="presOf" srcId="{89515B59-AD2A-4D3C-8D57-C8EC06A716FD}" destId="{5F8F3140-32C6-497D-A348-ADD7045551B1}" srcOrd="0" destOrd="0" presId="urn:microsoft.com/office/officeart/2005/8/layout/default"/>
    <dgm:cxn modelId="{B1FB5619-D188-4D10-AC23-44587A155506}" srcId="{89515B59-AD2A-4D3C-8D57-C8EC06A716FD}" destId="{098FAFCC-4C9D-4C29-8A29-8115A76B5DD3}" srcOrd="1" destOrd="0" parTransId="{0F23753E-83F6-4279-B758-3282C0E872BA}" sibTransId="{7265522F-3EF2-492E-9855-C8E60A2AC779}"/>
    <dgm:cxn modelId="{8D38A340-14F1-44A7-B02A-937DB4BF9CE6}" srcId="{89515B59-AD2A-4D3C-8D57-C8EC06A716FD}" destId="{08A448FF-8A5B-47F0-A3EE-B0F7F3D36A61}" srcOrd="3" destOrd="0" parTransId="{A818148A-A63E-4AAA-8036-4C7055C7E9C3}" sibTransId="{031A390A-1FF5-46E0-82DA-95ECDB037ABC}"/>
    <dgm:cxn modelId="{C139FE48-9ADD-43C3-95C9-F0B2E8DB79F6}" type="presOf" srcId="{427DDC11-F2CD-4412-93FA-E221B059DAE8}" destId="{5B7A1645-BF3E-47E9-BDB4-2C615313C128}" srcOrd="0" destOrd="0" presId="urn:microsoft.com/office/officeart/2005/8/layout/default"/>
    <dgm:cxn modelId="{FC2E5276-3E2D-46B7-8235-CC7D239B82EA}" srcId="{89515B59-AD2A-4D3C-8D57-C8EC06A716FD}" destId="{3822AE79-09C1-45C3-87E6-BB47E97C66D0}" srcOrd="6" destOrd="0" parTransId="{75CA783D-9D7A-4E15-8214-BA7A6F0B6422}" sibTransId="{271A125C-1832-499D-BC96-64CD860729A8}"/>
    <dgm:cxn modelId="{16C62F7E-4859-444A-ADBB-666705650B99}" type="presOf" srcId="{E055F639-2313-4050-9B78-A400FDC0DB1E}" destId="{53CAD2CF-2F7B-4114-B6CE-3EA7EF8EFF44}" srcOrd="0" destOrd="0" presId="urn:microsoft.com/office/officeart/2005/8/layout/default"/>
    <dgm:cxn modelId="{15087386-1204-4A0F-A786-901BB3B182D0}" srcId="{89515B59-AD2A-4D3C-8D57-C8EC06A716FD}" destId="{1B5FC9DE-6F01-4669-BD9F-4B77596875D3}" srcOrd="0" destOrd="0" parTransId="{FE776019-1868-48E6-A0AF-A7FF292DD1AE}" sibTransId="{26963CF9-1584-4402-9448-6C45C39D9F52}"/>
    <dgm:cxn modelId="{838B7CB0-EDC5-4975-8802-14E485A879A2}" type="presOf" srcId="{098FAFCC-4C9D-4C29-8A29-8115A76B5DD3}" destId="{77C2F6E0-77D2-4864-A224-516A5416E3AA}" srcOrd="0" destOrd="0" presId="urn:microsoft.com/office/officeart/2005/8/layout/default"/>
    <dgm:cxn modelId="{8E9B2CB1-87F4-46FB-861C-4D1D73CBA9A6}" srcId="{89515B59-AD2A-4D3C-8D57-C8EC06A716FD}" destId="{427DDC11-F2CD-4412-93FA-E221B059DAE8}" srcOrd="4" destOrd="0" parTransId="{BF449D9A-DD7E-42AB-AA01-E1235A82DB40}" sibTransId="{7A5F4B41-563A-4FC0-96FC-996A75AEC53C}"/>
    <dgm:cxn modelId="{2FC3CDBC-CFC3-4A00-BB59-916DA3B53E7F}" type="presOf" srcId="{3822AE79-09C1-45C3-87E6-BB47E97C66D0}" destId="{3C6D4FFF-EAE6-45DF-B676-2391209F45B8}" srcOrd="0" destOrd="0" presId="urn:microsoft.com/office/officeart/2005/8/layout/default"/>
    <dgm:cxn modelId="{366DC9C5-9987-4975-862C-2CB711FF2A32}" type="presOf" srcId="{86E04DEA-A313-43A0-A9A2-D4F58C658AAA}" destId="{EC62EEC7-A618-4126-96EF-64AE7A5F4B80}" srcOrd="0" destOrd="0" presId="urn:microsoft.com/office/officeart/2005/8/layout/default"/>
    <dgm:cxn modelId="{244F22C7-814F-4391-8153-878000EED0DE}" srcId="{89515B59-AD2A-4D3C-8D57-C8EC06A716FD}" destId="{86E04DEA-A313-43A0-A9A2-D4F58C658AAA}" srcOrd="5" destOrd="0" parTransId="{F0CF4DDD-598C-40AA-B4FA-1DA25FD72F9E}" sibTransId="{0A0834BA-3A04-4CB8-8728-492B1C991FBC}"/>
    <dgm:cxn modelId="{467C62DE-DDE0-488D-9AF4-AD09255CB55B}" srcId="{89515B59-AD2A-4D3C-8D57-C8EC06A716FD}" destId="{E055F639-2313-4050-9B78-A400FDC0DB1E}" srcOrd="2" destOrd="0" parTransId="{5C91F7AC-FCD5-4B41-8FF3-7B83852C96E3}" sibTransId="{BD27543D-34C4-4F42-91EB-ADE8A138EB7B}"/>
    <dgm:cxn modelId="{AE29C434-ED47-400B-A548-EC5F5F1F9D6D}" type="presParOf" srcId="{5F8F3140-32C6-497D-A348-ADD7045551B1}" destId="{BB2248B7-68A1-418A-A68D-BD1CA6B09110}" srcOrd="0" destOrd="0" presId="urn:microsoft.com/office/officeart/2005/8/layout/default"/>
    <dgm:cxn modelId="{AFC0873F-4149-40FD-8E04-8458D38E65D8}" type="presParOf" srcId="{5F8F3140-32C6-497D-A348-ADD7045551B1}" destId="{0D3FB925-386F-4B21-BA40-C78782A35A73}" srcOrd="1" destOrd="0" presId="urn:microsoft.com/office/officeart/2005/8/layout/default"/>
    <dgm:cxn modelId="{BDBDC4FC-F351-40DB-8A76-5DCDD81A0BE5}" type="presParOf" srcId="{5F8F3140-32C6-497D-A348-ADD7045551B1}" destId="{77C2F6E0-77D2-4864-A224-516A5416E3AA}" srcOrd="2" destOrd="0" presId="urn:microsoft.com/office/officeart/2005/8/layout/default"/>
    <dgm:cxn modelId="{73638E94-C22F-497D-861D-02E3F421A466}" type="presParOf" srcId="{5F8F3140-32C6-497D-A348-ADD7045551B1}" destId="{9F3EF2ED-AD8E-4018-B73E-32A369416C56}" srcOrd="3" destOrd="0" presId="urn:microsoft.com/office/officeart/2005/8/layout/default"/>
    <dgm:cxn modelId="{ED2C08E1-5585-47E9-BF6A-B839164A270E}" type="presParOf" srcId="{5F8F3140-32C6-497D-A348-ADD7045551B1}" destId="{53CAD2CF-2F7B-4114-B6CE-3EA7EF8EFF44}" srcOrd="4" destOrd="0" presId="urn:microsoft.com/office/officeart/2005/8/layout/default"/>
    <dgm:cxn modelId="{76C9C6AB-CB0D-4E5D-8F84-97167D773564}" type="presParOf" srcId="{5F8F3140-32C6-497D-A348-ADD7045551B1}" destId="{515DBAEA-F2F6-4CFB-91DB-B1170FADB0C8}" srcOrd="5" destOrd="0" presId="urn:microsoft.com/office/officeart/2005/8/layout/default"/>
    <dgm:cxn modelId="{5D256CA3-6F5F-4066-8CD0-12B15C131587}" type="presParOf" srcId="{5F8F3140-32C6-497D-A348-ADD7045551B1}" destId="{081AD6CB-3ECA-43FD-A7CB-1135E127DD39}" srcOrd="6" destOrd="0" presId="urn:microsoft.com/office/officeart/2005/8/layout/default"/>
    <dgm:cxn modelId="{95093D25-CA01-4BCF-895A-F74528268F39}" type="presParOf" srcId="{5F8F3140-32C6-497D-A348-ADD7045551B1}" destId="{7BE2BEF7-9FD9-43E7-9F98-13055ACE92A2}" srcOrd="7" destOrd="0" presId="urn:microsoft.com/office/officeart/2005/8/layout/default"/>
    <dgm:cxn modelId="{CBCF262A-0FC9-4F8A-BB4A-9CDA9B6EE615}" type="presParOf" srcId="{5F8F3140-32C6-497D-A348-ADD7045551B1}" destId="{5B7A1645-BF3E-47E9-BDB4-2C615313C128}" srcOrd="8" destOrd="0" presId="urn:microsoft.com/office/officeart/2005/8/layout/default"/>
    <dgm:cxn modelId="{2BD0D4BB-4F8B-4E39-A696-E4A60CFA4DC6}" type="presParOf" srcId="{5F8F3140-32C6-497D-A348-ADD7045551B1}" destId="{1CD99116-923D-421B-A6BF-6189BC3E42C3}" srcOrd="9" destOrd="0" presId="urn:microsoft.com/office/officeart/2005/8/layout/default"/>
    <dgm:cxn modelId="{2820B555-E0B8-477A-AF74-F910B9D54C98}" type="presParOf" srcId="{5F8F3140-32C6-497D-A348-ADD7045551B1}" destId="{EC62EEC7-A618-4126-96EF-64AE7A5F4B80}" srcOrd="10" destOrd="0" presId="urn:microsoft.com/office/officeart/2005/8/layout/default"/>
    <dgm:cxn modelId="{273C9F30-E6E1-4E81-8E77-687CBF40E203}" type="presParOf" srcId="{5F8F3140-32C6-497D-A348-ADD7045551B1}" destId="{ADF0AC2E-B3D6-4848-A110-978F720E2087}" srcOrd="11" destOrd="0" presId="urn:microsoft.com/office/officeart/2005/8/layout/default"/>
    <dgm:cxn modelId="{A326B3E5-19B2-4BAC-BD6B-A8E0C1D3DAA9}" type="presParOf" srcId="{5F8F3140-32C6-497D-A348-ADD7045551B1}" destId="{3C6D4FFF-EAE6-45DF-B676-2391209F45B8}"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E6D9D2-6259-4C4B-BB54-DDB0AF49AD7B}"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9574DB45-616D-4896-90B4-CD6FAB5B927A}">
      <dgm:prSet/>
      <dgm:spPr/>
      <dgm:t>
        <a:bodyPr/>
        <a:lstStyle/>
        <a:p>
          <a:r>
            <a:rPr lang="en-GB"/>
            <a:t>What are they?</a:t>
          </a:r>
          <a:endParaRPr lang="en-US"/>
        </a:p>
      </dgm:t>
    </dgm:pt>
    <dgm:pt modelId="{2FCEDF02-55BA-40E8-883D-4B13E86D59C9}" type="parTrans" cxnId="{0B84FD6E-5D34-46CC-A700-11CC25E5D3E2}">
      <dgm:prSet/>
      <dgm:spPr/>
      <dgm:t>
        <a:bodyPr/>
        <a:lstStyle/>
        <a:p>
          <a:endParaRPr lang="en-US"/>
        </a:p>
      </dgm:t>
    </dgm:pt>
    <dgm:pt modelId="{55B4044C-EDD9-4EA3-BE71-14B0B0A41752}" type="sibTrans" cxnId="{0B84FD6E-5D34-46CC-A700-11CC25E5D3E2}">
      <dgm:prSet/>
      <dgm:spPr/>
      <dgm:t>
        <a:bodyPr/>
        <a:lstStyle/>
        <a:p>
          <a:endParaRPr lang="en-US"/>
        </a:p>
      </dgm:t>
    </dgm:pt>
    <dgm:pt modelId="{181AC42A-D895-4EC4-85FC-C7556EA1AFC5}">
      <dgm:prSet/>
      <dgm:spPr/>
      <dgm:t>
        <a:bodyPr/>
        <a:lstStyle/>
        <a:p>
          <a:r>
            <a:rPr lang="en-GB"/>
            <a:t>How many are there?</a:t>
          </a:r>
          <a:endParaRPr lang="en-US"/>
        </a:p>
      </dgm:t>
    </dgm:pt>
    <dgm:pt modelId="{5D44291F-4816-4807-B8C8-B60C151D9FE9}" type="parTrans" cxnId="{6FF6908E-A379-4F00-8A55-4EF92F604B0F}">
      <dgm:prSet/>
      <dgm:spPr/>
      <dgm:t>
        <a:bodyPr/>
        <a:lstStyle/>
        <a:p>
          <a:endParaRPr lang="en-US"/>
        </a:p>
      </dgm:t>
    </dgm:pt>
    <dgm:pt modelId="{B425A8C6-65AF-4D01-B29A-52E45F0BBC49}" type="sibTrans" cxnId="{6FF6908E-A379-4F00-8A55-4EF92F604B0F}">
      <dgm:prSet/>
      <dgm:spPr/>
      <dgm:t>
        <a:bodyPr/>
        <a:lstStyle/>
        <a:p>
          <a:endParaRPr lang="en-US"/>
        </a:p>
      </dgm:t>
    </dgm:pt>
    <dgm:pt modelId="{F1D2C1AF-E3CE-4580-B573-105AE3FB3EAC}">
      <dgm:prSet/>
      <dgm:spPr/>
      <dgm:t>
        <a:bodyPr/>
        <a:lstStyle/>
        <a:p>
          <a:r>
            <a:rPr lang="en-GB"/>
            <a:t>Who is entitled to them?</a:t>
          </a:r>
          <a:endParaRPr lang="en-US"/>
        </a:p>
      </dgm:t>
    </dgm:pt>
    <dgm:pt modelId="{C6702AA7-4375-423B-A4CB-5F0C2DF041F7}" type="parTrans" cxnId="{678FA1F5-4CE1-4436-A0AC-BDA970C78976}">
      <dgm:prSet/>
      <dgm:spPr/>
      <dgm:t>
        <a:bodyPr/>
        <a:lstStyle/>
        <a:p>
          <a:endParaRPr lang="en-US"/>
        </a:p>
      </dgm:t>
    </dgm:pt>
    <dgm:pt modelId="{A06B80EB-C139-401E-8E62-FE6F523F0E2E}" type="sibTrans" cxnId="{678FA1F5-4CE1-4436-A0AC-BDA970C78976}">
      <dgm:prSet/>
      <dgm:spPr/>
      <dgm:t>
        <a:bodyPr/>
        <a:lstStyle/>
        <a:p>
          <a:endParaRPr lang="en-US"/>
        </a:p>
      </dgm:t>
    </dgm:pt>
    <dgm:pt modelId="{F89EB63B-4A0C-456E-99AA-7BD521CC304A}" type="pres">
      <dgm:prSet presAssocID="{29E6D9D2-6259-4C4B-BB54-DDB0AF49AD7B}" presName="diagram" presStyleCnt="0">
        <dgm:presLayoutVars>
          <dgm:chPref val="1"/>
          <dgm:dir/>
          <dgm:animOne val="branch"/>
          <dgm:animLvl val="lvl"/>
          <dgm:resizeHandles/>
        </dgm:presLayoutVars>
      </dgm:prSet>
      <dgm:spPr/>
    </dgm:pt>
    <dgm:pt modelId="{C7EA0384-0A34-48F8-A19C-3ED34EE4B449}" type="pres">
      <dgm:prSet presAssocID="{9574DB45-616D-4896-90B4-CD6FAB5B927A}" presName="root" presStyleCnt="0"/>
      <dgm:spPr/>
    </dgm:pt>
    <dgm:pt modelId="{DF5148E2-DC6E-4B2A-8A36-C735310E63D2}" type="pres">
      <dgm:prSet presAssocID="{9574DB45-616D-4896-90B4-CD6FAB5B927A}" presName="rootComposite" presStyleCnt="0"/>
      <dgm:spPr/>
    </dgm:pt>
    <dgm:pt modelId="{DB212156-A3DD-4BB5-BE58-FA31D7671AB7}" type="pres">
      <dgm:prSet presAssocID="{9574DB45-616D-4896-90B4-CD6FAB5B927A}" presName="rootText" presStyleLbl="node1" presStyleIdx="0" presStyleCnt="3"/>
      <dgm:spPr/>
    </dgm:pt>
    <dgm:pt modelId="{3875ED0F-A228-4263-B943-90E6F34464E7}" type="pres">
      <dgm:prSet presAssocID="{9574DB45-616D-4896-90B4-CD6FAB5B927A}" presName="rootConnector" presStyleLbl="node1" presStyleIdx="0" presStyleCnt="3"/>
      <dgm:spPr/>
    </dgm:pt>
    <dgm:pt modelId="{B4C455EB-FB10-477A-943A-F28F2BDBD907}" type="pres">
      <dgm:prSet presAssocID="{9574DB45-616D-4896-90B4-CD6FAB5B927A}" presName="childShape" presStyleCnt="0"/>
      <dgm:spPr/>
    </dgm:pt>
    <dgm:pt modelId="{833C6D61-E100-4593-97B9-C16F6BA95D5B}" type="pres">
      <dgm:prSet presAssocID="{181AC42A-D895-4EC4-85FC-C7556EA1AFC5}" presName="root" presStyleCnt="0"/>
      <dgm:spPr/>
    </dgm:pt>
    <dgm:pt modelId="{DB520199-BBB9-450C-9B2F-8AB1F5A46387}" type="pres">
      <dgm:prSet presAssocID="{181AC42A-D895-4EC4-85FC-C7556EA1AFC5}" presName="rootComposite" presStyleCnt="0"/>
      <dgm:spPr/>
    </dgm:pt>
    <dgm:pt modelId="{193715E3-45D4-4EF5-A1AC-35C2C9E819BB}" type="pres">
      <dgm:prSet presAssocID="{181AC42A-D895-4EC4-85FC-C7556EA1AFC5}" presName="rootText" presStyleLbl="node1" presStyleIdx="1" presStyleCnt="3"/>
      <dgm:spPr/>
    </dgm:pt>
    <dgm:pt modelId="{B484045C-9019-4586-963C-777A7F606CC5}" type="pres">
      <dgm:prSet presAssocID="{181AC42A-D895-4EC4-85FC-C7556EA1AFC5}" presName="rootConnector" presStyleLbl="node1" presStyleIdx="1" presStyleCnt="3"/>
      <dgm:spPr/>
    </dgm:pt>
    <dgm:pt modelId="{CFA2C0D3-4373-4B9C-9DEC-16AC0D57C0A8}" type="pres">
      <dgm:prSet presAssocID="{181AC42A-D895-4EC4-85FC-C7556EA1AFC5}" presName="childShape" presStyleCnt="0"/>
      <dgm:spPr/>
    </dgm:pt>
    <dgm:pt modelId="{748488E6-7DAD-44C4-A04D-F97CA7F225C4}" type="pres">
      <dgm:prSet presAssocID="{F1D2C1AF-E3CE-4580-B573-105AE3FB3EAC}" presName="root" presStyleCnt="0"/>
      <dgm:spPr/>
    </dgm:pt>
    <dgm:pt modelId="{7D504E09-6509-4243-B6D8-81233AB5B18C}" type="pres">
      <dgm:prSet presAssocID="{F1D2C1AF-E3CE-4580-B573-105AE3FB3EAC}" presName="rootComposite" presStyleCnt="0"/>
      <dgm:spPr/>
    </dgm:pt>
    <dgm:pt modelId="{871A6814-82AC-4875-B00B-EE7F71F6001B}" type="pres">
      <dgm:prSet presAssocID="{F1D2C1AF-E3CE-4580-B573-105AE3FB3EAC}" presName="rootText" presStyleLbl="node1" presStyleIdx="2" presStyleCnt="3"/>
      <dgm:spPr/>
    </dgm:pt>
    <dgm:pt modelId="{036B35B6-F63C-4D92-92D9-6856ACE32D52}" type="pres">
      <dgm:prSet presAssocID="{F1D2C1AF-E3CE-4580-B573-105AE3FB3EAC}" presName="rootConnector" presStyleLbl="node1" presStyleIdx="2" presStyleCnt="3"/>
      <dgm:spPr/>
    </dgm:pt>
    <dgm:pt modelId="{CF828612-D17C-4A8E-AF91-1A555142289A}" type="pres">
      <dgm:prSet presAssocID="{F1D2C1AF-E3CE-4580-B573-105AE3FB3EAC}" presName="childShape" presStyleCnt="0"/>
      <dgm:spPr/>
    </dgm:pt>
  </dgm:ptLst>
  <dgm:cxnLst>
    <dgm:cxn modelId="{013E6726-C001-43DE-AE79-1D1A5351A640}" type="presOf" srcId="{9574DB45-616D-4896-90B4-CD6FAB5B927A}" destId="{3875ED0F-A228-4263-B943-90E6F34464E7}" srcOrd="1" destOrd="0" presId="urn:microsoft.com/office/officeart/2005/8/layout/hierarchy3"/>
    <dgm:cxn modelId="{FE30AA2A-0F47-429C-A656-E746A78A4F68}" type="presOf" srcId="{F1D2C1AF-E3CE-4580-B573-105AE3FB3EAC}" destId="{036B35B6-F63C-4D92-92D9-6856ACE32D52}" srcOrd="1" destOrd="0" presId="urn:microsoft.com/office/officeart/2005/8/layout/hierarchy3"/>
    <dgm:cxn modelId="{FF09215E-D625-43E2-91FC-BF84D98A9E82}" type="presOf" srcId="{29E6D9D2-6259-4C4B-BB54-DDB0AF49AD7B}" destId="{F89EB63B-4A0C-456E-99AA-7BD521CC304A}" srcOrd="0" destOrd="0" presId="urn:microsoft.com/office/officeart/2005/8/layout/hierarchy3"/>
    <dgm:cxn modelId="{DA2C0E43-E10E-4DC9-97A9-58B2C7AE19CE}" type="presOf" srcId="{181AC42A-D895-4EC4-85FC-C7556EA1AFC5}" destId="{193715E3-45D4-4EF5-A1AC-35C2C9E819BB}" srcOrd="0" destOrd="0" presId="urn:microsoft.com/office/officeart/2005/8/layout/hierarchy3"/>
    <dgm:cxn modelId="{0B84FD6E-5D34-46CC-A700-11CC25E5D3E2}" srcId="{29E6D9D2-6259-4C4B-BB54-DDB0AF49AD7B}" destId="{9574DB45-616D-4896-90B4-CD6FAB5B927A}" srcOrd="0" destOrd="0" parTransId="{2FCEDF02-55BA-40E8-883D-4B13E86D59C9}" sibTransId="{55B4044C-EDD9-4EA3-BE71-14B0B0A41752}"/>
    <dgm:cxn modelId="{6FF6908E-A379-4F00-8A55-4EF92F604B0F}" srcId="{29E6D9D2-6259-4C4B-BB54-DDB0AF49AD7B}" destId="{181AC42A-D895-4EC4-85FC-C7556EA1AFC5}" srcOrd="1" destOrd="0" parTransId="{5D44291F-4816-4807-B8C8-B60C151D9FE9}" sibTransId="{B425A8C6-65AF-4D01-B29A-52E45F0BBC49}"/>
    <dgm:cxn modelId="{560AB895-8788-4B5A-8385-8F238C7CB641}" type="presOf" srcId="{F1D2C1AF-E3CE-4580-B573-105AE3FB3EAC}" destId="{871A6814-82AC-4875-B00B-EE7F71F6001B}" srcOrd="0" destOrd="0" presId="urn:microsoft.com/office/officeart/2005/8/layout/hierarchy3"/>
    <dgm:cxn modelId="{D3E36CAF-04F5-48EB-B886-5CDC52976337}" type="presOf" srcId="{9574DB45-616D-4896-90B4-CD6FAB5B927A}" destId="{DB212156-A3DD-4BB5-BE58-FA31D7671AB7}" srcOrd="0" destOrd="0" presId="urn:microsoft.com/office/officeart/2005/8/layout/hierarchy3"/>
    <dgm:cxn modelId="{B7A785CC-2155-42B1-98DA-F3171E7A1F44}" type="presOf" srcId="{181AC42A-D895-4EC4-85FC-C7556EA1AFC5}" destId="{B484045C-9019-4586-963C-777A7F606CC5}" srcOrd="1" destOrd="0" presId="urn:microsoft.com/office/officeart/2005/8/layout/hierarchy3"/>
    <dgm:cxn modelId="{678FA1F5-4CE1-4436-A0AC-BDA970C78976}" srcId="{29E6D9D2-6259-4C4B-BB54-DDB0AF49AD7B}" destId="{F1D2C1AF-E3CE-4580-B573-105AE3FB3EAC}" srcOrd="2" destOrd="0" parTransId="{C6702AA7-4375-423B-A4CB-5F0C2DF041F7}" sibTransId="{A06B80EB-C139-401E-8E62-FE6F523F0E2E}"/>
    <dgm:cxn modelId="{523B7A1D-4961-47D5-B6FD-AD877A6158CF}" type="presParOf" srcId="{F89EB63B-4A0C-456E-99AA-7BD521CC304A}" destId="{C7EA0384-0A34-48F8-A19C-3ED34EE4B449}" srcOrd="0" destOrd="0" presId="urn:microsoft.com/office/officeart/2005/8/layout/hierarchy3"/>
    <dgm:cxn modelId="{D31CE677-FEAC-4F3B-9354-1BF740B89981}" type="presParOf" srcId="{C7EA0384-0A34-48F8-A19C-3ED34EE4B449}" destId="{DF5148E2-DC6E-4B2A-8A36-C735310E63D2}" srcOrd="0" destOrd="0" presId="urn:microsoft.com/office/officeart/2005/8/layout/hierarchy3"/>
    <dgm:cxn modelId="{5E68F79B-18AC-4AB9-93E8-1AD8BA070B8F}" type="presParOf" srcId="{DF5148E2-DC6E-4B2A-8A36-C735310E63D2}" destId="{DB212156-A3DD-4BB5-BE58-FA31D7671AB7}" srcOrd="0" destOrd="0" presId="urn:microsoft.com/office/officeart/2005/8/layout/hierarchy3"/>
    <dgm:cxn modelId="{9223FCCD-A178-4878-8114-2972D2693AA8}" type="presParOf" srcId="{DF5148E2-DC6E-4B2A-8A36-C735310E63D2}" destId="{3875ED0F-A228-4263-B943-90E6F34464E7}" srcOrd="1" destOrd="0" presId="urn:microsoft.com/office/officeart/2005/8/layout/hierarchy3"/>
    <dgm:cxn modelId="{B4C4DB15-B10F-4FEA-AE7E-9DFC4ADD843F}" type="presParOf" srcId="{C7EA0384-0A34-48F8-A19C-3ED34EE4B449}" destId="{B4C455EB-FB10-477A-943A-F28F2BDBD907}" srcOrd="1" destOrd="0" presId="urn:microsoft.com/office/officeart/2005/8/layout/hierarchy3"/>
    <dgm:cxn modelId="{E9C7A639-6224-47F6-920D-E3C91287CDA8}" type="presParOf" srcId="{F89EB63B-4A0C-456E-99AA-7BD521CC304A}" destId="{833C6D61-E100-4593-97B9-C16F6BA95D5B}" srcOrd="1" destOrd="0" presId="urn:microsoft.com/office/officeart/2005/8/layout/hierarchy3"/>
    <dgm:cxn modelId="{90FBCD60-457F-40EF-8042-59DD8BD4918B}" type="presParOf" srcId="{833C6D61-E100-4593-97B9-C16F6BA95D5B}" destId="{DB520199-BBB9-450C-9B2F-8AB1F5A46387}" srcOrd="0" destOrd="0" presId="urn:microsoft.com/office/officeart/2005/8/layout/hierarchy3"/>
    <dgm:cxn modelId="{C5DC6269-0F6B-49D2-8447-38EAB5D9A76B}" type="presParOf" srcId="{DB520199-BBB9-450C-9B2F-8AB1F5A46387}" destId="{193715E3-45D4-4EF5-A1AC-35C2C9E819BB}" srcOrd="0" destOrd="0" presId="urn:microsoft.com/office/officeart/2005/8/layout/hierarchy3"/>
    <dgm:cxn modelId="{0B263238-4691-4F94-BE30-7CCD4026AF72}" type="presParOf" srcId="{DB520199-BBB9-450C-9B2F-8AB1F5A46387}" destId="{B484045C-9019-4586-963C-777A7F606CC5}" srcOrd="1" destOrd="0" presId="urn:microsoft.com/office/officeart/2005/8/layout/hierarchy3"/>
    <dgm:cxn modelId="{E8E73AAC-E30F-4D5B-B2FD-3750EBB3687B}" type="presParOf" srcId="{833C6D61-E100-4593-97B9-C16F6BA95D5B}" destId="{CFA2C0D3-4373-4B9C-9DEC-16AC0D57C0A8}" srcOrd="1" destOrd="0" presId="urn:microsoft.com/office/officeart/2005/8/layout/hierarchy3"/>
    <dgm:cxn modelId="{60D896F0-DA39-44E4-A127-AE7B19BC5757}" type="presParOf" srcId="{F89EB63B-4A0C-456E-99AA-7BD521CC304A}" destId="{748488E6-7DAD-44C4-A04D-F97CA7F225C4}" srcOrd="2" destOrd="0" presId="urn:microsoft.com/office/officeart/2005/8/layout/hierarchy3"/>
    <dgm:cxn modelId="{72059CD0-3CDB-479A-AB1B-FBC0C90320A8}" type="presParOf" srcId="{748488E6-7DAD-44C4-A04D-F97CA7F225C4}" destId="{7D504E09-6509-4243-B6D8-81233AB5B18C}" srcOrd="0" destOrd="0" presId="urn:microsoft.com/office/officeart/2005/8/layout/hierarchy3"/>
    <dgm:cxn modelId="{F2C33683-E80E-404D-B485-91D9B932DC94}" type="presParOf" srcId="{7D504E09-6509-4243-B6D8-81233AB5B18C}" destId="{871A6814-82AC-4875-B00B-EE7F71F6001B}" srcOrd="0" destOrd="0" presId="urn:microsoft.com/office/officeart/2005/8/layout/hierarchy3"/>
    <dgm:cxn modelId="{77DC7004-0429-4247-9B7B-8C1D4F352AD5}" type="presParOf" srcId="{7D504E09-6509-4243-B6D8-81233AB5B18C}" destId="{036B35B6-F63C-4D92-92D9-6856ACE32D52}" srcOrd="1" destOrd="0" presId="urn:microsoft.com/office/officeart/2005/8/layout/hierarchy3"/>
    <dgm:cxn modelId="{F6EDAE1B-3308-4E96-ABBA-D6A4A4CB6A98}" type="presParOf" srcId="{748488E6-7DAD-44C4-A04D-F97CA7F225C4}" destId="{CF828612-D17C-4A8E-AF91-1A555142289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ECF6C-B119-4D4F-A641-6DD9AC2CB732}">
      <dsp:nvSpPr>
        <dsp:cNvPr id="0" name=""/>
        <dsp:cNvSpPr/>
      </dsp:nvSpPr>
      <dsp:spPr>
        <a:xfrm>
          <a:off x="0" y="370933"/>
          <a:ext cx="6666833" cy="16707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Introduction to the second element of the module </a:t>
          </a:r>
          <a:endParaRPr lang="en-US" sz="4200" kern="1200"/>
        </a:p>
      </dsp:txBody>
      <dsp:txXfrm>
        <a:off x="81560" y="452493"/>
        <a:ext cx="6503713" cy="1507639"/>
      </dsp:txXfrm>
    </dsp:sp>
    <dsp:sp modelId="{CA4AA53A-69E5-4529-B2DC-62C78FE4F2D2}">
      <dsp:nvSpPr>
        <dsp:cNvPr id="0" name=""/>
        <dsp:cNvSpPr/>
      </dsp:nvSpPr>
      <dsp:spPr>
        <a:xfrm>
          <a:off x="0" y="2162653"/>
          <a:ext cx="6666833" cy="167075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Define key terms </a:t>
          </a:r>
          <a:endParaRPr lang="en-US" sz="4200" kern="1200"/>
        </a:p>
      </dsp:txBody>
      <dsp:txXfrm>
        <a:off x="81560" y="2244213"/>
        <a:ext cx="6503713" cy="1507639"/>
      </dsp:txXfrm>
    </dsp:sp>
    <dsp:sp modelId="{4C836DBF-DDE3-44BB-A14C-073CAC5C8757}">
      <dsp:nvSpPr>
        <dsp:cNvPr id="0" name=""/>
        <dsp:cNvSpPr/>
      </dsp:nvSpPr>
      <dsp:spPr>
        <a:xfrm>
          <a:off x="0" y="3954373"/>
          <a:ext cx="6666833" cy="16707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Introduction to Laws, Acts and Policy</a:t>
          </a:r>
          <a:endParaRPr lang="en-US" sz="4200" kern="1200" dirty="0"/>
        </a:p>
      </dsp:txBody>
      <dsp:txXfrm>
        <a:off x="81560" y="4035933"/>
        <a:ext cx="6503713" cy="1507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61A57-5723-40B1-8598-38BCF7752987}">
      <dsp:nvSpPr>
        <dsp:cNvPr id="0" name=""/>
        <dsp:cNvSpPr/>
      </dsp:nvSpPr>
      <dsp:spPr>
        <a:xfrm>
          <a:off x="7519" y="1024061"/>
          <a:ext cx="2273367" cy="68201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647" tIns="179647" rIns="179647" bIns="179647" numCol="1" spcCol="1270" anchor="ctr" anchorCtr="0">
          <a:noAutofit/>
        </a:bodyPr>
        <a:lstStyle/>
        <a:p>
          <a:pPr marL="0" lvl="0" indent="0" algn="ctr" defTabSz="977900">
            <a:lnSpc>
              <a:spcPct val="90000"/>
            </a:lnSpc>
            <a:spcBef>
              <a:spcPct val="0"/>
            </a:spcBef>
            <a:spcAft>
              <a:spcPct val="35000"/>
            </a:spcAft>
            <a:buNone/>
          </a:pPr>
          <a:r>
            <a:rPr lang="en-US" sz="2200" kern="1200"/>
            <a:t>Use</a:t>
          </a:r>
        </a:p>
      </dsp:txBody>
      <dsp:txXfrm>
        <a:off x="7519" y="1024061"/>
        <a:ext cx="2273367" cy="682010"/>
      </dsp:txXfrm>
    </dsp:sp>
    <dsp:sp modelId="{30E2DA5A-343E-4201-9BCD-C008396FC409}">
      <dsp:nvSpPr>
        <dsp:cNvPr id="0" name=""/>
        <dsp:cNvSpPr/>
      </dsp:nvSpPr>
      <dsp:spPr>
        <a:xfrm>
          <a:off x="7519" y="1706072"/>
          <a:ext cx="2273367" cy="239017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558" tIns="224558" rIns="224558" bIns="224558" numCol="1" spcCol="1270" anchor="t" anchorCtr="0">
          <a:noAutofit/>
        </a:bodyPr>
        <a:lstStyle/>
        <a:p>
          <a:pPr marL="0" lvl="0" indent="0" algn="l" defTabSz="755650">
            <a:lnSpc>
              <a:spcPct val="90000"/>
            </a:lnSpc>
            <a:spcBef>
              <a:spcPct val="0"/>
            </a:spcBef>
            <a:spcAft>
              <a:spcPct val="35000"/>
            </a:spcAft>
            <a:buNone/>
          </a:pPr>
          <a:r>
            <a:rPr lang="en-US" sz="1700" kern="1200"/>
            <a:t>Use tech responsibly: Make sure tools like AI are used fairly and safely.</a:t>
          </a:r>
        </a:p>
      </dsp:txBody>
      <dsp:txXfrm>
        <a:off x="7519" y="1706072"/>
        <a:ext cx="2273367" cy="2390175"/>
      </dsp:txXfrm>
    </dsp:sp>
    <dsp:sp modelId="{77933B05-9B2C-4227-8DAC-E19CAD90739E}">
      <dsp:nvSpPr>
        <dsp:cNvPr id="0" name=""/>
        <dsp:cNvSpPr/>
      </dsp:nvSpPr>
      <dsp:spPr>
        <a:xfrm>
          <a:off x="2388782" y="1024061"/>
          <a:ext cx="2273367" cy="68201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647" tIns="179647" rIns="179647" bIns="179647" numCol="1" spcCol="1270" anchor="ctr" anchorCtr="0">
          <a:noAutofit/>
        </a:bodyPr>
        <a:lstStyle/>
        <a:p>
          <a:pPr marL="0" lvl="0" indent="0" algn="ctr" defTabSz="977900">
            <a:lnSpc>
              <a:spcPct val="90000"/>
            </a:lnSpc>
            <a:spcBef>
              <a:spcPct val="0"/>
            </a:spcBef>
            <a:spcAft>
              <a:spcPct val="35000"/>
            </a:spcAft>
            <a:buNone/>
          </a:pPr>
          <a:r>
            <a:rPr lang="en-US" sz="2200" kern="1200"/>
            <a:t>Fight</a:t>
          </a:r>
        </a:p>
      </dsp:txBody>
      <dsp:txXfrm>
        <a:off x="2388782" y="1024061"/>
        <a:ext cx="2273367" cy="682010"/>
      </dsp:txXfrm>
    </dsp:sp>
    <dsp:sp modelId="{F64FAD7D-0534-4212-B3A7-ECC509C7D795}">
      <dsp:nvSpPr>
        <dsp:cNvPr id="0" name=""/>
        <dsp:cNvSpPr/>
      </dsp:nvSpPr>
      <dsp:spPr>
        <a:xfrm>
          <a:off x="2388782" y="1706072"/>
          <a:ext cx="2273367" cy="2390175"/>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558" tIns="224558" rIns="224558" bIns="224558" numCol="1" spcCol="1270" anchor="t" anchorCtr="0">
          <a:noAutofit/>
        </a:bodyPr>
        <a:lstStyle/>
        <a:p>
          <a:pPr marL="0" lvl="0" indent="0" algn="l" defTabSz="755650">
            <a:lnSpc>
              <a:spcPct val="90000"/>
            </a:lnSpc>
            <a:spcBef>
              <a:spcPct val="0"/>
            </a:spcBef>
            <a:spcAft>
              <a:spcPct val="35000"/>
            </a:spcAft>
            <a:buNone/>
          </a:pPr>
          <a:r>
            <a:rPr lang="en-US" sz="1700" kern="1200"/>
            <a:t>Fight misinformation: Help the public understand what’s true and what’s not.</a:t>
          </a:r>
        </a:p>
      </dsp:txBody>
      <dsp:txXfrm>
        <a:off x="2388782" y="1706072"/>
        <a:ext cx="2273367" cy="2390175"/>
      </dsp:txXfrm>
    </dsp:sp>
    <dsp:sp modelId="{717D426E-C1E5-41FF-BEEB-5BD8638EBC5C}">
      <dsp:nvSpPr>
        <dsp:cNvPr id="0" name=""/>
        <dsp:cNvSpPr/>
      </dsp:nvSpPr>
      <dsp:spPr>
        <a:xfrm>
          <a:off x="4770044" y="1024061"/>
          <a:ext cx="2273367" cy="68201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647" tIns="179647" rIns="179647" bIns="179647" numCol="1" spcCol="1270" anchor="ctr" anchorCtr="0">
          <a:noAutofit/>
        </a:bodyPr>
        <a:lstStyle/>
        <a:p>
          <a:pPr marL="0" lvl="0" indent="0" algn="ctr" defTabSz="977900">
            <a:lnSpc>
              <a:spcPct val="90000"/>
            </a:lnSpc>
            <a:spcBef>
              <a:spcPct val="0"/>
            </a:spcBef>
            <a:spcAft>
              <a:spcPct val="35000"/>
            </a:spcAft>
            <a:buNone/>
          </a:pPr>
          <a:r>
            <a:rPr lang="en-US" sz="2200" kern="1200"/>
            <a:t>Build</a:t>
          </a:r>
        </a:p>
      </dsp:txBody>
      <dsp:txXfrm>
        <a:off x="4770044" y="1024061"/>
        <a:ext cx="2273367" cy="682010"/>
      </dsp:txXfrm>
    </dsp:sp>
    <dsp:sp modelId="{7B89759D-B2F4-432B-A0FC-8F5265AD7761}">
      <dsp:nvSpPr>
        <dsp:cNvPr id="0" name=""/>
        <dsp:cNvSpPr/>
      </dsp:nvSpPr>
      <dsp:spPr>
        <a:xfrm>
          <a:off x="4770044" y="1706072"/>
          <a:ext cx="2273367" cy="2390175"/>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558" tIns="224558" rIns="224558" bIns="224558" numCol="1" spcCol="1270" anchor="t" anchorCtr="0">
          <a:noAutofit/>
        </a:bodyPr>
        <a:lstStyle/>
        <a:p>
          <a:pPr marL="0" lvl="0" indent="0" algn="l" defTabSz="755650">
            <a:lnSpc>
              <a:spcPct val="90000"/>
            </a:lnSpc>
            <a:spcBef>
              <a:spcPct val="0"/>
            </a:spcBef>
            <a:spcAft>
              <a:spcPct val="35000"/>
            </a:spcAft>
            <a:buNone/>
          </a:pPr>
          <a:r>
            <a:rPr lang="en-US" sz="1700" kern="1200"/>
            <a:t>Build trust: Stay connected with communities and be transparent.</a:t>
          </a:r>
        </a:p>
      </dsp:txBody>
      <dsp:txXfrm>
        <a:off x="4770044" y="1706072"/>
        <a:ext cx="2273367" cy="2390175"/>
      </dsp:txXfrm>
    </dsp:sp>
    <dsp:sp modelId="{416DDF20-18BF-47D1-925A-D7293448AB93}">
      <dsp:nvSpPr>
        <dsp:cNvPr id="0" name=""/>
        <dsp:cNvSpPr/>
      </dsp:nvSpPr>
      <dsp:spPr>
        <a:xfrm>
          <a:off x="7151307" y="1024061"/>
          <a:ext cx="2273367" cy="68201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647" tIns="179647" rIns="179647" bIns="179647" numCol="1" spcCol="1270" anchor="ctr" anchorCtr="0">
          <a:noAutofit/>
        </a:bodyPr>
        <a:lstStyle/>
        <a:p>
          <a:pPr marL="0" lvl="0" indent="0" algn="ctr" defTabSz="977900">
            <a:lnSpc>
              <a:spcPct val="90000"/>
            </a:lnSpc>
            <a:spcBef>
              <a:spcPct val="0"/>
            </a:spcBef>
            <a:spcAft>
              <a:spcPct val="35000"/>
            </a:spcAft>
            <a:buNone/>
          </a:pPr>
          <a:r>
            <a:rPr lang="en-US" sz="2200" kern="1200"/>
            <a:t>Train</a:t>
          </a:r>
        </a:p>
      </dsp:txBody>
      <dsp:txXfrm>
        <a:off x="7151307" y="1024061"/>
        <a:ext cx="2273367" cy="682010"/>
      </dsp:txXfrm>
    </dsp:sp>
    <dsp:sp modelId="{FD45B864-4B70-4E0F-91CA-D2F6C8300D8A}">
      <dsp:nvSpPr>
        <dsp:cNvPr id="0" name=""/>
        <dsp:cNvSpPr/>
      </dsp:nvSpPr>
      <dsp:spPr>
        <a:xfrm>
          <a:off x="7151307" y="1706072"/>
          <a:ext cx="2273367" cy="2390175"/>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558" tIns="224558" rIns="224558" bIns="224558" numCol="1" spcCol="1270" anchor="t" anchorCtr="0">
          <a:noAutofit/>
        </a:bodyPr>
        <a:lstStyle/>
        <a:p>
          <a:pPr marL="0" lvl="0" indent="0" algn="l" defTabSz="755650">
            <a:lnSpc>
              <a:spcPct val="90000"/>
            </a:lnSpc>
            <a:spcBef>
              <a:spcPct val="0"/>
            </a:spcBef>
            <a:spcAft>
              <a:spcPct val="35000"/>
            </a:spcAft>
            <a:buNone/>
          </a:pPr>
          <a:r>
            <a:rPr lang="en-US" sz="1700" kern="1200" dirty="0"/>
            <a:t>Train for the future: Learn new skills and stay flexible.</a:t>
          </a:r>
        </a:p>
      </dsp:txBody>
      <dsp:txXfrm>
        <a:off x="7151307" y="1706072"/>
        <a:ext cx="2273367" cy="2390175"/>
      </dsp:txXfrm>
    </dsp:sp>
    <dsp:sp modelId="{ABF1DAC9-E7D3-4FFC-9AA7-DB4751822CE7}">
      <dsp:nvSpPr>
        <dsp:cNvPr id="0" name=""/>
        <dsp:cNvSpPr/>
      </dsp:nvSpPr>
      <dsp:spPr>
        <a:xfrm>
          <a:off x="9532569" y="1024061"/>
          <a:ext cx="2273367" cy="682010"/>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647" tIns="179647" rIns="179647" bIns="179647" numCol="1" spcCol="1270" anchor="ctr" anchorCtr="0">
          <a:noAutofit/>
        </a:bodyPr>
        <a:lstStyle/>
        <a:p>
          <a:pPr marL="0" lvl="0" indent="0" algn="ctr" defTabSz="977900">
            <a:lnSpc>
              <a:spcPct val="90000"/>
            </a:lnSpc>
            <a:spcBef>
              <a:spcPct val="0"/>
            </a:spcBef>
            <a:spcAft>
              <a:spcPct val="35000"/>
            </a:spcAft>
            <a:buNone/>
          </a:pPr>
          <a:r>
            <a:rPr lang="en-US" sz="2200" kern="1200"/>
            <a:t>Work in</a:t>
          </a:r>
        </a:p>
      </dsp:txBody>
      <dsp:txXfrm>
        <a:off x="9532569" y="1024061"/>
        <a:ext cx="2273367" cy="682010"/>
      </dsp:txXfrm>
    </dsp:sp>
    <dsp:sp modelId="{753B90C1-9FFF-4BC2-958A-E5AB1E7CF936}">
      <dsp:nvSpPr>
        <dsp:cNvPr id="0" name=""/>
        <dsp:cNvSpPr/>
      </dsp:nvSpPr>
      <dsp:spPr>
        <a:xfrm>
          <a:off x="9532569" y="1706072"/>
          <a:ext cx="2273367" cy="2390175"/>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558" tIns="224558" rIns="224558" bIns="224558" numCol="1" spcCol="1270" anchor="t" anchorCtr="0">
          <a:noAutofit/>
        </a:bodyPr>
        <a:lstStyle/>
        <a:p>
          <a:pPr marL="0" lvl="0" indent="0" algn="l" defTabSz="755650">
            <a:lnSpc>
              <a:spcPct val="90000"/>
            </a:lnSpc>
            <a:spcBef>
              <a:spcPct val="0"/>
            </a:spcBef>
            <a:spcAft>
              <a:spcPct val="35000"/>
            </a:spcAft>
            <a:buNone/>
          </a:pPr>
          <a:r>
            <a:rPr lang="en-US" sz="1700" kern="1200"/>
            <a:t>Work in new ways: Be ready to adapt to fast changes and new threats</a:t>
          </a:r>
        </a:p>
      </dsp:txBody>
      <dsp:txXfrm>
        <a:off x="9532569" y="1706072"/>
        <a:ext cx="2273367" cy="23901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FAE5C-82BB-45C2-95FC-67B073C9BD6E}">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1A0815-933A-45FE-82FD-FC1332C70753}">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At the heart of the plan is the ambition to move to a digital policing, which will make it easier for the public to make contact with the police wherever they are in the country.</a:t>
          </a:r>
          <a:endParaRPr lang="en-US" sz="3000" kern="1200" dirty="0"/>
        </a:p>
      </dsp:txBody>
      <dsp:txXfrm>
        <a:off x="0" y="0"/>
        <a:ext cx="6666833" cy="2726960"/>
      </dsp:txXfrm>
    </dsp:sp>
    <dsp:sp modelId="{17901204-5B25-43FD-8C1F-29D23BE292F9}">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802180B-B7D0-4323-9AD9-E172117628E7}">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Enable the police to make better use of digital intelligence and evidence and transfer all material in a digital format to the criminal justice system</a:t>
          </a:r>
          <a:endParaRPr lang="en-US" sz="3000" kern="1200"/>
        </a:p>
      </dsp:txBody>
      <dsp:txXfrm>
        <a:off x="0" y="2726960"/>
        <a:ext cx="6666833" cy="2726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5126B-E0B9-4511-AD59-31AB7E72E4DA}">
      <dsp:nvSpPr>
        <dsp:cNvPr id="0" name=""/>
        <dsp:cNvSpPr/>
      </dsp:nvSpPr>
      <dsp:spPr>
        <a:xfrm>
          <a:off x="0" y="53436"/>
          <a:ext cx="6666833" cy="263608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Understanding that the policing landscape is changing, the Policing Vision 2030 builds upon the 2025 vision </a:t>
          </a:r>
          <a:endParaRPr lang="en-US" sz="2600" kern="1200"/>
        </a:p>
      </dsp:txBody>
      <dsp:txXfrm>
        <a:off x="128683" y="182119"/>
        <a:ext cx="6409467" cy="2378717"/>
      </dsp:txXfrm>
    </dsp:sp>
    <dsp:sp modelId="{96E0D3A7-607C-4F52-8057-B0473AD04419}">
      <dsp:nvSpPr>
        <dsp:cNvPr id="0" name=""/>
        <dsp:cNvSpPr/>
      </dsp:nvSpPr>
      <dsp:spPr>
        <a:xfrm>
          <a:off x="0" y="2764400"/>
          <a:ext cx="6666833" cy="2636083"/>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vison – ‘</a:t>
          </a:r>
          <a:r>
            <a:rPr lang="en-GB" sz="2600" i="1" kern="1200"/>
            <a:t>We must be able to adapt to the changing nature of crime and will make sure that our service has the right tools to do this’……‘And finally, we want to be an agile service that is more efficient, productive and sustainable’</a:t>
          </a:r>
          <a:endParaRPr lang="en-US" sz="2600" kern="1200"/>
        </a:p>
      </dsp:txBody>
      <dsp:txXfrm>
        <a:off x="128683" y="2893083"/>
        <a:ext cx="6409467" cy="23787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F1D69-5BF5-4526-AB3A-DE7B7F2E4F5D}">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B48490-24E6-4372-931F-A645F92F679F}">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a:t>
          </a:r>
          <a:r>
            <a:rPr lang="en-GB" sz="2300" kern="1200">
              <a:hlinkClick xmlns:r="http://schemas.openxmlformats.org/officeDocument/2006/relationships" r:id="rId1"/>
            </a:rPr>
            <a:t>National Policing Digital Strategy </a:t>
          </a:r>
          <a:r>
            <a:rPr lang="en-GB" sz="2300" kern="1200"/>
            <a:t>2025-2030 outlines the UK policing's plan to embrace digital capabilities to improve public safety and achieve the broader Policing Vision 2030. </a:t>
          </a:r>
          <a:endParaRPr lang="en-US" sz="2300" kern="1200"/>
        </a:p>
      </dsp:txBody>
      <dsp:txXfrm>
        <a:off x="0" y="2663"/>
        <a:ext cx="6666833" cy="1816197"/>
      </dsp:txXfrm>
    </dsp:sp>
    <dsp:sp modelId="{4CC64FA5-91CC-4B63-A2FE-29DAA99B0138}">
      <dsp:nvSpPr>
        <dsp:cNvPr id="0" name=""/>
        <dsp:cNvSpPr/>
      </dsp:nvSpPr>
      <dsp:spPr>
        <a:xfrm>
          <a:off x="0" y="1818861"/>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61985C-B919-4CF2-B49F-BEDBD82BC06B}">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strategy, an update to the 2020 version, shifts focus from vision to execution, aiming to transform policing around data, digital capability, and public trust. </a:t>
          </a:r>
          <a:endParaRPr lang="en-US" sz="2300" kern="1200"/>
        </a:p>
      </dsp:txBody>
      <dsp:txXfrm>
        <a:off x="0" y="1818861"/>
        <a:ext cx="6666833" cy="1816197"/>
      </dsp:txXfrm>
    </dsp:sp>
    <dsp:sp modelId="{481D2F29-23CF-4D11-9A4A-2486ABE4C891}">
      <dsp:nvSpPr>
        <dsp:cNvPr id="0" name=""/>
        <dsp:cNvSpPr/>
      </dsp:nvSpPr>
      <dsp:spPr>
        <a:xfrm>
          <a:off x="0" y="363505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A22A37-A408-4A9A-9A7A-97732B000CC2}">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Jointly owned by the National Police Chiefs' Council (NPCC) and the Association of Police and Crime Commissioners (APCC), and supported by the Police Digital Service (PDS) is built around five core ambitions and seven enabling pillars</a:t>
          </a:r>
          <a:endParaRPr lang="en-US" sz="23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3D67F-594E-4ABB-96F1-B3CE544827DE}">
      <dsp:nvSpPr>
        <dsp:cNvPr id="0" name=""/>
        <dsp:cNvSpPr/>
      </dsp:nvSpPr>
      <dsp:spPr>
        <a:xfrm>
          <a:off x="2358968" y="2727"/>
          <a:ext cx="9435872" cy="11965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83082" tIns="303933" rIns="183082" bIns="303933" numCol="1" spcCol="1270" anchor="ctr" anchorCtr="0">
          <a:noAutofit/>
        </a:bodyPr>
        <a:lstStyle/>
        <a:p>
          <a:pPr marL="0" lvl="0" indent="0" algn="l" defTabSz="711200">
            <a:lnSpc>
              <a:spcPct val="90000"/>
            </a:lnSpc>
            <a:spcBef>
              <a:spcPct val="0"/>
            </a:spcBef>
            <a:spcAft>
              <a:spcPct val="35000"/>
            </a:spcAft>
            <a:buNone/>
          </a:pPr>
          <a:r>
            <a:rPr lang="en-US" sz="1600" kern="1200" dirty="0"/>
            <a:t>Protecting the public/addressing harm by developing new law enforcement capabilities to address increasingly complex digital and physical threats. </a:t>
          </a:r>
          <a:r>
            <a:rPr lang="en-GB" sz="1600" b="0" i="0" kern="1200" dirty="0"/>
            <a:t>Harnessing digital technologies and data analytics to identify risk, protect the vulnerable, and deliver earlier, more targeted policing approaches to tackle crime in both the physical and digital worlds.</a:t>
          </a:r>
          <a:endParaRPr lang="en-US" sz="1600" kern="1200" dirty="0"/>
        </a:p>
      </dsp:txBody>
      <dsp:txXfrm>
        <a:off x="2358968" y="2727"/>
        <a:ext cx="9435872" cy="1196585"/>
      </dsp:txXfrm>
    </dsp:sp>
    <dsp:sp modelId="{288460E3-C3C3-45CB-8C95-D6B648C6C314}">
      <dsp:nvSpPr>
        <dsp:cNvPr id="0" name=""/>
        <dsp:cNvSpPr/>
      </dsp:nvSpPr>
      <dsp:spPr>
        <a:xfrm>
          <a:off x="0" y="2727"/>
          <a:ext cx="2358968" cy="119658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4829" tIns="118196" rIns="124829" bIns="118196" numCol="1" spcCol="1270" anchor="ctr" anchorCtr="0">
          <a:noAutofit/>
        </a:bodyPr>
        <a:lstStyle/>
        <a:p>
          <a:pPr marL="0" lvl="0" indent="0" algn="ctr" defTabSz="1244600">
            <a:lnSpc>
              <a:spcPct val="90000"/>
            </a:lnSpc>
            <a:spcBef>
              <a:spcPct val="0"/>
            </a:spcBef>
            <a:spcAft>
              <a:spcPct val="35000"/>
            </a:spcAft>
            <a:buNone/>
          </a:pPr>
          <a:r>
            <a:rPr lang="en-US" sz="2800" kern="1200"/>
            <a:t>Protecting</a:t>
          </a:r>
        </a:p>
      </dsp:txBody>
      <dsp:txXfrm>
        <a:off x="0" y="2727"/>
        <a:ext cx="2358968" cy="1196585"/>
      </dsp:txXfrm>
    </dsp:sp>
    <dsp:sp modelId="{21A06D62-6C18-4E3D-98BA-BF2C43C15563}">
      <dsp:nvSpPr>
        <dsp:cNvPr id="0" name=""/>
        <dsp:cNvSpPr/>
      </dsp:nvSpPr>
      <dsp:spPr>
        <a:xfrm>
          <a:off x="2358968" y="1271107"/>
          <a:ext cx="9435872" cy="11965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83082" tIns="303933" rIns="183082" bIns="303933" numCol="1" spcCol="1270" anchor="ctr" anchorCtr="0">
          <a:noAutofit/>
        </a:bodyPr>
        <a:lstStyle/>
        <a:p>
          <a:pPr marL="0" lvl="0" indent="0" algn="l" defTabSz="711200">
            <a:lnSpc>
              <a:spcPct val="90000"/>
            </a:lnSpc>
            <a:spcBef>
              <a:spcPct val="0"/>
            </a:spcBef>
            <a:spcAft>
              <a:spcPct val="35000"/>
            </a:spcAft>
            <a:buNone/>
          </a:pPr>
          <a:r>
            <a:rPr lang="en-US" sz="1600" kern="1200" dirty="0"/>
            <a:t>Providing a seamless citizen experience, making it easier and more consistent for the public to engage with police digitally. </a:t>
          </a:r>
          <a:r>
            <a:rPr lang="en-GB" sz="1600" b="0" i="0" kern="1200" dirty="0"/>
            <a:t>Providing the public with more choice in how they engage with the police through user-friendly digital channels and connecting interactions across forces to build a richer intelligence picture</a:t>
          </a:r>
          <a:endParaRPr lang="en-US" sz="1600" kern="1200" dirty="0"/>
        </a:p>
      </dsp:txBody>
      <dsp:txXfrm>
        <a:off x="2358968" y="1271107"/>
        <a:ext cx="9435872" cy="1196585"/>
      </dsp:txXfrm>
    </dsp:sp>
    <dsp:sp modelId="{6A2786D8-4E9C-4F5C-8192-93C4A52D1963}">
      <dsp:nvSpPr>
        <dsp:cNvPr id="0" name=""/>
        <dsp:cNvSpPr/>
      </dsp:nvSpPr>
      <dsp:spPr>
        <a:xfrm>
          <a:off x="0" y="1271107"/>
          <a:ext cx="2358968" cy="119658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4829" tIns="118196" rIns="124829" bIns="118196" numCol="1" spcCol="1270" anchor="ctr" anchorCtr="0">
          <a:noAutofit/>
        </a:bodyPr>
        <a:lstStyle/>
        <a:p>
          <a:pPr marL="0" lvl="0" indent="0" algn="ctr" defTabSz="1244600">
            <a:lnSpc>
              <a:spcPct val="90000"/>
            </a:lnSpc>
            <a:spcBef>
              <a:spcPct val="0"/>
            </a:spcBef>
            <a:spcAft>
              <a:spcPct val="35000"/>
            </a:spcAft>
            <a:buNone/>
          </a:pPr>
          <a:r>
            <a:rPr lang="en-US" sz="2800" kern="1200" dirty="0"/>
            <a:t>Providing</a:t>
          </a:r>
        </a:p>
      </dsp:txBody>
      <dsp:txXfrm>
        <a:off x="0" y="1271107"/>
        <a:ext cx="2358968" cy="1196585"/>
      </dsp:txXfrm>
    </dsp:sp>
    <dsp:sp modelId="{50D6AAA0-B458-4826-9127-AD25D7D378F4}">
      <dsp:nvSpPr>
        <dsp:cNvPr id="0" name=""/>
        <dsp:cNvSpPr/>
      </dsp:nvSpPr>
      <dsp:spPr>
        <a:xfrm>
          <a:off x="2358968" y="2539487"/>
          <a:ext cx="9435872" cy="11965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83082" tIns="303933" rIns="183082" bIns="303933" numCol="1" spcCol="1270" anchor="ctr" anchorCtr="0">
          <a:noAutofit/>
        </a:bodyPr>
        <a:lstStyle/>
        <a:p>
          <a:pPr marL="0" lvl="0" indent="0" algn="l" defTabSz="711200">
            <a:lnSpc>
              <a:spcPct val="90000"/>
            </a:lnSpc>
            <a:spcBef>
              <a:spcPct val="0"/>
            </a:spcBef>
            <a:spcAft>
              <a:spcPct val="35000"/>
            </a:spcAft>
            <a:buNone/>
          </a:pPr>
          <a:r>
            <a:rPr lang="en-GB" sz="1600" b="0" i="0" kern="1200" dirty="0"/>
            <a:t>Equipping the workforce with the right knowledge, skills, and digital tools (e.g., mobile devices, AI-powered assistance) to manage increasingly complex crimes, increase efficiency, and focus on critical activities</a:t>
          </a:r>
          <a:endParaRPr lang="en-US" sz="1600" kern="1200" dirty="0"/>
        </a:p>
      </dsp:txBody>
      <dsp:txXfrm>
        <a:off x="2358968" y="2539487"/>
        <a:ext cx="9435872" cy="1196585"/>
      </dsp:txXfrm>
    </dsp:sp>
    <dsp:sp modelId="{E251DD93-BECD-463E-8CA9-F7111F21E48F}">
      <dsp:nvSpPr>
        <dsp:cNvPr id="0" name=""/>
        <dsp:cNvSpPr/>
      </dsp:nvSpPr>
      <dsp:spPr>
        <a:xfrm>
          <a:off x="0" y="2539487"/>
          <a:ext cx="2358968" cy="119658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4829" tIns="118196" rIns="124829" bIns="118196" numCol="1" spcCol="1270" anchor="ctr" anchorCtr="0">
          <a:noAutofit/>
        </a:bodyPr>
        <a:lstStyle/>
        <a:p>
          <a:pPr marL="0" lvl="0" indent="0" algn="ctr" defTabSz="1244600">
            <a:lnSpc>
              <a:spcPct val="90000"/>
            </a:lnSpc>
            <a:spcBef>
              <a:spcPct val="0"/>
            </a:spcBef>
            <a:spcAft>
              <a:spcPct val="35000"/>
            </a:spcAft>
            <a:buNone/>
          </a:pPr>
          <a:r>
            <a:rPr lang="en-US" sz="2800" kern="1200"/>
            <a:t>Enabling</a:t>
          </a:r>
        </a:p>
      </dsp:txBody>
      <dsp:txXfrm>
        <a:off x="0" y="2539487"/>
        <a:ext cx="2358968" cy="1196585"/>
      </dsp:txXfrm>
    </dsp:sp>
    <dsp:sp modelId="{E5D6C49F-5E7F-4DCE-A1C2-08522CBE59E1}">
      <dsp:nvSpPr>
        <dsp:cNvPr id="0" name=""/>
        <dsp:cNvSpPr/>
      </dsp:nvSpPr>
      <dsp:spPr>
        <a:xfrm>
          <a:off x="2358968" y="3807867"/>
          <a:ext cx="9435872" cy="119658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83082" tIns="303933" rIns="183082" bIns="303933" numCol="1" spcCol="1270" anchor="ctr" anchorCtr="0">
          <a:noAutofit/>
        </a:bodyPr>
        <a:lstStyle/>
        <a:p>
          <a:pPr marL="0" lvl="0" indent="0" algn="l" defTabSz="711200">
            <a:lnSpc>
              <a:spcPct val="90000"/>
            </a:lnSpc>
            <a:spcBef>
              <a:spcPct val="0"/>
            </a:spcBef>
            <a:spcAft>
              <a:spcPct val="35000"/>
            </a:spcAft>
            <a:buNone/>
          </a:pPr>
          <a:r>
            <a:rPr lang="en-US" sz="1600" kern="1200" dirty="0"/>
            <a:t>Collaborating with the private sector to leverage industry expertise and secure effective, timely, and budget-compliant solutions, avoiding "vendor lock-in".</a:t>
          </a:r>
        </a:p>
      </dsp:txBody>
      <dsp:txXfrm>
        <a:off x="2358968" y="3807867"/>
        <a:ext cx="9435872" cy="1196585"/>
      </dsp:txXfrm>
    </dsp:sp>
    <dsp:sp modelId="{23F5A12A-0EC9-4EE7-85CA-385237F00CF3}">
      <dsp:nvSpPr>
        <dsp:cNvPr id="0" name=""/>
        <dsp:cNvSpPr/>
      </dsp:nvSpPr>
      <dsp:spPr>
        <a:xfrm>
          <a:off x="0" y="3807867"/>
          <a:ext cx="2358968" cy="119658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4829" tIns="118196" rIns="124829" bIns="118196" numCol="1" spcCol="1270" anchor="ctr" anchorCtr="0">
          <a:noAutofit/>
        </a:bodyPr>
        <a:lstStyle/>
        <a:p>
          <a:pPr marL="0" lvl="0" indent="0" algn="ctr" defTabSz="1244600">
            <a:lnSpc>
              <a:spcPct val="90000"/>
            </a:lnSpc>
            <a:spcBef>
              <a:spcPct val="0"/>
            </a:spcBef>
            <a:spcAft>
              <a:spcPct val="35000"/>
            </a:spcAft>
            <a:buNone/>
          </a:pPr>
          <a:r>
            <a:rPr lang="en-US" sz="2800" kern="1200"/>
            <a:t>Collaborating</a:t>
          </a:r>
        </a:p>
      </dsp:txBody>
      <dsp:txXfrm>
        <a:off x="0" y="3807867"/>
        <a:ext cx="2358968" cy="1196585"/>
      </dsp:txXfrm>
    </dsp:sp>
    <dsp:sp modelId="{B01CC61D-CA0D-4B72-B336-918DB511E52B}">
      <dsp:nvSpPr>
        <dsp:cNvPr id="0" name=""/>
        <dsp:cNvSpPr/>
      </dsp:nvSpPr>
      <dsp:spPr>
        <a:xfrm>
          <a:off x="2358968" y="5076247"/>
          <a:ext cx="9435872" cy="1196585"/>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83082" tIns="303933" rIns="183082" bIns="303933" numCol="1" spcCol="1270" anchor="ctr" anchorCtr="0">
          <a:noAutofit/>
        </a:bodyPr>
        <a:lstStyle/>
        <a:p>
          <a:pPr marL="0" lvl="0" indent="0" algn="l" defTabSz="711200">
            <a:lnSpc>
              <a:spcPct val="90000"/>
            </a:lnSpc>
            <a:spcBef>
              <a:spcPct val="0"/>
            </a:spcBef>
            <a:spcAft>
              <a:spcPct val="35000"/>
            </a:spcAft>
            <a:buNone/>
          </a:pPr>
          <a:r>
            <a:rPr lang="en-US" sz="1600" kern="1200" dirty="0"/>
            <a:t>Embedding a whole public system approach, working with partners across the criminal justice system, health, and social services to ensure seamless, end-to-end service delivery </a:t>
          </a:r>
          <a:r>
            <a:rPr lang="en-GB" sz="1600" b="0" i="0" kern="1200" dirty="0"/>
            <a:t>to jointly design and tackle complex public safety issues. </a:t>
          </a:r>
          <a:endParaRPr lang="en-US" sz="1600" kern="1200" dirty="0"/>
        </a:p>
      </dsp:txBody>
      <dsp:txXfrm>
        <a:off x="2358968" y="5076247"/>
        <a:ext cx="9435872" cy="1196585"/>
      </dsp:txXfrm>
    </dsp:sp>
    <dsp:sp modelId="{FE68EDB2-4730-46AC-A1B0-076DD6BD2C53}">
      <dsp:nvSpPr>
        <dsp:cNvPr id="0" name=""/>
        <dsp:cNvSpPr/>
      </dsp:nvSpPr>
      <dsp:spPr>
        <a:xfrm>
          <a:off x="0" y="5076247"/>
          <a:ext cx="2358968" cy="119658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4829" tIns="118196" rIns="124829" bIns="118196" numCol="1" spcCol="1270" anchor="ctr" anchorCtr="0">
          <a:noAutofit/>
        </a:bodyPr>
        <a:lstStyle/>
        <a:p>
          <a:pPr marL="0" lvl="0" indent="0" algn="ctr" defTabSz="1244600">
            <a:lnSpc>
              <a:spcPct val="90000"/>
            </a:lnSpc>
            <a:spcBef>
              <a:spcPct val="0"/>
            </a:spcBef>
            <a:spcAft>
              <a:spcPct val="35000"/>
            </a:spcAft>
            <a:buNone/>
          </a:pPr>
          <a:r>
            <a:rPr lang="en-US" sz="2800" kern="1200"/>
            <a:t>Embedding</a:t>
          </a:r>
        </a:p>
      </dsp:txBody>
      <dsp:txXfrm>
        <a:off x="0" y="5076247"/>
        <a:ext cx="2358968" cy="11965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248B7-68A1-418A-A68D-BD1CA6B09110}">
      <dsp:nvSpPr>
        <dsp:cNvPr id="0" name=""/>
        <dsp:cNvSpPr/>
      </dsp:nvSpPr>
      <dsp:spPr>
        <a:xfrm>
          <a:off x="3491" y="758539"/>
          <a:ext cx="2769701" cy="166182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Data and analytics:</a:t>
          </a:r>
          <a:r>
            <a:rPr lang="en-GB" sz="1800" b="0" i="0" kern="1200" dirty="0"/>
            <a:t> Maximising the use of data to inform decision-making.</a:t>
          </a:r>
          <a:endParaRPr lang="en-US" sz="1800" kern="1200" dirty="0"/>
        </a:p>
      </dsp:txBody>
      <dsp:txXfrm>
        <a:off x="3491" y="758539"/>
        <a:ext cx="2769701" cy="1661820"/>
      </dsp:txXfrm>
    </dsp:sp>
    <dsp:sp modelId="{77C2F6E0-77D2-4864-A224-516A5416E3AA}">
      <dsp:nvSpPr>
        <dsp:cNvPr id="0" name=""/>
        <dsp:cNvSpPr/>
      </dsp:nvSpPr>
      <dsp:spPr>
        <a:xfrm>
          <a:off x="3050162" y="758539"/>
          <a:ext cx="2769701" cy="1661820"/>
        </a:xfrm>
        <a:prstGeom prst="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Strategic alignment:</a:t>
          </a:r>
          <a:r>
            <a:rPr lang="en-GB" sz="1800" b="0" i="0" kern="1200"/>
            <a:t> Ensuring consistency across local, regional, and national initiatives.</a:t>
          </a:r>
          <a:endParaRPr lang="en-US" sz="1800" kern="1200"/>
        </a:p>
      </dsp:txBody>
      <dsp:txXfrm>
        <a:off x="3050162" y="758539"/>
        <a:ext cx="2769701" cy="1661820"/>
      </dsp:txXfrm>
    </dsp:sp>
    <dsp:sp modelId="{53CAD2CF-2F7B-4114-B6CE-3EA7EF8EFF44}">
      <dsp:nvSpPr>
        <dsp:cNvPr id="0" name=""/>
        <dsp:cNvSpPr/>
      </dsp:nvSpPr>
      <dsp:spPr>
        <a:xfrm>
          <a:off x="6096833" y="758539"/>
          <a:ext cx="2769701" cy="1661820"/>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Modernised core data and technology:</a:t>
          </a:r>
          <a:r>
            <a:rPr lang="en-GB" sz="1800" b="0" i="0" kern="1200" dirty="0"/>
            <a:t> Moving towards cloud infrastructure to create a more modular and flexible technology estate.</a:t>
          </a:r>
          <a:endParaRPr lang="en-US" sz="1800" kern="1200" dirty="0"/>
        </a:p>
      </dsp:txBody>
      <dsp:txXfrm>
        <a:off x="6096833" y="758539"/>
        <a:ext cx="2769701" cy="1661820"/>
      </dsp:txXfrm>
    </dsp:sp>
    <dsp:sp modelId="{081AD6CB-3ECA-43FD-A7CB-1135E127DD39}">
      <dsp:nvSpPr>
        <dsp:cNvPr id="0" name=""/>
        <dsp:cNvSpPr/>
      </dsp:nvSpPr>
      <dsp:spPr>
        <a:xfrm>
          <a:off x="9143504" y="758539"/>
          <a:ext cx="2769701" cy="1661820"/>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Connected technology:</a:t>
          </a:r>
          <a:r>
            <a:rPr lang="en-GB" sz="1800" b="0" i="0" kern="1200"/>
            <a:t> Ensuring secure and seamless transmission of data between systems.</a:t>
          </a:r>
          <a:endParaRPr lang="en-US" sz="1800" kern="1200"/>
        </a:p>
      </dsp:txBody>
      <dsp:txXfrm>
        <a:off x="9143504" y="758539"/>
        <a:ext cx="2769701" cy="1661820"/>
      </dsp:txXfrm>
    </dsp:sp>
    <dsp:sp modelId="{5B7A1645-BF3E-47E9-BDB4-2C615313C128}">
      <dsp:nvSpPr>
        <dsp:cNvPr id="0" name=""/>
        <dsp:cNvSpPr/>
      </dsp:nvSpPr>
      <dsp:spPr>
        <a:xfrm>
          <a:off x="1526826" y="2697330"/>
          <a:ext cx="2769701" cy="1661820"/>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Risk and security:</a:t>
          </a:r>
          <a:r>
            <a:rPr lang="en-GB" sz="1800" b="0" i="0" kern="1200" dirty="0"/>
            <a:t> Implementing robust security measures and ethical safeguards for new technologies like AI.</a:t>
          </a:r>
          <a:endParaRPr lang="en-US" sz="1800" kern="1200" dirty="0"/>
        </a:p>
      </dsp:txBody>
      <dsp:txXfrm>
        <a:off x="1526826" y="2697330"/>
        <a:ext cx="2769701" cy="1661820"/>
      </dsp:txXfrm>
    </dsp:sp>
    <dsp:sp modelId="{EC62EEC7-A618-4126-96EF-64AE7A5F4B80}">
      <dsp:nvSpPr>
        <dsp:cNvPr id="0" name=""/>
        <dsp:cNvSpPr/>
      </dsp:nvSpPr>
      <dsp:spPr>
        <a:xfrm>
          <a:off x="4573497" y="2697330"/>
          <a:ext cx="2769701" cy="1661820"/>
        </a:xfrm>
        <a:prstGeom prst="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Talent in digital, data, and technology:</a:t>
          </a:r>
          <a:r>
            <a:rPr lang="en-GB" sz="1800" b="0" i="0" kern="1200" dirty="0"/>
            <a:t> Investing in people, leadership, and skills to create a digitally literate workforce.</a:t>
          </a:r>
          <a:endParaRPr lang="en-US" sz="1800" kern="1200" dirty="0"/>
        </a:p>
      </dsp:txBody>
      <dsp:txXfrm>
        <a:off x="4573497" y="2697330"/>
        <a:ext cx="2769701" cy="1661820"/>
      </dsp:txXfrm>
    </dsp:sp>
    <dsp:sp modelId="{3C6D4FFF-EAE6-45DF-B676-2391209F45B8}">
      <dsp:nvSpPr>
        <dsp:cNvPr id="0" name=""/>
        <dsp:cNvSpPr/>
      </dsp:nvSpPr>
      <dsp:spPr>
        <a:xfrm>
          <a:off x="7620169" y="2697330"/>
          <a:ext cx="2769701" cy="1661820"/>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Open digital marketplace:</a:t>
          </a:r>
          <a:r>
            <a:rPr lang="en-GB" sz="1800" b="0" i="0" kern="1200"/>
            <a:t> Lowering barriers for the private sector to offer innovative solutions to policing</a:t>
          </a:r>
          <a:endParaRPr lang="en-US" sz="1800" kern="1200"/>
        </a:p>
      </dsp:txBody>
      <dsp:txXfrm>
        <a:off x="7620169" y="2697330"/>
        <a:ext cx="2769701" cy="16618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12156-A3DD-4BB5-BE58-FA31D7671AB7}">
      <dsp:nvSpPr>
        <dsp:cNvPr id="0" name=""/>
        <dsp:cNvSpPr/>
      </dsp:nvSpPr>
      <dsp:spPr>
        <a:xfrm>
          <a:off x="1283" y="1223507"/>
          <a:ext cx="3003723" cy="150186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GB" sz="3400" kern="1200"/>
            <a:t>What are they?</a:t>
          </a:r>
          <a:endParaRPr lang="en-US" sz="3400" kern="1200"/>
        </a:p>
      </dsp:txBody>
      <dsp:txXfrm>
        <a:off x="45271" y="1267495"/>
        <a:ext cx="2915747" cy="1413885"/>
      </dsp:txXfrm>
    </dsp:sp>
    <dsp:sp modelId="{193715E3-45D4-4EF5-A1AC-35C2C9E819BB}">
      <dsp:nvSpPr>
        <dsp:cNvPr id="0" name=""/>
        <dsp:cNvSpPr/>
      </dsp:nvSpPr>
      <dsp:spPr>
        <a:xfrm>
          <a:off x="3755938" y="1223507"/>
          <a:ext cx="3003723" cy="150186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GB" sz="3400" kern="1200"/>
            <a:t>How many are there?</a:t>
          </a:r>
          <a:endParaRPr lang="en-US" sz="3400" kern="1200"/>
        </a:p>
      </dsp:txBody>
      <dsp:txXfrm>
        <a:off x="3799926" y="1267495"/>
        <a:ext cx="2915747" cy="1413885"/>
      </dsp:txXfrm>
    </dsp:sp>
    <dsp:sp modelId="{871A6814-82AC-4875-B00B-EE7F71F6001B}">
      <dsp:nvSpPr>
        <dsp:cNvPr id="0" name=""/>
        <dsp:cNvSpPr/>
      </dsp:nvSpPr>
      <dsp:spPr>
        <a:xfrm>
          <a:off x="7510592" y="1223507"/>
          <a:ext cx="3003723" cy="150186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43180" rIns="64770" bIns="43180" numCol="1" spcCol="1270" anchor="ctr" anchorCtr="0">
          <a:noAutofit/>
        </a:bodyPr>
        <a:lstStyle/>
        <a:p>
          <a:pPr marL="0" lvl="0" indent="0" algn="ctr" defTabSz="1511300">
            <a:lnSpc>
              <a:spcPct val="90000"/>
            </a:lnSpc>
            <a:spcBef>
              <a:spcPct val="0"/>
            </a:spcBef>
            <a:spcAft>
              <a:spcPct val="35000"/>
            </a:spcAft>
            <a:buNone/>
          </a:pPr>
          <a:r>
            <a:rPr lang="en-GB" sz="3400" kern="1200"/>
            <a:t>Who is entitled to them?</a:t>
          </a:r>
          <a:endParaRPr lang="en-US" sz="3400" kern="1200"/>
        </a:p>
      </dsp:txBody>
      <dsp:txXfrm>
        <a:off x="7554580" y="1267495"/>
        <a:ext cx="2915747" cy="14138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ADE56C-37B7-421F-8F06-90D05ECB3995}"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51001C-5395-4E10-BA1F-5C131E09A228}" type="slidenum">
              <a:rPr lang="en-GB" smtClean="0"/>
              <a:t>‹#›</a:t>
            </a:fld>
            <a:endParaRPr lang="en-GB"/>
          </a:p>
        </p:txBody>
      </p:sp>
    </p:spTree>
    <p:extLst>
      <p:ext uri="{BB962C8B-B14F-4D97-AF65-F5344CB8AC3E}">
        <p14:creationId xmlns:p14="http://schemas.microsoft.com/office/powerpoint/2010/main" val="579269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35E652-B871-44EE-891F-B00EAD990B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391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51001C-5395-4E10-BA1F-5C131E09A228}" type="slidenum">
              <a:rPr lang="en-GB" smtClean="0"/>
              <a:t>12</a:t>
            </a:fld>
            <a:endParaRPr lang="en-GB"/>
          </a:p>
        </p:txBody>
      </p:sp>
    </p:spTree>
    <p:extLst>
      <p:ext uri="{BB962C8B-B14F-4D97-AF65-F5344CB8AC3E}">
        <p14:creationId xmlns:p14="http://schemas.microsoft.com/office/powerpoint/2010/main" val="1110317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35E652-B871-44EE-891F-B00EAD990B4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578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51001C-5395-4E10-BA1F-5C131E09A228}" type="slidenum">
              <a:rPr lang="en-GB" smtClean="0"/>
              <a:t>25</a:t>
            </a:fld>
            <a:endParaRPr lang="en-GB"/>
          </a:p>
        </p:txBody>
      </p:sp>
    </p:spTree>
    <p:extLst>
      <p:ext uri="{BB962C8B-B14F-4D97-AF65-F5344CB8AC3E}">
        <p14:creationId xmlns:p14="http://schemas.microsoft.com/office/powerpoint/2010/main" val="35565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51001C-5395-4E10-BA1F-5C131E09A228}" type="slidenum">
              <a:rPr lang="en-GB" smtClean="0"/>
              <a:t>26</a:t>
            </a:fld>
            <a:endParaRPr lang="en-GB"/>
          </a:p>
        </p:txBody>
      </p:sp>
    </p:spTree>
    <p:extLst>
      <p:ext uri="{BB962C8B-B14F-4D97-AF65-F5344CB8AC3E}">
        <p14:creationId xmlns:p14="http://schemas.microsoft.com/office/powerpoint/2010/main" val="633848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51001C-5395-4E10-BA1F-5C131E09A228}" type="slidenum">
              <a:rPr lang="en-GB" smtClean="0"/>
              <a:t>33</a:t>
            </a:fld>
            <a:endParaRPr lang="en-GB"/>
          </a:p>
        </p:txBody>
      </p:sp>
    </p:spTree>
    <p:extLst>
      <p:ext uri="{BB962C8B-B14F-4D97-AF65-F5344CB8AC3E}">
        <p14:creationId xmlns:p14="http://schemas.microsoft.com/office/powerpoint/2010/main" val="3143138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3A7E-9EE2-C39A-276A-894CEF24F8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1CA29F-C99F-C31A-D299-A32688C31A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2DCFA7-0313-A07F-9B8A-EF69B65F4A4C}"/>
              </a:ext>
            </a:extLst>
          </p:cNvPr>
          <p:cNvSpPr>
            <a:spLocks noGrp="1"/>
          </p:cNvSpPr>
          <p:nvPr>
            <p:ph type="dt" sz="half" idx="10"/>
          </p:nvPr>
        </p:nvSpPr>
        <p:spPr/>
        <p:txBody>
          <a:bodyPr/>
          <a:lstStyle/>
          <a:p>
            <a:fld id="{6444479B-705B-4489-957E-7E8A228BDFA0}" type="datetime1">
              <a:rPr lang="en-US" smtClean="0"/>
              <a:t>11/1/2025</a:t>
            </a:fld>
            <a:endParaRPr lang="en-US"/>
          </a:p>
        </p:txBody>
      </p:sp>
      <p:sp>
        <p:nvSpPr>
          <p:cNvPr id="5" name="Footer Placeholder 4">
            <a:extLst>
              <a:ext uri="{FF2B5EF4-FFF2-40B4-BE49-F238E27FC236}">
                <a16:creationId xmlns:a16="http://schemas.microsoft.com/office/drawing/2014/main" id="{79AA100C-CCA3-BDCD-0E0B-61990EFE90F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71674F-736B-5FF0-F949-998305D1A30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44111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B8D6-BBF3-80A2-D5C9-825742E4A4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74177B-C860-0EE2-90CF-B27B458E17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F32D20-EAAD-AD3C-CFBB-1B070B8F7685}"/>
              </a:ext>
            </a:extLst>
          </p:cNvPr>
          <p:cNvSpPr>
            <a:spLocks noGrp="1"/>
          </p:cNvSpPr>
          <p:nvPr>
            <p:ph type="dt" sz="half" idx="10"/>
          </p:nvPr>
        </p:nvSpPr>
        <p:spPr/>
        <p:txBody>
          <a:bodyPr/>
          <a:lstStyle/>
          <a:p>
            <a:fld id="{9F89F774-3FA6-43B8-9241-99959C8FD463}" type="datetime1">
              <a:rPr lang="en-US" smtClean="0"/>
              <a:t>11/1/2025</a:t>
            </a:fld>
            <a:endParaRPr lang="en-US"/>
          </a:p>
        </p:txBody>
      </p:sp>
      <p:sp>
        <p:nvSpPr>
          <p:cNvPr id="5" name="Footer Placeholder 4">
            <a:extLst>
              <a:ext uri="{FF2B5EF4-FFF2-40B4-BE49-F238E27FC236}">
                <a16:creationId xmlns:a16="http://schemas.microsoft.com/office/drawing/2014/main" id="{9CE21FD6-AD7E-AF04-DB0D-B1C43B2C44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271057-6928-DFFB-1D07-62B59BD50F9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1721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C285-7B52-CF4A-F4ED-20E0188400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2EC61E-FEBC-E9E4-E19E-B65A92F6B2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847A23-F781-ACC1-5D4D-43E5A2E112A4}"/>
              </a:ext>
            </a:extLst>
          </p:cNvPr>
          <p:cNvSpPr>
            <a:spLocks noGrp="1"/>
          </p:cNvSpPr>
          <p:nvPr>
            <p:ph type="dt" sz="half" idx="10"/>
          </p:nvPr>
        </p:nvSpPr>
        <p:spPr/>
        <p:txBody>
          <a:bodyPr/>
          <a:lstStyle/>
          <a:p>
            <a:fld id="{F9504452-5DCC-4FE2-A5C9-8A5EF6714D65}" type="datetime1">
              <a:rPr lang="en-US" smtClean="0"/>
              <a:t>11/1/2025</a:t>
            </a:fld>
            <a:endParaRPr lang="en-US"/>
          </a:p>
        </p:txBody>
      </p:sp>
      <p:sp>
        <p:nvSpPr>
          <p:cNvPr id="5" name="Footer Placeholder 4">
            <a:extLst>
              <a:ext uri="{FF2B5EF4-FFF2-40B4-BE49-F238E27FC236}">
                <a16:creationId xmlns:a16="http://schemas.microsoft.com/office/drawing/2014/main" id="{789A7825-28D1-B1E1-7B30-1D03FA4CED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1C709C-4C30-DF0C-FAC8-4E3805EC71E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9925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0ED47-DF29-3241-CD63-4210B74FCE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FD19BF-9FE0-B206-4980-97251E2CDC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5AFD87-A645-DF4D-306B-492C2F5E02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33C015-15BA-7C88-37DB-7251B362A4D0}"/>
              </a:ext>
            </a:extLst>
          </p:cNvPr>
          <p:cNvSpPr>
            <a:spLocks noGrp="1"/>
          </p:cNvSpPr>
          <p:nvPr>
            <p:ph type="dt" sz="half" idx="10"/>
          </p:nvPr>
        </p:nvSpPr>
        <p:spPr/>
        <p:txBody>
          <a:bodyPr/>
          <a:lstStyle/>
          <a:p>
            <a:fld id="{E579ABC2-0180-4F3A-A895-A85BC724D472}" type="datetime1">
              <a:rPr lang="en-US" smtClean="0"/>
              <a:t>11/1/2025</a:t>
            </a:fld>
            <a:endParaRPr lang="en-US"/>
          </a:p>
        </p:txBody>
      </p:sp>
      <p:sp>
        <p:nvSpPr>
          <p:cNvPr id="6" name="Footer Placeholder 5">
            <a:extLst>
              <a:ext uri="{FF2B5EF4-FFF2-40B4-BE49-F238E27FC236}">
                <a16:creationId xmlns:a16="http://schemas.microsoft.com/office/drawing/2014/main" id="{5DC7175C-4FD7-D18A-A4F1-551814005AA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2541C-5288-8C30-52EC-AC057B065C5F}"/>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4556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F389E-CA33-3091-7471-6F4495EB63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2FDF9F-8ED7-073A-61B4-D897339216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8BF665-A544-89A6-4C25-95BA0C8DB5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0A34CA-7225-B029-DE9F-0A6552F9C5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4637E7-18D9-4478-2E8E-212AA8F95D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EB4DA5-3848-E949-CC73-FF2A4FEA1E0A}"/>
              </a:ext>
            </a:extLst>
          </p:cNvPr>
          <p:cNvSpPr>
            <a:spLocks noGrp="1"/>
          </p:cNvSpPr>
          <p:nvPr>
            <p:ph type="dt" sz="half" idx="10"/>
          </p:nvPr>
        </p:nvSpPr>
        <p:spPr/>
        <p:txBody>
          <a:bodyPr/>
          <a:lstStyle/>
          <a:p>
            <a:fld id="{6AEEA9BA-4E8F-439E-BEA4-91FBA01E3F5F}" type="datetime1">
              <a:rPr lang="en-US" smtClean="0"/>
              <a:t>11/1/2025</a:t>
            </a:fld>
            <a:endParaRPr lang="en-US"/>
          </a:p>
        </p:txBody>
      </p:sp>
      <p:sp>
        <p:nvSpPr>
          <p:cNvPr id="8" name="Footer Placeholder 7">
            <a:extLst>
              <a:ext uri="{FF2B5EF4-FFF2-40B4-BE49-F238E27FC236}">
                <a16:creationId xmlns:a16="http://schemas.microsoft.com/office/drawing/2014/main" id="{5D781586-FA79-C4CE-E077-91B017D4026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7F5849C-C9C6-F83B-8C62-6BF7AB42797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99479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FDE2-6417-5CD6-7AC7-4E17224439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1E15C4-11A4-0F9B-0025-B05EB9CB272E}"/>
              </a:ext>
            </a:extLst>
          </p:cNvPr>
          <p:cNvSpPr>
            <a:spLocks noGrp="1"/>
          </p:cNvSpPr>
          <p:nvPr>
            <p:ph type="dt" sz="half" idx="10"/>
          </p:nvPr>
        </p:nvSpPr>
        <p:spPr/>
        <p:txBody>
          <a:bodyPr/>
          <a:lstStyle/>
          <a:p>
            <a:fld id="{BE15BF18-0007-481C-AA29-413124BC3EE7}" type="datetime1">
              <a:rPr lang="en-US" smtClean="0"/>
              <a:t>11/1/2025</a:t>
            </a:fld>
            <a:endParaRPr lang="en-US"/>
          </a:p>
        </p:txBody>
      </p:sp>
      <p:sp>
        <p:nvSpPr>
          <p:cNvPr id="4" name="Footer Placeholder 3">
            <a:extLst>
              <a:ext uri="{FF2B5EF4-FFF2-40B4-BE49-F238E27FC236}">
                <a16:creationId xmlns:a16="http://schemas.microsoft.com/office/drawing/2014/main" id="{CBFB7D81-927B-CC53-4D1C-68914C4E48C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56B639A-83AD-9717-F768-9B17A5A55DC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29329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8BF45-7BAE-4CF4-C21B-6DE38ACECFF3}"/>
              </a:ext>
            </a:extLst>
          </p:cNvPr>
          <p:cNvSpPr>
            <a:spLocks noGrp="1"/>
          </p:cNvSpPr>
          <p:nvPr>
            <p:ph type="dt" sz="half" idx="10"/>
          </p:nvPr>
        </p:nvSpPr>
        <p:spPr/>
        <p:txBody>
          <a:bodyPr/>
          <a:lstStyle/>
          <a:p>
            <a:fld id="{09BE9870-3748-43AD-B547-02A075CB4A1D}" type="datetime1">
              <a:rPr lang="en-US" smtClean="0"/>
              <a:t>11/1/2025</a:t>
            </a:fld>
            <a:endParaRPr lang="en-US"/>
          </a:p>
        </p:txBody>
      </p:sp>
      <p:sp>
        <p:nvSpPr>
          <p:cNvPr id="3" name="Footer Placeholder 2">
            <a:extLst>
              <a:ext uri="{FF2B5EF4-FFF2-40B4-BE49-F238E27FC236}">
                <a16:creationId xmlns:a16="http://schemas.microsoft.com/office/drawing/2014/main" id="{7129354F-DA1E-B0E1-1AEC-DB8F15EB6D2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31B2839-09B8-1E92-3669-C32D8B0B2C6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84830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D60B-C03B-94D8-EEF4-A0EE59F518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241566-C360-490A-028F-107A93DED0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410FF0-32FF-2297-313C-E65FF6F34F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A42033-8CEF-F8EC-889A-CDC33487F167}"/>
              </a:ext>
            </a:extLst>
          </p:cNvPr>
          <p:cNvSpPr>
            <a:spLocks noGrp="1"/>
          </p:cNvSpPr>
          <p:nvPr>
            <p:ph type="dt" sz="half" idx="10"/>
          </p:nvPr>
        </p:nvSpPr>
        <p:spPr/>
        <p:txBody>
          <a:bodyPr/>
          <a:lstStyle/>
          <a:p>
            <a:fld id="{558E7897-33C5-4F1A-9307-D068E37F3DC7}" type="datetime1">
              <a:rPr lang="en-US" smtClean="0"/>
              <a:t>11/1/2025</a:t>
            </a:fld>
            <a:endParaRPr lang="en-US"/>
          </a:p>
        </p:txBody>
      </p:sp>
      <p:sp>
        <p:nvSpPr>
          <p:cNvPr id="6" name="Footer Placeholder 5">
            <a:extLst>
              <a:ext uri="{FF2B5EF4-FFF2-40B4-BE49-F238E27FC236}">
                <a16:creationId xmlns:a16="http://schemas.microsoft.com/office/drawing/2014/main" id="{51AC127C-48E9-0CDE-04AA-43DA387701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0CE2312-8F59-56DB-2B65-6B4F9A3052C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9399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8759-0C36-452D-E45C-C63B92E06C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11CAA3-D254-BF1A-FE55-EC6CB2F4CF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7263C3-5149-9896-9808-2D19C6BE3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C30CCD-3BCD-A02C-11D2-FC60F3966443}"/>
              </a:ext>
            </a:extLst>
          </p:cNvPr>
          <p:cNvSpPr>
            <a:spLocks noGrp="1"/>
          </p:cNvSpPr>
          <p:nvPr>
            <p:ph type="dt" sz="half" idx="10"/>
          </p:nvPr>
        </p:nvSpPr>
        <p:spPr/>
        <p:txBody>
          <a:bodyPr/>
          <a:lstStyle/>
          <a:p>
            <a:fld id="{82E171BA-CC09-47C8-A6DF-F5C5CB59CEEC}" type="datetime1">
              <a:rPr lang="en-US" smtClean="0"/>
              <a:t>11/1/2025</a:t>
            </a:fld>
            <a:endParaRPr lang="en-US"/>
          </a:p>
        </p:txBody>
      </p:sp>
      <p:sp>
        <p:nvSpPr>
          <p:cNvPr id="6" name="Footer Placeholder 5">
            <a:extLst>
              <a:ext uri="{FF2B5EF4-FFF2-40B4-BE49-F238E27FC236}">
                <a16:creationId xmlns:a16="http://schemas.microsoft.com/office/drawing/2014/main" id="{16F87DBE-2920-4928-FB73-FA8741904DC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EA52BA9-7366-9F18-5AD8-B5F4C74AB1E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291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BF9F-479F-63FD-DAE0-47E8466E12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ACA129-6018-81D1-04B1-537F0C6A46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3B5AC-9CF1-B170-CF4D-61B149AE5310}"/>
              </a:ext>
            </a:extLst>
          </p:cNvPr>
          <p:cNvSpPr>
            <a:spLocks noGrp="1"/>
          </p:cNvSpPr>
          <p:nvPr>
            <p:ph type="dt" sz="half" idx="10"/>
          </p:nvPr>
        </p:nvSpPr>
        <p:spPr/>
        <p:txBody>
          <a:bodyPr/>
          <a:lstStyle/>
          <a:p>
            <a:fld id="{C07B66AD-7C08-490A-ADA4-B47E10FB2407}" type="datetime1">
              <a:rPr lang="en-US" smtClean="0"/>
              <a:t>11/1/2025</a:t>
            </a:fld>
            <a:endParaRPr lang="en-US"/>
          </a:p>
        </p:txBody>
      </p:sp>
      <p:sp>
        <p:nvSpPr>
          <p:cNvPr id="5" name="Footer Placeholder 4">
            <a:extLst>
              <a:ext uri="{FF2B5EF4-FFF2-40B4-BE49-F238E27FC236}">
                <a16:creationId xmlns:a16="http://schemas.microsoft.com/office/drawing/2014/main" id="{FA8C91C1-A273-A50F-99DE-3114E447A5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B31F69-0E6A-2AC0-600F-F5FDB3D0DD6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3426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3E093-954C-FB25-1D59-549FFAC9F2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173D57-2086-A3BB-8CB4-07944CA2C8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13A64-C225-57EB-67AD-B94AF5787A3C}"/>
              </a:ext>
            </a:extLst>
          </p:cNvPr>
          <p:cNvSpPr>
            <a:spLocks noGrp="1"/>
          </p:cNvSpPr>
          <p:nvPr>
            <p:ph type="dt" sz="half" idx="10"/>
          </p:nvPr>
        </p:nvSpPr>
        <p:spPr/>
        <p:txBody>
          <a:bodyPr/>
          <a:lstStyle/>
          <a:p>
            <a:fld id="{05B95027-4255-49E7-9841-CD21BCC99996}" type="datetime1">
              <a:rPr lang="en-US" smtClean="0"/>
              <a:t>11/1/2025</a:t>
            </a:fld>
            <a:endParaRPr lang="en-US"/>
          </a:p>
        </p:txBody>
      </p:sp>
      <p:sp>
        <p:nvSpPr>
          <p:cNvPr id="5" name="Footer Placeholder 4">
            <a:extLst>
              <a:ext uri="{FF2B5EF4-FFF2-40B4-BE49-F238E27FC236}">
                <a16:creationId xmlns:a16="http://schemas.microsoft.com/office/drawing/2014/main" id="{BDCBDD5B-AEC9-F193-9944-DAE454B98B5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ECF5C4-E9B9-5E99-9B84-685B1239F48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12840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0071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7626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41968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1000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553931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889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7916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658625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463263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35237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646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78DC0B-520C-E46D-C074-C43A26C86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C5239E-22F9-12B6-0B15-3E2AE51B30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039B0-16B3-079A-7987-9F131976F9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11/1/2025</a:t>
            </a:fld>
            <a:endParaRPr lang="en-US"/>
          </a:p>
        </p:txBody>
      </p:sp>
      <p:sp>
        <p:nvSpPr>
          <p:cNvPr id="5" name="Footer Placeholder 4">
            <a:extLst>
              <a:ext uri="{FF2B5EF4-FFF2-40B4-BE49-F238E27FC236}">
                <a16:creationId xmlns:a16="http://schemas.microsoft.com/office/drawing/2014/main" id="{B799C0A4-6774-DE8D-946E-1456F894F5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015B4C27-9F6E-5456-4481-34EEF0DE33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94033131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41278027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ons.gov.uk/peoplepopulationandcommunity/crimeandjustice/bulletins/crimeinenglandandwales/yearendingjune202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2" Type="http://schemas.openxmlformats.org/officeDocument/2006/relationships/hyperlink" Target="https://assets.college.police.uk/s3fs-public/2020-08/future-operating-environment-2040.pdf"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pcc.police.uk/SysSiteAssets/media/downloads/publications/policing-vision/policing-vision-2025.pdf"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libertyinfo.wpengine.com/right/life/" TargetMode="External"/><Relationship Id="rId7" Type="http://schemas.openxmlformats.org/officeDocument/2006/relationships/hyperlink" Target="https://libertyinfo.wpengine.com/right/article-6-fair-trial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libertyinfo.wpengine.com/right/right-to-liberty/" TargetMode="External"/><Relationship Id="rId5" Type="http://schemas.openxmlformats.org/officeDocument/2006/relationships/hyperlink" Target="https://libertyinfo.wpengine.com/right/no-slavery-or-forced-labour/" TargetMode="External"/><Relationship Id="rId4" Type="http://schemas.openxmlformats.org/officeDocument/2006/relationships/hyperlink" Target="https://libertyinfo.wpengine.com/right/no-torture-inhuman-or-degrading-treatment/"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libertyinfo.wpengine.com/right/article-2-of-the-first-protocol-right-to-education/" TargetMode="External"/><Relationship Id="rId3" Type="http://schemas.openxmlformats.org/officeDocument/2006/relationships/hyperlink" Target="https://libertyinfo.wpengine.com/right/a-private-and-family-life/" TargetMode="External"/><Relationship Id="rId7" Type="http://schemas.openxmlformats.org/officeDocument/2006/relationships/hyperlink" Target="https://libertyinfo.wpengine.com/right/article-one-of-the-first-protocol-protection-of-propert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libertyinfo.wpengine.com/right/no-discrimination/" TargetMode="External"/><Relationship Id="rId5" Type="http://schemas.openxmlformats.org/officeDocument/2006/relationships/hyperlink" Target="https://libertyinfo.wpengine.com/right/right-to-protest/" TargetMode="External"/><Relationship Id="rId4" Type="http://schemas.openxmlformats.org/officeDocument/2006/relationships/hyperlink" Target="https://libertyinfo.wpengine.com/right/freedom-of-religion-or-belief/" TargetMode="External"/><Relationship Id="rId9" Type="http://schemas.openxmlformats.org/officeDocument/2006/relationships/hyperlink" Target="https://libertyinfo.wpengine.com/right/article-3-of-the-first-protocol-right-to-free-election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lordslibrary.parliament.uk/human-rights-act-1998-does-it-need-replacin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65DC69C-2EC1-0D40-C160-DD0946FF3184}"/>
              </a:ext>
            </a:extLst>
          </p:cNvPr>
          <p:cNvPicPr>
            <a:picLocks noChangeAspect="1"/>
          </p:cNvPicPr>
          <p:nvPr/>
        </p:nvPicPr>
        <p:blipFill>
          <a:blip r:embed="rId2"/>
          <a:srcRect l="14064" t="9091" r="21300"/>
          <a:stretch>
            <a:fillRect/>
          </a:stretch>
        </p:blipFill>
        <p:spPr>
          <a:xfrm>
            <a:off x="3523488" y="10"/>
            <a:ext cx="8668512" cy="6857990"/>
          </a:xfrm>
          <a:prstGeom prst="rect">
            <a:avLst/>
          </a:prstGeom>
        </p:spPr>
      </p:pic>
      <p:sp>
        <p:nvSpPr>
          <p:cNvPr id="7" name="Rectangle 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118797-FF81-65E4-F6C9-EBAD4E40911A}"/>
              </a:ext>
            </a:extLst>
          </p:cNvPr>
          <p:cNvSpPr>
            <a:spLocks noGrp="1"/>
          </p:cNvSpPr>
          <p:nvPr>
            <p:ph type="ctrTitle"/>
          </p:nvPr>
        </p:nvSpPr>
        <p:spPr>
          <a:xfrm>
            <a:off x="477981" y="1122363"/>
            <a:ext cx="4023360" cy="3204134"/>
          </a:xfrm>
        </p:spPr>
        <p:txBody>
          <a:bodyPr anchor="b">
            <a:normAutofit/>
          </a:bodyPr>
          <a:lstStyle/>
          <a:p>
            <a:pPr algn="l"/>
            <a:r>
              <a:rPr lang="en-GB" sz="4800"/>
              <a:t>Police, Policing and Society </a:t>
            </a:r>
          </a:p>
        </p:txBody>
      </p:sp>
      <p:sp>
        <p:nvSpPr>
          <p:cNvPr id="3" name="Subtitle 2">
            <a:extLst>
              <a:ext uri="{FF2B5EF4-FFF2-40B4-BE49-F238E27FC236}">
                <a16:creationId xmlns:a16="http://schemas.microsoft.com/office/drawing/2014/main" id="{500E099F-DACD-31AE-F12C-6DEF67828533}"/>
              </a:ext>
            </a:extLst>
          </p:cNvPr>
          <p:cNvSpPr>
            <a:spLocks noGrp="1"/>
          </p:cNvSpPr>
          <p:nvPr>
            <p:ph type="subTitle" idx="1"/>
          </p:nvPr>
        </p:nvSpPr>
        <p:spPr>
          <a:xfrm>
            <a:off x="477980" y="4872922"/>
            <a:ext cx="4023359" cy="1208141"/>
          </a:xfrm>
        </p:spPr>
        <p:txBody>
          <a:bodyPr>
            <a:normAutofit/>
          </a:bodyPr>
          <a:lstStyle/>
          <a:p>
            <a:pPr algn="l"/>
            <a:r>
              <a:rPr lang="en-GB" sz="2000"/>
              <a:t>Use of Technology in Contemporary Policing </a:t>
            </a:r>
          </a:p>
        </p:txBody>
      </p:sp>
      <p:sp>
        <p:nvSpPr>
          <p:cNvPr id="8" name="Rectangle 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560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934FC-0248-4FB7-3092-D606B61B9EE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Today’s Session</a:t>
            </a:r>
          </a:p>
        </p:txBody>
      </p:sp>
      <p:graphicFrame>
        <p:nvGraphicFramePr>
          <p:cNvPr id="5" name="Content Placeholder 2">
            <a:extLst>
              <a:ext uri="{FF2B5EF4-FFF2-40B4-BE49-F238E27FC236}">
                <a16:creationId xmlns:a16="http://schemas.microsoft.com/office/drawing/2014/main" id="{12EC348A-89F5-4634-2D4E-2A09855FA204}"/>
              </a:ext>
            </a:extLst>
          </p:cNvPr>
          <p:cNvGraphicFramePr>
            <a:graphicFrameLocks noGrp="1"/>
          </p:cNvGraphicFramePr>
          <p:nvPr>
            <p:ph idx="1"/>
            <p:extLst>
              <p:ext uri="{D42A27DB-BD31-4B8C-83A1-F6EECF244321}">
                <p14:modId xmlns:p14="http://schemas.microsoft.com/office/powerpoint/2010/main" val="4160165697"/>
              </p:ext>
            </p:extLst>
          </p:nvPr>
        </p:nvGraphicFramePr>
        <p:xfrm>
          <a:off x="4905052" y="374754"/>
          <a:ext cx="6666833" cy="599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61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10ECF-D121-E674-27B9-FE18F62D1C1F}"/>
              </a:ext>
            </a:extLst>
          </p:cNvPr>
          <p:cNvSpPr>
            <a:spLocks noGrp="1"/>
          </p:cNvSpPr>
          <p:nvPr>
            <p:ph type="title"/>
          </p:nvPr>
        </p:nvSpPr>
        <p:spPr>
          <a:xfrm>
            <a:off x="808638" y="386930"/>
            <a:ext cx="9236700" cy="1188950"/>
          </a:xfrm>
        </p:spPr>
        <p:txBody>
          <a:bodyPr anchor="b">
            <a:normAutofit/>
          </a:bodyPr>
          <a:lstStyle/>
          <a:p>
            <a:r>
              <a:rPr lang="en-GB" sz="5400" dirty="0"/>
              <a:t>Assignment 2 –(50%)</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025F4F-CD30-9BCE-C110-369A30639766}"/>
              </a:ext>
            </a:extLst>
          </p:cNvPr>
          <p:cNvSpPr>
            <a:spLocks noGrp="1"/>
          </p:cNvSpPr>
          <p:nvPr>
            <p:ph idx="1"/>
          </p:nvPr>
        </p:nvSpPr>
        <p:spPr>
          <a:xfrm>
            <a:off x="793660" y="2599509"/>
            <a:ext cx="10143668" cy="3435531"/>
          </a:xfrm>
        </p:spPr>
        <p:txBody>
          <a:bodyPr anchor="ctr">
            <a:normAutofit/>
          </a:bodyPr>
          <a:lstStyle/>
          <a:p>
            <a:pPr marL="0" indent="0">
              <a:buNone/>
            </a:pPr>
            <a:r>
              <a:rPr lang="en-GB" sz="2200" dirty="0"/>
              <a:t>Individual 15-minute presentation  </a:t>
            </a:r>
          </a:p>
          <a:p>
            <a:endParaRPr lang="en-GB" sz="2200" dirty="0"/>
          </a:p>
          <a:p>
            <a:r>
              <a:rPr lang="en-GB" sz="2200" dirty="0"/>
              <a:t>Examine if the emergence of technology in contemporary policing, is a help or a hindrance in tackling crime and building public trust. You must include case studies, statistics and legislation, where applicable within your work.  </a:t>
            </a:r>
          </a:p>
          <a:p>
            <a:endParaRPr lang="en-GB" sz="2200" dirty="0"/>
          </a:p>
          <a:p>
            <a:r>
              <a:rPr lang="en-GB" sz="2200" dirty="0"/>
              <a:t>NB- this assignment should be presented on a power point format.</a:t>
            </a:r>
          </a:p>
        </p:txBody>
      </p:sp>
    </p:spTree>
    <p:extLst>
      <p:ext uri="{BB962C8B-B14F-4D97-AF65-F5344CB8AC3E}">
        <p14:creationId xmlns:p14="http://schemas.microsoft.com/office/powerpoint/2010/main" val="865639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9B953-06D3-88FB-3706-C5536982C3B0}"/>
              </a:ext>
            </a:extLst>
          </p:cNvPr>
          <p:cNvSpPr>
            <a:spLocks noGrp="1"/>
          </p:cNvSpPr>
          <p:nvPr>
            <p:ph type="title"/>
          </p:nvPr>
        </p:nvSpPr>
        <p:spPr>
          <a:xfrm>
            <a:off x="1171074" y="1396686"/>
            <a:ext cx="3240506" cy="4064628"/>
          </a:xfrm>
        </p:spPr>
        <p:txBody>
          <a:bodyPr>
            <a:normAutofit/>
          </a:bodyPr>
          <a:lstStyle/>
          <a:p>
            <a:r>
              <a:rPr lang="en-GB">
                <a:solidFill>
                  <a:srgbClr val="FFFFFF"/>
                </a:solidFill>
              </a:rPr>
              <a:t>What is technology use in policing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B5115E-5C32-43E7-D237-0F793D36AEBD}"/>
              </a:ext>
            </a:extLst>
          </p:cNvPr>
          <p:cNvSpPr>
            <a:spLocks noGrp="1"/>
          </p:cNvSpPr>
          <p:nvPr>
            <p:ph idx="1"/>
          </p:nvPr>
        </p:nvSpPr>
        <p:spPr>
          <a:xfrm>
            <a:off x="5370153" y="1526033"/>
            <a:ext cx="5536397" cy="3935281"/>
          </a:xfrm>
        </p:spPr>
        <p:txBody>
          <a:bodyPr>
            <a:normAutofit/>
          </a:bodyPr>
          <a:lstStyle/>
          <a:p>
            <a:r>
              <a:rPr lang="en-GB" sz="2400"/>
              <a:t>Technology in simple terms is</a:t>
            </a:r>
          </a:p>
          <a:p>
            <a:pPr marL="0" indent="0">
              <a:buNone/>
            </a:pPr>
            <a:r>
              <a:rPr lang="en-GB" sz="2400"/>
              <a:t>Anything that is man made and is used to make life easier, solve problems and achieve goals </a:t>
            </a:r>
          </a:p>
          <a:p>
            <a:pPr marL="0" indent="0">
              <a:buNone/>
            </a:pPr>
            <a:endParaRPr lang="en-GB" sz="2400"/>
          </a:p>
          <a:p>
            <a:r>
              <a:rPr lang="en-GB" sz="2400"/>
              <a:t>In policing </a:t>
            </a:r>
          </a:p>
          <a:p>
            <a:pPr marL="0" indent="0">
              <a:buNone/>
            </a:pPr>
            <a:r>
              <a:rPr lang="en-GB" sz="2400"/>
              <a:t>Items or tools that are used in crime prevention and investigation to help law enforcement keep pace with evolving criminal activity</a:t>
            </a:r>
          </a:p>
        </p:txBody>
      </p:sp>
    </p:spTree>
    <p:extLst>
      <p:ext uri="{BB962C8B-B14F-4D97-AF65-F5344CB8AC3E}">
        <p14:creationId xmlns:p14="http://schemas.microsoft.com/office/powerpoint/2010/main" val="1181825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4B1ED-78A8-9562-751A-716C1E25DD10}"/>
              </a:ext>
            </a:extLst>
          </p:cNvPr>
          <p:cNvSpPr>
            <a:spLocks noGrp="1"/>
          </p:cNvSpPr>
          <p:nvPr>
            <p:ph type="title"/>
          </p:nvPr>
        </p:nvSpPr>
        <p:spPr/>
        <p:txBody>
          <a:bodyPr/>
          <a:lstStyle/>
          <a:p>
            <a:r>
              <a:rPr lang="en-GB" dirty="0"/>
              <a:t>Examples of technology used in policing </a:t>
            </a:r>
          </a:p>
        </p:txBody>
      </p:sp>
      <p:sp>
        <p:nvSpPr>
          <p:cNvPr id="3" name="Content Placeholder 2">
            <a:extLst>
              <a:ext uri="{FF2B5EF4-FFF2-40B4-BE49-F238E27FC236}">
                <a16:creationId xmlns:a16="http://schemas.microsoft.com/office/drawing/2014/main" id="{EA6D5C89-2592-598B-B7CC-2C071A4018CC}"/>
              </a:ext>
            </a:extLst>
          </p:cNvPr>
          <p:cNvSpPr>
            <a:spLocks noGrp="1"/>
          </p:cNvSpPr>
          <p:nvPr>
            <p:ph sz="half" idx="1"/>
          </p:nvPr>
        </p:nvSpPr>
        <p:spPr/>
        <p:txBody>
          <a:bodyPr>
            <a:normAutofit/>
          </a:bodyPr>
          <a:lstStyle/>
          <a:p>
            <a:r>
              <a:rPr lang="en-GB" dirty="0"/>
              <a:t>Body worn Camera</a:t>
            </a:r>
          </a:p>
          <a:p>
            <a:r>
              <a:rPr lang="en-GB" dirty="0"/>
              <a:t>CCTV</a:t>
            </a:r>
          </a:p>
          <a:p>
            <a:r>
              <a:rPr lang="en-GB" dirty="0"/>
              <a:t>Automatic number plate recognition</a:t>
            </a:r>
          </a:p>
          <a:p>
            <a:r>
              <a:rPr lang="en-GB" dirty="0"/>
              <a:t>Drones</a:t>
            </a:r>
          </a:p>
          <a:p>
            <a:r>
              <a:rPr lang="en-GB" dirty="0"/>
              <a:t>Mobile devices</a:t>
            </a:r>
          </a:p>
          <a:p>
            <a:r>
              <a:rPr lang="en-GB" dirty="0"/>
              <a:t>Computers</a:t>
            </a:r>
          </a:p>
          <a:p>
            <a:r>
              <a:rPr lang="en-GB" dirty="0"/>
              <a:t>Servers/systems</a:t>
            </a:r>
          </a:p>
        </p:txBody>
      </p:sp>
      <p:sp>
        <p:nvSpPr>
          <p:cNvPr id="4" name="Content Placeholder 3">
            <a:extLst>
              <a:ext uri="{FF2B5EF4-FFF2-40B4-BE49-F238E27FC236}">
                <a16:creationId xmlns:a16="http://schemas.microsoft.com/office/drawing/2014/main" id="{6073CC9A-E622-0977-5AF1-2FB5D9AEE861}"/>
              </a:ext>
            </a:extLst>
          </p:cNvPr>
          <p:cNvSpPr>
            <a:spLocks noGrp="1"/>
          </p:cNvSpPr>
          <p:nvPr>
            <p:ph sz="half" idx="2"/>
          </p:nvPr>
        </p:nvSpPr>
        <p:spPr/>
        <p:txBody>
          <a:bodyPr>
            <a:normAutofit/>
          </a:bodyPr>
          <a:lstStyle/>
          <a:p>
            <a:r>
              <a:rPr lang="en-GB" dirty="0"/>
              <a:t>Artificial Intelligence </a:t>
            </a:r>
          </a:p>
          <a:p>
            <a:r>
              <a:rPr lang="en-GB" dirty="0"/>
              <a:t>Facial recognition </a:t>
            </a:r>
          </a:p>
          <a:p>
            <a:r>
              <a:rPr lang="en-GB" dirty="0"/>
              <a:t>Identification and forensics</a:t>
            </a:r>
          </a:p>
          <a:p>
            <a:r>
              <a:rPr lang="en-GB" dirty="0"/>
              <a:t>Dash cameras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Robotics (bomb disposal)</a:t>
            </a:r>
            <a:endParaRPr lang="en-GB" dirty="0">
              <a:solidFill>
                <a:prstClr val="black"/>
              </a:solidFill>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Social media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prstClr val="black"/>
                </a:solidFill>
                <a:latin typeface="Aptos" panose="02110004020202020204"/>
              </a:rPr>
              <a:t>Data Analytics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Digital forensics</a:t>
            </a:r>
          </a:p>
          <a:p>
            <a:endParaRPr lang="en-GB" dirty="0"/>
          </a:p>
        </p:txBody>
      </p:sp>
    </p:spTree>
    <p:extLst>
      <p:ext uri="{BB962C8B-B14F-4D97-AF65-F5344CB8AC3E}">
        <p14:creationId xmlns:p14="http://schemas.microsoft.com/office/powerpoint/2010/main" val="39497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F585C23-5DF3-F0B8-169F-E096AC33B5E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shift of criminal behaviour </a:t>
            </a:r>
          </a:p>
        </p:txBody>
      </p:sp>
      <p:sp>
        <p:nvSpPr>
          <p:cNvPr id="6" name="Content Placeholder 5">
            <a:extLst>
              <a:ext uri="{FF2B5EF4-FFF2-40B4-BE49-F238E27FC236}">
                <a16:creationId xmlns:a16="http://schemas.microsoft.com/office/drawing/2014/main" id="{5BA207EF-B9EC-988F-5E34-FA35FA86DF65}"/>
              </a:ext>
            </a:extLst>
          </p:cNvPr>
          <p:cNvSpPr>
            <a:spLocks noGrp="1"/>
          </p:cNvSpPr>
          <p:nvPr>
            <p:ph idx="1"/>
          </p:nvPr>
        </p:nvSpPr>
        <p:spPr>
          <a:xfrm>
            <a:off x="4367695" y="194872"/>
            <a:ext cx="7594456" cy="6310859"/>
          </a:xfrm>
        </p:spPr>
        <p:txBody>
          <a:bodyPr anchor="ctr">
            <a:normAutofit/>
          </a:bodyPr>
          <a:lstStyle/>
          <a:p>
            <a:r>
              <a:rPr lang="en-GB" sz="2400" dirty="0"/>
              <a:t>Crimes and criminal activity has changed dramatically over the last 30 years </a:t>
            </a:r>
          </a:p>
          <a:p>
            <a:r>
              <a:rPr lang="en-GB" sz="2400" dirty="0"/>
              <a:t>The nature of crime has shifted away from traditional offences such as robbery and car theft, towards crime committed online</a:t>
            </a:r>
          </a:p>
          <a:p>
            <a:r>
              <a:rPr lang="en-GB" sz="2400" dirty="0"/>
              <a:t>Office Of National Statistics </a:t>
            </a:r>
            <a:r>
              <a:rPr lang="en-GB" sz="2400" dirty="0">
                <a:hlinkClick r:id="rId2"/>
              </a:rPr>
              <a:t>(2025) </a:t>
            </a:r>
            <a:endParaRPr lang="en-GB" sz="2400" dirty="0"/>
          </a:p>
          <a:p>
            <a:pPr>
              <a:buFontTx/>
              <a:buChar char="-"/>
            </a:pPr>
            <a:r>
              <a:rPr lang="en-GB" sz="2400" dirty="0"/>
              <a:t>Vehicle-related theft has dropped by 13% over </a:t>
            </a:r>
          </a:p>
          <a:p>
            <a:pPr>
              <a:buFontTx/>
              <a:buChar char="-"/>
            </a:pPr>
            <a:r>
              <a:rPr lang="en-GB" sz="2400" dirty="0"/>
              <a:t>Personal property robbery has dropped by 12%</a:t>
            </a:r>
          </a:p>
          <a:p>
            <a:pPr>
              <a:buFontTx/>
              <a:buChar char="-"/>
            </a:pPr>
            <a:r>
              <a:rPr lang="fr-FR" sz="2400" dirty="0"/>
              <a:t>National Fraud Intelligence Bureau (</a:t>
            </a:r>
            <a:r>
              <a:rPr lang="fr-FR" sz="2400" dirty="0" err="1"/>
              <a:t>NFIB</a:t>
            </a:r>
            <a:r>
              <a:rPr lang="fr-FR" sz="2400" dirty="0"/>
              <a:t>) records </a:t>
            </a:r>
            <a:r>
              <a:rPr lang="en-GB" sz="2400" dirty="0"/>
              <a:t>26% increase in offences due to increases in social media and email hacking offences, personal hacking offences, and computer virus or malware offences.</a:t>
            </a:r>
          </a:p>
        </p:txBody>
      </p:sp>
    </p:spTree>
    <p:extLst>
      <p:ext uri="{BB962C8B-B14F-4D97-AF65-F5344CB8AC3E}">
        <p14:creationId xmlns:p14="http://schemas.microsoft.com/office/powerpoint/2010/main" val="3348669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8D587E19-D128-9516-6196-FDC094808FD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Calibri" panose="020F0502020204030204" pitchFamily="34" charset="0"/>
                <a:cs typeface="Calibri" panose="020F0502020204030204" pitchFamily="34" charset="0"/>
              </a:rPr>
              <a:t>Strategic plans are needed</a:t>
            </a:r>
            <a:endParaRPr lang="en-US" sz="4000" dirty="0">
              <a:solidFill>
                <a:srgbClr val="FFFFFF"/>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7CA388C-7485-122A-BB2F-2592C490B752}"/>
              </a:ext>
            </a:extLst>
          </p:cNvPr>
          <p:cNvSpPr>
            <a:spLocks noGrp="1"/>
          </p:cNvSpPr>
          <p:nvPr>
            <p:ph idx="1"/>
          </p:nvPr>
        </p:nvSpPr>
        <p:spPr>
          <a:xfrm>
            <a:off x="4262284" y="221226"/>
            <a:ext cx="7926668" cy="6474542"/>
          </a:xfrm>
        </p:spPr>
        <p:txBody>
          <a:bodyPr vert="horz" lIns="91440" tIns="45720" rIns="91440" bIns="45720" rtlCol="0" anchor="ctr">
            <a:normAutofit/>
          </a:bodyPr>
          <a:lstStyle/>
          <a:p>
            <a:pPr marL="0" indent="0" algn="ctr">
              <a:buNone/>
            </a:pPr>
            <a:r>
              <a:rPr lang="en-GB" sz="3600" dirty="0">
                <a:ea typeface="+mn-lt"/>
                <a:cs typeface="+mn-lt"/>
              </a:rPr>
              <a:t>An ever-changing world needs ever evolving policing</a:t>
            </a:r>
          </a:p>
          <a:p>
            <a:endParaRPr lang="en-GB" dirty="0">
              <a:ea typeface="+mn-lt"/>
              <a:cs typeface="+mn-lt"/>
            </a:endParaRPr>
          </a:p>
          <a:p>
            <a:r>
              <a:rPr lang="en-GB" dirty="0">
                <a:ea typeface="+mn-lt"/>
                <a:cs typeface="+mn-lt"/>
              </a:rPr>
              <a:t>Next 20 years police will need to:</a:t>
            </a:r>
          </a:p>
          <a:p>
            <a:pPr marL="0" indent="0">
              <a:buNone/>
            </a:pPr>
            <a:r>
              <a:rPr lang="en-GB" sz="2800" dirty="0">
                <a:ea typeface="+mn-lt"/>
                <a:cs typeface="+mn-lt"/>
              </a:rPr>
              <a:t> 	 -Anticipate threats</a:t>
            </a:r>
          </a:p>
          <a:p>
            <a:pPr marL="0" indent="0">
              <a:buNone/>
            </a:pPr>
            <a:r>
              <a:rPr lang="en-GB" dirty="0">
                <a:ea typeface="+mn-lt"/>
                <a:cs typeface="+mn-lt"/>
              </a:rPr>
              <a:t>  	 </a:t>
            </a:r>
            <a:r>
              <a:rPr lang="en-GB" sz="2800" dirty="0">
                <a:ea typeface="+mn-lt"/>
                <a:cs typeface="+mn-lt"/>
              </a:rPr>
              <a:t>-Think about policies</a:t>
            </a:r>
            <a:endParaRPr lang="en-GB" dirty="0">
              <a:ea typeface="+mn-lt"/>
              <a:cs typeface="+mn-lt"/>
            </a:endParaRPr>
          </a:p>
          <a:p>
            <a:pPr marL="0" indent="0">
              <a:buNone/>
            </a:pPr>
            <a:r>
              <a:rPr lang="en-GB" sz="2800" dirty="0">
                <a:ea typeface="+mn-lt"/>
                <a:cs typeface="+mn-lt"/>
              </a:rPr>
              <a:t>  	 -Consider interventions that address issues           	   quickly to  ensure success is achieved</a:t>
            </a:r>
            <a:endParaRPr lang="en-GB" dirty="0">
              <a:ea typeface="+mn-lt"/>
              <a:cs typeface="+mn-lt"/>
            </a:endParaRPr>
          </a:p>
          <a:p>
            <a:pPr marL="0" indent="0">
              <a:buNone/>
            </a:pPr>
            <a:r>
              <a:rPr lang="en-GB" dirty="0">
                <a:ea typeface="+mn-lt"/>
                <a:cs typeface="+mn-lt"/>
              </a:rPr>
              <a:t>	 -Mitigate contemporary issues</a:t>
            </a:r>
            <a:endParaRPr lang="en-GB" sz="2800" dirty="0"/>
          </a:p>
          <a:p>
            <a:endParaRPr lang="en-GB" dirty="0"/>
          </a:p>
          <a:p>
            <a:pPr marL="0" indent="0">
              <a:buNone/>
            </a:pPr>
            <a:endParaRPr lang="en-GB" b="1" dirty="0">
              <a:ea typeface="+mn-lt"/>
              <a:cs typeface="+mn-lt"/>
            </a:endParaRPr>
          </a:p>
        </p:txBody>
      </p:sp>
    </p:spTree>
    <p:extLst>
      <p:ext uri="{BB962C8B-B14F-4D97-AF65-F5344CB8AC3E}">
        <p14:creationId xmlns:p14="http://schemas.microsoft.com/office/powerpoint/2010/main" val="1618084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7" name="Slide Background">
            <a:extLst>
              <a:ext uri="{FF2B5EF4-FFF2-40B4-BE49-F238E27FC236}">
                <a16:creationId xmlns:a16="http://schemas.microsoft.com/office/drawing/2014/main" id="{7B0EAC71-1588-4F05-B8F6-39B63FC63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079" name="tint">
            <a:extLst>
              <a:ext uri="{FF2B5EF4-FFF2-40B4-BE49-F238E27FC236}">
                <a16:creationId xmlns:a16="http://schemas.microsoft.com/office/drawing/2014/main" id="{B7D0ACE8-8ED8-4CA7-9DDB-B725E80C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1700" y="0"/>
            <a:ext cx="10472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useBgFill="1">
        <p:nvSpPr>
          <p:cNvPr id="1081" name="Rectangle 1080">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useBgFill="1">
        <p:nvSpPr>
          <p:cNvPr id="1083" name="Rectangle 1082">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2726601"/>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B543D1CD-6E6F-5823-5FB9-F77C3C52AAEF}"/>
              </a:ext>
            </a:extLst>
          </p:cNvPr>
          <p:cNvSpPr>
            <a:spLocks noGrp="1"/>
          </p:cNvSpPr>
          <p:nvPr>
            <p:ph type="title"/>
          </p:nvPr>
        </p:nvSpPr>
        <p:spPr>
          <a:xfrm>
            <a:off x="761801" y="247623"/>
            <a:ext cx="5270803" cy="2086145"/>
          </a:xfrm>
        </p:spPr>
        <p:txBody>
          <a:bodyPr vert="horz" lIns="91440" tIns="45720" rIns="91440" bIns="45720" rtlCol="0">
            <a:normAutofit/>
          </a:bodyPr>
          <a:lstStyle/>
          <a:p>
            <a:r>
              <a:rPr lang="en-US" sz="4000" dirty="0"/>
              <a:t>What are the predicted trends of the future?</a:t>
            </a:r>
          </a:p>
        </p:txBody>
      </p:sp>
      <p:sp useBgFill="1">
        <p:nvSpPr>
          <p:cNvPr id="1085" name="Rectangle 1084">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pic>
        <p:nvPicPr>
          <p:cNvPr id="4" name="Picture 6" descr="Transforming UK Policing: Leveraging Technology, Productivity, and Empathy  for a Safer Future">
            <a:extLst>
              <a:ext uri="{FF2B5EF4-FFF2-40B4-BE49-F238E27FC236}">
                <a16:creationId xmlns:a16="http://schemas.microsoft.com/office/drawing/2014/main" id="{82AD3A1A-4C72-99F8-A750-AA219BD9EA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301" r="-3" b="1604"/>
          <a:stretch/>
        </p:blipFill>
        <p:spPr bwMode="auto">
          <a:xfrm>
            <a:off x="6339065" y="47004"/>
            <a:ext cx="4675342" cy="4212115"/>
          </a:xfrm>
          <a:prstGeom prst="rect">
            <a:avLst/>
          </a:prstGeom>
          <a:noFill/>
          <a:extLst>
            <a:ext uri="{909E8E84-426E-40DD-AFC4-6F175D3DCCD1}">
              <a14:hiddenFill xmlns:a14="http://schemas.microsoft.com/office/drawing/2010/main">
                <a:solidFill>
                  <a:srgbClr val="FFFFFF"/>
                </a:solidFill>
              </a14:hiddenFill>
            </a:ext>
          </a:extLst>
        </p:spPr>
      </p:pic>
      <p:sp>
        <p:nvSpPr>
          <p:cNvPr id="1074" name="Content Placeholder 1073">
            <a:extLst>
              <a:ext uri="{FF2B5EF4-FFF2-40B4-BE49-F238E27FC236}">
                <a16:creationId xmlns:a16="http://schemas.microsoft.com/office/drawing/2014/main" id="{E4FE6289-C5CA-8C80-F8D0-8FBBD56B6B5D}"/>
              </a:ext>
            </a:extLst>
          </p:cNvPr>
          <p:cNvSpPr>
            <a:spLocks noGrp="1"/>
          </p:cNvSpPr>
          <p:nvPr>
            <p:ph idx="1"/>
          </p:nvPr>
        </p:nvSpPr>
        <p:spPr>
          <a:xfrm>
            <a:off x="6794839" y="6310630"/>
            <a:ext cx="169842" cy="45719"/>
          </a:xfrm>
        </p:spPr>
        <p:txBody>
          <a:bodyPr anchor="ctr">
            <a:normAutofit fontScale="25000" lnSpcReduction="20000"/>
          </a:bodyPr>
          <a:lstStyle/>
          <a:p>
            <a:pPr marL="0" indent="0">
              <a:buNone/>
            </a:pPr>
            <a:endParaRPr lang="en-US" sz="2000" dirty="0"/>
          </a:p>
        </p:txBody>
      </p:sp>
      <p:pic>
        <p:nvPicPr>
          <p:cNvPr id="1034" name="Picture 10" descr="Preparing policing for future challenges and demands | College of Policing">
            <a:extLst>
              <a:ext uri="{FF2B5EF4-FFF2-40B4-BE49-F238E27FC236}">
                <a16:creationId xmlns:a16="http://schemas.microsoft.com/office/drawing/2014/main" id="{AE47F13B-8224-518E-2224-6515287AE8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2604" y="4545712"/>
            <a:ext cx="4003599" cy="224201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Futures">
            <a:extLst>
              <a:ext uri="{FF2B5EF4-FFF2-40B4-BE49-F238E27FC236}">
                <a16:creationId xmlns:a16="http://schemas.microsoft.com/office/drawing/2014/main" id="{27D59642-7A5B-E294-22BC-EE4A059BB4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492" b="11863"/>
          <a:stretch/>
        </p:blipFill>
        <p:spPr bwMode="auto">
          <a:xfrm>
            <a:off x="9175675" y="3629747"/>
            <a:ext cx="3020420" cy="27266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rket exploration: future policing - GOV.UK">
            <a:extLst>
              <a:ext uri="{FF2B5EF4-FFF2-40B4-BE49-F238E27FC236}">
                <a16:creationId xmlns:a16="http://schemas.microsoft.com/office/drawing/2014/main" id="{60F4A897-1218-C028-02C9-3D76F1C885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1506" b="-3"/>
          <a:stretch/>
        </p:blipFill>
        <p:spPr bwMode="auto">
          <a:xfrm>
            <a:off x="217591" y="2263800"/>
            <a:ext cx="6413484" cy="4346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2521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FDA874C8-5429-2139-02A9-78418163F77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the Future operating Environment 2040? </a:t>
            </a:r>
          </a:p>
        </p:txBody>
      </p:sp>
      <p:sp>
        <p:nvSpPr>
          <p:cNvPr id="3" name="Content Placeholder 2">
            <a:extLst>
              <a:ext uri="{FF2B5EF4-FFF2-40B4-BE49-F238E27FC236}">
                <a16:creationId xmlns:a16="http://schemas.microsoft.com/office/drawing/2014/main" id="{7EA390D2-D01F-9FF9-81C2-8904273B2841}"/>
              </a:ext>
            </a:extLst>
          </p:cNvPr>
          <p:cNvSpPr>
            <a:spLocks noGrp="1"/>
          </p:cNvSpPr>
          <p:nvPr>
            <p:ph idx="1"/>
          </p:nvPr>
        </p:nvSpPr>
        <p:spPr>
          <a:xfrm>
            <a:off x="4810259" y="649480"/>
            <a:ext cx="6555347" cy="5546047"/>
          </a:xfrm>
        </p:spPr>
        <p:txBody>
          <a:bodyPr anchor="ctr">
            <a:noAutofit/>
          </a:bodyPr>
          <a:lstStyle/>
          <a:p>
            <a:r>
              <a:rPr lang="en-GB" dirty="0">
                <a:hlinkClick r:id="rId2"/>
              </a:rPr>
              <a:t>T</a:t>
            </a:r>
            <a:r>
              <a:rPr lang="en-GB" b="0" i="0" dirty="0">
                <a:effectLst/>
                <a:hlinkClick r:id="rId2"/>
              </a:rPr>
              <a:t>he College of Policing</a:t>
            </a:r>
            <a:r>
              <a:rPr lang="en-GB" b="0" i="0" dirty="0">
                <a:effectLst/>
              </a:rPr>
              <a:t>, through a process of interviewing and surveying 80 analysts, scientists, technologists and policing practitioners have published a new Future Operating Environment analysis for 2040.</a:t>
            </a:r>
          </a:p>
          <a:p>
            <a:pPr marL="0" indent="0">
              <a:buNone/>
            </a:pPr>
            <a:r>
              <a:rPr lang="en-GB" b="0" i="0" dirty="0">
                <a:effectLst/>
              </a:rPr>
              <a:t> </a:t>
            </a:r>
          </a:p>
          <a:p>
            <a:r>
              <a:rPr lang="en-GB" b="0" i="0" dirty="0">
                <a:effectLst/>
              </a:rPr>
              <a:t>Uses scenario exploration to inform future practices in policing</a:t>
            </a:r>
          </a:p>
          <a:p>
            <a:endParaRPr lang="en-GB" dirty="0"/>
          </a:p>
          <a:p>
            <a:r>
              <a:rPr lang="en-GB" dirty="0"/>
              <a:t>Explored through 4 scenarios- </a:t>
            </a:r>
            <a:r>
              <a:rPr lang="en-GB" b="0" i="0" dirty="0">
                <a:effectLst/>
              </a:rPr>
              <a:t>points to five future challenges, to help stress-test and future-proof policing decision-making</a:t>
            </a:r>
            <a:endParaRPr lang="en-GB" dirty="0"/>
          </a:p>
        </p:txBody>
      </p:sp>
    </p:spTree>
    <p:extLst>
      <p:ext uri="{BB962C8B-B14F-4D97-AF65-F5344CB8AC3E}">
        <p14:creationId xmlns:p14="http://schemas.microsoft.com/office/powerpoint/2010/main" val="2179256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8C6758-F041-5DD1-12B4-7E666CEAD802}"/>
              </a:ext>
            </a:extLst>
          </p:cNvPr>
          <p:cNvSpPr>
            <a:spLocks noGrp="1"/>
          </p:cNvSpPr>
          <p:nvPr>
            <p:ph idx="4294967295"/>
          </p:nvPr>
        </p:nvSpPr>
        <p:spPr>
          <a:xfrm>
            <a:off x="269823" y="464694"/>
            <a:ext cx="11707317" cy="6130977"/>
          </a:xfrm>
        </p:spPr>
        <p:txBody>
          <a:bodyPr>
            <a:normAutofit fontScale="92500" lnSpcReduction="20000"/>
          </a:bodyPr>
          <a:lstStyle/>
          <a:p>
            <a:r>
              <a:rPr lang="en-GB" b="1" dirty="0"/>
              <a:t>Policing in 2040 – What You Need to Know</a:t>
            </a:r>
          </a:p>
          <a:p>
            <a:r>
              <a:rPr lang="en-GB" b="1" dirty="0"/>
              <a:t>Why this matters:</a:t>
            </a:r>
            <a:br>
              <a:rPr lang="en-GB" dirty="0"/>
            </a:br>
            <a:r>
              <a:rPr lang="en-GB" dirty="0"/>
              <a:t>The world is changing fast. By 2040, policing will need to deal with new types of crime, technology, and social issues. </a:t>
            </a:r>
          </a:p>
          <a:p>
            <a:r>
              <a:rPr lang="en-GB" b="1" dirty="0"/>
              <a:t>Key Changes Ahead:</a:t>
            </a:r>
          </a:p>
          <a:p>
            <a:r>
              <a:rPr lang="en-GB" b="1" dirty="0"/>
              <a:t>More Complex Crime:</a:t>
            </a:r>
            <a:br>
              <a:rPr lang="en-GB" dirty="0"/>
            </a:br>
            <a:r>
              <a:rPr lang="en-GB" dirty="0"/>
              <a:t>Crimes will be harder to track—like cybercrime, terrorism, and fake news. Criminals will use advanced tech, and police will need to keep up.</a:t>
            </a:r>
          </a:p>
          <a:p>
            <a:r>
              <a:rPr lang="en-GB" b="1" dirty="0"/>
              <a:t>Technology Everywhere:</a:t>
            </a:r>
            <a:br>
              <a:rPr lang="en-GB" dirty="0"/>
            </a:br>
            <a:r>
              <a:rPr lang="en-GB" dirty="0"/>
              <a:t>Police will use tools like artificial intelligence (AI), drones, and data systems. These can help solve crimes faster—but they also raise questions about privacy and fairness.</a:t>
            </a:r>
          </a:p>
          <a:p>
            <a:r>
              <a:rPr lang="en-GB" b="1" dirty="0"/>
              <a:t>Changing Communities:</a:t>
            </a:r>
            <a:br>
              <a:rPr lang="en-GB" dirty="0"/>
            </a:br>
            <a:r>
              <a:rPr lang="en-GB" dirty="0"/>
              <a:t>Society will look different. There may be more inequality, more private security companies, and different expectations from the public.</a:t>
            </a:r>
          </a:p>
          <a:p>
            <a:r>
              <a:rPr lang="en-GB" b="1" dirty="0"/>
              <a:t>Different Futures:</a:t>
            </a:r>
            <a:br>
              <a:rPr lang="en-GB" dirty="0"/>
            </a:br>
            <a:r>
              <a:rPr lang="en-GB" dirty="0"/>
              <a:t>Experts think the future could go in different directions. Some might be positive (like a greener world), others more difficult (like more surveillance or social unrest</a:t>
            </a:r>
          </a:p>
          <a:p>
            <a:endParaRPr lang="en-GB" dirty="0"/>
          </a:p>
        </p:txBody>
      </p:sp>
    </p:spTree>
    <p:extLst>
      <p:ext uri="{BB962C8B-B14F-4D97-AF65-F5344CB8AC3E}">
        <p14:creationId xmlns:p14="http://schemas.microsoft.com/office/powerpoint/2010/main" val="2509919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F67B21-D23F-25E9-0BCB-A809CAA5E45A}"/>
              </a:ext>
            </a:extLst>
          </p:cNvPr>
          <p:cNvSpPr>
            <a:spLocks noGrp="1"/>
          </p:cNvSpPr>
          <p:nvPr>
            <p:ph type="title"/>
          </p:nvPr>
        </p:nvSpPr>
        <p:spPr>
          <a:xfrm>
            <a:off x="1371597" y="348865"/>
            <a:ext cx="10044023" cy="877729"/>
          </a:xfrm>
        </p:spPr>
        <p:txBody>
          <a:bodyPr anchor="ctr">
            <a:normAutofit/>
          </a:bodyPr>
          <a:lstStyle/>
          <a:p>
            <a:pPr algn="ctr"/>
            <a:r>
              <a:rPr lang="en-GB" sz="4000" dirty="0">
                <a:solidFill>
                  <a:srgbClr val="FFFFFF"/>
                </a:solidFill>
              </a:rPr>
              <a:t>What police need to do next</a:t>
            </a:r>
          </a:p>
        </p:txBody>
      </p:sp>
      <p:graphicFrame>
        <p:nvGraphicFramePr>
          <p:cNvPr id="29" name="Content Placeholder 2">
            <a:extLst>
              <a:ext uri="{FF2B5EF4-FFF2-40B4-BE49-F238E27FC236}">
                <a16:creationId xmlns:a16="http://schemas.microsoft.com/office/drawing/2014/main" id="{2B01018B-199C-E924-CF8C-AB53522EA924}"/>
              </a:ext>
            </a:extLst>
          </p:cNvPr>
          <p:cNvGraphicFramePr>
            <a:graphicFrameLocks noGrp="1"/>
          </p:cNvGraphicFramePr>
          <p:nvPr>
            <p:ph idx="1"/>
            <p:extLst>
              <p:ext uri="{D42A27DB-BD31-4B8C-83A1-F6EECF244321}">
                <p14:modId xmlns:p14="http://schemas.microsoft.com/office/powerpoint/2010/main" val="2347315740"/>
              </p:ext>
            </p:extLst>
          </p:nvPr>
        </p:nvGraphicFramePr>
        <p:xfrm>
          <a:off x="176981" y="1575459"/>
          <a:ext cx="11813457" cy="51203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0594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A7BD0-C00D-1356-459F-758D37CAFBA0}"/>
              </a:ext>
            </a:extLst>
          </p:cNvPr>
          <p:cNvSpPr>
            <a:spLocks noGrp="1"/>
          </p:cNvSpPr>
          <p:nvPr>
            <p:ph type="title"/>
          </p:nvPr>
        </p:nvSpPr>
        <p:spPr>
          <a:xfrm>
            <a:off x="838200" y="365125"/>
            <a:ext cx="10515600" cy="905839"/>
          </a:xfrm>
        </p:spPr>
        <p:txBody>
          <a:bodyPr/>
          <a:lstStyle/>
          <a:p>
            <a:pPr algn="ctr"/>
            <a:r>
              <a:rPr lang="en-GB" dirty="0"/>
              <a:t>Future of policing </a:t>
            </a:r>
          </a:p>
        </p:txBody>
      </p:sp>
      <p:pic>
        <p:nvPicPr>
          <p:cNvPr id="1026" name="Picture 2">
            <a:extLst>
              <a:ext uri="{FF2B5EF4-FFF2-40B4-BE49-F238E27FC236}">
                <a16:creationId xmlns:a16="http://schemas.microsoft.com/office/drawing/2014/main" id="{08DDC1CF-8C0C-29E3-CF30-AF558E829D0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7258" y="1858297"/>
            <a:ext cx="6640190" cy="4669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BB002D-5117-3CAF-ED46-163F22C514D7}"/>
              </a:ext>
            </a:extLst>
          </p:cNvPr>
          <p:cNvSpPr txBox="1"/>
          <p:nvPr/>
        </p:nvSpPr>
        <p:spPr>
          <a:xfrm>
            <a:off x="309716" y="1858297"/>
            <a:ext cx="4513007" cy="6370975"/>
          </a:xfrm>
          <a:prstGeom prst="rect">
            <a:avLst/>
          </a:prstGeom>
          <a:noFill/>
        </p:spPr>
        <p:txBody>
          <a:bodyPr wrap="square" rtlCol="0">
            <a:spAutoFit/>
          </a:bodyPr>
          <a:lstStyle/>
          <a:p>
            <a:r>
              <a:rPr lang="en-GB" sz="2400" dirty="0">
                <a:hlinkClick r:id="rId4"/>
              </a:rPr>
              <a:t>Policing Vision 2025 </a:t>
            </a:r>
            <a:r>
              <a:rPr lang="en-GB" sz="2400" dirty="0"/>
              <a:t>sets out the plans for policing for the next 10 years </a:t>
            </a:r>
          </a:p>
          <a:p>
            <a:endParaRPr lang="en-GB" sz="2400" dirty="0"/>
          </a:p>
          <a:p>
            <a:pPr marL="285750" indent="-285750">
              <a:buFont typeface="Arial" panose="020B0604020202020204" pitchFamily="34" charset="0"/>
              <a:buChar char="•"/>
            </a:pPr>
            <a:r>
              <a:rPr lang="en-GB" sz="2400" dirty="0"/>
              <a:t>Shaping decisions on transformation </a:t>
            </a:r>
          </a:p>
          <a:p>
            <a:pPr marL="285750" indent="-285750">
              <a:buFont typeface="Arial" panose="020B0604020202020204" pitchFamily="34" charset="0"/>
              <a:buChar char="•"/>
            </a:pPr>
            <a:r>
              <a:rPr lang="en-GB" sz="2400" dirty="0"/>
              <a:t>How resources will be used to tackle crime and keep people safe </a:t>
            </a:r>
          </a:p>
          <a:p>
            <a:pPr marL="285750" indent="-285750">
              <a:buFont typeface="Arial" panose="020B0604020202020204" pitchFamily="34" charset="0"/>
              <a:buChar char="•"/>
            </a:pPr>
            <a:r>
              <a:rPr lang="en-GB" sz="2400" dirty="0"/>
              <a:t>Provide a service that is value for money and securing public trust </a:t>
            </a:r>
          </a:p>
          <a:p>
            <a:pPr marL="285750" indent="-285750">
              <a:buFont typeface="Arial" panose="020B0604020202020204" pitchFamily="34" charset="0"/>
              <a:buChar char="•"/>
            </a:pPr>
            <a:endParaRPr lang="en-GB" sz="2400" dirty="0"/>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2765016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FAA26-E55F-E537-1D18-EB5B3586147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At the Heart</a:t>
            </a:r>
          </a:p>
        </p:txBody>
      </p:sp>
      <p:graphicFrame>
        <p:nvGraphicFramePr>
          <p:cNvPr id="5" name="Content Placeholder 2">
            <a:extLst>
              <a:ext uri="{FF2B5EF4-FFF2-40B4-BE49-F238E27FC236}">
                <a16:creationId xmlns:a16="http://schemas.microsoft.com/office/drawing/2014/main" id="{EA9EAFE8-8A82-C5D3-09ED-A57308D2E592}"/>
              </a:ext>
            </a:extLst>
          </p:cNvPr>
          <p:cNvGraphicFramePr>
            <a:graphicFrameLocks noGrp="1"/>
          </p:cNvGraphicFramePr>
          <p:nvPr>
            <p:ph idx="1"/>
            <p:extLst>
              <p:ext uri="{D42A27DB-BD31-4B8C-83A1-F6EECF244321}">
                <p14:modId xmlns:p14="http://schemas.microsoft.com/office/powerpoint/2010/main" val="22507406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4057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DD131-DB35-67A0-F80D-51536B6A1FA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Policing vision 2030 </a:t>
            </a:r>
          </a:p>
        </p:txBody>
      </p:sp>
      <p:graphicFrame>
        <p:nvGraphicFramePr>
          <p:cNvPr id="5" name="Content Placeholder 2">
            <a:extLst>
              <a:ext uri="{FF2B5EF4-FFF2-40B4-BE49-F238E27FC236}">
                <a16:creationId xmlns:a16="http://schemas.microsoft.com/office/drawing/2014/main" id="{E608CF19-23A3-726E-8519-97BA1B30305A}"/>
              </a:ext>
            </a:extLst>
          </p:cNvPr>
          <p:cNvGraphicFramePr>
            <a:graphicFrameLocks noGrp="1"/>
          </p:cNvGraphicFramePr>
          <p:nvPr>
            <p:ph idx="1"/>
            <p:extLst>
              <p:ext uri="{D42A27DB-BD31-4B8C-83A1-F6EECF244321}">
                <p14:modId xmlns:p14="http://schemas.microsoft.com/office/powerpoint/2010/main" val="20452292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8287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rogramming data on computer monitor">
            <a:extLst>
              <a:ext uri="{FF2B5EF4-FFF2-40B4-BE49-F238E27FC236}">
                <a16:creationId xmlns:a16="http://schemas.microsoft.com/office/drawing/2014/main" id="{D0003B5A-9729-59F9-4099-3DA60339C725}"/>
              </a:ext>
            </a:extLst>
          </p:cNvPr>
          <p:cNvPicPr>
            <a:picLocks noChangeAspect="1"/>
          </p:cNvPicPr>
          <p:nvPr/>
        </p:nvPicPr>
        <p:blipFill>
          <a:blip r:embed="rId2">
            <a:alphaModFix amt="50000"/>
          </a:blip>
          <a:srcRect t="6784" r="-1" b="8924"/>
          <a:stretch>
            <a:fillRect/>
          </a:stretch>
        </p:blipFill>
        <p:spPr>
          <a:xfrm>
            <a:off x="28054" y="0"/>
            <a:ext cx="12188930" cy="6857990"/>
          </a:xfrm>
          <a:prstGeom prst="rect">
            <a:avLst/>
          </a:prstGeom>
        </p:spPr>
      </p:pic>
      <p:sp>
        <p:nvSpPr>
          <p:cNvPr id="4" name="Title 3">
            <a:extLst>
              <a:ext uri="{FF2B5EF4-FFF2-40B4-BE49-F238E27FC236}">
                <a16:creationId xmlns:a16="http://schemas.microsoft.com/office/drawing/2014/main" id="{6FB545A9-7E73-8E41-1657-543F249CD70A}"/>
              </a:ext>
            </a:extLst>
          </p:cNvPr>
          <p:cNvSpPr>
            <a:spLocks noGrp="1"/>
          </p:cNvSpPr>
          <p:nvPr>
            <p:ph type="title"/>
          </p:nvPr>
        </p:nvSpPr>
        <p:spPr>
          <a:xfrm>
            <a:off x="344774" y="1122363"/>
            <a:ext cx="11332564" cy="3063240"/>
          </a:xfrm>
        </p:spPr>
        <p:txBody>
          <a:bodyPr vert="horz" lIns="91440" tIns="45720" rIns="91440" bIns="45720" rtlCol="0" anchor="b">
            <a:normAutofit/>
          </a:bodyPr>
          <a:lstStyle/>
          <a:p>
            <a:pPr algn="ctr"/>
            <a:r>
              <a:rPr lang="en-US" sz="6600" dirty="0">
                <a:solidFill>
                  <a:schemeClr val="bg1"/>
                </a:solidFill>
              </a:rPr>
              <a:t>National Policing Digital Strategy 2025-2030</a:t>
            </a:r>
          </a:p>
        </p:txBody>
      </p:sp>
      <p:sp>
        <p:nvSpPr>
          <p:cNvPr id="2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1394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A2AC8-74EB-1A29-5091-32811527F153}"/>
              </a:ext>
            </a:extLst>
          </p:cNvPr>
          <p:cNvSpPr>
            <a:spLocks noGrp="1"/>
          </p:cNvSpPr>
          <p:nvPr>
            <p:ph type="title"/>
          </p:nvPr>
        </p:nvSpPr>
        <p:spPr>
          <a:xfrm>
            <a:off x="1043631" y="809898"/>
            <a:ext cx="9942716" cy="1554480"/>
          </a:xfrm>
        </p:spPr>
        <p:txBody>
          <a:bodyPr anchor="ctr">
            <a:normAutofit/>
          </a:bodyPr>
          <a:lstStyle/>
          <a:p>
            <a:r>
              <a:rPr lang="en-GB" sz="4800"/>
              <a:t>Forward to the National Policing Digital Strategy 2025-2030 </a:t>
            </a:r>
          </a:p>
        </p:txBody>
      </p:sp>
      <p:sp>
        <p:nvSpPr>
          <p:cNvPr id="3" name="Content Placeholder 2">
            <a:extLst>
              <a:ext uri="{FF2B5EF4-FFF2-40B4-BE49-F238E27FC236}">
                <a16:creationId xmlns:a16="http://schemas.microsoft.com/office/drawing/2014/main" id="{30560535-5871-8B73-255C-4EC7B79E9D26}"/>
              </a:ext>
            </a:extLst>
          </p:cNvPr>
          <p:cNvSpPr>
            <a:spLocks noGrp="1"/>
          </p:cNvSpPr>
          <p:nvPr>
            <p:ph idx="1"/>
          </p:nvPr>
        </p:nvSpPr>
        <p:spPr>
          <a:xfrm>
            <a:off x="838200" y="3017522"/>
            <a:ext cx="10907487" cy="3124658"/>
          </a:xfrm>
        </p:spPr>
        <p:txBody>
          <a:bodyPr anchor="ctr">
            <a:normAutofit/>
          </a:bodyPr>
          <a:lstStyle/>
          <a:p>
            <a:r>
              <a:rPr lang="en-GB" sz="3200" dirty="0"/>
              <a:t>Policing in the 21</a:t>
            </a:r>
            <a:r>
              <a:rPr lang="en-GB" sz="3200" baseline="30000" dirty="0"/>
              <a:t>st</a:t>
            </a:r>
            <a:r>
              <a:rPr lang="en-GB" sz="3200" dirty="0"/>
              <a:t> century is at a critical juncture. </a:t>
            </a:r>
          </a:p>
          <a:p>
            <a:r>
              <a:rPr lang="en-GB" sz="3200" dirty="0"/>
              <a:t>The police can either improve how they harness digital opportunities from existing and emerging technologies</a:t>
            </a:r>
          </a:p>
          <a:p>
            <a:r>
              <a:rPr lang="en-GB" sz="3200" dirty="0"/>
              <a:t>Or they are at risk of becoming overwhelmed by the demand they create and lose the chance to enhance and modernise the policing services.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9262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27C11-C89C-FCD5-5E0D-525B2740BC5F}"/>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National Policing Digital Strategy 2025-2030</a:t>
            </a:r>
          </a:p>
        </p:txBody>
      </p:sp>
      <p:graphicFrame>
        <p:nvGraphicFramePr>
          <p:cNvPr id="5" name="Content Placeholder 2">
            <a:extLst>
              <a:ext uri="{FF2B5EF4-FFF2-40B4-BE49-F238E27FC236}">
                <a16:creationId xmlns:a16="http://schemas.microsoft.com/office/drawing/2014/main" id="{96BB8299-3F0A-4AF0-AAEC-3CBDC570E6D7}"/>
              </a:ext>
            </a:extLst>
          </p:cNvPr>
          <p:cNvGraphicFramePr>
            <a:graphicFrameLocks noGrp="1"/>
          </p:cNvGraphicFramePr>
          <p:nvPr>
            <p:ph idx="1"/>
            <p:extLst>
              <p:ext uri="{D42A27DB-BD31-4B8C-83A1-F6EECF244321}">
                <p14:modId xmlns:p14="http://schemas.microsoft.com/office/powerpoint/2010/main" val="37988643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02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National Policing Digital Strategy for 2020-2030 - Policing Insight">
            <a:extLst>
              <a:ext uri="{FF2B5EF4-FFF2-40B4-BE49-F238E27FC236}">
                <a16:creationId xmlns:a16="http://schemas.microsoft.com/office/drawing/2014/main" id="{B5E6CDEB-31FD-A74B-32D8-59CEC4FDD3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861" r="-1" b="-1"/>
          <a:stretch>
            <a:fillRect/>
          </a:stretch>
        </p:blipFill>
        <p:spPr bwMode="auto">
          <a:xfrm>
            <a:off x="5246556" y="10"/>
            <a:ext cx="6945443"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66" name="Freeform: Shape 2065">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9" name="Freeform: Shape 206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080269-DCA9-A707-D35E-1B2FE9A2540F}"/>
              </a:ext>
            </a:extLst>
          </p:cNvPr>
          <p:cNvSpPr>
            <a:spLocks noGrp="1"/>
          </p:cNvSpPr>
          <p:nvPr>
            <p:ph type="title"/>
          </p:nvPr>
        </p:nvSpPr>
        <p:spPr>
          <a:xfrm>
            <a:off x="374904" y="856488"/>
            <a:ext cx="4992624" cy="1243584"/>
          </a:xfrm>
        </p:spPr>
        <p:txBody>
          <a:bodyPr anchor="ctr">
            <a:normAutofit/>
          </a:bodyPr>
          <a:lstStyle/>
          <a:p>
            <a:r>
              <a:rPr lang="en-GB" sz="3400"/>
              <a:t>Primary Focus </a:t>
            </a:r>
          </a:p>
        </p:txBody>
      </p:sp>
      <p:sp>
        <p:nvSpPr>
          <p:cNvPr id="2072" name="Rectangle 207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3634749-C4C2-7FA4-E777-22B3A06ED830}"/>
              </a:ext>
            </a:extLst>
          </p:cNvPr>
          <p:cNvSpPr>
            <a:spLocks noGrp="1"/>
          </p:cNvSpPr>
          <p:nvPr>
            <p:ph idx="1"/>
          </p:nvPr>
        </p:nvSpPr>
        <p:spPr>
          <a:xfrm>
            <a:off x="256032" y="2308888"/>
            <a:ext cx="5620112" cy="4376725"/>
          </a:xfrm>
        </p:spPr>
        <p:txBody>
          <a:bodyPr anchor="t">
            <a:noAutofit/>
          </a:bodyPr>
          <a:lstStyle/>
          <a:p>
            <a:pPr marL="0" indent="0">
              <a:buNone/>
            </a:pPr>
            <a:r>
              <a:rPr lang="en-GB" sz="2000" dirty="0"/>
              <a:t>The strategy's primary focus is on accelerating the digital transformation of policing to keep pace with the rapidly evolving digital landscape and the changing nature of crime, such as cybercrime and online child abuse imagery etc. It emphasises a move towards evidence-based practice, the ethical use of new technologies like Artificial Intelligence (AI) and Live Facial Recognition (LFR), ensuring all material can be transferred in a digital format to the criminal justice system. The ultimate goal is to equip officers with the digital tools and expertise needed to work effectively and efficiently, while improving the experience and safety of the public</a:t>
            </a:r>
          </a:p>
        </p:txBody>
      </p:sp>
    </p:spTree>
    <p:extLst>
      <p:ext uri="{BB962C8B-B14F-4D97-AF65-F5344CB8AC3E}">
        <p14:creationId xmlns:p14="http://schemas.microsoft.com/office/powerpoint/2010/main" val="208946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0AAAA8AA-10B8-AF15-A740-BCB9C30CAF5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Key ambitions </a:t>
            </a:r>
          </a:p>
        </p:txBody>
      </p:sp>
      <p:graphicFrame>
        <p:nvGraphicFramePr>
          <p:cNvPr id="11" name="Content Placeholder 8">
            <a:extLst>
              <a:ext uri="{FF2B5EF4-FFF2-40B4-BE49-F238E27FC236}">
                <a16:creationId xmlns:a16="http://schemas.microsoft.com/office/drawing/2014/main" id="{C88F4438-0823-BC36-B8CB-EC1978E264CD}"/>
              </a:ext>
            </a:extLst>
          </p:cNvPr>
          <p:cNvGraphicFramePr>
            <a:graphicFrameLocks noGrp="1"/>
          </p:cNvGraphicFramePr>
          <p:nvPr>
            <p:ph idx="1"/>
            <p:extLst>
              <p:ext uri="{D42A27DB-BD31-4B8C-83A1-F6EECF244321}">
                <p14:modId xmlns:p14="http://schemas.microsoft.com/office/powerpoint/2010/main" val="824654410"/>
              </p:ext>
            </p:extLst>
          </p:nvPr>
        </p:nvGraphicFramePr>
        <p:xfrm>
          <a:off x="239843" y="449705"/>
          <a:ext cx="11794841" cy="6275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A0C7EE72-5D9E-3E73-0910-FDDA9D61EE69}"/>
              </a:ext>
            </a:extLst>
          </p:cNvPr>
          <p:cNvSpPr txBox="1"/>
          <p:nvPr/>
        </p:nvSpPr>
        <p:spPr>
          <a:xfrm>
            <a:off x="3777520" y="-36757"/>
            <a:ext cx="4631961" cy="523220"/>
          </a:xfrm>
          <a:prstGeom prst="rect">
            <a:avLst/>
          </a:prstGeom>
          <a:noFill/>
        </p:spPr>
        <p:txBody>
          <a:bodyPr wrap="square" rtlCol="0">
            <a:spAutoFit/>
          </a:bodyPr>
          <a:lstStyle/>
          <a:p>
            <a:pPr algn="ctr"/>
            <a:r>
              <a:rPr lang="en-GB" sz="2800" dirty="0"/>
              <a:t>Core Digital Ambitions</a:t>
            </a:r>
          </a:p>
        </p:txBody>
      </p:sp>
    </p:spTree>
    <p:extLst>
      <p:ext uri="{BB962C8B-B14F-4D97-AF65-F5344CB8AC3E}">
        <p14:creationId xmlns:p14="http://schemas.microsoft.com/office/powerpoint/2010/main" val="2074175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graphicEl>
                                              <a:dgm id="{288460E3-C3C3-45CB-8C95-D6B648C6C31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graphicEl>
                                              <a:dgm id="{73A3D67F-594E-4ABB-96F1-B3CE544827D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graphicEl>
                                              <a:dgm id="{6A2786D8-4E9C-4F5C-8192-93C4A52D196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graphicEl>
                                              <a:dgm id="{21A06D62-6C18-4E3D-98BA-BF2C43C1556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graphicEl>
                                              <a:dgm id="{E251DD93-BECD-463E-8CA9-F7111F21E48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graphicEl>
                                              <a:dgm id="{50D6AAA0-B458-4826-9127-AD25D7D378F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graphicEl>
                                              <a:dgm id="{23F5A12A-0EC9-4EE7-85CA-385237F00CF3}"/>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graphicEl>
                                              <a:dgm id="{E5D6C49F-5E7F-4DCE-A1C2-08522CBE59E1}"/>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graphicEl>
                                              <a:dgm id="{FE68EDB2-4730-46AC-A1B0-076DD6BD2C53}"/>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graphicEl>
                                              <a:dgm id="{B01CC61D-CA0D-4B72-B336-918DB511E52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and white wavy pattern&#10;&#10;AI-generated content may be incorrect.">
            <a:extLst>
              <a:ext uri="{FF2B5EF4-FFF2-40B4-BE49-F238E27FC236}">
                <a16:creationId xmlns:a16="http://schemas.microsoft.com/office/drawing/2014/main" id="{4B914136-C580-BFC2-E672-DBFD98B3E7E9}"/>
              </a:ext>
            </a:extLst>
          </p:cNvPr>
          <p:cNvPicPr>
            <a:picLocks noChangeAspect="1"/>
          </p:cNvPicPr>
          <p:nvPr/>
        </p:nvPicPr>
        <p:blipFill>
          <a:blip r:embed="rId2">
            <a:duotone>
              <a:schemeClr val="bg2">
                <a:shade val="45000"/>
                <a:satMod val="135000"/>
              </a:schemeClr>
              <a:prstClr val="white"/>
            </a:duotone>
          </a:blip>
          <a:srcRect t="31818" r="9091"/>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F0371-810B-6B34-01B2-5FDEDC6E1BFF}"/>
              </a:ext>
            </a:extLst>
          </p:cNvPr>
          <p:cNvSpPr>
            <a:spLocks noGrp="1"/>
          </p:cNvSpPr>
          <p:nvPr>
            <p:ph type="title"/>
          </p:nvPr>
        </p:nvSpPr>
        <p:spPr>
          <a:xfrm>
            <a:off x="838200" y="365125"/>
            <a:ext cx="10515600" cy="1325563"/>
          </a:xfrm>
        </p:spPr>
        <p:txBody>
          <a:bodyPr>
            <a:normAutofit/>
          </a:bodyPr>
          <a:lstStyle/>
          <a:p>
            <a:pPr algn="ctr"/>
            <a:r>
              <a:rPr lang="en-GB" dirty="0"/>
              <a:t>Key Enabling pillars </a:t>
            </a:r>
          </a:p>
        </p:txBody>
      </p:sp>
      <p:graphicFrame>
        <p:nvGraphicFramePr>
          <p:cNvPr id="7" name="Content Placeholder 2">
            <a:extLst>
              <a:ext uri="{FF2B5EF4-FFF2-40B4-BE49-F238E27FC236}">
                <a16:creationId xmlns:a16="http://schemas.microsoft.com/office/drawing/2014/main" id="{31FD71FB-A80F-3065-CB06-906C9C3FC57D}"/>
              </a:ext>
            </a:extLst>
          </p:cNvPr>
          <p:cNvGraphicFramePr>
            <a:graphicFrameLocks noGrp="1"/>
          </p:cNvGraphicFramePr>
          <p:nvPr>
            <p:ph idx="1"/>
            <p:extLst>
              <p:ext uri="{D42A27DB-BD31-4B8C-83A1-F6EECF244321}">
                <p14:modId xmlns:p14="http://schemas.microsoft.com/office/powerpoint/2010/main" val="915265472"/>
              </p:ext>
            </p:extLst>
          </p:nvPr>
        </p:nvGraphicFramePr>
        <p:xfrm>
          <a:off x="117987" y="1578076"/>
          <a:ext cx="11916697" cy="5117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0952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BB2248B7-68A1-418A-A68D-BD1CA6B0911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graphicEl>
                                              <a:dgm id="{77C2F6E0-77D2-4864-A224-516A5416E3A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53CAD2CF-2F7B-4114-B6CE-3EA7EF8EFF4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graphicEl>
                                              <a:dgm id="{081AD6CB-3ECA-43FD-A7CB-1135E127DD3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5B7A1645-BF3E-47E9-BDB4-2C615313C12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graphicEl>
                                              <a:dgm id="{EC62EEC7-A618-4126-96EF-64AE7A5F4B8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3C6D4FFF-EAE6-45DF-B676-2391209F45B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E4812-0FBE-DDE0-DE32-6CB17F6B7F1D}"/>
              </a:ext>
            </a:extLst>
          </p:cNvPr>
          <p:cNvSpPr>
            <a:spLocks noGrp="1"/>
          </p:cNvSpPr>
          <p:nvPr>
            <p:ph type="title"/>
          </p:nvPr>
        </p:nvSpPr>
        <p:spPr>
          <a:xfrm>
            <a:off x="6294120" y="121921"/>
            <a:ext cx="5021579" cy="754771"/>
          </a:xfrm>
        </p:spPr>
        <p:txBody>
          <a:bodyPr anchor="b">
            <a:normAutofit fontScale="90000"/>
          </a:bodyPr>
          <a:lstStyle/>
          <a:p>
            <a:pPr>
              <a:spcBef>
                <a:spcPts val="1000"/>
              </a:spcBef>
            </a:pPr>
            <a:br>
              <a:rPr lang="en-GB" sz="3200" dirty="0">
                <a:latin typeface="Calibri"/>
                <a:ea typeface="Calibri"/>
                <a:cs typeface="Calibri"/>
              </a:rPr>
            </a:br>
            <a:r>
              <a:rPr lang="en-GB" dirty="0">
                <a:latin typeface="Calibri"/>
                <a:ea typeface="Calibri"/>
                <a:cs typeface="Calibri"/>
              </a:rPr>
              <a:t>Future of Policing </a:t>
            </a:r>
            <a:endParaRPr lang="en-US" dirty="0">
              <a:latin typeface="Calibri"/>
              <a:ea typeface="Calibri"/>
              <a:cs typeface="Calibri"/>
            </a:endParaRPr>
          </a:p>
        </p:txBody>
      </p:sp>
      <p:pic>
        <p:nvPicPr>
          <p:cNvPr id="5" name="Picture 4" descr="Robot operating a machine">
            <a:extLst>
              <a:ext uri="{FF2B5EF4-FFF2-40B4-BE49-F238E27FC236}">
                <a16:creationId xmlns:a16="http://schemas.microsoft.com/office/drawing/2014/main" id="{BB6A9288-962D-F9E5-D277-14502BBE66AC}"/>
              </a:ext>
            </a:extLst>
          </p:cNvPr>
          <p:cNvPicPr>
            <a:picLocks noChangeAspect="1"/>
          </p:cNvPicPr>
          <p:nvPr/>
        </p:nvPicPr>
        <p:blipFill>
          <a:blip r:embed="rId3"/>
          <a:srcRect l="16248" r="15531" b="1"/>
          <a:stretch/>
        </p:blipFill>
        <p:spPr>
          <a:xfrm>
            <a:off x="20" y="10"/>
            <a:ext cx="6095980" cy="6857990"/>
          </a:xfrm>
          <a:prstGeom prst="rect">
            <a:avLst/>
          </a:prstGeom>
        </p:spPr>
      </p:pic>
      <p:grpSp>
        <p:nvGrpSpPr>
          <p:cNvPr id="28" name="Group 27">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9" name="Rectangle 28">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30" name="Rectangle 29">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sp>
        <p:nvSpPr>
          <p:cNvPr id="3" name="Content Placeholder 2">
            <a:extLst>
              <a:ext uri="{FF2B5EF4-FFF2-40B4-BE49-F238E27FC236}">
                <a16:creationId xmlns:a16="http://schemas.microsoft.com/office/drawing/2014/main" id="{41B212A3-5A9D-E877-0A96-15F42E136F27}"/>
              </a:ext>
            </a:extLst>
          </p:cNvPr>
          <p:cNvSpPr>
            <a:spLocks noGrp="1"/>
          </p:cNvSpPr>
          <p:nvPr>
            <p:ph idx="1"/>
          </p:nvPr>
        </p:nvSpPr>
        <p:spPr>
          <a:xfrm>
            <a:off x="6294120" y="1047135"/>
            <a:ext cx="5669280" cy="5688943"/>
          </a:xfrm>
        </p:spPr>
        <p:txBody>
          <a:bodyPr vert="horz" lIns="91440" tIns="45720" rIns="91440" bIns="45720" rtlCol="0" anchor="t">
            <a:normAutofit/>
          </a:bodyPr>
          <a:lstStyle/>
          <a:p>
            <a:r>
              <a:rPr lang="en-GB" sz="2400" dirty="0">
                <a:ea typeface="+mn-lt"/>
                <a:cs typeface="+mn-lt"/>
              </a:rPr>
              <a:t>Our world is changing </a:t>
            </a:r>
          </a:p>
          <a:p>
            <a:r>
              <a:rPr lang="en-GB" sz="2400" dirty="0">
                <a:ea typeface="+mn-lt"/>
                <a:cs typeface="+mn-lt"/>
              </a:rPr>
              <a:t>On top of issues such as terrorism and cyberattacks, climate change could give rise to severe disruption. </a:t>
            </a:r>
          </a:p>
          <a:p>
            <a:r>
              <a:rPr lang="en-GB" sz="2400" dirty="0">
                <a:ea typeface="+mn-lt"/>
                <a:cs typeface="+mn-lt"/>
              </a:rPr>
              <a:t>Emerging technologies - artificial intelligence, robotics, biotechnology and quantum computing</a:t>
            </a:r>
          </a:p>
          <a:p>
            <a:r>
              <a:rPr lang="en-GB" sz="2400" dirty="0">
                <a:ea typeface="+mn-lt"/>
                <a:cs typeface="+mn-lt"/>
              </a:rPr>
              <a:t>Could it divide society?</a:t>
            </a:r>
          </a:p>
          <a:p>
            <a:r>
              <a:rPr lang="en-GB" sz="2400" dirty="0">
                <a:ea typeface="+mn-lt"/>
                <a:cs typeface="+mn-lt"/>
              </a:rPr>
              <a:t>Silence freedom of speech?</a:t>
            </a:r>
          </a:p>
          <a:p>
            <a:r>
              <a:rPr lang="en-GB" sz="2400" dirty="0">
                <a:ea typeface="+mn-lt"/>
                <a:cs typeface="+mn-lt"/>
              </a:rPr>
              <a:t>See an increase in inequality?</a:t>
            </a:r>
          </a:p>
          <a:p>
            <a:r>
              <a:rPr lang="en-GB" sz="2400" dirty="0">
                <a:ea typeface="+mn-lt"/>
                <a:cs typeface="+mn-lt"/>
              </a:rPr>
              <a:t>Empower people?</a:t>
            </a:r>
          </a:p>
          <a:p>
            <a:r>
              <a:rPr lang="en-GB" sz="2400" dirty="0">
                <a:ea typeface="+mn-lt"/>
                <a:cs typeface="+mn-lt"/>
              </a:rPr>
              <a:t>Send disinformation?</a:t>
            </a:r>
          </a:p>
          <a:p>
            <a:r>
              <a:rPr lang="en-GB" sz="2400" dirty="0">
                <a:ea typeface="+mn-lt"/>
                <a:cs typeface="+mn-lt"/>
              </a:rPr>
              <a:t>Trends such as nationalism increase?</a:t>
            </a:r>
          </a:p>
          <a:p>
            <a:endParaRPr lang="en-GB" sz="1400" dirty="0"/>
          </a:p>
        </p:txBody>
      </p:sp>
    </p:spTree>
    <p:extLst>
      <p:ext uri="{BB962C8B-B14F-4D97-AF65-F5344CB8AC3E}">
        <p14:creationId xmlns:p14="http://schemas.microsoft.com/office/powerpoint/2010/main" val="1869467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76AD7-11DD-C3E1-7C8C-DC903454C4A0}"/>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Human Rights Act 1998</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2327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511DC-601F-D1D0-9BCA-CE4CE41AE2FC}"/>
              </a:ext>
            </a:extLst>
          </p:cNvPr>
          <p:cNvSpPr>
            <a:spLocks noGrp="1"/>
          </p:cNvSpPr>
          <p:nvPr>
            <p:ph type="title"/>
          </p:nvPr>
        </p:nvSpPr>
        <p:spPr>
          <a:xfrm>
            <a:off x="838200" y="365125"/>
            <a:ext cx="10515600" cy="1325563"/>
          </a:xfrm>
        </p:spPr>
        <p:txBody>
          <a:bodyPr>
            <a:normAutofit/>
          </a:bodyPr>
          <a:lstStyle/>
          <a:p>
            <a:r>
              <a:rPr lang="en-GB" sz="5400"/>
              <a:t>Human Rights Act 1998</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E5B721-5CA8-1B06-0F15-95A904C51DB7}"/>
              </a:ext>
            </a:extLst>
          </p:cNvPr>
          <p:cNvGraphicFramePr>
            <a:graphicFrameLocks noGrp="1"/>
          </p:cNvGraphicFramePr>
          <p:nvPr>
            <p:ph idx="1"/>
            <p:extLst>
              <p:ext uri="{D42A27DB-BD31-4B8C-83A1-F6EECF244321}">
                <p14:modId xmlns:p14="http://schemas.microsoft.com/office/powerpoint/2010/main" val="345289172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823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8BDCE-BB95-0DC5-1889-0A8BDB0F4384}"/>
              </a:ext>
            </a:extLst>
          </p:cNvPr>
          <p:cNvSpPr>
            <a:spLocks noGrp="1"/>
          </p:cNvSpPr>
          <p:nvPr>
            <p:ph type="title"/>
          </p:nvPr>
        </p:nvSpPr>
        <p:spPr>
          <a:xfrm>
            <a:off x="630936" y="640080"/>
            <a:ext cx="4818888" cy="1481328"/>
          </a:xfrm>
        </p:spPr>
        <p:txBody>
          <a:bodyPr anchor="b">
            <a:normAutofit/>
          </a:bodyPr>
          <a:lstStyle/>
          <a:p>
            <a:r>
              <a:rPr lang="en-GB" sz="5000"/>
              <a:t>Human Rights Act 1998</a:t>
            </a:r>
          </a:p>
        </p:txBody>
      </p:sp>
      <p:sp>
        <p:nvSpPr>
          <p:cNvPr id="308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F39B52-EFAE-2EC7-24E4-F4AF87610D6B}"/>
              </a:ext>
            </a:extLst>
          </p:cNvPr>
          <p:cNvSpPr>
            <a:spLocks noGrp="1"/>
          </p:cNvSpPr>
          <p:nvPr>
            <p:ph idx="1"/>
          </p:nvPr>
        </p:nvSpPr>
        <p:spPr>
          <a:xfrm>
            <a:off x="389745" y="2391156"/>
            <a:ext cx="6535210" cy="3547872"/>
          </a:xfrm>
        </p:spPr>
        <p:txBody>
          <a:bodyPr anchor="t">
            <a:noAutofit/>
          </a:bodyPr>
          <a:lstStyle/>
          <a:p>
            <a:pPr marL="0" indent="0">
              <a:buNone/>
            </a:pPr>
            <a:endParaRPr lang="en-GB" sz="2000" dirty="0"/>
          </a:p>
          <a:p>
            <a:r>
              <a:rPr lang="en-GB" sz="2000" dirty="0"/>
              <a:t>It incorporates the rights set out in the European Convention on Human Rights (ECHR) into domestic British law</a:t>
            </a:r>
          </a:p>
          <a:p>
            <a:r>
              <a:rPr lang="en-GB" sz="2000" dirty="0"/>
              <a:t>The Act sets out the fundamental rights and freedoms that </a:t>
            </a:r>
            <a:r>
              <a:rPr lang="en-GB" sz="2000" b="1" u="sng" dirty="0"/>
              <a:t>everyone</a:t>
            </a:r>
            <a:r>
              <a:rPr lang="en-GB" sz="2000" b="1" dirty="0"/>
              <a:t> in the UK </a:t>
            </a:r>
            <a:r>
              <a:rPr lang="en-GB" sz="2000" dirty="0"/>
              <a:t>is entitled to </a:t>
            </a:r>
          </a:p>
          <a:p>
            <a:r>
              <a:rPr lang="en-GB" sz="2000" dirty="0"/>
              <a:t>You are protected under the Human Rights Act 1998 if you live in the UK. This includes if you are a foreign national, detained in hospital or in prison</a:t>
            </a:r>
          </a:p>
          <a:p>
            <a:r>
              <a:rPr lang="en-GB" sz="2000" dirty="0"/>
              <a:t>It lets you defend your rights in UK courts and compels public organisations – including the Government, police and local councils – to treat everyone equally, with fairness, dignity and respect</a:t>
            </a:r>
          </a:p>
        </p:txBody>
      </p:sp>
      <p:pic>
        <p:nvPicPr>
          <p:cNvPr id="3074" name="Picture 2" descr="Human Rights in Northern Ireland: What if the Human Rights Act were  repealed? - Research Matters">
            <a:extLst>
              <a:ext uri="{FF2B5EF4-FFF2-40B4-BE49-F238E27FC236}">
                <a16:creationId xmlns:a16="http://schemas.microsoft.com/office/drawing/2014/main" id="{DC0096B0-F981-FF9B-725E-FE7BE1F9C7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24955" y="2250050"/>
            <a:ext cx="5067775" cy="3246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396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2A9FF-8C29-6A34-046D-356B2658CF4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Rights are set out in ‘Articles’</a:t>
            </a:r>
          </a:p>
        </p:txBody>
      </p:sp>
      <p:sp>
        <p:nvSpPr>
          <p:cNvPr id="3" name="Content Placeholder 2">
            <a:extLst>
              <a:ext uri="{FF2B5EF4-FFF2-40B4-BE49-F238E27FC236}">
                <a16:creationId xmlns:a16="http://schemas.microsoft.com/office/drawing/2014/main" id="{253240DB-9A0F-617B-01F4-49E2EB427F82}"/>
              </a:ext>
            </a:extLst>
          </p:cNvPr>
          <p:cNvSpPr>
            <a:spLocks noGrp="1"/>
          </p:cNvSpPr>
          <p:nvPr>
            <p:ph idx="1"/>
          </p:nvPr>
        </p:nvSpPr>
        <p:spPr>
          <a:xfrm>
            <a:off x="4134811" y="511387"/>
            <a:ext cx="7827340" cy="6069295"/>
          </a:xfrm>
        </p:spPr>
        <p:txBody>
          <a:bodyPr anchor="ctr">
            <a:normAutofit/>
          </a:bodyPr>
          <a:lstStyle/>
          <a:p>
            <a:r>
              <a:rPr lang="en-GB" sz="2400" dirty="0">
                <a:hlinkClick r:id="rId3"/>
              </a:rPr>
              <a:t>The right to life</a:t>
            </a:r>
            <a:r>
              <a:rPr lang="en-GB" sz="2400" dirty="0"/>
              <a:t>: protects your life, by law. The State is required to investigate suspicious deaths and deaths in custody.</a:t>
            </a:r>
          </a:p>
          <a:p>
            <a:r>
              <a:rPr lang="en-GB" sz="2400" dirty="0">
                <a:hlinkClick r:id="rId4"/>
              </a:rPr>
              <a:t>The prohibition of torture and inhuman treatment</a:t>
            </a:r>
            <a:r>
              <a:rPr lang="en-GB" sz="2400" dirty="0"/>
              <a:t>: you should never be tortured or treated in an inhuman or degrading way, no matter what the situation.</a:t>
            </a:r>
          </a:p>
          <a:p>
            <a:r>
              <a:rPr lang="en-GB" sz="2400" dirty="0">
                <a:hlinkClick r:id="rId5"/>
              </a:rPr>
              <a:t>Protection against slavery and forced labour</a:t>
            </a:r>
            <a:r>
              <a:rPr lang="en-GB" sz="2400" dirty="0"/>
              <a:t>: you should not be treated like a slave or subjected to forced labour.</a:t>
            </a:r>
          </a:p>
          <a:p>
            <a:r>
              <a:rPr lang="en-GB" sz="2400" dirty="0">
                <a:hlinkClick r:id="rId6"/>
              </a:rPr>
              <a:t>The right to liberty and freedom</a:t>
            </a:r>
            <a:r>
              <a:rPr lang="en-GB" sz="2400" dirty="0"/>
              <a:t>: you have the right to be free, and the State can only imprison you with very good reason – for example, if you are convicted of a crime.</a:t>
            </a:r>
          </a:p>
          <a:p>
            <a:r>
              <a:rPr lang="en-GB" sz="2400" dirty="0">
                <a:hlinkClick r:id="rId7"/>
              </a:rPr>
              <a:t>The right to a fair trial and no punishment without law</a:t>
            </a:r>
            <a:r>
              <a:rPr lang="en-GB" sz="2400" dirty="0"/>
              <a:t>: you are innocent until proven guilty. If accused of a crime, you have the right to hear the evidence against you in a court of law.</a:t>
            </a:r>
          </a:p>
          <a:p>
            <a:endParaRPr lang="en-GB" sz="2400" dirty="0"/>
          </a:p>
        </p:txBody>
      </p:sp>
    </p:spTree>
    <p:extLst>
      <p:ext uri="{BB962C8B-B14F-4D97-AF65-F5344CB8AC3E}">
        <p14:creationId xmlns:p14="http://schemas.microsoft.com/office/powerpoint/2010/main" val="390683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B19FC-84F1-01FB-B89F-5B0540C98B31}"/>
              </a:ext>
            </a:extLst>
          </p:cNvPr>
          <p:cNvSpPr>
            <a:spLocks noGrp="1"/>
          </p:cNvSpPr>
          <p:nvPr>
            <p:ph type="title"/>
          </p:nvPr>
        </p:nvSpPr>
        <p:spPr>
          <a:xfrm>
            <a:off x="466722" y="586855"/>
            <a:ext cx="3201366" cy="3387497"/>
          </a:xfrm>
        </p:spPr>
        <p:txBody>
          <a:bodyPr anchor="b">
            <a:normAutofit/>
          </a:bodyPr>
          <a:lstStyle/>
          <a:p>
            <a:pPr algn="r"/>
            <a:r>
              <a:rPr lang="en-GB" sz="4000" dirty="0" err="1">
                <a:solidFill>
                  <a:srgbClr val="FFFFFF"/>
                </a:solidFill>
              </a:rPr>
              <a:t>Cont</a:t>
            </a:r>
            <a:r>
              <a:rPr lang="en-GB" sz="4000" dirty="0">
                <a:solidFill>
                  <a:srgbClr val="FFFFFF"/>
                </a:solidFill>
              </a:rPr>
              <a:t>…</a:t>
            </a:r>
          </a:p>
        </p:txBody>
      </p:sp>
      <p:sp>
        <p:nvSpPr>
          <p:cNvPr id="3" name="Content Placeholder 2">
            <a:extLst>
              <a:ext uri="{FF2B5EF4-FFF2-40B4-BE49-F238E27FC236}">
                <a16:creationId xmlns:a16="http://schemas.microsoft.com/office/drawing/2014/main" id="{F79BD952-3DDB-0379-FACE-3BC6E47E8A1E}"/>
              </a:ext>
            </a:extLst>
          </p:cNvPr>
          <p:cNvSpPr>
            <a:spLocks noGrp="1"/>
          </p:cNvSpPr>
          <p:nvPr>
            <p:ph idx="1"/>
          </p:nvPr>
        </p:nvSpPr>
        <p:spPr>
          <a:xfrm>
            <a:off x="4134810" y="462053"/>
            <a:ext cx="7827340" cy="6385809"/>
          </a:xfrm>
        </p:spPr>
        <p:txBody>
          <a:bodyPr anchor="ctr">
            <a:no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3"/>
              </a:rPr>
              <a:t>Respect for privacy and family life and the right to marry</a:t>
            </a:r>
            <a:r>
              <a:rPr kumimoji="0" lang="en-GB" sz="2400" i="0" u="none" strike="noStrike" kern="1200" cap="none" spc="0" normalizeH="0" baseline="0" noProof="0" dirty="0">
                <a:ln>
                  <a:noFill/>
                </a:ln>
                <a:effectLst/>
                <a:uLnTx/>
                <a:uFillTx/>
                <a:latin typeface="Aptos" panose="02110004020202020204"/>
                <a:ea typeface="+mn-ea"/>
                <a:cs typeface="+mn-cs"/>
              </a:rPr>
              <a:t>: protects against unnecessary surveillance or intrusion into your life. You have the right to marry and enjoy family relationships.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4"/>
              </a:rPr>
              <a:t>Freedom of thought, religion and belief</a:t>
            </a:r>
            <a:r>
              <a:rPr kumimoji="0" lang="en-GB" sz="2400" i="0" u="none" strike="noStrike" kern="1200" cap="none" spc="0" normalizeH="0" baseline="0" noProof="0" dirty="0">
                <a:ln>
                  <a:noFill/>
                </a:ln>
                <a:effectLst/>
                <a:uLnTx/>
                <a:uFillTx/>
                <a:latin typeface="Aptos" panose="02110004020202020204"/>
                <a:ea typeface="+mn-ea"/>
                <a:cs typeface="+mn-cs"/>
              </a:rPr>
              <a:t>: you can believe what you like and practise your religion or beliefs.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5"/>
              </a:rPr>
              <a:t>Free speech and peaceful protest</a:t>
            </a:r>
            <a:r>
              <a:rPr kumimoji="0" lang="en-GB" sz="2400" i="0" u="none" strike="noStrike" kern="1200" cap="none" spc="0" normalizeH="0" baseline="0" noProof="0" dirty="0">
                <a:ln>
                  <a:noFill/>
                </a:ln>
                <a:effectLst/>
                <a:uLnTx/>
                <a:uFillTx/>
                <a:latin typeface="Aptos" panose="02110004020202020204"/>
                <a:ea typeface="+mn-ea"/>
                <a:cs typeface="+mn-cs"/>
              </a:rPr>
              <a:t>: you have a right to speak freely and join with others peacefully, to express your views.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6"/>
              </a:rPr>
              <a:t>No discrimination</a:t>
            </a:r>
            <a:r>
              <a:rPr kumimoji="0" lang="en-GB" sz="2400" i="0" u="none" strike="noStrike" kern="1200" cap="none" spc="0" normalizeH="0" baseline="0" noProof="0" dirty="0">
                <a:ln>
                  <a:noFill/>
                </a:ln>
                <a:effectLst/>
                <a:uLnTx/>
                <a:uFillTx/>
                <a:latin typeface="Aptos" panose="02110004020202020204"/>
                <a:ea typeface="+mn-ea"/>
                <a:cs typeface="+mn-cs"/>
              </a:rPr>
              <a:t>: everyone’s rights are equal. You should not be treated unfairly – because, for example, of your gender, race, disability, sexuality, religion or age.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7"/>
              </a:rPr>
              <a:t>Protection of property</a:t>
            </a:r>
            <a:r>
              <a:rPr kumimoji="0" lang="en-GB" sz="2400" i="0" u="none" strike="noStrike" kern="1200" cap="none" spc="0" normalizeH="0" baseline="0" noProof="0" dirty="0">
                <a:ln>
                  <a:noFill/>
                </a:ln>
                <a:effectLst/>
                <a:uLnTx/>
                <a:uFillTx/>
                <a:latin typeface="Aptos" panose="02110004020202020204"/>
                <a:ea typeface="+mn-ea"/>
                <a:cs typeface="+mn-cs"/>
              </a:rPr>
              <a:t>: protects against state interference with your possessions.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8"/>
              </a:rPr>
              <a:t>The right to an education</a:t>
            </a:r>
            <a:r>
              <a:rPr kumimoji="0" lang="en-GB" sz="2400" i="0" u="none" strike="noStrike" kern="1200" cap="none" spc="0" normalizeH="0" baseline="0" noProof="0" dirty="0">
                <a:ln>
                  <a:noFill/>
                </a:ln>
                <a:effectLst/>
                <a:uLnTx/>
                <a:uFillTx/>
                <a:latin typeface="Aptos" panose="02110004020202020204"/>
                <a:ea typeface="+mn-ea"/>
                <a:cs typeface="+mn-cs"/>
              </a:rPr>
              <a:t>: means that no child can be denied an education.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i="0" u="none" strike="noStrike" kern="1200" cap="none" spc="0" normalizeH="0" baseline="0" noProof="0" dirty="0">
                <a:ln>
                  <a:noFill/>
                </a:ln>
                <a:effectLst/>
                <a:uLnTx/>
                <a:uFillTx/>
                <a:latin typeface="Aptos" panose="02110004020202020204"/>
                <a:ea typeface="+mn-ea"/>
                <a:cs typeface="+mn-cs"/>
                <a:hlinkClick r:id="rId9"/>
              </a:rPr>
              <a:t>The right to free elections</a:t>
            </a:r>
            <a:r>
              <a:rPr kumimoji="0" lang="en-GB" sz="2400" b="0" i="0" u="none" strike="noStrike" kern="1200" cap="none" spc="0" normalizeH="0" baseline="0" noProof="0" dirty="0">
                <a:ln>
                  <a:noFill/>
                </a:ln>
                <a:effectLst/>
                <a:uLnTx/>
                <a:uFillTx/>
                <a:latin typeface="Aptos" panose="02110004020202020204"/>
                <a:ea typeface="+mn-ea"/>
                <a:cs typeface="+mn-cs"/>
              </a:rPr>
              <a:t>: elections must be free and fair.</a:t>
            </a:r>
          </a:p>
          <a:p>
            <a:endParaRPr lang="en-GB" sz="2400" dirty="0"/>
          </a:p>
        </p:txBody>
      </p:sp>
    </p:spTree>
    <p:extLst>
      <p:ext uri="{BB962C8B-B14F-4D97-AF65-F5344CB8AC3E}">
        <p14:creationId xmlns:p14="http://schemas.microsoft.com/office/powerpoint/2010/main" val="63186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B04CA-EA85-965B-9EB3-AC08FE8FDD50}"/>
              </a:ext>
            </a:extLst>
          </p:cNvPr>
          <p:cNvSpPr>
            <a:spLocks noGrp="1"/>
          </p:cNvSpPr>
          <p:nvPr>
            <p:ph type="title"/>
          </p:nvPr>
        </p:nvSpPr>
        <p:spPr>
          <a:xfrm>
            <a:off x="686834" y="1153572"/>
            <a:ext cx="3200400" cy="4461163"/>
          </a:xfrm>
        </p:spPr>
        <p:txBody>
          <a:bodyPr>
            <a:normAutofit/>
          </a:bodyPr>
          <a:lstStyle/>
          <a:p>
            <a:r>
              <a:rPr lang="en-GB">
                <a:solidFill>
                  <a:srgbClr val="FFFFFF"/>
                </a:solidFill>
              </a:rPr>
              <a:t>Limitations of the Act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2BDB24-0666-FA07-311D-DB61E3D24F44}"/>
              </a:ext>
            </a:extLst>
          </p:cNvPr>
          <p:cNvSpPr>
            <a:spLocks noGrp="1"/>
          </p:cNvSpPr>
          <p:nvPr>
            <p:ph idx="1"/>
          </p:nvPr>
        </p:nvSpPr>
        <p:spPr>
          <a:xfrm>
            <a:off x="4447308" y="591344"/>
            <a:ext cx="6906491" cy="5585619"/>
          </a:xfrm>
        </p:spPr>
        <p:txBody>
          <a:bodyPr anchor="ctr">
            <a:normAutofit/>
          </a:bodyPr>
          <a:lstStyle/>
          <a:p>
            <a:r>
              <a:rPr lang="en-GB" sz="2400" b="1" dirty="0"/>
              <a:t>Only applies to public bodies</a:t>
            </a:r>
            <a:br>
              <a:rPr lang="en-GB" sz="2400" dirty="0"/>
            </a:br>
            <a:r>
              <a:rPr lang="en-GB" sz="2400" dirty="0"/>
              <a:t>The Act protects people from actions by government and public services (like police or councils), but not always from private companies</a:t>
            </a:r>
          </a:p>
          <a:p>
            <a:r>
              <a:rPr lang="en-GB" sz="2400" b="1" dirty="0"/>
              <a:t>Qualified rights:</a:t>
            </a:r>
            <a:r>
              <a:rPr lang="en-GB" sz="2400" dirty="0"/>
              <a:t> Some rights are "qualified," meaning they can be restricted by a public authority if it's for a legitimate aim, such as protecting national security, public safety, or the rights of others</a:t>
            </a:r>
          </a:p>
          <a:p>
            <a:r>
              <a:rPr lang="en-GB" sz="2400" b="1" dirty="0"/>
              <a:t>Balancing issues:</a:t>
            </a:r>
            <a:r>
              <a:rPr lang="en-GB" sz="2400" dirty="0"/>
              <a:t> The need to balance rights, such as freedom of expression against national security or public safety, can lead to controversy. The Act's provisions can be seen as giving too much power to judges to make decisions on politically charged issue</a:t>
            </a:r>
          </a:p>
        </p:txBody>
      </p:sp>
    </p:spTree>
    <p:extLst>
      <p:ext uri="{BB962C8B-B14F-4D97-AF65-F5344CB8AC3E}">
        <p14:creationId xmlns:p14="http://schemas.microsoft.com/office/powerpoint/2010/main" val="484872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C89E73-63FB-FBD1-A139-68C9CEC52872}"/>
              </a:ext>
            </a:extLst>
          </p:cNvPr>
          <p:cNvSpPr>
            <a:spLocks noGrp="1"/>
          </p:cNvSpPr>
          <p:nvPr>
            <p:ph idx="4294967295"/>
          </p:nvPr>
        </p:nvSpPr>
        <p:spPr>
          <a:xfrm>
            <a:off x="689547" y="1106097"/>
            <a:ext cx="10515600" cy="4351338"/>
          </a:xfrm>
        </p:spPr>
        <p:txBody>
          <a:bodyPr/>
          <a:lstStyle/>
          <a:p>
            <a:r>
              <a:rPr lang="en-GB" dirty="0"/>
              <a:t>Although the Act protects people’s rights to a peaceful assembly, authorities should enable the protest to proceed even if it causes a nuisance </a:t>
            </a:r>
          </a:p>
          <a:p>
            <a:r>
              <a:rPr lang="en-GB" dirty="0"/>
              <a:t>Updated legislation e.g.  Public Order Act 2023 has broadened police abilities to impose conditions on protests – maximum noise levels, start and end time etc</a:t>
            </a:r>
          </a:p>
          <a:p>
            <a:r>
              <a:rPr lang="en-GB" dirty="0"/>
              <a:t>Police are now allowed to stop/prevent protests using what it defines as ‘Serious disruption’</a:t>
            </a:r>
          </a:p>
        </p:txBody>
      </p:sp>
    </p:spTree>
    <p:extLst>
      <p:ext uri="{BB962C8B-B14F-4D97-AF65-F5344CB8AC3E}">
        <p14:creationId xmlns:p14="http://schemas.microsoft.com/office/powerpoint/2010/main" val="414387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14415-1D33-ADE5-9B06-DA008CDBA8D5}"/>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BC563A2-B29B-A9E1-FCE9-7B992B84EB1A}"/>
              </a:ext>
            </a:extLst>
          </p:cNvPr>
          <p:cNvSpPr>
            <a:spLocks noGrp="1"/>
          </p:cNvSpPr>
          <p:nvPr>
            <p:ph idx="1"/>
          </p:nvPr>
        </p:nvSpPr>
        <p:spPr>
          <a:xfrm>
            <a:off x="4447308" y="591344"/>
            <a:ext cx="6906491" cy="5585619"/>
          </a:xfrm>
        </p:spPr>
        <p:txBody>
          <a:bodyPr anchor="ctr">
            <a:normAutofit/>
          </a:bodyPr>
          <a:lstStyle/>
          <a:p>
            <a:r>
              <a:rPr lang="en-GB" dirty="0"/>
              <a:t>Some argue that it gives courts too much power to ‘interpret’ legislation, which in essence, overrides parliament or even undermines it</a:t>
            </a:r>
          </a:p>
          <a:p>
            <a:r>
              <a:rPr lang="en-GB" dirty="0"/>
              <a:t>Section 3 of the Act requires courts to interpret legislation in a way that is compatible with human rights, which critics say can strain the meaning of the text and go beyond what Parliament intended</a:t>
            </a:r>
          </a:p>
          <a:p>
            <a:r>
              <a:rPr lang="en-GB" dirty="0"/>
              <a:t>It can be influenced by judges own feelings – their moral views for example cases with assisted suicide </a:t>
            </a:r>
          </a:p>
        </p:txBody>
      </p:sp>
    </p:spTree>
    <p:extLst>
      <p:ext uri="{BB962C8B-B14F-4D97-AF65-F5344CB8AC3E}">
        <p14:creationId xmlns:p14="http://schemas.microsoft.com/office/powerpoint/2010/main" val="376523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81E03-30CC-E59C-4BEF-70130277D4FE}"/>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774557-6290-4127-49E3-4F77C996F9EC}"/>
              </a:ext>
            </a:extLst>
          </p:cNvPr>
          <p:cNvSpPr>
            <a:spLocks noGrp="1"/>
          </p:cNvSpPr>
          <p:nvPr>
            <p:ph idx="1"/>
          </p:nvPr>
        </p:nvSpPr>
        <p:spPr>
          <a:xfrm>
            <a:off x="4447308" y="591344"/>
            <a:ext cx="6906491" cy="5585619"/>
          </a:xfrm>
        </p:spPr>
        <p:txBody>
          <a:bodyPr anchor="ctr">
            <a:normAutofit/>
          </a:bodyPr>
          <a:lstStyle/>
          <a:p>
            <a:r>
              <a:rPr lang="en-GB" sz="2400" b="1" dirty="0"/>
              <a:t>Parliament is still in charge</a:t>
            </a:r>
            <a:br>
              <a:rPr lang="en-GB" sz="2400" dirty="0"/>
            </a:br>
            <a:r>
              <a:rPr lang="en-GB" sz="2400" dirty="0"/>
              <a:t>Courts can't cancel laws that break human rights—they can only say they’re not compatible. It’s up to Parliament to decide what to do.</a:t>
            </a:r>
          </a:p>
          <a:p>
            <a:r>
              <a:rPr lang="en-GB" sz="2400" dirty="0"/>
              <a:t>More generally, the Act empowers courts to ask and answer morally and politically charged questions of policy, e.g. about immigration and asylum, the balance between liberty and national security, how best to tackle forced marriages, how to protect the public from convicted sex offenders, military action abroad, the criteria for the adoption of children, whether to introduce same-sex marriage, or in what circumstances to permit abortion. The Act effectively invites judges to assert their moral preferences over and above the political authorities. </a:t>
            </a:r>
          </a:p>
        </p:txBody>
      </p:sp>
    </p:spTree>
    <p:extLst>
      <p:ext uri="{BB962C8B-B14F-4D97-AF65-F5344CB8AC3E}">
        <p14:creationId xmlns:p14="http://schemas.microsoft.com/office/powerpoint/2010/main" val="353790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A4195-C220-BB8B-B92F-585A3C289AB6}"/>
              </a:ext>
            </a:extLst>
          </p:cNvPr>
          <p:cNvSpPr>
            <a:spLocks noGrp="1"/>
          </p:cNvSpPr>
          <p:nvPr>
            <p:ph type="title"/>
          </p:nvPr>
        </p:nvSpPr>
        <p:spPr>
          <a:xfrm>
            <a:off x="686834" y="1153572"/>
            <a:ext cx="3200400" cy="4461163"/>
          </a:xfrm>
        </p:spPr>
        <p:txBody>
          <a:bodyPr>
            <a:normAutofit/>
          </a:bodyPr>
          <a:lstStyle/>
          <a:p>
            <a:r>
              <a:rPr lang="en-GB">
                <a:solidFill>
                  <a:srgbClr val="FFFFFF"/>
                </a:solidFill>
              </a:rPr>
              <a:t>Parliament </a:t>
            </a:r>
            <a:r>
              <a:rPr lang="en-GB">
                <a:solidFill>
                  <a:srgbClr val="FFFFFF"/>
                </a:solidFill>
                <a:hlinkClick r:id="rId2"/>
              </a:rPr>
              <a:t>article</a:t>
            </a:r>
            <a:r>
              <a:rPr lang="en-GB">
                <a:solidFill>
                  <a:srgbClr val="FFFFFF"/>
                </a:solidFill>
              </a:rPr>
              <a:t> on replacing it with a Bill of Rights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A28431-9E79-247E-5B49-748AB7F4B0D4}"/>
              </a:ext>
            </a:extLst>
          </p:cNvPr>
          <p:cNvSpPr>
            <a:spLocks noGrp="1"/>
          </p:cNvSpPr>
          <p:nvPr>
            <p:ph idx="1"/>
          </p:nvPr>
        </p:nvSpPr>
        <p:spPr>
          <a:xfrm>
            <a:off x="4318639" y="953293"/>
            <a:ext cx="7186527" cy="5585619"/>
          </a:xfrm>
        </p:spPr>
        <p:txBody>
          <a:bodyPr anchor="ctr">
            <a:noAutofit/>
          </a:bodyPr>
          <a:lstStyle/>
          <a:p>
            <a:r>
              <a:rPr lang="en-GB" sz="2200" dirty="0"/>
              <a:t>Growth of a ‘rights culture’ that has displaced due focus on personal responsibility and the public interest. </a:t>
            </a:r>
          </a:p>
          <a:p>
            <a:r>
              <a:rPr lang="en-GB" sz="2200" dirty="0"/>
              <a:t>The government said that since 2000, certain human rights claims had been brought by people who have themselves “showed a flagrant disregard for the rights of others”. For instance, the right to respect family and private life has been relied on by foreign offenders to avoid deportation</a:t>
            </a:r>
          </a:p>
          <a:p>
            <a:r>
              <a:rPr lang="en-GB" sz="2200" dirty="0"/>
              <a:t>Public protection put at risk by the exponential expansion of rights. Since the </a:t>
            </a:r>
            <a:r>
              <a:rPr lang="en-GB" sz="2200" dirty="0" err="1"/>
              <a:t>HRA</a:t>
            </a:r>
            <a:r>
              <a:rPr lang="en-GB" sz="2200" dirty="0"/>
              <a:t> came into force, the legal framework within which public authorities operate had become less certain, the government said. It referred to circumstances where operational decisions had been challenged by courts “second guessing [public authorities’] professional judgement”. It said this had led to UK courts and the ECtHR creating principles that dictated how public authorities (such as police forces) should carry out their duties.</a:t>
            </a:r>
          </a:p>
          <a:p>
            <a:endParaRPr lang="en-GB" sz="2200" dirty="0"/>
          </a:p>
        </p:txBody>
      </p:sp>
    </p:spTree>
    <p:extLst>
      <p:ext uri="{BB962C8B-B14F-4D97-AF65-F5344CB8AC3E}">
        <p14:creationId xmlns:p14="http://schemas.microsoft.com/office/powerpoint/2010/main" val="27379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Wood human figure">
            <a:extLst>
              <a:ext uri="{FF2B5EF4-FFF2-40B4-BE49-F238E27FC236}">
                <a16:creationId xmlns:a16="http://schemas.microsoft.com/office/drawing/2014/main" id="{7AB4F4F0-1D8D-05D1-CC8B-048BEFB6277B}"/>
              </a:ext>
            </a:extLst>
          </p:cNvPr>
          <p:cNvPicPr>
            <a:picLocks noChangeAspect="1"/>
          </p:cNvPicPr>
          <p:nvPr/>
        </p:nvPicPr>
        <p:blipFill>
          <a:blip r:embed="rId2"/>
          <a:srcRect r="21337" b="-1"/>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7" name="Freeform: Shape 16">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4019B5-AA25-78C3-B05C-2E46EC6AA51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dirty="0"/>
              <a:t>What are the potential issues with Human Rights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6886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BE1B717-C5E7-B1EB-AF55-D78838CCD38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Any questions?</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Question marks in a line and one question mark is lit">
            <a:extLst>
              <a:ext uri="{FF2B5EF4-FFF2-40B4-BE49-F238E27FC236}">
                <a16:creationId xmlns:a16="http://schemas.microsoft.com/office/drawing/2014/main" id="{D19C18FC-ED0D-3F47-6444-0055FA1CEDE0}"/>
              </a:ext>
            </a:extLst>
          </p:cNvPr>
          <p:cNvPicPr>
            <a:picLocks noChangeAspect="1"/>
          </p:cNvPicPr>
          <p:nvPr/>
        </p:nvPicPr>
        <p:blipFill>
          <a:blip r:embed="rId3"/>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8930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1868FA08-581F-4AA1-ADE4-9F9AB1D043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D2511F3-06DB-494A-A7BD-C77E43B65B78}">
  <ds:schemaRefs>
    <ds:schemaRef ds:uri="http://schemas.microsoft.com/sharepoint/v3/contenttype/forms"/>
  </ds:schemaRefs>
</ds:datastoreItem>
</file>

<file path=customXml/itemProps3.xml><?xml version="1.0" encoding="utf-8"?>
<ds:datastoreItem xmlns:ds="http://schemas.openxmlformats.org/officeDocument/2006/customXml" ds:itemID="{0D58AF2D-A8F4-413B-97AB-A9779F887E70}">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8151</TotalTime>
  <Words>2557</Words>
  <Application>Microsoft Office PowerPoint</Application>
  <PresentationFormat>Widescreen</PresentationFormat>
  <Paragraphs>179</Paragraphs>
  <Slides>33</Slides>
  <Notes>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33</vt:i4>
      </vt:variant>
    </vt:vector>
  </HeadingPairs>
  <TitlesOfParts>
    <vt:vector size="39" baseType="lpstr">
      <vt:lpstr>Aptos</vt:lpstr>
      <vt:lpstr>Aptos Display</vt:lpstr>
      <vt:lpstr>Arial</vt:lpstr>
      <vt:lpstr>Calibri</vt:lpstr>
      <vt:lpstr>Office Theme</vt:lpstr>
      <vt:lpstr>1_office theme</vt:lpstr>
      <vt:lpstr>Police, Policing and Society </vt:lpstr>
      <vt:lpstr>Today’s Session</vt:lpstr>
      <vt:lpstr>Assignment 2 –(50%)</vt:lpstr>
      <vt:lpstr>What is technology use in policing </vt:lpstr>
      <vt:lpstr>Examples of technology used in policing </vt:lpstr>
      <vt:lpstr>The shift of criminal behaviour </vt:lpstr>
      <vt:lpstr>Strategic plans are needed</vt:lpstr>
      <vt:lpstr>What are the predicted trends of the future?</vt:lpstr>
      <vt:lpstr>What is the Future operating Environment 2040? </vt:lpstr>
      <vt:lpstr>PowerPoint Presentation</vt:lpstr>
      <vt:lpstr>What police need to do next</vt:lpstr>
      <vt:lpstr>Future of policing </vt:lpstr>
      <vt:lpstr>At the Heart</vt:lpstr>
      <vt:lpstr>Policing vision 2030 </vt:lpstr>
      <vt:lpstr>National Policing Digital Strategy 2025-2030</vt:lpstr>
      <vt:lpstr>Forward to the National Policing Digital Strategy 2025-2030 </vt:lpstr>
      <vt:lpstr>National Policing Digital Strategy 2025-2030</vt:lpstr>
      <vt:lpstr>Primary Focus </vt:lpstr>
      <vt:lpstr>Key ambitions </vt:lpstr>
      <vt:lpstr>Key Enabling pillars </vt:lpstr>
      <vt:lpstr> Future of Policing </vt:lpstr>
      <vt:lpstr>Human Rights Act 1998</vt:lpstr>
      <vt:lpstr>Human Rights Act 1998</vt:lpstr>
      <vt:lpstr>Human Rights Act 1998</vt:lpstr>
      <vt:lpstr>Rights are set out in ‘Articles’</vt:lpstr>
      <vt:lpstr>Cont…</vt:lpstr>
      <vt:lpstr>Limitations of the Act</vt:lpstr>
      <vt:lpstr>PowerPoint Presentation</vt:lpstr>
      <vt:lpstr>PowerPoint Presentation</vt:lpstr>
      <vt:lpstr>PowerPoint Presentation</vt:lpstr>
      <vt:lpstr>Parliament article on replacing it with a Bill of Rights </vt:lpstr>
      <vt:lpstr>What are the potential issues with Human Rights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2025-10-31T19:39:02Z</dcterms:created>
  <dcterms:modified xsi:type="dcterms:W3CDTF">2025-11-06T11:30:20Z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