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56" r:id="rId3"/>
    <p:sldId id="266" r:id="rId4"/>
    <p:sldId id="268" r:id="rId5"/>
    <p:sldId id="257" r:id="rId6"/>
    <p:sldId id="267" r:id="rId7"/>
    <p:sldId id="258" r:id="rId8"/>
    <p:sldId id="259" r:id="rId9"/>
    <p:sldId id="269" r:id="rId10"/>
    <p:sldId id="273" r:id="rId11"/>
    <p:sldId id="270" r:id="rId12"/>
    <p:sldId id="274" r:id="rId13"/>
    <p:sldId id="261" r:id="rId14"/>
    <p:sldId id="262" r:id="rId15"/>
    <p:sldId id="263" r:id="rId16"/>
    <p:sldId id="26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11483F8-FB75-4389-A1C5-69A2DE383510}" type="datetimeFigureOut">
              <a:rPr lang="en-US" smtClean="0"/>
              <a:pPr/>
              <a:t>3/1/2017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CF4570B-65D8-45E9-BF4D-F62A81AC3DA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Adjustments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Accounting and Accounting Software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6443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The value for closing stock will appear in 2 places in the financial statements: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CLOSING STOCK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4000" dirty="0" smtClean="0"/>
              <a:t>As part of cost of sales in the profit and loss account </a:t>
            </a:r>
          </a:p>
          <a:p>
            <a:pPr>
              <a:buNone/>
            </a:pPr>
            <a:r>
              <a:rPr lang="en-GB" sz="4000" dirty="0" smtClean="0"/>
              <a:t>	(cost of sales  =  opening stock  +  purchases  -  closing stock)</a:t>
            </a:r>
          </a:p>
          <a:p>
            <a:pPr>
              <a:buNone/>
            </a:pPr>
            <a:endParaRPr lang="en-GB" sz="4000" dirty="0" smtClean="0"/>
          </a:p>
          <a:p>
            <a:r>
              <a:rPr lang="en-GB" sz="4000" dirty="0" smtClean="0"/>
              <a:t>As a current asset in the balance sheet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DR   Closing Stock (b/s) 	X</a:t>
            </a:r>
          </a:p>
          <a:p>
            <a:endParaRPr lang="en-GB" sz="4000" dirty="0" smtClean="0"/>
          </a:p>
          <a:p>
            <a:r>
              <a:rPr lang="en-GB" sz="4000" dirty="0" smtClean="0"/>
              <a:t>CR   Closing Stock (p &amp; l)		X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Fixed assets are defined as those assets which are intended for use on a continuing basis in the enterprise’s activities</a:t>
            </a:r>
          </a:p>
          <a:p>
            <a:endParaRPr lang="en-GB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FIXED ASSETS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4000" dirty="0" smtClean="0"/>
              <a:t>The benefit of these assets is spread over a period of time so the expenditure is not immediately charged to the profit and loss account</a:t>
            </a:r>
          </a:p>
          <a:p>
            <a:pPr>
              <a:buNone/>
            </a:pPr>
            <a:endParaRPr lang="en-GB" sz="4000" dirty="0" smtClean="0"/>
          </a:p>
          <a:p>
            <a:pPr>
              <a:buNone/>
            </a:pPr>
            <a:r>
              <a:rPr lang="en-GB" sz="4000" dirty="0" smtClean="0"/>
              <a:t>	i.e.  It is capitalised in the balance sheet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2769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 smtClean="0"/>
              <a:t>Examples of fixed assets include:</a:t>
            </a:r>
          </a:p>
          <a:p>
            <a:endParaRPr lang="en-GB" sz="3200" dirty="0" smtClean="0"/>
          </a:p>
          <a:p>
            <a:pPr marL="971550" lvl="1" indent="-514350"/>
            <a:r>
              <a:rPr lang="en-GB" sz="3200" dirty="0" smtClean="0"/>
              <a:t>motor vehicles</a:t>
            </a:r>
          </a:p>
          <a:p>
            <a:pPr marL="971550" lvl="1" indent="-514350"/>
            <a:r>
              <a:rPr lang="en-GB" sz="3200" dirty="0" smtClean="0"/>
              <a:t>plant and machinery</a:t>
            </a:r>
          </a:p>
          <a:p>
            <a:pPr marL="971550" lvl="1" indent="-514350"/>
            <a:r>
              <a:rPr lang="en-GB" sz="3200" dirty="0" smtClean="0"/>
              <a:t>fixtures and equipment</a:t>
            </a:r>
          </a:p>
          <a:p>
            <a:pPr marL="971550" lvl="1" indent="-514350"/>
            <a:r>
              <a:rPr lang="en-GB" sz="3200" dirty="0" smtClean="0"/>
              <a:t>freehold / leasehold property</a:t>
            </a:r>
          </a:p>
          <a:p>
            <a:pPr marL="971550" lvl="1" indent="-514350"/>
            <a:r>
              <a:rPr lang="en-GB" sz="3200" dirty="0" smtClean="0"/>
              <a:t>computer equipment</a:t>
            </a:r>
            <a:endParaRPr lang="en-GB" sz="3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 smtClean="0"/>
              <a:t>Recording of the Fixed Assets</a:t>
            </a:r>
            <a:endParaRPr lang="en-GB" sz="4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4000" dirty="0" smtClean="0"/>
              <a:t>Fixed </a:t>
            </a:r>
            <a:r>
              <a:rPr lang="en-GB" sz="4000" dirty="0" smtClean="0"/>
              <a:t>Assets are </a:t>
            </a:r>
            <a:r>
              <a:rPr lang="en-GB" sz="4000" dirty="0" smtClean="0"/>
              <a:t>recorded in the accounts at their </a:t>
            </a:r>
            <a:r>
              <a:rPr lang="en-GB" sz="4000" dirty="0" smtClean="0"/>
              <a:t>purchase price or production cost</a:t>
            </a:r>
          </a:p>
          <a:p>
            <a:endParaRPr lang="en-GB" sz="4000" dirty="0" smtClean="0"/>
          </a:p>
          <a:p>
            <a:r>
              <a:rPr lang="en-GB" sz="4000" dirty="0" smtClean="0"/>
              <a:t>We should also include costs necessary to bring the item to its present location and to prepare it for use</a:t>
            </a:r>
          </a:p>
          <a:p>
            <a:endParaRPr lang="en-GB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 smtClean="0"/>
              <a:t>RECORDING OF FIXED ASSETS</a:t>
            </a:r>
            <a:endParaRPr lang="en-GB" sz="4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e.g.</a:t>
            </a:r>
          </a:p>
          <a:p>
            <a:pPr lvl="1"/>
            <a:r>
              <a:rPr lang="en-GB" sz="4000" dirty="0" smtClean="0"/>
              <a:t>Delivery charges</a:t>
            </a:r>
          </a:p>
          <a:p>
            <a:pPr lvl="1"/>
            <a:r>
              <a:rPr lang="en-GB" sz="4000" dirty="0" smtClean="0"/>
              <a:t>Installation fees</a:t>
            </a:r>
          </a:p>
          <a:p>
            <a:pPr lvl="1"/>
            <a:r>
              <a:rPr lang="en-GB" sz="4000" dirty="0" smtClean="0"/>
              <a:t>Import duties</a:t>
            </a:r>
          </a:p>
          <a:p>
            <a:pPr lvl="1"/>
            <a:r>
              <a:rPr lang="en-GB" sz="4000" dirty="0" smtClean="0"/>
              <a:t>Legal fees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Depreciation is a term used in accounting to describe the cost of using an asset over a period of time – when it is useful to the business</a:t>
            </a:r>
          </a:p>
          <a:p>
            <a:r>
              <a:rPr lang="en-GB" dirty="0"/>
              <a:t>All fixed assets have finite useful lives</a:t>
            </a:r>
          </a:p>
          <a:p>
            <a:r>
              <a:rPr lang="en-GB" dirty="0"/>
              <a:t>The cost of a fixed asset should be matched with the accounting periods expected to benefit from its use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Depreciation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2360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smtClean="0"/>
              <a:t>Depreciation is thus a means of spreading the cost of a fixed asset over its useful </a:t>
            </a:r>
            <a:r>
              <a:rPr lang="en-GB" sz="3200" dirty="0" smtClean="0"/>
              <a:t>life</a:t>
            </a:r>
          </a:p>
          <a:p>
            <a:r>
              <a:rPr lang="en-GB" sz="3200" dirty="0" smtClean="0"/>
              <a:t>Business depreciate long-term assets for both tax and accounting purposes</a:t>
            </a:r>
            <a:endParaRPr lang="en-GB" sz="3200" dirty="0" smtClean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3 factors to consider when calculating the depreciation charge:</a:t>
            </a:r>
          </a:p>
          <a:p>
            <a:r>
              <a:rPr lang="en-GB" dirty="0" smtClean="0"/>
              <a:t>The cost of the asset</a:t>
            </a:r>
          </a:p>
          <a:p>
            <a:r>
              <a:rPr lang="en-GB" dirty="0" smtClean="0"/>
              <a:t>The estimated useful life</a:t>
            </a:r>
          </a:p>
          <a:p>
            <a:r>
              <a:rPr lang="en-GB" dirty="0" smtClean="0"/>
              <a:t>The estimated residual value (scrap value)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Estimating Depreciation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7790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Depreciation is an expense in the profit and loss account ( a depreciation expense account is created</a:t>
            </a:r>
            <a:r>
              <a:rPr lang="en-GB" dirty="0" smtClean="0"/>
              <a:t>)</a:t>
            </a:r>
          </a:p>
          <a:p>
            <a:r>
              <a:rPr lang="en-GB" dirty="0"/>
              <a:t>It also reduces the value of the fixed asset in the balance sheet which is achieved by creating an account called the provision for depreciation account ( also called “accumulated depreciation”)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RECORDING DEPRECIATION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dirty="0" smtClean="0"/>
              <a:t>Once the depreciation charge for the year (or month) has been calculated, it is recorded </a:t>
            </a:r>
            <a:r>
              <a:rPr lang="en-GB" sz="2800" dirty="0" smtClean="0"/>
              <a:t>in the adjustments column of the spreadsheet as </a:t>
            </a:r>
            <a:r>
              <a:rPr lang="en-GB" sz="2800" dirty="0" smtClean="0"/>
              <a:t>follows:</a:t>
            </a:r>
          </a:p>
          <a:p>
            <a:endParaRPr lang="en-GB" sz="2800" dirty="0" smtClean="0"/>
          </a:p>
          <a:p>
            <a:pPr>
              <a:buNone/>
            </a:pPr>
            <a:r>
              <a:rPr lang="en-GB" sz="2800" dirty="0" smtClean="0"/>
              <a:t>	Dr	</a:t>
            </a:r>
            <a:r>
              <a:rPr lang="en-GB" sz="2800" dirty="0" err="1" smtClean="0"/>
              <a:t>Dep’n</a:t>
            </a:r>
            <a:r>
              <a:rPr lang="en-GB" sz="2800" dirty="0" smtClean="0"/>
              <a:t> expense (p @ l)	X</a:t>
            </a:r>
          </a:p>
          <a:p>
            <a:pPr>
              <a:buNone/>
            </a:pPr>
            <a:r>
              <a:rPr lang="en-GB" sz="2800" dirty="0" smtClean="0"/>
              <a:t>	</a:t>
            </a:r>
          </a:p>
          <a:p>
            <a:pPr>
              <a:buNone/>
            </a:pPr>
            <a:r>
              <a:rPr lang="en-GB" sz="2800" dirty="0" smtClean="0"/>
              <a:t>	Cr	Provision for </a:t>
            </a:r>
            <a:r>
              <a:rPr lang="en-GB" sz="2800" dirty="0" err="1" smtClean="0"/>
              <a:t>dep’n</a:t>
            </a:r>
            <a:r>
              <a:rPr lang="en-GB" sz="2800" dirty="0" smtClean="0"/>
              <a:t> (b/s)	X</a:t>
            </a: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DOUBLE ENTRY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3200" b="1" dirty="0" smtClean="0">
                <a:solidFill>
                  <a:schemeClr val="accent2">
                    <a:lumMod val="75000"/>
                  </a:schemeClr>
                </a:solidFill>
              </a:rPr>
              <a:t>Straight Line Method</a:t>
            </a:r>
          </a:p>
          <a:p>
            <a:endParaRPr lang="en-GB" dirty="0" smtClean="0"/>
          </a:p>
          <a:p>
            <a:pPr>
              <a:buNone/>
            </a:pPr>
            <a:r>
              <a:rPr lang="en-GB" dirty="0" smtClean="0"/>
              <a:t>	</a:t>
            </a:r>
            <a:r>
              <a:rPr lang="en-GB" sz="3600" dirty="0" smtClean="0"/>
              <a:t>This requires an equal depreciation charge in each period of the asset’s life</a:t>
            </a:r>
          </a:p>
          <a:p>
            <a:pPr>
              <a:buNone/>
            </a:pPr>
            <a:endParaRPr lang="en-GB" sz="3600" dirty="0" smtClean="0"/>
          </a:p>
          <a:p>
            <a:pPr>
              <a:buNone/>
            </a:pPr>
            <a:r>
              <a:rPr lang="en-GB" sz="3600" dirty="0" smtClean="0"/>
              <a:t>	We will either:</a:t>
            </a:r>
          </a:p>
          <a:p>
            <a:pPr marL="1236726" lvl="2" indent="-514350">
              <a:buFont typeface="+mj-lt"/>
              <a:buAutoNum type="arabicPeriod"/>
            </a:pPr>
            <a:r>
              <a:rPr lang="en-GB" sz="3600" dirty="0" smtClean="0"/>
              <a:t>Divide the original cost by the useful life or</a:t>
            </a:r>
          </a:p>
          <a:p>
            <a:pPr marL="1236726" lvl="2" indent="-514350">
              <a:buFont typeface="+mj-lt"/>
              <a:buAutoNum type="arabicPeriod"/>
            </a:pPr>
            <a:r>
              <a:rPr lang="en-GB" sz="3600" dirty="0" smtClean="0"/>
              <a:t>Take a percentage of the cost each year</a:t>
            </a:r>
            <a:endParaRPr lang="en-GB" sz="3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CALCULATING DEPRECIATION</a:t>
            </a: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b="1" dirty="0" smtClean="0">
                <a:solidFill>
                  <a:schemeClr val="accent2">
                    <a:lumMod val="75000"/>
                  </a:schemeClr>
                </a:solidFill>
              </a:rPr>
              <a:t>Reducing Balance Method</a:t>
            </a:r>
          </a:p>
          <a:p>
            <a:pPr>
              <a:buNone/>
            </a:pPr>
            <a:endParaRPr lang="en-GB" sz="3600" dirty="0" smtClean="0"/>
          </a:p>
          <a:p>
            <a:pPr>
              <a:buNone/>
            </a:pPr>
            <a:r>
              <a:rPr lang="en-GB" sz="3600" dirty="0" smtClean="0"/>
              <a:t>	This method applies a fixed percentage to the net book value of the fixed asset each year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64</TotalTime>
  <Words>365</Words>
  <Application>Microsoft Office PowerPoint</Application>
  <PresentationFormat>On-screen Show (4:3)</PresentationFormat>
  <Paragraphs>64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Hardcover</vt:lpstr>
      <vt:lpstr>Adjustments</vt:lpstr>
      <vt:lpstr>CLOSING STOCK</vt:lpstr>
      <vt:lpstr>PowerPoint Presentation</vt:lpstr>
      <vt:lpstr>PowerPoint Presentation</vt:lpstr>
      <vt:lpstr>FIXED ASSETS</vt:lpstr>
      <vt:lpstr>PowerPoint Presentation</vt:lpstr>
      <vt:lpstr>Recording of the Fixed Assets</vt:lpstr>
      <vt:lpstr>RECORDING OF FIXED ASSETS</vt:lpstr>
      <vt:lpstr>PowerPoint Presentation</vt:lpstr>
      <vt:lpstr>Depreciation</vt:lpstr>
      <vt:lpstr>PowerPoint Presentation</vt:lpstr>
      <vt:lpstr>Estimating Depreciation</vt:lpstr>
      <vt:lpstr>RECORDING DEPRECIATION</vt:lpstr>
      <vt:lpstr>THE DOUBLE ENTRY</vt:lpstr>
      <vt:lpstr>CALCULATING DEPRECIATION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CLOSING STOCK</dc:title>
  <dc:creator>Richard Dunstan</dc:creator>
  <cp:lastModifiedBy>Marie Pitson</cp:lastModifiedBy>
  <cp:revision>11</cp:revision>
  <dcterms:created xsi:type="dcterms:W3CDTF">2012-06-13T10:41:12Z</dcterms:created>
  <dcterms:modified xsi:type="dcterms:W3CDTF">2017-03-01T08:18:56Z</dcterms:modified>
</cp:coreProperties>
</file>