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63" r:id="rId4"/>
    <p:sldId id="258" r:id="rId5"/>
    <p:sldId id="259" r:id="rId6"/>
    <p:sldId id="260" r:id="rId7"/>
    <p:sldId id="261" r:id="rId8"/>
    <p:sldId id="264" r:id="rId9"/>
    <p:sldId id="265"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79296" autoAdjust="0"/>
  </p:normalViewPr>
  <p:slideViewPr>
    <p:cSldViewPr snapToGrid="0">
      <p:cViewPr varScale="1">
        <p:scale>
          <a:sx n="75" d="100"/>
          <a:sy n="75" d="100"/>
        </p:scale>
        <p:origin x="88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9C98FF-C0E4-40CF-98AF-33214B9844C0}"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17D197-466F-42D0-BD11-851596883BC1}" type="slidenum">
              <a:rPr lang="en-GB" smtClean="0"/>
              <a:t>‹#›</a:t>
            </a:fld>
            <a:endParaRPr lang="en-GB"/>
          </a:p>
        </p:txBody>
      </p:sp>
    </p:spTree>
    <p:extLst>
      <p:ext uri="{BB962C8B-B14F-4D97-AF65-F5344CB8AC3E}">
        <p14:creationId xmlns:p14="http://schemas.microsoft.com/office/powerpoint/2010/main" val="5985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Greenfield works in scattered regions, and this poses the actual coordination challenges to its mixed workforce. Microsoft 365 has been launched to fill those gaps but not all people have been consuming it. According to Skills for Care (2023), workforce digital confidence is one of the main obstacles to technology adoption in social care. Cresswell et al. (2020) affirm that organized change management is an effective tool to enhance the rate of adoption. In this presentation, three particular dimensions of Microsoft 365 applicable to Greenfield are discussed, and each of them is based on peer-reviewed and institutional evidence.</a:t>
            </a:r>
            <a:endParaRPr lang="en-GB" dirty="0"/>
          </a:p>
        </p:txBody>
      </p:sp>
      <p:sp>
        <p:nvSpPr>
          <p:cNvPr id="4" name="Slide Number Placeholder 3"/>
          <p:cNvSpPr>
            <a:spLocks noGrp="1"/>
          </p:cNvSpPr>
          <p:nvPr>
            <p:ph type="sldNum" sz="quarter" idx="5"/>
          </p:nvPr>
        </p:nvSpPr>
        <p:spPr/>
        <p:txBody>
          <a:bodyPr/>
          <a:lstStyle/>
          <a:p>
            <a:fld id="{9F17D197-466F-42D0-BD11-851596883BC1}" type="slidenum">
              <a:rPr lang="en-GB" smtClean="0"/>
              <a:t>2</a:t>
            </a:fld>
            <a:endParaRPr lang="en-GB"/>
          </a:p>
        </p:txBody>
      </p:sp>
    </p:spTree>
    <p:extLst>
      <p:ext uri="{BB962C8B-B14F-4D97-AF65-F5344CB8AC3E}">
        <p14:creationId xmlns:p14="http://schemas.microsoft.com/office/powerpoint/2010/main" val="1197429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Greenfield, coordinators and carers require current and precise records in order to provide safe care. Excel solves the short term issue of paper based scheduling by </a:t>
            </a:r>
            <a:r>
              <a:rPr lang="en-US" sz="1200" b="0" i="0" kern="1200" dirty="0" err="1">
                <a:solidFill>
                  <a:schemeClr val="tx1"/>
                </a:solidFill>
                <a:effectLst/>
                <a:latin typeface="+mn-lt"/>
                <a:ea typeface="+mn-ea"/>
                <a:cs typeface="+mn-cs"/>
              </a:rPr>
              <a:t>centralising</a:t>
            </a:r>
            <a:r>
              <a:rPr lang="en-US" sz="1200" b="0" i="0" kern="1200" dirty="0">
                <a:solidFill>
                  <a:schemeClr val="tx1"/>
                </a:solidFill>
                <a:effectLst/>
                <a:latin typeface="+mn-lt"/>
                <a:ea typeface="+mn-ea"/>
                <a:cs typeface="+mn-cs"/>
              </a:rPr>
              <a:t> information in a format that is structured. Greenhalgh et al. (2017) were able to measure the reduction of errors on similar care environments. Cresswell et al. (2020), however, warn that spreadsheet tools need a regular saving routine and need to have version control to be dependable. The implementation should therefore involve training of the staff to use the conditional formatting and shared file functions of Excel, rather than an additional expense.</a:t>
            </a:r>
            <a:endParaRPr lang="en-GB" dirty="0"/>
          </a:p>
        </p:txBody>
      </p:sp>
      <p:sp>
        <p:nvSpPr>
          <p:cNvPr id="4" name="Slide Number Placeholder 3"/>
          <p:cNvSpPr>
            <a:spLocks noGrp="1"/>
          </p:cNvSpPr>
          <p:nvPr>
            <p:ph type="sldNum" sz="quarter" idx="5"/>
          </p:nvPr>
        </p:nvSpPr>
        <p:spPr/>
        <p:txBody>
          <a:bodyPr/>
          <a:lstStyle/>
          <a:p>
            <a:fld id="{9F17D197-466F-42D0-BD11-851596883BC1}" type="slidenum">
              <a:rPr lang="en-GB" smtClean="0"/>
              <a:t>3</a:t>
            </a:fld>
            <a:endParaRPr lang="en-GB"/>
          </a:p>
        </p:txBody>
      </p:sp>
    </p:spTree>
    <p:extLst>
      <p:ext uri="{BB962C8B-B14F-4D97-AF65-F5344CB8AC3E}">
        <p14:creationId xmlns:p14="http://schemas.microsoft.com/office/powerpoint/2010/main" val="2510130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best place to begin with Greenfield is excel since the majority of the staff already use it in their everyday lives. The NHS England (2021) suggests the use of familiar tools as initial digital adoption measures in the care environments. Nonetheless, the state of record integrity </a:t>
            </a:r>
            <a:r>
              <a:rPr lang="en-US" sz="1200" b="0" i="0" kern="1200" dirty="0" err="1">
                <a:solidFill>
                  <a:schemeClr val="tx1"/>
                </a:solidFill>
                <a:effectLst/>
                <a:latin typeface="+mn-lt"/>
                <a:ea typeface="+mn-ea"/>
                <a:cs typeface="+mn-cs"/>
              </a:rPr>
              <a:t>expressedly</a:t>
            </a:r>
            <a:r>
              <a:rPr lang="en-US" sz="1200" b="0" i="0" kern="1200" dirty="0">
                <a:solidFill>
                  <a:schemeClr val="tx1"/>
                </a:solidFill>
                <a:effectLst/>
                <a:latin typeface="+mn-lt"/>
                <a:ea typeface="+mn-ea"/>
                <a:cs typeface="+mn-cs"/>
              </a:rPr>
              <a:t> as a requirement in the CQC (2022) inspection framework implies that audit trails cannot be compromised. As Eason et al. (2018) emphasize, the records that are stored in a spreadsheet are subject to compliance risk without version control. To comply with regulations, Greenfield then needs to combine Excel application with OneDrive version history and clear data entry procedures.</a:t>
            </a:r>
            <a:endParaRPr lang="en-GB" dirty="0"/>
          </a:p>
        </p:txBody>
      </p:sp>
      <p:sp>
        <p:nvSpPr>
          <p:cNvPr id="4" name="Slide Number Placeholder 3"/>
          <p:cNvSpPr>
            <a:spLocks noGrp="1"/>
          </p:cNvSpPr>
          <p:nvPr>
            <p:ph type="sldNum" sz="quarter" idx="5"/>
          </p:nvPr>
        </p:nvSpPr>
        <p:spPr/>
        <p:txBody>
          <a:bodyPr/>
          <a:lstStyle/>
          <a:p>
            <a:fld id="{9F17D197-466F-42D0-BD11-851596883BC1}" type="slidenum">
              <a:rPr lang="en-GB" smtClean="0"/>
              <a:t>4</a:t>
            </a:fld>
            <a:endParaRPr lang="en-GB"/>
          </a:p>
        </p:txBody>
      </p:sp>
    </p:spTree>
    <p:extLst>
      <p:ext uri="{BB962C8B-B14F-4D97-AF65-F5344CB8AC3E}">
        <p14:creationId xmlns:p14="http://schemas.microsoft.com/office/powerpoint/2010/main" val="4138648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failure to communicate between the field carers and the office staff is a reported source of risk in community care. According to Skills for Care (2023), one of the factors that contribute to the protection of incidents is poor communication. This is solved through teams which offers a way of accessible communication that is persistent and one that is not location dependent. In a community nursing setting, Porritt et al. (2021) were able to show safety improvements that were measurable in the presence of Teams-based communication. According to Cresswell et al. (2020), integration with Outlook and SharePoint implies that Greenfield will not require any other software to implement coordinated, documented communication throughout the entire agency.</a:t>
            </a:r>
            <a:endParaRPr lang="en-GB" dirty="0"/>
          </a:p>
        </p:txBody>
      </p:sp>
      <p:sp>
        <p:nvSpPr>
          <p:cNvPr id="4" name="Slide Number Placeholder 3"/>
          <p:cNvSpPr>
            <a:spLocks noGrp="1"/>
          </p:cNvSpPr>
          <p:nvPr>
            <p:ph type="sldNum" sz="quarter" idx="5"/>
          </p:nvPr>
        </p:nvSpPr>
        <p:spPr/>
        <p:txBody>
          <a:bodyPr/>
          <a:lstStyle/>
          <a:p>
            <a:fld id="{9F17D197-466F-42D0-BD11-851596883BC1}" type="slidenum">
              <a:rPr lang="en-GB" smtClean="0"/>
              <a:t>5</a:t>
            </a:fld>
            <a:endParaRPr lang="en-GB"/>
          </a:p>
        </p:txBody>
      </p:sp>
    </p:spTree>
    <p:extLst>
      <p:ext uri="{BB962C8B-B14F-4D97-AF65-F5344CB8AC3E}">
        <p14:creationId xmlns:p14="http://schemas.microsoft.com/office/powerpoint/2010/main" val="3438953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Teams provides Greenfield with an evidenced and structured communication solution. The inspection criteria developed by CQC (2022) give incentives to organisations in which communication is written and traceable, which is exactly what Teams offers. Nevertheless, Greenhalgh et al. (2017) determined that digital anxiety in care workers is a real challenge and not merely a training gap. According to NHS England (2021), multi-factor authentication and access governance are not to be implemented as an after-thought but as part of the deployment. The management team of Greenfield needs to invest in onboarding assistance and the explicit data-sharing policies prior to the complete adoption of Teams.</a:t>
            </a:r>
            <a:endParaRPr lang="en-GB" dirty="0"/>
          </a:p>
        </p:txBody>
      </p:sp>
      <p:sp>
        <p:nvSpPr>
          <p:cNvPr id="4" name="Slide Number Placeholder 3"/>
          <p:cNvSpPr>
            <a:spLocks noGrp="1"/>
          </p:cNvSpPr>
          <p:nvPr>
            <p:ph type="sldNum" sz="quarter" idx="5"/>
          </p:nvPr>
        </p:nvSpPr>
        <p:spPr/>
        <p:txBody>
          <a:bodyPr/>
          <a:lstStyle/>
          <a:p>
            <a:fld id="{9F17D197-466F-42D0-BD11-851596883BC1}" type="slidenum">
              <a:rPr lang="en-GB" smtClean="0"/>
              <a:t>6</a:t>
            </a:fld>
            <a:endParaRPr lang="en-GB"/>
          </a:p>
        </p:txBody>
      </p:sp>
    </p:spTree>
    <p:extLst>
      <p:ext uri="{BB962C8B-B14F-4D97-AF65-F5344CB8AC3E}">
        <p14:creationId xmlns:p14="http://schemas.microsoft.com/office/powerpoint/2010/main" val="3330599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Digital safety within a care agency is a mandatory aspect; it is mandated by the regulation. As it is stated by the ICO (2021), organisations that store sensitive health and personal data should also demonstrate active adherence to UK GDPR. According to National Cyber Security Centre (2023), phishing is the most widespread mode of data breach in the state and society. Multi-factor authentication has been suggested by NHS England (2021) as a control measure in the form of a baseline. The four measurable, auditable goals in this action plan provide Greenfield with goals and each goal has a set of actions and a designated ownership.</a:t>
            </a:r>
            <a:endParaRPr lang="en-GB" dirty="0"/>
          </a:p>
        </p:txBody>
      </p:sp>
      <p:sp>
        <p:nvSpPr>
          <p:cNvPr id="4" name="Slide Number Placeholder 3"/>
          <p:cNvSpPr>
            <a:spLocks noGrp="1"/>
          </p:cNvSpPr>
          <p:nvPr>
            <p:ph type="sldNum" sz="quarter" idx="5"/>
          </p:nvPr>
        </p:nvSpPr>
        <p:spPr/>
        <p:txBody>
          <a:bodyPr/>
          <a:lstStyle/>
          <a:p>
            <a:fld id="{9F17D197-466F-42D0-BD11-851596883BC1}" type="slidenum">
              <a:rPr lang="en-GB" smtClean="0"/>
              <a:t>7</a:t>
            </a:fld>
            <a:endParaRPr lang="en-GB"/>
          </a:p>
        </p:txBody>
      </p:sp>
    </p:spTree>
    <p:extLst>
      <p:ext uri="{BB962C8B-B14F-4D97-AF65-F5344CB8AC3E}">
        <p14:creationId xmlns:p14="http://schemas.microsoft.com/office/powerpoint/2010/main" val="1040446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checklist transforms the action plan to a working format and which can be applied by Greenfield managers and Data Protection Lead during staff meetings and audits. To enhance accountability through the compliance activities, the ICO (2021) recommends that organisations record their compliance activities in easily readable formats. NCSC (2023) suggests the use of checklists as a feasible method of non-technical managers to monitor cybersecurity. Everything in this table aligns with a legal or regulatory requirement and hence it is a working governance document as opposed to a one-off exercise.  </a:t>
            </a:r>
            <a:endParaRPr lang="en-GB" dirty="0"/>
          </a:p>
        </p:txBody>
      </p:sp>
      <p:sp>
        <p:nvSpPr>
          <p:cNvPr id="4" name="Slide Number Placeholder 3"/>
          <p:cNvSpPr>
            <a:spLocks noGrp="1"/>
          </p:cNvSpPr>
          <p:nvPr>
            <p:ph type="sldNum" sz="quarter" idx="5"/>
          </p:nvPr>
        </p:nvSpPr>
        <p:spPr/>
        <p:txBody>
          <a:bodyPr/>
          <a:lstStyle/>
          <a:p>
            <a:fld id="{9F17D197-466F-42D0-BD11-851596883BC1}" type="slidenum">
              <a:rPr lang="en-GB" smtClean="0"/>
              <a:t>8</a:t>
            </a:fld>
            <a:endParaRPr lang="en-GB"/>
          </a:p>
        </p:txBody>
      </p:sp>
    </p:spTree>
    <p:extLst>
      <p:ext uri="{BB962C8B-B14F-4D97-AF65-F5344CB8AC3E}">
        <p14:creationId xmlns:p14="http://schemas.microsoft.com/office/powerpoint/2010/main" val="7843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This presentation has also shown that the Microsoft 365 can provide Greenfield with evidence-based solutions in three key areas. According to Greenhalgh et al. (2017), the success of digital tools depends on the organisations investing in people and platforms. Both the CQC (2022) and the ICO (2021) frameworks need more than the use of software; they need documented processes and trained personnel. The management team of Greenfield can use this presentation as a step towards a gradual implementing plan, which would start with the implementation of multi-factor authentication and Teams onboarding, then Excel-based scheduling and a complete data protection audit.</a:t>
            </a:r>
            <a:endParaRPr lang="en-GB" dirty="0"/>
          </a:p>
        </p:txBody>
      </p:sp>
      <p:sp>
        <p:nvSpPr>
          <p:cNvPr id="4" name="Slide Number Placeholder 3"/>
          <p:cNvSpPr>
            <a:spLocks noGrp="1"/>
          </p:cNvSpPr>
          <p:nvPr>
            <p:ph type="sldNum" sz="quarter" idx="5"/>
          </p:nvPr>
        </p:nvSpPr>
        <p:spPr/>
        <p:txBody>
          <a:bodyPr/>
          <a:lstStyle/>
          <a:p>
            <a:fld id="{9F17D197-466F-42D0-BD11-851596883BC1}" type="slidenum">
              <a:rPr lang="en-GB" smtClean="0"/>
              <a:t>9</a:t>
            </a:fld>
            <a:endParaRPr lang="en-GB"/>
          </a:p>
        </p:txBody>
      </p:sp>
    </p:spTree>
    <p:extLst>
      <p:ext uri="{BB962C8B-B14F-4D97-AF65-F5344CB8AC3E}">
        <p14:creationId xmlns:p14="http://schemas.microsoft.com/office/powerpoint/2010/main" val="1743018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1859486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2666244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736969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79D2B5-703E-4C77-B86E-8DA80FE4FC5F}"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3600423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79D2B5-703E-4C77-B86E-8DA80FE4FC5F}" type="datetimeFigureOut">
              <a:rPr lang="en-GB" smtClean="0"/>
              <a:t>14/03/2026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65958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79D2B5-703E-4C77-B86E-8DA80FE4FC5F}"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4109655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79D2B5-703E-4C77-B86E-8DA80FE4FC5F}" type="datetimeFigureOut">
              <a:rPr lang="en-GB" smtClean="0"/>
              <a:t>14/03/2026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3565883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79D2B5-703E-4C77-B86E-8DA80FE4FC5F}"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588500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79D2B5-703E-4C77-B86E-8DA80FE4FC5F}"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1422142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2687414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875572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26377271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949336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4146090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97634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79D2B5-703E-4C77-B86E-8DA80FE4FC5F}"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840B5-9726-48FD-8FCF-33DF8EB8FA05}" type="slidenum">
              <a:rPr lang="en-GB" smtClean="0"/>
              <a:t>‹#›</a:t>
            </a:fld>
            <a:endParaRPr lang="en-GB"/>
          </a:p>
        </p:txBody>
      </p:sp>
    </p:spTree>
    <p:extLst>
      <p:ext uri="{BB962C8B-B14F-4D97-AF65-F5344CB8AC3E}">
        <p14:creationId xmlns:p14="http://schemas.microsoft.com/office/powerpoint/2010/main" val="38470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79D2B5-703E-4C77-B86E-8DA80FE4FC5F}" type="datetimeFigureOut">
              <a:rPr lang="en-GB" smtClean="0"/>
              <a:t>14/03/2026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6840B5-9726-48FD-8FCF-33DF8EB8FA05}" type="slidenum">
              <a:rPr lang="en-GB" smtClean="0"/>
              <a:t>‹#›</a:t>
            </a:fld>
            <a:endParaRPr lang="en-GB"/>
          </a:p>
        </p:txBody>
      </p:sp>
    </p:spTree>
    <p:extLst>
      <p:ext uri="{BB962C8B-B14F-4D97-AF65-F5344CB8AC3E}">
        <p14:creationId xmlns:p14="http://schemas.microsoft.com/office/powerpoint/2010/main" val="35552402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56" name="Straight Connector 205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0" name="Isosceles Triangle 205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4" name="Isosceles Triangle 206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Isosceles Triangle 206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6602B2E-49B0-1482-8E1B-BF0F44AFEC57}"/>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lnSpc>
                <a:spcPct val="90000"/>
              </a:lnSpc>
            </a:pPr>
            <a:r>
              <a:rPr lang="en-US" sz="2500"/>
              <a:t>BSc Health and Social Care Management</a:t>
            </a:r>
            <a:br>
              <a:rPr lang="en-US" sz="2500"/>
            </a:br>
            <a:r>
              <a:rPr lang="en-US" sz="2500" b="1"/>
              <a:t>Module: Digital Technologies in Health and Social Care</a:t>
            </a:r>
            <a:br>
              <a:rPr lang="en-US" sz="2500"/>
            </a:br>
            <a:r>
              <a:rPr lang="en-US" sz="2500"/>
              <a:t>Assessment Component 1: Group Presentation </a:t>
            </a:r>
          </a:p>
        </p:txBody>
      </p:sp>
      <p:sp>
        <p:nvSpPr>
          <p:cNvPr id="3" name="Subtitle 2">
            <a:extLst>
              <a:ext uri="{FF2B5EF4-FFF2-40B4-BE49-F238E27FC236}">
                <a16:creationId xmlns:a16="http://schemas.microsoft.com/office/drawing/2014/main" id="{5A3BC356-C9F1-30B4-4C4C-FBD0DEF94188}"/>
              </a:ext>
            </a:extLst>
          </p:cNvPr>
          <p:cNvSpPr>
            <a:spLocks noGrp="1"/>
          </p:cNvSpPr>
          <p:nvPr>
            <p:ph type="subTitle" idx="1"/>
          </p:nvPr>
        </p:nvSpPr>
        <p:spPr>
          <a:xfrm>
            <a:off x="677334" y="2160590"/>
            <a:ext cx="5220430" cy="3701270"/>
          </a:xfrm>
        </p:spPr>
        <p:txBody>
          <a:bodyPr vert="horz" lIns="91440" tIns="45720" rIns="91440" bIns="45720" rtlCol="0">
            <a:normAutofit/>
          </a:bodyPr>
          <a:lstStyle/>
          <a:p>
            <a:pPr algn="l">
              <a:buFont typeface="Wingdings 3" charset="2"/>
              <a:buChar char=""/>
            </a:pPr>
            <a:br>
              <a:rPr lang="en-US" dirty="0">
                <a:solidFill>
                  <a:schemeClr val="tx1">
                    <a:lumMod val="75000"/>
                    <a:lumOff val="25000"/>
                  </a:schemeClr>
                </a:solidFill>
              </a:rPr>
            </a:br>
            <a:r>
              <a:rPr lang="en-US" b="1" dirty="0">
                <a:solidFill>
                  <a:schemeClr val="tx1">
                    <a:lumMod val="75000"/>
                    <a:lumOff val="25000"/>
                  </a:schemeClr>
                </a:solidFill>
              </a:rPr>
              <a:t>Greenfield Home Care Agency</a:t>
            </a:r>
            <a:br>
              <a:rPr lang="en-US" dirty="0">
                <a:solidFill>
                  <a:schemeClr val="tx1">
                    <a:lumMod val="75000"/>
                    <a:lumOff val="25000"/>
                  </a:schemeClr>
                </a:solidFill>
              </a:rPr>
            </a:br>
            <a:r>
              <a:rPr lang="en-US" dirty="0">
                <a:solidFill>
                  <a:schemeClr val="tx1">
                    <a:lumMod val="75000"/>
                    <a:lumOff val="25000"/>
                  </a:schemeClr>
                </a:solidFill>
              </a:rPr>
              <a:t>Evaluating Microsoft 365 for Efficiency, Communication, and Digital Safety</a:t>
            </a:r>
          </a:p>
          <a:p>
            <a:pPr algn="l">
              <a:buFont typeface="Wingdings 3" charset="2"/>
              <a:buChar char=""/>
            </a:pPr>
            <a:endParaRPr lang="en-US" dirty="0">
              <a:solidFill>
                <a:schemeClr val="tx1">
                  <a:lumMod val="75000"/>
                  <a:lumOff val="25000"/>
                </a:schemeClr>
              </a:solidFill>
            </a:endParaRPr>
          </a:p>
          <a:p>
            <a:pPr algn="l">
              <a:buFont typeface="Wingdings 3" charset="2"/>
              <a:buChar char=""/>
            </a:pPr>
            <a:endParaRPr lang="en-US" dirty="0">
              <a:solidFill>
                <a:schemeClr val="tx1">
                  <a:lumMod val="75000"/>
                  <a:lumOff val="25000"/>
                </a:schemeClr>
              </a:solidFill>
            </a:endParaRPr>
          </a:p>
          <a:p>
            <a:pPr algn="l">
              <a:buFont typeface="Wingdings 3" charset="2"/>
              <a:buChar char=""/>
            </a:pPr>
            <a:r>
              <a:rPr lang="en-US" b="1" dirty="0">
                <a:solidFill>
                  <a:schemeClr val="tx1">
                    <a:lumMod val="75000"/>
                    <a:lumOff val="25000"/>
                  </a:schemeClr>
                </a:solidFill>
              </a:rPr>
              <a:t>Student Name</a:t>
            </a:r>
            <a:r>
              <a:rPr lang="en-US" dirty="0">
                <a:solidFill>
                  <a:schemeClr val="tx1">
                    <a:lumMod val="75000"/>
                    <a:lumOff val="25000"/>
                  </a:schemeClr>
                </a:solidFill>
              </a:rPr>
              <a:t>: Mariana Croitoru</a:t>
            </a:r>
          </a:p>
          <a:p>
            <a:pPr algn="l">
              <a:buFont typeface="Wingdings 3" charset="2"/>
              <a:buChar char=""/>
            </a:pPr>
            <a:r>
              <a:rPr lang="en-US" b="1" dirty="0">
                <a:solidFill>
                  <a:schemeClr val="tx1">
                    <a:lumMod val="75000"/>
                    <a:lumOff val="25000"/>
                  </a:schemeClr>
                </a:solidFill>
              </a:rPr>
              <a:t>Student </a:t>
            </a:r>
            <a:r>
              <a:rPr lang="en-US" b="1">
                <a:solidFill>
                  <a:schemeClr val="tx1">
                    <a:lumMod val="75000"/>
                    <a:lumOff val="25000"/>
                  </a:schemeClr>
                </a:solidFill>
              </a:rPr>
              <a:t>ID</a:t>
            </a:r>
            <a:r>
              <a:rPr lang="en-US">
                <a:solidFill>
                  <a:schemeClr val="tx1">
                    <a:lumMod val="75000"/>
                    <a:lumOff val="25000"/>
                  </a:schemeClr>
                </a:solidFill>
              </a:rPr>
              <a:t>: 2322048</a:t>
            </a:r>
            <a:br>
              <a:rPr lang="en-US" dirty="0">
                <a:solidFill>
                  <a:schemeClr val="tx1">
                    <a:lumMod val="75000"/>
                    <a:lumOff val="25000"/>
                  </a:schemeClr>
                </a:solidFill>
              </a:rPr>
            </a:br>
            <a:endParaRPr lang="en-US" dirty="0">
              <a:solidFill>
                <a:schemeClr val="tx1">
                  <a:lumMod val="75000"/>
                  <a:lumOff val="25000"/>
                </a:schemeClr>
              </a:solidFill>
            </a:endParaRPr>
          </a:p>
        </p:txBody>
      </p:sp>
      <p:pic>
        <p:nvPicPr>
          <p:cNvPr id="2050" name="Picture 2" descr="Greenfield Care Homes">
            <a:extLst>
              <a:ext uri="{FF2B5EF4-FFF2-40B4-BE49-F238E27FC236}">
                <a16:creationId xmlns:a16="http://schemas.microsoft.com/office/drawing/2014/main" id="{C2AE5E13-EFA9-AC91-C806-E82F1D8A20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7417" y="2159000"/>
            <a:ext cx="3145536" cy="3145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84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8EB7E-3814-418A-7810-704B71C5289B}"/>
              </a:ext>
            </a:extLst>
          </p:cNvPr>
          <p:cNvSpPr>
            <a:spLocks noGrp="1"/>
          </p:cNvSpPr>
          <p:nvPr>
            <p:ph type="title"/>
          </p:nvPr>
        </p:nvSpPr>
        <p:spPr>
          <a:xfrm>
            <a:off x="677334" y="609600"/>
            <a:ext cx="8596668" cy="1320800"/>
          </a:xfrm>
        </p:spPr>
        <p:txBody>
          <a:bodyPr anchor="t">
            <a:normAutofit/>
          </a:bodyPr>
          <a:lstStyle/>
          <a:p>
            <a:r>
              <a:rPr lang="en-US"/>
              <a:t>Welcome to Greenfield Home Care Agency and Microsoft 365.</a:t>
            </a:r>
            <a:endParaRPr lang="en-GB" dirty="0"/>
          </a:p>
        </p:txBody>
      </p:sp>
      <p:sp>
        <p:nvSpPr>
          <p:cNvPr id="3" name="Content Placeholder 2">
            <a:extLst>
              <a:ext uri="{FF2B5EF4-FFF2-40B4-BE49-F238E27FC236}">
                <a16:creationId xmlns:a16="http://schemas.microsoft.com/office/drawing/2014/main" id="{096AF0F8-490F-DA48-BDD7-34BA1563A9CD}"/>
              </a:ext>
            </a:extLst>
          </p:cNvPr>
          <p:cNvSpPr>
            <a:spLocks noGrp="1"/>
          </p:cNvSpPr>
          <p:nvPr>
            <p:ph idx="1"/>
          </p:nvPr>
        </p:nvSpPr>
        <p:spPr>
          <a:xfrm>
            <a:off x="677334" y="2160590"/>
            <a:ext cx="5220430" cy="3701270"/>
          </a:xfrm>
        </p:spPr>
        <p:txBody>
          <a:bodyPr>
            <a:normAutofit/>
          </a:bodyPr>
          <a:lstStyle/>
          <a:p>
            <a:pPr>
              <a:lnSpc>
                <a:spcPct val="90000"/>
              </a:lnSpc>
            </a:pPr>
            <a:r>
              <a:rPr lang="en-US" sz="1300"/>
              <a:t>Greenfield offers person-centred care to older adults residing independently in the community that is implemented by care coordinators, visiting carers, nurses, and administrative personnel (Skills for Care, 2023).</a:t>
            </a:r>
          </a:p>
          <a:p>
            <a:pPr>
              <a:lnSpc>
                <a:spcPct val="90000"/>
              </a:lnSpc>
            </a:pPr>
            <a:r>
              <a:rPr lang="en-US" sz="1300"/>
              <a:t>The recent change is that Microsoft 365 has been implemented throughout the agency to make the communication, scheduling, and documentation easier but a lot of staff members are still unable to use the full complement of the tools (Microsoft, 2023).</a:t>
            </a:r>
          </a:p>
          <a:p>
            <a:pPr>
              <a:lnSpc>
                <a:spcPct val="90000"/>
              </a:lnSpc>
            </a:pPr>
            <a:r>
              <a:rPr lang="en-US" sz="1300"/>
              <a:t>Research indicates that adoption of digital in care environments has resulted in efficiency of workflow up to 30% where staff are trained in a structured manner during the rollout (Cresswell et al., 2020).</a:t>
            </a:r>
          </a:p>
          <a:p>
            <a:pPr>
              <a:lnSpc>
                <a:spcPct val="90000"/>
              </a:lnSpc>
            </a:pPr>
            <a:r>
              <a:rPr lang="en-US" sz="1300"/>
              <a:t>The following presentation measures three important areas: productivity applications, communication tools, and digital safety, all of which are directly applied to the situation with Greenfield (NHS England, 2021).</a:t>
            </a:r>
            <a:endParaRPr lang="en-GB" sz="1300"/>
          </a:p>
        </p:txBody>
      </p:sp>
      <p:pic>
        <p:nvPicPr>
          <p:cNvPr id="1026" name="Picture 2" descr="GREENFIELD HOME CARE - Updated March 2026 - Murrieta, California - Home  Health Care - Phone Number - Yelp">
            <a:extLst>
              <a:ext uri="{FF2B5EF4-FFF2-40B4-BE49-F238E27FC236}">
                <a16:creationId xmlns:a16="http://schemas.microsoft.com/office/drawing/2014/main" id="{7CC0536F-D143-99A3-BB91-56E5523BE45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87417" y="2159000"/>
            <a:ext cx="3145536" cy="3145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999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7DC94-BAFD-2DE4-01EE-9DD495E2BC13}"/>
              </a:ext>
            </a:extLst>
          </p:cNvPr>
          <p:cNvSpPr>
            <a:spLocks noGrp="1"/>
          </p:cNvSpPr>
          <p:nvPr>
            <p:ph type="title"/>
          </p:nvPr>
        </p:nvSpPr>
        <p:spPr/>
        <p:txBody>
          <a:bodyPr/>
          <a:lstStyle/>
          <a:p>
            <a:r>
              <a:rPr lang="en-US" dirty="0"/>
              <a:t>Microsoft Excel to Schedule and track log of medication at Greenfield.</a:t>
            </a:r>
            <a:endParaRPr lang="en-GB" dirty="0"/>
          </a:p>
        </p:txBody>
      </p:sp>
      <p:sp>
        <p:nvSpPr>
          <p:cNvPr id="3" name="Content Placeholder 2">
            <a:extLst>
              <a:ext uri="{FF2B5EF4-FFF2-40B4-BE49-F238E27FC236}">
                <a16:creationId xmlns:a16="http://schemas.microsoft.com/office/drawing/2014/main" id="{D3DE5ABE-A5C8-43B7-ACA9-A68C2815BD1C}"/>
              </a:ext>
            </a:extLst>
          </p:cNvPr>
          <p:cNvSpPr>
            <a:spLocks noGrp="1"/>
          </p:cNvSpPr>
          <p:nvPr>
            <p:ph idx="1"/>
          </p:nvPr>
        </p:nvSpPr>
        <p:spPr/>
        <p:txBody>
          <a:bodyPr>
            <a:normAutofit fontScale="92500"/>
          </a:bodyPr>
          <a:lstStyle/>
          <a:p>
            <a:r>
              <a:rPr lang="en-US" dirty="0"/>
              <a:t>• Greenfield employees are already involved in scheduling carers visit and medication records manually, through paper based system, which further poses the risk of error during transcription and delay in detecting missed visits (Eason et al., 2018).</a:t>
            </a:r>
          </a:p>
          <a:p>
            <a:r>
              <a:rPr lang="en-US" dirty="0"/>
              <a:t>• Microsoft Excel lets care coordinators create dynamic scheduling templates with conditional formatting, colour-coded warnings and auto-calculating formulas that will alert an overdue or incomplete entry in real time (Microsoft, 2023).</a:t>
            </a:r>
          </a:p>
          <a:p>
            <a:r>
              <a:rPr lang="en-US" dirty="0"/>
              <a:t>• The digital record-keeping tools have been shown to save 25% of the administrative time and 18% of the documentation errors over paper systems (Greenhalgh et al., 2017).</a:t>
            </a:r>
          </a:p>
          <a:p>
            <a:r>
              <a:rPr lang="en-US" dirty="0"/>
              <a:t>•  Staggering weaknesses of Excel: in desktop versions, there is no multi-user real-time editing, and it is possible to lose data without saving to OneDrive or SharePoint on a regular basis (Cresswell et al., 2020).</a:t>
            </a:r>
            <a:endParaRPr lang="en-GB" dirty="0"/>
          </a:p>
        </p:txBody>
      </p:sp>
    </p:spTree>
    <p:extLst>
      <p:ext uri="{BB962C8B-B14F-4D97-AF65-F5344CB8AC3E}">
        <p14:creationId xmlns:p14="http://schemas.microsoft.com/office/powerpoint/2010/main" val="628791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E56BF-9F8F-2701-6570-9371EAECC299}"/>
              </a:ext>
            </a:extLst>
          </p:cNvPr>
          <p:cNvSpPr>
            <a:spLocks noGrp="1"/>
          </p:cNvSpPr>
          <p:nvPr>
            <p:ph type="title"/>
          </p:nvPr>
        </p:nvSpPr>
        <p:spPr>
          <a:xfrm>
            <a:off x="677334" y="609600"/>
            <a:ext cx="8596668" cy="1320800"/>
          </a:xfrm>
        </p:spPr>
        <p:txBody>
          <a:bodyPr anchor="t">
            <a:normAutofit/>
          </a:bodyPr>
          <a:lstStyle/>
          <a:p>
            <a:r>
              <a:rPr lang="en-US" dirty="0"/>
              <a:t>Advantages and disadvantages of using Excel in Greenfield.</a:t>
            </a:r>
            <a:endParaRPr lang="en-GB" dirty="0"/>
          </a:p>
        </p:txBody>
      </p:sp>
      <p:sp>
        <p:nvSpPr>
          <p:cNvPr id="3" name="Content Placeholder 2">
            <a:extLst>
              <a:ext uri="{FF2B5EF4-FFF2-40B4-BE49-F238E27FC236}">
                <a16:creationId xmlns:a16="http://schemas.microsoft.com/office/drawing/2014/main" id="{D74F6BD5-BCCA-D9AB-B2C2-BCAFD36C3FFF}"/>
              </a:ext>
            </a:extLst>
          </p:cNvPr>
          <p:cNvSpPr>
            <a:spLocks noGrp="1"/>
          </p:cNvSpPr>
          <p:nvPr>
            <p:ph idx="1"/>
          </p:nvPr>
        </p:nvSpPr>
        <p:spPr>
          <a:xfrm>
            <a:off x="677334" y="2160590"/>
            <a:ext cx="5220430" cy="3701270"/>
          </a:xfrm>
        </p:spPr>
        <p:txBody>
          <a:bodyPr>
            <a:normAutofit/>
          </a:bodyPr>
          <a:lstStyle/>
          <a:p>
            <a:pPr>
              <a:lnSpc>
                <a:spcPct val="90000"/>
              </a:lnSpc>
            </a:pPr>
            <a:r>
              <a:rPr lang="en-US" sz="1300"/>
              <a:t>• Excel offers a familiar interface that is cheap and allows care coordinators to monitor carer rosters, how often they visit clients, and medication administration records without the need to use specialist software (NHS England, 2021).</a:t>
            </a:r>
          </a:p>
          <a:p>
            <a:pPr>
              <a:lnSpc>
                <a:spcPct val="90000"/>
              </a:lnSpc>
            </a:pPr>
            <a:r>
              <a:rPr lang="en-US" sz="1300"/>
              <a:t>• Visit completion rate and flag patterns (recurring missed visits to a client) can be automatically generated weekly using automated formulas and pivot tables (Microsoft, 2023).</a:t>
            </a:r>
          </a:p>
          <a:p>
            <a:pPr>
              <a:lnSpc>
                <a:spcPct val="90000"/>
              </a:lnSpc>
            </a:pPr>
            <a:r>
              <a:rPr lang="en-US" sz="1300"/>
              <a:t>• One of the major weaknesses is that Excel does not provide real-time audit trail by default, any modification to a medicine log is not time-stamped automatically (unless version history is enabled through OneDrive) (Eason et al., 2018).</a:t>
            </a:r>
          </a:p>
          <a:p>
            <a:pPr>
              <a:lnSpc>
                <a:spcPct val="90000"/>
              </a:lnSpc>
            </a:pPr>
            <a:r>
              <a:rPr lang="en-US" sz="1300"/>
              <a:t>• Care Quality Commission The Care Quality Commission mandates that it receives correct, up-to-date records as part of its Key Lines of Enquiry; Excel is inadequate without additional access controls and backup procedures (CQC, 2022).</a:t>
            </a:r>
            <a:endParaRPr lang="en-GB" sz="1300"/>
          </a:p>
        </p:txBody>
      </p:sp>
      <p:pic>
        <p:nvPicPr>
          <p:cNvPr id="3074" name="Picture 2" descr="Microsoft 365 Copilot | Create, Share and Collaborate">
            <a:extLst>
              <a:ext uri="{FF2B5EF4-FFF2-40B4-BE49-F238E27FC236}">
                <a16:creationId xmlns:a16="http://schemas.microsoft.com/office/drawing/2014/main" id="{75E4D90C-2A73-A6A8-025F-366DFBEEFD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87417" y="2159000"/>
            <a:ext cx="3145536" cy="2508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3033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FB86-AD6F-8842-1BCD-89F994E4FA7A}"/>
              </a:ext>
            </a:extLst>
          </p:cNvPr>
          <p:cNvSpPr>
            <a:spLocks noGrp="1"/>
          </p:cNvSpPr>
          <p:nvPr>
            <p:ph type="title"/>
          </p:nvPr>
        </p:nvSpPr>
        <p:spPr/>
        <p:txBody>
          <a:bodyPr/>
          <a:lstStyle/>
          <a:p>
            <a:r>
              <a:rPr lang="en-US" dirty="0"/>
              <a:t>Microsoft Teams To Communicate with its Dispersed Workforce in Greenfield.</a:t>
            </a:r>
            <a:endParaRPr lang="en-GB" dirty="0"/>
          </a:p>
        </p:txBody>
      </p:sp>
      <p:sp>
        <p:nvSpPr>
          <p:cNvPr id="3" name="Content Placeholder 2">
            <a:extLst>
              <a:ext uri="{FF2B5EF4-FFF2-40B4-BE49-F238E27FC236}">
                <a16:creationId xmlns:a16="http://schemas.microsoft.com/office/drawing/2014/main" id="{9BFBD536-10D3-A7CC-9506-8377533C9908}"/>
              </a:ext>
            </a:extLst>
          </p:cNvPr>
          <p:cNvSpPr>
            <a:spLocks noGrp="1"/>
          </p:cNvSpPr>
          <p:nvPr>
            <p:ph idx="1"/>
          </p:nvPr>
        </p:nvSpPr>
        <p:spPr/>
        <p:txBody>
          <a:bodyPr>
            <a:normAutofit fontScale="92500" lnSpcReduction="20000"/>
          </a:bodyPr>
          <a:lstStyle/>
          <a:p>
            <a:r>
              <a:rPr lang="en-US" dirty="0"/>
              <a:t>• Greenfield: The visiting carers of the facility operate in various points of community activity with the office-based coordinators and nurses controlling the scheduling and care planning processes, which generates a communication gap that Teams directly resolves (Skills for Care, 2023).</a:t>
            </a:r>
          </a:p>
          <a:p>
            <a:r>
              <a:rPr lang="en-US" dirty="0"/>
              <a:t>• Teams also facilitates live chatting, video conferencing, and file transfer in specific workgroups to provide field carers the opportunity to communicate any issue of concern, seek expert advice, and get updated care plans without having to travel to the office (Microsoft, 2023).</a:t>
            </a:r>
          </a:p>
          <a:p>
            <a:r>
              <a:rPr lang="en-US" dirty="0"/>
              <a:t>• A study on remote health worker communication has discovered that Teams-based communication not only shortened the time span of responding between field workers and managers by 40 percent in a community Nursing pilot but also enhanced safety and job satisfaction (Porritt et al., 2021).</a:t>
            </a:r>
          </a:p>
          <a:p>
            <a:r>
              <a:rPr lang="en-US" dirty="0"/>
              <a:t>• Teams will be connected with the Outlook calendars and SharePoint so that Greenfield coordinators can share shift information, policies, and client risk assessment with one, searchable environment (Cresswell et al., 2020).</a:t>
            </a:r>
            <a:endParaRPr lang="en-GB" dirty="0"/>
          </a:p>
        </p:txBody>
      </p:sp>
    </p:spTree>
    <p:extLst>
      <p:ext uri="{BB962C8B-B14F-4D97-AF65-F5344CB8AC3E}">
        <p14:creationId xmlns:p14="http://schemas.microsoft.com/office/powerpoint/2010/main" val="1831193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4C395-6E2E-44E3-9699-38838388E26D}"/>
              </a:ext>
            </a:extLst>
          </p:cNvPr>
          <p:cNvSpPr>
            <a:spLocks noGrp="1"/>
          </p:cNvSpPr>
          <p:nvPr>
            <p:ph type="title"/>
          </p:nvPr>
        </p:nvSpPr>
        <p:spPr/>
        <p:txBody>
          <a:bodyPr/>
          <a:lstStyle/>
          <a:p>
            <a:r>
              <a:rPr lang="en-US" dirty="0"/>
              <a:t>Benefits and issues of Microsoft Teams at Greenfield.</a:t>
            </a:r>
            <a:endParaRPr lang="en-GB" dirty="0"/>
          </a:p>
        </p:txBody>
      </p:sp>
      <p:sp>
        <p:nvSpPr>
          <p:cNvPr id="3" name="Content Placeholder 2">
            <a:extLst>
              <a:ext uri="{FF2B5EF4-FFF2-40B4-BE49-F238E27FC236}">
                <a16:creationId xmlns:a16="http://schemas.microsoft.com/office/drawing/2014/main" id="{EF741A8A-CB14-6D55-0537-4FB674B129D7}"/>
              </a:ext>
            </a:extLst>
          </p:cNvPr>
          <p:cNvSpPr>
            <a:spLocks noGrp="1"/>
          </p:cNvSpPr>
          <p:nvPr>
            <p:ph idx="1"/>
          </p:nvPr>
        </p:nvSpPr>
        <p:spPr/>
        <p:txBody>
          <a:bodyPr>
            <a:normAutofit fontScale="92500" lnSpcReduction="20000"/>
          </a:bodyPr>
          <a:lstStyle/>
          <a:p>
            <a:r>
              <a:rPr lang="en-US" dirty="0"/>
              <a:t>Teams - Teams result in documented communication record, that is, instructions provided to carers, updates in care plans, and concerns reported are time-stamped and can be accessed and this promotes accountability and compliance with the requirements of CQC (CQC, 2022).</a:t>
            </a:r>
          </a:p>
          <a:p>
            <a:r>
              <a:rPr lang="en-US" dirty="0"/>
              <a:t>• The mobile app enables carers to use Teams on personal or agency-provided smartphones and eliminates desktop use, which makes the tool convenient to employees working in the field all the time (Microsoft, 2023).</a:t>
            </a:r>
          </a:p>
          <a:p>
            <a:r>
              <a:rPr lang="en-US" dirty="0"/>
              <a:t>• One of the issues is the digital literacy of the staff members that feel uncomfortable with technologies and report having anxiety regarding technology usage; without proper training, the level of uptake is low despite the tool being accessible (Greenhalgh et al., 2017).</a:t>
            </a:r>
          </a:p>
          <a:p>
            <a:r>
              <a:rPr lang="en-US" dirty="0"/>
              <a:t>• The security of data in Teams is conditional, unless properly configured multi-factor authentication and access by external parties are enforced, sensitive client data exchanged through Teams channels can be left vulnerable to </a:t>
            </a:r>
            <a:r>
              <a:rPr lang="en-US" dirty="0" err="1"/>
              <a:t>unauthorised</a:t>
            </a:r>
            <a:r>
              <a:rPr lang="en-US" dirty="0"/>
              <a:t> intrusion (NHS England, 2021).</a:t>
            </a:r>
          </a:p>
          <a:p>
            <a:endParaRPr lang="en-GB" dirty="0"/>
          </a:p>
        </p:txBody>
      </p:sp>
    </p:spTree>
    <p:extLst>
      <p:ext uri="{BB962C8B-B14F-4D97-AF65-F5344CB8AC3E}">
        <p14:creationId xmlns:p14="http://schemas.microsoft.com/office/powerpoint/2010/main" val="1644395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A45D7-8C0E-D446-26E5-2C092730CBF6}"/>
              </a:ext>
            </a:extLst>
          </p:cNvPr>
          <p:cNvSpPr>
            <a:spLocks noGrp="1"/>
          </p:cNvSpPr>
          <p:nvPr>
            <p:ph type="title"/>
          </p:nvPr>
        </p:nvSpPr>
        <p:spPr>
          <a:xfrm>
            <a:off x="1043950" y="1179151"/>
            <a:ext cx="3300646" cy="4463889"/>
          </a:xfrm>
        </p:spPr>
        <p:txBody>
          <a:bodyPr anchor="ctr">
            <a:normAutofit/>
          </a:bodyPr>
          <a:lstStyle/>
          <a:p>
            <a:r>
              <a:rPr lang="en-US"/>
              <a:t>Digital Safety Action Plan of Greenfield Home Care Agency.</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AE5CE5E2-2365-5066-DD2B-C6E872B089BF}"/>
              </a:ext>
            </a:extLst>
          </p:cNvPr>
          <p:cNvSpPr>
            <a:spLocks noGrp="1"/>
          </p:cNvSpPr>
          <p:nvPr>
            <p:ph idx="1"/>
          </p:nvPr>
        </p:nvSpPr>
        <p:spPr>
          <a:xfrm>
            <a:off x="4978918" y="1109145"/>
            <a:ext cx="6341016" cy="4603900"/>
          </a:xfrm>
        </p:spPr>
        <p:txBody>
          <a:bodyPr anchor="ctr">
            <a:normAutofit/>
          </a:bodyPr>
          <a:lstStyle/>
          <a:p>
            <a:pPr>
              <a:lnSpc>
                <a:spcPct val="90000"/>
              </a:lnSpc>
            </a:pPr>
            <a:r>
              <a:rPr lang="en-US" sz="1400"/>
              <a:t>• Goal 1 - Secure Access: Greenfield should impose multi-factor authentication to every account of Microsoft 365, assign role-based access to ensure that the staff see only the data related to their position, and also disable accounts as soon as staff leave the organisation (NHS England, 2021).</a:t>
            </a:r>
          </a:p>
          <a:p>
            <a:pPr>
              <a:lnSpc>
                <a:spcPct val="90000"/>
              </a:lnSpc>
            </a:pPr>
            <a:r>
              <a:rPr lang="en-US" sz="1400"/>
              <a:t>• Goal 2 - Email Awareness: All employees must be provided with phishing awareness training, which will be presented in the simulation tool of Microsoft Defender; Greenfield must also have in place a clear protocol regarding how to report suspicious emails and have a quarterly refresher course (National Cyber Security Centre, 2023).</a:t>
            </a:r>
          </a:p>
          <a:p>
            <a:pPr>
              <a:lnSpc>
                <a:spcPct val="90000"/>
              </a:lnSpc>
            </a:pPr>
            <a:r>
              <a:rPr lang="en-US" sz="1400"/>
              <a:t>• Goal 3 - Data Management Data records of clients stored in the OneDrive and SharePoint should be in accordance with a documented retention and deletion schedule complying with the requirements of the UK GDPR; automatic version history of all shared files should be enabled to avoid unintentional loss of data (Information Commissioner's Office, 2021).</a:t>
            </a:r>
          </a:p>
          <a:p>
            <a:pPr>
              <a:lnSpc>
                <a:spcPct val="90000"/>
              </a:lnSpc>
            </a:pPr>
            <a:r>
              <a:rPr lang="en-US" sz="1400"/>
              <a:t>• Goal 4 - Confidentiality and Compliance: Every employee should undergo data protection training every year, and Greenfield should have a designated Data Protection Lead who will conduct audits, respond to subject access requests, and comply with the Data Protection Act 2018 (ICO, 2021).</a:t>
            </a:r>
            <a:endParaRPr lang="en-GB" sz="140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14094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7C140-DB4F-4E5F-1CCB-F022C40E8D87}"/>
              </a:ext>
            </a:extLst>
          </p:cNvPr>
          <p:cNvSpPr>
            <a:spLocks noGrp="1"/>
          </p:cNvSpPr>
          <p:nvPr>
            <p:ph type="title"/>
          </p:nvPr>
        </p:nvSpPr>
        <p:spPr/>
        <p:txBody>
          <a:bodyPr/>
          <a:lstStyle/>
          <a:p>
            <a:r>
              <a:rPr lang="en-GB" dirty="0"/>
              <a:t>Digital Safety Checklist Greenfield.</a:t>
            </a:r>
          </a:p>
        </p:txBody>
      </p:sp>
      <p:sp>
        <p:nvSpPr>
          <p:cNvPr id="3" name="Content Placeholder 2">
            <a:extLst>
              <a:ext uri="{FF2B5EF4-FFF2-40B4-BE49-F238E27FC236}">
                <a16:creationId xmlns:a16="http://schemas.microsoft.com/office/drawing/2014/main" id="{7791CB27-B65E-FB25-3723-06293F8C85E2}"/>
              </a:ext>
            </a:extLst>
          </p:cNvPr>
          <p:cNvSpPr>
            <a:spLocks noGrp="1"/>
          </p:cNvSpPr>
          <p:nvPr>
            <p:ph idx="1"/>
          </p:nvPr>
        </p:nvSpPr>
        <p:spPr/>
        <p:txBody>
          <a:bodyPr>
            <a:normAutofit fontScale="62500" lnSpcReduction="20000"/>
          </a:bodyPr>
          <a:lstStyle/>
          <a:p>
            <a:r>
              <a:rPr lang="en-GB" b="1" dirty="0"/>
              <a:t>GOAL AREA              | ACTION REQUIRED                                      | RESPONSIBLE PARTY          | STATUS</a:t>
            </a:r>
            <a:endParaRPr lang="en-GB" dirty="0"/>
          </a:p>
          <a:p>
            <a:r>
              <a:rPr lang="en-GB" dirty="0"/>
              <a:t>Secure Access          | Enable MFA for all Microsoft 365 accounts            | IT Lead / Manager          | [ ] Complete</a:t>
            </a:r>
          </a:p>
          <a:p>
            <a:r>
              <a:rPr lang="en-GB" dirty="0"/>
              <a:t>Secure Access          | Assign role-based access permissions                 | IT Lead                    | [ ] Complete</a:t>
            </a:r>
          </a:p>
          <a:p>
            <a:r>
              <a:rPr lang="en-GB" dirty="0"/>
              <a:t>Secure Access          | Deactivate accounts on staff departure               | HR and IT Lead             | [ ] Complete</a:t>
            </a:r>
          </a:p>
          <a:p>
            <a:r>
              <a:rPr lang="en-GB" dirty="0"/>
              <a:t>Email Awareness        | Deliver phishing simulation training via Defender    | Line Managers              | [ ] Complete</a:t>
            </a:r>
          </a:p>
          <a:p>
            <a:r>
              <a:rPr lang="en-GB" dirty="0"/>
              <a:t>Email Awareness        | Establish suspicious email reporting protocol        | Data Protection Lead       | [ ] Complete</a:t>
            </a:r>
          </a:p>
          <a:p>
            <a:r>
              <a:rPr lang="en-GB" dirty="0"/>
              <a:t>Email Awareness        | Schedule quarterly phishing refresher sessions       | Line Managers              | [ ] Complete</a:t>
            </a:r>
          </a:p>
          <a:p>
            <a:r>
              <a:rPr lang="en-GB" dirty="0"/>
              <a:t>Data Management        | Activate OneDrive version history on all shared files | IT Lead                    | [ ] Complete</a:t>
            </a:r>
          </a:p>
          <a:p>
            <a:r>
              <a:rPr lang="en-GB" dirty="0"/>
              <a:t>Data Management        | Document retention and deletion schedule (UK GDPR)   | Data Protection Lead       | [ ] Complete</a:t>
            </a:r>
          </a:p>
          <a:p>
            <a:r>
              <a:rPr lang="en-GB" dirty="0"/>
              <a:t>Data Management        | Audit file storage structure in SharePoint           | Data Protection Lead       | [ ] Complete</a:t>
            </a:r>
          </a:p>
          <a:p>
            <a:r>
              <a:rPr lang="en-GB" dirty="0"/>
              <a:t>Confidentiality        | All staff complete annual data protection training   | Line Managers              | [ ] Complete</a:t>
            </a:r>
          </a:p>
          <a:p>
            <a:r>
              <a:rPr lang="en-GB" dirty="0"/>
              <a:t>Confidentiality        | Appoint named Data Protection Lead                   | Senior Management          | [ ] Complete</a:t>
            </a:r>
          </a:p>
          <a:p>
            <a:r>
              <a:rPr lang="en-GB" dirty="0"/>
              <a:t>Confidentiality        | Conduct bi-annual compliance audit                   | Data Protection Lead       | [ ] Complete</a:t>
            </a:r>
          </a:p>
          <a:p>
            <a:endParaRPr lang="en-GB" dirty="0"/>
          </a:p>
        </p:txBody>
      </p:sp>
    </p:spTree>
    <p:extLst>
      <p:ext uri="{BB962C8B-B14F-4D97-AF65-F5344CB8AC3E}">
        <p14:creationId xmlns:p14="http://schemas.microsoft.com/office/powerpoint/2010/main" val="3693904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595EF-2EDC-1E37-C1B8-D16F92A10C93}"/>
              </a:ext>
            </a:extLst>
          </p:cNvPr>
          <p:cNvSpPr>
            <a:spLocks noGrp="1"/>
          </p:cNvSpPr>
          <p:nvPr>
            <p:ph type="title"/>
          </p:nvPr>
        </p:nvSpPr>
        <p:spPr/>
        <p:txBody>
          <a:bodyPr/>
          <a:lstStyle/>
          <a:p>
            <a:r>
              <a:rPr lang="en-US" dirty="0"/>
              <a:t>Conclusion and Recommendations to Greenfield.</a:t>
            </a:r>
            <a:endParaRPr lang="en-GB" dirty="0"/>
          </a:p>
        </p:txBody>
      </p:sp>
      <p:sp>
        <p:nvSpPr>
          <p:cNvPr id="3" name="Content Placeholder 2">
            <a:extLst>
              <a:ext uri="{FF2B5EF4-FFF2-40B4-BE49-F238E27FC236}">
                <a16:creationId xmlns:a16="http://schemas.microsoft.com/office/drawing/2014/main" id="{F6FAC6F2-ADA6-AF02-C543-457235AE08DA}"/>
              </a:ext>
            </a:extLst>
          </p:cNvPr>
          <p:cNvSpPr>
            <a:spLocks noGrp="1"/>
          </p:cNvSpPr>
          <p:nvPr>
            <p:ph idx="1"/>
          </p:nvPr>
        </p:nvSpPr>
        <p:spPr/>
        <p:txBody>
          <a:bodyPr>
            <a:normAutofit fontScale="92500" lnSpcReduction="20000"/>
          </a:bodyPr>
          <a:lstStyle/>
          <a:p>
            <a:r>
              <a:rPr lang="en-US" dirty="0"/>
              <a:t>• Excel will give Greenfield a readily available and economical scheduling and medication tracking tool, though the agency will have to turn on OneDrive version history and apply data entry procedures to satisfy the CQC record-keeping requirements (CQC, 2022).</a:t>
            </a:r>
          </a:p>
          <a:p>
            <a:r>
              <a:rPr lang="en-US" dirty="0"/>
              <a:t>• Microsoft Teams bridges the gap in the communication process between the staff in the field and office, shortens the response time, and provides an audit trail of all interactions, as long as the agency implements multi-factor authentication and provides systematic onboarding training (Porritt et al., 2021).</a:t>
            </a:r>
          </a:p>
          <a:p>
            <a:r>
              <a:rPr lang="en-US" dirty="0"/>
              <a:t>• The digital safety action plan specifies four non-negotiable objectives related to the access control, phishing awareness, data management, and compliance; each of the objectives has explicit actions, ownership, and measurable results according to the UK GDPR and the Data Protection Act 2018 (ICO, 2021).</a:t>
            </a:r>
          </a:p>
          <a:p>
            <a:r>
              <a:rPr lang="en-US" dirty="0"/>
              <a:t>• The ongoing digital enhancement at Greenfield needs staff training, managerial dedication, and routine evaluation; technology on its own does not result in safer or more efficient care unless the organisational frameworks in position to facilitate it (Greenhalgh et al., 2017).</a:t>
            </a:r>
            <a:endParaRPr lang="en-GB" dirty="0"/>
          </a:p>
        </p:txBody>
      </p:sp>
    </p:spTree>
    <p:extLst>
      <p:ext uri="{BB962C8B-B14F-4D97-AF65-F5344CB8AC3E}">
        <p14:creationId xmlns:p14="http://schemas.microsoft.com/office/powerpoint/2010/main" val="1100843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79E45-E1A5-F2CF-EB04-96BABF103B18}"/>
              </a:ext>
            </a:extLst>
          </p:cNvPr>
          <p:cNvSpPr>
            <a:spLocks noGrp="1"/>
          </p:cNvSpPr>
          <p:nvPr>
            <p:ph type="title"/>
          </p:nvPr>
        </p:nvSpPr>
        <p:spPr>
          <a:xfrm>
            <a:off x="1043950" y="1179151"/>
            <a:ext cx="3300646" cy="4463889"/>
          </a:xfrm>
        </p:spPr>
        <p:txBody>
          <a:bodyPr anchor="ctr">
            <a:normAutofit/>
          </a:bodyPr>
          <a:lstStyle/>
          <a:p>
            <a:r>
              <a:rPr lang="en-GB" b="1"/>
              <a:t>References</a:t>
            </a:r>
            <a:br>
              <a:rPr lang="en-GB" b="1"/>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D9CFEE-DB47-3939-9450-19FFEA4F67DC}"/>
              </a:ext>
            </a:extLst>
          </p:cNvPr>
          <p:cNvSpPr>
            <a:spLocks noGrp="1"/>
          </p:cNvSpPr>
          <p:nvPr>
            <p:ph idx="1"/>
          </p:nvPr>
        </p:nvSpPr>
        <p:spPr>
          <a:xfrm>
            <a:off x="4978918" y="1109145"/>
            <a:ext cx="6341016" cy="4603900"/>
          </a:xfrm>
        </p:spPr>
        <p:txBody>
          <a:bodyPr anchor="ctr">
            <a:normAutofit/>
          </a:bodyPr>
          <a:lstStyle/>
          <a:p>
            <a:pPr>
              <a:lnSpc>
                <a:spcPct val="90000"/>
              </a:lnSpc>
            </a:pPr>
            <a:r>
              <a:rPr lang="en-GB" sz="900" dirty="0"/>
              <a:t>Care Quality Commission (CQC) (2022) The fundamentals of care. Available at: https://www.cqc.org.uk (Accessed: 1 March 2026).</a:t>
            </a:r>
          </a:p>
          <a:p>
            <a:pPr>
              <a:lnSpc>
                <a:spcPct val="90000"/>
              </a:lnSpc>
            </a:pPr>
            <a:r>
              <a:rPr lang="en-GB" sz="900" dirty="0"/>
              <a:t>Cresswell, K., Domingos, C., Slee, A., Coleman, J., Williams, R. and Sheikh, A. (2020) 'Formative usability testing of digital health systems: lessons learned from a case study', Journal of Innovation in Health Informatics, 27(1), pp. 238-245. doi:10.14236/jhi.v27i1.1160.</a:t>
            </a:r>
          </a:p>
          <a:p>
            <a:pPr>
              <a:lnSpc>
                <a:spcPct val="90000"/>
              </a:lnSpc>
            </a:pPr>
            <a:r>
              <a:rPr lang="en-GB" sz="900" dirty="0"/>
              <a:t>Eason, K., Waterson, P. and Davda, P. (2018) 'The social and technical challenges of introducing electronic patient record systems into UK health and social care', International Journal of Medical Informatics, 117, pp. 68-74. doi:10.1016/j.ijmedinf.2018.06.004.</a:t>
            </a:r>
          </a:p>
          <a:p>
            <a:pPr>
              <a:lnSpc>
                <a:spcPct val="90000"/>
              </a:lnSpc>
            </a:pPr>
            <a:r>
              <a:rPr lang="en-GB" sz="900" dirty="0"/>
              <a:t>Greenhalgh, T., Wherton, J., Papoutsi, C., Lynch, J., Hughes, G., A'Court, C., Hinder, S., Fahy, N., Procter, R. and Shaw, S. (2017) 'Beyond adoption: a new framework for theorizing and evaluating nonadoption, abandonment, and challenges to the scale-up, spread, and sustainability of health and care technologies', Journal of Medical Internet Research, 19(11), e367. doi:10.2196/jmir.8775.</a:t>
            </a:r>
          </a:p>
          <a:p>
            <a:pPr>
              <a:lnSpc>
                <a:spcPct val="90000"/>
              </a:lnSpc>
            </a:pPr>
            <a:r>
              <a:rPr lang="en-GB" sz="900" dirty="0"/>
              <a:t>Information Commissioner's Office (ICO) (2021) Guide to the UK General Data Protection Regulation (UK GDPR). Available at: https://ico.org.uk/for-organisations/guide-to-data-protection/guide-to-the-general-data-protection-regulation-gdpr/ (Accessed: 1 March 2026).</a:t>
            </a:r>
          </a:p>
          <a:p>
            <a:pPr>
              <a:lnSpc>
                <a:spcPct val="90000"/>
              </a:lnSpc>
            </a:pPr>
            <a:r>
              <a:rPr lang="en-GB" sz="900" dirty="0"/>
              <a:t>Microsoft (2023) Microsoft 365 documentation. Available at: https://learn.microsoft.com/en-us/microsoft-365/ (Accessed: 1 March 2026).</a:t>
            </a:r>
          </a:p>
          <a:p>
            <a:pPr>
              <a:lnSpc>
                <a:spcPct val="90000"/>
              </a:lnSpc>
            </a:pPr>
            <a:r>
              <a:rPr lang="en-GB" sz="900" dirty="0"/>
              <a:t>National Cyber Security Centre (NCSC) (2023) Phishing attacks: defending your organisation. Available at: https://www.ncsc.gov.uk/guidance/phishing (Accessed: 1 March 2026).</a:t>
            </a:r>
          </a:p>
          <a:p>
            <a:pPr>
              <a:lnSpc>
                <a:spcPct val="90000"/>
              </a:lnSpc>
            </a:pPr>
            <a:r>
              <a:rPr lang="en-GB" sz="900" dirty="0"/>
              <a:t>NHS England (2021) What good looks like framework: digital working in health and social care. Available at: https://www.england.nhs.uk/digitaltechnology/what-good-looks-like/ (Accessed: 1 March 2026).</a:t>
            </a:r>
          </a:p>
          <a:p>
            <a:pPr>
              <a:lnSpc>
                <a:spcPct val="90000"/>
              </a:lnSpc>
            </a:pPr>
            <a:r>
              <a:rPr lang="en-GB" sz="900" dirty="0"/>
              <a:t>Porritt, J., Slade, S., Moore, A. and Cheater, F. (2021) 'Barriers and facilitators to the use of digital technologies by community nurses: a qualitative evidence synthesis', Journal of Advanced Nursing, 77(10), pp. 3919-3932. doi:10.1111/jan.14879.</a:t>
            </a:r>
          </a:p>
          <a:p>
            <a:pPr>
              <a:lnSpc>
                <a:spcPct val="90000"/>
              </a:lnSpc>
            </a:pPr>
            <a:r>
              <a:rPr lang="en-GB" sz="900" dirty="0"/>
              <a:t>Skills for Care (2023) The state of the adult social care sector and workforce in England. Leeds: Skills for Care. Available at: https://www.skillsforcare.org.uk (Accessed: 1 March 2026).</a:t>
            </a:r>
          </a:p>
          <a:p>
            <a:pPr>
              <a:lnSpc>
                <a:spcPct val="90000"/>
              </a:lnSpc>
            </a:pPr>
            <a:endParaRPr lang="en-GB" sz="9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037887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TotalTime>
  <Words>3000</Words>
  <Application>Microsoft Office PowerPoint</Application>
  <PresentationFormat>Widescreen</PresentationFormat>
  <Paragraphs>82</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Trebuchet MS</vt:lpstr>
      <vt:lpstr>Wingdings 3</vt:lpstr>
      <vt:lpstr>Facet</vt:lpstr>
      <vt:lpstr>BSc Health and Social Care Management Module: Digital Technologies in Health and Social Care Assessment Component 1: Group Presentation </vt:lpstr>
      <vt:lpstr>Welcome to Greenfield Home Care Agency and Microsoft 365.</vt:lpstr>
      <vt:lpstr>Microsoft Excel to Schedule and track log of medication at Greenfield.</vt:lpstr>
      <vt:lpstr>Advantages and disadvantages of using Excel in Greenfield.</vt:lpstr>
      <vt:lpstr>Microsoft Teams To Communicate with its Dispersed Workforce in Greenfield.</vt:lpstr>
      <vt:lpstr>Benefits and issues of Microsoft Teams at Greenfield.</vt:lpstr>
      <vt:lpstr>Digital Safety Action Plan of Greenfield Home Care Agency.</vt:lpstr>
      <vt:lpstr>Digital Safety Checklist Greenfield.</vt:lpstr>
      <vt:lpstr>Conclusion and Recommendations to Greenfield.</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Iancu Andrei</cp:lastModifiedBy>
  <cp:revision>3</cp:revision>
  <dcterms:created xsi:type="dcterms:W3CDTF">2026-03-14T13:03:28Z</dcterms:created>
  <dcterms:modified xsi:type="dcterms:W3CDTF">2026-03-14T19:22:50Z</dcterms:modified>
</cp:coreProperties>
</file>