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93" r:id="rId3"/>
    <p:sldId id="271" r:id="rId4"/>
    <p:sldId id="270" r:id="rId5"/>
    <p:sldId id="279" r:id="rId6"/>
    <p:sldId id="257" r:id="rId7"/>
    <p:sldId id="258" r:id="rId8"/>
    <p:sldId id="259" r:id="rId9"/>
    <p:sldId id="260" r:id="rId10"/>
    <p:sldId id="261" r:id="rId11"/>
    <p:sldId id="266" r:id="rId12"/>
    <p:sldId id="262" r:id="rId13"/>
    <p:sldId id="263" r:id="rId14"/>
    <p:sldId id="264" r:id="rId15"/>
    <p:sldId id="265" r:id="rId16"/>
    <p:sldId id="290" r:id="rId17"/>
    <p:sldId id="291" r:id="rId18"/>
    <p:sldId id="292" r:id="rId19"/>
    <p:sldId id="294" r:id="rId20"/>
    <p:sldId id="27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279DBB-1894-4148-B3EC-D32A04346B55}" v="9" dt="2023-10-10T08:02:19.4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8" autoAdjust="0"/>
    <p:restoredTop sz="94660"/>
  </p:normalViewPr>
  <p:slideViewPr>
    <p:cSldViewPr snapToGrid="0">
      <p:cViewPr varScale="1">
        <p:scale>
          <a:sx n="86" d="100"/>
          <a:sy n="86" d="100"/>
        </p:scale>
        <p:origin x="66" y="201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Holley" userId="45123e1e-ac21-4ee3-b53e-8d97b4b34e1e" providerId="ADAL" clId="{70279DBB-1894-4148-B3EC-D32A04346B55}"/>
    <pc:docChg chg="custSel addSld modSld sldOrd">
      <pc:chgData name="David Holley" userId="45123e1e-ac21-4ee3-b53e-8d97b4b34e1e" providerId="ADAL" clId="{70279DBB-1894-4148-B3EC-D32A04346B55}" dt="2023-10-10T08:46:29.531" v="392" actId="20577"/>
      <pc:docMkLst>
        <pc:docMk/>
      </pc:docMkLst>
      <pc:sldChg chg="modSp mod">
        <pc:chgData name="David Holley" userId="45123e1e-ac21-4ee3-b53e-8d97b4b34e1e" providerId="ADAL" clId="{70279DBB-1894-4148-B3EC-D32A04346B55}" dt="2023-09-26T08:42:32.792" v="0" actId="14100"/>
        <pc:sldMkLst>
          <pc:docMk/>
          <pc:sldMk cId="3270138508" sldId="270"/>
        </pc:sldMkLst>
        <pc:cxnChg chg="mod">
          <ac:chgData name="David Holley" userId="45123e1e-ac21-4ee3-b53e-8d97b4b34e1e" providerId="ADAL" clId="{70279DBB-1894-4148-B3EC-D32A04346B55}" dt="2023-09-26T08:42:32.792" v="0" actId="14100"/>
          <ac:cxnSpMkLst>
            <pc:docMk/>
            <pc:sldMk cId="3270138508" sldId="270"/>
            <ac:cxnSpMk id="71" creationId="{FC9B6E49-DD25-47FB-B19F-AD4B05F6DA5B}"/>
          </ac:cxnSpMkLst>
        </pc:cxnChg>
      </pc:sldChg>
      <pc:sldChg chg="modSp mod">
        <pc:chgData name="David Holley" userId="45123e1e-ac21-4ee3-b53e-8d97b4b34e1e" providerId="ADAL" clId="{70279DBB-1894-4148-B3EC-D32A04346B55}" dt="2023-10-10T08:46:29.531" v="392" actId="20577"/>
        <pc:sldMkLst>
          <pc:docMk/>
          <pc:sldMk cId="3123181415" sldId="292"/>
        </pc:sldMkLst>
        <pc:spChg chg="mod">
          <ac:chgData name="David Holley" userId="45123e1e-ac21-4ee3-b53e-8d97b4b34e1e" providerId="ADAL" clId="{70279DBB-1894-4148-B3EC-D32A04346B55}" dt="2023-10-10T08:46:29.531" v="392" actId="20577"/>
          <ac:spMkLst>
            <pc:docMk/>
            <pc:sldMk cId="3123181415" sldId="292"/>
            <ac:spMk id="3" creationId="{B03BB295-C9F7-4143-9F5F-F2DB83845FBE}"/>
          </ac:spMkLst>
        </pc:spChg>
      </pc:sldChg>
      <pc:sldChg chg="addSp delSp modSp new mod modClrScheme modAnim chgLayout">
        <pc:chgData name="David Holley" userId="45123e1e-ac21-4ee3-b53e-8d97b4b34e1e" providerId="ADAL" clId="{70279DBB-1894-4148-B3EC-D32A04346B55}" dt="2023-10-10T08:02:19.472" v="359"/>
        <pc:sldMkLst>
          <pc:docMk/>
          <pc:sldMk cId="133993053" sldId="293"/>
        </pc:sldMkLst>
        <pc:spChg chg="del mod ord">
          <ac:chgData name="David Holley" userId="45123e1e-ac21-4ee3-b53e-8d97b4b34e1e" providerId="ADAL" clId="{70279DBB-1894-4148-B3EC-D32A04346B55}" dt="2023-10-09T13:48:00.081" v="2" actId="700"/>
          <ac:spMkLst>
            <pc:docMk/>
            <pc:sldMk cId="133993053" sldId="293"/>
            <ac:spMk id="2" creationId="{25C24757-7192-F8FD-490B-F2C9A2295627}"/>
          </ac:spMkLst>
        </pc:spChg>
        <pc:spChg chg="del mod ord">
          <ac:chgData name="David Holley" userId="45123e1e-ac21-4ee3-b53e-8d97b4b34e1e" providerId="ADAL" clId="{70279DBB-1894-4148-B3EC-D32A04346B55}" dt="2023-10-09T13:48:00.081" v="2" actId="700"/>
          <ac:spMkLst>
            <pc:docMk/>
            <pc:sldMk cId="133993053" sldId="293"/>
            <ac:spMk id="3" creationId="{31BDC836-1331-E2E5-338C-9BEFD9E70DB2}"/>
          </ac:spMkLst>
        </pc:spChg>
        <pc:spChg chg="add mod ord">
          <ac:chgData name="David Holley" userId="45123e1e-ac21-4ee3-b53e-8d97b4b34e1e" providerId="ADAL" clId="{70279DBB-1894-4148-B3EC-D32A04346B55}" dt="2023-10-09T13:48:04.413" v="7" actId="20577"/>
          <ac:spMkLst>
            <pc:docMk/>
            <pc:sldMk cId="133993053" sldId="293"/>
            <ac:spMk id="4" creationId="{6DEAF4EB-9468-8C95-ED89-C9A3BBD6DB2A}"/>
          </ac:spMkLst>
        </pc:spChg>
        <pc:spChg chg="add mod ord">
          <ac:chgData name="David Holley" userId="45123e1e-ac21-4ee3-b53e-8d97b4b34e1e" providerId="ADAL" clId="{70279DBB-1894-4148-B3EC-D32A04346B55}" dt="2023-10-10T07:25:50.503" v="326" actId="20577"/>
          <ac:spMkLst>
            <pc:docMk/>
            <pc:sldMk cId="133993053" sldId="293"/>
            <ac:spMk id="5" creationId="{3046A8ED-81F4-F65F-097A-48D5E7E8BC73}"/>
          </ac:spMkLst>
        </pc:spChg>
      </pc:sldChg>
      <pc:sldChg chg="addSp delSp modSp new mod ord">
        <pc:chgData name="David Holley" userId="45123e1e-ac21-4ee3-b53e-8d97b4b34e1e" providerId="ADAL" clId="{70279DBB-1894-4148-B3EC-D32A04346B55}" dt="2023-10-10T08:35:26.154" v="361"/>
        <pc:sldMkLst>
          <pc:docMk/>
          <pc:sldMk cId="3728308734" sldId="294"/>
        </pc:sldMkLst>
        <pc:spChg chg="mod">
          <ac:chgData name="David Holley" userId="45123e1e-ac21-4ee3-b53e-8d97b4b34e1e" providerId="ADAL" clId="{70279DBB-1894-4148-B3EC-D32A04346B55}" dt="2023-10-10T07:32:42.090" v="346" actId="20577"/>
          <ac:spMkLst>
            <pc:docMk/>
            <pc:sldMk cId="3728308734" sldId="294"/>
            <ac:spMk id="2" creationId="{6E16E5FC-2EF1-E118-3055-8E48CBA965CD}"/>
          </ac:spMkLst>
        </pc:spChg>
        <pc:spChg chg="del">
          <ac:chgData name="David Holley" userId="45123e1e-ac21-4ee3-b53e-8d97b4b34e1e" providerId="ADAL" clId="{70279DBB-1894-4148-B3EC-D32A04346B55}" dt="2023-10-10T07:33:40.626" v="347" actId="931"/>
          <ac:spMkLst>
            <pc:docMk/>
            <pc:sldMk cId="3728308734" sldId="294"/>
            <ac:spMk id="3" creationId="{601817BC-2EED-40D4-E0B6-A8B62E843796}"/>
          </ac:spMkLst>
        </pc:spChg>
        <pc:picChg chg="add mod">
          <ac:chgData name="David Holley" userId="45123e1e-ac21-4ee3-b53e-8d97b4b34e1e" providerId="ADAL" clId="{70279DBB-1894-4148-B3EC-D32A04346B55}" dt="2023-10-10T07:33:49.486" v="349" actId="1076"/>
          <ac:picMkLst>
            <pc:docMk/>
            <pc:sldMk cId="3728308734" sldId="294"/>
            <ac:picMk id="5" creationId="{01232BDF-EDB6-33FE-4276-8FD8C02E3A7A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AE8E4C-DF0D-4395-8263-968C2C2F1D39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D9B41E-1829-4386-8EE5-98EF72A16A3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In the beginning there was no system!</a:t>
          </a:r>
          <a:endParaRPr lang="en-US"/>
        </a:p>
      </dgm:t>
    </dgm:pt>
    <dgm:pt modelId="{F8A12FE3-949D-436B-BB53-8B5DAC5C646F}" type="parTrans" cxnId="{5E9B0A64-B50A-4730-9E44-FD7298B37198}">
      <dgm:prSet/>
      <dgm:spPr/>
      <dgm:t>
        <a:bodyPr/>
        <a:lstStyle/>
        <a:p>
          <a:endParaRPr lang="en-US"/>
        </a:p>
      </dgm:t>
    </dgm:pt>
    <dgm:pt modelId="{2698EDEC-4949-4F79-B41F-A7B2B1C3398A}" type="sibTrans" cxnId="{5E9B0A64-B50A-4730-9E44-FD7298B37198}">
      <dgm:prSet/>
      <dgm:spPr/>
      <dgm:t>
        <a:bodyPr/>
        <a:lstStyle/>
        <a:p>
          <a:endParaRPr lang="en-US"/>
        </a:p>
      </dgm:t>
    </dgm:pt>
    <dgm:pt modelId="{3638E0EE-B583-417F-B8DE-66ECC3AAA27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We need order out of Chaos!</a:t>
          </a:r>
          <a:endParaRPr lang="en-US"/>
        </a:p>
      </dgm:t>
    </dgm:pt>
    <dgm:pt modelId="{1A38C43E-D4C6-4E51-B2C8-9FD23BE140F2}" type="parTrans" cxnId="{910EA554-D747-41DE-9A57-BD7694A1AD0A}">
      <dgm:prSet/>
      <dgm:spPr/>
      <dgm:t>
        <a:bodyPr/>
        <a:lstStyle/>
        <a:p>
          <a:endParaRPr lang="en-US"/>
        </a:p>
      </dgm:t>
    </dgm:pt>
    <dgm:pt modelId="{436E01A4-2B2D-45F7-BC7F-4894BB9A11CF}" type="sibTrans" cxnId="{910EA554-D747-41DE-9A57-BD7694A1AD0A}">
      <dgm:prSet/>
      <dgm:spPr/>
      <dgm:t>
        <a:bodyPr/>
        <a:lstStyle/>
        <a:p>
          <a:endParaRPr lang="en-US"/>
        </a:p>
      </dgm:t>
    </dgm:pt>
    <dgm:pt modelId="{34C7D171-9EC5-496F-A833-8722CE58336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Organisation out of Pandemonium!</a:t>
          </a:r>
          <a:endParaRPr lang="en-US"/>
        </a:p>
      </dgm:t>
    </dgm:pt>
    <dgm:pt modelId="{C16ED65A-4BF8-446B-9595-ADEF1AE43C4D}" type="parTrans" cxnId="{28793C26-93CB-4061-B217-6A1869CF646A}">
      <dgm:prSet/>
      <dgm:spPr/>
      <dgm:t>
        <a:bodyPr/>
        <a:lstStyle/>
        <a:p>
          <a:endParaRPr lang="en-US"/>
        </a:p>
      </dgm:t>
    </dgm:pt>
    <dgm:pt modelId="{76699A67-EC60-4CF0-9CEC-39A405FBD7B0}" type="sibTrans" cxnId="{28793C26-93CB-4061-B217-6A1869CF646A}">
      <dgm:prSet/>
      <dgm:spPr/>
      <dgm:t>
        <a:bodyPr/>
        <a:lstStyle/>
        <a:p>
          <a:endParaRPr lang="en-US"/>
        </a:p>
      </dgm:t>
    </dgm:pt>
    <dgm:pt modelId="{71702F1E-50B8-4109-A54E-0C4772D4D27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Structure out of Rubble </a:t>
          </a:r>
          <a:endParaRPr lang="en-US"/>
        </a:p>
      </dgm:t>
    </dgm:pt>
    <dgm:pt modelId="{2CDA6F25-0352-415B-8771-3584892FF345}" type="parTrans" cxnId="{B1DF8633-3BE9-43C8-A20A-870F1FF3691A}">
      <dgm:prSet/>
      <dgm:spPr/>
      <dgm:t>
        <a:bodyPr/>
        <a:lstStyle/>
        <a:p>
          <a:endParaRPr lang="en-US"/>
        </a:p>
      </dgm:t>
    </dgm:pt>
    <dgm:pt modelId="{9F8F3BAA-3449-4BDB-9FF2-143DE0189D3F}" type="sibTrans" cxnId="{B1DF8633-3BE9-43C8-A20A-870F1FF3691A}">
      <dgm:prSet/>
      <dgm:spPr/>
      <dgm:t>
        <a:bodyPr/>
        <a:lstStyle/>
        <a:p>
          <a:endParaRPr lang="en-US"/>
        </a:p>
      </dgm:t>
    </dgm:pt>
    <dgm:pt modelId="{915D7CEB-7219-47CA-97F0-21986BBDD607}" type="pres">
      <dgm:prSet presAssocID="{5FAE8E4C-DF0D-4395-8263-968C2C2F1D39}" presName="root" presStyleCnt="0">
        <dgm:presLayoutVars>
          <dgm:dir/>
          <dgm:resizeHandles val="exact"/>
        </dgm:presLayoutVars>
      </dgm:prSet>
      <dgm:spPr/>
    </dgm:pt>
    <dgm:pt modelId="{42CB5B2D-6701-49EC-B308-5DA474ECAA6A}" type="pres">
      <dgm:prSet presAssocID="{11D9B41E-1829-4386-8EE5-98EF72A16A38}" presName="compNode" presStyleCnt="0"/>
      <dgm:spPr/>
    </dgm:pt>
    <dgm:pt modelId="{B5C8FEF2-4BE1-4990-B169-00B7FEFB0EEC}" type="pres">
      <dgm:prSet presAssocID="{11D9B41E-1829-4386-8EE5-98EF72A16A38}" presName="iconBgRect" presStyleLbl="bgShp" presStyleIdx="0" presStyleCnt="4"/>
      <dgm:spPr/>
    </dgm:pt>
    <dgm:pt modelId="{20C7CC82-42E8-4F96-A812-FDC148097F82}" type="pres">
      <dgm:prSet presAssocID="{11D9B41E-1829-4386-8EE5-98EF72A16A3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DF9DDE0D-5F48-4D6B-8D4E-3D0FC5086638}" type="pres">
      <dgm:prSet presAssocID="{11D9B41E-1829-4386-8EE5-98EF72A16A38}" presName="spaceRect" presStyleCnt="0"/>
      <dgm:spPr/>
    </dgm:pt>
    <dgm:pt modelId="{016A881D-BBB2-44B0-A704-668B465C0431}" type="pres">
      <dgm:prSet presAssocID="{11D9B41E-1829-4386-8EE5-98EF72A16A38}" presName="textRect" presStyleLbl="revTx" presStyleIdx="0" presStyleCnt="4">
        <dgm:presLayoutVars>
          <dgm:chMax val="1"/>
          <dgm:chPref val="1"/>
        </dgm:presLayoutVars>
      </dgm:prSet>
      <dgm:spPr/>
    </dgm:pt>
    <dgm:pt modelId="{D49849AD-3BEA-4BB0-9D33-4C490A1EFE67}" type="pres">
      <dgm:prSet presAssocID="{2698EDEC-4949-4F79-B41F-A7B2B1C3398A}" presName="sibTrans" presStyleCnt="0"/>
      <dgm:spPr/>
    </dgm:pt>
    <dgm:pt modelId="{DC5C1BA7-57B6-4443-8AA0-732983CDB18C}" type="pres">
      <dgm:prSet presAssocID="{3638E0EE-B583-417F-B8DE-66ECC3AAA27A}" presName="compNode" presStyleCnt="0"/>
      <dgm:spPr/>
    </dgm:pt>
    <dgm:pt modelId="{06102351-5436-45C8-97D5-99B323909553}" type="pres">
      <dgm:prSet presAssocID="{3638E0EE-B583-417F-B8DE-66ECC3AAA27A}" presName="iconBgRect" presStyleLbl="bgShp" presStyleIdx="1" presStyleCnt="4"/>
      <dgm:spPr/>
    </dgm:pt>
    <dgm:pt modelId="{38ACF03B-F121-4245-8C33-3904E2E8A40B}" type="pres">
      <dgm:prSet presAssocID="{3638E0EE-B583-417F-B8DE-66ECC3AAA27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ilo"/>
        </a:ext>
      </dgm:extLst>
    </dgm:pt>
    <dgm:pt modelId="{5C060C92-EFB3-477F-9BB7-72BE0DD05725}" type="pres">
      <dgm:prSet presAssocID="{3638E0EE-B583-417F-B8DE-66ECC3AAA27A}" presName="spaceRect" presStyleCnt="0"/>
      <dgm:spPr/>
    </dgm:pt>
    <dgm:pt modelId="{5EB0EDDF-FA0C-4C9F-9D78-90853A39B2C9}" type="pres">
      <dgm:prSet presAssocID="{3638E0EE-B583-417F-B8DE-66ECC3AAA27A}" presName="textRect" presStyleLbl="revTx" presStyleIdx="1" presStyleCnt="4">
        <dgm:presLayoutVars>
          <dgm:chMax val="1"/>
          <dgm:chPref val="1"/>
        </dgm:presLayoutVars>
      </dgm:prSet>
      <dgm:spPr/>
    </dgm:pt>
    <dgm:pt modelId="{DFC5428C-46C5-4879-8363-9F93206C18FC}" type="pres">
      <dgm:prSet presAssocID="{436E01A4-2B2D-45F7-BC7F-4894BB9A11CF}" presName="sibTrans" presStyleCnt="0"/>
      <dgm:spPr/>
    </dgm:pt>
    <dgm:pt modelId="{906864AB-9672-4BE0-B1FA-84F44439567A}" type="pres">
      <dgm:prSet presAssocID="{34C7D171-9EC5-496F-A833-8722CE58336C}" presName="compNode" presStyleCnt="0"/>
      <dgm:spPr/>
    </dgm:pt>
    <dgm:pt modelId="{CEFC3A8B-3110-4DB7-A9F3-189A150355FD}" type="pres">
      <dgm:prSet presAssocID="{34C7D171-9EC5-496F-A833-8722CE58336C}" presName="iconBgRect" presStyleLbl="bgShp" presStyleIdx="2" presStyleCnt="4"/>
      <dgm:spPr/>
    </dgm:pt>
    <dgm:pt modelId="{6693146A-EF32-43A2-B3AB-AF334ECE4747}" type="pres">
      <dgm:prSet presAssocID="{34C7D171-9EC5-496F-A833-8722CE58336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200119F7-B20A-401A-B5E3-F2B6FB51C1C3}" type="pres">
      <dgm:prSet presAssocID="{34C7D171-9EC5-496F-A833-8722CE58336C}" presName="spaceRect" presStyleCnt="0"/>
      <dgm:spPr/>
    </dgm:pt>
    <dgm:pt modelId="{6C0CEDFF-FB59-4A57-BC85-3C8D5EA56E33}" type="pres">
      <dgm:prSet presAssocID="{34C7D171-9EC5-496F-A833-8722CE58336C}" presName="textRect" presStyleLbl="revTx" presStyleIdx="2" presStyleCnt="4">
        <dgm:presLayoutVars>
          <dgm:chMax val="1"/>
          <dgm:chPref val="1"/>
        </dgm:presLayoutVars>
      </dgm:prSet>
      <dgm:spPr/>
    </dgm:pt>
    <dgm:pt modelId="{F7EE9CE7-6894-42CA-B11A-175F7FF0D2B9}" type="pres">
      <dgm:prSet presAssocID="{76699A67-EC60-4CF0-9CEC-39A405FBD7B0}" presName="sibTrans" presStyleCnt="0"/>
      <dgm:spPr/>
    </dgm:pt>
    <dgm:pt modelId="{6CB1C79F-EBCA-4943-9BB7-BF82B4B27AAD}" type="pres">
      <dgm:prSet presAssocID="{71702F1E-50B8-4109-A54E-0C4772D4D27A}" presName="compNode" presStyleCnt="0"/>
      <dgm:spPr/>
    </dgm:pt>
    <dgm:pt modelId="{80AD7340-CE72-493F-9CEB-933F1E3F03E4}" type="pres">
      <dgm:prSet presAssocID="{71702F1E-50B8-4109-A54E-0C4772D4D27A}" presName="iconBgRect" presStyleLbl="bgShp" presStyleIdx="3" presStyleCnt="4"/>
      <dgm:spPr/>
    </dgm:pt>
    <dgm:pt modelId="{81D8E89F-99A9-4171-B4B3-91BEF832B612}" type="pres">
      <dgm:prSet presAssocID="{71702F1E-50B8-4109-A54E-0C4772D4D27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use"/>
        </a:ext>
      </dgm:extLst>
    </dgm:pt>
    <dgm:pt modelId="{260F2514-E36C-4477-B6ED-D1195871CDA5}" type="pres">
      <dgm:prSet presAssocID="{71702F1E-50B8-4109-A54E-0C4772D4D27A}" presName="spaceRect" presStyleCnt="0"/>
      <dgm:spPr/>
    </dgm:pt>
    <dgm:pt modelId="{5D0185BF-C71C-417B-A8A5-BDB2FFC8C6A4}" type="pres">
      <dgm:prSet presAssocID="{71702F1E-50B8-4109-A54E-0C4772D4D27A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2333111-0037-4DD6-BC9F-7FAEDC8F36FD}" type="presOf" srcId="{5FAE8E4C-DF0D-4395-8263-968C2C2F1D39}" destId="{915D7CEB-7219-47CA-97F0-21986BBDD607}" srcOrd="0" destOrd="0" presId="urn:microsoft.com/office/officeart/2018/5/layout/IconCircleLabelList"/>
    <dgm:cxn modelId="{28793C26-93CB-4061-B217-6A1869CF646A}" srcId="{5FAE8E4C-DF0D-4395-8263-968C2C2F1D39}" destId="{34C7D171-9EC5-496F-A833-8722CE58336C}" srcOrd="2" destOrd="0" parTransId="{C16ED65A-4BF8-446B-9595-ADEF1AE43C4D}" sibTransId="{76699A67-EC60-4CF0-9CEC-39A405FBD7B0}"/>
    <dgm:cxn modelId="{B1DF8633-3BE9-43C8-A20A-870F1FF3691A}" srcId="{5FAE8E4C-DF0D-4395-8263-968C2C2F1D39}" destId="{71702F1E-50B8-4109-A54E-0C4772D4D27A}" srcOrd="3" destOrd="0" parTransId="{2CDA6F25-0352-415B-8771-3584892FF345}" sibTransId="{9F8F3BAA-3449-4BDB-9FF2-143DE0189D3F}"/>
    <dgm:cxn modelId="{48CEC13D-B0FE-40C1-BBC3-80A9E14357AA}" type="presOf" srcId="{11D9B41E-1829-4386-8EE5-98EF72A16A38}" destId="{016A881D-BBB2-44B0-A704-668B465C0431}" srcOrd="0" destOrd="0" presId="urn:microsoft.com/office/officeart/2018/5/layout/IconCircleLabelList"/>
    <dgm:cxn modelId="{5E9B0A64-B50A-4730-9E44-FD7298B37198}" srcId="{5FAE8E4C-DF0D-4395-8263-968C2C2F1D39}" destId="{11D9B41E-1829-4386-8EE5-98EF72A16A38}" srcOrd="0" destOrd="0" parTransId="{F8A12FE3-949D-436B-BB53-8B5DAC5C646F}" sibTransId="{2698EDEC-4949-4F79-B41F-A7B2B1C3398A}"/>
    <dgm:cxn modelId="{910EA554-D747-41DE-9A57-BD7694A1AD0A}" srcId="{5FAE8E4C-DF0D-4395-8263-968C2C2F1D39}" destId="{3638E0EE-B583-417F-B8DE-66ECC3AAA27A}" srcOrd="1" destOrd="0" parTransId="{1A38C43E-D4C6-4E51-B2C8-9FD23BE140F2}" sibTransId="{436E01A4-2B2D-45F7-BC7F-4894BB9A11CF}"/>
    <dgm:cxn modelId="{577A4983-9E21-4121-AB19-E2F431BDB42E}" type="presOf" srcId="{34C7D171-9EC5-496F-A833-8722CE58336C}" destId="{6C0CEDFF-FB59-4A57-BC85-3C8D5EA56E33}" srcOrd="0" destOrd="0" presId="urn:microsoft.com/office/officeart/2018/5/layout/IconCircleLabelList"/>
    <dgm:cxn modelId="{4A3E9CBA-51F4-49E2-9519-BA8B6C4F5C25}" type="presOf" srcId="{3638E0EE-B583-417F-B8DE-66ECC3AAA27A}" destId="{5EB0EDDF-FA0C-4C9F-9D78-90853A39B2C9}" srcOrd="0" destOrd="0" presId="urn:microsoft.com/office/officeart/2018/5/layout/IconCircleLabelList"/>
    <dgm:cxn modelId="{390711D2-6184-4A5B-9990-474FD388421A}" type="presOf" srcId="{71702F1E-50B8-4109-A54E-0C4772D4D27A}" destId="{5D0185BF-C71C-417B-A8A5-BDB2FFC8C6A4}" srcOrd="0" destOrd="0" presId="urn:microsoft.com/office/officeart/2018/5/layout/IconCircleLabelList"/>
    <dgm:cxn modelId="{000D43F6-80D0-4A44-8CAF-18D51B3C366C}" type="presParOf" srcId="{915D7CEB-7219-47CA-97F0-21986BBDD607}" destId="{42CB5B2D-6701-49EC-B308-5DA474ECAA6A}" srcOrd="0" destOrd="0" presId="urn:microsoft.com/office/officeart/2018/5/layout/IconCircleLabelList"/>
    <dgm:cxn modelId="{023CCE1B-2FB0-4D1F-9A85-4EF9A73DD3BE}" type="presParOf" srcId="{42CB5B2D-6701-49EC-B308-5DA474ECAA6A}" destId="{B5C8FEF2-4BE1-4990-B169-00B7FEFB0EEC}" srcOrd="0" destOrd="0" presId="urn:microsoft.com/office/officeart/2018/5/layout/IconCircleLabelList"/>
    <dgm:cxn modelId="{855CDB4C-994E-42C2-916C-9F8382F12A11}" type="presParOf" srcId="{42CB5B2D-6701-49EC-B308-5DA474ECAA6A}" destId="{20C7CC82-42E8-4F96-A812-FDC148097F82}" srcOrd="1" destOrd="0" presId="urn:microsoft.com/office/officeart/2018/5/layout/IconCircleLabelList"/>
    <dgm:cxn modelId="{62C29E77-BB85-4FFF-A464-D0DDE9B32203}" type="presParOf" srcId="{42CB5B2D-6701-49EC-B308-5DA474ECAA6A}" destId="{DF9DDE0D-5F48-4D6B-8D4E-3D0FC5086638}" srcOrd="2" destOrd="0" presId="urn:microsoft.com/office/officeart/2018/5/layout/IconCircleLabelList"/>
    <dgm:cxn modelId="{FED19780-87EE-4576-9340-FB341AF356FE}" type="presParOf" srcId="{42CB5B2D-6701-49EC-B308-5DA474ECAA6A}" destId="{016A881D-BBB2-44B0-A704-668B465C0431}" srcOrd="3" destOrd="0" presId="urn:microsoft.com/office/officeart/2018/5/layout/IconCircleLabelList"/>
    <dgm:cxn modelId="{9F0E5360-E163-4EB9-ACC7-D4A9DE74045A}" type="presParOf" srcId="{915D7CEB-7219-47CA-97F0-21986BBDD607}" destId="{D49849AD-3BEA-4BB0-9D33-4C490A1EFE67}" srcOrd="1" destOrd="0" presId="urn:microsoft.com/office/officeart/2018/5/layout/IconCircleLabelList"/>
    <dgm:cxn modelId="{6F852F33-AF30-446A-9FAA-EDBDF3149268}" type="presParOf" srcId="{915D7CEB-7219-47CA-97F0-21986BBDD607}" destId="{DC5C1BA7-57B6-4443-8AA0-732983CDB18C}" srcOrd="2" destOrd="0" presId="urn:microsoft.com/office/officeart/2018/5/layout/IconCircleLabelList"/>
    <dgm:cxn modelId="{15079F93-20FB-45A2-8FC7-B4C5494F28D2}" type="presParOf" srcId="{DC5C1BA7-57B6-4443-8AA0-732983CDB18C}" destId="{06102351-5436-45C8-97D5-99B323909553}" srcOrd="0" destOrd="0" presId="urn:microsoft.com/office/officeart/2018/5/layout/IconCircleLabelList"/>
    <dgm:cxn modelId="{D3D7FD6A-2B35-4C97-9395-24D6D4641A6C}" type="presParOf" srcId="{DC5C1BA7-57B6-4443-8AA0-732983CDB18C}" destId="{38ACF03B-F121-4245-8C33-3904E2E8A40B}" srcOrd="1" destOrd="0" presId="urn:microsoft.com/office/officeart/2018/5/layout/IconCircleLabelList"/>
    <dgm:cxn modelId="{D6CAC0D0-EFCB-4390-A6AA-AEEA77C92686}" type="presParOf" srcId="{DC5C1BA7-57B6-4443-8AA0-732983CDB18C}" destId="{5C060C92-EFB3-477F-9BB7-72BE0DD05725}" srcOrd="2" destOrd="0" presId="urn:microsoft.com/office/officeart/2018/5/layout/IconCircleLabelList"/>
    <dgm:cxn modelId="{32F367A2-7A56-4CC8-955B-DE388F9F40A6}" type="presParOf" srcId="{DC5C1BA7-57B6-4443-8AA0-732983CDB18C}" destId="{5EB0EDDF-FA0C-4C9F-9D78-90853A39B2C9}" srcOrd="3" destOrd="0" presId="urn:microsoft.com/office/officeart/2018/5/layout/IconCircleLabelList"/>
    <dgm:cxn modelId="{3403FB98-EE72-417D-BA2D-600AED8FB967}" type="presParOf" srcId="{915D7CEB-7219-47CA-97F0-21986BBDD607}" destId="{DFC5428C-46C5-4879-8363-9F93206C18FC}" srcOrd="3" destOrd="0" presId="urn:microsoft.com/office/officeart/2018/5/layout/IconCircleLabelList"/>
    <dgm:cxn modelId="{413D1095-C2ED-410E-B7C6-EBC9D4AB5605}" type="presParOf" srcId="{915D7CEB-7219-47CA-97F0-21986BBDD607}" destId="{906864AB-9672-4BE0-B1FA-84F44439567A}" srcOrd="4" destOrd="0" presId="urn:microsoft.com/office/officeart/2018/5/layout/IconCircleLabelList"/>
    <dgm:cxn modelId="{7842D434-D643-41DA-B936-4DF9733B74AC}" type="presParOf" srcId="{906864AB-9672-4BE0-B1FA-84F44439567A}" destId="{CEFC3A8B-3110-4DB7-A9F3-189A150355FD}" srcOrd="0" destOrd="0" presId="urn:microsoft.com/office/officeart/2018/5/layout/IconCircleLabelList"/>
    <dgm:cxn modelId="{22A76436-6EA1-457A-8B0D-2AD7F656138D}" type="presParOf" srcId="{906864AB-9672-4BE0-B1FA-84F44439567A}" destId="{6693146A-EF32-43A2-B3AB-AF334ECE4747}" srcOrd="1" destOrd="0" presId="urn:microsoft.com/office/officeart/2018/5/layout/IconCircleLabelList"/>
    <dgm:cxn modelId="{FF6FC823-99D5-4538-B4A0-A8CB91B56575}" type="presParOf" srcId="{906864AB-9672-4BE0-B1FA-84F44439567A}" destId="{200119F7-B20A-401A-B5E3-F2B6FB51C1C3}" srcOrd="2" destOrd="0" presId="urn:microsoft.com/office/officeart/2018/5/layout/IconCircleLabelList"/>
    <dgm:cxn modelId="{70FD0FAF-2F73-455B-BBF4-47604F7E3C7E}" type="presParOf" srcId="{906864AB-9672-4BE0-B1FA-84F44439567A}" destId="{6C0CEDFF-FB59-4A57-BC85-3C8D5EA56E33}" srcOrd="3" destOrd="0" presId="urn:microsoft.com/office/officeart/2018/5/layout/IconCircleLabelList"/>
    <dgm:cxn modelId="{EC589A3E-0E76-43D0-B61C-6D04F900D809}" type="presParOf" srcId="{915D7CEB-7219-47CA-97F0-21986BBDD607}" destId="{F7EE9CE7-6894-42CA-B11A-175F7FF0D2B9}" srcOrd="5" destOrd="0" presId="urn:microsoft.com/office/officeart/2018/5/layout/IconCircleLabelList"/>
    <dgm:cxn modelId="{7C062218-E6FF-4E88-88A6-BC1B6112095B}" type="presParOf" srcId="{915D7CEB-7219-47CA-97F0-21986BBDD607}" destId="{6CB1C79F-EBCA-4943-9BB7-BF82B4B27AAD}" srcOrd="6" destOrd="0" presId="urn:microsoft.com/office/officeart/2018/5/layout/IconCircleLabelList"/>
    <dgm:cxn modelId="{10E221E6-CD8E-457F-95B3-65082C2836D2}" type="presParOf" srcId="{6CB1C79F-EBCA-4943-9BB7-BF82B4B27AAD}" destId="{80AD7340-CE72-493F-9CEB-933F1E3F03E4}" srcOrd="0" destOrd="0" presId="urn:microsoft.com/office/officeart/2018/5/layout/IconCircleLabelList"/>
    <dgm:cxn modelId="{52954252-323A-4937-BE31-942EA264DF7E}" type="presParOf" srcId="{6CB1C79F-EBCA-4943-9BB7-BF82B4B27AAD}" destId="{81D8E89F-99A9-4171-B4B3-91BEF832B612}" srcOrd="1" destOrd="0" presId="urn:microsoft.com/office/officeart/2018/5/layout/IconCircleLabelList"/>
    <dgm:cxn modelId="{8AE092E1-3674-4373-8E9E-A9ADAF06CE72}" type="presParOf" srcId="{6CB1C79F-EBCA-4943-9BB7-BF82B4B27AAD}" destId="{260F2514-E36C-4477-B6ED-D1195871CDA5}" srcOrd="2" destOrd="0" presId="urn:microsoft.com/office/officeart/2018/5/layout/IconCircleLabelList"/>
    <dgm:cxn modelId="{38935F8B-5FC3-4897-A6CD-83C4142A8C37}" type="presParOf" srcId="{6CB1C79F-EBCA-4943-9BB7-BF82B4B27AAD}" destId="{5D0185BF-C71C-417B-A8A5-BDB2FFC8C6A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C8FEF2-4BE1-4990-B169-00B7FEFB0EEC}">
      <dsp:nvSpPr>
        <dsp:cNvPr id="0" name=""/>
        <dsp:cNvSpPr/>
      </dsp:nvSpPr>
      <dsp:spPr>
        <a:xfrm>
          <a:off x="524768" y="648"/>
          <a:ext cx="1011146" cy="10111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C7CC82-42E8-4F96-A812-FDC148097F82}">
      <dsp:nvSpPr>
        <dsp:cNvPr id="0" name=""/>
        <dsp:cNvSpPr/>
      </dsp:nvSpPr>
      <dsp:spPr>
        <a:xfrm>
          <a:off x="740258" y="216138"/>
          <a:ext cx="580166" cy="5801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6A881D-BBB2-44B0-A704-668B465C0431}">
      <dsp:nvSpPr>
        <dsp:cNvPr id="0" name=""/>
        <dsp:cNvSpPr/>
      </dsp:nvSpPr>
      <dsp:spPr>
        <a:xfrm>
          <a:off x="201533" y="1326741"/>
          <a:ext cx="1657617" cy="6630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In the beginning there was no system!</a:t>
          </a:r>
          <a:endParaRPr lang="en-US" sz="1400" kern="1200"/>
        </a:p>
      </dsp:txBody>
      <dsp:txXfrm>
        <a:off x="201533" y="1326741"/>
        <a:ext cx="1657617" cy="663046"/>
      </dsp:txXfrm>
    </dsp:sp>
    <dsp:sp modelId="{06102351-5436-45C8-97D5-99B323909553}">
      <dsp:nvSpPr>
        <dsp:cNvPr id="0" name=""/>
        <dsp:cNvSpPr/>
      </dsp:nvSpPr>
      <dsp:spPr>
        <a:xfrm>
          <a:off x="2472468" y="648"/>
          <a:ext cx="1011146" cy="10111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ACF03B-F121-4245-8C33-3904E2E8A40B}">
      <dsp:nvSpPr>
        <dsp:cNvPr id="0" name=""/>
        <dsp:cNvSpPr/>
      </dsp:nvSpPr>
      <dsp:spPr>
        <a:xfrm>
          <a:off x="2687959" y="216138"/>
          <a:ext cx="580166" cy="58016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B0EDDF-FA0C-4C9F-9D78-90853A39B2C9}">
      <dsp:nvSpPr>
        <dsp:cNvPr id="0" name=""/>
        <dsp:cNvSpPr/>
      </dsp:nvSpPr>
      <dsp:spPr>
        <a:xfrm>
          <a:off x="2149233" y="1326741"/>
          <a:ext cx="1657617" cy="6630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We need order out of Chaos!</a:t>
          </a:r>
          <a:endParaRPr lang="en-US" sz="1400" kern="1200"/>
        </a:p>
      </dsp:txBody>
      <dsp:txXfrm>
        <a:off x="2149233" y="1326741"/>
        <a:ext cx="1657617" cy="663046"/>
      </dsp:txXfrm>
    </dsp:sp>
    <dsp:sp modelId="{CEFC3A8B-3110-4DB7-A9F3-189A150355FD}">
      <dsp:nvSpPr>
        <dsp:cNvPr id="0" name=""/>
        <dsp:cNvSpPr/>
      </dsp:nvSpPr>
      <dsp:spPr>
        <a:xfrm>
          <a:off x="524768" y="2404193"/>
          <a:ext cx="1011146" cy="10111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93146A-EF32-43A2-B3AB-AF334ECE4747}">
      <dsp:nvSpPr>
        <dsp:cNvPr id="0" name=""/>
        <dsp:cNvSpPr/>
      </dsp:nvSpPr>
      <dsp:spPr>
        <a:xfrm>
          <a:off x="740258" y="2619683"/>
          <a:ext cx="580166" cy="58016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0CEDFF-FB59-4A57-BC85-3C8D5EA56E33}">
      <dsp:nvSpPr>
        <dsp:cNvPr id="0" name=""/>
        <dsp:cNvSpPr/>
      </dsp:nvSpPr>
      <dsp:spPr>
        <a:xfrm>
          <a:off x="201533" y="3730286"/>
          <a:ext cx="1657617" cy="6630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Organisation out of Pandemonium!</a:t>
          </a:r>
          <a:endParaRPr lang="en-US" sz="1400" kern="1200"/>
        </a:p>
      </dsp:txBody>
      <dsp:txXfrm>
        <a:off x="201533" y="3730286"/>
        <a:ext cx="1657617" cy="663046"/>
      </dsp:txXfrm>
    </dsp:sp>
    <dsp:sp modelId="{80AD7340-CE72-493F-9CEB-933F1E3F03E4}">
      <dsp:nvSpPr>
        <dsp:cNvPr id="0" name=""/>
        <dsp:cNvSpPr/>
      </dsp:nvSpPr>
      <dsp:spPr>
        <a:xfrm>
          <a:off x="2472468" y="2404193"/>
          <a:ext cx="1011146" cy="10111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D8E89F-99A9-4171-B4B3-91BEF832B612}">
      <dsp:nvSpPr>
        <dsp:cNvPr id="0" name=""/>
        <dsp:cNvSpPr/>
      </dsp:nvSpPr>
      <dsp:spPr>
        <a:xfrm>
          <a:off x="2687959" y="2619683"/>
          <a:ext cx="580166" cy="58016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0185BF-C71C-417B-A8A5-BDB2FFC8C6A4}">
      <dsp:nvSpPr>
        <dsp:cNvPr id="0" name=""/>
        <dsp:cNvSpPr/>
      </dsp:nvSpPr>
      <dsp:spPr>
        <a:xfrm>
          <a:off x="2149233" y="3730286"/>
          <a:ext cx="1657617" cy="6630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Structure out of Rubble </a:t>
          </a:r>
          <a:endParaRPr lang="en-US" sz="1400" kern="1200"/>
        </a:p>
      </dsp:txBody>
      <dsp:txXfrm>
        <a:off x="2149233" y="3730286"/>
        <a:ext cx="1657617" cy="6630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AFD1A8-EAF2-4964-B8F4-C7E49386CAD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9A190D-3980-44AC-9519-63537564E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352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6BF87-DE63-4A14-A1A6-200C5ABC84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7C9C74-242C-402B-9D3B-C5A10C322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6756F-7B75-4C72-9780-5CA831C87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24A01-A8F7-4158-80F9-9B6BC97B9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F2F32-637D-4850-9076-097C71438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648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9740E-64A9-464E-889D-BD980412A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CECE3-1B2F-4FBE-937B-9892EE1E0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0DE74-AABB-47A6-965A-3C71C5C6D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250D98-4D52-4EAF-9C39-11AE2D2A3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DBE34-0101-4B23-813E-199F9E4F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545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1C9EC-8A97-4DC0-AC0D-400A47D7F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76755E-8A46-4F37-B770-F8CE0533C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5C2D51-9509-4245-95BF-7469308B6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A34C1E-2BB7-4049-B5C8-B29E58A9E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E8CF3-D930-4571-BF9D-CE0F53376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089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7CEE8-8B70-4364-A159-5BF34525C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97862-6556-40F6-BFCC-5AF885CBF4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6A9F94-0D5F-4A7D-ADC6-0D91D070DF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384F59-38C8-4681-B275-1DC25C830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90C2E8-8007-4B31-B301-F03283246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BABE80-A323-4896-8A6F-C1A40C583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85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A40BC-56AE-46D7-AFBC-4027DA03A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1B9F19-E6B1-4586-B38C-B0E75481C7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CFA40F-7FBF-4023-9066-4BB975A762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8172CB-E159-4292-8122-6DA3F6731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D95156-CD1E-469A-83D2-B64907BC90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DEE2ED-C3FA-49A3-8F5D-23B82CE77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A78A9B-D340-4239-A78F-72A014717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6380EC-02BF-4A29-8402-EA3203026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489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E39CD-88C4-4DF9-B5A4-F0560E3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063376-ED74-488E-85A3-8371E495A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4B4896-096C-4F37-8873-2CA2200B0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AC285C-21F2-4ACA-8D38-DB2E29956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376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B1E5A9-AC4F-4167-9B91-C437821B8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E6C09A-9CA2-4623-AE1E-996C57757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B2233C-3143-4EE2-9B70-CF972C1AA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153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52A65-4E3E-47E3-97D8-81D02E8A0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317DE-65EB-40A2-8B6E-DF5B47608C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46C87-4D50-44C5-A9AD-3C77D54E89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9B2CA-F409-493C-8CE1-991C3E31F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B8E32-9142-4D04-B270-9B0808A8A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98F8C9-B0F4-4E13-BC68-FF52BF48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01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B1E2F-277A-43A6-B234-F7AB72F2F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BC51E7-6965-42ED-A397-FE2D66C0A0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A06100-F003-429D-961D-A6A29F1B32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D859D9-800D-481A-982A-C924BEF87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0DE641-9C4B-412B-AEF4-0FE3BD347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DE46B5-14A4-4ADD-B477-3F7AA823C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25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74844-ED27-41F4-9DAC-12523A96A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8EC058-622C-44E5-9311-ED2923DFDD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8F9553-0FDE-4469-8CDE-B813D15B2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E7411-31A8-4DC2-8C41-01B0938A9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53CD4-199B-4953-8BB0-4F1620FBB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746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320FE2-940C-46AD-8F67-70D9199DF0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85FC1F-CDFF-4630-AB61-B83BEF6F71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1B01E9-8044-4D07-96E9-C2D20D97C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28478C-77AF-4B1D-B454-6D10E1EC6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8B78EC-56A5-4EFC-89CF-5C618A559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58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282C4F-0C36-4A88-B270-A3F81007D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D1D54E-19E4-474D-8516-35C66F577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FF6E99-BB6F-4892-A8DF-CCD61ED923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39BB6-223E-45CD-8A3C-16DCC5774F4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539933-04F1-4621-BB4F-827B6F50B4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4DAEF-57B9-425C-A701-ECAD13C82B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B595A-E757-4F0B-AD6C-BD854B1C1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885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ellcomecollection.org/articles/W2lpHCYAACQAXjAt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8782469@N05/5885731318/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view-image.php?image=42006&amp;picture=artiglieria&amp;jazyk=IT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view-image.php?image=42006&amp;picture=artiglieria&amp;jazyk=IT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defenceimages/14466521065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12A6B-AC13-4D81-AE8E-0809317D31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Diagramming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E4B46B-ED16-4CEB-8308-1D5D8C2A2A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646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DEAF4EB-9468-8C95-ED89-C9A3BBD6D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046A8ED-81F4-F65F-097A-48D5E7E8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Systems people</a:t>
            </a:r>
          </a:p>
          <a:p>
            <a:r>
              <a:rPr lang="en-GB" dirty="0"/>
              <a:t>Why systems? Horror Stories</a:t>
            </a:r>
          </a:p>
          <a:p>
            <a:r>
              <a:rPr lang="en-GB" dirty="0"/>
              <a:t>VIRSS, A good idea, badly executed</a:t>
            </a:r>
          </a:p>
          <a:p>
            <a:r>
              <a:rPr lang="en-GB" dirty="0"/>
              <a:t>Design the right thing….then design the thing right</a:t>
            </a:r>
          </a:p>
          <a:p>
            <a:r>
              <a:rPr lang="en-GB" dirty="0"/>
              <a:t>Pre work not rework</a:t>
            </a:r>
          </a:p>
          <a:p>
            <a:r>
              <a:rPr lang="en-GB" dirty="0"/>
              <a:t>Left Shift</a:t>
            </a:r>
          </a:p>
          <a:p>
            <a:r>
              <a:rPr lang="en-GB" dirty="0"/>
              <a:t>People, process, tools, technology, product,</a:t>
            </a:r>
          </a:p>
          <a:p>
            <a:r>
              <a:rPr lang="en-GB" dirty="0"/>
              <a:t>PEOPLE</a:t>
            </a:r>
          </a:p>
          <a:p>
            <a:pPr lvl="1"/>
            <a:r>
              <a:rPr lang="en-GB" dirty="0"/>
              <a:t>Decision making, the power of the team.</a:t>
            </a:r>
          </a:p>
        </p:txBody>
      </p:sp>
    </p:spTree>
    <p:extLst>
      <p:ext uri="{BB962C8B-B14F-4D97-AF65-F5344CB8AC3E}">
        <p14:creationId xmlns:p14="http://schemas.microsoft.com/office/powerpoint/2010/main" val="13399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496C5A-B6D0-4FD2-9F76-4941640E8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/>
              <a:t>Systems Approach</a:t>
            </a: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4024AF6F-83B1-4900-A57E-662FA72286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414191"/>
              </p:ext>
            </p:extLst>
          </p:nvPr>
        </p:nvGraphicFramePr>
        <p:xfrm>
          <a:off x="1341409" y="1670241"/>
          <a:ext cx="4008384" cy="4393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2" name="Group 11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Bulldozer">
            <a:extLst>
              <a:ext uri="{FF2B5EF4-FFF2-40B4-BE49-F238E27FC236}">
                <a16:creationId xmlns:a16="http://schemas.microsoft.com/office/drawing/2014/main" id="{F9CEC53E-DE22-44D8-BCC5-3EB89394B3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40980" y="1782981"/>
            <a:ext cx="4361892" cy="436189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37030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Oval 95">
            <a:extLst>
              <a:ext uri="{FF2B5EF4-FFF2-40B4-BE49-F238E27FC236}">
                <a16:creationId xmlns:a16="http://schemas.microsoft.com/office/drawing/2014/main" id="{8CBA6A4D-9111-4FA4-BDB2-5606372C915B}"/>
              </a:ext>
            </a:extLst>
          </p:cNvPr>
          <p:cNvSpPr/>
          <p:nvPr/>
        </p:nvSpPr>
        <p:spPr>
          <a:xfrm>
            <a:off x="2616252" y="3712541"/>
            <a:ext cx="8419391" cy="2846797"/>
          </a:xfrm>
          <a:prstGeom prst="ellipse">
            <a:avLst/>
          </a:prstGeom>
          <a:noFill/>
          <a:ln w="57150">
            <a:solidFill>
              <a:srgbClr val="7030A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37C6DD5A-7F40-4334-9390-35CB3CB0C6E2}"/>
              </a:ext>
            </a:extLst>
          </p:cNvPr>
          <p:cNvSpPr/>
          <p:nvPr/>
        </p:nvSpPr>
        <p:spPr>
          <a:xfrm>
            <a:off x="2463852" y="3657605"/>
            <a:ext cx="8419391" cy="2749333"/>
          </a:xfrm>
          <a:prstGeom prst="ellipse">
            <a:avLst/>
          </a:prstGeom>
          <a:noFill/>
          <a:ln w="57150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36F65A6C-0418-4720-B53E-EA0DA7F63647}"/>
              </a:ext>
            </a:extLst>
          </p:cNvPr>
          <p:cNvSpPr/>
          <p:nvPr/>
        </p:nvSpPr>
        <p:spPr>
          <a:xfrm>
            <a:off x="2311452" y="3505205"/>
            <a:ext cx="8419391" cy="2749333"/>
          </a:xfrm>
          <a:prstGeom prst="ellipse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AA6AB5-CBA8-4199-841A-2559D6539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0805"/>
            <a:ext cx="10515600" cy="710579"/>
          </a:xfrm>
        </p:spPr>
        <p:txBody>
          <a:bodyPr/>
          <a:lstStyle/>
          <a:p>
            <a:r>
              <a:rPr lang="en-GB" dirty="0"/>
              <a:t>The Problem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91470AA-ED81-460C-9D8D-A7B030E63F6E}"/>
              </a:ext>
            </a:extLst>
          </p:cNvPr>
          <p:cNvCxnSpPr/>
          <p:nvPr/>
        </p:nvCxnSpPr>
        <p:spPr>
          <a:xfrm>
            <a:off x="487680" y="3057589"/>
            <a:ext cx="11216640" cy="0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BD80ACA-2F02-4D5B-B1D4-CF2EB48A4D16}"/>
              </a:ext>
            </a:extLst>
          </p:cNvPr>
          <p:cNvCxnSpPr/>
          <p:nvPr/>
        </p:nvCxnSpPr>
        <p:spPr>
          <a:xfrm>
            <a:off x="1078787" y="1767155"/>
            <a:ext cx="0" cy="4387065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91CCC991-78B3-4E4D-9A31-73E804CE6FE5}"/>
              </a:ext>
            </a:extLst>
          </p:cNvPr>
          <p:cNvSpPr txBox="1"/>
          <p:nvPr/>
        </p:nvSpPr>
        <p:spPr>
          <a:xfrm>
            <a:off x="487680" y="1397823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Real World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A21F8FE-9CA8-4A94-86A5-96A5EF6EF5F8}"/>
              </a:ext>
            </a:extLst>
          </p:cNvPr>
          <p:cNvSpPr txBox="1"/>
          <p:nvPr/>
        </p:nvSpPr>
        <p:spPr>
          <a:xfrm>
            <a:off x="124839" y="6135675"/>
            <a:ext cx="1907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>
                <a:solidFill>
                  <a:srgbClr val="FF0000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GB" dirty="0"/>
              <a:t>Abstract World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7BA3C3F-26AB-46CC-AE9C-B2CDADC55C19}"/>
              </a:ext>
            </a:extLst>
          </p:cNvPr>
          <p:cNvSpPr/>
          <p:nvPr/>
        </p:nvSpPr>
        <p:spPr>
          <a:xfrm>
            <a:off x="5537769" y="1317551"/>
            <a:ext cx="1377299" cy="6261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Problem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E19A522-A17A-4DAA-8EEE-2D5609EE0806}"/>
              </a:ext>
            </a:extLst>
          </p:cNvPr>
          <p:cNvSpPr txBox="1"/>
          <p:nvPr/>
        </p:nvSpPr>
        <p:spPr>
          <a:xfrm>
            <a:off x="5304173" y="2286556"/>
            <a:ext cx="1851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Systems Modeller</a:t>
            </a:r>
          </a:p>
        </p:txBody>
      </p:sp>
      <p:sp>
        <p:nvSpPr>
          <p:cNvPr id="28" name="Flowchart: Off-page Connector 27">
            <a:extLst>
              <a:ext uri="{FF2B5EF4-FFF2-40B4-BE49-F238E27FC236}">
                <a16:creationId xmlns:a16="http://schemas.microsoft.com/office/drawing/2014/main" id="{DCD7D508-27B8-4D50-BFB0-4518FD24F761}"/>
              </a:ext>
            </a:extLst>
          </p:cNvPr>
          <p:cNvSpPr/>
          <p:nvPr/>
        </p:nvSpPr>
        <p:spPr>
          <a:xfrm>
            <a:off x="5430311" y="2906520"/>
            <a:ext cx="1592215" cy="944529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Observation of the Problem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F9B0C31-0007-40B2-940F-53308318D779}"/>
              </a:ext>
            </a:extLst>
          </p:cNvPr>
          <p:cNvSpPr txBox="1"/>
          <p:nvPr/>
        </p:nvSpPr>
        <p:spPr>
          <a:xfrm>
            <a:off x="5859608" y="603462"/>
            <a:ext cx="735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Client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F97462D-1D8C-429F-A8B9-6D11408AE734}"/>
              </a:ext>
            </a:extLst>
          </p:cNvPr>
          <p:cNvSpPr/>
          <p:nvPr/>
        </p:nvSpPr>
        <p:spPr>
          <a:xfrm>
            <a:off x="9071302" y="1480617"/>
            <a:ext cx="1922981" cy="49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implementation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5969C79-0596-4BC2-AA84-F978CA7B1849}"/>
              </a:ext>
            </a:extLst>
          </p:cNvPr>
          <p:cNvSpPr txBox="1"/>
          <p:nvPr/>
        </p:nvSpPr>
        <p:spPr>
          <a:xfrm>
            <a:off x="3268403" y="1064585"/>
            <a:ext cx="865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Driving</a:t>
            </a:r>
          </a:p>
          <a:p>
            <a:r>
              <a:rPr lang="en-GB" b="1" dirty="0"/>
              <a:t>Factors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C4B513F-EC7B-47C8-AA50-1DDF3A1A5AF6}"/>
              </a:ext>
            </a:extLst>
          </p:cNvPr>
          <p:cNvSpPr/>
          <p:nvPr/>
        </p:nvSpPr>
        <p:spPr>
          <a:xfrm>
            <a:off x="3765826" y="5599414"/>
            <a:ext cx="2341812" cy="9144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Determination of Measures of effectiveness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F43F8732-8D73-4D75-9BFE-B4F03B5486FE}"/>
              </a:ext>
            </a:extLst>
          </p:cNvPr>
          <p:cNvSpPr/>
          <p:nvPr/>
        </p:nvSpPr>
        <p:spPr>
          <a:xfrm>
            <a:off x="2430117" y="3373190"/>
            <a:ext cx="2506615" cy="914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Description and recognition of Systems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5625A22-FDB5-4300-AA53-54BEFA00B9DB}"/>
              </a:ext>
            </a:extLst>
          </p:cNvPr>
          <p:cNvSpPr/>
          <p:nvPr/>
        </p:nvSpPr>
        <p:spPr>
          <a:xfrm>
            <a:off x="1615725" y="4677435"/>
            <a:ext cx="2085649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Objectives and </a:t>
            </a:r>
            <a:r>
              <a:rPr lang="en-GB" dirty="0" err="1"/>
              <a:t>constriants</a:t>
            </a:r>
            <a:endParaRPr lang="en-GB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9EB51A2-FD7E-41A1-93B3-9C6F8DF87F03}"/>
              </a:ext>
            </a:extLst>
          </p:cNvPr>
          <p:cNvSpPr/>
          <p:nvPr/>
        </p:nvSpPr>
        <p:spPr>
          <a:xfrm>
            <a:off x="6835814" y="5697020"/>
            <a:ext cx="2425516" cy="914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Generation of Options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8E1B8E1-F980-4A81-BBED-58A7BCE2A100}"/>
              </a:ext>
            </a:extLst>
          </p:cNvPr>
          <p:cNvSpPr/>
          <p:nvPr/>
        </p:nvSpPr>
        <p:spPr>
          <a:xfrm>
            <a:off x="9618671" y="4641851"/>
            <a:ext cx="2085649" cy="9144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Evaluation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FF383A0-C316-46E2-8910-1D77188D07A1}"/>
              </a:ext>
            </a:extLst>
          </p:cNvPr>
          <p:cNvSpPr/>
          <p:nvPr/>
        </p:nvSpPr>
        <p:spPr>
          <a:xfrm>
            <a:off x="7611533" y="3343209"/>
            <a:ext cx="2425515" cy="9144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Selection of Best Option</a:t>
            </a:r>
          </a:p>
        </p:txBody>
      </p:sp>
      <p:cxnSp>
        <p:nvCxnSpPr>
          <p:cNvPr id="42" name="Connector: Curved 41">
            <a:extLst>
              <a:ext uri="{FF2B5EF4-FFF2-40B4-BE49-F238E27FC236}">
                <a16:creationId xmlns:a16="http://schemas.microsoft.com/office/drawing/2014/main" id="{F70DFC64-0526-433A-BB51-7158D7C2EC66}"/>
              </a:ext>
            </a:extLst>
          </p:cNvPr>
          <p:cNvCxnSpPr>
            <a:cxnSpLocks/>
            <a:stCxn id="31" idx="3"/>
            <a:endCxn id="29" idx="1"/>
          </p:cNvCxnSpPr>
          <p:nvPr/>
        </p:nvCxnSpPr>
        <p:spPr>
          <a:xfrm flipV="1">
            <a:off x="4134346" y="788128"/>
            <a:ext cx="1725262" cy="599623"/>
          </a:xfrm>
          <a:prstGeom prst="curvedConnector3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or: Curved 44">
            <a:extLst>
              <a:ext uri="{FF2B5EF4-FFF2-40B4-BE49-F238E27FC236}">
                <a16:creationId xmlns:a16="http://schemas.microsoft.com/office/drawing/2014/main" id="{19EAC92F-06D7-475F-A22E-EDC0AFDCB070}"/>
              </a:ext>
            </a:extLst>
          </p:cNvPr>
          <p:cNvCxnSpPr>
            <a:cxnSpLocks/>
            <a:stCxn id="25" idx="2"/>
            <a:endCxn id="26" idx="0"/>
          </p:cNvCxnSpPr>
          <p:nvPr/>
        </p:nvCxnSpPr>
        <p:spPr>
          <a:xfrm rot="16200000" flipH="1">
            <a:off x="6056738" y="2113418"/>
            <a:ext cx="342819" cy="3456"/>
          </a:xfrm>
          <a:prstGeom prst="curvedConnector3">
            <a:avLst>
              <a:gd name="adj1" fmla="val 50000"/>
            </a:avLst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or: Curved 47">
            <a:extLst>
              <a:ext uri="{FF2B5EF4-FFF2-40B4-BE49-F238E27FC236}">
                <a16:creationId xmlns:a16="http://schemas.microsoft.com/office/drawing/2014/main" id="{4F031D49-972E-42E1-AF71-58A1FA73F433}"/>
              </a:ext>
            </a:extLst>
          </p:cNvPr>
          <p:cNvCxnSpPr>
            <a:cxnSpLocks/>
            <a:stCxn id="26" idx="2"/>
            <a:endCxn id="28" idx="0"/>
          </p:cNvCxnSpPr>
          <p:nvPr/>
        </p:nvCxnSpPr>
        <p:spPr>
          <a:xfrm rot="5400000">
            <a:off x="6102831" y="2779476"/>
            <a:ext cx="250632" cy="3456"/>
          </a:xfrm>
          <a:prstGeom prst="curvedConnector3">
            <a:avLst>
              <a:gd name="adj1" fmla="val 50000"/>
            </a:avLst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nector: Curved 57">
            <a:extLst>
              <a:ext uri="{FF2B5EF4-FFF2-40B4-BE49-F238E27FC236}">
                <a16:creationId xmlns:a16="http://schemas.microsoft.com/office/drawing/2014/main" id="{83DDAE39-A155-4B7A-84B8-EE72099A7737}"/>
              </a:ext>
            </a:extLst>
          </p:cNvPr>
          <p:cNvCxnSpPr>
            <a:cxnSpLocks/>
            <a:stCxn id="29" idx="2"/>
            <a:endCxn id="25" idx="0"/>
          </p:cNvCxnSpPr>
          <p:nvPr/>
        </p:nvCxnSpPr>
        <p:spPr>
          <a:xfrm rot="5400000">
            <a:off x="6054532" y="1144681"/>
            <a:ext cx="344757" cy="982"/>
          </a:xfrm>
          <a:prstGeom prst="curvedConnector3">
            <a:avLst>
              <a:gd name="adj1" fmla="val 50000"/>
            </a:avLst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nector: Curved 60">
            <a:extLst>
              <a:ext uri="{FF2B5EF4-FFF2-40B4-BE49-F238E27FC236}">
                <a16:creationId xmlns:a16="http://schemas.microsoft.com/office/drawing/2014/main" id="{EE74AC26-04F8-4C46-98E3-890B5F910834}"/>
              </a:ext>
            </a:extLst>
          </p:cNvPr>
          <p:cNvCxnSpPr>
            <a:cxnSpLocks/>
            <a:stCxn id="28" idx="1"/>
            <a:endCxn id="33" idx="7"/>
          </p:cNvCxnSpPr>
          <p:nvPr/>
        </p:nvCxnSpPr>
        <p:spPr>
          <a:xfrm rot="10800000" flipV="1">
            <a:off x="4569647" y="3378785"/>
            <a:ext cx="860664" cy="128316"/>
          </a:xfrm>
          <a:prstGeom prst="curvedConnector4">
            <a:avLst>
              <a:gd name="adj1" fmla="val 28674"/>
              <a:gd name="adj2" fmla="val -78154"/>
            </a:avLst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or: Curved 63">
            <a:extLst>
              <a:ext uri="{FF2B5EF4-FFF2-40B4-BE49-F238E27FC236}">
                <a16:creationId xmlns:a16="http://schemas.microsoft.com/office/drawing/2014/main" id="{021BE5D9-26C0-4359-B9B6-A6CCA8C50B76}"/>
              </a:ext>
            </a:extLst>
          </p:cNvPr>
          <p:cNvCxnSpPr>
            <a:cxnSpLocks/>
            <a:stCxn id="33" idx="4"/>
            <a:endCxn id="34" idx="0"/>
          </p:cNvCxnSpPr>
          <p:nvPr/>
        </p:nvCxnSpPr>
        <p:spPr>
          <a:xfrm rot="5400000">
            <a:off x="2976066" y="3970075"/>
            <a:ext cx="389845" cy="1024875"/>
          </a:xfrm>
          <a:prstGeom prst="curvedConnector3">
            <a:avLst>
              <a:gd name="adj1" fmla="val 50000"/>
            </a:avLst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or: Curved 67">
            <a:extLst>
              <a:ext uri="{FF2B5EF4-FFF2-40B4-BE49-F238E27FC236}">
                <a16:creationId xmlns:a16="http://schemas.microsoft.com/office/drawing/2014/main" id="{AF5A2A44-32F3-476F-BFCA-F7E86BEADF6B}"/>
              </a:ext>
            </a:extLst>
          </p:cNvPr>
          <p:cNvCxnSpPr>
            <a:cxnSpLocks/>
            <a:stCxn id="34" idx="4"/>
            <a:endCxn id="32" idx="2"/>
          </p:cNvCxnSpPr>
          <p:nvPr/>
        </p:nvCxnSpPr>
        <p:spPr>
          <a:xfrm rot="16200000" flipH="1">
            <a:off x="2979799" y="5270586"/>
            <a:ext cx="464779" cy="1107276"/>
          </a:xfrm>
          <a:prstGeom prst="curvedConnector2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nector: Curved 70">
            <a:extLst>
              <a:ext uri="{FF2B5EF4-FFF2-40B4-BE49-F238E27FC236}">
                <a16:creationId xmlns:a16="http://schemas.microsoft.com/office/drawing/2014/main" id="{FC9B6E49-DD25-47FB-B19F-AD4B05F6DA5B}"/>
              </a:ext>
            </a:extLst>
          </p:cNvPr>
          <p:cNvCxnSpPr>
            <a:cxnSpLocks/>
            <a:stCxn id="32" idx="5"/>
            <a:endCxn id="35" idx="4"/>
          </p:cNvCxnSpPr>
          <p:nvPr/>
        </p:nvCxnSpPr>
        <p:spPr>
          <a:xfrm rot="16200000" flipH="1">
            <a:off x="6790872" y="5353719"/>
            <a:ext cx="231517" cy="2283884"/>
          </a:xfrm>
          <a:prstGeom prst="curvedConnector3">
            <a:avLst>
              <a:gd name="adj1" fmla="val 172156"/>
            </a:avLst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nector: Curved 75">
            <a:extLst>
              <a:ext uri="{FF2B5EF4-FFF2-40B4-BE49-F238E27FC236}">
                <a16:creationId xmlns:a16="http://schemas.microsoft.com/office/drawing/2014/main" id="{6A293114-4EB6-4672-A23C-3670FAA23BFC}"/>
              </a:ext>
            </a:extLst>
          </p:cNvPr>
          <p:cNvCxnSpPr>
            <a:cxnSpLocks/>
            <a:stCxn id="35" idx="6"/>
            <a:endCxn id="36" idx="4"/>
          </p:cNvCxnSpPr>
          <p:nvPr/>
        </p:nvCxnSpPr>
        <p:spPr>
          <a:xfrm flipV="1">
            <a:off x="9261330" y="5556251"/>
            <a:ext cx="1400166" cy="597969"/>
          </a:xfrm>
          <a:prstGeom prst="curvedConnector2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nector: Curved 78">
            <a:extLst>
              <a:ext uri="{FF2B5EF4-FFF2-40B4-BE49-F238E27FC236}">
                <a16:creationId xmlns:a16="http://schemas.microsoft.com/office/drawing/2014/main" id="{9C2D188E-0729-44CA-B8BF-E78DA826B7D2}"/>
              </a:ext>
            </a:extLst>
          </p:cNvPr>
          <p:cNvCxnSpPr>
            <a:cxnSpLocks/>
            <a:stCxn id="36" idx="0"/>
            <a:endCxn id="37" idx="5"/>
          </p:cNvCxnSpPr>
          <p:nvPr/>
        </p:nvCxnSpPr>
        <p:spPr>
          <a:xfrm rot="16200000" flipV="1">
            <a:off x="9912592" y="3892947"/>
            <a:ext cx="518153" cy="979656"/>
          </a:xfrm>
          <a:prstGeom prst="curvedConnector3">
            <a:avLst>
              <a:gd name="adj1" fmla="val 50000"/>
            </a:avLst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nector: Curved 81">
            <a:extLst>
              <a:ext uri="{FF2B5EF4-FFF2-40B4-BE49-F238E27FC236}">
                <a16:creationId xmlns:a16="http://schemas.microsoft.com/office/drawing/2014/main" id="{01F655D5-5F10-4EF7-9937-7F83341025E6}"/>
              </a:ext>
            </a:extLst>
          </p:cNvPr>
          <p:cNvCxnSpPr>
            <a:cxnSpLocks/>
            <a:stCxn id="37" idx="0"/>
            <a:endCxn id="29" idx="3"/>
          </p:cNvCxnSpPr>
          <p:nvPr/>
        </p:nvCxnSpPr>
        <p:spPr>
          <a:xfrm rot="16200000" flipV="1">
            <a:off x="6432203" y="951120"/>
            <a:ext cx="2555081" cy="2229097"/>
          </a:xfrm>
          <a:prstGeom prst="curvedConnector2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or: Curved 85">
            <a:extLst>
              <a:ext uri="{FF2B5EF4-FFF2-40B4-BE49-F238E27FC236}">
                <a16:creationId xmlns:a16="http://schemas.microsoft.com/office/drawing/2014/main" id="{6EDAA110-21DB-444F-9C2F-C4A3D29D559A}"/>
              </a:ext>
            </a:extLst>
          </p:cNvPr>
          <p:cNvCxnSpPr>
            <a:cxnSpLocks/>
            <a:stCxn id="29" idx="0"/>
            <a:endCxn id="30" idx="0"/>
          </p:cNvCxnSpPr>
          <p:nvPr/>
        </p:nvCxnSpPr>
        <p:spPr>
          <a:xfrm rot="16200000" flipH="1">
            <a:off x="7691519" y="-860657"/>
            <a:ext cx="877155" cy="3805392"/>
          </a:xfrm>
          <a:prstGeom prst="curvedConnector3">
            <a:avLst>
              <a:gd name="adj1" fmla="val -26062"/>
            </a:avLst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or: Curved 88">
            <a:extLst>
              <a:ext uri="{FF2B5EF4-FFF2-40B4-BE49-F238E27FC236}">
                <a16:creationId xmlns:a16="http://schemas.microsoft.com/office/drawing/2014/main" id="{0900A3E1-C9A1-4BE9-B2F1-FBF4D28D093E}"/>
              </a:ext>
            </a:extLst>
          </p:cNvPr>
          <p:cNvCxnSpPr>
            <a:cxnSpLocks/>
            <a:stCxn id="30" idx="2"/>
          </p:cNvCxnSpPr>
          <p:nvPr/>
        </p:nvCxnSpPr>
        <p:spPr>
          <a:xfrm rot="16200000" flipH="1">
            <a:off x="10697134" y="1311978"/>
            <a:ext cx="494902" cy="1823585"/>
          </a:xfrm>
          <a:prstGeom prst="curvedConnector2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013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animBg="1"/>
      <p:bldP spid="95" grpId="0" animBg="1"/>
      <p:bldP spid="9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56E07-C006-44D8-A1C1-E3025BD1F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9713"/>
            <a:ext cx="10515600" cy="1325563"/>
          </a:xfrm>
        </p:spPr>
        <p:txBody>
          <a:bodyPr/>
          <a:lstStyle/>
          <a:p>
            <a:r>
              <a:rPr lang="en-GB" dirty="0"/>
              <a:t>More than a Brain Full!</a:t>
            </a:r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CB40037C-163C-491F-96DB-FF3EB8C7D4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8" t="13626" r="55787" b="44324"/>
          <a:stretch/>
        </p:blipFill>
        <p:spPr>
          <a:xfrm>
            <a:off x="2698895" y="1355219"/>
            <a:ext cx="7370137" cy="5554287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9E45E217-C18A-439B-886B-054E30BE43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19" y="6299190"/>
            <a:ext cx="1581231" cy="38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246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CC062-C47D-4412-A6B7-A43C7DCA0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81" y="98740"/>
            <a:ext cx="10515600" cy="1325563"/>
          </a:xfrm>
        </p:spPr>
        <p:txBody>
          <a:bodyPr/>
          <a:lstStyle/>
          <a:p>
            <a:r>
              <a:rPr lang="en-GB" dirty="0"/>
              <a:t>Systems Engineering </a:t>
            </a:r>
            <a:br>
              <a:rPr lang="en-GB" dirty="0"/>
            </a:br>
            <a:r>
              <a:rPr lang="en-GB" dirty="0"/>
              <a:t>Representing the System.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D335A2-3648-4908-84D6-C2093212C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2771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People say </a:t>
            </a:r>
          </a:p>
          <a:p>
            <a:pPr lvl="1"/>
            <a:r>
              <a:rPr lang="en-GB" dirty="0"/>
              <a:t>“We take a systems approach”</a:t>
            </a:r>
          </a:p>
          <a:p>
            <a:pPr lvl="1"/>
            <a:r>
              <a:rPr lang="en-GB" dirty="0"/>
              <a:t>“We see the bigger picture”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/>
              <a:t>But how do we represent this bigger picture?</a:t>
            </a:r>
          </a:p>
          <a:p>
            <a:endParaRPr lang="en-GB" dirty="0"/>
          </a:p>
          <a:p>
            <a:r>
              <a:rPr lang="en-GB" dirty="0"/>
              <a:t>Whist writing this slide my computer suggested these alternatives.</a:t>
            </a:r>
          </a:p>
          <a:p>
            <a:endParaRPr lang="en-GB" dirty="0"/>
          </a:p>
          <a:p>
            <a:r>
              <a:rPr lang="en-GB" dirty="0"/>
              <a:t>There’s more than one way of skinning the cat 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20A18F-7EE4-4AD4-9DBB-ED7C670F41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81" t="28815" r="50916" b="9260"/>
          <a:stretch/>
        </p:blipFill>
        <p:spPr>
          <a:xfrm>
            <a:off x="8432800" y="847090"/>
            <a:ext cx="3689019" cy="5436235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199447D0-9894-42D6-8F2F-D1224579EBAB}"/>
              </a:ext>
            </a:extLst>
          </p:cNvPr>
          <p:cNvSpPr/>
          <p:nvPr/>
        </p:nvSpPr>
        <p:spPr>
          <a:xfrm>
            <a:off x="5962650" y="4819650"/>
            <a:ext cx="264795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95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E3A34-E71A-40AD-81D8-CA37C7864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Divergent and Convergent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A85A8-644A-42B5-ADDB-4B011CA47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 consistent theme through these talks will be “Divergent and Convergent Thinking”</a:t>
            </a:r>
          </a:p>
          <a:p>
            <a:r>
              <a:rPr lang="en-GB" dirty="0"/>
              <a:t>Think wide and then use the results to focus in on some alternatives.</a:t>
            </a:r>
          </a:p>
          <a:p>
            <a:r>
              <a:rPr lang="en-GB" dirty="0"/>
              <a:t>How does this work?</a:t>
            </a:r>
          </a:p>
          <a:p>
            <a:endParaRPr lang="en-GB" dirty="0"/>
          </a:p>
          <a:p>
            <a:r>
              <a:rPr lang="en-GB" dirty="0"/>
              <a:t>Take a large piece of paper…….or a computer screen…..or a tablet</a:t>
            </a:r>
          </a:p>
          <a:p>
            <a:r>
              <a:rPr lang="en-GB" dirty="0"/>
              <a:t>Then write in the middle “Loss of Teeth”</a:t>
            </a:r>
          </a:p>
          <a:p>
            <a:r>
              <a:rPr lang="en-GB" dirty="0"/>
              <a:t>Then work out from the centre using idea association</a:t>
            </a:r>
          </a:p>
          <a:p>
            <a:r>
              <a:rPr lang="en-GB" dirty="0"/>
              <a:t>………Like creating a mind map.</a:t>
            </a:r>
          </a:p>
        </p:txBody>
      </p:sp>
    </p:spTree>
    <p:extLst>
      <p:ext uri="{BB962C8B-B14F-4D97-AF65-F5344CB8AC3E}">
        <p14:creationId xmlns:p14="http://schemas.microsoft.com/office/powerpoint/2010/main" val="1585917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D5E8E-7879-4A20-8751-4D215C496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480" y="144361"/>
            <a:ext cx="10515600" cy="1325563"/>
          </a:xfrm>
        </p:spPr>
        <p:txBody>
          <a:bodyPr/>
          <a:lstStyle/>
          <a:p>
            <a:r>
              <a:rPr lang="en-GB" dirty="0"/>
              <a:t>Example</a:t>
            </a:r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0717AC9F-0AD8-452A-B611-9C618C5A2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085969"/>
            <a:ext cx="8958623" cy="529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97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F6EB7-EEA9-48E6-8A1E-A90FF77B6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Spray Diagrams ……Links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CA3F3-BA60-4077-A49F-A7E087E5A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NB.</a:t>
            </a:r>
          </a:p>
          <a:p>
            <a:pPr lvl="1"/>
            <a:r>
              <a:rPr lang="en-GB" sz="2800" dirty="0"/>
              <a:t>Some factors contribute positively to loss of teeth</a:t>
            </a:r>
          </a:p>
          <a:p>
            <a:pPr lvl="1"/>
            <a:r>
              <a:rPr lang="en-GB" sz="2800" dirty="0"/>
              <a:t>Some help avoid loss of teeth</a:t>
            </a:r>
          </a:p>
          <a:p>
            <a:pPr lvl="1"/>
            <a:r>
              <a:rPr lang="en-GB" sz="2800" dirty="0"/>
              <a:t>Some factors are repeated</a:t>
            </a:r>
          </a:p>
          <a:p>
            <a:pPr lvl="1"/>
            <a:r>
              <a:rPr lang="en-GB" sz="2800" dirty="0"/>
              <a:t>Some links appear logical</a:t>
            </a:r>
          </a:p>
          <a:p>
            <a:pPr lvl="1"/>
            <a:r>
              <a:rPr lang="en-GB" sz="2800" dirty="0"/>
              <a:t>Some will require a mental leap </a:t>
            </a:r>
          </a:p>
          <a:p>
            <a:pPr lvl="1"/>
            <a:endParaRPr lang="en-GB" sz="2800" dirty="0"/>
          </a:p>
          <a:p>
            <a:r>
              <a:rPr lang="en-GB" dirty="0"/>
              <a:t>So there is a need to</a:t>
            </a:r>
          </a:p>
          <a:p>
            <a:pPr lvl="1"/>
            <a:r>
              <a:rPr lang="en-GB" dirty="0"/>
              <a:t>Organise the factors into logically related groups</a:t>
            </a:r>
          </a:p>
          <a:p>
            <a:pPr lvl="1"/>
            <a:r>
              <a:rPr lang="en-GB" dirty="0"/>
              <a:t>Identify drivers and secondary contributors</a:t>
            </a:r>
          </a:p>
        </p:txBody>
      </p:sp>
      <p:pic>
        <p:nvPicPr>
          <p:cNvPr id="5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16B18B73-CD21-471B-976B-74C4A3612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66760" y="3246289"/>
            <a:ext cx="3510280" cy="351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46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EAECC-8801-4E3E-9F61-EC8B01935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CONVERGENT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68F69-116E-41F4-A4EF-7535F10B2C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5900"/>
            <a:ext cx="10515600" cy="469106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We’ve don’t he divergent bit, now we need to focus our ideas.</a:t>
            </a:r>
          </a:p>
          <a:p>
            <a:r>
              <a:rPr lang="en-GB" dirty="0"/>
              <a:t>Then ‘invert' the spray diagram into a causal diagram which captures and organises the ideas included in the spray diagram –</a:t>
            </a:r>
          </a:p>
          <a:p>
            <a:endParaRPr lang="en-GB" dirty="0"/>
          </a:p>
          <a:p>
            <a:pPr lvl="5"/>
            <a:r>
              <a:rPr lang="en-GB" sz="3200" dirty="0">
                <a:solidFill>
                  <a:srgbClr val="FF0000"/>
                </a:solidFill>
              </a:rPr>
              <a:t>A Multiple - Cause Diagram</a:t>
            </a:r>
          </a:p>
          <a:p>
            <a:endParaRPr lang="en-GB" dirty="0"/>
          </a:p>
          <a:p>
            <a:r>
              <a:rPr lang="en-GB" dirty="0"/>
              <a:t>Again consider ‘tooth loss’ but note that we can assess the more neutral 'number of teeth’ :-</a:t>
            </a:r>
          </a:p>
          <a:p>
            <a:endParaRPr lang="en-GB" dirty="0"/>
          </a:p>
          <a:p>
            <a:r>
              <a:rPr lang="en-GB" dirty="0"/>
              <a:t>Multiple - Cause Diagrams are simitar to 'fishbone diagrams' or 'Ishikawa diagrams' but allow more freedom to represent the various levels of contribution to the overall matter of interest.</a:t>
            </a:r>
          </a:p>
        </p:txBody>
      </p:sp>
    </p:spTree>
    <p:extLst>
      <p:ext uri="{BB962C8B-B14F-4D97-AF65-F5344CB8AC3E}">
        <p14:creationId xmlns:p14="http://schemas.microsoft.com/office/powerpoint/2010/main" val="36877000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89E86-A16D-41DD-AA91-59FF27392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00" y="76090"/>
            <a:ext cx="10515600" cy="1325563"/>
          </a:xfrm>
        </p:spPr>
        <p:txBody>
          <a:bodyPr/>
          <a:lstStyle/>
          <a:p>
            <a:r>
              <a:rPr lang="en-GB" dirty="0"/>
              <a:t>Example</a:t>
            </a:r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000C9ED7-2505-40FE-8D97-AA9E40A706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00" y="1059829"/>
            <a:ext cx="8752840" cy="5629841"/>
          </a:xfrm>
        </p:spPr>
      </p:pic>
    </p:spTree>
    <p:extLst>
      <p:ext uri="{BB962C8B-B14F-4D97-AF65-F5344CB8AC3E}">
        <p14:creationId xmlns:p14="http://schemas.microsoft.com/office/powerpoint/2010/main" val="1040552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FEA5D-E0D3-48C6-89EE-916243965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119752"/>
            <a:ext cx="10515600" cy="1325563"/>
          </a:xfrm>
        </p:spPr>
        <p:txBody>
          <a:bodyPr/>
          <a:lstStyle/>
          <a:p>
            <a:r>
              <a:rPr lang="en-GB" dirty="0"/>
              <a:t>Example with the primary drivers identified.</a:t>
            </a:r>
          </a:p>
        </p:txBody>
      </p:sp>
      <p:pic>
        <p:nvPicPr>
          <p:cNvPr id="7" name="Content Placeholder 6" descr="Diagram&#10;&#10;Description automatically generated">
            <a:extLst>
              <a:ext uri="{FF2B5EF4-FFF2-40B4-BE49-F238E27FC236}">
                <a16:creationId xmlns:a16="http://schemas.microsoft.com/office/drawing/2014/main" id="{7F718114-40EF-44BB-83AC-7A36DCB93C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24" y="1152091"/>
            <a:ext cx="8601075" cy="5471857"/>
          </a:xfr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79BD1F9-CD88-436A-994D-9D6F3E1AAA35}"/>
              </a:ext>
            </a:extLst>
          </p:cNvPr>
          <p:cNvSpPr/>
          <p:nvPr/>
        </p:nvSpPr>
        <p:spPr>
          <a:xfrm>
            <a:off x="7164299" y="4621873"/>
            <a:ext cx="1229688" cy="782334"/>
          </a:xfrm>
          <a:prstGeom prst="ellipse">
            <a:avLst/>
          </a:prstGeom>
          <a:solidFill>
            <a:schemeClr val="accent2">
              <a:alpha val="27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76E7B80-ACC0-4832-92B6-ABC5A13A646D}"/>
              </a:ext>
            </a:extLst>
          </p:cNvPr>
          <p:cNvSpPr/>
          <p:nvPr/>
        </p:nvSpPr>
        <p:spPr>
          <a:xfrm>
            <a:off x="6747501" y="3996647"/>
            <a:ext cx="1229688" cy="534256"/>
          </a:xfrm>
          <a:prstGeom prst="ellipse">
            <a:avLst/>
          </a:prstGeom>
          <a:solidFill>
            <a:schemeClr val="accent2">
              <a:alpha val="27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FBC38D6-355A-4274-805A-2B0F2966DA56}"/>
              </a:ext>
            </a:extLst>
          </p:cNvPr>
          <p:cNvSpPr/>
          <p:nvPr/>
        </p:nvSpPr>
        <p:spPr>
          <a:xfrm>
            <a:off x="4945882" y="3873357"/>
            <a:ext cx="1229688" cy="748516"/>
          </a:xfrm>
          <a:prstGeom prst="ellipse">
            <a:avLst/>
          </a:prstGeom>
          <a:solidFill>
            <a:schemeClr val="accent2">
              <a:alpha val="27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00705D-B004-40F3-84B6-E20104165834}"/>
              </a:ext>
            </a:extLst>
          </p:cNvPr>
          <p:cNvSpPr/>
          <p:nvPr/>
        </p:nvSpPr>
        <p:spPr>
          <a:xfrm>
            <a:off x="4019496" y="4812749"/>
            <a:ext cx="1229688" cy="748516"/>
          </a:xfrm>
          <a:prstGeom prst="ellipse">
            <a:avLst/>
          </a:prstGeom>
          <a:solidFill>
            <a:schemeClr val="accent2">
              <a:alpha val="27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74D7C13-74C0-4EB3-9B7E-B020AB8107EB}"/>
              </a:ext>
            </a:extLst>
          </p:cNvPr>
          <p:cNvSpPr/>
          <p:nvPr/>
        </p:nvSpPr>
        <p:spPr>
          <a:xfrm>
            <a:off x="4243228" y="5571540"/>
            <a:ext cx="1623316" cy="664874"/>
          </a:xfrm>
          <a:prstGeom prst="ellipse">
            <a:avLst/>
          </a:prstGeom>
          <a:solidFill>
            <a:schemeClr val="accent2">
              <a:alpha val="27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885F5FC-BFE5-4954-BFEF-6B830F03DA07}"/>
              </a:ext>
            </a:extLst>
          </p:cNvPr>
          <p:cNvSpPr/>
          <p:nvPr/>
        </p:nvSpPr>
        <p:spPr>
          <a:xfrm>
            <a:off x="5609690" y="6025889"/>
            <a:ext cx="1137812" cy="664874"/>
          </a:xfrm>
          <a:prstGeom prst="ellipse">
            <a:avLst/>
          </a:prstGeom>
          <a:solidFill>
            <a:schemeClr val="accent2">
              <a:alpha val="27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65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5FD6C-9E0F-40DA-B373-4CBC1F204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10" y="142839"/>
            <a:ext cx="10515600" cy="1032160"/>
          </a:xfrm>
        </p:spPr>
        <p:txBody>
          <a:bodyPr/>
          <a:lstStyle/>
          <a:p>
            <a:r>
              <a:rPr lang="en-GB" dirty="0"/>
              <a:t>Relating this to OME design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E30E96A7-7500-4CF5-A032-3A155D693F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964" y="1792099"/>
            <a:ext cx="9074962" cy="5106400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37C45-6CBC-450C-905A-2E1E55C5A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074" y="1038225"/>
            <a:ext cx="11246947" cy="5542136"/>
          </a:xfrm>
        </p:spPr>
        <p:txBody>
          <a:bodyPr/>
          <a:lstStyle/>
          <a:p>
            <a:r>
              <a:rPr lang="en-GB" dirty="0"/>
              <a:t>Gun and ammunition system.</a:t>
            </a:r>
          </a:p>
          <a:p>
            <a:r>
              <a:rPr lang="en-GB" dirty="0"/>
              <a:t>Parameter trade off analysis.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C7FDF3-630F-45E2-BF1D-065B7888ADC4}"/>
              </a:ext>
            </a:extLst>
          </p:cNvPr>
          <p:cNvSpPr/>
          <p:nvPr/>
        </p:nvSpPr>
        <p:spPr>
          <a:xfrm>
            <a:off x="10099497" y="334304"/>
            <a:ext cx="914400" cy="9144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5B037B-4198-4CC8-95E2-B27778773441}"/>
              </a:ext>
            </a:extLst>
          </p:cNvPr>
          <p:cNvSpPr/>
          <p:nvPr/>
        </p:nvSpPr>
        <p:spPr>
          <a:xfrm>
            <a:off x="2578814" y="6287783"/>
            <a:ext cx="1869896" cy="610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0E12E3-344F-4702-B2D0-CA060D5F2581}"/>
              </a:ext>
            </a:extLst>
          </p:cNvPr>
          <p:cNvSpPr/>
          <p:nvPr/>
        </p:nvSpPr>
        <p:spPr>
          <a:xfrm>
            <a:off x="10099497" y="6287783"/>
            <a:ext cx="1869896" cy="610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53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9977829-BAB1-4DD6-ACFF-CEA3FF3DE54C}"/>
              </a:ext>
            </a:extLst>
          </p:cNvPr>
          <p:cNvGrpSpPr/>
          <p:nvPr/>
        </p:nvGrpSpPr>
        <p:grpSpPr>
          <a:xfrm>
            <a:off x="976404" y="1345915"/>
            <a:ext cx="9729267" cy="5435029"/>
            <a:chOff x="1839433" y="1690688"/>
            <a:chExt cx="8290886" cy="4688847"/>
          </a:xfrm>
        </p:grpSpPr>
        <p:pic>
          <p:nvPicPr>
            <p:cNvPr id="5" name="Picture 4" descr="Graphical user interface, application&#10;&#10;Description automatically generated">
              <a:extLst>
                <a:ext uri="{FF2B5EF4-FFF2-40B4-BE49-F238E27FC236}">
                  <a16:creationId xmlns:a16="http://schemas.microsoft.com/office/drawing/2014/main" id="{1DEF8115-39C6-4C39-88E8-C8CA036944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51" t="26740" r="57549" b="38405"/>
            <a:stretch/>
          </p:blipFill>
          <p:spPr>
            <a:xfrm>
              <a:off x="1903228" y="1690688"/>
              <a:ext cx="8227091" cy="4573457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AB3F287-011E-4636-A76B-F2DBFA78070C}"/>
                </a:ext>
              </a:extLst>
            </p:cNvPr>
            <p:cNvSpPr/>
            <p:nvPr/>
          </p:nvSpPr>
          <p:spPr>
            <a:xfrm>
              <a:off x="1839433" y="6028660"/>
              <a:ext cx="1244009" cy="3508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D9AD03E-D994-49E8-956B-07CE535D9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352"/>
            <a:ext cx="10515600" cy="1325563"/>
          </a:xfrm>
        </p:spPr>
        <p:txBody>
          <a:bodyPr/>
          <a:lstStyle/>
          <a:p>
            <a:r>
              <a:rPr lang="en-GB" dirty="0"/>
              <a:t>Tank and ammunition system model :- </a:t>
            </a:r>
            <a:br>
              <a:rPr lang="en-GB" dirty="0"/>
            </a:br>
            <a:r>
              <a:rPr lang="en-GB" dirty="0"/>
              <a:t>Modular construction</a:t>
            </a:r>
          </a:p>
        </p:txBody>
      </p:sp>
    </p:spTree>
    <p:extLst>
      <p:ext uri="{BB962C8B-B14F-4D97-AF65-F5344CB8AC3E}">
        <p14:creationId xmlns:p14="http://schemas.microsoft.com/office/powerpoint/2010/main" val="12085701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857AF98-DBAC-48F6-ABF8-D984CD9DD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62122" y="643467"/>
            <a:ext cx="7867755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93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73D39-9E8D-47BA-BA3A-09EB77CDB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BB295-C9F7-4143-9F5F-F2DB83845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Making sure the car  starts in the morning.</a:t>
            </a:r>
          </a:p>
          <a:p>
            <a:endParaRPr lang="en-GB" sz="3200" dirty="0"/>
          </a:p>
          <a:p>
            <a:pPr lvl="2"/>
            <a:r>
              <a:rPr lang="en-GB" sz="4000" dirty="0">
                <a:solidFill>
                  <a:srgbClr val="FF0000"/>
                </a:solidFill>
              </a:rPr>
              <a:t>In all weathers!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255AEEC-9C4B-4BBA-A6D5-D133D5CAB2F2}"/>
              </a:ext>
            </a:extLst>
          </p:cNvPr>
          <p:cNvGrpSpPr/>
          <p:nvPr/>
        </p:nvGrpSpPr>
        <p:grpSpPr>
          <a:xfrm>
            <a:off x="3724275" y="2162175"/>
            <a:ext cx="1619250" cy="908050"/>
            <a:chOff x="3724275" y="2162175"/>
            <a:chExt cx="1619250" cy="90805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E6D15FB-592A-4BB9-814B-0A46BC0CB099}"/>
                </a:ext>
              </a:extLst>
            </p:cNvPr>
            <p:cNvSpPr/>
            <p:nvPr/>
          </p:nvSpPr>
          <p:spPr>
            <a:xfrm>
              <a:off x="3724275" y="2162175"/>
              <a:ext cx="1619250" cy="6286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>
                  <a:solidFill>
                    <a:schemeClr val="tx1"/>
                  </a:solidFill>
                </a:rPr>
                <a:t>Classic</a:t>
              </a: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0CC9B7BE-D544-44BA-AEAD-57EAA4E7E1C1}"/>
                </a:ext>
              </a:extLst>
            </p:cNvPr>
            <p:cNvCxnSpPr>
              <a:cxnSpLocks/>
            </p:cNvCxnSpPr>
            <p:nvPr/>
          </p:nvCxnSpPr>
          <p:spPr>
            <a:xfrm>
              <a:off x="4533900" y="2733675"/>
              <a:ext cx="0" cy="33655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1" name="Picture 10" descr="A picture containing car, grass, outdoor, tree&#10;&#10;Description automatically generated">
            <a:extLst>
              <a:ext uri="{FF2B5EF4-FFF2-40B4-BE49-F238E27FC236}">
                <a16:creationId xmlns:a16="http://schemas.microsoft.com/office/drawing/2014/main" id="{D9EF6679-4CAB-434E-BB2A-3428AD2FD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01865" y="3638451"/>
            <a:ext cx="4693478" cy="313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6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73D39-9E8D-47BA-BA3A-09EB77CDB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BB295-C9F7-4143-9F5F-F2DB83845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Making sure the gun fires.</a:t>
            </a:r>
          </a:p>
          <a:p>
            <a:endParaRPr lang="en-GB" sz="3200" dirty="0"/>
          </a:p>
          <a:p>
            <a:pPr lvl="2"/>
            <a:r>
              <a:rPr lang="en-GB" sz="4000" dirty="0">
                <a:solidFill>
                  <a:srgbClr val="FF0000"/>
                </a:solidFill>
              </a:rPr>
              <a:t>In all conditions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6D15FB-592A-4BB9-814B-0A46BC0CB099}"/>
              </a:ext>
            </a:extLst>
          </p:cNvPr>
          <p:cNvSpPr/>
          <p:nvPr/>
        </p:nvSpPr>
        <p:spPr>
          <a:xfrm>
            <a:off x="3724275" y="2162175"/>
            <a:ext cx="1619250" cy="628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6" name="Picture 5" descr="A picture containing grass, tree, outdoor, truck&#10;&#10;Description automatically generated">
            <a:extLst>
              <a:ext uri="{FF2B5EF4-FFF2-40B4-BE49-F238E27FC236}">
                <a16:creationId xmlns:a16="http://schemas.microsoft.com/office/drawing/2014/main" id="{2013CA7A-00A9-4B69-9FEA-D69D64E99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96000" y="2560321"/>
            <a:ext cx="5779702" cy="382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48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73D39-9E8D-47BA-BA3A-09EB77CDB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BB295-C9F7-4143-9F5F-F2DB83845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821" y="1027906"/>
            <a:ext cx="10515600" cy="4351338"/>
          </a:xfrm>
        </p:spPr>
        <p:txBody>
          <a:bodyPr>
            <a:normAutofit fontScale="85000" lnSpcReduction="20000"/>
          </a:bodyPr>
          <a:lstStyle/>
          <a:p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Making sure the gun fires.</a:t>
            </a:r>
          </a:p>
          <a:p>
            <a:endParaRPr lang="en-GB" sz="3200" dirty="0"/>
          </a:p>
          <a:p>
            <a:pPr lvl="2"/>
            <a:r>
              <a:rPr lang="en-GB" sz="4000" dirty="0">
                <a:solidFill>
                  <a:srgbClr val="FF0000"/>
                </a:solidFill>
              </a:rPr>
              <a:t>In all conditions</a:t>
            </a:r>
          </a:p>
          <a:p>
            <a:pPr lvl="3"/>
            <a:r>
              <a:rPr lang="en-GB" sz="3000">
                <a:solidFill>
                  <a:srgbClr val="FF0000"/>
                </a:solidFill>
              </a:rPr>
              <a:t>Firing Mechanism</a:t>
            </a:r>
            <a:endParaRPr lang="en-GB" sz="3000" dirty="0">
              <a:solidFill>
                <a:srgbClr val="FF0000"/>
              </a:solidFill>
            </a:endParaRPr>
          </a:p>
          <a:p>
            <a:pPr lvl="3"/>
            <a:r>
              <a:rPr lang="en-GB" sz="3000" dirty="0">
                <a:solidFill>
                  <a:srgbClr val="FF0000"/>
                </a:solidFill>
              </a:rPr>
              <a:t>Weapon Condition</a:t>
            </a:r>
          </a:p>
          <a:p>
            <a:pPr lvl="3"/>
            <a:r>
              <a:rPr lang="en-GB" sz="3000" dirty="0">
                <a:solidFill>
                  <a:srgbClr val="FF0000"/>
                </a:solidFill>
              </a:rPr>
              <a:t>Ammunition Quality</a:t>
            </a:r>
          </a:p>
          <a:p>
            <a:pPr lvl="3"/>
            <a:r>
              <a:rPr lang="en-GB" sz="3000" dirty="0">
                <a:solidFill>
                  <a:srgbClr val="FF0000"/>
                </a:solidFill>
              </a:rPr>
              <a:t>Ammunition Age</a:t>
            </a:r>
          </a:p>
          <a:p>
            <a:pPr lvl="3"/>
            <a:r>
              <a:rPr lang="en-GB" sz="3000" dirty="0">
                <a:solidFill>
                  <a:srgbClr val="FF0000"/>
                </a:solidFill>
              </a:rPr>
              <a:t>Crew Competence</a:t>
            </a:r>
          </a:p>
          <a:p>
            <a:pPr lvl="3"/>
            <a:r>
              <a:rPr lang="en-GB" sz="3000" dirty="0">
                <a:solidFill>
                  <a:srgbClr val="FF0000"/>
                </a:solidFill>
              </a:rPr>
              <a:t>Logistics</a:t>
            </a:r>
          </a:p>
        </p:txBody>
      </p:sp>
      <p:pic>
        <p:nvPicPr>
          <p:cNvPr id="6" name="Picture 5" descr="A picture containing grass, tree, outdoor, truck&#10;&#10;Description automatically generated">
            <a:extLst>
              <a:ext uri="{FF2B5EF4-FFF2-40B4-BE49-F238E27FC236}">
                <a16:creationId xmlns:a16="http://schemas.microsoft.com/office/drawing/2014/main" id="{2013CA7A-00A9-4B69-9FEA-D69D64E99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96000" y="2560321"/>
            <a:ext cx="5779702" cy="382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1814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E5FC-2EF1-E118-3055-8E48CBA96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Defence Procurement</a:t>
            </a:r>
          </a:p>
        </p:txBody>
      </p:sp>
      <p:pic>
        <p:nvPicPr>
          <p:cNvPr id="5" name="Content Placeholder 4" descr="A staircase with glass railing&#10;&#10;Description automatically generated">
            <a:extLst>
              <a:ext uri="{FF2B5EF4-FFF2-40B4-BE49-F238E27FC236}">
                <a16:creationId xmlns:a16="http://schemas.microsoft.com/office/drawing/2014/main" id="{01232BDF-EDB6-33FE-4276-8FD8C02E3A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608" y="1452831"/>
            <a:ext cx="6575050" cy="4919112"/>
          </a:xfrm>
        </p:spPr>
      </p:pic>
    </p:spTree>
    <p:extLst>
      <p:ext uri="{BB962C8B-B14F-4D97-AF65-F5344CB8AC3E}">
        <p14:creationId xmlns:p14="http://schemas.microsoft.com/office/powerpoint/2010/main" val="37283087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grass, runway&#10;&#10;Description automatically generated">
            <a:extLst>
              <a:ext uri="{FF2B5EF4-FFF2-40B4-BE49-F238E27FC236}">
                <a16:creationId xmlns:a16="http://schemas.microsoft.com/office/drawing/2014/main" id="{BE6A8CD8-E5AB-4F42-A929-442FC2B071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6666" b="6666"/>
          <a:stretch/>
        </p:blipFill>
        <p:spPr>
          <a:xfrm>
            <a:off x="20" y="1"/>
            <a:ext cx="12191980" cy="68579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1D2366-02A6-401F-A7E9-42FFA9BCE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2362"/>
            <a:ext cx="105156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We Need a Case Study!</a:t>
            </a:r>
          </a:p>
        </p:txBody>
      </p:sp>
    </p:spTree>
    <p:extLst>
      <p:ext uri="{BB962C8B-B14F-4D97-AF65-F5344CB8AC3E}">
        <p14:creationId xmlns:p14="http://schemas.microsoft.com/office/powerpoint/2010/main" val="924397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491</Words>
  <Application>Microsoft Office PowerPoint</Application>
  <PresentationFormat>Widescreen</PresentationFormat>
  <Paragraphs>107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Office Theme</vt:lpstr>
      <vt:lpstr>Diagramming </vt:lpstr>
      <vt:lpstr>Recap</vt:lpstr>
      <vt:lpstr>Systems Approach</vt:lpstr>
      <vt:lpstr>The Problem</vt:lpstr>
      <vt:lpstr>More than a Brain Full!</vt:lpstr>
      <vt:lpstr>Systems Engineering  Representing the System.</vt:lpstr>
      <vt:lpstr>Divergent and Convergent Thinking</vt:lpstr>
      <vt:lpstr>Example</vt:lpstr>
      <vt:lpstr>Spray Diagrams ……Links</vt:lpstr>
      <vt:lpstr>CONVERGENT THINKING</vt:lpstr>
      <vt:lpstr>Example</vt:lpstr>
      <vt:lpstr>Example with the primary drivers identified.</vt:lpstr>
      <vt:lpstr>Relating this to OME design</vt:lpstr>
      <vt:lpstr>Tank and ammunition system model :-  Modular construction</vt:lpstr>
      <vt:lpstr>PowerPoint Presentation</vt:lpstr>
      <vt:lpstr>Exercise.</vt:lpstr>
      <vt:lpstr>Exercise.</vt:lpstr>
      <vt:lpstr>Exercise.</vt:lpstr>
      <vt:lpstr>Defence Procurement</vt:lpstr>
      <vt:lpstr>We Need a Case Study!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system?</dc:title>
  <dc:creator>David Holley</dc:creator>
  <cp:lastModifiedBy>David Holley</cp:lastModifiedBy>
  <cp:revision>13</cp:revision>
  <dcterms:created xsi:type="dcterms:W3CDTF">2022-02-14T16:22:27Z</dcterms:created>
  <dcterms:modified xsi:type="dcterms:W3CDTF">2023-10-10T08:46:30Z</dcterms:modified>
</cp:coreProperties>
</file>