
<file path=[Content_Types].xml><?xml version="1.0" encoding="utf-8"?>
<Types xmlns="http://schemas.openxmlformats.org/package/2006/content-types"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0" r:id="rId4"/>
    <p:sldMasterId id="214748367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ae526e8220_2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g3ae526e8220_2_7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ae526e8220_2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g3ae526e8220_2_8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ae526e8220_2_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g3ae526e8220_2_8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ae526e8220_2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g3ae526e8220_2_9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ae526e8220_2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g3ae526e8220_2_9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ae526e8220_2_1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g3ae526e8220_2_10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ae526e8220_2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g3ae526e8220_2_10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ae526e8220_2_1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g3ae526e8220_2_11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ae526e8220_2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g3ae526e8220_2_1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ae526e8220_2_1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g3ae526e8220_2_12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4"/>
          <p:cNvSpPr txBox="1"/>
          <p:nvPr>
            <p:ph idx="1" type="subTitle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59" name="Google Shape;59;p14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4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4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5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5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5" name="Google Shape;65;p15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5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5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6"/>
          <p:cNvSpPr txBox="1"/>
          <p:nvPr>
            <p:ph type="title"/>
          </p:nvPr>
        </p:nvSpPr>
        <p:spPr>
          <a:xfrm>
            <a:off x="722313" y="3305175"/>
            <a:ext cx="7772400" cy="10215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6"/>
          <p:cNvSpPr txBox="1"/>
          <p:nvPr>
            <p:ph idx="1" type="body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71" name="Google Shape;71;p16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6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6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7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7"/>
          <p:cNvSpPr txBox="1"/>
          <p:nvPr>
            <p:ph idx="1" type="body"/>
          </p:nvPr>
        </p:nvSpPr>
        <p:spPr>
          <a:xfrm>
            <a:off x="457200" y="1200150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77" name="Google Shape;77;p17"/>
          <p:cNvSpPr txBox="1"/>
          <p:nvPr>
            <p:ph idx="2" type="body"/>
          </p:nvPr>
        </p:nvSpPr>
        <p:spPr>
          <a:xfrm>
            <a:off x="4648200" y="1200150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78" name="Google Shape;78;p17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7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7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8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1" type="body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84" name="Google Shape;84;p18"/>
          <p:cNvSpPr txBox="1"/>
          <p:nvPr>
            <p:ph idx="2" type="body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85" name="Google Shape;85;p18"/>
          <p:cNvSpPr txBox="1"/>
          <p:nvPr>
            <p:ph idx="3" type="body"/>
          </p:nvPr>
        </p:nvSpPr>
        <p:spPr>
          <a:xfrm>
            <a:off x="4645025" y="1151335"/>
            <a:ext cx="4041775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86" name="Google Shape;86;p18"/>
          <p:cNvSpPr txBox="1"/>
          <p:nvPr>
            <p:ph idx="4" type="body"/>
          </p:nvPr>
        </p:nvSpPr>
        <p:spPr>
          <a:xfrm>
            <a:off x="4645025" y="1631156"/>
            <a:ext cx="4041775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87" name="Google Shape;87;p18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8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8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9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9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9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9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0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20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0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/>
          <p:nvPr>
            <p:ph type="title"/>
          </p:nvPr>
        </p:nvSpPr>
        <p:spPr>
          <a:xfrm>
            <a:off x="457200" y="204788"/>
            <a:ext cx="3008313" cy="8715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1" name="Google Shape;101;p21"/>
          <p:cNvSpPr txBox="1"/>
          <p:nvPr>
            <p:ph idx="1" type="body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102" name="Google Shape;102;p21"/>
          <p:cNvSpPr txBox="1"/>
          <p:nvPr>
            <p:ph idx="2" type="body"/>
          </p:nvPr>
        </p:nvSpPr>
        <p:spPr>
          <a:xfrm>
            <a:off x="457200" y="1076325"/>
            <a:ext cx="3008313" cy="35182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3" name="Google Shape;103;p21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21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1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/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22"/>
          <p:cNvSpPr/>
          <p:nvPr>
            <p:ph idx="2" type="pic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/>
          <p:nvPr>
            <p:ph idx="1" type="body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10" name="Google Shape;110;p22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22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2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5" name="Google Shape;115;p23"/>
          <p:cNvSpPr txBox="1"/>
          <p:nvPr>
            <p:ph idx="1" type="body"/>
          </p:nvPr>
        </p:nvSpPr>
        <p:spPr>
          <a:xfrm rot="5400000">
            <a:off x="2874764" y="-1217414"/>
            <a:ext cx="339447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16" name="Google Shape;116;p23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23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23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type="title"/>
          </p:nvPr>
        </p:nvSpPr>
        <p:spPr>
          <a:xfrm rot="5400000">
            <a:off x="5463778" y="1371600"/>
            <a:ext cx="4388644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24"/>
          <p:cNvSpPr txBox="1"/>
          <p:nvPr>
            <p:ph idx="1" type="body"/>
          </p:nvPr>
        </p:nvSpPr>
        <p:spPr>
          <a:xfrm rot="5400000">
            <a:off x="1272778" y="-609600"/>
            <a:ext cx="4388644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22" name="Google Shape;122;p24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24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4" name="Google Shape;124;p24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Google Shape;53;p13"/>
          <p:cNvSpPr txBox="1"/>
          <p:nvPr>
            <p:ph idx="10" type="dt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4" name="Google Shape;54;p13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 txBox="1"/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Communication Problems at Flight Foods Ltd</a:t>
            </a:r>
            <a:b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Presented B</a:t>
            </a:r>
            <a:r>
              <a:rPr lang="en"/>
              <a:t>y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"/>
              <a:t>Ivaylo Kazakov ID-2438230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"/>
              <a:t>Nicu Ilie ID-2437839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"/>
              <a:t>Sashko Georgiev ID-2440175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6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Overview</a:t>
            </a:r>
            <a:endParaRPr/>
          </a:p>
        </p:txBody>
      </p:sp>
      <p:sp>
        <p:nvSpPr>
          <p:cNvPr id="135" name="Google Shape;135;p26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Key case study points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Communication barriers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Relevant communication theories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Ways to overcome the barriers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Conclusion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7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Case Study Points</a:t>
            </a:r>
            <a:endParaRPr/>
          </a:p>
        </p:txBody>
      </p:sp>
      <p:sp>
        <p:nvSpPr>
          <p:cNvPr id="141" name="Google Shape;141;p27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Declining market share due to poor food standards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Complaints: undercooked food, poor packaging, cross-contamination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Old machinery, diverse workforce, weak training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Poor hygiene practices and communication issues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8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Communication Barriers</a:t>
            </a:r>
            <a:endParaRPr/>
          </a:p>
        </p:txBody>
      </p:sp>
      <p:sp>
        <p:nvSpPr>
          <p:cNvPr id="147" name="Google Shape;147;p28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Language barriers among staff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Lack of formal training in food hygiene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Cultural differences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Noise and physical distractions from old machinery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Inefficient signage-only communication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9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Shannon &amp; Weaver Model</a:t>
            </a:r>
            <a:endParaRPr/>
          </a:p>
        </p:txBody>
      </p:sp>
      <p:sp>
        <p:nvSpPr>
          <p:cNvPr id="153" name="Google Shape;153;p29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Highlights issues of noise interfering with messages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Physical noise: machinery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Semantic noise: language differences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Ineffective channels cause misinterpretation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30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Schramm’s Model</a:t>
            </a:r>
            <a:endParaRPr/>
          </a:p>
        </p:txBody>
      </p:sp>
      <p:sp>
        <p:nvSpPr>
          <p:cNvPr id="159" name="Google Shape;159;p30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Emphasises shared understanding and experience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Diverse cultural backgrounds reduce shared meaning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Lack of feedback loops in instructions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1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Berlo’s SMCR Model</a:t>
            </a:r>
            <a:endParaRPr/>
          </a:p>
        </p:txBody>
      </p:sp>
      <p:sp>
        <p:nvSpPr>
          <p:cNvPr id="165" name="Google Shape;165;p31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Source: Gary has knowledge but poor communication strategy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Message: delivered verbally + signs, not tailored to audience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Channel: limited to speech/signs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Receiver: multilingual staff with varying experience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2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Reducing Communication Barriers</a:t>
            </a:r>
            <a:endParaRPr/>
          </a:p>
        </p:txBody>
      </p:sp>
      <p:sp>
        <p:nvSpPr>
          <p:cNvPr id="171" name="Google Shape;171;p32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Provide structured food hygiene training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Use visual demonstrations and multilingual materials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Improve feedback loops and supervision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Upgrade machinery to reduce noise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Implement cultural awareness initiatives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3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/>
          </a:p>
        </p:txBody>
      </p:sp>
      <p:sp>
        <p:nvSpPr>
          <p:cNvPr id="177" name="Google Shape;177;p33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Communication barriers significantly affect food quality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Theories help explain breakdowns in the process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Practical steps can improve communication and performance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34"/>
          <p:cNvSpPr txBox="1"/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/>
          </a:p>
        </p:txBody>
      </p:sp>
      <p:sp>
        <p:nvSpPr>
          <p:cNvPr id="183" name="Google Shape;183;p34"/>
          <p:cNvSpPr txBox="1"/>
          <p:nvPr>
            <p:ph idx="1" type="body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Shannon, C. &amp; Weaver, W. (1949). The Mathematical Theory of Communication.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Schramm, W. (1954). How Communication Works.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Berlo, D. (1960). The SMCR Model of Communication.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