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700" r:id="rId1"/>
  </p:sldMasterIdLst>
  <p:sldIdLst>
    <p:sldId id="256" r:id="rId2"/>
  </p:sldIdLst>
  <p:sldSz cx="7589838" cy="1069816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50" d="100"/>
          <a:sy n="50" d="100"/>
        </p:scale>
        <p:origin x="2659" y="25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569238" y="1750834"/>
            <a:ext cx="6451362" cy="3724546"/>
          </a:xfrm>
        </p:spPr>
        <p:txBody>
          <a:bodyPr anchor="b"/>
          <a:lstStyle>
            <a:lvl1pPr algn="ctr">
              <a:defRPr sz="4980"/>
            </a:lvl1pPr>
          </a:lstStyle>
          <a:p>
            <a:r>
              <a:rPr lang="en-GB"/>
              <a:t>Click to edit Master title style</a:t>
            </a:r>
            <a:endParaRPr lang="en-US" dirty="0"/>
          </a:p>
        </p:txBody>
      </p:sp>
      <p:sp>
        <p:nvSpPr>
          <p:cNvPr id="3" name="Subtitle 2"/>
          <p:cNvSpPr>
            <a:spLocks noGrp="1"/>
          </p:cNvSpPr>
          <p:nvPr>
            <p:ph type="subTitle" idx="1"/>
          </p:nvPr>
        </p:nvSpPr>
        <p:spPr>
          <a:xfrm>
            <a:off x="948730" y="5619013"/>
            <a:ext cx="5692379" cy="2582912"/>
          </a:xfrm>
        </p:spPr>
        <p:txBody>
          <a:bodyPr/>
          <a:lstStyle>
            <a:lvl1pPr marL="0" indent="0" algn="ctr">
              <a:buNone/>
              <a:defRPr sz="1992"/>
            </a:lvl1pPr>
            <a:lvl2pPr marL="379476" indent="0" algn="ctr">
              <a:buNone/>
              <a:defRPr sz="1660"/>
            </a:lvl2pPr>
            <a:lvl3pPr marL="758952" indent="0" algn="ctr">
              <a:buNone/>
              <a:defRPr sz="1494"/>
            </a:lvl3pPr>
            <a:lvl4pPr marL="1138428" indent="0" algn="ctr">
              <a:buNone/>
              <a:defRPr sz="1328"/>
            </a:lvl4pPr>
            <a:lvl5pPr marL="1517904" indent="0" algn="ctr">
              <a:buNone/>
              <a:defRPr sz="1328"/>
            </a:lvl5pPr>
            <a:lvl6pPr marL="1897380" indent="0" algn="ctr">
              <a:buNone/>
              <a:defRPr sz="1328"/>
            </a:lvl6pPr>
            <a:lvl7pPr marL="2276856" indent="0" algn="ctr">
              <a:buNone/>
              <a:defRPr sz="1328"/>
            </a:lvl7pPr>
            <a:lvl8pPr marL="2656332" indent="0" algn="ctr">
              <a:buNone/>
              <a:defRPr sz="1328"/>
            </a:lvl8pPr>
            <a:lvl9pPr marL="3035808" indent="0" algn="ctr">
              <a:buNone/>
              <a:defRPr sz="1328"/>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8B7C1A0D-5507-4ABB-9338-5CBC508A172B}" type="datetimeFigureOut">
              <a:rPr lang="en-US" smtClean="0"/>
              <a:t>10/5/26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27B9250-0FCC-48CE-A34A-C6E2B4B908B1}" type="slidenum">
              <a:rPr lang="en-US" smtClean="0"/>
              <a:t>‹#›</a:t>
            </a:fld>
            <a:endParaRPr lang="en-US"/>
          </a:p>
        </p:txBody>
      </p:sp>
    </p:spTree>
    <p:extLst>
      <p:ext uri="{BB962C8B-B14F-4D97-AF65-F5344CB8AC3E}">
        <p14:creationId xmlns:p14="http://schemas.microsoft.com/office/powerpoint/2010/main" val="15574286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B7C1A0D-5507-4ABB-9338-5CBC508A172B}" type="datetimeFigureOut">
              <a:rPr lang="en-US" smtClean="0"/>
              <a:t>10/5/26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27B9250-0FCC-48CE-A34A-C6E2B4B908B1}" type="slidenum">
              <a:rPr lang="en-US" smtClean="0"/>
              <a:t>‹#›</a:t>
            </a:fld>
            <a:endParaRPr lang="en-US"/>
          </a:p>
        </p:txBody>
      </p:sp>
    </p:spTree>
    <p:extLst>
      <p:ext uri="{BB962C8B-B14F-4D97-AF65-F5344CB8AC3E}">
        <p14:creationId xmlns:p14="http://schemas.microsoft.com/office/powerpoint/2010/main" val="22648569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17849" y="2667115"/>
            <a:ext cx="6546235" cy="4450138"/>
          </a:xfrm>
        </p:spPr>
        <p:txBody>
          <a:bodyPr anchor="b"/>
          <a:lstStyle>
            <a:lvl1pPr>
              <a:defRPr sz="4980"/>
            </a:lvl1pPr>
          </a:lstStyle>
          <a:p>
            <a:r>
              <a:rPr lang="en-GB"/>
              <a:t>Click to edit Master title style</a:t>
            </a:r>
            <a:endParaRPr lang="en-US" dirty="0"/>
          </a:p>
        </p:txBody>
      </p:sp>
      <p:sp>
        <p:nvSpPr>
          <p:cNvPr id="3" name="Text Placeholder 2"/>
          <p:cNvSpPr>
            <a:spLocks noGrp="1"/>
          </p:cNvSpPr>
          <p:nvPr>
            <p:ph type="body" idx="1"/>
          </p:nvPr>
        </p:nvSpPr>
        <p:spPr>
          <a:xfrm>
            <a:off x="517849" y="7159353"/>
            <a:ext cx="6546235" cy="2340222"/>
          </a:xfrm>
        </p:spPr>
        <p:txBody>
          <a:bodyPr/>
          <a:lstStyle>
            <a:lvl1pPr marL="0" indent="0">
              <a:buNone/>
              <a:defRPr sz="1992">
                <a:solidFill>
                  <a:schemeClr val="tx1"/>
                </a:solidFill>
              </a:defRPr>
            </a:lvl1pPr>
            <a:lvl2pPr marL="379476" indent="0">
              <a:buNone/>
              <a:defRPr sz="1660">
                <a:solidFill>
                  <a:schemeClr val="tx1">
                    <a:tint val="75000"/>
                  </a:schemeClr>
                </a:solidFill>
              </a:defRPr>
            </a:lvl2pPr>
            <a:lvl3pPr marL="758952" indent="0">
              <a:buNone/>
              <a:defRPr sz="1494">
                <a:solidFill>
                  <a:schemeClr val="tx1">
                    <a:tint val="75000"/>
                  </a:schemeClr>
                </a:solidFill>
              </a:defRPr>
            </a:lvl3pPr>
            <a:lvl4pPr marL="1138428" indent="0">
              <a:buNone/>
              <a:defRPr sz="1328">
                <a:solidFill>
                  <a:schemeClr val="tx1">
                    <a:tint val="75000"/>
                  </a:schemeClr>
                </a:solidFill>
              </a:defRPr>
            </a:lvl4pPr>
            <a:lvl5pPr marL="1517904" indent="0">
              <a:buNone/>
              <a:defRPr sz="1328">
                <a:solidFill>
                  <a:schemeClr val="tx1">
                    <a:tint val="75000"/>
                  </a:schemeClr>
                </a:solidFill>
              </a:defRPr>
            </a:lvl5pPr>
            <a:lvl6pPr marL="1897380" indent="0">
              <a:buNone/>
              <a:defRPr sz="1328">
                <a:solidFill>
                  <a:schemeClr val="tx1">
                    <a:tint val="75000"/>
                  </a:schemeClr>
                </a:solidFill>
              </a:defRPr>
            </a:lvl6pPr>
            <a:lvl7pPr marL="2276856" indent="0">
              <a:buNone/>
              <a:defRPr sz="1328">
                <a:solidFill>
                  <a:schemeClr val="tx1">
                    <a:tint val="75000"/>
                  </a:schemeClr>
                </a:solidFill>
              </a:defRPr>
            </a:lvl7pPr>
            <a:lvl8pPr marL="2656332" indent="0">
              <a:buNone/>
              <a:defRPr sz="1328">
                <a:solidFill>
                  <a:schemeClr val="tx1">
                    <a:tint val="75000"/>
                  </a:schemeClr>
                </a:solidFill>
              </a:defRPr>
            </a:lvl8pPr>
            <a:lvl9pPr marL="3035808" indent="0">
              <a:buNone/>
              <a:defRPr sz="1328">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B7C1A0D-5507-4ABB-9338-5CBC508A172B}" type="datetimeFigureOut">
              <a:rPr lang="en-US" smtClean="0"/>
              <a:t>10/5/26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27B9250-0FCC-48CE-A34A-C6E2B4B908B1}" type="slidenum">
              <a:rPr lang="en-US" smtClean="0"/>
              <a:t>‹#›</a:t>
            </a:fld>
            <a:endParaRPr lang="en-US"/>
          </a:p>
        </p:txBody>
      </p:sp>
    </p:spTree>
    <p:extLst>
      <p:ext uri="{BB962C8B-B14F-4D97-AF65-F5344CB8AC3E}">
        <p14:creationId xmlns:p14="http://schemas.microsoft.com/office/powerpoint/2010/main" val="25728729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521801" y="2847891"/>
            <a:ext cx="3225681" cy="678788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3842356" y="2847891"/>
            <a:ext cx="3225681" cy="678788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8B7C1A0D-5507-4ABB-9338-5CBC508A172B}" type="datetimeFigureOut">
              <a:rPr lang="en-US" smtClean="0"/>
              <a:t>10/5/26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27B9250-0FCC-48CE-A34A-C6E2B4B908B1}" type="slidenum">
              <a:rPr lang="en-US" smtClean="0"/>
              <a:t>‹#›</a:t>
            </a:fld>
            <a:endParaRPr lang="en-US"/>
          </a:p>
        </p:txBody>
      </p:sp>
    </p:spTree>
    <p:extLst>
      <p:ext uri="{BB962C8B-B14F-4D97-AF65-F5344CB8AC3E}">
        <p14:creationId xmlns:p14="http://schemas.microsoft.com/office/powerpoint/2010/main" val="1573127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22790" y="569580"/>
            <a:ext cx="6546235" cy="2067817"/>
          </a:xfrm>
        </p:spPr>
        <p:txBody>
          <a:bodyPr/>
          <a:lstStyle/>
          <a:p>
            <a:r>
              <a:rPr lang="en-GB"/>
              <a:t>Click to edit Master title style</a:t>
            </a:r>
            <a:endParaRPr lang="en-US" dirty="0"/>
          </a:p>
        </p:txBody>
      </p:sp>
      <p:sp>
        <p:nvSpPr>
          <p:cNvPr id="3" name="Text Placeholder 2"/>
          <p:cNvSpPr>
            <a:spLocks noGrp="1"/>
          </p:cNvSpPr>
          <p:nvPr>
            <p:ph type="body" idx="1"/>
          </p:nvPr>
        </p:nvSpPr>
        <p:spPr>
          <a:xfrm>
            <a:off x="522791" y="2622536"/>
            <a:ext cx="3210857" cy="1285265"/>
          </a:xfrm>
        </p:spPr>
        <p:txBody>
          <a:bodyPr anchor="b"/>
          <a:lstStyle>
            <a:lvl1pPr marL="0" indent="0">
              <a:buNone/>
              <a:defRPr sz="1992" b="1"/>
            </a:lvl1pPr>
            <a:lvl2pPr marL="379476" indent="0">
              <a:buNone/>
              <a:defRPr sz="1660" b="1"/>
            </a:lvl2pPr>
            <a:lvl3pPr marL="758952" indent="0">
              <a:buNone/>
              <a:defRPr sz="1494" b="1"/>
            </a:lvl3pPr>
            <a:lvl4pPr marL="1138428" indent="0">
              <a:buNone/>
              <a:defRPr sz="1328" b="1"/>
            </a:lvl4pPr>
            <a:lvl5pPr marL="1517904" indent="0">
              <a:buNone/>
              <a:defRPr sz="1328" b="1"/>
            </a:lvl5pPr>
            <a:lvl6pPr marL="1897380" indent="0">
              <a:buNone/>
              <a:defRPr sz="1328" b="1"/>
            </a:lvl6pPr>
            <a:lvl7pPr marL="2276856" indent="0">
              <a:buNone/>
              <a:defRPr sz="1328" b="1"/>
            </a:lvl7pPr>
            <a:lvl8pPr marL="2656332" indent="0">
              <a:buNone/>
              <a:defRPr sz="1328" b="1"/>
            </a:lvl8pPr>
            <a:lvl9pPr marL="3035808" indent="0">
              <a:buNone/>
              <a:defRPr sz="1328" b="1"/>
            </a:lvl9pPr>
          </a:lstStyle>
          <a:p>
            <a:pPr lvl="0"/>
            <a:r>
              <a:rPr lang="en-GB"/>
              <a:t>Click to edit Master text styles</a:t>
            </a:r>
          </a:p>
        </p:txBody>
      </p:sp>
      <p:sp>
        <p:nvSpPr>
          <p:cNvPr id="4" name="Content Placeholder 3"/>
          <p:cNvSpPr>
            <a:spLocks noGrp="1"/>
          </p:cNvSpPr>
          <p:nvPr>
            <p:ph sz="half" idx="2"/>
          </p:nvPr>
        </p:nvSpPr>
        <p:spPr>
          <a:xfrm>
            <a:off x="522791" y="3907801"/>
            <a:ext cx="3210857" cy="574778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3842356" y="2622536"/>
            <a:ext cx="3226670" cy="1285265"/>
          </a:xfrm>
        </p:spPr>
        <p:txBody>
          <a:bodyPr anchor="b"/>
          <a:lstStyle>
            <a:lvl1pPr marL="0" indent="0">
              <a:buNone/>
              <a:defRPr sz="1992" b="1"/>
            </a:lvl1pPr>
            <a:lvl2pPr marL="379476" indent="0">
              <a:buNone/>
              <a:defRPr sz="1660" b="1"/>
            </a:lvl2pPr>
            <a:lvl3pPr marL="758952" indent="0">
              <a:buNone/>
              <a:defRPr sz="1494" b="1"/>
            </a:lvl3pPr>
            <a:lvl4pPr marL="1138428" indent="0">
              <a:buNone/>
              <a:defRPr sz="1328" b="1"/>
            </a:lvl4pPr>
            <a:lvl5pPr marL="1517904" indent="0">
              <a:buNone/>
              <a:defRPr sz="1328" b="1"/>
            </a:lvl5pPr>
            <a:lvl6pPr marL="1897380" indent="0">
              <a:buNone/>
              <a:defRPr sz="1328" b="1"/>
            </a:lvl6pPr>
            <a:lvl7pPr marL="2276856" indent="0">
              <a:buNone/>
              <a:defRPr sz="1328" b="1"/>
            </a:lvl7pPr>
            <a:lvl8pPr marL="2656332" indent="0">
              <a:buNone/>
              <a:defRPr sz="1328" b="1"/>
            </a:lvl8pPr>
            <a:lvl9pPr marL="3035808" indent="0">
              <a:buNone/>
              <a:defRPr sz="1328" b="1"/>
            </a:lvl9pPr>
          </a:lstStyle>
          <a:p>
            <a:pPr lvl="0"/>
            <a:r>
              <a:rPr lang="en-GB"/>
              <a:t>Click to edit Master text styles</a:t>
            </a:r>
          </a:p>
        </p:txBody>
      </p:sp>
      <p:sp>
        <p:nvSpPr>
          <p:cNvPr id="6" name="Content Placeholder 5"/>
          <p:cNvSpPr>
            <a:spLocks noGrp="1"/>
          </p:cNvSpPr>
          <p:nvPr>
            <p:ph sz="quarter" idx="4"/>
          </p:nvPr>
        </p:nvSpPr>
        <p:spPr>
          <a:xfrm>
            <a:off x="3842356" y="3907801"/>
            <a:ext cx="3226670" cy="574778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8B7C1A0D-5507-4ABB-9338-5CBC508A172B}" type="datetimeFigureOut">
              <a:rPr lang="en-US" smtClean="0"/>
              <a:t>10/5/26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27B9250-0FCC-48CE-A34A-C6E2B4B908B1}" type="slidenum">
              <a:rPr lang="en-US" smtClean="0"/>
              <a:t>‹#›</a:t>
            </a:fld>
            <a:endParaRPr lang="en-US"/>
          </a:p>
        </p:txBody>
      </p:sp>
    </p:spTree>
    <p:extLst>
      <p:ext uri="{BB962C8B-B14F-4D97-AF65-F5344CB8AC3E}">
        <p14:creationId xmlns:p14="http://schemas.microsoft.com/office/powerpoint/2010/main" val="17852322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8B7C1A0D-5507-4ABB-9338-5CBC508A172B}" type="datetimeFigureOut">
              <a:rPr lang="en-US" smtClean="0"/>
              <a:t>10/5/26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27B9250-0FCC-48CE-A34A-C6E2B4B908B1}" type="slidenum">
              <a:rPr lang="en-US" smtClean="0"/>
              <a:t>‹#›</a:t>
            </a:fld>
            <a:endParaRPr lang="en-US"/>
          </a:p>
        </p:txBody>
      </p:sp>
    </p:spTree>
    <p:extLst>
      <p:ext uri="{BB962C8B-B14F-4D97-AF65-F5344CB8AC3E}">
        <p14:creationId xmlns:p14="http://schemas.microsoft.com/office/powerpoint/2010/main" val="7391442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B7C1A0D-5507-4ABB-9338-5CBC508A172B}" type="datetimeFigureOut">
              <a:rPr lang="en-US" smtClean="0"/>
              <a:t>10/5/26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27B9250-0FCC-48CE-A34A-C6E2B4B908B1}" type="slidenum">
              <a:rPr lang="en-US" smtClean="0"/>
              <a:t>‹#›</a:t>
            </a:fld>
            <a:endParaRPr lang="en-US"/>
          </a:p>
        </p:txBody>
      </p:sp>
    </p:spTree>
    <p:extLst>
      <p:ext uri="{BB962C8B-B14F-4D97-AF65-F5344CB8AC3E}">
        <p14:creationId xmlns:p14="http://schemas.microsoft.com/office/powerpoint/2010/main" val="1512920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22790" y="713211"/>
            <a:ext cx="2447920" cy="2496238"/>
          </a:xfrm>
        </p:spPr>
        <p:txBody>
          <a:bodyPr anchor="b"/>
          <a:lstStyle>
            <a:lvl1pPr>
              <a:defRPr sz="2656"/>
            </a:lvl1pPr>
          </a:lstStyle>
          <a:p>
            <a:r>
              <a:rPr lang="en-GB"/>
              <a:t>Click to edit Master title style</a:t>
            </a:r>
            <a:endParaRPr lang="en-US" dirty="0"/>
          </a:p>
        </p:txBody>
      </p:sp>
      <p:sp>
        <p:nvSpPr>
          <p:cNvPr id="3" name="Content Placeholder 2"/>
          <p:cNvSpPr>
            <a:spLocks noGrp="1"/>
          </p:cNvSpPr>
          <p:nvPr>
            <p:ph idx="1"/>
          </p:nvPr>
        </p:nvSpPr>
        <p:spPr>
          <a:xfrm>
            <a:off x="3226670" y="1540340"/>
            <a:ext cx="3842355" cy="7602630"/>
          </a:xfrm>
        </p:spPr>
        <p:txBody>
          <a:bodyPr/>
          <a:lstStyle>
            <a:lvl1pPr>
              <a:defRPr sz="2656"/>
            </a:lvl1pPr>
            <a:lvl2pPr>
              <a:defRPr sz="2324"/>
            </a:lvl2pPr>
            <a:lvl3pPr>
              <a:defRPr sz="1992"/>
            </a:lvl3pPr>
            <a:lvl4pPr>
              <a:defRPr sz="1660"/>
            </a:lvl4pPr>
            <a:lvl5pPr>
              <a:defRPr sz="1660"/>
            </a:lvl5pPr>
            <a:lvl6pPr>
              <a:defRPr sz="1660"/>
            </a:lvl6pPr>
            <a:lvl7pPr>
              <a:defRPr sz="1660"/>
            </a:lvl7pPr>
            <a:lvl8pPr>
              <a:defRPr sz="1660"/>
            </a:lvl8pPr>
            <a:lvl9pPr>
              <a:defRPr sz="166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522790" y="3209449"/>
            <a:ext cx="2447920" cy="5945901"/>
          </a:xfrm>
        </p:spPr>
        <p:txBody>
          <a:bodyPr/>
          <a:lstStyle>
            <a:lvl1pPr marL="0" indent="0">
              <a:buNone/>
              <a:defRPr sz="1328"/>
            </a:lvl1pPr>
            <a:lvl2pPr marL="379476" indent="0">
              <a:buNone/>
              <a:defRPr sz="1162"/>
            </a:lvl2pPr>
            <a:lvl3pPr marL="758952" indent="0">
              <a:buNone/>
              <a:defRPr sz="996"/>
            </a:lvl3pPr>
            <a:lvl4pPr marL="1138428" indent="0">
              <a:buNone/>
              <a:defRPr sz="830"/>
            </a:lvl4pPr>
            <a:lvl5pPr marL="1517904" indent="0">
              <a:buNone/>
              <a:defRPr sz="830"/>
            </a:lvl5pPr>
            <a:lvl6pPr marL="1897380" indent="0">
              <a:buNone/>
              <a:defRPr sz="830"/>
            </a:lvl6pPr>
            <a:lvl7pPr marL="2276856" indent="0">
              <a:buNone/>
              <a:defRPr sz="830"/>
            </a:lvl7pPr>
            <a:lvl8pPr marL="2656332" indent="0">
              <a:buNone/>
              <a:defRPr sz="830"/>
            </a:lvl8pPr>
            <a:lvl9pPr marL="3035808" indent="0">
              <a:buNone/>
              <a:defRPr sz="830"/>
            </a:lvl9pPr>
          </a:lstStyle>
          <a:p>
            <a:pPr lvl="0"/>
            <a:r>
              <a:rPr lang="en-GB"/>
              <a:t>Click to edit Master text styles</a:t>
            </a:r>
          </a:p>
        </p:txBody>
      </p:sp>
      <p:sp>
        <p:nvSpPr>
          <p:cNvPr id="5" name="Date Placeholder 4"/>
          <p:cNvSpPr>
            <a:spLocks noGrp="1"/>
          </p:cNvSpPr>
          <p:nvPr>
            <p:ph type="dt" sz="half" idx="10"/>
          </p:nvPr>
        </p:nvSpPr>
        <p:spPr/>
        <p:txBody>
          <a:bodyPr/>
          <a:lstStyle/>
          <a:p>
            <a:fld id="{8B7C1A0D-5507-4ABB-9338-5CBC508A172B}" type="datetimeFigureOut">
              <a:rPr lang="en-US" smtClean="0"/>
              <a:t>10/5/26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27B9250-0FCC-48CE-A34A-C6E2B4B908B1}" type="slidenum">
              <a:rPr lang="en-US" smtClean="0"/>
              <a:t>‹#›</a:t>
            </a:fld>
            <a:endParaRPr lang="en-US"/>
          </a:p>
        </p:txBody>
      </p:sp>
    </p:spTree>
    <p:extLst>
      <p:ext uri="{BB962C8B-B14F-4D97-AF65-F5344CB8AC3E}">
        <p14:creationId xmlns:p14="http://schemas.microsoft.com/office/powerpoint/2010/main" val="25025006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22790" y="713211"/>
            <a:ext cx="2447920" cy="2496238"/>
          </a:xfrm>
        </p:spPr>
        <p:txBody>
          <a:bodyPr anchor="b"/>
          <a:lstStyle>
            <a:lvl1pPr>
              <a:defRPr sz="2656"/>
            </a:lvl1pPr>
          </a:lstStyle>
          <a:p>
            <a:r>
              <a:rPr lang="en-GB"/>
              <a:t>Click to edit Master title style</a:t>
            </a:r>
            <a:endParaRPr lang="en-US" dirty="0"/>
          </a:p>
        </p:txBody>
      </p:sp>
      <p:sp>
        <p:nvSpPr>
          <p:cNvPr id="3" name="Picture Placeholder 2"/>
          <p:cNvSpPr>
            <a:spLocks noGrp="1" noChangeAspect="1"/>
          </p:cNvSpPr>
          <p:nvPr>
            <p:ph type="pic" idx="1"/>
          </p:nvPr>
        </p:nvSpPr>
        <p:spPr>
          <a:xfrm>
            <a:off x="3226670" y="1540340"/>
            <a:ext cx="3842355" cy="7602630"/>
          </a:xfrm>
        </p:spPr>
        <p:txBody>
          <a:bodyPr anchor="t"/>
          <a:lstStyle>
            <a:lvl1pPr marL="0" indent="0">
              <a:buNone/>
              <a:defRPr sz="2656"/>
            </a:lvl1pPr>
            <a:lvl2pPr marL="379476" indent="0">
              <a:buNone/>
              <a:defRPr sz="2324"/>
            </a:lvl2pPr>
            <a:lvl3pPr marL="758952" indent="0">
              <a:buNone/>
              <a:defRPr sz="1992"/>
            </a:lvl3pPr>
            <a:lvl4pPr marL="1138428" indent="0">
              <a:buNone/>
              <a:defRPr sz="1660"/>
            </a:lvl4pPr>
            <a:lvl5pPr marL="1517904" indent="0">
              <a:buNone/>
              <a:defRPr sz="1660"/>
            </a:lvl5pPr>
            <a:lvl6pPr marL="1897380" indent="0">
              <a:buNone/>
              <a:defRPr sz="1660"/>
            </a:lvl6pPr>
            <a:lvl7pPr marL="2276856" indent="0">
              <a:buNone/>
              <a:defRPr sz="1660"/>
            </a:lvl7pPr>
            <a:lvl8pPr marL="2656332" indent="0">
              <a:buNone/>
              <a:defRPr sz="1660"/>
            </a:lvl8pPr>
            <a:lvl9pPr marL="3035808" indent="0">
              <a:buNone/>
              <a:defRPr sz="1660"/>
            </a:lvl9pPr>
          </a:lstStyle>
          <a:p>
            <a:r>
              <a:rPr lang="en-GB"/>
              <a:t>Click icon to add picture</a:t>
            </a:r>
            <a:endParaRPr lang="en-US" dirty="0"/>
          </a:p>
        </p:txBody>
      </p:sp>
      <p:sp>
        <p:nvSpPr>
          <p:cNvPr id="4" name="Text Placeholder 3"/>
          <p:cNvSpPr>
            <a:spLocks noGrp="1"/>
          </p:cNvSpPr>
          <p:nvPr>
            <p:ph type="body" sz="half" idx="2"/>
          </p:nvPr>
        </p:nvSpPr>
        <p:spPr>
          <a:xfrm>
            <a:off x="522790" y="3209449"/>
            <a:ext cx="2447920" cy="5945901"/>
          </a:xfrm>
        </p:spPr>
        <p:txBody>
          <a:bodyPr/>
          <a:lstStyle>
            <a:lvl1pPr marL="0" indent="0">
              <a:buNone/>
              <a:defRPr sz="1328"/>
            </a:lvl1pPr>
            <a:lvl2pPr marL="379476" indent="0">
              <a:buNone/>
              <a:defRPr sz="1162"/>
            </a:lvl2pPr>
            <a:lvl3pPr marL="758952" indent="0">
              <a:buNone/>
              <a:defRPr sz="996"/>
            </a:lvl3pPr>
            <a:lvl4pPr marL="1138428" indent="0">
              <a:buNone/>
              <a:defRPr sz="830"/>
            </a:lvl4pPr>
            <a:lvl5pPr marL="1517904" indent="0">
              <a:buNone/>
              <a:defRPr sz="830"/>
            </a:lvl5pPr>
            <a:lvl6pPr marL="1897380" indent="0">
              <a:buNone/>
              <a:defRPr sz="830"/>
            </a:lvl6pPr>
            <a:lvl7pPr marL="2276856" indent="0">
              <a:buNone/>
              <a:defRPr sz="830"/>
            </a:lvl7pPr>
            <a:lvl8pPr marL="2656332" indent="0">
              <a:buNone/>
              <a:defRPr sz="830"/>
            </a:lvl8pPr>
            <a:lvl9pPr marL="3035808" indent="0">
              <a:buNone/>
              <a:defRPr sz="830"/>
            </a:lvl9pPr>
          </a:lstStyle>
          <a:p>
            <a:pPr lvl="0"/>
            <a:r>
              <a:rPr lang="en-GB"/>
              <a:t>Click to edit Master text styles</a:t>
            </a:r>
          </a:p>
        </p:txBody>
      </p:sp>
      <p:sp>
        <p:nvSpPr>
          <p:cNvPr id="5" name="Date Placeholder 4"/>
          <p:cNvSpPr>
            <a:spLocks noGrp="1"/>
          </p:cNvSpPr>
          <p:nvPr>
            <p:ph type="dt" sz="half" idx="10"/>
          </p:nvPr>
        </p:nvSpPr>
        <p:spPr/>
        <p:txBody>
          <a:bodyPr/>
          <a:lstStyle/>
          <a:p>
            <a:fld id="{8B7C1A0D-5507-4ABB-9338-5CBC508A172B}" type="datetimeFigureOut">
              <a:rPr lang="en-US" smtClean="0"/>
              <a:t>10/5/26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27B9250-0FCC-48CE-A34A-C6E2B4B908B1}" type="slidenum">
              <a:rPr lang="en-US" smtClean="0"/>
              <a:t>‹#›</a:t>
            </a:fld>
            <a:endParaRPr lang="en-US"/>
          </a:p>
        </p:txBody>
      </p:sp>
    </p:spTree>
    <p:extLst>
      <p:ext uri="{BB962C8B-B14F-4D97-AF65-F5344CB8AC3E}">
        <p14:creationId xmlns:p14="http://schemas.microsoft.com/office/powerpoint/2010/main" val="11904821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B7C1A0D-5507-4ABB-9338-5CBC508A172B}" type="datetimeFigureOut">
              <a:rPr lang="en-US" smtClean="0"/>
              <a:t>10/5/26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27B9250-0FCC-48CE-A34A-C6E2B4B908B1}" type="slidenum">
              <a:rPr lang="en-US" smtClean="0"/>
              <a:t>‹#›</a:t>
            </a:fld>
            <a:endParaRPr lang="en-US"/>
          </a:p>
        </p:txBody>
      </p:sp>
    </p:spTree>
    <p:extLst>
      <p:ext uri="{BB962C8B-B14F-4D97-AF65-F5344CB8AC3E}">
        <p14:creationId xmlns:p14="http://schemas.microsoft.com/office/powerpoint/2010/main" val="37590513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431478" y="569578"/>
            <a:ext cx="1636559" cy="9066199"/>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521802" y="569578"/>
            <a:ext cx="4814803" cy="906619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B7C1A0D-5507-4ABB-9338-5CBC508A172B}" type="datetimeFigureOut">
              <a:rPr lang="en-US" smtClean="0"/>
              <a:t>10/5/26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27B9250-0FCC-48CE-A34A-C6E2B4B908B1}" type="slidenum">
              <a:rPr lang="en-US" smtClean="0"/>
              <a:t>‹#›</a:t>
            </a:fld>
            <a:endParaRPr lang="en-US"/>
          </a:p>
        </p:txBody>
      </p:sp>
    </p:spTree>
    <p:extLst>
      <p:ext uri="{BB962C8B-B14F-4D97-AF65-F5344CB8AC3E}">
        <p14:creationId xmlns:p14="http://schemas.microsoft.com/office/powerpoint/2010/main" val="8421410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21802" y="569580"/>
            <a:ext cx="6546235" cy="2067817"/>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521802" y="2847891"/>
            <a:ext cx="6546235" cy="6787886"/>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521801" y="9915615"/>
            <a:ext cx="1707714" cy="569578"/>
          </a:xfrm>
          <a:prstGeom prst="rect">
            <a:avLst/>
          </a:prstGeom>
        </p:spPr>
        <p:txBody>
          <a:bodyPr vert="horz" lIns="91440" tIns="45720" rIns="91440" bIns="45720" rtlCol="0" anchor="ctr"/>
          <a:lstStyle>
            <a:lvl1pPr algn="l">
              <a:defRPr sz="996">
                <a:solidFill>
                  <a:schemeClr val="tx1">
                    <a:tint val="75000"/>
                  </a:schemeClr>
                </a:solidFill>
              </a:defRPr>
            </a:lvl1pPr>
          </a:lstStyle>
          <a:p>
            <a:fld id="{8B7C1A0D-5507-4ABB-9338-5CBC508A172B}" type="datetimeFigureOut">
              <a:rPr lang="en-US" smtClean="0"/>
              <a:t>10/5/26</a:t>
            </a:fld>
            <a:endParaRPr lang="en-US"/>
          </a:p>
        </p:txBody>
      </p:sp>
      <p:sp>
        <p:nvSpPr>
          <p:cNvPr id="5" name="Footer Placeholder 4"/>
          <p:cNvSpPr>
            <a:spLocks noGrp="1"/>
          </p:cNvSpPr>
          <p:nvPr>
            <p:ph type="ftr" sz="quarter" idx="3"/>
          </p:nvPr>
        </p:nvSpPr>
        <p:spPr>
          <a:xfrm>
            <a:off x="2514134" y="9915615"/>
            <a:ext cx="2561570" cy="569578"/>
          </a:xfrm>
          <a:prstGeom prst="rect">
            <a:avLst/>
          </a:prstGeom>
        </p:spPr>
        <p:txBody>
          <a:bodyPr vert="horz" lIns="91440" tIns="45720" rIns="91440" bIns="45720" rtlCol="0" anchor="ctr"/>
          <a:lstStyle>
            <a:lvl1pPr algn="ctr">
              <a:defRPr sz="99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5360323" y="9915615"/>
            <a:ext cx="1707714" cy="569578"/>
          </a:xfrm>
          <a:prstGeom prst="rect">
            <a:avLst/>
          </a:prstGeom>
        </p:spPr>
        <p:txBody>
          <a:bodyPr vert="horz" lIns="91440" tIns="45720" rIns="91440" bIns="45720" rtlCol="0" anchor="ctr"/>
          <a:lstStyle>
            <a:lvl1pPr algn="r">
              <a:defRPr sz="996">
                <a:solidFill>
                  <a:schemeClr val="tx1">
                    <a:tint val="75000"/>
                  </a:schemeClr>
                </a:solidFill>
              </a:defRPr>
            </a:lvl1pPr>
          </a:lstStyle>
          <a:p>
            <a:fld id="{E27B9250-0FCC-48CE-A34A-C6E2B4B908B1}" type="slidenum">
              <a:rPr lang="en-US" smtClean="0"/>
              <a:t>‹#›</a:t>
            </a:fld>
            <a:endParaRPr lang="en-US"/>
          </a:p>
        </p:txBody>
      </p:sp>
    </p:spTree>
    <p:extLst>
      <p:ext uri="{BB962C8B-B14F-4D97-AF65-F5344CB8AC3E}">
        <p14:creationId xmlns:p14="http://schemas.microsoft.com/office/powerpoint/2010/main" val="3026207608"/>
      </p:ext>
    </p:extLst>
  </p:cSld>
  <p:clrMap bg1="lt1" tx1="dk1" bg2="lt2" tx2="dk2" accent1="accent1" accent2="accent2" accent3="accent3" accent4="accent4" accent5="accent5" accent6="accent6" hlink="hlink" folHlink="folHlink"/>
  <p:sldLayoutIdLst>
    <p:sldLayoutId id="2147483701" r:id="rId1"/>
    <p:sldLayoutId id="2147483702" r:id="rId2"/>
    <p:sldLayoutId id="2147483703" r:id="rId3"/>
    <p:sldLayoutId id="2147483704" r:id="rId4"/>
    <p:sldLayoutId id="2147483705" r:id="rId5"/>
    <p:sldLayoutId id="2147483706" r:id="rId6"/>
    <p:sldLayoutId id="2147483707" r:id="rId7"/>
    <p:sldLayoutId id="2147483708" r:id="rId8"/>
    <p:sldLayoutId id="2147483709" r:id="rId9"/>
    <p:sldLayoutId id="2147483710" r:id="rId10"/>
    <p:sldLayoutId id="2147483711" r:id="rId11"/>
  </p:sldLayoutIdLst>
  <p:txStyles>
    <p:titleStyle>
      <a:lvl1pPr algn="l" defTabSz="758952" rtl="0" eaLnBrk="1" latinLnBrk="0" hangingPunct="1">
        <a:lnSpc>
          <a:spcPct val="90000"/>
        </a:lnSpc>
        <a:spcBef>
          <a:spcPct val="0"/>
        </a:spcBef>
        <a:buNone/>
        <a:defRPr sz="3652" kern="1200">
          <a:solidFill>
            <a:schemeClr val="tx1"/>
          </a:solidFill>
          <a:latin typeface="+mj-lt"/>
          <a:ea typeface="+mj-ea"/>
          <a:cs typeface="+mj-cs"/>
        </a:defRPr>
      </a:lvl1pPr>
    </p:titleStyle>
    <p:bodyStyle>
      <a:lvl1pPr marL="189738" indent="-189738" algn="l" defTabSz="758952" rtl="0" eaLnBrk="1" latinLnBrk="0" hangingPunct="1">
        <a:lnSpc>
          <a:spcPct val="90000"/>
        </a:lnSpc>
        <a:spcBef>
          <a:spcPts val="830"/>
        </a:spcBef>
        <a:buFont typeface="Arial" panose="020B0604020202020204" pitchFamily="34" charset="0"/>
        <a:buChar char="•"/>
        <a:defRPr sz="2324" kern="1200">
          <a:solidFill>
            <a:schemeClr val="tx1"/>
          </a:solidFill>
          <a:latin typeface="+mn-lt"/>
          <a:ea typeface="+mn-ea"/>
          <a:cs typeface="+mn-cs"/>
        </a:defRPr>
      </a:lvl1pPr>
      <a:lvl2pPr marL="569214" indent="-189738" algn="l" defTabSz="758952" rtl="0" eaLnBrk="1" latinLnBrk="0" hangingPunct="1">
        <a:lnSpc>
          <a:spcPct val="90000"/>
        </a:lnSpc>
        <a:spcBef>
          <a:spcPts val="415"/>
        </a:spcBef>
        <a:buFont typeface="Arial" panose="020B0604020202020204" pitchFamily="34" charset="0"/>
        <a:buChar char="•"/>
        <a:defRPr sz="1992" kern="1200">
          <a:solidFill>
            <a:schemeClr val="tx1"/>
          </a:solidFill>
          <a:latin typeface="+mn-lt"/>
          <a:ea typeface="+mn-ea"/>
          <a:cs typeface="+mn-cs"/>
        </a:defRPr>
      </a:lvl2pPr>
      <a:lvl3pPr marL="948690" indent="-189738" algn="l" defTabSz="758952" rtl="0" eaLnBrk="1" latinLnBrk="0" hangingPunct="1">
        <a:lnSpc>
          <a:spcPct val="90000"/>
        </a:lnSpc>
        <a:spcBef>
          <a:spcPts val="415"/>
        </a:spcBef>
        <a:buFont typeface="Arial" panose="020B0604020202020204" pitchFamily="34" charset="0"/>
        <a:buChar char="•"/>
        <a:defRPr sz="1660" kern="1200">
          <a:solidFill>
            <a:schemeClr val="tx1"/>
          </a:solidFill>
          <a:latin typeface="+mn-lt"/>
          <a:ea typeface="+mn-ea"/>
          <a:cs typeface="+mn-cs"/>
        </a:defRPr>
      </a:lvl3pPr>
      <a:lvl4pPr marL="1328166" indent="-189738" algn="l" defTabSz="758952" rtl="0" eaLnBrk="1" latinLnBrk="0" hangingPunct="1">
        <a:lnSpc>
          <a:spcPct val="90000"/>
        </a:lnSpc>
        <a:spcBef>
          <a:spcPts val="415"/>
        </a:spcBef>
        <a:buFont typeface="Arial" panose="020B0604020202020204" pitchFamily="34" charset="0"/>
        <a:buChar char="•"/>
        <a:defRPr sz="1494" kern="1200">
          <a:solidFill>
            <a:schemeClr val="tx1"/>
          </a:solidFill>
          <a:latin typeface="+mn-lt"/>
          <a:ea typeface="+mn-ea"/>
          <a:cs typeface="+mn-cs"/>
        </a:defRPr>
      </a:lvl4pPr>
      <a:lvl5pPr marL="1707642" indent="-189738" algn="l" defTabSz="758952" rtl="0" eaLnBrk="1" latinLnBrk="0" hangingPunct="1">
        <a:lnSpc>
          <a:spcPct val="90000"/>
        </a:lnSpc>
        <a:spcBef>
          <a:spcPts val="415"/>
        </a:spcBef>
        <a:buFont typeface="Arial" panose="020B0604020202020204" pitchFamily="34" charset="0"/>
        <a:buChar char="•"/>
        <a:defRPr sz="1494" kern="1200">
          <a:solidFill>
            <a:schemeClr val="tx1"/>
          </a:solidFill>
          <a:latin typeface="+mn-lt"/>
          <a:ea typeface="+mn-ea"/>
          <a:cs typeface="+mn-cs"/>
        </a:defRPr>
      </a:lvl5pPr>
      <a:lvl6pPr marL="2087118" indent="-189738" algn="l" defTabSz="758952" rtl="0" eaLnBrk="1" latinLnBrk="0" hangingPunct="1">
        <a:lnSpc>
          <a:spcPct val="90000"/>
        </a:lnSpc>
        <a:spcBef>
          <a:spcPts val="415"/>
        </a:spcBef>
        <a:buFont typeface="Arial" panose="020B0604020202020204" pitchFamily="34" charset="0"/>
        <a:buChar char="•"/>
        <a:defRPr sz="1494" kern="1200">
          <a:solidFill>
            <a:schemeClr val="tx1"/>
          </a:solidFill>
          <a:latin typeface="+mn-lt"/>
          <a:ea typeface="+mn-ea"/>
          <a:cs typeface="+mn-cs"/>
        </a:defRPr>
      </a:lvl6pPr>
      <a:lvl7pPr marL="2466594" indent="-189738" algn="l" defTabSz="758952" rtl="0" eaLnBrk="1" latinLnBrk="0" hangingPunct="1">
        <a:lnSpc>
          <a:spcPct val="90000"/>
        </a:lnSpc>
        <a:spcBef>
          <a:spcPts val="415"/>
        </a:spcBef>
        <a:buFont typeface="Arial" panose="020B0604020202020204" pitchFamily="34" charset="0"/>
        <a:buChar char="•"/>
        <a:defRPr sz="1494" kern="1200">
          <a:solidFill>
            <a:schemeClr val="tx1"/>
          </a:solidFill>
          <a:latin typeface="+mn-lt"/>
          <a:ea typeface="+mn-ea"/>
          <a:cs typeface="+mn-cs"/>
        </a:defRPr>
      </a:lvl7pPr>
      <a:lvl8pPr marL="2846070" indent="-189738" algn="l" defTabSz="758952" rtl="0" eaLnBrk="1" latinLnBrk="0" hangingPunct="1">
        <a:lnSpc>
          <a:spcPct val="90000"/>
        </a:lnSpc>
        <a:spcBef>
          <a:spcPts val="415"/>
        </a:spcBef>
        <a:buFont typeface="Arial" panose="020B0604020202020204" pitchFamily="34" charset="0"/>
        <a:buChar char="•"/>
        <a:defRPr sz="1494" kern="1200">
          <a:solidFill>
            <a:schemeClr val="tx1"/>
          </a:solidFill>
          <a:latin typeface="+mn-lt"/>
          <a:ea typeface="+mn-ea"/>
          <a:cs typeface="+mn-cs"/>
        </a:defRPr>
      </a:lvl8pPr>
      <a:lvl9pPr marL="3225546" indent="-189738" algn="l" defTabSz="758952" rtl="0" eaLnBrk="1" latinLnBrk="0" hangingPunct="1">
        <a:lnSpc>
          <a:spcPct val="90000"/>
        </a:lnSpc>
        <a:spcBef>
          <a:spcPts val="415"/>
        </a:spcBef>
        <a:buFont typeface="Arial" panose="020B0604020202020204" pitchFamily="34" charset="0"/>
        <a:buChar char="•"/>
        <a:defRPr sz="1494" kern="1200">
          <a:solidFill>
            <a:schemeClr val="tx1"/>
          </a:solidFill>
          <a:latin typeface="+mn-lt"/>
          <a:ea typeface="+mn-ea"/>
          <a:cs typeface="+mn-cs"/>
        </a:defRPr>
      </a:lvl9pPr>
    </p:bodyStyle>
    <p:otherStyle>
      <a:defPPr>
        <a:defRPr lang="en-US"/>
      </a:defPPr>
      <a:lvl1pPr marL="0" algn="l" defTabSz="758952" rtl="0" eaLnBrk="1" latinLnBrk="0" hangingPunct="1">
        <a:defRPr sz="1494" kern="1200">
          <a:solidFill>
            <a:schemeClr val="tx1"/>
          </a:solidFill>
          <a:latin typeface="+mn-lt"/>
          <a:ea typeface="+mn-ea"/>
          <a:cs typeface="+mn-cs"/>
        </a:defRPr>
      </a:lvl1pPr>
      <a:lvl2pPr marL="379476" algn="l" defTabSz="758952" rtl="0" eaLnBrk="1" latinLnBrk="0" hangingPunct="1">
        <a:defRPr sz="1494" kern="1200">
          <a:solidFill>
            <a:schemeClr val="tx1"/>
          </a:solidFill>
          <a:latin typeface="+mn-lt"/>
          <a:ea typeface="+mn-ea"/>
          <a:cs typeface="+mn-cs"/>
        </a:defRPr>
      </a:lvl2pPr>
      <a:lvl3pPr marL="758952" algn="l" defTabSz="758952" rtl="0" eaLnBrk="1" latinLnBrk="0" hangingPunct="1">
        <a:defRPr sz="1494" kern="1200">
          <a:solidFill>
            <a:schemeClr val="tx1"/>
          </a:solidFill>
          <a:latin typeface="+mn-lt"/>
          <a:ea typeface="+mn-ea"/>
          <a:cs typeface="+mn-cs"/>
        </a:defRPr>
      </a:lvl3pPr>
      <a:lvl4pPr marL="1138428" algn="l" defTabSz="758952" rtl="0" eaLnBrk="1" latinLnBrk="0" hangingPunct="1">
        <a:defRPr sz="1494" kern="1200">
          <a:solidFill>
            <a:schemeClr val="tx1"/>
          </a:solidFill>
          <a:latin typeface="+mn-lt"/>
          <a:ea typeface="+mn-ea"/>
          <a:cs typeface="+mn-cs"/>
        </a:defRPr>
      </a:lvl4pPr>
      <a:lvl5pPr marL="1517904" algn="l" defTabSz="758952" rtl="0" eaLnBrk="1" latinLnBrk="0" hangingPunct="1">
        <a:defRPr sz="1494" kern="1200">
          <a:solidFill>
            <a:schemeClr val="tx1"/>
          </a:solidFill>
          <a:latin typeface="+mn-lt"/>
          <a:ea typeface="+mn-ea"/>
          <a:cs typeface="+mn-cs"/>
        </a:defRPr>
      </a:lvl5pPr>
      <a:lvl6pPr marL="1897380" algn="l" defTabSz="758952" rtl="0" eaLnBrk="1" latinLnBrk="0" hangingPunct="1">
        <a:defRPr sz="1494" kern="1200">
          <a:solidFill>
            <a:schemeClr val="tx1"/>
          </a:solidFill>
          <a:latin typeface="+mn-lt"/>
          <a:ea typeface="+mn-ea"/>
          <a:cs typeface="+mn-cs"/>
        </a:defRPr>
      </a:lvl6pPr>
      <a:lvl7pPr marL="2276856" algn="l" defTabSz="758952" rtl="0" eaLnBrk="1" latinLnBrk="0" hangingPunct="1">
        <a:defRPr sz="1494" kern="1200">
          <a:solidFill>
            <a:schemeClr val="tx1"/>
          </a:solidFill>
          <a:latin typeface="+mn-lt"/>
          <a:ea typeface="+mn-ea"/>
          <a:cs typeface="+mn-cs"/>
        </a:defRPr>
      </a:lvl7pPr>
      <a:lvl8pPr marL="2656332" algn="l" defTabSz="758952" rtl="0" eaLnBrk="1" latinLnBrk="0" hangingPunct="1">
        <a:defRPr sz="1494" kern="1200">
          <a:solidFill>
            <a:schemeClr val="tx1"/>
          </a:solidFill>
          <a:latin typeface="+mn-lt"/>
          <a:ea typeface="+mn-ea"/>
          <a:cs typeface="+mn-cs"/>
        </a:defRPr>
      </a:lvl8pPr>
      <a:lvl9pPr marL="3035808" algn="l" defTabSz="758952" rtl="0" eaLnBrk="1" latinLnBrk="0" hangingPunct="1">
        <a:defRPr sz="1494"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8" Type="http://schemas.openxmlformats.org/officeDocument/2006/relationships/hyperlink" Target="https://www.sciencedirect.com/science/article/pii/S0191886924001028" TargetMode="External"/><Relationship Id="rId13" Type="http://schemas.openxmlformats.org/officeDocument/2006/relationships/image" Target="../media/image6.png"/><Relationship Id="rId3" Type="http://schemas.openxmlformats.org/officeDocument/2006/relationships/image" Target="../media/image2.png"/><Relationship Id="rId7" Type="http://schemas.openxmlformats.org/officeDocument/2006/relationships/hyperlink" Target="https://scholarinsightjournal.com/index.php/sij/article/view/64" TargetMode="External"/><Relationship Id="rId12" Type="http://schemas.openxmlformats.org/officeDocument/2006/relationships/hyperlink" Target="http://sci-arch.org/index.php/wwbhen/article/view/270" TargetMode="External"/><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5.png"/><Relationship Id="rId11" Type="http://schemas.openxmlformats.org/officeDocument/2006/relationships/hyperlink" Target="https://link.springer.com/article/10.1007/s12144-022-02696-w" TargetMode="External"/><Relationship Id="rId5" Type="http://schemas.openxmlformats.org/officeDocument/2006/relationships/image" Target="../media/image4.png"/><Relationship Id="rId10" Type="http://schemas.openxmlformats.org/officeDocument/2006/relationships/hyperlink" Target="https://www.elgaronline.com/downloadpdf/edcollchap-oa/book/9781035332526/chapter4.pdf" TargetMode="External"/><Relationship Id="rId4" Type="http://schemas.openxmlformats.org/officeDocument/2006/relationships/image" Target="../media/image3.png"/><Relationship Id="rId9" Type="http://schemas.openxmlformats.org/officeDocument/2006/relationships/hyperlink" Target="https://www.academia.edu/download/96322745/234.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91586-0822-34F9-B8DB-E34E8035F7B6}"/>
              </a:ext>
            </a:extLst>
          </p:cNvPr>
          <p:cNvSpPr>
            <a:spLocks noGrp="1"/>
          </p:cNvSpPr>
          <p:nvPr>
            <p:ph type="ctrTitle"/>
          </p:nvPr>
        </p:nvSpPr>
        <p:spPr>
          <a:xfrm>
            <a:off x="135468" y="154799"/>
            <a:ext cx="7454370" cy="674936"/>
          </a:xfrm>
        </p:spPr>
        <p:txBody>
          <a:bodyPr>
            <a:noAutofit/>
          </a:bodyPr>
          <a:lstStyle/>
          <a:p>
            <a:r>
              <a:rPr lang="en-US" sz="1400" b="1" dirty="0">
                <a:latin typeface="Times New Roman" panose="02020603050405020304" pitchFamily="18" charset="0"/>
                <a:cs typeface="Times New Roman" panose="02020603050405020304" pitchFamily="18" charset="0"/>
              </a:rPr>
              <a:t>EMOTIONAL INTELLIGENCES, ACADEMIC SUCCESS AND PERSONAL </a:t>
            </a:r>
            <a:r>
              <a:rPr lang="en-GB" sz="1400" b="1" dirty="0">
                <a:latin typeface="Times New Roman" panose="02020603050405020304" pitchFamily="18" charset="0"/>
                <a:cs typeface="Times New Roman" panose="02020603050405020304" pitchFamily="18" charset="0"/>
              </a:rPr>
              <a:t>LEARNING </a:t>
            </a:r>
            <a:br>
              <a:rPr lang="en-GB" sz="1400" b="1" dirty="0">
                <a:latin typeface="Times New Roman" panose="02020603050405020304" pitchFamily="18" charset="0"/>
                <a:cs typeface="Times New Roman" panose="02020603050405020304" pitchFamily="18" charset="0"/>
              </a:rPr>
            </a:br>
            <a:r>
              <a:rPr lang="en-IN" sz="1400" b="1" dirty="0">
                <a:latin typeface="Times New Roman" panose="02020603050405020304" pitchFamily="18" charset="0"/>
                <a:cs typeface="Times New Roman" panose="02020603050405020304" pitchFamily="18" charset="0"/>
              </a:rPr>
              <a:t>Cristiana Gabriela Coca</a:t>
            </a:r>
            <a:r>
              <a:rPr lang="en-GB" sz="1400" b="1" dirty="0">
                <a:latin typeface="Times New Roman" panose="02020603050405020304" pitchFamily="18" charset="0"/>
                <a:cs typeface="Times New Roman" panose="02020603050405020304" pitchFamily="18" charset="0"/>
              </a:rPr>
              <a:t> (</a:t>
            </a:r>
            <a:r>
              <a:rPr lang="en-IN" sz="1400" b="1" dirty="0">
                <a:latin typeface="Times New Roman" panose="02020603050405020304" pitchFamily="18" charset="0"/>
                <a:cs typeface="Times New Roman" panose="02020603050405020304" pitchFamily="18" charset="0"/>
              </a:rPr>
              <a:t>2419208</a:t>
            </a:r>
            <a:r>
              <a:rPr lang="en-US" sz="1400" b="1" dirty="0">
                <a:latin typeface="Times New Roman" panose="02020603050405020304" pitchFamily="18" charset="0"/>
                <a:cs typeface="Times New Roman" panose="02020603050405020304" pitchFamily="18" charset="0"/>
              </a:rPr>
              <a:t> </a:t>
            </a:r>
            <a:r>
              <a:rPr lang="en-GB" sz="1400" b="1" dirty="0">
                <a:latin typeface="Times New Roman" panose="02020603050405020304" pitchFamily="18" charset="0"/>
                <a:cs typeface="Times New Roman" panose="02020603050405020304" pitchFamily="18" charset="0"/>
              </a:rPr>
              <a:t>)</a:t>
            </a:r>
            <a:br>
              <a:rPr lang="en-GB" sz="1400" b="1" dirty="0">
                <a:latin typeface="Times New Roman" panose="02020603050405020304" pitchFamily="18" charset="0"/>
                <a:cs typeface="Times New Roman" panose="02020603050405020304" pitchFamily="18" charset="0"/>
              </a:rPr>
            </a:br>
            <a:r>
              <a:rPr lang="en-GB" sz="1400" b="1" dirty="0">
                <a:latin typeface="Times New Roman" panose="02020603050405020304" pitchFamily="18" charset="0"/>
                <a:cs typeface="Times New Roman" panose="02020603050405020304" pitchFamily="18" charset="0"/>
              </a:rPr>
              <a:t>Lecturer : Dr </a:t>
            </a:r>
            <a:r>
              <a:rPr lang="en-GB" sz="1400" b="1" dirty="0" err="1">
                <a:latin typeface="Times New Roman" panose="02020603050405020304" pitchFamily="18" charset="0"/>
                <a:cs typeface="Times New Roman" panose="02020603050405020304" pitchFamily="18" charset="0"/>
              </a:rPr>
              <a:t>Chinomso</a:t>
            </a:r>
            <a:r>
              <a:rPr lang="en-GB" sz="1400" b="1" dirty="0">
                <a:latin typeface="Times New Roman" panose="02020603050405020304" pitchFamily="18" charset="0"/>
                <a:cs typeface="Times New Roman" panose="02020603050405020304" pitchFamily="18" charset="0"/>
              </a:rPr>
              <a:t> </a:t>
            </a:r>
            <a:r>
              <a:rPr lang="en-GB" sz="1400" b="1" dirty="0" err="1">
                <a:latin typeface="Times New Roman" panose="02020603050405020304" pitchFamily="18" charset="0"/>
                <a:cs typeface="Times New Roman" panose="02020603050405020304" pitchFamily="18" charset="0"/>
              </a:rPr>
              <a:t>Nwagboso</a:t>
            </a:r>
            <a:br>
              <a:rPr lang="en-GB" sz="1400" b="1" dirty="0">
                <a:latin typeface="Times New Roman" panose="02020603050405020304" pitchFamily="18" charset="0"/>
                <a:cs typeface="Times New Roman" panose="02020603050405020304" pitchFamily="18" charset="0"/>
              </a:rPr>
            </a:br>
            <a:r>
              <a:rPr lang="en-GB" sz="1400" b="1" dirty="0">
                <a:latin typeface="Times New Roman" panose="02020603050405020304" pitchFamily="18" charset="0"/>
                <a:cs typeface="Times New Roman" panose="02020603050405020304" pitchFamily="18" charset="0"/>
              </a:rPr>
              <a:t>LCLM5006- Developing Emotional Intelligence Skills </a:t>
            </a:r>
            <a:endParaRPr lang="en-US" sz="1400" b="1" dirty="0">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FC7AF1AE-F21A-0965-0A9A-8A6D9FFFDFEC}"/>
              </a:ext>
            </a:extLst>
          </p:cNvPr>
          <p:cNvSpPr/>
          <p:nvPr/>
        </p:nvSpPr>
        <p:spPr>
          <a:xfrm>
            <a:off x="135468" y="935665"/>
            <a:ext cx="3595657" cy="1765005"/>
          </a:xfrm>
          <a:prstGeom prst="rect">
            <a:avLst/>
          </a:prstGeom>
          <a:solidFill>
            <a:schemeClr val="accent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000" b="1" dirty="0">
                <a:solidFill>
                  <a:schemeClr val="tx1"/>
                </a:solidFill>
                <a:latin typeface="Times New Roman" panose="02020603050405020304" pitchFamily="18" charset="0"/>
                <a:cs typeface="Times New Roman" panose="02020603050405020304" pitchFamily="18" charset="0"/>
              </a:rPr>
              <a:t>1. Introduction</a:t>
            </a:r>
            <a:endParaRPr lang="en-US" sz="1000" dirty="0">
              <a:solidFill>
                <a:schemeClr val="tx1"/>
              </a:solidFill>
              <a:latin typeface="Times New Roman" panose="02020603050405020304" pitchFamily="18" charset="0"/>
              <a:cs typeface="Times New Roman" panose="02020603050405020304" pitchFamily="18" charset="0"/>
            </a:endParaRPr>
          </a:p>
          <a:p>
            <a:pPr algn="just"/>
            <a:r>
              <a:rPr lang="en-GB" sz="800" dirty="0">
                <a:solidFill>
                  <a:schemeClr val="tx1"/>
                </a:solidFill>
                <a:latin typeface="Times New Roman" panose="02020603050405020304" pitchFamily="18" charset="0"/>
                <a:cs typeface="Times New Roman" panose="02020603050405020304" pitchFamily="18" charset="0"/>
              </a:rPr>
              <a:t>Emotional intelligence (EI) is the skill of identifying, perceiving and responding to emotions so as to control thoughts and actions. Salovey developed in 1997 traces the emotional awareness to decision-making. In the workplace, EI facilitates academic achievement and modifies judgement, self-regulation, motivation and relationships (</a:t>
            </a:r>
            <a:r>
              <a:rPr lang="en-GB" sz="800" dirty="0" err="1">
                <a:solidFill>
                  <a:schemeClr val="tx1"/>
                </a:solidFill>
                <a:latin typeface="Times New Roman" panose="02020603050405020304" pitchFamily="18" charset="0"/>
                <a:cs typeface="Times New Roman" panose="02020603050405020304" pitchFamily="18" charset="0"/>
              </a:rPr>
              <a:t>Megías</a:t>
            </a:r>
            <a:r>
              <a:rPr lang="en-GB" sz="800" dirty="0">
                <a:solidFill>
                  <a:schemeClr val="tx1"/>
                </a:solidFill>
                <a:latin typeface="Times New Roman" panose="02020603050405020304" pitchFamily="18" charset="0"/>
                <a:cs typeface="Times New Roman" panose="02020603050405020304" pitchFamily="18" charset="0"/>
              </a:rPr>
              <a:t>-Robles et al., 2024). This presentation, it discusses emotional consciousness, academic performance, meditation and self-education.</a:t>
            </a:r>
            <a:endParaRPr lang="en-US" sz="800" dirty="0">
              <a:solidFill>
                <a:schemeClr val="tx1"/>
              </a:solidFill>
              <a:latin typeface="Times New Roman" panose="02020603050405020304" pitchFamily="18" charset="0"/>
              <a:cs typeface="Times New Roman" panose="02020603050405020304" pitchFamily="18" charset="0"/>
            </a:endParaRPr>
          </a:p>
          <a:p>
            <a:pPr algn="just"/>
            <a:r>
              <a:rPr lang="en-GB" sz="800" b="1" dirty="0">
                <a:solidFill>
                  <a:schemeClr val="tx1"/>
                </a:solidFill>
                <a:latin typeface="Times New Roman" panose="02020603050405020304" pitchFamily="18" charset="0"/>
                <a:cs typeface="Times New Roman" panose="02020603050405020304" pitchFamily="18" charset="0"/>
              </a:rPr>
              <a:t>2. Method</a:t>
            </a:r>
            <a:endParaRPr lang="en-US" sz="800" dirty="0">
              <a:solidFill>
                <a:schemeClr val="tx1"/>
              </a:solidFill>
              <a:latin typeface="Times New Roman" panose="02020603050405020304" pitchFamily="18" charset="0"/>
              <a:cs typeface="Times New Roman" panose="02020603050405020304" pitchFamily="18" charset="0"/>
            </a:endParaRPr>
          </a:p>
          <a:p>
            <a:pPr algn="just"/>
            <a:r>
              <a:rPr lang="en-GB" sz="800" dirty="0">
                <a:solidFill>
                  <a:schemeClr val="tx1"/>
                </a:solidFill>
                <a:latin typeface="Times New Roman" panose="02020603050405020304" pitchFamily="18" charset="0"/>
                <a:cs typeface="Times New Roman" panose="02020603050405020304" pitchFamily="18" charset="0"/>
              </a:rPr>
              <a:t>The creation of this presentation was based on secondary research with the use of the supporting academic literature on emotional intelligence, mindfulness, emotional regulation and academic success (Cheong et al., 2023). The academic sources were chosen due to their topicality and reliability, and both the existing theories and recent studies were taken into account. </a:t>
            </a:r>
            <a:endParaRPr lang="en-US" sz="800" dirty="0">
              <a:solidFill>
                <a:schemeClr val="tx1"/>
              </a:solidFill>
              <a:latin typeface="Times New Roman" panose="02020603050405020304" pitchFamily="18" charset="0"/>
              <a:cs typeface="Times New Roman" panose="02020603050405020304" pitchFamily="18" charset="0"/>
            </a:endParaRPr>
          </a:p>
        </p:txBody>
      </p:sp>
      <p:sp>
        <p:nvSpPr>
          <p:cNvPr id="6" name="Rectangle 5">
            <a:extLst>
              <a:ext uri="{FF2B5EF4-FFF2-40B4-BE49-F238E27FC236}">
                <a16:creationId xmlns:a16="http://schemas.microsoft.com/office/drawing/2014/main" id="{F2A91B3B-B731-D5D0-4BE1-9C8EF8500E73}"/>
              </a:ext>
            </a:extLst>
          </p:cNvPr>
          <p:cNvSpPr/>
          <p:nvPr/>
        </p:nvSpPr>
        <p:spPr>
          <a:xfrm>
            <a:off x="3794920" y="935666"/>
            <a:ext cx="3731122" cy="3340320"/>
          </a:xfrm>
          <a:prstGeom prst="rect">
            <a:avLst/>
          </a:prstGeom>
          <a:solidFill>
            <a:schemeClr val="accent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000" b="1" dirty="0">
                <a:solidFill>
                  <a:schemeClr val="tx1"/>
                </a:solidFill>
                <a:latin typeface="Times New Roman" panose="02020603050405020304" pitchFamily="18" charset="0"/>
                <a:cs typeface="Times New Roman" panose="02020603050405020304" pitchFamily="18" charset="0"/>
              </a:rPr>
              <a:t>3. Emotional Awareness</a:t>
            </a:r>
            <a:endParaRPr lang="en-US" sz="1000" dirty="0">
              <a:solidFill>
                <a:schemeClr val="tx1"/>
              </a:solidFill>
              <a:latin typeface="Times New Roman" panose="02020603050405020304" pitchFamily="18" charset="0"/>
              <a:cs typeface="Times New Roman" panose="02020603050405020304" pitchFamily="18" charset="0"/>
            </a:endParaRPr>
          </a:p>
          <a:p>
            <a:pPr algn="just"/>
            <a:r>
              <a:rPr lang="en-GB" sz="800" b="1" dirty="0">
                <a:solidFill>
                  <a:schemeClr val="tx1"/>
                </a:solidFill>
                <a:latin typeface="Times New Roman" panose="02020603050405020304" pitchFamily="18" charset="0"/>
                <a:cs typeface="Times New Roman" panose="02020603050405020304" pitchFamily="18" charset="0"/>
              </a:rPr>
              <a:t>3.1 Influence of Emotions on Thinking and Decision-Making</a:t>
            </a:r>
            <a:endParaRPr lang="en-US" sz="800" dirty="0">
              <a:solidFill>
                <a:schemeClr val="tx1"/>
              </a:solidFill>
              <a:latin typeface="Times New Roman" panose="02020603050405020304" pitchFamily="18" charset="0"/>
              <a:cs typeface="Times New Roman" panose="02020603050405020304" pitchFamily="18" charset="0"/>
            </a:endParaRPr>
          </a:p>
          <a:p>
            <a:pPr algn="just"/>
            <a:r>
              <a:rPr lang="en-GB" sz="800" dirty="0">
                <a:solidFill>
                  <a:schemeClr val="tx1"/>
                </a:solidFill>
                <a:latin typeface="Times New Roman" panose="02020603050405020304" pitchFamily="18" charset="0"/>
                <a:cs typeface="Times New Roman" panose="02020603050405020304" pitchFamily="18" charset="0"/>
              </a:rPr>
              <a:t>Emotions shape the interpretation of situations, information processing and making decisions among people. Positive emotions should underpin confidence and incorporation, and stress, frustration and anxiety might diminish focus and stimulate avoidance or impulse reactions (Awais et al., 2025). However, the emotions may give valuable information about needs and priorities as well. Their impact on both recognition and managing them is therefore dictated by their effectiveness.</a:t>
            </a:r>
            <a:endParaRPr lang="en-US" sz="800" dirty="0">
              <a:solidFill>
                <a:schemeClr val="tx1"/>
              </a:solidFill>
              <a:latin typeface="Times New Roman" panose="02020603050405020304" pitchFamily="18" charset="0"/>
              <a:cs typeface="Times New Roman" panose="02020603050405020304" pitchFamily="18" charset="0"/>
            </a:endParaRPr>
          </a:p>
          <a:p>
            <a:pPr algn="just"/>
            <a:r>
              <a:rPr lang="en-GB" sz="800" dirty="0">
                <a:solidFill>
                  <a:schemeClr val="tx1"/>
                </a:solidFill>
                <a:latin typeface="Times New Roman" panose="02020603050405020304" pitchFamily="18" charset="0"/>
                <a:cs typeface="Times New Roman" panose="02020603050405020304" pitchFamily="18" charset="0"/>
              </a:rPr>
              <a:t>This can be explained by the model of Emotional Intelligence introduced by Salovey and Mayer, which views, interprets, applies and regulates emotions (Fiori, 2026). Identifying an emotional condition can allow individuals to know how it influences them to think and cope with emotions with a greater sense of judgment.</a:t>
            </a:r>
            <a:endParaRPr lang="en-US" sz="800" dirty="0">
              <a:solidFill>
                <a:schemeClr val="tx1"/>
              </a:solidFill>
              <a:latin typeface="Times New Roman" panose="02020603050405020304" pitchFamily="18" charset="0"/>
              <a:cs typeface="Times New Roman" panose="02020603050405020304" pitchFamily="18" charset="0"/>
            </a:endParaRPr>
          </a:p>
          <a:p>
            <a:pPr algn="just"/>
            <a:r>
              <a:rPr lang="en-GB" sz="800" b="1" dirty="0">
                <a:solidFill>
                  <a:schemeClr val="tx1"/>
                </a:solidFill>
                <a:latin typeface="Times New Roman" panose="02020603050405020304" pitchFamily="18" charset="0"/>
                <a:cs typeface="Times New Roman" panose="02020603050405020304" pitchFamily="18" charset="0"/>
              </a:rPr>
              <a:t>3.2 Developing Emotional Awareness</a:t>
            </a:r>
            <a:endParaRPr lang="en-US" sz="800" dirty="0">
              <a:solidFill>
                <a:schemeClr val="tx1"/>
              </a:solidFill>
              <a:latin typeface="Times New Roman" panose="02020603050405020304" pitchFamily="18" charset="0"/>
              <a:cs typeface="Times New Roman" panose="02020603050405020304" pitchFamily="18" charset="0"/>
            </a:endParaRPr>
          </a:p>
          <a:p>
            <a:pPr algn="just"/>
            <a:r>
              <a:rPr lang="en-GB" sz="800" dirty="0">
                <a:solidFill>
                  <a:schemeClr val="tx1"/>
                </a:solidFill>
                <a:latin typeface="Times New Roman" panose="02020603050405020304" pitchFamily="18" charset="0"/>
                <a:cs typeface="Times New Roman" panose="02020603050405020304" pitchFamily="18" charset="0"/>
              </a:rPr>
              <a:t>Self-monitoring, reflection, finding emotional triggers and mindfulness may help to develop emotional awareness. As an illustration, stress recognition prior to an academic deadline may also prevent a response of avoidance on the spot (Kennedy et al., 2023). Better judgment can be reached by stopping to determine the emotion, exploring possible choices and weighing the outcomes.</a:t>
            </a:r>
            <a:endParaRPr lang="en-US" sz="800" dirty="0">
              <a:solidFill>
                <a:schemeClr val="tx1"/>
              </a:solidFill>
              <a:latin typeface="Times New Roman" panose="02020603050405020304" pitchFamily="18" charset="0"/>
              <a:cs typeface="Times New Roman" panose="02020603050405020304" pitchFamily="18" charset="0"/>
            </a:endParaRPr>
          </a:p>
          <a:p>
            <a:pPr algn="just"/>
            <a:r>
              <a:rPr lang="en-GB" sz="800" dirty="0">
                <a:solidFill>
                  <a:schemeClr val="tx1"/>
                </a:solidFill>
                <a:latin typeface="Times New Roman" panose="02020603050405020304" pitchFamily="18" charset="0"/>
                <a:cs typeface="Times New Roman" panose="02020603050405020304" pitchFamily="18" charset="0"/>
              </a:rPr>
              <a:t>This is supported by self-awareness and self-management presented in the Goleman EI model (Esen and Bulu, 2022). Self-awareness is the ability to identify emotions, and self-management is the ability to control responses and not be automatic.</a:t>
            </a:r>
            <a:endParaRPr lang="en-US" sz="800" dirty="0">
              <a:solidFill>
                <a:schemeClr val="tx1"/>
              </a:solidFill>
              <a:latin typeface="Times New Roman" panose="02020603050405020304" pitchFamily="18" charset="0"/>
              <a:cs typeface="Times New Roman" panose="02020603050405020304" pitchFamily="18" charset="0"/>
            </a:endParaRPr>
          </a:p>
          <a:p>
            <a:pPr algn="just"/>
            <a:r>
              <a:rPr lang="en-GB" sz="800" b="1" dirty="0">
                <a:solidFill>
                  <a:schemeClr val="tx1"/>
                </a:solidFill>
                <a:latin typeface="Times New Roman" panose="02020603050405020304" pitchFamily="18" charset="0"/>
                <a:cs typeface="Times New Roman" panose="02020603050405020304" pitchFamily="18" charset="0"/>
              </a:rPr>
              <a:t>3.3 Workplace Application</a:t>
            </a:r>
            <a:endParaRPr lang="en-US" sz="800" dirty="0">
              <a:solidFill>
                <a:schemeClr val="tx1"/>
              </a:solidFill>
              <a:latin typeface="Times New Roman" panose="02020603050405020304" pitchFamily="18" charset="0"/>
              <a:cs typeface="Times New Roman" panose="02020603050405020304" pitchFamily="18" charset="0"/>
            </a:endParaRPr>
          </a:p>
          <a:p>
            <a:pPr algn="just"/>
            <a:r>
              <a:rPr lang="en-GB" sz="800" dirty="0">
                <a:solidFill>
                  <a:schemeClr val="tx1"/>
                </a:solidFill>
                <a:latin typeface="Times New Roman" panose="02020603050405020304" pitchFamily="18" charset="0"/>
                <a:cs typeface="Times New Roman" panose="02020603050405020304" pitchFamily="18" charset="0"/>
              </a:rPr>
              <a:t>These abilities will be applicable to the work environment due to time constraints, critiques, conflicts and the making of decisions. Emotional awareness would go hand in hand with level judgement and is also capable of providing individuals with transparency to withstand dual communication, as well as helping individuals respond appropriately instead of reacting emotionally.</a:t>
            </a:r>
            <a:endParaRPr lang="en-US" sz="800" dirty="0">
              <a:solidFill>
                <a:schemeClr val="tx1"/>
              </a:solidFill>
              <a:latin typeface="Times New Roman" panose="02020603050405020304" pitchFamily="18" charset="0"/>
              <a:cs typeface="Times New Roman" panose="02020603050405020304" pitchFamily="18" charset="0"/>
            </a:endParaRPr>
          </a:p>
        </p:txBody>
      </p:sp>
      <p:sp>
        <p:nvSpPr>
          <p:cNvPr id="9" name="Rectangle 8">
            <a:extLst>
              <a:ext uri="{FF2B5EF4-FFF2-40B4-BE49-F238E27FC236}">
                <a16:creationId xmlns:a16="http://schemas.microsoft.com/office/drawing/2014/main" id="{8C5E1D66-1B14-7DEB-FCF4-5198BDAB408D}"/>
              </a:ext>
            </a:extLst>
          </p:cNvPr>
          <p:cNvSpPr/>
          <p:nvPr/>
        </p:nvSpPr>
        <p:spPr>
          <a:xfrm>
            <a:off x="63796" y="4115198"/>
            <a:ext cx="3436031" cy="3584944"/>
          </a:xfrm>
          <a:prstGeom prst="rect">
            <a:avLst/>
          </a:prstGeom>
          <a:solidFill>
            <a:schemeClr val="accent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000" b="1" dirty="0">
                <a:solidFill>
                  <a:schemeClr val="tx1"/>
                </a:solidFill>
                <a:latin typeface="Times New Roman" panose="02020603050405020304" pitchFamily="18" charset="0"/>
                <a:cs typeface="Times New Roman" panose="02020603050405020304" pitchFamily="18" charset="0"/>
              </a:rPr>
              <a:t>4. Emotional Intelligence in Academic Success </a:t>
            </a:r>
            <a:endParaRPr lang="en-US" sz="1000" dirty="0">
              <a:solidFill>
                <a:schemeClr val="tx1"/>
              </a:solidFill>
              <a:latin typeface="Times New Roman" panose="02020603050405020304" pitchFamily="18" charset="0"/>
              <a:cs typeface="Times New Roman" panose="02020603050405020304" pitchFamily="18" charset="0"/>
            </a:endParaRPr>
          </a:p>
          <a:p>
            <a:pPr algn="just"/>
            <a:r>
              <a:rPr lang="en-GB" sz="800" b="1" dirty="0">
                <a:solidFill>
                  <a:schemeClr val="tx1"/>
                </a:solidFill>
                <a:latin typeface="Times New Roman" panose="02020603050405020304" pitchFamily="18" charset="0"/>
                <a:cs typeface="Times New Roman" panose="02020603050405020304" pitchFamily="18" charset="0"/>
              </a:rPr>
              <a:t>4.1 Emotional Factors and Academic Success</a:t>
            </a:r>
            <a:endParaRPr lang="en-US" sz="800" dirty="0">
              <a:solidFill>
                <a:schemeClr val="tx1"/>
              </a:solidFill>
              <a:latin typeface="Times New Roman" panose="02020603050405020304" pitchFamily="18" charset="0"/>
              <a:cs typeface="Times New Roman" panose="02020603050405020304" pitchFamily="18" charset="0"/>
            </a:endParaRPr>
          </a:p>
          <a:p>
            <a:pPr algn="just"/>
            <a:r>
              <a:rPr lang="en-GB" sz="800" dirty="0">
                <a:solidFill>
                  <a:schemeClr val="tx1"/>
                </a:solidFill>
                <a:latin typeface="Times New Roman" panose="02020603050405020304" pitchFamily="18" charset="0"/>
                <a:cs typeface="Times New Roman" panose="02020603050405020304" pitchFamily="18" charset="0"/>
              </a:rPr>
              <a:t>Academic success is dependent on stress, motivation and resilience. Too much stress may lead to a lack of concentration and promote avoidance, whereas motivation promotes commitment and persistence.  EI makes one aware of and able to deal with these emotional obstacles.</a:t>
            </a:r>
            <a:endParaRPr lang="en-US" sz="800" dirty="0">
              <a:solidFill>
                <a:schemeClr val="tx1"/>
              </a:solidFill>
              <a:latin typeface="Times New Roman" panose="02020603050405020304" pitchFamily="18" charset="0"/>
              <a:cs typeface="Times New Roman" panose="02020603050405020304" pitchFamily="18" charset="0"/>
            </a:endParaRPr>
          </a:p>
          <a:p>
            <a:pPr algn="just"/>
            <a:r>
              <a:rPr lang="en-GB" sz="800" b="1" dirty="0">
                <a:solidFill>
                  <a:schemeClr val="tx1"/>
                </a:solidFill>
                <a:latin typeface="Times New Roman" panose="02020603050405020304" pitchFamily="18" charset="0"/>
                <a:cs typeface="Times New Roman" panose="02020603050405020304" pitchFamily="18" charset="0"/>
              </a:rPr>
              <a:t>4.2 Managing Procrastination</a:t>
            </a:r>
            <a:endParaRPr lang="en-US" sz="800" dirty="0">
              <a:solidFill>
                <a:schemeClr val="tx1"/>
              </a:solidFill>
              <a:latin typeface="Times New Roman" panose="02020603050405020304" pitchFamily="18" charset="0"/>
              <a:cs typeface="Times New Roman" panose="02020603050405020304" pitchFamily="18" charset="0"/>
            </a:endParaRPr>
          </a:p>
          <a:p>
            <a:pPr algn="just"/>
            <a:r>
              <a:rPr lang="en-GB" sz="800" dirty="0">
                <a:solidFill>
                  <a:schemeClr val="tx1"/>
                </a:solidFill>
                <a:latin typeface="Times New Roman" panose="02020603050405020304" pitchFamily="18" charset="0"/>
                <a:cs typeface="Times New Roman" panose="02020603050405020304" pitchFamily="18" charset="0"/>
              </a:rPr>
              <a:t>EI is capable of dealing with procrastination by detecting certain emotions, like feeling overwhelmed, stressed, and low confidence. These feelings can be identified by Goleman self-awareness and self-management, which enable me to manage my reaction (Esen and Bulu, 2022). Avoidance can be minimised with the help of breaking big tasks into little ones and taking action.</a:t>
            </a:r>
            <a:endParaRPr lang="en-US" sz="800" dirty="0">
              <a:solidFill>
                <a:schemeClr val="tx1"/>
              </a:solidFill>
              <a:latin typeface="Times New Roman" panose="02020603050405020304" pitchFamily="18" charset="0"/>
              <a:cs typeface="Times New Roman" panose="02020603050405020304" pitchFamily="18" charset="0"/>
            </a:endParaRPr>
          </a:p>
          <a:p>
            <a:pPr algn="just"/>
            <a:r>
              <a:rPr lang="en-GB" sz="800" b="1" dirty="0">
                <a:solidFill>
                  <a:schemeClr val="tx1"/>
                </a:solidFill>
                <a:latin typeface="Times New Roman" panose="02020603050405020304" pitchFamily="18" charset="0"/>
                <a:cs typeface="Times New Roman" panose="02020603050405020304" pitchFamily="18" charset="0"/>
              </a:rPr>
              <a:t>4.3 Managing Anxiety</a:t>
            </a:r>
            <a:endParaRPr lang="en-US" sz="800" dirty="0">
              <a:solidFill>
                <a:schemeClr val="tx1"/>
              </a:solidFill>
              <a:latin typeface="Times New Roman" panose="02020603050405020304" pitchFamily="18" charset="0"/>
              <a:cs typeface="Times New Roman" panose="02020603050405020304" pitchFamily="18" charset="0"/>
            </a:endParaRPr>
          </a:p>
          <a:p>
            <a:pPr algn="just"/>
            <a:r>
              <a:rPr lang="en-GB" sz="800" dirty="0">
                <a:solidFill>
                  <a:schemeClr val="tx1"/>
                </a:solidFill>
                <a:latin typeface="Times New Roman" panose="02020603050405020304" pitchFamily="18" charset="0"/>
                <a:cs typeface="Times New Roman" panose="02020603050405020304" pitchFamily="18" charset="0"/>
              </a:rPr>
              <a:t>Emotional awareness will assist in identifying the state of anxiety and its causes. Mindful breathing, contemplation, and purposeful planning can assist in controlling one's own reaction, aid in thinking more clearly and make decisions (Velázquez et al., 2025).</a:t>
            </a:r>
            <a:endParaRPr lang="en-US" sz="800" dirty="0">
              <a:solidFill>
                <a:schemeClr val="tx1"/>
              </a:solidFill>
              <a:latin typeface="Times New Roman" panose="02020603050405020304" pitchFamily="18" charset="0"/>
              <a:cs typeface="Times New Roman" panose="02020603050405020304" pitchFamily="18" charset="0"/>
            </a:endParaRPr>
          </a:p>
          <a:p>
            <a:pPr algn="just"/>
            <a:r>
              <a:rPr lang="en-GB" sz="800" b="1" dirty="0">
                <a:solidFill>
                  <a:schemeClr val="tx1"/>
                </a:solidFill>
                <a:latin typeface="Times New Roman" panose="02020603050405020304" pitchFamily="18" charset="0"/>
                <a:cs typeface="Times New Roman" panose="02020603050405020304" pitchFamily="18" charset="0"/>
              </a:rPr>
              <a:t>4.4 Managing Low Motivation</a:t>
            </a:r>
            <a:endParaRPr lang="en-US" sz="800" dirty="0">
              <a:solidFill>
                <a:schemeClr val="tx1"/>
              </a:solidFill>
              <a:latin typeface="Times New Roman" panose="02020603050405020304" pitchFamily="18" charset="0"/>
              <a:cs typeface="Times New Roman" panose="02020603050405020304" pitchFamily="18" charset="0"/>
            </a:endParaRPr>
          </a:p>
          <a:p>
            <a:pPr algn="just"/>
            <a:r>
              <a:rPr lang="en-GB" sz="800" dirty="0">
                <a:solidFill>
                  <a:schemeClr val="tx1"/>
                </a:solidFill>
                <a:latin typeface="Times New Roman" panose="02020603050405020304" pitchFamily="18" charset="0"/>
                <a:cs typeface="Times New Roman" panose="02020603050405020304" pitchFamily="18" charset="0"/>
              </a:rPr>
              <a:t>EI assists me in determining the factors that have diminished my motivation and re-link academic tasks to significant objectives (Velázquez et al., 2025). Self-awareness helps in finding out the emotional obstacles, and self-management helps in not giving up on the temporary setbacks.</a:t>
            </a:r>
            <a:endParaRPr lang="en-US" sz="800" dirty="0">
              <a:solidFill>
                <a:schemeClr val="tx1"/>
              </a:solidFill>
              <a:latin typeface="Times New Roman" panose="02020603050405020304" pitchFamily="18" charset="0"/>
              <a:cs typeface="Times New Roman" panose="02020603050405020304" pitchFamily="18" charset="0"/>
            </a:endParaRPr>
          </a:p>
          <a:p>
            <a:pPr algn="just"/>
            <a:r>
              <a:rPr lang="en-GB" sz="800" b="1" dirty="0">
                <a:solidFill>
                  <a:schemeClr val="tx1"/>
                </a:solidFill>
                <a:latin typeface="Times New Roman" panose="02020603050405020304" pitchFamily="18" charset="0"/>
                <a:cs typeface="Times New Roman" panose="02020603050405020304" pitchFamily="18" charset="0"/>
              </a:rPr>
              <a:t>4.5 Critical Evaluation</a:t>
            </a:r>
            <a:endParaRPr lang="en-US" sz="800" dirty="0">
              <a:solidFill>
                <a:schemeClr val="tx1"/>
              </a:solidFill>
              <a:latin typeface="Times New Roman" panose="02020603050405020304" pitchFamily="18" charset="0"/>
              <a:cs typeface="Times New Roman" panose="02020603050405020304" pitchFamily="18" charset="0"/>
            </a:endParaRPr>
          </a:p>
          <a:p>
            <a:pPr algn="just"/>
            <a:r>
              <a:rPr lang="en-GB" sz="800" dirty="0">
                <a:solidFill>
                  <a:schemeClr val="tx1"/>
                </a:solidFill>
                <a:latin typeface="Times New Roman" panose="02020603050405020304" pitchFamily="18" charset="0"/>
                <a:cs typeface="Times New Roman" panose="02020603050405020304" pitchFamily="18" charset="0"/>
              </a:rPr>
              <a:t>Emotional awareness, self-regulation, motivation and resilience can be used to facilitate academic success using EI. EI is incapable of eliminating work, deadlines or other forces outside the organisation. Hence, combining both EI practices and practical study strategies, planning and having the right academic resources to support my study instead of depending on EI alone should be considered.</a:t>
            </a:r>
            <a:endParaRPr lang="en-US" sz="800" dirty="0">
              <a:solidFill>
                <a:schemeClr val="tx1"/>
              </a:solidFill>
              <a:latin typeface="Times New Roman" panose="02020603050405020304" pitchFamily="18" charset="0"/>
              <a:cs typeface="Times New Roman" panose="02020603050405020304" pitchFamily="18" charset="0"/>
            </a:endParaRPr>
          </a:p>
        </p:txBody>
      </p:sp>
      <p:pic>
        <p:nvPicPr>
          <p:cNvPr id="15" name="Picture 14">
            <a:extLst>
              <a:ext uri="{FF2B5EF4-FFF2-40B4-BE49-F238E27FC236}">
                <a16:creationId xmlns:a16="http://schemas.microsoft.com/office/drawing/2014/main" id="{2A709EDE-05FF-3672-4BA1-ED9C6E771C38}"/>
              </a:ext>
            </a:extLst>
          </p:cNvPr>
          <p:cNvPicPr>
            <a:picLocks noChangeAspect="1"/>
          </p:cNvPicPr>
          <p:nvPr/>
        </p:nvPicPr>
        <p:blipFill>
          <a:blip r:embed="rId2"/>
          <a:stretch>
            <a:fillRect/>
          </a:stretch>
        </p:blipFill>
        <p:spPr>
          <a:xfrm>
            <a:off x="1823957" y="2755605"/>
            <a:ext cx="1865292" cy="130465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7" name="Picture 16">
            <a:extLst>
              <a:ext uri="{FF2B5EF4-FFF2-40B4-BE49-F238E27FC236}">
                <a16:creationId xmlns:a16="http://schemas.microsoft.com/office/drawing/2014/main" id="{74038985-1EF1-6324-5798-2BCF5DA8ED35}"/>
              </a:ext>
            </a:extLst>
          </p:cNvPr>
          <p:cNvPicPr>
            <a:picLocks noChangeAspect="1"/>
          </p:cNvPicPr>
          <p:nvPr/>
        </p:nvPicPr>
        <p:blipFill>
          <a:blip r:embed="rId3"/>
          <a:stretch>
            <a:fillRect/>
          </a:stretch>
        </p:blipFill>
        <p:spPr>
          <a:xfrm>
            <a:off x="124897" y="2755605"/>
            <a:ext cx="1593390" cy="130465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8" name="image2.png">
            <a:extLst>
              <a:ext uri="{FF2B5EF4-FFF2-40B4-BE49-F238E27FC236}">
                <a16:creationId xmlns:a16="http://schemas.microsoft.com/office/drawing/2014/main" id="{3DE82215-21C1-E712-A5E1-57C7761D6772}"/>
              </a:ext>
            </a:extLst>
          </p:cNvPr>
          <p:cNvPicPr/>
          <p:nvPr/>
        </p:nvPicPr>
        <p:blipFill>
          <a:blip r:embed="rId4"/>
          <a:srcRect/>
          <a:stretch>
            <a:fillRect/>
          </a:stretch>
        </p:blipFill>
        <p:spPr>
          <a:xfrm>
            <a:off x="3561851" y="5256075"/>
            <a:ext cx="1509879" cy="786302"/>
          </a:xfrm>
          <a:prstGeom prst="rect">
            <a:avLst/>
          </a:prstGeom>
          <a:ln>
            <a:solidFill>
              <a:schemeClr val="tx1"/>
            </a:solidFill>
          </a:ln>
        </p:spPr>
      </p:pic>
      <p:sp>
        <p:nvSpPr>
          <p:cNvPr id="21" name="Rectangle 20">
            <a:extLst>
              <a:ext uri="{FF2B5EF4-FFF2-40B4-BE49-F238E27FC236}">
                <a16:creationId xmlns:a16="http://schemas.microsoft.com/office/drawing/2014/main" id="{16D1F888-D8DE-904B-5183-78285D4C77F3}"/>
              </a:ext>
            </a:extLst>
          </p:cNvPr>
          <p:cNvSpPr/>
          <p:nvPr/>
        </p:nvSpPr>
        <p:spPr>
          <a:xfrm>
            <a:off x="5096540" y="5287279"/>
            <a:ext cx="2429502" cy="5410883"/>
          </a:xfrm>
          <a:prstGeom prst="rect">
            <a:avLst/>
          </a:prstGeom>
          <a:solidFill>
            <a:schemeClr val="accent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000" b="1" dirty="0">
                <a:solidFill>
                  <a:schemeClr val="tx1"/>
                </a:solidFill>
                <a:latin typeface="Times New Roman" panose="02020603050405020304" pitchFamily="18" charset="0"/>
                <a:cs typeface="Times New Roman" panose="02020603050405020304" pitchFamily="18" charset="0"/>
              </a:rPr>
              <a:t>5. Reflection on individual experience </a:t>
            </a:r>
            <a:endParaRPr lang="en-US" sz="1000" dirty="0">
              <a:solidFill>
                <a:schemeClr val="tx1"/>
              </a:solidFill>
              <a:latin typeface="Times New Roman" panose="02020603050405020304" pitchFamily="18" charset="0"/>
              <a:cs typeface="Times New Roman" panose="02020603050405020304" pitchFamily="18" charset="0"/>
            </a:endParaRPr>
          </a:p>
          <a:p>
            <a:pPr algn="just"/>
            <a:r>
              <a:rPr lang="en-GB" sz="800" b="1" dirty="0">
                <a:solidFill>
                  <a:schemeClr val="tx1"/>
                </a:solidFill>
                <a:latin typeface="Times New Roman" panose="02020603050405020304" pitchFamily="18" charset="0"/>
                <a:cs typeface="Times New Roman" panose="02020603050405020304" pitchFamily="18" charset="0"/>
              </a:rPr>
              <a:t>5.1 My Learning Experience</a:t>
            </a:r>
            <a:endParaRPr lang="en-US" sz="800" dirty="0">
              <a:solidFill>
                <a:schemeClr val="tx1"/>
              </a:solidFill>
              <a:latin typeface="Times New Roman" panose="02020603050405020304" pitchFamily="18" charset="0"/>
              <a:cs typeface="Times New Roman" panose="02020603050405020304" pitchFamily="18" charset="0"/>
            </a:endParaRPr>
          </a:p>
          <a:p>
            <a:pPr algn="just"/>
            <a:r>
              <a:rPr lang="en-GB" sz="800" dirty="0">
                <a:solidFill>
                  <a:schemeClr val="tx1"/>
                </a:solidFill>
                <a:latin typeface="Times New Roman" panose="02020603050405020304" pitchFamily="18" charset="0"/>
                <a:cs typeface="Times New Roman" panose="02020603050405020304" pitchFamily="18" charset="0"/>
              </a:rPr>
              <a:t>I have gone through stress and pressure in challenging academic times and assignments. Sometimes these feelings have impacted my focus, enthusiasm and reading and starting to work. The reflection on these experiences has enabled me to realise that I should understand my emotions and then act before they affect my behaviour. The self-management and self-awareness concepts of Goleman can also be used to approach my reactions helpfully.</a:t>
            </a:r>
            <a:endParaRPr lang="en-US" sz="800" dirty="0">
              <a:solidFill>
                <a:schemeClr val="tx1"/>
              </a:solidFill>
              <a:latin typeface="Times New Roman" panose="02020603050405020304" pitchFamily="18" charset="0"/>
              <a:cs typeface="Times New Roman" panose="02020603050405020304" pitchFamily="18" charset="0"/>
            </a:endParaRPr>
          </a:p>
          <a:p>
            <a:pPr algn="just"/>
            <a:r>
              <a:rPr lang="en-GB" sz="800" b="1" dirty="0">
                <a:solidFill>
                  <a:schemeClr val="tx1"/>
                </a:solidFill>
                <a:latin typeface="Times New Roman" panose="02020603050405020304" pitchFamily="18" charset="0"/>
                <a:cs typeface="Times New Roman" panose="02020603050405020304" pitchFamily="18" charset="0"/>
              </a:rPr>
              <a:t>5.2 EI Theory in Practice</a:t>
            </a:r>
            <a:endParaRPr lang="en-US" sz="800" dirty="0">
              <a:solidFill>
                <a:schemeClr val="tx1"/>
              </a:solidFill>
              <a:latin typeface="Times New Roman" panose="02020603050405020304" pitchFamily="18" charset="0"/>
              <a:cs typeface="Times New Roman" panose="02020603050405020304" pitchFamily="18" charset="0"/>
            </a:endParaRPr>
          </a:p>
          <a:p>
            <a:pPr algn="just"/>
            <a:r>
              <a:rPr lang="en-GB" sz="800" dirty="0">
                <a:solidFill>
                  <a:schemeClr val="tx1"/>
                </a:solidFill>
                <a:latin typeface="Times New Roman" panose="02020603050405020304" pitchFamily="18" charset="0"/>
                <a:cs typeface="Times New Roman" panose="02020603050405020304" pitchFamily="18" charset="0"/>
              </a:rPr>
              <a:t>Emotional-regulation strategies enable me to prevent stress that escalates to avoidance or procrastination when I start to realise it early. I am also able to make my academic work manageable through division into small tasks, realistic goal setting and small contemplative breaks to keep it in check.</a:t>
            </a:r>
            <a:endParaRPr lang="en-US" sz="800" dirty="0">
              <a:solidFill>
                <a:schemeClr val="tx1"/>
              </a:solidFill>
              <a:latin typeface="Times New Roman" panose="02020603050405020304" pitchFamily="18" charset="0"/>
              <a:cs typeface="Times New Roman" panose="02020603050405020304" pitchFamily="18" charset="0"/>
            </a:endParaRPr>
          </a:p>
          <a:p>
            <a:pPr algn="just"/>
            <a:r>
              <a:rPr lang="en-GB" sz="800" b="1" dirty="0">
                <a:solidFill>
                  <a:schemeClr val="tx1"/>
                </a:solidFill>
                <a:latin typeface="Times New Roman" panose="02020603050405020304" pitchFamily="18" charset="0"/>
                <a:cs typeface="Times New Roman" panose="02020603050405020304" pitchFamily="18" charset="0"/>
              </a:rPr>
              <a:t>5.3 Critical Reflection</a:t>
            </a:r>
            <a:endParaRPr lang="en-US" sz="800" dirty="0">
              <a:solidFill>
                <a:schemeClr val="tx1"/>
              </a:solidFill>
              <a:latin typeface="Times New Roman" panose="02020603050405020304" pitchFamily="18" charset="0"/>
              <a:cs typeface="Times New Roman" panose="02020603050405020304" pitchFamily="18" charset="0"/>
            </a:endParaRPr>
          </a:p>
          <a:p>
            <a:pPr algn="just"/>
            <a:r>
              <a:rPr lang="en-GB" sz="800" dirty="0">
                <a:solidFill>
                  <a:schemeClr val="tx1"/>
                </a:solidFill>
                <a:latin typeface="Times New Roman" panose="02020603050405020304" pitchFamily="18" charset="0"/>
                <a:cs typeface="Times New Roman" panose="02020603050405020304" pitchFamily="18" charset="0"/>
              </a:rPr>
              <a:t>These strategies have the potential to enhance my focus and confidence, although I am aware that they will have to be practised consistently. Emotional regulation never takes academic pressure away; it only allows me to cope with it better. Thus, I have to integrate EI strategies into planning and time management to enhance my learning experience.</a:t>
            </a:r>
            <a:endParaRPr lang="en-US" sz="800" dirty="0">
              <a:solidFill>
                <a:schemeClr val="tx1"/>
              </a:solidFill>
              <a:latin typeface="Times New Roman" panose="02020603050405020304" pitchFamily="18" charset="0"/>
              <a:cs typeface="Times New Roman" panose="02020603050405020304" pitchFamily="18" charset="0"/>
            </a:endParaRPr>
          </a:p>
          <a:p>
            <a:pPr algn="just"/>
            <a:r>
              <a:rPr lang="en-GB" sz="800" b="1" dirty="0">
                <a:solidFill>
                  <a:schemeClr val="tx1"/>
                </a:solidFill>
                <a:latin typeface="Times New Roman" panose="02020603050405020304" pitchFamily="18" charset="0"/>
                <a:cs typeface="Times New Roman" panose="02020603050405020304" pitchFamily="18" charset="0"/>
              </a:rPr>
              <a:t>6. Mindfulness and Emotional Regulation</a:t>
            </a:r>
            <a:endParaRPr lang="en-US" sz="800" dirty="0">
              <a:solidFill>
                <a:schemeClr val="tx1"/>
              </a:solidFill>
              <a:latin typeface="Times New Roman" panose="02020603050405020304" pitchFamily="18" charset="0"/>
              <a:cs typeface="Times New Roman" panose="02020603050405020304" pitchFamily="18" charset="0"/>
            </a:endParaRPr>
          </a:p>
          <a:p>
            <a:pPr algn="just"/>
            <a:r>
              <a:rPr lang="en-GB" sz="800" dirty="0">
                <a:solidFill>
                  <a:schemeClr val="tx1"/>
                </a:solidFill>
                <a:latin typeface="Times New Roman" panose="02020603050405020304" pitchFamily="18" charset="0"/>
                <a:cs typeface="Times New Roman" panose="02020603050405020304" pitchFamily="18" charset="0"/>
              </a:rPr>
              <a:t>Mindfulness is the act of paying attention to current activities and being aware of thoughts and feelings without necessarily responding to them. It is able to enhance emotional awareness and facilitate self-regulation. By practising mindful breathing, contemplative breaks and journaling, I will be able to spend time engaged in academic stress management. These techniques will allow me to become more aware of emotional triggers and react more calmly to some difficult situations, redirecting my concentration. Mindfulness will enhance my emotional regulation and engagement in learning, although it requires practice. It is not able to eliminate academic stress and workload; hence, I will have to integrate mindfulness and emotional regulation, planning, and time management to be able to cope with learning difficulties.</a:t>
            </a:r>
            <a:endParaRPr lang="en-US" sz="800" dirty="0">
              <a:solidFill>
                <a:schemeClr val="tx1"/>
              </a:solidFill>
              <a:latin typeface="Times New Roman" panose="02020603050405020304" pitchFamily="18" charset="0"/>
              <a:cs typeface="Times New Roman" panose="02020603050405020304" pitchFamily="18" charset="0"/>
            </a:endParaRPr>
          </a:p>
        </p:txBody>
      </p:sp>
      <p:pic>
        <p:nvPicPr>
          <p:cNvPr id="23" name="Picture 22">
            <a:extLst>
              <a:ext uri="{FF2B5EF4-FFF2-40B4-BE49-F238E27FC236}">
                <a16:creationId xmlns:a16="http://schemas.microsoft.com/office/drawing/2014/main" id="{5D2F5015-9577-13DD-270C-744C18460078}"/>
              </a:ext>
            </a:extLst>
          </p:cNvPr>
          <p:cNvPicPr>
            <a:picLocks noChangeAspect="1"/>
          </p:cNvPicPr>
          <p:nvPr/>
        </p:nvPicPr>
        <p:blipFill>
          <a:blip r:embed="rId5"/>
          <a:stretch>
            <a:fillRect/>
          </a:stretch>
        </p:blipFill>
        <p:spPr>
          <a:xfrm>
            <a:off x="3512231" y="6036941"/>
            <a:ext cx="1571904" cy="786302"/>
          </a:xfrm>
          <a:prstGeom prst="rect">
            <a:avLst/>
          </a:prstGeom>
          <a:ln>
            <a:solidFill>
              <a:schemeClr val="tx1"/>
            </a:solidFill>
          </a:ln>
        </p:spPr>
      </p:pic>
      <p:pic>
        <p:nvPicPr>
          <p:cNvPr id="25" name="Picture 24">
            <a:extLst>
              <a:ext uri="{FF2B5EF4-FFF2-40B4-BE49-F238E27FC236}">
                <a16:creationId xmlns:a16="http://schemas.microsoft.com/office/drawing/2014/main" id="{9B56B5A1-691B-62CA-6BAA-8093EDF0CF4F}"/>
              </a:ext>
            </a:extLst>
          </p:cNvPr>
          <p:cNvPicPr>
            <a:picLocks noChangeAspect="1"/>
          </p:cNvPicPr>
          <p:nvPr/>
        </p:nvPicPr>
        <p:blipFill>
          <a:blip r:embed="rId6"/>
          <a:stretch>
            <a:fillRect/>
          </a:stretch>
        </p:blipFill>
        <p:spPr>
          <a:xfrm>
            <a:off x="3732896" y="4320129"/>
            <a:ext cx="3498054" cy="935945"/>
          </a:xfrm>
          <a:prstGeom prst="rect">
            <a:avLst/>
          </a:prstGeom>
          <a:ln>
            <a:solidFill>
              <a:schemeClr val="tx1"/>
            </a:solidFill>
          </a:ln>
        </p:spPr>
      </p:pic>
      <p:sp>
        <p:nvSpPr>
          <p:cNvPr id="27" name="TextBox 26">
            <a:extLst>
              <a:ext uri="{FF2B5EF4-FFF2-40B4-BE49-F238E27FC236}">
                <a16:creationId xmlns:a16="http://schemas.microsoft.com/office/drawing/2014/main" id="{D85A2912-2926-9CD1-084B-9EF553ECE840}"/>
              </a:ext>
            </a:extLst>
          </p:cNvPr>
          <p:cNvSpPr txBox="1"/>
          <p:nvPr/>
        </p:nvSpPr>
        <p:spPr>
          <a:xfrm>
            <a:off x="3274064" y="6845315"/>
            <a:ext cx="1865292" cy="338554"/>
          </a:xfrm>
          <a:prstGeom prst="rect">
            <a:avLst/>
          </a:prstGeom>
          <a:noFill/>
        </p:spPr>
        <p:txBody>
          <a:bodyPr wrap="square">
            <a:spAutoFit/>
          </a:bodyPr>
          <a:lstStyle/>
          <a:p>
            <a:pPr lvl="1" algn="ctr">
              <a:spcAft>
                <a:spcPts val="400"/>
              </a:spcAft>
            </a:pPr>
            <a:r>
              <a:rPr lang="en-GB" sz="800" b="1" dirty="0">
                <a:effectLst/>
                <a:latin typeface="+mn-lt"/>
                <a:ea typeface="Times New Roman" panose="02020603050405020304" pitchFamily="18" charset="0"/>
              </a:rPr>
              <a:t>Personal Emotional Intelligence Action Plan</a:t>
            </a:r>
            <a:endParaRPr lang="en-US" sz="800" dirty="0">
              <a:effectLst/>
              <a:latin typeface="Arial" panose="020B0604020202020204" pitchFamily="34" charset="0"/>
              <a:ea typeface="Arial" panose="020B0604020202020204" pitchFamily="34" charset="0"/>
            </a:endParaRPr>
          </a:p>
        </p:txBody>
      </p:sp>
      <p:sp>
        <p:nvSpPr>
          <p:cNvPr id="32" name="Rectangle 31">
            <a:extLst>
              <a:ext uri="{FF2B5EF4-FFF2-40B4-BE49-F238E27FC236}">
                <a16:creationId xmlns:a16="http://schemas.microsoft.com/office/drawing/2014/main" id="{CDA7A5C2-0EC3-0C9B-8DA9-001B3DA9B9E0}"/>
              </a:ext>
            </a:extLst>
          </p:cNvPr>
          <p:cNvSpPr/>
          <p:nvPr/>
        </p:nvSpPr>
        <p:spPr>
          <a:xfrm>
            <a:off x="101457" y="7744285"/>
            <a:ext cx="3360707" cy="1083144"/>
          </a:xfrm>
          <a:prstGeom prst="rect">
            <a:avLst/>
          </a:prstGeom>
          <a:solidFill>
            <a:schemeClr val="accent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000" b="1" dirty="0">
                <a:solidFill>
                  <a:schemeClr val="tx1"/>
                </a:solidFill>
                <a:latin typeface="Times New Roman" panose="02020603050405020304" pitchFamily="18" charset="0"/>
                <a:cs typeface="Times New Roman" panose="02020603050405020304" pitchFamily="18" charset="0"/>
              </a:rPr>
              <a:t>8. Conclusion </a:t>
            </a:r>
            <a:endParaRPr lang="en-US" sz="1000" dirty="0">
              <a:solidFill>
                <a:schemeClr val="tx1"/>
              </a:solidFill>
              <a:latin typeface="Times New Roman" panose="02020603050405020304" pitchFamily="18" charset="0"/>
              <a:cs typeface="Times New Roman" panose="02020603050405020304" pitchFamily="18" charset="0"/>
            </a:endParaRPr>
          </a:p>
          <a:p>
            <a:pPr algn="just"/>
            <a:r>
              <a:rPr lang="en-GB" sz="800" dirty="0">
                <a:solidFill>
                  <a:schemeClr val="tx1"/>
                </a:solidFill>
                <a:latin typeface="Times New Roman" panose="02020603050405020304" pitchFamily="18" charset="0"/>
                <a:cs typeface="Times New Roman" panose="02020603050405020304" pitchFamily="18" charset="0"/>
              </a:rPr>
              <a:t>Emotional intelligence may enhance emotional perception and control, help to think better, make decisions and further study. Mindfulness can reinforce emotional and self-regulatory attention, and resilience and motivation can assist in coping with education-related difficulties. Learning these skills can enrich their learning and make them ready to communicate effectively and make judgements and decisions in any workplace scenarios in the future.</a:t>
            </a:r>
            <a:endParaRPr lang="en-US" sz="800" dirty="0">
              <a:solidFill>
                <a:schemeClr val="tx1"/>
              </a:solidFill>
              <a:latin typeface="Times New Roman" panose="02020603050405020304" pitchFamily="18" charset="0"/>
              <a:cs typeface="Times New Roman" panose="02020603050405020304" pitchFamily="18" charset="0"/>
            </a:endParaRPr>
          </a:p>
        </p:txBody>
      </p:sp>
      <p:sp>
        <p:nvSpPr>
          <p:cNvPr id="34" name="Rectangle 33">
            <a:extLst>
              <a:ext uri="{FF2B5EF4-FFF2-40B4-BE49-F238E27FC236}">
                <a16:creationId xmlns:a16="http://schemas.microsoft.com/office/drawing/2014/main" id="{768E6E55-9764-0571-A246-926BF4439E7D}"/>
              </a:ext>
            </a:extLst>
          </p:cNvPr>
          <p:cNvSpPr/>
          <p:nvPr/>
        </p:nvSpPr>
        <p:spPr>
          <a:xfrm>
            <a:off x="0" y="8871573"/>
            <a:ext cx="5071730" cy="1777034"/>
          </a:xfrm>
          <a:prstGeom prst="rect">
            <a:avLst/>
          </a:prstGeom>
          <a:solidFill>
            <a:schemeClr val="accent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600" b="1" dirty="0">
                <a:solidFill>
                  <a:schemeClr val="tx1"/>
                </a:solidFill>
                <a:latin typeface="Times New Roman" panose="02020603050405020304" pitchFamily="18" charset="0"/>
                <a:cs typeface="Times New Roman" panose="02020603050405020304" pitchFamily="18" charset="0"/>
              </a:rPr>
              <a:t>References </a:t>
            </a:r>
            <a:endParaRPr lang="en-US" sz="600" dirty="0">
              <a:solidFill>
                <a:schemeClr val="tx1"/>
              </a:solidFill>
              <a:latin typeface="Times New Roman" panose="02020603050405020304" pitchFamily="18" charset="0"/>
              <a:cs typeface="Times New Roman" panose="02020603050405020304" pitchFamily="18" charset="0"/>
            </a:endParaRPr>
          </a:p>
          <a:p>
            <a:pPr algn="just"/>
            <a:r>
              <a:rPr lang="en-GB" sz="600" dirty="0">
                <a:solidFill>
                  <a:schemeClr val="tx1"/>
                </a:solidFill>
                <a:latin typeface="Times New Roman" panose="02020603050405020304" pitchFamily="18" charset="0"/>
                <a:cs typeface="Times New Roman" panose="02020603050405020304" pitchFamily="18" charset="0"/>
              </a:rPr>
              <a:t>Awais, M., Ishaq, H.M. and Gillani, S.I.A. (2025). The Impact of Emotional Intelligence on Rational and Ethical Decision-Making. </a:t>
            </a:r>
            <a:r>
              <a:rPr lang="en-GB" sz="600" i="1" dirty="0">
                <a:solidFill>
                  <a:schemeClr val="tx1"/>
                </a:solidFill>
                <a:latin typeface="Times New Roman" panose="02020603050405020304" pitchFamily="18" charset="0"/>
                <a:cs typeface="Times New Roman" panose="02020603050405020304" pitchFamily="18" charset="0"/>
              </a:rPr>
              <a:t>Scholar Insight Journal</a:t>
            </a:r>
            <a:r>
              <a:rPr lang="en-GB" sz="600" dirty="0">
                <a:solidFill>
                  <a:schemeClr val="tx1"/>
                </a:solidFill>
                <a:latin typeface="Times New Roman" panose="02020603050405020304" pitchFamily="18" charset="0"/>
                <a:cs typeface="Times New Roman" panose="02020603050405020304" pitchFamily="18" charset="0"/>
              </a:rPr>
              <a:t>, </a:t>
            </a:r>
            <a:r>
              <a:rPr lang="en-GB" sz="600" i="1" dirty="0">
                <a:solidFill>
                  <a:schemeClr val="tx1"/>
                </a:solidFill>
                <a:latin typeface="Times New Roman" panose="02020603050405020304" pitchFamily="18" charset="0"/>
                <a:cs typeface="Times New Roman" panose="02020603050405020304" pitchFamily="18" charset="0"/>
              </a:rPr>
              <a:t>3</a:t>
            </a:r>
            <a:r>
              <a:rPr lang="en-GB" sz="600" dirty="0">
                <a:solidFill>
                  <a:schemeClr val="tx1"/>
                </a:solidFill>
                <a:latin typeface="Times New Roman" panose="02020603050405020304" pitchFamily="18" charset="0"/>
                <a:cs typeface="Times New Roman" panose="02020603050405020304" pitchFamily="18" charset="0"/>
              </a:rPr>
              <a:t>(2), pp.105-121.</a:t>
            </a:r>
            <a:r>
              <a:rPr lang="en-GB" sz="600" dirty="0">
                <a:solidFill>
                  <a:srgbClr val="0563C1"/>
                </a:solidFill>
                <a:latin typeface="Times New Roman" panose="02020603050405020304" pitchFamily="18" charset="0"/>
                <a:cs typeface="Times New Roman" panose="02020603050405020304" pitchFamily="18" charset="0"/>
                <a:hlinkClick r:id="rId7">
                  <a:extLst>
                    <a:ext uri="{A12FA001-AC4F-418D-AE19-62706E023703}">
                      <ahyp:hlinkClr xmlns:ahyp="http://schemas.microsoft.com/office/drawing/2018/hyperlinkcolor" val="tx"/>
                    </a:ext>
                  </a:extLst>
                </a:hlinkClick>
              </a:rPr>
              <a:t>https://scholarinsightjournal.com/</a:t>
            </a:r>
            <a:r>
              <a:rPr lang="en-GB" sz="600" dirty="0" err="1">
                <a:solidFill>
                  <a:srgbClr val="0563C1"/>
                </a:solidFill>
                <a:latin typeface="Times New Roman" panose="02020603050405020304" pitchFamily="18" charset="0"/>
                <a:cs typeface="Times New Roman" panose="02020603050405020304" pitchFamily="18" charset="0"/>
                <a:hlinkClick r:id="rId7">
                  <a:extLst>
                    <a:ext uri="{A12FA001-AC4F-418D-AE19-62706E023703}">
                      <ahyp:hlinkClr xmlns:ahyp="http://schemas.microsoft.com/office/drawing/2018/hyperlinkcolor" val="tx"/>
                    </a:ext>
                  </a:extLst>
                </a:hlinkClick>
              </a:rPr>
              <a:t>index.php</a:t>
            </a:r>
            <a:r>
              <a:rPr lang="en-GB" sz="600" dirty="0">
                <a:solidFill>
                  <a:srgbClr val="0563C1"/>
                </a:solidFill>
                <a:latin typeface="Times New Roman" panose="02020603050405020304" pitchFamily="18" charset="0"/>
                <a:cs typeface="Times New Roman" panose="02020603050405020304" pitchFamily="18" charset="0"/>
                <a:hlinkClick r:id="rId7">
                  <a:extLst>
                    <a:ext uri="{A12FA001-AC4F-418D-AE19-62706E023703}">
                      <ahyp:hlinkClr xmlns:ahyp="http://schemas.microsoft.com/office/drawing/2018/hyperlinkcolor" val="tx"/>
                    </a:ext>
                  </a:extLst>
                </a:hlinkClick>
              </a:rPr>
              <a:t>/</a:t>
            </a:r>
            <a:r>
              <a:rPr lang="en-GB" sz="600" dirty="0" err="1">
                <a:solidFill>
                  <a:srgbClr val="0563C1"/>
                </a:solidFill>
                <a:latin typeface="Times New Roman" panose="02020603050405020304" pitchFamily="18" charset="0"/>
                <a:cs typeface="Times New Roman" panose="02020603050405020304" pitchFamily="18" charset="0"/>
                <a:hlinkClick r:id="rId7">
                  <a:extLst>
                    <a:ext uri="{A12FA001-AC4F-418D-AE19-62706E023703}">
                      <ahyp:hlinkClr xmlns:ahyp="http://schemas.microsoft.com/office/drawing/2018/hyperlinkcolor" val="tx"/>
                    </a:ext>
                  </a:extLst>
                </a:hlinkClick>
              </a:rPr>
              <a:t>sij</a:t>
            </a:r>
            <a:r>
              <a:rPr lang="en-GB" sz="600" dirty="0">
                <a:solidFill>
                  <a:schemeClr val="tx1"/>
                </a:solidFill>
                <a:latin typeface="Times New Roman" panose="02020603050405020304" pitchFamily="18" charset="0"/>
                <a:cs typeface="Times New Roman" panose="02020603050405020304" pitchFamily="18" charset="0"/>
                <a:hlinkClick r:id="rId7">
                  <a:extLst>
                    <a:ext uri="{A12FA001-AC4F-418D-AE19-62706E023703}">
                      <ahyp:hlinkClr xmlns:ahyp="http://schemas.microsoft.com/office/drawing/2018/hyperlinkcolor" val="tx"/>
                    </a:ext>
                  </a:extLst>
                </a:hlinkClick>
              </a:rPr>
              <a:t>/article/view/64</a:t>
            </a:r>
            <a:endParaRPr lang="en-US" sz="600" dirty="0">
              <a:solidFill>
                <a:schemeClr val="tx1"/>
              </a:solidFill>
              <a:latin typeface="Times New Roman" panose="02020603050405020304" pitchFamily="18" charset="0"/>
              <a:cs typeface="Times New Roman" panose="02020603050405020304" pitchFamily="18" charset="0"/>
            </a:endParaRPr>
          </a:p>
          <a:p>
            <a:pPr algn="just"/>
            <a:r>
              <a:rPr lang="en-GB" sz="600" dirty="0">
                <a:solidFill>
                  <a:schemeClr val="tx1"/>
                </a:solidFill>
                <a:latin typeface="Times New Roman" panose="02020603050405020304" pitchFamily="18" charset="0"/>
                <a:cs typeface="Times New Roman" panose="02020603050405020304" pitchFamily="18" charset="0"/>
              </a:rPr>
              <a:t>Cheong, H.I., Lyons, A., Houghton, R. and Majumdar, A. (2023). Secondary qualitative research methodology using online data within the context of social sciences. </a:t>
            </a:r>
            <a:r>
              <a:rPr lang="en-GB" sz="600" i="1" dirty="0">
                <a:solidFill>
                  <a:schemeClr val="tx1"/>
                </a:solidFill>
                <a:latin typeface="Times New Roman" panose="02020603050405020304" pitchFamily="18" charset="0"/>
                <a:cs typeface="Times New Roman" panose="02020603050405020304" pitchFamily="18" charset="0"/>
              </a:rPr>
              <a:t>International Journal of Qualitative Methods</a:t>
            </a:r>
            <a:r>
              <a:rPr lang="en-GB" sz="600" dirty="0">
                <a:solidFill>
                  <a:schemeClr val="tx1"/>
                </a:solidFill>
                <a:latin typeface="Times New Roman" panose="02020603050405020304" pitchFamily="18" charset="0"/>
                <a:cs typeface="Times New Roman" panose="02020603050405020304" pitchFamily="18" charset="0"/>
              </a:rPr>
              <a:t>, </a:t>
            </a:r>
            <a:r>
              <a:rPr lang="en-GB" sz="600" i="1" dirty="0">
                <a:solidFill>
                  <a:schemeClr val="tx1"/>
                </a:solidFill>
                <a:latin typeface="Times New Roman" panose="02020603050405020304" pitchFamily="18" charset="0"/>
                <a:cs typeface="Times New Roman" panose="02020603050405020304" pitchFamily="18" charset="0"/>
              </a:rPr>
              <a:t>22</a:t>
            </a:r>
            <a:r>
              <a:rPr lang="en-GB" sz="600" dirty="0">
                <a:solidFill>
                  <a:schemeClr val="tx1"/>
                </a:solidFill>
                <a:latin typeface="Times New Roman" panose="02020603050405020304" pitchFamily="18" charset="0"/>
                <a:cs typeface="Times New Roman" panose="02020603050405020304" pitchFamily="18" charset="0"/>
              </a:rPr>
              <a:t>, p.16094069231180160.</a:t>
            </a:r>
            <a:r>
              <a:rPr lang="en-GB" sz="600" dirty="0">
                <a:solidFill>
                  <a:schemeClr val="tx1"/>
                </a:solidFill>
                <a:latin typeface="Times New Roman" panose="02020603050405020304" pitchFamily="18" charset="0"/>
                <a:cs typeface="Times New Roman" panose="02020603050405020304" pitchFamily="18" charset="0"/>
                <a:hlinkClick r:id="rId8">
                  <a:extLst>
                    <a:ext uri="{A12FA001-AC4F-418D-AE19-62706E023703}">
                      <ahyp:hlinkClr xmlns:ahyp="http://schemas.microsoft.com/office/drawing/2018/hyperlinkcolor" val="tx"/>
                    </a:ext>
                  </a:extLst>
                </a:hlinkClick>
              </a:rPr>
              <a:t>https://www.sciencedirect.com/science/article/pii/S0191886924001028</a:t>
            </a:r>
            <a:endParaRPr lang="en-US" sz="600" dirty="0">
              <a:solidFill>
                <a:schemeClr val="tx1"/>
              </a:solidFill>
              <a:latin typeface="Times New Roman" panose="02020603050405020304" pitchFamily="18" charset="0"/>
              <a:cs typeface="Times New Roman" panose="02020603050405020304" pitchFamily="18" charset="0"/>
            </a:endParaRPr>
          </a:p>
          <a:p>
            <a:pPr algn="just"/>
            <a:r>
              <a:rPr lang="en-GB" sz="600" dirty="0">
                <a:solidFill>
                  <a:schemeClr val="tx1"/>
                </a:solidFill>
                <a:latin typeface="Times New Roman" panose="02020603050405020304" pitchFamily="18" charset="0"/>
                <a:cs typeface="Times New Roman" panose="02020603050405020304" pitchFamily="18" charset="0"/>
              </a:rPr>
              <a:t>Esen, Ü.B. and Bulut, S. (2022). Determining the effect of emotional intelligence on self-leadership. </a:t>
            </a:r>
            <a:r>
              <a:rPr lang="en-GB" sz="600" i="1" dirty="0">
                <a:solidFill>
                  <a:schemeClr val="tx1"/>
                </a:solidFill>
                <a:latin typeface="Times New Roman" panose="02020603050405020304" pitchFamily="18" charset="0"/>
                <a:cs typeface="Times New Roman" panose="02020603050405020304" pitchFamily="18" charset="0"/>
              </a:rPr>
              <a:t>Journal of Business and Management Review</a:t>
            </a:r>
            <a:r>
              <a:rPr lang="en-GB" sz="600" dirty="0">
                <a:solidFill>
                  <a:schemeClr val="tx1"/>
                </a:solidFill>
                <a:latin typeface="Times New Roman" panose="02020603050405020304" pitchFamily="18" charset="0"/>
                <a:cs typeface="Times New Roman" panose="02020603050405020304" pitchFamily="18" charset="0"/>
              </a:rPr>
              <a:t>, </a:t>
            </a:r>
            <a:r>
              <a:rPr lang="en-GB" sz="600" i="1" dirty="0">
                <a:solidFill>
                  <a:schemeClr val="tx1"/>
                </a:solidFill>
                <a:latin typeface="Times New Roman" panose="02020603050405020304" pitchFamily="18" charset="0"/>
                <a:cs typeface="Times New Roman" panose="02020603050405020304" pitchFamily="18" charset="0"/>
              </a:rPr>
              <a:t>3</a:t>
            </a:r>
            <a:r>
              <a:rPr lang="en-GB" sz="600" dirty="0">
                <a:solidFill>
                  <a:schemeClr val="tx1"/>
                </a:solidFill>
                <a:latin typeface="Times New Roman" panose="02020603050405020304" pitchFamily="18" charset="0"/>
                <a:cs typeface="Times New Roman" panose="02020603050405020304" pitchFamily="18" charset="0"/>
              </a:rPr>
              <a:t>(8), pp.563-580.</a:t>
            </a:r>
            <a:r>
              <a:rPr lang="en-GB" sz="600" dirty="0">
                <a:solidFill>
                  <a:schemeClr val="tx1"/>
                </a:solidFill>
                <a:latin typeface="Times New Roman" panose="02020603050405020304" pitchFamily="18" charset="0"/>
                <a:cs typeface="Times New Roman" panose="02020603050405020304" pitchFamily="18" charset="0"/>
                <a:hlinkClick r:id="rId9">
                  <a:extLst>
                    <a:ext uri="{A12FA001-AC4F-418D-AE19-62706E023703}">
                      <ahyp:hlinkClr xmlns:ahyp="http://schemas.microsoft.com/office/drawing/2018/hyperlinkcolor" val="tx"/>
                    </a:ext>
                  </a:extLst>
                </a:hlinkClick>
              </a:rPr>
              <a:t>https://www.academia.edu/download/96322745/234.pdf</a:t>
            </a:r>
            <a:endParaRPr lang="en-US" sz="600" dirty="0">
              <a:solidFill>
                <a:schemeClr val="tx1"/>
              </a:solidFill>
              <a:latin typeface="Times New Roman" panose="02020603050405020304" pitchFamily="18" charset="0"/>
              <a:cs typeface="Times New Roman" panose="02020603050405020304" pitchFamily="18" charset="0"/>
            </a:endParaRPr>
          </a:p>
          <a:p>
            <a:pPr algn="just"/>
            <a:r>
              <a:rPr lang="en-GB" sz="600" dirty="0">
                <a:solidFill>
                  <a:schemeClr val="tx1"/>
                </a:solidFill>
                <a:latin typeface="Times New Roman" panose="02020603050405020304" pitchFamily="18" charset="0"/>
                <a:cs typeface="Times New Roman" panose="02020603050405020304" pitchFamily="18" charset="0"/>
              </a:rPr>
              <a:t>Fiori, M. (2026). 4. The scientific journey of emotional intelligence: from foundational concept to refined dimension of human ability. </a:t>
            </a:r>
            <a:r>
              <a:rPr lang="en-GB" sz="600" i="1" dirty="0">
                <a:solidFill>
                  <a:schemeClr val="tx1"/>
                </a:solidFill>
                <a:latin typeface="Times New Roman" panose="02020603050405020304" pitchFamily="18" charset="0"/>
                <a:cs typeface="Times New Roman" panose="02020603050405020304" pitchFamily="18" charset="0"/>
              </a:rPr>
              <a:t>Research Handbook on Emotional Intelligence at Work</a:t>
            </a:r>
            <a:r>
              <a:rPr lang="en-GB" sz="600" dirty="0">
                <a:solidFill>
                  <a:schemeClr val="tx1"/>
                </a:solidFill>
                <a:latin typeface="Times New Roman" panose="02020603050405020304" pitchFamily="18" charset="0"/>
                <a:cs typeface="Times New Roman" panose="02020603050405020304" pitchFamily="18" charset="0"/>
              </a:rPr>
              <a:t>, p.53.</a:t>
            </a:r>
            <a:r>
              <a:rPr lang="en-GB" sz="600" dirty="0">
                <a:solidFill>
                  <a:schemeClr val="tx1"/>
                </a:solidFill>
                <a:latin typeface="Times New Roman" panose="02020603050405020304" pitchFamily="18" charset="0"/>
                <a:cs typeface="Times New Roman" panose="02020603050405020304" pitchFamily="18" charset="0"/>
                <a:hlinkClick r:id="rId10">
                  <a:extLst>
                    <a:ext uri="{A12FA001-AC4F-418D-AE19-62706E023703}">
                      <ahyp:hlinkClr xmlns:ahyp="http://schemas.microsoft.com/office/drawing/2018/hyperlinkcolor" val="tx"/>
                    </a:ext>
                  </a:extLst>
                </a:hlinkClick>
              </a:rPr>
              <a:t>https://www.elgaronline.com/downloadpdf/edcollchap-oa/book/9781035332526/chapter4.pdf</a:t>
            </a:r>
            <a:endParaRPr lang="en-US" sz="600" dirty="0">
              <a:solidFill>
                <a:schemeClr val="tx1"/>
              </a:solidFill>
              <a:latin typeface="Times New Roman" panose="02020603050405020304" pitchFamily="18" charset="0"/>
              <a:cs typeface="Times New Roman" panose="02020603050405020304" pitchFamily="18" charset="0"/>
            </a:endParaRPr>
          </a:p>
          <a:p>
            <a:pPr algn="just"/>
            <a:r>
              <a:rPr lang="en-GB" sz="600" dirty="0">
                <a:solidFill>
                  <a:schemeClr val="tx1"/>
                </a:solidFill>
                <a:latin typeface="Times New Roman" panose="02020603050405020304" pitchFamily="18" charset="0"/>
                <a:cs typeface="Times New Roman" panose="02020603050405020304" pitchFamily="18" charset="0"/>
              </a:rPr>
              <a:t>Kashdan, T.B. and </a:t>
            </a:r>
            <a:r>
              <a:rPr lang="en-GB" sz="600" dirty="0" err="1">
                <a:solidFill>
                  <a:schemeClr val="tx1"/>
                </a:solidFill>
                <a:latin typeface="Times New Roman" panose="02020603050405020304" pitchFamily="18" charset="0"/>
                <a:cs typeface="Times New Roman" panose="02020603050405020304" pitchFamily="18" charset="0"/>
              </a:rPr>
              <a:t>Ciarrochi</a:t>
            </a:r>
            <a:r>
              <a:rPr lang="en-GB" sz="600" dirty="0">
                <a:solidFill>
                  <a:schemeClr val="tx1"/>
                </a:solidFill>
                <a:latin typeface="Times New Roman" panose="02020603050405020304" pitchFamily="18" charset="0"/>
                <a:cs typeface="Times New Roman" panose="02020603050405020304" pitchFamily="18" charset="0"/>
              </a:rPr>
              <a:t>, J.V. eds., (2013). </a:t>
            </a:r>
            <a:r>
              <a:rPr lang="en-GB" sz="600" i="1" dirty="0">
                <a:solidFill>
                  <a:schemeClr val="tx1"/>
                </a:solidFill>
                <a:latin typeface="Times New Roman" panose="02020603050405020304" pitchFamily="18" charset="0"/>
                <a:cs typeface="Times New Roman" panose="02020603050405020304" pitchFamily="18" charset="0"/>
              </a:rPr>
              <a:t>Mindfulness, acceptance, and positive psychology: The seven foundations of well-being</a:t>
            </a:r>
            <a:r>
              <a:rPr lang="en-GB" sz="600" dirty="0">
                <a:solidFill>
                  <a:schemeClr val="tx1"/>
                </a:solidFill>
                <a:latin typeface="Times New Roman" panose="02020603050405020304" pitchFamily="18" charset="0"/>
                <a:cs typeface="Times New Roman" panose="02020603050405020304" pitchFamily="18" charset="0"/>
              </a:rPr>
              <a:t>. New Harbinger Publications. </a:t>
            </a:r>
            <a:endParaRPr lang="en-US" sz="600" dirty="0">
              <a:solidFill>
                <a:schemeClr val="tx1"/>
              </a:solidFill>
              <a:latin typeface="Times New Roman" panose="02020603050405020304" pitchFamily="18" charset="0"/>
              <a:cs typeface="Times New Roman" panose="02020603050405020304" pitchFamily="18" charset="0"/>
            </a:endParaRPr>
          </a:p>
          <a:p>
            <a:pPr algn="just"/>
            <a:r>
              <a:rPr lang="en-GB" sz="600" dirty="0">
                <a:solidFill>
                  <a:schemeClr val="tx1"/>
                </a:solidFill>
                <a:latin typeface="Times New Roman" panose="02020603050405020304" pitchFamily="18" charset="0"/>
                <a:cs typeface="Times New Roman" panose="02020603050405020304" pitchFamily="18" charset="0"/>
              </a:rPr>
              <a:t>Kennedy, D.P., Haley, A. and Evans, R. (2023). Design of a mindfulness-based intervention to support teachers’ emotional regulation behaviours. </a:t>
            </a:r>
            <a:r>
              <a:rPr lang="en-GB" sz="600" i="1" dirty="0">
                <a:solidFill>
                  <a:schemeClr val="tx1"/>
                </a:solidFill>
                <a:latin typeface="Times New Roman" panose="02020603050405020304" pitchFamily="18" charset="0"/>
                <a:cs typeface="Times New Roman" panose="02020603050405020304" pitchFamily="18" charset="0"/>
              </a:rPr>
              <a:t>Current Psychology</a:t>
            </a:r>
            <a:r>
              <a:rPr lang="en-GB" sz="600" dirty="0">
                <a:solidFill>
                  <a:schemeClr val="tx1"/>
                </a:solidFill>
                <a:latin typeface="Times New Roman" panose="02020603050405020304" pitchFamily="18" charset="0"/>
                <a:cs typeface="Times New Roman" panose="02020603050405020304" pitchFamily="18" charset="0"/>
              </a:rPr>
              <a:t>, </a:t>
            </a:r>
            <a:r>
              <a:rPr lang="en-GB" sz="600" i="1" dirty="0">
                <a:solidFill>
                  <a:schemeClr val="tx1"/>
                </a:solidFill>
                <a:latin typeface="Times New Roman" panose="02020603050405020304" pitchFamily="18" charset="0"/>
                <a:cs typeface="Times New Roman" panose="02020603050405020304" pitchFamily="18" charset="0"/>
              </a:rPr>
              <a:t>42</a:t>
            </a:r>
            <a:r>
              <a:rPr lang="en-GB" sz="600" dirty="0">
                <a:solidFill>
                  <a:schemeClr val="tx1"/>
                </a:solidFill>
                <a:latin typeface="Times New Roman" panose="02020603050405020304" pitchFamily="18" charset="0"/>
                <a:cs typeface="Times New Roman" panose="02020603050405020304" pitchFamily="18" charset="0"/>
              </a:rPr>
              <a:t>(18), pp.15674-15687.</a:t>
            </a:r>
            <a:r>
              <a:rPr lang="en-GB" sz="600" dirty="0">
                <a:solidFill>
                  <a:schemeClr val="tx1"/>
                </a:solidFill>
                <a:latin typeface="Times New Roman" panose="02020603050405020304" pitchFamily="18" charset="0"/>
                <a:cs typeface="Times New Roman" panose="02020603050405020304" pitchFamily="18" charset="0"/>
                <a:hlinkClick r:id="rId11">
                  <a:extLst>
                    <a:ext uri="{A12FA001-AC4F-418D-AE19-62706E023703}">
                      <ahyp:hlinkClr xmlns:ahyp="http://schemas.microsoft.com/office/drawing/2018/hyperlinkcolor" val="tx"/>
                    </a:ext>
                  </a:extLst>
                </a:hlinkClick>
              </a:rPr>
              <a:t>https://link.springer.com/article/10.1007/s12144-022-02696-w</a:t>
            </a:r>
            <a:endParaRPr lang="en-US" sz="600" dirty="0">
              <a:solidFill>
                <a:schemeClr val="tx1"/>
              </a:solidFill>
              <a:latin typeface="Times New Roman" panose="02020603050405020304" pitchFamily="18" charset="0"/>
              <a:cs typeface="Times New Roman" panose="02020603050405020304" pitchFamily="18" charset="0"/>
            </a:endParaRPr>
          </a:p>
          <a:p>
            <a:pPr algn="just"/>
            <a:r>
              <a:rPr lang="en-GB" sz="600" dirty="0" err="1">
                <a:solidFill>
                  <a:schemeClr val="tx1"/>
                </a:solidFill>
                <a:latin typeface="Times New Roman" panose="02020603050405020304" pitchFamily="18" charset="0"/>
                <a:cs typeface="Times New Roman" panose="02020603050405020304" pitchFamily="18" charset="0"/>
              </a:rPr>
              <a:t>Megías</a:t>
            </a:r>
            <a:r>
              <a:rPr lang="en-GB" sz="600" dirty="0">
                <a:solidFill>
                  <a:schemeClr val="tx1"/>
                </a:solidFill>
                <a:latin typeface="Times New Roman" panose="02020603050405020304" pitchFamily="18" charset="0"/>
                <a:cs typeface="Times New Roman" panose="02020603050405020304" pitchFamily="18" charset="0"/>
              </a:rPr>
              <a:t>-Robles, A., Gutiérrez-Cobo, M.J., Fernández-Berrocal, P., Gómez-Leal, R. and Cabello, R. (2024). The development of emotional intelligence ability during adolescence. </a:t>
            </a:r>
            <a:r>
              <a:rPr lang="en-GB" sz="600" i="1" dirty="0">
                <a:solidFill>
                  <a:schemeClr val="tx1"/>
                </a:solidFill>
                <a:latin typeface="Times New Roman" panose="02020603050405020304" pitchFamily="18" charset="0"/>
                <a:cs typeface="Times New Roman" panose="02020603050405020304" pitchFamily="18" charset="0"/>
              </a:rPr>
              <a:t>Personality and Individual Differences</a:t>
            </a:r>
            <a:r>
              <a:rPr lang="en-GB" sz="600" dirty="0">
                <a:solidFill>
                  <a:schemeClr val="tx1"/>
                </a:solidFill>
                <a:latin typeface="Times New Roman" panose="02020603050405020304" pitchFamily="18" charset="0"/>
                <a:cs typeface="Times New Roman" panose="02020603050405020304" pitchFamily="18" charset="0"/>
              </a:rPr>
              <a:t>, </a:t>
            </a:r>
            <a:r>
              <a:rPr lang="en-GB" sz="600" i="1" dirty="0">
                <a:solidFill>
                  <a:schemeClr val="tx1"/>
                </a:solidFill>
                <a:latin typeface="Times New Roman" panose="02020603050405020304" pitchFamily="18" charset="0"/>
                <a:cs typeface="Times New Roman" panose="02020603050405020304" pitchFamily="18" charset="0"/>
              </a:rPr>
              <a:t>224</a:t>
            </a:r>
            <a:r>
              <a:rPr lang="en-GB" sz="600" dirty="0">
                <a:solidFill>
                  <a:schemeClr val="tx1"/>
                </a:solidFill>
                <a:latin typeface="Times New Roman" panose="02020603050405020304" pitchFamily="18" charset="0"/>
                <a:cs typeface="Times New Roman" panose="02020603050405020304" pitchFamily="18" charset="0"/>
              </a:rPr>
              <a:t>, p.112642.</a:t>
            </a:r>
            <a:r>
              <a:rPr lang="en-GB" sz="600" dirty="0">
                <a:solidFill>
                  <a:schemeClr val="tx1"/>
                </a:solidFill>
                <a:latin typeface="Times New Roman" panose="02020603050405020304" pitchFamily="18" charset="0"/>
                <a:cs typeface="Times New Roman" panose="02020603050405020304" pitchFamily="18" charset="0"/>
                <a:hlinkClick r:id="rId8">
                  <a:extLst>
                    <a:ext uri="{A12FA001-AC4F-418D-AE19-62706E023703}">
                      <ahyp:hlinkClr xmlns:ahyp="http://schemas.microsoft.com/office/drawing/2018/hyperlinkcolor" val="tx"/>
                    </a:ext>
                  </a:extLst>
                </a:hlinkClick>
              </a:rPr>
              <a:t>https://www.sciencedirect.com/science/article/pii/S0191886924001028</a:t>
            </a:r>
            <a:endParaRPr lang="en-US" sz="600" dirty="0">
              <a:solidFill>
                <a:schemeClr val="tx1"/>
              </a:solidFill>
              <a:latin typeface="Times New Roman" panose="02020603050405020304" pitchFamily="18" charset="0"/>
              <a:cs typeface="Times New Roman" panose="02020603050405020304" pitchFamily="18" charset="0"/>
            </a:endParaRPr>
          </a:p>
          <a:p>
            <a:pPr algn="just"/>
            <a:r>
              <a:rPr lang="en-GB" sz="600" dirty="0">
                <a:solidFill>
                  <a:schemeClr val="tx1"/>
                </a:solidFill>
                <a:latin typeface="Times New Roman" panose="02020603050405020304" pitchFamily="18" charset="0"/>
                <a:cs typeface="Times New Roman" panose="02020603050405020304" pitchFamily="18" charset="0"/>
              </a:rPr>
              <a:t>Velázquez, R.A., Yañez, N.G.H., Díaz, A.M.H., Santillán, M.L.V. and García, C.R. (2025). Anxiety, Procrastination, and Academic Performance in University Students. </a:t>
            </a:r>
            <a:r>
              <a:rPr lang="en-GB" sz="600" i="1" dirty="0">
                <a:solidFill>
                  <a:schemeClr val="tx1"/>
                </a:solidFill>
                <a:latin typeface="Times New Roman" panose="02020603050405020304" pitchFamily="18" charset="0"/>
                <a:cs typeface="Times New Roman" panose="02020603050405020304" pitchFamily="18" charset="0"/>
              </a:rPr>
              <a:t>Sciences of Conservation and Archaeology</a:t>
            </a:r>
            <a:r>
              <a:rPr lang="en-GB" sz="600" dirty="0">
                <a:solidFill>
                  <a:schemeClr val="tx1"/>
                </a:solidFill>
                <a:latin typeface="Times New Roman" panose="02020603050405020304" pitchFamily="18" charset="0"/>
                <a:cs typeface="Times New Roman" panose="02020603050405020304" pitchFamily="18" charset="0"/>
              </a:rPr>
              <a:t>, </a:t>
            </a:r>
            <a:r>
              <a:rPr lang="en-GB" sz="600" i="1" dirty="0">
                <a:solidFill>
                  <a:schemeClr val="tx1"/>
                </a:solidFill>
                <a:latin typeface="Times New Roman" panose="02020603050405020304" pitchFamily="18" charset="0"/>
                <a:cs typeface="Times New Roman" panose="02020603050405020304" pitchFamily="18" charset="0"/>
              </a:rPr>
              <a:t>37</a:t>
            </a:r>
            <a:r>
              <a:rPr lang="en-GB" sz="600" dirty="0">
                <a:solidFill>
                  <a:schemeClr val="tx1"/>
                </a:solidFill>
                <a:latin typeface="Times New Roman" panose="02020603050405020304" pitchFamily="18" charset="0"/>
                <a:cs typeface="Times New Roman" panose="02020603050405020304" pitchFamily="18" charset="0"/>
              </a:rPr>
              <a:t>(3), pp.201-205.</a:t>
            </a:r>
            <a:r>
              <a:rPr lang="en-GB" sz="600" dirty="0">
                <a:solidFill>
                  <a:srgbClr val="0563C1"/>
                </a:solidFill>
                <a:latin typeface="Times New Roman" panose="02020603050405020304" pitchFamily="18" charset="0"/>
                <a:cs typeface="Times New Roman" panose="02020603050405020304" pitchFamily="18" charset="0"/>
                <a:hlinkClick r:id="rId12">
                  <a:extLst>
                    <a:ext uri="{A12FA001-AC4F-418D-AE19-62706E023703}">
                      <ahyp:hlinkClr xmlns:ahyp="http://schemas.microsoft.com/office/drawing/2018/hyperlinkcolor" val="tx"/>
                    </a:ext>
                  </a:extLst>
                </a:hlinkClick>
              </a:rPr>
              <a:t>http://sci-arch.org/</a:t>
            </a:r>
            <a:r>
              <a:rPr lang="en-GB" sz="600" dirty="0" err="1">
                <a:solidFill>
                  <a:srgbClr val="0563C1"/>
                </a:solidFill>
                <a:latin typeface="Times New Roman" panose="02020603050405020304" pitchFamily="18" charset="0"/>
                <a:cs typeface="Times New Roman" panose="02020603050405020304" pitchFamily="18" charset="0"/>
                <a:hlinkClick r:id="rId12">
                  <a:extLst>
                    <a:ext uri="{A12FA001-AC4F-418D-AE19-62706E023703}">
                      <ahyp:hlinkClr xmlns:ahyp="http://schemas.microsoft.com/office/drawing/2018/hyperlinkcolor" val="tx"/>
                    </a:ext>
                  </a:extLst>
                </a:hlinkClick>
              </a:rPr>
              <a:t>index.php</a:t>
            </a:r>
            <a:r>
              <a:rPr lang="en-GB" sz="600" dirty="0">
                <a:solidFill>
                  <a:srgbClr val="0563C1"/>
                </a:solidFill>
                <a:latin typeface="Times New Roman" panose="02020603050405020304" pitchFamily="18" charset="0"/>
                <a:cs typeface="Times New Roman" panose="02020603050405020304" pitchFamily="18" charset="0"/>
                <a:hlinkClick r:id="rId12">
                  <a:extLst>
                    <a:ext uri="{A12FA001-AC4F-418D-AE19-62706E023703}">
                      <ahyp:hlinkClr xmlns:ahyp="http://schemas.microsoft.com/office/drawing/2018/hyperlinkcolor" val="tx"/>
                    </a:ext>
                  </a:extLst>
                </a:hlinkClick>
              </a:rPr>
              <a:t>/</a:t>
            </a:r>
            <a:r>
              <a:rPr lang="en-GB" sz="600" dirty="0" err="1">
                <a:solidFill>
                  <a:srgbClr val="0563C1"/>
                </a:solidFill>
                <a:latin typeface="Times New Roman" panose="02020603050405020304" pitchFamily="18" charset="0"/>
                <a:cs typeface="Times New Roman" panose="02020603050405020304" pitchFamily="18" charset="0"/>
                <a:hlinkClick r:id="rId12">
                  <a:extLst>
                    <a:ext uri="{A12FA001-AC4F-418D-AE19-62706E023703}">
                      <ahyp:hlinkClr xmlns:ahyp="http://schemas.microsoft.com/office/drawing/2018/hyperlinkcolor" val="tx"/>
                    </a:ext>
                  </a:extLst>
                </a:hlinkClick>
              </a:rPr>
              <a:t>wwbhen</a:t>
            </a:r>
            <a:r>
              <a:rPr lang="en-GB" sz="600" dirty="0">
                <a:solidFill>
                  <a:schemeClr val="tx1"/>
                </a:solidFill>
                <a:latin typeface="Times New Roman" panose="02020603050405020304" pitchFamily="18" charset="0"/>
                <a:cs typeface="Times New Roman" panose="02020603050405020304" pitchFamily="18" charset="0"/>
                <a:hlinkClick r:id="rId12">
                  <a:extLst>
                    <a:ext uri="{A12FA001-AC4F-418D-AE19-62706E023703}">
                      <ahyp:hlinkClr xmlns:ahyp="http://schemas.microsoft.com/office/drawing/2018/hyperlinkcolor" val="tx"/>
                    </a:ext>
                  </a:extLst>
                </a:hlinkClick>
              </a:rPr>
              <a:t>/article/view/270</a:t>
            </a:r>
            <a:endParaRPr lang="en-US" sz="600" dirty="0">
              <a:solidFill>
                <a:schemeClr val="tx1"/>
              </a:solidFill>
              <a:latin typeface="Times New Roman" panose="02020603050405020304" pitchFamily="18" charset="0"/>
              <a:cs typeface="Times New Roman" panose="02020603050405020304" pitchFamily="18" charset="0"/>
            </a:endParaRPr>
          </a:p>
        </p:txBody>
      </p:sp>
      <p:pic>
        <p:nvPicPr>
          <p:cNvPr id="37" name="Picture 36">
            <a:extLst>
              <a:ext uri="{FF2B5EF4-FFF2-40B4-BE49-F238E27FC236}">
                <a16:creationId xmlns:a16="http://schemas.microsoft.com/office/drawing/2014/main" id="{EA2A2E8E-7654-6551-E8F8-6F7B760409CA}"/>
              </a:ext>
            </a:extLst>
          </p:cNvPr>
          <p:cNvPicPr>
            <a:picLocks noChangeAspect="1"/>
          </p:cNvPicPr>
          <p:nvPr/>
        </p:nvPicPr>
        <p:blipFill>
          <a:blip r:embed="rId13"/>
          <a:stretch>
            <a:fillRect/>
          </a:stretch>
        </p:blipFill>
        <p:spPr>
          <a:xfrm>
            <a:off x="3504364" y="7132159"/>
            <a:ext cx="1606712" cy="1695270"/>
          </a:xfrm>
          <a:prstGeom prst="rect">
            <a:avLst/>
          </a:prstGeom>
        </p:spPr>
      </p:pic>
    </p:spTree>
    <p:extLst>
      <p:ext uri="{BB962C8B-B14F-4D97-AF65-F5344CB8AC3E}">
        <p14:creationId xmlns:p14="http://schemas.microsoft.com/office/powerpoint/2010/main" val="1429950501"/>
      </p:ext>
    </p:extLst>
  </p:cSld>
  <p:clrMapOvr>
    <a:masterClrMapping/>
  </p:clrMapOvr>
</p:sld>
</file>

<file path=ppt/theme/theme1.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2013 - 2022 Theme</Template>
  <TotalTime>0</TotalTime>
  <Words>1646</Words>
  <Application>Microsoft Office PowerPoint</Application>
  <PresentationFormat>Custom</PresentationFormat>
  <Paragraphs>46</Paragraphs>
  <Slides>1</Slides>
  <Notes>0</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2013 - 2022 Theme</vt:lpstr>
      <vt:lpstr>EMOTIONAL INTELLIGENCES, ACADEMIC SUCCESS AND PERSONAL LEARNING  Cristiana Gabriela Coca (2419208 ) Lecturer : Dr Chinomso Nwagboso LCLM5006- Developing Emotional Intelligence Skills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EMOTIONAL INTELLIGENCES, ACADEMIC SUCCESS AND PERSONAL LEARNING  Cristiana Gabriela Coca (2419208 ) Lecturer : Dr Chinomso Nwagboso LCLM5006- Developing Emotional Intelligence Skills </dc:title>
  <dc:creator/>
  <cp:lastModifiedBy>cristiana gabriela coca</cp:lastModifiedBy>
  <cp:revision>2</cp:revision>
  <dcterms:created xsi:type="dcterms:W3CDTF">2026-10-05T08:42:53Z</dcterms:created>
  <dcterms:modified xsi:type="dcterms:W3CDTF">2026-10-05T11:12:08Z</dcterms:modified>
</cp:coreProperties>
</file>