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comments/comment3.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4.xml" ContentType="application/vnd.openxmlformats-officedocument.presentationml.comments+xml"/>
  <Override PartName="/ppt/notesSlides/notesSlide4.xml" ContentType="application/vnd.openxmlformats-officedocument.presentationml.notesSlide+xml"/>
  <Override PartName="/ppt/comments/comment5.xml" ContentType="application/vnd.openxmlformats-officedocument.presentationml.comments+xml"/>
  <Override PartName="/ppt/comments/comment6.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57" r:id="rId2"/>
    <p:sldId id="288" r:id="rId3"/>
    <p:sldId id="271" r:id="rId4"/>
    <p:sldId id="285" r:id="rId5"/>
    <p:sldId id="286" r:id="rId6"/>
    <p:sldId id="258" r:id="rId7"/>
    <p:sldId id="281" r:id="rId8"/>
    <p:sldId id="282" r:id="rId9"/>
    <p:sldId id="261" r:id="rId10"/>
    <p:sldId id="262" r:id="rId11"/>
    <p:sldId id="268" r:id="rId12"/>
    <p:sldId id="283" r:id="rId13"/>
    <p:sldId id="266" r:id="rId14"/>
    <p:sldId id="319" r:id="rId15"/>
    <p:sldId id="275" r:id="rId16"/>
    <p:sldId id="276" r:id="rId17"/>
    <p:sldId id="273" r:id="rId18"/>
    <p:sldId id="287" r:id="rId19"/>
    <p:sldId id="320" r:id="rId20"/>
    <p:sldId id="280" r:id="rId21"/>
    <p:sldId id="289" r:id="rId22"/>
    <p:sldId id="284" r:id="rId23"/>
    <p:sldId id="269" r:id="rId24"/>
    <p:sldId id="308" r:id="rId25"/>
    <p:sldId id="297" r:id="rId26"/>
    <p:sldId id="298" r:id="rId27"/>
    <p:sldId id="309" r:id="rId28"/>
    <p:sldId id="313" r:id="rId29"/>
    <p:sldId id="315" r:id="rId30"/>
    <p:sldId id="316" r:id="rId31"/>
    <p:sldId id="321" r:id="rId32"/>
    <p:sldId id="317" r:id="rId33"/>
    <p:sldId id="318" r:id="rId34"/>
  </p:sldIdLst>
  <p:sldSz cx="9144000" cy="6858000" type="screen4x3"/>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arah Price" initials="SMP"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737" autoAdjust="0"/>
  </p:normalViewPr>
  <p:slideViewPr>
    <p:cSldViewPr>
      <p:cViewPr varScale="1">
        <p:scale>
          <a:sx n="66" d="100"/>
          <a:sy n="66" d="100"/>
        </p:scale>
        <p:origin x="-43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3-01-20T16:55:10.972" idx="6">
    <p:pos x="1460" y="1033"/>
    <p:text>I assume you are going to explore all three points, so have moved the word 'Explore'</p:text>
  </p:cm>
</p:cmLst>
</file>

<file path=ppt/comments/comment2.xml><?xml version="1.0" encoding="utf-8"?>
<p:cmLst xmlns:a="http://schemas.openxmlformats.org/drawingml/2006/main" xmlns:r="http://schemas.openxmlformats.org/officeDocument/2006/relationships" xmlns:p="http://schemas.openxmlformats.org/presentationml/2006/main">
  <p:cm authorId="0" dt="2013-01-20T16:47:12.784" idx="3">
    <p:pos x="864" y="2086"/>
    <p:text>Do you mean 'men' here, or 'humans' (i.e. men in the more generic sense of 'mankind')? It's confusing because the question is 'What are women's expectations?'</p:text>
  </p:cm>
  <p:cm authorId="0" dt="2013-01-20T16:50:11.513" idx="4">
    <p:pos x="2602" y="1033"/>
    <p:text>I've changed this so that it matches the previous slide. </p:text>
  </p:cm>
</p:cmLst>
</file>

<file path=ppt/comments/comment3.xml><?xml version="1.0" encoding="utf-8"?>
<p:cmLst xmlns:a="http://schemas.openxmlformats.org/drawingml/2006/main" xmlns:r="http://schemas.openxmlformats.org/officeDocument/2006/relationships" xmlns:p="http://schemas.openxmlformats.org/presentationml/2006/main">
  <p:cm authorId="0" dt="2013-01-20T16:42:42.451" idx="1">
    <p:pos x="3426" y="556"/>
    <p:text>You've mentioned men and women, so I suggest not restricting the title to males.However, as the next slide is 'Background (III)', should this one perhaps be 'Background (II): The 21st century consumer'? You have slides about the '21st-century consumer' later.</p:text>
  </p:cm>
  <p:cm authorId="0" dt="2013-01-20T16:30:20.873" idx="2">
    <p:pos x="2642" y="2324"/>
    <p:text>I'm not sure what you mean by 'and thus push through to internet development'. Do you perhaps mean 'and this has an impact on internet development', so it the fact that they want efficient communication tools means that intenet developes have to produce them?</p:text>
  </p:cm>
</p:cmLst>
</file>

<file path=ppt/comments/comment4.xml><?xml version="1.0" encoding="utf-8"?>
<p:cmLst xmlns:a="http://schemas.openxmlformats.org/drawingml/2006/main" xmlns:r="http://schemas.openxmlformats.org/officeDocument/2006/relationships" xmlns:p="http://schemas.openxmlformats.org/presentationml/2006/main">
  <p:cm authorId="0" dt="2013-01-20T16:52:38.840" idx="5">
    <p:pos x="685" y="1033"/>
    <p:text>I'm not sure I understand what you're saying here. Is it that women set up virtual communities and they they expect them to have the characteristics in the second bullet?</p:text>
  </p:cm>
</p:cmLst>
</file>

<file path=ppt/comments/comment5.xml><?xml version="1.0" encoding="utf-8"?>
<p:cmLst xmlns:a="http://schemas.openxmlformats.org/drawingml/2006/main" xmlns:r="http://schemas.openxmlformats.org/officeDocument/2006/relationships" xmlns:p="http://schemas.openxmlformats.org/presentationml/2006/main">
  <p:cm authorId="0" dt="2013-01-20T17:25:00.466" idx="8">
    <p:pos x="626" y="1033"/>
    <p:text>Do you need the block capitals on this slide? If not, I suggest making them just initial caps. Block capitals are hard to read.</p:text>
  </p:cm>
</p:cmLst>
</file>

<file path=ppt/comments/comment6.xml><?xml version="1.0" encoding="utf-8"?>
<p:cmLst xmlns:a="http://schemas.openxmlformats.org/drawingml/2006/main" xmlns:r="http://schemas.openxmlformats.org/officeDocument/2006/relationships" xmlns:p="http://schemas.openxmlformats.org/presentationml/2006/main">
  <p:cm authorId="0" dt="2013-01-20T17:35:46.588" idx="9">
    <p:pos x="685" y="2284"/>
    <p:text>Not sure I understand this third bullet. Do you mean that organizations need to understand the impact of power conflicts on SNS communities? I don't think you need 'virtual' here, because an SNS community is, by definition, 'virtual'.</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5C2B2E3-5B3E-4B20-B23C-387D63C0134F}" type="datetimeFigureOut">
              <a:rPr lang="zh-HK" altLang="en-US" smtClean="0"/>
              <a:t>31/1/2013</a:t>
            </a:fld>
            <a:endParaRPr lang="zh-HK"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HK"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84C724B-7AE0-4F9C-9E55-03EED63B5F9F}" type="slidenum">
              <a:rPr lang="zh-HK" altLang="en-US" smtClean="0"/>
              <a:t>‹#›</a:t>
            </a:fld>
            <a:endParaRPr lang="zh-HK" altLang="en-US"/>
          </a:p>
        </p:txBody>
      </p:sp>
    </p:spTree>
    <p:extLst>
      <p:ext uri="{BB962C8B-B14F-4D97-AF65-F5344CB8AC3E}">
        <p14:creationId xmlns:p14="http://schemas.microsoft.com/office/powerpoint/2010/main" val="1095608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9D617A-6ED0-43CE-B61C-AC88BF88DFCE}" type="datetimeFigureOut">
              <a:rPr lang="zh-HK" altLang="en-US" smtClean="0"/>
              <a:pPr/>
              <a:t>31/1/2013</a:t>
            </a:fld>
            <a:endParaRPr lang="zh-HK" altLang="en-US"/>
          </a:p>
        </p:txBody>
      </p:sp>
      <p:sp>
        <p:nvSpPr>
          <p:cNvPr id="4" name="投影片圖像版面配置區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1164AE0-6B6F-401D-83E7-B2C4A10653C6}" type="slidenum">
              <a:rPr lang="zh-HK" altLang="en-US" smtClean="0"/>
              <a:pPr/>
              <a:t>‹#›</a:t>
            </a:fld>
            <a:endParaRPr lang="zh-HK" altLang="en-US"/>
          </a:p>
        </p:txBody>
      </p:sp>
    </p:spTree>
    <p:extLst>
      <p:ext uri="{BB962C8B-B14F-4D97-AF65-F5344CB8AC3E}">
        <p14:creationId xmlns:p14="http://schemas.microsoft.com/office/powerpoint/2010/main" val="2349952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3490" name="Rectangle 1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9pPr>
          </a:lstStyle>
          <a:p>
            <a:fld id="{0F9390AD-6091-47FE-BD63-E6929B990EF5}" type="slidenum">
              <a:rPr lang="en-US" altLang="zh-TW" smtClean="0">
                <a:solidFill>
                  <a:srgbClr val="000000"/>
                </a:solidFill>
                <a:latin typeface="Times New Roman" pitchFamily="18" charset="0"/>
                <a:ea typeface="新細明體" charset="-120"/>
              </a:rPr>
              <a:pPr/>
              <a:t>8</a:t>
            </a:fld>
            <a:endParaRPr lang="en-US" altLang="zh-TW" dirty="0" smtClean="0">
              <a:solidFill>
                <a:srgbClr val="000000"/>
              </a:solidFill>
              <a:latin typeface="Times New Roman" pitchFamily="18" charset="0"/>
              <a:ea typeface="新細明體" charset="-120"/>
            </a:endParaRPr>
          </a:p>
        </p:txBody>
      </p:sp>
      <p:sp>
        <p:nvSpPr>
          <p:cNvPr id="63491" name="Text Box 1"/>
          <p:cNvSpPr txBox="1">
            <a:spLocks noChangeArrowheads="1"/>
          </p:cNvSpPr>
          <p:nvPr/>
        </p:nvSpPr>
        <p:spPr bwMode="auto">
          <a:xfrm>
            <a:off x="3884613" y="8684328"/>
            <a:ext cx="2957512" cy="445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2160" tIns="46080" rIns="92160" bIns="46080"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9pPr>
          </a:lstStyle>
          <a:p>
            <a:pPr algn="r" eaLnBrk="1">
              <a:buClrTx/>
              <a:buFontTx/>
              <a:buNone/>
            </a:pPr>
            <a:fld id="{55C98C11-56F1-4593-990C-FC871ED50D9A}" type="slidenum">
              <a:rPr lang="en-US" altLang="zh-TW" sz="1200">
                <a:solidFill>
                  <a:srgbClr val="000000"/>
                </a:solidFill>
                <a:latin typeface="Times New Roman" pitchFamily="18" charset="0"/>
                <a:ea typeface="新細明體" charset="-120"/>
              </a:rPr>
              <a:pPr algn="r" eaLnBrk="1">
                <a:buClrTx/>
                <a:buFontTx/>
                <a:buNone/>
              </a:pPr>
              <a:t>8</a:t>
            </a:fld>
            <a:endParaRPr lang="en-US" altLang="zh-TW" sz="1200" dirty="0">
              <a:solidFill>
                <a:srgbClr val="000000"/>
              </a:solidFill>
              <a:latin typeface="Times New Roman" pitchFamily="18" charset="0"/>
              <a:ea typeface="新細明體" charset="-120"/>
            </a:endParaRPr>
          </a:p>
        </p:txBody>
      </p:sp>
      <p:sp>
        <p:nvSpPr>
          <p:cNvPr id="63492" name="Rectangle 2"/>
          <p:cNvSpPr>
            <a:spLocks noGrp="1" noRot="1" noChangeAspect="1" noChangeArrowheads="1" noTextEdit="1"/>
          </p:cNvSpPr>
          <p:nvPr>
            <p:ph type="sldImg"/>
          </p:nvPr>
        </p:nvSpPr>
        <p:spPr>
          <a:xfrm>
            <a:off x="1143000" y="685800"/>
            <a:ext cx="4572000" cy="3429000"/>
          </a:xfrm>
          <a:ln/>
        </p:spPr>
      </p:sp>
      <p:sp>
        <p:nvSpPr>
          <p:cNvPr id="63493" name="Rectangle 3"/>
          <p:cNvSpPr>
            <a:spLocks noGrp="1" noChangeArrowheads="1"/>
          </p:cNvSpPr>
          <p:nvPr>
            <p:ph type="body" idx="1"/>
          </p:nvPr>
        </p:nvSpPr>
        <p:spPr>
          <a:xfrm>
            <a:off x="685800" y="4343619"/>
            <a:ext cx="5486400" cy="41181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pPr eaLnBrk="1" hangingPunct="1">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zh-TW" dirty="0" smtClean="0">
              <a:latin typeface="Times New Roman" pitchFamily="18" charset="0"/>
              <a:ea typeface="新細明體" charset="-12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15"/>
          <p:cNvSpPr txBox="1">
            <a:spLocks noGrp="1" noChangeArrowheads="1"/>
          </p:cNvSpPr>
          <p:nvPr/>
        </p:nvSpPr>
        <p:spPr bwMode="auto">
          <a:xfrm>
            <a:off x="3884613" y="8684327"/>
            <a:ext cx="2952750" cy="44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2160" tIns="46080" rIns="92160" bIns="46080" anchor="b"/>
          <a:lstStyle>
            <a:lvl1pPr>
              <a:tabLst>
                <a:tab pos="723900" algn="l"/>
                <a:tab pos="1447800" algn="l"/>
                <a:tab pos="2171700" algn="l"/>
                <a:tab pos="2895600" algn="l"/>
              </a:tabLst>
              <a:defRPr>
                <a:solidFill>
                  <a:schemeClr val="bg1"/>
                </a:solidFill>
                <a:latin typeface="Arial" charset="0"/>
                <a:ea typeface="Microsoft YaHei" charset="-122"/>
              </a:defRPr>
            </a:lvl1pPr>
            <a:lvl2pPr>
              <a:tabLst>
                <a:tab pos="723900" algn="l"/>
                <a:tab pos="1447800" algn="l"/>
                <a:tab pos="2171700" algn="l"/>
                <a:tab pos="2895600" algn="l"/>
              </a:tabLst>
              <a:defRPr>
                <a:solidFill>
                  <a:schemeClr val="bg1"/>
                </a:solidFill>
                <a:latin typeface="Arial" charset="0"/>
                <a:ea typeface="Microsoft YaHei" charset="-122"/>
              </a:defRPr>
            </a:lvl2pPr>
            <a:lvl3pPr>
              <a:tabLst>
                <a:tab pos="723900" algn="l"/>
                <a:tab pos="1447800" algn="l"/>
                <a:tab pos="2171700" algn="l"/>
                <a:tab pos="2895600" algn="l"/>
              </a:tabLst>
              <a:defRPr>
                <a:solidFill>
                  <a:schemeClr val="bg1"/>
                </a:solidFill>
                <a:latin typeface="Arial" charset="0"/>
                <a:ea typeface="Microsoft YaHei" charset="-122"/>
              </a:defRPr>
            </a:lvl3pPr>
            <a:lvl4pPr>
              <a:tabLst>
                <a:tab pos="723900" algn="l"/>
                <a:tab pos="1447800" algn="l"/>
                <a:tab pos="2171700" algn="l"/>
                <a:tab pos="2895600" algn="l"/>
              </a:tabLst>
              <a:defRPr>
                <a:solidFill>
                  <a:schemeClr val="bg1"/>
                </a:solidFill>
                <a:latin typeface="Arial" charset="0"/>
                <a:ea typeface="Microsoft YaHei" charset="-122"/>
              </a:defRPr>
            </a:lvl4pPr>
            <a:lvl5pPr>
              <a:tabLst>
                <a:tab pos="723900" algn="l"/>
                <a:tab pos="1447800" algn="l"/>
                <a:tab pos="2171700" algn="l"/>
                <a:tab pos="2895600"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723900" algn="l"/>
                <a:tab pos="1447800" algn="l"/>
                <a:tab pos="2171700" algn="l"/>
                <a:tab pos="2895600" algn="l"/>
              </a:tabLst>
              <a:defRPr>
                <a:solidFill>
                  <a:schemeClr val="bg1"/>
                </a:solidFill>
                <a:latin typeface="Arial" charset="0"/>
                <a:ea typeface="Microsoft YaHei" charset="-122"/>
              </a:defRPr>
            </a:lvl9pPr>
          </a:lstStyle>
          <a:p>
            <a:pPr algn="r" eaLnBrk="1">
              <a:buClrTx/>
              <a:buFontTx/>
              <a:buNone/>
            </a:pPr>
            <a:fld id="{44F57DB6-34E5-4E1E-BC56-633681C3D7F8}" type="slidenum">
              <a:rPr lang="en-US" altLang="zh-TW" sz="1200">
                <a:solidFill>
                  <a:srgbClr val="000000"/>
                </a:solidFill>
                <a:latin typeface="Times New Roman" pitchFamily="18" charset="0"/>
                <a:ea typeface="新細明體" charset="-120"/>
              </a:rPr>
              <a:pPr algn="r" eaLnBrk="1">
                <a:buClrTx/>
                <a:buFontTx/>
                <a:buNone/>
              </a:pPr>
              <a:t>11</a:t>
            </a:fld>
            <a:endParaRPr lang="en-US" altLang="zh-TW" sz="1200">
              <a:solidFill>
                <a:srgbClr val="000000"/>
              </a:solidFill>
              <a:latin typeface="Times New Roman" pitchFamily="18" charset="0"/>
              <a:ea typeface="新細明體" charset="-120"/>
            </a:endParaRPr>
          </a:p>
        </p:txBody>
      </p:sp>
      <p:sp>
        <p:nvSpPr>
          <p:cNvPr id="60419" name="Rectangle 1"/>
          <p:cNvSpPr>
            <a:spLocks noGrp="1" noRot="1" noChangeAspect="1" noChangeArrowheads="1" noTextEdit="1"/>
          </p:cNvSpPr>
          <p:nvPr>
            <p:ph type="sldImg"/>
          </p:nvPr>
        </p:nvSpPr>
        <p:spPr>
          <a:xfrm>
            <a:off x="1143000" y="685800"/>
            <a:ext cx="4572000" cy="3429000"/>
          </a:xfrm>
          <a:ln/>
        </p:spPr>
      </p:sp>
      <p:sp>
        <p:nvSpPr>
          <p:cNvPr id="60420" name="Rectangle 2"/>
          <p:cNvSpPr>
            <a:spLocks noGrp="1" noChangeArrowheads="1"/>
          </p:cNvSpPr>
          <p:nvPr>
            <p:ph type="body" idx="1"/>
          </p:nvPr>
        </p:nvSpPr>
        <p:spPr>
          <a:xfrm>
            <a:off x="685800" y="4343619"/>
            <a:ext cx="5486400" cy="41181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pPr eaLnBrk="1" hangingPunct="1"/>
            <a:endParaRPr lang="zh-TW" altLang="zh-TW" smtClean="0">
              <a:latin typeface="Times New Roman" pitchFamily="18" charset="0"/>
              <a:ea typeface="新細明體" charset="-12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zh-TW" altLang="en-US" smtClean="0"/>
          </a:p>
        </p:txBody>
      </p:sp>
      <p:sp>
        <p:nvSpPr>
          <p:cNvPr id="66564"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kumimoji="1">
                <a:solidFill>
                  <a:schemeClr val="tx1"/>
                </a:solidFill>
                <a:latin typeface="Arial" charset="0"/>
                <a:ea typeface="新細明體" charset="-120"/>
              </a:defRPr>
            </a:lvl1pPr>
            <a:lvl2pPr marL="742950" indent="-285750" eaLnBrk="0" hangingPunct="0">
              <a:defRPr kumimoji="1">
                <a:solidFill>
                  <a:schemeClr val="tx1"/>
                </a:solidFill>
                <a:latin typeface="Arial" charset="0"/>
                <a:ea typeface="新細明體" charset="-120"/>
              </a:defRPr>
            </a:lvl2pPr>
            <a:lvl3pPr marL="1143000" indent="-228600" eaLnBrk="0" hangingPunct="0">
              <a:defRPr kumimoji="1">
                <a:solidFill>
                  <a:schemeClr val="tx1"/>
                </a:solidFill>
                <a:latin typeface="Arial" charset="0"/>
                <a:ea typeface="新細明體" charset="-120"/>
              </a:defRPr>
            </a:lvl3pPr>
            <a:lvl4pPr marL="1600200" indent="-228600" eaLnBrk="0" hangingPunct="0">
              <a:defRPr kumimoji="1">
                <a:solidFill>
                  <a:schemeClr val="tx1"/>
                </a:solidFill>
                <a:latin typeface="Arial" charset="0"/>
                <a:ea typeface="新細明體" charset="-120"/>
              </a:defRPr>
            </a:lvl4pPr>
            <a:lvl5pPr marL="2057400" indent="-228600" eaLnBrk="0" hangingPunct="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eaLnBrk="1" hangingPunct="1"/>
            <a:fld id="{A28B89D5-7E89-469C-8250-6F6D3A50B493}" type="slidenum">
              <a:rPr lang="zh-TW" altLang="en-US" smtClean="0"/>
              <a:pPr eaLnBrk="1" hangingPunct="1"/>
              <a:t>13</a:t>
            </a:fld>
            <a:endParaRPr lang="en-US" altLang="zh-TW"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zh-TW" altLang="en-US" smtClean="0"/>
          </a:p>
        </p:txBody>
      </p:sp>
      <p:sp>
        <p:nvSpPr>
          <p:cNvPr id="69636"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kumimoji="1">
                <a:solidFill>
                  <a:schemeClr val="tx1"/>
                </a:solidFill>
                <a:latin typeface="Arial" charset="0"/>
                <a:ea typeface="新細明體" charset="-120"/>
              </a:defRPr>
            </a:lvl1pPr>
            <a:lvl2pPr marL="742950" indent="-285750" eaLnBrk="0" hangingPunct="0">
              <a:defRPr kumimoji="1">
                <a:solidFill>
                  <a:schemeClr val="tx1"/>
                </a:solidFill>
                <a:latin typeface="Arial" charset="0"/>
                <a:ea typeface="新細明體" charset="-120"/>
              </a:defRPr>
            </a:lvl2pPr>
            <a:lvl3pPr marL="1143000" indent="-228600" eaLnBrk="0" hangingPunct="0">
              <a:defRPr kumimoji="1">
                <a:solidFill>
                  <a:schemeClr val="tx1"/>
                </a:solidFill>
                <a:latin typeface="Arial" charset="0"/>
                <a:ea typeface="新細明體" charset="-120"/>
              </a:defRPr>
            </a:lvl3pPr>
            <a:lvl4pPr marL="1600200" indent="-228600" eaLnBrk="0" hangingPunct="0">
              <a:defRPr kumimoji="1">
                <a:solidFill>
                  <a:schemeClr val="tx1"/>
                </a:solidFill>
                <a:latin typeface="Arial" charset="0"/>
                <a:ea typeface="新細明體" charset="-120"/>
              </a:defRPr>
            </a:lvl4pPr>
            <a:lvl5pPr marL="2057400" indent="-228600" eaLnBrk="0" hangingPunct="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eaLnBrk="1" hangingPunct="1"/>
            <a:fld id="{7F765E2E-C6DE-48F1-8EA4-4A443F376902}" type="slidenum">
              <a:rPr lang="zh-TW" altLang="en-US" smtClean="0"/>
              <a:pPr eaLnBrk="1" hangingPunct="1"/>
              <a:t>22</a:t>
            </a:fld>
            <a:endParaRPr lang="en-US" altLang="zh-TW"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smtClean="0"/>
              <a:t>按一下以編輯母片標題樣式</a:t>
            </a:r>
            <a:endParaRPr lang="zh-HK" alt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zh-HK" altLang="en-US"/>
          </a:p>
        </p:txBody>
      </p:sp>
      <p:sp>
        <p:nvSpPr>
          <p:cNvPr id="4" name="日期版面配置區 3"/>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917367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02922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22592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日期版面配置區 4"/>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8214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7" name="日期版面配置區 6"/>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8" name="頁尾版面配置區 7"/>
          <p:cNvSpPr>
            <a:spLocks noGrp="1"/>
          </p:cNvSpPr>
          <p:nvPr>
            <p:ph type="ftr" sz="quarter" idx="11"/>
          </p:nvPr>
        </p:nvSpPr>
        <p:spPr/>
        <p:txBody>
          <a:bodyPr/>
          <a:lstStyle/>
          <a:p>
            <a:endParaRPr lang="zh-HK" altLang="en-US"/>
          </a:p>
        </p:txBody>
      </p:sp>
      <p:sp>
        <p:nvSpPr>
          <p:cNvPr id="9" name="投影片編號版面配置區 8"/>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93605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日期版面配置區 2"/>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4" name="頁尾版面配置區 3"/>
          <p:cNvSpPr>
            <a:spLocks noGrp="1"/>
          </p:cNvSpPr>
          <p:nvPr>
            <p:ph type="ftr" sz="quarter" idx="11"/>
          </p:nvPr>
        </p:nvSpPr>
        <p:spPr/>
        <p:txBody>
          <a:bodyPr/>
          <a:lstStyle/>
          <a:p>
            <a:endParaRPr lang="zh-HK" altLang="en-US"/>
          </a:p>
        </p:txBody>
      </p:sp>
      <p:sp>
        <p:nvSpPr>
          <p:cNvPr id="5" name="投影片編號版面配置區 4"/>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2290827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3" name="頁尾版面配置區 2"/>
          <p:cNvSpPr>
            <a:spLocks noGrp="1"/>
          </p:cNvSpPr>
          <p:nvPr>
            <p:ph type="ftr" sz="quarter" idx="11"/>
          </p:nvPr>
        </p:nvSpPr>
        <p:spPr/>
        <p:txBody>
          <a:bodyPr/>
          <a:lstStyle/>
          <a:p>
            <a:endParaRPr lang="zh-HK" altLang="en-US"/>
          </a:p>
        </p:txBody>
      </p:sp>
      <p:sp>
        <p:nvSpPr>
          <p:cNvPr id="4" name="投影片編號版面配置區 3"/>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8537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smtClean="0"/>
              <a:t>按一下以編輯母片標題樣式</a:t>
            </a:r>
            <a:endParaRPr lang="zh-HK" alt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3464702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smtClean="0"/>
              <a:t>按一下以編輯母片標題樣式</a:t>
            </a:r>
            <a:endParaRPr lang="zh-HK" alt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HK" altLang="en-US"/>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337431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3451664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767941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C6D2D6-4BD4-49BC-A894-285C21C9125C}" type="datetimeFigureOut">
              <a:rPr lang="zh-HK" altLang="en-US" smtClean="0"/>
              <a:pPr/>
              <a:t>31/1/2013</a:t>
            </a:fld>
            <a:endParaRPr lang="zh-HK" altLang="en-US"/>
          </a:p>
        </p:txBody>
      </p:sp>
      <p:sp>
        <p:nvSpPr>
          <p:cNvPr id="5" name="頁尾版面配置區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HK" altLang="en-US"/>
          </a:p>
        </p:txBody>
      </p:sp>
      <p:sp>
        <p:nvSpPr>
          <p:cNvPr id="6" name="投影片編號版面配置區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8F6EF9-71F2-4488-96C9-BD75782C067C}" type="slidenum">
              <a:rPr lang="zh-HK" altLang="en-US" smtClean="0"/>
              <a:pPr/>
              <a:t>‹#›</a:t>
            </a:fld>
            <a:endParaRPr lang="zh-HK" altLang="en-US"/>
          </a:p>
        </p:txBody>
      </p:sp>
    </p:spTree>
    <p:extLst>
      <p:ext uri="{BB962C8B-B14F-4D97-AF65-F5344CB8AC3E}">
        <p14:creationId xmlns:p14="http://schemas.microsoft.com/office/powerpoint/2010/main" val="1238105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hk.image.search.yahoo.com/images/view;_ylt=A3OyCpU3vdlOvDIAuTW1ygt.;_ylu=X3oDMTBlMTQ4cGxyBHNlYwNzcgRzbGsDaW1n?back=http://hk.image.search.yahoo.com/search/images?p=working+women&amp;n=30&amp;ei=utf-8&amp;b=31&amp;tab=organic&amp;w=3504&amp;h=2336&amp;imgurl=www.inkjetstar.com/images/2_working_women.jpg&amp;rurl=http://www.inkjetstar.com/samsunglasertoners.html&amp;size=1.3+KB&amp;name=Inkjetstar.com+-+Samsung+laser+toner+cartridges,inkjet+cartridges+...&amp;p=working+women&amp;oid=2e7f80b4418f29e113316a39644be576&amp;fr2=&amp;fr=&amp;tt=Inkjetstar.com+-+Samsung+laser+toner+cartridges,inkjet+cartridges+...&amp;b=31&amp;ni=30&amp;no=48&amp;tab=organic&amp;ts=&amp;sigr=11h0h5f3b&amp;sigb=12te011fo&amp;sigi=11dpqcp3v&amp;.crumb=h.ZMbiUzTwK" TargetMode="External"/><Relationship Id="rId7" Type="http://schemas.openxmlformats.org/officeDocument/2006/relationships/hyperlink" Target="http://hk.image.search.yahoo.com/images/view;_ylt=A3OyCpSmv9lOHBwAChi1ygt.;_ylu=X3oDMTBlMTQ4cGxyBHNlYwNzcgRzbGsDaW1n?back=http://hk.image.search.yahoo.com/search/images?p=policewoman&amp;n=30&amp;ei=utf-8&amp;b=1&amp;tab=organic&amp;w=500&amp;h=818&amp;imgurl=www.celebritybodygossip.com/wp-content/uploads/2008/09/beyonce-knowles-policewoman1.jpg&amp;rurl=http://www.celebritybodygossip.com/2008/09/17/who-would-love-to-be-arrested-by-beyonce-knowles/beyonce-knowles-policewoman1jpg/&amp;size=93.7+KB&amp;name=beyonce-knowles-policewoman1.jpg+|+Celebrity+Body+Gossip&amp;p=policewoman&amp;oid=0d8adcca6125d261b49eed09681b1e68&amp;fr2=&amp;fr=&amp;tt=beyonce-knowles-policewoman1.jpg+|+Celebrity+Body+Gossip&amp;b=0&amp;ni=30&amp;no=20&amp;tab=organic&amp;ts=&amp;sigr=13v5ku7so&amp;sigb=12q45gjos&amp;sigi=12nadsgrg&amp;.crumb=h.ZMbiUzTwK"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hk.image.search.yahoo.com/images/view;_ylt=A3OyCpQvvtlOOn8Awm.1ygt.;_ylu=X3oDMTBlMTQ4cGxyBHNlYwNzcgRzbGsDaW1n?back=http://hk.image.search.yahoo.com/search/images?p=nurse&amp;n=30&amp;ei=utf-8&amp;b=1&amp;tab=organic&amp;w=1200&amp;h=1600&amp;imgurl=www.carsonco.net/FAQ/assets/Carson%20Nurse%204.jpg&amp;rurl=http://www.carsonco.net/FAQ/FAQ.html&amp;size=1.2+KB&amp;name=Reimbursement+for+nursing+services,+can+nurses+obtain+full+...&amp;p=nurse&amp;oid=ed97cc36166381754aaa61c876d0d8ca&amp;fr2=&amp;fr=&amp;tt=Reimbursement+for+nursing+services,+can+nurses+obtain+full+...&amp;b=0&amp;ni=30&amp;no=12&amp;tab=organic&amp;ts=&amp;sigr=1146v9p4r&amp;sigb=12kb5ir48&amp;sigi=11i9ir62n&amp;.crumb=h.ZMbiUzTwK"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newmedia.cityu.edu.hk/hkip"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comments" Target="../comments/comment3.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0" y="1557338"/>
            <a:ext cx="9144000" cy="836612"/>
          </a:xfrm>
        </p:spPr>
        <p:txBody>
          <a:bodyPr/>
          <a:lstStyle/>
          <a:p>
            <a:pPr eaLnBrk="1" hangingPunct="1"/>
            <a:r>
              <a:rPr lang="en-US" altLang="zh-TW" sz="2800" smtClean="0">
                <a:solidFill>
                  <a:srgbClr val="7030A0"/>
                </a:solidFill>
              </a:rPr>
              <a:t>IT 2328 Electronic Commerce &amp; Enterpreneurship</a:t>
            </a:r>
            <a:endParaRPr lang="zh-TW" altLang="zh-TW" sz="2800" smtClean="0">
              <a:solidFill>
                <a:srgbClr val="7030A0"/>
              </a:solidFill>
            </a:endParaRPr>
          </a:p>
        </p:txBody>
      </p:sp>
      <p:sp>
        <p:nvSpPr>
          <p:cNvPr id="5" name="Rectangle 3"/>
          <p:cNvSpPr txBox="1">
            <a:spLocks noChangeArrowheads="1"/>
          </p:cNvSpPr>
          <p:nvPr/>
        </p:nvSpPr>
        <p:spPr bwMode="auto">
          <a:xfrm>
            <a:off x="457200" y="1600200"/>
            <a:ext cx="8229600" cy="4525963"/>
          </a:xfrm>
          <a:prstGeom prst="rect">
            <a:avLst/>
          </a:prstGeom>
          <a:noFill/>
          <a:ln w="9525">
            <a:noFill/>
            <a:miter lim="800000"/>
            <a:headEnd/>
            <a:tailEnd/>
          </a:ln>
          <a:effectLst/>
        </p:spPr>
        <p:txBody>
          <a:bodyPr/>
          <a:lstStyle/>
          <a:p>
            <a:pPr marL="342900" indent="-342900">
              <a:spcBef>
                <a:spcPct val="20000"/>
              </a:spcBef>
              <a:buFontTx/>
              <a:buChar char="•"/>
              <a:defRPr/>
            </a:pPr>
            <a:endParaRPr lang="en-US" altLang="zh-TW" sz="3200" kern="0" dirty="0">
              <a:latin typeface="+mn-lt"/>
              <a:ea typeface="+mn-ea"/>
            </a:endParaRPr>
          </a:p>
        </p:txBody>
      </p:sp>
      <p:pic>
        <p:nvPicPr>
          <p:cNvPr id="150532" name="Picture 5" descr="Kalofer_Lace.jpg"/>
          <p:cNvPicPr>
            <a:picLocks noChangeAspect="1"/>
          </p:cNvPicPr>
          <p:nvPr/>
        </p:nvPicPr>
        <p:blipFill>
          <a:blip r:embed="rId2" cstate="print">
            <a:lum bright="70000" contrast="-70000"/>
          </a:blip>
          <a:srcRect/>
          <a:stretch>
            <a:fillRect/>
          </a:stretch>
        </p:blipFill>
        <p:spPr bwMode="auto">
          <a:xfrm>
            <a:off x="0" y="0"/>
            <a:ext cx="9144000" cy="6858000"/>
          </a:xfrm>
          <a:prstGeom prst="rect">
            <a:avLst/>
          </a:prstGeom>
          <a:noFill/>
          <a:ln w="9525">
            <a:noFill/>
            <a:miter lim="800000"/>
            <a:headEnd/>
            <a:tailEnd/>
          </a:ln>
        </p:spPr>
      </p:pic>
      <p:sp>
        <p:nvSpPr>
          <p:cNvPr id="150533" name="TextBox 7"/>
          <p:cNvSpPr txBox="1">
            <a:spLocks noChangeArrowheads="1"/>
          </p:cNvSpPr>
          <p:nvPr/>
        </p:nvSpPr>
        <p:spPr bwMode="auto">
          <a:xfrm>
            <a:off x="827088" y="1268413"/>
            <a:ext cx="7273925" cy="3785652"/>
          </a:xfrm>
          <a:prstGeom prst="rect">
            <a:avLst/>
          </a:prstGeom>
          <a:solidFill>
            <a:srgbClr val="FFFFFF"/>
          </a:solidFill>
          <a:ln w="9525">
            <a:noFill/>
            <a:miter lim="800000"/>
            <a:headEnd/>
            <a:tailEnd/>
          </a:ln>
        </p:spPr>
        <p:txBody>
          <a:bodyPr>
            <a:spAutoFit/>
          </a:bodyPr>
          <a:lstStyle/>
          <a:p>
            <a:pPr algn="ctr"/>
            <a:r>
              <a:rPr lang="en-US" altLang="zh-HK" sz="4800" b="1" dirty="0">
                <a:solidFill>
                  <a:schemeClr val="accent4">
                    <a:lumMod val="75000"/>
                  </a:schemeClr>
                </a:solidFill>
              </a:rPr>
              <a:t>Word of Mouse: </a:t>
            </a:r>
            <a:r>
              <a:rPr lang="en-US" altLang="zh-HK" sz="4800" b="1" dirty="0" smtClean="0">
                <a:solidFill>
                  <a:schemeClr val="accent4">
                    <a:lumMod val="75000"/>
                  </a:schemeClr>
                </a:solidFill>
              </a:rPr>
              <a:t>Women </a:t>
            </a:r>
            <a:r>
              <a:rPr lang="en-US" altLang="zh-HK" sz="4800" b="1" dirty="0">
                <a:solidFill>
                  <a:schemeClr val="accent4">
                    <a:lumMod val="75000"/>
                  </a:schemeClr>
                </a:solidFill>
              </a:rPr>
              <a:t>shaping the 21</a:t>
            </a:r>
            <a:r>
              <a:rPr lang="en-US" altLang="zh-HK" sz="4800" b="1" baseline="30000" dirty="0">
                <a:solidFill>
                  <a:schemeClr val="accent4">
                    <a:lumMod val="75000"/>
                  </a:schemeClr>
                </a:solidFill>
              </a:rPr>
              <a:t>st</a:t>
            </a:r>
            <a:r>
              <a:rPr lang="en-US" altLang="zh-HK" sz="4800" b="1" dirty="0">
                <a:solidFill>
                  <a:schemeClr val="accent4">
                    <a:lumMod val="75000"/>
                  </a:schemeClr>
                </a:solidFill>
              </a:rPr>
              <a:t> century through </a:t>
            </a:r>
            <a:r>
              <a:rPr lang="en-US" altLang="zh-HK" sz="4800" b="1" dirty="0" smtClean="0">
                <a:solidFill>
                  <a:schemeClr val="accent4">
                    <a:lumMod val="75000"/>
                  </a:schemeClr>
                </a:solidFill>
              </a:rPr>
              <a:t>cyber conversation in a virtual community</a:t>
            </a:r>
          </a:p>
          <a:p>
            <a:pPr algn="ctr"/>
            <a:r>
              <a:rPr lang="en-US" altLang="zh-HK" sz="4800" b="1" dirty="0" smtClean="0">
                <a:solidFill>
                  <a:schemeClr val="accent4">
                    <a:lumMod val="75000"/>
                  </a:schemeClr>
                </a:solidFill>
              </a:rPr>
              <a:t>Dr. Cathy Leung</a:t>
            </a:r>
          </a:p>
        </p:txBody>
      </p:sp>
      <p:sp>
        <p:nvSpPr>
          <p:cNvPr id="150535" name="Slide Number Placeholder 6"/>
          <p:cNvSpPr>
            <a:spLocks noGrp="1"/>
          </p:cNvSpPr>
          <p:nvPr>
            <p:ph type="sldNum" sz="quarter" idx="12"/>
          </p:nvPr>
        </p:nvSpPr>
        <p:spPr>
          <a:noFill/>
        </p:spPr>
        <p:txBody>
          <a:bodyPr/>
          <a:lstStyle/>
          <a:p>
            <a:fld id="{E0A272B9-89D9-4256-98D8-C3CDBF4CE631}" type="slidenum">
              <a:rPr lang="en-US" altLang="zh-TW" smtClean="0"/>
              <a:pPr/>
              <a:t>1</a:t>
            </a:fld>
            <a:endParaRPr lang="en-US" altLang="zh-TW" smtClean="0"/>
          </a:p>
        </p:txBody>
      </p:sp>
    </p:spTree>
    <p:extLst>
      <p:ext uri="{BB962C8B-B14F-4D97-AF65-F5344CB8AC3E}">
        <p14:creationId xmlns:p14="http://schemas.microsoft.com/office/powerpoint/2010/main" val="9540053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Objectives </a:t>
            </a:r>
            <a:endParaRPr lang="zh-HK" altLang="en-US" dirty="0"/>
          </a:p>
        </p:txBody>
      </p:sp>
      <p:sp>
        <p:nvSpPr>
          <p:cNvPr id="3" name="內容版面配置區 2"/>
          <p:cNvSpPr>
            <a:spLocks noGrp="1"/>
          </p:cNvSpPr>
          <p:nvPr>
            <p:ph idx="1"/>
          </p:nvPr>
        </p:nvSpPr>
        <p:spPr/>
        <p:txBody>
          <a:bodyPr>
            <a:normAutofit lnSpcReduction="10000"/>
          </a:bodyPr>
          <a:lstStyle/>
          <a:p>
            <a:r>
              <a:rPr lang="en-US" altLang="zh-HK" dirty="0" smtClean="0"/>
              <a:t>Explore:</a:t>
            </a:r>
          </a:p>
          <a:p>
            <a:pPr lvl="1"/>
            <a:r>
              <a:rPr lang="en-US" altLang="zh-HK" dirty="0" smtClean="0"/>
              <a:t> </a:t>
            </a:r>
            <a:r>
              <a:rPr lang="en-US" altLang="zh-HK" dirty="0"/>
              <a:t>T</a:t>
            </a:r>
            <a:r>
              <a:rPr lang="en-US" altLang="zh-HK" dirty="0" smtClean="0"/>
              <a:t>he pivotal factors on the influence of ‘word-of-mouse’ practice among women in the 21</a:t>
            </a:r>
            <a:r>
              <a:rPr lang="en-US" altLang="zh-HK" baseline="30000" dirty="0" smtClean="0"/>
              <a:t>st</a:t>
            </a:r>
            <a:r>
              <a:rPr lang="en-US" altLang="zh-HK" dirty="0" smtClean="0"/>
              <a:t> century</a:t>
            </a:r>
          </a:p>
          <a:p>
            <a:pPr lvl="1"/>
            <a:r>
              <a:rPr lang="en-US" altLang="zh-HK" dirty="0" smtClean="0"/>
              <a:t>The significant influences on the purchasing decision-making process among female consumers </a:t>
            </a:r>
          </a:p>
          <a:p>
            <a:pPr lvl="1"/>
            <a:r>
              <a:rPr lang="en-US" altLang="zh-HK" dirty="0" smtClean="0"/>
              <a:t>The impact of new media on women who actively participate in virtual communities and, thus, SNS marketing, which may become a long-term strategic move for any business</a:t>
            </a:r>
            <a:endParaRPr lang="zh-HK" altLang="en-US" dirty="0"/>
          </a:p>
        </p:txBody>
      </p:sp>
    </p:spTree>
    <p:extLst>
      <p:ext uri="{BB962C8B-B14F-4D97-AF65-F5344CB8AC3E}">
        <p14:creationId xmlns:p14="http://schemas.microsoft.com/office/powerpoint/2010/main" val="10436074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79512" y="260648"/>
            <a:ext cx="8686800" cy="1143000"/>
          </a:xfrm>
        </p:spPr>
        <p:txBody>
          <a:bodyPr>
            <a:normAutofit fontScale="90000"/>
          </a:bodyPr>
          <a:lstStyle/>
          <a:p>
            <a:r>
              <a:rPr lang="en-US" altLang="zh-TW" dirty="0" smtClean="0">
                <a:solidFill>
                  <a:srgbClr val="7030A0"/>
                </a:solidFill>
                <a:effectLst>
                  <a:outerShdw blurRad="38100" dist="38100" dir="2700000" algn="tl">
                    <a:srgbClr val="000000">
                      <a:alpha val="43137"/>
                    </a:srgbClr>
                  </a:outerShdw>
                </a:effectLst>
              </a:rPr>
              <a:t>The </a:t>
            </a:r>
            <a:r>
              <a:rPr lang="en-US" altLang="zh-TW" dirty="0">
                <a:solidFill>
                  <a:srgbClr val="7030A0"/>
                </a:solidFill>
                <a:effectLst>
                  <a:outerShdw blurRad="38100" dist="38100" dir="2700000" algn="tl">
                    <a:srgbClr val="000000">
                      <a:alpha val="43137"/>
                    </a:srgbClr>
                  </a:outerShdw>
                </a:effectLst>
              </a:rPr>
              <a:t>female consumer in the 21</a:t>
            </a:r>
            <a:r>
              <a:rPr lang="en-US" altLang="zh-TW" baseline="30000" dirty="0">
                <a:solidFill>
                  <a:srgbClr val="7030A0"/>
                </a:solidFill>
                <a:effectLst>
                  <a:outerShdw blurRad="38100" dist="38100" dir="2700000" algn="tl">
                    <a:srgbClr val="000000">
                      <a:alpha val="43137"/>
                    </a:srgbClr>
                  </a:outerShdw>
                </a:effectLst>
              </a:rPr>
              <a:t>st</a:t>
            </a:r>
            <a:r>
              <a:rPr lang="en-US" altLang="zh-TW" dirty="0">
                <a:solidFill>
                  <a:srgbClr val="7030A0"/>
                </a:solidFill>
                <a:effectLst>
                  <a:outerShdw blurRad="38100" dist="38100" dir="2700000" algn="tl">
                    <a:srgbClr val="000000">
                      <a:alpha val="43137"/>
                    </a:srgbClr>
                  </a:outerShdw>
                </a:effectLst>
              </a:rPr>
              <a:t> century </a:t>
            </a:r>
            <a:endParaRPr lang="zh-HK" altLang="en-US" dirty="0"/>
          </a:p>
        </p:txBody>
      </p:sp>
      <p:sp>
        <p:nvSpPr>
          <p:cNvPr id="3" name="內容版面配置區 2"/>
          <p:cNvSpPr>
            <a:spLocks noGrp="1"/>
          </p:cNvSpPr>
          <p:nvPr>
            <p:ph idx="1"/>
          </p:nvPr>
        </p:nvSpPr>
        <p:spPr>
          <a:xfrm>
            <a:off x="457200" y="1268760"/>
            <a:ext cx="8229600" cy="4857403"/>
          </a:xfrm>
        </p:spPr>
        <p:txBody>
          <a:bodyPr/>
          <a:lstStyle/>
          <a:p>
            <a:endParaRPr lang="en-US" altLang="zh-HK" dirty="0" smtClean="0"/>
          </a:p>
          <a:p>
            <a:r>
              <a:rPr lang="en-US" altLang="zh-HK" dirty="0" smtClean="0"/>
              <a:t>Who is She?</a:t>
            </a:r>
            <a:endParaRPr lang="zh-HK" altLang="en-US" dirty="0"/>
          </a:p>
        </p:txBody>
      </p:sp>
      <p:grpSp>
        <p:nvGrpSpPr>
          <p:cNvPr id="9" name="Group 9"/>
          <p:cNvGrpSpPr>
            <a:grpSpLocks/>
          </p:cNvGrpSpPr>
          <p:nvPr/>
        </p:nvGrpSpPr>
        <p:grpSpPr bwMode="auto">
          <a:xfrm>
            <a:off x="1816713" y="3212976"/>
            <a:ext cx="5884862" cy="1727200"/>
            <a:chOff x="2843808" y="1196752"/>
            <a:chExt cx="5885018" cy="1728192"/>
          </a:xfrm>
        </p:grpSpPr>
        <p:pic>
          <p:nvPicPr>
            <p:cNvPr id="10" name="Picture 2" descr="http://ts1.mm.bing.net/images/thumbnail.aspx?q=1446209130796&amp;id=a16cf9338de5016c6e7036dd2216af76"/>
            <p:cNvPicPr>
              <a:picLocks noChangeAspect="1" noChangeArrowheads="1"/>
            </p:cNvPicPr>
            <p:nvPr/>
          </p:nvPicPr>
          <p:blipFill>
            <a:blip r:embed="rId2" cstate="print"/>
            <a:srcRect r="29725" b="31129"/>
            <a:stretch>
              <a:fillRect/>
            </a:stretch>
          </p:blipFill>
          <p:spPr bwMode="auto">
            <a:xfrm>
              <a:off x="2843808" y="1196752"/>
              <a:ext cx="1296144" cy="17011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4" descr="http://ts3.mm.bing.net/images/thumbnail.aspx?q=1356355215650&amp;id=b6a2936cc34dc0a623c5625dea346167">
              <a:hlinkClick r:id="rId3" tooltip="Inkjetstar.com - Samsung laser toner cartridges,inkjet cartridges ..."/>
            </p:cNvPr>
            <p:cNvPicPr>
              <a:picLocks noChangeAspect="1" noChangeArrowheads="1"/>
            </p:cNvPicPr>
            <p:nvPr/>
          </p:nvPicPr>
          <p:blipFill>
            <a:blip r:embed="rId4" cstate="print"/>
            <a:srcRect l="46131" r="9804" b="17038"/>
            <a:stretch>
              <a:fillRect/>
            </a:stretch>
          </p:blipFill>
          <p:spPr bwMode="auto">
            <a:xfrm>
              <a:off x="4355976" y="1196752"/>
              <a:ext cx="1339348" cy="1674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6" descr="http://ts4.mm.bing.net/images/thumbnail.aspx?q=1436121576819&amp;id=254276d6768a092c7bf52ec1a00730e7">
              <a:hlinkClick r:id="rId5" tooltip="Reimbursement for nursing services, can nurses obtain full ..."/>
            </p:cNvPr>
            <p:cNvPicPr>
              <a:picLocks noChangeAspect="1" noChangeArrowheads="1"/>
            </p:cNvPicPr>
            <p:nvPr/>
          </p:nvPicPr>
          <p:blipFill>
            <a:blip r:embed="rId6" cstate="print"/>
            <a:srcRect r="7246" b="13043"/>
            <a:stretch>
              <a:fillRect/>
            </a:stretch>
          </p:blipFill>
          <p:spPr bwMode="auto">
            <a:xfrm>
              <a:off x="5868144" y="1196752"/>
              <a:ext cx="1368152" cy="17101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0" descr="http://ts2.mm.bing.net/images/thumbnail.aspx?q=1365935137101&amp;id=88a6001efaf7d3dd08df7dc980186001">
              <a:hlinkClick r:id="rId7" tooltip="beyonce-knowles-policewoman1.jpg | Celebrity Body Gossip"/>
            </p:cNvPr>
            <p:cNvPicPr>
              <a:picLocks noChangeAspect="1" noChangeArrowheads="1"/>
            </p:cNvPicPr>
            <p:nvPr/>
          </p:nvPicPr>
          <p:blipFill>
            <a:blip r:embed="rId8" cstate="print"/>
            <a:srcRect r="2972" b="18748"/>
            <a:stretch>
              <a:fillRect/>
            </a:stretch>
          </p:blipFill>
          <p:spPr bwMode="auto">
            <a:xfrm>
              <a:off x="7380312" y="1196752"/>
              <a:ext cx="1348514" cy="17281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spTree>
    <p:extLst>
      <p:ext uri="{BB962C8B-B14F-4D97-AF65-F5344CB8AC3E}">
        <p14:creationId xmlns:p14="http://schemas.microsoft.com/office/powerpoint/2010/main" val="10878087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dirty="0">
                <a:solidFill>
                  <a:srgbClr val="7030A0"/>
                </a:solidFill>
                <a:effectLst>
                  <a:outerShdw blurRad="38100" dist="38100" dir="2700000" algn="tl">
                    <a:srgbClr val="000000">
                      <a:alpha val="43137"/>
                    </a:srgbClr>
                  </a:outerShdw>
                </a:effectLst>
              </a:rPr>
              <a:t>The </a:t>
            </a:r>
            <a:r>
              <a:rPr lang="en-US" altLang="zh-TW" dirty="0" smtClean="0">
                <a:solidFill>
                  <a:srgbClr val="7030A0"/>
                </a:solidFill>
                <a:effectLst>
                  <a:outerShdw blurRad="38100" dist="38100" dir="2700000" algn="tl">
                    <a:srgbClr val="000000">
                      <a:alpha val="43137"/>
                    </a:srgbClr>
                  </a:outerShdw>
                </a:effectLst>
              </a:rPr>
              <a:t>consumer </a:t>
            </a:r>
            <a:r>
              <a:rPr lang="en-US" altLang="zh-TW" dirty="0">
                <a:solidFill>
                  <a:srgbClr val="7030A0"/>
                </a:solidFill>
                <a:effectLst>
                  <a:outerShdw blurRad="38100" dist="38100" dir="2700000" algn="tl">
                    <a:srgbClr val="000000">
                      <a:alpha val="43137"/>
                    </a:srgbClr>
                  </a:outerShdw>
                </a:effectLst>
              </a:rPr>
              <a:t>in the 21</a:t>
            </a:r>
            <a:r>
              <a:rPr lang="en-US" altLang="zh-TW" baseline="30000" dirty="0">
                <a:solidFill>
                  <a:srgbClr val="7030A0"/>
                </a:solidFill>
                <a:effectLst>
                  <a:outerShdw blurRad="38100" dist="38100" dir="2700000" algn="tl">
                    <a:srgbClr val="000000">
                      <a:alpha val="43137"/>
                    </a:srgbClr>
                  </a:outerShdw>
                </a:effectLst>
              </a:rPr>
              <a:t>st</a:t>
            </a:r>
            <a:r>
              <a:rPr lang="en-US" altLang="zh-TW" dirty="0">
                <a:solidFill>
                  <a:srgbClr val="7030A0"/>
                </a:solidFill>
                <a:effectLst>
                  <a:outerShdw blurRad="38100" dist="38100" dir="2700000" algn="tl">
                    <a:srgbClr val="000000">
                      <a:alpha val="43137"/>
                    </a:srgbClr>
                  </a:outerShdw>
                </a:effectLst>
              </a:rPr>
              <a:t> century </a:t>
            </a:r>
            <a:endParaRPr lang="zh-HK" altLang="en-US" dirty="0"/>
          </a:p>
        </p:txBody>
      </p:sp>
      <p:sp>
        <p:nvSpPr>
          <p:cNvPr id="3" name="內容版面配置區 2"/>
          <p:cNvSpPr>
            <a:spLocks noGrp="1"/>
          </p:cNvSpPr>
          <p:nvPr>
            <p:ph idx="1"/>
          </p:nvPr>
        </p:nvSpPr>
        <p:spPr>
          <a:xfrm>
            <a:off x="457200" y="1600200"/>
            <a:ext cx="8435280" cy="4525963"/>
          </a:xfrm>
        </p:spPr>
        <p:txBody>
          <a:bodyPr>
            <a:normAutofit fontScale="92500" lnSpcReduction="10000"/>
          </a:bodyPr>
          <a:lstStyle/>
          <a:p>
            <a:pPr marL="0" indent="0">
              <a:buNone/>
              <a:defRPr/>
            </a:pPr>
            <a:r>
              <a:rPr lang="en-US" altLang="zh-TW" dirty="0" smtClean="0">
                <a:solidFill>
                  <a:srgbClr val="7030A0"/>
                </a:solidFill>
                <a:sym typeface="Wingdings" pitchFamily="2" charset="2"/>
              </a:rPr>
              <a:t>Who is she? </a:t>
            </a:r>
          </a:p>
          <a:p>
            <a:pPr marL="0" indent="0">
              <a:buNone/>
              <a:defRPr/>
            </a:pPr>
            <a:r>
              <a:rPr lang="en-US" altLang="zh-TW" b="1" dirty="0" smtClean="0">
                <a:solidFill>
                  <a:srgbClr val="7030A0"/>
                </a:solidFill>
                <a:effectLst>
                  <a:outerShdw blurRad="38100" dist="38100" dir="2700000" algn="tl">
                    <a:srgbClr val="000000">
                      <a:alpha val="43137"/>
                    </a:srgbClr>
                  </a:outerShdw>
                </a:effectLst>
              </a:rPr>
              <a:t>21</a:t>
            </a:r>
            <a:r>
              <a:rPr lang="en-US" altLang="zh-TW" b="1" baseline="30000" dirty="0" smtClean="0">
                <a:solidFill>
                  <a:srgbClr val="7030A0"/>
                </a:solidFill>
                <a:effectLst>
                  <a:outerShdw blurRad="38100" dist="38100" dir="2700000" algn="tl">
                    <a:srgbClr val="000000">
                      <a:alpha val="43137"/>
                    </a:srgbClr>
                  </a:outerShdw>
                </a:effectLst>
              </a:rPr>
              <a:t>st</a:t>
            </a:r>
            <a:r>
              <a:rPr lang="en-US" altLang="zh-TW" b="1" dirty="0" smtClean="0">
                <a:solidFill>
                  <a:srgbClr val="7030A0"/>
                </a:solidFill>
                <a:effectLst>
                  <a:outerShdw blurRad="38100" dist="38100" dir="2700000" algn="tl">
                    <a:srgbClr val="000000">
                      <a:alpha val="43137"/>
                    </a:srgbClr>
                  </a:outerShdw>
                </a:effectLst>
              </a:rPr>
              <a:t>-century women:</a:t>
            </a:r>
            <a:endParaRPr lang="en-US" altLang="zh-TW" b="1" dirty="0">
              <a:solidFill>
                <a:srgbClr val="7030A0"/>
              </a:solidFill>
              <a:effectLst>
                <a:outerShdw blurRad="38100" dist="38100" dir="2700000" algn="tl">
                  <a:srgbClr val="000000">
                    <a:alpha val="43137"/>
                  </a:srgbClr>
                </a:outerShdw>
              </a:effectLst>
            </a:endParaRPr>
          </a:p>
          <a:p>
            <a:pPr marL="0" indent="0">
              <a:buNone/>
              <a:defRPr/>
            </a:pPr>
            <a:endParaRPr lang="en-US" altLang="zh-TW" dirty="0" smtClean="0">
              <a:solidFill>
                <a:srgbClr val="7030A0"/>
              </a:solidFill>
              <a:sym typeface="Wingdings"/>
            </a:endParaRPr>
          </a:p>
          <a:p>
            <a:pPr marL="0" indent="0">
              <a:buNone/>
              <a:defRPr/>
            </a:pPr>
            <a:r>
              <a:rPr lang="en-US" altLang="zh-TW" dirty="0" smtClean="0">
                <a:solidFill>
                  <a:srgbClr val="7030A0"/>
                </a:solidFill>
                <a:sym typeface="Wingdings"/>
              </a:rPr>
              <a:t>There has been </a:t>
            </a:r>
            <a:r>
              <a:rPr lang="en-US" altLang="zh-TW" dirty="0">
                <a:solidFill>
                  <a:srgbClr val="7030A0"/>
                </a:solidFill>
                <a:sym typeface="Wingdings" pitchFamily="2" charset="2"/>
              </a:rPr>
              <a:t>a</a:t>
            </a:r>
            <a:r>
              <a:rPr lang="en-US" altLang="zh-TW" dirty="0" smtClean="0">
                <a:solidFill>
                  <a:srgbClr val="7030A0"/>
                </a:solidFill>
                <a:sym typeface="Wingdings" pitchFamily="2" charset="2"/>
              </a:rPr>
              <a:t> </a:t>
            </a:r>
            <a:r>
              <a:rPr lang="en-US" altLang="zh-TW" dirty="0">
                <a:solidFill>
                  <a:srgbClr val="7030A0"/>
                </a:solidFill>
                <a:sym typeface="Wingdings" pitchFamily="2" charset="2"/>
              </a:rPr>
              <a:t>drastic change in </a:t>
            </a:r>
            <a:r>
              <a:rPr lang="en-US" altLang="zh-TW" dirty="0" smtClean="0">
                <a:solidFill>
                  <a:srgbClr val="7030A0"/>
                </a:solidFill>
                <a:sym typeface="Wingdings" pitchFamily="2" charset="2"/>
              </a:rPr>
              <a:t>women’s </a:t>
            </a:r>
            <a:r>
              <a:rPr lang="en-US" altLang="zh-TW" dirty="0">
                <a:solidFill>
                  <a:srgbClr val="7030A0"/>
                </a:solidFill>
                <a:sym typeface="Wingdings" pitchFamily="2" charset="2"/>
              </a:rPr>
              <a:t>attitudes, their </a:t>
            </a:r>
            <a:r>
              <a:rPr lang="en-US" altLang="zh-TW" dirty="0" smtClean="0">
                <a:solidFill>
                  <a:srgbClr val="7030A0"/>
                </a:solidFill>
                <a:sym typeface="Wingdings" pitchFamily="2" charset="2"/>
              </a:rPr>
              <a:t>outlook </a:t>
            </a:r>
            <a:r>
              <a:rPr lang="en-US" altLang="zh-TW" dirty="0">
                <a:solidFill>
                  <a:srgbClr val="7030A0"/>
                </a:solidFill>
                <a:sym typeface="Wingdings" pitchFamily="2" charset="2"/>
              </a:rPr>
              <a:t>on their careers, jobs and domestic roles</a:t>
            </a:r>
          </a:p>
          <a:p>
            <a:pPr marL="0" indent="0">
              <a:buNone/>
              <a:defRPr/>
            </a:pPr>
            <a:r>
              <a:rPr lang="en-US" altLang="zh-TW" dirty="0" smtClean="0">
                <a:solidFill>
                  <a:srgbClr val="7030A0"/>
                </a:solidFill>
                <a:sym typeface="Wingdings" pitchFamily="2" charset="2"/>
              </a:rPr>
              <a:t></a:t>
            </a:r>
            <a:r>
              <a:rPr lang="en-US" altLang="zh-TW" dirty="0" smtClean="0">
                <a:solidFill>
                  <a:srgbClr val="7030A0"/>
                </a:solidFill>
                <a:sym typeface="Wingdings"/>
              </a:rPr>
              <a:t>Changing lifestyles accommodate their careers, education </a:t>
            </a:r>
            <a:r>
              <a:rPr lang="en-US" altLang="zh-TW" dirty="0">
                <a:solidFill>
                  <a:srgbClr val="7030A0"/>
                </a:solidFill>
                <a:sym typeface="Wingdings"/>
              </a:rPr>
              <a:t>and family </a:t>
            </a:r>
            <a:r>
              <a:rPr lang="en-US" altLang="zh-TW" dirty="0" smtClean="0">
                <a:solidFill>
                  <a:srgbClr val="7030A0"/>
                </a:solidFill>
                <a:sym typeface="Wingdings"/>
              </a:rPr>
              <a:t>structures</a:t>
            </a:r>
          </a:p>
          <a:p>
            <a:pPr marL="0" indent="0">
              <a:buNone/>
              <a:defRPr/>
            </a:pPr>
            <a:r>
              <a:rPr lang="en-US" altLang="zh-TW" dirty="0" smtClean="0">
                <a:solidFill>
                  <a:srgbClr val="7030A0"/>
                </a:solidFill>
                <a:sym typeface="Wingdings"/>
              </a:rPr>
              <a:t>They are a </a:t>
            </a:r>
            <a:r>
              <a:rPr lang="en-US" altLang="zh-TW" dirty="0" smtClean="0">
                <a:solidFill>
                  <a:srgbClr val="FF0000"/>
                </a:solidFill>
                <a:sym typeface="Wingdings"/>
              </a:rPr>
              <a:t>powerful group of consumers</a:t>
            </a:r>
            <a:endParaRPr lang="en-US" altLang="zh-TW" dirty="0">
              <a:solidFill>
                <a:srgbClr val="FF0000"/>
              </a:solidFill>
              <a:sym typeface="Wingdings"/>
            </a:endParaRPr>
          </a:p>
        </p:txBody>
      </p:sp>
      <p:pic>
        <p:nvPicPr>
          <p:cNvPr id="4" name="Picture 2" descr="http://htmlimg4.scribdassets.com/ksl5x1h6overkz/images/1-1cdbdd2ffa.jpg"/>
          <p:cNvPicPr>
            <a:picLocks noChangeAspect="1" noChangeArrowheads="1"/>
          </p:cNvPicPr>
          <p:nvPr/>
        </p:nvPicPr>
        <p:blipFill>
          <a:blip r:embed="rId2" cstate="print"/>
          <a:srcRect/>
          <a:stretch>
            <a:fillRect/>
          </a:stretch>
        </p:blipFill>
        <p:spPr bwMode="auto">
          <a:xfrm>
            <a:off x="7308304" y="1196752"/>
            <a:ext cx="1507992" cy="1584176"/>
          </a:xfrm>
          <a:prstGeom prst="rect">
            <a:avLst/>
          </a:prstGeom>
          <a:noFill/>
          <a:ln w="9525">
            <a:noFill/>
            <a:miter lim="800000"/>
            <a:headEnd/>
            <a:tailEnd/>
          </a:ln>
        </p:spPr>
      </p:pic>
    </p:spTree>
    <p:extLst>
      <p:ext uri="{BB962C8B-B14F-4D97-AF65-F5344CB8AC3E}">
        <p14:creationId xmlns:p14="http://schemas.microsoft.com/office/powerpoint/2010/main" val="19219990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dirty="0">
                <a:solidFill>
                  <a:srgbClr val="7030A0"/>
                </a:solidFill>
                <a:effectLst>
                  <a:outerShdw blurRad="38100" dist="38100" dir="2700000" algn="tl">
                    <a:srgbClr val="000000">
                      <a:alpha val="43137"/>
                    </a:srgbClr>
                  </a:outerShdw>
                </a:effectLst>
              </a:rPr>
              <a:t>The </a:t>
            </a:r>
            <a:r>
              <a:rPr lang="en-US" altLang="zh-TW" dirty="0" smtClean="0">
                <a:solidFill>
                  <a:srgbClr val="7030A0"/>
                </a:solidFill>
                <a:effectLst>
                  <a:outerShdw blurRad="38100" dist="38100" dir="2700000" algn="tl">
                    <a:srgbClr val="000000">
                      <a:alpha val="43137"/>
                    </a:srgbClr>
                  </a:outerShdw>
                </a:effectLst>
              </a:rPr>
              <a:t>consumer </a:t>
            </a:r>
            <a:r>
              <a:rPr lang="en-US" altLang="zh-TW" dirty="0">
                <a:solidFill>
                  <a:srgbClr val="7030A0"/>
                </a:solidFill>
                <a:effectLst>
                  <a:outerShdw blurRad="38100" dist="38100" dir="2700000" algn="tl">
                    <a:srgbClr val="000000">
                      <a:alpha val="43137"/>
                    </a:srgbClr>
                  </a:outerShdw>
                </a:effectLst>
              </a:rPr>
              <a:t>in the 21</a:t>
            </a:r>
            <a:r>
              <a:rPr lang="en-US" altLang="zh-TW" baseline="30000" dirty="0">
                <a:solidFill>
                  <a:srgbClr val="7030A0"/>
                </a:solidFill>
                <a:effectLst>
                  <a:outerShdw blurRad="38100" dist="38100" dir="2700000" algn="tl">
                    <a:srgbClr val="000000">
                      <a:alpha val="43137"/>
                    </a:srgbClr>
                  </a:outerShdw>
                </a:effectLst>
              </a:rPr>
              <a:t>st</a:t>
            </a:r>
            <a:r>
              <a:rPr lang="en-US" altLang="zh-TW" dirty="0">
                <a:solidFill>
                  <a:srgbClr val="7030A0"/>
                </a:solidFill>
                <a:effectLst>
                  <a:outerShdw blurRad="38100" dist="38100" dir="2700000" algn="tl">
                    <a:srgbClr val="000000">
                      <a:alpha val="43137"/>
                    </a:srgbClr>
                  </a:outerShdw>
                </a:effectLst>
              </a:rPr>
              <a:t> century </a:t>
            </a:r>
            <a:endParaRPr lang="zh-HK" altLang="en-US" dirty="0"/>
          </a:p>
        </p:txBody>
      </p:sp>
      <p:sp>
        <p:nvSpPr>
          <p:cNvPr id="3" name="內容版面配置區 2"/>
          <p:cNvSpPr>
            <a:spLocks noGrp="1"/>
          </p:cNvSpPr>
          <p:nvPr>
            <p:ph idx="1"/>
          </p:nvPr>
        </p:nvSpPr>
        <p:spPr>
          <a:xfrm>
            <a:off x="179512" y="1700808"/>
            <a:ext cx="8795320" cy="4525963"/>
          </a:xfrm>
        </p:spPr>
        <p:txBody>
          <a:bodyPr>
            <a:normAutofit/>
          </a:bodyPr>
          <a:lstStyle/>
          <a:p>
            <a:pPr marL="0" indent="0">
              <a:buNone/>
              <a:defRPr/>
            </a:pPr>
            <a:r>
              <a:rPr lang="en-US" altLang="zh-TW" b="1" dirty="0">
                <a:solidFill>
                  <a:srgbClr val="7030A0"/>
                </a:solidFill>
                <a:effectLst>
                  <a:outerShdw blurRad="38100" dist="38100" dir="2700000" algn="tl">
                    <a:srgbClr val="000000">
                      <a:alpha val="43137"/>
                    </a:srgbClr>
                  </a:outerShdw>
                </a:effectLst>
              </a:rPr>
              <a:t>21</a:t>
            </a:r>
            <a:r>
              <a:rPr lang="en-US" altLang="zh-TW" b="1" baseline="30000" dirty="0">
                <a:solidFill>
                  <a:srgbClr val="7030A0"/>
                </a:solidFill>
                <a:effectLst>
                  <a:outerShdw blurRad="38100" dist="38100" dir="2700000" algn="tl">
                    <a:srgbClr val="000000">
                      <a:alpha val="43137"/>
                    </a:srgbClr>
                  </a:outerShdw>
                </a:effectLst>
              </a:rPr>
              <a:t>st</a:t>
            </a:r>
            <a:r>
              <a:rPr lang="en-US" altLang="zh-TW" b="1" dirty="0">
                <a:solidFill>
                  <a:srgbClr val="7030A0"/>
                </a:solidFill>
                <a:effectLst>
                  <a:outerShdw blurRad="38100" dist="38100" dir="2700000" algn="tl">
                    <a:srgbClr val="000000">
                      <a:alpha val="43137"/>
                    </a:srgbClr>
                  </a:outerShdw>
                </a:effectLst>
              </a:rPr>
              <a:t>-century </a:t>
            </a:r>
            <a:r>
              <a:rPr lang="en-US" altLang="zh-TW" b="1" dirty="0" smtClean="0">
                <a:solidFill>
                  <a:srgbClr val="7030A0"/>
                </a:solidFill>
                <a:effectLst>
                  <a:outerShdw blurRad="38100" dist="38100" dir="2700000" algn="tl">
                    <a:srgbClr val="000000">
                      <a:alpha val="43137"/>
                    </a:srgbClr>
                  </a:outerShdw>
                </a:effectLst>
              </a:rPr>
              <a:t>women:</a:t>
            </a:r>
            <a:endParaRPr lang="en-US" altLang="zh-TW" b="1" dirty="0">
              <a:solidFill>
                <a:srgbClr val="7030A0"/>
              </a:solidFill>
              <a:effectLst>
                <a:outerShdw blurRad="38100" dist="38100" dir="2700000" algn="tl">
                  <a:srgbClr val="000000">
                    <a:alpha val="43137"/>
                  </a:srgbClr>
                </a:outerShdw>
              </a:effectLst>
            </a:endParaRPr>
          </a:p>
          <a:p>
            <a:pPr marL="0" indent="0">
              <a:buNone/>
              <a:defRPr/>
            </a:pPr>
            <a:endParaRPr lang="en-US" altLang="zh-TW" b="1" dirty="0" smtClean="0">
              <a:solidFill>
                <a:srgbClr val="7030A0"/>
              </a:solidFill>
              <a:effectLst>
                <a:outerShdw blurRad="38100" dist="38100" dir="2700000" algn="tl">
                  <a:srgbClr val="000000">
                    <a:alpha val="43137"/>
                  </a:srgbClr>
                </a:outerShdw>
              </a:effectLst>
            </a:endParaRPr>
          </a:p>
          <a:p>
            <a:pPr marL="0" indent="0">
              <a:buNone/>
              <a:defRPr/>
            </a:pPr>
            <a:r>
              <a:rPr lang="en-US" altLang="zh-TW" dirty="0" smtClean="0">
                <a:solidFill>
                  <a:srgbClr val="7030A0"/>
                </a:solidFill>
                <a:sym typeface="Wingdings"/>
              </a:rPr>
              <a:t></a:t>
            </a:r>
            <a:r>
              <a:rPr lang="en-US" altLang="zh-HK" dirty="0" smtClean="0">
                <a:solidFill>
                  <a:srgbClr val="7030A0"/>
                </a:solidFill>
              </a:rPr>
              <a:t>In an era </a:t>
            </a:r>
            <a:r>
              <a:rPr lang="en-US" altLang="zh-HK" dirty="0">
                <a:solidFill>
                  <a:srgbClr val="7030A0"/>
                </a:solidFill>
              </a:rPr>
              <a:t>of rapid development of </a:t>
            </a:r>
            <a:r>
              <a:rPr lang="en-US" altLang="zh-HK" dirty="0" smtClean="0">
                <a:solidFill>
                  <a:srgbClr val="7030A0"/>
                </a:solidFill>
              </a:rPr>
              <a:t>networking women </a:t>
            </a:r>
            <a:r>
              <a:rPr lang="en-US" altLang="zh-HK" dirty="0">
                <a:solidFill>
                  <a:srgbClr val="7030A0"/>
                </a:solidFill>
              </a:rPr>
              <a:t>actively participate in virtual </a:t>
            </a:r>
            <a:r>
              <a:rPr lang="en-US" altLang="zh-HK" dirty="0" smtClean="0">
                <a:solidFill>
                  <a:srgbClr val="7030A0"/>
                </a:solidFill>
              </a:rPr>
              <a:t>communities</a:t>
            </a:r>
            <a:endParaRPr lang="en-US" altLang="zh-HK" dirty="0">
              <a:solidFill>
                <a:srgbClr val="7030A0"/>
              </a:solidFill>
            </a:endParaRPr>
          </a:p>
          <a:p>
            <a:pPr marL="0" indent="0">
              <a:buNone/>
            </a:pPr>
            <a:r>
              <a:rPr lang="en-US" altLang="zh-TW" dirty="0">
                <a:solidFill>
                  <a:srgbClr val="7030A0"/>
                </a:solidFill>
                <a:sym typeface="Wingdings"/>
              </a:rPr>
              <a:t> C</a:t>
            </a:r>
            <a:r>
              <a:rPr lang="en-US" altLang="zh-HK" dirty="0" smtClean="0">
                <a:solidFill>
                  <a:srgbClr val="7030A0"/>
                </a:solidFill>
              </a:rPr>
              <a:t>onversations in the </a:t>
            </a:r>
            <a:r>
              <a:rPr lang="en-US" altLang="zh-HK" dirty="0">
                <a:solidFill>
                  <a:srgbClr val="7030A0"/>
                </a:solidFill>
              </a:rPr>
              <a:t>cyber </a:t>
            </a:r>
            <a:r>
              <a:rPr lang="en-US" altLang="zh-HK" dirty="0" smtClean="0">
                <a:solidFill>
                  <a:srgbClr val="7030A0"/>
                </a:solidFill>
              </a:rPr>
              <a:t>world are </a:t>
            </a:r>
            <a:r>
              <a:rPr lang="en-US" altLang="zh-HK" dirty="0" smtClean="0">
                <a:solidFill>
                  <a:srgbClr val="FF0000"/>
                </a:solidFill>
              </a:rPr>
              <a:t>powerful</a:t>
            </a:r>
            <a:r>
              <a:rPr lang="en-US" altLang="zh-HK" dirty="0" smtClean="0">
                <a:solidFill>
                  <a:srgbClr val="7030A0"/>
                </a:solidFill>
              </a:rPr>
              <a:t>: they are an </a:t>
            </a:r>
            <a:r>
              <a:rPr lang="en-US" altLang="zh-HK" dirty="0">
                <a:solidFill>
                  <a:srgbClr val="7030A0"/>
                </a:solidFill>
              </a:rPr>
              <a:t>inspiration </a:t>
            </a:r>
            <a:r>
              <a:rPr lang="en-US" altLang="zh-HK" dirty="0" smtClean="0">
                <a:solidFill>
                  <a:srgbClr val="7030A0"/>
                </a:solidFill>
              </a:rPr>
              <a:t>for friendships </a:t>
            </a:r>
            <a:r>
              <a:rPr lang="en-US" altLang="zh-HK" dirty="0">
                <a:solidFill>
                  <a:srgbClr val="7030A0"/>
                </a:solidFill>
              </a:rPr>
              <a:t>created on </a:t>
            </a:r>
            <a:r>
              <a:rPr lang="en-US" altLang="zh-HK" dirty="0" smtClean="0">
                <a:solidFill>
                  <a:srgbClr val="7030A0"/>
                </a:solidFill>
              </a:rPr>
              <a:t>social network </a:t>
            </a:r>
            <a:r>
              <a:rPr lang="en-US" altLang="zh-HK" dirty="0">
                <a:solidFill>
                  <a:srgbClr val="7030A0"/>
                </a:solidFill>
              </a:rPr>
              <a:t>sites </a:t>
            </a:r>
            <a:endParaRPr lang="zh-TW" altLang="zh-HK" dirty="0">
              <a:solidFill>
                <a:srgbClr val="7030A0"/>
              </a:solidFill>
            </a:endParaRPr>
          </a:p>
        </p:txBody>
      </p:sp>
    </p:spTree>
    <p:extLst>
      <p:ext uri="{BB962C8B-B14F-4D97-AF65-F5344CB8AC3E}">
        <p14:creationId xmlns:p14="http://schemas.microsoft.com/office/powerpoint/2010/main" val="24408118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467544" y="44301"/>
            <a:ext cx="8229600" cy="1143000"/>
          </a:xfrm>
        </p:spPr>
        <p:txBody>
          <a:bodyPr/>
          <a:lstStyle/>
          <a:p>
            <a:r>
              <a:rPr lang="en-US" altLang="zh-HK" dirty="0" smtClean="0"/>
              <a:t>Outline</a:t>
            </a:r>
            <a:endParaRPr lang="zh-HK" altLang="en-US" dirty="0"/>
          </a:p>
        </p:txBody>
      </p:sp>
      <p:sp>
        <p:nvSpPr>
          <p:cNvPr id="3" name="文字方塊 2"/>
          <p:cNvSpPr txBox="1"/>
          <p:nvPr/>
        </p:nvSpPr>
        <p:spPr>
          <a:xfrm>
            <a:off x="251520" y="1164134"/>
            <a:ext cx="8892480" cy="5262979"/>
          </a:xfrm>
          <a:prstGeom prst="rect">
            <a:avLst/>
          </a:prstGeom>
          <a:noFill/>
        </p:spPr>
        <p:txBody>
          <a:bodyPr wrap="square" rtlCol="0">
            <a:spAutoFit/>
          </a:bodyPr>
          <a:lstStyle/>
          <a:p>
            <a:pPr marL="342900" indent="-342900">
              <a:buFont typeface="Arial" pitchFamily="34" charset="0"/>
              <a:buChar char="•"/>
            </a:pPr>
            <a:r>
              <a:rPr lang="en-US" altLang="zh-HK" sz="2800" dirty="0" smtClean="0"/>
              <a:t>Why and how women actively participate in virtual communities / cyber conversation</a:t>
            </a:r>
          </a:p>
          <a:p>
            <a:endParaRPr lang="en-US" altLang="zh-HK" sz="2800" dirty="0"/>
          </a:p>
          <a:p>
            <a:pPr marL="342900" indent="-342900">
              <a:buFont typeface="Arial" pitchFamily="34" charset="0"/>
              <a:buChar char="•"/>
            </a:pPr>
            <a:r>
              <a:rPr lang="en-US" altLang="zh-HK" sz="2800" dirty="0" smtClean="0"/>
              <a:t>Word of mouse generated through women’s participation in cyber conversation </a:t>
            </a:r>
          </a:p>
          <a:p>
            <a:endParaRPr lang="en-US" altLang="zh-HK" sz="2800" dirty="0" smtClean="0"/>
          </a:p>
          <a:p>
            <a:pPr marL="342900" indent="-342900">
              <a:buFont typeface="Arial" pitchFamily="34" charset="0"/>
              <a:buChar char="•"/>
            </a:pPr>
            <a:r>
              <a:rPr lang="en-US" altLang="zh-HK" sz="2800" dirty="0" smtClean="0"/>
              <a:t>‘Community identification’ described</a:t>
            </a:r>
          </a:p>
          <a:p>
            <a:endParaRPr lang="en-US" altLang="zh-HK" sz="2800" dirty="0"/>
          </a:p>
          <a:p>
            <a:pPr marL="342900" indent="-342900">
              <a:buFont typeface="Arial" pitchFamily="34" charset="0"/>
              <a:buChar char="•"/>
            </a:pPr>
            <a:r>
              <a:rPr lang="en-US" altLang="zh-HK" sz="2800" dirty="0" smtClean="0"/>
              <a:t>Qualitative research includes a survey of an online discussion forum(Facebook) and methods presented</a:t>
            </a:r>
          </a:p>
          <a:p>
            <a:endParaRPr lang="en-US" altLang="zh-HK" sz="2800" dirty="0"/>
          </a:p>
          <a:p>
            <a:pPr marL="342900" indent="-342900">
              <a:buFont typeface="Arial" pitchFamily="34" charset="0"/>
              <a:buChar char="•"/>
            </a:pPr>
            <a:r>
              <a:rPr lang="en-US" altLang="zh-HK" sz="2800" dirty="0" smtClean="0"/>
              <a:t>Thoughts on the future  </a:t>
            </a:r>
            <a:endParaRPr lang="zh-HK" altLang="en-US" sz="2800" dirty="0"/>
          </a:p>
        </p:txBody>
      </p:sp>
    </p:spTree>
    <p:extLst>
      <p:ext uri="{BB962C8B-B14F-4D97-AF65-F5344CB8AC3E}">
        <p14:creationId xmlns:p14="http://schemas.microsoft.com/office/powerpoint/2010/main" val="39738304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HK" dirty="0" smtClean="0"/>
              <a:t>Background (I)</a:t>
            </a:r>
            <a:endParaRPr lang="zh-HK" altLang="en-US" dirty="0"/>
          </a:p>
        </p:txBody>
      </p:sp>
      <p:sp>
        <p:nvSpPr>
          <p:cNvPr id="3" name="內容版面配置區 2"/>
          <p:cNvSpPr>
            <a:spLocks noGrp="1"/>
          </p:cNvSpPr>
          <p:nvPr>
            <p:ph idx="1"/>
          </p:nvPr>
        </p:nvSpPr>
        <p:spPr/>
        <p:txBody>
          <a:bodyPr>
            <a:normAutofit/>
          </a:bodyPr>
          <a:lstStyle/>
          <a:p>
            <a:pPr marL="457200" indent="-457200">
              <a:buFont typeface="+mj-lt"/>
              <a:buAutoNum type="arabicPeriod"/>
            </a:pPr>
            <a:r>
              <a:rPr lang="en-US" altLang="zh-HK" dirty="0" smtClean="0"/>
              <a:t>- Emergence </a:t>
            </a:r>
            <a:r>
              <a:rPr lang="en-US" altLang="zh-HK" dirty="0"/>
              <a:t>of virtual communities – a history of use of </a:t>
            </a:r>
            <a:r>
              <a:rPr lang="en-US" altLang="zh-HK" dirty="0" smtClean="0"/>
              <a:t>network (</a:t>
            </a:r>
            <a:r>
              <a:rPr lang="en-US" altLang="zh-HK" dirty="0" err="1" smtClean="0"/>
              <a:t>Dann</a:t>
            </a:r>
            <a:r>
              <a:rPr lang="en-US" altLang="zh-HK" dirty="0" smtClean="0"/>
              <a:t> </a:t>
            </a:r>
            <a:r>
              <a:rPr lang="en-US" altLang="zh-HK" dirty="0"/>
              <a:t>&amp;</a:t>
            </a:r>
            <a:r>
              <a:rPr lang="en-US" altLang="zh-HK" dirty="0" err="1"/>
              <a:t>Dann</a:t>
            </a:r>
            <a:r>
              <a:rPr lang="en-US" altLang="zh-HK" dirty="0"/>
              <a:t>, 2011</a:t>
            </a:r>
            <a:r>
              <a:rPr lang="en-US" altLang="zh-HK" dirty="0" smtClean="0"/>
              <a:t>)</a:t>
            </a:r>
          </a:p>
          <a:p>
            <a:pPr marL="0" indent="0">
              <a:buNone/>
            </a:pPr>
            <a:r>
              <a:rPr lang="en-US" altLang="zh-HK" dirty="0"/>
              <a:t> </a:t>
            </a:r>
            <a:r>
              <a:rPr lang="en-US" altLang="zh-HK" dirty="0" smtClean="0"/>
              <a:t>    -  Pure Information Exchange (Bray, 2007)</a:t>
            </a:r>
          </a:p>
          <a:p>
            <a:pPr marL="0" indent="0">
              <a:buNone/>
            </a:pPr>
            <a:r>
              <a:rPr lang="en-US" altLang="zh-HK" dirty="0" smtClean="0"/>
              <a:t>     -  Virtual communities that is free of time </a:t>
            </a:r>
          </a:p>
          <a:p>
            <a:pPr marL="0" indent="0">
              <a:buNone/>
            </a:pPr>
            <a:r>
              <a:rPr lang="en-US" altLang="zh-HK" dirty="0"/>
              <a:t> </a:t>
            </a:r>
            <a:r>
              <a:rPr lang="en-US" altLang="zh-HK" dirty="0" smtClean="0"/>
              <a:t>        constraints and members can collaborate </a:t>
            </a:r>
          </a:p>
          <a:p>
            <a:pPr marL="0" indent="0">
              <a:buNone/>
            </a:pPr>
            <a:r>
              <a:rPr lang="en-US" altLang="zh-HK" dirty="0"/>
              <a:t> </a:t>
            </a:r>
            <a:r>
              <a:rPr lang="en-US" altLang="zh-HK" dirty="0" smtClean="0"/>
              <a:t>        with each other  (Kaye 1991)</a:t>
            </a:r>
            <a:endParaRPr lang="zh-HK" altLang="en-US" dirty="0"/>
          </a:p>
        </p:txBody>
      </p:sp>
    </p:spTree>
    <p:extLst>
      <p:ext uri="{BB962C8B-B14F-4D97-AF65-F5344CB8AC3E}">
        <p14:creationId xmlns:p14="http://schemas.microsoft.com/office/powerpoint/2010/main" val="31069604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1"/>
          <p:cNvSpPr txBox="1">
            <a:spLocks noChangeArrowheads="1"/>
          </p:cNvSpPr>
          <p:nvPr/>
        </p:nvSpPr>
        <p:spPr bwMode="auto">
          <a:xfrm>
            <a:off x="6553200" y="6248400"/>
            <a:ext cx="2119313" cy="44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9pPr>
          </a:lstStyle>
          <a:p>
            <a:pPr algn="r" eaLnBrk="1">
              <a:buClrTx/>
              <a:buFontTx/>
              <a:buNone/>
            </a:pPr>
            <a:fld id="{C023E215-7048-4255-9F04-31C5EECC9509}" type="slidenum">
              <a:rPr lang="en-US" altLang="zh-TW" sz="1000">
                <a:solidFill>
                  <a:srgbClr val="000000"/>
                </a:solidFill>
                <a:latin typeface="Times New Roman" pitchFamily="18" charset="0"/>
                <a:ea typeface="新細明體" charset="-120"/>
              </a:rPr>
              <a:pPr algn="r" eaLnBrk="1">
                <a:buClrTx/>
                <a:buFontTx/>
                <a:buNone/>
              </a:pPr>
              <a:t>8</a:t>
            </a:fld>
            <a:endParaRPr lang="en-US" altLang="zh-TW" sz="1000" dirty="0">
              <a:solidFill>
                <a:srgbClr val="000000"/>
              </a:solidFill>
              <a:latin typeface="Times New Roman" pitchFamily="18" charset="0"/>
              <a:ea typeface="新細明體" charset="-120"/>
            </a:endParaRPr>
          </a:p>
        </p:txBody>
      </p:sp>
      <p:sp>
        <p:nvSpPr>
          <p:cNvPr id="26627" name="Text Box 2"/>
          <p:cNvSpPr txBox="1">
            <a:spLocks noChangeArrowheads="1"/>
          </p:cNvSpPr>
          <p:nvPr/>
        </p:nvSpPr>
        <p:spPr bwMode="auto">
          <a:xfrm>
            <a:off x="323528" y="520585"/>
            <a:ext cx="864096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9pPr>
          </a:lstStyle>
          <a:p>
            <a:pPr algn="ctr"/>
            <a:r>
              <a:rPr lang="zh-TW" altLang="zh-HK" sz="3200" b="1" dirty="0">
                <a:solidFill>
                  <a:schemeClr val="tx1"/>
                </a:solidFill>
                <a:latin typeface="+mj-lt"/>
              </a:rPr>
              <a:t> </a:t>
            </a:r>
            <a:r>
              <a:rPr lang="en-US" altLang="zh-HK" sz="3200" dirty="0">
                <a:solidFill>
                  <a:schemeClr val="tx1"/>
                </a:solidFill>
              </a:rPr>
              <a:t>Background (I)</a:t>
            </a:r>
            <a:endParaRPr lang="en-US" altLang="zh-TW" sz="4400" b="1" dirty="0">
              <a:solidFill>
                <a:schemeClr val="tx1"/>
              </a:solidFill>
              <a:latin typeface="+mj-lt"/>
              <a:ea typeface="新細明體" charset="-120"/>
            </a:endParaRPr>
          </a:p>
        </p:txBody>
      </p:sp>
      <p:sp>
        <p:nvSpPr>
          <p:cNvPr id="26628" name="Text Box 3"/>
          <p:cNvSpPr txBox="1">
            <a:spLocks noChangeArrowheads="1"/>
          </p:cNvSpPr>
          <p:nvPr/>
        </p:nvSpPr>
        <p:spPr bwMode="auto">
          <a:xfrm>
            <a:off x="262057" y="1916832"/>
            <a:ext cx="8681467" cy="412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9pPr>
          </a:lstStyle>
          <a:p>
            <a:pPr marL="457200" indent="-457200">
              <a:spcBef>
                <a:spcPts val="750"/>
              </a:spcBef>
              <a:buFont typeface="Arial" pitchFamily="34" charset="0"/>
              <a:buChar char="•"/>
            </a:pPr>
            <a:r>
              <a:rPr lang="en-US" altLang="zh-HK" sz="2800" b="1" dirty="0">
                <a:solidFill>
                  <a:schemeClr val="tx1"/>
                </a:solidFill>
                <a:effectLst>
                  <a:outerShdw blurRad="38100" dist="38100" dir="2700000" algn="tl">
                    <a:srgbClr val="000000">
                      <a:alpha val="43000"/>
                    </a:srgbClr>
                  </a:outerShdw>
                </a:effectLst>
              </a:rPr>
              <a:t>The female consumer in the 21</a:t>
            </a:r>
            <a:r>
              <a:rPr lang="en-US" altLang="zh-HK" sz="2800" b="1" baseline="30000" dirty="0">
                <a:solidFill>
                  <a:schemeClr val="tx1"/>
                </a:solidFill>
                <a:effectLst>
                  <a:outerShdw blurRad="38100" dist="38100" dir="2700000" algn="tl">
                    <a:srgbClr val="000000">
                      <a:alpha val="43000"/>
                    </a:srgbClr>
                  </a:outerShdw>
                </a:effectLst>
              </a:rPr>
              <a:t>st</a:t>
            </a:r>
            <a:r>
              <a:rPr lang="en-US" altLang="zh-HK" sz="2800" b="1" dirty="0">
                <a:solidFill>
                  <a:schemeClr val="tx1"/>
                </a:solidFill>
                <a:effectLst>
                  <a:outerShdw blurRad="38100" dist="38100" dir="2700000" algn="tl">
                    <a:srgbClr val="000000">
                      <a:alpha val="43000"/>
                    </a:srgbClr>
                  </a:outerShdw>
                </a:effectLst>
              </a:rPr>
              <a:t> </a:t>
            </a:r>
            <a:r>
              <a:rPr lang="en-US" altLang="zh-HK" sz="2800" b="1" dirty="0" smtClean="0">
                <a:solidFill>
                  <a:schemeClr val="tx1"/>
                </a:solidFill>
                <a:effectLst>
                  <a:outerShdw blurRad="38100" dist="38100" dir="2700000" algn="tl">
                    <a:srgbClr val="000000">
                      <a:alpha val="43000"/>
                    </a:srgbClr>
                  </a:outerShdw>
                </a:effectLst>
              </a:rPr>
              <a:t>century</a:t>
            </a:r>
            <a:endParaRPr lang="en-US" altLang="zh-HK" sz="2800" b="1" dirty="0">
              <a:solidFill>
                <a:schemeClr val="tx1"/>
              </a:solidFill>
              <a:ea typeface="新細明體" charset="-120"/>
            </a:endParaRPr>
          </a:p>
          <a:p>
            <a:pPr>
              <a:spcBef>
                <a:spcPts val="750"/>
              </a:spcBef>
            </a:pPr>
            <a:r>
              <a:rPr lang="en-US" altLang="zh-TW" sz="2800" b="1" dirty="0" smtClean="0">
                <a:solidFill>
                  <a:schemeClr val="tx1"/>
                </a:solidFill>
                <a:latin typeface="+mj-lt"/>
                <a:ea typeface="新細明體" charset="-120"/>
              </a:rPr>
              <a:t>- </a:t>
            </a:r>
            <a:r>
              <a:rPr lang="en-US" altLang="zh-TW" sz="3000" dirty="0" smtClean="0">
                <a:solidFill>
                  <a:srgbClr val="000000"/>
                </a:solidFill>
                <a:latin typeface="+mj-lt"/>
                <a:ea typeface="新細明體" charset="-120"/>
              </a:rPr>
              <a:t>With the advances in technology, individual consumers are keen to pursue efficient communication tools and thus push through to internet development</a:t>
            </a:r>
          </a:p>
          <a:p>
            <a:pPr eaLnBrk="1" hangingPunct="1">
              <a:spcBef>
                <a:spcPts val="750"/>
              </a:spcBef>
              <a:buClrTx/>
              <a:buFontTx/>
              <a:buNone/>
            </a:pPr>
            <a:r>
              <a:rPr lang="en-US" altLang="zh-TW" sz="2800" dirty="0" smtClean="0">
                <a:solidFill>
                  <a:srgbClr val="002060"/>
                </a:solidFill>
                <a:latin typeface="Times New Roman" pitchFamily="18" charset="0"/>
                <a:ea typeface="新細明體" charset="-120"/>
                <a:cs typeface="Times New Roman" pitchFamily="18" charset="0"/>
              </a:rPr>
              <a:t>- </a:t>
            </a:r>
            <a:r>
              <a:rPr lang="en-US" altLang="zh-TW" sz="2800" dirty="0" smtClean="0">
                <a:solidFill>
                  <a:schemeClr val="tx1"/>
                </a:solidFill>
                <a:latin typeface="Times New Roman" pitchFamily="18" charset="0"/>
                <a:ea typeface="新細明體" charset="-120"/>
                <a:cs typeface="Times New Roman" pitchFamily="18" charset="0"/>
              </a:rPr>
              <a:t>Female consumers demand internet usage more frequently than males</a:t>
            </a:r>
          </a:p>
          <a:p>
            <a:pPr eaLnBrk="1" hangingPunct="1">
              <a:spcBef>
                <a:spcPts val="750"/>
              </a:spcBef>
              <a:buClrTx/>
              <a:buFontTx/>
              <a:buNone/>
            </a:pPr>
            <a:r>
              <a:rPr lang="en-US" altLang="zh-TW" sz="2800" dirty="0" smtClean="0">
                <a:solidFill>
                  <a:srgbClr val="002060"/>
                </a:solidFill>
                <a:latin typeface="Times New Roman" pitchFamily="18" charset="0"/>
                <a:ea typeface="新細明體" charset="-120"/>
                <a:cs typeface="Times New Roman" pitchFamily="18" charset="0"/>
              </a:rPr>
              <a:t>Source </a:t>
            </a:r>
            <a:r>
              <a:rPr lang="en-US" altLang="zh-TW" sz="2800" dirty="0">
                <a:solidFill>
                  <a:srgbClr val="002060"/>
                </a:solidFill>
                <a:latin typeface="Times New Roman" pitchFamily="18" charset="0"/>
                <a:ea typeface="新細明體" charset="-120"/>
                <a:cs typeface="Times New Roman" pitchFamily="18" charset="0"/>
              </a:rPr>
              <a:t>:</a:t>
            </a:r>
            <a:r>
              <a:rPr lang="en-US" altLang="zh-TW" sz="2800" dirty="0">
                <a:solidFill>
                  <a:srgbClr val="000000"/>
                </a:solidFill>
                <a:latin typeface="Times New Roman" pitchFamily="18" charset="0"/>
                <a:ea typeface="新細明體" charset="-120"/>
                <a:cs typeface="Times New Roman" pitchFamily="18" charset="0"/>
              </a:rPr>
              <a:t> </a:t>
            </a:r>
            <a:r>
              <a:rPr lang="en-US" altLang="zh-TW" sz="2800" dirty="0">
                <a:solidFill>
                  <a:srgbClr val="002060"/>
                </a:solidFill>
                <a:latin typeface="Times New Roman" pitchFamily="18" charset="0"/>
                <a:ea typeface="新細明體" charset="-120"/>
                <a:cs typeface="Times New Roman" pitchFamily="18" charset="0"/>
                <a:hlinkClick r:id="rId3"/>
              </a:rPr>
              <a:t>http://</a:t>
            </a:r>
            <a:r>
              <a:rPr lang="en-US" altLang="zh-TW" sz="2800" dirty="0" smtClean="0">
                <a:solidFill>
                  <a:srgbClr val="002060"/>
                </a:solidFill>
                <a:latin typeface="Times New Roman" pitchFamily="18" charset="0"/>
                <a:ea typeface="新細明體" charset="-120"/>
                <a:cs typeface="Times New Roman" pitchFamily="18" charset="0"/>
                <a:hlinkClick r:id="rId3"/>
              </a:rPr>
              <a:t>newmedia.cityu.edu.hk/hkip</a:t>
            </a:r>
            <a:r>
              <a:rPr lang="en-US" altLang="zh-TW" sz="2800" dirty="0" smtClean="0">
                <a:solidFill>
                  <a:srgbClr val="002060"/>
                </a:solidFill>
                <a:latin typeface="Times New Roman" pitchFamily="18" charset="0"/>
                <a:ea typeface="新細明體" charset="-120"/>
                <a:cs typeface="Times New Roman" pitchFamily="18" charset="0"/>
              </a:rPr>
              <a:t>                                                                                                                                                                                                                                                                                                                                                                                                                                                                                                                                                                                                                                                                                                                                                                                                                                                                                                                                                                                                                                                                                                                                                                                                                                                  </a:t>
            </a:r>
            <a:endParaRPr lang="en-US" altLang="zh-TW" sz="2800" dirty="0">
              <a:solidFill>
                <a:srgbClr val="002060"/>
              </a:solidFill>
              <a:latin typeface="Times New Roman" pitchFamily="18" charset="0"/>
              <a:ea typeface="新細明體" charset="-120"/>
              <a:cs typeface="Times New Roman" pitchFamily="18" charset="0"/>
            </a:endParaRPr>
          </a:p>
        </p:txBody>
      </p:sp>
      <p:sp>
        <p:nvSpPr>
          <p:cNvPr id="5" name="投影片編號版面配置區 4"/>
          <p:cNvSpPr>
            <a:spLocks noGrp="1"/>
          </p:cNvSpPr>
          <p:nvPr>
            <p:ph type="sldNum" sz="quarter" idx="12"/>
          </p:nvPr>
        </p:nvSpPr>
        <p:spPr>
          <a:ln>
            <a:round/>
            <a:headEnd/>
            <a:tailEnd/>
          </a:ln>
        </p:spPr>
        <p:txBody>
          <a:bodyPr lIns="90000" tIns="46800" rIns="90000" bIns="46800"/>
          <a:lstStyle/>
          <a:p>
            <a:pPr hangingPunct="0">
              <a:buSzPct val="100000"/>
              <a:tabLst>
                <a:tab pos="723900" algn="l"/>
                <a:tab pos="1447800" algn="l"/>
              </a:tabLst>
              <a:defRPr/>
            </a:pPr>
            <a:fld id="{6EC8B17E-E4E9-46F5-BC01-8F03CC1030A4}" type="slidenum">
              <a:rPr lang="en-US">
                <a:solidFill>
                  <a:srgbClr val="000000"/>
                </a:solidFill>
                <a:latin typeface="Times New Roman" pitchFamily="16" charset="0"/>
              </a:rPr>
              <a:pPr hangingPunct="0">
                <a:buSzPct val="100000"/>
                <a:tabLst>
                  <a:tab pos="723900" algn="l"/>
                  <a:tab pos="1447800" algn="l"/>
                </a:tabLst>
                <a:defRPr/>
              </a:pPr>
              <a:t>8</a:t>
            </a:fld>
            <a:endParaRPr lang="en-US" dirty="0">
              <a:solidFill>
                <a:srgbClr val="000000"/>
              </a:solidFill>
              <a:latin typeface="Times New Roman" pitchFamily="16" charset="0"/>
            </a:endParaRPr>
          </a:p>
        </p:txBody>
      </p:sp>
    </p:spTree>
    <p:extLst>
      <p:ext uri="{BB962C8B-B14F-4D97-AF65-F5344CB8AC3E}">
        <p14:creationId xmlns:p14="http://schemas.microsoft.com/office/powerpoint/2010/main" val="1800723370"/>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fontScale="90000"/>
          </a:bodyPr>
          <a:lstStyle/>
          <a:p>
            <a:r>
              <a:rPr lang="en-US" altLang="zh-TW" dirty="0" smtClean="0"/>
              <a:t>Power of conversation made by women: friendship in network sites</a:t>
            </a:r>
            <a:endParaRPr lang="zh-TW" altLang="en-US" dirty="0"/>
          </a:p>
        </p:txBody>
      </p:sp>
      <p:sp>
        <p:nvSpPr>
          <p:cNvPr id="4" name="投影片編號版面配置區 3"/>
          <p:cNvSpPr>
            <a:spLocks noGrp="1"/>
          </p:cNvSpPr>
          <p:nvPr>
            <p:ph type="sldNum" sz="quarter" idx="12"/>
          </p:nvPr>
        </p:nvSpPr>
        <p:spPr/>
        <p:txBody>
          <a:bodyPr/>
          <a:lstStyle/>
          <a:p>
            <a:fld id="{B6F15528-21DE-4FAA-801E-634DDDAF4B2B}" type="slidenum">
              <a:rPr lang="en-US" smtClean="0"/>
              <a:pPr/>
              <a:t>9</a:t>
            </a:fld>
            <a:endParaRPr lang="en-US"/>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8820" y="1644052"/>
            <a:ext cx="7339564" cy="4518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F:\女性網上消費者報告\新增資料夾\Search.aspx_files\print_logo.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36075" y="6174956"/>
            <a:ext cx="1919446" cy="494403"/>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p:cNvSpPr txBox="1"/>
          <p:nvPr/>
        </p:nvSpPr>
        <p:spPr>
          <a:xfrm>
            <a:off x="372667" y="5997353"/>
            <a:ext cx="7863042" cy="646331"/>
          </a:xfrm>
          <a:prstGeom prst="rect">
            <a:avLst/>
          </a:prstGeom>
          <a:noFill/>
        </p:spPr>
        <p:txBody>
          <a:bodyPr wrap="square" rtlCol="0">
            <a:spAutoFit/>
          </a:bodyPr>
          <a:lstStyle/>
          <a:p>
            <a:r>
              <a:rPr lang="fr-FR" altLang="zh-TW" dirty="0"/>
              <a:t>Source : http://pewinternet.org/~/media/Files/Reports/2011/PIP-SNS-Update-2011.pdf</a:t>
            </a:r>
          </a:p>
        </p:txBody>
      </p:sp>
    </p:spTree>
    <p:extLst>
      <p:ext uri="{BB962C8B-B14F-4D97-AF65-F5344CB8AC3E}">
        <p14:creationId xmlns:p14="http://schemas.microsoft.com/office/powerpoint/2010/main" val="13080651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itle 1"/>
          <p:cNvSpPr>
            <a:spLocks noGrp="1"/>
          </p:cNvSpPr>
          <p:nvPr>
            <p:ph type="title"/>
          </p:nvPr>
        </p:nvSpPr>
        <p:spPr>
          <a:xfrm>
            <a:off x="0" y="0"/>
            <a:ext cx="9144000" cy="765175"/>
          </a:xfrm>
        </p:spPr>
        <p:txBody>
          <a:bodyPr>
            <a:normAutofit fontScale="90000"/>
          </a:bodyPr>
          <a:lstStyle/>
          <a:p>
            <a:pPr>
              <a:defRPr/>
            </a:pPr>
            <a:r>
              <a:rPr lang="en-US" altLang="zh-TW" sz="3600" dirty="0" smtClean="0">
                <a:solidFill>
                  <a:srgbClr val="7030A0"/>
                </a:solidFill>
                <a:effectLst>
                  <a:outerShdw blurRad="38100" dist="38100" dir="2700000" algn="tl">
                    <a:srgbClr val="000000">
                      <a:alpha val="43137"/>
                    </a:srgbClr>
                  </a:outerShdw>
                </a:effectLst>
              </a:rPr>
              <a:t>Men and Women ration (Year) – Social Networking</a:t>
            </a:r>
            <a:endParaRPr lang="zh-TW" altLang="en-US" sz="3600" dirty="0" smtClean="0">
              <a:solidFill>
                <a:srgbClr val="7030A0"/>
              </a:solidFill>
            </a:endParaRPr>
          </a:p>
        </p:txBody>
      </p:sp>
      <p:sp>
        <p:nvSpPr>
          <p:cNvPr id="172035" name="Content Placeholder 3"/>
          <p:cNvSpPr>
            <a:spLocks noGrp="1"/>
          </p:cNvSpPr>
          <p:nvPr>
            <p:ph idx="1"/>
          </p:nvPr>
        </p:nvSpPr>
        <p:spPr>
          <a:xfrm>
            <a:off x="323850" y="908050"/>
            <a:ext cx="8229600" cy="5545138"/>
          </a:xfrm>
        </p:spPr>
        <p:txBody>
          <a:bodyPr/>
          <a:lstStyle/>
          <a:p>
            <a:pPr>
              <a:buFontTx/>
              <a:buNone/>
            </a:pPr>
            <a:endParaRPr lang="en-US" altLang="zh-TW" dirty="0" smtClean="0">
              <a:solidFill>
                <a:srgbClr val="7030A0"/>
              </a:solidFill>
              <a:sym typeface="Wingdings" pitchFamily="2" charset="2"/>
            </a:endParaRPr>
          </a:p>
          <a:p>
            <a:pPr>
              <a:buFontTx/>
              <a:buNone/>
            </a:pPr>
            <a:endParaRPr lang="zh-TW" altLang="en-US" dirty="0" smtClean="0"/>
          </a:p>
        </p:txBody>
      </p:sp>
      <p:pic>
        <p:nvPicPr>
          <p:cNvPr id="172036" name="Picture 2"/>
          <p:cNvPicPr>
            <a:picLocks noChangeAspect="1" noChangeArrowheads="1"/>
          </p:cNvPicPr>
          <p:nvPr/>
        </p:nvPicPr>
        <p:blipFill>
          <a:blip r:embed="rId2" cstate="print"/>
          <a:srcRect/>
          <a:stretch>
            <a:fillRect/>
          </a:stretch>
        </p:blipFill>
        <p:spPr bwMode="auto">
          <a:xfrm>
            <a:off x="0" y="908050"/>
            <a:ext cx="8964613" cy="5434013"/>
          </a:xfrm>
          <a:prstGeom prst="rect">
            <a:avLst/>
          </a:prstGeom>
          <a:noFill/>
          <a:ln w="9525">
            <a:noFill/>
            <a:miter lim="800000"/>
            <a:headEnd/>
            <a:tailEnd/>
          </a:ln>
        </p:spPr>
      </p:pic>
      <p:sp>
        <p:nvSpPr>
          <p:cNvPr id="172037" name="Slide Number Placeholder 6"/>
          <p:cNvSpPr>
            <a:spLocks noGrp="1"/>
          </p:cNvSpPr>
          <p:nvPr>
            <p:ph type="sldNum" sz="quarter" idx="12"/>
          </p:nvPr>
        </p:nvSpPr>
        <p:spPr>
          <a:noFill/>
        </p:spPr>
        <p:txBody>
          <a:bodyPr/>
          <a:lstStyle/>
          <a:p>
            <a:fld id="{3DFEF60D-F60B-4AD3-9FFC-FBA9343876FB}" type="slidenum">
              <a:rPr lang="en-US" altLang="zh-TW" smtClean="0"/>
              <a:pPr/>
              <a:t>10</a:t>
            </a:fld>
            <a:endParaRPr lang="en-US" altLang="zh-TW" smtClean="0"/>
          </a:p>
        </p:txBody>
      </p:sp>
      <p:sp>
        <p:nvSpPr>
          <p:cNvPr id="172038" name="Rectangle 7"/>
          <p:cNvSpPr>
            <a:spLocks noChangeArrowheads="1"/>
          </p:cNvSpPr>
          <p:nvPr/>
        </p:nvSpPr>
        <p:spPr bwMode="auto">
          <a:xfrm>
            <a:off x="250825" y="6165850"/>
            <a:ext cx="6858000" cy="457200"/>
          </a:xfrm>
          <a:prstGeom prst="rect">
            <a:avLst/>
          </a:prstGeom>
          <a:noFill/>
          <a:ln w="9525">
            <a:noFill/>
            <a:miter lim="800000"/>
            <a:headEnd/>
            <a:tailEnd/>
          </a:ln>
        </p:spPr>
        <p:txBody>
          <a:bodyPr>
            <a:spAutoFit/>
          </a:bodyPr>
          <a:lstStyle/>
          <a:p>
            <a:pPr marL="627063" indent="-271463">
              <a:lnSpc>
                <a:spcPts val="3200"/>
              </a:lnSpc>
            </a:pPr>
            <a:r>
              <a:rPr lang="en-US" altLang="zh-TW" sz="2000">
                <a:solidFill>
                  <a:srgbClr val="7030A0"/>
                </a:solidFill>
                <a:sym typeface="Wingdings" pitchFamily="2" charset="2"/>
              </a:rPr>
              <a:t>Source: Mashable.com/2010/07/28/women-on-the-web</a:t>
            </a:r>
          </a:p>
        </p:txBody>
      </p:sp>
    </p:spTree>
    <p:extLst>
      <p:ext uri="{BB962C8B-B14F-4D97-AF65-F5344CB8AC3E}">
        <p14:creationId xmlns:p14="http://schemas.microsoft.com/office/powerpoint/2010/main" val="10056850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6"/>
          <p:cNvSpPr txBox="1">
            <a:spLocks noGrp="1"/>
          </p:cNvSpPr>
          <p:nvPr/>
        </p:nvSpPr>
        <p:spPr bwMode="auto">
          <a:xfrm>
            <a:off x="6553200" y="6248400"/>
            <a:ext cx="2119313" cy="442913"/>
          </a:xfrm>
          <a:prstGeom prst="rect">
            <a:avLst/>
          </a:prstGeom>
          <a:noFill/>
          <a:ln>
            <a:round/>
            <a:headEnd/>
            <a:tailEnd/>
          </a:ln>
        </p:spPr>
        <p:txBody>
          <a:bodyPr lIns="90000" tIns="46800" rIns="90000" bIns="46800"/>
          <a:lstStyle/>
          <a:p>
            <a:pPr algn="r" eaLnBrk="1">
              <a:buClrTx/>
              <a:buFontTx/>
              <a:buNone/>
              <a:tabLst>
                <a:tab pos="723900" algn="l"/>
                <a:tab pos="1447800" algn="l"/>
              </a:tabLst>
              <a:defRPr/>
            </a:pPr>
            <a:fld id="{298C5D45-D3B1-4F29-8404-F57A191EF1BD}" type="slidenum">
              <a:rPr lang="en-US" altLang="zh-TW" sz="1000">
                <a:solidFill>
                  <a:srgbClr val="000000"/>
                </a:solidFill>
                <a:latin typeface="Times New Roman" pitchFamily="16" charset="0"/>
                <a:ea typeface="+mn-ea"/>
              </a:rPr>
              <a:pPr algn="r" eaLnBrk="1">
                <a:buClrTx/>
                <a:buFontTx/>
                <a:buNone/>
                <a:tabLst>
                  <a:tab pos="723900" algn="l"/>
                  <a:tab pos="1447800" algn="l"/>
                </a:tabLst>
                <a:defRPr/>
              </a:pPr>
              <a:t>11</a:t>
            </a:fld>
            <a:endParaRPr lang="en-US" altLang="zh-TW" sz="1000" dirty="0">
              <a:solidFill>
                <a:srgbClr val="000000"/>
              </a:solidFill>
              <a:latin typeface="Times New Roman" pitchFamily="16" charset="0"/>
              <a:ea typeface="+mn-ea"/>
            </a:endParaRPr>
          </a:p>
        </p:txBody>
      </p:sp>
      <p:sp>
        <p:nvSpPr>
          <p:cNvPr id="17411" name="Rectangle 2"/>
          <p:cNvSpPr>
            <a:spLocks noGrp="1" noChangeArrowheads="1"/>
          </p:cNvSpPr>
          <p:nvPr>
            <p:ph type="body" idx="4294967295"/>
          </p:nvPr>
        </p:nvSpPr>
        <p:spPr>
          <a:xfrm>
            <a:off x="9751" y="2033588"/>
            <a:ext cx="8229600" cy="4824412"/>
          </a:xfrm>
        </p:spPr>
        <p:txBody>
          <a:bodyPr lIns="90000" tIns="46800" rIns="90000" bIns="46800">
            <a:normAutofit fontScale="92500" lnSpcReduction="20000"/>
          </a:bodyPr>
          <a:lstStyle/>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zh-TW" sz="2600" dirty="0" smtClean="0"/>
              <a:t>A finding showed that more than half of social networking site users are female.</a:t>
            </a:r>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6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zh-TW" sz="2000" dirty="0" smtClean="0"/>
              <a:t/>
            </a:r>
            <a:br>
              <a:rPr lang="en-US" altLang="zh-TW" sz="2000" dirty="0" smtClean="0"/>
            </a:br>
            <a:r>
              <a:rPr lang="en-US" altLang="zh-TW" sz="2000" dirty="0" smtClean="0"/>
              <a:t/>
            </a:r>
            <a:br>
              <a:rPr lang="en-US" altLang="zh-TW" sz="2000" dirty="0" smtClean="0"/>
            </a:br>
            <a:endParaRPr lang="en-US" altLang="zh-TW" sz="20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1600" dirty="0" smtClean="0"/>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solidFill>
                <a:srgbClr val="002060"/>
              </a:solidFill>
            </a:endParaRPr>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smtClean="0">
              <a:solidFill>
                <a:srgbClr val="002060"/>
              </a:solidFill>
              <a:latin typeface="Times New Roman" pitchFamily="18" charset="0"/>
            </a:endParaRPr>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sz="2000" dirty="0">
              <a:solidFill>
                <a:srgbClr val="002060"/>
              </a:solidFill>
              <a:latin typeface="Times New Roman" pitchFamily="18" charset="0"/>
            </a:endParaRPr>
          </a:p>
          <a:p>
            <a:pPr marL="0"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zh-TW" sz="2000" dirty="0" smtClean="0">
                <a:solidFill>
                  <a:srgbClr val="002060"/>
                </a:solidFill>
                <a:latin typeface="Times New Roman" pitchFamily="18" charset="0"/>
              </a:rPr>
              <a:t>Source </a:t>
            </a:r>
            <a:r>
              <a:rPr lang="en-US" altLang="zh-TW" sz="2000" dirty="0" smtClean="0">
                <a:solidFill>
                  <a:srgbClr val="002060"/>
                </a:solidFill>
              </a:rPr>
              <a:t>:http://jamiedunham.files.wordpress.com/2011/06/pew_women_social_media.png</a:t>
            </a:r>
          </a:p>
          <a:p>
            <a:pPr marL="0" lvl="1" indent="0" eaLnBrk="1" hangingPunct="1">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zh-TW" dirty="0" smtClean="0"/>
          </a:p>
        </p:txBody>
      </p:sp>
      <p:pic>
        <p:nvPicPr>
          <p:cNvPr id="17412" name="圖片 4" descr="Sex distribution of social networking site users in 2008 and 2010.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9752" y="2530964"/>
            <a:ext cx="5976664" cy="3449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Rectangle 1"/>
          <p:cNvSpPr txBox="1">
            <a:spLocks noChangeArrowheads="1"/>
          </p:cNvSpPr>
          <p:nvPr/>
        </p:nvSpPr>
        <p:spPr bwMode="auto">
          <a:xfrm>
            <a:off x="430213" y="476250"/>
            <a:ext cx="8713787"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5pPr>
            <a:lvl6pPr marL="25146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6pPr>
            <a:lvl7pPr marL="29718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7pPr>
            <a:lvl8pPr marL="34290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8pPr>
            <a:lvl9pPr marL="3886200" indent="-228600" defTabSz="449263" eaLnBrk="0" fontAlgn="base" hangingPunct="0">
              <a:spcBef>
                <a:spcPct val="0"/>
              </a:spcBef>
              <a:spcAft>
                <a:spcPct val="0"/>
              </a:spcAft>
              <a:buClr>
                <a:srgbClr val="000000"/>
              </a:buClr>
              <a:buSzPct val="100000"/>
              <a:buFont typeface="Times New Roman"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charset="0"/>
                <a:ea typeface="Microsoft YaHei" charset="-122"/>
              </a:defRPr>
            </a:lvl9pPr>
          </a:lstStyle>
          <a:p>
            <a:r>
              <a:rPr kumimoji="1" lang="en-US" altLang="zh-TW" sz="3500" b="1">
                <a:solidFill>
                  <a:schemeClr val="tx2"/>
                </a:solidFill>
                <a:ea typeface="新細明體" charset="-120"/>
              </a:rPr>
              <a:t>Women on the Web – </a:t>
            </a:r>
            <a:br>
              <a:rPr kumimoji="1" lang="en-US" altLang="zh-TW" sz="3500" b="1">
                <a:solidFill>
                  <a:schemeClr val="tx2"/>
                </a:solidFill>
                <a:ea typeface="新細明體" charset="-120"/>
              </a:rPr>
            </a:br>
            <a:r>
              <a:rPr kumimoji="1" lang="en-US" altLang="zh-TW" sz="3500" b="1">
                <a:solidFill>
                  <a:schemeClr val="tx2"/>
                </a:solidFill>
                <a:ea typeface="新細明體" charset="-120"/>
              </a:rPr>
              <a:t>Social Networking </a:t>
            </a:r>
          </a:p>
        </p:txBody>
      </p:sp>
    </p:spTree>
    <p:extLst>
      <p:ext uri="{BB962C8B-B14F-4D97-AF65-F5344CB8AC3E}">
        <p14:creationId xmlns:p14="http://schemas.microsoft.com/office/powerpoint/2010/main" val="865772512"/>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Background (III) </a:t>
            </a:r>
            <a:endParaRPr lang="zh-HK" altLang="en-US" dirty="0"/>
          </a:p>
        </p:txBody>
      </p:sp>
      <p:sp>
        <p:nvSpPr>
          <p:cNvPr id="3" name="內容版面配置區 2"/>
          <p:cNvSpPr>
            <a:spLocks noGrp="1"/>
          </p:cNvSpPr>
          <p:nvPr>
            <p:ph idx="1"/>
          </p:nvPr>
        </p:nvSpPr>
        <p:spPr/>
        <p:txBody>
          <a:bodyPr>
            <a:normAutofit fontScale="92500"/>
          </a:bodyPr>
          <a:lstStyle/>
          <a:p>
            <a:r>
              <a:rPr lang="en-US" altLang="zh-HK" dirty="0" smtClean="0"/>
              <a:t>From a ripple effect of ‘word of mouth’ to ‘word of mouse’ – what is ‘word of mouse’</a:t>
            </a:r>
          </a:p>
          <a:p>
            <a:pPr marL="0" indent="0">
              <a:buNone/>
            </a:pPr>
            <a:r>
              <a:rPr lang="en-US" altLang="zh-HK" b="1" dirty="0" smtClean="0"/>
              <a:t>‘</a:t>
            </a:r>
            <a:r>
              <a:rPr lang="en-US" altLang="zh-HK" u="sng" dirty="0"/>
              <a:t>Word of </a:t>
            </a:r>
            <a:r>
              <a:rPr lang="en-US" altLang="zh-HK" u="sng" dirty="0" smtClean="0"/>
              <a:t>Mouse’</a:t>
            </a:r>
            <a:endParaRPr lang="en-US" altLang="zh-HK" dirty="0"/>
          </a:p>
          <a:p>
            <a:pPr marL="0" indent="0">
              <a:buFontTx/>
              <a:buChar char="-"/>
            </a:pPr>
            <a:r>
              <a:rPr lang="en-US" altLang="zh-HK" dirty="0" smtClean="0"/>
              <a:t> Passing a message among users electronically</a:t>
            </a:r>
          </a:p>
          <a:p>
            <a:pPr marL="0" indent="0">
              <a:buNone/>
            </a:pPr>
            <a:r>
              <a:rPr lang="en-US" altLang="zh-HK" dirty="0" smtClean="0"/>
              <a:t>- </a:t>
            </a:r>
            <a:r>
              <a:rPr lang="en-US" altLang="zh-HK" dirty="0"/>
              <a:t>A new type of reality by influencing readers during their online information searches (</a:t>
            </a:r>
            <a:r>
              <a:rPr lang="en-US" altLang="zh-HK" dirty="0" err="1"/>
              <a:t>Litvin</a:t>
            </a:r>
            <a:r>
              <a:rPr lang="en-US" altLang="zh-HK" dirty="0"/>
              <a:t> et al., </a:t>
            </a:r>
            <a:r>
              <a:rPr lang="en-US" altLang="zh-HK" dirty="0" smtClean="0"/>
              <a:t>2005)</a:t>
            </a:r>
          </a:p>
          <a:p>
            <a:pPr marL="0" indent="0">
              <a:buFontTx/>
              <a:buChar char="-"/>
            </a:pPr>
            <a:r>
              <a:rPr lang="en-US" altLang="zh-HK" dirty="0" smtClean="0"/>
              <a:t> Allows consumers to reach a vast number of  </a:t>
            </a:r>
          </a:p>
          <a:p>
            <a:pPr marL="0" indent="0">
              <a:buNone/>
            </a:pPr>
            <a:r>
              <a:rPr lang="en-US" altLang="zh-HK" dirty="0"/>
              <a:t> </a:t>
            </a:r>
            <a:r>
              <a:rPr lang="en-US" altLang="zh-HK" dirty="0" smtClean="0"/>
              <a:t> people in one click (Hennig-Thurau et al., 2004)</a:t>
            </a:r>
          </a:p>
          <a:p>
            <a:pPr marL="0" indent="0">
              <a:buNone/>
            </a:pPr>
            <a:endParaRPr lang="zh-HK" altLang="en-US" dirty="0"/>
          </a:p>
        </p:txBody>
      </p:sp>
    </p:spTree>
    <p:extLst>
      <p:ext uri="{BB962C8B-B14F-4D97-AF65-F5344CB8AC3E}">
        <p14:creationId xmlns:p14="http://schemas.microsoft.com/office/powerpoint/2010/main" val="27088202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457200" y="500063"/>
            <a:ext cx="8229600" cy="1143000"/>
          </a:xfrm>
        </p:spPr>
        <p:txBody>
          <a:bodyPr>
            <a:normAutofit/>
          </a:bodyPr>
          <a:lstStyle/>
          <a:p>
            <a:pPr>
              <a:defRPr/>
            </a:pPr>
            <a:r>
              <a:rPr lang="en-US" altLang="zh-HK" dirty="0" smtClean="0"/>
              <a:t>Background (III)</a:t>
            </a:r>
            <a:endParaRPr lang="zh-TW" altLang="en-US" dirty="0"/>
          </a:p>
        </p:txBody>
      </p:sp>
      <p:sp>
        <p:nvSpPr>
          <p:cNvPr id="22531" name="內容版面配置區 2"/>
          <p:cNvSpPr>
            <a:spLocks noGrp="1"/>
          </p:cNvSpPr>
          <p:nvPr>
            <p:ph idx="1"/>
          </p:nvPr>
        </p:nvSpPr>
        <p:spPr>
          <a:xfrm>
            <a:off x="457200" y="1882775"/>
            <a:ext cx="8229600" cy="4572000"/>
          </a:xfrm>
        </p:spPr>
        <p:txBody>
          <a:bodyPr/>
          <a:lstStyle/>
          <a:p>
            <a:pPr marL="0" indent="0">
              <a:buNone/>
            </a:pPr>
            <a:r>
              <a:rPr lang="en-US" altLang="zh-HK" dirty="0" smtClean="0"/>
              <a:t>Social </a:t>
            </a:r>
            <a:r>
              <a:rPr lang="en-US" altLang="zh-HK" dirty="0"/>
              <a:t>Network Site (SNS)</a:t>
            </a:r>
            <a:r>
              <a:rPr lang="zh-TW" altLang="zh-HK" dirty="0"/>
              <a:t/>
            </a:r>
            <a:br>
              <a:rPr lang="zh-TW" altLang="zh-HK" dirty="0"/>
            </a:br>
            <a:endParaRPr lang="en-US" altLang="zh-TW" dirty="0" smtClean="0">
              <a:ea typeface="新細明體" charset="-120"/>
            </a:endParaRPr>
          </a:p>
          <a:p>
            <a:pPr lvl="1" eaLnBrk="1" hangingPunct="1"/>
            <a:r>
              <a:rPr lang="en-US" altLang="zh-TW" dirty="0" smtClean="0"/>
              <a:t>Facebook, Twitter, MySpace</a:t>
            </a:r>
          </a:p>
          <a:p>
            <a:pPr lvl="1" eaLnBrk="1" hangingPunct="1"/>
            <a:r>
              <a:rPr lang="en-US" altLang="zh-TW" dirty="0" smtClean="0"/>
              <a:t>Email (for personal use) </a:t>
            </a:r>
          </a:p>
          <a:p>
            <a:pPr lvl="1" eaLnBrk="1" hangingPunct="1"/>
            <a:r>
              <a:rPr lang="en-US" altLang="zh-TW" dirty="0" smtClean="0"/>
              <a:t>Online Community Groups </a:t>
            </a:r>
          </a:p>
          <a:p>
            <a:pPr lvl="1" eaLnBrk="1" hangingPunct="1"/>
            <a:r>
              <a:rPr lang="en-US" altLang="zh-TW" dirty="0" smtClean="0"/>
              <a:t>Instant Messenger</a:t>
            </a:r>
          </a:p>
          <a:p>
            <a:pPr eaLnBrk="1" hangingPunct="1">
              <a:buFont typeface="Wingdings 2" pitchFamily="18" charset="2"/>
              <a:buNone/>
            </a:pPr>
            <a:endParaRPr lang="zh-TW" altLang="en-US" dirty="0" smtClean="0"/>
          </a:p>
        </p:txBody>
      </p:sp>
      <p:pic>
        <p:nvPicPr>
          <p:cNvPr id="22532"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83538" y="2574131"/>
            <a:ext cx="768350"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0187" y="1071563"/>
            <a:ext cx="99218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65139" y="2905358"/>
            <a:ext cx="1047750" cy="102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4" descr="http://www.tmforum.org/sdata/content/Collab_Program/community_tile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76257" y="4562201"/>
            <a:ext cx="2214562" cy="212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Picture 1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262205" y="2202765"/>
            <a:ext cx="928688" cy="82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7" name="Picture 15" descr="http://t1.gstatic.com/images?q=tbn:ANd9GcQPm83QkH2tMqm0YfKi8vFrpEP8muLVKCz09pSfy52W8iRHfopl"/>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433301" y="4562200"/>
            <a:ext cx="1463675" cy="169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8" name="Picture 7"/>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72375" y="3357563"/>
            <a:ext cx="12858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4"/>
          <p:cNvSpPr>
            <a:spLocks noChangeArrowheads="1"/>
          </p:cNvSpPr>
          <p:nvPr/>
        </p:nvSpPr>
        <p:spPr bwMode="auto">
          <a:xfrm>
            <a:off x="0" y="6519863"/>
            <a:ext cx="9144000" cy="34925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spAutoFit/>
          </a:bodyPr>
          <a:lstStyle/>
          <a:p>
            <a:r>
              <a:rPr lang="en-US" altLang="zh-TW" sz="1600" b="1">
                <a:solidFill>
                  <a:schemeClr val="bg1"/>
                </a:solidFill>
                <a:latin typeface="Arial" charset="0"/>
                <a:cs typeface="Arial" charset="0"/>
              </a:rPr>
              <a:t>Source : http://pewinternet.org/Reports/2011/Social-Networking-Sites.aspx</a:t>
            </a:r>
          </a:p>
        </p:txBody>
      </p:sp>
    </p:spTree>
    <p:extLst>
      <p:ext uri="{BB962C8B-B14F-4D97-AF65-F5344CB8AC3E}">
        <p14:creationId xmlns:p14="http://schemas.microsoft.com/office/powerpoint/2010/main" val="33122204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1763688" y="2276872"/>
            <a:ext cx="3454215" cy="646331"/>
          </a:xfrm>
          <a:prstGeom prst="rect">
            <a:avLst/>
          </a:prstGeom>
          <a:noFill/>
        </p:spPr>
        <p:txBody>
          <a:bodyPr wrap="none" rtlCol="0">
            <a:spAutoFit/>
          </a:bodyPr>
          <a:lstStyle/>
          <a:p>
            <a:r>
              <a:rPr lang="en-US" altLang="zh-HK" sz="3600" dirty="0" smtClean="0"/>
              <a:t>Literature Review</a:t>
            </a:r>
            <a:endParaRPr lang="zh-HK" altLang="en-US" sz="3600" dirty="0"/>
          </a:p>
        </p:txBody>
      </p:sp>
      <p:pic>
        <p:nvPicPr>
          <p:cNvPr id="3" name="Picture 5" descr="Kalofer_Lace.jpg"/>
          <p:cNvPicPr>
            <a:picLocks noChangeAspect="1"/>
          </p:cNvPicPr>
          <p:nvPr/>
        </p:nvPicPr>
        <p:blipFill>
          <a:blip r:embed="rId2" cstate="print">
            <a:lum bright="70000" contrast="-70000"/>
          </a:blip>
          <a:srcRect/>
          <a:stretch>
            <a:fillRect/>
          </a:stretch>
        </p:blipFill>
        <p:spPr bwMode="auto">
          <a:xfrm>
            <a:off x="0" y="0"/>
            <a:ext cx="9144000" cy="6858000"/>
          </a:xfrm>
          <a:prstGeom prst="rect">
            <a:avLst/>
          </a:prstGeom>
          <a:noFill/>
          <a:ln w="9525">
            <a:noFill/>
            <a:miter lim="800000"/>
            <a:headEnd/>
            <a:tailEnd/>
          </a:ln>
        </p:spPr>
      </p:pic>
      <p:sp>
        <p:nvSpPr>
          <p:cNvPr id="4" name="文字方塊 3"/>
          <p:cNvSpPr txBox="1"/>
          <p:nvPr/>
        </p:nvSpPr>
        <p:spPr>
          <a:xfrm>
            <a:off x="2123728" y="2600037"/>
            <a:ext cx="4554195" cy="830997"/>
          </a:xfrm>
          <a:prstGeom prst="rect">
            <a:avLst/>
          </a:prstGeom>
          <a:noFill/>
        </p:spPr>
        <p:txBody>
          <a:bodyPr wrap="none" rtlCol="0">
            <a:spAutoFit/>
          </a:bodyPr>
          <a:lstStyle/>
          <a:p>
            <a:r>
              <a:rPr lang="en-US" altLang="zh-HK" sz="4800" dirty="0" smtClean="0"/>
              <a:t>Literature Review</a:t>
            </a:r>
            <a:endParaRPr lang="zh-HK" altLang="en-US" sz="4800" dirty="0"/>
          </a:p>
        </p:txBody>
      </p:sp>
    </p:spTree>
    <p:extLst>
      <p:ext uri="{BB962C8B-B14F-4D97-AF65-F5344CB8AC3E}">
        <p14:creationId xmlns:p14="http://schemas.microsoft.com/office/powerpoint/2010/main" val="2480587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Grp="1"/>
          </p:cNvSpPr>
          <p:nvPr>
            <p:ph type="body" idx="1"/>
          </p:nvPr>
        </p:nvSpPr>
        <p:spPr/>
        <p:txBody>
          <a:bodyPr/>
          <a:lstStyle/>
          <a:p>
            <a:pPr marL="0" indent="0">
              <a:buNone/>
            </a:pPr>
            <a:r>
              <a:rPr lang="en-US" altLang="zh-TW" dirty="0" smtClean="0"/>
              <a:t>Their </a:t>
            </a:r>
            <a:r>
              <a:rPr lang="en-US" altLang="zh-HK" dirty="0" smtClean="0"/>
              <a:t>motivates women </a:t>
            </a:r>
            <a:r>
              <a:rPr lang="en-US" altLang="zh-HK" dirty="0"/>
              <a:t>to participate in virtual </a:t>
            </a:r>
            <a:r>
              <a:rPr lang="en-US" altLang="zh-HK" dirty="0" smtClean="0"/>
              <a:t>activities</a:t>
            </a:r>
            <a:r>
              <a:rPr lang="en-US" altLang="zh-TW" dirty="0" smtClean="0"/>
              <a:t> </a:t>
            </a:r>
            <a:r>
              <a:rPr lang="zh-TW" altLang="zh-HK" b="1" dirty="0" smtClean="0"/>
              <a:t> </a:t>
            </a:r>
            <a:endParaRPr lang="en-US" altLang="zh-TW" b="1" dirty="0" smtClean="0"/>
          </a:p>
          <a:p>
            <a:pPr marL="0" indent="0">
              <a:buNone/>
            </a:pPr>
            <a:r>
              <a:rPr lang="en-US" altLang="zh-HK" dirty="0"/>
              <a:t> </a:t>
            </a:r>
            <a:r>
              <a:rPr lang="en-US" altLang="zh-HK" dirty="0" smtClean="0"/>
              <a:t>    </a:t>
            </a:r>
            <a:r>
              <a:rPr lang="en-US" altLang="zh-HK" u="sng" dirty="0" smtClean="0">
                <a:solidFill>
                  <a:srgbClr val="FF0000"/>
                </a:solidFill>
              </a:rPr>
              <a:t>Hsu </a:t>
            </a:r>
            <a:r>
              <a:rPr lang="en-US" altLang="zh-HK" u="sng" dirty="0">
                <a:solidFill>
                  <a:srgbClr val="FF0000"/>
                </a:solidFill>
              </a:rPr>
              <a:t>and Lin (</a:t>
            </a:r>
            <a:r>
              <a:rPr lang="en-US" altLang="zh-HK" u="sng" dirty="0" smtClean="0">
                <a:solidFill>
                  <a:srgbClr val="FF0000"/>
                </a:solidFill>
              </a:rPr>
              <a:t>2008)</a:t>
            </a:r>
            <a:r>
              <a:rPr lang="en-US" altLang="zh-TW" u="sng" dirty="0" smtClean="0">
                <a:solidFill>
                  <a:srgbClr val="FF0000"/>
                </a:solidFill>
              </a:rPr>
              <a:t> </a:t>
            </a:r>
          </a:p>
          <a:p>
            <a:pPr marL="0" indent="0">
              <a:buNone/>
            </a:pPr>
            <a:r>
              <a:rPr lang="en-US" altLang="zh-TW" dirty="0" smtClean="0"/>
              <a:t>Mostly </a:t>
            </a:r>
            <a:r>
              <a:rPr lang="en-US" altLang="zh-TW" dirty="0"/>
              <a:t>were </a:t>
            </a:r>
            <a:r>
              <a:rPr lang="en-US" altLang="zh-TW" dirty="0" smtClean="0"/>
              <a:t>:</a:t>
            </a:r>
            <a:endParaRPr lang="en-US" altLang="zh-TW" u="sng" dirty="0" smtClean="0"/>
          </a:p>
        </p:txBody>
      </p:sp>
      <p:pic>
        <p:nvPicPr>
          <p:cNvPr id="2" name="標題 1"/>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3388" y="188913"/>
            <a:ext cx="8242300" cy="14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文字方塊 2"/>
          <p:cNvSpPr txBox="1"/>
          <p:nvPr/>
        </p:nvSpPr>
        <p:spPr>
          <a:xfrm>
            <a:off x="945203" y="4213830"/>
            <a:ext cx="7200800" cy="1077218"/>
          </a:xfrm>
          <a:prstGeom prst="rect">
            <a:avLst/>
          </a:prstGeom>
          <a:noFill/>
        </p:spPr>
        <p:txBody>
          <a:bodyPr wrap="square" rtlCol="0">
            <a:spAutoFit/>
          </a:bodyPr>
          <a:lstStyle/>
          <a:p>
            <a:pPr marL="457200" indent="-457200">
              <a:buFont typeface="Arial" pitchFamily="34" charset="0"/>
              <a:buChar char="•"/>
            </a:pPr>
            <a:r>
              <a:rPr lang="en-US" altLang="zh-HK" sz="3200" dirty="0" smtClean="0"/>
              <a:t>developing </a:t>
            </a:r>
            <a:r>
              <a:rPr lang="en-US" altLang="zh-HK" sz="3200" dirty="0"/>
              <a:t>knowledge enjoyment and </a:t>
            </a:r>
            <a:endParaRPr lang="en-US" altLang="zh-HK" sz="3200" dirty="0" smtClean="0"/>
          </a:p>
          <a:p>
            <a:pPr marL="457200" indent="-457200">
              <a:buFont typeface="Arial" pitchFamily="34" charset="0"/>
              <a:buChar char="•"/>
            </a:pPr>
            <a:r>
              <a:rPr lang="en-US" altLang="zh-HK" sz="3200" dirty="0" smtClean="0"/>
              <a:t>knowledge sharing etc…</a:t>
            </a:r>
            <a:endParaRPr lang="zh-HK" altLang="en-US" sz="3200" dirty="0"/>
          </a:p>
        </p:txBody>
      </p:sp>
    </p:spTree>
    <p:extLst>
      <p:ext uri="{BB962C8B-B14F-4D97-AF65-F5344CB8AC3E}">
        <p14:creationId xmlns:p14="http://schemas.microsoft.com/office/powerpoint/2010/main" val="24877517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Grp="1"/>
          </p:cNvSpPr>
          <p:nvPr>
            <p:ph type="body" idx="1"/>
          </p:nvPr>
        </p:nvSpPr>
        <p:spPr/>
        <p:txBody>
          <a:bodyPr/>
          <a:lstStyle/>
          <a:p>
            <a:r>
              <a:rPr lang="en-US" altLang="zh-TW" dirty="0" smtClean="0"/>
              <a:t>Their reasons for joining a virtual community </a:t>
            </a:r>
            <a:r>
              <a:rPr lang="en-US" altLang="zh-HK" u="sng" dirty="0">
                <a:solidFill>
                  <a:srgbClr val="FF0000"/>
                </a:solidFill>
              </a:rPr>
              <a:t>Pitta &amp; Fowler  (2005)</a:t>
            </a:r>
            <a:endParaRPr lang="en-US" altLang="zh-TW" u="sng" dirty="0"/>
          </a:p>
          <a:p>
            <a:r>
              <a:rPr lang="en-US" altLang="zh-TW" dirty="0" smtClean="0"/>
              <a:t>Mostly were :</a:t>
            </a:r>
          </a:p>
        </p:txBody>
      </p:sp>
      <p:pic>
        <p:nvPicPr>
          <p:cNvPr id="2" name="標題 1"/>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3388" y="188913"/>
            <a:ext cx="8242300" cy="14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文字方塊 2"/>
          <p:cNvSpPr txBox="1"/>
          <p:nvPr/>
        </p:nvSpPr>
        <p:spPr>
          <a:xfrm>
            <a:off x="945203" y="3429000"/>
            <a:ext cx="7200800" cy="2554545"/>
          </a:xfrm>
          <a:prstGeom prst="rect">
            <a:avLst/>
          </a:prstGeom>
          <a:noFill/>
        </p:spPr>
        <p:txBody>
          <a:bodyPr wrap="square" rtlCol="0">
            <a:spAutoFit/>
          </a:bodyPr>
          <a:lstStyle/>
          <a:p>
            <a:pPr marL="457200" indent="-457200">
              <a:buFont typeface="Arial" pitchFamily="34" charset="0"/>
              <a:buChar char="•"/>
            </a:pPr>
            <a:r>
              <a:rPr lang="en-US" altLang="zh-HK" sz="3200" dirty="0" smtClean="0"/>
              <a:t>Community of interest </a:t>
            </a:r>
          </a:p>
          <a:p>
            <a:pPr marL="457200" indent="-457200">
              <a:buFont typeface="Arial" pitchFamily="34" charset="0"/>
              <a:buChar char="•"/>
            </a:pPr>
            <a:r>
              <a:rPr lang="en-US" altLang="zh-HK" sz="3200" dirty="0" smtClean="0"/>
              <a:t>Communities of relationship</a:t>
            </a:r>
          </a:p>
          <a:p>
            <a:pPr marL="457200" indent="-457200">
              <a:buFont typeface="Arial" pitchFamily="34" charset="0"/>
              <a:buChar char="•"/>
            </a:pPr>
            <a:r>
              <a:rPr lang="en-US" altLang="zh-HK" sz="3200" dirty="0" smtClean="0"/>
              <a:t>Communities of transaction</a:t>
            </a:r>
          </a:p>
          <a:p>
            <a:endParaRPr lang="en-US" altLang="zh-HK" sz="3200" dirty="0" smtClean="0"/>
          </a:p>
          <a:p>
            <a:endParaRPr lang="zh-HK" altLang="en-US" sz="3200" dirty="0"/>
          </a:p>
        </p:txBody>
      </p:sp>
    </p:spTree>
    <p:extLst>
      <p:ext uri="{BB962C8B-B14F-4D97-AF65-F5344CB8AC3E}">
        <p14:creationId xmlns:p14="http://schemas.microsoft.com/office/powerpoint/2010/main" val="36041441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467544" y="548680"/>
            <a:ext cx="8229600" cy="1143000"/>
          </a:xfrm>
        </p:spPr>
        <p:txBody>
          <a:bodyPr>
            <a:normAutofit fontScale="90000"/>
          </a:bodyPr>
          <a:lstStyle/>
          <a:p>
            <a:r>
              <a:rPr lang="en-US" altLang="zh-HK" sz="3200" b="1" dirty="0" smtClean="0"/>
              <a:t>Beliefs </a:t>
            </a:r>
            <a:r>
              <a:rPr lang="en-US" altLang="zh-HK" sz="3200" b="1" dirty="0"/>
              <a:t>regarding community identification (</a:t>
            </a:r>
            <a:r>
              <a:rPr lang="en-US" altLang="zh-HK" sz="3200" b="1" dirty="0" err="1"/>
              <a:t>Darah</a:t>
            </a:r>
            <a:r>
              <a:rPr lang="en-US" altLang="zh-HK" sz="3200" b="1" dirty="0"/>
              <a:t> M. Boyd &amp; Nicole B. Ellison, 2008)</a:t>
            </a:r>
            <a:br>
              <a:rPr lang="en-US" altLang="zh-HK" sz="3200" b="1" dirty="0"/>
            </a:br>
            <a:endParaRPr lang="zh-HK" altLang="en-US" sz="3200" b="1" dirty="0"/>
          </a:p>
        </p:txBody>
      </p:sp>
      <p:sp>
        <p:nvSpPr>
          <p:cNvPr id="3" name="內容版面配置區 2"/>
          <p:cNvSpPr>
            <a:spLocks noGrp="1"/>
          </p:cNvSpPr>
          <p:nvPr>
            <p:ph idx="1"/>
          </p:nvPr>
        </p:nvSpPr>
        <p:spPr>
          <a:xfrm>
            <a:off x="539552" y="1988840"/>
            <a:ext cx="8229600" cy="4525963"/>
          </a:xfrm>
        </p:spPr>
        <p:txBody>
          <a:bodyPr/>
          <a:lstStyle/>
          <a:p>
            <a:pPr>
              <a:buFontTx/>
              <a:buChar char="-"/>
            </a:pPr>
            <a:r>
              <a:rPr lang="en-US" altLang="zh-TW" dirty="0" smtClean="0"/>
              <a:t>Trust</a:t>
            </a:r>
          </a:p>
          <a:p>
            <a:pPr>
              <a:buFontTx/>
              <a:buChar char="-"/>
            </a:pPr>
            <a:r>
              <a:rPr lang="en-US" altLang="zh-HK" dirty="0"/>
              <a:t>Participation in virtual communities</a:t>
            </a:r>
            <a:endParaRPr lang="zh-TW" altLang="zh-HK" dirty="0"/>
          </a:p>
          <a:p>
            <a:pPr>
              <a:buFontTx/>
              <a:buChar char="-"/>
            </a:pPr>
            <a:r>
              <a:rPr lang="en-US" altLang="zh-HK" dirty="0" smtClean="0"/>
              <a:t>Communication</a:t>
            </a:r>
            <a:endParaRPr lang="zh-TW" altLang="zh-HK" dirty="0" smtClean="0"/>
          </a:p>
          <a:p>
            <a:pPr>
              <a:buFontTx/>
              <a:buChar char="-"/>
            </a:pPr>
            <a:r>
              <a:rPr lang="en-US" altLang="zh-HK" dirty="0" smtClean="0"/>
              <a:t>Commitment </a:t>
            </a:r>
            <a:endParaRPr lang="zh-TW" altLang="zh-HK" dirty="0"/>
          </a:p>
          <a:p>
            <a:pPr>
              <a:buFontTx/>
              <a:buChar char="-"/>
            </a:pPr>
            <a:endParaRPr lang="zh-TW" altLang="zh-HK" dirty="0"/>
          </a:p>
          <a:p>
            <a:endParaRPr lang="zh-HK" altLang="en-US" dirty="0"/>
          </a:p>
        </p:txBody>
      </p:sp>
    </p:spTree>
    <p:extLst>
      <p:ext uri="{BB962C8B-B14F-4D97-AF65-F5344CB8AC3E}">
        <p14:creationId xmlns:p14="http://schemas.microsoft.com/office/powerpoint/2010/main" val="10830170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Grp="1"/>
          </p:cNvSpPr>
          <p:nvPr>
            <p:ph type="body" idx="1"/>
          </p:nvPr>
        </p:nvSpPr>
        <p:spPr/>
        <p:txBody>
          <a:bodyPr/>
          <a:lstStyle/>
          <a:p>
            <a:r>
              <a:rPr lang="en-US" altLang="zh-TW" dirty="0" smtClean="0"/>
              <a:t>So, …. </a:t>
            </a:r>
            <a:r>
              <a:rPr lang="en-US" altLang="zh-HK" dirty="0" smtClean="0"/>
              <a:t>the </a:t>
            </a:r>
            <a:r>
              <a:rPr lang="en-US" altLang="zh-HK" dirty="0"/>
              <a:t>characteristics of </a:t>
            </a:r>
            <a:r>
              <a:rPr lang="en-US" altLang="zh-HK" dirty="0" smtClean="0"/>
              <a:t>online </a:t>
            </a:r>
            <a:r>
              <a:rPr lang="en-US" altLang="zh-HK" dirty="0"/>
              <a:t>virtual communities </a:t>
            </a:r>
            <a:r>
              <a:rPr lang="en-US" altLang="zh-HK" dirty="0" smtClean="0"/>
              <a:t>… shared </a:t>
            </a:r>
            <a:r>
              <a:rPr lang="en-US" altLang="zh-HK" dirty="0"/>
              <a:t>rituals and </a:t>
            </a:r>
          </a:p>
          <a:p>
            <a:pPr marL="0" indent="0">
              <a:buNone/>
            </a:pPr>
            <a:r>
              <a:rPr lang="en-US" altLang="zh-HK" dirty="0" smtClean="0"/>
              <a:t>  that </a:t>
            </a:r>
            <a:r>
              <a:rPr lang="en-US" altLang="zh-HK" dirty="0"/>
              <a:t>a sense of responsibility </a:t>
            </a:r>
            <a:r>
              <a:rPr lang="en-US" altLang="zh-HK" dirty="0" smtClean="0"/>
              <a:t>is demonstrated  </a:t>
            </a:r>
          </a:p>
          <a:p>
            <a:pPr marL="0" indent="0">
              <a:buNone/>
            </a:pPr>
            <a:r>
              <a:rPr lang="en-US" altLang="zh-HK" dirty="0" smtClean="0"/>
              <a:t>  and </a:t>
            </a:r>
            <a:r>
              <a:rPr lang="en-US" altLang="zh-HK" dirty="0"/>
              <a:t>linked to consumer power</a:t>
            </a:r>
            <a:endParaRPr lang="zh-HK" altLang="en-US" dirty="0"/>
          </a:p>
          <a:p>
            <a:pPr marL="0" indent="0">
              <a:buNone/>
            </a:pPr>
            <a:endParaRPr lang="en-US" altLang="zh-TW" dirty="0" smtClean="0"/>
          </a:p>
        </p:txBody>
      </p:sp>
      <p:pic>
        <p:nvPicPr>
          <p:cNvPr id="2" name="標題 1"/>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3388" y="188913"/>
            <a:ext cx="8242300" cy="14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803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1763688" y="2276872"/>
            <a:ext cx="3454215" cy="646331"/>
          </a:xfrm>
          <a:prstGeom prst="rect">
            <a:avLst/>
          </a:prstGeom>
          <a:noFill/>
        </p:spPr>
        <p:txBody>
          <a:bodyPr wrap="none" rtlCol="0">
            <a:spAutoFit/>
          </a:bodyPr>
          <a:lstStyle/>
          <a:p>
            <a:r>
              <a:rPr lang="en-US" altLang="zh-HK" sz="3600" dirty="0" smtClean="0"/>
              <a:t>Literature Review</a:t>
            </a:r>
            <a:endParaRPr lang="zh-HK" altLang="en-US" sz="3600" dirty="0"/>
          </a:p>
        </p:txBody>
      </p:sp>
      <p:pic>
        <p:nvPicPr>
          <p:cNvPr id="3" name="Picture 5" descr="Kalofer_Lace.jpg"/>
          <p:cNvPicPr>
            <a:picLocks noChangeAspect="1"/>
          </p:cNvPicPr>
          <p:nvPr/>
        </p:nvPicPr>
        <p:blipFill>
          <a:blip r:embed="rId2" cstate="print">
            <a:lum bright="70000" contrast="-70000"/>
          </a:blip>
          <a:srcRect/>
          <a:stretch>
            <a:fillRect/>
          </a:stretch>
        </p:blipFill>
        <p:spPr bwMode="auto">
          <a:xfrm>
            <a:off x="0" y="0"/>
            <a:ext cx="9144000" cy="6858000"/>
          </a:xfrm>
          <a:prstGeom prst="rect">
            <a:avLst/>
          </a:prstGeom>
          <a:noFill/>
          <a:ln w="9525">
            <a:noFill/>
            <a:miter lim="800000"/>
            <a:headEnd/>
            <a:tailEnd/>
          </a:ln>
        </p:spPr>
      </p:pic>
      <p:sp>
        <p:nvSpPr>
          <p:cNvPr id="4" name="文字方塊 3"/>
          <p:cNvSpPr txBox="1"/>
          <p:nvPr/>
        </p:nvSpPr>
        <p:spPr>
          <a:xfrm>
            <a:off x="1187624" y="2276872"/>
            <a:ext cx="5558381" cy="1569660"/>
          </a:xfrm>
          <a:prstGeom prst="rect">
            <a:avLst/>
          </a:prstGeom>
          <a:noFill/>
        </p:spPr>
        <p:txBody>
          <a:bodyPr wrap="none" rtlCol="0">
            <a:spAutoFit/>
          </a:bodyPr>
          <a:lstStyle/>
          <a:p>
            <a:r>
              <a:rPr lang="en-US" altLang="zh-HK" sz="4800" dirty="0" smtClean="0"/>
              <a:t>Research Question &amp; </a:t>
            </a:r>
          </a:p>
          <a:p>
            <a:r>
              <a:rPr lang="en-US" altLang="zh-HK" sz="4800" dirty="0" smtClean="0"/>
              <a:t>Research Method</a:t>
            </a:r>
            <a:endParaRPr lang="zh-HK" altLang="en-US" sz="4800" dirty="0"/>
          </a:p>
        </p:txBody>
      </p:sp>
    </p:spTree>
    <p:extLst>
      <p:ext uri="{BB962C8B-B14F-4D97-AF65-F5344CB8AC3E}">
        <p14:creationId xmlns:p14="http://schemas.microsoft.com/office/powerpoint/2010/main" val="9971711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RESEARCH QUESTIONS</a:t>
            </a:r>
            <a:endParaRPr lang="zh-HK" altLang="en-US" dirty="0"/>
          </a:p>
        </p:txBody>
      </p:sp>
      <p:sp>
        <p:nvSpPr>
          <p:cNvPr id="3" name="內容版面配置區 2"/>
          <p:cNvSpPr>
            <a:spLocks noGrp="1"/>
          </p:cNvSpPr>
          <p:nvPr>
            <p:ph idx="1"/>
          </p:nvPr>
        </p:nvSpPr>
        <p:spPr/>
        <p:txBody>
          <a:bodyPr/>
          <a:lstStyle/>
          <a:p>
            <a:r>
              <a:rPr lang="en-US" altLang="zh-HK" dirty="0" smtClean="0"/>
              <a:t>What are the driving forces for 21</a:t>
            </a:r>
            <a:r>
              <a:rPr lang="en-US" altLang="zh-HK" baseline="30000" dirty="0" smtClean="0"/>
              <a:t>st</a:t>
            </a:r>
            <a:r>
              <a:rPr lang="en-US" altLang="zh-HK" dirty="0" smtClean="0"/>
              <a:t> century women to generates a ‘word of mouse’ after joining a virtual community?</a:t>
            </a:r>
          </a:p>
        </p:txBody>
      </p:sp>
    </p:spTree>
    <p:extLst>
      <p:ext uri="{BB962C8B-B14F-4D97-AF65-F5344CB8AC3E}">
        <p14:creationId xmlns:p14="http://schemas.microsoft.com/office/powerpoint/2010/main" val="21424422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Research methodology</a:t>
            </a:r>
            <a:endParaRPr lang="zh-HK" altLang="en-US" dirty="0"/>
          </a:p>
        </p:txBody>
      </p:sp>
      <p:sp>
        <p:nvSpPr>
          <p:cNvPr id="5" name="向右箭號 4"/>
          <p:cNvSpPr/>
          <p:nvPr/>
        </p:nvSpPr>
        <p:spPr>
          <a:xfrm>
            <a:off x="2267744" y="2492896"/>
            <a:ext cx="288032" cy="3960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7" name="矩形 6"/>
          <p:cNvSpPr/>
          <p:nvPr/>
        </p:nvSpPr>
        <p:spPr>
          <a:xfrm>
            <a:off x="2967325" y="1646802"/>
            <a:ext cx="2880320" cy="99011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ltLang="zh-HK" sz="2400" dirty="0" smtClean="0"/>
              <a:t>1. Choose a </a:t>
            </a:r>
            <a:r>
              <a:rPr lang="en-US" altLang="zh-HK" sz="2400" u="sng" dirty="0" smtClean="0"/>
              <a:t>website</a:t>
            </a:r>
            <a:r>
              <a:rPr lang="en-US" altLang="zh-HK" sz="2400" dirty="0" smtClean="0"/>
              <a:t> with </a:t>
            </a:r>
            <a:r>
              <a:rPr lang="en-US" altLang="zh-HK" sz="2400" u="sng" dirty="0" smtClean="0"/>
              <a:t>heavy traffic</a:t>
            </a:r>
            <a:endParaRPr lang="zh-HK" altLang="en-US" sz="2400" dirty="0"/>
          </a:p>
        </p:txBody>
      </p:sp>
      <p:sp>
        <p:nvSpPr>
          <p:cNvPr id="8" name="向下箭號 7"/>
          <p:cNvSpPr/>
          <p:nvPr/>
        </p:nvSpPr>
        <p:spPr>
          <a:xfrm>
            <a:off x="7399882" y="3483006"/>
            <a:ext cx="720080" cy="2520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9" name="矩形 8"/>
          <p:cNvSpPr/>
          <p:nvPr/>
        </p:nvSpPr>
        <p:spPr>
          <a:xfrm>
            <a:off x="6967834" y="2636912"/>
            <a:ext cx="1584176" cy="50405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ltLang="zh-HK" dirty="0" smtClean="0"/>
              <a:t>2. </a:t>
            </a:r>
            <a:r>
              <a:rPr lang="en-US" altLang="zh-HK" sz="2000" dirty="0" smtClean="0"/>
              <a:t>Facebook</a:t>
            </a:r>
            <a:endParaRPr lang="zh-HK" altLang="en-US" sz="2000" dirty="0"/>
          </a:p>
        </p:txBody>
      </p:sp>
      <p:cxnSp>
        <p:nvCxnSpPr>
          <p:cNvPr id="11" name="肘形接點 10"/>
          <p:cNvCxnSpPr/>
          <p:nvPr/>
        </p:nvCxnSpPr>
        <p:spPr>
          <a:xfrm>
            <a:off x="6065106" y="2401750"/>
            <a:ext cx="648072" cy="48719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6961896" y="4153873"/>
            <a:ext cx="1872208" cy="86032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ltLang="zh-HK" dirty="0" smtClean="0"/>
              <a:t>3. Pilot </a:t>
            </a:r>
            <a:r>
              <a:rPr lang="en-US" altLang="zh-HK" dirty="0"/>
              <a:t>s</a:t>
            </a:r>
            <a:r>
              <a:rPr lang="en-US" altLang="zh-HK" dirty="0" smtClean="0"/>
              <a:t>tudy (face-to-face interviews)</a:t>
            </a:r>
            <a:endParaRPr lang="zh-HK" altLang="en-US" dirty="0"/>
          </a:p>
        </p:txBody>
      </p:sp>
      <p:sp>
        <p:nvSpPr>
          <p:cNvPr id="15" name="向右箭號 14"/>
          <p:cNvSpPr/>
          <p:nvPr/>
        </p:nvSpPr>
        <p:spPr>
          <a:xfrm flipH="1">
            <a:off x="5633058" y="4910857"/>
            <a:ext cx="1080120" cy="28419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16" name="橢圓 15"/>
          <p:cNvSpPr/>
          <p:nvPr/>
        </p:nvSpPr>
        <p:spPr>
          <a:xfrm>
            <a:off x="3110383" y="4346257"/>
            <a:ext cx="2488309" cy="1413391"/>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ltLang="zh-HK" dirty="0"/>
              <a:t>4</a:t>
            </a:r>
            <a:r>
              <a:rPr lang="en-US" altLang="zh-HK" dirty="0" smtClean="0"/>
              <a:t>. </a:t>
            </a:r>
            <a:r>
              <a:rPr lang="en-US" altLang="zh-HK" sz="2000" dirty="0" smtClean="0"/>
              <a:t>Main study</a:t>
            </a:r>
          </a:p>
          <a:p>
            <a:pPr algn="ctr"/>
            <a:r>
              <a:rPr lang="en-US" altLang="zh-HK" sz="2000" dirty="0" smtClean="0"/>
              <a:t>(Early February 2012)</a:t>
            </a:r>
            <a:endParaRPr lang="zh-HK" altLang="en-US" sz="2000" dirty="0"/>
          </a:p>
        </p:txBody>
      </p:sp>
      <p:cxnSp>
        <p:nvCxnSpPr>
          <p:cNvPr id="19" name="肘形接點 18"/>
          <p:cNvCxnSpPr/>
          <p:nvPr/>
        </p:nvCxnSpPr>
        <p:spPr>
          <a:xfrm rot="10800000">
            <a:off x="2555776" y="4246238"/>
            <a:ext cx="720080" cy="36328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sp>
        <p:nvSpPr>
          <p:cNvPr id="21" name="圓角矩形 20"/>
          <p:cNvSpPr/>
          <p:nvPr/>
        </p:nvSpPr>
        <p:spPr>
          <a:xfrm>
            <a:off x="458954" y="2247560"/>
            <a:ext cx="2184074" cy="2272869"/>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altLang="zh-HK" sz="2000" b="1" dirty="0"/>
              <a:t>5</a:t>
            </a:r>
            <a:r>
              <a:rPr lang="en-US" altLang="zh-HK" sz="2000" b="1" dirty="0" smtClean="0"/>
              <a:t>.  </a:t>
            </a:r>
            <a:r>
              <a:rPr lang="en-US" altLang="zh-HK" sz="2000" b="1" u="sng" dirty="0" smtClean="0"/>
              <a:t>1</a:t>
            </a:r>
            <a:r>
              <a:rPr lang="en-US" altLang="zh-HK" sz="2000" b="1" u="sng" baseline="30000" dirty="0" smtClean="0"/>
              <a:t>st</a:t>
            </a:r>
            <a:r>
              <a:rPr lang="en-US" altLang="zh-HK" sz="2000" b="1" u="sng" dirty="0" smtClean="0"/>
              <a:t> step</a:t>
            </a:r>
            <a:r>
              <a:rPr lang="en-US" altLang="zh-HK" sz="2000" dirty="0"/>
              <a:t>: short paper-pencil </a:t>
            </a:r>
            <a:r>
              <a:rPr lang="en-US" altLang="zh-HK" sz="2000" dirty="0" smtClean="0"/>
              <a:t>question(daily internet usage, length of surfing sessions, gender and age)</a:t>
            </a:r>
            <a:endParaRPr lang="zh-HK" altLang="en-US" sz="2000" dirty="0"/>
          </a:p>
        </p:txBody>
      </p:sp>
      <p:sp>
        <p:nvSpPr>
          <p:cNvPr id="22" name="圓角矩形 21"/>
          <p:cNvSpPr/>
          <p:nvPr/>
        </p:nvSpPr>
        <p:spPr>
          <a:xfrm>
            <a:off x="507653" y="4727596"/>
            <a:ext cx="2135375" cy="201377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altLang="zh-HK" b="1" dirty="0"/>
              <a:t>6</a:t>
            </a:r>
            <a:r>
              <a:rPr lang="en-US" altLang="zh-HK" b="1" dirty="0" smtClean="0"/>
              <a:t>. </a:t>
            </a:r>
            <a:r>
              <a:rPr lang="en-US" altLang="zh-HK" b="1" u="sng" dirty="0" smtClean="0"/>
              <a:t>2</a:t>
            </a:r>
            <a:r>
              <a:rPr lang="en-US" altLang="zh-HK" b="1" u="sng" baseline="30000" dirty="0" smtClean="0"/>
              <a:t>nd</a:t>
            </a:r>
            <a:r>
              <a:rPr lang="en-US" altLang="zh-HK" b="1" u="sng" dirty="0" smtClean="0"/>
              <a:t> step</a:t>
            </a:r>
            <a:r>
              <a:rPr lang="en-US" altLang="zh-HK" dirty="0" smtClean="0"/>
              <a:t>: </a:t>
            </a:r>
            <a:r>
              <a:rPr lang="en-US" altLang="zh-HK" sz="2000" dirty="0" smtClean="0"/>
              <a:t>Open-ended questions on Facebook, advertisement on Sulwhaso &amp; Shangri-La Hotel offering</a:t>
            </a:r>
            <a:endParaRPr lang="zh-HK" altLang="en-US" sz="2000" dirty="0"/>
          </a:p>
        </p:txBody>
      </p:sp>
      <p:cxnSp>
        <p:nvCxnSpPr>
          <p:cNvPr id="24" name="肘形接點 23"/>
          <p:cNvCxnSpPr/>
          <p:nvPr/>
        </p:nvCxnSpPr>
        <p:spPr>
          <a:xfrm rot="10800000" flipV="1">
            <a:off x="2691728" y="5661248"/>
            <a:ext cx="944169" cy="36004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0695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altLang="zh-HK" dirty="0"/>
              <a:t>Choosing a website with heavy traffic: Facebook (</a:t>
            </a:r>
            <a:r>
              <a:rPr lang="en-US" altLang="zh-HK" dirty="0" smtClean="0"/>
              <a:t>II)</a:t>
            </a:r>
            <a:endParaRPr lang="zh-TW" altLang="en-US" dirty="0"/>
          </a:p>
        </p:txBody>
      </p:sp>
      <p:sp>
        <p:nvSpPr>
          <p:cNvPr id="25603" name="Content Placeholder 2"/>
          <p:cNvSpPr>
            <a:spLocks noGrp="1"/>
          </p:cNvSpPr>
          <p:nvPr>
            <p:ph idx="1"/>
          </p:nvPr>
        </p:nvSpPr>
        <p:spPr>
          <a:xfrm>
            <a:off x="457200" y="1643063"/>
            <a:ext cx="8472488" cy="4811712"/>
          </a:xfrm>
        </p:spPr>
        <p:txBody>
          <a:bodyPr/>
          <a:lstStyle/>
          <a:p>
            <a:r>
              <a:rPr lang="en-US" altLang="zh-TW" sz="2400" dirty="0" smtClean="0">
                <a:solidFill>
                  <a:srgbClr val="FF0000"/>
                </a:solidFill>
              </a:rPr>
              <a:t>Facebook</a:t>
            </a:r>
            <a:r>
              <a:rPr lang="en-US" altLang="zh-TW" sz="2400" dirty="0" smtClean="0"/>
              <a:t> is the only one of the 10 most popular sites whose audience is </a:t>
            </a:r>
            <a:r>
              <a:rPr lang="en-US" altLang="zh-TW" sz="2400" dirty="0" smtClean="0">
                <a:solidFill>
                  <a:srgbClr val="FF0000"/>
                </a:solidFill>
              </a:rPr>
              <a:t>female (52 per cent).</a:t>
            </a:r>
            <a:endParaRPr lang="zh-TW" altLang="en-US" sz="2400" dirty="0" smtClean="0">
              <a:solidFill>
                <a:srgbClr val="FF0000"/>
              </a:solidFill>
            </a:endParaRPr>
          </a:p>
        </p:txBody>
      </p:sp>
      <p:sp>
        <p:nvSpPr>
          <p:cNvPr id="24580" name="文字方塊 5"/>
          <p:cNvSpPr txBox="1">
            <a:spLocks noChangeArrowheads="1"/>
          </p:cNvSpPr>
          <p:nvPr/>
        </p:nvSpPr>
        <p:spPr bwMode="auto">
          <a:xfrm>
            <a:off x="0" y="6534150"/>
            <a:ext cx="9144000" cy="34925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spAutoFit/>
          </a:bodyPr>
          <a:lstStyle>
            <a:lvl1pPr eaLnBrk="0" hangingPunct="0">
              <a:defRPr kumimoji="1">
                <a:solidFill>
                  <a:schemeClr val="tx1"/>
                </a:solidFill>
                <a:latin typeface="Arial" charset="0"/>
                <a:ea typeface="新細明體" charset="-120"/>
              </a:defRPr>
            </a:lvl1pPr>
            <a:lvl2pPr marL="742950" indent="-285750" eaLnBrk="0" hangingPunct="0">
              <a:defRPr kumimoji="1">
                <a:solidFill>
                  <a:schemeClr val="tx1"/>
                </a:solidFill>
                <a:latin typeface="Arial" charset="0"/>
                <a:ea typeface="新細明體" charset="-120"/>
              </a:defRPr>
            </a:lvl2pPr>
            <a:lvl3pPr marL="1143000" indent="-228600" eaLnBrk="0" hangingPunct="0">
              <a:defRPr kumimoji="1">
                <a:solidFill>
                  <a:schemeClr val="tx1"/>
                </a:solidFill>
                <a:latin typeface="Arial" charset="0"/>
                <a:ea typeface="新細明體" charset="-120"/>
              </a:defRPr>
            </a:lvl3pPr>
            <a:lvl4pPr marL="1600200" indent="-228600" eaLnBrk="0" hangingPunct="0">
              <a:defRPr kumimoji="1">
                <a:solidFill>
                  <a:schemeClr val="tx1"/>
                </a:solidFill>
                <a:latin typeface="Arial" charset="0"/>
                <a:ea typeface="新細明體" charset="-120"/>
              </a:defRPr>
            </a:lvl4pPr>
            <a:lvl5pPr marL="2057400" indent="-228600" eaLnBrk="0" hangingPunct="0">
              <a:defRPr kumimoji="1">
                <a:solidFill>
                  <a:schemeClr val="tx1"/>
                </a:solidFill>
                <a:latin typeface="Arial" charset="0"/>
                <a:ea typeface="新細明體" charset="-120"/>
              </a:defRPr>
            </a:lvl5pPr>
            <a:lvl6pPr marL="2514600" indent="-228600" eaLnBrk="0" fontAlgn="base" hangingPunct="0">
              <a:spcBef>
                <a:spcPct val="0"/>
              </a:spcBef>
              <a:spcAft>
                <a:spcPct val="0"/>
              </a:spcAft>
              <a:defRPr kumimoji="1">
                <a:solidFill>
                  <a:schemeClr val="tx1"/>
                </a:solidFill>
                <a:latin typeface="Arial" charset="0"/>
                <a:ea typeface="新細明體" charset="-120"/>
              </a:defRPr>
            </a:lvl6pPr>
            <a:lvl7pPr marL="2971800" indent="-228600" eaLnBrk="0" fontAlgn="base" hangingPunct="0">
              <a:spcBef>
                <a:spcPct val="0"/>
              </a:spcBef>
              <a:spcAft>
                <a:spcPct val="0"/>
              </a:spcAft>
              <a:defRPr kumimoji="1">
                <a:solidFill>
                  <a:schemeClr val="tx1"/>
                </a:solidFill>
                <a:latin typeface="Arial" charset="0"/>
                <a:ea typeface="新細明體" charset="-120"/>
              </a:defRPr>
            </a:lvl7pPr>
            <a:lvl8pPr marL="3429000" indent="-228600" eaLnBrk="0" fontAlgn="base" hangingPunct="0">
              <a:spcBef>
                <a:spcPct val="0"/>
              </a:spcBef>
              <a:spcAft>
                <a:spcPct val="0"/>
              </a:spcAft>
              <a:defRPr kumimoji="1">
                <a:solidFill>
                  <a:schemeClr val="tx1"/>
                </a:solidFill>
                <a:latin typeface="Arial" charset="0"/>
                <a:ea typeface="新細明體" charset="-120"/>
              </a:defRPr>
            </a:lvl8pPr>
            <a:lvl9pPr marL="3886200" indent="-228600" eaLnBrk="0" fontAlgn="base" hangingPunct="0">
              <a:spcBef>
                <a:spcPct val="0"/>
              </a:spcBef>
              <a:spcAft>
                <a:spcPct val="0"/>
              </a:spcAft>
              <a:defRPr kumimoji="1">
                <a:solidFill>
                  <a:schemeClr val="tx1"/>
                </a:solidFill>
                <a:latin typeface="Arial" charset="0"/>
                <a:ea typeface="新細明體" charset="-120"/>
              </a:defRPr>
            </a:lvl9pPr>
          </a:lstStyle>
          <a:p>
            <a:pPr eaLnBrk="1" hangingPunct="1"/>
            <a:r>
              <a:rPr lang="en-US" altLang="zh-TW" sz="1600" b="1" dirty="0">
                <a:ea typeface="微軟正黑體" pitchFamily="34" charset="-120"/>
                <a:cs typeface="Arial" charset="0"/>
              </a:rPr>
              <a:t>Source : http://www.iabuk.net/en/1/womenonlinewomensbehaviouronline.html /</a:t>
            </a:r>
          </a:p>
        </p:txBody>
      </p:sp>
      <p:pic>
        <p:nvPicPr>
          <p:cNvPr id="25605"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063" y="2636912"/>
            <a:ext cx="8429625" cy="3719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橢圓 7"/>
          <p:cNvSpPr/>
          <p:nvPr/>
        </p:nvSpPr>
        <p:spPr bwMode="auto">
          <a:xfrm>
            <a:off x="321469" y="3934768"/>
            <a:ext cx="8786812" cy="214312"/>
          </a:xfrm>
          <a:prstGeom prst="ellipse">
            <a:avLst/>
          </a:prstGeom>
          <a:solidFill>
            <a:srgbClr val="FFFF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TW" altLang="en-US">
              <a:ln>
                <a:solidFill>
                  <a:srgbClr val="C00000"/>
                </a:solidFill>
              </a:ln>
            </a:endParaRPr>
          </a:p>
        </p:txBody>
      </p:sp>
    </p:spTree>
    <p:extLst>
      <p:ext uri="{BB962C8B-B14F-4D97-AF65-F5344CB8AC3E}">
        <p14:creationId xmlns:p14="http://schemas.microsoft.com/office/powerpoint/2010/main" val="241891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內容版面配置區 2"/>
          <p:cNvSpPr>
            <a:spLocks noGrp="1"/>
          </p:cNvSpPr>
          <p:nvPr>
            <p:ph sz="half" idx="4294967295"/>
          </p:nvPr>
        </p:nvSpPr>
        <p:spPr>
          <a:xfrm>
            <a:off x="781050" y="1719263"/>
            <a:ext cx="8362950" cy="4805362"/>
          </a:xfrm>
        </p:spPr>
        <p:txBody>
          <a:bodyPr lIns="90000" tIns="46800" rIns="90000" bIns="46800"/>
          <a:lstStyle/>
          <a:p>
            <a:pPr marL="0" indent="0" eaLnBrk="1" hangingPunct="1"/>
            <a:r>
              <a:rPr lang="en-US" altLang="zh-TW" sz="2800" dirty="0" smtClean="0"/>
              <a:t>Facebook is </a:t>
            </a:r>
            <a:r>
              <a:rPr lang="en-US" altLang="zh-TW" sz="2800" dirty="0" smtClean="0">
                <a:solidFill>
                  <a:srgbClr val="FF0000"/>
                </a:solidFill>
              </a:rPr>
              <a:t>a social networking service </a:t>
            </a:r>
            <a:r>
              <a:rPr lang="en-US" altLang="zh-TW" sz="2800" dirty="0" smtClean="0"/>
              <a:t>and website </a:t>
            </a:r>
            <a:r>
              <a:rPr lang="en-US" altLang="zh-TW" sz="2800" dirty="0" smtClean="0">
                <a:solidFill>
                  <a:srgbClr val="FF0000"/>
                </a:solidFill>
              </a:rPr>
              <a:t>launched in February 2004</a:t>
            </a:r>
            <a:r>
              <a:rPr lang="en-US" altLang="zh-TW" sz="2800" dirty="0" smtClean="0"/>
              <a:t>, operated and privately owned by Facebook, Inc. As of </a:t>
            </a:r>
            <a:r>
              <a:rPr lang="en-US" altLang="zh-TW" sz="2800" dirty="0" smtClean="0">
                <a:solidFill>
                  <a:srgbClr val="FF0000"/>
                </a:solidFill>
              </a:rPr>
              <a:t>July 2011</a:t>
            </a:r>
            <a:r>
              <a:rPr lang="en-US" altLang="zh-TW" sz="2800" dirty="0" smtClean="0"/>
              <a:t>, Facebook has more than </a:t>
            </a:r>
            <a:r>
              <a:rPr lang="en-US" altLang="zh-TW" sz="2800" dirty="0" smtClean="0">
                <a:solidFill>
                  <a:srgbClr val="FF0000"/>
                </a:solidFill>
              </a:rPr>
              <a:t>800 million active users</a:t>
            </a:r>
            <a:r>
              <a:rPr lang="en-US" altLang="zh-TW" sz="2800" dirty="0" smtClean="0"/>
              <a:t>.</a:t>
            </a:r>
          </a:p>
          <a:p>
            <a:pPr marL="0" indent="0" eaLnBrk="1" hangingPunct="1"/>
            <a:endParaRPr lang="en-US" altLang="zh-TW" sz="2800" dirty="0" smtClean="0">
              <a:solidFill>
                <a:srgbClr val="002060"/>
              </a:solidFill>
            </a:endParaRPr>
          </a:p>
          <a:p>
            <a:pPr marL="0" indent="0" eaLnBrk="1" hangingPunct="1"/>
            <a:endParaRPr lang="en-US" altLang="zh-TW" sz="2800" dirty="0" smtClean="0">
              <a:solidFill>
                <a:srgbClr val="002060"/>
              </a:solidFill>
            </a:endParaRPr>
          </a:p>
          <a:p>
            <a:pPr marL="0" indent="0" eaLnBrk="1" hangingPunct="1"/>
            <a:endParaRPr lang="en-US" altLang="zh-TW" sz="2800" dirty="0" smtClean="0">
              <a:solidFill>
                <a:srgbClr val="002060"/>
              </a:solidFill>
            </a:endParaRPr>
          </a:p>
          <a:p>
            <a:pPr marL="0" indent="0" eaLnBrk="1" hangingPunct="1"/>
            <a:endParaRPr lang="en-US" altLang="zh-TW" sz="2800" dirty="0" smtClean="0">
              <a:solidFill>
                <a:srgbClr val="002060"/>
              </a:solidFill>
            </a:endParaRPr>
          </a:p>
          <a:p>
            <a:pPr marL="0" indent="0" eaLnBrk="1" hangingPunct="1"/>
            <a:r>
              <a:rPr lang="en-US" altLang="zh-TW" sz="2800" dirty="0" smtClean="0">
                <a:solidFill>
                  <a:srgbClr val="002060"/>
                </a:solidFill>
              </a:rPr>
              <a:t>http://en.wikipedia.org/wiki/Facebook</a:t>
            </a:r>
            <a:endParaRPr lang="zh-TW" altLang="en-US" sz="2800" dirty="0" smtClean="0">
              <a:solidFill>
                <a:srgbClr val="002060"/>
              </a:solidFill>
            </a:endParaRPr>
          </a:p>
        </p:txBody>
      </p:sp>
      <p:sp>
        <p:nvSpPr>
          <p:cNvPr id="20483" name="標題 1"/>
          <p:cNvSpPr>
            <a:spLocks noGrp="1"/>
          </p:cNvSpPr>
          <p:nvPr>
            <p:ph type="title" idx="4294967295"/>
          </p:nvPr>
        </p:nvSpPr>
        <p:spPr>
          <a:xfrm>
            <a:off x="852488" y="117475"/>
            <a:ext cx="8291512" cy="1281113"/>
          </a:xfrm>
        </p:spPr>
        <p:txBody>
          <a:bodyPr/>
          <a:lstStyle/>
          <a:p>
            <a:pPr eaLnBrk="1" hangingPunct="1"/>
            <a:r>
              <a:rPr lang="en-US" altLang="zh-TW" smtClean="0"/>
              <a:t>Women on the Web - Facebook</a:t>
            </a:r>
            <a:endParaRPr lang="zh-TW" altLang="en-US" smtClean="0"/>
          </a:p>
        </p:txBody>
      </p:sp>
      <p:pic>
        <p:nvPicPr>
          <p:cNvPr id="20484" name="圖片 4" descr="facebook-log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613" y="3860800"/>
            <a:ext cx="4999037" cy="165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投影片編號版面配置區 4"/>
          <p:cNvSpPr txBox="1">
            <a:spLocks noGrp="1"/>
          </p:cNvSpPr>
          <p:nvPr/>
        </p:nvSpPr>
        <p:spPr bwMode="auto">
          <a:xfrm>
            <a:off x="6553200" y="6248400"/>
            <a:ext cx="2114550" cy="438150"/>
          </a:xfrm>
          <a:prstGeom prst="rect">
            <a:avLst/>
          </a:prstGeom>
          <a:noFill/>
          <a:ln>
            <a:round/>
            <a:headEnd/>
            <a:tailEnd/>
          </a:ln>
        </p:spPr>
        <p:txBody>
          <a:bodyPr lIns="90000" tIns="46800" rIns="90000" bIns="46800"/>
          <a:lstStyle/>
          <a:p>
            <a:pPr algn="r" eaLnBrk="1">
              <a:buClrTx/>
              <a:buFontTx/>
              <a:buNone/>
              <a:tabLst>
                <a:tab pos="723900" algn="l"/>
                <a:tab pos="1447800" algn="l"/>
              </a:tabLst>
              <a:defRPr/>
            </a:pPr>
            <a:fld id="{137B378D-CD54-45C4-800C-EF8AA3AB1093}" type="slidenum">
              <a:rPr lang="en-US" sz="1000">
                <a:solidFill>
                  <a:srgbClr val="000000"/>
                </a:solidFill>
                <a:latin typeface="Times New Roman" pitchFamily="16" charset="0"/>
                <a:ea typeface="+mn-ea"/>
              </a:rPr>
              <a:pPr algn="r" eaLnBrk="1">
                <a:buClrTx/>
                <a:buFontTx/>
                <a:buNone/>
                <a:tabLst>
                  <a:tab pos="723900" algn="l"/>
                  <a:tab pos="1447800" algn="l"/>
                </a:tabLst>
                <a:defRPr/>
              </a:pPr>
              <a:t>23</a:t>
            </a:fld>
            <a:endParaRPr lang="en-US" sz="1000">
              <a:solidFill>
                <a:srgbClr val="000000"/>
              </a:solidFill>
              <a:latin typeface="Times New Roman" pitchFamily="16" charset="0"/>
              <a:ea typeface="+mn-ea"/>
            </a:endParaRPr>
          </a:p>
        </p:txBody>
      </p:sp>
    </p:spTree>
    <p:extLst>
      <p:ext uri="{BB962C8B-B14F-4D97-AF65-F5344CB8AC3E}">
        <p14:creationId xmlns:p14="http://schemas.microsoft.com/office/powerpoint/2010/main" val="35083093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Design: Qualitative research (I)</a:t>
            </a:r>
            <a:endParaRPr lang="zh-HK" altLang="en-US" dirty="0"/>
          </a:p>
        </p:txBody>
      </p:sp>
      <p:sp>
        <p:nvSpPr>
          <p:cNvPr id="3" name="內容版面配置區 2"/>
          <p:cNvSpPr>
            <a:spLocks noGrp="1"/>
          </p:cNvSpPr>
          <p:nvPr>
            <p:ph idx="1"/>
          </p:nvPr>
        </p:nvSpPr>
        <p:spPr/>
        <p:txBody>
          <a:bodyPr>
            <a:normAutofit fontScale="92500"/>
          </a:bodyPr>
          <a:lstStyle/>
          <a:p>
            <a:r>
              <a:rPr lang="en-US" altLang="zh-HK" dirty="0" smtClean="0"/>
              <a:t>Study overview (1)</a:t>
            </a:r>
          </a:p>
          <a:p>
            <a:pPr lvl="1"/>
            <a:r>
              <a:rPr lang="en-US" altLang="zh-HK" dirty="0" smtClean="0"/>
              <a:t>Observational research: Dec 2011 to Mar 2012 </a:t>
            </a:r>
          </a:p>
          <a:p>
            <a:pPr marL="457200" lvl="1" indent="0">
              <a:buNone/>
            </a:pPr>
            <a:r>
              <a:rPr lang="en-US" altLang="zh-HK" dirty="0"/>
              <a:t> </a:t>
            </a:r>
            <a:r>
              <a:rPr lang="en-US" altLang="zh-HK" dirty="0" smtClean="0"/>
              <a:t>                                              (3 months)</a:t>
            </a:r>
          </a:p>
          <a:p>
            <a:pPr lvl="2"/>
            <a:r>
              <a:rPr lang="en-US" altLang="zh-HK" sz="2800" dirty="0" smtClean="0"/>
              <a:t>Explore the factors that drive female participants aged 20-25 years to spread a message to others</a:t>
            </a:r>
          </a:p>
          <a:p>
            <a:pPr lvl="2"/>
            <a:r>
              <a:rPr lang="en-US" altLang="zh-HK" sz="2800" dirty="0" smtClean="0"/>
              <a:t>A real online post embedded in a simulated context of a discussion forum posted on Facebook</a:t>
            </a:r>
          </a:p>
          <a:p>
            <a:pPr lvl="2"/>
            <a:r>
              <a:rPr lang="en-US" altLang="zh-HK" sz="2800" dirty="0" smtClean="0"/>
              <a:t>Observation of the participants’ reactions to the post on Facebook</a:t>
            </a:r>
            <a:endParaRPr lang="zh-HK" altLang="en-US" sz="2800" dirty="0"/>
          </a:p>
        </p:txBody>
      </p:sp>
    </p:spTree>
    <p:extLst>
      <p:ext uri="{BB962C8B-B14F-4D97-AF65-F5344CB8AC3E}">
        <p14:creationId xmlns:p14="http://schemas.microsoft.com/office/powerpoint/2010/main" val="25678866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fontScale="90000"/>
          </a:bodyPr>
          <a:lstStyle/>
          <a:p>
            <a:r>
              <a:rPr lang="en-US" altLang="zh-HK" dirty="0" smtClean="0"/>
              <a:t>TWO SLECTED PROMTIONAL MESSAGES</a:t>
            </a:r>
            <a:endParaRPr lang="zh-HK" altLang="en-US" dirty="0"/>
          </a:p>
        </p:txBody>
      </p:sp>
      <p:sp>
        <p:nvSpPr>
          <p:cNvPr id="3" name="內容版面配置區 2"/>
          <p:cNvSpPr>
            <a:spLocks noGrp="1"/>
          </p:cNvSpPr>
          <p:nvPr>
            <p:ph idx="1"/>
          </p:nvPr>
        </p:nvSpPr>
        <p:spPr>
          <a:xfrm>
            <a:off x="457200" y="1600200"/>
            <a:ext cx="8795320" cy="4525963"/>
          </a:xfrm>
        </p:spPr>
        <p:txBody>
          <a:bodyPr/>
          <a:lstStyle/>
          <a:p>
            <a:pPr marL="0" indent="0">
              <a:buNone/>
            </a:pPr>
            <a:r>
              <a:rPr lang="en-US" altLang="zh-HK" dirty="0" smtClean="0"/>
              <a:t>1) The popular Korean cosmetic brand </a:t>
            </a:r>
            <a:r>
              <a:rPr lang="en-US" altLang="zh-HK" sz="3600" i="1" dirty="0" err="1" smtClean="0">
                <a:solidFill>
                  <a:srgbClr val="FF0000"/>
                </a:solidFill>
              </a:rPr>
              <a:t>Sulwhasoo</a:t>
            </a:r>
            <a:r>
              <a:rPr lang="en-US" altLang="zh-HK" dirty="0" smtClean="0"/>
              <a:t> (high product  involvement)</a:t>
            </a:r>
          </a:p>
          <a:p>
            <a:endParaRPr lang="en-US" altLang="zh-HK" dirty="0" smtClean="0"/>
          </a:p>
          <a:p>
            <a:pPr marL="0" indent="0">
              <a:buNone/>
            </a:pPr>
            <a:endParaRPr lang="zh-HK" altLang="en-US" dirty="0"/>
          </a:p>
        </p:txBody>
      </p:sp>
      <p:pic>
        <p:nvPicPr>
          <p:cNvPr id="4" name="圖片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2924943"/>
            <a:ext cx="4830862" cy="3269619"/>
          </a:xfrm>
          <a:prstGeom prst="rect">
            <a:avLst/>
          </a:prstGeom>
        </p:spPr>
      </p:pic>
    </p:spTree>
    <p:extLst>
      <p:ext uri="{BB962C8B-B14F-4D97-AF65-F5344CB8AC3E}">
        <p14:creationId xmlns:p14="http://schemas.microsoft.com/office/powerpoint/2010/main" val="284328523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fontScale="90000"/>
          </a:bodyPr>
          <a:lstStyle/>
          <a:p>
            <a:r>
              <a:rPr lang="en-US" altLang="zh-HK" dirty="0"/>
              <a:t>TWO SLECTED PROMTIONAL MESSAGES</a:t>
            </a:r>
            <a:endParaRPr lang="zh-HK" altLang="en-US" dirty="0"/>
          </a:p>
        </p:txBody>
      </p:sp>
      <p:sp>
        <p:nvSpPr>
          <p:cNvPr id="3" name="內容版面配置區 2"/>
          <p:cNvSpPr>
            <a:spLocks noGrp="1"/>
          </p:cNvSpPr>
          <p:nvPr>
            <p:ph idx="1"/>
          </p:nvPr>
        </p:nvSpPr>
        <p:spPr>
          <a:xfrm>
            <a:off x="145960" y="1628800"/>
            <a:ext cx="8579296" cy="4525963"/>
          </a:xfrm>
        </p:spPr>
        <p:txBody>
          <a:bodyPr/>
          <a:lstStyle/>
          <a:p>
            <a:pPr marL="0" indent="0">
              <a:buNone/>
            </a:pPr>
            <a:r>
              <a:rPr lang="en-US" altLang="zh-HK" b="1" dirty="0" smtClean="0"/>
              <a:t>2. Shangri-La </a:t>
            </a:r>
            <a:r>
              <a:rPr lang="en-US" altLang="zh-HK" b="1" dirty="0"/>
              <a:t>Hotels and resorts </a:t>
            </a:r>
            <a:r>
              <a:rPr lang="en-US" altLang="zh-HK" b="1" dirty="0" smtClean="0"/>
              <a:t>offers from 1/1/2011 to 31/12/2011 </a:t>
            </a:r>
            <a:r>
              <a:rPr lang="en-US" altLang="zh-HK" dirty="0" smtClean="0"/>
              <a:t>(high </a:t>
            </a:r>
            <a:r>
              <a:rPr lang="en-US" altLang="zh-HK" dirty="0"/>
              <a:t>product </a:t>
            </a:r>
            <a:r>
              <a:rPr lang="en-US" altLang="zh-HK" dirty="0" smtClean="0"/>
              <a:t>involvement)</a:t>
            </a:r>
            <a:endParaRPr lang="zh-HK" altLang="en-US" dirty="0"/>
          </a:p>
          <a:p>
            <a:r>
              <a:rPr lang="en-US" altLang="zh-HK" dirty="0"/>
              <a:t>40yrs celebration to </a:t>
            </a:r>
            <a:r>
              <a:rPr lang="en-US" altLang="zh-HK" dirty="0" err="1"/>
              <a:t>Facebook</a:t>
            </a:r>
            <a:r>
              <a:rPr lang="en-US" altLang="zh-HK" dirty="0"/>
              <a:t> </a:t>
            </a:r>
            <a:r>
              <a:rPr lang="en-US" altLang="zh-HK" dirty="0" smtClean="0"/>
              <a:t>members, 50% off offering the </a:t>
            </a:r>
            <a:r>
              <a:rPr lang="en-US" altLang="zh-HK" dirty="0"/>
              <a:t>superb catering and hotel resort services </a:t>
            </a:r>
            <a:r>
              <a:rPr lang="en-US" altLang="zh-HK" dirty="0" smtClean="0"/>
              <a:t>provided </a:t>
            </a:r>
            <a:r>
              <a:rPr lang="en-US" altLang="zh-HK" dirty="0"/>
              <a:t>by Shangri-La </a:t>
            </a:r>
            <a:r>
              <a:rPr lang="en-US" altLang="zh-HK" dirty="0" smtClean="0"/>
              <a:t>Hotels</a:t>
            </a:r>
            <a:endParaRPr lang="zh-HK" altLang="en-US" dirty="0"/>
          </a:p>
        </p:txBody>
      </p:sp>
      <p:pic>
        <p:nvPicPr>
          <p:cNvPr id="5" name="圖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6176" y="4797151"/>
            <a:ext cx="2590420" cy="1892999"/>
          </a:xfrm>
          <a:prstGeom prst="rect">
            <a:avLst/>
          </a:prstGeom>
        </p:spPr>
      </p:pic>
    </p:spTree>
    <p:extLst>
      <p:ext uri="{BB962C8B-B14F-4D97-AF65-F5344CB8AC3E}">
        <p14:creationId xmlns:p14="http://schemas.microsoft.com/office/powerpoint/2010/main" val="20289524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Design: Qualitative research (II)</a:t>
            </a:r>
            <a:endParaRPr lang="zh-HK" altLang="en-US" dirty="0"/>
          </a:p>
        </p:txBody>
      </p:sp>
      <p:sp>
        <p:nvSpPr>
          <p:cNvPr id="3" name="內容版面配置區 2"/>
          <p:cNvSpPr>
            <a:spLocks noGrp="1"/>
          </p:cNvSpPr>
          <p:nvPr>
            <p:ph idx="1"/>
          </p:nvPr>
        </p:nvSpPr>
        <p:spPr/>
        <p:txBody>
          <a:bodyPr>
            <a:normAutofit/>
          </a:bodyPr>
          <a:lstStyle/>
          <a:p>
            <a:r>
              <a:rPr lang="en-US" altLang="zh-HK" dirty="0" smtClean="0"/>
              <a:t>Study overview (2)</a:t>
            </a:r>
            <a:endParaRPr lang="en-US" altLang="zh-HK" dirty="0"/>
          </a:p>
          <a:p>
            <a:pPr lvl="1"/>
            <a:r>
              <a:rPr lang="en-US" altLang="zh-HK" dirty="0" smtClean="0"/>
              <a:t>A </a:t>
            </a:r>
            <a:r>
              <a:rPr lang="en-US" altLang="zh-HK" dirty="0"/>
              <a:t>simulated promotional e-message used to encourage interested parties </a:t>
            </a:r>
            <a:r>
              <a:rPr lang="en-US" altLang="zh-HK" dirty="0" smtClean="0"/>
              <a:t>to opt for ‘like</a:t>
            </a:r>
            <a:r>
              <a:rPr lang="en-US" altLang="zh-HK" dirty="0"/>
              <a:t>’ </a:t>
            </a:r>
            <a:r>
              <a:rPr lang="en-US" altLang="zh-HK" dirty="0" smtClean="0"/>
              <a:t>and pass </a:t>
            </a:r>
            <a:r>
              <a:rPr lang="en-US" altLang="zh-HK" dirty="0"/>
              <a:t>the message to others</a:t>
            </a:r>
          </a:p>
          <a:p>
            <a:pPr lvl="1"/>
            <a:r>
              <a:rPr lang="en-US" altLang="zh-HK" dirty="0"/>
              <a:t>No rewards or incentives given to participants to ensure the generation of the online process of ‘word of </a:t>
            </a:r>
            <a:r>
              <a:rPr lang="en-US" altLang="zh-HK" dirty="0" smtClean="0"/>
              <a:t>mouse’</a:t>
            </a:r>
            <a:endParaRPr lang="zh-HK" altLang="en-US" dirty="0"/>
          </a:p>
        </p:txBody>
      </p:sp>
    </p:spTree>
    <p:extLst>
      <p:ext uri="{BB962C8B-B14F-4D97-AF65-F5344CB8AC3E}">
        <p14:creationId xmlns:p14="http://schemas.microsoft.com/office/powerpoint/2010/main" val="30032643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Pilot study (I)</a:t>
            </a:r>
            <a:endParaRPr lang="zh-HK" altLang="en-US" dirty="0"/>
          </a:p>
        </p:txBody>
      </p:sp>
      <p:sp>
        <p:nvSpPr>
          <p:cNvPr id="3" name="內容版面配置區 2"/>
          <p:cNvSpPr>
            <a:spLocks noGrp="1"/>
          </p:cNvSpPr>
          <p:nvPr>
            <p:ph idx="1"/>
          </p:nvPr>
        </p:nvSpPr>
        <p:spPr>
          <a:xfrm>
            <a:off x="251520" y="1600200"/>
            <a:ext cx="8712968" cy="5069160"/>
          </a:xfrm>
        </p:spPr>
        <p:txBody>
          <a:bodyPr>
            <a:normAutofit lnSpcReduction="10000"/>
          </a:bodyPr>
          <a:lstStyle/>
          <a:p>
            <a:pPr marL="0" indent="0">
              <a:buNone/>
            </a:pPr>
            <a:r>
              <a:rPr lang="en-US" altLang="zh-HK" dirty="0" smtClean="0"/>
              <a:t>1. 23 Female students aged 22-30 years with </a:t>
            </a:r>
            <a:r>
              <a:rPr lang="en-US" altLang="zh-HK" dirty="0" err="1" smtClean="0"/>
              <a:t>i</a:t>
            </a:r>
            <a:r>
              <a:rPr lang="en-US" altLang="zh-HK" dirty="0" smtClean="0"/>
              <a:t>)commercial experience and ii)Facebook usage, iii)frequently offering comments on others</a:t>
            </a:r>
          </a:p>
          <a:p>
            <a:pPr marL="0" indent="0">
              <a:buNone/>
            </a:pPr>
            <a:r>
              <a:rPr lang="en-US" altLang="zh-HK" dirty="0" smtClean="0"/>
              <a:t>2. Respondents asked for comments and priorities regarding (i) community identification and (ii) social influence factor in line with ‘competence trust’,  ‘commitment’ and ‘active participation’</a:t>
            </a:r>
          </a:p>
          <a:p>
            <a:pPr marL="0" indent="0">
              <a:buNone/>
            </a:pPr>
            <a:r>
              <a:rPr lang="en-US" altLang="zh-HK" dirty="0" smtClean="0"/>
              <a:t>3) </a:t>
            </a:r>
            <a:r>
              <a:rPr lang="en-US" altLang="zh-HK" dirty="0" err="1" smtClean="0"/>
              <a:t>i</a:t>
            </a:r>
            <a:r>
              <a:rPr lang="en-US" altLang="zh-HK" dirty="0" smtClean="0"/>
              <a:t>)wording </a:t>
            </a:r>
            <a:r>
              <a:rPr lang="en-US" altLang="zh-HK" dirty="0"/>
              <a:t>of scales, ii)instrument length and iii)questionnaire </a:t>
            </a:r>
            <a:r>
              <a:rPr lang="en-US" altLang="zh-HK" dirty="0" smtClean="0"/>
              <a:t>format</a:t>
            </a:r>
            <a:endParaRPr lang="en-US" altLang="zh-HK" dirty="0"/>
          </a:p>
          <a:p>
            <a:pPr marL="457200" lvl="1" indent="0">
              <a:buNone/>
            </a:pPr>
            <a:r>
              <a:rPr lang="en-US" altLang="zh-HK" dirty="0" err="1" smtClean="0"/>
              <a:t>e.g</a:t>
            </a:r>
            <a:r>
              <a:rPr lang="en-US" altLang="zh-HK" dirty="0" smtClean="0"/>
              <a:t> </a:t>
            </a:r>
            <a:r>
              <a:rPr lang="en-US" altLang="zh-HK" dirty="0"/>
              <a:t>What is your opinion of the product in the post? </a:t>
            </a:r>
          </a:p>
          <a:p>
            <a:pPr marL="0" indent="0">
              <a:buNone/>
            </a:pPr>
            <a:endParaRPr lang="zh-HK" altLang="en-US" dirty="0"/>
          </a:p>
        </p:txBody>
      </p:sp>
    </p:spTree>
    <p:extLst>
      <p:ext uri="{BB962C8B-B14F-4D97-AF65-F5344CB8AC3E}">
        <p14:creationId xmlns:p14="http://schemas.microsoft.com/office/powerpoint/2010/main" val="39706093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Main study</a:t>
            </a:r>
            <a:endParaRPr lang="zh-HK" altLang="en-US" dirty="0"/>
          </a:p>
        </p:txBody>
      </p:sp>
      <p:sp>
        <p:nvSpPr>
          <p:cNvPr id="3" name="內容版面配置區 2"/>
          <p:cNvSpPr>
            <a:spLocks noGrp="1"/>
          </p:cNvSpPr>
          <p:nvPr>
            <p:ph idx="1"/>
          </p:nvPr>
        </p:nvSpPr>
        <p:spPr/>
        <p:txBody>
          <a:bodyPr/>
          <a:lstStyle/>
          <a:p>
            <a:r>
              <a:rPr lang="en-US" altLang="zh-HK" dirty="0" smtClean="0">
                <a:solidFill>
                  <a:srgbClr val="FF0000"/>
                </a:solidFill>
              </a:rPr>
              <a:t>Voluntary participants </a:t>
            </a:r>
            <a:r>
              <a:rPr lang="en-US" altLang="zh-HK" dirty="0" smtClean="0"/>
              <a:t>who are full-time female students </a:t>
            </a:r>
            <a:r>
              <a:rPr lang="en-US" altLang="zh-HK" dirty="0" smtClean="0">
                <a:solidFill>
                  <a:srgbClr val="FF0000"/>
                </a:solidFill>
              </a:rPr>
              <a:t>aged 20-25</a:t>
            </a:r>
            <a:r>
              <a:rPr lang="en-US" altLang="zh-HK" dirty="0" smtClean="0"/>
              <a:t>, </a:t>
            </a:r>
            <a:r>
              <a:rPr lang="en-US" altLang="zh-HK" dirty="0" smtClean="0">
                <a:solidFill>
                  <a:srgbClr val="FF0000"/>
                </a:solidFill>
              </a:rPr>
              <a:t>familiar with virtual communities:</a:t>
            </a:r>
          </a:p>
          <a:p>
            <a:pPr lvl="1"/>
            <a:r>
              <a:rPr lang="en-US" altLang="zh-HK" dirty="0" smtClean="0"/>
              <a:t>Face-face interviews, open-ended questions lasting about 30 minutes (a two-step survey)</a:t>
            </a:r>
          </a:p>
          <a:p>
            <a:pPr lvl="1"/>
            <a:r>
              <a:rPr lang="en-US" altLang="zh-HK" dirty="0" smtClean="0"/>
              <a:t>Each participant to complete a short paper-pencil question(open ended </a:t>
            </a:r>
            <a:r>
              <a:rPr lang="en-US" altLang="zh-HK" dirty="0"/>
              <a:t>q</a:t>
            </a:r>
            <a:r>
              <a:rPr lang="en-US" altLang="zh-HK" dirty="0" smtClean="0"/>
              <a:t>uestions</a:t>
            </a:r>
            <a:r>
              <a:rPr lang="en-US" altLang="zh-HK" dirty="0"/>
              <a:t>) </a:t>
            </a:r>
            <a:r>
              <a:rPr lang="en-US" altLang="zh-HK" dirty="0" smtClean="0"/>
              <a:t>(e.g. daily </a:t>
            </a:r>
            <a:r>
              <a:rPr lang="en-US" altLang="zh-HK" dirty="0"/>
              <a:t>internet usage, length of surfing sessions, gender and age)</a:t>
            </a:r>
            <a:endParaRPr lang="zh-HK" altLang="en-US" dirty="0"/>
          </a:p>
          <a:p>
            <a:pPr lvl="1"/>
            <a:endParaRPr lang="en-US" altLang="zh-HK" dirty="0"/>
          </a:p>
          <a:p>
            <a:endParaRPr lang="en-US" altLang="zh-HK" dirty="0" smtClean="0"/>
          </a:p>
          <a:p>
            <a:endParaRPr lang="zh-HK" altLang="en-US" dirty="0"/>
          </a:p>
        </p:txBody>
      </p:sp>
    </p:spTree>
    <p:extLst>
      <p:ext uri="{BB962C8B-B14F-4D97-AF65-F5344CB8AC3E}">
        <p14:creationId xmlns:p14="http://schemas.microsoft.com/office/powerpoint/2010/main" val="24754801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Findings</a:t>
            </a:r>
            <a:endParaRPr lang="zh-HK" altLang="en-US" dirty="0"/>
          </a:p>
        </p:txBody>
      </p:sp>
      <p:sp>
        <p:nvSpPr>
          <p:cNvPr id="3" name="內容版面配置區 2"/>
          <p:cNvSpPr>
            <a:spLocks noGrp="1"/>
          </p:cNvSpPr>
          <p:nvPr>
            <p:ph idx="1"/>
          </p:nvPr>
        </p:nvSpPr>
        <p:spPr>
          <a:xfrm>
            <a:off x="457200" y="1600200"/>
            <a:ext cx="8229600" cy="5257800"/>
          </a:xfrm>
        </p:spPr>
        <p:txBody>
          <a:bodyPr>
            <a:normAutofit/>
          </a:bodyPr>
          <a:lstStyle/>
          <a:p>
            <a:r>
              <a:rPr lang="en-US" altLang="zh-HK" dirty="0" smtClean="0"/>
              <a:t>In 'COMMUNITY IDENTIFICATION' – 'TRUST' is important for target participants, followed by 'PARTICIATPION‘ and 'COMMITMENT'</a:t>
            </a:r>
          </a:p>
          <a:p>
            <a:pPr marL="0" indent="0">
              <a:buNone/>
            </a:pPr>
            <a:endParaRPr lang="zh-HK" altLang="en-US" dirty="0"/>
          </a:p>
        </p:txBody>
      </p:sp>
    </p:spTree>
    <p:extLst>
      <p:ext uri="{BB962C8B-B14F-4D97-AF65-F5344CB8AC3E}">
        <p14:creationId xmlns:p14="http://schemas.microsoft.com/office/powerpoint/2010/main" val="65524598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字方塊 1"/>
          <p:cNvSpPr txBox="1"/>
          <p:nvPr/>
        </p:nvSpPr>
        <p:spPr>
          <a:xfrm>
            <a:off x="1763688" y="2276872"/>
            <a:ext cx="3454215" cy="646331"/>
          </a:xfrm>
          <a:prstGeom prst="rect">
            <a:avLst/>
          </a:prstGeom>
          <a:noFill/>
        </p:spPr>
        <p:txBody>
          <a:bodyPr wrap="none" rtlCol="0">
            <a:spAutoFit/>
          </a:bodyPr>
          <a:lstStyle/>
          <a:p>
            <a:r>
              <a:rPr lang="en-US" altLang="zh-HK" sz="3600" dirty="0" smtClean="0"/>
              <a:t>Literature Review</a:t>
            </a:r>
            <a:endParaRPr lang="zh-HK" altLang="en-US" sz="3600" dirty="0"/>
          </a:p>
        </p:txBody>
      </p:sp>
      <p:pic>
        <p:nvPicPr>
          <p:cNvPr id="3" name="Picture 5" descr="Kalofer_Lace.jpg"/>
          <p:cNvPicPr>
            <a:picLocks noChangeAspect="1"/>
          </p:cNvPicPr>
          <p:nvPr/>
        </p:nvPicPr>
        <p:blipFill>
          <a:blip r:embed="rId2" cstate="print">
            <a:lum bright="70000" contrast="-70000"/>
          </a:blip>
          <a:srcRect/>
          <a:stretch>
            <a:fillRect/>
          </a:stretch>
        </p:blipFill>
        <p:spPr bwMode="auto">
          <a:xfrm>
            <a:off x="0" y="0"/>
            <a:ext cx="9144000" cy="6858000"/>
          </a:xfrm>
          <a:prstGeom prst="rect">
            <a:avLst/>
          </a:prstGeom>
          <a:noFill/>
          <a:ln w="9525">
            <a:noFill/>
            <a:miter lim="800000"/>
            <a:headEnd/>
            <a:tailEnd/>
          </a:ln>
        </p:spPr>
      </p:pic>
      <p:sp>
        <p:nvSpPr>
          <p:cNvPr id="4" name="文字方塊 3"/>
          <p:cNvSpPr txBox="1"/>
          <p:nvPr/>
        </p:nvSpPr>
        <p:spPr>
          <a:xfrm>
            <a:off x="2123728" y="2600037"/>
            <a:ext cx="5625130" cy="830997"/>
          </a:xfrm>
          <a:prstGeom prst="rect">
            <a:avLst/>
          </a:prstGeom>
          <a:noFill/>
        </p:spPr>
        <p:txBody>
          <a:bodyPr wrap="none" rtlCol="0">
            <a:spAutoFit/>
          </a:bodyPr>
          <a:lstStyle/>
          <a:p>
            <a:r>
              <a:rPr lang="en-US" altLang="zh-HK" sz="4800" dirty="0" smtClean="0"/>
              <a:t>Though on the Future</a:t>
            </a:r>
            <a:endParaRPr lang="zh-HK" altLang="en-US" sz="4800" dirty="0"/>
          </a:p>
        </p:txBody>
      </p:sp>
    </p:spTree>
    <p:extLst>
      <p:ext uri="{BB962C8B-B14F-4D97-AF65-F5344CB8AC3E}">
        <p14:creationId xmlns:p14="http://schemas.microsoft.com/office/powerpoint/2010/main" val="99717110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a:t>Thoughts on the Future</a:t>
            </a:r>
            <a:endParaRPr lang="zh-HK" altLang="en-US" dirty="0"/>
          </a:p>
        </p:txBody>
      </p:sp>
      <p:sp>
        <p:nvSpPr>
          <p:cNvPr id="3" name="內容版面配置區 2"/>
          <p:cNvSpPr>
            <a:spLocks noGrp="1"/>
          </p:cNvSpPr>
          <p:nvPr>
            <p:ph idx="1"/>
          </p:nvPr>
        </p:nvSpPr>
        <p:spPr>
          <a:xfrm>
            <a:off x="457200" y="1600200"/>
            <a:ext cx="8229600" cy="5257800"/>
          </a:xfrm>
        </p:spPr>
        <p:txBody>
          <a:bodyPr>
            <a:normAutofit/>
          </a:bodyPr>
          <a:lstStyle/>
          <a:p>
            <a:r>
              <a:rPr lang="en-US" altLang="zh-HK" dirty="0" smtClean="0"/>
              <a:t>Women highly affected by (i) trust and initiative to participate and (ii) the social influence perspective</a:t>
            </a:r>
          </a:p>
          <a:p>
            <a:r>
              <a:rPr lang="en-US" altLang="zh-HK" dirty="0" smtClean="0"/>
              <a:t>Consumer behaviour matches technological advances, internet marketing focus on behavioral change</a:t>
            </a:r>
          </a:p>
          <a:p>
            <a:r>
              <a:rPr lang="en-US" altLang="zh-HK" dirty="0" smtClean="0"/>
              <a:t>The </a:t>
            </a:r>
            <a:r>
              <a:rPr lang="en-US" altLang="zh-HK" dirty="0"/>
              <a:t>impact of word of mouse generated by women</a:t>
            </a:r>
          </a:p>
          <a:p>
            <a:r>
              <a:rPr lang="en-US" altLang="zh-HK" dirty="0"/>
              <a:t>The power of real-time social media </a:t>
            </a:r>
            <a:r>
              <a:rPr lang="en-US" altLang="zh-HK" dirty="0" smtClean="0"/>
              <a:t>marketing</a:t>
            </a:r>
            <a:endParaRPr lang="en-US" altLang="zh-HK" dirty="0"/>
          </a:p>
          <a:p>
            <a:endParaRPr lang="zh-HK" altLang="en-US" dirty="0"/>
          </a:p>
        </p:txBody>
      </p:sp>
      <p:sp>
        <p:nvSpPr>
          <p:cNvPr id="5" name="文字方塊 4"/>
          <p:cNvSpPr txBox="1"/>
          <p:nvPr/>
        </p:nvSpPr>
        <p:spPr>
          <a:xfrm>
            <a:off x="807616" y="1096714"/>
            <a:ext cx="1794658" cy="492443"/>
          </a:xfrm>
          <a:prstGeom prst="rect">
            <a:avLst/>
          </a:prstGeom>
          <a:noFill/>
        </p:spPr>
        <p:txBody>
          <a:bodyPr wrap="none" rtlCol="0">
            <a:spAutoFit/>
          </a:bodyPr>
          <a:lstStyle/>
          <a:p>
            <a:r>
              <a:rPr lang="en-US" altLang="zh-HK" sz="2600" b="1" u="sng" dirty="0"/>
              <a:t>For Women</a:t>
            </a:r>
          </a:p>
        </p:txBody>
      </p:sp>
    </p:spTree>
    <p:extLst>
      <p:ext uri="{BB962C8B-B14F-4D97-AF65-F5344CB8AC3E}">
        <p14:creationId xmlns:p14="http://schemas.microsoft.com/office/powerpoint/2010/main" val="208941363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a:t>Thoughts on the Future</a:t>
            </a:r>
            <a:endParaRPr lang="zh-HK" altLang="en-US" dirty="0"/>
          </a:p>
        </p:txBody>
      </p:sp>
      <p:sp>
        <p:nvSpPr>
          <p:cNvPr id="3" name="內容版面配置區 2"/>
          <p:cNvSpPr>
            <a:spLocks noGrp="1"/>
          </p:cNvSpPr>
          <p:nvPr>
            <p:ph idx="1"/>
          </p:nvPr>
        </p:nvSpPr>
        <p:spPr>
          <a:xfrm>
            <a:off x="467544" y="1742034"/>
            <a:ext cx="8229600" cy="5112568"/>
          </a:xfrm>
        </p:spPr>
        <p:txBody>
          <a:bodyPr>
            <a:normAutofit lnSpcReduction="10000"/>
          </a:bodyPr>
          <a:lstStyle/>
          <a:p>
            <a:r>
              <a:rPr lang="en-US" altLang="zh-HK" dirty="0" smtClean="0"/>
              <a:t>Consideration of the growth of product recommendation and endorsement between people</a:t>
            </a:r>
          </a:p>
          <a:p>
            <a:r>
              <a:rPr lang="en-US" altLang="zh-HK" dirty="0" smtClean="0"/>
              <a:t>To create a community environment, an organization needs to understand the virtual community and how it is created (Dann &amp; Dann, 2011)</a:t>
            </a:r>
          </a:p>
          <a:p>
            <a:r>
              <a:rPr lang="en-US" altLang="zh-HK" dirty="0" smtClean="0"/>
              <a:t>Marketers need to understand the impact of new media via virtual communities and the generation of word of mouse</a:t>
            </a:r>
            <a:endParaRPr lang="en-US" altLang="zh-HK" dirty="0"/>
          </a:p>
          <a:p>
            <a:endParaRPr lang="zh-HK" altLang="en-US" dirty="0"/>
          </a:p>
        </p:txBody>
      </p:sp>
      <p:sp>
        <p:nvSpPr>
          <p:cNvPr id="4" name="文字方塊 3"/>
          <p:cNvSpPr txBox="1"/>
          <p:nvPr/>
        </p:nvSpPr>
        <p:spPr>
          <a:xfrm>
            <a:off x="683568" y="1203364"/>
            <a:ext cx="2240485" cy="769441"/>
          </a:xfrm>
          <a:prstGeom prst="rect">
            <a:avLst/>
          </a:prstGeom>
          <a:noFill/>
        </p:spPr>
        <p:txBody>
          <a:bodyPr wrap="none" rtlCol="0">
            <a:spAutoFit/>
          </a:bodyPr>
          <a:lstStyle/>
          <a:p>
            <a:r>
              <a:rPr lang="en-US" altLang="zh-HK" sz="2600" b="1" u="sng" dirty="0"/>
              <a:t>For </a:t>
            </a:r>
            <a:r>
              <a:rPr lang="en-US" altLang="zh-HK" sz="2600" b="1" u="sng" dirty="0" smtClean="0"/>
              <a:t>Companies</a:t>
            </a:r>
            <a:endParaRPr lang="en-US" altLang="zh-HK" sz="2600" b="1" u="sng" dirty="0"/>
          </a:p>
          <a:p>
            <a:endParaRPr lang="zh-HK" altLang="en-US" dirty="0"/>
          </a:p>
        </p:txBody>
      </p:sp>
    </p:spTree>
    <p:extLst>
      <p:ext uri="{BB962C8B-B14F-4D97-AF65-F5344CB8AC3E}">
        <p14:creationId xmlns:p14="http://schemas.microsoft.com/office/powerpoint/2010/main" val="19082444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1402</TotalTime>
  <Words>1253</Words>
  <Application>Microsoft Office PowerPoint</Application>
  <PresentationFormat>On-screen Show (4:3)</PresentationFormat>
  <Paragraphs>171</Paragraphs>
  <Slides>33</Slides>
  <Notes>4</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佈景主題</vt:lpstr>
      <vt:lpstr>IT 2328 Electronic Commerce &amp; Enterpreneurship</vt:lpstr>
      <vt:lpstr>Objectives </vt:lpstr>
      <vt:lpstr>The female consumer in the 21st century </vt:lpstr>
      <vt:lpstr>The consumer in the 21st century </vt:lpstr>
      <vt:lpstr>The consumer in the 21st century </vt:lpstr>
      <vt:lpstr>Outline</vt:lpstr>
      <vt:lpstr>Background (I)</vt:lpstr>
      <vt:lpstr>PowerPoint Presentation</vt:lpstr>
      <vt:lpstr>Power of conversation made by women: friendship in network sites</vt:lpstr>
      <vt:lpstr>Men and Women ration (Year) – Social Networking</vt:lpstr>
      <vt:lpstr>PowerPoint Presentation</vt:lpstr>
      <vt:lpstr>Background (III) </vt:lpstr>
      <vt:lpstr>Background (III)</vt:lpstr>
      <vt:lpstr>PowerPoint Presentation</vt:lpstr>
      <vt:lpstr>PowerPoint Presentation</vt:lpstr>
      <vt:lpstr>PowerPoint Presentation</vt:lpstr>
      <vt:lpstr>Beliefs regarding community identification (Darah M. Boyd &amp; Nicole B. Ellison, 2008) </vt:lpstr>
      <vt:lpstr>PowerPoint Presentation</vt:lpstr>
      <vt:lpstr>PowerPoint Presentation</vt:lpstr>
      <vt:lpstr>RESEARCH QUESTIONS</vt:lpstr>
      <vt:lpstr>Research methodology</vt:lpstr>
      <vt:lpstr>Choosing a website with heavy traffic: Facebook (II)</vt:lpstr>
      <vt:lpstr>Women on the Web - Facebook</vt:lpstr>
      <vt:lpstr>Design: Qualitative research (I)</vt:lpstr>
      <vt:lpstr>TWO SLECTED PROMTIONAL MESSAGES</vt:lpstr>
      <vt:lpstr>TWO SLECTED PROMTIONAL MESSAGES</vt:lpstr>
      <vt:lpstr>Design: Qualitative research (II)</vt:lpstr>
      <vt:lpstr>Pilot study (I)</vt:lpstr>
      <vt:lpstr>Main study</vt:lpstr>
      <vt:lpstr>Findings</vt:lpstr>
      <vt:lpstr>PowerPoint Presentation</vt:lpstr>
      <vt:lpstr>Thoughts on the Future</vt:lpstr>
      <vt:lpstr>Thoughts on the Future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2328 Electronic Commerce &amp; Enterpreneurship</dc:title>
  <dc:creator>Leu</dc:creator>
  <cp:lastModifiedBy>Steve Griffiths</cp:lastModifiedBy>
  <cp:revision>56</cp:revision>
  <cp:lastPrinted>2013-01-22T08:25:18Z</cp:lastPrinted>
  <dcterms:created xsi:type="dcterms:W3CDTF">2013-01-19T13:32:46Z</dcterms:created>
  <dcterms:modified xsi:type="dcterms:W3CDTF">2013-01-31T12:27:01Z</dcterms:modified>
</cp:coreProperties>
</file>